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embeddings/Microsoft_Equation7.bin" ContentType="application/vnd.openxmlformats-officedocument.oleObje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19"/>
  </p:notesMasterIdLst>
  <p:handoutMasterIdLst>
    <p:handoutMasterId r:id="rId20"/>
  </p:handoutMasterIdLst>
  <p:sldIdLst>
    <p:sldId id="256" r:id="rId2"/>
    <p:sldId id="279" r:id="rId3"/>
    <p:sldId id="283" r:id="rId4"/>
    <p:sldId id="264" r:id="rId5"/>
    <p:sldId id="261" r:id="rId6"/>
    <p:sldId id="265" r:id="rId7"/>
    <p:sldId id="263" r:id="rId8"/>
    <p:sldId id="276" r:id="rId9"/>
    <p:sldId id="270" r:id="rId10"/>
    <p:sldId id="262" r:id="rId11"/>
    <p:sldId id="284" r:id="rId12"/>
    <p:sldId id="281" r:id="rId13"/>
    <p:sldId id="282" r:id="rId14"/>
    <p:sldId id="273" r:id="rId15"/>
    <p:sldId id="277" r:id="rId16"/>
    <p:sldId id="278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7799" autoAdjust="0"/>
    <p:restoredTop sz="90067" autoAdjust="0"/>
  </p:normalViewPr>
  <p:slideViewPr>
    <p:cSldViewPr snapToObjects="1">
      <p:cViewPr>
        <p:scale>
          <a:sx n="100" d="100"/>
          <a:sy n="100" d="100"/>
        </p:scale>
        <p:origin x="-77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ict"/><Relationship Id="rId1" Type="http://schemas.openxmlformats.org/officeDocument/2006/relationships/image" Target="../media/image23.pict"/><Relationship Id="rId2" Type="http://schemas.openxmlformats.org/officeDocument/2006/relationships/image" Target="../media/image24.pict"/><Relationship Id="rId3" Type="http://schemas.openxmlformats.org/officeDocument/2006/relationships/image" Target="../media/image25.pict"/><Relationship Id="rId5" Type="http://schemas.openxmlformats.org/officeDocument/2006/relationships/image" Target="../media/image2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B53B7-72CE-4B4C-B748-8D8B0793D7C0}" type="datetimeFigureOut">
              <a:rPr lang="en-US" smtClean="0"/>
              <a:pPr/>
              <a:t>10/30/08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9901C-45DC-354F-B138-6162FC75F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4C84-9290-5E4A-9804-E95E226C526E}" type="datetimeFigureOut">
              <a:rPr lang="en-US" smtClean="0"/>
              <a:pPr/>
              <a:t>10/30/08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743E-3248-AB4F-B28B-063593972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Fortune and </a:t>
            </a:r>
            <a:r>
              <a:rPr lang="en-US" baseline="0" dirty="0" err="1" smtClean="0"/>
              <a:t>VanWyk</a:t>
            </a:r>
            <a:r>
              <a:rPr lang="en-US" baseline="0" dirty="0" smtClean="0"/>
              <a:t>… Filters</a:t>
            </a:r>
          </a:p>
          <a:p>
            <a:r>
              <a:rPr lang="en-US" baseline="0" dirty="0" smtClean="0"/>
              <a:t>Priest thesis for predicates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743E-3248-AB4F-B28B-063593972B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Liotta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Preperata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Tamassia’s</a:t>
            </a:r>
            <a:r>
              <a:rPr lang="en-US" baseline="0" dirty="0" smtClean="0"/>
              <a:t> def…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743E-3248-AB4F-B28B-063593972B8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1E75AA27-AEE4-E04F-B482-F0DE6E9068F1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0EC19-19C0-754C-8B68-B2B2E1BAE240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A70B-FFE0-2643-9A50-F0581C65F497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BD65-FBD5-FD42-BDD5-0B4E14DAF621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A47FA36-3A73-3442-B81C-93C56E1EC638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1D8-46FA-6E4F-9D13-5AAA140C7322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B843A-32F4-7A46-9473-7022CA8B96C1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99C4-D1AD-8746-A281-FD2B91ACC646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804A-74BA-A54C-BDBE-AA5EB5FA0A61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F00F26CA-A1B0-4A4A-B1BB-49E79EA1C577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5ED21CB-06CB-7B40-BDCE-0D00249D95C4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C07ADB-67F8-1B40-841D-2B8707AA08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7DE1A79-389D-1046-964B-620BD210367F}" type="datetime1">
              <a:rPr lang="en-US" smtClean="0"/>
              <a:pPr/>
              <a:t>10/30/08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87C07ADB-67F8-1B40-841D-2B8707AA08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8" name="Content Placeholder 6" descr="Pumpkin.tif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2400" y="6111558"/>
            <a:ext cx="792056" cy="594042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Arial"/>
          <a:ea typeface="+mn-ea"/>
          <a:cs typeface="Arial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Arial"/>
          <a:ea typeface="+mn-ea"/>
          <a:cs typeface="Arial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Arial"/>
          <a:ea typeface="+mn-ea"/>
          <a:cs typeface="Arial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6" Type="http://schemas.openxmlformats.org/officeDocument/2006/relationships/oleObject" Target="../embeddings/Microsoft_Equation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df"/><Relationship Id="rId5" Type="http://schemas.openxmlformats.org/officeDocument/2006/relationships/oleObject" Target="../embeddings/Microsoft_Equation8.bin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d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Microsoft_Equation9.bin"/><Relationship Id="rId5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6" Type="http://schemas.openxmlformats.org/officeDocument/2006/relationships/image" Target="../media/image14.pd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d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df"/><Relationship Id="rId5" Type="http://schemas.openxmlformats.org/officeDocument/2006/relationships/oleObject" Target="../embeddings/Microsoft_Equation2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100" dirty="0" smtClean="0"/>
              <a:t>Degree-driven algorithm design for computing the Voronoi diagram </a:t>
            </a:r>
            <a:endParaRPr lang="en-US" sz="4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657600"/>
            <a:ext cx="3512234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Jack </a:t>
            </a:r>
            <a:r>
              <a:rPr lang="en-US" dirty="0" err="1" smtClean="0"/>
              <a:t>Snoeyink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181600" y="6172200"/>
            <a:ext cx="3512234" cy="533400"/>
          </a:xfrm>
          <a:prstGeom prst="rect">
            <a:avLst/>
          </a:prstGeom>
        </p:spPr>
        <p:txBody>
          <a:bodyPr lIns="45720" rIns="246888"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FWCG08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en-US" sz="3200" dirty="0" smtClean="0"/>
              <a:t>Oct 31, 2008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16634" y="3657600"/>
            <a:ext cx="3512234" cy="533400"/>
          </a:xfrm>
          <a:prstGeom prst="rect">
            <a:avLst/>
          </a:prstGeom>
        </p:spPr>
        <p:txBody>
          <a:bodyPr lIns="45720" rIns="246888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David L. Millman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64566" y="4419600"/>
            <a:ext cx="6484034" cy="533400"/>
          </a:xfrm>
          <a:prstGeom prst="rect">
            <a:avLst/>
          </a:prstGeom>
        </p:spPr>
        <p:txBody>
          <a:bodyPr lIns="45720" rIns="246888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University of North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Carolina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Chapel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01824" y="3962401"/>
            <a:ext cx="4575175" cy="20574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72000">
                <a:schemeClr val="tx1"/>
              </a:gs>
              <a:gs pos="100000">
                <a:schemeClr val="tx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Degree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Arithmetic degree</a:t>
            </a:r>
            <a:r>
              <a:rPr lang="en-US" dirty="0" smtClean="0"/>
              <a:t> </a:t>
            </a:r>
          </a:p>
          <a:p>
            <a:pPr lvl="1">
              <a:buFontTx/>
              <a:buChar char="-"/>
            </a:pPr>
            <a:r>
              <a:rPr lang="en-US" dirty="0" smtClean="0"/>
              <a:t>monomial,  sum of the arithmetic degree of its variables</a:t>
            </a:r>
          </a:p>
          <a:p>
            <a:pPr lvl="1">
              <a:buFontTx/>
              <a:buChar char="-"/>
            </a:pPr>
            <a:r>
              <a:rPr lang="en-US" dirty="0" smtClean="0"/>
              <a:t>polynomial,  largest arithmetic degree of its monomials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2071688" y="4114800"/>
          <a:ext cx="4205287" cy="606425"/>
        </p:xfrm>
        <a:graphic>
          <a:graphicData uri="http://schemas.openxmlformats.org/presentationml/2006/ole">
            <p:oleObj spid="_x0000_s21516" name="Equation" r:id="rId4" imgW="2895600" imgH="419100" progId="Equation.3">
              <p:embed/>
            </p:oleObj>
          </a:graphicData>
        </a:graphic>
      </p:graphicFrame>
      <p:graphicFrame>
        <p:nvGraphicFramePr>
          <p:cNvPr id="21522" name="Object 18"/>
          <p:cNvGraphicFramePr>
            <a:graphicFrameLocks/>
          </p:cNvGraphicFramePr>
          <p:nvPr/>
        </p:nvGraphicFramePr>
        <p:xfrm>
          <a:off x="3203575" y="4722813"/>
          <a:ext cx="1901825" cy="1068387"/>
        </p:xfrm>
        <a:graphic>
          <a:graphicData uri="http://schemas.openxmlformats.org/presentationml/2006/ole">
            <p:oleObj spid="_x0000_s21522" name="Equation" r:id="rId5" imgW="1320800" imgH="711200" progId="Equation.3">
              <p:embed/>
            </p:oleObj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3155949" y="4875213"/>
          <a:ext cx="1997075" cy="854075"/>
        </p:xfrm>
        <a:graphic>
          <a:graphicData uri="http://schemas.openxmlformats.org/presentationml/2006/ole">
            <p:oleObj spid="_x0000_s21525" name="Equation" r:id="rId6" imgW="1308100" imgH="55880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155949" y="4953000"/>
          <a:ext cx="1997075" cy="776288"/>
        </p:xfrm>
        <a:graphic>
          <a:graphicData uri="http://schemas.openxmlformats.org/presentationml/2006/ole">
            <p:oleObj spid="_x0000_s21524" name="Equation" r:id="rId7" imgW="1308100" imgH="5080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155948" y="4953000"/>
          <a:ext cx="1949451" cy="879164"/>
        </p:xfrm>
        <a:graphic>
          <a:graphicData uri="http://schemas.openxmlformats.org/presentationml/2006/ole">
            <p:oleObj spid="_x0000_s21528" name="Equation" r:id="rId8" imgW="1295400" imgH="584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bisectorInCell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910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	Two sites 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 and a grid cell </a:t>
            </a:r>
            <a:r>
              <a:rPr lang="en-US" i="1" dirty="0" smtClean="0"/>
              <a:t>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Decide: </a:t>
            </a:r>
          </a:p>
          <a:p>
            <a:pPr>
              <a:buNone/>
            </a:pPr>
            <a:r>
              <a:rPr lang="en-US" dirty="0" smtClean="0"/>
              <a:t>	Whether </a:t>
            </a:r>
            <a:r>
              <a:rPr lang="en-US" i="1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passes through </a:t>
            </a:r>
            <a:r>
              <a:rPr lang="en-US" i="1" dirty="0" smtClean="0"/>
              <a:t>G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6" descr="bisectorInGridCell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8200" y="2204002"/>
            <a:ext cx="4038600" cy="2063198"/>
          </a:xfrm>
          <a:solidFill>
            <a:schemeClr val="tx1"/>
          </a:solidFill>
        </p:spPr>
      </p:pic>
      <p:sp>
        <p:nvSpPr>
          <p:cNvPr id="10" name="TextBox 9"/>
          <p:cNvSpPr txBox="1"/>
          <p:nvPr/>
        </p:nvSpPr>
        <p:spPr>
          <a:xfrm>
            <a:off x="4989320" y="4507468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 2 and constant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876801"/>
            <a:ext cx="3276600" cy="1066799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72000">
                <a:schemeClr val="tx1"/>
              </a:gs>
              <a:gs pos="100000">
                <a:schemeClr val="tx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43000" y="5021262"/>
          <a:ext cx="2747963" cy="846138"/>
        </p:xfrm>
        <a:graphic>
          <a:graphicData uri="http://schemas.openxmlformats.org/presentationml/2006/ole">
            <p:oleObj spid="_x0000_s44034" name="Equation" r:id="rId5" imgW="1892300" imgH="584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stabbingOrdering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457168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 </a:t>
            </a:r>
          </a:p>
          <a:p>
            <a:pPr>
              <a:buNone/>
            </a:pPr>
            <a:r>
              <a:rPr lang="en-US" dirty="0" smtClean="0"/>
              <a:t>	Two bisectors </a:t>
            </a:r>
            <a:r>
              <a:rPr lang="en-US" i="1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&amp; b</a:t>
            </a:r>
            <a:r>
              <a:rPr lang="en-US" baseline="-25000" dirty="0" smtClean="0"/>
              <a:t>34</a:t>
            </a:r>
            <a:r>
              <a:rPr lang="en-US" dirty="0" smtClean="0"/>
              <a:t> that stab a grid cell </a:t>
            </a:r>
            <a:r>
              <a:rPr lang="en-US" i="1" dirty="0" smtClean="0"/>
              <a:t>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Determine: </a:t>
            </a:r>
          </a:p>
          <a:p>
            <a:pPr>
              <a:buNone/>
            </a:pPr>
            <a:r>
              <a:rPr lang="en-US" dirty="0" smtClean="0"/>
              <a:t>	The order in which the bisectors intersect the cell walls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6920" y="3886200"/>
            <a:ext cx="3087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 3 and constant time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498975"/>
            <a:ext cx="4114800" cy="1292225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72000">
                <a:schemeClr val="tx1"/>
              </a:gs>
              <a:gs pos="100000">
                <a:schemeClr val="tx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4572000"/>
          <a:ext cx="4038600" cy="1122363"/>
        </p:xfrm>
        <a:graphic>
          <a:graphicData uri="http://schemas.openxmlformats.org/presentationml/2006/ole">
            <p:oleObj spid="_x0000_s36866" name="Equation" r:id="rId3" imgW="2781300" imgH="774700" progId="Equation.3">
              <p:embed/>
            </p:oleObj>
          </a:graphicData>
        </a:graphic>
      </p:graphicFrame>
      <p:pic>
        <p:nvPicPr>
          <p:cNvPr id="11" name="Content Placeholder 10" descr="stabbingOrder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6909" y="1645920"/>
            <a:ext cx="3344091" cy="2011680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bisectorWalk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dirty="0" smtClean="0"/>
              <a:t>Two sites 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  and a direction to walk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bisectorWalk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a traversal of a subset of the cells that </a:t>
            </a:r>
            <a:r>
              <a:rPr lang="en-US" i="1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passes though.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9" descr="bisectorWalk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1627548"/>
            <a:ext cx="4038600" cy="3020652"/>
          </a:xfr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458388" y="4888468"/>
            <a:ext cx="22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</a:t>
            </a:r>
            <a:r>
              <a:rPr lang="en-US" dirty="0" smtClean="0">
                <a:latin typeface="Arial"/>
                <a:cs typeface="Arial"/>
              </a:rPr>
              <a:t> 2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dirty="0" err="1" smtClean="0">
                <a:latin typeface="Arial"/>
                <a:cs typeface="Arial"/>
              </a:rPr>
              <a:t>log(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bisectorIntersection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86400" y="4888468"/>
            <a:ext cx="223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Degree 3 and </a:t>
            </a:r>
            <a:r>
              <a:rPr lang="en-US" dirty="0" err="1" smtClean="0">
                <a:latin typeface="Arial"/>
                <a:cs typeface="Arial"/>
              </a:rPr>
              <a:t>log(</a:t>
            </a:r>
            <a:r>
              <a:rPr lang="en-US" i="1" dirty="0" err="1" smtClean="0">
                <a:latin typeface="Arial"/>
                <a:cs typeface="Arial"/>
              </a:rPr>
              <a:t>g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</p:txBody>
      </p:sp>
      <p:pic>
        <p:nvPicPr>
          <p:cNvPr id="10" name="Content Placeholder 6" descr="bisectorIntersection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1659490"/>
            <a:ext cx="4038600" cy="3064910"/>
          </a:xfrm>
          <a:solidFill>
            <a:schemeClr val="tx1"/>
          </a:solidFill>
        </p:spPr>
      </p:pic>
      <p:sp>
        <p:nvSpPr>
          <p:cNvPr id="11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Given: </a:t>
            </a:r>
          </a:p>
          <a:p>
            <a:pPr>
              <a:buNone/>
            </a:pPr>
            <a:r>
              <a:rPr lang="en-US" dirty="0" smtClean="0"/>
              <a:t>	Four sites 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={1,2,3,4}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Find: </a:t>
            </a:r>
          </a:p>
          <a:p>
            <a:pPr>
              <a:buNone/>
            </a:pPr>
            <a:r>
              <a:rPr lang="en-US" dirty="0" smtClean="0"/>
              <a:t>	The grid cell that contains the intersection of bisectors </a:t>
            </a:r>
            <a:r>
              <a:rPr lang="en-US" i="1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&amp; </a:t>
            </a:r>
            <a:r>
              <a:rPr lang="en-US" i="1" dirty="0" smtClean="0"/>
              <a:t>b</a:t>
            </a:r>
            <a:r>
              <a:rPr lang="en-US" baseline="-25000" dirty="0" smtClean="0"/>
              <a:t>34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for computing the implicit Voronoi diagram using predicates of max degree 3.</a:t>
            </a:r>
          </a:p>
          <a:p>
            <a:r>
              <a:rPr lang="en-US" dirty="0" smtClean="0"/>
              <a:t>Running time is in </a:t>
            </a:r>
            <a:r>
              <a:rPr lang="en-US" dirty="0" err="1" smtClean="0"/>
              <a:t>O(</a:t>
            </a:r>
            <a:r>
              <a:rPr lang="en-US" i="1" dirty="0" err="1" smtClean="0"/>
              <a:t>n</a:t>
            </a:r>
            <a:r>
              <a:rPr lang="en-US" i="1" dirty="0" smtClean="0"/>
              <a:t> </a:t>
            </a:r>
            <a:r>
              <a:rPr lang="en-US" dirty="0" smtClean="0"/>
              <a:t>(log</a:t>
            </a:r>
            <a:r>
              <a:rPr lang="en-US" i="1" dirty="0" smtClean="0"/>
              <a:t> </a:t>
            </a:r>
            <a:r>
              <a:rPr lang="en-US" i="1" dirty="0" err="1" smtClean="0"/>
              <a:t>n</a:t>
            </a:r>
            <a:r>
              <a:rPr lang="en-US" i="1" dirty="0" smtClean="0"/>
              <a:t> + </a:t>
            </a:r>
            <a:r>
              <a:rPr lang="en-US" dirty="0" smtClean="0"/>
              <a:t>log </a:t>
            </a:r>
            <a:r>
              <a:rPr lang="en-US" i="1" dirty="0" err="1" smtClean="0"/>
              <a:t>g</a:t>
            </a:r>
            <a:r>
              <a:rPr lang="en-US" dirty="0" smtClean="0"/>
              <a:t>)), where </a:t>
            </a:r>
            <a:r>
              <a:rPr lang="en-US" i="1" dirty="0" err="1" smtClean="0"/>
              <a:t>g</a:t>
            </a:r>
            <a:r>
              <a:rPr lang="en-US" i="1" dirty="0" smtClean="0"/>
              <a:t> </a:t>
            </a:r>
            <a:r>
              <a:rPr lang="en-US" dirty="0" smtClean="0"/>
              <a:t>is the max bisector length. </a:t>
            </a:r>
          </a:p>
          <a:p>
            <a:r>
              <a:rPr lang="en-US" dirty="0" smtClean="0"/>
              <a:t>First construction of the implicit Voronoi </a:t>
            </a:r>
            <a:br>
              <a:rPr lang="en-US" dirty="0" smtClean="0"/>
            </a:br>
            <a:r>
              <a:rPr lang="en-US" dirty="0" smtClean="0"/>
              <a:t>w/o computing the full Voronoi diagram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do this in degree 2?</a:t>
            </a:r>
          </a:p>
          <a:p>
            <a:r>
              <a:rPr lang="en-US" dirty="0" smtClean="0"/>
              <a:t>Generalizing to other diagrams</a:t>
            </a:r>
          </a:p>
          <a:p>
            <a:r>
              <a:rPr lang="en-US" dirty="0" smtClean="0"/>
              <a:t>Diagrams with non-linear bisectors</a:t>
            </a:r>
          </a:p>
          <a:p>
            <a:r>
              <a:rPr lang="en-US" dirty="0" smtClean="0"/>
              <a:t>Identify the grid cell containing a bisector intersection in constant time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42112" y="5029200"/>
            <a:ext cx="8229600" cy="1143000"/>
          </a:xfrm>
        </p:spPr>
        <p:txBody>
          <a:bodyPr/>
          <a:lstStyle/>
          <a:p>
            <a:r>
              <a:rPr lang="en-US" dirty="0" smtClean="0"/>
              <a:t>Happy Halloween</a:t>
            </a:r>
            <a:endParaRPr lang="en-US" dirty="0"/>
          </a:p>
        </p:txBody>
      </p:sp>
      <p:pic>
        <p:nvPicPr>
          <p:cNvPr id="7" name="Content Placeholder 6" descr="Pumpkin.tif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9200" y="1112838"/>
            <a:ext cx="6034087" cy="4525962"/>
          </a:xfrm>
        </p:spPr>
      </p:pic>
      <p:sp>
        <p:nvSpPr>
          <p:cNvPr id="10" name="Cloud Callout 9"/>
          <p:cNvSpPr/>
          <p:nvPr/>
        </p:nvSpPr>
        <p:spPr>
          <a:xfrm>
            <a:off x="5153136" y="381000"/>
            <a:ext cx="2729552" cy="182880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Thank you!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vorono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33751" y="1646238"/>
            <a:ext cx="4476498" cy="4525962"/>
          </a:xfr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Voronoi diagrams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pVo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865376"/>
            <a:ext cx="4045712" cy="409041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Voronoi diagrams</a:t>
            </a:r>
            <a:endParaRPr lang="en-US" dirty="0"/>
          </a:p>
        </p:txBody>
      </p:sp>
      <p:pic>
        <p:nvPicPr>
          <p:cNvPr id="9" name="Content Placeholder 8" descr="voronoi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" y="1867606"/>
            <a:ext cx="4038600" cy="4083225"/>
          </a:xfrm>
          <a:solidFill>
            <a:schemeClr val="tx1"/>
          </a:solidFill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Implicit Voronoi </a:t>
            </a:r>
          </a:p>
          <a:p>
            <a:pPr>
              <a:buNone/>
            </a:pPr>
            <a:r>
              <a:rPr lang="en-US" dirty="0" smtClean="0"/>
              <a:t>	Diagram [LPT97]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657600"/>
            <a:ext cx="7648352" cy="2667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72000">
                <a:schemeClr val="tx1"/>
              </a:gs>
              <a:gs pos="100000">
                <a:schemeClr val="tx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Implicit Voronoi Diagram [LPT97]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Topological component</a:t>
            </a:r>
          </a:p>
          <a:p>
            <a:pPr lvl="1"/>
            <a:r>
              <a:rPr lang="en-US" dirty="0" smtClean="0"/>
              <a:t>Planar embedding</a:t>
            </a:r>
          </a:p>
          <a:p>
            <a:r>
              <a:rPr lang="en-US" dirty="0" smtClean="0"/>
              <a:t>Geometric Component</a:t>
            </a:r>
          </a:p>
          <a:p>
            <a:pPr lvl="1"/>
            <a:r>
              <a:rPr lang="en-US" dirty="0" smtClean="0"/>
              <a:t>Each vertex (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err="1" smtClean="0"/>
              <a:t>,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) of Voronoi diagram of </a:t>
            </a:r>
            <a:r>
              <a:rPr lang="en-US" i="1" dirty="0" smtClean="0"/>
              <a:t>S</a:t>
            </a:r>
            <a:r>
              <a:rPr lang="en-US" dirty="0" smtClean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143000" y="3732213"/>
          <a:ext cx="7391400" cy="2592387"/>
        </p:xfrm>
        <a:graphic>
          <a:graphicData uri="http://schemas.openxmlformats.org/presentationml/2006/ole">
            <p:oleObj spid="_x0000_s22531" name="Equation" r:id="rId3" imgW="3619500" imgH="1270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Problem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Given:</a:t>
            </a:r>
            <a:br>
              <a:rPr lang="en-US" dirty="0" smtClean="0"/>
            </a:br>
            <a:r>
              <a:rPr lang="en-US" dirty="0" smtClean="0"/>
              <a:t>sites </a:t>
            </a:r>
            <a:r>
              <a:rPr lang="en-US" i="1" dirty="0" smtClean="0"/>
              <a:t>S</a:t>
            </a:r>
            <a:r>
              <a:rPr lang="en-US" dirty="0" smtClean="0"/>
              <a:t> ={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,…,</a:t>
            </a:r>
            <a:r>
              <a:rPr lang="en-US" i="1" dirty="0" err="1" smtClean="0"/>
              <a:t>s</a:t>
            </a:r>
            <a:r>
              <a:rPr lang="en-US" baseline="-25000" dirty="0" err="1" smtClean="0"/>
              <a:t>n</a:t>
            </a:r>
            <a:r>
              <a:rPr lang="en-US" dirty="0" smtClean="0"/>
              <a:t>}   </a:t>
            </a:r>
            <a:r>
              <a:rPr lang="en-US" dirty="0" err="1" smtClean="0"/>
              <a:t>w</a:t>
            </a:r>
            <a:r>
              <a:rPr lang="en-US" dirty="0" smtClean="0"/>
              <a:t>/ </a:t>
            </a:r>
            <a:r>
              <a:rPr lang="en-US" i="1" dirty="0" err="1" smtClean="0"/>
              <a:t>b</a:t>
            </a:r>
            <a:r>
              <a:rPr lang="en-US" dirty="0" smtClean="0"/>
              <a:t>-bit integer </a:t>
            </a:r>
            <a:r>
              <a:rPr lang="en-US" dirty="0" err="1" smtClean="0"/>
              <a:t>coords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Construct: </a:t>
            </a:r>
            <a:br>
              <a:rPr lang="en-US" dirty="0" smtClean="0"/>
            </a:br>
            <a:r>
              <a:rPr lang="en-US" dirty="0" smtClean="0"/>
              <a:t>implied Voronoi V</a:t>
            </a:r>
            <a:r>
              <a:rPr lang="en-US" baseline="30000" dirty="0" smtClean="0"/>
              <a:t>*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dirty="0" smtClean="0"/>
              <a:t>) with minimum precision.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Note: precision &lt; 5</a:t>
            </a:r>
            <a:r>
              <a:rPr lang="en-US" i="1" dirty="0" smtClean="0"/>
              <a:t>b</a:t>
            </a:r>
            <a:r>
              <a:rPr lang="en-US" dirty="0" smtClean="0"/>
              <a:t> bits precludes computing the Voronoi Diagram…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impVor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867606"/>
            <a:ext cx="4038600" cy="4083225"/>
          </a:xfr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4582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Handling the precision requirements of geometric computation:</a:t>
            </a:r>
          </a:p>
          <a:p>
            <a:r>
              <a:rPr lang="en-US" dirty="0" smtClean="0"/>
              <a:t>Rely on machine precision</a:t>
            </a:r>
          </a:p>
          <a:p>
            <a:r>
              <a:rPr lang="en-US" dirty="0" smtClean="0"/>
              <a:t>Exact Geometric Computation [Y97]</a:t>
            </a:r>
          </a:p>
          <a:p>
            <a:r>
              <a:rPr lang="en-US" dirty="0" smtClean="0"/>
              <a:t>Arithmetic Filters [FV93][DP99]</a:t>
            </a:r>
          </a:p>
          <a:p>
            <a:r>
              <a:rPr lang="en-US" dirty="0" smtClean="0"/>
              <a:t>Adaptive Predicates</a:t>
            </a:r>
            <a:r>
              <a:rPr lang="en-US" dirty="0" smtClean="0"/>
              <a:t> [P92][</a:t>
            </a:r>
            <a:r>
              <a:rPr lang="en-US" dirty="0" smtClean="0"/>
              <a:t>S97] </a:t>
            </a:r>
          </a:p>
          <a:p>
            <a:r>
              <a:rPr lang="en-US" dirty="0" smtClean="0"/>
              <a:t>Topological Consistency [SI92]</a:t>
            </a:r>
          </a:p>
          <a:p>
            <a:r>
              <a:rPr lang="en-US" dirty="0" smtClean="0"/>
              <a:t>Degree-driven algorithmic design [LPT97]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ellGrap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1600200"/>
            <a:ext cx="3352800" cy="338050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" name="Picture 16" descr="vorono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19600" y="4190468"/>
            <a:ext cx="2298700" cy="23241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Content Placeholder 13" descr="impVor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342380" y="1600200"/>
            <a:ext cx="2298700" cy="2324100"/>
          </a:xfrm>
          <a:solidFill>
            <a:schemeClr val="tx1"/>
          </a:solidFill>
        </p:spPr>
      </p:pic>
      <p:cxnSp>
        <p:nvCxnSpPr>
          <p:cNvPr id="11" name="Curved Connector 10"/>
          <p:cNvCxnSpPr>
            <a:stCxn id="17" idx="3"/>
          </p:cNvCxnSpPr>
          <p:nvPr/>
        </p:nvCxnSpPr>
        <p:spPr>
          <a:xfrm flipV="1">
            <a:off x="6718300" y="4190468"/>
            <a:ext cx="1054100" cy="1162050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4038600" y="2971800"/>
            <a:ext cx="2133600" cy="533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0176" y="1784866"/>
            <a:ext cx="13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Vertex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>
          <a:xfrm rot="10800000" flipV="1">
            <a:off x="1600200" y="1969532"/>
            <a:ext cx="769976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rot="5400000">
            <a:off x="2641193" y="2332405"/>
            <a:ext cx="589002" cy="232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8387" y="2710934"/>
            <a:ext cx="124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Edge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178976" y="3503077"/>
            <a:ext cx="842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63779" y="2971799"/>
            <a:ext cx="503221" cy="304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57400" y="4050268"/>
            <a:ext cx="191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Grid Cell Vertex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rot="16200000" flipV="1">
            <a:off x="2705937" y="3739329"/>
            <a:ext cx="348202" cy="273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62200" y="1764268"/>
            <a:ext cx="1694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Non-Grid Cell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Vertex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9" grpId="2"/>
      <p:bldP spid="29" grpId="3"/>
      <p:bldP spid="35" grpId="2"/>
      <p:bldP spid="3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Randomized </a:t>
            </a:r>
            <a:r>
              <a:rPr lang="en-US" dirty="0" err="1" smtClean="0"/>
              <a:t>Incramental</a:t>
            </a:r>
            <a:r>
              <a:rPr lang="en-US" dirty="0" smtClean="0"/>
              <a:t> </a:t>
            </a:r>
            <a:r>
              <a:rPr lang="en-US" dirty="0" smtClean="0"/>
              <a:t>[SI92]</a:t>
            </a:r>
            <a:endParaRPr lang="en-US" dirty="0"/>
          </a:p>
        </p:txBody>
      </p:sp>
      <p:pic>
        <p:nvPicPr>
          <p:cNvPr id="8" name="Content Placeholder 7" descr="incInsertVor.pdf"/>
          <p:cNvPicPr>
            <a:picLocks noGrp="1" noChangeAspect="1"/>
          </p:cNvPicPr>
          <p:nvPr>
            <p:ph sz="half"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862333"/>
            <a:ext cx="4038600" cy="4093772"/>
          </a:xfrm>
          <a:solidFill>
            <a:schemeClr val="tx1"/>
          </a:solidFill>
        </p:spPr>
      </p:pic>
      <p:pic>
        <p:nvPicPr>
          <p:cNvPr id="9" name="Content Placeholder 8" descr="incInsertCG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48200" y="1862333"/>
            <a:ext cx="4038600" cy="4093772"/>
          </a:xfrm>
          <a:solidFill>
            <a:schemeClr val="tx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bisectorInCell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7ADB-67F8-1B40-841D-2B8707AA08E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1910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Given:</a:t>
            </a:r>
          </a:p>
          <a:p>
            <a:pPr>
              <a:buNone/>
            </a:pPr>
            <a:r>
              <a:rPr lang="en-US" dirty="0" smtClean="0"/>
              <a:t>	Two sites 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, and a grid cell </a:t>
            </a:r>
            <a:r>
              <a:rPr lang="en-US" i="1" dirty="0" smtClean="0"/>
              <a:t>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Decide: </a:t>
            </a:r>
          </a:p>
          <a:p>
            <a:pPr>
              <a:buNone/>
            </a:pPr>
            <a:r>
              <a:rPr lang="en-US" dirty="0" smtClean="0"/>
              <a:t>	Whether </a:t>
            </a:r>
            <a:r>
              <a:rPr lang="en-US" i="1" dirty="0" smtClean="0"/>
              <a:t>b</a:t>
            </a:r>
            <a:r>
              <a:rPr lang="en-US" baseline="-25000" dirty="0" smtClean="0"/>
              <a:t>12</a:t>
            </a:r>
            <a:r>
              <a:rPr lang="en-US" dirty="0" smtClean="0"/>
              <a:t> passes through </a:t>
            </a:r>
            <a:r>
              <a:rPr lang="en-US" i="1" dirty="0" smtClean="0"/>
              <a:t>G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" name="Content Placeholder 6" descr="bisectorInGridCell.pdf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48200" y="2204002"/>
            <a:ext cx="4038600" cy="2063198"/>
          </a:xfrm>
          <a:solidFill>
            <a:schemeClr val="tx1"/>
          </a:solidFill>
        </p:spPr>
      </p:pic>
      <p:sp>
        <p:nvSpPr>
          <p:cNvPr id="7" name="Rectangle 6"/>
          <p:cNvSpPr/>
          <p:nvPr/>
        </p:nvSpPr>
        <p:spPr>
          <a:xfrm>
            <a:off x="914400" y="4876801"/>
            <a:ext cx="3276600" cy="1066799"/>
          </a:xfrm>
          <a:prstGeom prst="rect">
            <a:avLst/>
          </a:prstGeom>
          <a:gradFill>
            <a:gsLst>
              <a:gs pos="0">
                <a:schemeClr val="tx1">
                  <a:lumMod val="95000"/>
                </a:schemeClr>
              </a:gs>
              <a:gs pos="72000">
                <a:schemeClr val="tx1"/>
              </a:gs>
              <a:gs pos="100000">
                <a:schemeClr val="tx1">
                  <a:lumMod val="9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135063" y="5021263"/>
          <a:ext cx="2765425" cy="846137"/>
        </p:xfrm>
        <a:graphic>
          <a:graphicData uri="http://schemas.openxmlformats.org/presentationml/2006/ole">
            <p:oleObj spid="_x0000_s33794" name="Equation" r:id="rId5" imgW="1905000" imgH="584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1467</TotalTime>
  <Words>487</Words>
  <Application>Microsoft Macintosh PowerPoint</Application>
  <PresentationFormat>On-screen Show (4:3)</PresentationFormat>
  <Paragraphs>109</Paragraphs>
  <Slides>17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Foundry</vt:lpstr>
      <vt:lpstr>Equation</vt:lpstr>
      <vt:lpstr>Microsoft Equation</vt:lpstr>
      <vt:lpstr>Degree-driven algorithm design for computing the Voronoi diagram </vt:lpstr>
      <vt:lpstr>Voronoi diagrams</vt:lpstr>
      <vt:lpstr>Voronoi diagrams</vt:lpstr>
      <vt:lpstr>Implicit Voronoi Diagram [LPT97]</vt:lpstr>
      <vt:lpstr>Basic Problem</vt:lpstr>
      <vt:lpstr>Previous Work</vt:lpstr>
      <vt:lpstr>Cell Graph</vt:lpstr>
      <vt:lpstr>Randomized Incramental [SI92]</vt:lpstr>
      <vt:lpstr>bisectorInCell</vt:lpstr>
      <vt:lpstr>Arithmetic Degree</vt:lpstr>
      <vt:lpstr>bisectorInCell</vt:lpstr>
      <vt:lpstr>stabbingOrdering</vt:lpstr>
      <vt:lpstr>bisectorWalk</vt:lpstr>
      <vt:lpstr>bisectorIntersection</vt:lpstr>
      <vt:lpstr>Results</vt:lpstr>
      <vt:lpstr>Future Work</vt:lpstr>
      <vt:lpstr>Happy Halloween</vt:lpstr>
    </vt:vector>
  </TitlesOfParts>
  <Manager/>
  <Company>UNC-Chapel Hill Computer Science</Company>
  <LinksUpToDate>false</LinksUpToDate>
  <SharedDoc>false</SharedDoc>
  <HyperlinkBase/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Degree-driven algorithm design for computing the Voronoi diagram </dc:title>
  <dc:subject/>
  <dc:creator>David Millman</dc:creator>
  <cp:keywords/>
  <dc:description/>
  <cp:lastModifiedBy>David Millman</cp:lastModifiedBy>
  <cp:revision>130</cp:revision>
  <dcterms:created xsi:type="dcterms:W3CDTF">2008-10-31T01:31:47Z</dcterms:created>
  <dcterms:modified xsi:type="dcterms:W3CDTF">2008-10-31T04:00:18Z</dcterms:modified>
  <cp:category/>
</cp:coreProperties>
</file>