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notesSlides/notesSlide10.xml" ContentType="application/vnd.openxmlformats-officedocument.presentationml.notesSlide+xml"/>
  <Override PartName="/ppt/tags/tag47.xml" ContentType="application/vnd.openxmlformats-officedocument.presentationml.tags+xml"/>
  <Override PartName="/ppt/notesSlides/notesSlide11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2.xml" ContentType="application/vnd.openxmlformats-officedocument.presentationml.tags+xml"/>
  <Override PartName="/ppt/notesSlides/notesSlide1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8" r:id="rId3"/>
    <p:sldId id="259" r:id="rId4"/>
    <p:sldId id="260" r:id="rId5"/>
    <p:sldId id="264" r:id="rId6"/>
    <p:sldId id="263" r:id="rId7"/>
    <p:sldId id="265" r:id="rId8"/>
    <p:sldId id="266" r:id="rId9"/>
    <p:sldId id="267" r:id="rId10"/>
    <p:sldId id="269" r:id="rId11"/>
    <p:sldId id="268" r:id="rId12"/>
    <p:sldId id="270" r:id="rId13"/>
    <p:sldId id="272" r:id="rId14"/>
    <p:sldId id="276" r:id="rId15"/>
    <p:sldId id="277" r:id="rId16"/>
    <p:sldId id="278" r:id="rId17"/>
    <p:sldId id="281" r:id="rId18"/>
    <p:sldId id="282" r:id="rId19"/>
    <p:sldId id="364" r:id="rId20"/>
    <p:sldId id="365" r:id="rId21"/>
    <p:sldId id="366" r:id="rId22"/>
    <p:sldId id="367" r:id="rId23"/>
    <p:sldId id="368" r:id="rId24"/>
    <p:sldId id="279" r:id="rId25"/>
    <p:sldId id="280" r:id="rId26"/>
    <p:sldId id="338" r:id="rId27"/>
    <p:sldId id="288" r:id="rId28"/>
    <p:sldId id="372" r:id="rId29"/>
    <p:sldId id="373" r:id="rId30"/>
    <p:sldId id="370" r:id="rId31"/>
    <p:sldId id="371" r:id="rId32"/>
    <p:sldId id="375" r:id="rId33"/>
    <p:sldId id="374" r:id="rId34"/>
    <p:sldId id="376" r:id="rId35"/>
    <p:sldId id="377" r:id="rId36"/>
    <p:sldId id="379" r:id="rId37"/>
    <p:sldId id="381" r:id="rId38"/>
    <p:sldId id="380" r:id="rId39"/>
    <p:sldId id="382" r:id="rId40"/>
    <p:sldId id="383" r:id="rId41"/>
    <p:sldId id="385" r:id="rId42"/>
    <p:sldId id="317" r:id="rId43"/>
    <p:sldId id="306" r:id="rId44"/>
    <p:sldId id="340" r:id="rId45"/>
    <p:sldId id="313" r:id="rId46"/>
    <p:sldId id="315" r:id="rId47"/>
    <p:sldId id="329" r:id="rId48"/>
    <p:sldId id="328" r:id="rId49"/>
    <p:sldId id="361" r:id="rId50"/>
    <p:sldId id="386" r:id="rId51"/>
    <p:sldId id="341" r:id="rId52"/>
    <p:sldId id="360" r:id="rId53"/>
    <p:sldId id="343" r:id="rId54"/>
    <p:sldId id="332" r:id="rId55"/>
    <p:sldId id="333" r:id="rId56"/>
    <p:sldId id="359" r:id="rId57"/>
    <p:sldId id="334" r:id="rId58"/>
    <p:sldId id="347" r:id="rId59"/>
    <p:sldId id="349" r:id="rId60"/>
    <p:sldId id="357" r:id="rId61"/>
    <p:sldId id="345" r:id="rId62"/>
    <p:sldId id="352" r:id="rId63"/>
    <p:sldId id="355" r:id="rId64"/>
    <p:sldId id="356" r:id="rId65"/>
    <p:sldId id="353" r:id="rId66"/>
    <p:sldId id="363" r:id="rId67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94" autoAdjust="0"/>
    <p:restoredTop sz="94894" autoAdjust="0"/>
  </p:normalViewPr>
  <p:slideViewPr>
    <p:cSldViewPr>
      <p:cViewPr>
        <p:scale>
          <a:sx n="70" d="100"/>
          <a:sy n="70" d="100"/>
        </p:scale>
        <p:origin x="-19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12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04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33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8/29/2013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2.png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2" Type="http://schemas.microsoft.com/office/2007/relationships/media" Target="../media/media42.wma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3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ma"/><Relationship Id="rId2" Type="http://schemas.microsoft.com/office/2007/relationships/media" Target="../media/media46.wma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2" Type="http://schemas.microsoft.com/office/2007/relationships/media" Target="../media/media47.wma"/><Relationship Id="rId1" Type="http://schemas.openxmlformats.org/officeDocument/2006/relationships/tags" Target="../tags/tag4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2" Type="http://schemas.microsoft.com/office/2007/relationships/media" Target="../media/media48.wma"/><Relationship Id="rId1" Type="http://schemas.openxmlformats.org/officeDocument/2006/relationships/tags" Target="../tags/tag4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4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2" Type="http://schemas.microsoft.com/office/2007/relationships/media" Target="../media/media50.wma"/><Relationship Id="rId1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2" Type="http://schemas.microsoft.com/office/2007/relationships/media" Target="../media/media51.wma"/><Relationship Id="rId1" Type="http://schemas.openxmlformats.org/officeDocument/2006/relationships/tags" Target="../tags/tag4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ma"/><Relationship Id="rId2" Type="http://schemas.microsoft.com/office/2007/relationships/media" Target="../media/media52.wma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ma"/><Relationship Id="rId2" Type="http://schemas.microsoft.com/office/2007/relationships/media" Target="../media/media53.wma"/><Relationship Id="rId1" Type="http://schemas.openxmlformats.org/officeDocument/2006/relationships/tags" Target="../tags/tag4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ma"/><Relationship Id="rId2" Type="http://schemas.microsoft.com/office/2007/relationships/media" Target="../media/media54.wma"/><Relationship Id="rId1" Type="http://schemas.openxmlformats.org/officeDocument/2006/relationships/tags" Target="../tags/tag4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2" Type="http://schemas.microsoft.com/office/2007/relationships/media" Target="../media/media55.wma"/><Relationship Id="rId1" Type="http://schemas.openxmlformats.org/officeDocument/2006/relationships/tags" Target="../tags/tag4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ma"/><Relationship Id="rId2" Type="http://schemas.microsoft.com/office/2007/relationships/media" Target="../media/media57.wma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ma"/><Relationship Id="rId2" Type="http://schemas.microsoft.com/office/2007/relationships/media" Target="../media/media58.wma"/><Relationship Id="rId1" Type="http://schemas.openxmlformats.org/officeDocument/2006/relationships/tags" Target="../tags/tag5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ma"/><Relationship Id="rId2" Type="http://schemas.microsoft.com/office/2007/relationships/media" Target="../media/media60.wma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ma"/><Relationship Id="rId2" Type="http://schemas.microsoft.com/office/2007/relationships/media" Target="../media/media61.wma"/><Relationship Id="rId1" Type="http://schemas.openxmlformats.org/officeDocument/2006/relationships/tags" Target="../tags/tag5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ma"/><Relationship Id="rId2" Type="http://schemas.microsoft.com/office/2007/relationships/media" Target="../media/media62.wma"/><Relationship Id="rId1" Type="http://schemas.openxmlformats.org/officeDocument/2006/relationships/tags" Target="../tags/tag5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ma"/><Relationship Id="rId2" Type="http://schemas.microsoft.com/office/2007/relationships/media" Target="../media/media63.wma"/><Relationship Id="rId1" Type="http://schemas.openxmlformats.org/officeDocument/2006/relationships/tags" Target="../tags/tag5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ma"/><Relationship Id="rId2" Type="http://schemas.microsoft.com/office/2007/relationships/media" Target="../media/media64.wma"/><Relationship Id="rId1" Type="http://schemas.openxmlformats.org/officeDocument/2006/relationships/tags" Target="../tags/tag5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ma"/><Relationship Id="rId2" Type="http://schemas.microsoft.com/office/2007/relationships/media" Target="../media/media65.wma"/><Relationship Id="rId1" Type="http://schemas.openxmlformats.org/officeDocument/2006/relationships/tags" Target="../tags/tag5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ma"/><Relationship Id="rId2" Type="http://schemas.microsoft.com/office/2007/relationships/media" Target="../media/media66.wma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Byte Data Communication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 Pipes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48400" y="1600200"/>
            <a:ext cx="1905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command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8400" y="3610381"/>
            <a:ext cx="1905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API call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054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81000" y="1600200"/>
            <a:ext cx="2362200" cy="2286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69131" y="3810000"/>
            <a:ext cx="2364606" cy="361053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59436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command exposes part of the functionality of API call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231243"/>
      </p:ext>
    </p:extLst>
  </p:cSld>
  <p:clrMapOvr>
    <a:masterClrMapping/>
  </p:clrMapOvr>
  <p:transition advTm="374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28" grpId="0" animBg="1"/>
      <p:bldP spid="3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 Pipes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828800" y="1676400"/>
            <a:ext cx="5867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Focus is on Late Binding of  Teletype I/O Source  and Sink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28800" y="2590800"/>
            <a:ext cx="5867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Stream-based communication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73617"/>
      </p:ext>
    </p:extLst>
  </p:cSld>
  <p:clrMapOvr>
    <a:masterClrMapping/>
  </p:clrMapOvr>
  <p:transition advTm="4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38200" y="1447800"/>
            <a:ext cx="69342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63064"/>
      </p:ext>
    </p:extLst>
  </p:cSld>
  <p:clrMapOvr>
    <a:masterClrMapping/>
  </p:clrMapOvr>
  <p:transition advTm="23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Pipe?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91200" y="1333500"/>
            <a:ext cx="1905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 2 pipe | more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29200" y="2485292"/>
            <a:ext cx="3276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Command interpreter connects output of a process to input of another process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189"/>
      </p:ext>
    </p:extLst>
  </p:cSld>
  <p:clrMapOvr>
    <a:masterClrMapping/>
  </p:clrMapOvr>
  <p:transition advTm="23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Naming?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87668" y="12573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writers and readers name the pipe?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91543" y="2362199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Memory is (usually) not shared  by processes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03167" y="3434164"/>
            <a:ext cx="3733800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 process inherits file descriptors (and environment variables) from parent process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097269"/>
      </p:ext>
    </p:extLst>
  </p:cSld>
  <p:clrMapOvr>
    <a:masterClrMapping/>
  </p:clrMapOvr>
  <p:transition advTm="63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 and Environment Table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14347"/>
              </p:ext>
            </p:extLst>
          </p:nvPr>
        </p:nvGraphicFramePr>
        <p:xfrm>
          <a:off x="5029200" y="1981200"/>
          <a:ext cx="3048000" cy="98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600200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CLASSPATH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/java/lib;/lib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/java/bin;/bin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924775"/>
              </p:ext>
            </p:extLst>
          </p:nvPr>
        </p:nvGraphicFramePr>
        <p:xfrm>
          <a:off x="729712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62600" y="1371599"/>
            <a:ext cx="19050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Environment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2827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743571"/>
              </p:ext>
            </p:extLst>
          </p:nvPr>
        </p:nvGraphicFramePr>
        <p:xfrm>
          <a:off x="5181600" y="4728741"/>
          <a:ext cx="3048000" cy="98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600200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CLASSPATH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/java/lib;/lib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/java/bin;/bin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(fork() + exec())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546097" y="3007962"/>
            <a:ext cx="0" cy="1711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629400" y="3501325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68027"/>
      </p:ext>
    </p:extLst>
  </p:cSld>
  <p:clrMapOvr>
    <a:masterClrMapping/>
  </p:clrMapOvr>
  <p:transition advTm="22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34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924775"/>
              </p:ext>
            </p:extLst>
          </p:nvPr>
        </p:nvGraphicFramePr>
        <p:xfrm>
          <a:off x="762000" y="1981200"/>
          <a:ext cx="2209800" cy="197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452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Sharing Pipe Descriptors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557147"/>
              </p:ext>
            </p:extLst>
          </p:nvPr>
        </p:nvGraphicFramePr>
        <p:xfrm>
          <a:off x="762000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1099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1681" y="24384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ipe(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[2])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(fork() + exec())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47938" y="4354701"/>
            <a:ext cx="3186462" cy="10616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I/O  Redirection?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14865"/>
      </p:ext>
    </p:extLst>
  </p:cSld>
  <p:clrMapOvr>
    <a:masterClrMapping/>
  </p:clrMapOvr>
  <p:transition advTm="32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36" grpId="0" animBg="1"/>
      <p:bldP spid="17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Copying File Table Entries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729712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626838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 + Exec)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1681" y="24384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ipe(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[2])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47938" y="4354701"/>
            <a:ext cx="3186462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copy file table entry to another position (standard input/output) and can close it.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7800" y="5334000"/>
            <a:ext cx="1295400" cy="3048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9167" y="5410200"/>
            <a:ext cx="677032" cy="990872"/>
            <a:chOff x="370076" y="1969830"/>
            <a:chExt cx="1176716" cy="4038600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370078" y="1978931"/>
              <a:ext cx="1176714" cy="15908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8682977"/>
      </p:ext>
    </p:extLst>
  </p:cSld>
  <p:clrMapOvr>
    <a:masterClrMapping/>
  </p:clrMapOvr>
  <p:transition advTm="3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34" grpId="0" animBg="1"/>
      <p:bldP spid="36" grpId="0" animBg="1"/>
      <p:bldP spid="1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I/O Redirection Details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362200" y="3505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52800" y="1295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Shell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>
            <a:stCxn id="12" idx="4"/>
            <a:endCxn id="28" idx="0"/>
          </p:cNvCxnSpPr>
          <p:nvPr/>
        </p:nvCxnSpPr>
        <p:spPr>
          <a:xfrm rot="5400000">
            <a:off x="3238500" y="243840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53200" y="10668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cat file | more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2209800"/>
            <a:ext cx="2819400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fork creates new process executing same program  as process executing fork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2971800"/>
            <a:ext cx="990600" cy="384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fork()</a:t>
            </a:r>
          </a:p>
        </p:txBody>
      </p:sp>
      <p:sp>
        <p:nvSpPr>
          <p:cNvPr id="16" name="Oval 15"/>
          <p:cNvSpPr/>
          <p:nvPr/>
        </p:nvSpPr>
        <p:spPr>
          <a:xfrm>
            <a:off x="4648200" y="3581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4267200" y="2362200"/>
            <a:ext cx="1219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304800" y="3276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6705600" y="34290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304800" y="3276600"/>
          <a:ext cx="1905000" cy="1676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30540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6705600" y="3429000"/>
          <a:ext cx="1905000" cy="17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4345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rot="5400000">
            <a:off x="2896394" y="5029200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3528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5258594" y="5028406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5720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(“more”)</a:t>
            </a:r>
          </a:p>
        </p:txBody>
      </p:sp>
      <p:sp>
        <p:nvSpPr>
          <p:cNvPr id="43" name="Oval 42"/>
          <p:cNvSpPr/>
          <p:nvPr/>
        </p:nvSpPr>
        <p:spPr>
          <a:xfrm>
            <a:off x="2286000" y="5334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ls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7244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0" y="5334000"/>
            <a:ext cx="2286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makes same process execute another program, keeping the file table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682977"/>
      </p:ext>
    </p:extLst>
  </p:cSld>
  <p:clrMapOvr>
    <a:masterClrMapping/>
  </p:clrMapOvr>
  <p:transition advTm="55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17" grpId="0" animBg="1"/>
      <p:bldP spid="13" grpId="0" animBg="1"/>
      <p:bldP spid="15" grpId="0" animBg="1"/>
      <p:bldP spid="16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 (Review)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87668" y="12573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writers and readers name the pipe?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91543" y="2362199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Memory is (usually) not shared  by processes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03167" y="3434164"/>
            <a:ext cx="3733800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 process inherits file descriptors (and environment variables) from parent process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727051"/>
      </p:ext>
    </p:extLst>
  </p:cSld>
  <p:clrMapOvr>
    <a:masterClrMapping/>
  </p:clrMapOvr>
  <p:transition advTm="378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143000"/>
            <a:ext cx="807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XINU IPC: Design and Implementation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8160" y="25146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Sockets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400" y="3356811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Non-blocking IO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828800"/>
            <a:ext cx="807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Unix Pipes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4229"/>
      </p:ext>
    </p:extLst>
  </p:cSld>
  <p:clrMapOvr>
    <a:masterClrMapping/>
  </p:clrMapOvr>
  <p:transition advTm="51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 and Environment Table (Review)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734780"/>
              </p:ext>
            </p:extLst>
          </p:nvPr>
        </p:nvGraphicFramePr>
        <p:xfrm>
          <a:off x="5029200" y="1981200"/>
          <a:ext cx="3048000" cy="98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600200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CLASSPATH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/java/lib;/lib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/java/bin;/bin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472422"/>
              </p:ext>
            </p:extLst>
          </p:nvPr>
        </p:nvGraphicFramePr>
        <p:xfrm>
          <a:off x="729712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62600" y="1371599"/>
            <a:ext cx="19050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Environment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83922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20172"/>
              </p:ext>
            </p:extLst>
          </p:nvPr>
        </p:nvGraphicFramePr>
        <p:xfrm>
          <a:off x="5181600" y="4728741"/>
          <a:ext cx="3048000" cy="98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600200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CLASSPATH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/java/lib;/lib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/java/bin;/bin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(fork() + exec())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546097" y="3007962"/>
            <a:ext cx="0" cy="1711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629400" y="3501325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564238"/>
      </p:ext>
    </p:extLst>
  </p:cSld>
  <p:clrMapOvr>
    <a:masterClrMapping/>
  </p:clrMapOvr>
  <p:transition advTm="377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" grpId="0" animBg="1"/>
      <p:bldP spid="34" grpId="0" animBg="1"/>
      <p:bldP spid="36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40506"/>
              </p:ext>
            </p:extLst>
          </p:nvPr>
        </p:nvGraphicFramePr>
        <p:xfrm>
          <a:off x="762000" y="1981200"/>
          <a:ext cx="2209800" cy="197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452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Sharing Pipe Descriptors (Review)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019479"/>
              </p:ext>
            </p:extLst>
          </p:nvPr>
        </p:nvGraphicFramePr>
        <p:xfrm>
          <a:off x="762000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371821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1681" y="24384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ipe(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[2])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(fork() + exec())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47938" y="4354701"/>
            <a:ext cx="3186462" cy="10616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I/O  Redirection?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024356"/>
      </p:ext>
    </p:extLst>
  </p:cSld>
  <p:clrMapOvr>
    <a:masterClrMapping/>
  </p:clrMapOvr>
  <p:transition advTm="42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36" grpId="0" animBg="1"/>
      <p:bldP spid="17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Copying File Table Entries (Review)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070899"/>
              </p:ext>
            </p:extLst>
          </p:nvPr>
        </p:nvGraphicFramePr>
        <p:xfrm>
          <a:off x="729712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804529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 + Exec)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1681" y="24384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ipe(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[2])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47938" y="4354701"/>
            <a:ext cx="3186462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copy file table entry to another position (standard input/output) and can close it.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7800" y="5334000"/>
            <a:ext cx="1295400" cy="3048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9167" y="5410200"/>
            <a:ext cx="677032" cy="990872"/>
            <a:chOff x="370076" y="1969830"/>
            <a:chExt cx="1176716" cy="4038600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370078" y="1978931"/>
              <a:ext cx="1176714" cy="15908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353204"/>
      </p:ext>
    </p:extLst>
  </p:cSld>
  <p:clrMapOvr>
    <a:masterClrMapping/>
  </p:clrMapOvr>
  <p:transition advTm="23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  <p:bldP spid="34" grpId="0" animBg="1"/>
      <p:bldP spid="36" grpId="0" animBg="1"/>
      <p:bldP spid="1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I/O Redirection Details (Review)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362200" y="3505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52800" y="1295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Shell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670248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>
            <a:stCxn id="12" idx="4"/>
            <a:endCxn id="28" idx="0"/>
          </p:cNvCxnSpPr>
          <p:nvPr/>
        </p:nvCxnSpPr>
        <p:spPr>
          <a:xfrm rot="5400000">
            <a:off x="3238500" y="243840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53200" y="10668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cat file | more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2209800"/>
            <a:ext cx="2819400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fork creates new process executing same program  as process executing fork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2971800"/>
            <a:ext cx="990600" cy="384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fork()</a:t>
            </a:r>
          </a:p>
        </p:txBody>
      </p:sp>
      <p:sp>
        <p:nvSpPr>
          <p:cNvPr id="16" name="Oval 15"/>
          <p:cNvSpPr/>
          <p:nvPr/>
        </p:nvSpPr>
        <p:spPr>
          <a:xfrm>
            <a:off x="4648200" y="3581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4267200" y="2362200"/>
            <a:ext cx="1219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9405"/>
              </p:ext>
            </p:extLst>
          </p:nvPr>
        </p:nvGraphicFramePr>
        <p:xfrm>
          <a:off x="304800" y="3276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828938"/>
              </p:ext>
            </p:extLst>
          </p:nvPr>
        </p:nvGraphicFramePr>
        <p:xfrm>
          <a:off x="6705600" y="34290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056"/>
              </p:ext>
            </p:extLst>
          </p:nvPr>
        </p:nvGraphicFramePr>
        <p:xfrm>
          <a:off x="304800" y="3276600"/>
          <a:ext cx="1905000" cy="1676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30540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700396"/>
              </p:ext>
            </p:extLst>
          </p:nvPr>
        </p:nvGraphicFramePr>
        <p:xfrm>
          <a:off x="6705600" y="3429000"/>
          <a:ext cx="1905000" cy="17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4345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rot="5400000">
            <a:off x="2896394" y="5029200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3528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5258594" y="5028406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5720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(“more”)</a:t>
            </a:r>
          </a:p>
        </p:txBody>
      </p:sp>
      <p:sp>
        <p:nvSpPr>
          <p:cNvPr id="43" name="Oval 42"/>
          <p:cNvSpPr/>
          <p:nvPr/>
        </p:nvSpPr>
        <p:spPr>
          <a:xfrm>
            <a:off x="2286000" y="5334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ls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7244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0" y="5334000"/>
            <a:ext cx="2286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makes same process execute another program, keeping the file table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50265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687831"/>
      </p:ext>
    </p:extLst>
  </p:cSld>
  <p:clrMapOvr>
    <a:masterClrMapping/>
  </p:clrMapOvr>
  <p:transition advTm="149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17" grpId="0" animBg="1"/>
      <p:bldP spid="13" grpId="0" animBg="1"/>
      <p:bldP spid="15" grpId="0" animBg="1"/>
      <p:bldP spid="16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52400" y="2246976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1676400" y="2416961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Send/Receive Blocking Times?: Message Pipe Line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2715" y="2839670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3788561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28600" y="3788561"/>
            <a:ext cx="1447800" cy="457200"/>
          </a:xfrm>
          <a:prstGeom prst="rect">
            <a:avLst/>
          </a:pr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2715" y="2839670"/>
            <a:ext cx="1447800" cy="4572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2645561"/>
            <a:ext cx="2286000" cy="67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3803801"/>
            <a:ext cx="2286000" cy="67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715000" y="12954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 semantics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9600" y="1524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byte)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5000" y="2209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waits  for non full buffer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0" y="30480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waits  for non empty buffer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5000" y="4114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lazy evaluation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15000" y="49530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to computation that is not needed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129905"/>
      </p:ext>
    </p:extLst>
  </p:cSld>
  <p:clrMapOvr>
    <a:masterClrMapping/>
  </p:clrMapOvr>
  <p:transition advTm="418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</a:t>
            </a:r>
            <a:r>
              <a:rPr lang="en-US" smtClean="0"/>
              <a:t>Times?: Message </a:t>
            </a:r>
            <a:r>
              <a:rPr lang="en-US" dirty="0" smtClean="0"/>
              <a:t>Pipe Line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609600" y="2057400"/>
            <a:ext cx="4495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tatic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main (String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args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[]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while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true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printf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(“infinite output”);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}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3000" y="1351718"/>
            <a:ext cx="3086100" cy="6359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nfinite_output_producer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" y="4267200"/>
            <a:ext cx="4495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infinite_output_producer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| head - 2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10200" y="1793651"/>
            <a:ext cx="3276599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infinite_output_producer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blocks after filling buffer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34739" y="2824268"/>
            <a:ext cx="3276599" cy="1214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head grabs first two lines from buffer, closes pipe, and terminates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34739" y="4228452"/>
            <a:ext cx="3276599" cy="1334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Parent  shell process waiting for head unblocks and kills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infinite_output_producer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116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Pipes: Implementation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34507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42889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 4.2 Unix BSD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4507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48200" y="42889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4.2 Unix BSD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48200" y="26125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27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Pipes: Pros and Cons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43200" y="2819400"/>
            <a:ext cx="37338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on same computer with common ancestor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43200" y="1752600"/>
            <a:ext cx="3733800" cy="8686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I/O Redirection to Different  Processes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63064"/>
      </p:ext>
    </p:extLst>
  </p:cSld>
  <p:clrMapOvr>
    <a:masterClrMapping/>
  </p:clrMapOvr>
  <p:transition advTm="256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1371600"/>
            <a:ext cx="59436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Introduced by Berkeley Unix (4.2 BSD)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2362200"/>
            <a:ext cx="59436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OS’s seem to have them in their basic form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3352800"/>
            <a:ext cx="59436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Languages such as Java provide  a layer above them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966824"/>
      </p:ext>
    </p:extLst>
  </p:cSld>
  <p:clrMapOvr>
    <a:masterClrMapping/>
  </p:clrMapOvr>
  <p:transition advTm="70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362200" y="1752600"/>
            <a:ext cx="4114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Focus is on generality and integration with File  and Teletype I/O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60724"/>
      </p:ext>
    </p:extLst>
  </p:cSld>
  <p:clrMapOvr>
    <a:masterClrMapping/>
  </p:clrMapOvr>
  <p:transition advTm="85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XINU Low-Level Message Passing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828800" y="1676400"/>
            <a:ext cx="4648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Focus is on simplicity of design and use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4229"/>
      </p:ext>
    </p:extLst>
  </p:cSld>
  <p:clrMapOvr>
    <a:masterClrMapping/>
  </p:clrMapOvr>
  <p:transition advTm="47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Naming and Sharing in Pipes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362200" y="3505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52800" y="1295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Shell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02601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>
            <a:stCxn id="12" idx="4"/>
            <a:endCxn id="28" idx="0"/>
          </p:cNvCxnSpPr>
          <p:nvPr/>
        </p:nvCxnSpPr>
        <p:spPr>
          <a:xfrm rot="5400000">
            <a:off x="3238500" y="243840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53200" y="10668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cat file | more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2971800"/>
            <a:ext cx="990600" cy="384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fork()</a:t>
            </a:r>
          </a:p>
        </p:txBody>
      </p:sp>
      <p:sp>
        <p:nvSpPr>
          <p:cNvPr id="16" name="Oval 15"/>
          <p:cNvSpPr/>
          <p:nvPr/>
        </p:nvSpPr>
        <p:spPr>
          <a:xfrm>
            <a:off x="4648200" y="3581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4267200" y="2362200"/>
            <a:ext cx="1219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308816"/>
              </p:ext>
            </p:extLst>
          </p:nvPr>
        </p:nvGraphicFramePr>
        <p:xfrm>
          <a:off x="304800" y="3276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54291"/>
              </p:ext>
            </p:extLst>
          </p:nvPr>
        </p:nvGraphicFramePr>
        <p:xfrm>
          <a:off x="6705600" y="34290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463304"/>
              </p:ext>
            </p:extLst>
          </p:nvPr>
        </p:nvGraphicFramePr>
        <p:xfrm>
          <a:off x="304800" y="3276600"/>
          <a:ext cx="1905000" cy="1676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30540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245793"/>
              </p:ext>
            </p:extLst>
          </p:nvPr>
        </p:nvGraphicFramePr>
        <p:xfrm>
          <a:off x="6705600" y="3429000"/>
          <a:ext cx="1905000" cy="17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4345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rot="5400000">
            <a:off x="2896394" y="5029200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3528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5258594" y="5028406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5720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(“more”)</a:t>
            </a:r>
          </a:p>
        </p:txBody>
      </p:sp>
      <p:sp>
        <p:nvSpPr>
          <p:cNvPr id="43" name="Oval 42"/>
          <p:cNvSpPr/>
          <p:nvPr/>
        </p:nvSpPr>
        <p:spPr>
          <a:xfrm>
            <a:off x="2286000" y="5334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ls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7244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0" y="5410200"/>
            <a:ext cx="228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hosts?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50297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91334"/>
      </p:ext>
    </p:extLst>
  </p:cSld>
  <p:clrMapOvr>
    <a:masterClrMapping/>
  </p:clrMapOvr>
  <p:transition advTm="218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17" grpId="0" animBg="1"/>
      <p:bldP spid="15" grpId="0" animBg="1"/>
      <p:bldP spid="16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716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Connect Descriptors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4478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526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77119" y="5181600"/>
            <a:ext cx="6858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how message sent to  socket in one process must be received at socket  in a another process with no common ancestor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24652" y="60198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external names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764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502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3340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3578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76684" y="2518012"/>
            <a:ext cx="206763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191186"/>
      </p:ext>
    </p:extLst>
  </p:cSld>
  <p:clrMapOvr>
    <a:masterClrMapping/>
  </p:clrMapOvr>
  <p:transition advTm="238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09800" y="56388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AF_INET address family:  host, port number (Java, Unix)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9800" y="62484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AF_UNIX address family:  file name (Unix)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3716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14478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17526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7764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502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3340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3578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3376684" y="2518012"/>
            <a:ext cx="206763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598422"/>
      </p:ext>
    </p:extLst>
  </p:cSld>
  <p:clrMapOvr>
    <a:masterClrMapping/>
  </p:clrMapOvr>
  <p:transition advTm="70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524000" y="57150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Somehow message sent to socket 1 must be received at socket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716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14478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7526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7764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502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3340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578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376684" y="2518012"/>
            <a:ext cx="206763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955673"/>
      </p:ext>
    </p:extLst>
  </p:cSld>
  <p:clrMapOvr>
    <a:masterClrMapping/>
  </p:clrMapOvr>
  <p:transition advTm="4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Datagram Socket: Send gives Destination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3716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14478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7526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7764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502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3340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578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376684" y="2518012"/>
            <a:ext cx="206763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752600" y="6019800"/>
            <a:ext cx="6629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host, 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5105400"/>
            <a:ext cx="6629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 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581400"/>
            <a:ext cx="3429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24400" y="3505200"/>
            <a:ext cx="3429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084439"/>
      </p:ext>
    </p:extLst>
  </p:cSld>
  <p:clrMapOvr>
    <a:masterClrMapping/>
  </p:clrMapOvr>
  <p:transition advTm="101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Datagram Socket Sharing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47800" y="27432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71600" y="5334000"/>
            <a:ext cx="1905000" cy="137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 on arbitrary machine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5908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Sender  on arbitrary machine</a:t>
            </a:r>
          </a:p>
        </p:txBody>
      </p:sp>
      <p:sp>
        <p:nvSpPr>
          <p:cNvPr id="9" name="Oval 8"/>
          <p:cNvSpPr/>
          <p:nvPr/>
        </p:nvSpPr>
        <p:spPr>
          <a:xfrm>
            <a:off x="1524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 on arbitrary machine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85900" y="4038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159824" y="2229702"/>
            <a:ext cx="111196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374710" y="2263253"/>
            <a:ext cx="914400" cy="49985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308746" y="3429000"/>
            <a:ext cx="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297374" y="4648200"/>
            <a:ext cx="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280012" y="3924300"/>
            <a:ext cx="5066732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 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09081" y="2667000"/>
            <a:ext cx="6172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host, 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132605"/>
      </p:ext>
    </p:extLst>
  </p:cSld>
  <p:clrMapOvr>
    <a:masterClrMapping/>
  </p:clrMapOvr>
  <p:transition advTm="67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Datagram Socket for Datagrams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47800" y="27432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71600" y="5334000"/>
            <a:ext cx="1905000" cy="137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on arbitrary machine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5908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 on </a:t>
            </a:r>
            <a:r>
              <a:rPr lang="en-US" dirty="0"/>
              <a:t>arbitrary machine</a:t>
            </a:r>
          </a:p>
        </p:txBody>
      </p:sp>
      <p:sp>
        <p:nvSpPr>
          <p:cNvPr id="9" name="Oval 8"/>
          <p:cNvSpPr/>
          <p:nvPr/>
        </p:nvSpPr>
        <p:spPr>
          <a:xfrm>
            <a:off x="1524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 on arbitrary machine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85900" y="4038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159824" y="2229702"/>
            <a:ext cx="1111960" cy="5334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374710" y="2263253"/>
            <a:ext cx="914400" cy="4998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308746" y="3429000"/>
            <a:ext cx="0" cy="685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297374" y="4648200"/>
            <a:ext cx="0" cy="685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0800" y="4020403"/>
            <a:ext cx="6172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host, 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3534" y="2743200"/>
            <a:ext cx="5066732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 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0666" y="51054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Convenience method when destination host and port are repeated?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562714"/>
      </p:ext>
    </p:extLst>
  </p:cSld>
  <p:clrMapOvr>
    <a:masterClrMapping/>
  </p:clrMapOvr>
  <p:transition advTm="85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Datagrams: Datagram Socket and Special Calls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3716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14478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7526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7764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502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3340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578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376684" y="2518012"/>
            <a:ext cx="206763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752600" y="6019800"/>
            <a:ext cx="6629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host, 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5105400"/>
            <a:ext cx="6629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 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581400"/>
            <a:ext cx="3429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24400" y="3505200"/>
            <a:ext cx="3429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149609"/>
      </p:ext>
    </p:extLst>
  </p:cSld>
  <p:clrMapOvr>
    <a:masterClrMapping/>
  </p:clrMapOvr>
  <p:transition advTm="23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3716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14478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7526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7764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502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3340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357884" y="10668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376684" y="2518012"/>
            <a:ext cx="206763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Datagrams: Socket and Special Calls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81200" y="49530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1200" y="5943600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657600"/>
            <a:ext cx="3810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Socket(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port,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600" y="3657600"/>
            <a:ext cx="3962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Socket(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port,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false)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828092"/>
      </p:ext>
    </p:extLst>
  </p:cSld>
  <p:clrMapOvr>
    <a:masterClrMapping/>
  </p:clrMapOvr>
  <p:transition advTm="236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Datagram Socket Sharing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47800" y="27432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71600" y="5334000"/>
            <a:ext cx="1905000" cy="137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 on arbitrary machine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5908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Sender  on arbitrary machine</a:t>
            </a:r>
          </a:p>
        </p:txBody>
      </p:sp>
      <p:sp>
        <p:nvSpPr>
          <p:cNvPr id="9" name="Oval 8"/>
          <p:cNvSpPr/>
          <p:nvPr/>
        </p:nvSpPr>
        <p:spPr>
          <a:xfrm>
            <a:off x="1524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 on arbitrary machine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85900" y="4038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159824" y="2229702"/>
            <a:ext cx="111196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374710" y="2263253"/>
            <a:ext cx="914400" cy="49985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308746" y="3429000"/>
            <a:ext cx="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297374" y="4648200"/>
            <a:ext cx="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800600" y="2791535"/>
            <a:ext cx="2895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private channels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2639" y="3790666"/>
            <a:ext cx="2895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open file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150281"/>
      </p:ext>
    </p:extLst>
  </p:cSld>
  <p:clrMapOvr>
    <a:masterClrMapping/>
  </p:clrMapOvr>
  <p:transition advTm="13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of Communicating Threads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3048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34290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38107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35052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10200" y="10668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address spaces not supported in XINU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200" y="19812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Also true in Several PC OS’s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0200" y="28956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 notion of a separate process; process = thread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Intra-address communication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867400" y="1447800"/>
            <a:ext cx="2667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Datagram to Stream Socket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057400"/>
            <a:ext cx="1600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 Handle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29400" y="3505200"/>
            <a:ext cx="1143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3505200"/>
            <a:ext cx="1143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19600" y="4162425"/>
            <a:ext cx="3962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serverSocket.bind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673" y="4362450"/>
            <a:ext cx="4038600" cy="1095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Socket();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ocket.connect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host, 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19600" y="5562600"/>
            <a:ext cx="3962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serverSocket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.accept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0800" y="12954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639438" y="6210869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831139"/>
      </p:ext>
    </p:extLst>
  </p:cSld>
  <p:clrMapOvr>
    <a:masterClrMapping/>
  </p:clrMapOvr>
  <p:transition advTm="264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Stream Socket Sharing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47800" y="27432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71600" y="5334000"/>
            <a:ext cx="1905000" cy="137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 on arbitrary machine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5908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Sender  on arbitrary machine</a:t>
            </a:r>
          </a:p>
        </p:txBody>
      </p:sp>
      <p:sp>
        <p:nvSpPr>
          <p:cNvPr id="9" name="Oval 8"/>
          <p:cNvSpPr/>
          <p:nvPr/>
        </p:nvSpPr>
        <p:spPr>
          <a:xfrm>
            <a:off x="152400" y="1009650"/>
            <a:ext cx="1905000" cy="120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 on arbitrary machine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85900" y="4038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ServerSocket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159824" y="2229702"/>
            <a:ext cx="111196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374710" y="2263253"/>
            <a:ext cx="914400" cy="49985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308746" y="3429000"/>
            <a:ext cx="0" cy="685800"/>
          </a:xfrm>
          <a:prstGeom prst="straightConnector1">
            <a:avLst/>
          </a:prstGeom>
          <a:ln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297374" y="4648200"/>
            <a:ext cx="0" cy="685800"/>
          </a:xfrm>
          <a:prstGeom prst="straightConnector1">
            <a:avLst/>
          </a:prstGeom>
          <a:ln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178222" y="4054523"/>
            <a:ext cx="120669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5576" y="4027228"/>
            <a:ext cx="120669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6" idx="0"/>
          </p:cNvCxnSpPr>
          <p:nvPr/>
        </p:nvCxnSpPr>
        <p:spPr>
          <a:xfrm flipH="1" flipV="1">
            <a:off x="2333768" y="3452316"/>
            <a:ext cx="1447799" cy="60220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2"/>
          </p:cNvCxnSpPr>
          <p:nvPr/>
        </p:nvCxnSpPr>
        <p:spPr>
          <a:xfrm flipV="1">
            <a:off x="2324100" y="4664123"/>
            <a:ext cx="1457467" cy="66987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54122" y="4669810"/>
            <a:ext cx="1393778" cy="6641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0"/>
          </p:cNvCxnSpPr>
          <p:nvPr/>
        </p:nvCxnSpPr>
        <p:spPr>
          <a:xfrm flipV="1">
            <a:off x="748921" y="3436394"/>
            <a:ext cx="1522864" cy="59083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27110" y="2302206"/>
            <a:ext cx="914400" cy="49985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012944" y="2284292"/>
            <a:ext cx="111196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105400" y="1295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socket  is used to create stream-based socket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05400" y="30480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client connects to it to create a dedicated connection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05400" y="4038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data (file) server would create single server socket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05400" y="4876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“Open”  data source operation would connect to server socket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05400" y="57912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Stream-based socket would represent opened source, which can be read and written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071430"/>
      </p:ext>
    </p:extLst>
  </p:cSld>
  <p:clrMapOvr>
    <a:masterClrMapping/>
  </p:clrMapOvr>
  <p:transition advTm="80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7" grpId="0" animBg="1"/>
      <p:bldP spid="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and In-Order?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667000" y="1371600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Datagram sockets:  no guarantee, built on top of UDP, message size limit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7000" y="2438400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sockets:  in-order reliable on top of TCP/IP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7000" y="3429000"/>
            <a:ext cx="3276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have to change IPC mechanism to change guarantee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7000" y="4419600"/>
            <a:ext cx="32766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sockets complex, Java separating them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24000" y="57912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Socket(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host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port,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isStream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0" y="63246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084229"/>
      </p:ext>
    </p:extLst>
  </p:cSld>
  <p:clrMapOvr>
    <a:masterClrMapping/>
  </p:clrMapOvr>
  <p:transition advTm="155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Read/Write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30480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operations to send and receive information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3962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Integrated with File and Standard I/O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7600" y="4724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5715000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2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</a:t>
            </a:r>
            <a:r>
              <a:rPr lang="en-US" dirty="0" err="1" smtClean="0"/>
              <a:t>vs</a:t>
            </a:r>
            <a:r>
              <a:rPr lang="en-US" dirty="0" smtClean="0"/>
              <a:t> Non Implicit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19050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connection based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use both implicit and explicit addressing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0480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Connection based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uses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implcicit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addressing of destination streams and offset within stream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8100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also define access rights with which connection was opened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973015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Send Blocking Times?: Message Pipe Line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5600" y="4037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895600" y="48768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895600" y="58293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8600" y="914400"/>
            <a:ext cx="449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15000" y="12954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 should be like file  and terminal I/O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715000" y="2209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older systems, file I/O blocked until data on disk (synchronous)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715000" y="31242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Inefficient, specially if stream I/O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715000" y="40386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in system buffer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715000" y="4876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stream socket, then message will get through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1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Receive Blocking Times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05000" y="1295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5000" y="243840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&lt;= length &gt;=1 bytes received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05000" y="32766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retVal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indicates actual length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000" y="39624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Idea is to not block beyond next network message arrival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5000" y="46482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 max value  so buffer not overwritten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05000" y="5486400"/>
            <a:ext cx="49530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expecting message of certain size, must loop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2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Operations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3429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socket.connect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>
                <a:solidFill>
                  <a:srgbClr val="0000C0"/>
                </a:solidFill>
                <a:latin typeface="Courier New"/>
              </a:rPr>
              <a:t>host,port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));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15240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200" b="1" dirty="0" err="1" smtClean="0">
                <a:solidFill>
                  <a:srgbClr val="0000C0"/>
                </a:solidFill>
                <a:latin typeface="Courier New"/>
              </a:rPr>
              <a:t>serverSocket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.accept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2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2438400"/>
            <a:ext cx="3505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next client tries to contact the server socket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4384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server accepts connection to server socket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5125" y="4505325"/>
            <a:ext cx="2819400" cy="4343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in system buffer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5105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4025" y="3724275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5989320"/>
            <a:ext cx="4953000" cy="64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&lt;= length &gt;=1 bytes received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4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 Blocking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1600200"/>
            <a:ext cx="4953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operations involve some blocking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0" y="2438400"/>
            <a:ext cx="4953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no blocking?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327660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Java, heavyweight threads can be created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431292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Unix several primitives for  single thread to not block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0" y="525780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 special NIO layer for blocking and non blocking   for sockets (and other  I/O resources)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3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90800" y="2286000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Sockets (blocking)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447800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(blocking and non blocking)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57400" y="32766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more flexibility than sockets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7400" y="4038600"/>
            <a:ext cx="4953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add non blocking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72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0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7200" y="16002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thread_id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expression&gt;)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72000" y="15240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57200" y="25146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72000" y="25146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57200" y="35814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572000" y="35052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blocking, polling, returns either message if it exists, otherwise a special value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09800" y="5181600"/>
            <a:ext cx="3581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9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41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Operations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3429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socket.connect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>
                <a:solidFill>
                  <a:srgbClr val="0000C0"/>
                </a:solidFill>
                <a:latin typeface="Courier New"/>
              </a:rPr>
              <a:t>host,port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));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15240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200" b="1" dirty="0" err="1" smtClean="0">
                <a:solidFill>
                  <a:srgbClr val="0000C0"/>
                </a:solidFill>
                <a:latin typeface="Courier New"/>
              </a:rPr>
              <a:t>serverSocket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.accept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2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2438400"/>
            <a:ext cx="3505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next client tries to contact the server socket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4384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server accepts connection to server socket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5125" y="4505325"/>
            <a:ext cx="2819400" cy="4343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in system buffer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5105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4025" y="3724275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5989320"/>
            <a:ext cx="4953000" cy="64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&lt;= length &gt;=1 bytes received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290485"/>
      </p:ext>
    </p:extLst>
  </p:cSld>
  <p:clrMapOvr>
    <a:masterClrMapping/>
  </p:clrMapOvr>
  <p:transition advTm="324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8006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Xinu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Ada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006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8100" y="4038600"/>
            <a:ext cx="3886200" cy="12192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arm statically registers and interest in an operation on a port, and  provides  variables and code for completing the operation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8100" y="5562599"/>
            <a:ext cx="3996624" cy="76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chooses which of the enabled operations is executed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219200"/>
            <a:ext cx="228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25" y="21336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blocking, polling, returns either message if it exists, otherwise a special value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419832"/>
      </p:ext>
    </p:extLst>
  </p:cSld>
  <p:clrMapOvr>
    <a:masterClrMapping/>
  </p:clrMapOvr>
  <p:transition advTm="334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12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Combining the Two Ideas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8100" y="4000500"/>
            <a:ext cx="42291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Select-like concept to register interest in receive and other operations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8100" y="4762500"/>
            <a:ext cx="4208112" cy="876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will not choose operation to execute, it will tell programmers which operations are ready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219200"/>
            <a:ext cx="228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21336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no operation will ever block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32004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will not poll, instead will execute operation  that is ready - guaranteed to succeed at least partly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8594" y="5676900"/>
            <a:ext cx="4208112" cy="876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  ready operation  such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then be used without blocking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06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67146"/>
      </p:ext>
    </p:extLst>
  </p:cSld>
  <p:clrMapOvr>
    <a:masterClrMapping/>
  </p:clrMapOvr>
  <p:transition advTm="38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12" grpId="0" animBg="1"/>
      <p:bldP spid="15" grpId="0" animBg="1"/>
      <p:bldP spid="16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2004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 of Select in NIO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1959" y="35052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Objects for arm and selector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4191000"/>
            <a:ext cx="7467600" cy="578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Interest in a port and operation,  and  execution of operation decoupled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5715000"/>
            <a:ext cx="7467600" cy="76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Selector  blocks and  on unblocking tells its user which of the interested  (operation, resource )pairs are enabled and thus ready for execution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4876800"/>
            <a:ext cx="7467600" cy="76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dynamically register with a selector interest in an operation (e.g. receive, , send, accept) on a resource (e.g. port,  file)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983908"/>
      </p:ext>
    </p:extLst>
  </p:cSld>
  <p:clrMapOvr>
    <a:masterClrMapping/>
  </p:clrMapOvr>
  <p:transition advTm="101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1" grpId="0" animBg="1"/>
      <p:bldP spid="10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3886200"/>
            <a:ext cx="14478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1" y="4419600"/>
            <a:ext cx="2861442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Set&lt;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selectedKeys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1752600"/>
            <a:ext cx="3124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676400"/>
            <a:ext cx="14478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5791200"/>
            <a:ext cx="1447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Selection Key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76402" y="3962400"/>
            <a:ext cx="1257298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1" y="5029200"/>
            <a:ext cx="17342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Selector wakeup()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6019800"/>
            <a:ext cx="261262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SelectableChannel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channel 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6400" y="2362200"/>
            <a:ext cx="2514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configureBlocking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3429000"/>
            <a:ext cx="3810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/>
              <a:t>Selector </a:t>
            </a:r>
            <a:r>
              <a:rPr lang="en-US" sz="1400" dirty="0" err="1" smtClean="0"/>
              <a:t>selector</a:t>
            </a:r>
            <a:r>
              <a:rPr lang="en-US" sz="1400" dirty="0" smtClean="0"/>
              <a:t> =    </a:t>
            </a:r>
            <a:r>
              <a:rPr lang="en-US" sz="1400" dirty="0" err="1" smtClean="0"/>
              <a:t>Selector.open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8877" y="1295400"/>
            <a:ext cx="3809873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 interest in  (resource, operation) pair  referenced by a key id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3000" y="2057400"/>
            <a:ext cx="3803542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SelectionKey</a:t>
            </a:r>
            <a:r>
              <a:rPr lang="en-US" sz="1400" dirty="0" smtClean="0"/>
              <a:t> key = </a:t>
            </a:r>
            <a:r>
              <a:rPr lang="en-US" sz="1400" dirty="0" err="1" smtClean="0"/>
              <a:t>selectableChannel.register</a:t>
            </a:r>
            <a:r>
              <a:rPr lang="en-US" sz="1400" dirty="0" smtClean="0"/>
              <a:t>( selector, </a:t>
            </a:r>
            <a:r>
              <a:rPr lang="en-US" sz="1400" dirty="0" err="1" smtClean="0"/>
              <a:t>SelectionKey.OP_ACCEPT</a:t>
            </a:r>
            <a:r>
              <a:rPr lang="en-US" sz="1400" dirty="0" smtClean="0"/>
              <a:t> 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914400"/>
            <a:ext cx="4572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Resource on which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operation may be executed (replaces Socket,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File)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2971800"/>
            <a:ext cx="3810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selector for all operations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3000" y="3200400"/>
            <a:ext cx="3810000" cy="9918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call  waiting until at least one  registered pair is enabled  by some event, and returning # of such pairs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3000" y="4267200"/>
            <a:ext cx="3810000" cy="5798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Keys of actual enabled operations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3000" y="5638800"/>
            <a:ext cx="3810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Key  to selectable channel, which can be used to execute enabled operation immediately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53000" y="4906505"/>
            <a:ext cx="3810000" cy="6560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Unblock select, usually after a new registration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0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2" grpId="0" animBg="1"/>
      <p:bldP spid="13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ServerSocket</a:t>
            </a:r>
            <a:r>
              <a:rPr lang="en-US" dirty="0" smtClean="0"/>
              <a:t> and Socket Channels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90800" y="9906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" y="2362200"/>
            <a:ext cx="15240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      Socket Channel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24400" y="2362200"/>
            <a:ext cx="15240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Channel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2069" y="4801892"/>
            <a:ext cx="1524000" cy="1576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4400" y="4800600"/>
            <a:ext cx="1600200" cy="153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043752" y="2403143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socket()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48400" y="29718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read(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48400" y="35052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48400" y="24384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4" name="Straight Arrow Connector 3"/>
          <p:cNvCxnSpPr>
            <a:stCxn id="12" idx="0"/>
            <a:endCxn id="9" idx="2"/>
          </p:cNvCxnSpPr>
          <p:nvPr/>
        </p:nvCxnSpPr>
        <p:spPr>
          <a:xfrm flipV="1">
            <a:off x="1295400" y="1828800"/>
            <a:ext cx="20193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81100" y="1734518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0"/>
            <a:endCxn id="9" idx="2"/>
          </p:cNvCxnSpPr>
          <p:nvPr/>
        </p:nvCxnSpPr>
        <p:spPr>
          <a:xfrm flipH="1" flipV="1">
            <a:off x="3314700" y="1828800"/>
            <a:ext cx="2171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181100" y="4114800"/>
            <a:ext cx="0" cy="68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06701" y="4273680"/>
            <a:ext cx="10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324600" y="4889114"/>
            <a:ext cx="2133600" cy="659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getInputStream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24600" y="5581371"/>
            <a:ext cx="2133600" cy="659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300" y="1768097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24500" y="4167731"/>
            <a:ext cx="0" cy="68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38800" y="4280116"/>
            <a:ext cx="10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85750" y="6241339"/>
            <a:ext cx="4038600" cy="5778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ServerSocketChannel</a:t>
            </a:r>
            <a:r>
              <a:rPr lang="en-US" sz="1400" dirty="0" smtClean="0"/>
              <a:t> </a:t>
            </a:r>
            <a:r>
              <a:rPr lang="en-US" sz="1400" dirty="0" err="1" smtClean="0"/>
              <a:t>serverSocketChannel</a:t>
            </a:r>
            <a:r>
              <a:rPr lang="en-US" sz="1400" dirty="0" smtClean="0"/>
              <a:t> =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err="1" smtClean="0"/>
              <a:t>ServerSocketChannel.open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62475" y="6240600"/>
            <a:ext cx="3886200" cy="5785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SocketChannel</a:t>
            </a:r>
            <a:r>
              <a:rPr lang="en-US" sz="1400" dirty="0" smtClean="0"/>
              <a:t> </a:t>
            </a:r>
            <a:r>
              <a:rPr lang="en-US" sz="1400" dirty="0"/>
              <a:t> </a:t>
            </a:r>
            <a:r>
              <a:rPr lang="en-US" sz="1400" dirty="0" err="1" smtClean="0"/>
              <a:t>socketChannel</a:t>
            </a:r>
            <a:r>
              <a:rPr lang="en-US" sz="1400" dirty="0" smtClean="0"/>
              <a:t> =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400" dirty="0" err="1" smtClean="0"/>
              <a:t>SocketChannel.open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18731" y="4660146"/>
            <a:ext cx="3352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Operations at channel level are non blocking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16069" y="4126746"/>
            <a:ext cx="3352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channel I/O operations?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68954" y="293768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SocketChannel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accept()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16069" y="5549083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accept()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438400" y="3523397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(finish)connect()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5" grpId="0"/>
      <p:bldP spid="24" grpId="0"/>
      <p:bldP spid="25" grpId="0" animBg="1"/>
      <p:bldP spid="26" grpId="0" animBg="1"/>
      <p:bldP spid="27" grpId="0"/>
      <p:bldP spid="29" grpId="0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DataGram</a:t>
            </a:r>
            <a:r>
              <a:rPr lang="en-US" dirty="0" smtClean="0"/>
              <a:t> Channel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90800" y="9906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90800" y="2362200"/>
            <a:ext cx="15240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      Channel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4774436"/>
            <a:ext cx="1524000" cy="1576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14800" y="2362200"/>
            <a:ext cx="2438400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DatagramSocket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socket()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238500" y="184881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40728" y="1925986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238500" y="4114800"/>
            <a:ext cx="0" cy="68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64101" y="4273680"/>
            <a:ext cx="10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295400" y="6083687"/>
            <a:ext cx="4038600" cy="5870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DataframChannel</a:t>
            </a:r>
            <a:r>
              <a:rPr lang="en-US" sz="1400" dirty="0" smtClean="0"/>
              <a:t> </a:t>
            </a:r>
            <a:r>
              <a:rPr lang="en-US" sz="1400" dirty="0" err="1" smtClean="0"/>
              <a:t>datagramSocketChannel</a:t>
            </a:r>
            <a:r>
              <a:rPr lang="en-US" sz="1400" dirty="0" smtClean="0"/>
              <a:t> =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err="1" smtClean="0"/>
              <a:t>DatagramChannel.open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14800" y="4889115"/>
            <a:ext cx="3048000" cy="521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DatagramPacket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14800" y="5562601"/>
            <a:ext cx="3048000" cy="521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DatagramPacket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14800" y="2971800"/>
            <a:ext cx="2514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read(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14800" y="3505200"/>
            <a:ext cx="2514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92815"/>
      </p:ext>
    </p:extLst>
  </p:cSld>
  <p:clrMapOvr>
    <a:masterClrMapping/>
  </p:clrMapOvr>
  <p:transition advTm="24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vs. Stream I/O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1219200"/>
            <a:ext cx="5867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1200"/>
            <a:ext cx="5867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2743200"/>
            <a:ext cx="586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socketChannel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3276600"/>
            <a:ext cx="586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socketChannel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3886200"/>
            <a:ext cx="853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like packet, encapsulates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offset, and length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4404360"/>
            <a:ext cx="853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 writes only as many bytes as available in source buffer when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4953000"/>
            <a:ext cx="853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 unlike stream and like  Unix file/socket can be read and written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5486400"/>
            <a:ext cx="8503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IPC mechanism may not complete operation and  same buffer may be used for multiple batch operations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6248400"/>
            <a:ext cx="8503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can use the buffer directly instead of creating own source or destination buffer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5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973015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6556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eceiver buffer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vs. Non Direct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962400" y="1409223"/>
            <a:ext cx="4694238" cy="1253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Direct  Buffer: System tries to use sender  and receiver buffer directly without creating intermediate source or system non direct buffer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62400" y="2704623"/>
            <a:ext cx="4694238" cy="6857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copying is an expensive operation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62400" y="3429000"/>
            <a:ext cx="4694238" cy="8382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synchronous sends safe to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avoid copying. In asynchronous, requires careful programming</a:t>
            </a:r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2400" y="5287962"/>
            <a:ext cx="4694238" cy="960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direct buffer only when performance is an issue and buffer is long lived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62400" y="42672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Direct buffer allocation from kernel space so more costly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730367"/>
      </p:ext>
    </p:extLst>
  </p:cSld>
  <p:clrMapOvr>
    <a:masterClrMapping/>
  </p:clrMapOvr>
  <p:transition advTm="110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26" grpId="0" animBg="1"/>
      <p:bldP spid="28" grpId="0" animBg="1"/>
      <p:bldP spid="32" grpId="0" animBg="1"/>
      <p:bldP spid="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Allocating Direct vs. Non Direct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399776" y="1973580"/>
            <a:ext cx="530582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ByteBuffer.allocateDirect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(capacity)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9776" y="3581400"/>
            <a:ext cx="530582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ByteBuffer.allocate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(capacity)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99776" y="4114800"/>
            <a:ext cx="530582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ByteBuffer.wrap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(bytes[])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76600" y="1295400"/>
            <a:ext cx="990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Direct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76600" y="2895600"/>
            <a:ext cx="106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Indirect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8915"/>
      </p:ext>
    </p:extLst>
  </p:cSld>
  <p:clrMapOvr>
    <a:masterClrMapping/>
  </p:clrMapOvr>
  <p:transition advTm="22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Structure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762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1447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2209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2971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2200" y="685800"/>
            <a:ext cx="1600200" cy="548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391694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Structure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393160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>
            <a:endCxn id="57" idx="2"/>
          </p:cNvCxnSpPr>
          <p:nvPr/>
        </p:nvCxnSpPr>
        <p:spPr>
          <a:xfrm flipV="1">
            <a:off x="2148523" y="1219200"/>
            <a:ext cx="50498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cxnSp>
        <p:nvCxnSpPr>
          <p:cNvPr id="42" name="Straight Arrow Connector 41"/>
          <p:cNvCxnSpPr>
            <a:endCxn id="56" idx="2"/>
          </p:cNvCxnSpPr>
          <p:nvPr/>
        </p:nvCxnSpPr>
        <p:spPr>
          <a:xfrm flipV="1">
            <a:off x="991790" y="1219200"/>
            <a:ext cx="1188642" cy="514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31221" y="3657600"/>
            <a:ext cx="8486063" cy="648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 of next element to be read or written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1221" y="2419350"/>
            <a:ext cx="850861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torage for contents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31221" y="3048000"/>
            <a:ext cx="850861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 of  (available) contents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31221" y="4419600"/>
            <a:ext cx="8486063" cy="7562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may not yield expected bytes, write may not empty all bytes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1221" y="5257800"/>
            <a:ext cx="850712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use the same buffer for multiple  serial operations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 batch operations, need to mark  position of  first unconsumed byte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535635" y="6381750"/>
            <a:ext cx="4077494" cy="4762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 &lt;= position &lt;= limit &lt;= capacity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71044"/>
      </p:ext>
    </p:extLst>
  </p:cSld>
  <p:clrMapOvr>
    <a:masterClrMapping/>
  </p:clrMapOvr>
  <p:transition advTm="19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71" grpId="0" animBg="1"/>
      <p:bldP spid="39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391694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Structure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393160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3931605" y="3962400"/>
            <a:ext cx="4678995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ize  of buffer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931603" y="3276600"/>
            <a:ext cx="4678997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first element  not be read or written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app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923627" y="2590800"/>
            <a:ext cx="4687384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next element to be read or written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/app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52400" y="2590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position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24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limit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2400" y="4038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capacity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33600" y="2590800"/>
            <a:ext cx="16002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52400" y="4800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yte[] contents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2400" y="5486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" y="6096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isMarked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23627" y="5532120"/>
            <a:ext cx="4687384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 of first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unaccessed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byte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206831"/>
      </p:ext>
    </p:extLst>
  </p:cSld>
  <p:clrMapOvr>
    <a:masterClrMapping/>
  </p:clrMapOvr>
  <p:transition advTm="57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" grpId="0" animBg="1"/>
      <p:bldP spid="99" grpId="0" animBg="1"/>
      <p:bldP spid="100" grpId="0" animBg="1"/>
      <p:bldP spid="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Writing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2667000"/>
            <a:ext cx="1600200" cy="312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931603" y="34671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data in it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67797" y="56007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Invokes channel write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31602" y="4457700"/>
            <a:ext cx="4694239" cy="5878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buffer ready for reading by IPC mechanism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31603" y="39243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(“hello”.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getBytes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52600" y="397764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ut(byte[])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905000" y="762000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23780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1940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32924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376555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417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114800" y="1272540"/>
            <a:ext cx="3218656" cy="48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962400" y="50673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byteBuffer.flip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52600" y="48768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lip()</a:t>
            </a:r>
          </a:p>
        </p:txBody>
      </p:sp>
      <p:cxnSp>
        <p:nvCxnSpPr>
          <p:cNvPr id="53" name="Straight Arrow Connector 52"/>
          <p:cNvCxnSpPr>
            <a:stCxn id="71" idx="0"/>
            <a:endCxn id="61" idx="2"/>
          </p:cNvCxnSpPr>
          <p:nvPr/>
        </p:nvCxnSpPr>
        <p:spPr>
          <a:xfrm flipV="1">
            <a:off x="2180431" y="1219200"/>
            <a:ext cx="2286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931603" y="2362200"/>
            <a:ext cx="4694239" cy="571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makes buffer ready for writing by it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931603" y="29337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byteBuffer.clear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745297" y="30480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lear()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4" idx="0"/>
            <a:endCxn id="61" idx="2"/>
          </p:cNvCxnSpPr>
          <p:nvPr/>
        </p:nvCxnSpPr>
        <p:spPr>
          <a:xfrm flipV="1">
            <a:off x="4133056" y="1219200"/>
            <a:ext cx="333376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962400" y="60579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channel.write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2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Straight Arrow Connector 48"/>
          <p:cNvCxnSpPr>
            <a:stCxn id="71" idx="0"/>
          </p:cNvCxnSpPr>
          <p:nvPr/>
        </p:nvCxnSpPr>
        <p:spPr>
          <a:xfrm flipV="1">
            <a:off x="2180431" y="1219200"/>
            <a:ext cx="96091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162526"/>
      </p:ext>
    </p:extLst>
  </p:cSld>
  <p:clrMapOvr>
    <a:masterClrMapping/>
  </p:clrMapOvr>
  <p:transition advTm="449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72" grpId="0" animBg="1"/>
      <p:bldP spid="73" grpId="0" animBg="1"/>
      <p:bldP spid="74" grpId="0" animBg="1"/>
      <p:bldP spid="4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Reading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2667000"/>
            <a:ext cx="1600200" cy="312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931602" y="34290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invokes channel read, channel writes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31602" y="55626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Reads buffer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31602" y="4419600"/>
            <a:ext cx="4694239" cy="5878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buffer ready for reading by  it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31602" y="38862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byteBuffer.read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52600" y="397764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get(byte[])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905000" y="762000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23780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1940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32924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376555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417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114800" y="1272540"/>
            <a:ext cx="3218656" cy="48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931602" y="50292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byteBuffer.flip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53" name="Straight Arrow Connector 52"/>
          <p:cNvCxnSpPr>
            <a:stCxn id="71" idx="0"/>
            <a:endCxn id="61" idx="2"/>
          </p:cNvCxnSpPr>
          <p:nvPr/>
        </p:nvCxnSpPr>
        <p:spPr>
          <a:xfrm flipV="1">
            <a:off x="2180431" y="1219200"/>
            <a:ext cx="2286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931602" y="24003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makes buffer ready for writing by IPC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931602" y="28956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byteBuffer.clear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4" idx="0"/>
            <a:endCxn id="61" idx="2"/>
          </p:cNvCxnSpPr>
          <p:nvPr/>
        </p:nvCxnSpPr>
        <p:spPr>
          <a:xfrm flipV="1">
            <a:off x="4133056" y="1219200"/>
            <a:ext cx="333376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931602" y="60198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yte[] bytes =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byte[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byteBuffer.remaining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()] </a:t>
            </a:r>
          </a:p>
        </p:txBody>
      </p:sp>
      <p:cxnSp>
        <p:nvCxnSpPr>
          <p:cNvPr id="49" name="Straight Arrow Connector 48"/>
          <p:cNvCxnSpPr>
            <a:stCxn id="71" idx="0"/>
            <a:endCxn id="61" idx="2"/>
          </p:cNvCxnSpPr>
          <p:nvPr/>
        </p:nvCxnSpPr>
        <p:spPr>
          <a:xfrm flipV="1">
            <a:off x="2180431" y="1219200"/>
            <a:ext cx="2286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931602" y="6477000"/>
            <a:ext cx="4694239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(bytes)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707262"/>
      </p:ext>
    </p:extLst>
  </p:cSld>
  <p:clrMapOvr>
    <a:masterClrMapping/>
  </p:clrMapOvr>
  <p:transition advTm="164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72" grpId="0" animBg="1"/>
      <p:bldP spid="73" grpId="0" animBg="1"/>
      <p:bldP spid="48" grpId="0" animBg="1"/>
      <p:bldP spid="5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391694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Marking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2400" y="2590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position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limit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" y="4038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capacity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3600" y="2590800"/>
            <a:ext cx="16002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4800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yte[] contents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393160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2400" y="5486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2400" y="6096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arked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02223" y="2743200"/>
            <a:ext cx="3647282" cy="600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 position  of first unconsumed op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55231" y="2743200"/>
            <a:ext cx="1184275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ark()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830262" y="1219200"/>
            <a:ext cx="1303338" cy="514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102223" y="3343275"/>
            <a:ext cx="3660777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byteBuffer.mark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40982" y="5029200"/>
            <a:ext cx="4722018" cy="800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buffer may be  used for multiple  batch operations before  result is  consumed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038600" y="5829300"/>
            <a:ext cx="4722018" cy="80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same logical data in multiple  physical chunks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025094"/>
      </p:ext>
    </p:extLst>
  </p:cSld>
  <p:clrMapOvr>
    <a:masterClrMapping/>
  </p:clrMapOvr>
  <p:transition advTm="37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2" grpId="0" animBg="1"/>
      <p:bldP spid="43" grpId="0" animBg="1"/>
      <p:bldP spid="4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Operations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762000"/>
            <a:ext cx="1600200" cy="571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752600" y="1371600"/>
            <a:ext cx="157876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lip()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752600" y="1905000"/>
            <a:ext cx="157876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lear()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883501" y="1828800"/>
            <a:ext cx="4694239" cy="438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osition = 0, limit = capacity,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arked = false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83501" y="1314450"/>
            <a:ext cx="4694239" cy="438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 = position, position = 0,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arked = false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8382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remaining()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83499" y="838200"/>
            <a:ext cx="4694239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imit – position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35814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02551" y="3505200"/>
            <a:ext cx="4694239" cy="49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 = position,  marked = true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2971800"/>
            <a:ext cx="1578769" cy="438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eset()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2551" y="2971800"/>
            <a:ext cx="4694239" cy="419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osition = mark, if marked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4031" y="2438400"/>
            <a:ext cx="157876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ewind()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02551" y="2400300"/>
            <a:ext cx="4694239" cy="419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osition = 0, marked = false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2600" y="41148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ut(bytes[] b)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1601" y="41148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byte, write next byte at pos,  pos++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52600" y="47244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get(bytes[] b)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16361" y="4648200"/>
            <a:ext cx="469423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byte, read next byte at pos, and pos++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52600" y="53340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62400" y="5257800"/>
            <a:ext cx="461803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 = 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52600" y="59436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l)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92561" y="5867400"/>
            <a:ext cx="461803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 = 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288360"/>
      </p:ext>
    </p:extLst>
  </p:cSld>
  <p:clrMapOvr>
    <a:masterClrMapping/>
  </p:clrMapOvr>
  <p:transition advTm="54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5" grpId="0" animBg="1"/>
      <p:bldP spid="30" grpId="0" animBg="1"/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NIO Evaluation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7400" y="1524000"/>
            <a:ext cx="4694238" cy="6857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flexible  than even Java sockets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7400" y="25908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Hence more complex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57400" y="32766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the normal case requires tutorials describing normal patterns of user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7400" y="39624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Selection must be done in a single complex thread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25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Send Operation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8200" y="2895600"/>
            <a:ext cx="3657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intExpression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505200"/>
            <a:ext cx="3657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If  (!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intExpression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true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      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if (waiting(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  ready(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))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48200" y="990600"/>
            <a:ext cx="1828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5 )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1676400"/>
            <a:ext cx="1828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6 )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685800"/>
            <a:ext cx="1600200" cy="548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81000" y="762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" y="1447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1000" y="2209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" y="2971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26" grpId="0" animBg="1"/>
      <p:bldP spid="20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Receive Operation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8200" y="2743200"/>
            <a:ext cx="3657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352800"/>
            <a:ext cx="3657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If  (!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status = RECEIVE;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blockAndResched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currentPid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48200" y="990600"/>
            <a:ext cx="2209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receive( 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200" y="4800600"/>
            <a:ext cx="36576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false;</a:t>
            </a: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58000" y="990600"/>
            <a:ext cx="1143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" y="762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1000" y="1447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1000" y="2209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1000" y="2971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true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CURRENT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362200" y="685800"/>
            <a:ext cx="1600200" cy="548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1" grpId="0" animBg="1"/>
      <p:bldP spid="41" grpId="0" animBg="1"/>
      <p:bldP spid="42" grpId="0" animBg="1"/>
      <p:bldP spid="43" grpId="0" animBg="1"/>
      <p:bldP spid="43" grpId="1" animBg="1"/>
      <p:bldP spid="44" grpId="0" animBg="1"/>
      <p:bldP spid="28" grpId="0" animBg="1"/>
      <p:bldP spid="28" grpId="1" animBg="1"/>
      <p:bldP spid="45" grpId="0" animBg="1"/>
      <p:bldP spid="45" grpId="1" animBg="1"/>
      <p:bldP spid="46" grpId="0" animBg="1"/>
      <p:bldP spid="4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Recvclr</a:t>
            </a:r>
            <a:r>
              <a:rPr lang="en-US" sz="2800" dirty="0" smtClean="0"/>
              <a:t> Operation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62200" y="1066800"/>
            <a:ext cx="1600200" cy="533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1905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2667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3429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487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received word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563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2743200"/>
            <a:ext cx="3657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1000" y="56388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352800"/>
            <a:ext cx="3657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If  (!word received)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NO_VAL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48200" y="990600"/>
            <a:ext cx="2209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receive( 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" y="41148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CURRENT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200" y="4800600"/>
            <a:ext cx="36576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false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58000" y="990600"/>
            <a:ext cx="1143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NO_VAL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4.3|3.1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4|6.8|2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4|0.3|0.5|3.5|1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3.9|3.2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8.7|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3.4|35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0.4|3.8|11.6|2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9.7|1|2.6|8.4|1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7|3.9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6.1|30.4|77.7|2|1.9|28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.9|19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0.8|0.4|0.5|190.2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2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5|4.1|22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.3|72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7|0.8|3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8.6|15.2|7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3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0.1|159.7|28.5|1.6|2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1|1.2|1.3|19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5.2|1.8|100.1|1.1|23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41.8|1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0.2|12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8.1|209.1|9.7|14.4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4|1|3.2|0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0.9|5.9|2.1|60.7|0.8|61.4|1.6|9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1|341.4|10.3|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7|13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7|49.3|4.2|4.1|1.9|44.7|75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5.3|66.4|1.5|89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14.3|0.9|2.3|9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20.8|63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6|29.7|111.2|20.6|1.3|0.8|269.2|3.4|1.1|52.1|2.2|97.1|14.8|9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0.1|54.5|1|23.9|33.7|6.5|2.6|1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6|1|2.5|1.3|2.8|0.9|1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3.8|136.1|5.1|2.6|227|27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|16|37.2|22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89.7|7.9|3.7|2.8|1.4|43.4|4.3|6.5|25.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7|12.4|1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8|1.3|8|12.2|1.2|35.4|1.2|35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|1.6|7.3|6.9|7.1|4.1|72.6|46.2|2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7.8|4.4|1.1|6.4|1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6|10.8|2.9|5.7|3.6|2|10.9|2.3|1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4.8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1.1|0.8|34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8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29990</TotalTime>
  <Words>3404</Words>
  <Application>Microsoft Office PowerPoint</Application>
  <PresentationFormat>On-screen Show (4:3)</PresentationFormat>
  <Paragraphs>1104</Paragraphs>
  <Slides>66</Slides>
  <Notes>16</Notes>
  <HiddenSlides>0</HiddenSlides>
  <MMClips>66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Oriel</vt:lpstr>
      <vt:lpstr>Byte Data Communication</vt:lpstr>
      <vt:lpstr>Case Studies</vt:lpstr>
      <vt:lpstr>XINU Low-Level Message Passing</vt:lpstr>
      <vt:lpstr>Location of Communicating Threads</vt:lpstr>
      <vt:lpstr>Operations</vt:lpstr>
      <vt:lpstr>Data Structure</vt:lpstr>
      <vt:lpstr>Send Operation</vt:lpstr>
      <vt:lpstr>Receive Operation</vt:lpstr>
      <vt:lpstr>Recvclr Operation</vt:lpstr>
      <vt:lpstr>UNIX Pipes</vt:lpstr>
      <vt:lpstr>UNIX Pipes</vt:lpstr>
      <vt:lpstr>Intra-Computer Message Passing</vt:lpstr>
      <vt:lpstr>Simplex Pipe?</vt:lpstr>
      <vt:lpstr>Naming?</vt:lpstr>
      <vt:lpstr>File and Environment Table</vt:lpstr>
      <vt:lpstr>Sharing Pipe Descriptors</vt:lpstr>
      <vt:lpstr>Copying File Table Entries</vt:lpstr>
      <vt:lpstr>I/O Redirection Details</vt:lpstr>
      <vt:lpstr>Pipe (Review)</vt:lpstr>
      <vt:lpstr>File and Environment Table (Review)</vt:lpstr>
      <vt:lpstr>Sharing Pipe Descriptors (Review)</vt:lpstr>
      <vt:lpstr>Copying File Table Entries (Review)</vt:lpstr>
      <vt:lpstr>I/O Redirection Details (Review)</vt:lpstr>
      <vt:lpstr>Send/Receive Blocking Times?: Message Pipe Line</vt:lpstr>
      <vt:lpstr>Blocking Times?: Message Pipe Line</vt:lpstr>
      <vt:lpstr>Pipes: Implementation</vt:lpstr>
      <vt:lpstr>Pipes: Pros and Cons</vt:lpstr>
      <vt:lpstr>Sockets</vt:lpstr>
      <vt:lpstr>Sockets</vt:lpstr>
      <vt:lpstr>Naming and Sharing in Pipes</vt:lpstr>
      <vt:lpstr>Need to Connect Descriptors</vt:lpstr>
      <vt:lpstr>External Name</vt:lpstr>
      <vt:lpstr>External Name</vt:lpstr>
      <vt:lpstr>Datagram Socket: Send gives Destination</vt:lpstr>
      <vt:lpstr>Datagram Socket Sharing</vt:lpstr>
      <vt:lpstr>Datagram Socket for Datagrams</vt:lpstr>
      <vt:lpstr>Datagrams: Datagram Socket and Special Calls</vt:lpstr>
      <vt:lpstr>Datagrams: Socket and Special Calls</vt:lpstr>
      <vt:lpstr>Datagram Socket Sharing</vt:lpstr>
      <vt:lpstr>From Datagram to Stream Socket</vt:lpstr>
      <vt:lpstr>Stream Socket Sharing</vt:lpstr>
      <vt:lpstr>Reliability and In-Order?</vt:lpstr>
      <vt:lpstr>Read/Write</vt:lpstr>
      <vt:lpstr>Implicit vs Non Implicit</vt:lpstr>
      <vt:lpstr>Send Blocking Times?: Message Pipe Line</vt:lpstr>
      <vt:lpstr>Receive Blocking Times</vt:lpstr>
      <vt:lpstr>Blocking Operations</vt:lpstr>
      <vt:lpstr>Socket Blocking</vt:lpstr>
      <vt:lpstr>NIO</vt:lpstr>
      <vt:lpstr>Blocking Operations</vt:lpstr>
      <vt:lpstr>Xinu vs Ada</vt:lpstr>
      <vt:lpstr>Combining the Two Ideas</vt:lpstr>
      <vt:lpstr>Form of Select in NIO</vt:lpstr>
      <vt:lpstr>Selector</vt:lpstr>
      <vt:lpstr>ServerSocket and Socket Channels</vt:lpstr>
      <vt:lpstr>DataGram Channel</vt:lpstr>
      <vt:lpstr>Channel vs. Stream I/O</vt:lpstr>
      <vt:lpstr>Direct vs. Non Direct</vt:lpstr>
      <vt:lpstr>Allocating Direct vs. Non Direct</vt:lpstr>
      <vt:lpstr>Data Structure</vt:lpstr>
      <vt:lpstr>Data Structure</vt:lpstr>
      <vt:lpstr>Writing</vt:lpstr>
      <vt:lpstr>Reading</vt:lpstr>
      <vt:lpstr>Marking</vt:lpstr>
      <vt:lpstr>Operations</vt:lpstr>
      <vt:lpstr>NIO Evaluation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2435</cp:revision>
  <dcterms:created xsi:type="dcterms:W3CDTF">2006-08-16T00:00:00Z</dcterms:created>
  <dcterms:modified xsi:type="dcterms:W3CDTF">2013-08-29T21:31:32Z</dcterms:modified>
</cp:coreProperties>
</file>