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4"/>
  </p:notesMasterIdLst>
  <p:handoutMasterIdLst>
    <p:handoutMasterId r:id="rId55"/>
  </p:handoutMasterIdLst>
  <p:sldIdLst>
    <p:sldId id="256" r:id="rId2"/>
    <p:sldId id="642" r:id="rId3"/>
    <p:sldId id="643" r:id="rId4"/>
    <p:sldId id="646" r:id="rId5"/>
    <p:sldId id="644" r:id="rId6"/>
    <p:sldId id="600" r:id="rId7"/>
    <p:sldId id="546" r:id="rId8"/>
    <p:sldId id="551" r:id="rId9"/>
    <p:sldId id="556" r:id="rId10"/>
    <p:sldId id="563" r:id="rId11"/>
    <p:sldId id="653" r:id="rId12"/>
    <p:sldId id="601" r:id="rId13"/>
    <p:sldId id="650" r:id="rId14"/>
    <p:sldId id="651" r:id="rId15"/>
    <p:sldId id="654" r:id="rId16"/>
    <p:sldId id="652" r:id="rId17"/>
    <p:sldId id="603" r:id="rId18"/>
    <p:sldId id="605" r:id="rId19"/>
    <p:sldId id="555" r:id="rId20"/>
    <p:sldId id="559" r:id="rId21"/>
    <p:sldId id="569" r:id="rId22"/>
    <p:sldId id="571" r:id="rId23"/>
    <p:sldId id="622" r:id="rId24"/>
    <p:sldId id="610" r:id="rId25"/>
    <p:sldId id="616" r:id="rId26"/>
    <p:sldId id="623" r:id="rId27"/>
    <p:sldId id="624" r:id="rId28"/>
    <p:sldId id="614" r:id="rId29"/>
    <p:sldId id="619" r:id="rId30"/>
    <p:sldId id="621" r:id="rId31"/>
    <p:sldId id="625" r:id="rId32"/>
    <p:sldId id="626" r:id="rId33"/>
    <p:sldId id="627" r:id="rId34"/>
    <p:sldId id="628" r:id="rId35"/>
    <p:sldId id="629" r:id="rId36"/>
    <p:sldId id="630" r:id="rId37"/>
    <p:sldId id="632" r:id="rId38"/>
    <p:sldId id="634" r:id="rId39"/>
    <p:sldId id="633" r:id="rId40"/>
    <p:sldId id="596" r:id="rId41"/>
    <p:sldId id="593" r:id="rId42"/>
    <p:sldId id="594" r:id="rId43"/>
    <p:sldId id="595" r:id="rId44"/>
    <p:sldId id="597" r:id="rId45"/>
    <p:sldId id="598" r:id="rId46"/>
    <p:sldId id="657" r:id="rId47"/>
    <p:sldId id="649" r:id="rId48"/>
    <p:sldId id="648" r:id="rId49"/>
    <p:sldId id="656" r:id="rId50"/>
    <p:sldId id="635" r:id="rId51"/>
    <p:sldId id="636" r:id="rId52"/>
    <p:sldId id="655" r:id="rId5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111" autoAdjust="0"/>
    <p:restoredTop sz="94643" autoAdjust="0"/>
  </p:normalViewPr>
  <p:slideViewPr>
    <p:cSldViewPr>
      <p:cViewPr>
        <p:scale>
          <a:sx n="66" d="100"/>
          <a:sy n="66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1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8/31/2011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8/31/2011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8/31/2011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8/31/2011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8/31/2011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.wav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.wav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.wav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.wav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.wav"/><Relationship Id="rId1" Type="http://schemas.openxmlformats.org/officeDocument/2006/relationships/tags" Target="../tags/tag1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5.wav"/><Relationship Id="rId1" Type="http://schemas.openxmlformats.org/officeDocument/2006/relationships/tags" Target="../tags/tag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6.wav"/><Relationship Id="rId1" Type="http://schemas.openxmlformats.org/officeDocument/2006/relationships/tags" Target="../tags/tag1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.wav"/><Relationship Id="rId1" Type="http://schemas.openxmlformats.org/officeDocument/2006/relationships/tags" Target="../tags/tag14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.wav"/><Relationship Id="rId1" Type="http://schemas.openxmlformats.org/officeDocument/2006/relationships/tags" Target="../tags/tag15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9.wav"/><Relationship Id="rId1" Type="http://schemas.openxmlformats.org/officeDocument/2006/relationships/tags" Target="../tags/tag16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0.wav"/><Relationship Id="rId1" Type="http://schemas.openxmlformats.org/officeDocument/2006/relationships/tags" Target="../tags/tag1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1.wav"/><Relationship Id="rId1" Type="http://schemas.openxmlformats.org/officeDocument/2006/relationships/tags" Target="../tags/tag18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2.wav"/><Relationship Id="rId1" Type="http://schemas.openxmlformats.org/officeDocument/2006/relationships/tags" Target="../tags/tag19.xml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3.wav"/><Relationship Id="rId1" Type="http://schemas.openxmlformats.org/officeDocument/2006/relationships/tags" Target="../tags/tag20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4.wav"/><Relationship Id="rId1" Type="http://schemas.openxmlformats.org/officeDocument/2006/relationships/tags" Target="../tags/tag21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5.wav"/><Relationship Id="rId1" Type="http://schemas.openxmlformats.org/officeDocument/2006/relationships/tags" Target="../tags/tag2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6.wav"/><Relationship Id="rId1" Type="http://schemas.openxmlformats.org/officeDocument/2006/relationships/tags" Target="../tags/tag23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7.wav"/><Relationship Id="rId1" Type="http://schemas.openxmlformats.org/officeDocument/2006/relationships/tags" Target="../tags/tag24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8.wav"/><Relationship Id="rId1" Type="http://schemas.openxmlformats.org/officeDocument/2006/relationships/tags" Target="../tags/tag25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9.wav"/><Relationship Id="rId1" Type="http://schemas.openxmlformats.org/officeDocument/2006/relationships/tags" Target="../tags/tag26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.wav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0.wav"/><Relationship Id="rId1" Type="http://schemas.openxmlformats.org/officeDocument/2006/relationships/tags" Target="../tags/tag27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1.wav"/><Relationship Id="rId1" Type="http://schemas.openxmlformats.org/officeDocument/2006/relationships/tags" Target="../tags/tag28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2.wav"/><Relationship Id="rId1" Type="http://schemas.openxmlformats.org/officeDocument/2006/relationships/tags" Target="../tags/tag29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3.wav"/><Relationship Id="rId1" Type="http://schemas.openxmlformats.org/officeDocument/2006/relationships/tags" Target="../tags/tag30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file:///D:\My%20Dropbox\src\NioClient.java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file:///D:\My%20Dropbox\src\ChangeRequest.java" TargetMode="External"/><Relationship Id="rId2" Type="http://schemas.openxmlformats.org/officeDocument/2006/relationships/audio" Target="../media/audio34.wav"/><Relationship Id="rId1" Type="http://schemas.openxmlformats.org/officeDocument/2006/relationships/tags" Target="../tags/tag31.xml"/><Relationship Id="rId6" Type="http://schemas.openxmlformats.org/officeDocument/2006/relationships/hyperlink" Target="file:///D:\My%20Dropbox\src\ServerDataEvent.java" TargetMode="External"/><Relationship Id="rId5" Type="http://schemas.openxmlformats.org/officeDocument/2006/relationships/hyperlink" Target="file:///D:\My%20Dropbox\src\EchoWorker.java" TargetMode="External"/><Relationship Id="rId10" Type="http://schemas.openxmlformats.org/officeDocument/2006/relationships/image" Target="../media/image11.png"/><Relationship Id="rId4" Type="http://schemas.openxmlformats.org/officeDocument/2006/relationships/hyperlink" Target="file:///D:\My%20Dropbox\src\NioServer.java" TargetMode="External"/><Relationship Id="rId9" Type="http://schemas.openxmlformats.org/officeDocument/2006/relationships/hyperlink" Target="file:///D:\My%20Dropbox\src\RspHandler.java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5.wav"/><Relationship Id="rId1" Type="http://schemas.openxmlformats.org/officeDocument/2006/relationships/tags" Target="../tags/tag32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6.wav"/><Relationship Id="rId1" Type="http://schemas.openxmlformats.org/officeDocument/2006/relationships/tags" Target="../tags/tag33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7.wav"/><Relationship Id="rId1" Type="http://schemas.openxmlformats.org/officeDocument/2006/relationships/tags" Target="../tags/tag34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8.wav"/><Relationship Id="rId1" Type="http://schemas.openxmlformats.org/officeDocument/2006/relationships/tags" Target="../tags/tag35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9.wav"/><Relationship Id="rId1" Type="http://schemas.openxmlformats.org/officeDocument/2006/relationships/tags" Target="../tags/tag3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0.wav"/><Relationship Id="rId1" Type="http://schemas.openxmlformats.org/officeDocument/2006/relationships/tags" Target="../tags/tag37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1.wav"/><Relationship Id="rId1" Type="http://schemas.openxmlformats.org/officeDocument/2006/relationships/tags" Target="../tags/tag38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2.wav"/><Relationship Id="rId1" Type="http://schemas.openxmlformats.org/officeDocument/2006/relationships/tags" Target="../tags/tag39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3.wav"/><Relationship Id="rId1" Type="http://schemas.openxmlformats.org/officeDocument/2006/relationships/tags" Target="../tags/tag40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4.wav"/><Relationship Id="rId1" Type="http://schemas.openxmlformats.org/officeDocument/2006/relationships/tags" Target="../tags/tag41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5.wav"/><Relationship Id="rId1" Type="http://schemas.openxmlformats.org/officeDocument/2006/relationships/tags" Target="../tags/tag42.xml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6.wav"/><Relationship Id="rId1" Type="http://schemas.openxmlformats.org/officeDocument/2006/relationships/tags" Target="../tags/tag43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7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8.wav"/><Relationship Id="rId1" Type="http://schemas.openxmlformats.org/officeDocument/2006/relationships/tags" Target="../tags/tag44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0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2.wav"/><Relationship Id="rId1" Type="http://schemas.openxmlformats.org/officeDocument/2006/relationships/tags" Target="../tags/tag4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.wav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.wav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.wav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.wav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Distributed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4" name="~PP2683.WAV">
            <a:hlinkClick r:id="" action="ppaction://media"/>
          </p:cNvPr>
          <p:cNvPicPr>
            <a:picLocks noRot="1" noChangeAspect="1"/>
          </p:cNvPicPr>
          <p:nvPr>
            <a:wavAudioFile r:embed="rId1" name="~PP268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1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Logical vs. Physical Inter Process Connection Links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2286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3810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858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6858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37338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8862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41910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41910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286000" y="2590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514600" y="19050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Logical Connection</a:t>
            </a:r>
            <a:endParaRPr lang="en-US" sz="1600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 flipV="1">
            <a:off x="3276600" y="3430588"/>
            <a:ext cx="1676400" cy="1370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1828800" y="3429000"/>
            <a:ext cx="15240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2133600" y="48006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286000" y="495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2590800" y="5029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590800" y="5943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9293576">
            <a:off x="3928027" y="3768063"/>
            <a:ext cx="1467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  &amp; Logical Connection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 rot="13491073">
            <a:off x="1386631" y="3822451"/>
            <a:ext cx="1402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m &amp; Logical Connection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5105400" y="1752600"/>
            <a:ext cx="3657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Physical coupling links are physical inter process communication links along which information flows in the network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05400" y="3048000"/>
            <a:ext cx="3657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links indicate computational dependencies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648200" y="5715000"/>
            <a:ext cx="152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smtClean="0">
                <a:latin typeface="Calibri" pitchFamily="34" charset="0"/>
                <a:cs typeface="Calibri" pitchFamily="34" charset="0"/>
              </a:rPr>
              <a:t>Relayer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105400" y="38862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have logical links without physical links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05400" y="4648200"/>
            <a:ext cx="3657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Physical links usually imply logical links</a:t>
            </a:r>
          </a:p>
        </p:txBody>
      </p:sp>
      <p:pic>
        <p:nvPicPr>
          <p:cNvPr id="38" name="~PP1119.WAV">
            <a:hlinkClick r:id="" action="ppaction://media"/>
          </p:cNvPr>
          <p:cNvPicPr>
            <a:picLocks noRot="1" noChangeAspect="1"/>
          </p:cNvPicPr>
          <p:nvPr>
            <a:wavAudioFile r:embed="rId2" name="~PP111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1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7" grpId="0" animBg="1"/>
      <p:bldP spid="33" grpId="0" animBg="1"/>
      <p:bldP spid="36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Applications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09800" y="1828800"/>
            <a:ext cx="44196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applications?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2667000"/>
            <a:ext cx="44196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distributed applications?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800" y="3657600"/>
            <a:ext cx="45720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today’s world, what  is or should not be distributed?</a:t>
            </a:r>
          </a:p>
        </p:txBody>
      </p:sp>
      <p:pic>
        <p:nvPicPr>
          <p:cNvPr id="6" name="~PP3979.WAV">
            <a:hlinkClick r:id="" action="ppaction://media"/>
          </p:cNvPr>
          <p:cNvPicPr>
            <a:picLocks noRot="1" noChangeAspect="1"/>
          </p:cNvPicPr>
          <p:nvPr>
            <a:wavAudioFile r:embed="rId2" name="~PP397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8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Distributed Domains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52400" y="1066800"/>
            <a:ext cx="8153400" cy="3581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514600" y="1143000"/>
            <a:ext cx="34290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Repositories (Files, Databases)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81000" y="2133600"/>
            <a:ext cx="3657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Remotely Accessible Services (Printers, Desktops)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95800" y="2133600"/>
            <a:ext cx="35814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Collaborative Applications (Games, Shared Desktops)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0600" y="3276600"/>
            <a:ext cx="3276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Sensing (Disaster Prediction)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343400" y="3276600"/>
            <a:ext cx="31242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Computation Distribution (e.g. Simulations)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4495800"/>
            <a:ext cx="701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Full courses on some of these areas, with concepts specific to them (Distributed Databases, Collaborative  Applications)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5334000"/>
            <a:ext cx="701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look at domain-independent  concepts at the intersection of them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6800" y="5867400"/>
            <a:ext cx="701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not take an application-centric view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6800" y="6400800"/>
            <a:ext cx="701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Fundamental Issues?</a:t>
            </a:r>
          </a:p>
        </p:txBody>
      </p:sp>
      <p:pic>
        <p:nvPicPr>
          <p:cNvPr id="13" name="~PP3500.WAV">
            <a:hlinkClick r:id="" action="ppaction://media"/>
          </p:cNvPr>
          <p:cNvPicPr>
            <a:picLocks noRot="1" noChangeAspect="1"/>
          </p:cNvPicPr>
          <p:nvPr>
            <a:wavAudioFile r:embed="rId2" name="~PP350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2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Distribution Issues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2286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3810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858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6858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37338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8862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41910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41910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286000" y="2590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514600" y="19050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Logical Connection</a:t>
            </a:r>
            <a:endParaRPr lang="en-US" sz="1600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 flipV="1">
            <a:off x="3276600" y="3430588"/>
            <a:ext cx="1676400" cy="1370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1828800" y="3429000"/>
            <a:ext cx="15240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2133600" y="48006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286000" y="495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2590800" y="5029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590800" y="5943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9293576">
            <a:off x="3928027" y="3768063"/>
            <a:ext cx="1467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  &amp; Logical Connection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 rot="13491073">
            <a:off x="1386631" y="3822451"/>
            <a:ext cx="1402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m &amp; Logical Connection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4648200" y="5715000"/>
            <a:ext cx="152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smtClean="0">
                <a:latin typeface="Calibri" pitchFamily="34" charset="0"/>
                <a:cs typeface="Calibri" pitchFamily="34" charset="0"/>
              </a:rPr>
              <a:t>Relayer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86200" y="914400"/>
            <a:ext cx="4724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Link setup and communication: How to create a group of physically/logically connected processes and communicate informing along these  links?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86200" y="3200400"/>
            <a:ext cx="4724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fault tolerance: How to recover when one end of the link goes down but the other does not?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886200" y="4419600"/>
            <a:ext cx="47244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synchronization: How  to block a  (thread in a) process  until the information it needs to proceed is received  from a (thread in a) remote process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86200" y="5715000"/>
            <a:ext cx="47244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 synchronization: How  to  block a thread until a condition for proceeding is enabled by  a local  thread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86200" y="2133600"/>
            <a:ext cx="4724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Scalability: How to allow group size to increase without degrading performance?</a:t>
            </a:r>
          </a:p>
        </p:txBody>
      </p:sp>
      <p:pic>
        <p:nvPicPr>
          <p:cNvPr id="33" name="~PP2898.WAV">
            <a:hlinkClick r:id="" action="ppaction://media"/>
          </p:cNvPr>
          <p:cNvPicPr>
            <a:picLocks noRot="1" noChangeAspect="1"/>
          </p:cNvPicPr>
          <p:nvPr>
            <a:wavAudioFile r:embed="rId2" name="~PP289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5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1" grpId="0" animBg="1"/>
      <p:bldP spid="42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vs. Concurrency Program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00" y="114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733800" y="114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133600" y="19050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62200" y="1447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228600" y="29718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304800" y="3048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609600" y="3124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609600" y="4038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304800" y="50292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77" name="Oval 76"/>
          <p:cNvSpPr/>
          <p:nvPr/>
        </p:nvSpPr>
        <p:spPr>
          <a:xfrm>
            <a:off x="609600" y="5105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8" name="Oval 77"/>
          <p:cNvSpPr/>
          <p:nvPr/>
        </p:nvSpPr>
        <p:spPr>
          <a:xfrm>
            <a:off x="609600" y="60198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0" name="Oval 79"/>
          <p:cNvSpPr/>
          <p:nvPr/>
        </p:nvSpPr>
        <p:spPr>
          <a:xfrm>
            <a:off x="3810000" y="51054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81" name="Oval 80"/>
          <p:cNvSpPr/>
          <p:nvPr/>
        </p:nvSpPr>
        <p:spPr>
          <a:xfrm>
            <a:off x="4114800" y="5181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2" name="Oval 81"/>
          <p:cNvSpPr/>
          <p:nvPr/>
        </p:nvSpPr>
        <p:spPr>
          <a:xfrm>
            <a:off x="4114800" y="6096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 rot="10800000">
            <a:off x="2209800" y="58674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362200" y="5410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152400" y="10668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228600" y="49530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3733800" y="50292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096000" y="1524000"/>
            <a:ext cx="2514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Distribution, no fine-grained concurrency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96000" y="5486400"/>
            <a:ext cx="2514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Distribution and fine-grained concurrency (typical)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96000" y="3657600"/>
            <a:ext cx="2514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Concurrency, not distribution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57600" y="10668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~PP2861.WAV">
            <a:hlinkClick r:id="" action="ppaction://media"/>
          </p:cNvPr>
          <p:cNvPicPr>
            <a:picLocks noRot="1" noChangeAspect="1"/>
          </p:cNvPicPr>
          <p:nvPr>
            <a:wavAudioFile r:embed="rId2" name="~PP286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9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5" grpId="0" animBg="1"/>
      <p:bldP spid="29" grpId="0" animBg="1"/>
      <p:bldP spid="43" grpId="0"/>
      <p:bldP spid="65" grpId="0" animBg="1"/>
      <p:bldP spid="66" grpId="0" animBg="1"/>
      <p:bldP spid="67" grpId="0" animBg="1"/>
      <p:bldP spid="68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4" grpId="0"/>
      <p:bldP spid="32" grpId="0" animBg="1"/>
      <p:bldP spid="33" grpId="0" animBg="1"/>
      <p:bldP spid="34" grpId="0" animBg="1"/>
      <p:bldP spid="27" grpId="0" animBg="1"/>
      <p:bldP spid="28" grpId="0" animBg="1"/>
      <p:bldP spid="30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Demo: Halloween Simulation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0"/>
            <a:ext cx="761222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33600" y="5181600"/>
            <a:ext cx="4724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Beau Anderson’s 401 Halloween implementation distributed</a:t>
            </a:r>
          </a:p>
        </p:txBody>
      </p:sp>
      <p:pic>
        <p:nvPicPr>
          <p:cNvPr id="6" name="~PP3444.WAV">
            <a:hlinkClick r:id="" action="ppaction://media"/>
          </p:cNvPr>
          <p:cNvPicPr>
            <a:picLocks noRot="1" noChangeAspect="1"/>
          </p:cNvPicPr>
          <p:nvPr>
            <a:wavAudioFile r:embed="rId2" name="~PP344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Non-Distributed vs. Distributed Program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2362200"/>
            <a:ext cx="3657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Creates a single process  logically and physically unconnected  to any other process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4800600" y="2362200"/>
            <a:ext cx="3657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Creates a pair or larger group of connected processes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3810000"/>
            <a:ext cx="3657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deal with sequential  and possibly concurrency  issues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800600" y="3810000"/>
            <a:ext cx="3657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also deal with distribution and usually concurrency issues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1447800"/>
            <a:ext cx="21336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smtClean="0">
                <a:latin typeface="Calibri" pitchFamily="34" charset="0"/>
                <a:cs typeface="Calibri" pitchFamily="34" charset="0"/>
              </a:rPr>
              <a:t>Non-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Distributed</a:t>
            </a:r>
            <a:endParaRPr lang="fr-FR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8800" y="1447800"/>
            <a:ext cx="152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err="1" smtClean="0">
                <a:latin typeface="Calibri" pitchFamily="34" charset="0"/>
                <a:cs typeface="Calibri" pitchFamily="34" charset="0"/>
              </a:rPr>
              <a:t>Distributed</a:t>
            </a:r>
            <a:endParaRPr lang="fr-FR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~PP2450.WAV">
            <a:hlinkClick r:id="" action="ppaction://media"/>
          </p:cNvPr>
          <p:cNvPicPr>
            <a:picLocks noRot="1" noChangeAspect="1"/>
          </p:cNvPicPr>
          <p:nvPr>
            <a:wavAudioFile r:embed="rId2" name="~PP245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6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Systems </a:t>
            </a:r>
            <a:r>
              <a:rPr lang="en-US" dirty="0" err="1" smtClean="0"/>
              <a:t>ViewPoint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057400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Operating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5800" y="30480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Query Language, Transactions, 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3048000"/>
            <a:ext cx="3581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Database Management System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3962400"/>
            <a:ext cx="3581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 Languages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10668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4876800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Systems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95800" y="1066800"/>
            <a:ext cx="3657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Computer  abstractions to implement some class of programs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95800" y="2057400"/>
            <a:ext cx="3657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Processes, Files, Memory Management ,  Threads…,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95800" y="39624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Arrays, Loops, Classes, …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95800" y="4876800"/>
            <a:ext cx="3657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 Communication, Remote Procedure Call (RPC), 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95800" y="5791200"/>
            <a:ext cx="3810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RPC assumes communication consists of procedure requests and return value responses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5943600"/>
            <a:ext cx="3810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Byte/object communication consists of byte/object of exchange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~PP2565.WAV">
            <a:hlinkClick r:id="" action="ppaction://media"/>
          </p:cNvPr>
          <p:cNvPicPr>
            <a:picLocks noRot="1" noChangeAspect="1"/>
          </p:cNvPicPr>
          <p:nvPr>
            <a:wavAudioFile r:embed="rId2" name="~PP256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6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19" grpId="0" animBg="1"/>
      <p:bldP spid="20" grpId="0" animBg="1"/>
      <p:bldP spid="21" grpId="0" animBg="1"/>
      <p:bldP spid="22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Distributed Systems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3000" y="1295400"/>
            <a:ext cx="701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Study of design and/or implementation of  computer abstractions for developing distributed programs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209800"/>
            <a:ext cx="7010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distributed systems?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124200"/>
            <a:ext cx="7010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systems?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3000" y="4038600"/>
            <a:ext cx="7010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Alternatives to understand how to program some domain of applications?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3000" y="4953000"/>
            <a:ext cx="7010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distributed programs?</a:t>
            </a:r>
          </a:p>
        </p:txBody>
      </p:sp>
      <p:pic>
        <p:nvPicPr>
          <p:cNvPr id="8" name="~PP3281.WAV">
            <a:hlinkClick r:id="" action="ppaction://media"/>
          </p:cNvPr>
          <p:cNvPicPr>
            <a:picLocks noRot="1" noChangeAspect="1"/>
          </p:cNvPicPr>
          <p:nvPr>
            <a:wavAudioFile r:embed="rId2" name="~PP328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8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Alternatives to Understanding 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81000" y="1676400"/>
            <a:ext cx="38100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Programming: Use of  a  specific set of non distributed abstractions (e.g. , functional, MATLAB programming)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72000" y="1676400"/>
            <a:ext cx="38862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Programming : Use of a set of distributed abstractions (e.g. Socket/RPC Programming)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800" y="3810000"/>
            <a:ext cx="3657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and implementation of  non distribution abstractions (Object-Oriented vs. Functional Languages, Compilers/Interpreters)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572000" y="3810000"/>
            <a:ext cx="4038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and implementation of distributed system  abstractions (e.g. Data Communication /RPC Design and/or Implementation)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4800" y="5791200"/>
            <a:ext cx="3657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distributed model and algorithms ( Turing Machines,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HeapSort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0" y="5791200"/>
            <a:ext cx="4038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Models and Algorithms(e.g. 2-Phase commit, Group Comm. Model)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95600" y="990600"/>
            <a:ext cx="3048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Programming: Abstraction use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81200" y="3124200"/>
            <a:ext cx="48768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Systems: Abstraction design and/or implementation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81200" y="5181600"/>
            <a:ext cx="4876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Theory: Models and algorithms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1200" y="3124200"/>
            <a:ext cx="48768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3" name="Multiply 12"/>
          <p:cNvSpPr/>
          <p:nvPr/>
        </p:nvSpPr>
        <p:spPr>
          <a:xfrm>
            <a:off x="5715000" y="3048000"/>
            <a:ext cx="533400" cy="4572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~PP3710.WAV">
            <a:hlinkClick r:id="" action="ppaction://media"/>
          </p:cNvPr>
          <p:cNvPicPr>
            <a:picLocks noRot="1" noChangeAspect="1"/>
          </p:cNvPicPr>
          <p:nvPr>
            <a:wavAudioFile r:embed="rId2" name="~PP371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0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8" grpId="0" animBg="1"/>
      <p:bldP spid="52" grpId="0" animBg="1"/>
      <p:bldP spid="15" grpId="0" animBg="1"/>
      <p:bldP spid="16" grpId="0" animBg="1"/>
      <p:bldP spid="25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Home Page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657350"/>
            <a:ext cx="86487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43000" y="5638800"/>
            <a:ext cx="55626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http://www.cs.unc.edu/~dewan/734/f11/index.html</a:t>
            </a:r>
            <a:endParaRPr lang="en-US" dirty="0"/>
          </a:p>
        </p:txBody>
      </p:sp>
      <p:pic>
        <p:nvPicPr>
          <p:cNvPr id="6" name="~PP2154.WAV">
            <a:hlinkClick r:id="" action="ppaction://media"/>
          </p:cNvPr>
          <p:cNvPicPr>
            <a:picLocks noRot="1" noChangeAspect="1"/>
          </p:cNvPicPr>
          <p:nvPr>
            <a:wavAudioFile r:embed="rId1" name="~PP215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Rationale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838200" y="15240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 design linked to implementation: Designs are done of only efficiently implementable abstractions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000" y="3200400"/>
            <a:ext cx="7010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Abstractions are implemented operational models and have (the more) practical algorithms in them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" y="5029200"/>
            <a:ext cx="701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Maturity with design and implementation issues allows you to better understand the semantics of a specific abstraction.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057400" y="990600"/>
            <a:ext cx="4191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smtClean="0">
                <a:latin typeface="Calibri" pitchFamily="34" charset="0"/>
                <a:cs typeface="Calibri" pitchFamily="34" charset="0"/>
              </a:rPr>
              <a:t>Abstraction Design vs.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Implementation</a:t>
            </a:r>
            <a:endParaRPr lang="fr-FR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8800" y="2590800"/>
            <a:ext cx="4876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smtClean="0">
                <a:latin typeface="Calibri" pitchFamily="34" charset="0"/>
                <a:cs typeface="Calibri" pitchFamily="34" charset="0"/>
              </a:rPr>
              <a:t>Abstractions vs.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Theory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Models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Algorithms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1200" y="4267200"/>
            <a:ext cx="54102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 Design &amp; Implementation vs. Use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2000" y="5867400"/>
            <a:ext cx="7010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 implementations  require advanced  programming/ software engineering  techniques– “you cant  really program if you have not written a compiler”</a:t>
            </a:r>
          </a:p>
        </p:txBody>
      </p:sp>
      <p:pic>
        <p:nvPicPr>
          <p:cNvPr id="16" name="~PP3426.WAV">
            <a:hlinkClick r:id="" action="ppaction://media"/>
          </p:cNvPr>
          <p:cNvPicPr>
            <a:picLocks noRot="1" noChangeAspect="1"/>
          </p:cNvPicPr>
          <p:nvPr>
            <a:wavAudioFile r:embed="rId2" name="~PP342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2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2" grpId="0" animBg="1"/>
      <p:bldP spid="13" grpId="0" animBg="1"/>
      <p:bldP spid="15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Teaching Abstraction Design &amp; Implementation?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219200"/>
            <a:ext cx="6019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 address design; assignments, implementation (e.g. Implement a PL interpreter in another PL)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2819400"/>
            <a:ext cx="7239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 give high-level pseudo code for complex algorithms; assignments full implementation  (e.g. compilers) 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44958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 discuss complete code for a system of abstractions : assignments extend/modify this code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4495800"/>
            <a:ext cx="7010400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86000" y="1981200"/>
            <a:ext cx="533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Implementations can be complex and need instruction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9800" y="3733800"/>
            <a:ext cx="5486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Pain/gain ratio high, semester barely enough time for compiler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09800" y="5334000"/>
            <a:ext cx="5486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must be understandable and ideally also elegant</a:t>
            </a:r>
          </a:p>
        </p:txBody>
      </p:sp>
      <p:pic>
        <p:nvPicPr>
          <p:cNvPr id="12" name="~PP1857.WAV">
            <a:hlinkClick r:id="" action="ppaction://media"/>
          </p:cNvPr>
          <p:cNvPicPr>
            <a:picLocks noRot="1" noChangeAspect="1"/>
          </p:cNvPicPr>
          <p:nvPr>
            <a:wavAudioFile r:embed="rId2" name="~PP185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1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16-444iRNL__SL500_AA300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219200"/>
            <a:ext cx="2590800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Xinu</a:t>
            </a:r>
            <a:r>
              <a:rPr lang="en-US" dirty="0" smtClean="0"/>
              <a:t> Approach to Teaching OS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38400" y="3048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Management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2438400" y="25908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Synchronization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2438400" y="21336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Communication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2438400" y="16764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Interrupt Management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2743200" y="1143000"/>
            <a:ext cx="24384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Layering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66800" y="3962400"/>
            <a:ext cx="6019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Reuse of previous layers keeps code short (and hence presentable in class)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66800" y="4648200"/>
            <a:ext cx="6019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 unravel a system in stages to a class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66800" y="5257800"/>
            <a:ext cx="6019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Layering good for software engineering as well as pedagogical reasons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19800" y="1905000"/>
            <a:ext cx="2362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Approach not used in distributed computing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19800" y="2667000"/>
            <a:ext cx="2362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distributed system layers</a:t>
            </a:r>
          </a:p>
        </p:txBody>
      </p:sp>
      <p:pic>
        <p:nvPicPr>
          <p:cNvPr id="17" name="~PP3990.WAV">
            <a:hlinkClick r:id="" action="ppaction://media"/>
          </p:cNvPr>
          <p:cNvPicPr>
            <a:picLocks noRot="1" noChangeAspect="1"/>
          </p:cNvPicPr>
          <p:nvPr>
            <a:wavAudioFile r:embed="rId2" name="~PP399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7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22" grpId="0" animBg="1"/>
      <p:bldP spid="22" grpId="1" animBg="1"/>
      <p:bldP spid="23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Layers Exist in Networking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38400" y="35814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Communication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2438400" y="31242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Link-Level Communication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2438400" y="2667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IP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2438400" y="2133600"/>
            <a:ext cx="13716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UDP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3733800" y="21336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TCP/IP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1752600" y="4343400"/>
            <a:ext cx="472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Physical communication in networking  involves  machines and used hardware machine addresses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52600" y="5334000"/>
            <a:ext cx="472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Physical communication in  distributed systems is between processes and indicates routing of information among processes</a:t>
            </a:r>
          </a:p>
        </p:txBody>
      </p:sp>
      <p:pic>
        <p:nvPicPr>
          <p:cNvPr id="13" name="~PP2041.WAV">
            <a:hlinkClick r:id="" action="ppaction://media"/>
          </p:cNvPr>
          <p:cNvPicPr>
            <a:picLocks noRot="1" noChangeAspect="1"/>
          </p:cNvPicPr>
          <p:nvPr>
            <a:wavAudioFile r:embed="rId2" name="~PP204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8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Distributed vs. Network Layers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2286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10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6858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858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37338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8862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41910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41910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10800000">
            <a:off x="2286000" y="2590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514600" y="19050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Logical Connection</a:t>
            </a:r>
            <a:endParaRPr lang="en-US" sz="1600" dirty="0"/>
          </a:p>
        </p:txBody>
      </p:sp>
      <p:cxnSp>
        <p:nvCxnSpPr>
          <p:cNvPr id="41" name="Straight Arrow Connector 40"/>
          <p:cNvCxnSpPr/>
          <p:nvPr/>
        </p:nvCxnSpPr>
        <p:spPr>
          <a:xfrm rot="10800000" flipV="1">
            <a:off x="3276600" y="3430588"/>
            <a:ext cx="1676400" cy="1370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0800000">
            <a:off x="1828800" y="3429000"/>
            <a:ext cx="15240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2133600" y="48006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286000" y="495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2590800" y="5029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2590800" y="5943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9293576">
            <a:off x="3928027" y="3891174"/>
            <a:ext cx="146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Connection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 rot="13491073">
            <a:off x="1386631" y="3945562"/>
            <a:ext cx="140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Connection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3733800" y="1600200"/>
            <a:ext cx="46482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Networking addresses physical connections and byte communication  among processes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733800" y="2971800"/>
            <a:ext cx="4648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 separate logical connections, object communication, synchronization, fault tolerance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733800" y="4191000"/>
            <a:ext cx="46482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Low-level (hidden from programmers) abstractions</a:t>
            </a:r>
          </a:p>
        </p:txBody>
      </p:sp>
      <p:pic>
        <p:nvPicPr>
          <p:cNvPr id="24" name="~PP94.WAV">
            <a:hlinkClick r:id="" action="ppaction://media"/>
          </p:cNvPr>
          <p:cNvPicPr>
            <a:picLocks noRot="1" noChangeAspect="1"/>
          </p:cNvPicPr>
          <p:nvPr>
            <a:wavAudioFile r:embed="rId2" name="~PP9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9" grpId="0" animBg="1"/>
      <p:bldP spid="34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Distributed  System vs. Networking Abstractions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37338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Networked Abstractions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30480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Abstractions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9050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Assembly Language Abstractions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2192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Programming Language Abstractions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57912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 API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51054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Abstractions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91000" y="1295400"/>
            <a:ext cx="4419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Just as programming language abstractions are built on top of assembly language abstractions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91000" y="2819400"/>
            <a:ext cx="4419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Distributed system abstractions are built on top of networked abstractions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91000" y="5181600"/>
            <a:ext cx="4419600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Byte communication APIs, close to networked abstractions, is provided by operating  systems (e.g. sockets), which hide networking abstractions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91000" y="3810000"/>
            <a:ext cx="4419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Knowledge of assembly/networked abstractions important to implement PL/distributed abstractions</a:t>
            </a:r>
            <a:endParaRPr lang="en-US" dirty="0"/>
          </a:p>
        </p:txBody>
      </p:sp>
      <p:pic>
        <p:nvPicPr>
          <p:cNvPr id="13" name="~PP1319.WAV">
            <a:hlinkClick r:id="" action="ppaction://media"/>
          </p:cNvPr>
          <p:cNvPicPr>
            <a:picLocks noRot="1" noChangeAspect="1"/>
          </p:cNvPicPr>
          <p:nvPr>
            <a:wavAudioFile r:embed="rId2" name="~PP131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9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Domain Independent?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52400" y="1066800"/>
            <a:ext cx="8153400" cy="3581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514600" y="1143000"/>
            <a:ext cx="34290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Repositories (Files, Databases)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81000" y="2133600"/>
            <a:ext cx="3657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Remotely Accessible Services (Printers, Desktops)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95800" y="2133600"/>
            <a:ext cx="35814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Collaborative Applications (Games, Shared Desktops)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0600" y="3276600"/>
            <a:ext cx="3276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Sensing (Disaster Prediction)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343400" y="3276600"/>
            <a:ext cx="31242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Computation Distribution (e.g. Simulations)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43400" y="4724400"/>
            <a:ext cx="2743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look at domain-independent  concepts at the intersection of them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53340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 API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04800" y="46482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Abstractions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5800" y="6019800"/>
            <a:ext cx="739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Even though OS abstractions developed to build distributed OS (file systems), they are by definition domain-independent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0" y="12954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16" name="~PP3149.WAV">
            <a:hlinkClick r:id="" action="ppaction://media"/>
          </p:cNvPr>
          <p:cNvPicPr>
            <a:picLocks noRot="1" noChangeAspect="1"/>
          </p:cNvPicPr>
          <p:nvPr>
            <a:wavAudioFile r:embed="rId2" name="~PP314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9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Language vs. OS Abstractions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905000" y="9144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Both operating systems and programming languages  provide domain-independent abstractions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1981200"/>
            <a:ext cx="5410200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Operating systems support processes and language-independent abstractions for  accessing protected info and sharing information among processes (files,  IPC)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5000" y="33528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Programming languages  must provide fine-grained abstractions needed within a process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00" y="44196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They  also provide an interface to OS abstractions through libraries or language constructs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5000" y="54864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They can also extend the OS abstractions (e.g. typed files)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~PP3019.WAV">
            <a:hlinkClick r:id="" action="ppaction://media"/>
          </p:cNvPr>
          <p:cNvPicPr>
            <a:picLocks noRot="1" noChangeAspect="1"/>
          </p:cNvPicPr>
          <p:nvPr>
            <a:wavAudioFile r:embed="rId2" name="~PP301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31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Language vs. OS,  Distributed Abstractions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905000" y="9144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Byte communication is all that operating systems provide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05000" y="18288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Non distributed programming languages such as C provide only OS abstractions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05000" y="27432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Distributed programming languages such as Java provide a richer variety of abstractions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05000" y="4724400"/>
            <a:ext cx="5410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Will use Java as implementation language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36576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Java provides threads and reflection, making it easy to implement our own replacements and extensions of Java abstractions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00" y="5562600"/>
            <a:ext cx="5410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 extend and replace Java abstractions/layers, knowledge of them useful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~PP1166.WAV">
            <a:hlinkClick r:id="" action="ppaction://media"/>
          </p:cNvPr>
          <p:cNvPicPr>
            <a:picLocks noRot="1" noChangeAspect="1"/>
          </p:cNvPicPr>
          <p:nvPr>
            <a:wavAudioFile r:embed="rId2" name="~PP116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3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Abstractions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105400" y="1752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304800" y="1600200"/>
            <a:ext cx="2590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 stream object communication (Object Stream)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4419600" y="35052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 (RMI)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1676400" y="3048000"/>
            <a:ext cx="2209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pic>
        <p:nvPicPr>
          <p:cNvPr id="7" name="~PP3303.WAV">
            <a:hlinkClick r:id="" action="ppaction://media"/>
          </p:cNvPr>
          <p:cNvPicPr>
            <a:picLocks noRot="1" noChangeAspect="1"/>
          </p:cNvPicPr>
          <p:nvPr>
            <a:wavAudioFile r:embed="rId2" name="~PP330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5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8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Lectures and Assignments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" y="995363"/>
            <a:ext cx="862965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066800" y="5029200"/>
            <a:ext cx="5410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Current assignment is on the web  - start working ASAP on it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1066800" y="3733800"/>
            <a:ext cx="541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book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066800" y="4419600"/>
            <a:ext cx="541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PPT slides and sometimes word doc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1066800" y="5867400"/>
            <a:ext cx="5410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Outline of other assignments given</a:t>
            </a:r>
            <a:endParaRPr lang="en-US" i="1" dirty="0"/>
          </a:p>
        </p:txBody>
      </p:sp>
      <p:pic>
        <p:nvPicPr>
          <p:cNvPr id="8" name="~PP1168.WAV">
            <a:hlinkClick r:id="" action="ppaction://media"/>
          </p:cNvPr>
          <p:cNvPicPr>
            <a:picLocks noRot="1" noChangeAspect="1"/>
          </p:cNvPicPr>
          <p:nvPr>
            <a:wavAudioFile r:embed="rId2" name="~PP116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0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Layers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19800" y="2971800"/>
            <a:ext cx="2514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Go beyond Java layers?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3400" y="5105400"/>
            <a:ext cx="518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5334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533400" y="2743200"/>
            <a:ext cx="2590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 stream object communication (Object Stream)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31242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533400" y="1981200"/>
            <a:ext cx="2590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 (RMI)</a:t>
            </a:r>
            <a:endParaRPr lang="en-US" i="1" dirty="0"/>
          </a:p>
        </p:txBody>
      </p:sp>
      <p:pic>
        <p:nvPicPr>
          <p:cNvPr id="10" name="~PP1443.WAV">
            <a:hlinkClick r:id="" action="ppaction://media"/>
          </p:cNvPr>
          <p:cNvPicPr>
            <a:picLocks noRot="1" noChangeAspect="1"/>
          </p:cNvPicPr>
          <p:nvPr>
            <a:wavAudioFile r:embed="rId2" name="~PP144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5" grpId="0" animBg="1"/>
      <p:bldP spid="1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Java Layers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105400"/>
            <a:ext cx="518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5334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533400" y="2743200"/>
            <a:ext cx="2590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 stream object communication (Object Stream)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33400" y="1981200"/>
            <a:ext cx="2590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 (RMI)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31242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3124200" y="1981200"/>
            <a:ext cx="2590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6019800" y="1981200"/>
            <a:ext cx="25908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Could have more efficient RPC and non blocking object communication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24200" y="2819400"/>
            <a:ext cx="2590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object communication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6096000" y="3505200"/>
            <a:ext cx="2514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Two RPC’s?</a:t>
            </a:r>
          </a:p>
        </p:txBody>
      </p:sp>
      <p:pic>
        <p:nvPicPr>
          <p:cNvPr id="14" name="~PP2594.WAV">
            <a:hlinkClick r:id="" action="ppaction://media"/>
          </p:cNvPr>
          <p:cNvPicPr>
            <a:picLocks noRot="1" noChangeAspect="1"/>
          </p:cNvPicPr>
          <p:nvPr>
            <a:wavAudioFile r:embed="rId2" name="~PP259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2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Alternative Java Layers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105400"/>
            <a:ext cx="518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5334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533400" y="2819400"/>
            <a:ext cx="2590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 stream object communication (Object Stream)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31242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3124200" y="2819400"/>
            <a:ext cx="2590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object communication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5943600" y="1219200"/>
            <a:ext cx="26670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Could do late binding between RPC and lower-level communication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43600" y="2362200"/>
            <a:ext cx="26670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Go beyond Java abstractions?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4267200"/>
            <a:ext cx="2667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communication is low level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43600" y="5105400"/>
            <a:ext cx="2667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is even lower level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43600" y="5867400"/>
            <a:ext cx="2667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Programmers rely on usage patterns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3276600"/>
            <a:ext cx="2667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unite NIO and socket at byte or object level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3400" y="2133600"/>
            <a:ext cx="5181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i="1" dirty="0"/>
          </a:p>
        </p:txBody>
      </p:sp>
      <p:pic>
        <p:nvPicPr>
          <p:cNvPr id="15" name="~PP2129.WAV">
            <a:hlinkClick r:id="" action="ppaction://media"/>
          </p:cNvPr>
          <p:cNvPicPr>
            <a:picLocks noRot="1" noChangeAspect="1"/>
          </p:cNvPicPr>
          <p:nvPr>
            <a:wavAudioFile r:embed="rId2" name="~PP212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8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 animBg="1"/>
      <p:bldP spid="11" grpId="0" animBg="1"/>
      <p:bldP spid="18" grpId="0" animBg="1"/>
      <p:bldP spid="19" grpId="0" animBg="1"/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Pattern vs. Abstraction (1-Computer Programming)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1905000"/>
            <a:ext cx="56388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RED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BLUE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1;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GREEN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2;</a:t>
            </a:r>
          </a:p>
          <a:p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RED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19200" y="5068669"/>
            <a:ext cx="5867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Color {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RED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BLUE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GREEN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};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Color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 =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Color.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 RED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19200" y="3200400"/>
            <a:ext cx="56388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LIKE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DISLIKE 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= 1;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NEUTRAL 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= 2;</a:t>
            </a:r>
          </a:p>
          <a:p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response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NEUTRAL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143000" y="5830669"/>
            <a:ext cx="6477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Response {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LIKE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DISLIKE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NEUTRAK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};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Response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response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 =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Response.</a:t>
            </a:r>
            <a:r>
              <a:rPr lang="en-US" b="1" i="1" dirty="0" err="1" smtClean="0">
                <a:solidFill>
                  <a:srgbClr val="0000C0"/>
                </a:solidFill>
                <a:latin typeface="Courier New"/>
              </a:rPr>
              <a:t>NEUTRAL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971800" y="1371600"/>
            <a:ext cx="1447800" cy="391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Pattern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4495800"/>
            <a:ext cx="1447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~PP3536.WAV">
            <a:hlinkClick r:id="" action="ppaction://media"/>
          </p:cNvPr>
          <p:cNvPicPr>
            <a:picLocks noRot="1" noChangeAspect="1"/>
          </p:cNvPicPr>
          <p:nvPr>
            <a:wavAudioFile r:embed="rId2" name="~PP353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7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Java </a:t>
            </a:r>
            <a:r>
              <a:rPr lang="en-US" dirty="0" err="1" smtClean="0"/>
              <a:t>NIOTutorial</a:t>
            </a:r>
            <a:r>
              <a:rPr lang="en-US" dirty="0" smtClean="0"/>
              <a:t> for Echo Server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219200"/>
            <a:ext cx="7696200" cy="53553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public void </a:t>
            </a:r>
            <a:r>
              <a:rPr lang="en-US" dirty="0" smtClean="0"/>
              <a:t>run() {</a:t>
            </a:r>
            <a:br>
              <a:rPr lang="en-US" dirty="0" smtClean="0"/>
            </a:br>
            <a:r>
              <a:rPr lang="en-US" dirty="0" smtClean="0"/>
              <a:t>    </a:t>
            </a:r>
            <a:r>
              <a:rPr lang="en-US" b="1" dirty="0" smtClean="0"/>
              <a:t>while </a:t>
            </a:r>
            <a:r>
              <a:rPr lang="en-US" dirty="0" smtClean="0"/>
              <a:t>(</a:t>
            </a:r>
            <a:r>
              <a:rPr lang="en-US" b="1" dirty="0" smtClean="0"/>
              <a:t>true</a:t>
            </a:r>
            <a:r>
              <a:rPr lang="en-US" dirty="0" smtClean="0"/>
              <a:t>) {</a:t>
            </a:r>
            <a:br>
              <a:rPr lang="en-US" dirty="0" smtClean="0"/>
            </a:br>
            <a:r>
              <a:rPr lang="en-US" dirty="0" smtClean="0"/>
              <a:t>      </a:t>
            </a:r>
            <a:r>
              <a:rPr lang="en-US" b="1" dirty="0" smtClean="0"/>
              <a:t>try </a:t>
            </a:r>
            <a:r>
              <a:rPr lang="en-US" dirty="0" smtClean="0"/>
              <a:t>{</a:t>
            </a:r>
            <a:br>
              <a:rPr lang="en-US" dirty="0" smtClean="0"/>
            </a:br>
            <a:r>
              <a:rPr lang="en-US" dirty="0" smtClean="0"/>
              <a:t>        // Process any pending changes</a:t>
            </a:r>
            <a:br>
              <a:rPr lang="en-US" dirty="0" smtClean="0"/>
            </a:br>
            <a:r>
              <a:rPr lang="en-US" dirty="0" smtClean="0"/>
              <a:t>        </a:t>
            </a:r>
            <a:r>
              <a:rPr lang="en-US" b="1" dirty="0" smtClean="0"/>
              <a:t>synchronized</a:t>
            </a:r>
            <a:r>
              <a:rPr lang="en-US" dirty="0" smtClean="0"/>
              <a:t>(</a:t>
            </a:r>
            <a:r>
              <a:rPr lang="en-US" b="1" dirty="0" err="1" smtClean="0"/>
              <a:t>this</a:t>
            </a:r>
            <a:r>
              <a:rPr lang="en-US" dirty="0" err="1" smtClean="0"/>
              <a:t>.changeRequests</a:t>
            </a:r>
            <a:r>
              <a:rPr lang="en-US" dirty="0" smtClean="0"/>
              <a:t>) {</a:t>
            </a:r>
            <a:br>
              <a:rPr lang="en-US" dirty="0" smtClean="0"/>
            </a:br>
            <a:r>
              <a:rPr lang="en-US" dirty="0" smtClean="0"/>
              <a:t>          </a:t>
            </a:r>
            <a:r>
              <a:rPr lang="en-US" dirty="0" err="1" smtClean="0"/>
              <a:t>Iterator</a:t>
            </a:r>
            <a:r>
              <a:rPr lang="en-US" dirty="0" smtClean="0"/>
              <a:t> changes = </a:t>
            </a:r>
            <a:r>
              <a:rPr lang="en-US" b="1" dirty="0" err="1" smtClean="0"/>
              <a:t>this</a:t>
            </a:r>
            <a:r>
              <a:rPr lang="en-US" dirty="0" err="1" smtClean="0"/>
              <a:t>.changeRequests.iterator</a:t>
            </a:r>
            <a:r>
              <a:rPr lang="en-US" dirty="0" smtClean="0"/>
              <a:t>();</a:t>
            </a:r>
            <a:br>
              <a:rPr lang="en-US" dirty="0" smtClean="0"/>
            </a:br>
            <a:r>
              <a:rPr lang="en-US" dirty="0" smtClean="0"/>
              <a:t>          </a:t>
            </a:r>
            <a:r>
              <a:rPr lang="en-US" b="1" dirty="0" smtClean="0"/>
              <a:t>while </a:t>
            </a:r>
            <a:r>
              <a:rPr lang="en-US" dirty="0" smtClean="0"/>
              <a:t>(</a:t>
            </a:r>
            <a:r>
              <a:rPr lang="en-US" dirty="0" err="1" smtClean="0"/>
              <a:t>changes.hasNext</a:t>
            </a:r>
            <a:r>
              <a:rPr lang="en-US" dirty="0" smtClean="0"/>
              <a:t>()) {</a:t>
            </a:r>
            <a:br>
              <a:rPr lang="en-US" dirty="0" smtClean="0"/>
            </a:br>
            <a:r>
              <a:rPr lang="en-US" dirty="0" smtClean="0"/>
              <a:t>            </a:t>
            </a:r>
            <a:r>
              <a:rPr lang="en-US" dirty="0" err="1" smtClean="0"/>
              <a:t>ChangeRequest</a:t>
            </a:r>
            <a:r>
              <a:rPr lang="en-US" dirty="0" smtClean="0"/>
              <a:t> change = (</a:t>
            </a:r>
            <a:r>
              <a:rPr lang="en-US" dirty="0" err="1" smtClean="0"/>
              <a:t>ChangeRequest</a:t>
            </a:r>
            <a:r>
              <a:rPr lang="en-US" dirty="0" smtClean="0"/>
              <a:t>) </a:t>
            </a:r>
            <a:r>
              <a:rPr lang="en-US" dirty="0" err="1" smtClean="0"/>
              <a:t>changes.next</a:t>
            </a:r>
            <a:r>
              <a:rPr lang="en-US" dirty="0" smtClean="0"/>
              <a:t>();</a:t>
            </a:r>
            <a:br>
              <a:rPr lang="en-US" dirty="0" smtClean="0"/>
            </a:br>
            <a:r>
              <a:rPr lang="en-US" dirty="0" smtClean="0"/>
              <a:t>            </a:t>
            </a:r>
            <a:r>
              <a:rPr lang="en-US" b="1" dirty="0" smtClean="0"/>
              <a:t>switch</a:t>
            </a:r>
            <a:r>
              <a:rPr lang="en-US" dirty="0" smtClean="0"/>
              <a:t>(</a:t>
            </a:r>
            <a:r>
              <a:rPr lang="en-US" dirty="0" err="1" smtClean="0"/>
              <a:t>change.type</a:t>
            </a:r>
            <a:r>
              <a:rPr lang="en-US" dirty="0" smtClean="0"/>
              <a:t>) {</a:t>
            </a:r>
            <a:br>
              <a:rPr lang="en-US" dirty="0" smtClean="0"/>
            </a:br>
            <a:r>
              <a:rPr lang="en-US" dirty="0" smtClean="0"/>
              <a:t>            </a:t>
            </a:r>
            <a:r>
              <a:rPr lang="en-US" b="1" dirty="0" smtClean="0"/>
              <a:t>case </a:t>
            </a:r>
            <a:r>
              <a:rPr lang="en-US" dirty="0" err="1" smtClean="0"/>
              <a:t>ChangeRequest.CHANGEOPS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              </a:t>
            </a:r>
            <a:r>
              <a:rPr lang="en-US" dirty="0" err="1" smtClean="0"/>
              <a:t>SelectionKey</a:t>
            </a:r>
            <a:r>
              <a:rPr lang="en-US" dirty="0" smtClean="0"/>
              <a:t> key = </a:t>
            </a:r>
            <a:r>
              <a:rPr lang="en-US" dirty="0" err="1" smtClean="0"/>
              <a:t>change.socket.keyFor</a:t>
            </a:r>
            <a:r>
              <a:rPr lang="en-US" dirty="0" smtClean="0"/>
              <a:t>(</a:t>
            </a:r>
            <a:r>
              <a:rPr lang="en-US" b="1" dirty="0" err="1" smtClean="0"/>
              <a:t>this</a:t>
            </a:r>
            <a:r>
              <a:rPr lang="en-US" dirty="0" err="1" smtClean="0"/>
              <a:t>.selector</a:t>
            </a:r>
            <a:r>
              <a:rPr lang="en-US" dirty="0" smtClean="0"/>
              <a:t>);</a:t>
            </a:r>
            <a:br>
              <a:rPr lang="en-US" dirty="0" smtClean="0"/>
            </a:br>
            <a:r>
              <a:rPr lang="en-US" dirty="0" smtClean="0"/>
              <a:t>              </a:t>
            </a:r>
            <a:r>
              <a:rPr lang="en-US" dirty="0" err="1" smtClean="0"/>
              <a:t>key.interestOps</a:t>
            </a:r>
            <a:r>
              <a:rPr lang="en-US" dirty="0" smtClean="0"/>
              <a:t>(change.ops);</a:t>
            </a:r>
            <a:br>
              <a:rPr lang="en-US" dirty="0" smtClean="0"/>
            </a:br>
            <a:r>
              <a:rPr lang="en-US" dirty="0" smtClean="0"/>
              <a:t>            }</a:t>
            </a:r>
            <a:br>
              <a:rPr lang="en-US" dirty="0" smtClean="0"/>
            </a:br>
            <a:r>
              <a:rPr lang="en-US" dirty="0" smtClean="0"/>
              <a:t>          }</a:t>
            </a:r>
            <a:br>
              <a:rPr lang="en-US" dirty="0" smtClean="0"/>
            </a:br>
            <a:r>
              <a:rPr lang="en-US" dirty="0" smtClean="0"/>
              <a:t>          </a:t>
            </a:r>
            <a:r>
              <a:rPr lang="en-US" b="1" dirty="0" err="1" smtClean="0"/>
              <a:t>this</a:t>
            </a:r>
            <a:r>
              <a:rPr lang="en-US" dirty="0" err="1" smtClean="0"/>
              <a:t>.changeRequests.clear</a:t>
            </a:r>
            <a:r>
              <a:rPr lang="en-US" dirty="0" smtClean="0"/>
              <a:t>(); </a:t>
            </a:r>
            <a:br>
              <a:rPr lang="en-US" dirty="0" smtClean="0"/>
            </a:br>
            <a:r>
              <a:rPr lang="en-US" dirty="0" smtClean="0"/>
              <a:t>        }</a:t>
            </a:r>
            <a:br>
              <a:rPr lang="en-US" dirty="0" smtClean="0"/>
            </a:br>
            <a:r>
              <a:rPr lang="en-US" dirty="0" smtClean="0"/>
              <a:t>        …..</a:t>
            </a:r>
            <a:br>
              <a:rPr lang="en-US" dirty="0" smtClean="0"/>
            </a:br>
            <a:r>
              <a:rPr lang="en-US" dirty="0" smtClean="0"/>
              <a:t>        </a:t>
            </a:r>
            <a:br>
              <a:rPr lang="en-US" dirty="0" smtClean="0"/>
            </a:br>
            <a:r>
              <a:rPr lang="en-US" dirty="0" smtClean="0"/>
              <a:t>  }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76800" y="4419600"/>
            <a:ext cx="3124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: </a:t>
            </a:r>
          </a:p>
          <a:p>
            <a:r>
              <a:rPr lang="en-US" dirty="0" smtClean="0">
                <a:hlinkClick r:id="rId4" action="ppaction://hlinkfile"/>
              </a:rPr>
              <a:t>NioServer.java</a:t>
            </a:r>
            <a:endParaRPr lang="en-US" dirty="0" smtClean="0"/>
          </a:p>
          <a:p>
            <a:r>
              <a:rPr lang="en-US" dirty="0" smtClean="0">
                <a:hlinkClick r:id="rId5" action="ppaction://hlinkfile"/>
              </a:rPr>
              <a:t>EchoWorker.java</a:t>
            </a:r>
            <a:endParaRPr lang="en-US" dirty="0" smtClean="0"/>
          </a:p>
          <a:p>
            <a:r>
              <a:rPr lang="en-US" dirty="0" smtClean="0">
                <a:hlinkClick r:id="rId6" action="ppaction://hlinkfile"/>
              </a:rPr>
              <a:t>ServerDataEvent.java</a:t>
            </a:r>
            <a:endParaRPr lang="en-US" dirty="0" smtClean="0"/>
          </a:p>
          <a:p>
            <a:r>
              <a:rPr lang="en-US" dirty="0" smtClean="0">
                <a:hlinkClick r:id="rId7" action="ppaction://hlinkfile"/>
              </a:rPr>
              <a:t>ChangeRequest.java</a:t>
            </a:r>
            <a:endParaRPr lang="en-US" dirty="0" smtClean="0"/>
          </a:p>
          <a:p>
            <a:r>
              <a:rPr lang="en-US" dirty="0" smtClean="0">
                <a:hlinkClick r:id="rId8" action="ppaction://hlinkfile"/>
              </a:rPr>
              <a:t>NioClient.java</a:t>
            </a:r>
            <a:endParaRPr lang="en-US" dirty="0" smtClean="0"/>
          </a:p>
          <a:p>
            <a:r>
              <a:rPr lang="en-US" dirty="0" smtClean="0">
                <a:hlinkClick r:id="rId9" action="ppaction://hlinkfile"/>
              </a:rPr>
              <a:t>RspHandler.java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0200" y="1371600"/>
            <a:ext cx="30480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Vast majority of tutorial readers will copy and edit this pattern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10200" y="2667000"/>
            <a:ext cx="30480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Much better to identify a corresponding abstraction and implement it to understand channels</a:t>
            </a:r>
          </a:p>
        </p:txBody>
      </p:sp>
      <p:pic>
        <p:nvPicPr>
          <p:cNvPr id="8" name="~PP3608.WAV">
            <a:hlinkClick r:id="" action="ppaction://media"/>
          </p:cNvPr>
          <p:cNvPicPr>
            <a:picLocks noRot="1" noChangeAspect="1"/>
          </p:cNvPicPr>
          <p:nvPr>
            <a:wavAudioFile r:embed="rId2" name="~PP3608.WAV"/>
          </p:nvPr>
        </p:nvPicPr>
        <p:blipFill>
          <a:blip r:embed="rId10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0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with Java Abstraction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105400"/>
            <a:ext cx="518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5334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33400" y="2133600"/>
            <a:ext cx="5181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31242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3124200" y="2819400"/>
            <a:ext cx="2590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object communication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533400" y="2819400"/>
            <a:ext cx="2590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 stream object communication (Object Stream)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5943600" y="3352800"/>
            <a:ext cx="2667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communication is low level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3600" y="4191000"/>
            <a:ext cx="2667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is even lower level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43600" y="4953000"/>
            <a:ext cx="2667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Programmers rely on usage patterns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43600" y="2362200"/>
            <a:ext cx="2667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unite NIO and socket at byte or object level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38400" y="6019800"/>
            <a:ext cx="26670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New picture?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~PP2717.WAV">
            <a:hlinkClick r:id="" action="ppaction://media"/>
          </p:cNvPr>
          <p:cNvPicPr>
            <a:picLocks noRot="1" noChangeAspect="1"/>
          </p:cNvPicPr>
          <p:nvPr>
            <a:wavAudioFile r:embed="rId2" name="~PP271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Improved Alternative Java Abstractions and Layers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105400"/>
            <a:ext cx="518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5334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33400" y="2133600"/>
            <a:ext cx="5181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31242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514600"/>
            <a:ext cx="2667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be bound to either lower level layer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1295400"/>
            <a:ext cx="26670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Alternative  high level layer to socket and NIO based byte  communication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28194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Object Communication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533400" y="34290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Byte Communication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5943600" y="4343400"/>
            <a:ext cx="26670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Picture complete? More abstractions and layers?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43600" y="5257800"/>
            <a:ext cx="2667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Top down vs. bottom up view point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43600" y="3429000"/>
            <a:ext cx="2667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and implementation challenge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~PP2164.WAV">
            <a:hlinkClick r:id="" action="ppaction://media"/>
          </p:cNvPr>
          <p:cNvPicPr>
            <a:picLocks noRot="1" noChangeAspect="1"/>
          </p:cNvPicPr>
          <p:nvPr>
            <a:wavAudioFile r:embed="rId2" name="~PP216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8" grpId="0" animBg="1"/>
      <p:bldP spid="25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Improved Alternative Java Abstractions and Layers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105400"/>
            <a:ext cx="518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31242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33400" y="2133600"/>
            <a:ext cx="5181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5334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533400" y="28194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Object Communication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533400" y="34290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Byte Communication</a:t>
            </a:r>
            <a:endParaRPr lang="en-US" i="1" dirty="0"/>
          </a:p>
        </p:txBody>
      </p:sp>
      <p:sp>
        <p:nvSpPr>
          <p:cNvPr id="24" name="Rectangle 23"/>
          <p:cNvSpPr/>
          <p:nvPr/>
        </p:nvSpPr>
        <p:spPr>
          <a:xfrm>
            <a:off x="3886200" y="990600"/>
            <a:ext cx="4724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Link setup and communication: How to create a group of physically/logically connected processes and communicate informing along these  links?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86200" y="3276600"/>
            <a:ext cx="4724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fault tolerance: How to recover when one end of the link goes down but the other does not?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86200" y="4495800"/>
            <a:ext cx="47244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synchronization: How  to block a  (thread in a) process  until the information it needs to proceed is received  from a (thread in a) remote process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86200" y="2209800"/>
            <a:ext cx="4724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Scalability: How to allow group size to increase without degrading performance?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676400" y="5867400"/>
            <a:ext cx="4724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direct support for group setup and  communication, scalability, fault tolerance, and any process synchronization</a:t>
            </a:r>
          </a:p>
        </p:txBody>
      </p:sp>
      <p:pic>
        <p:nvPicPr>
          <p:cNvPr id="14" name="~PP1132.WAV">
            <a:hlinkClick r:id="" action="ppaction://media"/>
          </p:cNvPr>
          <p:cNvPicPr>
            <a:picLocks noRot="1" noChangeAspect="1"/>
          </p:cNvPicPr>
          <p:nvPr>
            <a:wavAudioFile r:embed="rId2" name="~PP113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Abstractions: Design Challenge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4800600"/>
            <a:ext cx="5334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Pair-wise Byte, and  Object Communication,</a:t>
            </a:r>
          </a:p>
          <a:p>
            <a:pPr algn="ctr"/>
            <a:r>
              <a:rPr lang="en-US" dirty="0" smtClean="0"/>
              <a:t>Pair-wise  RPC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3048000" y="17526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Pair-wise Synchronization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381000" y="37338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Communication and RPC</a:t>
            </a:r>
            <a:endParaRPr lang="en-US" i="1" dirty="0"/>
          </a:p>
        </p:txBody>
      </p:sp>
      <p:sp>
        <p:nvSpPr>
          <p:cNvPr id="25" name="Rectangle 24"/>
          <p:cNvSpPr/>
          <p:nvPr/>
        </p:nvSpPr>
        <p:spPr>
          <a:xfrm>
            <a:off x="1905000" y="28194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Synchronization</a:t>
            </a:r>
            <a:endParaRPr lang="en-US" i="1" dirty="0"/>
          </a:p>
        </p:txBody>
      </p:sp>
      <p:sp>
        <p:nvSpPr>
          <p:cNvPr id="28" name="Rectangle 27"/>
          <p:cNvSpPr/>
          <p:nvPr/>
        </p:nvSpPr>
        <p:spPr>
          <a:xfrm>
            <a:off x="5943600" y="3733800"/>
            <a:ext cx="2667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Scalability</a:t>
            </a:r>
            <a:endParaRPr lang="en-US" i="1" dirty="0"/>
          </a:p>
        </p:txBody>
      </p:sp>
      <p:sp>
        <p:nvSpPr>
          <p:cNvPr id="31" name="Rectangle 30"/>
          <p:cNvSpPr/>
          <p:nvPr/>
        </p:nvSpPr>
        <p:spPr>
          <a:xfrm>
            <a:off x="228600" y="1752600"/>
            <a:ext cx="2667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Fault Tolerance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6629400" y="5105400"/>
            <a:ext cx="17526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Layering?</a:t>
            </a:r>
          </a:p>
        </p:txBody>
      </p:sp>
      <p:pic>
        <p:nvPicPr>
          <p:cNvPr id="11" name="~PP3112.WAV">
            <a:hlinkClick r:id="" action="ppaction://media"/>
          </p:cNvPr>
          <p:cNvPicPr>
            <a:picLocks noRot="1" noChangeAspect="1"/>
          </p:cNvPicPr>
          <p:nvPr>
            <a:wavAudioFile r:embed="rId2" name="~PP31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9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Improved Abstractions and Layers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105400"/>
            <a:ext cx="5334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Pair-wise Byte, and  Object Communication,</a:t>
            </a:r>
          </a:p>
          <a:p>
            <a:pPr algn="ctr"/>
            <a:r>
              <a:rPr lang="en-US" dirty="0" err="1" smtClean="0"/>
              <a:t>Pairwise</a:t>
            </a:r>
            <a:r>
              <a:rPr lang="en-US" dirty="0" smtClean="0"/>
              <a:t>  RPC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533400" y="44196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Pair-wise Synchronization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533400" y="36576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Communication and RPC</a:t>
            </a:r>
            <a:endParaRPr lang="en-US" i="1" dirty="0"/>
          </a:p>
        </p:txBody>
      </p:sp>
      <p:sp>
        <p:nvSpPr>
          <p:cNvPr id="25" name="Rectangle 24"/>
          <p:cNvSpPr/>
          <p:nvPr/>
        </p:nvSpPr>
        <p:spPr>
          <a:xfrm>
            <a:off x="533400" y="28956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Synchronization</a:t>
            </a:r>
            <a:endParaRPr lang="en-US" i="1" dirty="0"/>
          </a:p>
        </p:txBody>
      </p:sp>
      <p:sp>
        <p:nvSpPr>
          <p:cNvPr id="28" name="Rectangle 27"/>
          <p:cNvSpPr/>
          <p:nvPr/>
        </p:nvSpPr>
        <p:spPr>
          <a:xfrm>
            <a:off x="533400" y="2133600"/>
            <a:ext cx="2667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Scalability</a:t>
            </a:r>
            <a:endParaRPr lang="en-US" i="1" dirty="0"/>
          </a:p>
        </p:txBody>
      </p:sp>
      <p:sp>
        <p:nvSpPr>
          <p:cNvPr id="31" name="Rectangle 30"/>
          <p:cNvSpPr/>
          <p:nvPr/>
        </p:nvSpPr>
        <p:spPr>
          <a:xfrm>
            <a:off x="3200400" y="2133600"/>
            <a:ext cx="2667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Fault Tolerance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5867400" y="2057400"/>
            <a:ext cx="28956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 discuss complete code for a system of abstractions : assignments extend/modify this code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67400" y="3581400"/>
            <a:ext cx="2895600" cy="1143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Dividing responsibility between lectures and assignments?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67400" y="4800600"/>
            <a:ext cx="28956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 layers will be replaced, augmented with assignment layers </a:t>
            </a:r>
          </a:p>
        </p:txBody>
      </p:sp>
      <p:pic>
        <p:nvPicPr>
          <p:cNvPr id="12" name="~PP3129.WAV">
            <a:hlinkClick r:id="" action="ppaction://media"/>
          </p:cNvPr>
          <p:cNvPicPr>
            <a:picLocks noRot="1" noChangeAspect="1"/>
          </p:cNvPicPr>
          <p:nvPr>
            <a:wavAudioFile r:embed="rId2" name="~PP312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2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2638425"/>
            <a:ext cx="82867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066800" y="4648200"/>
            <a:ext cx="4648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Software to be continuously updated</a:t>
            </a:r>
            <a:endParaRPr lang="en-US" i="1" dirty="0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rot="16200000" flipV="1">
            <a:off x="1885950" y="3143250"/>
            <a:ext cx="609600" cy="2400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~PP3659.WAV">
            <a:hlinkClick r:id="" action="ppaction://media"/>
          </p:cNvPr>
          <p:cNvPicPr>
            <a:picLocks noRot="1" noChangeAspect="1"/>
          </p:cNvPicPr>
          <p:nvPr>
            <a:wavAudioFile r:embed="rId2" name="~PP365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2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Plan Principle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2362200"/>
            <a:ext cx="38862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Cover material for next assignment (and other relevant material)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4876800" y="3962400"/>
            <a:ext cx="33528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 next assignment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9800" y="5562600"/>
            <a:ext cx="3352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Boundary conditions?</a:t>
            </a:r>
            <a:endParaRPr lang="en-US" i="1" dirty="0"/>
          </a:p>
        </p:txBody>
      </p:sp>
      <p:pic>
        <p:nvPicPr>
          <p:cNvPr id="9" name="~PP2023.WAV">
            <a:hlinkClick r:id="" action="ppaction://media"/>
          </p:cNvPr>
          <p:cNvPicPr>
            <a:picLocks noRot="1" noChangeAspect="1"/>
          </p:cNvPicPr>
          <p:nvPr>
            <a:wavAudioFile r:embed="rId2" name="~PP202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Interesting Application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800" y="22860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Threads and Synchronization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304800" y="3200400"/>
            <a:ext cx="35814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Identify  on your own issues in distributed computing  raised by the application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0" y="1981201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 simulation with chosen semantics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2000" y="2819400"/>
            <a:ext cx="19050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non distributed simulation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477000" y="2819400"/>
            <a:ext cx="1828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 Chosen existing distributed abstraction</a:t>
            </a:r>
            <a:endParaRPr lang="en-US" dirty="0"/>
          </a:p>
        </p:txBody>
      </p:sp>
      <p:pic>
        <p:nvPicPr>
          <p:cNvPr id="11" name="~PP3206.WAV">
            <a:hlinkClick r:id="" action="ppaction://media"/>
          </p:cNvPr>
          <p:cNvPicPr>
            <a:picLocks noRot="1" noChangeAspect="1"/>
          </p:cNvPicPr>
          <p:nvPr>
            <a:wavAudioFile r:embed="rId2" name="~PP320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Blocking vs. Non Blocking Sockets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4191000"/>
            <a:ext cx="38100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Understand the differences between blocking and non blocking communication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00" y="2209800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buffer communication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3048000"/>
            <a:ext cx="3733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(Non Blocking) Channels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43400" y="3810000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buffer communication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343400" y="4648200"/>
            <a:ext cx="3733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(Blocking) Sockets</a:t>
            </a:r>
            <a:endParaRPr lang="en-US" dirty="0"/>
          </a:p>
        </p:txBody>
      </p:sp>
      <p:pic>
        <p:nvPicPr>
          <p:cNvPr id="11" name="~PP2620.WAV">
            <a:hlinkClick r:id="" action="ppaction://media"/>
          </p:cNvPr>
          <p:cNvPicPr>
            <a:picLocks noRot="1" noChangeAspect="1"/>
          </p:cNvPicPr>
          <p:nvPr>
            <a:wavAudioFile r:embed="rId2" name="~PP262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22" grpId="0" animBg="1"/>
      <p:bldP spid="12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Recursion and Serialization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4343400"/>
            <a:ext cx="3657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Understand serialization and really understand recursion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00" y="2209800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communication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30480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Buffer comm.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09800" y="3048000"/>
            <a:ext cx="1752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Object Streams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572000" y="3886200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communication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2000" y="47244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Buffer comm.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53200" y="4724400"/>
            <a:ext cx="1752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Custom Object Serialization</a:t>
            </a:r>
            <a:endParaRPr lang="en-US" dirty="0"/>
          </a:p>
        </p:txBody>
      </p:sp>
      <p:pic>
        <p:nvPicPr>
          <p:cNvPr id="14" name="~PP1613.WAV">
            <a:hlinkClick r:id="" action="ppaction://media"/>
          </p:cNvPr>
          <p:cNvPicPr>
            <a:picLocks noRot="1" noChangeAspect="1"/>
          </p:cNvPicPr>
          <p:nvPr>
            <a:wavAudioFile r:embed="rId2" name="~PP161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2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10" grpId="0" animBg="1"/>
      <p:bldP spid="11" grpId="0" animBg="1"/>
      <p:bldP spid="18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Synchronization and RPC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00" y="2057400"/>
            <a:ext cx="43434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2895600"/>
            <a:ext cx="2286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419600" y="4953000"/>
            <a:ext cx="4267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Communication with Synchronization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438400" y="2895600"/>
            <a:ext cx="2133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Thread Synchronization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419600" y="4114800"/>
            <a:ext cx="42672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419600" y="5791200"/>
            <a:ext cx="2286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comm.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629400" y="5791200"/>
            <a:ext cx="2057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Thread Synchronization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7200" y="5410200"/>
            <a:ext cx="3048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and implement </a:t>
            </a:r>
            <a:r>
              <a:rPr lang="en-US" dirty="0" err="1" smtClean="0"/>
              <a:t>pairwise</a:t>
            </a:r>
            <a:r>
              <a:rPr lang="en-US" dirty="0" smtClean="0"/>
              <a:t> synchronization</a:t>
            </a:r>
            <a:endParaRPr lang="en-US" i="1" dirty="0"/>
          </a:p>
        </p:txBody>
      </p:sp>
      <p:pic>
        <p:nvPicPr>
          <p:cNvPr id="14" name="~PP3508.WAV">
            <a:hlinkClick r:id="" action="ppaction://media"/>
          </p:cNvPr>
          <p:cNvPicPr>
            <a:picLocks noRot="1" noChangeAspect="1"/>
          </p:cNvPicPr>
          <p:nvPr>
            <a:wavAudioFile r:embed="rId2" name="~PP350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1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0" grpId="0" animBg="1"/>
      <p:bldP spid="17" grpId="0" animBg="1"/>
      <p:bldP spid="22" grpId="0" animBg="1"/>
      <p:bldP spid="26" grpId="0" animBg="1"/>
      <p:bldP spid="27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Communication and Fault Tolerance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3886200"/>
            <a:ext cx="167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9600" y="3048000"/>
            <a:ext cx="28956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Communication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9600" y="2209800"/>
            <a:ext cx="28956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Fault Tolerance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86000" y="38862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RPC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800600" y="5562600"/>
            <a:ext cx="167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00600" y="4724400"/>
            <a:ext cx="28956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Functional Group Communication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800600" y="3886200"/>
            <a:ext cx="28956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Efficient Fault Tolerance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477000" y="55626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RPC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81000" y="5105400"/>
            <a:ext cx="3429000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and implement group synchronization and fault tolerance and group communication</a:t>
            </a:r>
            <a:endParaRPr lang="en-US" i="1" dirty="0"/>
          </a:p>
        </p:txBody>
      </p:sp>
      <p:pic>
        <p:nvPicPr>
          <p:cNvPr id="17" name="~PP2783.WAV">
            <a:hlinkClick r:id="" action="ppaction://media"/>
          </p:cNvPr>
          <p:cNvPicPr>
            <a:picLocks noRot="1" noChangeAspect="1"/>
          </p:cNvPicPr>
          <p:nvPr>
            <a:wavAudioFile r:embed="rId2" name="~PP278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Last Phase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" y="3886200"/>
            <a:ext cx="167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33400" y="3048000"/>
            <a:ext cx="28956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Functional Group Communication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33400" y="2209800"/>
            <a:ext cx="28956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Efficient Fault Tolerance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209800" y="38862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RPC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72000" y="2438400"/>
            <a:ext cx="3429000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Transactions?, Distributed </a:t>
            </a:r>
            <a:r>
              <a:rPr lang="en-US" dirty="0" err="1" smtClean="0"/>
              <a:t>Hashtables</a:t>
            </a:r>
            <a:r>
              <a:rPr lang="en-US" dirty="0" smtClean="0"/>
              <a:t>?,  Multiprocessor systems?, ….</a:t>
            </a:r>
            <a:endParaRPr lang="en-US" i="1" dirty="0"/>
          </a:p>
        </p:txBody>
      </p:sp>
      <p:pic>
        <p:nvPicPr>
          <p:cNvPr id="11" name="~PP831.WAV">
            <a:hlinkClick r:id="" action="ppaction://media"/>
          </p:cNvPr>
          <p:cNvPicPr>
            <a:picLocks noRot="1" noChangeAspect="1"/>
          </p:cNvPicPr>
          <p:nvPr>
            <a:wavAudioFile r:embed="rId2" name="~PP8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1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05000" y="2209800"/>
            <a:ext cx="472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 the end of the course you will …..</a:t>
            </a:r>
          </a:p>
        </p:txBody>
      </p:sp>
      <p:pic>
        <p:nvPicPr>
          <p:cNvPr id="4" name="~PP2025.WAV">
            <a:hlinkClick r:id="" action="ppaction://media"/>
          </p:cNvPr>
          <p:cNvPicPr>
            <a:picLocks noRot="1" noChangeAspect="1"/>
          </p:cNvPicPr>
          <p:nvPr>
            <a:wavAudioFile r:embed="rId1" name="~PP202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Computing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52400" y="1066800"/>
            <a:ext cx="8153400" cy="3581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514600" y="1143000"/>
            <a:ext cx="34290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Repositories (Files, Databases)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81000" y="2133600"/>
            <a:ext cx="3657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Remotely Accessible Services (Printers, Desktops)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95800" y="2133600"/>
            <a:ext cx="35814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Collaborative Applications (Games, Shared Desktops)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0600" y="3276600"/>
            <a:ext cx="3276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Sensing (Disaster Prediction)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343400" y="3276600"/>
            <a:ext cx="31242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Computation Distribution (e.g. Simulations)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5800" y="5257800"/>
            <a:ext cx="739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Internet/Cloud computing increasing relevance of the fundamental concepts</a:t>
            </a:r>
          </a:p>
        </p:txBody>
      </p:sp>
      <p:pic>
        <p:nvPicPr>
          <p:cNvPr id="10" name="~PP813.WAV">
            <a:hlinkClick r:id="" action="ppaction://media"/>
          </p:cNvPr>
          <p:cNvPicPr>
            <a:picLocks noRot="1" noChangeAspect="1"/>
          </p:cNvPicPr>
          <p:nvPr>
            <a:wavAudioFile r:embed="rId2" name="~PP81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6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Practical Relevance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24000" y="1676400"/>
            <a:ext cx="5410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 distributed applications, likely to use the code you implemented than existing abstractions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1524000" y="38100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Java RPC does not work on Android devices, but the one you implement will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1524000" y="28194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send objects over NIO socket channels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524000" y="50292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implement many abstractions not part of standard Java</a:t>
            </a:r>
            <a:endParaRPr lang="en-US" i="1" dirty="0"/>
          </a:p>
        </p:txBody>
      </p:sp>
      <p:pic>
        <p:nvPicPr>
          <p:cNvPr id="7" name="~PP2526.WAV">
            <a:hlinkClick r:id="" action="ppaction://media"/>
          </p:cNvPr>
          <p:cNvPicPr>
            <a:picLocks noRot="1" noChangeAspect="1"/>
          </p:cNvPicPr>
          <p:nvPr>
            <a:wavAudioFile r:embed="rId1" name="~PP252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Distribution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5800" y="1447800"/>
          <a:ext cx="7239000" cy="3144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/>
                <a:gridCol w="3619500"/>
              </a:tblGrid>
              <a:tr h="5621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01181">
                <a:tc>
                  <a:txBody>
                    <a:bodyPr/>
                    <a:lstStyle/>
                    <a:p>
                      <a:r>
                        <a:rPr lang="en-US" dirty="0" smtClean="0"/>
                        <a:t>Exams (Two midterms,</a:t>
                      </a:r>
                      <a:r>
                        <a:rPr lang="en-US" baseline="0" dirty="0" smtClean="0"/>
                        <a:t> no final)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</a:tr>
              <a:tr h="911082">
                <a:tc>
                  <a:txBody>
                    <a:bodyPr/>
                    <a:lstStyle/>
                    <a:p>
                      <a:r>
                        <a:rPr lang="en-US" dirty="0" smtClean="0"/>
                        <a:t>Assignments (Home</a:t>
                      </a:r>
                      <a:r>
                        <a:rPr lang="en-US" baseline="0" dirty="0" smtClean="0"/>
                        <a:t> work)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/>
                </a:tc>
              </a:tr>
              <a:tr h="970214">
                <a:tc>
                  <a:txBody>
                    <a:bodyPr/>
                    <a:lstStyle/>
                    <a:p>
                      <a:r>
                        <a:rPr lang="en-US" dirty="0" smtClean="0"/>
                        <a:t>Fudge</a:t>
                      </a:r>
                      <a:r>
                        <a:rPr lang="en-US" baseline="0" dirty="0" smtClean="0"/>
                        <a:t> Factor (Class participation,  other factors)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~PP394.WAV">
            <a:hlinkClick r:id="" action="ppaction://media"/>
          </p:cNvPr>
          <p:cNvPicPr>
            <a:picLocks noRot="1" noChangeAspect="1"/>
          </p:cNvPicPr>
          <p:nvPr>
            <a:wavAudioFile r:embed="rId1" name="~PP39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8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Engineering Principles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2667000"/>
            <a:ext cx="2590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Interfaces 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304800" y="3657600"/>
            <a:ext cx="2514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Factories and Abstract factories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3124200" y="16002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classes will be used, inherited but not modified directly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228600" y="1600200"/>
            <a:ext cx="2590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Classes 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3124200" y="26670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Alternative implementations will create new classes implementing existing interfaces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3124200" y="37338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These will allow easy switching between different implementations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304800" y="4648200"/>
            <a:ext cx="2514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Generics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3124200" y="47244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Implementation rather than use of generics to unite buffer and object communication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2133600" y="5562600"/>
            <a:ext cx="4495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be both a distributed computing and software engineering course</a:t>
            </a:r>
            <a:endParaRPr lang="en-US" i="1" dirty="0"/>
          </a:p>
        </p:txBody>
      </p:sp>
      <p:pic>
        <p:nvPicPr>
          <p:cNvPr id="15" name="~PP949.WAV">
            <a:hlinkClick r:id="" action="ppaction://media"/>
          </p:cNvPr>
          <p:cNvPicPr>
            <a:picLocks noRot="1" noChangeAspect="1"/>
          </p:cNvPicPr>
          <p:nvPr>
            <a:wavAudioFile r:embed="rId1" name="~PP94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1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Relevance to OS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24000" y="1676400"/>
            <a:ext cx="5410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Inter-process communication key to design of new OS’s, even non distributed OS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1524000" y="2743200"/>
            <a:ext cx="541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Extensive use of bounded buffers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1524000" y="35052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study and use thread synchronization in depth</a:t>
            </a:r>
            <a:endParaRPr lang="en-US" i="1" dirty="0"/>
          </a:p>
        </p:txBody>
      </p:sp>
      <p:sp>
        <p:nvSpPr>
          <p:cNvPr id="19" name="Rectangle 18"/>
          <p:cNvSpPr/>
          <p:nvPr/>
        </p:nvSpPr>
        <p:spPr>
          <a:xfrm>
            <a:off x="2133600" y="5562600"/>
            <a:ext cx="4495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gain understanding of fundamental OS concepts except memory management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1524000" y="44958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study how distributed OS are implemented</a:t>
            </a:r>
            <a:endParaRPr lang="en-US" i="1" dirty="0"/>
          </a:p>
        </p:txBody>
      </p:sp>
      <p:pic>
        <p:nvPicPr>
          <p:cNvPr id="9" name="~PP3109.WAV">
            <a:hlinkClick r:id="" action="ppaction://media"/>
          </p:cNvPr>
          <p:cNvPicPr>
            <a:picLocks noRot="1" noChangeAspect="1"/>
          </p:cNvPicPr>
          <p:nvPr>
            <a:wavAudioFile r:embed="rId1" name="~PP310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5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Systems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28600" y="2895600"/>
            <a:ext cx="3657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and implementation of  non distribution abstractions (Object-Oriented vs. Functional Languages, Compilers/Interpreters)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495800" y="2895600"/>
            <a:ext cx="4038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and implementation of distributed system  abstractions (e.g. Data Communication /RPC Design and/or Implementation)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05000" y="2209800"/>
            <a:ext cx="48768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Systems: Abstraction design and implementation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1200" y="4724400"/>
            <a:ext cx="4038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systems covers concepts from many fields</a:t>
            </a:r>
          </a:p>
        </p:txBody>
      </p:sp>
      <p:pic>
        <p:nvPicPr>
          <p:cNvPr id="7" name="~PP3962.WAV">
            <a:hlinkClick r:id="" action="ppaction://media"/>
          </p:cNvPr>
          <p:cNvPicPr>
            <a:picLocks noRot="1" noChangeAspect="1"/>
          </p:cNvPicPr>
          <p:nvPr>
            <a:wavAudioFile r:embed="rId2" name="~PP396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8" grpId="0" animBg="1"/>
      <p:bldP spid="5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Program?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12954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program  “involving” multiple computers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23622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Specific computers must be  bound at run time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34290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Program can run on a single computer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44196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Definition involves processes</a:t>
            </a:r>
          </a:p>
        </p:txBody>
      </p:sp>
      <p:pic>
        <p:nvPicPr>
          <p:cNvPr id="9" name="~PP3326.WAV">
            <a:hlinkClick r:id="" action="ppaction://media"/>
          </p:cNvPr>
          <p:cNvPicPr>
            <a:picLocks noRot="1" noChangeAspect="1"/>
          </p:cNvPicPr>
          <p:nvPr>
            <a:wavAudioFile r:embed="rId2" name="~PP332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6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vs. Process vs. Thread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31393" b="66189"/>
          <a:stretch>
            <a:fillRect/>
          </a:stretch>
        </p:blipFill>
        <p:spPr bwMode="auto">
          <a:xfrm>
            <a:off x="1676400" y="1066800"/>
            <a:ext cx="5638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r="43307"/>
          <a:stretch>
            <a:fillRect/>
          </a:stretch>
        </p:blipFill>
        <p:spPr bwMode="auto">
          <a:xfrm>
            <a:off x="381000" y="3505200"/>
            <a:ext cx="41148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" y="3429000"/>
            <a:ext cx="42672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048000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324600" y="35052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24400" y="4267200"/>
            <a:ext cx="1447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48200" y="3581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Execution instance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629400" y="3581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629400" y="4419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04800" y="4572000"/>
            <a:ext cx="3505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 is execution instance of  program, associated with program and memory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4800" y="5715000"/>
            <a:ext cx="3505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Same program can result in multiple processes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19600" y="5638800"/>
            <a:ext cx="4038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Thread is also an independent activity, but  within a process, associated with a process and a  stack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19600" y="4495800"/>
            <a:ext cx="4038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are independent activities that can interleave or execute concurrently</a:t>
            </a:r>
          </a:p>
        </p:txBody>
      </p:sp>
      <p:pic>
        <p:nvPicPr>
          <p:cNvPr id="16" name="~PP3363.WAV">
            <a:hlinkClick r:id="" action="ppaction://media"/>
          </p:cNvPr>
          <p:cNvPicPr>
            <a:picLocks noRot="1" noChangeAspect="1"/>
          </p:cNvPicPr>
          <p:nvPr>
            <a:wavAudioFile r:embed="rId2" name="~PP3363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6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7" grpId="0" animBg="1"/>
      <p:bldP spid="22" grpId="0" animBg="1"/>
      <p:bldP spid="24" grpId="0" animBg="1"/>
      <p:bldP spid="25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Processes/Threads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371600" y="13716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524000" y="1524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828800" y="1600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828800" y="2514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00600" y="13716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953000" y="1524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257800" y="1600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257800" y="2514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295400" y="495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600200" y="5029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600200" y="5867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143000" y="4953000"/>
            <a:ext cx="23622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1143000" y="5791200"/>
            <a:ext cx="23622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Multiply 18"/>
          <p:cNvSpPr/>
          <p:nvPr/>
        </p:nvSpPr>
        <p:spPr>
          <a:xfrm>
            <a:off x="3200400" y="5334000"/>
            <a:ext cx="762000" cy="7620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133600" y="3429000"/>
            <a:ext cx="39624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Different processes can execute on different (distributed) computers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14800" y="5181600"/>
            <a:ext cx="39624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process executes on one machine</a:t>
            </a:r>
          </a:p>
        </p:txBody>
      </p:sp>
      <p:pic>
        <p:nvPicPr>
          <p:cNvPr id="20" name="~PP2786.WAV">
            <a:hlinkClick r:id="" action="ppaction://media"/>
          </p:cNvPr>
          <p:cNvPicPr>
            <a:picLocks noRot="1" noChangeAspect="1"/>
          </p:cNvPicPr>
          <p:nvPr>
            <a:wavAudioFile r:embed="rId2" name="~PP278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12" grpId="0" animBg="1"/>
      <p:bldP spid="17" grpId="0" animBg="1"/>
      <p:bldP spid="19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Program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13716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5240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18288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8288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48768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0292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53340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3340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3429000" y="2590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505200" y="2133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</a:t>
            </a:r>
            <a:endParaRPr lang="en-US" dirty="0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/>
          <a:srcRect r="50656"/>
          <a:stretch>
            <a:fillRect/>
          </a:stretch>
        </p:blipFill>
        <p:spPr bwMode="auto">
          <a:xfrm>
            <a:off x="228600" y="4676775"/>
            <a:ext cx="3581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Straight Arrow Connector 44"/>
          <p:cNvCxnSpPr/>
          <p:nvPr/>
        </p:nvCxnSpPr>
        <p:spPr>
          <a:xfrm rot="5400000" flipH="1" flipV="1">
            <a:off x="2057400" y="41148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04800" y="397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Execution instance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152400" y="4600575"/>
            <a:ext cx="39624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4" cstate="print"/>
          <a:srcRect r="50656"/>
          <a:stretch>
            <a:fillRect/>
          </a:stretch>
        </p:blipFill>
        <p:spPr bwMode="auto">
          <a:xfrm>
            <a:off x="4800600" y="4675981"/>
            <a:ext cx="3581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" name="Straight Arrow Connector 48"/>
          <p:cNvCxnSpPr/>
          <p:nvPr/>
        </p:nvCxnSpPr>
        <p:spPr>
          <a:xfrm rot="5400000" flipH="1" flipV="1">
            <a:off x="5715794" y="41140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172200" y="397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Execution instance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4724400" y="4599781"/>
            <a:ext cx="39624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38200" y="3657600"/>
            <a:ext cx="3657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Connected process pair :  Some computation of a process can be influenced by  or influence computation of  the other process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24400" y="3657600"/>
            <a:ext cx="3657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Connected process group:   each process is  coupled to at least one other process in the group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895600" y="5181600"/>
            <a:ext cx="3657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Graph crated by creating pair-wise dependency links is not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pratitioned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– every node reachable from every other node</a:t>
            </a:r>
          </a:p>
        </p:txBody>
      </p:sp>
      <p:pic>
        <p:nvPicPr>
          <p:cNvPr id="32" name="~PP928.WAV">
            <a:hlinkClick r:id="" action="ppaction://media"/>
          </p:cNvPr>
          <p:cNvPicPr>
            <a:picLocks noRot="1" noChangeAspect="1"/>
          </p:cNvPicPr>
          <p:nvPr>
            <a:wavAudioFile r:embed="rId2" name="~PP92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8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3" grpId="0"/>
      <p:bldP spid="33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83|5|88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1.6|42|7.9|108.6|6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21|4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2|38.5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2.9|98.2|87.8|63.4|3.1|12.7|57.6|1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6.5|61.7|0.8|4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9|7.7|13.2|220.9|18.4|3|38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9.7|3.8|54.1|66.6|19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04.3|24.4|19.5|2.2|14.6|149.2|110.6|20.8|5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4.4|11.3|2.2|15.5|3.3|4.2|2.8|7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6|19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9|24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7|49.6|1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3|19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1.8|4.6|67.2|7.6|12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7.6|2.8|8.4|6.1|46.7|8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6|2.2|2.9|25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7|45|32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7.6|230.4|8.8|24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7.4|9.7|20|9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23.9|25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7|19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2.2|3.6|9.6|13.5|2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7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7|21.8|2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6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8|17.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7.3|1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5.9|1.4|6.7|4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4|90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1.4|42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1|11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|2.1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1|5.8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5|2.2|125.5|3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7.7|15.2|3.3|2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6.3|1.9|7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6|18.7|22.6|2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15266</TotalTime>
  <Words>2644</Words>
  <Application>Microsoft Office PowerPoint</Application>
  <PresentationFormat>On-screen Show (4:3)</PresentationFormat>
  <Paragraphs>463</Paragraphs>
  <Slides>52</Slides>
  <Notes>0</Notes>
  <HiddenSlides>0</HiddenSlides>
  <MMClips>52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Oriel</vt:lpstr>
      <vt:lpstr>Distributed Systems</vt:lpstr>
      <vt:lpstr>Course Home Page</vt:lpstr>
      <vt:lpstr>Lectures and Assignments</vt:lpstr>
      <vt:lpstr>Software</vt:lpstr>
      <vt:lpstr>Grade Distribution</vt:lpstr>
      <vt:lpstr>Distributed Program?</vt:lpstr>
      <vt:lpstr>Program vs. Process vs. Thread</vt:lpstr>
      <vt:lpstr>Distribution of Processes/Threads</vt:lpstr>
      <vt:lpstr>Distributed Program</vt:lpstr>
      <vt:lpstr>Logical vs. Physical Inter Process Connection Links</vt:lpstr>
      <vt:lpstr>Distributed Applications</vt:lpstr>
      <vt:lpstr>Some Distributed Domains</vt:lpstr>
      <vt:lpstr>Distribution Issues</vt:lpstr>
      <vt:lpstr>Distribution vs. Concurrency Program</vt:lpstr>
      <vt:lpstr>Demo: Halloween Simulation</vt:lpstr>
      <vt:lpstr>Non-Distributed vs. Distributed Program</vt:lpstr>
      <vt:lpstr>Systems ViewPoint</vt:lpstr>
      <vt:lpstr>Distributed Systems</vt:lpstr>
      <vt:lpstr>Alternatives to Understanding </vt:lpstr>
      <vt:lpstr>Rationale</vt:lpstr>
      <vt:lpstr>Teaching Abstraction Design &amp; Implementation?</vt:lpstr>
      <vt:lpstr>The Xinu Approach to Teaching OS</vt:lpstr>
      <vt:lpstr>Layers Exist in Networking</vt:lpstr>
      <vt:lpstr>Distributed vs. Network Layers</vt:lpstr>
      <vt:lpstr>Distributed  System vs. Networking Abstractions</vt:lpstr>
      <vt:lpstr>Domain Independent?</vt:lpstr>
      <vt:lpstr>Language vs. OS Abstractions</vt:lpstr>
      <vt:lpstr>Language vs. OS,  Distributed Abstractions</vt:lpstr>
      <vt:lpstr>Java Abstractions</vt:lpstr>
      <vt:lpstr>Java Layers</vt:lpstr>
      <vt:lpstr>Alternative Java Layers</vt:lpstr>
      <vt:lpstr>Improved Alternative Java Layers</vt:lpstr>
      <vt:lpstr>Pattern vs. Abstraction (1-Computer Programming)</vt:lpstr>
      <vt:lpstr>Java NIOTutorial for Echo Server</vt:lpstr>
      <vt:lpstr>Problem with Java Abstraction Level</vt:lpstr>
      <vt:lpstr>Improved Alternative Java Abstractions and Layers</vt:lpstr>
      <vt:lpstr>Improved Alternative Java Abstractions and Layers</vt:lpstr>
      <vt:lpstr>New Abstractions: Design Challenge</vt:lpstr>
      <vt:lpstr>Improved Abstractions and Layers</vt:lpstr>
      <vt:lpstr>Course Plan Principle</vt:lpstr>
      <vt:lpstr>Build Interesting Application</vt:lpstr>
      <vt:lpstr>Blocking vs. Non Blocking Sockets</vt:lpstr>
      <vt:lpstr>Recursion and Serialization</vt:lpstr>
      <vt:lpstr>Synchronization and RPC</vt:lpstr>
      <vt:lpstr>Group Communication and Fault Tolerance</vt:lpstr>
      <vt:lpstr>Last Phase</vt:lpstr>
      <vt:lpstr>Objectives</vt:lpstr>
      <vt:lpstr>Distributed Computing</vt:lpstr>
      <vt:lpstr>Practical Relevance</vt:lpstr>
      <vt:lpstr>Software Engineering Principles</vt:lpstr>
      <vt:lpstr>Relevance to OS</vt:lpstr>
      <vt:lpstr>Introduction to Systems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1553</cp:revision>
  <dcterms:created xsi:type="dcterms:W3CDTF">2006-08-16T00:00:00Z</dcterms:created>
  <dcterms:modified xsi:type="dcterms:W3CDTF">2011-08-31T19:14:11Z</dcterms:modified>
</cp:coreProperties>
</file>