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314" r:id="rId17"/>
    <p:sldId id="260" r:id="rId18"/>
    <p:sldId id="265" r:id="rId19"/>
    <p:sldId id="296" r:id="rId20"/>
    <p:sldId id="266" r:id="rId21"/>
    <p:sldId id="304" r:id="rId22"/>
    <p:sldId id="277" r:id="rId23"/>
    <p:sldId id="305" r:id="rId24"/>
    <p:sldId id="306" r:id="rId25"/>
    <p:sldId id="307" r:id="rId26"/>
    <p:sldId id="278" r:id="rId27"/>
    <p:sldId id="279" r:id="rId28"/>
    <p:sldId id="280" r:id="rId29"/>
    <p:sldId id="281" r:id="rId30"/>
    <p:sldId id="282" r:id="rId31"/>
    <p:sldId id="267" r:id="rId32"/>
    <p:sldId id="308" r:id="rId33"/>
    <p:sldId id="309" r:id="rId34"/>
    <p:sldId id="310" r:id="rId35"/>
    <p:sldId id="311" r:id="rId36"/>
    <p:sldId id="312" r:id="rId37"/>
    <p:sldId id="268" r:id="rId38"/>
    <p:sldId id="269" r:id="rId39"/>
    <p:sldId id="270" r:id="rId40"/>
    <p:sldId id="271" r:id="rId41"/>
    <p:sldId id="272" r:id="rId42"/>
    <p:sldId id="273" r:id="rId43"/>
    <p:sldId id="276" r:id="rId44"/>
    <p:sldId id="275" r:id="rId45"/>
    <p:sldId id="274" r:id="rId46"/>
    <p:sldId id="313" r:id="rId47"/>
    <p:sldId id="297" r:id="rId48"/>
    <p:sldId id="298" r:id="rId49"/>
    <p:sldId id="299" r:id="rId50"/>
    <p:sldId id="303" r:id="rId51"/>
    <p:sldId id="300" r:id="rId52"/>
    <p:sldId id="301" r:id="rId53"/>
    <p:sldId id="30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4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8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85A6-08D1-44A5-9277-FA1A59FFC43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F48D-B900-4CFC-B7E1-D7C122D6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4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dewan/GraderBasics.git" TargetMode="External"/><Relationship Id="rId2" Type="http://schemas.openxmlformats.org/officeDocument/2006/relationships/hyperlink" Target="https://github.com/pdewan/Comp401LocalChecks.g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pdewan/Grader.git" TargetMode="External"/><Relationship Id="rId4" Type="http://schemas.openxmlformats.org/officeDocument/2006/relationships/hyperlink" Target="https://github.com/pdewan/Comp401AllChecks.gi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MHmmAEmoEAH0rgY_KWRPeDrClumhauuQHClsvnDqE2k/edit" TargetMode="External"/><Relationship Id="rId13" Type="http://schemas.openxmlformats.org/officeDocument/2006/relationships/hyperlink" Target="https://github.com/pdewan/JavaTeaching/tree/master/src/lectures/scanning" TargetMode="External"/><Relationship Id="rId18" Type="http://schemas.openxmlformats.org/officeDocument/2006/relationships/hyperlink" Target="http://www.cs.unc.edu/~dewan/comp401/current/Class%20Notes/ClassDualRoles.docx" TargetMode="External"/><Relationship Id="rId26" Type="http://schemas.openxmlformats.org/officeDocument/2006/relationships/hyperlink" Target="https://github.com/pdewan/JavaTeaching/tree/master/src/lectures/class_dual_roles/instances" TargetMode="External"/><Relationship Id="rId3" Type="http://schemas.openxmlformats.org/officeDocument/2006/relationships/hyperlink" Target="http://www.cs.unc.edu/~dewan/comp401/current/Lectures/Scanning.pdf" TargetMode="External"/><Relationship Id="rId21" Type="http://schemas.openxmlformats.org/officeDocument/2006/relationships/hyperlink" Target="http://www.cs.unc.edu/~dewan/comp401/current/assignments/2NumberAndWordScanner.pdf" TargetMode="External"/><Relationship Id="rId7" Type="http://schemas.openxmlformats.org/officeDocument/2006/relationships/hyperlink" Target="http://www.cs.unc.edu/~dewan/comp401/current/Class%20Notes/Scanning.pdf" TargetMode="External"/><Relationship Id="rId12" Type="http://schemas.openxmlformats.org/officeDocument/2006/relationships/hyperlink" Target="http://www.cs.unc.edu/~dewan/j2h/JavaTeaching/lectures.scanning.index.html" TargetMode="External"/><Relationship Id="rId17" Type="http://schemas.openxmlformats.org/officeDocument/2006/relationships/hyperlink" Target="https://mix.office.com/watch/1fgvlz90q0n6u" TargetMode="External"/><Relationship Id="rId25" Type="http://schemas.openxmlformats.org/officeDocument/2006/relationships/hyperlink" Target="http://www.cs.unc.edu/~dewan/j2h/JavaTeaching/lectures.class_dual_roles.instances.index.html" TargetMode="External"/><Relationship Id="rId2" Type="http://schemas.openxmlformats.org/officeDocument/2006/relationships/hyperlink" Target="http://www.cs.unc.edu/~dewan/comp401/current/Lectures/Scanning.pptx" TargetMode="External"/><Relationship Id="rId16" Type="http://schemas.openxmlformats.org/officeDocument/2006/relationships/hyperlink" Target="http://youtu.be/Z3Ei3dEW_7k" TargetMode="External"/><Relationship Id="rId20" Type="http://schemas.openxmlformats.org/officeDocument/2006/relationships/hyperlink" Target="https://docs.google.com/document/d/1jOI8uxLTFO0alfVHkIFotW-cgEVFHe8yLrmNma3p26U/edi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nc.edu/~dewan/comp401/current/Class%20Notes/Scanning.docx" TargetMode="External"/><Relationship Id="rId11" Type="http://schemas.openxmlformats.org/officeDocument/2006/relationships/hyperlink" Target="http://www.cs.unc.edu/~dewan/comp401/current/Downloads/assignment1/unc_checks_401_f17_a1.xml" TargetMode="External"/><Relationship Id="rId24" Type="http://schemas.openxmlformats.org/officeDocument/2006/relationships/hyperlink" Target="https://github.com/pdewan/JavaTeaching/tree/master/src/lectures/class_dual_roles/statics" TargetMode="External"/><Relationship Id="rId5" Type="http://schemas.openxmlformats.org/officeDocument/2006/relationships/hyperlink" Target="https://mix.office.com/watch/1s9jwrxq3sf9j" TargetMode="External"/><Relationship Id="rId15" Type="http://schemas.openxmlformats.org/officeDocument/2006/relationships/hyperlink" Target="http://www.cs.unc.edu/~dewan/comp401/current/Lectures/ClassDualRoles-F15.pdf" TargetMode="External"/><Relationship Id="rId23" Type="http://schemas.openxmlformats.org/officeDocument/2006/relationships/hyperlink" Target="http://www.cs.unc.edu/~dewan/j2h/JavaTeaching/lectures.class_dual_roles.statics.index.html" TargetMode="External"/><Relationship Id="rId10" Type="http://schemas.openxmlformats.org/officeDocument/2006/relationships/hyperlink" Target="http://www.cs.unc.edu/~dewan/comp401/current/assignments/1NumberListProcessor.pdf" TargetMode="External"/><Relationship Id="rId19" Type="http://schemas.openxmlformats.org/officeDocument/2006/relationships/hyperlink" Target="http://www.cs.unc.edu/~dewan/comp401/current/Class%20Notes/ClassDualRoles.pdf" TargetMode="External"/><Relationship Id="rId4" Type="http://schemas.openxmlformats.org/officeDocument/2006/relationships/hyperlink" Target="http://youtu.be/eIF9YlCvkQM" TargetMode="External"/><Relationship Id="rId9" Type="http://schemas.openxmlformats.org/officeDocument/2006/relationships/hyperlink" Target="http://youtu.be/5NTT0l5ESbU" TargetMode="External"/><Relationship Id="rId14" Type="http://schemas.openxmlformats.org/officeDocument/2006/relationships/hyperlink" Target="http://www.cs.unc.edu/~dewan/comp401/current/Lectures/ClassDualRoles-F15.pptx" TargetMode="External"/><Relationship Id="rId22" Type="http://schemas.openxmlformats.org/officeDocument/2006/relationships/hyperlink" Target="http://www.cs.unc.edu/~dewan/comp401/current/Downloads/assignment2/unc_checks_401_f17_a2.x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dewan/GraderBasics.git" TargetMode="External"/><Relationship Id="rId2" Type="http://schemas.openxmlformats.org/officeDocument/2006/relationships/hyperlink" Target="https://github.com/pdewan/Comp401LocalChecks.gi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github.com/pdewan/Grader.git" TargetMode="External"/><Relationship Id="rId4" Type="http://schemas.openxmlformats.org/officeDocument/2006/relationships/hyperlink" Target="https://github.com/pdewan/Comp401AllChecks.gi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Installing and running the local check </a:t>
            </a:r>
            <a:r>
              <a:rPr lang="en-US" dirty="0" smtClean="0"/>
              <a:t>and grader projects </a:t>
            </a:r>
            <a:r>
              <a:rPr lang="en-US" dirty="0"/>
              <a:t>in Eclipse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5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projects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projects are existing Eclipse projects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936513"/>
            <a:ext cx="3886200" cy="4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projects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may be other projects in the </a:t>
            </a:r>
            <a:r>
              <a:rPr lang="en-US" dirty="0" err="1" smtClean="0"/>
              <a:t>git</a:t>
            </a:r>
            <a:r>
              <a:rPr lang="en-US" dirty="0" smtClean="0"/>
              <a:t> repository, only import the relevant ones (not Assignments)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936513"/>
            <a:ext cx="3886200" cy="4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6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</a:p>
          <a:p>
            <a:pPr lvl="1"/>
            <a:r>
              <a:rPr lang="en-US" dirty="0" err="1"/>
              <a:t>DemoCourseLocalBasicsChecks</a:t>
            </a:r>
            <a:r>
              <a:rPr lang="en-US" dirty="0"/>
              <a:t> = </a:t>
            </a:r>
            <a:r>
              <a:rPr lang="en-US" dirty="0" smtClean="0"/>
              <a:t>Comp401LocalChecks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omp110-grader = Grader</a:t>
            </a:r>
            <a:endParaRPr lang="en-US" dirty="0"/>
          </a:p>
          <a:p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oeall22.jar from course website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4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</a:t>
            </a:r>
            <a:r>
              <a:rPr lang="en-US" dirty="0" err="1"/>
              <a:t>Checkstyle</a:t>
            </a:r>
            <a:r>
              <a:rPr lang="en-US" dirty="0"/>
              <a:t>/UNC Checks (Windows)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“System” from “System and Security” in the Control Panel</a:t>
            </a:r>
          </a:p>
          <a:p>
            <a:r>
              <a:rPr lang="en-US" dirty="0" smtClean="0"/>
              <a:t>Select “Advanced system settings”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72131" y="3332885"/>
            <a:ext cx="6199737" cy="28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</a:t>
            </a:r>
            <a:r>
              <a:rPr lang="en-US" dirty="0" err="1"/>
              <a:t>Checkstyle</a:t>
            </a:r>
            <a:r>
              <a:rPr lang="en-US" dirty="0"/>
              <a:t>/UNC Checks (Windows)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Select Environment Variables…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917" y="1825625"/>
            <a:ext cx="38306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7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</a:t>
            </a:r>
            <a:r>
              <a:rPr lang="en-US" dirty="0" err="1"/>
              <a:t>Checkstyle</a:t>
            </a:r>
            <a:r>
              <a:rPr lang="en-US" dirty="0"/>
              <a:t>/UNC Checks (Windows)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Create a new environment variable called “CLASSPATH” and set it to contain 3 paths separated by semicolons</a:t>
            </a:r>
          </a:p>
          <a:p>
            <a:pPr lvl="1"/>
            <a:r>
              <a:rPr lang="en-US" dirty="0" smtClean="0"/>
              <a:t>.</a:t>
            </a:r>
          </a:p>
          <a:p>
            <a:pPr lvl="1"/>
            <a:r>
              <a:rPr lang="en-US" dirty="0"/>
              <a:t>Path to </a:t>
            </a:r>
            <a:r>
              <a:rPr lang="en-US" dirty="0" smtClean="0"/>
              <a:t>checkstyle-6.5.0-all.jar</a:t>
            </a:r>
          </a:p>
          <a:p>
            <a:pPr lvl="1"/>
            <a:r>
              <a:rPr lang="en-US" dirty="0" smtClean="0"/>
              <a:t>Path to UNC_Checks6.5.0.jar</a:t>
            </a:r>
          </a:p>
          <a:p>
            <a:r>
              <a:rPr lang="en-US" sz="2400" dirty="0" smtClean="0"/>
              <a:t>.;</a:t>
            </a:r>
            <a:r>
              <a:rPr lang="en-US" sz="2400" dirty="0"/>
              <a:t>C:\Users\Andrew\Documents\GitHub\Grader\</a:t>
            </a:r>
            <a:r>
              <a:rPr lang="en-US" sz="2400" dirty="0" err="1"/>
              <a:t>checkstyle-classpath</a:t>
            </a:r>
            <a:r>
              <a:rPr lang="en-US" sz="2400" dirty="0"/>
              <a:t>\checkstyle-6.5-all.jar;C:\Users\Andrew\Documents\GitHub\Grader\</a:t>
            </a:r>
            <a:r>
              <a:rPr lang="en-US" sz="2400" dirty="0" err="1"/>
              <a:t>checkstyle-classpath</a:t>
            </a:r>
            <a:r>
              <a:rPr lang="en-US" sz="2400" dirty="0"/>
              <a:t>\UNCChecks_6.5.0.jar</a:t>
            </a:r>
            <a:endParaRPr lang="en-US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161952"/>
            <a:ext cx="3886200" cy="36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8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</a:t>
            </a:r>
            <a:r>
              <a:rPr lang="en-US" dirty="0" err="1"/>
              <a:t>Checkstyle</a:t>
            </a:r>
            <a:r>
              <a:rPr lang="en-US" dirty="0"/>
              <a:t>/UNC Checks </a:t>
            </a:r>
            <a:r>
              <a:rPr lang="en-US" dirty="0" smtClean="0"/>
              <a:t>(Mac)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dirty="0" err="1" smtClean="0"/>
              <a:t>checkstyle</a:t>
            </a:r>
            <a:r>
              <a:rPr lang="en-US" dirty="0" smtClean="0"/>
              <a:t> files to Library/Java/Extensions</a:t>
            </a:r>
          </a:p>
          <a:p>
            <a:r>
              <a:rPr lang="en-US" sz="2400" dirty="0" smtClean="0"/>
              <a:t>If you add </a:t>
            </a:r>
            <a:r>
              <a:rPr lang="en-US" sz="2400" dirty="0" err="1" smtClean="0"/>
              <a:t>oeall</a:t>
            </a:r>
            <a:r>
              <a:rPr lang="en-US" sz="2400" dirty="0" smtClean="0"/>
              <a:t> to it also, the UI becomes strange and bad</a:t>
            </a:r>
          </a:p>
          <a:p>
            <a:r>
              <a:rPr lang="en-US" sz="2400" dirty="0" smtClean="0"/>
              <a:t>May need to add </a:t>
            </a:r>
            <a:r>
              <a:rPr lang="en-US" sz="2400" dirty="0" err="1" smtClean="0"/>
              <a:t>localcheckswithoutoe</a:t>
            </a:r>
            <a:r>
              <a:rPr lang="en-US" sz="2400" dirty="0" smtClean="0"/>
              <a:t> in folder to compile student files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7097"/>
          <a:stretch/>
        </p:blipFill>
        <p:spPr>
          <a:xfrm>
            <a:off x="4712486" y="1825625"/>
            <a:ext cx="3914354" cy="41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5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local checks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local checks </a:t>
            </a:r>
            <a:r>
              <a:rPr lang="en-US" dirty="0" err="1" smtClean="0"/>
              <a:t>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5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grader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0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gradingTools.Comp401Grader </a:t>
            </a:r>
            <a:r>
              <a:rPr lang="en-US" dirty="0"/>
              <a:t>from </a:t>
            </a:r>
            <a:r>
              <a:rPr lang="en-US" dirty="0" smtClean="0"/>
              <a:t>Comp401AllChecks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0137" y="1943894"/>
            <a:ext cx="30956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5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0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Submissions directory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use data straight from Sakai</a:t>
            </a:r>
          </a:p>
          <a:p>
            <a:r>
              <a:rPr lang="en-US" dirty="0"/>
              <a:t>Check </a:t>
            </a:r>
            <a:r>
              <a:rPr lang="en-US" i="1" dirty="0" smtClean="0"/>
              <a:t>Comp401AllChecks\Test Data\Comp401F17\Assignment1 </a:t>
            </a:r>
            <a:r>
              <a:rPr lang="en-US" dirty="0" smtClean="0"/>
              <a:t>for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6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Directory Structure in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34667"/>
          </a:xfrm>
        </p:spPr>
        <p:txBody>
          <a:bodyPr/>
          <a:lstStyle/>
          <a:p>
            <a:r>
              <a:rPr lang="en-US" dirty="0" smtClean="0"/>
              <a:t>Sakai directory mimicked for different courses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3" y="2367185"/>
            <a:ext cx="2575944" cy="4238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5966" y="3760862"/>
            <a:ext cx="2253241" cy="2554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39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a message about missing download path, this is okay</a:t>
            </a:r>
          </a:p>
          <a:p>
            <a:r>
              <a:rPr lang="en-US" dirty="0" smtClean="0"/>
              <a:t>Grader saves paths, course/assignment choices, and </a:t>
            </a:r>
            <a:r>
              <a:rPr lang="en-US" dirty="0" err="1" smtClean="0"/>
              <a:t>onyens</a:t>
            </a:r>
            <a:r>
              <a:rPr lang="en-US" dirty="0" smtClean="0"/>
              <a:t> in </a:t>
            </a:r>
            <a:r>
              <a:rPr lang="en-US" dirty="0" err="1" smtClean="0"/>
              <a:t>config</a:t>
            </a:r>
            <a:r>
              <a:rPr lang="en-US" dirty="0" smtClean="0"/>
              <a:t> files when run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0" y="4350244"/>
            <a:ext cx="8488940" cy="8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17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2218"/>
            <a:ext cx="7886700" cy="1325563"/>
          </a:xfrm>
        </p:spPr>
        <p:txBody>
          <a:bodyPr/>
          <a:lstStyle/>
          <a:p>
            <a:r>
              <a:rPr lang="en-US" dirty="0" smtClean="0"/>
              <a:t>Setting download directory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Press browse next to Download Folder</a:t>
            </a:r>
          </a:p>
          <a:p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134459"/>
            <a:ext cx="3886200" cy="37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8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2218"/>
            <a:ext cx="7886700" cy="1325563"/>
          </a:xfrm>
        </p:spPr>
        <p:txBody>
          <a:bodyPr/>
          <a:lstStyle/>
          <a:p>
            <a:r>
              <a:rPr lang="en-US" dirty="0" smtClean="0"/>
              <a:t>Setting download directory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Press browse next to Download Folder and browse to test data or actual data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707781"/>
            <a:ext cx="4567910" cy="32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55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2218"/>
            <a:ext cx="7886700" cy="1325563"/>
          </a:xfrm>
        </p:spPr>
        <p:txBody>
          <a:bodyPr/>
          <a:lstStyle/>
          <a:p>
            <a:r>
              <a:rPr lang="en-US" dirty="0" smtClean="0"/>
              <a:t>Setting download directory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Grader will know about all assignments in parent directory, so if parent directory is the same for all assignments, this step is not repeated for each course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948" y="1707781"/>
            <a:ext cx="5117498" cy="48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6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what to grade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Set Download folder to folder containing assignments</a:t>
            </a:r>
          </a:p>
          <a:p>
            <a:r>
              <a:rPr lang="en-US" dirty="0" smtClean="0"/>
              <a:t>Set Module to correct course</a:t>
            </a:r>
          </a:p>
          <a:p>
            <a:r>
              <a:rPr lang="en-US" dirty="0" smtClean="0"/>
              <a:t>Set Problem to assignment to grade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134459"/>
            <a:ext cx="3886200" cy="37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who to grade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Range of </a:t>
            </a:r>
            <a:r>
              <a:rPr lang="en-US" dirty="0" err="1" smtClean="0"/>
              <a:t>onyens</a:t>
            </a:r>
            <a:endParaRPr lang="en-US" dirty="0" smtClean="0"/>
          </a:p>
          <a:p>
            <a:pPr lvl="1"/>
            <a:r>
              <a:rPr lang="en-US" dirty="0" smtClean="0"/>
              <a:t>First/last in starting/ending </a:t>
            </a:r>
            <a:r>
              <a:rPr lang="en-US" dirty="0" err="1" smtClean="0"/>
              <a:t>onyen</a:t>
            </a:r>
            <a:r>
              <a:rPr lang="en-US" dirty="0" smtClean="0"/>
              <a:t> boxes</a:t>
            </a:r>
          </a:p>
          <a:p>
            <a:r>
              <a:rPr lang="en-US" dirty="0" smtClean="0"/>
              <a:t>List of </a:t>
            </a:r>
            <a:r>
              <a:rPr lang="en-US" dirty="0" err="1" smtClean="0"/>
              <a:t>onyens</a:t>
            </a:r>
            <a:endParaRPr lang="en-US" dirty="0" smtClean="0"/>
          </a:p>
          <a:p>
            <a:pPr lvl="1"/>
            <a:r>
              <a:rPr lang="en-US" dirty="0" smtClean="0"/>
              <a:t>Comma separated list I go to box.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134459"/>
            <a:ext cx="3886200" cy="37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how to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Navigation Kind</a:t>
            </a:r>
          </a:p>
          <a:p>
            <a:pPr lvl="1"/>
            <a:r>
              <a:rPr lang="en-US" dirty="0" smtClean="0"/>
              <a:t>Automatic</a:t>
            </a:r>
          </a:p>
          <a:p>
            <a:pPr lvl="2"/>
            <a:r>
              <a:rPr lang="en-US" dirty="0" smtClean="0"/>
              <a:t>Auto grade all students then exits</a:t>
            </a:r>
          </a:p>
          <a:p>
            <a:pPr lvl="1"/>
            <a:r>
              <a:rPr lang="en-US" dirty="0" smtClean="0"/>
              <a:t>Manual</a:t>
            </a:r>
          </a:p>
          <a:p>
            <a:pPr lvl="2"/>
            <a:r>
              <a:rPr lang="en-US" dirty="0" smtClean="0"/>
              <a:t>No auto grading, just opens grading review view</a:t>
            </a:r>
          </a:p>
          <a:p>
            <a:pPr lvl="1"/>
            <a:r>
              <a:rPr lang="en-US" dirty="0" smtClean="0"/>
              <a:t>Automatic and then manual</a:t>
            </a:r>
          </a:p>
          <a:p>
            <a:pPr lvl="2"/>
            <a:r>
              <a:rPr lang="en-US" dirty="0" smtClean="0"/>
              <a:t>Runs all auto grading then opens the review view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134459"/>
            <a:ext cx="3886200" cy="37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8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what to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Navigation Options</a:t>
            </a:r>
          </a:p>
          <a:p>
            <a:pPr lvl="1"/>
            <a:r>
              <a:rPr lang="en-US" dirty="0" smtClean="0"/>
              <a:t>Animate grades</a:t>
            </a:r>
          </a:p>
          <a:p>
            <a:pPr lvl="2"/>
            <a:r>
              <a:rPr lang="en-US" dirty="0" smtClean="0"/>
              <a:t>Shows the review for each student view during auto grading</a:t>
            </a:r>
          </a:p>
          <a:p>
            <a:pPr lvl="1"/>
            <a:r>
              <a:rPr lang="en-US" dirty="0" smtClean="0"/>
              <a:t>Animation pause time</a:t>
            </a:r>
          </a:p>
          <a:p>
            <a:pPr lvl="2"/>
            <a:r>
              <a:rPr lang="en-US" dirty="0" smtClean="0"/>
              <a:t>Time before displaying next student after finishing previous</a:t>
            </a:r>
          </a:p>
          <a:p>
            <a:pPr lvl="2"/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134459"/>
            <a:ext cx="3886200" cy="37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4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projects from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Quick overview, in depth follows</a:t>
            </a:r>
          </a:p>
          <a:p>
            <a:endParaRPr lang="en-US" dirty="0"/>
          </a:p>
          <a:p>
            <a:r>
              <a:rPr lang="en-US" dirty="0" smtClean="0"/>
              <a:t>File-&gt;Import…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-&gt;Projects from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Clone </a:t>
            </a:r>
            <a:r>
              <a:rPr lang="en-US" dirty="0"/>
              <a:t>URI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github.com/pdewan/Comp401LocalChecks.git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github.com/pdewan/GraderBasics.git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https://github.com/pdewan/Comp401AllChecks.git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github.com/pdewan/Grader.git</a:t>
            </a:r>
            <a:endParaRPr lang="en-US" dirty="0" smtClean="0"/>
          </a:p>
          <a:p>
            <a:r>
              <a:rPr lang="en-US" dirty="0" smtClean="0"/>
              <a:t>Grader branch = integration</a:t>
            </a:r>
          </a:p>
          <a:p>
            <a:r>
              <a:rPr lang="en-US" dirty="0" smtClean="0"/>
              <a:t>Rest =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78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what to see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Navigation Filter</a:t>
            </a:r>
          </a:p>
          <a:p>
            <a:pPr lvl="1"/>
            <a:r>
              <a:rPr lang="en-US" dirty="0" smtClean="0"/>
              <a:t>Grading Status</a:t>
            </a:r>
          </a:p>
          <a:p>
            <a:pPr lvl="2"/>
            <a:r>
              <a:rPr lang="en-US" dirty="0" smtClean="0"/>
              <a:t>How graded is the submission?</a:t>
            </a:r>
          </a:p>
          <a:p>
            <a:pPr lvl="1"/>
            <a:r>
              <a:rPr lang="en-US" dirty="0" smtClean="0"/>
              <a:t>Note Status</a:t>
            </a:r>
          </a:p>
          <a:p>
            <a:pPr lvl="2"/>
            <a:r>
              <a:rPr lang="en-US" dirty="0" smtClean="0"/>
              <a:t>How much has the grade been explained</a:t>
            </a:r>
          </a:p>
          <a:p>
            <a:pPr lvl="1"/>
            <a:r>
              <a:rPr lang="en-US" dirty="0" smtClean="0"/>
              <a:t>Letter Grade</a:t>
            </a:r>
          </a:p>
          <a:p>
            <a:pPr lvl="2"/>
            <a:r>
              <a:rPr lang="en-US" dirty="0" smtClean="0"/>
              <a:t>What grade was </a:t>
            </a:r>
            <a:r>
              <a:rPr lang="en-US" dirty="0" err="1" smtClean="0"/>
              <a:t>recieved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134459"/>
            <a:ext cx="3886200" cy="37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57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Run gradingTools.Comp401Driver from Comp401AllChecks</a:t>
            </a:r>
          </a:p>
          <a:p>
            <a:r>
              <a:rPr lang="en-US" dirty="0" smtClean="0"/>
              <a:t>Select </a:t>
            </a:r>
            <a:r>
              <a:rPr lang="en-US" dirty="0"/>
              <a:t>R</a:t>
            </a:r>
            <a:r>
              <a:rPr lang="en-US" dirty="0" smtClean="0"/>
              <a:t>elevant course (e.g. Comp401f17)  in the “Module” dropdown</a:t>
            </a:r>
          </a:p>
          <a:p>
            <a:r>
              <a:rPr lang="en-US" dirty="0" smtClean="0"/>
              <a:t>Set “Download Folder” to assignment directory</a:t>
            </a:r>
          </a:p>
          <a:p>
            <a:r>
              <a:rPr lang="en-US" dirty="0" smtClean="0"/>
              <a:t>Select the correct assignment in the “Problem” dropdown</a:t>
            </a:r>
          </a:p>
          <a:p>
            <a:r>
              <a:rPr lang="en-US" dirty="0" smtClean="0"/>
              <a:t>Enter first and last </a:t>
            </a:r>
            <a:r>
              <a:rPr lang="en-US" dirty="0" err="1" smtClean="0"/>
              <a:t>onyen</a:t>
            </a:r>
            <a:r>
              <a:rPr lang="en-US" dirty="0" smtClean="0"/>
              <a:t> to grade</a:t>
            </a:r>
          </a:p>
          <a:p>
            <a:r>
              <a:rPr lang="en-US" dirty="0" smtClean="0"/>
              <a:t>Set “Navigation Kind” to “Automatic and then manual”</a:t>
            </a:r>
          </a:p>
          <a:p>
            <a:r>
              <a:rPr lang="en-US" dirty="0" smtClean="0"/>
              <a:t>Select “Begin”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58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Pressing Begin on Test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60434"/>
            <a:ext cx="5071113" cy="48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3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Missing </a:t>
            </a:r>
            <a:r>
              <a:rPr lang="en-US" dirty="0" err="1" smtClean="0"/>
              <a:t>Checkstyle</a:t>
            </a:r>
            <a:r>
              <a:rPr lang="en-US" dirty="0" smtClean="0"/>
              <a:t> File in Automatically or Manually created directory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3645" y="2320525"/>
            <a:ext cx="9280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ObjectEditor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(Version 22, built on Thu Feb 16 12:15:26 EST 2017). Copyright Prasun Dewan, 2012, All rights reserved. US Patent Appl. No.: 12/532,327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W***Could not find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checkstyle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file:D:\dewan_backup\Java\Comp401AllChecks\.\log\AssignmentsData\Comp401f17\Assignment1/unc_checks_401_f17_a1.xml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W***Using default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checkstyle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file:config/checks.xml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Searching for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onyens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between:tstudent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-&gt;tstudent4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Found start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onyen:Test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 Student(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tstudent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01951" y="2724354"/>
            <a:ext cx="8038743" cy="6085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30" y="3433655"/>
            <a:ext cx="2506232" cy="35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9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checkstyle</a:t>
            </a:r>
            <a:r>
              <a:rPr lang="en-US" dirty="0" smtClean="0"/>
              <a:t> file from course page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38926"/>
              </p:ext>
            </p:extLst>
          </p:nvPr>
        </p:nvGraphicFramePr>
        <p:xfrm>
          <a:off x="780278" y="2662168"/>
          <a:ext cx="6045200" cy="2011680"/>
        </p:xfrm>
        <a:graphic>
          <a:graphicData uri="http://schemas.openxmlformats.org/drawingml/2006/table">
            <a:tbl>
              <a:tblPr/>
              <a:tblGrid>
                <a:gridCol w="88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</a:rPr>
                        <a:t>Scanning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PowerPoint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PDF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YouTube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Mix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Docx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PDF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Drive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Scanning Visualization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A1. Number Scanner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A1. Checks File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lectures.scanning Package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Git (Scanning)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</a:rPr>
                        <a:t>Class Dual Role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PowerPoint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PDF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YouTube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Mix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Docx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19"/>
                        </a:rPr>
                        <a:t>PDF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0"/>
                        </a:rPr>
                        <a:t>Drive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1"/>
                        </a:rPr>
                        <a:t>A2. Number And Word Scanner Bean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A2. </a:t>
                      </a:r>
                      <a:r>
                        <a:rPr lang="en-US" sz="1100" u="sng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2"/>
                        </a:rPr>
                        <a:t>Checks File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 err="1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lectures.class_dual_roles.statics</a:t>
                      </a:r>
                      <a:r>
                        <a:rPr lang="en-US" sz="1100" u="sng" dirty="0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 Package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 err="1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4"/>
                        </a:rPr>
                        <a:t>Git</a:t>
                      </a:r>
                      <a:r>
                        <a:rPr lang="en-US" sz="1100" u="sng" dirty="0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4"/>
                        </a:rPr>
                        <a:t> (Static)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 err="1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5"/>
                        </a:rPr>
                        <a:t>lectures.class_dual_roles.instances</a:t>
                      </a:r>
                      <a:r>
                        <a:rPr lang="en-US" sz="1100" u="sng" dirty="0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5"/>
                        </a:rPr>
                        <a:t> Package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 err="1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6"/>
                        </a:rPr>
                        <a:t>Git</a:t>
                      </a:r>
                      <a:r>
                        <a:rPr lang="en-US" sz="1100" u="sng" dirty="0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6"/>
                        </a:rPr>
                        <a:t> (Instances)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33914" y="3119927"/>
            <a:ext cx="894460" cy="409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3914" y="4264362"/>
            <a:ext cx="894460" cy="409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93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file in log folder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76" y="1340701"/>
            <a:ext cx="4227676" cy="5292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7502" y="5692211"/>
            <a:ext cx="2667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30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</a:t>
            </a:r>
            <a:r>
              <a:rPr lang="en-US" dirty="0" err="1" smtClean="0"/>
              <a:t>checkstyle</a:t>
            </a:r>
            <a:r>
              <a:rPr lang="en-US" dirty="0" smtClean="0"/>
              <a:t> 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38416"/>
            <a:ext cx="91568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Running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command:java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com.puppycrawl.tools.checkstyle.Main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-c D:\dewan_backup\Java\Comp401AllChecks\.\log\AssignmentsData\Comp401f17\Assignment1/unc_checks_401_f17_a1.xml D:\dewan_backup\Java\Comp401AllChecks\Test Data\Comp401F17\Assignment1\Test, Student(tstudent3)\Submission attachment(s)\Assignment1-Semion\Assignment1\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src</a:t>
            </a:r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Running in folder: D:\dewan_backup\Java\Comp401AllChecks\.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$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Process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line:Starting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audit...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Starting audit...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Process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line:D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:\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dewan_backup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\Java\Comp401AllChecks\Test Data\Comp401F17\Assignment1\Test, Student(tstudent3)\Submission attachment(s)\Assignment1-Semion\Assignment1\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src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\main\Assignment1.java:0: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expectedTypes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: Expected type names/tags [main.Assignment1,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ScanningIterator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//EC]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D:\dewan_backup\Java\Comp401AllChecks\Test Data\Comp401F17\Assignment1\Test, Student(tstudent3)\Submission attachment(s)\Assignment1-Semion\Assignment1\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src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\main\Assignment1.java:0: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expectedTypes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: Expected type names/tags [main.Assignment1,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ScanningIterator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//EC]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Process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line:D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:\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dewan_backup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\Java\Comp401AllChecks\Test Data\Comp401F17\Assignment1\Test, Student(tstudent3)\Submission attachment(s)\Assignment1-Semion\Assignment1\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src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\main\Assignment1.java:1: warning: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missingMethodCall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: (</a:t>
            </a:r>
            <a:r>
              <a:rPr lang="en-US" sz="1100" u="sng" dirty="0">
                <a:solidFill>
                  <a:srgbClr val="0066CC"/>
                </a:solidFill>
                <a:latin typeface="Courier New" panose="02070309020205020404" pitchFamily="49" charset="0"/>
              </a:rPr>
              <a:t>Assignment1.java:1</a:t>
            </a:r>
            <a:r>
              <a:rPr lang="en-US" sz="1100" u="sng" dirty="0">
                <a:solidFill>
                  <a:srgbClr val="000000"/>
                </a:solidFill>
                <a:latin typeface="Courier New" panose="02070309020205020404" pitchFamily="49" charset="0"/>
              </a:rPr>
              <a:t>) has not made expected call (.*)!</a:t>
            </a:r>
            <a:r>
              <a:rPr lang="en-US" sz="1100" u="sng" dirty="0" err="1">
                <a:solidFill>
                  <a:srgbClr val="000000"/>
                </a:solidFill>
                <a:latin typeface="Courier New" panose="02070309020205020404" pitchFamily="49" charset="0"/>
              </a:rPr>
              <a:t>hasNext</a:t>
            </a:r>
            <a:r>
              <a:rPr lang="en-US" sz="1100" u="sng" dirty="0">
                <a:solidFill>
                  <a:srgbClr val="000000"/>
                </a:solidFill>
                <a:latin typeface="Courier New" panose="02070309020205020404" pitchFamily="49" charset="0"/>
              </a:rPr>
              <a:t>:-&gt;</a:t>
            </a:r>
            <a:r>
              <a:rPr lang="en-US" sz="1100" u="sng" dirty="0" err="1">
                <a:solidFill>
                  <a:srgbClr val="000000"/>
                </a:solidFill>
                <a:latin typeface="Courier New" panose="02070309020205020404" pitchFamily="49" charset="0"/>
              </a:rPr>
              <a:t>boolean</a:t>
            </a:r>
            <a:r>
              <a:rPr lang="en-US" sz="1100" u="sng" dirty="0">
                <a:solidFill>
                  <a:srgbClr val="000000"/>
                </a:solidFill>
                <a:latin typeface="Courier New" panose="02070309020205020404" pitchFamily="49" charset="0"/>
              </a:rPr>
              <a:t>//EC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D:\dewan_backup\Java\Comp401AllChecks\Test Data\Comp401F17\Assignment1\Test, Student(tstudent3)\Submission attachment(s)\Assignment1-Semion\Assignment1\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src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\main\Assignment1.java:1: warning: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missingMethodCall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: (</a:t>
            </a:r>
            <a:r>
              <a:rPr lang="en-US" sz="1100" u="sng" dirty="0">
                <a:solidFill>
                  <a:srgbClr val="0066CC"/>
                </a:solidFill>
                <a:latin typeface="Courier New" panose="02070309020205020404" pitchFamily="49" charset="0"/>
              </a:rPr>
              <a:t>Assignment1.java:1</a:t>
            </a:r>
            <a:r>
              <a:rPr lang="en-US" sz="1100" u="sng" dirty="0">
                <a:solidFill>
                  <a:srgbClr val="000000"/>
                </a:solidFill>
                <a:latin typeface="Courier New" panose="02070309020205020404" pitchFamily="49" charset="0"/>
              </a:rPr>
              <a:t>) has not made expected call (.*)!</a:t>
            </a:r>
            <a:r>
              <a:rPr lang="en-US" sz="1100" u="sng" dirty="0" err="1">
                <a:solidFill>
                  <a:srgbClr val="000000"/>
                </a:solidFill>
                <a:latin typeface="Courier New" panose="02070309020205020404" pitchFamily="49" charset="0"/>
              </a:rPr>
              <a:t>hasNext</a:t>
            </a:r>
            <a:r>
              <a:rPr lang="en-US" sz="1100" u="sng" dirty="0">
                <a:solidFill>
                  <a:srgbClr val="000000"/>
                </a:solidFill>
                <a:latin typeface="Courier New" panose="02070309020205020404" pitchFamily="49" charset="0"/>
              </a:rPr>
              <a:t>:-&gt;</a:t>
            </a:r>
            <a:r>
              <a:rPr lang="en-US" sz="1100" u="sng" dirty="0" err="1">
                <a:solidFill>
                  <a:srgbClr val="000000"/>
                </a:solidFill>
                <a:latin typeface="Courier New" panose="02070309020205020404" pitchFamily="49" charset="0"/>
              </a:rPr>
              <a:t>boolean</a:t>
            </a:r>
            <a:r>
              <a:rPr lang="en-US" sz="1100" u="sng" dirty="0">
                <a:solidFill>
                  <a:srgbClr val="000000"/>
                </a:solidFill>
                <a:latin typeface="Courier New" panose="02070309020205020404" pitchFamily="49" charset="0"/>
              </a:rPr>
              <a:t>//EC</a:t>
            </a:r>
          </a:p>
          <a:p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Process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line:D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:\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dewan_backup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\Java\Comp401AllChecks\Test Data\Comp401F17\Assignment1\Test, Student(tstudent3)\Submission attachment(s)\Assignment1-Semion\Assignment1\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src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\main\Assignment1.java:1: </a:t>
            </a:r>
            <a:r>
              <a:rPr lang="en-US" sz="11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Audit 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done.</a:t>
            </a:r>
          </a:p>
          <a:p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setEarlyLatePoints:Setting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Late Penalty:tstudent3 score 1.05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806010" y="2154253"/>
            <a:ext cx="3107821" cy="349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6179" y="2333714"/>
            <a:ext cx="3107821" cy="349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85" y="3285764"/>
            <a:ext cx="3107821" cy="349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85" y="5830986"/>
            <a:ext cx="3107821" cy="349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59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clean slate to regrade </a:t>
            </a:r>
            <a:r>
              <a:rPr lang="en-US" dirty="0" err="1" smtClean="0"/>
              <a:t>onyens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Previously graded assignments will not be auto graded again</a:t>
            </a:r>
          </a:p>
          <a:p>
            <a:r>
              <a:rPr lang="en-US" dirty="0" smtClean="0"/>
              <a:t>Clear old grading with clean slate under “Starter”</a:t>
            </a:r>
          </a:p>
          <a:p>
            <a:pPr lvl="1"/>
            <a:r>
              <a:rPr lang="en-US" dirty="0" smtClean="0"/>
              <a:t>Clean Slate(String)</a:t>
            </a:r>
          </a:p>
          <a:p>
            <a:pPr lvl="2"/>
            <a:r>
              <a:rPr lang="en-US" dirty="0" smtClean="0"/>
              <a:t>Enter </a:t>
            </a:r>
            <a:r>
              <a:rPr lang="en-US" dirty="0" err="1" smtClean="0"/>
              <a:t>onyen</a:t>
            </a:r>
            <a:r>
              <a:rPr lang="en-US" dirty="0" smtClean="0"/>
              <a:t> to be cleared</a:t>
            </a:r>
          </a:p>
          <a:p>
            <a:pPr lvl="1"/>
            <a:r>
              <a:rPr lang="en-US" dirty="0" smtClean="0"/>
              <a:t>Clean Slate Specified</a:t>
            </a:r>
          </a:p>
          <a:p>
            <a:pPr lvl="2"/>
            <a:r>
              <a:rPr lang="en-US" dirty="0" smtClean="0"/>
              <a:t>Clears based on </a:t>
            </a:r>
            <a:r>
              <a:rPr lang="en-US" dirty="0" err="1" smtClean="0"/>
              <a:t>onyen</a:t>
            </a:r>
            <a:r>
              <a:rPr lang="en-US" dirty="0" smtClean="0"/>
              <a:t> range in UI</a:t>
            </a:r>
          </a:p>
          <a:p>
            <a:pPr lvl="1"/>
            <a:r>
              <a:rPr lang="en-US" dirty="0" smtClean="0"/>
              <a:t>Clean Slate All</a:t>
            </a:r>
          </a:p>
          <a:p>
            <a:pPr lvl="2"/>
            <a:r>
              <a:rPr lang="en-US" dirty="0" smtClean="0"/>
              <a:t>Clears all students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87250" b="75333"/>
          <a:stretch/>
        </p:blipFill>
        <p:spPr>
          <a:xfrm>
            <a:off x="5325872" y="2144268"/>
            <a:ext cx="2743200" cy="29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81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UI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705" y="1825625"/>
            <a:ext cx="48125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Main</a:t>
            </a:r>
          </a:p>
          <a:p>
            <a:pPr lvl="1"/>
            <a:r>
              <a:rPr lang="en-US" dirty="0" smtClean="0"/>
              <a:t>Grading results</a:t>
            </a:r>
          </a:p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Submitted source code</a:t>
            </a:r>
          </a:p>
          <a:p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Textual representation of grading results</a:t>
            </a:r>
          </a:p>
          <a:p>
            <a:r>
              <a:rPr lang="en-US" dirty="0" smtClean="0"/>
              <a:t>Problem History</a:t>
            </a:r>
          </a:p>
          <a:p>
            <a:pPr lvl="1"/>
            <a:r>
              <a:rPr lang="en-US" dirty="0" smtClean="0"/>
              <a:t>Grading results of other students</a:t>
            </a:r>
          </a:p>
          <a:p>
            <a:r>
              <a:rPr lang="en-US" dirty="0" smtClean="0"/>
              <a:t>Source Checks</a:t>
            </a:r>
          </a:p>
          <a:p>
            <a:pPr lvl="1"/>
            <a:r>
              <a:rPr lang="en-US" dirty="0" err="1" smtClean="0"/>
              <a:t>Checkstyle</a:t>
            </a:r>
            <a:r>
              <a:rPr lang="en-US" dirty="0" smtClean="0"/>
              <a:t> output</a:t>
            </a:r>
          </a:p>
          <a:p>
            <a:r>
              <a:rPr lang="en-US" dirty="0" smtClean="0"/>
              <a:t>Student History</a:t>
            </a:r>
          </a:p>
          <a:p>
            <a:pPr lvl="1"/>
            <a:r>
              <a:rPr lang="en-US" dirty="0" smtClean="0"/>
              <a:t>Previous results for current student</a:t>
            </a:r>
          </a:p>
        </p:txBody>
      </p:sp>
    </p:spTree>
    <p:extLst>
      <p:ext uri="{BB962C8B-B14F-4D97-AF65-F5344CB8AC3E}">
        <p14:creationId xmlns:p14="http://schemas.microsoft.com/office/powerpoint/2010/main" val="315396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projects from </a:t>
            </a:r>
            <a:r>
              <a:rPr lang="en-US" dirty="0" err="1"/>
              <a:t>Github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71223"/>
          <a:stretch/>
        </p:blipFill>
        <p:spPr>
          <a:xfrm>
            <a:off x="5459197" y="1825625"/>
            <a:ext cx="2226105" cy="435133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Import project</a:t>
            </a:r>
          </a:p>
        </p:txBody>
      </p:sp>
    </p:spTree>
    <p:extLst>
      <p:ext uri="{BB962C8B-B14F-4D97-AF65-F5344CB8AC3E}">
        <p14:creationId xmlns:p14="http://schemas.microsoft.com/office/powerpoint/2010/main" val="72180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tab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705" y="1825625"/>
            <a:ext cx="48125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0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Left—Student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Onyen</a:t>
            </a:r>
            <a:endParaRPr lang="en-US" dirty="0" smtClean="0"/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Score</a:t>
            </a:r>
          </a:p>
          <a:p>
            <a:r>
              <a:rPr lang="en-US" dirty="0" smtClean="0"/>
              <a:t>Early/late submission score multiplier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48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Right—Navigation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Next/Previous</a:t>
            </a:r>
          </a:p>
          <a:p>
            <a:pPr lvl="1"/>
            <a:r>
              <a:rPr lang="en-US" dirty="0" smtClean="0"/>
              <a:t>Move to next/previous student’s grading</a:t>
            </a:r>
          </a:p>
          <a:p>
            <a:r>
              <a:rPr lang="en-US" dirty="0" smtClean="0"/>
              <a:t>Quit</a:t>
            </a:r>
          </a:p>
          <a:p>
            <a:pPr lvl="1"/>
            <a:r>
              <a:rPr lang="en-US" dirty="0" smtClean="0"/>
              <a:t>Close grader (all grading saved)</a:t>
            </a:r>
          </a:p>
          <a:p>
            <a:r>
              <a:rPr lang="en-US" dirty="0" smtClean="0"/>
              <a:t>Open Source/Explore Source</a:t>
            </a:r>
          </a:p>
          <a:p>
            <a:pPr lvl="1"/>
            <a:r>
              <a:rPr lang="en-US" dirty="0" smtClean="0"/>
              <a:t>Open submitted source files in text editor</a:t>
            </a:r>
          </a:p>
          <a:p>
            <a:r>
              <a:rPr lang="en-US" dirty="0" smtClean="0"/>
              <a:t>Sync</a:t>
            </a:r>
          </a:p>
          <a:p>
            <a:pPr lvl="1"/>
            <a:r>
              <a:rPr lang="en-US" dirty="0" smtClean="0"/>
              <a:t>Save changed to text fields and submitted source files.</a:t>
            </a:r>
          </a:p>
        </p:txBody>
      </p:sp>
    </p:spTree>
    <p:extLst>
      <p:ext uri="{BB962C8B-B14F-4D97-AF65-F5344CB8AC3E}">
        <p14:creationId xmlns:p14="http://schemas.microsoft.com/office/powerpoint/2010/main" val="3346663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Right—Navigation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Next Document</a:t>
            </a:r>
          </a:p>
          <a:p>
            <a:pPr lvl="1"/>
            <a:r>
              <a:rPr lang="en-US" dirty="0" smtClean="0"/>
              <a:t>Open next submitted document (pictures, text files, etc.)</a:t>
            </a:r>
          </a:p>
          <a:p>
            <a:r>
              <a:rPr lang="en-US" dirty="0" smtClean="0"/>
              <a:t>First Document</a:t>
            </a:r>
          </a:p>
          <a:p>
            <a:pPr lvl="1"/>
            <a:r>
              <a:rPr lang="en-US" dirty="0" smtClean="0"/>
              <a:t>Resets “Next Document” queue to first document</a:t>
            </a:r>
          </a:p>
          <a:p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Runs the submitted program allowing interaction</a:t>
            </a:r>
          </a:p>
          <a:p>
            <a:r>
              <a:rPr lang="en-US" dirty="0" smtClean="0"/>
              <a:t>Stop If Not Done</a:t>
            </a:r>
          </a:p>
          <a:p>
            <a:pPr lvl="1"/>
            <a:r>
              <a:rPr lang="en-US" dirty="0" smtClean="0"/>
              <a:t>Prevents closing the grader if grading is incomplete on any student</a:t>
            </a:r>
          </a:p>
          <a:p>
            <a:r>
              <a:rPr lang="en-US" dirty="0" smtClean="0"/>
              <a:t>Navigation Distance</a:t>
            </a:r>
          </a:p>
          <a:p>
            <a:pPr lvl="1"/>
            <a:r>
              <a:rPr lang="en-US" dirty="0" smtClean="0"/>
              <a:t>Current and total assignments graded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22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Middle—Grading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Feature</a:t>
            </a:r>
          </a:p>
          <a:p>
            <a:pPr lvl="1"/>
            <a:r>
              <a:rPr lang="en-US" dirty="0" smtClean="0"/>
              <a:t>Name of test</a:t>
            </a:r>
          </a:p>
          <a:p>
            <a:r>
              <a:rPr lang="en-US" dirty="0" smtClean="0"/>
              <a:t>Max/Score</a:t>
            </a:r>
          </a:p>
          <a:p>
            <a:pPr lvl="1"/>
            <a:r>
              <a:rPr lang="en-US" dirty="0" smtClean="0"/>
              <a:t>Maximum and actual points awarded</a:t>
            </a:r>
          </a:p>
          <a:p>
            <a:pPr lvl="1"/>
            <a:r>
              <a:rPr lang="en-US" dirty="0" smtClean="0"/>
              <a:t>Score can be manually changed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If must be manually graded</a:t>
            </a:r>
          </a:p>
          <a:p>
            <a:r>
              <a:rPr lang="en-US" dirty="0" smtClean="0"/>
              <a:t>Extra</a:t>
            </a:r>
          </a:p>
          <a:p>
            <a:pPr lvl="1"/>
            <a:r>
              <a:rPr lang="en-US" dirty="0" smtClean="0"/>
              <a:t>Is extra </a:t>
            </a:r>
            <a:r>
              <a:rPr lang="en-US" dirty="0"/>
              <a:t>c</a:t>
            </a:r>
            <a:r>
              <a:rPr lang="en-US" dirty="0" smtClean="0"/>
              <a:t>redit?</a:t>
            </a:r>
          </a:p>
          <a:p>
            <a:r>
              <a:rPr lang="en-US" dirty="0" smtClean="0"/>
              <a:t>Graded</a:t>
            </a:r>
          </a:p>
          <a:p>
            <a:pPr lvl="1"/>
            <a:r>
              <a:rPr lang="en-US" dirty="0" smtClean="0"/>
              <a:t>Has been graded?</a:t>
            </a:r>
          </a:p>
        </p:txBody>
      </p:sp>
    </p:spTree>
    <p:extLst>
      <p:ext uri="{BB962C8B-B14F-4D97-AF65-F5344CB8AC3E}">
        <p14:creationId xmlns:p14="http://schemas.microsoft.com/office/powerpoint/2010/main" val="2682779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Middle—Grading results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Full Credit</a:t>
            </a:r>
          </a:p>
          <a:p>
            <a:pPr lvl="1"/>
            <a:r>
              <a:rPr lang="en-US" dirty="0" smtClean="0"/>
              <a:t>Auto graded as full points</a:t>
            </a:r>
          </a:p>
          <a:p>
            <a:pPr lvl="1"/>
            <a:r>
              <a:rPr lang="en-US" dirty="0" smtClean="0"/>
              <a:t>Sets feature to full credit</a:t>
            </a:r>
          </a:p>
          <a:p>
            <a:r>
              <a:rPr lang="en-US" dirty="0" smtClean="0"/>
              <a:t>Validate</a:t>
            </a:r>
          </a:p>
          <a:p>
            <a:pPr lvl="1"/>
            <a:r>
              <a:rPr lang="en-US" dirty="0" smtClean="0"/>
              <a:t>Marks low scoring feature as being verified as graded properly</a:t>
            </a:r>
          </a:p>
          <a:p>
            <a:r>
              <a:rPr lang="en-US" dirty="0" smtClean="0"/>
              <a:t>Selected</a:t>
            </a:r>
          </a:p>
          <a:p>
            <a:pPr lvl="1"/>
            <a:r>
              <a:rPr lang="en-US" dirty="0" smtClean="0"/>
              <a:t>Display output of feature in “Auto Notes”</a:t>
            </a:r>
          </a:p>
          <a:p>
            <a:r>
              <a:rPr lang="en-US" dirty="0" smtClean="0"/>
              <a:t>Auto/Manual Notes</a:t>
            </a:r>
          </a:p>
          <a:p>
            <a:pPr lvl="1"/>
            <a:r>
              <a:rPr lang="en-US" dirty="0" smtClean="0"/>
              <a:t>Comments on auto/manual grading</a:t>
            </a:r>
          </a:p>
          <a:p>
            <a:r>
              <a:rPr lang="en-US" dirty="0" smtClean="0"/>
              <a:t>Transcript</a:t>
            </a:r>
          </a:p>
          <a:p>
            <a:pPr lvl="1"/>
            <a:r>
              <a:rPr lang="en-US" dirty="0" smtClean="0"/>
              <a:t>Raw output of grading program</a:t>
            </a:r>
          </a:p>
        </p:txBody>
      </p:sp>
    </p:spTree>
    <p:extLst>
      <p:ext uri="{BB962C8B-B14F-4D97-AF65-F5344CB8AC3E}">
        <p14:creationId xmlns:p14="http://schemas.microsoft.com/office/powerpoint/2010/main" val="767491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Checkstyle</a:t>
            </a:r>
            <a:r>
              <a:rPr lang="en-US" dirty="0" smtClean="0"/>
              <a:t> 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927"/>
          <a:stretch/>
        </p:blipFill>
        <p:spPr>
          <a:xfrm>
            <a:off x="285749" y="2273160"/>
            <a:ext cx="8572501" cy="19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67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for developers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87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files—</a:t>
            </a:r>
            <a:r>
              <a:rPr lang="en-US" dirty="0" err="1" smtClean="0"/>
              <a:t>dynamicmodules.properties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dynamicmodules.properties</a:t>
            </a:r>
            <a:endParaRPr lang="en-US" dirty="0" smtClean="0"/>
          </a:p>
          <a:p>
            <a:r>
              <a:rPr lang="en-US" dirty="0" smtClean="0"/>
              <a:t>Automatically generated by grader</a:t>
            </a:r>
          </a:p>
          <a:p>
            <a:r>
              <a:rPr lang="en-US" dirty="0" smtClean="0"/>
              <a:t>List of modules for grader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60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files—</a:t>
            </a:r>
            <a:r>
              <a:rPr lang="en-US" dirty="0" err="1" smtClean="0"/>
              <a:t>dynamicconfig.properties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dynamicconfig.properties</a:t>
            </a:r>
            <a:endParaRPr lang="en-US" dirty="0" smtClean="0"/>
          </a:p>
          <a:p>
            <a:r>
              <a:rPr lang="en-US" dirty="0"/>
              <a:t>Automatically generated by grader</a:t>
            </a:r>
            <a:endParaRPr lang="en-US" dirty="0" smtClean="0"/>
          </a:p>
          <a:p>
            <a:r>
              <a:rPr lang="en-US" dirty="0" smtClean="0"/>
              <a:t>Saves values of fields in UI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Assignments</a:t>
            </a:r>
          </a:p>
          <a:p>
            <a:pPr lvl="1"/>
            <a:r>
              <a:rPr lang="en-US" dirty="0" err="1" smtClean="0"/>
              <a:t>Onyens</a:t>
            </a:r>
            <a:endParaRPr lang="en-US" dirty="0"/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5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projects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Select “Projects from </a:t>
            </a:r>
            <a:r>
              <a:rPr lang="en-US" dirty="0" err="1" smtClean="0"/>
              <a:t>Git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936513"/>
            <a:ext cx="3886200" cy="4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3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files—.</a:t>
            </a:r>
            <a:r>
              <a:rPr lang="en-US" dirty="0" err="1" smtClean="0"/>
              <a:t>gradersettings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gradersettings</a:t>
            </a:r>
            <a:endParaRPr lang="en-US" dirty="0" smtClean="0"/>
          </a:p>
          <a:p>
            <a:r>
              <a:rPr lang="en-US" dirty="0"/>
              <a:t>Automatically generated by grader</a:t>
            </a:r>
            <a:endParaRPr lang="en-US" dirty="0" smtClean="0"/>
          </a:p>
          <a:p>
            <a:r>
              <a:rPr lang="en-US" dirty="0" smtClean="0"/>
              <a:t>Small subset of data from </a:t>
            </a:r>
            <a:r>
              <a:rPr lang="en-US" dirty="0" err="1" smtClean="0"/>
              <a:t>dynamicconfig.properties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42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files—</a:t>
            </a:r>
            <a:r>
              <a:rPr lang="en-US" dirty="0" err="1" smtClean="0"/>
              <a:t>config.properties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config.properties</a:t>
            </a:r>
            <a:endParaRPr lang="en-US" dirty="0" smtClean="0"/>
          </a:p>
          <a:p>
            <a:r>
              <a:rPr lang="en-US" dirty="0" smtClean="0"/>
              <a:t>In depth grader runtime controls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files—</a:t>
            </a:r>
            <a:r>
              <a:rPr lang="en-US" dirty="0" err="1" smtClean="0"/>
              <a:t>course.properties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11295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course.properties</a:t>
            </a:r>
            <a:endParaRPr lang="en-US" dirty="0" smtClean="0"/>
          </a:p>
          <a:p>
            <a:r>
              <a:rPr lang="en-US" dirty="0" smtClean="0"/>
              <a:t>Course-specific settings</a:t>
            </a:r>
          </a:p>
          <a:p>
            <a:r>
              <a:rPr lang="en-US" dirty="0" smtClean="0"/>
              <a:t>List of courses to display</a:t>
            </a:r>
          </a:p>
          <a:p>
            <a:r>
              <a:rPr lang="en-US" dirty="0" err="1" smtClean="0"/>
              <a:t>Checkstyle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file </a:t>
            </a:r>
            <a:r>
              <a:rPr lang="en-US" dirty="0" err="1" smtClean="0"/>
              <a:t>asssociations</a:t>
            </a:r>
            <a:endParaRPr lang="en-US" dirty="0" smtClean="0"/>
          </a:p>
          <a:p>
            <a:r>
              <a:rPr lang="en-US" dirty="0" smtClean="0"/>
              <a:t>Whether </a:t>
            </a:r>
            <a:r>
              <a:rPr lang="en-US" dirty="0" err="1" smtClean="0"/>
              <a:t>checkstyle</a:t>
            </a:r>
            <a:r>
              <a:rPr lang="en-US" dirty="0" smtClean="0"/>
              <a:t> is used for course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43" y="4354151"/>
            <a:ext cx="5891079" cy="23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370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files—user-</a:t>
            </a:r>
            <a:r>
              <a:rPr lang="en-US" dirty="0" err="1" smtClean="0"/>
              <a:t>config.properties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/user-</a:t>
            </a:r>
            <a:r>
              <a:rPr lang="en-US" dirty="0" err="1" smtClean="0"/>
              <a:t>config.properties</a:t>
            </a:r>
            <a:endParaRPr lang="en-US" dirty="0" smtClean="0"/>
          </a:p>
          <a:p>
            <a:r>
              <a:rPr lang="en-US" dirty="0" smtClean="0"/>
              <a:t>When running in headless mode the configuration is changed based on command line arguments, the grader makes a copy of the </a:t>
            </a:r>
            <a:r>
              <a:rPr lang="en-US" dirty="0" err="1" smtClean="0"/>
              <a:t>config.properties</a:t>
            </a:r>
            <a:r>
              <a:rPr lang="en-US" dirty="0" smtClean="0"/>
              <a:t> file with any relevant changes and saves it as this so the default values aren’t changed in </a:t>
            </a:r>
            <a:r>
              <a:rPr lang="en-US" dirty="0" err="1" smtClean="0"/>
              <a:t>config.properties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0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projects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Clone URI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Comp401LocalChecks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github.com/pdewan/Comp401LocalChecks.git</a:t>
            </a:r>
            <a:endParaRPr lang="en-US" dirty="0" smtClean="0"/>
          </a:p>
          <a:p>
            <a:r>
              <a:rPr lang="en-US" dirty="0" err="1" smtClean="0"/>
              <a:t>GraderBasics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github.com/pdewan/GraderBasics.git</a:t>
            </a:r>
            <a:endParaRPr lang="en-US" dirty="0" smtClean="0"/>
          </a:p>
          <a:p>
            <a:r>
              <a:rPr lang="en-US" dirty="0" smtClean="0"/>
              <a:t>Comp401AllChecks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github.com/pdewan/Comp401AllChecks.git</a:t>
            </a:r>
            <a:endParaRPr lang="en-US" dirty="0" smtClean="0"/>
          </a:p>
          <a:p>
            <a:r>
              <a:rPr lang="en-US" dirty="0" smtClean="0"/>
              <a:t>Grader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https://github.com/pdewan/Grader.git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629150" y="1936513"/>
            <a:ext cx="3886200" cy="4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6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projects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Set the URI for the project from GitHub</a:t>
            </a:r>
          </a:p>
          <a:p>
            <a:r>
              <a:rPr lang="en-US" dirty="0" smtClean="0"/>
              <a:t>Eclipse autocompletes the rest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936513"/>
            <a:ext cx="3886200" cy="4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0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projects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Choose the “master” branch for all but grader</a:t>
            </a:r>
          </a:p>
          <a:p>
            <a:r>
              <a:rPr lang="en-US" dirty="0" smtClean="0"/>
              <a:t>Grader is “integration” branch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936513"/>
            <a:ext cx="3886200" cy="4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3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projects from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Choose a directory to save the </a:t>
            </a:r>
            <a:r>
              <a:rPr lang="en-US" dirty="0" err="1" smtClean="0"/>
              <a:t>git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936513"/>
            <a:ext cx="3886200" cy="4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7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1316</Words>
  <Application>Microsoft Office PowerPoint</Application>
  <PresentationFormat>On-screen Show (4:3)</PresentationFormat>
  <Paragraphs>276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Office Theme</vt:lpstr>
      <vt:lpstr>Installing and running the local check and grader projects in Eclipse</vt:lpstr>
      <vt:lpstr>Setup projects</vt:lpstr>
      <vt:lpstr>Download projects from Github</vt:lpstr>
      <vt:lpstr>Download projects from Github</vt:lpstr>
      <vt:lpstr>Download projects from Github</vt:lpstr>
      <vt:lpstr>Download projects from Github</vt:lpstr>
      <vt:lpstr>Download projects from Github</vt:lpstr>
      <vt:lpstr>Download projects from Github</vt:lpstr>
      <vt:lpstr>Download projects from Github</vt:lpstr>
      <vt:lpstr>Download projects from Github</vt:lpstr>
      <vt:lpstr>Download projects from Github</vt:lpstr>
      <vt:lpstr>Correct dependencies</vt:lpstr>
      <vt:lpstr>Setup Checkstyle/UNC Checks (Windows)</vt:lpstr>
      <vt:lpstr>Setup Checkstyle/UNC Checks (Windows)</vt:lpstr>
      <vt:lpstr>Setup Checkstyle/UNC Checks (Windows)</vt:lpstr>
      <vt:lpstr>Setup Checkstyle/UNC Checks (Mac)</vt:lpstr>
      <vt:lpstr>Run local checks</vt:lpstr>
      <vt:lpstr>Running the grader</vt:lpstr>
      <vt:lpstr>What to run</vt:lpstr>
      <vt:lpstr>Submissions directory structure</vt:lpstr>
      <vt:lpstr>Test Directory Structure in Project</vt:lpstr>
      <vt:lpstr>First run</vt:lpstr>
      <vt:lpstr>Setting download directory</vt:lpstr>
      <vt:lpstr>Setting download directory</vt:lpstr>
      <vt:lpstr>Setting download directory</vt:lpstr>
      <vt:lpstr>Setting what to grade</vt:lpstr>
      <vt:lpstr>Setting who to grade</vt:lpstr>
      <vt:lpstr>Setting how to grade</vt:lpstr>
      <vt:lpstr>Setting what to see</vt:lpstr>
      <vt:lpstr>Setting what to see cont.</vt:lpstr>
      <vt:lpstr>Grading</vt:lpstr>
      <vt:lpstr>Pressing Begin on Test Data</vt:lpstr>
      <vt:lpstr>Missing Checkstyle File in Automatically or Manually created directory</vt:lpstr>
      <vt:lpstr>Download checkstyle file from course page </vt:lpstr>
      <vt:lpstr>Checks file in log folder</vt:lpstr>
      <vt:lpstr>How do you know checkstyle ran</vt:lpstr>
      <vt:lpstr>Note: clean slate to regrade onyens</vt:lpstr>
      <vt:lpstr>Result UI Overview</vt:lpstr>
      <vt:lpstr>Tabs</vt:lpstr>
      <vt:lpstr>Main tab overview</vt:lpstr>
      <vt:lpstr>Upper Left—Student Overview</vt:lpstr>
      <vt:lpstr>Upper Right—Navigation</vt:lpstr>
      <vt:lpstr>Upper Right—Navigation cont.</vt:lpstr>
      <vt:lpstr>Middle—Grading results</vt:lpstr>
      <vt:lpstr>Middle—Grading results cont.</vt:lpstr>
      <vt:lpstr>Checkstyle tab</vt:lpstr>
      <vt:lpstr>Notes for developers</vt:lpstr>
      <vt:lpstr>Config files—dynamicmodules.properties</vt:lpstr>
      <vt:lpstr>Config files—dynamicconfig.properties</vt:lpstr>
      <vt:lpstr>Config files—.gradersettings</vt:lpstr>
      <vt:lpstr>Config files—config.properties</vt:lpstr>
      <vt:lpstr>Config files—course.properties</vt:lpstr>
      <vt:lpstr>Config files—user-config.properties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Vitkus</dc:creator>
  <cp:lastModifiedBy>Prasun Dewan</cp:lastModifiedBy>
  <cp:revision>44</cp:revision>
  <dcterms:created xsi:type="dcterms:W3CDTF">2017-08-30T18:10:26Z</dcterms:created>
  <dcterms:modified xsi:type="dcterms:W3CDTF">2018-10-11T19:50:49Z</dcterms:modified>
</cp:coreProperties>
</file>