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82" r:id="rId21"/>
    <p:sldId id="283" r:id="rId22"/>
    <p:sldId id="284" r:id="rId23"/>
    <p:sldId id="273" r:id="rId24"/>
    <p:sldId id="274" r:id="rId25"/>
    <p:sldId id="275" r:id="rId26"/>
    <p:sldId id="276" r:id="rId27"/>
    <p:sldId id="277" r:id="rId28"/>
    <p:sldId id="285" r:id="rId29"/>
    <p:sldId id="278" r:id="rId30"/>
    <p:sldId id="279" r:id="rId31"/>
    <p:sldId id="286" r:id="rId3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6" d="100"/>
          <a:sy n="206" d="100"/>
        </p:scale>
        <p:origin x="-120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875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VSKoVsHs_K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dU6scly2AFU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551kYG2myo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List_of_social_networking_websit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Social Network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Jacob Suggs and Nalini Peres-da-Silva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2006: Twitter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Originally an idea to connect groups of people through SMS text messaging, Twitter was introduced in 2006 as a social networking site that has competed with Facebook for years.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More celebrities personally use Twitter.</a:t>
            </a:r>
          </a:p>
        </p:txBody>
      </p:sp>
      <p:sp>
        <p:nvSpPr>
          <p:cNvPr id="96" name="Shape 96"/>
          <p:cNvSpPr/>
          <p:nvPr/>
        </p:nvSpPr>
        <p:spPr>
          <a:xfrm>
            <a:off x="1152075" y="3326050"/>
            <a:ext cx="7727599" cy="159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300"/>
              <a:t>2011: Social Networks Available on Virtually Any Device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After many years of development since the rise of social networks and mobile devices, social networking is now available on virtually any device.</a:t>
            </a:r>
          </a:p>
        </p:txBody>
      </p:sp>
      <p:sp>
        <p:nvSpPr>
          <p:cNvPr id="103" name="Shape 103"/>
          <p:cNvSpPr/>
          <p:nvPr/>
        </p:nvSpPr>
        <p:spPr>
          <a:xfrm>
            <a:off x="457200" y="2695625"/>
            <a:ext cx="2323525" cy="2301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x="3245587" y="2774950"/>
            <a:ext cx="2652824" cy="21428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5" name="Shape 105"/>
          <p:cNvSpPr/>
          <p:nvPr/>
        </p:nvSpPr>
        <p:spPr>
          <a:xfrm>
            <a:off x="6177725" y="2852200"/>
            <a:ext cx="2652799" cy="20736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Effects on Technology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5025" y="1169475"/>
            <a:ext cx="5981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300" dirty="0"/>
              <a:t>Inspires technological innovation.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300" dirty="0"/>
              <a:t>Now we can access social networks from any device like iPhone, Android, Blackberry, tablet, laptop, desktop, etc.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300" dirty="0"/>
              <a:t>Affects society because personal popularity can be based on popularity within a social networking site, which would not be possible without technology (iPhones and laptops in class).</a:t>
            </a:r>
          </a:p>
        </p:txBody>
      </p:sp>
      <p:sp>
        <p:nvSpPr>
          <p:cNvPr id="112" name="Shape 112"/>
          <p:cNvSpPr/>
          <p:nvPr/>
        </p:nvSpPr>
        <p:spPr>
          <a:xfrm>
            <a:off x="6117025" y="1701975"/>
            <a:ext cx="3026972" cy="30905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Population &amp; Effects on society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98% of 18-24 yr olds using social networks.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Total number of Facebook users: 1.4 billion (about ⅕ of population).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190 million tweets per day.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Average amount of time person spends on social network per month: 15 hours 33 minutes.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One out of every seven minutes is spent on a social network site.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Social Networking at a Young Age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42425" y="1200150"/>
            <a:ext cx="49844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Every year, more and more children are captivated by social networking.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This has been made easier because children are also getting mobile devices at a younger age.</a:t>
            </a:r>
          </a:p>
        </p:txBody>
      </p:sp>
      <p:sp>
        <p:nvSpPr>
          <p:cNvPr id="125" name="Shape 125"/>
          <p:cNvSpPr/>
          <p:nvPr/>
        </p:nvSpPr>
        <p:spPr>
          <a:xfrm>
            <a:off x="5376450" y="1487175"/>
            <a:ext cx="3593425" cy="3517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1" y="1182037"/>
            <a:ext cx="5803799" cy="415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Interactions with friends and family, facilitate social and political change, help plan events and activities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Greatly dictate peoples lives (specifically in the 18-24 year old range)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Pros: quick spread of information, law enforcement uses it to catch and prosecute criminals, make new friends and improve relationships.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Cons: enables spread of unreliable information, lack privacy and expose users to government/corporate intrusions, take up large chunk of time and harm job stability.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Outcomes of Social Networking</a:t>
            </a:r>
          </a:p>
        </p:txBody>
      </p:sp>
      <p:sp>
        <p:nvSpPr>
          <p:cNvPr id="132" name="Shape 132"/>
          <p:cNvSpPr/>
          <p:nvPr/>
        </p:nvSpPr>
        <p:spPr>
          <a:xfrm>
            <a:off x="6261000" y="1960650"/>
            <a:ext cx="2882099" cy="2425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Cycle of Social Network Popularity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Different sites are “in” throughout time- sites become popular and peak, then decline when another one comes into the show.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Friendster became popular, than MySpace came along.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MySpace became popular, then Facebook came along.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Facebook became popular (still is), then Twitter took (only some) popularity.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Every successful social networking site has come from one </a:t>
            </a:r>
            <a:r>
              <a:rPr lang="en" sz="1800" dirty="0" smtClean="0"/>
              <a:t>person</a:t>
            </a:r>
            <a:r>
              <a:rPr lang="en-US" sz="1800" dirty="0" smtClean="0"/>
              <a:t> or a few people</a:t>
            </a:r>
            <a:r>
              <a:rPr lang="en" sz="1800" dirty="0" smtClean="0"/>
              <a:t> </a:t>
            </a:r>
            <a:r>
              <a:rPr lang="en" sz="1800" dirty="0"/>
              <a:t>with an idea.</a:t>
            </a:r>
          </a:p>
          <a:p>
            <a:pPr marL="4572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One thing remember is ideas do not have to start big</a:t>
            </a:r>
            <a:r>
              <a:rPr lang="en" sz="1200" dirty="0" smtClean="0"/>
              <a:t>.</a:t>
            </a:r>
            <a:endParaRPr lang="en-US" sz="1200" dirty="0" smtClean="0"/>
          </a:p>
          <a:p>
            <a:pPr marL="114300" lvl="0" indent="0">
              <a:buClr>
                <a:schemeClr val="dk1"/>
              </a:buClr>
              <a:buSzPct val="166666"/>
            </a:pPr>
            <a:endParaRPr lang="en-US" sz="1200" dirty="0"/>
          </a:p>
          <a:p>
            <a:pPr marL="114300" lvl="0" indent="0">
              <a:buClr>
                <a:schemeClr val="dk1"/>
              </a:buClr>
              <a:buSzPct val="166666"/>
            </a:pPr>
            <a:endParaRPr lang="en-US" sz="2000" dirty="0" smtClean="0"/>
          </a:p>
          <a:p>
            <a:pPr marL="114300" lvl="0" indent="0" algn="ctr">
              <a:buClr>
                <a:schemeClr val="dk1"/>
              </a:buClr>
              <a:buSzPct val="166666"/>
            </a:pPr>
            <a:r>
              <a:rPr lang="en-US" sz="2000" dirty="0">
                <a:hlinkClick r:id="rId3"/>
              </a:rPr>
              <a:t>http://www.youtube.com/watch?v=</a:t>
            </a:r>
            <a:r>
              <a:rPr lang="en-US" sz="2000" dirty="0" smtClean="0">
                <a:hlinkClick r:id="rId3"/>
              </a:rPr>
              <a:t>VSKoVsHs_Ko</a:t>
            </a:r>
            <a:endParaRPr lang="en-US" sz="2000" dirty="0" smtClean="0"/>
          </a:p>
          <a:p>
            <a:pPr marL="114300" lvl="0" indent="0" algn="ctr">
              <a:buClr>
                <a:schemeClr val="dk1"/>
              </a:buClr>
              <a:buSzPct val="166666"/>
            </a:pPr>
            <a:endParaRPr lang="en" sz="2000" dirty="0"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Creation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 Can Come From Few People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/>
              <a:buChar char="•"/>
            </a:pPr>
            <a:r>
              <a:rPr lang="en-US" dirty="0" smtClean="0"/>
              <a:t>Friendster: Jonathan Abrams</a:t>
            </a:r>
          </a:p>
          <a:p>
            <a:pPr marL="647700" indent="-457200">
              <a:buFont typeface="Arial"/>
              <a:buChar char="•"/>
            </a:pPr>
            <a:r>
              <a:rPr lang="en-US" dirty="0" smtClean="0"/>
              <a:t>MySpace: Tom Anderson and Chris </a:t>
            </a:r>
            <a:r>
              <a:rPr lang="en-US" dirty="0" err="1" smtClean="0"/>
              <a:t>DeWolfe</a:t>
            </a:r>
            <a:endParaRPr lang="en-US" dirty="0" smtClean="0"/>
          </a:p>
          <a:p>
            <a:pPr marL="647700" indent="-457200">
              <a:buFont typeface="Arial"/>
              <a:buChar char="•"/>
            </a:pPr>
            <a:r>
              <a:rPr lang="en-US" dirty="0" smtClean="0"/>
              <a:t>Facebook: Mark Zuckerberg</a:t>
            </a:r>
          </a:p>
          <a:p>
            <a:pPr marL="647700" indent="-457200">
              <a:buFont typeface="Arial"/>
              <a:buChar char="•"/>
            </a:pPr>
            <a:r>
              <a:rPr lang="en-US" dirty="0" smtClean="0"/>
              <a:t>Twitter: Jack Dorsey, Evan Williams, Biz Stone, and Noah Glass</a:t>
            </a:r>
          </a:p>
        </p:txBody>
      </p:sp>
    </p:spTree>
    <p:extLst>
      <p:ext uri="{BB962C8B-B14F-4D97-AF65-F5344CB8AC3E}">
        <p14:creationId xmlns:p14="http://schemas.microsoft.com/office/powerpoint/2010/main" val="131785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Friendster: Jonathan Abrams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/>
              <a:buChar char="•"/>
            </a:pPr>
            <a:r>
              <a:rPr lang="en-US" sz="2400" dirty="0" smtClean="0"/>
              <a:t>Founded by computer programmer Jonathan Abrams in a small California town.</a:t>
            </a:r>
          </a:p>
          <a:p>
            <a:pPr marL="6477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Friendster was based on the "Circle of Friends" (social network) technique for networking individuals in virtual communities and demonstrates the small world phenomenon.</a:t>
            </a:r>
          </a:p>
          <a:p>
            <a:pPr marL="6477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Friendster had one solid year of rapid success, until it was replaced by MySpace in 2004 in popularity.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9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Internet sites where people interact freely, sharing and discussing info about each other and their lives, using a multimedia mix of personal words, pictures, videos and audio.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1969: CompuServe was the first major commercial internet provider for the US, using dial-up connection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1988: Internet Relay Chat introduced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1991: World Wide Web released to the public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1997: First instant messenger (AOL)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2002: Friendster (first big social network site)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2003: MySpace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2004: Facebook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2006: Twitter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2011: Social networks available on most any device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History and Background</a:t>
            </a:r>
          </a:p>
        </p:txBody>
      </p:sp>
      <p:sp>
        <p:nvSpPr>
          <p:cNvPr id="41" name="Shape 41"/>
          <p:cNvSpPr/>
          <p:nvPr/>
        </p:nvSpPr>
        <p:spPr>
          <a:xfrm>
            <a:off x="5854700" y="2493700"/>
            <a:ext cx="3074948" cy="2432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MySpace: Tom Anderson and Chris </a:t>
            </a:r>
            <a:r>
              <a:rPr lang="en-US" sz="2900" dirty="0" err="1" smtClean="0"/>
              <a:t>DeWolfe</a:t>
            </a:r>
            <a:endParaRPr lang="en-US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/>
              <a:buChar char="•"/>
            </a:pPr>
            <a:r>
              <a:rPr lang="en-US" sz="2400" dirty="0" smtClean="0"/>
              <a:t>These two Friendster employees decided to take popular features from that website and make their own site called MySpace with a group of programmers.</a:t>
            </a:r>
          </a:p>
          <a:p>
            <a:pPr marL="647700" indent="-457200">
              <a:buFont typeface="Arial"/>
              <a:buChar char="•"/>
            </a:pPr>
            <a:r>
              <a:rPr lang="en-US" sz="2400" dirty="0" smtClean="0"/>
              <a:t>This site rose quickly to popularity and to avoid being taken down, Chris </a:t>
            </a:r>
            <a:r>
              <a:rPr lang="en-US" sz="2400" dirty="0" err="1" smtClean="0"/>
              <a:t>DeWolfe</a:t>
            </a:r>
            <a:r>
              <a:rPr lang="en-US" sz="2400" dirty="0" smtClean="0"/>
              <a:t> wanted to purchase Facebook but rejected </a:t>
            </a:r>
            <a:r>
              <a:rPr lang="en-US" sz="2400" dirty="0" err="1" smtClean="0"/>
              <a:t>Zuckerberg’s</a:t>
            </a:r>
            <a:r>
              <a:rPr lang="en-US" sz="2400" dirty="0" smtClean="0"/>
              <a:t> $75 million asking price.</a:t>
            </a:r>
          </a:p>
          <a:p>
            <a:pPr marL="647700" indent="-457200">
              <a:buFont typeface="Arial"/>
              <a:buChar char="•"/>
            </a:pPr>
            <a:r>
              <a:rPr lang="en-US" sz="2400" dirty="0" smtClean="0"/>
              <a:t>Because of this, Facebook took over as the top social networking site in 2005.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729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Facebook: Mark Zuckerberg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/>
              <a:buChar char="•"/>
            </a:pPr>
            <a:r>
              <a:rPr lang="en-US" sz="2400" dirty="0" smtClean="0"/>
              <a:t>Originally started as a “hot or not” website comparing different Harvard undergraduate females, Facebook rose quickly to popularity.</a:t>
            </a:r>
          </a:p>
          <a:p>
            <a:pPr marL="647700" indent="-457200">
              <a:buFont typeface="Arial"/>
              <a:buChar char="•"/>
            </a:pPr>
            <a:r>
              <a:rPr lang="en-US" sz="2400" dirty="0" smtClean="0"/>
              <a:t>In 2008, it was declared the most popular social networking site, and it still is today.</a:t>
            </a:r>
          </a:p>
          <a:p>
            <a:pPr marL="647700" indent="-457200">
              <a:buFont typeface="Arial"/>
              <a:buChar char="•"/>
            </a:pPr>
            <a:r>
              <a:rPr lang="en-US" sz="2400" dirty="0" smtClean="0"/>
              <a:t>Today Facebook has over 1 billion users.</a:t>
            </a:r>
          </a:p>
          <a:p>
            <a:pPr marL="647700" indent="-457200">
              <a:buFont typeface="Arial"/>
              <a:buChar char="•"/>
            </a:pPr>
            <a:r>
              <a:rPr lang="en-US" sz="2400" dirty="0" smtClean="0"/>
              <a:t>Although it is still the most popular, Twitter has taken some of Facebook’s popularity and now the two are competitors.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43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Twitter: Jack Dorsey, Evan Williams, Biz Stone, and Noah </a:t>
            </a:r>
            <a:r>
              <a:rPr lang="en-US" sz="2800" dirty="0" smtClean="0"/>
              <a:t>Glass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/>
              <a:buChar char="•"/>
            </a:pPr>
            <a:r>
              <a:rPr lang="en-US" sz="2200" dirty="0" smtClean="0"/>
              <a:t>Jack Dorsey, a NYU undergraduate at the time, introduced an idea of SMS text messaging to a group of people.</a:t>
            </a:r>
          </a:p>
          <a:p>
            <a:pPr marL="647700" indent="-457200">
              <a:buFont typeface="Arial"/>
              <a:buChar char="•"/>
            </a:pPr>
            <a:r>
              <a:rPr lang="en-US" sz="2200" dirty="0" smtClean="0"/>
              <a:t>The others were board members of a podcasting company called </a:t>
            </a:r>
            <a:r>
              <a:rPr lang="en-US" sz="2200" dirty="0" err="1" smtClean="0"/>
              <a:t>Odeo</a:t>
            </a:r>
            <a:r>
              <a:rPr lang="en-US" sz="2200" dirty="0" smtClean="0"/>
              <a:t>, and they helped Dorsey develop his idea and make it successful.</a:t>
            </a:r>
          </a:p>
          <a:p>
            <a:pPr marL="647700" indent="-457200">
              <a:buFont typeface="Arial"/>
              <a:buChar char="•"/>
            </a:pPr>
            <a:r>
              <a:rPr lang="en-US" sz="2200" dirty="0" smtClean="0"/>
              <a:t>Today Twitter has over 500 million users and is the second most popular social networking site, competing with Facebook.</a:t>
            </a:r>
          </a:p>
          <a:p>
            <a:pPr marL="647700" indent="-457200">
              <a:buFont typeface="Arial"/>
              <a:buChar char="•"/>
            </a:pPr>
            <a:r>
              <a:rPr lang="en-US" sz="2200" dirty="0" smtClean="0"/>
              <a:t>It is referred to as “the SMS of the Internet.”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121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Creation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823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Since every social networking site is a website, each one starts with code.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The programmer writes all the code to make the site run and look visually appealing.</a:t>
            </a:r>
          </a:p>
        </p:txBody>
      </p:sp>
      <p:sp>
        <p:nvSpPr>
          <p:cNvPr id="152" name="Shape 152"/>
          <p:cNvSpPr/>
          <p:nvPr/>
        </p:nvSpPr>
        <p:spPr>
          <a:xfrm>
            <a:off x="5280900" y="1304050"/>
            <a:ext cx="3792874" cy="37256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Development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55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After the programmer writes the code, the business side of the site comes in.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 businessman is needed to find investors and advertisers that will fund the site and help generate revenue.</a:t>
            </a:r>
          </a:p>
        </p:txBody>
      </p:sp>
      <p:sp>
        <p:nvSpPr>
          <p:cNvPr id="159" name="Shape 159"/>
          <p:cNvSpPr/>
          <p:nvPr/>
        </p:nvSpPr>
        <p:spPr>
          <a:xfrm>
            <a:off x="5266025" y="1417799"/>
            <a:ext cx="3530549" cy="37256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500" dirty="0" smtClean="0"/>
              <a:t>Where</a:t>
            </a:r>
            <a:r>
              <a:rPr lang="en-US" sz="3500" dirty="0" smtClean="0"/>
              <a:t> Does</a:t>
            </a:r>
            <a:r>
              <a:rPr lang="en" sz="3500" dirty="0" smtClean="0"/>
              <a:t> </a:t>
            </a:r>
            <a:r>
              <a:rPr lang="en-US" sz="3500" dirty="0"/>
              <a:t>T</a:t>
            </a:r>
            <a:r>
              <a:rPr lang="en" sz="3500" dirty="0" smtClean="0"/>
              <a:t>he </a:t>
            </a:r>
            <a:r>
              <a:rPr lang="en-US" sz="3500" dirty="0" smtClean="0"/>
              <a:t>M</a:t>
            </a:r>
            <a:r>
              <a:rPr lang="en" sz="3500" dirty="0" smtClean="0"/>
              <a:t>oney </a:t>
            </a:r>
            <a:r>
              <a:rPr lang="en-US" sz="3500" dirty="0" smtClean="0"/>
              <a:t>C</a:t>
            </a:r>
            <a:r>
              <a:rPr lang="en" sz="3500" dirty="0" smtClean="0"/>
              <a:t>ome </a:t>
            </a:r>
            <a:r>
              <a:rPr lang="en-US" sz="3500" dirty="0" smtClean="0"/>
              <a:t>F</a:t>
            </a:r>
            <a:r>
              <a:rPr lang="en" sz="3500" dirty="0" smtClean="0"/>
              <a:t>rom</a:t>
            </a:r>
            <a:r>
              <a:rPr lang="en" sz="3500" dirty="0"/>
              <a:t>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Investments from venture capitalists.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Ex: Accel Partners has given Facebook 12.7 million dollars.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Utilize web advertising.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Ex: mobile ads make up 41% of it’s 1.6 billion dollar second quarter ad revenue.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Development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Every successful social network site has two components: programming and business.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/>
              <a:t>The programmer does all the code and behind-the-scenes work on the site.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/>
              <a:t>The businessman finds investors and finds out to make revenue for the site.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/>
              <a:t>These two components must be used perfectly together or a site can become uncool and not reach its full potential</a:t>
            </a:r>
            <a:r>
              <a:rPr lang="en" sz="1400" dirty="0" smtClean="0"/>
              <a:t>.</a:t>
            </a:r>
            <a:endParaRPr lang="en-US" sz="1400" dirty="0" smtClean="0"/>
          </a:p>
          <a:p>
            <a:pPr marL="596900" lvl="1" indent="0"/>
            <a:endParaRPr lang="en-US" sz="1400" dirty="0" smtClean="0"/>
          </a:p>
          <a:p>
            <a:pPr marL="596900" lvl="1" indent="0"/>
            <a:endParaRPr lang="en-US" sz="1400" dirty="0"/>
          </a:p>
          <a:p>
            <a:pPr marL="596900" lvl="1" indent="0" algn="ctr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://www.youtube.com/watch?v=</a:t>
            </a:r>
            <a:r>
              <a:rPr lang="en-US" sz="2000" dirty="0" smtClean="0">
                <a:hlinkClick r:id="rId3"/>
              </a:rPr>
              <a:t>dU6scly2AFU</a:t>
            </a:r>
            <a:endParaRPr lang="en-US" sz="2000" dirty="0" smtClean="0"/>
          </a:p>
          <a:p>
            <a:pPr marL="596900" lvl="1" indent="0" algn="ctr"/>
            <a:endParaRPr lang="en"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Appeal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Appeal is essential to having a successful social network. There are two types of appeal necessary: visual and social.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The site has to be visually appealing or no one will visit it.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The site also has to keep up with current social trends, or no one will think it is cool enough to visit (Remember: target age is 18-24).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 or Continue?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/>
              <a:buChar char="•"/>
            </a:pPr>
            <a:r>
              <a:rPr lang="en-US" sz="2600" dirty="0" smtClean="0"/>
              <a:t>As shown by Friendster and MySpace, if you have a popular social network, it will not stay that way.</a:t>
            </a:r>
          </a:p>
          <a:p>
            <a:pPr marL="647700" indent="-457200">
              <a:buFont typeface="Arial"/>
              <a:buChar char="•"/>
            </a:pPr>
            <a:r>
              <a:rPr lang="en-US" sz="2600" dirty="0" smtClean="0"/>
              <a:t>Because of this, the decision has to be made: sell or continue?</a:t>
            </a:r>
          </a:p>
          <a:p>
            <a:pPr marL="647700" indent="-457200">
              <a:buFont typeface="Arial"/>
              <a:buChar char="•"/>
            </a:pPr>
            <a:r>
              <a:rPr lang="en-US" sz="2600" dirty="0" smtClean="0"/>
              <a:t>Sometimes continuing works, like for Facebook and Twitter for now; but for most, like Friendster and MySpace, continuing does not work and selling was the better option.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7298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700"/>
              <a:t>Six Steps to Having a Powerful Social Network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600" dirty="0"/>
              <a:t>Start with an idea.</a:t>
            </a:r>
          </a:p>
          <a:p>
            <a:pPr marL="457200" lvl="0" indent="-40005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600" dirty="0"/>
              <a:t>Put the idea into action and test out the site’s popularity.</a:t>
            </a:r>
          </a:p>
          <a:p>
            <a:pPr marL="457200" lvl="0" indent="-40005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600" dirty="0"/>
              <a:t>Once popularity is gained, find a businessman who can help gain revenue.</a:t>
            </a:r>
          </a:p>
          <a:p>
            <a:pPr marL="457200" lvl="0" indent="-40005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600" dirty="0"/>
              <a:t>Gain investors to gain revenue for the company.</a:t>
            </a:r>
          </a:p>
          <a:p>
            <a:pPr marL="457200" lvl="0" indent="-40005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600" dirty="0"/>
              <a:t>Make changes based on what users want.</a:t>
            </a:r>
          </a:p>
          <a:p>
            <a:pPr marL="457200" lvl="0" indent="-40005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600" dirty="0" smtClean="0"/>
              <a:t>Either sell or r</a:t>
            </a:r>
            <a:r>
              <a:rPr lang="en" sz="2600" dirty="0" smtClean="0"/>
              <a:t>ide </a:t>
            </a:r>
            <a:r>
              <a:rPr lang="en" sz="2600" dirty="0"/>
              <a:t>it out.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1969: CompuServe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017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CompuServe used a dial-up connection to fulfill the company’s goal to provide in-house internet to people that were part of Golden United Life Insurance.</a:t>
            </a:r>
          </a:p>
        </p:txBody>
      </p:sp>
      <p:sp>
        <p:nvSpPr>
          <p:cNvPr id="48" name="Shape 48"/>
          <p:cNvSpPr/>
          <p:nvPr/>
        </p:nvSpPr>
        <p:spPr>
          <a:xfrm>
            <a:off x="5474700" y="1335825"/>
            <a:ext cx="3565750" cy="3725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500"/>
              <a:t>But No Matter What, Social Networking is a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://www.youtube.com/watch?v=</a:t>
            </a:r>
            <a:r>
              <a:rPr lang="en-US" dirty="0" smtClean="0">
                <a:hlinkClick r:id="rId3"/>
              </a:rPr>
              <a:t>551kYG2myoU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Is Taking 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://en.wikipedia.org/wiki/</a:t>
            </a:r>
            <a:r>
              <a:rPr lang="en-US" dirty="0" smtClean="0">
                <a:hlinkClick r:id="rId2"/>
              </a:rPr>
              <a:t>List_of_social_networking_websites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559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Protocol for live, interactive Internet text messaging or synchronous conferencing.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Designed for group communication in discussion forums (channels), also allowing for one-one communication via private message.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1988: Internet Relay Chat Introduced</a:t>
            </a:r>
          </a:p>
        </p:txBody>
      </p:sp>
      <p:sp>
        <p:nvSpPr>
          <p:cNvPr id="55" name="Shape 55"/>
          <p:cNvSpPr/>
          <p:nvPr/>
        </p:nvSpPr>
        <p:spPr>
          <a:xfrm>
            <a:off x="5924250" y="1424700"/>
            <a:ext cx="3126324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100"/>
              <a:t>1991: World Wide Web Released to Public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After being in development for many years, the World Wide Web was introduced in 1991, which set a course for development of social networks on this medium.</a:t>
            </a:r>
          </a:p>
        </p:txBody>
      </p:sp>
      <p:sp>
        <p:nvSpPr>
          <p:cNvPr id="62" name="Shape 62"/>
          <p:cNvSpPr/>
          <p:nvPr/>
        </p:nvSpPr>
        <p:spPr>
          <a:xfrm>
            <a:off x="5330850" y="2887975"/>
            <a:ext cx="3813149" cy="22555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1997: First Instant Messenger (AOL)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8875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900" dirty="0"/>
              <a:t>Instant messaging and presence computer program.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900" dirty="0"/>
              <a:t>U</a:t>
            </a:r>
            <a:r>
              <a:rPr lang="en" sz="2900" dirty="0" smtClean="0"/>
              <a:t>sed </a:t>
            </a:r>
            <a:r>
              <a:rPr lang="en" sz="2900" dirty="0"/>
              <a:t>OSCAR and TOC instant messaging protocol to allow registered users to communicate in real time </a:t>
            </a:r>
          </a:p>
        </p:txBody>
      </p:sp>
      <p:sp>
        <p:nvSpPr>
          <p:cNvPr id="69" name="Shape 69"/>
          <p:cNvSpPr/>
          <p:nvPr/>
        </p:nvSpPr>
        <p:spPr>
          <a:xfrm>
            <a:off x="5258475" y="1285000"/>
            <a:ext cx="3815500" cy="3725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/>
              <a:t>2002: Friendster (first big social network site)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Friendster was the first popular social networking site that brought people together from different geographical areas. It launched a series of other popular social networking sites.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 2011, it was repositioned into a social gaming site.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2003: Myspace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Social networking service with a strong music emphasis.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Owned by Specific Media LLC and JUSTIN TIMBERLAKE!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Peaked from 2005-2008 as most visited social networking site..</a:t>
            </a:r>
          </a:p>
        </p:txBody>
      </p:sp>
      <p:sp>
        <p:nvSpPr>
          <p:cNvPr id="82" name="Shape 82"/>
          <p:cNvSpPr/>
          <p:nvPr/>
        </p:nvSpPr>
        <p:spPr>
          <a:xfrm>
            <a:off x="3664325" y="3810000"/>
            <a:ext cx="4940297" cy="1333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2004: Facebook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Started as a “hot or not” game for Harvard students.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Is currently being used by over 1 billion people.</a:t>
            </a:r>
          </a:p>
        </p:txBody>
      </p:sp>
      <p:sp>
        <p:nvSpPr>
          <p:cNvPr id="89" name="Shape 89"/>
          <p:cNvSpPr/>
          <p:nvPr/>
        </p:nvSpPr>
        <p:spPr>
          <a:xfrm>
            <a:off x="2101850" y="2946625"/>
            <a:ext cx="4940300" cy="2107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1550</Words>
  <Application>Microsoft Macintosh PowerPoint</Application>
  <PresentationFormat>On-screen Show (16:9)</PresentationFormat>
  <Paragraphs>132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biz</vt:lpstr>
      <vt:lpstr>Social Network</vt:lpstr>
      <vt:lpstr>History and Background</vt:lpstr>
      <vt:lpstr>1969: CompuServe</vt:lpstr>
      <vt:lpstr>1988: Internet Relay Chat Introduced</vt:lpstr>
      <vt:lpstr>1991: World Wide Web Released to Public</vt:lpstr>
      <vt:lpstr>1997: First Instant Messenger (AOL) </vt:lpstr>
      <vt:lpstr>2002: Friendster (first big social network site)</vt:lpstr>
      <vt:lpstr>2003: Myspace </vt:lpstr>
      <vt:lpstr>2004: Facebook</vt:lpstr>
      <vt:lpstr>2006: Twitter</vt:lpstr>
      <vt:lpstr>2011: Social Networks Available on Virtually Any Device</vt:lpstr>
      <vt:lpstr>Effects on Technology</vt:lpstr>
      <vt:lpstr>Population &amp; Effects on society</vt:lpstr>
      <vt:lpstr>Social Networking at a Young Age</vt:lpstr>
      <vt:lpstr>Outcomes of Social Networking</vt:lpstr>
      <vt:lpstr>Cycle of Social Network Popularity</vt:lpstr>
      <vt:lpstr>Creation</vt:lpstr>
      <vt:lpstr>An Idea Can Come From Few People</vt:lpstr>
      <vt:lpstr>Friendster: Jonathan Abrams</vt:lpstr>
      <vt:lpstr>MySpace: Tom Anderson and Chris DeWolfe</vt:lpstr>
      <vt:lpstr>Facebook: Mark Zuckerberg</vt:lpstr>
      <vt:lpstr>Twitter: Jack Dorsey, Evan Williams, Biz Stone, and Noah Glass</vt:lpstr>
      <vt:lpstr>Creation</vt:lpstr>
      <vt:lpstr>Development</vt:lpstr>
      <vt:lpstr>Where Does The Money Come From?</vt:lpstr>
      <vt:lpstr>Development</vt:lpstr>
      <vt:lpstr>Appeal</vt:lpstr>
      <vt:lpstr>Sell or Continue?</vt:lpstr>
      <vt:lpstr>Six Steps to Having a Powerful Social Network</vt:lpstr>
      <vt:lpstr>But No Matter What, Social Networking is a Business</vt:lpstr>
      <vt:lpstr>Social Networking Is Taking Over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</dc:title>
  <cp:lastModifiedBy>Dinesh Manocha</cp:lastModifiedBy>
  <cp:revision>24</cp:revision>
  <dcterms:modified xsi:type="dcterms:W3CDTF">2013-11-08T07:31:11Z</dcterms:modified>
</cp:coreProperties>
</file>