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sldIdLst>
    <p:sldId id="256" r:id="rId2"/>
    <p:sldId id="257" r:id="rId3"/>
    <p:sldId id="258" r:id="rId4"/>
    <p:sldId id="259" r:id="rId5"/>
    <p:sldId id="260" r:id="rId6"/>
    <p:sldId id="261" r:id="rId7"/>
    <p:sldId id="262" r:id="rId8"/>
    <p:sldId id="263" r:id="rId9"/>
    <p:sldId id="264" r:id="rId10"/>
    <p:sldId id="265" r:id="rId11"/>
    <p:sldId id="269" r:id="rId12"/>
    <p:sldId id="266" r:id="rId13"/>
    <p:sldId id="267" r:id="rId14"/>
    <p:sldId id="268"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200" d="100"/>
          <a:sy n="200" d="100"/>
        </p:scale>
        <p:origin x="-96" y="-3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smtClean="0"/>
              <a:t>11/25/13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19230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smtClean="0"/>
              <a:t>11/25/13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67929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398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smtClean="0"/>
              <a:t>11/25/13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72568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smtClean="0"/>
              <a:t>11/25/13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smtClean="0"/>
              <a:t>‹#›</a:t>
            </a:fld>
            <a:endParaRPr lang="en-US" dirty="0"/>
          </a:p>
        </p:txBody>
      </p:sp>
    </p:spTree>
    <p:extLst>
      <p:ext uri="{BB962C8B-B14F-4D97-AF65-F5344CB8AC3E}">
        <p14:creationId xmlns:p14="http://schemas.microsoft.com/office/powerpoint/2010/main" val="2973246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smtClean="0"/>
              <a:t>11/25/13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73394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smtClean="0"/>
              <a:t>11/25/13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8588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smtClean="0"/>
              <a:t>11/25/13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03071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smtClean="0"/>
              <a:t>11/25/13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54735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smtClean="0"/>
              <a:t>11/25/13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64754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4271A48-F18A-45B3-BC05-1E27DA3F88AF}" type="datetimeFigureOut">
              <a:rPr lang="en-US" smtClean="0"/>
              <a:t>11/25/13</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24234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smtClean="0"/>
              <a:t>11/25/13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20710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smtClean="0"/>
              <a:t>11/25/13</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191247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iB1bLuvm15Q"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effectLst>
                  <a:outerShdw blurRad="38100" dist="38100" dir="2700000" algn="tl">
                    <a:srgbClr val="000000">
                      <a:alpha val="43137"/>
                    </a:srgbClr>
                  </a:outerShdw>
                </a:effectLst>
              </a:rPr>
              <a:t>The Tor Browser</a:t>
            </a:r>
            <a:endParaRPr lang="en-US" dirty="0">
              <a:effectLst>
                <a:outerShdw blurRad="38100" dist="38100" dir="2700000" algn="tl">
                  <a:srgbClr val="000000">
                    <a:alpha val="43137"/>
                  </a:srgbClr>
                </a:outerShdw>
              </a:effectLst>
            </a:endParaRPr>
          </a:p>
        </p:txBody>
      </p:sp>
      <p:sp>
        <p:nvSpPr>
          <p:cNvPr id="4" name="TextBox 3"/>
          <p:cNvSpPr txBox="1"/>
          <p:nvPr/>
        </p:nvSpPr>
        <p:spPr>
          <a:xfrm>
            <a:off x="1789176" y="4325112"/>
            <a:ext cx="7354824" cy="400110"/>
          </a:xfrm>
          <a:prstGeom prst="rect">
            <a:avLst/>
          </a:prstGeom>
          <a:noFill/>
        </p:spPr>
        <p:txBody>
          <a:bodyPr wrap="square" rtlCol="0">
            <a:spAutoFit/>
          </a:bodyPr>
          <a:lstStyle/>
          <a:p>
            <a:r>
              <a:rPr lang="en-US" sz="2000" dirty="0" smtClean="0"/>
              <a:t>Network Anonymity and its Relation to the Public</a:t>
            </a:r>
            <a:endParaRPr lang="en-US" sz="2000" dirty="0"/>
          </a:p>
        </p:txBody>
      </p:sp>
      <p:sp>
        <p:nvSpPr>
          <p:cNvPr id="5" name="TextBox 4"/>
          <p:cNvSpPr txBox="1"/>
          <p:nvPr/>
        </p:nvSpPr>
        <p:spPr>
          <a:xfrm>
            <a:off x="1789176" y="4725222"/>
            <a:ext cx="4937760" cy="461665"/>
          </a:xfrm>
          <a:prstGeom prst="rect">
            <a:avLst/>
          </a:prstGeom>
          <a:noFill/>
        </p:spPr>
        <p:txBody>
          <a:bodyPr wrap="square" rtlCol="0">
            <a:spAutoFit/>
          </a:bodyPr>
          <a:lstStyle/>
          <a:p>
            <a:pPr algn="ctr"/>
            <a:r>
              <a:rPr lang="en-US" sz="2400" dirty="0" smtClean="0">
                <a:latin typeface="+mj-lt"/>
              </a:rPr>
              <a:t>By Jackson Wright</a:t>
            </a:r>
            <a:endParaRPr lang="en-US" sz="2400" dirty="0">
              <a:latin typeface="+mj-lt"/>
            </a:endParaRPr>
          </a:p>
        </p:txBody>
      </p:sp>
    </p:spTree>
    <p:extLst>
      <p:ext uri="{BB962C8B-B14F-4D97-AF65-F5344CB8AC3E}">
        <p14:creationId xmlns:p14="http://schemas.microsoft.com/office/powerpoint/2010/main" val="266236907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Media Coverage of Silk Road</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Businesses on the Tor network run using </a:t>
            </a:r>
            <a:r>
              <a:rPr lang="en-US" dirty="0" err="1"/>
              <a:t>b</a:t>
            </a:r>
            <a:r>
              <a:rPr lang="en-US" dirty="0" err="1" smtClean="0"/>
              <a:t>itcoins</a:t>
            </a:r>
            <a:r>
              <a:rPr lang="en-US" dirty="0" smtClean="0"/>
              <a:t>, a cryptographic digital currency that functions on equations rather than human induced inflation</a:t>
            </a:r>
          </a:p>
          <a:p>
            <a:pPr lvl="1">
              <a:buFont typeface="Arial" panose="020B0604020202020204" pitchFamily="34" charset="0"/>
              <a:buChar char="•"/>
            </a:pPr>
            <a:r>
              <a:rPr lang="en-US" dirty="0" smtClean="0"/>
              <a:t>This technology is used worldwide as a form of currency because of its properties of keeping the user anonymous</a:t>
            </a:r>
          </a:p>
          <a:p>
            <a:pPr>
              <a:buFont typeface="Arial" panose="020B0604020202020204" pitchFamily="34" charset="0"/>
              <a:buChar char="•"/>
            </a:pPr>
            <a:r>
              <a:rPr lang="en-US" dirty="0" smtClean="0"/>
              <a:t>The Silk Road was compromised just over a month ago when the owner functioning under the alias Dread Pirate Roberts was arrested in New York</a:t>
            </a:r>
          </a:p>
          <a:p>
            <a:pPr lvl="1">
              <a:buFont typeface="Arial" panose="020B0604020202020204" pitchFamily="34" charset="0"/>
              <a:buChar char="•"/>
            </a:pPr>
            <a:r>
              <a:rPr lang="en-US" dirty="0" smtClean="0"/>
              <a:t>FBI seized 28.5 million dollars worth of </a:t>
            </a:r>
            <a:r>
              <a:rPr lang="en-US" dirty="0" err="1" smtClean="0"/>
              <a:t>bitcoins</a:t>
            </a:r>
            <a:r>
              <a:rPr lang="en-US" dirty="0" smtClean="0"/>
              <a:t>, nearly 2% of the total market</a:t>
            </a:r>
          </a:p>
          <a:p>
            <a:pPr lvl="1">
              <a:buFont typeface="Arial" panose="020B0604020202020204" pitchFamily="34" charset="0"/>
              <a:buChar char="•"/>
            </a:pPr>
            <a:r>
              <a:rPr lang="en-US" dirty="0" smtClean="0"/>
              <a:t>Silk road handled over 1.2 billion dollars in sales during its two and a half years of activity</a:t>
            </a:r>
          </a:p>
        </p:txBody>
      </p:sp>
    </p:spTree>
    <p:extLst>
      <p:ext uri="{BB962C8B-B14F-4D97-AF65-F5344CB8AC3E}">
        <p14:creationId xmlns:p14="http://schemas.microsoft.com/office/powerpoint/2010/main" val="31865849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345" y="110821"/>
            <a:ext cx="7363853" cy="6173061"/>
          </a:xfrm>
          <a:prstGeom prst="rect">
            <a:avLst/>
          </a:prstGeom>
        </p:spPr>
      </p:pic>
    </p:spTree>
    <p:extLst>
      <p:ext uri="{BB962C8B-B14F-4D97-AF65-F5344CB8AC3E}">
        <p14:creationId xmlns:p14="http://schemas.microsoft.com/office/powerpoint/2010/main" val="359332969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868" y="1047940"/>
            <a:ext cx="7353108" cy="4840796"/>
          </a:xfrm>
          <a:prstGeom prst="rect">
            <a:avLst/>
          </a:prstGeom>
        </p:spPr>
      </p:pic>
      <p:sp>
        <p:nvSpPr>
          <p:cNvPr id="8" name="TextBox 7"/>
          <p:cNvSpPr txBox="1"/>
          <p:nvPr/>
        </p:nvSpPr>
        <p:spPr>
          <a:xfrm>
            <a:off x="2084832" y="365760"/>
            <a:ext cx="5108448" cy="584775"/>
          </a:xfrm>
          <a:prstGeom prst="rect">
            <a:avLst/>
          </a:prstGeom>
          <a:noFill/>
        </p:spPr>
        <p:txBody>
          <a:bodyPr wrap="square" rtlCol="0">
            <a:spAutoFit/>
          </a:bodyPr>
          <a:lstStyle/>
          <a:p>
            <a:pPr algn="ctr"/>
            <a:r>
              <a:rPr lang="en-US" sz="3200" b="1" dirty="0" smtClean="0">
                <a:latin typeface="+mj-lt"/>
              </a:rPr>
              <a:t>Ross Ulbricht</a:t>
            </a:r>
            <a:endParaRPr lang="en-US" sz="3200" b="1" dirty="0">
              <a:latin typeface="+mj-lt"/>
            </a:endParaRPr>
          </a:p>
        </p:txBody>
      </p:sp>
    </p:spTree>
    <p:extLst>
      <p:ext uri="{BB962C8B-B14F-4D97-AF65-F5344CB8AC3E}">
        <p14:creationId xmlns:p14="http://schemas.microsoft.com/office/powerpoint/2010/main" val="372804167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7136" y="755904"/>
            <a:ext cx="7790688" cy="4708981"/>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Last Friday, November 22</a:t>
            </a:r>
            <a:r>
              <a:rPr lang="en-US" sz="2000" baseline="30000" dirty="0" smtClean="0"/>
              <a:t>nd</a:t>
            </a:r>
            <a:r>
              <a:rPr lang="en-US" sz="2000" dirty="0" smtClean="0"/>
              <a:t> he was seen in court for the first time</a:t>
            </a:r>
          </a:p>
          <a:p>
            <a:pPr marL="285750" indent="-285750">
              <a:buFont typeface="Arial" panose="020B0604020202020204" pitchFamily="34" charset="0"/>
              <a:buChar char="•"/>
            </a:pPr>
            <a:r>
              <a:rPr lang="en-US" sz="2000" dirty="0" smtClean="0"/>
              <a:t>This marks the first time a documented user of the Tor browser has been has been prosecuted in the developed world; this brought about many questions of whether the network is still safe as well as whether he would receive more or less punishment for running the business through technology</a:t>
            </a:r>
          </a:p>
          <a:p>
            <a:pPr marL="742950" lvl="1" indent="-285750">
              <a:buFont typeface="Arial" panose="020B0604020202020204" pitchFamily="34" charset="0"/>
              <a:buChar char="•"/>
            </a:pPr>
            <a:r>
              <a:rPr lang="en-US" sz="2000" dirty="0" smtClean="0"/>
              <a:t>He was denied bail and his charges were multiplied during the hearing</a:t>
            </a:r>
            <a:endParaRPr lang="en-US" sz="2000" dirty="0"/>
          </a:p>
          <a:p>
            <a:pPr marL="285750" indent="-285750">
              <a:buFont typeface="Arial" panose="020B0604020202020204" pitchFamily="34" charset="0"/>
              <a:buChar char="•"/>
            </a:pPr>
            <a:r>
              <a:rPr lang="en-US" sz="2000" dirty="0" smtClean="0"/>
              <a:t>He was caught because the FBI were able to trace back to a forum post under a familiar alias in 2008 which connected to his </a:t>
            </a:r>
            <a:r>
              <a:rPr lang="en-US" sz="2000" dirty="0"/>
              <a:t>G</a:t>
            </a:r>
            <a:r>
              <a:rPr lang="en-US" sz="2000" dirty="0" smtClean="0"/>
              <a:t>mail account which was connected to his Google+ profile</a:t>
            </a:r>
          </a:p>
          <a:p>
            <a:pPr marL="285750" indent="-285750">
              <a:buFont typeface="Arial" panose="020B0604020202020204" pitchFamily="34" charset="0"/>
              <a:buChar char="•"/>
            </a:pPr>
            <a:r>
              <a:rPr lang="en-US" sz="2000" dirty="0" smtClean="0"/>
              <a:t>The point of this:  the Tor network was not at fault for his carelessness, and the fact that the Silk Road 2.0 was up and running again in just two weeks provides evidence that the authorities (NSA, FBI, etc.) who use the browser themselves have not been able to fully crack the system</a:t>
            </a:r>
          </a:p>
        </p:txBody>
      </p:sp>
    </p:spTree>
    <p:extLst>
      <p:ext uri="{BB962C8B-B14F-4D97-AF65-F5344CB8AC3E}">
        <p14:creationId xmlns:p14="http://schemas.microsoft.com/office/powerpoint/2010/main" val="352914279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Significance of Tor</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Tor provides a service to our society that is a growing need</a:t>
            </a:r>
          </a:p>
          <a:p>
            <a:pPr lvl="1">
              <a:buFont typeface="Arial" panose="020B0604020202020204" pitchFamily="34" charset="0"/>
              <a:buChar char="•"/>
            </a:pPr>
            <a:r>
              <a:rPr lang="en-US" dirty="0" smtClean="0"/>
              <a:t>We regularly discover that we are under more and more surveillance than we previously knew by the government and this browser has become the most popular in the world at providing anonymity</a:t>
            </a:r>
          </a:p>
          <a:p>
            <a:pPr>
              <a:buFont typeface="Arial" panose="020B0604020202020204" pitchFamily="34" charset="0"/>
              <a:buChar char="•"/>
            </a:pPr>
            <a:r>
              <a:rPr lang="en-US" dirty="0" smtClean="0"/>
              <a:t>Allows for an open network; free and anonymous flow of data between people across the world from each other without any authoritative interference</a:t>
            </a:r>
          </a:p>
          <a:p>
            <a:pPr>
              <a:buFont typeface="Arial" panose="020B0604020202020204" pitchFamily="34" charset="0"/>
              <a:buChar char="•"/>
            </a:pPr>
            <a:r>
              <a:rPr lang="en-US" dirty="0" smtClean="0"/>
              <a:t>Network anonymity will strengthen with more users because the peer-to-peer network grows stronger with more cooperative entities</a:t>
            </a:r>
          </a:p>
          <a:p>
            <a:pPr>
              <a:buFont typeface="Arial" panose="020B0604020202020204" pitchFamily="34" charset="0"/>
              <a:buChar char="•"/>
            </a:pPr>
            <a:r>
              <a:rPr lang="en-US" dirty="0" smtClean="0"/>
              <a:t>Provides a pathway to the “dark web,” which contains over 50% of all webpages but is scarcely used or even seen</a:t>
            </a:r>
          </a:p>
        </p:txBody>
      </p:sp>
      <p:sp>
        <p:nvSpPr>
          <p:cNvPr id="4" name="TextBox 3"/>
          <p:cNvSpPr txBox="1"/>
          <p:nvPr/>
        </p:nvSpPr>
        <p:spPr>
          <a:xfrm>
            <a:off x="4645152" y="5620512"/>
            <a:ext cx="3721608" cy="49987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8023334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History of Tor</a:t>
            </a:r>
            <a:endParaRPr lang="en-US" dirty="0"/>
          </a:p>
        </p:txBody>
      </p:sp>
      <p:sp>
        <p:nvSpPr>
          <p:cNvPr id="3" name="Content Placeholder 2"/>
          <p:cNvSpPr>
            <a:spLocks noGrp="1"/>
          </p:cNvSpPr>
          <p:nvPr>
            <p:ph idx="1"/>
          </p:nvPr>
        </p:nvSpPr>
        <p:spPr/>
        <p:txBody>
          <a:bodyPr>
            <a:normAutofit/>
          </a:bodyPr>
          <a:lstStyle/>
          <a:p>
            <a:pPr lvl="1"/>
            <a:r>
              <a:rPr lang="en-US" sz="2400" dirty="0"/>
              <a:t>The </a:t>
            </a:r>
            <a:r>
              <a:rPr lang="en-US" sz="2400" dirty="0" smtClean="0"/>
              <a:t>Tor Browser was first developed and utilized by the United States Navy as an onion-routing tool to protect digital government communications</a:t>
            </a:r>
          </a:p>
          <a:p>
            <a:pPr lvl="1"/>
            <a:r>
              <a:rPr lang="en-US" sz="2400" dirty="0" smtClean="0"/>
              <a:t>The inventors were employees of the United States Naval Research Laboratory</a:t>
            </a:r>
          </a:p>
          <a:p>
            <a:pPr lvl="1"/>
            <a:r>
              <a:rPr lang="en-US" sz="2400" dirty="0" smtClean="0"/>
              <a:t>Initially designed solely for U.S. government activities, the browser is now widely used by governments around the world as well as journalists, activists, and various others</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039" y="286604"/>
            <a:ext cx="1947482" cy="1235323"/>
          </a:xfrm>
          <a:prstGeom prst="rect">
            <a:avLst/>
          </a:prstGeom>
        </p:spPr>
      </p:pic>
    </p:spTree>
    <p:extLst>
      <p:ext uri="{BB962C8B-B14F-4D97-AF65-F5344CB8AC3E}">
        <p14:creationId xmlns:p14="http://schemas.microsoft.com/office/powerpoint/2010/main" val="226289195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Positives of the Tor Browser</a:t>
            </a:r>
            <a:endParaRPr lang="en-US" dirty="0"/>
          </a:p>
        </p:txBody>
      </p:sp>
      <p:sp>
        <p:nvSpPr>
          <p:cNvPr id="3" name="Content Placeholder 2"/>
          <p:cNvSpPr>
            <a:spLocks noGrp="1"/>
          </p:cNvSpPr>
          <p:nvPr>
            <p:ph idx="1"/>
          </p:nvPr>
        </p:nvSpPr>
        <p:spPr>
          <a:xfrm>
            <a:off x="1176527" y="1918886"/>
            <a:ext cx="7543801" cy="4128346"/>
          </a:xfrm>
        </p:spPr>
        <p:txBody>
          <a:bodyPr>
            <a:normAutofit/>
          </a:bodyPr>
          <a:lstStyle/>
          <a:p>
            <a:pPr>
              <a:buFont typeface="Arial" panose="020B0604020202020204" pitchFamily="34" charset="0"/>
              <a:buChar char="•"/>
            </a:pPr>
            <a:r>
              <a:rPr lang="en-US" dirty="0" smtClean="0"/>
              <a:t>Encrypts government communications for many smaller nations</a:t>
            </a:r>
          </a:p>
          <a:p>
            <a:pPr>
              <a:buFont typeface="Arial" panose="020B0604020202020204" pitchFamily="34" charset="0"/>
              <a:buChar char="•"/>
            </a:pPr>
            <a:r>
              <a:rPr lang="en-US" dirty="0" smtClean="0"/>
              <a:t>Protects users from intrusive government surveillance</a:t>
            </a:r>
          </a:p>
          <a:p>
            <a:pPr lvl="1"/>
            <a:r>
              <a:rPr lang="en-US" sz="2000" dirty="0" smtClean="0"/>
              <a:t>Used by many American citizens for simple tasks such as checking bank accounts in order to prevent network logging of information</a:t>
            </a:r>
          </a:p>
          <a:p>
            <a:pPr>
              <a:buFont typeface="Arial" panose="020B0604020202020204" pitchFamily="34" charset="0"/>
              <a:buChar char="•"/>
            </a:pPr>
            <a:r>
              <a:rPr lang="en-US" dirty="0" smtClean="0"/>
              <a:t>Provide increased freedom for journalists in oppressed nations</a:t>
            </a:r>
          </a:p>
          <a:p>
            <a:pPr>
              <a:buFont typeface="Arial" panose="020B0604020202020204" pitchFamily="34" charset="0"/>
              <a:buChar char="•"/>
            </a:pPr>
            <a:r>
              <a:rPr lang="en-US" dirty="0" smtClean="0"/>
              <a:t>Allows individuals in nations with censorship issues to express their opinions without worry of prosecution</a:t>
            </a:r>
          </a:p>
          <a:p>
            <a:pPr>
              <a:buFont typeface="Arial" panose="020B0604020202020204" pitchFamily="34" charset="0"/>
              <a:buChar char="•"/>
            </a:pPr>
            <a:r>
              <a:rPr lang="en-US" dirty="0" smtClean="0"/>
              <a:t>In extreme censorship cases, the Tor Browser simply allows people to access everyday sites such as </a:t>
            </a:r>
            <a:r>
              <a:rPr lang="en-US" dirty="0"/>
              <a:t>F</a:t>
            </a:r>
            <a:r>
              <a:rPr lang="en-US" dirty="0" smtClean="0"/>
              <a:t>acebook, Twitter, and YouTube</a:t>
            </a:r>
          </a:p>
        </p:txBody>
      </p:sp>
    </p:spTree>
    <p:extLst>
      <p:ext uri="{BB962C8B-B14F-4D97-AF65-F5344CB8AC3E}">
        <p14:creationId xmlns:p14="http://schemas.microsoft.com/office/powerpoint/2010/main" val="178271432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GlobaLeaks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0896" y="2455863"/>
            <a:ext cx="3873472" cy="3164649"/>
          </a:xfrm>
        </p:spPr>
      </p:pic>
      <p:sp>
        <p:nvSpPr>
          <p:cNvPr id="5" name="TextBox 4"/>
          <p:cNvSpPr txBox="1"/>
          <p:nvPr/>
        </p:nvSpPr>
        <p:spPr>
          <a:xfrm>
            <a:off x="4632960" y="3218688"/>
            <a:ext cx="4120896" cy="1323439"/>
          </a:xfrm>
          <a:prstGeom prst="rect">
            <a:avLst/>
          </a:prstGeom>
          <a:noFill/>
        </p:spPr>
        <p:txBody>
          <a:bodyPr wrap="square" rtlCol="0">
            <a:spAutoFit/>
          </a:bodyPr>
          <a:lstStyle/>
          <a:p>
            <a:r>
              <a:rPr lang="en-US" sz="2000" dirty="0"/>
              <a:t>“</a:t>
            </a:r>
            <a:r>
              <a:rPr lang="en-US" sz="2000" dirty="0" err="1"/>
              <a:t>GlobaLeaks</a:t>
            </a:r>
            <a:r>
              <a:rPr lang="en-US" sz="2000" dirty="0"/>
              <a:t> is an open source project aimed at creating a worldwide, anonymous, censorship-resistant, distributed whistleblowing platform</a:t>
            </a:r>
            <a:r>
              <a:rPr lang="en-US" sz="2000" dirty="0" smtClean="0"/>
              <a:t>.”</a:t>
            </a:r>
            <a:endParaRPr lang="en-US" sz="2000" dirty="0"/>
          </a:p>
        </p:txBody>
      </p:sp>
    </p:spTree>
    <p:extLst>
      <p:ext uri="{BB962C8B-B14F-4D97-AF65-F5344CB8AC3E}">
        <p14:creationId xmlns:p14="http://schemas.microsoft.com/office/powerpoint/2010/main" val="304757097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Worldwide Use of Tor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9610" y="1846263"/>
            <a:ext cx="6530499" cy="4353666"/>
          </a:xfrm>
        </p:spPr>
      </p:pic>
    </p:spTree>
    <p:extLst>
      <p:ext uri="{BB962C8B-B14F-4D97-AF65-F5344CB8AC3E}">
        <p14:creationId xmlns:p14="http://schemas.microsoft.com/office/powerpoint/2010/main" val="296719762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712" y="612648"/>
            <a:ext cx="7693152" cy="5128768"/>
          </a:xfrm>
          <a:prstGeom prst="rect">
            <a:avLst/>
          </a:prstGeom>
        </p:spPr>
      </p:pic>
    </p:spTree>
    <p:extLst>
      <p:ext uri="{BB962C8B-B14F-4D97-AF65-F5344CB8AC3E}">
        <p14:creationId xmlns:p14="http://schemas.microsoft.com/office/powerpoint/2010/main" val="416143066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dirty="0" smtClean="0"/>
              <a:t>The Use of Tor in West Africa</a:t>
            </a:r>
            <a:endParaRPr lang="en-US" dirty="0"/>
          </a:p>
        </p:txBody>
      </p:sp>
      <p:sp>
        <p:nvSpPr>
          <p:cNvPr id="9" name="Content Placeholder 8"/>
          <p:cNvSpPr>
            <a:spLocks noGrp="1"/>
          </p:cNvSpPr>
          <p:nvPr>
            <p:ph idx="1"/>
          </p:nvPr>
        </p:nvSpPr>
        <p:spPr/>
        <p:txBody>
          <a:bodyPr>
            <a:normAutofit/>
          </a:bodyPr>
          <a:lstStyle/>
          <a:p>
            <a:pPr>
              <a:buFont typeface="Arial" panose="020B0604020202020204" pitchFamily="34" charset="0"/>
              <a:buChar char="•"/>
            </a:pPr>
            <a:r>
              <a:rPr lang="en-US" sz="2100" dirty="0" smtClean="0"/>
              <a:t>Nasser </a:t>
            </a:r>
            <a:r>
              <a:rPr lang="en-US" sz="2100" dirty="0" err="1" smtClean="0"/>
              <a:t>Weddady</a:t>
            </a:r>
            <a:r>
              <a:rPr lang="en-US" sz="2100" dirty="0" smtClean="0"/>
              <a:t>, a Mauritanian who now lives in Boston, implemented a plan to utilize Tor to shed light upon the slavery and tragic conditions of his home nation</a:t>
            </a:r>
          </a:p>
          <a:p>
            <a:pPr lvl="1">
              <a:buFont typeface="Arial" panose="020B0604020202020204" pitchFamily="34" charset="0"/>
              <a:buChar char="•"/>
            </a:pPr>
            <a:r>
              <a:rPr lang="en-US" sz="2100" dirty="0" err="1" smtClean="0"/>
              <a:t>Weddady</a:t>
            </a:r>
            <a:r>
              <a:rPr lang="en-US" sz="2100" dirty="0" smtClean="0"/>
              <a:t> translated the Tor user guide into Arabic and distributed them amongst the owners of the nations cybercafés</a:t>
            </a:r>
          </a:p>
          <a:p>
            <a:pPr lvl="1">
              <a:buFont typeface="Arial" panose="020B0604020202020204" pitchFamily="34" charset="0"/>
              <a:buChar char="•"/>
            </a:pPr>
            <a:r>
              <a:rPr lang="en-US" sz="2100" dirty="0" smtClean="0"/>
              <a:t>Within days, the state government’s censorship plans were in turmoil and the people of Mauritania were able to use Tor to completely bypass their state restrictions and inform the world about the racial and religious slavery still practiced there</a:t>
            </a:r>
          </a:p>
          <a:p>
            <a:pPr lvl="1">
              <a:buFont typeface="Arial" panose="020B0604020202020204" pitchFamily="34" charset="0"/>
              <a:buChar char="•"/>
            </a:pPr>
            <a:r>
              <a:rPr lang="en-US" sz="2100" dirty="0" smtClean="0"/>
              <a:t>“Tor </a:t>
            </a:r>
            <a:r>
              <a:rPr lang="en-US" sz="2100" dirty="0"/>
              <a:t>doesn’t say, ‘Just trust us not to give out your information’–it says, ‘We have a design where nobody is in a position to give up your information, because no one person has </a:t>
            </a:r>
            <a:r>
              <a:rPr lang="en-US" sz="2100" dirty="0" smtClean="0"/>
              <a:t>it”</a:t>
            </a:r>
          </a:p>
          <a:p>
            <a:pPr marL="0" indent="0">
              <a:buNone/>
            </a:pPr>
            <a:endParaRPr lang="en-US" dirty="0"/>
          </a:p>
        </p:txBody>
      </p:sp>
    </p:spTree>
    <p:extLst>
      <p:ext uri="{BB962C8B-B14F-4D97-AF65-F5344CB8AC3E}">
        <p14:creationId xmlns:p14="http://schemas.microsoft.com/office/powerpoint/2010/main" val="421705116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Other Positive Uses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Many Chinese citizens are able to post on forums and browse websites that we use everyday with the help of Tor to bypass the nations firewall</a:t>
            </a:r>
          </a:p>
          <a:p>
            <a:pPr lvl="1">
              <a:buFont typeface="Arial" panose="020B0604020202020204" pitchFamily="34" charset="0"/>
              <a:buChar char="•"/>
            </a:pPr>
            <a:r>
              <a:rPr lang="en-US" dirty="0" smtClean="0"/>
              <a:t>Facebook, YouTube, Twitter, WordPress, </a:t>
            </a:r>
            <a:r>
              <a:rPr lang="en-US" dirty="0" err="1" smtClean="0"/>
              <a:t>Reddit</a:t>
            </a:r>
            <a:r>
              <a:rPr lang="en-US" dirty="0" smtClean="0"/>
              <a:t>, etc.</a:t>
            </a:r>
          </a:p>
          <a:p>
            <a:pPr lvl="1">
              <a:buFont typeface="Arial" panose="020B0604020202020204" pitchFamily="34" charset="0"/>
              <a:buChar char="•"/>
            </a:pPr>
            <a:r>
              <a:rPr lang="en-US" dirty="0" smtClean="0"/>
              <a:t>Access to message boards and forums, as well as the ability to be critical of the government without the fear of repercussions</a:t>
            </a:r>
          </a:p>
          <a:p>
            <a:pPr>
              <a:buFont typeface="Arial" panose="020B0604020202020204" pitchFamily="34" charset="0"/>
              <a:buChar char="•"/>
            </a:pPr>
            <a:r>
              <a:rPr lang="en-US" dirty="0" smtClean="0"/>
              <a:t>Documented cases show Tor has been used to advocate for gay and transgender rights</a:t>
            </a:r>
          </a:p>
          <a:p>
            <a:pPr lvl="1">
              <a:buFont typeface="Arial" panose="020B0604020202020204" pitchFamily="34" charset="0"/>
              <a:buChar char="•"/>
            </a:pPr>
            <a:r>
              <a:rPr lang="en-US" dirty="0" smtClean="0"/>
              <a:t>Specifically Russia and East African nations where these two groups are heavily persecuted</a:t>
            </a:r>
          </a:p>
          <a:p>
            <a:pPr lvl="1">
              <a:buFont typeface="Arial" panose="020B0604020202020204" pitchFamily="34" charset="0"/>
              <a:buChar char="•"/>
            </a:pPr>
            <a:r>
              <a:rPr lang="en-US" dirty="0" smtClean="0"/>
              <a:t>Activists in the United States run </a:t>
            </a:r>
            <a:r>
              <a:rPr lang="en-US" dirty="0"/>
              <a:t>T</a:t>
            </a:r>
            <a:r>
              <a:rPr lang="en-US" dirty="0" smtClean="0"/>
              <a:t>or relays and their counterparts overseas encourage the use of Tor among citizens to allow for people to communicate without the fear that they are being watched or that they will be prosecuted for their orientation</a:t>
            </a:r>
          </a:p>
        </p:txBody>
      </p:sp>
      <p:sp>
        <p:nvSpPr>
          <p:cNvPr id="4" name="TextBox 3"/>
          <p:cNvSpPr txBox="1"/>
          <p:nvPr/>
        </p:nvSpPr>
        <p:spPr>
          <a:xfrm>
            <a:off x="3380232" y="5608135"/>
            <a:ext cx="4986528" cy="369332"/>
          </a:xfrm>
          <a:prstGeom prst="rect">
            <a:avLst/>
          </a:prstGeom>
          <a:noFill/>
        </p:spPr>
        <p:txBody>
          <a:bodyPr wrap="square" rtlCol="0">
            <a:spAutoFit/>
          </a:bodyPr>
          <a:lstStyle/>
          <a:p>
            <a:r>
              <a:rPr lang="en-US" dirty="0">
                <a:hlinkClick r:id="rId2"/>
              </a:rPr>
              <a:t>http://www.youtube.com/watch?v=iB1bLuvm15Q</a:t>
            </a:r>
            <a:endParaRPr lang="en-US" dirty="0"/>
          </a:p>
        </p:txBody>
      </p:sp>
    </p:spTree>
    <p:extLst>
      <p:ext uri="{BB962C8B-B14F-4D97-AF65-F5344CB8AC3E}">
        <p14:creationId xmlns:p14="http://schemas.microsoft.com/office/powerpoint/2010/main" val="185788811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Cons of the Tor Browser</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Network anonymity protects the majority of us, but being anonymous also allows criminals to function under the radar</a:t>
            </a:r>
          </a:p>
          <a:p>
            <a:pPr>
              <a:buFont typeface="Arial" panose="020B0604020202020204" pitchFamily="34" charset="0"/>
              <a:buChar char="•"/>
            </a:pPr>
            <a:r>
              <a:rPr lang="en-US" dirty="0" smtClean="0"/>
              <a:t>Distribution of illegal media of all varieties</a:t>
            </a:r>
          </a:p>
          <a:p>
            <a:pPr lvl="1">
              <a:buFont typeface="Arial" panose="020B0604020202020204" pitchFamily="34" charset="0"/>
              <a:buChar char="•"/>
            </a:pPr>
            <a:r>
              <a:rPr lang="en-US" dirty="0" smtClean="0"/>
              <a:t>Authorities often criticize the network because they say it makes it nearly to find the source of a leak</a:t>
            </a:r>
          </a:p>
          <a:p>
            <a:pPr>
              <a:buFont typeface="Arial" panose="020B0604020202020204" pitchFamily="34" charset="0"/>
              <a:buChar char="•"/>
            </a:pPr>
            <a:r>
              <a:rPr lang="en-US" dirty="0" smtClean="0"/>
              <a:t>“Crime Syndicates” as the media calls them, such as Silk Road, which is the dark web’s drug marketplace, function with the help of every Tor user because the path that the data takes randomly transfers through any users system and must exit through one users Tor relay</a:t>
            </a:r>
          </a:p>
          <a:p>
            <a:pPr lvl="1">
              <a:buFont typeface="Arial" panose="020B0604020202020204" pitchFamily="34" charset="0"/>
              <a:buChar char="•"/>
            </a:pPr>
            <a:r>
              <a:rPr lang="en-US" dirty="0" smtClean="0"/>
              <a:t>A Tor relay is essentially an exit node for the data</a:t>
            </a:r>
            <a:endParaRPr lang="en-US" dirty="0"/>
          </a:p>
        </p:txBody>
      </p:sp>
    </p:spTree>
    <p:extLst>
      <p:ext uri="{BB962C8B-B14F-4D97-AF65-F5344CB8AC3E}">
        <p14:creationId xmlns:p14="http://schemas.microsoft.com/office/powerpoint/2010/main" val="400592817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243AF7DC-D15B-41C0-AE81-23980D1B9FC4}"/>
    </a:ext>
  </a:extLst>
</a:theme>
</file>

<file path=docProps/app.xml><?xml version="1.0" encoding="utf-8"?>
<Properties xmlns="http://schemas.openxmlformats.org/officeDocument/2006/extended-properties" xmlns:vt="http://schemas.openxmlformats.org/officeDocument/2006/docPropsVTypes">
  <Template>Retrospect</Template>
  <TotalTime>207</TotalTime>
  <Words>990</Words>
  <Application>Microsoft Macintosh PowerPoint</Application>
  <PresentationFormat>On-screen Show (4:3)</PresentationFormat>
  <Paragraphs>54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Retrospect</vt:lpstr>
      <vt:lpstr>The Tor Browser</vt:lpstr>
      <vt:lpstr>The History of Tor</vt:lpstr>
      <vt:lpstr>Positives of the Tor Browser</vt:lpstr>
      <vt:lpstr>GlobaLeaks</vt:lpstr>
      <vt:lpstr>Worldwide Use of Tor</vt:lpstr>
      <vt:lpstr>PowerPoint Presentation</vt:lpstr>
      <vt:lpstr>The Use of Tor in West Africa</vt:lpstr>
      <vt:lpstr>Other Positive Uses</vt:lpstr>
      <vt:lpstr>Some Cons of the Tor Browser</vt:lpstr>
      <vt:lpstr>Media Coverage of Silk Road</vt:lpstr>
      <vt:lpstr>PowerPoint Presentation</vt:lpstr>
      <vt:lpstr>PowerPoint Presentation</vt:lpstr>
      <vt:lpstr>PowerPoint Presentation</vt:lpstr>
      <vt:lpstr>Significance of Tor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Tor Browser</dc:title>
  <dc:creator>jdawg w.</dc:creator>
  <cp:lastModifiedBy>Dinesh Manocha</cp:lastModifiedBy>
  <cp:revision>21</cp:revision>
  <dcterms:created xsi:type="dcterms:W3CDTF">2013-11-23T16:44:57Z</dcterms:created>
  <dcterms:modified xsi:type="dcterms:W3CDTF">2013-11-25T11:07:24Z</dcterms:modified>
</cp:coreProperties>
</file>