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5143500" cx="9144000"/>
  <p:notesSz cx="6858000" cy="9144000"/>
  <p:embeddedFontLst>
    <p:embeddedFont>
      <p:font typeface="Proxima Nova"/>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ProximaNova-italic.fntdata"/><Relationship Id="rId10" Type="http://schemas.openxmlformats.org/officeDocument/2006/relationships/font" Target="fonts/ProximaNova-bold.fntdata"/><Relationship Id="rId12" Type="http://schemas.openxmlformats.org/officeDocument/2006/relationships/font" Target="fonts/ProximaNova-boldItalic.fntdata"/><Relationship Id="rId9" Type="http://schemas.openxmlformats.org/officeDocument/2006/relationships/font" Target="fonts/ProximaNova-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1" name="Shape 11"/>
          <p:cNvSpPr txBox="1"/>
          <p:nvPr>
            <p:ph type="ctrTitle"/>
          </p:nvPr>
        </p:nvSpPr>
        <p:spPr>
          <a:xfrm>
            <a:off x="510450" y="1257300"/>
            <a:ext cx="8123100" cy="1588500"/>
          </a:xfrm>
          <a:prstGeom prst="rect">
            <a:avLst/>
          </a:prstGeom>
        </p:spPr>
        <p:txBody>
          <a:bodyPr anchorCtr="0" anchor="b"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12" name="Shape 12"/>
          <p:cNvSpPr txBox="1"/>
          <p:nvPr>
            <p:ph idx="1" type="subTitle"/>
          </p:nvPr>
        </p:nvSpPr>
        <p:spPr>
          <a:xfrm>
            <a:off x="510450" y="3182312"/>
            <a:ext cx="8123100" cy="6300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991475"/>
            <a:ext cx="8520600" cy="1917900"/>
          </a:xfrm>
          <a:prstGeom prst="rect">
            <a:avLst/>
          </a:prstGeom>
        </p:spPr>
        <p:txBody>
          <a:bodyPr anchorCtr="0" anchor="ctr"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071300"/>
            <a:ext cx="8520600" cy="901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6" name="Shape 16"/>
          <p:cNvSpPr txBox="1"/>
          <p:nvPr>
            <p:ph type="title"/>
          </p:nvPr>
        </p:nvSpPr>
        <p:spPr>
          <a:xfrm>
            <a:off x="510450" y="2057400"/>
            <a:ext cx="8123100" cy="778800"/>
          </a:xfrm>
          <a:prstGeom prst="rect">
            <a:avLst/>
          </a:prstGeom>
        </p:spPr>
        <p:txBody>
          <a:bodyPr anchorCtr="0" anchor="b" bIns="91425" lIns="91425" rIns="91425"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17" name="Shape 1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7975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2"/>
            </a:solidFill>
            <a:prstDash val="solid"/>
            <a:round/>
            <a:headEnd len="med" w="med" type="none"/>
            <a:tailEnd len="med" w="med" type="none"/>
          </a:ln>
        </p:spPr>
      </p:cxnSp>
      <p:sp>
        <p:nvSpPr>
          <p:cNvPr id="41" name="Shape 41"/>
          <p:cNvSpPr txBox="1"/>
          <p:nvPr>
            <p:ph type="title"/>
          </p:nvPr>
        </p:nvSpPr>
        <p:spPr>
          <a:xfrm>
            <a:off x="265500" y="1205825"/>
            <a:ext cx="4045200" cy="1509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68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510450" y="1257300"/>
            <a:ext cx="8123100" cy="1588500"/>
          </a:xfrm>
          <a:prstGeom prst="rect">
            <a:avLst/>
          </a:prstGeom>
        </p:spPr>
        <p:txBody>
          <a:bodyPr anchorCtr="0" anchor="b" bIns="91425" lIns="91425" rIns="91425" tIns="91425">
            <a:noAutofit/>
          </a:bodyPr>
          <a:lstStyle/>
          <a:p>
            <a:pPr lvl="0">
              <a:spcBef>
                <a:spcPts val="0"/>
              </a:spcBef>
              <a:buNone/>
            </a:pPr>
            <a:r>
              <a:rPr lang="en" sz="4200"/>
              <a:t>Autonomous Vehicle Simulations</a:t>
            </a:r>
          </a:p>
        </p:txBody>
      </p:sp>
      <p:sp>
        <p:nvSpPr>
          <p:cNvPr id="60" name="Shape 60"/>
          <p:cNvSpPr txBox="1"/>
          <p:nvPr>
            <p:ph idx="1" type="subTitle"/>
          </p:nvPr>
        </p:nvSpPr>
        <p:spPr>
          <a:xfrm>
            <a:off x="510450" y="3182312"/>
            <a:ext cx="8123100" cy="630000"/>
          </a:xfrm>
          <a:prstGeom prst="rect">
            <a:avLst/>
          </a:prstGeom>
        </p:spPr>
        <p:txBody>
          <a:bodyPr anchorCtr="0" anchor="t" bIns="91425" lIns="91425" rIns="91425" tIns="91425">
            <a:noAutofit/>
          </a:bodyPr>
          <a:lstStyle/>
          <a:p>
            <a:pPr lvl="0">
              <a:spcBef>
                <a:spcPts val="0"/>
              </a:spcBef>
              <a:buNone/>
            </a:pPr>
            <a:r>
              <a:rPr lang="en"/>
              <a:t>Omsai Meka and Landon Powell</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Motivation and Background</a:t>
            </a:r>
          </a:p>
        </p:txBody>
      </p:sp>
      <p:sp>
        <p:nvSpPr>
          <p:cNvPr id="66" name="Shape 6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Tesla, BMW, Intel, and several other companies are currently in the process developing autonomous “self driving” cars.</a:t>
            </a:r>
          </a:p>
          <a:p>
            <a:pPr indent="-228600" lvl="0" marL="457200" rtl="0">
              <a:spcBef>
                <a:spcPts val="0"/>
              </a:spcBef>
              <a:buChar char="●"/>
            </a:pPr>
            <a:r>
              <a:rPr lang="en"/>
              <a:t>In the production of these autonomous cars, there are several difficulties that have come about for developers.</a:t>
            </a:r>
          </a:p>
          <a:p>
            <a:pPr indent="-228600" lvl="0" marL="457200" rtl="0">
              <a:spcBef>
                <a:spcPts val="0"/>
              </a:spcBef>
              <a:buChar char="●"/>
            </a:pPr>
            <a:r>
              <a:rPr lang="en"/>
              <a:t>One important thing about the development of autonomous cars is the fact that the car has to learn how to drive itself from a human.</a:t>
            </a:r>
          </a:p>
          <a:p>
            <a:pPr indent="-228600" lvl="1" marL="914400" rtl="0">
              <a:spcBef>
                <a:spcPts val="0"/>
              </a:spcBef>
              <a:buChar char="○"/>
            </a:pPr>
            <a:r>
              <a:rPr lang="en"/>
              <a:t>This makes it difficult to teach the cars how to react in dangerous situations, since human drivers would not purposefully wreck a car while they were in it.</a:t>
            </a:r>
          </a:p>
          <a:p>
            <a:pPr indent="-228600" lvl="0" marL="457200">
              <a:spcBef>
                <a:spcPts val="0"/>
              </a:spcBef>
              <a:buChar char="●"/>
            </a:pPr>
            <a:r>
              <a:rPr lang="en"/>
              <a:t>This difficulty has led to the more prominent use of simulators in the development of self driving cars.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State-of-Art and Challenges</a:t>
            </a:r>
          </a:p>
        </p:txBody>
      </p:sp>
      <p:sp>
        <p:nvSpPr>
          <p:cNvPr id="72" name="Shape 7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Microsoft</a:t>
            </a:r>
            <a:r>
              <a:rPr lang="en"/>
              <a:t> has released a simulator software called the </a:t>
            </a:r>
            <a:r>
              <a:rPr b="1" lang="en"/>
              <a:t>Aerial Informatics and Robotics Platform</a:t>
            </a:r>
            <a:r>
              <a:rPr lang="en"/>
              <a:t> which can be used </a:t>
            </a:r>
            <a:r>
              <a:rPr lang="en"/>
              <a:t>with</a:t>
            </a:r>
            <a:r>
              <a:rPr lang="en"/>
              <a:t> the Unity Game Engine to come up with simulation trials to allow the </a:t>
            </a:r>
            <a:r>
              <a:rPr lang="en"/>
              <a:t>autonomous</a:t>
            </a:r>
            <a:r>
              <a:rPr lang="en"/>
              <a:t> vehicles learn. </a:t>
            </a:r>
          </a:p>
          <a:p>
            <a:pPr indent="-228600" lvl="0" marL="457200" rtl="0">
              <a:spcBef>
                <a:spcPts val="0"/>
              </a:spcBef>
            </a:pPr>
            <a:r>
              <a:rPr lang="en"/>
              <a:t>We will be able to generate different environments and </a:t>
            </a:r>
            <a:r>
              <a:rPr lang="en"/>
              <a:t>conditions</a:t>
            </a:r>
            <a:r>
              <a:rPr lang="en"/>
              <a:t> for the vehicle to </a:t>
            </a:r>
            <a:r>
              <a:rPr lang="en"/>
              <a:t>perform</a:t>
            </a:r>
            <a:r>
              <a:rPr lang="en"/>
              <a:t> in so that data can be gathered based on each </a:t>
            </a:r>
            <a:r>
              <a:rPr lang="en"/>
              <a:t>situation</a:t>
            </a:r>
            <a:r>
              <a:rPr lang="en"/>
              <a:t>.</a:t>
            </a:r>
          </a:p>
          <a:p>
            <a:pPr indent="-228600" lvl="0" marL="457200" rtl="0">
              <a:spcBef>
                <a:spcPts val="0"/>
              </a:spcBef>
            </a:pPr>
            <a:r>
              <a:rPr lang="en"/>
              <a:t>This data will be used to give the </a:t>
            </a:r>
            <a:r>
              <a:rPr lang="en"/>
              <a:t>autonomous</a:t>
            </a:r>
            <a:r>
              <a:rPr lang="en"/>
              <a:t> vehicle more training and resources so that it will have a better idea of what to do. </a:t>
            </a:r>
          </a:p>
          <a:p>
            <a:pPr indent="-228600" lvl="0" marL="457200" rtl="0">
              <a:spcBef>
                <a:spcPts val="0"/>
              </a:spcBef>
            </a:pPr>
            <a:r>
              <a:rPr lang="en"/>
              <a:t>Another possible platform we can use is </a:t>
            </a:r>
            <a:r>
              <a:rPr b="1" lang="en"/>
              <a:t>Universe </a:t>
            </a:r>
            <a:r>
              <a:rPr lang="en"/>
              <a:t>which allows users to interact </a:t>
            </a:r>
            <a:r>
              <a:rPr lang="en"/>
              <a:t>directly</a:t>
            </a:r>
            <a:r>
              <a:rPr lang="en"/>
              <a:t> with the AI in the </a:t>
            </a:r>
            <a:r>
              <a:rPr lang="en"/>
              <a:t>autonomous</a:t>
            </a:r>
            <a:r>
              <a:rPr lang="en"/>
              <a:t> vehicle in relation to different situations</a:t>
            </a:r>
            <a:br>
              <a:rPr lang="en"/>
            </a:b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Potential Simulations </a:t>
            </a:r>
          </a:p>
        </p:txBody>
      </p:sp>
      <p:sp>
        <p:nvSpPr>
          <p:cNvPr id="78" name="Shape 7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One simulation that we could use is to have the car drive on a road with slick conditions and choose whether to crash into the sidewalk with people or into a ditch on the other side.</a:t>
            </a:r>
          </a:p>
          <a:p>
            <a:pPr indent="-228600" lvl="0" marL="457200" rtl="0">
              <a:spcBef>
                <a:spcPts val="0"/>
              </a:spcBef>
            </a:pPr>
            <a:r>
              <a:rPr lang="en"/>
              <a:t>Another simulation can be about making the car learn what to do if the car is stopped and it see another car coming up too quickly from behind which will lead to an accident. </a:t>
            </a:r>
          </a:p>
          <a:p>
            <a:pPr indent="-228600" lvl="0" marL="457200">
              <a:spcBef>
                <a:spcPts val="0"/>
              </a:spcBef>
            </a:pPr>
            <a:r>
              <a:rPr lang="en"/>
              <a:t>One other simulation could be what the car will have to do to avoid an obstacle in </a:t>
            </a:r>
            <a:r>
              <a:rPr lang="en"/>
              <a:t>front</a:t>
            </a:r>
            <a:r>
              <a:rPr lang="en"/>
              <a:t> of it while still making sure not to crash into other cars on its sides. </a:t>
            </a:r>
          </a:p>
        </p:txBody>
      </p:sp>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