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55"/>
  </p:notesMasterIdLst>
  <p:handoutMasterIdLst>
    <p:handoutMasterId r:id="rId56"/>
  </p:handoutMasterIdLst>
  <p:sldIdLst>
    <p:sldId id="642" r:id="rId2"/>
    <p:sldId id="784" r:id="rId3"/>
    <p:sldId id="842" r:id="rId4"/>
    <p:sldId id="844" r:id="rId5"/>
    <p:sldId id="845" r:id="rId6"/>
    <p:sldId id="852" r:id="rId7"/>
    <p:sldId id="846" r:id="rId8"/>
    <p:sldId id="847" r:id="rId9"/>
    <p:sldId id="848" r:id="rId10"/>
    <p:sldId id="843" r:id="rId11"/>
    <p:sldId id="836" r:id="rId12"/>
    <p:sldId id="837" r:id="rId13"/>
    <p:sldId id="849" r:id="rId14"/>
    <p:sldId id="839" r:id="rId15"/>
    <p:sldId id="840" r:id="rId16"/>
    <p:sldId id="841" r:id="rId17"/>
    <p:sldId id="790" r:id="rId18"/>
    <p:sldId id="791" r:id="rId19"/>
    <p:sldId id="850" r:id="rId20"/>
    <p:sldId id="816" r:id="rId21"/>
    <p:sldId id="851" r:id="rId22"/>
    <p:sldId id="817" r:id="rId23"/>
    <p:sldId id="808" r:id="rId24"/>
    <p:sldId id="809" r:id="rId25"/>
    <p:sldId id="810" r:id="rId26"/>
    <p:sldId id="812" r:id="rId27"/>
    <p:sldId id="811" r:id="rId28"/>
    <p:sldId id="813" r:id="rId29"/>
    <p:sldId id="814" r:id="rId30"/>
    <p:sldId id="829" r:id="rId31"/>
    <p:sldId id="830" r:id="rId32"/>
    <p:sldId id="818" r:id="rId33"/>
    <p:sldId id="819" r:id="rId34"/>
    <p:sldId id="821" r:id="rId35"/>
    <p:sldId id="822" r:id="rId36"/>
    <p:sldId id="823" r:id="rId37"/>
    <p:sldId id="824" r:id="rId38"/>
    <p:sldId id="831" r:id="rId39"/>
    <p:sldId id="832" r:id="rId40"/>
    <p:sldId id="853" r:id="rId41"/>
    <p:sldId id="793" r:id="rId42"/>
    <p:sldId id="826" r:id="rId43"/>
    <p:sldId id="827" r:id="rId44"/>
    <p:sldId id="828" r:id="rId45"/>
    <p:sldId id="794" r:id="rId46"/>
    <p:sldId id="795" r:id="rId47"/>
    <p:sldId id="825" r:id="rId48"/>
    <p:sldId id="796" r:id="rId49"/>
    <p:sldId id="804" r:id="rId50"/>
    <p:sldId id="805" r:id="rId51"/>
    <p:sldId id="806" r:id="rId52"/>
    <p:sldId id="807" r:id="rId53"/>
    <p:sldId id="833" r:id="rId54"/>
  </p:sldIdLst>
  <p:sldSz cx="9144000" cy="6858000" type="letter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555"/>
    <a:srgbClr val="FFFF00"/>
    <a:srgbClr val="B2B2B2"/>
    <a:srgbClr val="808080"/>
    <a:srgbClr val="C0C0C0"/>
    <a:srgbClr val="969696"/>
    <a:srgbClr val="FF99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148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38.xml"/><Relationship Id="rId12" Type="http://schemas.openxmlformats.org/officeDocument/2006/relationships/slide" Target="slides/slide39.xml"/><Relationship Id="rId13" Type="http://schemas.openxmlformats.org/officeDocument/2006/relationships/slide" Target="slides/slide42.xml"/><Relationship Id="rId14" Type="http://schemas.openxmlformats.org/officeDocument/2006/relationships/slide" Target="slides/slide43.xml"/><Relationship Id="rId15" Type="http://schemas.openxmlformats.org/officeDocument/2006/relationships/slide" Target="slides/slide44.xml"/><Relationship Id="rId16" Type="http://schemas.openxmlformats.org/officeDocument/2006/relationships/slide" Target="slides/slide47.xml"/><Relationship Id="rId1" Type="http://schemas.openxmlformats.org/officeDocument/2006/relationships/slide" Target="slides/slide1.xml"/><Relationship Id="rId2" Type="http://schemas.openxmlformats.org/officeDocument/2006/relationships/slide" Target="slides/slide20.xml"/><Relationship Id="rId3" Type="http://schemas.openxmlformats.org/officeDocument/2006/relationships/slide" Target="slides/slide24.xml"/><Relationship Id="rId4" Type="http://schemas.openxmlformats.org/officeDocument/2006/relationships/slide" Target="slides/slide29.xml"/><Relationship Id="rId5" Type="http://schemas.openxmlformats.org/officeDocument/2006/relationships/slide" Target="slides/slide30.xml"/><Relationship Id="rId6" Type="http://schemas.openxmlformats.org/officeDocument/2006/relationships/slide" Target="slides/slide31.xml"/><Relationship Id="rId7" Type="http://schemas.openxmlformats.org/officeDocument/2006/relationships/slide" Target="slides/slide32.xml"/><Relationship Id="rId8" Type="http://schemas.openxmlformats.org/officeDocument/2006/relationships/slide" Target="slides/slide34.xml"/><Relationship Id="rId9" Type="http://schemas.openxmlformats.org/officeDocument/2006/relationships/slide" Target="slides/slide35.xml"/><Relationship Id="rId10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E0914997-E58B-A649-9A7F-CAA596EF3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8D5483BE-E6F7-644E-9D56-3934D1E5B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7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AD023C-6ED3-2846-A05E-67FCDF4E62C4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6EE53F-F11F-E547-A0C3-0A7B17216218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7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1E3833-26C9-9643-BFCD-0F731BDD351A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8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BB75FF-6E5A-BA41-89F6-13EFDD329DBE}" type="slidenum">
              <a:rPr lang="en-US" sz="1300">
                <a:latin typeface="Times New Roman" charset="0"/>
              </a:rPr>
              <a:pPr/>
              <a:t>25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66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E34B89-9B87-DE44-B9B6-8DA33CB1DF54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5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76412D-ED6A-0547-AF86-9B1333D4B61B}" type="slidenum">
              <a:rPr lang="en-US" sz="1300">
                <a:latin typeface="Times New Roman" charset="0"/>
              </a:rPr>
              <a:pPr/>
              <a:t>27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91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5366C9-E518-A845-8C34-9E63CAF6F093}" type="slidenum">
              <a:rPr lang="en-US" sz="1300">
                <a:latin typeface="Times New Roman" charset="0"/>
              </a:rPr>
              <a:pPr/>
              <a:t>28</a:t>
            </a:fld>
            <a:endParaRPr lang="en-US" sz="13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3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6602EC-75E9-BE46-A853-AA1F50A9CAA0}" type="slidenum">
              <a:rPr lang="en-US" sz="1300">
                <a:latin typeface="Times New Roman" charset="0"/>
              </a:rPr>
              <a:pPr/>
              <a:t>29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89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D533C4-2049-1B44-B7FC-E45597C26F66}" type="slidenum">
              <a:rPr lang="en-US" sz="1300">
                <a:latin typeface="Times New Roman" charset="0"/>
              </a:rPr>
              <a:pPr/>
              <a:t>30</a:t>
            </a:fld>
            <a:endParaRPr lang="en-US" sz="130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50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F4E105-A069-2C4D-A70D-E03920F312E3}" type="slidenum">
              <a:rPr lang="en-US" sz="1300">
                <a:latin typeface="Times New Roman" charset="0"/>
              </a:rPr>
              <a:pPr/>
              <a:t>31</a:t>
            </a:fld>
            <a:endParaRPr lang="en-US" sz="13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28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8F21A5-A328-3B47-A1B6-211A74B6CF75}" type="slidenum">
              <a:rPr lang="en-US" sz="1300">
                <a:latin typeface="Times New Roman" charset="0"/>
              </a:rPr>
              <a:pPr/>
              <a:t>32</a:t>
            </a:fld>
            <a:endParaRPr lang="en-US" sz="130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7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AAF852-DBA5-554F-B6C5-5D4F8F0891F0}" type="slidenum">
              <a:rPr lang="en-US" sz="1300">
                <a:latin typeface="Times New Roman" charset="0"/>
              </a:rPr>
              <a:pPr/>
              <a:t>2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33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6017C0-3CD1-DE41-ABAF-BAC040ADF34D}" type="slidenum">
              <a:rPr lang="en-US" sz="1300">
                <a:latin typeface="Times New Roman" charset="0"/>
              </a:rPr>
              <a:pPr/>
              <a:t>33</a:t>
            </a:fld>
            <a:endParaRPr lang="en-US" sz="130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1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0036E-E69B-5D4C-967A-D3A43165420A}" type="slidenum">
              <a:rPr lang="en-US" sz="1300">
                <a:latin typeface="Times New Roman" charset="0"/>
              </a:rPr>
              <a:pPr/>
              <a:t>34</a:t>
            </a:fld>
            <a:endParaRPr lang="en-US" sz="13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47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56CFC2-FA8E-1F44-BEE1-1AEC6719CE56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2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7B0C29-204A-9A4E-9B23-6791668C47A5}" type="slidenum">
              <a:rPr lang="en-US" sz="1300">
                <a:latin typeface="Times New Roman" charset="0"/>
              </a:rPr>
              <a:pPr/>
              <a:t>36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96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A7D292-793C-D34E-96FB-21902632213E}" type="slidenum">
              <a:rPr lang="en-US" sz="1300">
                <a:latin typeface="Times New Roman" charset="0"/>
              </a:rPr>
              <a:pPr/>
              <a:t>37</a:t>
            </a:fld>
            <a:endParaRPr lang="en-US" sz="13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59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7D83E5-EDBD-7844-A52C-4111A4CAA87A}" type="slidenum">
              <a:rPr lang="en-US" sz="1300">
                <a:latin typeface="Times New Roman" charset="0"/>
              </a:rPr>
              <a:pPr/>
              <a:t>38</a:t>
            </a:fld>
            <a:endParaRPr lang="en-US" sz="130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5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D55EC7-025C-7645-BA21-A1844928A4CE}" type="slidenum">
              <a:rPr lang="en-US" sz="1300">
                <a:latin typeface="Times New Roman" charset="0"/>
              </a:rPr>
              <a:pPr/>
              <a:t>39</a:t>
            </a:fld>
            <a:endParaRPr lang="en-US" sz="13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1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AD4A01-173C-024E-83E6-384788625C6A}" type="slidenum">
              <a:rPr lang="en-US" sz="1300">
                <a:latin typeface="Times New Roman" charset="0"/>
              </a:rPr>
              <a:pPr/>
              <a:t>41</a:t>
            </a:fld>
            <a:endParaRPr lang="en-US" sz="13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25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536C7F-3F88-3748-AE2C-DCBC6200DB88}" type="slidenum">
              <a:rPr lang="en-US" sz="1300">
                <a:latin typeface="Times New Roman" charset="0"/>
              </a:rPr>
              <a:pPr/>
              <a:t>42</a:t>
            </a:fld>
            <a:endParaRPr lang="en-US" sz="13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74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0747C1-FB7D-3642-8262-7C5AAF2FDEFD}" type="slidenum">
              <a:rPr lang="en-US" sz="1300">
                <a:latin typeface="Times New Roman" charset="0"/>
              </a:rPr>
              <a:pPr/>
              <a:t>43</a:t>
            </a:fld>
            <a:endParaRPr lang="en-US" sz="130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7383BA-7439-A54C-9C7D-A3A5E177FD40}" type="slidenum">
              <a:rPr lang="en-US" sz="1300">
                <a:latin typeface="Times New Roman" charset="0"/>
              </a:rPr>
              <a:pPr/>
              <a:t>11</a:t>
            </a:fld>
            <a:endParaRPr lang="en-US" sz="130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51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CA9BAA-C254-FB4D-B3CA-3409B3FA2314}" type="slidenum">
              <a:rPr lang="en-US" sz="1300">
                <a:latin typeface="Times New Roman" charset="0"/>
              </a:rPr>
              <a:pPr/>
              <a:t>44</a:t>
            </a:fld>
            <a:endParaRPr lang="en-US" sz="13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7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2AD516-27D3-C249-99EA-2A58CB8A3B95}" type="slidenum">
              <a:rPr lang="en-US" sz="1300">
                <a:latin typeface="Times New Roman" charset="0"/>
              </a:rPr>
              <a:pPr/>
              <a:t>45</a:t>
            </a:fld>
            <a:endParaRPr lang="en-US" sz="13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09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32897B-CC00-C941-BBF4-B595D4FDD6EC}" type="slidenum">
              <a:rPr lang="en-US" sz="1300">
                <a:latin typeface="Times New Roman" charset="0"/>
              </a:rPr>
              <a:pPr/>
              <a:t>46</a:t>
            </a:fld>
            <a:endParaRPr lang="en-US" sz="13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835E6B-A24C-6A43-A353-68EA3A172F91}" type="slidenum">
              <a:rPr lang="en-US" sz="1300">
                <a:latin typeface="Times New Roman" charset="0"/>
              </a:rPr>
              <a:pPr/>
              <a:t>47</a:t>
            </a:fld>
            <a:endParaRPr lang="en-US" sz="13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41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D49012-79CB-DF46-A1A9-8394ED3A1BED}" type="slidenum">
              <a:rPr lang="en-US" sz="1300">
                <a:latin typeface="Times New Roman" charset="0"/>
              </a:rPr>
              <a:pPr/>
              <a:t>48</a:t>
            </a:fld>
            <a:endParaRPr lang="en-US" sz="13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0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483608-89D9-F24E-8B1C-58B8148B0E3B}" type="slidenum">
              <a:rPr lang="en-US" sz="1300">
                <a:latin typeface="Times New Roman" charset="0"/>
              </a:rPr>
              <a:pPr/>
              <a:t>49</a:t>
            </a:fld>
            <a:endParaRPr lang="en-US" sz="1300">
              <a:latin typeface="Times New Roman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07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8E46D9-41D2-644A-94BE-4B16A6F4C178}" type="slidenum">
              <a:rPr lang="en-US" sz="1300">
                <a:latin typeface="Times New Roman" charset="0"/>
              </a:rPr>
              <a:pPr/>
              <a:t>50</a:t>
            </a:fld>
            <a:endParaRPr lang="en-US" sz="130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53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1E3F0A-C4EB-5241-B811-59BBA6DC8A52}" type="slidenum">
              <a:rPr lang="en-US" sz="1300">
                <a:latin typeface="Times New Roman" charset="0"/>
              </a:rPr>
              <a:pPr/>
              <a:t>51</a:t>
            </a:fld>
            <a:endParaRPr lang="en-US" sz="130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9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F87546-9477-AD40-9221-E30D05C57EBA}" type="slidenum">
              <a:rPr lang="en-US" sz="1300">
                <a:latin typeface="Times New Roman" charset="0"/>
              </a:rPr>
              <a:pPr/>
              <a:t>52</a:t>
            </a:fld>
            <a:endParaRPr lang="en-US" sz="1300">
              <a:latin typeface="Times New Roman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0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6C7EAB-9851-4347-84BE-BFEA1B04361C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321FB-2D2F-5548-87BA-6929736D9FC7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6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DC2FBD-3E21-C04E-A3C7-71884DC8218F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9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61A518-C79F-E44F-977A-AA01261D836C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0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9784FC-9348-D24E-9988-E295E40CFCF4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0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BEF02B-481E-BB49-8F59-5D5A908C98A1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3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9144000" cy="6156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D52B-C52C-204A-9281-52B3694AB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5261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2-&lt;</a:t>
            </a:r>
            <a:fld id="{E9E65F67-E01E-9946-AF6E-39B117D4544E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5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4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3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AutoShape 10"/>
          <p:cNvSpPr>
            <a:spLocks noChangeArrowheads="1"/>
          </p:cNvSpPr>
          <p:nvPr/>
        </p:nvSpPr>
        <p:spPr bwMode="auto">
          <a:xfrm flipH="1">
            <a:off x="381000" y="2949575"/>
            <a:ext cx="8763000" cy="430213"/>
          </a:xfrm>
          <a:prstGeom prst="homePlate">
            <a:avLst>
              <a:gd name="adj" fmla="val 0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086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946150"/>
            <a:ext cx="8534400" cy="1778000"/>
          </a:xfrm>
          <a:noFill/>
        </p:spPr>
        <p:txBody>
          <a:bodyPr lIns="91432" rIns="91432" anchor="b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6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24250"/>
            <a:ext cx="8458200" cy="2587625"/>
          </a:xfrm>
        </p:spPr>
        <p:txBody>
          <a:bodyPr lIns="91432" tIns="45716" rIns="91432" bIns="45716"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Arial Narrow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Arial Narrow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400800"/>
            <a:ext cx="4572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A60563-7F8F-5E4D-B34A-05600753D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18911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4330700" cy="6156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24400" y="701675"/>
            <a:ext cx="4419600" cy="6156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1CAB-A064-0B43-8057-9CDA89D4E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2608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Nar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4991100" cy="6156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43358-4450-4149-AEC0-9D131BDE4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74458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A8DE-E354-6642-8B48-9E41E110D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7271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08025"/>
            <a:ext cx="4495800" cy="614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08025"/>
            <a:ext cx="4495800" cy="614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4C85-9386-E843-8B42-520F02EB3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6610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A942-E176-A544-A738-77E9DBB70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90725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8C4C-AD7F-E140-B002-88666DAA8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68908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08025"/>
            <a:ext cx="4495800" cy="6149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08025"/>
            <a:ext cx="4495800" cy="6149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3AF5-BFB3-6242-B58C-A5BFE75B6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9778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182863" tIns="45716" rIns="182863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0167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63" tIns="137148" rIns="182863" bIns="137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7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charset="0"/>
              </a:defRPr>
            </a:lvl1pPr>
          </a:lstStyle>
          <a:p>
            <a:pPr>
              <a:defRPr/>
            </a:pPr>
            <a:fld id="{2D1578DA-CD86-784B-BA05-81748D96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3550" y="1812925"/>
            <a:ext cx="1905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6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7" r:id="rId10"/>
    <p:sldLayoutId id="2147483768" r:id="rId11"/>
    <p:sldLayoutId id="2147483769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ransition>
    <p:pull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ã"/>
        <a:defRPr kumimoji="1" sz="2800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charset="0"/>
        <a:buChar char="l"/>
        <a:defRPr kumimoji="1" sz="2300">
          <a:solidFill>
            <a:schemeClr val="hlink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Ø"/>
        <a:defRPr kumimoji="1"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Relationship Id="rId6" Type="http://schemas.openxmlformats.org/officeDocument/2006/relationships/oleObject" Target="../embeddings/oleObject8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Relationship Id="rId6" Type="http://schemas.openxmlformats.org/officeDocument/2006/relationships/oleObject" Target="../embeddings/oleObject9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2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7.xml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5.wmf"/><Relationship Id="rId1" Type="http://schemas.openxmlformats.org/officeDocument/2006/relationships/vmlDrawing" Target="../drawings/vmlDrawing9.vml"/><Relationship Id="rId2" Type="http://schemas.openxmlformats.org/officeDocument/2006/relationships/tags" Target="../tags/tag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1.xml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2" Type="http://schemas.openxmlformats.org/officeDocument/2006/relationships/tags" Target="../tags/tag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2.xml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34.xml"/><Relationship Id="rId6" Type="http://schemas.openxmlformats.org/officeDocument/2006/relationships/oleObject" Target="../embeddings/oleObject12.bin"/><Relationship Id="rId7" Type="http://schemas.openxmlformats.org/officeDocument/2006/relationships/image" Target="../media/image41.wmf"/><Relationship Id="rId8" Type="http://schemas.openxmlformats.org/officeDocument/2006/relationships/image" Target="../media/image42.jpeg"/><Relationship Id="rId1" Type="http://schemas.openxmlformats.org/officeDocument/2006/relationships/vmlDrawing" Target="../drawings/vmlDrawing11.vml"/><Relationship Id="rId2" Type="http://schemas.openxmlformats.org/officeDocument/2006/relationships/tags" Target="../tags/tag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5.xml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6.xml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12.vml"/><Relationship Id="rId2" Type="http://schemas.openxmlformats.org/officeDocument/2006/relationships/tags" Target="../tags/tag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7.xml"/><Relationship Id="rId6" Type="http://schemas.openxmlformats.org/officeDocument/2006/relationships/oleObject" Target="../embeddings/oleObject14.bin"/><Relationship Id="rId7" Type="http://schemas.openxmlformats.org/officeDocument/2006/relationships/image" Target="../media/image44.wmf"/><Relationship Id="rId1" Type="http://schemas.openxmlformats.org/officeDocument/2006/relationships/vmlDrawing" Target="../drawings/vmlDrawing13.vml"/><Relationship Id="rId2" Type="http://schemas.openxmlformats.org/officeDocument/2006/relationships/tags" Target="../tags/tag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8.xml"/><Relationship Id="rId6" Type="http://schemas.openxmlformats.org/officeDocument/2006/relationships/oleObject" Target="../embeddings/oleObject15.bin"/><Relationship Id="rId7" Type="http://schemas.openxmlformats.org/officeDocument/2006/relationships/image" Target="../media/image45.wmf"/><Relationship Id="rId8" Type="http://schemas.openxmlformats.org/officeDocument/2006/relationships/image" Target="../media/image46.jpeg"/><Relationship Id="rId1" Type="http://schemas.openxmlformats.org/officeDocument/2006/relationships/vmlDrawing" Target="../drawings/vmlDrawing14.vml"/><Relationship Id="rId2" Type="http://schemas.openxmlformats.org/officeDocument/2006/relationships/tags" Target="../tags/tag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21F05F-D575-D841-91A4-16C3ADA125AC}" type="slidenum">
              <a:rPr lang="en-US" sz="1400">
                <a:solidFill>
                  <a:srgbClr val="FFFFFF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031875"/>
            <a:ext cx="6400800" cy="18161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COMP541</a:t>
            </a:r>
            <a:r>
              <a:rPr lang="en-US" sz="36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Combinational Logic -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4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810000"/>
            <a:ext cx="3429000" cy="2057400"/>
          </a:xfrm>
        </p:spPr>
        <p:txBody>
          <a:bodyPr/>
          <a:lstStyle/>
          <a:p>
            <a:pPr>
              <a:buFont typeface="Wingdings 2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Montek Singh</a:t>
            </a:r>
          </a:p>
          <a:p>
            <a:pPr>
              <a:buFont typeface="Wingdings 2" charset="0"/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  <a:defRPr/>
            </a:pP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Sep {24, 26},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2018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16272"/>
            <a:ext cx="8534400" cy="707878"/>
          </a:xfrm>
        </p:spPr>
        <p:txBody>
          <a:bodyPr/>
          <a:lstStyle/>
          <a:p>
            <a:r>
              <a:rPr lang="en-US" dirty="0" smtClean="0"/>
              <a:t>Combinational Building Blocks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Multiplexers</a:t>
            </a:r>
          </a:p>
          <a:p>
            <a:r>
              <a:rPr lang="en-US" dirty="0" smtClean="0"/>
              <a:t>Decoders</a:t>
            </a:r>
          </a:p>
          <a:p>
            <a:r>
              <a:rPr lang="en-US" dirty="0" smtClean="0"/>
              <a:t>Encoders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Multiplexer (Mux)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69C643-B1B5-054C-B697-8D3AA17CB2C3}" type="slidenum">
              <a:rPr lang="en-US" sz="1400">
                <a:latin typeface="Arial Narrow" charset="0"/>
              </a:rPr>
              <a:pPr/>
              <a:t>11</a:t>
            </a:fld>
            <a:endParaRPr lang="en-US" sz="1400">
              <a:latin typeface="Arial Narrow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-1" y="701675"/>
            <a:ext cx="5477443" cy="61563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Selects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1 out of N inputs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 control input (“select” signal) determines which input is chosen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# bits in select = ceil(log</a:t>
            </a:r>
            <a:r>
              <a:rPr lang="en-US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 2:1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Mux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 inputs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1 output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1-bit select signal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56787033"/>
              </p:ext>
            </p:extLst>
          </p:nvPr>
        </p:nvGraphicFramePr>
        <p:xfrm>
          <a:off x="5477442" y="1702257"/>
          <a:ext cx="3509296" cy="448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VISIO" r:id="rId7" imgW="1517385" imgH="1943291" progId="Visio.Drawing.6">
                  <p:embed/>
                </p:oleObj>
              </mc:Choice>
              <mc:Fallback>
                <p:oleObj name="VISIO" r:id="rId7" imgW="1517385" imgH="1943291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442" y="1702257"/>
                        <a:ext cx="3509296" cy="4489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Multiplexer Implementations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Logic gates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Sum-of-products form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Tristate buffers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For an N-input mux, use N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tristate</a:t>
            </a:r>
            <a:r>
              <a:rPr lang="en-US" dirty="0" smtClean="0">
                <a:latin typeface="Tahoma" charset="0"/>
                <a:ea typeface="ＭＳ Ｐゴシック" charset="0"/>
              </a:rPr>
              <a:t> buffers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Turn on exactly one </a:t>
            </a:r>
            <a:r>
              <a:rPr lang="en-US" dirty="0" smtClean="0">
                <a:latin typeface="Tahoma" charset="0"/>
                <a:ea typeface="ＭＳ Ｐゴシック" charset="0"/>
              </a:rPr>
              <a:t>buffer to propagate </a:t>
            </a:r>
            <a:r>
              <a:rPr lang="en-US" dirty="0">
                <a:latin typeface="Tahoma" charset="0"/>
                <a:ea typeface="ＭＳ Ｐゴシック" charset="0"/>
              </a:rPr>
              <a:t>the appropriate </a:t>
            </a:r>
            <a:r>
              <a:rPr lang="en-US" dirty="0" smtClean="0">
                <a:latin typeface="Tahoma" charset="0"/>
                <a:ea typeface="ＭＳ Ｐゴシック" charset="0"/>
              </a:rPr>
              <a:t>input</a:t>
            </a:r>
          </a:p>
          <a:p>
            <a:pPr lvl="2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all others are in floating (Hi-Z) state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4" y="1923236"/>
            <a:ext cx="238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80" y="4129452"/>
            <a:ext cx="1736929" cy="23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Wider Multiplexers (4:1)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4-to-1 mux has 4 inputs and 1 output</a:t>
            </a:r>
          </a:p>
          <a:p>
            <a:pPr lvl="1"/>
            <a:r>
              <a:rPr lang="en-US" dirty="0" smtClean="0"/>
              <a:t>selection signal now is 2 bits</a:t>
            </a:r>
          </a:p>
          <a:p>
            <a:endParaRPr lang="en-US" dirty="0" smtClean="0"/>
          </a:p>
          <a:p>
            <a:r>
              <a:rPr lang="en-US" dirty="0" smtClean="0"/>
              <a:t>Several ways to implement: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91CAB-A064-0B43-8057-9CDA89D4E4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12" y="932456"/>
            <a:ext cx="1795896" cy="200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2" y="2912286"/>
            <a:ext cx="5086640" cy="329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95381" y="6209536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Figure 2.58 4:1 multiplexer implementations: (a) two-level logic, (b) </a:t>
            </a:r>
            <a:r>
              <a:rPr lang="en-US" b="1" dirty="0" err="1"/>
              <a:t>tristates</a:t>
            </a:r>
            <a:r>
              <a:rPr lang="en-US" b="1" dirty="0"/>
              <a:t>, (c) hierarchical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Combinational Logic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using Multiplexers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Implement a truth table using a mux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use a mux with as many input lines are rows in the table</a:t>
            </a:r>
          </a:p>
          <a:p>
            <a:pPr lvl="1">
              <a:defRPr/>
            </a:pP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Y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values are fed into the mux’s data inputs</a:t>
            </a:r>
          </a:p>
          <a:p>
            <a:pPr lvl="1">
              <a:defRPr/>
            </a:pP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AB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values become the mux’s select inputs</a:t>
            </a:r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5702300" y="808038"/>
          <a:ext cx="2819400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VISIO" r:id="rId6" imgW="772431" imgH="1584553" progId="Visio.Drawing.6">
                  <p:embed/>
                </p:oleObj>
              </mc:Choice>
              <mc:Fallback>
                <p:oleObj name="VISIO" r:id="rId6" imgW="772431" imgH="1584553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808038"/>
                        <a:ext cx="2819400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SystemVerilog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for Multiplexer</a:t>
            </a: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D5C795-E29E-6347-90DD-08BC3A84F6BA}" type="slidenum">
              <a:rPr lang="en-US" sz="1400">
                <a:latin typeface="Arial Narrow" charset="0"/>
              </a:rPr>
              <a:pPr/>
              <a:t>15</a:t>
            </a:fld>
            <a:endParaRPr lang="en-US" sz="1400">
              <a:latin typeface="Arial Narrow" charset="0"/>
            </a:endParaRPr>
          </a:p>
        </p:txBody>
      </p:sp>
      <p:sp>
        <p:nvSpPr>
          <p:cNvPr id="37891" name="Conten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Just a conditional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statement: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  <a:defRPr/>
            </a:pPr>
            <a:r>
              <a:rPr lang="en-US" sz="2000" dirty="0">
                <a:latin typeface="Courier New" charset="0"/>
                <a:ea typeface="ＭＳ Ｐゴシック" charset="0"/>
              </a:rPr>
              <a:t>module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mux(</a:t>
            </a:r>
            <a:r>
              <a:rPr lang="en-US" sz="2000" dirty="0">
                <a:latin typeface="Courier New" charset="0"/>
                <a:ea typeface="ＭＳ Ｐゴシック" charset="0"/>
              </a:rPr>
              <a:t>input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ＭＳ Ｐゴシック" charset="0"/>
              </a:rPr>
              <a:t>wire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 d0</a:t>
            </a:r>
            <a:r>
              <a:rPr lang="en-US" sz="2000" dirty="0">
                <a:latin typeface="Courier New" charset="0"/>
                <a:ea typeface="ＭＳ Ｐゴシック" charset="0"/>
              </a:rPr>
              <a:t>, d1, 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latin typeface="Courier New" charset="0"/>
                <a:ea typeface="ＭＳ Ｐゴシック" charset="0"/>
              </a:rPr>
              <a:t>        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  </a:t>
            </a:r>
            <a:r>
              <a:rPr lang="en-US" sz="2000" dirty="0">
                <a:latin typeface="Courier New" charset="0"/>
                <a:ea typeface="ＭＳ Ｐゴシック" charset="0"/>
              </a:rPr>
              <a:t>input  </a:t>
            </a:r>
            <a:r>
              <a:rPr lang="en-US" sz="2000" dirty="0" smtClean="0">
                <a:solidFill>
                  <a:srgbClr val="A6A6A6"/>
                </a:solidFill>
                <a:latin typeface="Courier New" charset="0"/>
                <a:ea typeface="ＭＳ Ｐゴシック" charset="0"/>
              </a:rPr>
              <a:t>wire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 s</a:t>
            </a:r>
            <a:r>
              <a:rPr lang="en-US" sz="2000" dirty="0">
                <a:latin typeface="Courier New" charset="0"/>
                <a:ea typeface="ＭＳ Ｐゴシック" charset="0"/>
              </a:rPr>
              <a:t>,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latin typeface="Courier New" charset="0"/>
                <a:ea typeface="ＭＳ Ｐゴシック" charset="0"/>
              </a:rPr>
              <a:t>       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   output </a:t>
            </a:r>
            <a:r>
              <a:rPr lang="en-US" sz="2000" dirty="0" smtClean="0">
                <a:solidFill>
                  <a:srgbClr val="A6A6A6"/>
                </a:solidFill>
                <a:latin typeface="Courier New" charset="0"/>
                <a:ea typeface="ＭＳ Ｐゴシック" charset="0"/>
              </a:rPr>
              <a:t>wire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y</a:t>
            </a:r>
            <a:r>
              <a:rPr lang="en-US" sz="2000" dirty="0">
                <a:latin typeface="Courier New" charset="0"/>
                <a:ea typeface="ＭＳ Ｐゴシック" charset="0"/>
              </a:rPr>
              <a:t>);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latin typeface="Courier New" charset="0"/>
                <a:ea typeface="ＭＳ Ｐゴシック" charset="0"/>
              </a:rPr>
              <a:t>   assign y = s ? d1 : d0; </a:t>
            </a:r>
          </a:p>
          <a:p>
            <a:pPr lvl="1">
              <a:buFontTx/>
              <a:buNone/>
              <a:defRPr/>
            </a:pPr>
            <a:r>
              <a:rPr lang="en-US" sz="2000" dirty="0" err="1">
                <a:latin typeface="Courier New" charset="0"/>
                <a:ea typeface="ＭＳ Ｐゴシック" charset="0"/>
              </a:rPr>
              <a:t>endmodule</a:t>
            </a:r>
            <a:endParaRPr lang="en-US" sz="2000" dirty="0">
              <a:latin typeface="Courier New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Easily extends to multi-bit data inputs: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  <a:defRPr/>
            </a:pPr>
            <a:r>
              <a:rPr lang="en-US" sz="2000" dirty="0">
                <a:latin typeface="Courier New" charset="0"/>
                <a:ea typeface="ＭＳ Ｐゴシック" charset="0"/>
              </a:rPr>
              <a:t>module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mux4bit(</a:t>
            </a:r>
            <a:r>
              <a:rPr lang="en-US" sz="2000" dirty="0">
                <a:latin typeface="Courier New" charset="0"/>
                <a:ea typeface="ＭＳ Ｐゴシック" charset="0"/>
              </a:rPr>
              <a:t>input  </a:t>
            </a:r>
            <a:r>
              <a:rPr lang="en-US" sz="2000" dirty="0">
                <a:solidFill>
                  <a:srgbClr val="A6A6A6"/>
                </a:solidFill>
                <a:latin typeface="Courier New" charset="0"/>
                <a:ea typeface="ＭＳ Ｐゴシック" charset="0"/>
              </a:rPr>
              <a:t>wire</a:t>
            </a:r>
            <a:r>
              <a:rPr lang="en-US" sz="2000" dirty="0">
                <a:latin typeface="Courier New" charset="0"/>
                <a:ea typeface="ＭＳ Ｐゴシック" charset="0"/>
              </a:rPr>
              <a:t> [3:0] d0, d1, 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latin typeface="Courier New" charset="0"/>
                <a:ea typeface="ＭＳ Ｐゴシック" charset="0"/>
              </a:rPr>
              <a:t>          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    </a:t>
            </a:r>
            <a:r>
              <a:rPr lang="en-US" sz="2000" dirty="0">
                <a:latin typeface="Courier New" charset="0"/>
                <a:ea typeface="ＭＳ Ｐゴシック" charset="0"/>
              </a:rPr>
              <a:t>input  </a:t>
            </a:r>
            <a:r>
              <a:rPr lang="en-US" sz="2000" dirty="0">
                <a:solidFill>
                  <a:srgbClr val="A6A6A6"/>
                </a:solidFill>
                <a:latin typeface="Courier New" charset="0"/>
                <a:ea typeface="ＭＳ Ｐゴシック" charset="0"/>
              </a:rPr>
              <a:t>wire</a:t>
            </a:r>
            <a:r>
              <a:rPr lang="en-US" sz="2000" dirty="0">
                <a:latin typeface="Courier New" charset="0"/>
                <a:ea typeface="ＭＳ Ｐゴシック" charset="0"/>
              </a:rPr>
              <a:t>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s</a:t>
            </a:r>
            <a:r>
              <a:rPr lang="en-US" sz="2000" dirty="0">
                <a:latin typeface="Courier New" charset="0"/>
                <a:ea typeface="ＭＳ Ｐゴシック" charset="0"/>
              </a:rPr>
              <a:t>,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latin typeface="Courier New" charset="0"/>
                <a:ea typeface="ＭＳ Ｐゴシック" charset="0"/>
              </a:rPr>
              <a:t>           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   output </a:t>
            </a:r>
            <a:r>
              <a:rPr lang="en-US" sz="2000" dirty="0" smtClean="0">
                <a:solidFill>
                  <a:srgbClr val="A6A6A6"/>
                </a:solidFill>
                <a:latin typeface="Courier New" charset="0"/>
                <a:ea typeface="ＭＳ Ｐゴシック" charset="0"/>
              </a:rPr>
              <a:t>wire </a:t>
            </a:r>
            <a:r>
              <a:rPr lang="en-US" sz="2000" dirty="0" smtClean="0">
                <a:latin typeface="Courier New" charset="0"/>
                <a:ea typeface="ＭＳ Ｐゴシック" charset="0"/>
              </a:rPr>
              <a:t>[</a:t>
            </a:r>
            <a:r>
              <a:rPr lang="en-US" sz="2000" dirty="0">
                <a:latin typeface="Courier New" charset="0"/>
                <a:ea typeface="ＭＳ Ｐゴシック" charset="0"/>
              </a:rPr>
              <a:t>3:0] y);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latin typeface="Courier New" charset="0"/>
                <a:ea typeface="ＭＳ Ｐゴシック" charset="0"/>
              </a:rPr>
              <a:t>   assign y = s ? d1 : d0; </a:t>
            </a:r>
          </a:p>
          <a:p>
            <a:pPr lvl="1">
              <a:buFontTx/>
              <a:buNone/>
              <a:defRPr/>
            </a:pPr>
            <a:r>
              <a:rPr lang="en-US" sz="2000" dirty="0" err="1">
                <a:latin typeface="Courier New" charset="0"/>
                <a:ea typeface="ＭＳ Ｐゴシック" charset="0"/>
              </a:rPr>
              <a:t>endmodule</a:t>
            </a:r>
            <a:endParaRPr lang="en-US" sz="2000" dirty="0">
              <a:latin typeface="Courier New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SystemVerilog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for Multiplexer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085EA-8DCC-B446-BDA1-4BE3386309D9}" type="slidenum">
              <a:rPr lang="en-US" sz="1400">
                <a:latin typeface="Arial Narrow" charset="0"/>
              </a:rPr>
              <a:pPr/>
              <a:t>16</a:t>
            </a:fld>
            <a:endParaRPr lang="en-US" sz="1400">
              <a:latin typeface="Arial Narrow" charset="0"/>
            </a:endParaRPr>
          </a:p>
        </p:txBody>
      </p:sp>
      <p:sp>
        <p:nvSpPr>
          <p:cNvPr id="37891" name="Conten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Also extends to N-way multiplexers: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  <a:defRPr/>
            </a:pPr>
            <a:r>
              <a:rPr lang="en-US" sz="1600" b="1" dirty="0">
                <a:latin typeface="Courier New" charset="0"/>
                <a:ea typeface="ＭＳ Ｐゴシック" charset="0"/>
              </a:rPr>
              <a:t>module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mux4way4bit(</a:t>
            </a:r>
          </a:p>
          <a:p>
            <a:pPr lvl="1">
              <a:buFontTx/>
              <a:buNone/>
              <a:defRPr/>
            </a:pPr>
            <a:r>
              <a:rPr lang="en-US" sz="1600" b="1" dirty="0">
                <a:latin typeface="Courier New" charset="0"/>
                <a:ea typeface="ＭＳ Ｐゴシック" charset="0"/>
              </a:rPr>
              <a:t>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 input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ＭＳ Ｐゴシック" charset="0"/>
              </a:rPr>
              <a:t>wire</a:t>
            </a:r>
            <a:r>
              <a:rPr lang="en-US" sz="1600" b="1" dirty="0">
                <a:latin typeface="Courier New" charset="0"/>
                <a:ea typeface="ＭＳ Ｐゴシック" charset="0"/>
              </a:rPr>
              <a:t>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[</a:t>
            </a:r>
            <a:r>
              <a:rPr lang="en-US" sz="1600" b="1" dirty="0">
                <a:latin typeface="Courier New" charset="0"/>
                <a:ea typeface="ＭＳ Ｐゴシック" charset="0"/>
              </a:rPr>
              <a:t>3:0] d0, d1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, d2, d3,</a:t>
            </a:r>
          </a:p>
          <a:p>
            <a:pPr lvl="1">
              <a:buFontTx/>
              <a:buNone/>
              <a:defRPr/>
            </a:pPr>
            <a:r>
              <a:rPr lang="en-US" sz="1600" b="1" dirty="0">
                <a:latin typeface="Courier New" charset="0"/>
                <a:ea typeface="ＭＳ Ｐゴシック" charset="0"/>
              </a:rPr>
              <a:t>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 input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ＭＳ Ｐゴシック" charset="0"/>
              </a:rPr>
              <a:t>wire</a:t>
            </a:r>
            <a:r>
              <a:rPr lang="en-US" sz="1600" b="1" dirty="0">
                <a:latin typeface="Courier New" charset="0"/>
                <a:ea typeface="ＭＳ Ｐゴシック" charset="0"/>
              </a:rPr>
              <a:t>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[1:0]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s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,</a:t>
            </a:r>
          </a:p>
          <a:p>
            <a:pPr lvl="1">
              <a:buFontTx/>
              <a:buNone/>
              <a:defRPr/>
            </a:pPr>
            <a:r>
              <a:rPr lang="en-US" sz="1600" b="1" dirty="0">
                <a:latin typeface="Courier New" charset="0"/>
                <a:ea typeface="ＭＳ Ｐゴシック" charset="0"/>
              </a:rPr>
              <a:t>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 output </a:t>
            </a:r>
            <a:r>
              <a:rPr lang="en-US" sz="1600" b="1" dirty="0" smtClean="0">
                <a:solidFill>
                  <a:srgbClr val="A6A6A6"/>
                </a:solidFill>
                <a:latin typeface="Courier New" charset="0"/>
                <a:ea typeface="ＭＳ Ｐゴシック" charset="0"/>
              </a:rPr>
              <a:t>wire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[</a:t>
            </a:r>
            <a:r>
              <a:rPr lang="en-US" sz="1600" b="1" dirty="0">
                <a:latin typeface="Courier New" charset="0"/>
                <a:ea typeface="ＭＳ Ｐゴシック" charset="0"/>
              </a:rPr>
              <a:t>3:0] y)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;</a:t>
            </a:r>
          </a:p>
          <a:p>
            <a:pPr lvl="1">
              <a:buFontTx/>
              <a:buNone/>
              <a:defRPr/>
            </a:pPr>
            <a:endParaRPr lang="en-US" sz="600" b="1" dirty="0" smtClean="0">
              <a:latin typeface="Courier New" charset="0"/>
              <a:ea typeface="ＭＳ Ｐゴシック" charset="0"/>
            </a:endParaRPr>
          </a:p>
          <a:p>
            <a:pPr lvl="1">
              <a:buFontTx/>
              <a:buNone/>
              <a:defRPr/>
            </a:pPr>
            <a:r>
              <a:rPr lang="en-US" sz="1600" b="1" dirty="0">
                <a:latin typeface="Courier New" charset="0"/>
                <a:ea typeface="ＭＳ Ｐゴシック" charset="0"/>
              </a:rPr>
              <a:t>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 assign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y =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s[1]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? </a:t>
            </a:r>
            <a:r>
              <a:rPr lang="en-US" sz="1600" b="1" dirty="0" smtClean="0">
                <a:latin typeface="Courier New" charset="0"/>
                <a:ea typeface="ＭＳ Ｐゴシック" charset="0"/>
              </a:rPr>
              <a:t>(s[0]? d3 : d2) : (s[0]? d1 : d0);</a:t>
            </a:r>
          </a:p>
          <a:p>
            <a:pPr lvl="1">
              <a:buFontTx/>
              <a:buNone/>
              <a:defRPr/>
            </a:pPr>
            <a:r>
              <a:rPr lang="en-US" sz="1600" b="1" dirty="0" err="1" smtClean="0">
                <a:latin typeface="Courier New" charset="0"/>
                <a:ea typeface="ＭＳ Ｐゴシック" charset="0"/>
              </a:rPr>
              <a:t>endmodule</a:t>
            </a:r>
            <a:endParaRPr lang="en-US" sz="1600" b="1" dirty="0" smtClean="0">
              <a:latin typeface="Courier New" charset="0"/>
              <a:ea typeface="ＭＳ Ｐゴシック" charset="0"/>
            </a:endParaRPr>
          </a:p>
          <a:p>
            <a:pPr lvl="1">
              <a:buFontTx/>
              <a:buNone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  <a:p>
            <a:pPr>
              <a:defRPr/>
            </a:pPr>
            <a:r>
              <a:rPr lang="en-US" sz="2500" dirty="0" smtClean="0">
                <a:latin typeface="Tahoma" charset="0"/>
                <a:ea typeface="ＭＳ Ｐゴシック" charset="0"/>
                <a:cs typeface="ＭＳ Ｐゴシック" charset="0"/>
              </a:rPr>
              <a:t>Or, in a truth-table style:</a:t>
            </a:r>
            <a:endParaRPr lang="en-US" sz="2000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  <a:defRPr/>
            </a:pP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module mux4way4bit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(</a:t>
            </a:r>
          </a:p>
          <a:p>
            <a:pPr lvl="1">
              <a:buFontTx/>
              <a:buNone/>
              <a:defRPr/>
            </a:pP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 input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ＭＳ Ｐゴシック" charset="0"/>
              </a:rPr>
              <a:t>wire</a:t>
            </a:r>
            <a:r>
              <a:rPr lang="en-US" sz="1600" b="1" dirty="0">
                <a:latin typeface="Courier New" charset="0"/>
                <a:ea typeface="ＭＳ Ｐゴシック" charset="0"/>
              </a:rPr>
              <a:t> 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[</a:t>
            </a: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3:0] d0, d1, d2, d3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,</a:t>
            </a:r>
          </a:p>
          <a:p>
            <a:pPr lvl="1">
              <a:buFontTx/>
              <a:buNone/>
              <a:defRPr/>
            </a:pP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 input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 charset="0"/>
                <a:ea typeface="ＭＳ Ｐゴシック" charset="0"/>
              </a:rPr>
              <a:t>wire</a:t>
            </a:r>
            <a:r>
              <a:rPr lang="en-US" sz="1600" b="1" dirty="0">
                <a:latin typeface="Courier New" charset="0"/>
                <a:ea typeface="ＭＳ Ｐゴシック" charset="0"/>
              </a:rPr>
              <a:t> 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[</a:t>
            </a: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1:0] s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,</a:t>
            </a:r>
          </a:p>
          <a:p>
            <a:pPr lvl="1">
              <a:buFontTx/>
              <a:buNone/>
              <a:defRPr/>
            </a:pP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 output </a:t>
            </a:r>
            <a:r>
              <a:rPr lang="en-US" sz="1600" b="1" dirty="0" smtClean="0">
                <a:solidFill>
                  <a:srgbClr val="A6A6A6"/>
                </a:solidFill>
                <a:latin typeface="Courier New" charset="0"/>
                <a:ea typeface="ＭＳ Ｐゴシック" charset="0"/>
              </a:rPr>
              <a:t>wire 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[</a:t>
            </a: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3:0] y)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;</a:t>
            </a:r>
          </a:p>
          <a:p>
            <a:pPr lvl="1">
              <a:buFontTx/>
              <a:buNone/>
              <a:defRPr/>
            </a:pPr>
            <a:endParaRPr lang="fr-FR" sz="600" b="1" dirty="0">
              <a:latin typeface="Courier New"/>
              <a:ea typeface="ＭＳ Ｐゴシック" charset="0"/>
              <a:cs typeface="Courier New"/>
            </a:endParaRPr>
          </a:p>
          <a:p>
            <a:pPr lvl="1">
              <a:buFontTx/>
              <a:buNone/>
              <a:defRPr/>
            </a:pP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assign y = 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	s == 2’b11 ? d3 :</a:t>
            </a:r>
          </a:p>
          <a:p>
            <a:pPr lvl="1">
              <a:buFontTx/>
              <a:buNone/>
              <a:defRPr/>
            </a:pP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	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			s == 2’b10 ? d2 :</a:t>
            </a:r>
          </a:p>
          <a:p>
            <a:pPr lvl="1">
              <a:buNone/>
              <a:defRPr/>
            </a:pP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				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s == 2</a:t>
            </a: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’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b01 </a:t>
            </a: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? </a:t>
            </a:r>
            <a:r>
              <a:rPr lang="fr-FR" sz="1600" b="1" dirty="0" smtClean="0">
                <a:latin typeface="Courier New"/>
                <a:ea typeface="ＭＳ Ｐゴシック" charset="0"/>
                <a:cs typeface="Courier New"/>
              </a:rPr>
              <a:t>d1 : d0;</a:t>
            </a:r>
            <a:endParaRPr lang="fr-FR" sz="1600" b="1" dirty="0">
              <a:latin typeface="Courier New"/>
              <a:ea typeface="ＭＳ Ｐゴシック" charset="0"/>
              <a:cs typeface="Courier New"/>
            </a:endParaRPr>
          </a:p>
          <a:p>
            <a:pPr lvl="1">
              <a:buFontTx/>
              <a:buNone/>
              <a:defRPr/>
            </a:pPr>
            <a:r>
              <a:rPr lang="fr-FR" sz="1600" b="1" dirty="0">
                <a:latin typeface="Courier New"/>
                <a:ea typeface="ＭＳ Ｐゴシック" charset="0"/>
                <a:cs typeface="Courier New"/>
              </a:rPr>
              <a:t>endmodule</a:t>
            </a:r>
          </a:p>
          <a:p>
            <a:pPr lvl="1">
              <a:buFontTx/>
              <a:buNone/>
              <a:defRPr/>
            </a:pPr>
            <a:endParaRPr lang="en-US" sz="2000" dirty="0" smtClean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Decoders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 inputs, 2</a:t>
            </a:r>
            <a:r>
              <a:rPr lang="en-US" baseline="30000" dirty="0">
                <a:latin typeface="Tahoma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outputs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“One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hot”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outputs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only one output </a:t>
            </a:r>
            <a:r>
              <a:rPr lang="en-US" dirty="0" smtClean="0">
                <a:latin typeface="Tahoma" charset="0"/>
                <a:ea typeface="ＭＳ Ｐゴシック" charset="0"/>
              </a:rPr>
              <a:t>HIGH at any given time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8675" name="Object 2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</p:nvPr>
        </p:nvGraphicFramePr>
        <p:xfrm>
          <a:off x="4984750" y="1219200"/>
          <a:ext cx="382905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VISIO" r:id="rId6" imgW="1422739" imgH="1694464" progId="Visio.Drawing.6">
                  <p:embed/>
                </p:oleObj>
              </mc:Choice>
              <mc:Fallback>
                <p:oleObj name="VISIO" r:id="rId6" imgW="1422739" imgH="169446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1219200"/>
                        <a:ext cx="382905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Decoder Implementation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5355184" cy="6156325"/>
          </a:xfrm>
        </p:spPr>
        <p:txBody>
          <a:bodyPr/>
          <a:lstStyle/>
          <a:p>
            <a:r>
              <a:rPr lang="en-US" dirty="0" smtClean="0"/>
              <a:t>Each output is a </a:t>
            </a:r>
            <a:r>
              <a:rPr lang="en-US" dirty="0" err="1" smtClean="0"/>
              <a:t>minterm</a:t>
            </a:r>
            <a:r>
              <a:rPr lang="en-US" dirty="0" smtClean="0"/>
              <a:t>!</a:t>
            </a:r>
          </a:p>
          <a:p>
            <a:pPr lvl="1"/>
            <a:r>
              <a:rPr lang="en-US" i="1" dirty="0" err="1" smtClean="0"/>
              <a:t>Y</a:t>
            </a:r>
            <a:r>
              <a:rPr lang="en-US" i="1" baseline="-25000" dirty="0" err="1" smtClean="0"/>
              <a:t>k</a:t>
            </a:r>
            <a:r>
              <a:rPr lang="en-US" dirty="0" smtClean="0"/>
              <a:t> = 1 if the inputs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match corresponding row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5693290"/>
              </p:ext>
            </p:extLst>
          </p:nvPr>
        </p:nvGraphicFramePr>
        <p:xfrm>
          <a:off x="5355184" y="1877885"/>
          <a:ext cx="3403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9" name="VISIO" r:id="rId6" imgW="1871401" imgH="2011376" progId="Visio.Drawing.6">
                  <p:embed/>
                </p:oleObj>
              </mc:Choice>
              <mc:Fallback>
                <p:oleObj name="VISIO" r:id="rId6" imgW="1871401" imgH="2011376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184" y="1877885"/>
                        <a:ext cx="3403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Logic using Decoders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5372946" cy="61563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Can implement Boolean function using decoders: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decoder output is all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minterms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the ON-set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minterms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Example: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For multiple outputs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only one decoder needed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one separate OR gate per output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2227" name="Object 2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9782557"/>
              </p:ext>
            </p:extLst>
          </p:nvPr>
        </p:nvGraphicFramePr>
        <p:xfrm>
          <a:off x="4799267" y="1234395"/>
          <a:ext cx="4247043" cy="397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2" name="VISIO" r:id="rId6" imgW="1442348" imgH="1351060" progId="Visio.Drawing.6">
                  <p:embed/>
                </p:oleObj>
              </mc:Choice>
              <mc:Fallback>
                <p:oleObj name="VISIO" r:id="rId6" imgW="1442348" imgH="13510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267" y="1234395"/>
                        <a:ext cx="4247043" cy="3973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1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Today’s Topics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Logic Minimization</a:t>
            </a:r>
          </a:p>
          <a:p>
            <a:pPr lvl="1">
              <a:defRPr/>
            </a:pP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Karnaugh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Maps</a:t>
            </a:r>
          </a:p>
          <a:p>
            <a:pPr marL="457200" lvl="1" indent="0">
              <a:buNone/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Combinational Building Blocks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Multiplexers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Decoders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Encoders</a:t>
            </a: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Delays and Timing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1848EA-FC3F-5C47-AF07-3DCC9D346140}" type="slidenum">
              <a:rPr lang="en-US" sz="1400">
                <a:latin typeface="Arial Narrow" charset="0"/>
              </a:rPr>
              <a:pPr/>
              <a:t>2</a:t>
            </a:fld>
            <a:endParaRPr lang="en-US" sz="1400"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Aside:  Enable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Enable is a common input to logic functions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Typically used in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memories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some of today’s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logic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blocks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Two styles: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 is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ANDed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with function</a:t>
            </a:r>
          </a:p>
          <a:p>
            <a:pPr lvl="2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turns output to 0 when not enabled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EN’ is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ORed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with function</a:t>
            </a:r>
          </a:p>
          <a:p>
            <a:pPr lvl="2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turns output to 1 when not enabled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918A5E-7004-6947-B0B9-A77BB249EBE7}" type="slidenum">
              <a:rPr lang="en-US" sz="1400">
                <a:latin typeface="Arial Narrow" charset="0"/>
              </a:rPr>
              <a:pPr/>
              <a:t>20</a:t>
            </a:fld>
            <a:endParaRPr lang="en-US" sz="1400">
              <a:latin typeface="Arial Narrow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112141"/>
            <a:ext cx="50482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16272"/>
            <a:ext cx="8534400" cy="707878"/>
          </a:xfrm>
        </p:spPr>
        <p:txBody>
          <a:bodyPr/>
          <a:lstStyle/>
          <a:p>
            <a:r>
              <a:rPr lang="en-US" dirty="0" smtClean="0"/>
              <a:t>Other decoder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Decoder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with Enable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 not enabled, all outputs are 0</a:t>
            </a:r>
          </a:p>
          <a:p>
            <a:pPr lvl="1"/>
            <a:r>
              <a:rPr lang="en-US" dirty="0" smtClean="0"/>
              <a:t>otherwise, 2-to-4 decoder</a:t>
            </a:r>
            <a:endParaRPr lang="en-US" dirty="0"/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7BF537-4A5F-6341-851C-83D61CBE94A7}" type="slidenum">
              <a:rPr lang="en-US" sz="1400">
                <a:latin typeface="Arial Narrow" charset="0"/>
              </a:rPr>
              <a:pPr/>
              <a:t>22</a:t>
            </a:fld>
            <a:endParaRPr lang="en-US" sz="1400">
              <a:latin typeface="Arial Narrow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Decoders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about a…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1-to-2 decoder?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3-to-8 decoder?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(N)-to-2</a:t>
            </a:r>
            <a:r>
              <a:rPr lang="en-US" baseline="30000" dirty="0" smtClean="0">
                <a:latin typeface="Tahoma" charset="0"/>
                <a:ea typeface="ＭＳ Ｐゴシック" charset="0"/>
              </a:rPr>
              <a:t>(N)</a:t>
            </a:r>
            <a:r>
              <a:rPr lang="en-US" dirty="0" smtClean="0">
                <a:latin typeface="Tahoma" charset="0"/>
                <a:ea typeface="ＭＳ Ｐゴシック" charset="0"/>
              </a:rPr>
              <a:t> decoder?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(</a:t>
            </a:r>
            <a:r>
              <a:rPr lang="en-US" dirty="0">
                <a:latin typeface="Tahoma" charset="0"/>
                <a:ea typeface="ＭＳ Ｐゴシック" charset="0"/>
              </a:rPr>
              <a:t>N+1)-to-2</a:t>
            </a:r>
            <a:r>
              <a:rPr lang="en-US" baseline="30000" dirty="0">
                <a:latin typeface="Tahoma" charset="0"/>
                <a:ea typeface="ＭＳ Ｐゴシック" charset="0"/>
              </a:rPr>
              <a:t>(N+1)</a:t>
            </a:r>
            <a:r>
              <a:rPr lang="en-US" dirty="0">
                <a:latin typeface="Tahoma" charset="0"/>
                <a:ea typeface="ＭＳ Ｐゴシック" charset="0"/>
              </a:rPr>
              <a:t> decoder?</a:t>
            </a:r>
            <a:endParaRPr lang="en-US" baseline="30000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FC2CBE-F957-FF4C-B5D1-C24F25CDD436}" type="slidenum">
              <a:rPr lang="en-US" sz="1400">
                <a:latin typeface="Arial Narrow" charset="0"/>
              </a:rPr>
              <a:pPr/>
              <a:t>23</a:t>
            </a:fld>
            <a:endParaRPr lang="en-US" sz="1400"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3-to-8 Decoder:  Truth Table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0" y="5311775"/>
            <a:ext cx="9144000" cy="15462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Notice they are minterms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761149-EDC6-6045-A9C3-B39D86673998}" type="slidenum">
              <a:rPr lang="en-US" sz="1400">
                <a:latin typeface="Arial Narrow" charset="0"/>
              </a:rPr>
              <a:pPr/>
              <a:t>24</a:t>
            </a:fld>
            <a:endParaRPr lang="en-US" sz="1400">
              <a:latin typeface="Arial Narrow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819275"/>
            <a:ext cx="7496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3-to-8 Decoder:  Schematic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9E612F-8DCD-C545-B2E1-A92E5B342E68}" type="slidenum">
              <a:rPr lang="en-US" sz="1400">
                <a:latin typeface="Arial Narrow" charset="0"/>
              </a:rPr>
              <a:pPr/>
              <a:t>25</a:t>
            </a:fld>
            <a:endParaRPr lang="en-US" sz="1400">
              <a:latin typeface="Arial Narrow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93750"/>
            <a:ext cx="6934200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3-to-8 Decoder: </a:t>
            </a:r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“Enable” 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used for expansion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F3ABC7-5726-A441-B0BF-2C09B9BB4C9B}" type="slidenum">
              <a:rPr lang="en-US" sz="1400">
                <a:latin typeface="Arial Narrow" charset="0"/>
              </a:rPr>
              <a:pPr/>
              <a:t>26</a:t>
            </a:fld>
            <a:endParaRPr lang="en-US" sz="1400">
              <a:latin typeface="Arial Narrow" charset="0"/>
            </a:endParaRP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171575"/>
            <a:ext cx="69056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3-to-8 Decoder:  Multilevel Circuit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29612-7931-3645-A6A9-E7404402EDBC}" type="slidenum">
              <a:rPr lang="en-US" sz="1400">
                <a:latin typeface="Arial Narrow" charset="0"/>
              </a:rPr>
              <a:pPr/>
              <a:t>27</a:t>
            </a:fld>
            <a:endParaRPr lang="en-US" sz="1400">
              <a:latin typeface="Arial Narrow" charset="0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6850"/>
            <a:ext cx="58769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38400" cy="2127250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Multi-Level 6-to-64 Decoder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 general: Combine </a:t>
            </a:r>
            <a:r>
              <a:rPr lang="en-US" i="1" dirty="0" smtClean="0"/>
              <a:t>m</a:t>
            </a:r>
            <a:r>
              <a:rPr lang="en-US" dirty="0" smtClean="0"/>
              <a:t>-to-2</a:t>
            </a:r>
            <a:r>
              <a:rPr lang="en-US" i="1" baseline="30000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-to-2</a:t>
            </a:r>
            <a:r>
              <a:rPr lang="en-US" i="1" baseline="30000" dirty="0" smtClean="0"/>
              <a:t>n</a:t>
            </a:r>
            <a:r>
              <a:rPr lang="en-US" dirty="0" smtClean="0"/>
              <a:t> decoders</a:t>
            </a:r>
          </a:p>
          <a:p>
            <a:pPr lvl="1"/>
            <a:r>
              <a:rPr lang="en-US" dirty="0" smtClean="0"/>
              <a:t>becomes an </a:t>
            </a:r>
            <a:r>
              <a:rPr lang="en-US" i="1" dirty="0" smtClean="0"/>
              <a:t>(</a:t>
            </a:r>
            <a:r>
              <a:rPr lang="en-US" i="1" dirty="0" err="1" smtClean="0"/>
              <a:t>m+n</a:t>
            </a:r>
            <a:r>
              <a:rPr lang="en-US" i="1" dirty="0" smtClean="0"/>
              <a:t>)</a:t>
            </a:r>
            <a:r>
              <a:rPr lang="en-US" dirty="0" smtClean="0"/>
              <a:t>-to-2</a:t>
            </a:r>
            <a:r>
              <a:rPr lang="en-US" i="1" baseline="30000" dirty="0" smtClean="0"/>
              <a:t>(</a:t>
            </a:r>
            <a:r>
              <a:rPr lang="en-US" i="1" baseline="30000" dirty="0" err="1" smtClean="0"/>
              <a:t>m+n</a:t>
            </a:r>
            <a:r>
              <a:rPr lang="en-US" i="1" baseline="30000" dirty="0" smtClean="0"/>
              <a:t>)</a:t>
            </a:r>
            <a:r>
              <a:rPr lang="en-US" dirty="0" smtClean="0"/>
              <a:t> decoder</a:t>
            </a:r>
            <a:endParaRPr lang="en-US" dirty="0"/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37D1F3-1FD0-8D44-887D-589682AB2FB6}" type="slidenum">
              <a:rPr lang="en-US" sz="1400">
                <a:latin typeface="Arial Narrow" charset="0"/>
              </a:rPr>
              <a:pPr/>
              <a:t>28</a:t>
            </a:fld>
            <a:endParaRPr lang="en-US" sz="1400">
              <a:latin typeface="Arial Narrow" charset="0"/>
            </a:endParaRP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32" y="1847850"/>
            <a:ext cx="65627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Uses for Decoders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Binary number might serve to select some operation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Number might encode a </a:t>
            </a:r>
            <a:r>
              <a:rPr lang="en-US" u="sng" dirty="0" smtClean="0">
                <a:latin typeface="Tahoma" charset="0"/>
                <a:ea typeface="ＭＳ Ｐゴシック" charset="0"/>
                <a:cs typeface="ＭＳ Ｐゴシック" charset="0"/>
              </a:rPr>
              <a:t>CPU Instruction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(op codes)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Decoder lines might select add, or subtract, or multiply, etc.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Number might encode a </a:t>
            </a:r>
            <a:r>
              <a:rPr lang="en-US" u="sng" dirty="0" smtClean="0">
                <a:latin typeface="Tahoma" charset="0"/>
                <a:ea typeface="ＭＳ Ｐゴシック" charset="0"/>
                <a:cs typeface="ＭＳ Ｐゴシック" charset="0"/>
              </a:rPr>
              <a:t>Memory Address</a:t>
            </a:r>
          </a:p>
          <a:p>
            <a:pPr lvl="2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 read or write a particular location in memory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2CE818-EE93-9547-A74D-78235E450ADF}" type="slidenum">
              <a:rPr lang="en-US" sz="1400">
                <a:latin typeface="Arial Narrow" charset="0"/>
              </a:rPr>
              <a:pPr/>
              <a:t>29</a:t>
            </a:fld>
            <a:endParaRPr lang="en-US" sz="1400"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Karnaugh</a:t>
            </a:r>
            <a:r>
              <a:rPr lang="en-US" dirty="0" smtClean="0"/>
              <a:t> Maps (K-maps)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Graphical method for simplifying Boolean equations</a:t>
            </a:r>
          </a:p>
          <a:p>
            <a:pPr lvl="1"/>
            <a:r>
              <a:rPr lang="en-US" dirty="0" smtClean="0"/>
              <a:t>work well for up to 4 variables</a:t>
            </a:r>
          </a:p>
          <a:p>
            <a:pPr lvl="1"/>
            <a:r>
              <a:rPr lang="en-US" dirty="0" smtClean="0"/>
              <a:t>help quickly combine terms based on visual inspection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74" y="4022276"/>
            <a:ext cx="6400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85569" y="5881154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Figure 2.43 Three-input function: (a) truth table, (b) K-map, (c) K-map showing </a:t>
            </a:r>
            <a:r>
              <a:rPr lang="en-US" b="1" dirty="0" err="1"/>
              <a:t>minterms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demux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Dual of multiplexer, but a relative of decoder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One input, multiple outputs (destinations)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Select signal </a:t>
            </a:r>
            <a:r>
              <a:rPr lang="en-US" u="sng" dirty="0" smtClean="0">
                <a:latin typeface="Tahoma" charset="0"/>
                <a:ea typeface="ＭＳ Ｐゴシック" charset="0"/>
                <a:cs typeface="ＭＳ Ｐゴシック" charset="0"/>
              </a:rPr>
              <a:t>routes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input to one of the outputs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n-bit select implies 2</a:t>
            </a:r>
            <a:r>
              <a:rPr lang="en-US" baseline="30000" dirty="0" smtClean="0">
                <a:latin typeface="Tahoma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outputs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e.g.,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4-way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demux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 uses a 2-bit select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routes input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/>
              </a:rPr>
              <a:t> to one of 4 outputs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457F7B-FC10-2242-BE0F-36E6AAF5F9D9}" type="slidenum">
              <a:rPr lang="en-US" sz="1400">
                <a:latin typeface="Arial Narrow" charset="0"/>
              </a:rPr>
              <a:pPr/>
              <a:t>30</a:t>
            </a:fld>
            <a:endParaRPr lang="en-US" sz="1400">
              <a:latin typeface="Arial Narrow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7"/>
          <a:stretch/>
        </p:blipFill>
        <p:spPr bwMode="auto">
          <a:xfrm>
            <a:off x="1140154" y="3884392"/>
            <a:ext cx="4223912" cy="26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Demux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vs. Decoder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Similarities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decoder </a:t>
            </a:r>
            <a:r>
              <a:rPr lang="en-US" u="sng" dirty="0" smtClean="0">
                <a:latin typeface="Tahoma" charset="0"/>
                <a:ea typeface="ＭＳ Ｐゴシック" charset="0"/>
                <a:cs typeface="ＭＳ Ｐゴシック" charset="0"/>
              </a:rPr>
              <a:t>produces a “1”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 one of the 2</a:t>
            </a:r>
            <a:r>
              <a:rPr lang="en-US" baseline="30000" dirty="0" smtClean="0">
                <a:latin typeface="Tahoma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outputs</a:t>
            </a:r>
          </a:p>
          <a:p>
            <a:pPr lvl="2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… “0” elsewhere</a:t>
            </a:r>
          </a:p>
          <a:p>
            <a:pPr lvl="1">
              <a:defRPr/>
            </a:pP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smtClean="0">
                <a:latin typeface="Tahoma" charset="0"/>
                <a:ea typeface="ＭＳ Ｐゴシック" charset="0"/>
                <a:cs typeface="ＭＳ Ｐゴシック" charset="0"/>
              </a:rPr>
              <a:t>transmits data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to one of the 2</a:t>
            </a:r>
            <a:r>
              <a:rPr lang="en-US" baseline="30000" dirty="0" smtClean="0">
                <a:latin typeface="Tahoma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outputs</a:t>
            </a:r>
          </a:p>
          <a:p>
            <a:pPr lvl="2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… “0” elsewhere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Possible to make one from the other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How?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7FD141-D42F-D64F-A7E8-8B4486A19208}" type="slidenum">
              <a:rPr lang="en-US" sz="1400">
                <a:latin typeface="Arial Narrow" charset="0"/>
              </a:rPr>
              <a:pPr/>
              <a:t>31</a:t>
            </a:fld>
            <a:endParaRPr lang="en-US" sz="1400"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Encoder</a:t>
            </a:r>
          </a:p>
        </p:txBody>
      </p:sp>
      <p:sp>
        <p:nvSpPr>
          <p:cNvPr id="1384451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Encoder is the opposite of decoder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baseline="30000" dirty="0" smtClean="0">
                <a:latin typeface="Tahoma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inputs (or fewer)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outputs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1ED5F5-8B28-3144-A18A-CC49E5F6D849}" type="slidenum">
              <a:rPr lang="en-US" sz="1400">
                <a:latin typeface="Arial Narrow" charset="0"/>
              </a:rPr>
              <a:pPr/>
              <a:t>32</a:t>
            </a:fld>
            <a:endParaRPr lang="en-US" sz="1400"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Encoder:  Implementation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Inputs are already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minterms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!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Simply OR them together appropriately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e.g.:  A</a:t>
            </a:r>
            <a:r>
              <a:rPr lang="en-US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= D</a:t>
            </a:r>
            <a:r>
              <a:rPr lang="en-US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+ D</a:t>
            </a:r>
            <a:r>
              <a:rPr lang="en-US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+ D</a:t>
            </a:r>
            <a:r>
              <a:rPr lang="en-US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5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+ D</a:t>
            </a:r>
            <a:r>
              <a:rPr lang="en-US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DA3762-6824-8047-91F7-C075A5EC8B1A}" type="slidenum">
              <a:rPr lang="en-US" sz="1400">
                <a:latin typeface="Arial Narrow" charset="0"/>
              </a:rPr>
              <a:pPr/>
              <a:t>33</a:t>
            </a:fld>
            <a:endParaRPr lang="en-US" sz="1400">
              <a:latin typeface="Arial Narrow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0338"/>
            <a:ext cx="7800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Encoder Implementation:  Problem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Specification assumes: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Only one of the D inputs can be high</a:t>
            </a: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What if, say,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D3 and D6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are both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high?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simple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OR circuit will set A to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7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so, must modify the spec to avoid this behavior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C33D0B-0B6A-CD4B-98BF-95D7895D6CAF}" type="slidenum">
              <a:rPr lang="en-US" sz="1400">
                <a:latin typeface="Arial Narrow" charset="0"/>
              </a:rPr>
              <a:pPr/>
              <a:t>34</a:t>
            </a:fld>
            <a:endParaRPr lang="en-US" sz="1400">
              <a:latin typeface="Arial Narrow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77054"/>
            <a:ext cx="688657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Solution:  Priority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Encoder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Chooses one with highest priority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Largest number, usually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Note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“don’t cares”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F55BAF-D05F-5545-A6E5-CBA85794C01E}" type="slidenum">
              <a:rPr lang="en-US" sz="1400">
                <a:latin typeface="Arial Narrow" charset="0"/>
              </a:rPr>
              <a:pPr/>
              <a:t>35</a:t>
            </a:fld>
            <a:endParaRPr lang="en-US" sz="1400">
              <a:latin typeface="Arial Narrow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14850"/>
            <a:ext cx="6096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76650"/>
            <a:ext cx="6362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Priority Encoder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What if all inputs are zero?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Need another output:  “Valid”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464075-7310-214A-8A48-8AC97C3860C1}" type="slidenum">
              <a:rPr lang="en-US" sz="1400">
                <a:latin typeface="Arial Narrow" charset="0"/>
              </a:rPr>
              <a:pPr/>
              <a:t>36</a:t>
            </a:fld>
            <a:endParaRPr lang="en-US" sz="1400">
              <a:latin typeface="Arial Narrow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8550"/>
            <a:ext cx="70580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Priority Encoder Implementation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Valid is simply the OR of all the data inputs</a:t>
            </a:r>
            <a:endParaRPr lang="en-US" dirty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F6BB77-A8F3-9A4B-96ED-A50D9C6B4659}" type="slidenum">
              <a:rPr lang="en-US" sz="1400">
                <a:latin typeface="Arial Narrow" charset="0"/>
              </a:rPr>
              <a:pPr/>
              <a:t>37</a:t>
            </a:fld>
            <a:endParaRPr lang="en-US" sz="1400">
              <a:latin typeface="Arial Narrow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3"/>
          <a:stretch/>
        </p:blipFill>
        <p:spPr bwMode="auto">
          <a:xfrm>
            <a:off x="533400" y="1828800"/>
            <a:ext cx="7962900" cy="40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Code Converters </a:t>
            </a:r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General Converters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convert one code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another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examples?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5C697B-338E-D549-B1CA-9A8F29C6D413}" type="slidenum">
              <a:rPr lang="en-US" sz="1400">
                <a:latin typeface="Arial Narrow" charset="0"/>
              </a:rPr>
              <a:pPr/>
              <a:t>38</a:t>
            </a:fld>
            <a:endParaRPr lang="en-US" sz="1400"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Example:  Seven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-Segment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Display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7-segment display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convert single hex digit …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… to a display character code)</a:t>
            </a: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sed in the first lab using the hardware kit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AAEEDD-E1A3-7547-8FE2-130985BEAF1E}" type="slidenum">
              <a:rPr lang="en-US" sz="1400">
                <a:latin typeface="Arial Narrow" charset="0"/>
              </a:rPr>
              <a:pPr/>
              <a:t>39</a:t>
            </a:fld>
            <a:endParaRPr lang="en-US" sz="1400">
              <a:latin typeface="Arial Narrow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831850"/>
            <a:ext cx="154781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3317875"/>
            <a:ext cx="38290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Karnaugh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K-Map structure:</a:t>
            </a:r>
          </a:p>
          <a:p>
            <a:pPr lvl="1"/>
            <a:r>
              <a:rPr lang="en-US" dirty="0">
                <a:sym typeface="Wingdings"/>
              </a:rPr>
              <a:t>up to 4 variables</a:t>
            </a:r>
            <a:endParaRPr lang="en-US" dirty="0"/>
          </a:p>
          <a:p>
            <a:pPr lvl="2"/>
            <a:r>
              <a:rPr lang="en-US" dirty="0" smtClean="0"/>
              <a:t>one or two variables </a:t>
            </a:r>
            <a:r>
              <a:rPr lang="en-US" dirty="0" smtClean="0">
                <a:sym typeface="Wingdings"/>
              </a:rPr>
              <a:t> horizontal dimension</a:t>
            </a:r>
          </a:p>
          <a:p>
            <a:pPr lvl="2"/>
            <a:r>
              <a:rPr lang="en-US" dirty="0" smtClean="0">
                <a:sym typeface="Wingdings"/>
              </a:rPr>
              <a:t>one or two variables  vertical dimension</a:t>
            </a:r>
          </a:p>
          <a:p>
            <a:pPr lvl="1"/>
            <a:r>
              <a:rPr lang="en-US" dirty="0" smtClean="0">
                <a:sym typeface="Wingdings"/>
              </a:rPr>
              <a:t>rows/columns arranged so only one variable different among neighbors</a:t>
            </a:r>
          </a:p>
          <a:p>
            <a:pPr lvl="2"/>
            <a:r>
              <a:rPr lang="en-US" dirty="0" smtClean="0">
                <a:sym typeface="Wingdings"/>
              </a:rPr>
              <a:t>ends “wrap around”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18" y="3969607"/>
            <a:ext cx="4565835" cy="27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16272"/>
            <a:ext cx="8534400" cy="707878"/>
          </a:xfrm>
        </p:spPr>
        <p:txBody>
          <a:bodyPr/>
          <a:lstStyle/>
          <a:p>
            <a:r>
              <a:rPr lang="en-US" dirty="0" smtClean="0"/>
              <a:t>Delays and Timing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4444"/>
      </p:ext>
    </p:extLst>
  </p:cSld>
  <p:clrMapOvr>
    <a:masterClrMapping/>
  </p:clrMapOvr>
  <p:transition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Timing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5410200" cy="61563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What is Delay?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Time from input change to output change</a:t>
            </a:r>
          </a:p>
          <a:p>
            <a:pPr lvl="2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Transient response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e.g., rising edge to rising edge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Usually measured from 50% point</a:t>
            </a: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4755" name="Object 2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</p:nvPr>
        </p:nvGraphicFramePr>
        <p:xfrm>
          <a:off x="4926013" y="1905000"/>
          <a:ext cx="4078287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1" name="VISIO" r:id="rId6" imgW="1735681" imgH="1602871" progId="Visio.Drawing.6">
                  <p:embed/>
                </p:oleObj>
              </mc:Choice>
              <mc:Fallback>
                <p:oleObj name="VISIO" r:id="rId6" imgW="1735681" imgH="1602871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1905000"/>
                        <a:ext cx="4078287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Types of Delays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Transport delay =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“pure”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delay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Whatever goes in …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… comes out after a specified amount of time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Inertial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delay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Inputs have an effect only if they persist for a specified amount of time</a:t>
            </a:r>
          </a:p>
          <a:p>
            <a:pPr lvl="2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No </a:t>
            </a:r>
            <a:r>
              <a:rPr lang="en-US" dirty="0">
                <a:latin typeface="Tahoma" charset="0"/>
                <a:ea typeface="ＭＳ Ｐゴシック" charset="0"/>
              </a:rPr>
              <a:t>effect if input </a:t>
            </a:r>
            <a:r>
              <a:rPr lang="en-US" dirty="0" smtClean="0">
                <a:latin typeface="Tahoma" charset="0"/>
                <a:ea typeface="ＭＳ Ｐゴシック" charset="0"/>
              </a:rPr>
              <a:t>changes and changes back in too short a time </a:t>
            </a:r>
            <a:r>
              <a:rPr lang="en-US" dirty="0">
                <a:latin typeface="Tahoma" charset="0"/>
                <a:ea typeface="ＭＳ Ｐゴシック" charset="0"/>
              </a:rPr>
              <a:t>(</a:t>
            </a:r>
            <a:r>
              <a:rPr lang="en-US" dirty="0" smtClean="0">
                <a:latin typeface="Tahoma" charset="0"/>
                <a:ea typeface="ＭＳ Ｐゴシック" charset="0"/>
              </a:rPr>
              <a:t>can’t </a:t>
            </a:r>
            <a:r>
              <a:rPr lang="en-US" dirty="0">
                <a:latin typeface="Tahoma" charset="0"/>
                <a:ea typeface="ＭＳ Ｐゴシック" charset="0"/>
              </a:rPr>
              <a:t>overcome inertia)</a:t>
            </a:r>
          </a:p>
          <a:p>
            <a:pPr lvl="2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can filter out glitches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6A7778-4F0D-134B-88E8-D8D683257D43}" type="slidenum">
              <a:rPr lang="en-US" sz="1400">
                <a:latin typeface="Arial Narrow" charset="0"/>
              </a:rPr>
              <a:pPr/>
              <a:t>42</a:t>
            </a:fld>
            <a:endParaRPr lang="en-US" sz="1400"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Effect of Transport Delay (blue)</a:t>
            </a:r>
          </a:p>
        </p:txBody>
      </p:sp>
      <p:sp>
        <p:nvSpPr>
          <p:cNvPr id="1337351" name="Rectangle 7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Delay just shifts signal in time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focus on the blue bars; ignore the black ones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AF87B2-2264-CD4C-805F-1D04993238D2}" type="slidenum">
              <a:rPr lang="en-US" sz="1400">
                <a:latin typeface="Arial Narrow" charset="0"/>
              </a:rPr>
              <a:pPr/>
              <a:t>43</a:t>
            </a:fld>
            <a:endParaRPr lang="en-US" sz="1400">
              <a:latin typeface="Arial Narrow" charset="0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1038"/>
            <a:ext cx="67818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70438"/>
            <a:ext cx="6172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32231" y="3160119"/>
            <a:ext cx="600575" cy="2067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438" y="3937839"/>
            <a:ext cx="50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Inertial Delay</a:t>
            </a:r>
            <a:endParaRPr lang="en-US"/>
          </a:p>
        </p:txBody>
      </p:sp>
      <p:sp>
        <p:nvSpPr>
          <p:cNvPr id="133939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Changes too close to each other cancel out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focus </a:t>
            </a:r>
            <a:r>
              <a:rPr lang="en-US" dirty="0">
                <a:latin typeface="Tahoma" charset="0"/>
                <a:ea typeface="ＭＳ Ｐゴシック" charset="0"/>
              </a:rPr>
              <a:t>on the </a:t>
            </a:r>
            <a:r>
              <a:rPr lang="en-US" dirty="0" smtClean="0">
                <a:latin typeface="Tahoma" charset="0"/>
                <a:ea typeface="ＭＳ Ｐゴシック" charset="0"/>
              </a:rPr>
              <a:t>black bars</a:t>
            </a:r>
            <a:endParaRPr lang="en-US" dirty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462838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151921" y="2953374"/>
            <a:ext cx="600575" cy="2067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988" y="4105204"/>
            <a:ext cx="50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63246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63" tIns="137148" rIns="182863" bIns="13714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ã"/>
              <a:defRPr kumimoji="1" sz="28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charset="0"/>
              <a:buChar char="l"/>
              <a:defRPr kumimoji="1" sz="23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Ø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Wingdings 2" charset="0"/>
              <a:buNone/>
              <a:defRPr/>
            </a:pPr>
            <a:r>
              <a:rPr lang="en-US" sz="1800" smtClean="0">
                <a:latin typeface="Tahoma" charset="0"/>
                <a:ea typeface="ＭＳ Ｐゴシック" charset="0"/>
                <a:cs typeface="ＭＳ Ｐゴシック" charset="0"/>
              </a:rPr>
              <a:t>Blue – Propagation delay time    Black – Rejection time (filter out)</a:t>
            </a:r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8D52B-C52C-204A-9281-52B3694ABFA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Propagation &amp; Contamination Delay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5308600" cy="61563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Propagation delay: 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i="1" baseline="-25000">
                <a:latin typeface="Tahoma" charset="0"/>
                <a:ea typeface="ＭＳ Ｐゴシック" charset="0"/>
                <a:cs typeface="ＭＳ Ｐゴシック" charset="0"/>
              </a:rPr>
              <a:t>pd</a:t>
            </a:r>
          </a:p>
          <a:p>
            <a:pPr lvl="1">
              <a:defRPr/>
            </a:pPr>
            <a:r>
              <a:rPr lang="en-US" i="1">
                <a:latin typeface="Tahoma" charset="0"/>
                <a:ea typeface="ＭＳ Ｐゴシック" charset="0"/>
              </a:rPr>
              <a:t>max</a:t>
            </a:r>
            <a:r>
              <a:rPr lang="en-US">
                <a:latin typeface="Tahoma" charset="0"/>
                <a:ea typeface="ＭＳ Ｐゴシック" charset="0"/>
              </a:rPr>
              <a:t> delay from input to output</a:t>
            </a:r>
          </a:p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Contamination delay: 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i="1" baseline="-25000">
                <a:latin typeface="Tahoma" charset="0"/>
                <a:ea typeface="ＭＳ Ｐゴシック" charset="0"/>
                <a:cs typeface="ＭＳ Ｐゴシック" charset="0"/>
              </a:rPr>
              <a:t>cd</a:t>
            </a:r>
          </a:p>
          <a:p>
            <a:pPr lvl="1">
              <a:defRPr/>
            </a:pPr>
            <a:r>
              <a:rPr lang="en-US" i="1">
                <a:latin typeface="Tahoma" charset="0"/>
                <a:ea typeface="ＭＳ Ｐゴシック" charset="0"/>
              </a:rPr>
              <a:t>min</a:t>
            </a:r>
            <a:r>
              <a:rPr lang="en-US">
                <a:latin typeface="Tahoma" charset="0"/>
                <a:ea typeface="ＭＳ Ｐゴシック" charset="0"/>
              </a:rPr>
              <a:t> delay from input to output</a:t>
            </a:r>
          </a:p>
          <a:p>
            <a:pPr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2947" name="Object 2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</p:nvPr>
        </p:nvGraphicFramePr>
        <p:xfrm>
          <a:off x="4668838" y="2071688"/>
          <a:ext cx="4525962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VISIO" r:id="rId6" imgW="1769265" imgH="1631876" progId="Visio.Drawing.6">
                  <p:embed/>
                </p:oleObj>
              </mc:Choice>
              <mc:Fallback>
                <p:oleObj name="VISIO" r:id="rId6" imgW="1769265" imgH="1631876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2071688"/>
                        <a:ext cx="4525962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Propagation &amp; Contamination Delay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Delay is caused by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Capacitance and resistance in a circuit</a:t>
            </a:r>
          </a:p>
          <a:p>
            <a:pPr lvl="2">
              <a:defRPr/>
            </a:pPr>
            <a:r>
              <a:rPr lang="en-US">
                <a:latin typeface="Tahoma" charset="0"/>
                <a:ea typeface="ＭＳ Ｐゴシック" charset="0"/>
              </a:rPr>
              <a:t>More gates </a:t>
            </a:r>
            <a:r>
              <a:rPr lang="en-US" i="1">
                <a:latin typeface="Tahoma" charset="0"/>
                <a:ea typeface="ＭＳ Ｐゴシック" charset="0"/>
              </a:rPr>
              <a:t>driven,</a:t>
            </a:r>
            <a:r>
              <a:rPr lang="en-US">
                <a:latin typeface="Tahoma" charset="0"/>
                <a:ea typeface="ＭＳ Ｐゴシック" charset="0"/>
              </a:rPr>
              <a:t> longer delay</a:t>
            </a:r>
          </a:p>
          <a:p>
            <a:pPr lvl="2">
              <a:defRPr/>
            </a:pPr>
            <a:r>
              <a:rPr lang="en-US">
                <a:latin typeface="Tahoma" charset="0"/>
                <a:ea typeface="ＭＳ Ｐゴシック" charset="0"/>
              </a:rPr>
              <a:t>Longer wires at output, longer delay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Speed of light is the ultimate limitation</a:t>
            </a:r>
          </a:p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Reasons why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i="1" baseline="-25000">
                <a:latin typeface="Tahoma" charset="0"/>
                <a:ea typeface="ＭＳ Ｐゴシック" charset="0"/>
                <a:cs typeface="ＭＳ Ｐゴシック" charset="0"/>
              </a:rPr>
              <a:t>pd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i="1" baseline="-25000">
                <a:latin typeface="Tahoma" charset="0"/>
                <a:ea typeface="ＭＳ Ｐゴシック" charset="0"/>
                <a:cs typeface="ＭＳ Ｐゴシック" charset="0"/>
              </a:rPr>
              <a:t>cd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may be vary: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Different rising and falling delays</a:t>
            </a:r>
          </a:p>
          <a:p>
            <a:pPr lvl="2">
              <a:defRPr/>
            </a:pPr>
            <a:r>
              <a:rPr lang="en-US">
                <a:latin typeface="Tahoma" charset="0"/>
                <a:ea typeface="ＭＳ Ｐゴシック" charset="0"/>
              </a:rPr>
              <a:t>What is typically reported?  Greater of the two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Multiple inputs and outputs, some faster than others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Circuits slow down when hot and speed up when cold</a:t>
            </a:r>
          </a:p>
          <a:p>
            <a:pPr lvl="2">
              <a:defRPr/>
            </a:pPr>
            <a:r>
              <a:rPr lang="en-US">
                <a:latin typeface="Tahoma" charset="0"/>
                <a:ea typeface="ＭＳ Ｐゴシック" charset="0"/>
              </a:rPr>
              <a:t>So, both maximum and typical given </a:t>
            </a:r>
          </a:p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Specs provided in data sheets</a:t>
            </a:r>
          </a:p>
          <a:p>
            <a:pPr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Delay:  Example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ADB27-65B5-6B4D-8B2B-009EFCB0AF0C}" type="slidenum">
              <a:rPr lang="en-US" sz="1400">
                <a:latin typeface="Arial Narrow" charset="0"/>
              </a:rPr>
              <a:pPr/>
              <a:t>47</a:t>
            </a:fld>
            <a:endParaRPr lang="en-US" sz="1400">
              <a:latin typeface="Arial Narrow" charset="0"/>
            </a:endParaRP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9"/>
          <a:stretch/>
        </p:blipFill>
        <p:spPr bwMode="auto">
          <a:xfrm>
            <a:off x="479425" y="1595438"/>
            <a:ext cx="7315200" cy="29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3253" name="Oval 5"/>
          <p:cNvSpPr>
            <a:spLocks noChangeArrowheads="1"/>
          </p:cNvSpPr>
          <p:nvPr/>
        </p:nvSpPr>
        <p:spPr bwMode="auto">
          <a:xfrm>
            <a:off x="3975100" y="4067175"/>
            <a:ext cx="2667000" cy="457200"/>
          </a:xfrm>
          <a:prstGeom prst="ellipse">
            <a:avLst/>
          </a:prstGeom>
          <a:noFill/>
          <a:ln w="28575" cap="sq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Critical and Short Paths</a:t>
            </a:r>
          </a:p>
        </p:txBody>
      </p:sp>
      <p:graphicFrame>
        <p:nvGraphicFramePr>
          <p:cNvPr id="89092" name="Object 2"/>
          <p:cNvGraphicFramePr>
            <a:graphicFrameLocks noGrp="1" noChangeAspect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30556800"/>
              </p:ext>
            </p:extLst>
          </p:nvPr>
        </p:nvGraphicFramePr>
        <p:xfrm>
          <a:off x="65027" y="811317"/>
          <a:ext cx="3963815" cy="233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1" name="VISIO" r:id="rId6" imgW="2001299" imgH="1178492" progId="Visio.Drawing.6">
                  <p:embed/>
                </p:oleObj>
              </mc:Choice>
              <mc:Fallback>
                <p:oleObj name="VISIO" r:id="rId6" imgW="2001299" imgH="117849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7" y="811317"/>
                        <a:ext cx="3963815" cy="2332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9570" y="5023969"/>
            <a:ext cx="6799442" cy="12812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Critical 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(Long) Path: 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pd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 = 2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  <a:cs typeface="Arial" charset="0"/>
              </a:rPr>
              <a:t>t</a:t>
            </a:r>
            <a:r>
              <a:rPr lang="en-US" i="1" baseline="-250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pd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_AND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 + 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pd</a:t>
            </a:r>
            <a:r>
              <a:rPr lang="en-US" baseline="-25000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_OR</a:t>
            </a:r>
            <a:endParaRPr lang="en-US" baseline="-250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Short 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Path: 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cd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 = 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cd</a:t>
            </a:r>
            <a:r>
              <a:rPr lang="en-US" baseline="-25000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_AND</a:t>
            </a:r>
            <a:endParaRPr lang="en-US" baseline="-250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15" y="864603"/>
            <a:ext cx="4986099" cy="348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</p:txBody>
      </p:sp>
      <p:sp>
        <p:nvSpPr>
          <p:cNvPr id="39940" name="Rectangle 10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Glitches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is a Glitch?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a non-monotonic change in a signal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e.g., a single input change can cause multiple changes on the same output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a multi-input transition can also cause glitches</a:t>
            </a:r>
          </a:p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Are glitches a problem?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Not really in synchronous design</a:t>
            </a:r>
          </a:p>
          <a:p>
            <a:pPr lvl="2">
              <a:defRPr/>
            </a:pPr>
            <a:r>
              <a:rPr lang="en-US">
                <a:latin typeface="Tahoma" charset="0"/>
                <a:ea typeface="ＭＳ Ｐゴシック" charset="0"/>
              </a:rPr>
              <a:t>Clock time period must be long enough for all glitches to subside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Yes, in asynchronous design</a:t>
            </a:r>
          </a:p>
          <a:p>
            <a:pPr lvl="2">
              <a:defRPr/>
            </a:pPr>
            <a:r>
              <a:rPr lang="en-US">
                <a:latin typeface="Tahoma" charset="0"/>
                <a:ea typeface="ＭＳ Ｐゴシック" charset="0"/>
              </a:rPr>
              <a:t>Absence of clock means there should ideally be no spurious signal transitions, esp. in control signals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It is important to recognize a glitch when you see one in simulations or on an oscilloscope</a:t>
            </a:r>
          </a:p>
          <a:p>
            <a:pPr lvl="1">
              <a:defRPr/>
            </a:pPr>
            <a:r>
              <a:rPr lang="en-US">
                <a:latin typeface="Tahoma" charset="0"/>
                <a:ea typeface="ＭＳ Ｐゴシック" charset="0"/>
              </a:rPr>
              <a:t>Often cannot get rid of all glitches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Minimization using K-Maps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-1" y="701675"/>
            <a:ext cx="6457437" cy="6156325"/>
          </a:xfrm>
        </p:spPr>
        <p:txBody>
          <a:bodyPr/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Simply “circle” all “rectangular” regions of 1’s in the K-map</a:t>
            </a:r>
          </a:p>
          <a:p>
            <a:pPr lvl="2"/>
            <a:r>
              <a:rPr lang="en-US" dirty="0" smtClean="0"/>
              <a:t>using the fewest possible number of circles</a:t>
            </a:r>
          </a:p>
          <a:p>
            <a:pPr lvl="2"/>
            <a:r>
              <a:rPr lang="en-US" dirty="0" smtClean="0"/>
              <a:t>each circle should be as large as possible</a:t>
            </a:r>
          </a:p>
          <a:p>
            <a:pPr lvl="1"/>
            <a:r>
              <a:rPr lang="en-US" dirty="0" smtClean="0"/>
              <a:t>Read off the products that were circled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0" y="3188355"/>
            <a:ext cx="9144000" cy="366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63" tIns="137148" rIns="182863" bIns="137148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ã"/>
              <a:defRPr kumimoji="1" sz="28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charset="0"/>
              <a:buChar char="l"/>
              <a:defRPr kumimoji="1" sz="23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Ø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 smtClean="0"/>
              <a:t>Here are the rules:</a:t>
            </a:r>
          </a:p>
          <a:p>
            <a:pPr lvl="1"/>
            <a:r>
              <a:rPr lang="en-US" sz="1800" dirty="0" smtClean="0"/>
              <a:t>use the fewest circles necessary to cover all the 1’s</a:t>
            </a:r>
          </a:p>
          <a:p>
            <a:pPr lvl="1"/>
            <a:r>
              <a:rPr lang="en-US" sz="1800" dirty="0" smtClean="0"/>
              <a:t>a circle must not contain any 0’s (don’t-cares are okay)</a:t>
            </a:r>
          </a:p>
          <a:p>
            <a:pPr lvl="1"/>
            <a:r>
              <a:rPr lang="en-US" sz="1800" dirty="0" smtClean="0"/>
              <a:t>each circle must span a rectangular block that is a power of 2</a:t>
            </a:r>
          </a:p>
          <a:p>
            <a:pPr lvl="2"/>
            <a:r>
              <a:rPr lang="en-US" sz="1600" dirty="0" smtClean="0"/>
              <a:t>i.e., 1, 2, or 4 squares in each direction</a:t>
            </a:r>
          </a:p>
          <a:p>
            <a:pPr lvl="1"/>
            <a:r>
              <a:rPr lang="en-US" sz="1800" dirty="0" smtClean="0"/>
              <a:t>each circle should be as large as possible</a:t>
            </a:r>
          </a:p>
          <a:p>
            <a:pPr lvl="1"/>
            <a:r>
              <a:rPr lang="en-US" sz="1800" dirty="0" smtClean="0"/>
              <a:t>a circle may wrap around the edges of the K-map</a:t>
            </a:r>
          </a:p>
          <a:p>
            <a:pPr lvl="1"/>
            <a:r>
              <a:rPr lang="en-US" sz="1800" dirty="0" smtClean="0"/>
              <a:t>a 1 in a K-map may be circled multiple times if needed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20" y="2848644"/>
            <a:ext cx="2705328" cy="161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6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Glitch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Example:  Self-Study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What happens when: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A = 0, C = 1, and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B goes from 1 to 0?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Logically, nothing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Because although </a:t>
            </a:r>
            <a:r>
              <a:rPr lang="en-US" dirty="0" smtClean="0">
                <a:latin typeface="Tahoma" charset="0"/>
                <a:ea typeface="ＭＳ Ｐゴシック" charset="0"/>
              </a:rPr>
              <a:t>2</a:t>
            </a:r>
            <a:r>
              <a:rPr lang="en-US" baseline="30000" dirty="0" smtClean="0">
                <a:latin typeface="Tahoma" charset="0"/>
                <a:ea typeface="ＭＳ Ｐゴシック" charset="0"/>
              </a:rPr>
              <a:t>nd</a:t>
            </a:r>
            <a:r>
              <a:rPr lang="en-US" dirty="0" smtClean="0">
                <a:latin typeface="Tahoma" charset="0"/>
                <a:ea typeface="ＭＳ Ｐゴシック" charset="0"/>
              </a:rPr>
              <a:t> term </a:t>
            </a:r>
            <a:r>
              <a:rPr lang="en-US" dirty="0">
                <a:latin typeface="Tahoma" charset="0"/>
                <a:ea typeface="ＭＳ Ｐゴシック" charset="0"/>
              </a:rPr>
              <a:t>goes to false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1</a:t>
            </a:r>
            <a:r>
              <a:rPr lang="en-US" baseline="30000" dirty="0" smtClean="0">
                <a:latin typeface="Tahoma" charset="0"/>
                <a:ea typeface="ＭＳ Ｐゴシック" charset="0"/>
              </a:rPr>
              <a:t>st</a:t>
            </a:r>
            <a:r>
              <a:rPr lang="en-US" dirty="0" smtClean="0">
                <a:latin typeface="Tahoma" charset="0"/>
                <a:ea typeface="ＭＳ Ｐゴシック" charset="0"/>
              </a:rPr>
              <a:t> term </a:t>
            </a:r>
            <a:r>
              <a:rPr lang="en-US" dirty="0">
                <a:latin typeface="Tahoma" charset="0"/>
                <a:ea typeface="ＭＳ Ｐゴシック" charset="0"/>
              </a:rPr>
              <a:t>now is true</a:t>
            </a: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But, output may glitch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if one input to OR goes low before the other input goes high</a:t>
            </a:r>
          </a:p>
        </p:txBody>
      </p:sp>
      <p:graphicFrame>
        <p:nvGraphicFramePr>
          <p:cNvPr id="93188" name="Object 2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</p:nvPr>
        </p:nvGraphicFramePr>
        <p:xfrm>
          <a:off x="4162425" y="1066800"/>
          <a:ext cx="4981575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5" name="Visio" r:id="rId7" imgW="2159000" imgH="2070100" progId="Visio.Drawing.11">
                  <p:embed/>
                </p:oleObj>
              </mc:Choice>
              <mc:Fallback>
                <p:oleObj name="Visio" r:id="rId7" imgW="2159000" imgH="20701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1066800"/>
                        <a:ext cx="4981575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Glitch Example:  Self-Study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graphicFrame>
        <p:nvGraphicFramePr>
          <p:cNvPr id="95234" name="Object 2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</p:nvPr>
        </p:nvGraphicFramePr>
        <p:xfrm>
          <a:off x="1854200" y="877888"/>
          <a:ext cx="5600700" cy="585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0" name="VISIO" r:id="rId6" imgW="2630236" imgH="2750833" progId="Visio.Drawing.6">
                  <p:embed/>
                </p:oleObj>
              </mc:Choice>
              <mc:Fallback>
                <p:oleObj name="VISIO" r:id="rId6" imgW="2630236" imgH="2750833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877888"/>
                        <a:ext cx="5600700" cy="585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Glitch Example:  Self-Study (cont.)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Fixing the glitch:  Add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redundant logic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term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A’C</a:t>
            </a:r>
          </a:p>
          <a:p>
            <a:pPr lvl="2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“bridges the two islands”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7284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6764821"/>
              </p:ext>
            </p:extLst>
          </p:nvPr>
        </p:nvGraphicFramePr>
        <p:xfrm>
          <a:off x="308760" y="3566625"/>
          <a:ext cx="6605587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0" name="VISIO" r:id="rId6" imgW="2286763" imgH="1015152" progId="Visio.Drawing.6">
                  <p:embed/>
                </p:oleObj>
              </mc:Choice>
              <mc:Fallback>
                <p:oleObj name="VISIO" r:id="rId6" imgW="2286763" imgH="1015152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0" y="3566625"/>
                        <a:ext cx="6605587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06" y="892272"/>
            <a:ext cx="3746636" cy="267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Sequential Design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08A51-6B1D-394E-9B8A-EDE25F79868A}" type="slidenum">
              <a:rPr lang="en-US" sz="1400">
                <a:latin typeface="Arial Narrow" charset="0"/>
              </a:rPr>
              <a:pPr/>
              <a:t>53</a:t>
            </a:fld>
            <a:endParaRPr lang="en-US" sz="1400">
              <a:latin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 on notation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 Boolean equations, complementation can be indicated in one of two ways: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using an </a:t>
            </a:r>
            <a:r>
              <a:rPr lang="en-US" dirty="0" err="1" smtClean="0"/>
              <a:t>overbar</a:t>
            </a:r>
            <a:r>
              <a:rPr lang="en-US" dirty="0" smtClean="0"/>
              <a:t>: e.g. </a:t>
            </a:r>
          </a:p>
          <a:p>
            <a:pPr lvl="2"/>
            <a:r>
              <a:rPr lang="en-US" dirty="0" smtClean="0"/>
              <a:t>best for handwriting or math/equation editors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by using the prime </a:t>
            </a:r>
            <a:r>
              <a:rPr lang="en-US" smtClean="0"/>
              <a:t>symbol: </a:t>
            </a:r>
            <a:r>
              <a:rPr lang="en-US" dirty="0" smtClean="0"/>
              <a:t>e.g., </a:t>
            </a:r>
            <a:r>
              <a:rPr lang="en-US" i="1" dirty="0" smtClean="0">
                <a:solidFill>
                  <a:schemeClr val="tx1"/>
                </a:solidFill>
              </a:rPr>
              <a:t>X’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more convenient for basic </a:t>
            </a:r>
            <a:r>
              <a:rPr lang="en-US" dirty="0" err="1" smtClean="0"/>
              <a:t>wordprocessors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76799"/>
              </p:ext>
            </p:extLst>
          </p:nvPr>
        </p:nvGraphicFramePr>
        <p:xfrm>
          <a:off x="4306486" y="2145016"/>
          <a:ext cx="321341" cy="39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165100" imgH="203200" progId="Equation.3">
                  <p:embed/>
                </p:oleObj>
              </mc:Choice>
              <mc:Fallback>
                <p:oleObj name="Equation" r:id="rId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6486" y="2145016"/>
                        <a:ext cx="321341" cy="395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887401"/>
      </p:ext>
    </p:extLst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K-Map: Example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4201730" cy="6156325"/>
          </a:xfrm>
        </p:spPr>
        <p:txBody>
          <a:bodyPr/>
          <a:lstStyle/>
          <a:p>
            <a:r>
              <a:rPr lang="en-US" dirty="0" smtClean="0"/>
              <a:t>The two 1’s can be covered by a single oval</a:t>
            </a:r>
          </a:p>
          <a:p>
            <a:pPr lvl="1"/>
            <a:r>
              <a:rPr lang="en-US" dirty="0" smtClean="0"/>
              <a:t>the circle spans the region expressed as A’B’</a:t>
            </a:r>
          </a:p>
          <a:p>
            <a:pPr lvl="1"/>
            <a:r>
              <a:rPr lang="en-US" dirty="0" smtClean="0"/>
              <a:t>hence, the minimized sum-of-products expression is: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30" y="983903"/>
            <a:ext cx="4565835" cy="27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52718"/>
              </p:ext>
            </p:extLst>
          </p:nvPr>
        </p:nvGraphicFramePr>
        <p:xfrm>
          <a:off x="1366131" y="4676699"/>
          <a:ext cx="1953866" cy="80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8" name="Equation" r:id="rId4" imgW="495300" imgH="203200" progId="Equation.3">
                  <p:embed/>
                </p:oleObj>
              </mc:Choice>
              <mc:Fallback>
                <p:oleObj name="Equation" r:id="rId4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6131" y="4676699"/>
                        <a:ext cx="1953866" cy="80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0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K-Map: 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701675"/>
            <a:ext cx="5444688" cy="6156325"/>
          </a:xfrm>
        </p:spPr>
        <p:txBody>
          <a:bodyPr/>
          <a:lstStyle/>
          <a:p>
            <a:r>
              <a:rPr lang="en-US" dirty="0" smtClean="0"/>
              <a:t>Need only two products!</a:t>
            </a:r>
          </a:p>
          <a:p>
            <a:pPr lvl="1"/>
            <a:r>
              <a:rPr lang="en-US" dirty="0" smtClean="0"/>
              <a:t>the four 1’s on the corners can be covered by a single circle</a:t>
            </a:r>
          </a:p>
          <a:p>
            <a:pPr lvl="2"/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circle spans the region B’</a:t>
            </a:r>
          </a:p>
          <a:p>
            <a:pPr lvl="1"/>
            <a:r>
              <a:rPr lang="en-US" dirty="0" smtClean="0"/>
              <a:t>the remaining 1 merges with its neighbor to the right</a:t>
            </a:r>
          </a:p>
          <a:p>
            <a:pPr lvl="2"/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circle spans AC’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minimal SOP expression is: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unminimized</a:t>
            </a:r>
            <a:r>
              <a:rPr lang="en-US" dirty="0" smtClean="0"/>
              <a:t> sum-of-</a:t>
            </a:r>
            <a:r>
              <a:rPr lang="en-US" dirty="0" err="1" smtClean="0"/>
              <a:t>minterms</a:t>
            </a:r>
            <a:r>
              <a:rPr lang="en-US" dirty="0" smtClean="0"/>
              <a:t> would have been: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33604"/>
              </p:ext>
            </p:extLst>
          </p:nvPr>
        </p:nvGraphicFramePr>
        <p:xfrm>
          <a:off x="1729946" y="4499057"/>
          <a:ext cx="2052964" cy="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3" name="Equation" r:id="rId3" imgW="723900" imgH="215900" progId="Equation.3">
                  <p:embed/>
                </p:oleObj>
              </mc:Choice>
              <mc:Fallback>
                <p:oleObj name="Equation" r:id="rId3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9946" y="4499057"/>
                        <a:ext cx="2052964" cy="61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87" y="3450753"/>
            <a:ext cx="3473248" cy="293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87" y="981443"/>
            <a:ext cx="3473248" cy="20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40524"/>
              </p:ext>
            </p:extLst>
          </p:nvPr>
        </p:nvGraphicFramePr>
        <p:xfrm>
          <a:off x="635987" y="6145481"/>
          <a:ext cx="5075581" cy="47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4" name="Equation" r:id="rId7" imgW="2324100" imgH="215900" progId="Equation.3">
                  <p:embed/>
                </p:oleObj>
              </mc:Choice>
              <mc:Fallback>
                <p:oleObj name="Equation" r:id="rId7" imgW="232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987" y="6145481"/>
                        <a:ext cx="5075581" cy="472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4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K-Map: Example </a:t>
            </a:r>
            <a:r>
              <a:rPr lang="en-US" dirty="0" smtClean="0"/>
              <a:t>3 (with Don’t Cares)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Don’t-Cares can help simplify logic</a:t>
            </a:r>
          </a:p>
          <a:p>
            <a:pPr lvl="1"/>
            <a:r>
              <a:rPr lang="en-US" dirty="0" smtClean="0"/>
              <a:t>a circle may be expanded to include Don’t-Cares</a:t>
            </a:r>
          </a:p>
          <a:p>
            <a:pPr lvl="2"/>
            <a:r>
              <a:rPr lang="en-US" dirty="0" smtClean="0"/>
              <a:t>helps reduce size of product terms</a:t>
            </a:r>
          </a:p>
          <a:p>
            <a:pPr lvl="2"/>
            <a:r>
              <a:rPr lang="en-US" dirty="0" smtClean="0"/>
              <a:t>may help reduce the number of circles</a:t>
            </a:r>
          </a:p>
          <a:p>
            <a:pPr lvl="1"/>
            <a:r>
              <a:rPr lang="en-US" dirty="0" smtClean="0"/>
              <a:t>but Don’t-Cares do not have to be covered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if X’s in this K-map were 0’s</a:t>
            </a:r>
            <a:endParaRPr lang="en-US" dirty="0"/>
          </a:p>
          <a:p>
            <a:pPr lvl="2"/>
            <a:r>
              <a:rPr lang="en-US" dirty="0" smtClean="0"/>
              <a:t>4 products would be needed</a:t>
            </a:r>
          </a:p>
          <a:p>
            <a:pPr lvl="2"/>
            <a:r>
              <a:rPr lang="en-US" dirty="0" smtClean="0"/>
              <a:t>products would be larger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0563-7F8F-5E4D-B34A-05600753D1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5" r="-1443"/>
          <a:stretch/>
        </p:blipFill>
        <p:spPr bwMode="auto">
          <a:xfrm>
            <a:off x="5556085" y="3161008"/>
            <a:ext cx="3130715" cy="33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proposal">
  <a:themeElements>
    <a:clrScheme name="proposal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A50021"/>
      </a:accent1>
      <a:accent2>
        <a:srgbClr val="009900"/>
      </a:accent2>
      <a:accent3>
        <a:srgbClr val="FFFFFF"/>
      </a:accent3>
      <a:accent4>
        <a:srgbClr val="000000"/>
      </a:accent4>
      <a:accent5>
        <a:srgbClr val="CFAAAB"/>
      </a:accent5>
      <a:accent6>
        <a:srgbClr val="008A00"/>
      </a:accent6>
      <a:hlink>
        <a:srgbClr val="003399"/>
      </a:hlink>
      <a:folHlink>
        <a:srgbClr val="DDDDDD"/>
      </a:folHlink>
    </a:clrScheme>
    <a:fontScheme name="propos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9">
        <a:dk1>
          <a:srgbClr val="001932"/>
        </a:dk1>
        <a:lt1>
          <a:srgbClr val="FFFFFF"/>
        </a:lt1>
        <a:dk2>
          <a:srgbClr val="1A6690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B8C6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FFCDC0"/>
        </a:hlink>
        <a:folHlink>
          <a:srgbClr val="1654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10">
        <a:dk1>
          <a:srgbClr val="000000"/>
        </a:dk1>
        <a:lt1>
          <a:srgbClr val="FFFFFF"/>
        </a:lt1>
        <a:dk2>
          <a:srgbClr val="114663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AB0B7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FFCDC0"/>
        </a:hlink>
        <a:folHlink>
          <a:srgbClr val="1654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11">
        <a:dk1>
          <a:srgbClr val="000000"/>
        </a:dk1>
        <a:lt1>
          <a:srgbClr val="FFFFFF"/>
        </a:lt1>
        <a:dk2>
          <a:srgbClr val="114663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AB0B7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FFBFAD"/>
        </a:hlink>
        <a:folHlink>
          <a:srgbClr val="0E36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1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A50021"/>
        </a:accent1>
        <a:accent2>
          <a:srgbClr val="01B0FF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19FE7"/>
        </a:accent6>
        <a:hlink>
          <a:srgbClr val="0033CC"/>
        </a:hlink>
        <a:folHlink>
          <a:srgbClr val="0E36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A50021"/>
        </a:accent1>
        <a:accent2>
          <a:srgbClr val="01B0FF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19FE7"/>
        </a:accent6>
        <a:hlink>
          <a:srgbClr val="003399"/>
        </a:hlink>
        <a:folHlink>
          <a:srgbClr val="0E36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A50021"/>
        </a:accent1>
        <a:accent2>
          <a:srgbClr val="01B0FF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19FE7"/>
        </a:accent6>
        <a:hlink>
          <a:srgbClr val="0033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A50021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8A00"/>
        </a:accent6>
        <a:hlink>
          <a:srgbClr val="0033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28851</TotalTime>
  <Words>1867</Words>
  <Application>Microsoft Macintosh PowerPoint</Application>
  <PresentationFormat>Letter Paper (8.5x11 in)</PresentationFormat>
  <Paragraphs>402</Paragraphs>
  <Slides>53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Arial Narrow</vt:lpstr>
      <vt:lpstr>Courier New</vt:lpstr>
      <vt:lpstr>ＭＳ Ｐゴシック</vt:lpstr>
      <vt:lpstr>Tahoma</vt:lpstr>
      <vt:lpstr>Times New Roman</vt:lpstr>
      <vt:lpstr>Wingdings</vt:lpstr>
      <vt:lpstr>Wingdings 2</vt:lpstr>
      <vt:lpstr>proposal</vt:lpstr>
      <vt:lpstr>Equation</vt:lpstr>
      <vt:lpstr>VISIO</vt:lpstr>
      <vt:lpstr>Visio</vt:lpstr>
      <vt:lpstr>COMP541  Combinational Logic - 4</vt:lpstr>
      <vt:lpstr>Today’s Topics</vt:lpstr>
      <vt:lpstr>Karnaugh Maps (K-maps)</vt:lpstr>
      <vt:lpstr>Karnaugh Maps</vt:lpstr>
      <vt:lpstr>Logic Minimization using K-Maps</vt:lpstr>
      <vt:lpstr>An aside on notation</vt:lpstr>
      <vt:lpstr>K-Map: Example 1</vt:lpstr>
      <vt:lpstr>K-Map: Example 2</vt:lpstr>
      <vt:lpstr>K-Map: Example 3 (with Don’t Cares)</vt:lpstr>
      <vt:lpstr>Combinational Building Blocks</vt:lpstr>
      <vt:lpstr>Multiplexer (Mux)</vt:lpstr>
      <vt:lpstr>Multiplexer Implementations</vt:lpstr>
      <vt:lpstr>Wider Multiplexers (4:1)</vt:lpstr>
      <vt:lpstr>Combinational Logic using Multiplexers</vt:lpstr>
      <vt:lpstr>SystemVerilog for Multiplexer</vt:lpstr>
      <vt:lpstr>SystemVerilog for Multiplexer</vt:lpstr>
      <vt:lpstr>Decoders</vt:lpstr>
      <vt:lpstr>Decoder Implementation</vt:lpstr>
      <vt:lpstr>Logic using Decoders</vt:lpstr>
      <vt:lpstr>Aside:  Enable</vt:lpstr>
      <vt:lpstr>Other decoder examples</vt:lpstr>
      <vt:lpstr>Decoder with Enable</vt:lpstr>
      <vt:lpstr>Decoders</vt:lpstr>
      <vt:lpstr>3-to-8 Decoder:  Truth Table</vt:lpstr>
      <vt:lpstr>3-to-8 Decoder:  Schematic</vt:lpstr>
      <vt:lpstr>3-to-8 Decoder: “Enable” used for expansion</vt:lpstr>
      <vt:lpstr>3-to-8 Decoder:  Multilevel Circuit</vt:lpstr>
      <vt:lpstr>Multi-Level 6-to-64 Decoder</vt:lpstr>
      <vt:lpstr>Uses for Decoders</vt:lpstr>
      <vt:lpstr>Demultiplexer (demux)</vt:lpstr>
      <vt:lpstr>Demux vs. Decoder</vt:lpstr>
      <vt:lpstr>Encoder</vt:lpstr>
      <vt:lpstr>Encoder:  Implementation</vt:lpstr>
      <vt:lpstr>Encoder Implementation:  Problem</vt:lpstr>
      <vt:lpstr>Solution:  Priority Encoder</vt:lpstr>
      <vt:lpstr>Priority Encoder</vt:lpstr>
      <vt:lpstr>Priority Encoder Implementation</vt:lpstr>
      <vt:lpstr>Code Converters </vt:lpstr>
      <vt:lpstr>Example:  Seven-Segment Display</vt:lpstr>
      <vt:lpstr>Delays and Timing</vt:lpstr>
      <vt:lpstr>Timing</vt:lpstr>
      <vt:lpstr>Types of Delays</vt:lpstr>
      <vt:lpstr>Effect of Transport Delay (blue)</vt:lpstr>
      <vt:lpstr>Effect of Inertial Delay</vt:lpstr>
      <vt:lpstr>Propagation &amp; Contamination Delay</vt:lpstr>
      <vt:lpstr>Propagation &amp; Contamination Delay</vt:lpstr>
      <vt:lpstr>Propagation Delay:  Example</vt:lpstr>
      <vt:lpstr>Critical and Short Paths</vt:lpstr>
      <vt:lpstr>Glitches</vt:lpstr>
      <vt:lpstr>Glitch Example:  Self-Study</vt:lpstr>
      <vt:lpstr>Glitch Example:  Self-Study (cont.)</vt:lpstr>
      <vt:lpstr>Glitch Example:  Self-Study (cont.)</vt:lpstr>
      <vt:lpstr>Next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Montek Singh</dc:creator>
  <cp:lastModifiedBy>Microsoft Office User</cp:lastModifiedBy>
  <cp:revision>382</cp:revision>
  <cp:lastPrinted>2001-06-17T20:25:10Z</cp:lastPrinted>
  <dcterms:created xsi:type="dcterms:W3CDTF">2010-01-26T17:14:58Z</dcterms:created>
  <dcterms:modified xsi:type="dcterms:W3CDTF">2018-09-24T17:21:33Z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Montek Singh</vt:lpwstr>
  </property>
  <property fmtid="{D5CDD505-2E9C-101B-9397-08002B2CF9AE}" pid="3" name="E-mail">
    <vt:lpwstr>montek@cs.unc.edu</vt:lpwstr>
  </property>
  <property fmtid="{D5CDD505-2E9C-101B-9397-08002B2CF9AE}" pid="4" name="Address">
    <vt:lpwstr>Dept. of Computer Science, UNC-Chapel Hill, Chapel Hill, NC 27599</vt:lpwstr>
  </property>
</Properties>
</file>