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839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011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9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777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914400"/>
            <a:ext cx="3659188" cy="2744788"/>
          </a:xfrm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3476625"/>
            <a:ext cx="7038975" cy="3289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728" tIns="48364" rIns="96728" bIns="48364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8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914400"/>
            <a:ext cx="3659188" cy="2744788"/>
          </a:xfrm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47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49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914400"/>
            <a:ext cx="3659188" cy="2744788"/>
          </a:xfrm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43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902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467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24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3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Addressing Modes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751"/>
            <a:ext cx="9144000" cy="70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Note on </a:t>
            </a:r>
            <a:r>
              <a:rPr lang="en-US" b="1" dirty="0">
                <a:ea typeface="Tahoma"/>
                <a:cs typeface="Courier New"/>
              </a:rPr>
              <a:t>la</a:t>
            </a:r>
            <a:r>
              <a:rPr lang="en-US" dirty="0">
                <a:ea typeface="Tahoma"/>
              </a:rPr>
              <a:t> </a:t>
            </a:r>
            <a:r>
              <a:rPr lang="en-US" dirty="0" err="1">
                <a:ea typeface="Tahoma"/>
              </a:rPr>
              <a:t>pseudoinstruction</a:t>
            </a:r>
            <a:endParaRPr lang="en-US" dirty="0">
              <a:ea typeface="Tahom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ea typeface="Tahoma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is a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pseudoinstruction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: 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la $r, x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stands for “load the address of” variable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x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into register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r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not an actual MIPS instruction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but broken down by the assembler into actual instructions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address of x is small (fits within 16 bits), then a single </a:t>
            </a:r>
            <a:r>
              <a:rPr lang="en-US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ori</a:t>
            </a:r>
            <a:endParaRPr lang="en-US" b="1" dirty="0">
              <a:solidFill>
                <a:srgbClr val="0099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cs typeface="Courier New"/>
            </a:endParaRP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could also use a single </a:t>
            </a:r>
            <a:r>
              <a:rPr lang="en-US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addiu</a:t>
            </a:r>
            <a:endParaRPr lang="en-US" b="1" dirty="0">
              <a:solidFill>
                <a:srgbClr val="0099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cs typeface="Courier New"/>
            </a:endParaRP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address of x is larger, use the </a:t>
            </a:r>
            <a:r>
              <a:rPr lang="en-US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lui</a:t>
            </a:r>
            <a:r>
              <a:rPr lang="en-US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 + </a:t>
            </a:r>
            <a:r>
              <a:rPr lang="en-US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ori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combo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524000" y="4239146"/>
            <a:ext cx="2712602" cy="261610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 dirty="0">
                <a:latin typeface="Tahoma" charset="0"/>
                <a:cs typeface="Tahoma" charset="0"/>
              </a:rPr>
              <a:t>“</a:t>
            </a:r>
            <a:r>
              <a:rPr lang="en-US" altLang="ja-JP" sz="2000" dirty="0">
                <a:latin typeface="Tahoma" charset="0"/>
                <a:cs typeface="Tahoma" charset="0"/>
              </a:rPr>
              <a:t>MIPS Assembly</a:t>
            </a:r>
            <a:r>
              <a:rPr lang="ja-JP" altLang="en-US" sz="2000" dirty="0">
                <a:latin typeface="Tahoma" charset="0"/>
                <a:cs typeface="Tahoma" charset="0"/>
              </a:rPr>
              <a:t>”</a:t>
            </a:r>
            <a:endParaRPr lang="en-US" altLang="ja-JP" sz="2000" dirty="0">
              <a:latin typeface="Tahoma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.data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x: .word   10</a:t>
            </a: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.global main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la   $2,x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$3,$0,2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$3,0($2)</a:t>
            </a:r>
          </a:p>
        </p:txBody>
      </p:sp>
      <p:sp>
        <p:nvSpPr>
          <p:cNvPr id="748550" name="Text Box 6"/>
          <p:cNvSpPr txBox="1">
            <a:spLocks noChangeArrowheads="1"/>
          </p:cNvSpPr>
          <p:nvPr/>
        </p:nvSpPr>
        <p:spPr bwMode="auto">
          <a:xfrm>
            <a:off x="5796136" y="5013176"/>
            <a:ext cx="2278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lui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$2,</a:t>
            </a:r>
            <a:r>
              <a:rPr lang="en-US" sz="1600" dirty="0">
                <a:solidFill>
                  <a:srgbClr val="A50021"/>
                </a:solidFill>
                <a:latin typeface="Courier New" charset="0"/>
                <a:cs typeface="Tahoma" charset="0"/>
              </a:rPr>
              <a:t>0x8000</a:t>
            </a:r>
          </a:p>
          <a:p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ori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$2,$2,</a:t>
            </a:r>
            <a:r>
              <a:rPr lang="en-US" sz="1600" dirty="0">
                <a:solidFill>
                  <a:srgbClr val="A50021"/>
                </a:solidFill>
                <a:latin typeface="Courier New" charset="0"/>
                <a:cs typeface="Tahoma" charset="0"/>
              </a:rPr>
              <a:t>0x0010</a:t>
            </a:r>
          </a:p>
        </p:txBody>
      </p:sp>
      <p:sp>
        <p:nvSpPr>
          <p:cNvPr id="748553" name="Text Box 9"/>
          <p:cNvSpPr txBox="1">
            <a:spLocks noChangeArrowheads="1"/>
          </p:cNvSpPr>
          <p:nvPr/>
        </p:nvSpPr>
        <p:spPr bwMode="auto">
          <a:xfrm>
            <a:off x="5805661" y="4480446"/>
            <a:ext cx="2154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ori  $2,$0,</a:t>
            </a:r>
            <a:r>
              <a:rPr lang="en-US" sz="1600">
                <a:solidFill>
                  <a:srgbClr val="A50021"/>
                </a:solidFill>
                <a:latin typeface="Courier New" charset="0"/>
                <a:cs typeface="Tahoma" charset="0"/>
              </a:rPr>
              <a:t>0x100</a:t>
            </a:r>
          </a:p>
        </p:txBody>
      </p:sp>
      <p:sp>
        <p:nvSpPr>
          <p:cNvPr id="2" name="Freeform 1"/>
          <p:cNvSpPr>
            <a:spLocks/>
          </p:cNvSpPr>
          <p:nvPr/>
        </p:nvSpPr>
        <p:spPr bwMode="auto">
          <a:xfrm>
            <a:off x="2963863" y="4705871"/>
            <a:ext cx="2751137" cy="1682750"/>
          </a:xfrm>
          <a:custGeom>
            <a:avLst/>
            <a:gdLst>
              <a:gd name="T0" fmla="*/ 0 w 1355938"/>
              <a:gd name="T1" fmla="*/ 1688546 h 1681786"/>
              <a:gd name="T2" fmla="*/ 152800656 w 1355938"/>
              <a:gd name="T3" fmla="*/ 585822 h 1681786"/>
              <a:gd name="T4" fmla="*/ 389395439 w 1355938"/>
              <a:gd name="T5" fmla="*/ 0 h 16817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55938" h="1681786">
                <a:moveTo>
                  <a:pt x="0" y="1681786"/>
                </a:moveTo>
                <a:cubicBezTo>
                  <a:pt x="153043" y="1272780"/>
                  <a:pt x="306087" y="863774"/>
                  <a:pt x="532077" y="583477"/>
                </a:cubicBezTo>
                <a:cubicBezTo>
                  <a:pt x="758067" y="303180"/>
                  <a:pt x="1355938" y="0"/>
                  <a:pt x="1355938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2971800" y="5153546"/>
            <a:ext cx="2743200" cy="1223962"/>
          </a:xfrm>
          <a:custGeom>
            <a:avLst/>
            <a:gdLst>
              <a:gd name="T0" fmla="*/ 0 w 1355938"/>
              <a:gd name="T1" fmla="*/ 132425 h 1681786"/>
              <a:gd name="T2" fmla="*/ 149319050 w 1355938"/>
              <a:gd name="T3" fmla="*/ 45944 h 1681786"/>
              <a:gd name="T4" fmla="*/ 380522916 w 1355938"/>
              <a:gd name="T5" fmla="*/ 0 h 16817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55938" h="1681786">
                <a:moveTo>
                  <a:pt x="0" y="1681786"/>
                </a:moveTo>
                <a:cubicBezTo>
                  <a:pt x="153043" y="1272780"/>
                  <a:pt x="306087" y="863774"/>
                  <a:pt x="532077" y="583477"/>
                </a:cubicBezTo>
                <a:cubicBezTo>
                  <a:pt x="758067" y="303180"/>
                  <a:pt x="1355938" y="0"/>
                  <a:pt x="1355938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276475" y="4553471"/>
            <a:ext cx="923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1"/>
                </a:solidFill>
                <a:latin typeface="Courier New" charset="0"/>
                <a:cs typeface="Tahoma" charset="0"/>
              </a:rPr>
              <a:t>0x0100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276600" y="4553471"/>
            <a:ext cx="1416050" cy="338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>
                <a:solidFill>
                  <a:schemeClr val="accent1"/>
                </a:solidFill>
                <a:latin typeface="Courier New" charset="0"/>
                <a:cs typeface="Tahoma" charset="0"/>
              </a:rPr>
              <a:t>0x80000010</a:t>
            </a:r>
          </a:p>
        </p:txBody>
      </p:sp>
    </p:spTree>
    <p:extLst>
      <p:ext uri="{BB962C8B-B14F-4D97-AF65-F5344CB8AC3E}">
        <p14:creationId xmlns:p14="http://schemas.microsoft.com/office/powerpoint/2010/main" val="325335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4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4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50" grpId="0"/>
      <p:bldP spid="748553" grpId="0"/>
      <p:bldP spid="2" grpId="0" animBg="1"/>
      <p:bldP spid="11" grpId="0" animBg="1"/>
      <p:bldP spid="12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Displacement Addressing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What we want: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contents of a memory location at an </a:t>
            </a:r>
            <a:r>
              <a:rPr lang="en-US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offset relative to a register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address that is the sum of a constant and a register value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0" indent="0"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Remember: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Must multiply (shift) the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index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to be properly aligned</a:t>
            </a:r>
          </a:p>
          <a:p>
            <a:pPr lvl="1">
              <a:buFontTx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1562100" y="2852936"/>
            <a:ext cx="1908175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 dirty="0">
                <a:latin typeface="Tahoma" charset="0"/>
                <a:cs typeface="Tahoma" charset="0"/>
              </a:rPr>
              <a:t>“</a:t>
            </a:r>
            <a:r>
              <a:rPr lang="en-US" altLang="ja-JP" sz="2000" dirty="0">
                <a:latin typeface="Tahoma" charset="0"/>
                <a:cs typeface="Tahoma" charset="0"/>
              </a:rPr>
              <a:t>C</a:t>
            </a:r>
            <a:r>
              <a:rPr lang="ja-JP" altLang="en-US" sz="2000" dirty="0">
                <a:latin typeface="Tahoma" charset="0"/>
                <a:cs typeface="Tahoma" charset="0"/>
              </a:rPr>
              <a:t>”</a:t>
            </a:r>
            <a:endParaRPr lang="en-US" altLang="ja-JP" sz="12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a[5];</a:t>
            </a: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main() {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= 3; 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a[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] = 2;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4267200" y="2636912"/>
            <a:ext cx="387826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 dirty="0">
                <a:latin typeface="Tahoma" charset="0"/>
                <a:cs typeface="Tahoma" charset="0"/>
              </a:rPr>
              <a:t>“</a:t>
            </a:r>
            <a:r>
              <a:rPr lang="en-US" altLang="ja-JP" sz="2000" dirty="0">
                <a:latin typeface="Tahoma" charset="0"/>
                <a:cs typeface="Tahoma" charset="0"/>
              </a:rPr>
              <a:t>MIPS Assembly</a:t>
            </a:r>
            <a:r>
              <a:rPr lang="ja-JP" altLang="en-US" sz="2000" dirty="0">
                <a:latin typeface="Tahoma" charset="0"/>
                <a:cs typeface="Tahoma" charset="0"/>
              </a:rPr>
              <a:t>”</a:t>
            </a:r>
            <a:endParaRPr lang="en-US" altLang="ja-JP" sz="2000" dirty="0">
              <a:latin typeface="Tahoma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.data 0x0100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a: .space   20</a:t>
            </a: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$2,$0,3  //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in $2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$3,$0,2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sll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$1,$2,2  //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*4 in $1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$3,a($1)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227760" y="2924178"/>
            <a:ext cx="2362200" cy="1047750"/>
            <a:chOff x="3731" y="1506"/>
            <a:chExt cx="1488" cy="660"/>
          </a:xfrm>
        </p:grpSpPr>
        <p:pic>
          <p:nvPicPr>
            <p:cNvPr id="46086" name="Picture 11" descr="MCj0078710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731" y="1665"/>
              <a:ext cx="410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87" name="Text Box 12"/>
            <p:cNvSpPr txBox="1">
              <a:spLocks noChangeArrowheads="1"/>
            </p:cNvSpPr>
            <p:nvPr/>
          </p:nvSpPr>
          <p:spPr bwMode="auto">
            <a:xfrm>
              <a:off x="4297" y="1506"/>
              <a:ext cx="92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b="0" dirty="0">
                  <a:latin typeface="Tahoma" charset="0"/>
                  <a:cs typeface="Tahoma" charset="0"/>
                </a:rPr>
                <a:t>Allocates  space for a 5 uninitialized integers (20-bytes)</a:t>
              </a:r>
            </a:p>
          </p:txBody>
        </p:sp>
        <p:sp>
          <p:nvSpPr>
            <p:cNvPr id="46088" name="Line 13"/>
            <p:cNvSpPr>
              <a:spLocks noChangeShapeType="1"/>
            </p:cNvSpPr>
            <p:nvPr/>
          </p:nvSpPr>
          <p:spPr bwMode="auto">
            <a:xfrm flipV="1">
              <a:off x="3866" y="1749"/>
              <a:ext cx="118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751"/>
            <a:ext cx="9144000" cy="70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Displacement Addressing: </a:t>
            </a:r>
            <a:r>
              <a:rPr lang="en-US" sz="3600" dirty="0">
                <a:ea typeface="Tahoma"/>
              </a:rPr>
              <a:t>2</a:t>
            </a:r>
            <a:r>
              <a:rPr lang="en-US" sz="3600" baseline="30000" dirty="0">
                <a:ea typeface="Tahoma"/>
              </a:rPr>
              <a:t>nd</a:t>
            </a:r>
            <a:r>
              <a:rPr lang="en-US" sz="3600" dirty="0">
                <a:ea typeface="Tahoma"/>
              </a:rPr>
              <a:t> example</a:t>
            </a:r>
            <a:endParaRPr lang="en-US" dirty="0">
              <a:ea typeface="Tahoma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What we want: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contents of a memory location at an offset relative to a register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0" indent="0"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Note: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offsets to the various fields within a structure are constants known to the assembler/compiler</a:t>
            </a:r>
          </a:p>
          <a:p>
            <a:pPr lvl="1">
              <a:buFontTx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1691680" y="2878212"/>
            <a:ext cx="19081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 dirty="0">
                <a:latin typeface="Tahoma" charset="0"/>
                <a:cs typeface="Tahoma" charset="0"/>
              </a:rPr>
              <a:t>“</a:t>
            </a:r>
            <a:r>
              <a:rPr lang="en-US" altLang="ja-JP" sz="2000" dirty="0">
                <a:latin typeface="Tahoma" charset="0"/>
                <a:cs typeface="Tahoma" charset="0"/>
              </a:rPr>
              <a:t>C</a:t>
            </a:r>
            <a:r>
              <a:rPr lang="ja-JP" altLang="en-US" sz="2000" dirty="0">
                <a:latin typeface="Tahoma" charset="0"/>
                <a:cs typeface="Tahoma" charset="0"/>
              </a:rPr>
              <a:t>”</a:t>
            </a:r>
            <a:endParaRPr lang="en-US" altLang="ja-JP" sz="12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struct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p { 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x, y; }</a:t>
            </a: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main() {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p.x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= 13; 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p.y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= 12;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4396780" y="2636912"/>
            <a:ext cx="24288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>
                <a:latin typeface="Tahoma" charset="0"/>
                <a:cs typeface="Tahoma" charset="0"/>
              </a:rPr>
              <a:t>“</a:t>
            </a:r>
            <a:r>
              <a:rPr lang="en-US" altLang="ja-JP" sz="2000">
                <a:latin typeface="Tahoma" charset="0"/>
                <a:cs typeface="Tahoma" charset="0"/>
              </a:rPr>
              <a:t>MIPS Assembly</a:t>
            </a:r>
            <a:r>
              <a:rPr lang="ja-JP" altLang="en-US" sz="2000">
                <a:latin typeface="Tahoma" charset="0"/>
                <a:cs typeface="Tahoma" charset="0"/>
              </a:rPr>
              <a:t>”</a:t>
            </a:r>
            <a:endParaRPr lang="en-US" altLang="ja-JP" sz="2000">
              <a:latin typeface="Tahoma" charset="0"/>
              <a:cs typeface="Tahoma" charset="0"/>
            </a:endParaRP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.data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p: .space 8</a:t>
            </a:r>
          </a:p>
          <a:p>
            <a:endParaRPr lang="en-US" sz="160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la   $1,p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addi $2,$0,13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sw   $2,0($1)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addi $2,$0,12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sw   $2,4($1)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996980" y="3170312"/>
            <a:ext cx="2209800" cy="1066800"/>
            <a:chOff x="3504" y="1632"/>
            <a:chExt cx="1392" cy="672"/>
          </a:xfrm>
        </p:grpSpPr>
        <p:pic>
          <p:nvPicPr>
            <p:cNvPr id="48134" name="Picture 7" descr="MCj0078710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04" y="1803"/>
              <a:ext cx="410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135" name="Text Box 8"/>
            <p:cNvSpPr txBox="1">
              <a:spLocks noChangeArrowheads="1"/>
            </p:cNvSpPr>
            <p:nvPr/>
          </p:nvSpPr>
          <p:spPr bwMode="auto">
            <a:xfrm>
              <a:off x="3974" y="1632"/>
              <a:ext cx="92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b="0">
                  <a:latin typeface="Tahoma" charset="0"/>
                  <a:cs typeface="Tahoma" charset="0"/>
                </a:rPr>
                <a:t>Allocates  space for 2 uninitialized integers (8-bytes)</a:t>
              </a:r>
            </a:p>
            <a:p>
              <a:endParaRPr lang="en-US" sz="1200" b="0">
                <a:latin typeface="Tahoma" charset="0"/>
                <a:cs typeface="Tahoma" charset="0"/>
              </a:endParaRPr>
            </a:p>
          </p:txBody>
        </p:sp>
        <p:sp>
          <p:nvSpPr>
            <p:cNvPr id="48136" name="Line 9"/>
            <p:cNvSpPr>
              <a:spLocks noChangeShapeType="1"/>
            </p:cNvSpPr>
            <p:nvPr/>
          </p:nvSpPr>
          <p:spPr bwMode="auto">
            <a:xfrm flipV="1">
              <a:off x="3866" y="1755"/>
              <a:ext cx="125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4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125"/>
            <a:ext cx="8534400" cy="70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Assembly Coding Templates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common C program fragments</a:t>
            </a:r>
          </a:p>
        </p:txBody>
      </p:sp>
    </p:spTree>
    <p:extLst>
      <p:ext uri="{BB962C8B-B14F-4D97-AF65-F5344CB8AC3E}">
        <p14:creationId xmlns:p14="http://schemas.microsoft.com/office/powerpoint/2010/main" val="786413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Conditionals:  </a:t>
            </a:r>
            <a:r>
              <a:rPr lang="en-US" b="1" dirty="0">
                <a:latin typeface="Courier New"/>
                <a:ea typeface="Tahoma"/>
                <a:cs typeface="Courier New"/>
              </a:rPr>
              <a:t>if-else</a:t>
            </a: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228600" y="3500438"/>
            <a:ext cx="2946400" cy="18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>
                <a:solidFill>
                  <a:srgbClr val="CC0000"/>
                </a:solidFill>
                <a:cs typeface="Tahoma" charset="0"/>
              </a:rPr>
              <a:t>C code: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if (</a:t>
            </a:r>
            <a:r>
              <a:rPr lang="en-US" sz="2000" i="1" dirty="0">
                <a:solidFill>
                  <a:srgbClr val="CC0000"/>
                </a:solidFill>
                <a:latin typeface="Courier New" charset="0"/>
                <a:cs typeface="Tahoma" charset="0"/>
              </a:rPr>
              <a:t>expr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) {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</a:t>
            </a:r>
            <a:r>
              <a:rPr lang="en-US" sz="2000" i="1" dirty="0">
                <a:solidFill>
                  <a:srgbClr val="CC0000"/>
                </a:solidFill>
                <a:latin typeface="Courier New" charset="0"/>
                <a:cs typeface="Tahoma" charset="0"/>
              </a:rPr>
              <a:t>STUFF1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} else {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</a:t>
            </a:r>
            <a:r>
              <a:rPr lang="en-US" sz="2000" i="1" dirty="0">
                <a:solidFill>
                  <a:srgbClr val="CC0000"/>
                </a:solidFill>
                <a:latin typeface="Courier New" charset="0"/>
                <a:cs typeface="Tahoma" charset="0"/>
              </a:rPr>
              <a:t>STUFF2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2438400" y="3500438"/>
            <a:ext cx="31242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0" dirty="0">
                <a:cs typeface="Tahoma" charset="0"/>
              </a:rPr>
              <a:t>MIPS assembly: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(compute </a:t>
            </a:r>
            <a:r>
              <a:rPr lang="en-US" sz="2000" b="0" i="1" dirty="0" err="1">
                <a:cs typeface="Tahoma" charset="0"/>
              </a:rPr>
              <a:t>expr</a:t>
            </a:r>
            <a:r>
              <a:rPr lang="en-US" sz="2000" b="0" dirty="0">
                <a:cs typeface="Tahoma" charset="0"/>
              </a:rPr>
              <a:t> in $</a:t>
            </a:r>
            <a:r>
              <a:rPr lang="en-US" sz="2000" b="0" dirty="0" err="1">
                <a:cs typeface="Tahoma" charset="0"/>
              </a:rPr>
              <a:t>rx</a:t>
            </a:r>
            <a:r>
              <a:rPr lang="en-US" sz="2000" b="0" dirty="0">
                <a:cs typeface="Tahoma" charset="0"/>
              </a:rPr>
              <a:t>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 $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rx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, $0, 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Lelse</a:t>
            </a:r>
            <a:endParaRPr lang="en-US" sz="160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(compile </a:t>
            </a:r>
            <a:r>
              <a:rPr lang="en-US" sz="2000" b="0" i="1" dirty="0">
                <a:cs typeface="Tahoma" charset="0"/>
              </a:rPr>
              <a:t>STUFF1</a:t>
            </a:r>
            <a:r>
              <a:rPr lang="en-US" sz="2000" b="0" dirty="0">
                <a:cs typeface="Tahoma" charset="0"/>
              </a:rPr>
              <a:t>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j 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Lendif</a:t>
            </a:r>
            <a:endParaRPr lang="en-US" sz="160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Lelse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(compile </a:t>
            </a:r>
            <a:r>
              <a:rPr lang="en-US" sz="2000" b="0" i="1" dirty="0">
                <a:cs typeface="Tahoma" charset="0"/>
              </a:rPr>
              <a:t>STUFF2</a:t>
            </a:r>
            <a:r>
              <a:rPr lang="en-US" sz="2000" b="0" dirty="0">
                <a:cs typeface="Tahoma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Lendif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228600" y="1366838"/>
            <a:ext cx="2946400" cy="1323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>
                <a:solidFill>
                  <a:srgbClr val="CC0000"/>
                </a:solidFill>
                <a:cs typeface="Tahoma" charset="0"/>
              </a:rPr>
              <a:t>C code: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if (</a:t>
            </a:r>
            <a:r>
              <a:rPr lang="en-US" sz="2000" i="1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expr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) {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</a:t>
            </a:r>
            <a:r>
              <a:rPr lang="en-US" sz="2000" i="1" dirty="0">
                <a:solidFill>
                  <a:srgbClr val="CC0000"/>
                </a:solidFill>
                <a:latin typeface="Courier New" charset="0"/>
                <a:cs typeface="Tahoma" charset="0"/>
              </a:rPr>
              <a:t>STUFF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51205" name="Rectangle 6"/>
          <p:cNvSpPr>
            <a:spLocks noChangeArrowheads="1"/>
          </p:cNvSpPr>
          <p:nvPr/>
        </p:nvSpPr>
        <p:spPr bwMode="auto">
          <a:xfrm>
            <a:off x="2438400" y="1366838"/>
            <a:ext cx="3124200" cy="161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0" dirty="0">
                <a:cs typeface="Tahoma" charset="0"/>
              </a:rPr>
              <a:t>MIPS assembly: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(compute </a:t>
            </a:r>
            <a:r>
              <a:rPr lang="en-US" sz="2000" b="0" i="1" dirty="0" err="1">
                <a:cs typeface="Tahoma" charset="0"/>
              </a:rPr>
              <a:t>expr</a:t>
            </a:r>
            <a:r>
              <a:rPr lang="en-US" sz="2000" b="0" dirty="0">
                <a:cs typeface="Tahoma" charset="0"/>
              </a:rPr>
              <a:t> in $</a:t>
            </a:r>
            <a:r>
              <a:rPr lang="en-US" sz="2000" b="0" dirty="0" err="1">
                <a:cs typeface="Tahoma" charset="0"/>
              </a:rPr>
              <a:t>rx</a:t>
            </a:r>
            <a:r>
              <a:rPr lang="en-US" sz="2000" b="0" dirty="0">
                <a:cs typeface="Tahoma" charset="0"/>
              </a:rPr>
              <a:t>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 $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rx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, $0, 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Lendif</a:t>
            </a:r>
            <a:endParaRPr lang="en-US" sz="160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(compile </a:t>
            </a:r>
            <a:r>
              <a:rPr lang="en-US" sz="2000" b="0" i="1" dirty="0">
                <a:cs typeface="Tahoma" charset="0"/>
              </a:rPr>
              <a:t>STUFF</a:t>
            </a:r>
            <a:r>
              <a:rPr lang="en-US" sz="2000" b="0" dirty="0">
                <a:cs typeface="Tahoma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Lendif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5791200" y="1219200"/>
            <a:ext cx="33528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 dirty="0">
                <a:latin typeface="+mn-lt"/>
                <a:cs typeface="Tahoma" charset="0"/>
              </a:rPr>
              <a:t>There are little tricks that come into play when compiling conditional code blocks. For instance, the statement:</a:t>
            </a:r>
          </a:p>
          <a:p>
            <a:endParaRPr lang="en-US" sz="2000" b="0" dirty="0">
              <a:latin typeface="Tahoma" charset="0"/>
              <a:cs typeface="Tahoma" charset="0"/>
            </a:endParaRPr>
          </a:p>
          <a:p>
            <a:r>
              <a:rPr lang="en-US" sz="1600" dirty="0">
                <a:latin typeface="Courier New" charset="0"/>
                <a:cs typeface="Tahoma" charset="0"/>
              </a:rPr>
              <a:t>  if (y &gt; 32) {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 x = x + 1;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}</a:t>
            </a:r>
          </a:p>
          <a:p>
            <a:endParaRPr lang="en-US" sz="1600" b="0" dirty="0">
              <a:latin typeface="Courier New" charset="0"/>
              <a:cs typeface="Tahoma" charset="0"/>
            </a:endParaRPr>
          </a:p>
          <a:p>
            <a:r>
              <a:rPr lang="en-US" sz="2000" b="0" dirty="0">
                <a:latin typeface="Tahoma" charset="0"/>
                <a:cs typeface="Tahoma" charset="0"/>
              </a:rPr>
              <a:t>compiles to: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   $24, y($0)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ori</a:t>
            </a:r>
            <a:r>
              <a:rPr lang="en-US" sz="1600" dirty="0">
                <a:latin typeface="Courier New" charset="0"/>
                <a:cs typeface="Tahoma" charset="0"/>
              </a:rPr>
              <a:t>  $15, $0, 32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slt</a:t>
            </a:r>
            <a:r>
              <a:rPr lang="en-US" sz="1600" dirty="0">
                <a:latin typeface="Courier New" charset="0"/>
                <a:cs typeface="Tahoma" charset="0"/>
              </a:rPr>
              <a:t>  $1, $15, $24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latin typeface="Courier New" charset="0"/>
                <a:cs typeface="Tahoma" charset="0"/>
              </a:rPr>
              <a:t>  $1, $0, </a:t>
            </a:r>
            <a:r>
              <a:rPr lang="en-US" sz="1600" dirty="0" err="1">
                <a:latin typeface="Courier New" charset="0"/>
                <a:cs typeface="Tahoma" charset="0"/>
              </a:rPr>
              <a:t>Lendif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   $24, x($0)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 $24, $24, 1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   $24, x($0)</a:t>
            </a:r>
          </a:p>
          <a:p>
            <a:r>
              <a:rPr lang="en-US" sz="1600" dirty="0" err="1">
                <a:latin typeface="Courier New" charset="0"/>
                <a:cs typeface="Tahoma" charset="0"/>
              </a:rPr>
              <a:t>Lendif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    </a:t>
            </a:r>
          </a:p>
        </p:txBody>
      </p:sp>
      <p:sp>
        <p:nvSpPr>
          <p:cNvPr id="51207" name="Line 8"/>
          <p:cNvSpPr>
            <a:spLocks noChangeShapeType="1"/>
          </p:cNvSpPr>
          <p:nvPr/>
        </p:nvSpPr>
        <p:spPr bwMode="auto">
          <a:xfrm>
            <a:off x="2286000" y="1366838"/>
            <a:ext cx="0" cy="503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9"/>
          <p:cNvSpPr>
            <a:spLocks noChangeShapeType="1"/>
          </p:cNvSpPr>
          <p:nvPr/>
        </p:nvSpPr>
        <p:spPr bwMode="auto">
          <a:xfrm>
            <a:off x="5738813" y="1365250"/>
            <a:ext cx="0" cy="503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46DF4-A74F-5449-AF0D-E59F47FC0A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46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Loops:  </a:t>
            </a:r>
            <a:r>
              <a:rPr lang="en-US" b="1" dirty="0">
                <a:latin typeface="Courier New"/>
                <a:ea typeface="Tahoma"/>
                <a:cs typeface="Courier New"/>
              </a:rPr>
              <a:t>while</a:t>
            </a:r>
          </a:p>
        </p:txBody>
      </p:sp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2209800" y="1497013"/>
            <a:ext cx="3429000" cy="2425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0" dirty="0">
                <a:cs typeface="Tahoma" charset="0"/>
              </a:rPr>
              <a:t>MIPS assembly: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Lwhile</a:t>
            </a:r>
            <a:r>
              <a:rPr lang="en-US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(compute </a:t>
            </a:r>
            <a:r>
              <a:rPr lang="en-US" sz="2000" b="0" dirty="0" err="1">
                <a:cs typeface="Tahoma" charset="0"/>
              </a:rPr>
              <a:t>expr</a:t>
            </a:r>
            <a:r>
              <a:rPr lang="en-US" sz="2000" b="0" dirty="0">
                <a:cs typeface="Tahoma" charset="0"/>
              </a:rPr>
              <a:t> in $</a:t>
            </a:r>
            <a:r>
              <a:rPr lang="en-US" sz="2000" b="0" dirty="0" err="1">
                <a:cs typeface="Tahoma" charset="0"/>
              </a:rPr>
              <a:t>rx</a:t>
            </a:r>
            <a:r>
              <a:rPr lang="en-US" sz="2000" b="0" dirty="0">
                <a:cs typeface="Tahoma" charset="0"/>
              </a:rPr>
              <a:t>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beq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$rx,$0,Lendw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(compile STUFF)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j 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Lwhile</a:t>
            </a:r>
            <a:endParaRPr lang="en-US" sz="200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Lendw</a:t>
            </a:r>
            <a:r>
              <a:rPr lang="en-US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27000" y="1497013"/>
            <a:ext cx="261620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b="0" dirty="0">
                <a:solidFill>
                  <a:srgbClr val="CC0000"/>
                </a:solidFill>
                <a:cs typeface="Tahoma" charset="0"/>
              </a:rPr>
              <a:t>C code: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while (expr)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{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STUFF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} 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6807200" y="22494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53253" name="Rectangle 6"/>
          <p:cNvSpPr>
            <a:spLocks noChangeArrowheads="1"/>
          </p:cNvSpPr>
          <p:nvPr/>
        </p:nvSpPr>
        <p:spPr bwMode="auto">
          <a:xfrm>
            <a:off x="5638800" y="1497013"/>
            <a:ext cx="3352800" cy="260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b="0" dirty="0">
                <a:cs typeface="Tahoma" charset="0"/>
              </a:rPr>
              <a:t>Alternate MIPS assembly: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sz="2000" dirty="0">
                <a:latin typeface="Courier New" charset="0"/>
                <a:cs typeface="Tahoma" charset="0"/>
              </a:rPr>
              <a:t> 	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j 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Ltest</a:t>
            </a:r>
            <a:endParaRPr lang="en-US" sz="200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Lwhile</a:t>
            </a:r>
            <a:r>
              <a:rPr lang="en-US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  <a:br>
              <a:rPr lang="en-US" b="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b="0" dirty="0">
                <a:latin typeface="Courier New" charset="0"/>
                <a:cs typeface="Tahoma" charset="0"/>
              </a:rPr>
              <a:t>	</a:t>
            </a:r>
            <a:r>
              <a:rPr lang="en-US" sz="2000" b="0" dirty="0">
                <a:cs typeface="Tahoma" charset="0"/>
              </a:rPr>
              <a:t>(compile STUFF)</a:t>
            </a:r>
            <a:endParaRPr lang="en-US" b="0" dirty="0">
              <a:cs typeface="Tahoma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Ltest</a:t>
            </a:r>
            <a:r>
              <a:rPr lang="en-US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  <a:endParaRPr lang="en-US" sz="2000" dirty="0">
              <a:solidFill>
                <a:srgbClr val="CC0000"/>
              </a:solidFill>
              <a:latin typeface="Tahoma" charset="0"/>
              <a:cs typeface="Tahoma" charset="0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sz="2000" b="0" dirty="0">
                <a:cs typeface="Tahoma" charset="0"/>
              </a:rPr>
              <a:t>(compute </a:t>
            </a:r>
            <a:r>
              <a:rPr lang="en-US" sz="2000" b="0" dirty="0" err="1">
                <a:cs typeface="Tahoma" charset="0"/>
              </a:rPr>
              <a:t>expr</a:t>
            </a:r>
            <a:r>
              <a:rPr lang="en-US" sz="2000" b="0" dirty="0">
                <a:cs typeface="Tahoma" charset="0"/>
              </a:rPr>
              <a:t> in $</a:t>
            </a:r>
            <a:r>
              <a:rPr lang="en-US" sz="2000" b="0" dirty="0" err="1">
                <a:cs typeface="Tahoma" charset="0"/>
              </a:rPr>
              <a:t>rx</a:t>
            </a:r>
            <a:r>
              <a:rPr lang="en-US" sz="2000" b="0" dirty="0">
                <a:cs typeface="Tahoma" charset="0"/>
              </a:rPr>
              <a:t>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bne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$rx,$0,Lwhile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96875" algn="l"/>
              </a:tabLst>
            </a:pPr>
            <a:r>
              <a:rPr lang="en-US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Lendw</a:t>
            </a:r>
            <a:r>
              <a:rPr lang="en-US" dirty="0">
                <a:solidFill>
                  <a:srgbClr val="CC0000"/>
                </a:solidFill>
                <a:latin typeface="Courier New" charset="0"/>
                <a:cs typeface="Tahoma" charset="0"/>
              </a:rPr>
              <a:t>:</a:t>
            </a:r>
          </a:p>
        </p:txBody>
      </p:sp>
      <p:sp>
        <p:nvSpPr>
          <p:cNvPr id="53254" name="Line 7"/>
          <p:cNvSpPr>
            <a:spLocks noChangeShapeType="1"/>
          </p:cNvSpPr>
          <p:nvPr/>
        </p:nvSpPr>
        <p:spPr bwMode="auto">
          <a:xfrm>
            <a:off x="5486400" y="1365250"/>
            <a:ext cx="0" cy="3452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Line 8"/>
          <p:cNvSpPr>
            <a:spLocks noChangeShapeType="1"/>
          </p:cNvSpPr>
          <p:nvPr/>
        </p:nvSpPr>
        <p:spPr bwMode="auto">
          <a:xfrm>
            <a:off x="2133600" y="1439863"/>
            <a:ext cx="0" cy="337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315913" y="4913873"/>
            <a:ext cx="70782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 dirty="0">
                <a:latin typeface="+mn-lt"/>
                <a:cs typeface="Tahoma" charset="0"/>
              </a:rPr>
              <a:t>Compilers spend a lot of time optimizing in and around loops</a:t>
            </a:r>
          </a:p>
          <a:p>
            <a:r>
              <a:rPr lang="en-US" sz="2000" b="0" dirty="0">
                <a:latin typeface="+mn-lt"/>
                <a:cs typeface="Tahoma" charset="0"/>
              </a:rPr>
              <a:t>	- moving all possible computations outside of loops</a:t>
            </a:r>
          </a:p>
          <a:p>
            <a:r>
              <a:rPr lang="en-US" sz="2000" b="0" dirty="0">
                <a:latin typeface="+mn-lt"/>
                <a:cs typeface="Tahoma" charset="0"/>
              </a:rPr>
              <a:t>	- unrolling loops to reduce branching overhead</a:t>
            </a:r>
          </a:p>
          <a:p>
            <a:r>
              <a:rPr lang="en-US" sz="2000" b="0" dirty="0">
                <a:latin typeface="+mn-lt"/>
                <a:cs typeface="Tahoma" charset="0"/>
              </a:rPr>
              <a:t>	- simplifying expressions that depend on </a:t>
            </a:r>
            <a:r>
              <a:rPr lang="ja-JP" altLang="en-US" sz="2000" b="0" dirty="0">
                <a:latin typeface="+mn-lt"/>
                <a:cs typeface="Tahoma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</a:rPr>
              <a:t>loop variables</a:t>
            </a:r>
            <a:r>
              <a:rPr lang="ja-JP" altLang="en-US" sz="2000" b="0" dirty="0">
                <a:latin typeface="+mn-lt"/>
                <a:cs typeface="Tahoma" charset="0"/>
              </a:rPr>
              <a:t>”</a:t>
            </a:r>
            <a:endParaRPr lang="en-US" sz="2000" b="0" dirty="0">
              <a:latin typeface="+mn-lt"/>
              <a:cs typeface="Tahom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46DF4-A74F-5449-AF0D-E59F47FC0A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39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Loops:  </a:t>
            </a:r>
            <a:r>
              <a:rPr lang="en-US" b="1" dirty="0">
                <a:latin typeface="Courier New"/>
                <a:ea typeface="Tahoma"/>
                <a:cs typeface="Courier New"/>
              </a:rPr>
              <a:t>for</a:t>
            </a:r>
            <a:endParaRPr lang="en-US" dirty="0">
              <a:latin typeface="Tahoma" charset="0"/>
              <a:ea typeface="Tahoma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Most high-level languages provide loop constructs that establish and update an iteration variable, which is used to control the loop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behavior</a:t>
            </a: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4495800" y="1916832"/>
            <a:ext cx="4343400" cy="49834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Tahoma" charset="0"/>
                <a:cs typeface="Tahoma" charset="0"/>
              </a:rPr>
              <a:t>MIPS assembly: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.data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sum: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.word 0x0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data: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.word 0x1, 0x2, 0x3, 0x4, 0x5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.word 0x6, 0x7, 0x8, 0x9, 0xa</a:t>
            </a:r>
          </a:p>
          <a:p>
            <a:endParaRPr lang="en-US" sz="1600" dirty="0">
              <a:latin typeface="Courier New" charset="0"/>
              <a:cs typeface="Tahoma" charset="0"/>
            </a:endParaRPr>
          </a:p>
          <a:p>
            <a:r>
              <a:rPr lang="en-US" sz="1600" dirty="0"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add $30,$0,$0</a:t>
            </a:r>
          </a:p>
          <a:p>
            <a:r>
              <a:rPr lang="en-US" sz="1600" dirty="0" err="1">
                <a:latin typeface="Courier New" charset="0"/>
                <a:cs typeface="Tahoma" charset="0"/>
              </a:rPr>
              <a:t>Lfor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 $24,sum($0)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sll</a:t>
            </a:r>
            <a:r>
              <a:rPr lang="en-US" sz="1600" dirty="0">
                <a:latin typeface="Courier New" charset="0"/>
                <a:cs typeface="Tahoma" charset="0"/>
              </a:rPr>
              <a:t> $15,$30,2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 $15,data($15)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add $24,$24,$15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 $24,sum($0)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 $30,$30,1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slti</a:t>
            </a:r>
            <a:r>
              <a:rPr lang="en-US" sz="1600" dirty="0">
                <a:latin typeface="Courier New" charset="0"/>
                <a:cs typeface="Tahoma" charset="0"/>
              </a:rPr>
              <a:t> $24,$30,10</a:t>
            </a:r>
          </a:p>
          <a:p>
            <a:r>
              <a:rPr lang="en-US" sz="1600" dirty="0">
                <a:latin typeface="Courier New" charset="0"/>
                <a:cs typeface="Tahoma" charset="0"/>
              </a:rPr>
              <a:t>    </a:t>
            </a:r>
            <a:r>
              <a:rPr lang="en-US" sz="1600" dirty="0" err="1">
                <a:latin typeface="Courier New" charset="0"/>
                <a:cs typeface="Tahoma" charset="0"/>
              </a:rPr>
              <a:t>bne</a:t>
            </a:r>
            <a:r>
              <a:rPr lang="en-US" sz="1600" dirty="0">
                <a:latin typeface="Courier New" charset="0"/>
                <a:cs typeface="Tahoma" charset="0"/>
              </a:rPr>
              <a:t> $24,$0,Lfor</a:t>
            </a:r>
          </a:p>
          <a:p>
            <a:r>
              <a:rPr lang="en-US" sz="1600" dirty="0" err="1">
                <a:latin typeface="Courier New" charset="0"/>
                <a:cs typeface="Tahoma" charset="0"/>
              </a:rPr>
              <a:t>Lendfor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79400" y="2341563"/>
            <a:ext cx="3987800" cy="363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Tahoma" charset="0"/>
                <a:cs typeface="Tahoma" charset="0"/>
              </a:rPr>
              <a:t>C code: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int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sum = 0;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int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data[10] =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{1,2,3,4,5,6,7,8,9,10};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00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int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for (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=0; 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&lt;10; 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++) {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sum += data[</a:t>
            </a:r>
            <a:r>
              <a:rPr lang="en-US" sz="20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</a:t>
            </a: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]</a:t>
            </a:r>
            <a:b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2000" dirty="0">
                <a:solidFill>
                  <a:srgbClr val="CC0000"/>
                </a:solidFill>
                <a:latin typeface="Courier New" charset="0"/>
                <a:cs typeface="Tahoma" charset="0"/>
              </a:rPr>
              <a:t>} </a:t>
            </a:r>
          </a:p>
        </p:txBody>
      </p: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6807200" y="3094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55302" name="Line 8"/>
          <p:cNvSpPr>
            <a:spLocks noChangeShapeType="1"/>
          </p:cNvSpPr>
          <p:nvPr/>
        </p:nvSpPr>
        <p:spPr bwMode="auto">
          <a:xfrm>
            <a:off x="4098925" y="2209800"/>
            <a:ext cx="0" cy="440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Operands and Addressing Modes</a:t>
            </a:r>
          </a:p>
        </p:txBody>
      </p:sp>
      <p:pic>
        <p:nvPicPr>
          <p:cNvPr id="18434" name="Picture 56" descr="MCj007883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58900"/>
            <a:ext cx="19065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57" descr="MCj0078771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71875"/>
            <a:ext cx="1906588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58"/>
          <p:cNvSpPr txBox="1">
            <a:spLocks noChangeArrowheads="1"/>
          </p:cNvSpPr>
          <p:nvPr/>
        </p:nvSpPr>
        <p:spPr bwMode="auto">
          <a:xfrm>
            <a:off x="4724400" y="1447800"/>
            <a:ext cx="357046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3200" b="0" dirty="0">
                <a:latin typeface="+mn-lt"/>
                <a:cs typeface="Tahoma" charset="0"/>
              </a:rPr>
              <a:t> Where is the data?</a:t>
            </a:r>
          </a:p>
          <a:p>
            <a:pPr>
              <a:buFont typeface="Arial" charset="0"/>
              <a:buChar char="•"/>
            </a:pPr>
            <a:r>
              <a:rPr lang="en-US" sz="3200" b="0" dirty="0">
                <a:latin typeface="+mn-lt"/>
                <a:cs typeface="Tahoma" charset="0"/>
              </a:rPr>
              <a:t> Addresses as data</a:t>
            </a:r>
          </a:p>
          <a:p>
            <a:pPr>
              <a:buFont typeface="Arial" charset="0"/>
              <a:buChar char="•"/>
            </a:pPr>
            <a:r>
              <a:rPr lang="en-US" sz="3200" b="0" dirty="0">
                <a:latin typeface="+mn-lt"/>
                <a:cs typeface="Tahoma" charset="0"/>
              </a:rPr>
              <a:t> Names and Values</a:t>
            </a:r>
          </a:p>
          <a:p>
            <a:pPr>
              <a:buFont typeface="Arial" charset="0"/>
              <a:buChar char="•"/>
            </a:pPr>
            <a:r>
              <a:rPr lang="en-US" sz="3200" b="0" dirty="0">
                <a:latin typeface="+mn-lt"/>
                <a:cs typeface="Tahoma" charset="0"/>
              </a:rPr>
              <a:t> Indirection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125"/>
            <a:ext cx="8534400" cy="708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>
                <a:ea typeface="Tahoma"/>
              </a:rPr>
              <a:t>Addressing Modes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861048"/>
            <a:ext cx="8299648" cy="1752600"/>
          </a:xfrm>
        </p:spPr>
        <p:txBody>
          <a:bodyPr>
            <a:normAutofit fontScale="92500" lnSpcReduction="20000"/>
          </a:bodyPr>
          <a:lstStyle/>
          <a:p>
            <a:pPr marL="342900" lvl="0" indent="-342900" algn="l">
              <a:buClr>
                <a:srgbClr val="A50021"/>
              </a:buClr>
              <a:buFont typeface="Wingdings 2" charset="0"/>
              <a:buChar char="ã"/>
              <a:defRPr/>
            </a:pPr>
            <a:r>
              <a:rPr lang="en-US" dirty="0">
                <a:solidFill>
                  <a:srgbClr val="A50021"/>
                </a:solidFill>
                <a:ea typeface="Tahoma"/>
              </a:rPr>
              <a:t>What are all of the different ways to specify operands?</a:t>
            </a:r>
          </a:p>
          <a:p>
            <a:pPr lvl="1">
              <a:buClr>
                <a:srgbClr val="003399"/>
              </a:buClr>
              <a:defRPr/>
            </a:pPr>
            <a:r>
              <a:rPr lang="en-US" dirty="0">
                <a:solidFill>
                  <a:srgbClr val="003399"/>
                </a:solidFill>
              </a:rPr>
              <a:t>Operands = the variables needed to perform an instruction’s operation</a:t>
            </a:r>
          </a:p>
          <a:p>
            <a:pPr marL="342900" lvl="0" indent="-342900" algn="l">
              <a:buClr>
                <a:srgbClr val="A50021"/>
              </a:buClr>
              <a:buFont typeface="Wingdings 2" charset="0"/>
              <a:buChar char="ã"/>
              <a:defRPr/>
            </a:pPr>
            <a:r>
              <a:rPr lang="en-US" dirty="0">
                <a:solidFill>
                  <a:srgbClr val="A50021"/>
                </a:solidFill>
                <a:ea typeface="Tahoma"/>
              </a:rPr>
              <a:t>Let us look more generally across various CPUs first, then focus on MIPS</a:t>
            </a:r>
          </a:p>
          <a:p>
            <a:pPr lvl="1">
              <a:buClr>
                <a:srgbClr val="003399"/>
              </a:buClr>
              <a:defRPr/>
            </a:pPr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2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1268760"/>
            <a:ext cx="5410200" cy="3429000"/>
            <a:chOff x="144" y="511"/>
            <a:chExt cx="3408" cy="2160"/>
          </a:xfrm>
        </p:grpSpPr>
        <p:sp>
          <p:nvSpPr>
            <p:cNvPr id="33798" name="Rectangle 3"/>
            <p:cNvSpPr>
              <a:spLocks noChangeArrowheads="1"/>
            </p:cNvSpPr>
            <p:nvPr/>
          </p:nvSpPr>
          <p:spPr bwMode="auto">
            <a:xfrm>
              <a:off x="144" y="877"/>
              <a:ext cx="2672" cy="179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3799" name="Text Box 4"/>
            <p:cNvSpPr txBox="1">
              <a:spLocks noChangeArrowheads="1"/>
            </p:cNvSpPr>
            <p:nvPr/>
          </p:nvSpPr>
          <p:spPr bwMode="auto">
            <a:xfrm>
              <a:off x="1334" y="511"/>
              <a:ext cx="221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>
                <a:buFont typeface="Symbol" charset="0"/>
                <a:buNone/>
              </a:pPr>
              <a:r>
                <a:rPr lang="en-US" sz="1600" b="0" dirty="0">
                  <a:latin typeface="+mn-lt"/>
                  <a:cs typeface="Tahoma" charset="0"/>
                  <a:sym typeface="Symbol" charset="0"/>
                </a:rPr>
                <a:t>MIPS can do these with appropriate choices for </a:t>
              </a:r>
              <a:r>
                <a:rPr lang="en-US" sz="1600" b="0" dirty="0" err="1">
                  <a:latin typeface="+mn-lt"/>
                  <a:cs typeface="Tahoma" charset="0"/>
                  <a:sym typeface="Symbol" charset="0"/>
                </a:rPr>
                <a:t>Reg</a:t>
              </a:r>
              <a:r>
                <a:rPr lang="en-US" sz="1600" b="0" dirty="0">
                  <a:latin typeface="+mn-lt"/>
                  <a:cs typeface="Tahoma" charset="0"/>
                  <a:sym typeface="Symbol" charset="0"/>
                </a:rPr>
                <a:t> and </a:t>
              </a:r>
              <a:r>
                <a:rPr lang="en-US" sz="1600" b="0" dirty="0" err="1">
                  <a:latin typeface="+mn-lt"/>
                  <a:cs typeface="Tahoma" charset="0"/>
                  <a:sym typeface="Symbol" charset="0"/>
                </a:rPr>
                <a:t>const</a:t>
              </a:r>
              <a:endParaRPr lang="en-US" sz="1600" b="0" dirty="0">
                <a:latin typeface="+mn-lt"/>
                <a:cs typeface="Tahoma" charset="0"/>
              </a:endParaRPr>
            </a:p>
          </p:txBody>
        </p:sp>
        <p:sp>
          <p:nvSpPr>
            <p:cNvPr id="33800" name="Freeform 5"/>
            <p:cNvSpPr>
              <a:spLocks/>
            </p:cNvSpPr>
            <p:nvPr/>
          </p:nvSpPr>
          <p:spPr bwMode="auto">
            <a:xfrm>
              <a:off x="1104" y="672"/>
              <a:ext cx="192" cy="288"/>
            </a:xfrm>
            <a:custGeom>
              <a:avLst/>
              <a:gdLst>
                <a:gd name="T0" fmla="*/ 192 w 192"/>
                <a:gd name="T1" fmla="*/ 0 h 288"/>
                <a:gd name="T2" fmla="*/ 48 w 192"/>
                <a:gd name="T3" fmla="*/ 96 h 288"/>
                <a:gd name="T4" fmla="*/ 144 w 192"/>
                <a:gd name="T5" fmla="*/ 144 h 288"/>
                <a:gd name="T6" fmla="*/ 0 w 192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288"/>
                <a:gd name="T14" fmla="*/ 192 w 19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288">
                  <a:moveTo>
                    <a:pt x="192" y="0"/>
                  </a:moveTo>
                  <a:cubicBezTo>
                    <a:pt x="124" y="36"/>
                    <a:pt x="56" y="72"/>
                    <a:pt x="48" y="96"/>
                  </a:cubicBezTo>
                  <a:cubicBezTo>
                    <a:pt x="40" y="120"/>
                    <a:pt x="152" y="112"/>
                    <a:pt x="144" y="144"/>
                  </a:cubicBezTo>
                  <a:cubicBezTo>
                    <a:pt x="136" y="176"/>
                    <a:pt x="68" y="232"/>
                    <a:pt x="0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>
                <a:ea typeface="Tahoma"/>
              </a:rPr>
              <a:t>Common </a:t>
            </a:r>
            <a:r>
              <a:rPr lang="ja-JP" altLang="en-US" sz="3200" dirty="0">
                <a:ea typeface="Tahoma"/>
              </a:rPr>
              <a:t>“</a:t>
            </a:r>
            <a:r>
              <a:rPr lang="en-US" sz="3200" dirty="0">
                <a:ea typeface="Tahoma"/>
              </a:rPr>
              <a:t>Addressing Modes</a:t>
            </a:r>
            <a:r>
              <a:rPr lang="ja-JP" altLang="en-US" sz="3200" dirty="0">
                <a:ea typeface="Tahoma"/>
              </a:rPr>
              <a:t>”</a:t>
            </a:r>
            <a:r>
              <a:rPr lang="en-US" altLang="ja-JP" sz="3200" dirty="0">
                <a:ea typeface="Tahoma"/>
              </a:rPr>
              <a:t> in various CPUs</a:t>
            </a:r>
            <a:endParaRPr lang="en-US" sz="3200" dirty="0">
              <a:ea typeface="Tahoma"/>
            </a:endParaRPr>
          </a:p>
        </p:txBody>
      </p:sp>
      <p:sp>
        <p:nvSpPr>
          <p:cNvPr id="33796" name="Rectangle 7"/>
          <p:cNvSpPr>
            <a:spLocks noChangeArrowheads="1"/>
          </p:cNvSpPr>
          <p:nvPr/>
        </p:nvSpPr>
        <p:spPr bwMode="auto">
          <a:xfrm>
            <a:off x="228600" y="1916832"/>
            <a:ext cx="42418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US" sz="1800" b="0" dirty="0">
                <a:solidFill>
                  <a:srgbClr val="CC0000"/>
                </a:solidFill>
                <a:cs typeface="Tahoma" charset="0"/>
              </a:rPr>
              <a:t>Absolute (Direct):  </a:t>
            </a:r>
            <a:r>
              <a:rPr lang="en-US" sz="1400" dirty="0" err="1">
                <a:solidFill>
                  <a:srgbClr val="CC0000"/>
                </a:solidFill>
                <a:cs typeface="Tahoma" charset="0"/>
              </a:rPr>
              <a:t>lw</a:t>
            </a:r>
            <a:r>
              <a:rPr lang="en-US" sz="1400" dirty="0">
                <a:solidFill>
                  <a:srgbClr val="CC0000"/>
                </a:solidFill>
                <a:cs typeface="Tahoma" charset="0"/>
              </a:rPr>
              <a:t> $8, 0x1000($0)</a:t>
            </a:r>
            <a:endParaRPr lang="en-US" sz="1100" dirty="0">
              <a:cs typeface="Tahoma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</a:t>
            </a:r>
            <a:r>
              <a:rPr lang="en-US" sz="1600" b="0" dirty="0" err="1">
                <a:cs typeface="Tahoma" charset="0"/>
              </a:rPr>
              <a:t>Mem</a:t>
            </a:r>
            <a:r>
              <a:rPr lang="en-US" sz="1600" b="0" dirty="0">
                <a:cs typeface="Tahoma" charset="0"/>
              </a:rPr>
              <a:t>[constant]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accessing static data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0" dirty="0">
                <a:solidFill>
                  <a:srgbClr val="CC0000"/>
                </a:solidFill>
                <a:cs typeface="Tahoma" charset="0"/>
              </a:rPr>
              <a:t>Register-Indirect:    </a:t>
            </a:r>
            <a:r>
              <a:rPr lang="en-US" sz="1400" dirty="0" err="1">
                <a:solidFill>
                  <a:srgbClr val="CC0000"/>
                </a:solidFill>
                <a:cs typeface="Tahoma" charset="0"/>
              </a:rPr>
              <a:t>lw</a:t>
            </a:r>
            <a:r>
              <a:rPr lang="en-US" sz="1400" dirty="0">
                <a:solidFill>
                  <a:srgbClr val="CC0000"/>
                </a:solidFill>
                <a:cs typeface="Tahoma" charset="0"/>
              </a:rPr>
              <a:t> $8, 0($9)</a:t>
            </a:r>
            <a:endParaRPr lang="en-US" sz="1100" dirty="0">
              <a:cs typeface="Tahoma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</a:t>
            </a:r>
            <a:r>
              <a:rPr lang="en-US" sz="1600" b="0" dirty="0" err="1">
                <a:cs typeface="Tahoma" charset="0"/>
              </a:rPr>
              <a:t>Mem</a:t>
            </a:r>
            <a:r>
              <a:rPr lang="en-US" sz="1600" b="0" dirty="0">
                <a:cs typeface="Tahoma" charset="0"/>
              </a:rPr>
              <a:t>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pointer accesses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0" dirty="0">
                <a:solidFill>
                  <a:srgbClr val="CC0000"/>
                </a:solidFill>
                <a:cs typeface="Tahoma" charset="0"/>
              </a:rPr>
              <a:t>Displacement:    </a:t>
            </a:r>
            <a:r>
              <a:rPr lang="en-US" sz="1400" dirty="0" err="1">
                <a:solidFill>
                  <a:srgbClr val="CC0000"/>
                </a:solidFill>
                <a:cs typeface="Tahoma" charset="0"/>
              </a:rPr>
              <a:t>lw</a:t>
            </a:r>
            <a:r>
              <a:rPr lang="en-US" sz="1400" dirty="0">
                <a:solidFill>
                  <a:srgbClr val="CC0000"/>
                </a:solidFill>
                <a:cs typeface="Tahoma" charset="0"/>
              </a:rPr>
              <a:t>  $8, 16($9)</a:t>
            </a:r>
            <a:endParaRPr lang="en-US" sz="1100" dirty="0">
              <a:cs typeface="Tahoma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</a:t>
            </a:r>
            <a:r>
              <a:rPr lang="en-US" sz="1600" b="0" dirty="0" err="1">
                <a:cs typeface="Tahoma" charset="0"/>
              </a:rPr>
              <a:t>Mem</a:t>
            </a:r>
            <a:r>
              <a:rPr lang="en-US" sz="1600" b="0" dirty="0">
                <a:cs typeface="Tahoma" charset="0"/>
              </a:rPr>
              <a:t>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 + constant]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access to local variables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0" dirty="0">
                <a:solidFill>
                  <a:srgbClr val="CC0000"/>
                </a:solidFill>
                <a:cs typeface="Tahoma" charset="0"/>
              </a:rPr>
              <a:t>Indexed</a:t>
            </a:r>
            <a:r>
              <a:rPr lang="en-US" sz="1800" b="0" dirty="0">
                <a:cs typeface="Tahoma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</a:t>
            </a:r>
            <a:r>
              <a:rPr lang="en-US" sz="1600" b="0" dirty="0" err="1">
                <a:cs typeface="Tahoma" charset="0"/>
              </a:rPr>
              <a:t>Mem</a:t>
            </a:r>
            <a:r>
              <a:rPr lang="en-US" sz="1600" b="0" dirty="0">
                <a:cs typeface="Tahoma" charset="0"/>
              </a:rPr>
              <a:t>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 + 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[y]]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array accesses (</a:t>
            </a:r>
            <a:r>
              <a:rPr lang="en-US" sz="1600" b="0" dirty="0" err="1">
                <a:cs typeface="Tahoma" charset="0"/>
              </a:rPr>
              <a:t>base+index</a:t>
            </a:r>
            <a:r>
              <a:rPr lang="en-US" sz="1600" b="0" dirty="0">
                <a:cs typeface="Tahoma" charset="0"/>
              </a:rPr>
              <a:t>)</a:t>
            </a:r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4572000" y="1954932"/>
            <a:ext cx="45720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US" sz="1800" b="0" dirty="0">
                <a:solidFill>
                  <a:srgbClr val="CC0000"/>
                </a:solidFill>
                <a:cs typeface="Tahoma" charset="0"/>
              </a:rPr>
              <a:t>Memory indirect</a:t>
            </a:r>
            <a:r>
              <a:rPr lang="en-US" sz="1800" b="0" dirty="0">
                <a:cs typeface="Tahoma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Mem[Mem[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[x]]]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access thru pointer in mem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0" dirty="0" err="1">
                <a:solidFill>
                  <a:srgbClr val="CC0000"/>
                </a:solidFill>
                <a:cs typeface="Tahoma" charset="0"/>
              </a:rPr>
              <a:t>Autoincrement</a:t>
            </a:r>
            <a:r>
              <a:rPr lang="en-US" sz="1800" b="0" dirty="0">
                <a:cs typeface="Tahoma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Mem[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[x]]; 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[x]++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sequential pointer accesses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0" dirty="0" err="1">
                <a:solidFill>
                  <a:srgbClr val="CC0000"/>
                </a:solidFill>
                <a:cs typeface="Tahoma" charset="0"/>
              </a:rPr>
              <a:t>Autodecrement</a:t>
            </a:r>
            <a:r>
              <a:rPr lang="en-US" sz="1800" b="0" dirty="0">
                <a:cs typeface="Tahoma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[X]--; Mem[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stack operations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0" dirty="0">
                <a:solidFill>
                  <a:srgbClr val="CC0000"/>
                </a:solidFill>
                <a:cs typeface="Tahoma" charset="0"/>
              </a:rPr>
              <a:t>Scaled</a:t>
            </a:r>
            <a:r>
              <a:rPr lang="en-US" sz="1800" b="0" dirty="0">
                <a:cs typeface="Tahoma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Value = Mem[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[x] + c + d*</a:t>
            </a:r>
            <a:r>
              <a:rPr lang="en-US" sz="1600" b="0" dirty="0" err="1">
                <a:cs typeface="Tahoma" charset="0"/>
              </a:rPr>
              <a:t>Reg</a:t>
            </a:r>
            <a:r>
              <a:rPr lang="en-US" sz="1600" b="0" dirty="0">
                <a:cs typeface="Tahoma" charset="0"/>
              </a:rPr>
              <a:t>[y]]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 b="0" dirty="0">
                <a:cs typeface="Tahoma" charset="0"/>
              </a:rPr>
              <a:t>Use: array accesses (</a:t>
            </a:r>
            <a:r>
              <a:rPr lang="en-US" sz="1600" b="0" dirty="0" err="1">
                <a:cs typeface="Tahoma" charset="0"/>
              </a:rPr>
              <a:t>base+index</a:t>
            </a:r>
            <a:r>
              <a:rPr lang="en-US" sz="1600" b="0" dirty="0">
                <a:cs typeface="Tahoma" charset="0"/>
              </a:rPr>
              <a:t>)</a:t>
            </a:r>
          </a:p>
        </p:txBody>
      </p:sp>
      <p:sp>
        <p:nvSpPr>
          <p:cNvPr id="739337" name="Text Box 9"/>
          <p:cNvSpPr txBox="1">
            <a:spLocks noChangeArrowheads="1"/>
          </p:cNvSpPr>
          <p:nvPr/>
        </p:nvSpPr>
        <p:spPr bwMode="auto">
          <a:xfrm>
            <a:off x="0" y="633419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b="0" dirty="0">
                <a:latin typeface="+mn-lt"/>
                <a:cs typeface="Tahoma" charset="0"/>
              </a:rPr>
              <a:t>Is the complexity worth the cost? Need a cost/benefit analysis!</a:t>
            </a:r>
          </a:p>
        </p:txBody>
      </p:sp>
    </p:spTree>
    <p:extLst>
      <p:ext uri="{BB962C8B-B14F-4D97-AF65-F5344CB8AC3E}">
        <p14:creationId xmlns:p14="http://schemas.microsoft.com/office/powerpoint/2010/main" val="39942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  <p:bldP spid="33797" grpId="0" build="p"/>
      <p:bldP spid="7393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Revisiting Operands in MIPS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Operands = the variables needed for operation</a:t>
            </a:r>
          </a:p>
          <a:p>
            <a:pPr>
              <a:defRPr/>
            </a:pPr>
            <a:r>
              <a:rPr lang="en-US" dirty="0">
                <a:ea typeface="Tahoma"/>
              </a:rPr>
              <a:t>Three types in the MIPS ISA:</a:t>
            </a:r>
          </a:p>
          <a:p>
            <a:pPr lvl="1">
              <a:defRPr/>
            </a:pPr>
            <a:r>
              <a:rPr lang="en-US" dirty="0"/>
              <a:t>Register: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/>
              <a:t>add $2, $3, $4	# operands are the </a:t>
            </a:r>
            <a:r>
              <a:rPr lang="ja-JP" altLang="en-US" dirty="0"/>
              <a:t>“</a:t>
            </a:r>
            <a:r>
              <a:rPr lang="en-US" dirty="0"/>
              <a:t>contents</a:t>
            </a:r>
            <a:r>
              <a:rPr lang="ja-JP" altLang="en-US" dirty="0"/>
              <a:t>”</a:t>
            </a:r>
            <a:r>
              <a:rPr lang="en-US" dirty="0"/>
              <a:t> of a register</a:t>
            </a:r>
          </a:p>
          <a:p>
            <a:pPr lvl="1">
              <a:defRPr/>
            </a:pPr>
            <a:r>
              <a:rPr lang="en-US" dirty="0"/>
              <a:t>Immediate: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 err="1"/>
              <a:t>addi</a:t>
            </a:r>
            <a:r>
              <a:rPr lang="en-US" dirty="0"/>
              <a:t> $2,$2,1	# 2nd source operand is part of the instruction</a:t>
            </a:r>
          </a:p>
          <a:p>
            <a:pPr lvl="1">
              <a:defRPr/>
            </a:pPr>
            <a:r>
              <a:rPr lang="en-US" dirty="0"/>
              <a:t>Displacement: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 err="1"/>
              <a:t>lw</a:t>
            </a:r>
            <a:r>
              <a:rPr lang="en-US" dirty="0"/>
              <a:t>  $2, 12($28)	# source operand is in memory</a:t>
            </a:r>
          </a:p>
          <a:p>
            <a:pPr marL="914400" lvl="2" indent="0">
              <a:buFont typeface="Wingdings" charset="0"/>
              <a:buNone/>
              <a:defRPr/>
            </a:pPr>
            <a:r>
              <a:rPr lang="en-US" dirty="0" err="1"/>
              <a:t>sw</a:t>
            </a:r>
            <a:r>
              <a:rPr lang="en-US" dirty="0"/>
              <a:t> $2, 12($28)	# destination operand is memory</a:t>
            </a:r>
          </a:p>
          <a:p>
            <a:pPr lvl="1">
              <a:buClr>
                <a:srgbClr val="003399"/>
              </a:buClr>
              <a:defRPr/>
            </a:pPr>
            <a:r>
              <a:rPr lang="en-US" dirty="0">
                <a:solidFill>
                  <a:srgbClr val="003399"/>
                </a:solidFill>
              </a:rPr>
              <a:t>2 special cases of Displacement:</a:t>
            </a:r>
          </a:p>
          <a:p>
            <a:pPr lvl="2">
              <a:buClr>
                <a:srgbClr val="003399"/>
              </a:buClr>
              <a:defRPr/>
            </a:pPr>
            <a:r>
              <a:rPr lang="en-US" dirty="0">
                <a:solidFill>
                  <a:srgbClr val="003399"/>
                </a:solidFill>
              </a:rPr>
              <a:t>Absolute (Direct):  when </a:t>
            </a:r>
            <a:r>
              <a:rPr lang="en-US" dirty="0" err="1">
                <a:solidFill>
                  <a:srgbClr val="003399"/>
                </a:solidFill>
              </a:rPr>
              <a:t>rs</a:t>
            </a:r>
            <a:r>
              <a:rPr lang="en-US" dirty="0">
                <a:solidFill>
                  <a:srgbClr val="003399"/>
                </a:solidFill>
              </a:rPr>
              <a:t> is $0</a:t>
            </a:r>
          </a:p>
          <a:p>
            <a:pPr lvl="2">
              <a:buClr>
                <a:srgbClr val="003399"/>
              </a:buClr>
              <a:defRPr/>
            </a:pPr>
            <a:r>
              <a:rPr lang="en-US" dirty="0">
                <a:solidFill>
                  <a:srgbClr val="003399"/>
                </a:solidFill>
              </a:rPr>
              <a:t>Register-Indirect:  when </a:t>
            </a:r>
            <a:r>
              <a:rPr lang="en-US" dirty="0" err="1">
                <a:solidFill>
                  <a:srgbClr val="003399"/>
                </a:solidFill>
              </a:rPr>
              <a:t>imm</a:t>
            </a:r>
            <a:r>
              <a:rPr lang="en-US" dirty="0">
                <a:solidFill>
                  <a:srgbClr val="003399"/>
                </a:solidFill>
              </a:rPr>
              <a:t> is 0</a:t>
            </a:r>
          </a:p>
          <a:p>
            <a:pPr lvl="2">
              <a:buClr>
                <a:srgbClr val="003399"/>
              </a:buCl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ea typeface="Tahoma"/>
              </a:rPr>
              <a:t>Simple enough, but is it enough?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7"/>
          <a:stretch/>
        </p:blipFill>
        <p:spPr bwMode="auto">
          <a:xfrm>
            <a:off x="1155849" y="2743200"/>
            <a:ext cx="68611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Relative popularity of address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14744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Most common ones are</a:t>
            </a:r>
          </a:p>
          <a:p>
            <a:pPr lvl="1"/>
            <a:r>
              <a:rPr lang="en-US" dirty="0"/>
              <a:t>Displacement/Absolute </a:t>
            </a:r>
            <a:r>
              <a:rPr lang="en-US" sz="2000" dirty="0"/>
              <a:t>(combined under “Displacement” in graph)</a:t>
            </a:r>
            <a:endParaRPr lang="en-US" dirty="0"/>
          </a:p>
          <a:p>
            <a:pPr lvl="1"/>
            <a:r>
              <a:rPr lang="en-US" dirty="0"/>
              <a:t>Register-Indirect</a:t>
            </a:r>
            <a:endParaRPr lang="en-US" sz="2000" dirty="0"/>
          </a:p>
          <a:p>
            <a:pPr lvl="1"/>
            <a:r>
              <a:rPr lang="en-US" dirty="0"/>
              <a:t>Immediate </a:t>
            </a:r>
            <a:r>
              <a:rPr lang="en-US" sz="2000" dirty="0"/>
              <a:t>(i.e., constants within instructions)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 rot="-5400000">
            <a:off x="6705077" y="3995093"/>
            <a:ext cx="2434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  <a:cs typeface="Tahoma" charset="0"/>
              </a:rPr>
              <a:t>From Hennessy &amp; Patterson</a:t>
            </a:r>
          </a:p>
          <a:p>
            <a:r>
              <a:rPr lang="en-US" sz="1200" dirty="0">
                <a:latin typeface="Tahoma" charset="0"/>
                <a:cs typeface="Tahoma" charset="0"/>
              </a:rPr>
              <a:t>(graduate architecture book)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87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Absolute (Direct) Addressing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9"/>
            <a:ext cx="8229600" cy="459142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What we want: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Contents of a specific memory location, i.e., at a given address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Caveat: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Sometimes generates a two instruction sequence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the address for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cs typeface="Courier New"/>
              </a:rPr>
              <a:t>x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chosen by the programmer/compiler/assembler is too large to fit within the 16-bit immediate field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</a:endParaRP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1562100" y="2564904"/>
            <a:ext cx="19081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 dirty="0">
                <a:latin typeface="Tahoma" charset="0"/>
                <a:cs typeface="Tahoma" charset="0"/>
              </a:rPr>
              <a:t>“</a:t>
            </a:r>
            <a:r>
              <a:rPr lang="en-US" altLang="ja-JP" sz="2000" dirty="0">
                <a:latin typeface="Tahoma" charset="0"/>
                <a:cs typeface="Tahoma" charset="0"/>
              </a:rPr>
              <a:t>C</a:t>
            </a:r>
            <a:r>
              <a:rPr lang="ja-JP" altLang="en-US" sz="2000" dirty="0">
                <a:latin typeface="Tahoma" charset="0"/>
                <a:cs typeface="Tahoma" charset="0"/>
              </a:rPr>
              <a:t>”</a:t>
            </a:r>
            <a:endParaRPr lang="en-US" altLang="ja-JP" sz="2000" dirty="0">
              <a:latin typeface="Tahoma" charset="0"/>
              <a:cs typeface="Tahoma" charset="0"/>
            </a:endParaRPr>
          </a:p>
          <a:p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x = 10;</a:t>
            </a: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main() {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x = x + 1;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4267200" y="2204864"/>
            <a:ext cx="2708275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>
                <a:latin typeface="Tahoma" charset="0"/>
                <a:cs typeface="Tahoma" charset="0"/>
              </a:rPr>
              <a:t>“</a:t>
            </a:r>
            <a:r>
              <a:rPr lang="en-US" altLang="ja-JP" sz="2000">
                <a:latin typeface="Tahoma" charset="0"/>
                <a:cs typeface="Tahoma" charset="0"/>
              </a:rPr>
              <a:t>MIPS Assembly</a:t>
            </a:r>
            <a:r>
              <a:rPr lang="ja-JP" altLang="en-US" sz="2000">
                <a:latin typeface="Tahoma" charset="0"/>
                <a:cs typeface="Tahoma" charset="0"/>
              </a:rPr>
              <a:t>”</a:t>
            </a:r>
            <a:endParaRPr lang="en-US" altLang="ja-JP" sz="2000">
              <a:latin typeface="Tahoma" charset="0"/>
              <a:cs typeface="Tahoma" charset="0"/>
            </a:endParaRP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.data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x: .word 10</a:t>
            </a:r>
          </a:p>
          <a:p>
            <a:endParaRPr lang="en-US" sz="160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	lw   $2,x($0)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	addi $2,$2,1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	sw   $2,x($0)</a:t>
            </a:r>
          </a:p>
        </p:txBody>
      </p:sp>
      <p:sp>
        <p:nvSpPr>
          <p:cNvPr id="746504" name="Text Box 8"/>
          <p:cNvSpPr txBox="1">
            <a:spLocks noChangeArrowheads="1"/>
          </p:cNvSpPr>
          <p:nvPr/>
        </p:nvSpPr>
        <p:spPr bwMode="auto">
          <a:xfrm>
            <a:off x="1600200" y="5733256"/>
            <a:ext cx="2339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lui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$1,xhighbits</a:t>
            </a:r>
          </a:p>
          <a:p>
            <a:r>
              <a:rPr lang="en-US" sz="14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lw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$2,xlowbits($1)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641653" y="2293288"/>
            <a:ext cx="2286000" cy="1200150"/>
            <a:chOff x="3456" y="1385"/>
            <a:chExt cx="1440" cy="756"/>
          </a:xfrm>
        </p:grpSpPr>
        <p:pic>
          <p:nvPicPr>
            <p:cNvPr id="37895" name="Picture 9" descr="MCj0078710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56" y="1632"/>
              <a:ext cx="410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6" name="Text Box 10"/>
            <p:cNvSpPr txBox="1">
              <a:spLocks noChangeArrowheads="1"/>
            </p:cNvSpPr>
            <p:nvPr/>
          </p:nvSpPr>
          <p:spPr bwMode="auto">
            <a:xfrm>
              <a:off x="3974" y="1385"/>
              <a:ext cx="92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Tahoma" charset="0"/>
                  <a:cs typeface="Tahoma" charset="0"/>
                </a:rPr>
                <a:t>Allocates  space for a single integer (4-bytes) and initializes its value to 10</a:t>
              </a:r>
            </a:p>
          </p:txBody>
        </p:sp>
        <p:sp>
          <p:nvSpPr>
            <p:cNvPr id="37897" name="Line 11"/>
            <p:cNvSpPr>
              <a:spLocks noChangeShapeType="1"/>
            </p:cNvSpPr>
            <p:nvPr/>
          </p:nvSpPr>
          <p:spPr bwMode="auto">
            <a:xfrm flipV="1">
              <a:off x="3866" y="1749"/>
              <a:ext cx="118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491880" y="5993606"/>
            <a:ext cx="2133600" cy="365125"/>
          </a:xfrm>
        </p:spPr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857083" y="3880376"/>
            <a:ext cx="2467445" cy="478602"/>
            <a:chOff x="6387630" y="3709577"/>
            <a:chExt cx="2467445" cy="478602"/>
          </a:xfrm>
        </p:grpSpPr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7391400" y="3709577"/>
              <a:ext cx="14636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Tahoma" charset="0"/>
                  <a:cs typeface="Tahoma" charset="0"/>
                </a:rPr>
                <a:t>‘x’ here means address of x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6387630" y="3753557"/>
              <a:ext cx="987777" cy="23518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H="1">
              <a:off x="6389512" y="4092222"/>
              <a:ext cx="1014118" cy="9595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6727825" y="5742781"/>
            <a:ext cx="2123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lui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$1,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cs typeface="Tahoma" charset="0"/>
              </a:rPr>
              <a:t>0x1234</a:t>
            </a:r>
          </a:p>
          <a:p>
            <a:r>
              <a:rPr lang="en-US" sz="14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lw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</a:t>
            </a:r>
            <a:r>
              <a:rPr lang="en-US" sz="1400" dirty="0">
                <a:solidFill>
                  <a:srgbClr val="A50021"/>
                </a:solidFill>
                <a:latin typeface="Courier New" charset="0"/>
                <a:cs typeface="Tahoma" charset="0"/>
              </a:rPr>
              <a:t>0x5678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($1)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495800" y="5733256"/>
            <a:ext cx="2133600" cy="461665"/>
            <a:chOff x="4495800" y="6096000"/>
            <a:chExt cx="2133600" cy="461665"/>
          </a:xfrm>
        </p:grpSpPr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4495800" y="6096000"/>
              <a:ext cx="18446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Tahoma" charset="0"/>
                  <a:cs typeface="Tahoma" charset="0"/>
                </a:rPr>
                <a:t>e.g., if x is at address 0x12345678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5967118" y="6400800"/>
              <a:ext cx="66228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2706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746504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751"/>
            <a:ext cx="9144000" cy="708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ea typeface="Tahoma"/>
              </a:rPr>
              <a:t>Absolute (Direct) Addressing: More detail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  <a:p>
            <a:pPr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152400" y="1771575"/>
            <a:ext cx="21240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dirty="0">
                <a:latin typeface="Tahoma" charset="0"/>
                <a:cs typeface="Tahoma" charset="0"/>
              </a:rPr>
              <a:t>“</a:t>
            </a:r>
            <a:r>
              <a:rPr lang="en-US" altLang="ja-JP" dirty="0">
                <a:latin typeface="Tahoma" charset="0"/>
                <a:cs typeface="Tahoma" charset="0"/>
              </a:rPr>
              <a:t>C</a:t>
            </a:r>
            <a:r>
              <a:rPr lang="ja-JP" altLang="en-US" dirty="0">
                <a:latin typeface="Tahoma" charset="0"/>
                <a:cs typeface="Tahoma" charset="0"/>
              </a:rPr>
              <a:t>”</a:t>
            </a:r>
            <a:endParaRPr lang="en-US" altLang="ja-JP" dirty="0">
              <a:latin typeface="Tahoma" charset="0"/>
              <a:cs typeface="Tahoma" charset="0"/>
            </a:endParaRPr>
          </a:p>
          <a:p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int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x = 10;</a:t>
            </a:r>
          </a:p>
          <a:p>
            <a:endParaRPr lang="en-US" sz="18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main() {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 x = x + 1;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2501900" y="1530275"/>
            <a:ext cx="29083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dirty="0">
                <a:latin typeface="Tahoma" charset="0"/>
                <a:cs typeface="Tahoma" charset="0"/>
              </a:rPr>
              <a:t>“</a:t>
            </a:r>
            <a:r>
              <a:rPr lang="en-US" altLang="ja-JP" dirty="0">
                <a:latin typeface="Tahoma" charset="0"/>
                <a:cs typeface="Tahoma" charset="0"/>
              </a:rPr>
              <a:t>MIPS Assembly</a:t>
            </a:r>
            <a:r>
              <a:rPr lang="ja-JP" altLang="en-US" dirty="0">
                <a:latin typeface="Tahoma" charset="0"/>
                <a:cs typeface="Tahoma" charset="0"/>
              </a:rPr>
              <a:t>”</a:t>
            </a:r>
            <a:endParaRPr lang="en-US" altLang="ja-JP" dirty="0">
              <a:latin typeface="Tahoma" charset="0"/>
              <a:cs typeface="Tahoma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.data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x: .word 10</a:t>
            </a:r>
          </a:p>
          <a:p>
            <a:endParaRPr lang="en-US" sz="18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lw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$2,x($0)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addi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$2,$2,1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sw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$2,x($0)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638800" y="1542975"/>
            <a:ext cx="346233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dirty="0">
                <a:latin typeface="Tahoma" charset="0"/>
                <a:cs typeface="Tahoma" charset="0"/>
              </a:rPr>
              <a:t>“</a:t>
            </a:r>
            <a:r>
              <a:rPr lang="en-US" altLang="ja-JP" dirty="0">
                <a:latin typeface="Tahoma" charset="0"/>
                <a:cs typeface="Tahoma" charset="0"/>
              </a:rPr>
              <a:t>After Compilation</a:t>
            </a:r>
            <a:r>
              <a:rPr lang="ja-JP" altLang="en-US" dirty="0">
                <a:latin typeface="Tahoma" charset="0"/>
                <a:cs typeface="Tahoma" charset="0"/>
              </a:rPr>
              <a:t>”</a:t>
            </a:r>
            <a:endParaRPr lang="en-US" altLang="ja-JP" dirty="0">
              <a:latin typeface="Tahoma" charset="0"/>
              <a:cs typeface="Tahoma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.data </a:t>
            </a:r>
            <a:r>
              <a:rPr lang="en-US" sz="1800" dirty="0">
                <a:solidFill>
                  <a:schemeClr val="accent1"/>
                </a:solidFill>
                <a:latin typeface="Courier New" charset="0"/>
                <a:cs typeface="Tahoma" charset="0"/>
              </a:rPr>
              <a:t>0x0100</a:t>
            </a:r>
            <a:endParaRPr lang="en-US" sz="18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x: .word 10</a:t>
            </a:r>
          </a:p>
          <a:p>
            <a:endParaRPr lang="en-US" sz="18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lw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</a:t>
            </a:r>
            <a:r>
              <a:rPr lang="en-US" sz="1800" dirty="0">
                <a:solidFill>
                  <a:srgbClr val="A50021"/>
                </a:solidFill>
                <a:latin typeface="Courier New" charset="0"/>
                <a:cs typeface="Tahoma" charset="0"/>
              </a:rPr>
              <a:t>0x100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($0)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addi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$2,$2,1</a:t>
            </a:r>
          </a:p>
          <a:p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sw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</a:t>
            </a:r>
            <a:r>
              <a:rPr lang="en-US" sz="1800" dirty="0">
                <a:solidFill>
                  <a:srgbClr val="A50021"/>
                </a:solidFill>
                <a:latin typeface="Courier New" charset="0"/>
                <a:cs typeface="Tahoma" charset="0"/>
              </a:rPr>
              <a:t>0x100</a:t>
            </a:r>
            <a:r>
              <a:rPr lang="en-US" sz="18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($0)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0" y="4496718"/>
            <a:ext cx="9121775" cy="174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63" tIns="137148" rIns="182863" bIns="13714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0"/>
              <a:buChar char="ã"/>
              <a:defRPr kumimoji="1" sz="28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Tahom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charset="0"/>
              <a:buChar char="l"/>
              <a:defRPr kumimoji="1" sz="23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Ø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/>
                <a:cs typeface="Tahom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en-US" b="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Assembler replaces 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cs typeface="Courier New"/>
              </a:rPr>
              <a:t>x</a:t>
            </a:r>
            <a:r>
              <a:rPr lang="en-US" b="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 by its address</a:t>
            </a:r>
          </a:p>
          <a:p>
            <a:pPr lvl="1">
              <a:defRPr/>
            </a:pPr>
            <a:r>
              <a:rPr lang="en-US" b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e.g., here the data part of the code (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Courier New"/>
              </a:rPr>
              <a:t>.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b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 starts at 0x100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Courier New"/>
              </a:rPr>
              <a:t>x</a:t>
            </a:r>
            <a:r>
              <a:rPr lang="en-US" b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the first variable, so starts at 0x100</a:t>
            </a:r>
          </a:p>
          <a:p>
            <a:pPr lvl="2">
              <a:defRPr/>
            </a:pPr>
            <a:r>
              <a:rPr lang="en-US" b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this mode works in MIPS only if the address fits in 16 bits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9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751"/>
            <a:ext cx="9144000" cy="70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Indirect Addressing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What we want: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contents at a memory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address held in a register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Caveats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You must make sure that the register contains a valid address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(double, word, or short aligned as required)</a:t>
            </a:r>
          </a:p>
          <a:p>
            <a:pPr lvl="1">
              <a:buFontTx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990600" y="2852738"/>
            <a:ext cx="2154238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>
                <a:latin typeface="Tahoma" charset="0"/>
                <a:cs typeface="Tahoma" charset="0"/>
              </a:rPr>
              <a:t>“</a:t>
            </a:r>
            <a:r>
              <a:rPr lang="en-US" altLang="ja-JP" sz="2000">
                <a:latin typeface="Tahoma" charset="0"/>
                <a:cs typeface="Tahoma" charset="0"/>
              </a:rPr>
              <a:t>C</a:t>
            </a:r>
            <a:r>
              <a:rPr lang="ja-JP" altLang="en-US" sz="2000">
                <a:latin typeface="Tahoma" charset="0"/>
                <a:cs typeface="Tahoma" charset="0"/>
              </a:rPr>
              <a:t>”</a:t>
            </a:r>
            <a:endParaRPr lang="en-US" altLang="ja-JP" sz="120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int x = 10;</a:t>
            </a:r>
          </a:p>
          <a:p>
            <a:endParaRPr lang="en-US" sz="160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main() {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int *y = &amp;x;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    *y = 2;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3657600" y="2852936"/>
            <a:ext cx="2708275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2000" dirty="0">
                <a:latin typeface="Tahoma" charset="0"/>
                <a:cs typeface="Tahoma" charset="0"/>
              </a:rPr>
              <a:t>“</a:t>
            </a:r>
            <a:r>
              <a:rPr lang="en-US" altLang="ja-JP" sz="2000" dirty="0">
                <a:latin typeface="Tahoma" charset="0"/>
                <a:cs typeface="Tahoma" charset="0"/>
              </a:rPr>
              <a:t>MIPS Assembly</a:t>
            </a:r>
            <a:r>
              <a:rPr lang="ja-JP" altLang="en-US" sz="2000" dirty="0">
                <a:latin typeface="Tahoma" charset="0"/>
                <a:cs typeface="Tahoma" charset="0"/>
              </a:rPr>
              <a:t>”</a:t>
            </a:r>
            <a:endParaRPr lang="en-US" altLang="ja-JP" sz="2000" dirty="0">
              <a:latin typeface="Tahoma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.data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x: .word   10</a:t>
            </a:r>
          </a:p>
          <a:p>
            <a:endParaRPr lang="en-US" sz="1600" dirty="0">
              <a:solidFill>
                <a:schemeClr val="accent2"/>
              </a:solidFill>
              <a:latin typeface="Courier New" charset="0"/>
              <a:cs typeface="Tahoma" charset="0"/>
            </a:endParaRP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.text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main: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Courier New" charset="0"/>
                <a:cs typeface="Tahoma" charset="0"/>
              </a:rPr>
              <a:t>la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$2,x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$3,$0,2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solidFill>
                  <a:schemeClr val="accent2"/>
                </a:solidFill>
                <a:latin typeface="Courier New" charset="0"/>
                <a:cs typeface="Tahoma" charset="0"/>
              </a:rPr>
              <a:t>   $3,0($2)</a:t>
            </a:r>
          </a:p>
        </p:txBody>
      </p:sp>
      <p:sp>
        <p:nvSpPr>
          <p:cNvPr id="748550" name="Text Box 6"/>
          <p:cNvSpPr txBox="1">
            <a:spLocks noChangeArrowheads="1"/>
          </p:cNvSpPr>
          <p:nvPr/>
        </p:nvSpPr>
        <p:spPr bwMode="auto">
          <a:xfrm>
            <a:off x="6512371" y="3481239"/>
            <a:ext cx="2524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lui  $2,xhighbits</a:t>
            </a:r>
          </a:p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ori  $2,$2,xlowbits</a:t>
            </a:r>
          </a:p>
        </p:txBody>
      </p:sp>
      <p:sp>
        <p:nvSpPr>
          <p:cNvPr id="748552" name="Text Box 8"/>
          <p:cNvSpPr txBox="1">
            <a:spLocks noChangeArrowheads="1"/>
          </p:cNvSpPr>
          <p:nvPr/>
        </p:nvSpPr>
        <p:spPr bwMode="auto">
          <a:xfrm>
            <a:off x="6418709" y="1473051"/>
            <a:ext cx="25701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ja-JP" altLang="en-US" sz="1400" b="0">
                <a:latin typeface="Tahoma" charset="0"/>
                <a:cs typeface="Tahoma" charset="0"/>
              </a:rPr>
              <a:t>“</a:t>
            </a:r>
            <a:r>
              <a:rPr lang="en-US" altLang="ja-JP" sz="1400" b="0">
                <a:latin typeface="Tahoma" charset="0"/>
                <a:cs typeface="Tahoma" charset="0"/>
              </a:rPr>
              <a:t>la</a:t>
            </a:r>
            <a:r>
              <a:rPr lang="ja-JP" altLang="en-US" sz="1400" b="0">
                <a:latin typeface="Tahoma" charset="0"/>
                <a:cs typeface="Tahoma" charset="0"/>
              </a:rPr>
              <a:t>”</a:t>
            </a:r>
            <a:r>
              <a:rPr lang="en-US" altLang="ja-JP" sz="1400" b="0">
                <a:latin typeface="Tahoma" charset="0"/>
                <a:cs typeface="Tahoma" charset="0"/>
              </a:rPr>
              <a:t> is not a  real instruction, </a:t>
            </a:r>
          </a:p>
          <a:p>
            <a:r>
              <a:rPr lang="en-US" sz="1400" b="0">
                <a:latin typeface="Tahoma" charset="0"/>
                <a:cs typeface="Tahoma" charset="0"/>
              </a:rPr>
              <a:t>It’</a:t>
            </a:r>
            <a:r>
              <a:rPr lang="en-US" altLang="ja-JP" sz="1400" b="0">
                <a:latin typeface="Tahoma" charset="0"/>
                <a:cs typeface="Tahoma" charset="0"/>
              </a:rPr>
              <a:t>s a convenient </a:t>
            </a:r>
            <a:r>
              <a:rPr lang="en-US" altLang="ja-JP" sz="1400" b="0" i="1">
                <a:solidFill>
                  <a:srgbClr val="A50021"/>
                </a:solidFill>
                <a:latin typeface="Tahoma" charset="0"/>
                <a:cs typeface="Tahoma" charset="0"/>
              </a:rPr>
              <a:t>pseudoinstruction </a:t>
            </a:r>
            <a:r>
              <a:rPr lang="en-US" altLang="ja-JP" sz="1400" b="0">
                <a:latin typeface="Tahoma" charset="0"/>
                <a:cs typeface="Tahoma" charset="0"/>
              </a:rPr>
              <a:t>that constructs a constant via either a 1 instruction  or</a:t>
            </a:r>
            <a:br>
              <a:rPr lang="en-US" altLang="ja-JP" sz="1400" b="0">
                <a:latin typeface="Tahoma" charset="0"/>
                <a:cs typeface="Tahoma" charset="0"/>
              </a:rPr>
            </a:br>
            <a:r>
              <a:rPr lang="en-US" altLang="ja-JP" sz="1400" b="0">
                <a:latin typeface="Tahoma" charset="0"/>
                <a:cs typeface="Tahoma" charset="0"/>
              </a:rPr>
              <a:t>2 instruction sequence</a:t>
            </a:r>
            <a:endParaRPr lang="en-US" sz="1400" b="0">
              <a:latin typeface="Tahoma" charset="0"/>
              <a:cs typeface="Tahoma" charset="0"/>
            </a:endParaRPr>
          </a:p>
        </p:txBody>
      </p:sp>
      <p:sp>
        <p:nvSpPr>
          <p:cNvPr id="748553" name="Text Box 9"/>
          <p:cNvSpPr txBox="1">
            <a:spLocks noChangeArrowheads="1"/>
          </p:cNvSpPr>
          <p:nvPr/>
        </p:nvSpPr>
        <p:spPr bwMode="auto">
          <a:xfrm>
            <a:off x="6512371" y="3054201"/>
            <a:ext cx="1662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  <a:latin typeface="Courier New" charset="0"/>
                <a:cs typeface="Tahoma" charset="0"/>
              </a:rPr>
              <a:t>ori  $2,$0,x</a:t>
            </a:r>
          </a:p>
        </p:txBody>
      </p:sp>
      <p:sp>
        <p:nvSpPr>
          <p:cNvPr id="2" name="Freeform 1"/>
          <p:cNvSpPr>
            <a:spLocks/>
          </p:cNvSpPr>
          <p:nvPr/>
        </p:nvSpPr>
        <p:spPr bwMode="auto">
          <a:xfrm>
            <a:off x="5216971" y="3279626"/>
            <a:ext cx="1271588" cy="1285875"/>
          </a:xfrm>
          <a:custGeom>
            <a:avLst/>
            <a:gdLst>
              <a:gd name="T0" fmla="*/ 0 w 1355938"/>
              <a:gd name="T1" fmla="*/ 985987 h 1681786"/>
              <a:gd name="T2" fmla="*/ 467568 w 1355938"/>
              <a:gd name="T3" fmla="*/ 342077 h 1681786"/>
              <a:gd name="T4" fmla="*/ 1191548 w 1355938"/>
              <a:gd name="T5" fmla="*/ 0 h 16817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55938" h="1681786">
                <a:moveTo>
                  <a:pt x="0" y="1681786"/>
                </a:moveTo>
                <a:cubicBezTo>
                  <a:pt x="153043" y="1272780"/>
                  <a:pt x="306087" y="863774"/>
                  <a:pt x="532077" y="583477"/>
                </a:cubicBezTo>
                <a:cubicBezTo>
                  <a:pt x="758067" y="303180"/>
                  <a:pt x="1355938" y="0"/>
                  <a:pt x="1355938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216971" y="3727301"/>
            <a:ext cx="1295400" cy="838200"/>
          </a:xfrm>
          <a:custGeom>
            <a:avLst/>
            <a:gdLst>
              <a:gd name="T0" fmla="*/ 0 w 1355938"/>
              <a:gd name="T1" fmla="*/ 62105 h 1681786"/>
              <a:gd name="T2" fmla="*/ 520270 w 1355938"/>
              <a:gd name="T3" fmla="*/ 21547 h 1681786"/>
              <a:gd name="T4" fmla="*/ 1325848 w 1355938"/>
              <a:gd name="T5" fmla="*/ 0 h 16817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55938" h="1681786">
                <a:moveTo>
                  <a:pt x="0" y="1681786"/>
                </a:moveTo>
                <a:cubicBezTo>
                  <a:pt x="153043" y="1272780"/>
                  <a:pt x="306087" y="863774"/>
                  <a:pt x="532077" y="583477"/>
                </a:cubicBezTo>
                <a:cubicBezTo>
                  <a:pt x="758067" y="303180"/>
                  <a:pt x="1355938" y="0"/>
                  <a:pt x="1355938" y="0"/>
                </a:cubicBezTo>
              </a:path>
            </a:pathLst>
          </a:custGeom>
          <a:noFill/>
          <a:ln w="28575" cmpd="sng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b">
            <a:spAutoFit/>
          </a:bodyPr>
          <a:lstStyle/>
          <a:p>
            <a:endParaRPr lang="en-US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6401246" y="4489301"/>
            <a:ext cx="2570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altLang="ja-JP" sz="1400" b="0">
                <a:latin typeface="Tahoma" charset="0"/>
                <a:cs typeface="Tahoma" charset="0"/>
              </a:rPr>
              <a:t>$2 performs the role of y, i.e., it is a pointer to x</a:t>
            </a:r>
            <a:endParaRPr lang="en-US" sz="1400" b="0">
              <a:latin typeface="Tahoma" charset="0"/>
              <a:cs typeface="Taho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F827F-3519-F345-8462-4C7519B552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0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4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4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50" grpId="0"/>
      <p:bldP spid="748552" grpId="0"/>
      <p:bldP spid="748553" grpId="0"/>
      <p:bldP spid="2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11328</TotalTime>
  <Words>1439</Words>
  <Application>Microsoft Macintosh PowerPoint</Application>
  <PresentationFormat>On-screen Show (4:3)</PresentationFormat>
  <Paragraphs>336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Wingdings 2</vt:lpstr>
      <vt:lpstr>Office Theme</vt:lpstr>
      <vt:lpstr>Addressing Modes</vt:lpstr>
      <vt:lpstr>Operands and Addressing Modes</vt:lpstr>
      <vt:lpstr>Addressing Modes</vt:lpstr>
      <vt:lpstr>Common “Addressing Modes” in various CPUs</vt:lpstr>
      <vt:lpstr>Revisiting Operands in MIPS</vt:lpstr>
      <vt:lpstr>Relative popularity of address modes</vt:lpstr>
      <vt:lpstr>Absolute (Direct) Addressing</vt:lpstr>
      <vt:lpstr>Absolute (Direct) Addressing: More detail</vt:lpstr>
      <vt:lpstr>Indirect Addressing</vt:lpstr>
      <vt:lpstr>Note on la pseudoinstruction</vt:lpstr>
      <vt:lpstr>Displacement Addressing</vt:lpstr>
      <vt:lpstr>Displacement Addressing: 2nd example</vt:lpstr>
      <vt:lpstr>Assembly Coding Templates</vt:lpstr>
      <vt:lpstr>Conditionals:  if-else</vt:lpstr>
      <vt:lpstr>Loops:  while</vt:lpstr>
      <vt:lpstr>Loops:  for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206</cp:revision>
  <dcterms:created xsi:type="dcterms:W3CDTF">2012-09-21T01:57:31Z</dcterms:created>
  <dcterms:modified xsi:type="dcterms:W3CDTF">2018-02-12T22:20:56Z</dcterms:modified>
</cp:coreProperties>
</file>