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512" r:id="rId3"/>
    <p:sldId id="498" r:id="rId4"/>
    <p:sldId id="499" r:id="rId5"/>
    <p:sldId id="515" r:id="rId6"/>
    <p:sldId id="511" r:id="rId7"/>
    <p:sldId id="523" r:id="rId8"/>
    <p:sldId id="524" r:id="rId9"/>
    <p:sldId id="501" r:id="rId10"/>
    <p:sldId id="502" r:id="rId11"/>
    <p:sldId id="503" r:id="rId12"/>
    <p:sldId id="516" r:id="rId13"/>
    <p:sldId id="504" r:id="rId14"/>
    <p:sldId id="505" r:id="rId15"/>
    <p:sldId id="506" r:id="rId16"/>
    <p:sldId id="513" r:id="rId17"/>
    <p:sldId id="507" r:id="rId18"/>
    <p:sldId id="519" r:id="rId19"/>
    <p:sldId id="521" r:id="rId20"/>
    <p:sldId id="522" r:id="rId21"/>
    <p:sldId id="508" r:id="rId22"/>
    <p:sldId id="509" r:id="rId23"/>
    <p:sldId id="518" r:id="rId24"/>
    <p:sldId id="517" r:id="rId25"/>
    <p:sldId id="51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67" autoAdjust="0"/>
    <p:restoredTop sz="92596" autoAdjust="0"/>
  </p:normalViewPr>
  <p:slideViewPr>
    <p:cSldViewPr>
      <p:cViewPr varScale="1">
        <p:scale>
          <a:sx n="95" d="100"/>
          <a:sy n="95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3/29/18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3/29/18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6363" y="1200150"/>
            <a:ext cx="4294187" cy="3219450"/>
          </a:xfrm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8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3/29/18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3/29/18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3/29/18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3/29/18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3/29/18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3/29/18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3/29/18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3/29/18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3/29/18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716016" y="116632"/>
            <a:ext cx="4427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411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Computer Organization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Arithmetic and Logic Circuits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Subtraction: A-B = A + (-B)</a:t>
            </a:r>
          </a:p>
        </p:txBody>
      </p:sp>
      <p:sp>
        <p:nvSpPr>
          <p:cNvPr id="127" name="Content Placeholder 126"/>
          <p:cNvSpPr>
            <a:spLocks noGrp="1"/>
          </p:cNvSpPr>
          <p:nvPr>
            <p:ph idx="1"/>
          </p:nvPr>
        </p:nvSpPr>
        <p:spPr>
          <a:xfrm>
            <a:off x="-123825" y="1268760"/>
            <a:ext cx="9144000" cy="558924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Subtract B from A = add 2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complement of B to A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 2’s complement: –B = ~B + 1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457200" lvl="1" indent="0"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Let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 build an arithmetic unit that does </a:t>
            </a:r>
            <a:r>
              <a:rPr lang="en-US" sz="2400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both 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add and sub</a:t>
            </a:r>
          </a:p>
          <a:p>
            <a:pPr lvl="2">
              <a:defRPr/>
            </a:pPr>
            <a:r>
              <a:rPr lang="en-US" sz="21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operation selected by </a:t>
            </a:r>
            <a:r>
              <a:rPr lang="en-US" sz="2100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control input</a:t>
            </a:r>
            <a:r>
              <a:rPr lang="en-US" sz="21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: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buFont typeface="Wingdings 2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grpSp>
        <p:nvGrpSpPr>
          <p:cNvPr id="19" name="Group 100"/>
          <p:cNvGrpSpPr>
            <a:grpSpLocks/>
          </p:cNvGrpSpPr>
          <p:nvPr/>
        </p:nvGrpSpPr>
        <p:grpSpPr bwMode="auto">
          <a:xfrm>
            <a:off x="3813228" y="2064329"/>
            <a:ext cx="3441700" cy="1068388"/>
            <a:chOff x="3111" y="1161"/>
            <a:chExt cx="2168" cy="673"/>
          </a:xfrm>
        </p:grpSpPr>
        <p:sp>
          <p:nvSpPr>
            <p:cNvPr id="24585" name="Text Box 101"/>
            <p:cNvSpPr txBox="1">
              <a:spLocks noChangeArrowheads="1"/>
            </p:cNvSpPr>
            <p:nvPr/>
          </p:nvSpPr>
          <p:spPr bwMode="auto">
            <a:xfrm>
              <a:off x="3353" y="1204"/>
              <a:ext cx="192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 dirty="0">
                  <a:solidFill>
                    <a:srgbClr val="CC0000"/>
                  </a:solidFill>
                  <a:latin typeface="Tahoma" charset="0"/>
                  <a:cs typeface="Tahoma" charset="0"/>
                </a:rPr>
                <a:t>~ = bit-wise complement</a:t>
              </a:r>
            </a:p>
          </p:txBody>
        </p:sp>
        <p:sp>
          <p:nvSpPr>
            <p:cNvPr id="24586" name="Line 102"/>
            <p:cNvSpPr>
              <a:spLocks noChangeShapeType="1"/>
            </p:cNvSpPr>
            <p:nvPr/>
          </p:nvSpPr>
          <p:spPr bwMode="auto">
            <a:xfrm flipH="1" flipV="1">
              <a:off x="3168" y="1161"/>
              <a:ext cx="185" cy="135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587" name="Group 103"/>
            <p:cNvGrpSpPr>
              <a:grpSpLocks/>
            </p:cNvGrpSpPr>
            <p:nvPr/>
          </p:nvGrpSpPr>
          <p:grpSpPr bwMode="auto">
            <a:xfrm>
              <a:off x="3111" y="1466"/>
              <a:ext cx="1985" cy="368"/>
              <a:chOff x="3111" y="1466"/>
              <a:chExt cx="1985" cy="368"/>
            </a:xfrm>
          </p:grpSpPr>
          <p:grpSp>
            <p:nvGrpSpPr>
              <p:cNvPr id="24588" name="Group 104"/>
              <p:cNvGrpSpPr>
                <a:grpSpLocks noChangeAspect="1"/>
              </p:cNvGrpSpPr>
              <p:nvPr/>
            </p:nvGrpSpPr>
            <p:grpSpPr bwMode="auto">
              <a:xfrm>
                <a:off x="3278" y="1514"/>
                <a:ext cx="576" cy="259"/>
                <a:chOff x="3744" y="8496"/>
                <a:chExt cx="1296" cy="582"/>
              </a:xfrm>
            </p:grpSpPr>
            <p:sp>
              <p:nvSpPr>
                <p:cNvPr id="24601" name="Line 105"/>
                <p:cNvSpPr>
                  <a:spLocks noChangeAspect="1" noChangeShapeType="1"/>
                </p:cNvSpPr>
                <p:nvPr/>
              </p:nvSpPr>
              <p:spPr bwMode="auto">
                <a:xfrm>
                  <a:off x="3744" y="8643"/>
                  <a:ext cx="414" cy="0"/>
                </a:xfrm>
                <a:prstGeom prst="line">
                  <a:avLst/>
                </a:prstGeom>
                <a:noFill/>
                <a:ln w="12700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2" name="Freeform 106"/>
                <p:cNvSpPr>
                  <a:spLocks noChangeAspect="1"/>
                </p:cNvSpPr>
                <p:nvPr/>
              </p:nvSpPr>
              <p:spPr bwMode="auto">
                <a:xfrm>
                  <a:off x="4176" y="8499"/>
                  <a:ext cx="681" cy="576"/>
                </a:xfrm>
                <a:custGeom>
                  <a:avLst/>
                  <a:gdLst>
                    <a:gd name="T0" fmla="*/ 6 w 681"/>
                    <a:gd name="T1" fmla="*/ 0 h 576"/>
                    <a:gd name="T2" fmla="*/ 360 w 681"/>
                    <a:gd name="T3" fmla="*/ 0 h 576"/>
                    <a:gd name="T4" fmla="*/ 429 w 681"/>
                    <a:gd name="T5" fmla="*/ 6 h 576"/>
                    <a:gd name="T6" fmla="*/ 489 w 681"/>
                    <a:gd name="T7" fmla="*/ 24 h 576"/>
                    <a:gd name="T8" fmla="*/ 573 w 681"/>
                    <a:gd name="T9" fmla="*/ 96 h 576"/>
                    <a:gd name="T10" fmla="*/ 633 w 681"/>
                    <a:gd name="T11" fmla="*/ 186 h 576"/>
                    <a:gd name="T12" fmla="*/ 681 w 681"/>
                    <a:gd name="T13" fmla="*/ 288 h 576"/>
                    <a:gd name="T14" fmla="*/ 633 w 681"/>
                    <a:gd name="T15" fmla="*/ 390 h 576"/>
                    <a:gd name="T16" fmla="*/ 567 w 681"/>
                    <a:gd name="T17" fmla="*/ 474 h 576"/>
                    <a:gd name="T18" fmla="*/ 483 w 681"/>
                    <a:gd name="T19" fmla="*/ 546 h 576"/>
                    <a:gd name="T20" fmla="*/ 429 w 681"/>
                    <a:gd name="T21" fmla="*/ 564 h 576"/>
                    <a:gd name="T22" fmla="*/ 369 w 681"/>
                    <a:gd name="T23" fmla="*/ 576 h 576"/>
                    <a:gd name="T24" fmla="*/ 0 w 681"/>
                    <a:gd name="T25" fmla="*/ 576 h 57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81"/>
                    <a:gd name="T40" fmla="*/ 0 h 576"/>
                    <a:gd name="T41" fmla="*/ 681 w 681"/>
                    <a:gd name="T42" fmla="*/ 576 h 57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81" h="576">
                      <a:moveTo>
                        <a:pt x="6" y="0"/>
                      </a:moveTo>
                      <a:lnTo>
                        <a:pt x="360" y="0"/>
                      </a:lnTo>
                      <a:lnTo>
                        <a:pt x="429" y="6"/>
                      </a:lnTo>
                      <a:lnTo>
                        <a:pt x="489" y="24"/>
                      </a:lnTo>
                      <a:lnTo>
                        <a:pt x="573" y="96"/>
                      </a:lnTo>
                      <a:lnTo>
                        <a:pt x="633" y="186"/>
                      </a:lnTo>
                      <a:lnTo>
                        <a:pt x="681" y="288"/>
                      </a:lnTo>
                      <a:lnTo>
                        <a:pt x="633" y="390"/>
                      </a:lnTo>
                      <a:lnTo>
                        <a:pt x="567" y="474"/>
                      </a:lnTo>
                      <a:lnTo>
                        <a:pt x="483" y="546"/>
                      </a:lnTo>
                      <a:lnTo>
                        <a:pt x="429" y="564"/>
                      </a:lnTo>
                      <a:lnTo>
                        <a:pt x="369" y="576"/>
                      </a:lnTo>
                      <a:lnTo>
                        <a:pt x="0" y="576"/>
                      </a:lnTo>
                    </a:path>
                  </a:pathLst>
                </a:custGeom>
                <a:solidFill>
                  <a:srgbClr val="FFFFFF"/>
                </a:solidFill>
                <a:ln w="12700">
                  <a:solidFill>
                    <a:srgbClr val="CC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3" name="Freeform 107"/>
                <p:cNvSpPr>
                  <a:spLocks noChangeAspect="1"/>
                </p:cNvSpPr>
                <p:nvPr/>
              </p:nvSpPr>
              <p:spPr bwMode="auto">
                <a:xfrm>
                  <a:off x="4032" y="8496"/>
                  <a:ext cx="144" cy="579"/>
                </a:xfrm>
                <a:custGeom>
                  <a:avLst/>
                  <a:gdLst>
                    <a:gd name="T0" fmla="*/ 0 w 144"/>
                    <a:gd name="T1" fmla="*/ 579 h 579"/>
                    <a:gd name="T2" fmla="*/ 39 w 144"/>
                    <a:gd name="T3" fmla="*/ 564 h 579"/>
                    <a:gd name="T4" fmla="*/ 69 w 144"/>
                    <a:gd name="T5" fmla="*/ 540 h 579"/>
                    <a:gd name="T6" fmla="*/ 111 w 144"/>
                    <a:gd name="T7" fmla="*/ 486 h 579"/>
                    <a:gd name="T8" fmla="*/ 135 w 144"/>
                    <a:gd name="T9" fmla="*/ 384 h 579"/>
                    <a:gd name="T10" fmla="*/ 144 w 144"/>
                    <a:gd name="T11" fmla="*/ 291 h 579"/>
                    <a:gd name="T12" fmla="*/ 135 w 144"/>
                    <a:gd name="T13" fmla="*/ 186 h 579"/>
                    <a:gd name="T14" fmla="*/ 111 w 144"/>
                    <a:gd name="T15" fmla="*/ 102 h 579"/>
                    <a:gd name="T16" fmla="*/ 69 w 144"/>
                    <a:gd name="T17" fmla="*/ 36 h 579"/>
                    <a:gd name="T18" fmla="*/ 39 w 144"/>
                    <a:gd name="T19" fmla="*/ 12 h 579"/>
                    <a:gd name="T20" fmla="*/ 3 w 144"/>
                    <a:gd name="T21" fmla="*/ 0 h 57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4"/>
                    <a:gd name="T34" fmla="*/ 0 h 579"/>
                    <a:gd name="T35" fmla="*/ 144 w 144"/>
                    <a:gd name="T36" fmla="*/ 579 h 579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4" h="579">
                      <a:moveTo>
                        <a:pt x="0" y="579"/>
                      </a:moveTo>
                      <a:lnTo>
                        <a:pt x="39" y="564"/>
                      </a:lnTo>
                      <a:lnTo>
                        <a:pt x="69" y="540"/>
                      </a:lnTo>
                      <a:lnTo>
                        <a:pt x="111" y="486"/>
                      </a:lnTo>
                      <a:lnTo>
                        <a:pt x="135" y="384"/>
                      </a:lnTo>
                      <a:lnTo>
                        <a:pt x="144" y="291"/>
                      </a:lnTo>
                      <a:lnTo>
                        <a:pt x="135" y="186"/>
                      </a:lnTo>
                      <a:lnTo>
                        <a:pt x="111" y="102"/>
                      </a:lnTo>
                      <a:lnTo>
                        <a:pt x="69" y="36"/>
                      </a:lnTo>
                      <a:lnTo>
                        <a:pt x="39" y="12"/>
                      </a:lnTo>
                      <a:lnTo>
                        <a:pt x="3" y="0"/>
                      </a:lnTo>
                    </a:path>
                  </a:pathLst>
                </a:custGeom>
                <a:noFill/>
                <a:ln w="12700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4" name="Freeform 108"/>
                <p:cNvSpPr>
                  <a:spLocks noChangeAspect="1"/>
                </p:cNvSpPr>
                <p:nvPr/>
              </p:nvSpPr>
              <p:spPr bwMode="auto">
                <a:xfrm>
                  <a:off x="4176" y="8499"/>
                  <a:ext cx="144" cy="579"/>
                </a:xfrm>
                <a:custGeom>
                  <a:avLst/>
                  <a:gdLst>
                    <a:gd name="T0" fmla="*/ 0 w 144"/>
                    <a:gd name="T1" fmla="*/ 579 h 579"/>
                    <a:gd name="T2" fmla="*/ 39 w 144"/>
                    <a:gd name="T3" fmla="*/ 564 h 579"/>
                    <a:gd name="T4" fmla="*/ 69 w 144"/>
                    <a:gd name="T5" fmla="*/ 540 h 579"/>
                    <a:gd name="T6" fmla="*/ 111 w 144"/>
                    <a:gd name="T7" fmla="*/ 486 h 579"/>
                    <a:gd name="T8" fmla="*/ 135 w 144"/>
                    <a:gd name="T9" fmla="*/ 384 h 579"/>
                    <a:gd name="T10" fmla="*/ 144 w 144"/>
                    <a:gd name="T11" fmla="*/ 291 h 579"/>
                    <a:gd name="T12" fmla="*/ 135 w 144"/>
                    <a:gd name="T13" fmla="*/ 186 h 579"/>
                    <a:gd name="T14" fmla="*/ 111 w 144"/>
                    <a:gd name="T15" fmla="*/ 102 h 579"/>
                    <a:gd name="T16" fmla="*/ 69 w 144"/>
                    <a:gd name="T17" fmla="*/ 36 h 579"/>
                    <a:gd name="T18" fmla="*/ 39 w 144"/>
                    <a:gd name="T19" fmla="*/ 12 h 579"/>
                    <a:gd name="T20" fmla="*/ 3 w 144"/>
                    <a:gd name="T21" fmla="*/ 0 h 57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4"/>
                    <a:gd name="T34" fmla="*/ 0 h 579"/>
                    <a:gd name="T35" fmla="*/ 144 w 144"/>
                    <a:gd name="T36" fmla="*/ 579 h 579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4" h="579">
                      <a:moveTo>
                        <a:pt x="0" y="579"/>
                      </a:moveTo>
                      <a:lnTo>
                        <a:pt x="39" y="564"/>
                      </a:lnTo>
                      <a:lnTo>
                        <a:pt x="69" y="540"/>
                      </a:lnTo>
                      <a:lnTo>
                        <a:pt x="111" y="486"/>
                      </a:lnTo>
                      <a:lnTo>
                        <a:pt x="135" y="384"/>
                      </a:lnTo>
                      <a:lnTo>
                        <a:pt x="144" y="291"/>
                      </a:lnTo>
                      <a:lnTo>
                        <a:pt x="135" y="186"/>
                      </a:lnTo>
                      <a:lnTo>
                        <a:pt x="111" y="102"/>
                      </a:lnTo>
                      <a:lnTo>
                        <a:pt x="69" y="36"/>
                      </a:lnTo>
                      <a:lnTo>
                        <a:pt x="39" y="12"/>
                      </a:lnTo>
                      <a:lnTo>
                        <a:pt x="3" y="0"/>
                      </a:lnTo>
                    </a:path>
                  </a:pathLst>
                </a:custGeom>
                <a:noFill/>
                <a:ln w="12700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5" name="Line 109"/>
                <p:cNvSpPr>
                  <a:spLocks noChangeAspect="1" noChangeShapeType="1"/>
                </p:cNvSpPr>
                <p:nvPr/>
              </p:nvSpPr>
              <p:spPr bwMode="auto">
                <a:xfrm>
                  <a:off x="3744" y="8931"/>
                  <a:ext cx="408" cy="0"/>
                </a:xfrm>
                <a:prstGeom prst="line">
                  <a:avLst/>
                </a:prstGeom>
                <a:noFill/>
                <a:ln w="12700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6" name="Line 11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857" y="8784"/>
                  <a:ext cx="183" cy="0"/>
                </a:xfrm>
                <a:prstGeom prst="line">
                  <a:avLst/>
                </a:prstGeom>
                <a:noFill/>
                <a:ln w="12700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589" name="Text Box 111"/>
              <p:cNvSpPr txBox="1">
                <a:spLocks noChangeArrowheads="1"/>
              </p:cNvSpPr>
              <p:nvPr/>
            </p:nvSpPr>
            <p:spPr bwMode="auto">
              <a:xfrm>
                <a:off x="3111" y="1466"/>
                <a:ext cx="205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1600">
                    <a:solidFill>
                      <a:srgbClr val="CC0000"/>
                    </a:solidFill>
                    <a:latin typeface="Tahoma" charset="0"/>
                    <a:cs typeface="Tahoma" charset="0"/>
                  </a:rPr>
                  <a:t>B</a:t>
                </a:r>
              </a:p>
              <a:p>
                <a:r>
                  <a:rPr lang="en-US" sz="1600">
                    <a:solidFill>
                      <a:srgbClr val="CC0000"/>
                    </a:solidFill>
                    <a:latin typeface="Tahoma" charset="0"/>
                    <a:cs typeface="Tahoma" charset="0"/>
                  </a:rPr>
                  <a:t>0</a:t>
                </a:r>
              </a:p>
            </p:txBody>
          </p:sp>
          <p:sp>
            <p:nvSpPr>
              <p:cNvPr id="24590" name="Text Box 112"/>
              <p:cNvSpPr txBox="1">
                <a:spLocks noChangeArrowheads="1"/>
              </p:cNvSpPr>
              <p:nvPr/>
            </p:nvSpPr>
            <p:spPr bwMode="auto">
              <a:xfrm>
                <a:off x="3809" y="1497"/>
                <a:ext cx="205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1600">
                    <a:solidFill>
                      <a:srgbClr val="CC0000"/>
                    </a:solidFill>
                    <a:latin typeface="Tahoma" charset="0"/>
                    <a:cs typeface="Tahoma" charset="0"/>
                  </a:rPr>
                  <a:t>B</a:t>
                </a:r>
              </a:p>
            </p:txBody>
          </p:sp>
          <p:grpSp>
            <p:nvGrpSpPr>
              <p:cNvPr id="24591" name="Group 113"/>
              <p:cNvGrpSpPr>
                <a:grpSpLocks noChangeAspect="1"/>
              </p:cNvGrpSpPr>
              <p:nvPr/>
            </p:nvGrpSpPr>
            <p:grpSpPr bwMode="auto">
              <a:xfrm>
                <a:off x="4360" y="1514"/>
                <a:ext cx="576" cy="259"/>
                <a:chOff x="3744" y="8496"/>
                <a:chExt cx="1296" cy="582"/>
              </a:xfrm>
            </p:grpSpPr>
            <p:sp>
              <p:nvSpPr>
                <p:cNvPr id="24595" name="Line 114"/>
                <p:cNvSpPr>
                  <a:spLocks noChangeAspect="1" noChangeShapeType="1"/>
                </p:cNvSpPr>
                <p:nvPr/>
              </p:nvSpPr>
              <p:spPr bwMode="auto">
                <a:xfrm>
                  <a:off x="3744" y="8643"/>
                  <a:ext cx="414" cy="0"/>
                </a:xfrm>
                <a:prstGeom prst="line">
                  <a:avLst/>
                </a:prstGeom>
                <a:noFill/>
                <a:ln w="12700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6" name="Freeform 115"/>
                <p:cNvSpPr>
                  <a:spLocks noChangeAspect="1"/>
                </p:cNvSpPr>
                <p:nvPr/>
              </p:nvSpPr>
              <p:spPr bwMode="auto">
                <a:xfrm>
                  <a:off x="4176" y="8499"/>
                  <a:ext cx="681" cy="576"/>
                </a:xfrm>
                <a:custGeom>
                  <a:avLst/>
                  <a:gdLst>
                    <a:gd name="T0" fmla="*/ 6 w 681"/>
                    <a:gd name="T1" fmla="*/ 0 h 576"/>
                    <a:gd name="T2" fmla="*/ 360 w 681"/>
                    <a:gd name="T3" fmla="*/ 0 h 576"/>
                    <a:gd name="T4" fmla="*/ 429 w 681"/>
                    <a:gd name="T5" fmla="*/ 6 h 576"/>
                    <a:gd name="T6" fmla="*/ 489 w 681"/>
                    <a:gd name="T7" fmla="*/ 24 h 576"/>
                    <a:gd name="T8" fmla="*/ 573 w 681"/>
                    <a:gd name="T9" fmla="*/ 96 h 576"/>
                    <a:gd name="T10" fmla="*/ 633 w 681"/>
                    <a:gd name="T11" fmla="*/ 186 h 576"/>
                    <a:gd name="T12" fmla="*/ 681 w 681"/>
                    <a:gd name="T13" fmla="*/ 288 h 576"/>
                    <a:gd name="T14" fmla="*/ 633 w 681"/>
                    <a:gd name="T15" fmla="*/ 390 h 576"/>
                    <a:gd name="T16" fmla="*/ 567 w 681"/>
                    <a:gd name="T17" fmla="*/ 474 h 576"/>
                    <a:gd name="T18" fmla="*/ 483 w 681"/>
                    <a:gd name="T19" fmla="*/ 546 h 576"/>
                    <a:gd name="T20" fmla="*/ 429 w 681"/>
                    <a:gd name="T21" fmla="*/ 564 h 576"/>
                    <a:gd name="T22" fmla="*/ 369 w 681"/>
                    <a:gd name="T23" fmla="*/ 576 h 576"/>
                    <a:gd name="T24" fmla="*/ 0 w 681"/>
                    <a:gd name="T25" fmla="*/ 576 h 57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81"/>
                    <a:gd name="T40" fmla="*/ 0 h 576"/>
                    <a:gd name="T41" fmla="*/ 681 w 681"/>
                    <a:gd name="T42" fmla="*/ 576 h 57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81" h="576">
                      <a:moveTo>
                        <a:pt x="6" y="0"/>
                      </a:moveTo>
                      <a:lnTo>
                        <a:pt x="360" y="0"/>
                      </a:lnTo>
                      <a:lnTo>
                        <a:pt x="429" y="6"/>
                      </a:lnTo>
                      <a:lnTo>
                        <a:pt x="489" y="24"/>
                      </a:lnTo>
                      <a:lnTo>
                        <a:pt x="573" y="96"/>
                      </a:lnTo>
                      <a:lnTo>
                        <a:pt x="633" y="186"/>
                      </a:lnTo>
                      <a:lnTo>
                        <a:pt x="681" y="288"/>
                      </a:lnTo>
                      <a:lnTo>
                        <a:pt x="633" y="390"/>
                      </a:lnTo>
                      <a:lnTo>
                        <a:pt x="567" y="474"/>
                      </a:lnTo>
                      <a:lnTo>
                        <a:pt x="483" y="546"/>
                      </a:lnTo>
                      <a:lnTo>
                        <a:pt x="429" y="564"/>
                      </a:lnTo>
                      <a:lnTo>
                        <a:pt x="369" y="576"/>
                      </a:lnTo>
                      <a:lnTo>
                        <a:pt x="0" y="576"/>
                      </a:lnTo>
                    </a:path>
                  </a:pathLst>
                </a:custGeom>
                <a:solidFill>
                  <a:srgbClr val="FFFFFF"/>
                </a:solidFill>
                <a:ln w="12700">
                  <a:solidFill>
                    <a:srgbClr val="CC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7" name="Freeform 116"/>
                <p:cNvSpPr>
                  <a:spLocks noChangeAspect="1"/>
                </p:cNvSpPr>
                <p:nvPr/>
              </p:nvSpPr>
              <p:spPr bwMode="auto">
                <a:xfrm>
                  <a:off x="4032" y="8496"/>
                  <a:ext cx="144" cy="579"/>
                </a:xfrm>
                <a:custGeom>
                  <a:avLst/>
                  <a:gdLst>
                    <a:gd name="T0" fmla="*/ 0 w 144"/>
                    <a:gd name="T1" fmla="*/ 579 h 579"/>
                    <a:gd name="T2" fmla="*/ 39 w 144"/>
                    <a:gd name="T3" fmla="*/ 564 h 579"/>
                    <a:gd name="T4" fmla="*/ 69 w 144"/>
                    <a:gd name="T5" fmla="*/ 540 h 579"/>
                    <a:gd name="T6" fmla="*/ 111 w 144"/>
                    <a:gd name="T7" fmla="*/ 486 h 579"/>
                    <a:gd name="T8" fmla="*/ 135 w 144"/>
                    <a:gd name="T9" fmla="*/ 384 h 579"/>
                    <a:gd name="T10" fmla="*/ 144 w 144"/>
                    <a:gd name="T11" fmla="*/ 291 h 579"/>
                    <a:gd name="T12" fmla="*/ 135 w 144"/>
                    <a:gd name="T13" fmla="*/ 186 h 579"/>
                    <a:gd name="T14" fmla="*/ 111 w 144"/>
                    <a:gd name="T15" fmla="*/ 102 h 579"/>
                    <a:gd name="T16" fmla="*/ 69 w 144"/>
                    <a:gd name="T17" fmla="*/ 36 h 579"/>
                    <a:gd name="T18" fmla="*/ 39 w 144"/>
                    <a:gd name="T19" fmla="*/ 12 h 579"/>
                    <a:gd name="T20" fmla="*/ 3 w 144"/>
                    <a:gd name="T21" fmla="*/ 0 h 57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4"/>
                    <a:gd name="T34" fmla="*/ 0 h 579"/>
                    <a:gd name="T35" fmla="*/ 144 w 144"/>
                    <a:gd name="T36" fmla="*/ 579 h 579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4" h="579">
                      <a:moveTo>
                        <a:pt x="0" y="579"/>
                      </a:moveTo>
                      <a:lnTo>
                        <a:pt x="39" y="564"/>
                      </a:lnTo>
                      <a:lnTo>
                        <a:pt x="69" y="540"/>
                      </a:lnTo>
                      <a:lnTo>
                        <a:pt x="111" y="486"/>
                      </a:lnTo>
                      <a:lnTo>
                        <a:pt x="135" y="384"/>
                      </a:lnTo>
                      <a:lnTo>
                        <a:pt x="144" y="291"/>
                      </a:lnTo>
                      <a:lnTo>
                        <a:pt x="135" y="186"/>
                      </a:lnTo>
                      <a:lnTo>
                        <a:pt x="111" y="102"/>
                      </a:lnTo>
                      <a:lnTo>
                        <a:pt x="69" y="36"/>
                      </a:lnTo>
                      <a:lnTo>
                        <a:pt x="39" y="12"/>
                      </a:lnTo>
                      <a:lnTo>
                        <a:pt x="3" y="0"/>
                      </a:lnTo>
                    </a:path>
                  </a:pathLst>
                </a:custGeom>
                <a:noFill/>
                <a:ln w="12700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8" name="Freeform 117"/>
                <p:cNvSpPr>
                  <a:spLocks noChangeAspect="1"/>
                </p:cNvSpPr>
                <p:nvPr/>
              </p:nvSpPr>
              <p:spPr bwMode="auto">
                <a:xfrm>
                  <a:off x="4176" y="8499"/>
                  <a:ext cx="144" cy="579"/>
                </a:xfrm>
                <a:custGeom>
                  <a:avLst/>
                  <a:gdLst>
                    <a:gd name="T0" fmla="*/ 0 w 144"/>
                    <a:gd name="T1" fmla="*/ 579 h 579"/>
                    <a:gd name="T2" fmla="*/ 39 w 144"/>
                    <a:gd name="T3" fmla="*/ 564 h 579"/>
                    <a:gd name="T4" fmla="*/ 69 w 144"/>
                    <a:gd name="T5" fmla="*/ 540 h 579"/>
                    <a:gd name="T6" fmla="*/ 111 w 144"/>
                    <a:gd name="T7" fmla="*/ 486 h 579"/>
                    <a:gd name="T8" fmla="*/ 135 w 144"/>
                    <a:gd name="T9" fmla="*/ 384 h 579"/>
                    <a:gd name="T10" fmla="*/ 144 w 144"/>
                    <a:gd name="T11" fmla="*/ 291 h 579"/>
                    <a:gd name="T12" fmla="*/ 135 w 144"/>
                    <a:gd name="T13" fmla="*/ 186 h 579"/>
                    <a:gd name="T14" fmla="*/ 111 w 144"/>
                    <a:gd name="T15" fmla="*/ 102 h 579"/>
                    <a:gd name="T16" fmla="*/ 69 w 144"/>
                    <a:gd name="T17" fmla="*/ 36 h 579"/>
                    <a:gd name="T18" fmla="*/ 39 w 144"/>
                    <a:gd name="T19" fmla="*/ 12 h 579"/>
                    <a:gd name="T20" fmla="*/ 3 w 144"/>
                    <a:gd name="T21" fmla="*/ 0 h 57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4"/>
                    <a:gd name="T34" fmla="*/ 0 h 579"/>
                    <a:gd name="T35" fmla="*/ 144 w 144"/>
                    <a:gd name="T36" fmla="*/ 579 h 579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4" h="579">
                      <a:moveTo>
                        <a:pt x="0" y="579"/>
                      </a:moveTo>
                      <a:lnTo>
                        <a:pt x="39" y="564"/>
                      </a:lnTo>
                      <a:lnTo>
                        <a:pt x="69" y="540"/>
                      </a:lnTo>
                      <a:lnTo>
                        <a:pt x="111" y="486"/>
                      </a:lnTo>
                      <a:lnTo>
                        <a:pt x="135" y="384"/>
                      </a:lnTo>
                      <a:lnTo>
                        <a:pt x="144" y="291"/>
                      </a:lnTo>
                      <a:lnTo>
                        <a:pt x="135" y="186"/>
                      </a:lnTo>
                      <a:lnTo>
                        <a:pt x="111" y="102"/>
                      </a:lnTo>
                      <a:lnTo>
                        <a:pt x="69" y="36"/>
                      </a:lnTo>
                      <a:lnTo>
                        <a:pt x="39" y="12"/>
                      </a:lnTo>
                      <a:lnTo>
                        <a:pt x="3" y="0"/>
                      </a:lnTo>
                    </a:path>
                  </a:pathLst>
                </a:custGeom>
                <a:noFill/>
                <a:ln w="12700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9" name="Line 118"/>
                <p:cNvSpPr>
                  <a:spLocks noChangeAspect="1" noChangeShapeType="1"/>
                </p:cNvSpPr>
                <p:nvPr/>
              </p:nvSpPr>
              <p:spPr bwMode="auto">
                <a:xfrm>
                  <a:off x="3744" y="8931"/>
                  <a:ext cx="408" cy="0"/>
                </a:xfrm>
                <a:prstGeom prst="line">
                  <a:avLst/>
                </a:prstGeom>
                <a:noFill/>
                <a:ln w="12700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00" name="Line 11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857" y="8784"/>
                  <a:ext cx="183" cy="0"/>
                </a:xfrm>
                <a:prstGeom prst="line">
                  <a:avLst/>
                </a:prstGeom>
                <a:noFill/>
                <a:ln w="12700">
                  <a:solidFill>
                    <a:srgbClr val="CC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592" name="Text Box 120"/>
              <p:cNvSpPr txBox="1">
                <a:spLocks noChangeArrowheads="1"/>
              </p:cNvSpPr>
              <p:nvPr/>
            </p:nvSpPr>
            <p:spPr bwMode="auto">
              <a:xfrm>
                <a:off x="4191" y="1466"/>
                <a:ext cx="205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1600">
                    <a:solidFill>
                      <a:srgbClr val="CC0000"/>
                    </a:solidFill>
                    <a:latin typeface="Tahoma" charset="0"/>
                    <a:cs typeface="Tahoma" charset="0"/>
                  </a:rPr>
                  <a:t>B</a:t>
                </a:r>
              </a:p>
              <a:p>
                <a:r>
                  <a:rPr lang="en-US" sz="1600">
                    <a:solidFill>
                      <a:srgbClr val="CC0000"/>
                    </a:solidFill>
                    <a:latin typeface="Tahoma" charset="0"/>
                    <a:cs typeface="Tahoma" charset="0"/>
                  </a:rPr>
                  <a:t>1</a:t>
                </a:r>
              </a:p>
            </p:txBody>
          </p:sp>
          <p:sp>
            <p:nvSpPr>
              <p:cNvPr id="24593" name="Text Box 121"/>
              <p:cNvSpPr txBox="1">
                <a:spLocks noChangeArrowheads="1"/>
              </p:cNvSpPr>
              <p:nvPr/>
            </p:nvSpPr>
            <p:spPr bwMode="auto">
              <a:xfrm>
                <a:off x="4891" y="1497"/>
                <a:ext cx="205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1600">
                    <a:solidFill>
                      <a:srgbClr val="CC0000"/>
                    </a:solidFill>
                    <a:latin typeface="Tahoma" charset="0"/>
                    <a:cs typeface="Tahoma" charset="0"/>
                  </a:rPr>
                  <a:t>B</a:t>
                </a:r>
              </a:p>
            </p:txBody>
          </p:sp>
          <p:sp>
            <p:nvSpPr>
              <p:cNvPr id="24594" name="Line 122"/>
              <p:cNvSpPr>
                <a:spLocks noChangeShapeType="1"/>
              </p:cNvSpPr>
              <p:nvPr/>
            </p:nvSpPr>
            <p:spPr bwMode="auto">
              <a:xfrm flipV="1">
                <a:off x="4962" y="1529"/>
                <a:ext cx="58" cy="1"/>
              </a:xfrm>
              <a:prstGeom prst="line">
                <a:avLst/>
              </a:prstGeom>
              <a:noFill/>
              <a:ln w="12700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1570038" y="4019550"/>
            <a:ext cx="7185025" cy="2624138"/>
            <a:chOff x="1570038" y="4019550"/>
            <a:chExt cx="7185025" cy="2624138"/>
          </a:xfrm>
        </p:grpSpPr>
        <p:grpSp>
          <p:nvGrpSpPr>
            <p:cNvPr id="2" name="Group 4"/>
            <p:cNvGrpSpPr>
              <a:grpSpLocks/>
            </p:cNvGrpSpPr>
            <p:nvPr/>
          </p:nvGrpSpPr>
          <p:grpSpPr bwMode="auto">
            <a:xfrm>
              <a:off x="1570038" y="4019550"/>
              <a:ext cx="7185025" cy="2624138"/>
              <a:chOff x="1005" y="2352"/>
              <a:chExt cx="4526" cy="1653"/>
            </a:xfrm>
          </p:grpSpPr>
          <p:grpSp>
            <p:nvGrpSpPr>
              <p:cNvPr id="24607" name="Group 5"/>
              <p:cNvGrpSpPr>
                <a:grpSpLocks/>
              </p:cNvGrpSpPr>
              <p:nvPr/>
            </p:nvGrpSpPr>
            <p:grpSpPr bwMode="auto">
              <a:xfrm>
                <a:off x="4528" y="2880"/>
                <a:ext cx="992" cy="1061"/>
                <a:chOff x="4528" y="2880"/>
                <a:chExt cx="992" cy="1061"/>
              </a:xfrm>
            </p:grpSpPr>
            <p:grpSp>
              <p:nvGrpSpPr>
                <p:cNvPr id="24687" name="Group 6"/>
                <p:cNvGrpSpPr>
                  <a:grpSpLocks/>
                </p:cNvGrpSpPr>
                <p:nvPr/>
              </p:nvGrpSpPr>
              <p:grpSpPr bwMode="auto">
                <a:xfrm flipH="1">
                  <a:off x="4944" y="3216"/>
                  <a:ext cx="364" cy="725"/>
                  <a:chOff x="1577" y="1817"/>
                  <a:chExt cx="1167" cy="2322"/>
                </a:xfrm>
              </p:grpSpPr>
              <p:sp>
                <p:nvSpPr>
                  <p:cNvPr id="24695" name="Freeform 7"/>
                  <p:cNvSpPr>
                    <a:spLocks/>
                  </p:cNvSpPr>
                  <p:nvPr/>
                </p:nvSpPr>
                <p:spPr bwMode="auto">
                  <a:xfrm>
                    <a:off x="1949" y="1947"/>
                    <a:ext cx="457" cy="507"/>
                  </a:xfrm>
                  <a:custGeom>
                    <a:avLst/>
                    <a:gdLst>
                      <a:gd name="T0" fmla="*/ 238 w 457"/>
                      <a:gd name="T1" fmla="*/ 117 h 507"/>
                      <a:gd name="T2" fmla="*/ 198 w 457"/>
                      <a:gd name="T3" fmla="*/ 65 h 507"/>
                      <a:gd name="T4" fmla="*/ 142 w 457"/>
                      <a:gd name="T5" fmla="*/ 26 h 507"/>
                      <a:gd name="T6" fmla="*/ 92 w 457"/>
                      <a:gd name="T7" fmla="*/ 0 h 507"/>
                      <a:gd name="T8" fmla="*/ 52 w 457"/>
                      <a:gd name="T9" fmla="*/ 7 h 507"/>
                      <a:gd name="T10" fmla="*/ 23 w 457"/>
                      <a:gd name="T11" fmla="*/ 36 h 507"/>
                      <a:gd name="T12" fmla="*/ 0 w 457"/>
                      <a:gd name="T13" fmla="*/ 124 h 507"/>
                      <a:gd name="T14" fmla="*/ 9 w 457"/>
                      <a:gd name="T15" fmla="*/ 225 h 507"/>
                      <a:gd name="T16" fmla="*/ 33 w 457"/>
                      <a:gd name="T17" fmla="*/ 322 h 507"/>
                      <a:gd name="T18" fmla="*/ 59 w 457"/>
                      <a:gd name="T19" fmla="*/ 397 h 507"/>
                      <a:gd name="T20" fmla="*/ 109 w 457"/>
                      <a:gd name="T21" fmla="*/ 475 h 507"/>
                      <a:gd name="T22" fmla="*/ 152 w 457"/>
                      <a:gd name="T23" fmla="*/ 507 h 507"/>
                      <a:gd name="T24" fmla="*/ 211 w 457"/>
                      <a:gd name="T25" fmla="*/ 507 h 507"/>
                      <a:gd name="T26" fmla="*/ 271 w 457"/>
                      <a:gd name="T27" fmla="*/ 485 h 507"/>
                      <a:gd name="T28" fmla="*/ 301 w 457"/>
                      <a:gd name="T29" fmla="*/ 429 h 507"/>
                      <a:gd name="T30" fmla="*/ 317 w 457"/>
                      <a:gd name="T31" fmla="*/ 358 h 507"/>
                      <a:gd name="T32" fmla="*/ 311 w 457"/>
                      <a:gd name="T33" fmla="*/ 270 h 507"/>
                      <a:gd name="T34" fmla="*/ 450 w 457"/>
                      <a:gd name="T35" fmla="*/ 280 h 507"/>
                      <a:gd name="T36" fmla="*/ 457 w 457"/>
                      <a:gd name="T37" fmla="*/ 241 h 507"/>
                      <a:gd name="T38" fmla="*/ 298 w 457"/>
                      <a:gd name="T39" fmla="*/ 225 h 507"/>
                      <a:gd name="T40" fmla="*/ 258 w 457"/>
                      <a:gd name="T41" fmla="*/ 134 h 507"/>
                      <a:gd name="T42" fmla="*/ 238 w 457"/>
                      <a:gd name="T43" fmla="*/ 117 h 507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w 457"/>
                      <a:gd name="T67" fmla="*/ 0 h 507"/>
                      <a:gd name="T68" fmla="*/ 457 w 457"/>
                      <a:gd name="T69" fmla="*/ 507 h 507"/>
                    </a:gdLst>
                    <a:ahLst/>
                    <a:cxnLst>
                      <a:cxn ang="T44">
                        <a:pos x="T0" y="T1"/>
                      </a:cxn>
                      <a:cxn ang="T45">
                        <a:pos x="T2" y="T3"/>
                      </a:cxn>
                      <a:cxn ang="T46">
                        <a:pos x="T4" y="T5"/>
                      </a:cxn>
                      <a:cxn ang="T47">
                        <a:pos x="T6" y="T7"/>
                      </a:cxn>
                      <a:cxn ang="T48">
                        <a:pos x="T8" y="T9"/>
                      </a:cxn>
                      <a:cxn ang="T49">
                        <a:pos x="T10" y="T11"/>
                      </a:cxn>
                      <a:cxn ang="T50">
                        <a:pos x="T12" y="T13"/>
                      </a:cxn>
                      <a:cxn ang="T51">
                        <a:pos x="T14" y="T15"/>
                      </a:cxn>
                      <a:cxn ang="T52">
                        <a:pos x="T16" y="T17"/>
                      </a:cxn>
                      <a:cxn ang="T53">
                        <a:pos x="T18" y="T19"/>
                      </a:cxn>
                      <a:cxn ang="T54">
                        <a:pos x="T20" y="T21"/>
                      </a:cxn>
                      <a:cxn ang="T55">
                        <a:pos x="T22" y="T23"/>
                      </a:cxn>
                      <a:cxn ang="T56">
                        <a:pos x="T24" y="T25"/>
                      </a:cxn>
                      <a:cxn ang="T57">
                        <a:pos x="T26" y="T27"/>
                      </a:cxn>
                      <a:cxn ang="T58">
                        <a:pos x="T28" y="T29"/>
                      </a:cxn>
                      <a:cxn ang="T59">
                        <a:pos x="T30" y="T31"/>
                      </a:cxn>
                      <a:cxn ang="T60">
                        <a:pos x="T32" y="T33"/>
                      </a:cxn>
                      <a:cxn ang="T61">
                        <a:pos x="T34" y="T35"/>
                      </a:cxn>
                      <a:cxn ang="T62">
                        <a:pos x="T36" y="T37"/>
                      </a:cxn>
                      <a:cxn ang="T63">
                        <a:pos x="T38" y="T39"/>
                      </a:cxn>
                      <a:cxn ang="T64">
                        <a:pos x="T40" y="T41"/>
                      </a:cxn>
                      <a:cxn ang="T65">
                        <a:pos x="T42" y="T43"/>
                      </a:cxn>
                    </a:cxnLst>
                    <a:rect l="T66" t="T67" r="T68" b="T69"/>
                    <a:pathLst>
                      <a:path w="457" h="507">
                        <a:moveTo>
                          <a:pt x="238" y="117"/>
                        </a:moveTo>
                        <a:lnTo>
                          <a:pt x="198" y="65"/>
                        </a:lnTo>
                        <a:lnTo>
                          <a:pt x="142" y="26"/>
                        </a:lnTo>
                        <a:lnTo>
                          <a:pt x="92" y="0"/>
                        </a:lnTo>
                        <a:lnTo>
                          <a:pt x="52" y="7"/>
                        </a:lnTo>
                        <a:lnTo>
                          <a:pt x="23" y="36"/>
                        </a:lnTo>
                        <a:lnTo>
                          <a:pt x="0" y="124"/>
                        </a:lnTo>
                        <a:lnTo>
                          <a:pt x="9" y="225"/>
                        </a:lnTo>
                        <a:lnTo>
                          <a:pt x="33" y="322"/>
                        </a:lnTo>
                        <a:lnTo>
                          <a:pt x="59" y="397"/>
                        </a:lnTo>
                        <a:lnTo>
                          <a:pt x="109" y="475"/>
                        </a:lnTo>
                        <a:lnTo>
                          <a:pt x="152" y="507"/>
                        </a:lnTo>
                        <a:lnTo>
                          <a:pt x="211" y="507"/>
                        </a:lnTo>
                        <a:lnTo>
                          <a:pt x="271" y="485"/>
                        </a:lnTo>
                        <a:lnTo>
                          <a:pt x="301" y="429"/>
                        </a:lnTo>
                        <a:lnTo>
                          <a:pt x="317" y="358"/>
                        </a:lnTo>
                        <a:lnTo>
                          <a:pt x="311" y="270"/>
                        </a:lnTo>
                        <a:lnTo>
                          <a:pt x="450" y="280"/>
                        </a:lnTo>
                        <a:lnTo>
                          <a:pt x="457" y="241"/>
                        </a:lnTo>
                        <a:lnTo>
                          <a:pt x="298" y="225"/>
                        </a:lnTo>
                        <a:lnTo>
                          <a:pt x="258" y="134"/>
                        </a:lnTo>
                        <a:lnTo>
                          <a:pt x="238" y="11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96" name="Freeform 8"/>
                  <p:cNvSpPr>
                    <a:spLocks/>
                  </p:cNvSpPr>
                  <p:nvPr/>
                </p:nvSpPr>
                <p:spPr bwMode="auto">
                  <a:xfrm>
                    <a:off x="1577" y="1817"/>
                    <a:ext cx="526" cy="813"/>
                  </a:xfrm>
                  <a:custGeom>
                    <a:avLst/>
                    <a:gdLst>
                      <a:gd name="T0" fmla="*/ 307 w 526"/>
                      <a:gd name="T1" fmla="*/ 19 h 813"/>
                      <a:gd name="T2" fmla="*/ 373 w 526"/>
                      <a:gd name="T3" fmla="*/ 0 h 813"/>
                      <a:gd name="T4" fmla="*/ 426 w 526"/>
                      <a:gd name="T5" fmla="*/ 3 h 813"/>
                      <a:gd name="T6" fmla="*/ 466 w 526"/>
                      <a:gd name="T7" fmla="*/ 32 h 813"/>
                      <a:gd name="T8" fmla="*/ 493 w 526"/>
                      <a:gd name="T9" fmla="*/ 78 h 813"/>
                      <a:gd name="T10" fmla="*/ 483 w 526"/>
                      <a:gd name="T11" fmla="*/ 126 h 813"/>
                      <a:gd name="T12" fmla="*/ 446 w 526"/>
                      <a:gd name="T13" fmla="*/ 126 h 813"/>
                      <a:gd name="T14" fmla="*/ 456 w 526"/>
                      <a:gd name="T15" fmla="*/ 87 h 813"/>
                      <a:gd name="T16" fmla="*/ 426 w 526"/>
                      <a:gd name="T17" fmla="*/ 52 h 813"/>
                      <a:gd name="T18" fmla="*/ 397 w 526"/>
                      <a:gd name="T19" fmla="*/ 39 h 813"/>
                      <a:gd name="T20" fmla="*/ 347 w 526"/>
                      <a:gd name="T21" fmla="*/ 52 h 813"/>
                      <a:gd name="T22" fmla="*/ 367 w 526"/>
                      <a:gd name="T23" fmla="*/ 91 h 813"/>
                      <a:gd name="T24" fmla="*/ 373 w 526"/>
                      <a:gd name="T25" fmla="*/ 126 h 813"/>
                      <a:gd name="T26" fmla="*/ 367 w 526"/>
                      <a:gd name="T27" fmla="*/ 156 h 813"/>
                      <a:gd name="T28" fmla="*/ 317 w 526"/>
                      <a:gd name="T29" fmla="*/ 169 h 813"/>
                      <a:gd name="T30" fmla="*/ 264 w 526"/>
                      <a:gd name="T31" fmla="*/ 159 h 813"/>
                      <a:gd name="T32" fmla="*/ 254 w 526"/>
                      <a:gd name="T33" fmla="*/ 136 h 813"/>
                      <a:gd name="T34" fmla="*/ 198 w 526"/>
                      <a:gd name="T35" fmla="*/ 198 h 813"/>
                      <a:gd name="T36" fmla="*/ 165 w 526"/>
                      <a:gd name="T37" fmla="*/ 266 h 813"/>
                      <a:gd name="T38" fmla="*/ 119 w 526"/>
                      <a:gd name="T39" fmla="*/ 354 h 813"/>
                      <a:gd name="T40" fmla="*/ 89 w 526"/>
                      <a:gd name="T41" fmla="*/ 432 h 813"/>
                      <a:gd name="T42" fmla="*/ 76 w 526"/>
                      <a:gd name="T43" fmla="*/ 507 h 813"/>
                      <a:gd name="T44" fmla="*/ 86 w 526"/>
                      <a:gd name="T45" fmla="*/ 546 h 813"/>
                      <a:gd name="T46" fmla="*/ 139 w 526"/>
                      <a:gd name="T47" fmla="*/ 595 h 813"/>
                      <a:gd name="T48" fmla="*/ 248 w 526"/>
                      <a:gd name="T49" fmla="*/ 637 h 813"/>
                      <a:gd name="T50" fmla="*/ 307 w 526"/>
                      <a:gd name="T51" fmla="*/ 656 h 813"/>
                      <a:gd name="T52" fmla="*/ 367 w 526"/>
                      <a:gd name="T53" fmla="*/ 666 h 813"/>
                      <a:gd name="T54" fmla="*/ 456 w 526"/>
                      <a:gd name="T55" fmla="*/ 702 h 813"/>
                      <a:gd name="T56" fmla="*/ 522 w 526"/>
                      <a:gd name="T57" fmla="*/ 725 h 813"/>
                      <a:gd name="T58" fmla="*/ 526 w 526"/>
                      <a:gd name="T59" fmla="*/ 770 h 813"/>
                      <a:gd name="T60" fmla="*/ 493 w 526"/>
                      <a:gd name="T61" fmla="*/ 803 h 813"/>
                      <a:gd name="T62" fmla="*/ 453 w 526"/>
                      <a:gd name="T63" fmla="*/ 813 h 813"/>
                      <a:gd name="T64" fmla="*/ 393 w 526"/>
                      <a:gd name="T65" fmla="*/ 783 h 813"/>
                      <a:gd name="T66" fmla="*/ 254 w 526"/>
                      <a:gd name="T67" fmla="*/ 712 h 813"/>
                      <a:gd name="T68" fmla="*/ 139 w 526"/>
                      <a:gd name="T69" fmla="*/ 663 h 813"/>
                      <a:gd name="T70" fmla="*/ 59 w 526"/>
                      <a:gd name="T71" fmla="*/ 608 h 813"/>
                      <a:gd name="T72" fmla="*/ 6 w 526"/>
                      <a:gd name="T73" fmla="*/ 559 h 813"/>
                      <a:gd name="T74" fmla="*/ 0 w 526"/>
                      <a:gd name="T75" fmla="*/ 500 h 813"/>
                      <a:gd name="T76" fmla="*/ 29 w 526"/>
                      <a:gd name="T77" fmla="*/ 422 h 813"/>
                      <a:gd name="T78" fmla="*/ 89 w 526"/>
                      <a:gd name="T79" fmla="*/ 305 h 813"/>
                      <a:gd name="T80" fmla="*/ 145 w 526"/>
                      <a:gd name="T81" fmla="*/ 208 h 813"/>
                      <a:gd name="T82" fmla="*/ 215 w 526"/>
                      <a:gd name="T83" fmla="*/ 107 h 813"/>
                      <a:gd name="T84" fmla="*/ 268 w 526"/>
                      <a:gd name="T85" fmla="*/ 48 h 813"/>
                      <a:gd name="T86" fmla="*/ 334 w 526"/>
                      <a:gd name="T87" fmla="*/ 19 h 813"/>
                      <a:gd name="T88" fmla="*/ 307 w 526"/>
                      <a:gd name="T89" fmla="*/ 19 h 813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w 526"/>
                      <a:gd name="T136" fmla="*/ 0 h 813"/>
                      <a:gd name="T137" fmla="*/ 526 w 526"/>
                      <a:gd name="T138" fmla="*/ 813 h 813"/>
                    </a:gdLst>
                    <a:ahLst/>
                    <a:cxnLst>
                      <a:cxn ang="T90">
                        <a:pos x="T0" y="T1"/>
                      </a:cxn>
                      <a:cxn ang="T91">
                        <a:pos x="T2" y="T3"/>
                      </a:cxn>
                      <a:cxn ang="T92">
                        <a:pos x="T4" y="T5"/>
                      </a:cxn>
                      <a:cxn ang="T93">
                        <a:pos x="T6" y="T7"/>
                      </a:cxn>
                      <a:cxn ang="T94">
                        <a:pos x="T8" y="T9"/>
                      </a:cxn>
                      <a:cxn ang="T95">
                        <a:pos x="T10" y="T11"/>
                      </a:cxn>
                      <a:cxn ang="T96">
                        <a:pos x="T12" y="T13"/>
                      </a:cxn>
                      <a:cxn ang="T97">
                        <a:pos x="T14" y="T15"/>
                      </a:cxn>
                      <a:cxn ang="T98">
                        <a:pos x="T16" y="T17"/>
                      </a:cxn>
                      <a:cxn ang="T99">
                        <a:pos x="T18" y="T19"/>
                      </a:cxn>
                      <a:cxn ang="T100">
                        <a:pos x="T20" y="T21"/>
                      </a:cxn>
                      <a:cxn ang="T101">
                        <a:pos x="T22" y="T23"/>
                      </a:cxn>
                      <a:cxn ang="T102">
                        <a:pos x="T24" y="T25"/>
                      </a:cxn>
                      <a:cxn ang="T103">
                        <a:pos x="T26" y="T27"/>
                      </a:cxn>
                      <a:cxn ang="T104">
                        <a:pos x="T28" y="T29"/>
                      </a:cxn>
                      <a:cxn ang="T105">
                        <a:pos x="T30" y="T31"/>
                      </a:cxn>
                      <a:cxn ang="T106">
                        <a:pos x="T32" y="T33"/>
                      </a:cxn>
                      <a:cxn ang="T107">
                        <a:pos x="T34" y="T35"/>
                      </a:cxn>
                      <a:cxn ang="T108">
                        <a:pos x="T36" y="T37"/>
                      </a:cxn>
                      <a:cxn ang="T109">
                        <a:pos x="T38" y="T39"/>
                      </a:cxn>
                      <a:cxn ang="T110">
                        <a:pos x="T40" y="T41"/>
                      </a:cxn>
                      <a:cxn ang="T111">
                        <a:pos x="T42" y="T43"/>
                      </a:cxn>
                      <a:cxn ang="T112">
                        <a:pos x="T44" y="T45"/>
                      </a:cxn>
                      <a:cxn ang="T113">
                        <a:pos x="T46" y="T47"/>
                      </a:cxn>
                      <a:cxn ang="T114">
                        <a:pos x="T48" y="T49"/>
                      </a:cxn>
                      <a:cxn ang="T115">
                        <a:pos x="T50" y="T51"/>
                      </a:cxn>
                      <a:cxn ang="T116">
                        <a:pos x="T52" y="T53"/>
                      </a:cxn>
                      <a:cxn ang="T117">
                        <a:pos x="T54" y="T55"/>
                      </a:cxn>
                      <a:cxn ang="T118">
                        <a:pos x="T56" y="T57"/>
                      </a:cxn>
                      <a:cxn ang="T119">
                        <a:pos x="T58" y="T59"/>
                      </a:cxn>
                      <a:cxn ang="T120">
                        <a:pos x="T60" y="T61"/>
                      </a:cxn>
                      <a:cxn ang="T121">
                        <a:pos x="T62" y="T63"/>
                      </a:cxn>
                      <a:cxn ang="T122">
                        <a:pos x="T64" y="T65"/>
                      </a:cxn>
                      <a:cxn ang="T123">
                        <a:pos x="T66" y="T67"/>
                      </a:cxn>
                      <a:cxn ang="T124">
                        <a:pos x="T68" y="T69"/>
                      </a:cxn>
                      <a:cxn ang="T125">
                        <a:pos x="T70" y="T71"/>
                      </a:cxn>
                      <a:cxn ang="T126">
                        <a:pos x="T72" y="T73"/>
                      </a:cxn>
                      <a:cxn ang="T127">
                        <a:pos x="T74" y="T75"/>
                      </a:cxn>
                      <a:cxn ang="T128">
                        <a:pos x="T76" y="T77"/>
                      </a:cxn>
                      <a:cxn ang="T129">
                        <a:pos x="T78" y="T79"/>
                      </a:cxn>
                      <a:cxn ang="T130">
                        <a:pos x="T80" y="T81"/>
                      </a:cxn>
                      <a:cxn ang="T131">
                        <a:pos x="T82" y="T83"/>
                      </a:cxn>
                      <a:cxn ang="T132">
                        <a:pos x="T84" y="T85"/>
                      </a:cxn>
                      <a:cxn ang="T133">
                        <a:pos x="T86" y="T87"/>
                      </a:cxn>
                      <a:cxn ang="T134">
                        <a:pos x="T88" y="T89"/>
                      </a:cxn>
                    </a:cxnLst>
                    <a:rect l="T135" t="T136" r="T137" b="T138"/>
                    <a:pathLst>
                      <a:path w="526" h="813">
                        <a:moveTo>
                          <a:pt x="307" y="19"/>
                        </a:moveTo>
                        <a:lnTo>
                          <a:pt x="373" y="0"/>
                        </a:lnTo>
                        <a:lnTo>
                          <a:pt x="426" y="3"/>
                        </a:lnTo>
                        <a:lnTo>
                          <a:pt x="466" y="32"/>
                        </a:lnTo>
                        <a:lnTo>
                          <a:pt x="493" y="78"/>
                        </a:lnTo>
                        <a:lnTo>
                          <a:pt x="483" y="126"/>
                        </a:lnTo>
                        <a:lnTo>
                          <a:pt x="446" y="126"/>
                        </a:lnTo>
                        <a:lnTo>
                          <a:pt x="456" y="87"/>
                        </a:lnTo>
                        <a:lnTo>
                          <a:pt x="426" y="52"/>
                        </a:lnTo>
                        <a:lnTo>
                          <a:pt x="397" y="39"/>
                        </a:lnTo>
                        <a:lnTo>
                          <a:pt x="347" y="52"/>
                        </a:lnTo>
                        <a:lnTo>
                          <a:pt x="367" y="91"/>
                        </a:lnTo>
                        <a:lnTo>
                          <a:pt x="373" y="126"/>
                        </a:lnTo>
                        <a:lnTo>
                          <a:pt x="367" y="156"/>
                        </a:lnTo>
                        <a:lnTo>
                          <a:pt x="317" y="169"/>
                        </a:lnTo>
                        <a:lnTo>
                          <a:pt x="264" y="159"/>
                        </a:lnTo>
                        <a:lnTo>
                          <a:pt x="254" y="136"/>
                        </a:lnTo>
                        <a:lnTo>
                          <a:pt x="198" y="198"/>
                        </a:lnTo>
                        <a:lnTo>
                          <a:pt x="165" y="266"/>
                        </a:lnTo>
                        <a:lnTo>
                          <a:pt x="119" y="354"/>
                        </a:lnTo>
                        <a:lnTo>
                          <a:pt x="89" y="432"/>
                        </a:lnTo>
                        <a:lnTo>
                          <a:pt x="76" y="507"/>
                        </a:lnTo>
                        <a:lnTo>
                          <a:pt x="86" y="546"/>
                        </a:lnTo>
                        <a:lnTo>
                          <a:pt x="139" y="595"/>
                        </a:lnTo>
                        <a:lnTo>
                          <a:pt x="248" y="637"/>
                        </a:lnTo>
                        <a:lnTo>
                          <a:pt x="307" y="656"/>
                        </a:lnTo>
                        <a:lnTo>
                          <a:pt x="367" y="666"/>
                        </a:lnTo>
                        <a:lnTo>
                          <a:pt x="456" y="702"/>
                        </a:lnTo>
                        <a:lnTo>
                          <a:pt x="522" y="725"/>
                        </a:lnTo>
                        <a:lnTo>
                          <a:pt x="526" y="770"/>
                        </a:lnTo>
                        <a:lnTo>
                          <a:pt x="493" y="803"/>
                        </a:lnTo>
                        <a:lnTo>
                          <a:pt x="453" y="813"/>
                        </a:lnTo>
                        <a:lnTo>
                          <a:pt x="393" y="783"/>
                        </a:lnTo>
                        <a:lnTo>
                          <a:pt x="254" y="712"/>
                        </a:lnTo>
                        <a:lnTo>
                          <a:pt x="139" y="663"/>
                        </a:lnTo>
                        <a:lnTo>
                          <a:pt x="59" y="608"/>
                        </a:lnTo>
                        <a:lnTo>
                          <a:pt x="6" y="559"/>
                        </a:lnTo>
                        <a:lnTo>
                          <a:pt x="0" y="500"/>
                        </a:lnTo>
                        <a:lnTo>
                          <a:pt x="29" y="422"/>
                        </a:lnTo>
                        <a:lnTo>
                          <a:pt x="89" y="305"/>
                        </a:lnTo>
                        <a:lnTo>
                          <a:pt x="145" y="208"/>
                        </a:lnTo>
                        <a:lnTo>
                          <a:pt x="215" y="107"/>
                        </a:lnTo>
                        <a:lnTo>
                          <a:pt x="268" y="48"/>
                        </a:lnTo>
                        <a:lnTo>
                          <a:pt x="334" y="19"/>
                        </a:lnTo>
                        <a:lnTo>
                          <a:pt x="307" y="1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97" name="Freeform 9"/>
                  <p:cNvSpPr>
                    <a:spLocks/>
                  </p:cNvSpPr>
                  <p:nvPr/>
                </p:nvSpPr>
                <p:spPr bwMode="auto">
                  <a:xfrm>
                    <a:off x="2073" y="2491"/>
                    <a:ext cx="275" cy="763"/>
                  </a:xfrm>
                  <a:custGeom>
                    <a:avLst/>
                    <a:gdLst>
                      <a:gd name="T0" fmla="*/ 17 w 275"/>
                      <a:gd name="T1" fmla="*/ 59 h 763"/>
                      <a:gd name="T2" fmla="*/ 27 w 275"/>
                      <a:gd name="T3" fmla="*/ 20 h 763"/>
                      <a:gd name="T4" fmla="*/ 70 w 275"/>
                      <a:gd name="T5" fmla="*/ 0 h 763"/>
                      <a:gd name="T6" fmla="*/ 109 w 275"/>
                      <a:gd name="T7" fmla="*/ 0 h 763"/>
                      <a:gd name="T8" fmla="*/ 159 w 275"/>
                      <a:gd name="T9" fmla="*/ 29 h 763"/>
                      <a:gd name="T10" fmla="*/ 206 w 275"/>
                      <a:gd name="T11" fmla="*/ 98 h 763"/>
                      <a:gd name="T12" fmla="*/ 239 w 275"/>
                      <a:gd name="T13" fmla="*/ 169 h 763"/>
                      <a:gd name="T14" fmla="*/ 255 w 275"/>
                      <a:gd name="T15" fmla="*/ 266 h 763"/>
                      <a:gd name="T16" fmla="*/ 269 w 275"/>
                      <a:gd name="T17" fmla="*/ 380 h 763"/>
                      <a:gd name="T18" fmla="*/ 275 w 275"/>
                      <a:gd name="T19" fmla="*/ 490 h 763"/>
                      <a:gd name="T20" fmla="*/ 275 w 275"/>
                      <a:gd name="T21" fmla="*/ 633 h 763"/>
                      <a:gd name="T22" fmla="*/ 255 w 275"/>
                      <a:gd name="T23" fmla="*/ 721 h 763"/>
                      <a:gd name="T24" fmla="*/ 219 w 275"/>
                      <a:gd name="T25" fmla="*/ 753 h 763"/>
                      <a:gd name="T26" fmla="*/ 156 w 275"/>
                      <a:gd name="T27" fmla="*/ 763 h 763"/>
                      <a:gd name="T28" fmla="*/ 90 w 275"/>
                      <a:gd name="T29" fmla="*/ 760 h 763"/>
                      <a:gd name="T30" fmla="*/ 56 w 275"/>
                      <a:gd name="T31" fmla="*/ 721 h 763"/>
                      <a:gd name="T32" fmla="*/ 37 w 275"/>
                      <a:gd name="T33" fmla="*/ 653 h 763"/>
                      <a:gd name="T34" fmla="*/ 20 w 275"/>
                      <a:gd name="T35" fmla="*/ 585 h 763"/>
                      <a:gd name="T36" fmla="*/ 7 w 275"/>
                      <a:gd name="T37" fmla="*/ 461 h 763"/>
                      <a:gd name="T38" fmla="*/ 0 w 275"/>
                      <a:gd name="T39" fmla="*/ 322 h 763"/>
                      <a:gd name="T40" fmla="*/ 0 w 275"/>
                      <a:gd name="T41" fmla="*/ 159 h 763"/>
                      <a:gd name="T42" fmla="*/ 17 w 275"/>
                      <a:gd name="T43" fmla="*/ 88 h 763"/>
                      <a:gd name="T44" fmla="*/ 17 w 275"/>
                      <a:gd name="T45" fmla="*/ 59 h 763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275"/>
                      <a:gd name="T70" fmla="*/ 0 h 763"/>
                      <a:gd name="T71" fmla="*/ 275 w 275"/>
                      <a:gd name="T72" fmla="*/ 763 h 763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275" h="763">
                        <a:moveTo>
                          <a:pt x="17" y="59"/>
                        </a:moveTo>
                        <a:lnTo>
                          <a:pt x="27" y="20"/>
                        </a:lnTo>
                        <a:lnTo>
                          <a:pt x="70" y="0"/>
                        </a:lnTo>
                        <a:lnTo>
                          <a:pt x="109" y="0"/>
                        </a:lnTo>
                        <a:lnTo>
                          <a:pt x="159" y="29"/>
                        </a:lnTo>
                        <a:lnTo>
                          <a:pt x="206" y="98"/>
                        </a:lnTo>
                        <a:lnTo>
                          <a:pt x="239" y="169"/>
                        </a:lnTo>
                        <a:lnTo>
                          <a:pt x="255" y="266"/>
                        </a:lnTo>
                        <a:lnTo>
                          <a:pt x="269" y="380"/>
                        </a:lnTo>
                        <a:lnTo>
                          <a:pt x="275" y="490"/>
                        </a:lnTo>
                        <a:lnTo>
                          <a:pt x="275" y="633"/>
                        </a:lnTo>
                        <a:lnTo>
                          <a:pt x="255" y="721"/>
                        </a:lnTo>
                        <a:lnTo>
                          <a:pt x="219" y="753"/>
                        </a:lnTo>
                        <a:lnTo>
                          <a:pt x="156" y="763"/>
                        </a:lnTo>
                        <a:lnTo>
                          <a:pt x="90" y="760"/>
                        </a:lnTo>
                        <a:lnTo>
                          <a:pt x="56" y="721"/>
                        </a:lnTo>
                        <a:lnTo>
                          <a:pt x="37" y="653"/>
                        </a:lnTo>
                        <a:lnTo>
                          <a:pt x="20" y="585"/>
                        </a:lnTo>
                        <a:lnTo>
                          <a:pt x="7" y="461"/>
                        </a:lnTo>
                        <a:lnTo>
                          <a:pt x="0" y="322"/>
                        </a:lnTo>
                        <a:lnTo>
                          <a:pt x="0" y="159"/>
                        </a:lnTo>
                        <a:lnTo>
                          <a:pt x="17" y="88"/>
                        </a:lnTo>
                        <a:lnTo>
                          <a:pt x="17" y="59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98" name="Freeform 10"/>
                  <p:cNvSpPr>
                    <a:spLocks/>
                  </p:cNvSpPr>
                  <p:nvPr/>
                </p:nvSpPr>
                <p:spPr bwMode="auto">
                  <a:xfrm>
                    <a:off x="2200" y="2512"/>
                    <a:ext cx="420" cy="586"/>
                  </a:xfrm>
                  <a:custGeom>
                    <a:avLst/>
                    <a:gdLst>
                      <a:gd name="T0" fmla="*/ 23 w 420"/>
                      <a:gd name="T1" fmla="*/ 0 h 586"/>
                      <a:gd name="T2" fmla="*/ 109 w 420"/>
                      <a:gd name="T3" fmla="*/ 10 h 586"/>
                      <a:gd name="T4" fmla="*/ 198 w 420"/>
                      <a:gd name="T5" fmla="*/ 26 h 586"/>
                      <a:gd name="T6" fmla="*/ 291 w 420"/>
                      <a:gd name="T7" fmla="*/ 78 h 586"/>
                      <a:gd name="T8" fmla="*/ 357 w 420"/>
                      <a:gd name="T9" fmla="*/ 117 h 586"/>
                      <a:gd name="T10" fmla="*/ 400 w 420"/>
                      <a:gd name="T11" fmla="*/ 173 h 586"/>
                      <a:gd name="T12" fmla="*/ 420 w 420"/>
                      <a:gd name="T13" fmla="*/ 205 h 586"/>
                      <a:gd name="T14" fmla="*/ 380 w 420"/>
                      <a:gd name="T15" fmla="*/ 300 h 586"/>
                      <a:gd name="T16" fmla="*/ 317 w 420"/>
                      <a:gd name="T17" fmla="*/ 358 h 586"/>
                      <a:gd name="T18" fmla="*/ 241 w 420"/>
                      <a:gd name="T19" fmla="*/ 400 h 586"/>
                      <a:gd name="T20" fmla="*/ 201 w 420"/>
                      <a:gd name="T21" fmla="*/ 426 h 586"/>
                      <a:gd name="T22" fmla="*/ 132 w 420"/>
                      <a:gd name="T23" fmla="*/ 439 h 586"/>
                      <a:gd name="T24" fmla="*/ 129 w 420"/>
                      <a:gd name="T25" fmla="*/ 465 h 586"/>
                      <a:gd name="T26" fmla="*/ 182 w 420"/>
                      <a:gd name="T27" fmla="*/ 488 h 586"/>
                      <a:gd name="T28" fmla="*/ 258 w 420"/>
                      <a:gd name="T29" fmla="*/ 508 h 586"/>
                      <a:gd name="T30" fmla="*/ 330 w 420"/>
                      <a:gd name="T31" fmla="*/ 547 h 586"/>
                      <a:gd name="T32" fmla="*/ 301 w 420"/>
                      <a:gd name="T33" fmla="*/ 576 h 586"/>
                      <a:gd name="T34" fmla="*/ 271 w 420"/>
                      <a:gd name="T35" fmla="*/ 586 h 586"/>
                      <a:gd name="T36" fmla="*/ 228 w 420"/>
                      <a:gd name="T37" fmla="*/ 543 h 586"/>
                      <a:gd name="T38" fmla="*/ 162 w 420"/>
                      <a:gd name="T39" fmla="*/ 517 h 586"/>
                      <a:gd name="T40" fmla="*/ 109 w 420"/>
                      <a:gd name="T41" fmla="*/ 498 h 586"/>
                      <a:gd name="T42" fmla="*/ 109 w 420"/>
                      <a:gd name="T43" fmla="*/ 459 h 586"/>
                      <a:gd name="T44" fmla="*/ 119 w 420"/>
                      <a:gd name="T45" fmla="*/ 417 h 586"/>
                      <a:gd name="T46" fmla="*/ 152 w 420"/>
                      <a:gd name="T47" fmla="*/ 400 h 586"/>
                      <a:gd name="T48" fmla="*/ 258 w 420"/>
                      <a:gd name="T49" fmla="*/ 358 h 586"/>
                      <a:gd name="T50" fmla="*/ 317 w 420"/>
                      <a:gd name="T51" fmla="*/ 293 h 586"/>
                      <a:gd name="T52" fmla="*/ 360 w 420"/>
                      <a:gd name="T53" fmla="*/ 225 h 586"/>
                      <a:gd name="T54" fmla="*/ 350 w 420"/>
                      <a:gd name="T55" fmla="*/ 192 h 586"/>
                      <a:gd name="T56" fmla="*/ 317 w 420"/>
                      <a:gd name="T57" fmla="*/ 153 h 586"/>
                      <a:gd name="T58" fmla="*/ 238 w 420"/>
                      <a:gd name="T59" fmla="*/ 98 h 586"/>
                      <a:gd name="T60" fmla="*/ 142 w 420"/>
                      <a:gd name="T61" fmla="*/ 78 h 586"/>
                      <a:gd name="T62" fmla="*/ 79 w 420"/>
                      <a:gd name="T63" fmla="*/ 75 h 586"/>
                      <a:gd name="T64" fmla="*/ 23 w 420"/>
                      <a:gd name="T65" fmla="*/ 75 h 586"/>
                      <a:gd name="T66" fmla="*/ 0 w 420"/>
                      <a:gd name="T67" fmla="*/ 39 h 586"/>
                      <a:gd name="T68" fmla="*/ 23 w 420"/>
                      <a:gd name="T69" fmla="*/ 0 h 58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w 420"/>
                      <a:gd name="T106" fmla="*/ 0 h 586"/>
                      <a:gd name="T107" fmla="*/ 420 w 420"/>
                      <a:gd name="T108" fmla="*/ 586 h 586"/>
                    </a:gdLst>
                    <a:ahLst/>
                    <a:cxnLst>
                      <a:cxn ang="T70">
                        <a:pos x="T0" y="T1"/>
                      </a:cxn>
                      <a:cxn ang="T71">
                        <a:pos x="T2" y="T3"/>
                      </a:cxn>
                      <a:cxn ang="T72">
                        <a:pos x="T4" y="T5"/>
                      </a:cxn>
                      <a:cxn ang="T73">
                        <a:pos x="T6" y="T7"/>
                      </a:cxn>
                      <a:cxn ang="T74">
                        <a:pos x="T8" y="T9"/>
                      </a:cxn>
                      <a:cxn ang="T75">
                        <a:pos x="T10" y="T11"/>
                      </a:cxn>
                      <a:cxn ang="T76">
                        <a:pos x="T12" y="T13"/>
                      </a:cxn>
                      <a:cxn ang="T77">
                        <a:pos x="T14" y="T15"/>
                      </a:cxn>
                      <a:cxn ang="T78">
                        <a:pos x="T16" y="T17"/>
                      </a:cxn>
                      <a:cxn ang="T79">
                        <a:pos x="T18" y="T19"/>
                      </a:cxn>
                      <a:cxn ang="T80">
                        <a:pos x="T20" y="T21"/>
                      </a:cxn>
                      <a:cxn ang="T81">
                        <a:pos x="T22" y="T23"/>
                      </a:cxn>
                      <a:cxn ang="T82">
                        <a:pos x="T24" y="T25"/>
                      </a:cxn>
                      <a:cxn ang="T83">
                        <a:pos x="T26" y="T27"/>
                      </a:cxn>
                      <a:cxn ang="T84">
                        <a:pos x="T28" y="T29"/>
                      </a:cxn>
                      <a:cxn ang="T85">
                        <a:pos x="T30" y="T31"/>
                      </a:cxn>
                      <a:cxn ang="T86">
                        <a:pos x="T32" y="T33"/>
                      </a:cxn>
                      <a:cxn ang="T87">
                        <a:pos x="T34" y="T35"/>
                      </a:cxn>
                      <a:cxn ang="T88">
                        <a:pos x="T36" y="T37"/>
                      </a:cxn>
                      <a:cxn ang="T89">
                        <a:pos x="T38" y="T39"/>
                      </a:cxn>
                      <a:cxn ang="T90">
                        <a:pos x="T40" y="T41"/>
                      </a:cxn>
                      <a:cxn ang="T91">
                        <a:pos x="T42" y="T43"/>
                      </a:cxn>
                      <a:cxn ang="T92">
                        <a:pos x="T44" y="T45"/>
                      </a:cxn>
                      <a:cxn ang="T93">
                        <a:pos x="T46" y="T47"/>
                      </a:cxn>
                      <a:cxn ang="T94">
                        <a:pos x="T48" y="T49"/>
                      </a:cxn>
                      <a:cxn ang="T95">
                        <a:pos x="T50" y="T51"/>
                      </a:cxn>
                      <a:cxn ang="T96">
                        <a:pos x="T52" y="T53"/>
                      </a:cxn>
                      <a:cxn ang="T97">
                        <a:pos x="T54" y="T55"/>
                      </a:cxn>
                      <a:cxn ang="T98">
                        <a:pos x="T56" y="T57"/>
                      </a:cxn>
                      <a:cxn ang="T99">
                        <a:pos x="T58" y="T59"/>
                      </a:cxn>
                      <a:cxn ang="T100">
                        <a:pos x="T60" y="T61"/>
                      </a:cxn>
                      <a:cxn ang="T101">
                        <a:pos x="T62" y="T63"/>
                      </a:cxn>
                      <a:cxn ang="T102">
                        <a:pos x="T64" y="T65"/>
                      </a:cxn>
                      <a:cxn ang="T103">
                        <a:pos x="T66" y="T67"/>
                      </a:cxn>
                      <a:cxn ang="T104">
                        <a:pos x="T68" y="T69"/>
                      </a:cxn>
                    </a:cxnLst>
                    <a:rect l="T105" t="T106" r="T107" b="T108"/>
                    <a:pathLst>
                      <a:path w="420" h="586">
                        <a:moveTo>
                          <a:pt x="23" y="0"/>
                        </a:moveTo>
                        <a:lnTo>
                          <a:pt x="109" y="10"/>
                        </a:lnTo>
                        <a:lnTo>
                          <a:pt x="198" y="26"/>
                        </a:lnTo>
                        <a:lnTo>
                          <a:pt x="291" y="78"/>
                        </a:lnTo>
                        <a:lnTo>
                          <a:pt x="357" y="117"/>
                        </a:lnTo>
                        <a:lnTo>
                          <a:pt x="400" y="173"/>
                        </a:lnTo>
                        <a:lnTo>
                          <a:pt x="420" y="205"/>
                        </a:lnTo>
                        <a:lnTo>
                          <a:pt x="380" y="300"/>
                        </a:lnTo>
                        <a:lnTo>
                          <a:pt x="317" y="358"/>
                        </a:lnTo>
                        <a:lnTo>
                          <a:pt x="241" y="400"/>
                        </a:lnTo>
                        <a:lnTo>
                          <a:pt x="201" y="426"/>
                        </a:lnTo>
                        <a:lnTo>
                          <a:pt x="132" y="439"/>
                        </a:lnTo>
                        <a:lnTo>
                          <a:pt x="129" y="465"/>
                        </a:lnTo>
                        <a:lnTo>
                          <a:pt x="182" y="488"/>
                        </a:lnTo>
                        <a:lnTo>
                          <a:pt x="258" y="508"/>
                        </a:lnTo>
                        <a:lnTo>
                          <a:pt x="330" y="547"/>
                        </a:lnTo>
                        <a:lnTo>
                          <a:pt x="301" y="576"/>
                        </a:lnTo>
                        <a:lnTo>
                          <a:pt x="271" y="586"/>
                        </a:lnTo>
                        <a:lnTo>
                          <a:pt x="228" y="543"/>
                        </a:lnTo>
                        <a:lnTo>
                          <a:pt x="162" y="517"/>
                        </a:lnTo>
                        <a:lnTo>
                          <a:pt x="109" y="498"/>
                        </a:lnTo>
                        <a:lnTo>
                          <a:pt x="109" y="459"/>
                        </a:lnTo>
                        <a:lnTo>
                          <a:pt x="119" y="417"/>
                        </a:lnTo>
                        <a:lnTo>
                          <a:pt x="152" y="400"/>
                        </a:lnTo>
                        <a:lnTo>
                          <a:pt x="258" y="358"/>
                        </a:lnTo>
                        <a:lnTo>
                          <a:pt x="317" y="293"/>
                        </a:lnTo>
                        <a:lnTo>
                          <a:pt x="360" y="225"/>
                        </a:lnTo>
                        <a:lnTo>
                          <a:pt x="350" y="192"/>
                        </a:lnTo>
                        <a:lnTo>
                          <a:pt x="317" y="153"/>
                        </a:lnTo>
                        <a:lnTo>
                          <a:pt x="238" y="98"/>
                        </a:lnTo>
                        <a:lnTo>
                          <a:pt x="142" y="78"/>
                        </a:lnTo>
                        <a:lnTo>
                          <a:pt x="79" y="75"/>
                        </a:lnTo>
                        <a:lnTo>
                          <a:pt x="23" y="75"/>
                        </a:lnTo>
                        <a:lnTo>
                          <a:pt x="0" y="39"/>
                        </a:lnTo>
                        <a:lnTo>
                          <a:pt x="23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99" name="Freeform 11"/>
                  <p:cNvSpPr>
                    <a:spLocks/>
                  </p:cNvSpPr>
                  <p:nvPr/>
                </p:nvSpPr>
                <p:spPr bwMode="auto">
                  <a:xfrm>
                    <a:off x="2233" y="3176"/>
                    <a:ext cx="511" cy="947"/>
                  </a:xfrm>
                  <a:custGeom>
                    <a:avLst/>
                    <a:gdLst>
                      <a:gd name="T0" fmla="*/ 59 w 511"/>
                      <a:gd name="T1" fmla="*/ 0 h 947"/>
                      <a:gd name="T2" fmla="*/ 13 w 511"/>
                      <a:gd name="T3" fmla="*/ 0 h 947"/>
                      <a:gd name="T4" fmla="*/ 0 w 511"/>
                      <a:gd name="T5" fmla="*/ 68 h 947"/>
                      <a:gd name="T6" fmla="*/ 33 w 511"/>
                      <a:gd name="T7" fmla="*/ 108 h 947"/>
                      <a:gd name="T8" fmla="*/ 139 w 511"/>
                      <a:gd name="T9" fmla="*/ 202 h 947"/>
                      <a:gd name="T10" fmla="*/ 232 w 511"/>
                      <a:gd name="T11" fmla="*/ 322 h 947"/>
                      <a:gd name="T12" fmla="*/ 292 w 511"/>
                      <a:gd name="T13" fmla="*/ 446 h 947"/>
                      <a:gd name="T14" fmla="*/ 301 w 511"/>
                      <a:gd name="T15" fmla="*/ 527 h 947"/>
                      <a:gd name="T16" fmla="*/ 298 w 511"/>
                      <a:gd name="T17" fmla="*/ 586 h 947"/>
                      <a:gd name="T18" fmla="*/ 272 w 511"/>
                      <a:gd name="T19" fmla="*/ 719 h 947"/>
                      <a:gd name="T20" fmla="*/ 238 w 511"/>
                      <a:gd name="T21" fmla="*/ 827 h 947"/>
                      <a:gd name="T22" fmla="*/ 209 w 511"/>
                      <a:gd name="T23" fmla="*/ 889 h 947"/>
                      <a:gd name="T24" fmla="*/ 202 w 511"/>
                      <a:gd name="T25" fmla="*/ 928 h 947"/>
                      <a:gd name="T26" fmla="*/ 232 w 511"/>
                      <a:gd name="T27" fmla="*/ 928 h 947"/>
                      <a:gd name="T28" fmla="*/ 278 w 511"/>
                      <a:gd name="T29" fmla="*/ 915 h 947"/>
                      <a:gd name="T30" fmla="*/ 292 w 511"/>
                      <a:gd name="T31" fmla="*/ 918 h 947"/>
                      <a:gd name="T32" fmla="*/ 388 w 511"/>
                      <a:gd name="T33" fmla="*/ 924 h 947"/>
                      <a:gd name="T34" fmla="*/ 461 w 511"/>
                      <a:gd name="T35" fmla="*/ 947 h 947"/>
                      <a:gd name="T36" fmla="*/ 487 w 511"/>
                      <a:gd name="T37" fmla="*/ 934 h 947"/>
                      <a:gd name="T38" fmla="*/ 511 w 511"/>
                      <a:gd name="T39" fmla="*/ 885 h 947"/>
                      <a:gd name="T40" fmla="*/ 487 w 511"/>
                      <a:gd name="T41" fmla="*/ 859 h 947"/>
                      <a:gd name="T42" fmla="*/ 378 w 511"/>
                      <a:gd name="T43" fmla="*/ 856 h 947"/>
                      <a:gd name="T44" fmla="*/ 301 w 511"/>
                      <a:gd name="T45" fmla="*/ 866 h 947"/>
                      <a:gd name="T46" fmla="*/ 262 w 511"/>
                      <a:gd name="T47" fmla="*/ 885 h 947"/>
                      <a:gd name="T48" fmla="*/ 268 w 511"/>
                      <a:gd name="T49" fmla="*/ 840 h 947"/>
                      <a:gd name="T50" fmla="*/ 308 w 511"/>
                      <a:gd name="T51" fmla="*/ 771 h 947"/>
                      <a:gd name="T52" fmla="*/ 341 w 511"/>
                      <a:gd name="T53" fmla="*/ 664 h 947"/>
                      <a:gd name="T54" fmla="*/ 368 w 511"/>
                      <a:gd name="T55" fmla="*/ 573 h 947"/>
                      <a:gd name="T56" fmla="*/ 348 w 511"/>
                      <a:gd name="T57" fmla="*/ 469 h 947"/>
                      <a:gd name="T58" fmla="*/ 318 w 511"/>
                      <a:gd name="T59" fmla="*/ 358 h 947"/>
                      <a:gd name="T60" fmla="*/ 258 w 511"/>
                      <a:gd name="T61" fmla="*/ 231 h 947"/>
                      <a:gd name="T62" fmla="*/ 172 w 511"/>
                      <a:gd name="T63" fmla="*/ 114 h 947"/>
                      <a:gd name="T64" fmla="*/ 99 w 511"/>
                      <a:gd name="T65" fmla="*/ 29 h 947"/>
                      <a:gd name="T66" fmla="*/ 59 w 511"/>
                      <a:gd name="T67" fmla="*/ 0 h 947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511"/>
                      <a:gd name="T103" fmla="*/ 0 h 947"/>
                      <a:gd name="T104" fmla="*/ 511 w 511"/>
                      <a:gd name="T105" fmla="*/ 947 h 947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511" h="947">
                        <a:moveTo>
                          <a:pt x="59" y="0"/>
                        </a:moveTo>
                        <a:lnTo>
                          <a:pt x="13" y="0"/>
                        </a:lnTo>
                        <a:lnTo>
                          <a:pt x="0" y="68"/>
                        </a:lnTo>
                        <a:lnTo>
                          <a:pt x="33" y="108"/>
                        </a:lnTo>
                        <a:lnTo>
                          <a:pt x="139" y="202"/>
                        </a:lnTo>
                        <a:lnTo>
                          <a:pt x="232" y="322"/>
                        </a:lnTo>
                        <a:lnTo>
                          <a:pt x="292" y="446"/>
                        </a:lnTo>
                        <a:lnTo>
                          <a:pt x="301" y="527"/>
                        </a:lnTo>
                        <a:lnTo>
                          <a:pt x="298" y="586"/>
                        </a:lnTo>
                        <a:lnTo>
                          <a:pt x="272" y="719"/>
                        </a:lnTo>
                        <a:lnTo>
                          <a:pt x="238" y="827"/>
                        </a:lnTo>
                        <a:lnTo>
                          <a:pt x="209" y="889"/>
                        </a:lnTo>
                        <a:lnTo>
                          <a:pt x="202" y="928"/>
                        </a:lnTo>
                        <a:lnTo>
                          <a:pt x="232" y="928"/>
                        </a:lnTo>
                        <a:lnTo>
                          <a:pt x="278" y="915"/>
                        </a:lnTo>
                        <a:lnTo>
                          <a:pt x="292" y="918"/>
                        </a:lnTo>
                        <a:lnTo>
                          <a:pt x="388" y="924"/>
                        </a:lnTo>
                        <a:lnTo>
                          <a:pt x="461" y="947"/>
                        </a:lnTo>
                        <a:lnTo>
                          <a:pt x="487" y="934"/>
                        </a:lnTo>
                        <a:lnTo>
                          <a:pt x="511" y="885"/>
                        </a:lnTo>
                        <a:lnTo>
                          <a:pt x="487" y="859"/>
                        </a:lnTo>
                        <a:lnTo>
                          <a:pt x="378" y="856"/>
                        </a:lnTo>
                        <a:lnTo>
                          <a:pt x="301" y="866"/>
                        </a:lnTo>
                        <a:lnTo>
                          <a:pt x="262" y="885"/>
                        </a:lnTo>
                        <a:lnTo>
                          <a:pt x="268" y="840"/>
                        </a:lnTo>
                        <a:lnTo>
                          <a:pt x="308" y="771"/>
                        </a:lnTo>
                        <a:lnTo>
                          <a:pt x="341" y="664"/>
                        </a:lnTo>
                        <a:lnTo>
                          <a:pt x="368" y="573"/>
                        </a:lnTo>
                        <a:lnTo>
                          <a:pt x="348" y="469"/>
                        </a:lnTo>
                        <a:lnTo>
                          <a:pt x="318" y="358"/>
                        </a:lnTo>
                        <a:lnTo>
                          <a:pt x="258" y="231"/>
                        </a:lnTo>
                        <a:lnTo>
                          <a:pt x="172" y="114"/>
                        </a:lnTo>
                        <a:lnTo>
                          <a:pt x="99" y="29"/>
                        </a:lnTo>
                        <a:lnTo>
                          <a:pt x="59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700" name="Freeform 12"/>
                  <p:cNvSpPr>
                    <a:spLocks/>
                  </p:cNvSpPr>
                  <p:nvPr/>
                </p:nvSpPr>
                <p:spPr bwMode="auto">
                  <a:xfrm>
                    <a:off x="1912" y="3174"/>
                    <a:ext cx="344" cy="965"/>
                  </a:xfrm>
                  <a:custGeom>
                    <a:avLst/>
                    <a:gdLst>
                      <a:gd name="T0" fmla="*/ 238 w 344"/>
                      <a:gd name="T1" fmla="*/ 0 h 965"/>
                      <a:gd name="T2" fmla="*/ 195 w 344"/>
                      <a:gd name="T3" fmla="*/ 91 h 965"/>
                      <a:gd name="T4" fmla="*/ 165 w 344"/>
                      <a:gd name="T5" fmla="*/ 224 h 965"/>
                      <a:gd name="T6" fmla="*/ 129 w 344"/>
                      <a:gd name="T7" fmla="*/ 371 h 965"/>
                      <a:gd name="T8" fmla="*/ 96 w 344"/>
                      <a:gd name="T9" fmla="*/ 520 h 965"/>
                      <a:gd name="T10" fmla="*/ 96 w 344"/>
                      <a:gd name="T11" fmla="*/ 575 h 965"/>
                      <a:gd name="T12" fmla="*/ 129 w 344"/>
                      <a:gd name="T13" fmla="*/ 673 h 965"/>
                      <a:gd name="T14" fmla="*/ 175 w 344"/>
                      <a:gd name="T15" fmla="*/ 725 h 965"/>
                      <a:gd name="T16" fmla="*/ 218 w 344"/>
                      <a:gd name="T17" fmla="*/ 790 h 965"/>
                      <a:gd name="T18" fmla="*/ 248 w 344"/>
                      <a:gd name="T19" fmla="*/ 838 h 965"/>
                      <a:gd name="T20" fmla="*/ 235 w 344"/>
                      <a:gd name="T21" fmla="*/ 861 h 965"/>
                      <a:gd name="T22" fmla="*/ 159 w 344"/>
                      <a:gd name="T23" fmla="*/ 871 h 965"/>
                      <a:gd name="T24" fmla="*/ 36 w 344"/>
                      <a:gd name="T25" fmla="*/ 890 h 965"/>
                      <a:gd name="T26" fmla="*/ 0 w 344"/>
                      <a:gd name="T27" fmla="*/ 920 h 965"/>
                      <a:gd name="T28" fmla="*/ 30 w 344"/>
                      <a:gd name="T29" fmla="*/ 946 h 965"/>
                      <a:gd name="T30" fmla="*/ 99 w 344"/>
                      <a:gd name="T31" fmla="*/ 965 h 965"/>
                      <a:gd name="T32" fmla="*/ 179 w 344"/>
                      <a:gd name="T33" fmla="*/ 926 h 965"/>
                      <a:gd name="T34" fmla="*/ 238 w 344"/>
                      <a:gd name="T35" fmla="*/ 900 h 965"/>
                      <a:gd name="T36" fmla="*/ 314 w 344"/>
                      <a:gd name="T37" fmla="*/ 890 h 965"/>
                      <a:gd name="T38" fmla="*/ 344 w 344"/>
                      <a:gd name="T39" fmla="*/ 881 h 965"/>
                      <a:gd name="T40" fmla="*/ 334 w 344"/>
                      <a:gd name="T41" fmla="*/ 848 h 965"/>
                      <a:gd name="T42" fmla="*/ 248 w 344"/>
                      <a:gd name="T43" fmla="*/ 764 h 965"/>
                      <a:gd name="T44" fmla="*/ 198 w 344"/>
                      <a:gd name="T45" fmla="*/ 676 h 965"/>
                      <a:gd name="T46" fmla="*/ 155 w 344"/>
                      <a:gd name="T47" fmla="*/ 617 h 965"/>
                      <a:gd name="T48" fmla="*/ 149 w 344"/>
                      <a:gd name="T49" fmla="*/ 559 h 965"/>
                      <a:gd name="T50" fmla="*/ 169 w 344"/>
                      <a:gd name="T51" fmla="*/ 462 h 965"/>
                      <a:gd name="T52" fmla="*/ 215 w 344"/>
                      <a:gd name="T53" fmla="*/ 361 h 965"/>
                      <a:gd name="T54" fmla="*/ 265 w 344"/>
                      <a:gd name="T55" fmla="*/ 189 h 965"/>
                      <a:gd name="T56" fmla="*/ 308 w 344"/>
                      <a:gd name="T57" fmla="*/ 88 h 965"/>
                      <a:gd name="T58" fmla="*/ 304 w 344"/>
                      <a:gd name="T59" fmla="*/ 29 h 965"/>
                      <a:gd name="T60" fmla="*/ 265 w 344"/>
                      <a:gd name="T61" fmla="*/ 0 h 965"/>
                      <a:gd name="T62" fmla="*/ 238 w 344"/>
                      <a:gd name="T63" fmla="*/ 0 h 965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344"/>
                      <a:gd name="T97" fmla="*/ 0 h 965"/>
                      <a:gd name="T98" fmla="*/ 344 w 344"/>
                      <a:gd name="T99" fmla="*/ 965 h 965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344" h="965">
                        <a:moveTo>
                          <a:pt x="238" y="0"/>
                        </a:moveTo>
                        <a:lnTo>
                          <a:pt x="195" y="91"/>
                        </a:lnTo>
                        <a:lnTo>
                          <a:pt x="165" y="224"/>
                        </a:lnTo>
                        <a:lnTo>
                          <a:pt x="129" y="371"/>
                        </a:lnTo>
                        <a:lnTo>
                          <a:pt x="96" y="520"/>
                        </a:lnTo>
                        <a:lnTo>
                          <a:pt x="96" y="575"/>
                        </a:lnTo>
                        <a:lnTo>
                          <a:pt x="129" y="673"/>
                        </a:lnTo>
                        <a:lnTo>
                          <a:pt x="175" y="725"/>
                        </a:lnTo>
                        <a:lnTo>
                          <a:pt x="218" y="790"/>
                        </a:lnTo>
                        <a:lnTo>
                          <a:pt x="248" y="838"/>
                        </a:lnTo>
                        <a:lnTo>
                          <a:pt x="235" y="861"/>
                        </a:lnTo>
                        <a:lnTo>
                          <a:pt x="159" y="871"/>
                        </a:lnTo>
                        <a:lnTo>
                          <a:pt x="36" y="890"/>
                        </a:lnTo>
                        <a:lnTo>
                          <a:pt x="0" y="920"/>
                        </a:lnTo>
                        <a:lnTo>
                          <a:pt x="30" y="946"/>
                        </a:lnTo>
                        <a:lnTo>
                          <a:pt x="99" y="965"/>
                        </a:lnTo>
                        <a:lnTo>
                          <a:pt x="179" y="926"/>
                        </a:lnTo>
                        <a:lnTo>
                          <a:pt x="238" y="900"/>
                        </a:lnTo>
                        <a:lnTo>
                          <a:pt x="314" y="890"/>
                        </a:lnTo>
                        <a:lnTo>
                          <a:pt x="344" y="881"/>
                        </a:lnTo>
                        <a:lnTo>
                          <a:pt x="334" y="848"/>
                        </a:lnTo>
                        <a:lnTo>
                          <a:pt x="248" y="764"/>
                        </a:lnTo>
                        <a:lnTo>
                          <a:pt x="198" y="676"/>
                        </a:lnTo>
                        <a:lnTo>
                          <a:pt x="155" y="617"/>
                        </a:lnTo>
                        <a:lnTo>
                          <a:pt x="149" y="559"/>
                        </a:lnTo>
                        <a:lnTo>
                          <a:pt x="169" y="462"/>
                        </a:lnTo>
                        <a:lnTo>
                          <a:pt x="215" y="361"/>
                        </a:lnTo>
                        <a:lnTo>
                          <a:pt x="265" y="189"/>
                        </a:lnTo>
                        <a:lnTo>
                          <a:pt x="308" y="88"/>
                        </a:lnTo>
                        <a:lnTo>
                          <a:pt x="304" y="29"/>
                        </a:lnTo>
                        <a:lnTo>
                          <a:pt x="265" y="0"/>
                        </a:lnTo>
                        <a:lnTo>
                          <a:pt x="238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468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528" y="2880"/>
                  <a:ext cx="992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l"/>
                  <a:r>
                    <a:rPr lang="en-US" sz="1200" b="0">
                      <a:latin typeface="Tahoma" charset="0"/>
                      <a:cs typeface="Tahoma" charset="0"/>
                    </a:rPr>
                    <a:t>But what about the </a:t>
                  </a:r>
                  <a:r>
                    <a:rPr lang="ja-JP" altLang="en-US" sz="1200" b="0">
                      <a:latin typeface="Tahoma" charset="0"/>
                      <a:cs typeface="Tahoma" charset="0"/>
                    </a:rPr>
                    <a:t>“</a:t>
                  </a:r>
                  <a:r>
                    <a:rPr lang="en-US" altLang="ja-JP" sz="1200" b="0">
                      <a:latin typeface="Tahoma" charset="0"/>
                      <a:cs typeface="Tahoma" charset="0"/>
                    </a:rPr>
                    <a:t>+1</a:t>
                  </a:r>
                  <a:r>
                    <a:rPr lang="ja-JP" altLang="en-US" sz="1200" b="0">
                      <a:latin typeface="Tahoma" charset="0"/>
                      <a:cs typeface="Tahoma" charset="0"/>
                    </a:rPr>
                    <a:t>”</a:t>
                  </a:r>
                  <a:r>
                    <a:rPr lang="en-US" altLang="ja-JP" sz="1200" b="0">
                      <a:latin typeface="Tahoma" charset="0"/>
                      <a:cs typeface="Tahoma" charset="0"/>
                    </a:rPr>
                    <a:t>?</a:t>
                  </a:r>
                  <a:endParaRPr lang="en-US" sz="1200" b="0">
                    <a:latin typeface="Tahoma" charset="0"/>
                    <a:cs typeface="Tahoma" charset="0"/>
                  </a:endParaRPr>
                </a:p>
              </p:txBody>
            </p:sp>
            <p:sp>
              <p:nvSpPr>
                <p:cNvPr id="24689" name="Line 14"/>
                <p:cNvSpPr>
                  <a:spLocks noChangeShapeType="1"/>
                </p:cNvSpPr>
                <p:nvPr/>
              </p:nvSpPr>
              <p:spPr bwMode="auto">
                <a:xfrm>
                  <a:off x="4896" y="3216"/>
                  <a:ext cx="144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90" name="Line 15"/>
                <p:cNvSpPr>
                  <a:spLocks noChangeShapeType="1"/>
                </p:cNvSpPr>
                <p:nvPr/>
              </p:nvSpPr>
              <p:spPr bwMode="auto">
                <a:xfrm>
                  <a:off x="4594" y="3496"/>
                  <a:ext cx="0" cy="2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4608" name="Group 20"/>
              <p:cNvGrpSpPr>
                <a:grpSpLocks/>
              </p:cNvGrpSpPr>
              <p:nvPr/>
            </p:nvGrpSpPr>
            <p:grpSpPr bwMode="auto">
              <a:xfrm>
                <a:off x="1005" y="2352"/>
                <a:ext cx="4526" cy="1653"/>
                <a:chOff x="1005" y="2352"/>
                <a:chExt cx="4526" cy="1653"/>
              </a:xfrm>
            </p:grpSpPr>
            <p:grpSp>
              <p:nvGrpSpPr>
                <p:cNvPr id="24609" name="Group 22"/>
                <p:cNvGrpSpPr>
                  <a:grpSpLocks/>
                </p:cNvGrpSpPr>
                <p:nvPr/>
              </p:nvGrpSpPr>
              <p:grpSpPr bwMode="auto">
                <a:xfrm>
                  <a:off x="3634" y="3164"/>
                  <a:ext cx="960" cy="676"/>
                  <a:chOff x="4464" y="532"/>
                  <a:chExt cx="960" cy="676"/>
                </a:xfrm>
              </p:grpSpPr>
              <p:grpSp>
                <p:nvGrpSpPr>
                  <p:cNvPr id="24678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4464" y="532"/>
                    <a:ext cx="960" cy="676"/>
                    <a:chOff x="3936" y="528"/>
                    <a:chExt cx="960" cy="676"/>
                  </a:xfrm>
                </p:grpSpPr>
                <p:sp>
                  <p:nvSpPr>
                    <p:cNvPr id="24680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28" y="672"/>
                      <a:ext cx="576" cy="377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pPr algn="l"/>
                      <a:endParaRPr lang="en-US" sz="1800" b="0">
                        <a:latin typeface="Tahoma" charset="0"/>
                        <a:cs typeface="Tahoma" charset="0"/>
                      </a:endParaRPr>
                    </a:p>
                  </p:txBody>
                </p:sp>
                <p:sp>
                  <p:nvSpPr>
                    <p:cNvPr id="24681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18" y="671"/>
                      <a:ext cx="634" cy="37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  <a:cs typeface="ＭＳ Ｐゴシック" charset="0"/>
                        </a:defRPr>
                      </a:lvl1pPr>
                      <a:lvl2pPr marL="742950" indent="-28575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2pPr>
                      <a:lvl3pPr marL="1143000" indent="-22860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3pPr>
                      <a:lvl4pPr marL="1600200" indent="-22860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4pPr>
                      <a:lvl5pPr marL="2057400" indent="-22860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5pPr>
                      <a:lvl6pPr marL="25146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6pPr>
                      <a:lvl7pPr marL="29718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7pPr>
                      <a:lvl8pPr marL="34290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8pPr>
                      <a:lvl9pPr marL="38862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9pPr>
                    </a:lstStyle>
                    <a:p>
                      <a:pPr algn="l"/>
                      <a:r>
                        <a:rPr lang="en-US" sz="1100" b="0">
                          <a:latin typeface="Tahoma" charset="0"/>
                          <a:cs typeface="Tahoma" charset="0"/>
                        </a:rPr>
                        <a:t>   A       B</a:t>
                      </a:r>
                    </a:p>
                    <a:p>
                      <a:pPr algn="l"/>
                      <a:r>
                        <a:rPr lang="en-US" sz="1100" b="0">
                          <a:latin typeface="Tahoma" charset="0"/>
                          <a:cs typeface="Tahoma" charset="0"/>
                        </a:rPr>
                        <a:t>CO          CI</a:t>
                      </a:r>
                    </a:p>
                    <a:p>
                      <a:pPr algn="l"/>
                      <a:r>
                        <a:rPr lang="en-US" sz="1100" b="0">
                          <a:latin typeface="Tahoma" charset="0"/>
                          <a:cs typeface="Tahoma" charset="0"/>
                        </a:rPr>
                        <a:t>        S</a:t>
                      </a:r>
                    </a:p>
                  </p:txBody>
                </p:sp>
                <p:sp>
                  <p:nvSpPr>
                    <p:cNvPr id="24682" name="Line 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72" y="5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83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528" y="529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84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060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85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04" y="86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86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86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4679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16" y="742"/>
                    <a:ext cx="270" cy="2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pPr algn="l"/>
                    <a:r>
                      <a:rPr lang="en-US" sz="1600" b="0">
                        <a:latin typeface="DomCasual" charset="0"/>
                        <a:cs typeface="Tahoma" charset="0"/>
                      </a:rPr>
                      <a:t>FA</a:t>
                    </a:r>
                  </a:p>
                </p:txBody>
              </p:sp>
            </p:grpSp>
            <p:grpSp>
              <p:nvGrpSpPr>
                <p:cNvPr id="24610" name="Group 32"/>
                <p:cNvGrpSpPr>
                  <a:grpSpLocks/>
                </p:cNvGrpSpPr>
                <p:nvPr/>
              </p:nvGrpSpPr>
              <p:grpSpPr bwMode="auto">
                <a:xfrm>
                  <a:off x="2818" y="3163"/>
                  <a:ext cx="960" cy="676"/>
                  <a:chOff x="4464" y="532"/>
                  <a:chExt cx="960" cy="676"/>
                </a:xfrm>
              </p:grpSpPr>
              <p:grpSp>
                <p:nvGrpSpPr>
                  <p:cNvPr id="24669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4464" y="532"/>
                    <a:ext cx="960" cy="676"/>
                    <a:chOff x="3936" y="528"/>
                    <a:chExt cx="960" cy="676"/>
                  </a:xfrm>
                </p:grpSpPr>
                <p:sp>
                  <p:nvSpPr>
                    <p:cNvPr id="24671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28" y="672"/>
                      <a:ext cx="576" cy="377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pPr algn="l"/>
                      <a:endParaRPr lang="en-US" sz="1800" b="0">
                        <a:latin typeface="Tahoma" charset="0"/>
                        <a:cs typeface="Tahoma" charset="0"/>
                      </a:endParaRPr>
                    </a:p>
                  </p:txBody>
                </p:sp>
                <p:sp>
                  <p:nvSpPr>
                    <p:cNvPr id="24672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18" y="671"/>
                      <a:ext cx="634" cy="37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  <a:cs typeface="ＭＳ Ｐゴシック" charset="0"/>
                        </a:defRPr>
                      </a:lvl1pPr>
                      <a:lvl2pPr marL="742950" indent="-28575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2pPr>
                      <a:lvl3pPr marL="1143000" indent="-22860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3pPr>
                      <a:lvl4pPr marL="1600200" indent="-22860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4pPr>
                      <a:lvl5pPr marL="2057400" indent="-22860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5pPr>
                      <a:lvl6pPr marL="25146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6pPr>
                      <a:lvl7pPr marL="29718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7pPr>
                      <a:lvl8pPr marL="34290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8pPr>
                      <a:lvl9pPr marL="38862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9pPr>
                    </a:lstStyle>
                    <a:p>
                      <a:pPr algn="l"/>
                      <a:r>
                        <a:rPr lang="en-US" sz="1100" b="0">
                          <a:latin typeface="Tahoma" charset="0"/>
                          <a:cs typeface="Tahoma" charset="0"/>
                        </a:rPr>
                        <a:t>   A       B</a:t>
                      </a:r>
                    </a:p>
                    <a:p>
                      <a:pPr algn="l"/>
                      <a:r>
                        <a:rPr lang="en-US" sz="1100" b="0">
                          <a:latin typeface="Tahoma" charset="0"/>
                          <a:cs typeface="Tahoma" charset="0"/>
                        </a:rPr>
                        <a:t>CO          CI</a:t>
                      </a:r>
                    </a:p>
                    <a:p>
                      <a:pPr algn="l"/>
                      <a:r>
                        <a:rPr lang="en-US" sz="1100" b="0">
                          <a:latin typeface="Tahoma" charset="0"/>
                          <a:cs typeface="Tahoma" charset="0"/>
                        </a:rPr>
                        <a:t>        S</a:t>
                      </a:r>
                    </a:p>
                  </p:txBody>
                </p:sp>
                <p:sp>
                  <p:nvSpPr>
                    <p:cNvPr id="24673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72" y="5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74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528" y="529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75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060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76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04" y="86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77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86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4670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16" y="742"/>
                    <a:ext cx="270" cy="2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pPr algn="l"/>
                    <a:r>
                      <a:rPr lang="en-US" sz="1600" b="0">
                        <a:latin typeface="DomCasual" charset="0"/>
                        <a:cs typeface="Tahoma" charset="0"/>
                      </a:rPr>
                      <a:t>FA</a:t>
                    </a:r>
                  </a:p>
                </p:txBody>
              </p:sp>
            </p:grpSp>
            <p:grpSp>
              <p:nvGrpSpPr>
                <p:cNvPr id="24611" name="Group 42"/>
                <p:cNvGrpSpPr>
                  <a:grpSpLocks/>
                </p:cNvGrpSpPr>
                <p:nvPr/>
              </p:nvGrpSpPr>
              <p:grpSpPr bwMode="auto">
                <a:xfrm>
                  <a:off x="1152" y="3165"/>
                  <a:ext cx="960" cy="676"/>
                  <a:chOff x="4464" y="532"/>
                  <a:chExt cx="960" cy="676"/>
                </a:xfrm>
              </p:grpSpPr>
              <p:grpSp>
                <p:nvGrpSpPr>
                  <p:cNvPr id="24660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4464" y="532"/>
                    <a:ext cx="960" cy="676"/>
                    <a:chOff x="3936" y="528"/>
                    <a:chExt cx="960" cy="676"/>
                  </a:xfrm>
                </p:grpSpPr>
                <p:sp>
                  <p:nvSpPr>
                    <p:cNvPr id="24662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28" y="672"/>
                      <a:ext cx="576" cy="377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pPr algn="l"/>
                      <a:endParaRPr lang="en-US" sz="1800" b="0">
                        <a:latin typeface="Tahoma" charset="0"/>
                        <a:cs typeface="Tahoma" charset="0"/>
                      </a:endParaRPr>
                    </a:p>
                  </p:txBody>
                </p:sp>
                <p:sp>
                  <p:nvSpPr>
                    <p:cNvPr id="24663" name="Text Box 4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18" y="671"/>
                      <a:ext cx="634" cy="37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  <a:cs typeface="ＭＳ Ｐゴシック" charset="0"/>
                        </a:defRPr>
                      </a:lvl1pPr>
                      <a:lvl2pPr marL="742950" indent="-28575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2pPr>
                      <a:lvl3pPr marL="1143000" indent="-22860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3pPr>
                      <a:lvl4pPr marL="1600200" indent="-22860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4pPr>
                      <a:lvl5pPr marL="2057400" indent="-22860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5pPr>
                      <a:lvl6pPr marL="25146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6pPr>
                      <a:lvl7pPr marL="29718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7pPr>
                      <a:lvl8pPr marL="34290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8pPr>
                      <a:lvl9pPr marL="38862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9pPr>
                    </a:lstStyle>
                    <a:p>
                      <a:pPr algn="l"/>
                      <a:r>
                        <a:rPr lang="en-US" sz="1100" b="0">
                          <a:latin typeface="Tahoma" charset="0"/>
                          <a:cs typeface="Tahoma" charset="0"/>
                        </a:rPr>
                        <a:t>   A       B</a:t>
                      </a:r>
                    </a:p>
                    <a:p>
                      <a:pPr algn="l"/>
                      <a:r>
                        <a:rPr lang="en-US" sz="1100" b="0">
                          <a:latin typeface="Tahoma" charset="0"/>
                          <a:cs typeface="Tahoma" charset="0"/>
                        </a:rPr>
                        <a:t>CO          CI</a:t>
                      </a:r>
                    </a:p>
                    <a:p>
                      <a:pPr algn="l"/>
                      <a:r>
                        <a:rPr lang="en-US" sz="1100" b="0">
                          <a:latin typeface="Tahoma" charset="0"/>
                          <a:cs typeface="Tahoma" charset="0"/>
                        </a:rPr>
                        <a:t>        S</a:t>
                      </a:r>
                    </a:p>
                  </p:txBody>
                </p:sp>
                <p:sp>
                  <p:nvSpPr>
                    <p:cNvPr id="24664" name="Line 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72" y="5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65" name="Line 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528" y="529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66" name="Line 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060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67" name="Line 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04" y="86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68" name="Line 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86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4661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16" y="742"/>
                    <a:ext cx="270" cy="2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pPr algn="l"/>
                    <a:r>
                      <a:rPr lang="en-US" sz="1600" b="0">
                        <a:latin typeface="DomCasual" charset="0"/>
                        <a:cs typeface="Tahoma" charset="0"/>
                      </a:rPr>
                      <a:t>FA</a:t>
                    </a:r>
                  </a:p>
                </p:txBody>
              </p:sp>
            </p:grpSp>
            <p:grpSp>
              <p:nvGrpSpPr>
                <p:cNvPr id="24612" name="Group 52"/>
                <p:cNvGrpSpPr>
                  <a:grpSpLocks/>
                </p:cNvGrpSpPr>
                <p:nvPr/>
              </p:nvGrpSpPr>
              <p:grpSpPr bwMode="auto">
                <a:xfrm>
                  <a:off x="2002" y="3162"/>
                  <a:ext cx="960" cy="676"/>
                  <a:chOff x="4464" y="532"/>
                  <a:chExt cx="960" cy="676"/>
                </a:xfrm>
              </p:grpSpPr>
              <p:grpSp>
                <p:nvGrpSpPr>
                  <p:cNvPr id="24651" name="Group 53"/>
                  <p:cNvGrpSpPr>
                    <a:grpSpLocks/>
                  </p:cNvGrpSpPr>
                  <p:nvPr/>
                </p:nvGrpSpPr>
                <p:grpSpPr bwMode="auto">
                  <a:xfrm>
                    <a:off x="4464" y="532"/>
                    <a:ext cx="960" cy="676"/>
                    <a:chOff x="3936" y="528"/>
                    <a:chExt cx="960" cy="676"/>
                  </a:xfrm>
                </p:grpSpPr>
                <p:sp>
                  <p:nvSpPr>
                    <p:cNvPr id="24653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28" y="672"/>
                      <a:ext cx="576" cy="377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pPr algn="l"/>
                      <a:endParaRPr lang="en-US" sz="1800" b="0">
                        <a:latin typeface="Tahoma" charset="0"/>
                        <a:cs typeface="Tahoma" charset="0"/>
                      </a:endParaRPr>
                    </a:p>
                  </p:txBody>
                </p:sp>
                <p:sp>
                  <p:nvSpPr>
                    <p:cNvPr id="24654" name="Text Box 5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18" y="671"/>
                      <a:ext cx="634" cy="37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  <a:cs typeface="ＭＳ Ｐゴシック" charset="0"/>
                        </a:defRPr>
                      </a:lvl1pPr>
                      <a:lvl2pPr marL="742950" indent="-28575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2pPr>
                      <a:lvl3pPr marL="1143000" indent="-22860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3pPr>
                      <a:lvl4pPr marL="1600200" indent="-22860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4pPr>
                      <a:lvl5pPr marL="2057400" indent="-228600"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5pPr>
                      <a:lvl6pPr marL="25146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6pPr>
                      <a:lvl7pPr marL="29718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7pPr>
                      <a:lvl8pPr marL="34290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8pPr>
                      <a:lvl9pPr marL="3886200" indent="-228600" algn="r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ekton" charset="0"/>
                          <a:ea typeface="ＭＳ Ｐゴシック" charset="0"/>
                        </a:defRPr>
                      </a:lvl9pPr>
                    </a:lstStyle>
                    <a:p>
                      <a:pPr algn="l"/>
                      <a:r>
                        <a:rPr lang="en-US" sz="1100" b="0">
                          <a:latin typeface="Tahoma" charset="0"/>
                          <a:cs typeface="Tahoma" charset="0"/>
                        </a:rPr>
                        <a:t>   A       B</a:t>
                      </a:r>
                    </a:p>
                    <a:p>
                      <a:pPr algn="l"/>
                      <a:r>
                        <a:rPr lang="en-US" sz="1100" b="0">
                          <a:latin typeface="Tahoma" charset="0"/>
                          <a:cs typeface="Tahoma" charset="0"/>
                        </a:rPr>
                        <a:t>CO          CI</a:t>
                      </a:r>
                    </a:p>
                    <a:p>
                      <a:pPr algn="l"/>
                      <a:r>
                        <a:rPr lang="en-US" sz="1100" b="0">
                          <a:latin typeface="Tahoma" charset="0"/>
                          <a:cs typeface="Tahoma" charset="0"/>
                        </a:rPr>
                        <a:t>        S</a:t>
                      </a:r>
                    </a:p>
                  </p:txBody>
                </p:sp>
                <p:sp>
                  <p:nvSpPr>
                    <p:cNvPr id="24655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72" y="528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56" name="Line 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528" y="529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57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060"/>
                      <a:ext cx="0" cy="14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58" name="Line 5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04" y="86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659" name="Line 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936" y="86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4652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16" y="742"/>
                    <a:ext cx="270" cy="21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pPr algn="l"/>
                    <a:r>
                      <a:rPr lang="en-US" sz="1600" b="0">
                        <a:latin typeface="DomCasual" charset="0"/>
                        <a:cs typeface="Tahoma" charset="0"/>
                      </a:rPr>
                      <a:t>FA</a:t>
                    </a:r>
                  </a:p>
                </p:txBody>
              </p:sp>
            </p:grpSp>
            <p:sp>
              <p:nvSpPr>
                <p:cNvPr id="24613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1360" y="2966"/>
                  <a:ext cx="2777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l"/>
                  <a:r>
                    <a:rPr lang="en-US" sz="1600" b="0">
                      <a:latin typeface="Tahoma" charset="0"/>
                      <a:cs typeface="Tahoma" charset="0"/>
                    </a:rPr>
                    <a:t>A3                 A2                 A1                 A0</a:t>
                  </a:r>
                </a:p>
              </p:txBody>
            </p:sp>
            <p:sp>
              <p:nvSpPr>
                <p:cNvPr id="24614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1005" y="3792"/>
                  <a:ext cx="3253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l"/>
                  <a:r>
                    <a:rPr lang="en-US" sz="1600" b="0">
                      <a:latin typeface="Tahoma" charset="0"/>
                      <a:cs typeface="Tahoma" charset="0"/>
                    </a:rPr>
                    <a:t>S4         S3                 S0                 S1                 S0</a:t>
                  </a:r>
                </a:p>
              </p:txBody>
            </p:sp>
            <p:sp>
              <p:nvSpPr>
                <p:cNvPr id="24615" name="Line 64"/>
                <p:cNvSpPr>
                  <a:spLocks noChangeShapeType="1"/>
                </p:cNvSpPr>
                <p:nvPr/>
              </p:nvSpPr>
              <p:spPr bwMode="auto">
                <a:xfrm>
                  <a:off x="1152" y="3496"/>
                  <a:ext cx="0" cy="3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4616" name="Group 65"/>
                <p:cNvGrpSpPr>
                  <a:grpSpLocks/>
                </p:cNvGrpSpPr>
                <p:nvPr/>
              </p:nvGrpSpPr>
              <p:grpSpPr bwMode="auto">
                <a:xfrm rot="5400000">
                  <a:off x="1485" y="2840"/>
                  <a:ext cx="518" cy="233"/>
                  <a:chOff x="3744" y="8496"/>
                  <a:chExt cx="1296" cy="582"/>
                </a:xfrm>
              </p:grpSpPr>
              <p:sp>
                <p:nvSpPr>
                  <p:cNvPr id="24645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8643"/>
                    <a:ext cx="41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46" name="Freeform 67"/>
                  <p:cNvSpPr>
                    <a:spLocks/>
                  </p:cNvSpPr>
                  <p:nvPr/>
                </p:nvSpPr>
                <p:spPr bwMode="auto">
                  <a:xfrm>
                    <a:off x="4176" y="8499"/>
                    <a:ext cx="681" cy="576"/>
                  </a:xfrm>
                  <a:custGeom>
                    <a:avLst/>
                    <a:gdLst>
                      <a:gd name="T0" fmla="*/ 6 w 681"/>
                      <a:gd name="T1" fmla="*/ 0 h 576"/>
                      <a:gd name="T2" fmla="*/ 360 w 681"/>
                      <a:gd name="T3" fmla="*/ 0 h 576"/>
                      <a:gd name="T4" fmla="*/ 429 w 681"/>
                      <a:gd name="T5" fmla="*/ 6 h 576"/>
                      <a:gd name="T6" fmla="*/ 489 w 681"/>
                      <a:gd name="T7" fmla="*/ 24 h 576"/>
                      <a:gd name="T8" fmla="*/ 573 w 681"/>
                      <a:gd name="T9" fmla="*/ 96 h 576"/>
                      <a:gd name="T10" fmla="*/ 633 w 681"/>
                      <a:gd name="T11" fmla="*/ 186 h 576"/>
                      <a:gd name="T12" fmla="*/ 681 w 681"/>
                      <a:gd name="T13" fmla="*/ 288 h 576"/>
                      <a:gd name="T14" fmla="*/ 633 w 681"/>
                      <a:gd name="T15" fmla="*/ 390 h 576"/>
                      <a:gd name="T16" fmla="*/ 567 w 681"/>
                      <a:gd name="T17" fmla="*/ 474 h 576"/>
                      <a:gd name="T18" fmla="*/ 483 w 681"/>
                      <a:gd name="T19" fmla="*/ 546 h 576"/>
                      <a:gd name="T20" fmla="*/ 429 w 681"/>
                      <a:gd name="T21" fmla="*/ 564 h 576"/>
                      <a:gd name="T22" fmla="*/ 369 w 681"/>
                      <a:gd name="T23" fmla="*/ 576 h 576"/>
                      <a:gd name="T24" fmla="*/ 0 w 681"/>
                      <a:gd name="T25" fmla="*/ 576 h 57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681"/>
                      <a:gd name="T40" fmla="*/ 0 h 576"/>
                      <a:gd name="T41" fmla="*/ 681 w 681"/>
                      <a:gd name="T42" fmla="*/ 576 h 57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681" h="576">
                        <a:moveTo>
                          <a:pt x="6" y="0"/>
                        </a:moveTo>
                        <a:lnTo>
                          <a:pt x="360" y="0"/>
                        </a:lnTo>
                        <a:lnTo>
                          <a:pt x="429" y="6"/>
                        </a:lnTo>
                        <a:lnTo>
                          <a:pt x="489" y="24"/>
                        </a:lnTo>
                        <a:lnTo>
                          <a:pt x="573" y="96"/>
                        </a:lnTo>
                        <a:lnTo>
                          <a:pt x="633" y="186"/>
                        </a:lnTo>
                        <a:lnTo>
                          <a:pt x="681" y="288"/>
                        </a:lnTo>
                        <a:lnTo>
                          <a:pt x="633" y="390"/>
                        </a:lnTo>
                        <a:lnTo>
                          <a:pt x="567" y="474"/>
                        </a:lnTo>
                        <a:lnTo>
                          <a:pt x="483" y="546"/>
                        </a:lnTo>
                        <a:lnTo>
                          <a:pt x="429" y="564"/>
                        </a:lnTo>
                        <a:lnTo>
                          <a:pt x="369" y="576"/>
                        </a:lnTo>
                        <a:lnTo>
                          <a:pt x="0" y="576"/>
                        </a:lnTo>
                      </a:path>
                    </a:pathLst>
                  </a:cu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47" name="Freeform 68"/>
                  <p:cNvSpPr>
                    <a:spLocks/>
                  </p:cNvSpPr>
                  <p:nvPr/>
                </p:nvSpPr>
                <p:spPr bwMode="auto">
                  <a:xfrm>
                    <a:off x="4032" y="8496"/>
                    <a:ext cx="144" cy="579"/>
                  </a:xfrm>
                  <a:custGeom>
                    <a:avLst/>
                    <a:gdLst>
                      <a:gd name="T0" fmla="*/ 0 w 144"/>
                      <a:gd name="T1" fmla="*/ 579 h 579"/>
                      <a:gd name="T2" fmla="*/ 39 w 144"/>
                      <a:gd name="T3" fmla="*/ 564 h 579"/>
                      <a:gd name="T4" fmla="*/ 69 w 144"/>
                      <a:gd name="T5" fmla="*/ 540 h 579"/>
                      <a:gd name="T6" fmla="*/ 111 w 144"/>
                      <a:gd name="T7" fmla="*/ 486 h 579"/>
                      <a:gd name="T8" fmla="*/ 135 w 144"/>
                      <a:gd name="T9" fmla="*/ 384 h 579"/>
                      <a:gd name="T10" fmla="*/ 144 w 144"/>
                      <a:gd name="T11" fmla="*/ 291 h 579"/>
                      <a:gd name="T12" fmla="*/ 135 w 144"/>
                      <a:gd name="T13" fmla="*/ 186 h 579"/>
                      <a:gd name="T14" fmla="*/ 111 w 144"/>
                      <a:gd name="T15" fmla="*/ 102 h 579"/>
                      <a:gd name="T16" fmla="*/ 69 w 144"/>
                      <a:gd name="T17" fmla="*/ 36 h 579"/>
                      <a:gd name="T18" fmla="*/ 39 w 144"/>
                      <a:gd name="T19" fmla="*/ 12 h 579"/>
                      <a:gd name="T20" fmla="*/ 3 w 144"/>
                      <a:gd name="T21" fmla="*/ 0 h 57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44"/>
                      <a:gd name="T34" fmla="*/ 0 h 579"/>
                      <a:gd name="T35" fmla="*/ 144 w 144"/>
                      <a:gd name="T36" fmla="*/ 579 h 57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44" h="579">
                        <a:moveTo>
                          <a:pt x="0" y="579"/>
                        </a:moveTo>
                        <a:lnTo>
                          <a:pt x="39" y="564"/>
                        </a:lnTo>
                        <a:lnTo>
                          <a:pt x="69" y="540"/>
                        </a:lnTo>
                        <a:lnTo>
                          <a:pt x="111" y="486"/>
                        </a:lnTo>
                        <a:lnTo>
                          <a:pt x="135" y="384"/>
                        </a:lnTo>
                        <a:lnTo>
                          <a:pt x="144" y="291"/>
                        </a:lnTo>
                        <a:lnTo>
                          <a:pt x="135" y="186"/>
                        </a:lnTo>
                        <a:lnTo>
                          <a:pt x="111" y="102"/>
                        </a:lnTo>
                        <a:lnTo>
                          <a:pt x="69" y="36"/>
                        </a:lnTo>
                        <a:lnTo>
                          <a:pt x="39" y="12"/>
                        </a:lnTo>
                        <a:lnTo>
                          <a:pt x="3" y="0"/>
                        </a:lnTo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48" name="Freeform 69"/>
                  <p:cNvSpPr>
                    <a:spLocks/>
                  </p:cNvSpPr>
                  <p:nvPr/>
                </p:nvSpPr>
                <p:spPr bwMode="auto">
                  <a:xfrm>
                    <a:off x="4176" y="8499"/>
                    <a:ext cx="144" cy="579"/>
                  </a:xfrm>
                  <a:custGeom>
                    <a:avLst/>
                    <a:gdLst>
                      <a:gd name="T0" fmla="*/ 0 w 144"/>
                      <a:gd name="T1" fmla="*/ 579 h 579"/>
                      <a:gd name="T2" fmla="*/ 39 w 144"/>
                      <a:gd name="T3" fmla="*/ 564 h 579"/>
                      <a:gd name="T4" fmla="*/ 69 w 144"/>
                      <a:gd name="T5" fmla="*/ 540 h 579"/>
                      <a:gd name="T6" fmla="*/ 111 w 144"/>
                      <a:gd name="T7" fmla="*/ 486 h 579"/>
                      <a:gd name="T8" fmla="*/ 135 w 144"/>
                      <a:gd name="T9" fmla="*/ 384 h 579"/>
                      <a:gd name="T10" fmla="*/ 144 w 144"/>
                      <a:gd name="T11" fmla="*/ 291 h 579"/>
                      <a:gd name="T12" fmla="*/ 135 w 144"/>
                      <a:gd name="T13" fmla="*/ 186 h 579"/>
                      <a:gd name="T14" fmla="*/ 111 w 144"/>
                      <a:gd name="T15" fmla="*/ 102 h 579"/>
                      <a:gd name="T16" fmla="*/ 69 w 144"/>
                      <a:gd name="T17" fmla="*/ 36 h 579"/>
                      <a:gd name="T18" fmla="*/ 39 w 144"/>
                      <a:gd name="T19" fmla="*/ 12 h 579"/>
                      <a:gd name="T20" fmla="*/ 3 w 144"/>
                      <a:gd name="T21" fmla="*/ 0 h 57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44"/>
                      <a:gd name="T34" fmla="*/ 0 h 579"/>
                      <a:gd name="T35" fmla="*/ 144 w 144"/>
                      <a:gd name="T36" fmla="*/ 579 h 57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44" h="579">
                        <a:moveTo>
                          <a:pt x="0" y="579"/>
                        </a:moveTo>
                        <a:lnTo>
                          <a:pt x="39" y="564"/>
                        </a:lnTo>
                        <a:lnTo>
                          <a:pt x="69" y="540"/>
                        </a:lnTo>
                        <a:lnTo>
                          <a:pt x="111" y="486"/>
                        </a:lnTo>
                        <a:lnTo>
                          <a:pt x="135" y="384"/>
                        </a:lnTo>
                        <a:lnTo>
                          <a:pt x="144" y="291"/>
                        </a:lnTo>
                        <a:lnTo>
                          <a:pt x="135" y="186"/>
                        </a:lnTo>
                        <a:lnTo>
                          <a:pt x="111" y="102"/>
                        </a:lnTo>
                        <a:lnTo>
                          <a:pt x="69" y="36"/>
                        </a:lnTo>
                        <a:lnTo>
                          <a:pt x="39" y="12"/>
                        </a:lnTo>
                        <a:lnTo>
                          <a:pt x="3" y="0"/>
                        </a:lnTo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49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8931"/>
                    <a:ext cx="40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50" name="Line 7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57" y="8784"/>
                    <a:ext cx="183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617" name="Group 72"/>
                <p:cNvGrpSpPr>
                  <a:grpSpLocks/>
                </p:cNvGrpSpPr>
                <p:nvPr/>
              </p:nvGrpSpPr>
              <p:grpSpPr bwMode="auto">
                <a:xfrm rot="5400000">
                  <a:off x="2333" y="2840"/>
                  <a:ext cx="518" cy="233"/>
                  <a:chOff x="3744" y="8496"/>
                  <a:chExt cx="1296" cy="582"/>
                </a:xfrm>
              </p:grpSpPr>
              <p:sp>
                <p:nvSpPr>
                  <p:cNvPr id="24639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8643"/>
                    <a:ext cx="41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40" name="Freeform 74"/>
                  <p:cNvSpPr>
                    <a:spLocks/>
                  </p:cNvSpPr>
                  <p:nvPr/>
                </p:nvSpPr>
                <p:spPr bwMode="auto">
                  <a:xfrm>
                    <a:off x="4176" y="8499"/>
                    <a:ext cx="681" cy="576"/>
                  </a:xfrm>
                  <a:custGeom>
                    <a:avLst/>
                    <a:gdLst>
                      <a:gd name="T0" fmla="*/ 6 w 681"/>
                      <a:gd name="T1" fmla="*/ 0 h 576"/>
                      <a:gd name="T2" fmla="*/ 360 w 681"/>
                      <a:gd name="T3" fmla="*/ 0 h 576"/>
                      <a:gd name="T4" fmla="*/ 429 w 681"/>
                      <a:gd name="T5" fmla="*/ 6 h 576"/>
                      <a:gd name="T6" fmla="*/ 489 w 681"/>
                      <a:gd name="T7" fmla="*/ 24 h 576"/>
                      <a:gd name="T8" fmla="*/ 573 w 681"/>
                      <a:gd name="T9" fmla="*/ 96 h 576"/>
                      <a:gd name="T10" fmla="*/ 633 w 681"/>
                      <a:gd name="T11" fmla="*/ 186 h 576"/>
                      <a:gd name="T12" fmla="*/ 681 w 681"/>
                      <a:gd name="T13" fmla="*/ 288 h 576"/>
                      <a:gd name="T14" fmla="*/ 633 w 681"/>
                      <a:gd name="T15" fmla="*/ 390 h 576"/>
                      <a:gd name="T16" fmla="*/ 567 w 681"/>
                      <a:gd name="T17" fmla="*/ 474 h 576"/>
                      <a:gd name="T18" fmla="*/ 483 w 681"/>
                      <a:gd name="T19" fmla="*/ 546 h 576"/>
                      <a:gd name="T20" fmla="*/ 429 w 681"/>
                      <a:gd name="T21" fmla="*/ 564 h 576"/>
                      <a:gd name="T22" fmla="*/ 369 w 681"/>
                      <a:gd name="T23" fmla="*/ 576 h 576"/>
                      <a:gd name="T24" fmla="*/ 0 w 681"/>
                      <a:gd name="T25" fmla="*/ 576 h 57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681"/>
                      <a:gd name="T40" fmla="*/ 0 h 576"/>
                      <a:gd name="T41" fmla="*/ 681 w 681"/>
                      <a:gd name="T42" fmla="*/ 576 h 57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681" h="576">
                        <a:moveTo>
                          <a:pt x="6" y="0"/>
                        </a:moveTo>
                        <a:lnTo>
                          <a:pt x="360" y="0"/>
                        </a:lnTo>
                        <a:lnTo>
                          <a:pt x="429" y="6"/>
                        </a:lnTo>
                        <a:lnTo>
                          <a:pt x="489" y="24"/>
                        </a:lnTo>
                        <a:lnTo>
                          <a:pt x="573" y="96"/>
                        </a:lnTo>
                        <a:lnTo>
                          <a:pt x="633" y="186"/>
                        </a:lnTo>
                        <a:lnTo>
                          <a:pt x="681" y="288"/>
                        </a:lnTo>
                        <a:lnTo>
                          <a:pt x="633" y="390"/>
                        </a:lnTo>
                        <a:lnTo>
                          <a:pt x="567" y="474"/>
                        </a:lnTo>
                        <a:lnTo>
                          <a:pt x="483" y="546"/>
                        </a:lnTo>
                        <a:lnTo>
                          <a:pt x="429" y="564"/>
                        </a:lnTo>
                        <a:lnTo>
                          <a:pt x="369" y="576"/>
                        </a:lnTo>
                        <a:lnTo>
                          <a:pt x="0" y="576"/>
                        </a:lnTo>
                      </a:path>
                    </a:pathLst>
                  </a:cu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41" name="Freeform 75"/>
                  <p:cNvSpPr>
                    <a:spLocks/>
                  </p:cNvSpPr>
                  <p:nvPr/>
                </p:nvSpPr>
                <p:spPr bwMode="auto">
                  <a:xfrm>
                    <a:off x="4032" y="8496"/>
                    <a:ext cx="144" cy="579"/>
                  </a:xfrm>
                  <a:custGeom>
                    <a:avLst/>
                    <a:gdLst>
                      <a:gd name="T0" fmla="*/ 0 w 144"/>
                      <a:gd name="T1" fmla="*/ 579 h 579"/>
                      <a:gd name="T2" fmla="*/ 39 w 144"/>
                      <a:gd name="T3" fmla="*/ 564 h 579"/>
                      <a:gd name="T4" fmla="*/ 69 w 144"/>
                      <a:gd name="T5" fmla="*/ 540 h 579"/>
                      <a:gd name="T6" fmla="*/ 111 w 144"/>
                      <a:gd name="T7" fmla="*/ 486 h 579"/>
                      <a:gd name="T8" fmla="*/ 135 w 144"/>
                      <a:gd name="T9" fmla="*/ 384 h 579"/>
                      <a:gd name="T10" fmla="*/ 144 w 144"/>
                      <a:gd name="T11" fmla="*/ 291 h 579"/>
                      <a:gd name="T12" fmla="*/ 135 w 144"/>
                      <a:gd name="T13" fmla="*/ 186 h 579"/>
                      <a:gd name="T14" fmla="*/ 111 w 144"/>
                      <a:gd name="T15" fmla="*/ 102 h 579"/>
                      <a:gd name="T16" fmla="*/ 69 w 144"/>
                      <a:gd name="T17" fmla="*/ 36 h 579"/>
                      <a:gd name="T18" fmla="*/ 39 w 144"/>
                      <a:gd name="T19" fmla="*/ 12 h 579"/>
                      <a:gd name="T20" fmla="*/ 3 w 144"/>
                      <a:gd name="T21" fmla="*/ 0 h 57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44"/>
                      <a:gd name="T34" fmla="*/ 0 h 579"/>
                      <a:gd name="T35" fmla="*/ 144 w 144"/>
                      <a:gd name="T36" fmla="*/ 579 h 57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44" h="579">
                        <a:moveTo>
                          <a:pt x="0" y="579"/>
                        </a:moveTo>
                        <a:lnTo>
                          <a:pt x="39" y="564"/>
                        </a:lnTo>
                        <a:lnTo>
                          <a:pt x="69" y="540"/>
                        </a:lnTo>
                        <a:lnTo>
                          <a:pt x="111" y="486"/>
                        </a:lnTo>
                        <a:lnTo>
                          <a:pt x="135" y="384"/>
                        </a:lnTo>
                        <a:lnTo>
                          <a:pt x="144" y="291"/>
                        </a:lnTo>
                        <a:lnTo>
                          <a:pt x="135" y="186"/>
                        </a:lnTo>
                        <a:lnTo>
                          <a:pt x="111" y="102"/>
                        </a:lnTo>
                        <a:lnTo>
                          <a:pt x="69" y="36"/>
                        </a:lnTo>
                        <a:lnTo>
                          <a:pt x="39" y="12"/>
                        </a:lnTo>
                        <a:lnTo>
                          <a:pt x="3" y="0"/>
                        </a:lnTo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42" name="Freeform 76"/>
                  <p:cNvSpPr>
                    <a:spLocks/>
                  </p:cNvSpPr>
                  <p:nvPr/>
                </p:nvSpPr>
                <p:spPr bwMode="auto">
                  <a:xfrm>
                    <a:off x="4176" y="8499"/>
                    <a:ext cx="144" cy="579"/>
                  </a:xfrm>
                  <a:custGeom>
                    <a:avLst/>
                    <a:gdLst>
                      <a:gd name="T0" fmla="*/ 0 w 144"/>
                      <a:gd name="T1" fmla="*/ 579 h 579"/>
                      <a:gd name="T2" fmla="*/ 39 w 144"/>
                      <a:gd name="T3" fmla="*/ 564 h 579"/>
                      <a:gd name="T4" fmla="*/ 69 w 144"/>
                      <a:gd name="T5" fmla="*/ 540 h 579"/>
                      <a:gd name="T6" fmla="*/ 111 w 144"/>
                      <a:gd name="T7" fmla="*/ 486 h 579"/>
                      <a:gd name="T8" fmla="*/ 135 w 144"/>
                      <a:gd name="T9" fmla="*/ 384 h 579"/>
                      <a:gd name="T10" fmla="*/ 144 w 144"/>
                      <a:gd name="T11" fmla="*/ 291 h 579"/>
                      <a:gd name="T12" fmla="*/ 135 w 144"/>
                      <a:gd name="T13" fmla="*/ 186 h 579"/>
                      <a:gd name="T14" fmla="*/ 111 w 144"/>
                      <a:gd name="T15" fmla="*/ 102 h 579"/>
                      <a:gd name="T16" fmla="*/ 69 w 144"/>
                      <a:gd name="T17" fmla="*/ 36 h 579"/>
                      <a:gd name="T18" fmla="*/ 39 w 144"/>
                      <a:gd name="T19" fmla="*/ 12 h 579"/>
                      <a:gd name="T20" fmla="*/ 3 w 144"/>
                      <a:gd name="T21" fmla="*/ 0 h 57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44"/>
                      <a:gd name="T34" fmla="*/ 0 h 579"/>
                      <a:gd name="T35" fmla="*/ 144 w 144"/>
                      <a:gd name="T36" fmla="*/ 579 h 57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44" h="579">
                        <a:moveTo>
                          <a:pt x="0" y="579"/>
                        </a:moveTo>
                        <a:lnTo>
                          <a:pt x="39" y="564"/>
                        </a:lnTo>
                        <a:lnTo>
                          <a:pt x="69" y="540"/>
                        </a:lnTo>
                        <a:lnTo>
                          <a:pt x="111" y="486"/>
                        </a:lnTo>
                        <a:lnTo>
                          <a:pt x="135" y="384"/>
                        </a:lnTo>
                        <a:lnTo>
                          <a:pt x="144" y="291"/>
                        </a:lnTo>
                        <a:lnTo>
                          <a:pt x="135" y="186"/>
                        </a:lnTo>
                        <a:lnTo>
                          <a:pt x="111" y="102"/>
                        </a:lnTo>
                        <a:lnTo>
                          <a:pt x="69" y="36"/>
                        </a:lnTo>
                        <a:lnTo>
                          <a:pt x="39" y="12"/>
                        </a:lnTo>
                        <a:lnTo>
                          <a:pt x="3" y="0"/>
                        </a:lnTo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43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8931"/>
                    <a:ext cx="40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44" name="Line 7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57" y="8784"/>
                    <a:ext cx="183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618" name="Group 79"/>
                <p:cNvGrpSpPr>
                  <a:grpSpLocks/>
                </p:cNvGrpSpPr>
                <p:nvPr/>
              </p:nvGrpSpPr>
              <p:grpSpPr bwMode="auto">
                <a:xfrm rot="5400000">
                  <a:off x="3152" y="2840"/>
                  <a:ext cx="518" cy="233"/>
                  <a:chOff x="3744" y="8496"/>
                  <a:chExt cx="1296" cy="582"/>
                </a:xfrm>
              </p:grpSpPr>
              <p:sp>
                <p:nvSpPr>
                  <p:cNvPr id="24633" name="Line 80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8643"/>
                    <a:ext cx="41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34" name="Freeform 81"/>
                  <p:cNvSpPr>
                    <a:spLocks/>
                  </p:cNvSpPr>
                  <p:nvPr/>
                </p:nvSpPr>
                <p:spPr bwMode="auto">
                  <a:xfrm>
                    <a:off x="4176" y="8499"/>
                    <a:ext cx="681" cy="576"/>
                  </a:xfrm>
                  <a:custGeom>
                    <a:avLst/>
                    <a:gdLst>
                      <a:gd name="T0" fmla="*/ 6 w 681"/>
                      <a:gd name="T1" fmla="*/ 0 h 576"/>
                      <a:gd name="T2" fmla="*/ 360 w 681"/>
                      <a:gd name="T3" fmla="*/ 0 h 576"/>
                      <a:gd name="T4" fmla="*/ 429 w 681"/>
                      <a:gd name="T5" fmla="*/ 6 h 576"/>
                      <a:gd name="T6" fmla="*/ 489 w 681"/>
                      <a:gd name="T7" fmla="*/ 24 h 576"/>
                      <a:gd name="T8" fmla="*/ 573 w 681"/>
                      <a:gd name="T9" fmla="*/ 96 h 576"/>
                      <a:gd name="T10" fmla="*/ 633 w 681"/>
                      <a:gd name="T11" fmla="*/ 186 h 576"/>
                      <a:gd name="T12" fmla="*/ 681 w 681"/>
                      <a:gd name="T13" fmla="*/ 288 h 576"/>
                      <a:gd name="T14" fmla="*/ 633 w 681"/>
                      <a:gd name="T15" fmla="*/ 390 h 576"/>
                      <a:gd name="T16" fmla="*/ 567 w 681"/>
                      <a:gd name="T17" fmla="*/ 474 h 576"/>
                      <a:gd name="T18" fmla="*/ 483 w 681"/>
                      <a:gd name="T19" fmla="*/ 546 h 576"/>
                      <a:gd name="T20" fmla="*/ 429 w 681"/>
                      <a:gd name="T21" fmla="*/ 564 h 576"/>
                      <a:gd name="T22" fmla="*/ 369 w 681"/>
                      <a:gd name="T23" fmla="*/ 576 h 576"/>
                      <a:gd name="T24" fmla="*/ 0 w 681"/>
                      <a:gd name="T25" fmla="*/ 576 h 57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681"/>
                      <a:gd name="T40" fmla="*/ 0 h 576"/>
                      <a:gd name="T41" fmla="*/ 681 w 681"/>
                      <a:gd name="T42" fmla="*/ 576 h 57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681" h="576">
                        <a:moveTo>
                          <a:pt x="6" y="0"/>
                        </a:moveTo>
                        <a:lnTo>
                          <a:pt x="360" y="0"/>
                        </a:lnTo>
                        <a:lnTo>
                          <a:pt x="429" y="6"/>
                        </a:lnTo>
                        <a:lnTo>
                          <a:pt x="489" y="24"/>
                        </a:lnTo>
                        <a:lnTo>
                          <a:pt x="573" y="96"/>
                        </a:lnTo>
                        <a:lnTo>
                          <a:pt x="633" y="186"/>
                        </a:lnTo>
                        <a:lnTo>
                          <a:pt x="681" y="288"/>
                        </a:lnTo>
                        <a:lnTo>
                          <a:pt x="633" y="390"/>
                        </a:lnTo>
                        <a:lnTo>
                          <a:pt x="567" y="474"/>
                        </a:lnTo>
                        <a:lnTo>
                          <a:pt x="483" y="546"/>
                        </a:lnTo>
                        <a:lnTo>
                          <a:pt x="429" y="564"/>
                        </a:lnTo>
                        <a:lnTo>
                          <a:pt x="369" y="576"/>
                        </a:lnTo>
                        <a:lnTo>
                          <a:pt x="0" y="576"/>
                        </a:lnTo>
                      </a:path>
                    </a:pathLst>
                  </a:cu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35" name="Freeform 82"/>
                  <p:cNvSpPr>
                    <a:spLocks/>
                  </p:cNvSpPr>
                  <p:nvPr/>
                </p:nvSpPr>
                <p:spPr bwMode="auto">
                  <a:xfrm>
                    <a:off x="4032" y="8496"/>
                    <a:ext cx="144" cy="579"/>
                  </a:xfrm>
                  <a:custGeom>
                    <a:avLst/>
                    <a:gdLst>
                      <a:gd name="T0" fmla="*/ 0 w 144"/>
                      <a:gd name="T1" fmla="*/ 579 h 579"/>
                      <a:gd name="T2" fmla="*/ 39 w 144"/>
                      <a:gd name="T3" fmla="*/ 564 h 579"/>
                      <a:gd name="T4" fmla="*/ 69 w 144"/>
                      <a:gd name="T5" fmla="*/ 540 h 579"/>
                      <a:gd name="T6" fmla="*/ 111 w 144"/>
                      <a:gd name="T7" fmla="*/ 486 h 579"/>
                      <a:gd name="T8" fmla="*/ 135 w 144"/>
                      <a:gd name="T9" fmla="*/ 384 h 579"/>
                      <a:gd name="T10" fmla="*/ 144 w 144"/>
                      <a:gd name="T11" fmla="*/ 291 h 579"/>
                      <a:gd name="T12" fmla="*/ 135 w 144"/>
                      <a:gd name="T13" fmla="*/ 186 h 579"/>
                      <a:gd name="T14" fmla="*/ 111 w 144"/>
                      <a:gd name="T15" fmla="*/ 102 h 579"/>
                      <a:gd name="T16" fmla="*/ 69 w 144"/>
                      <a:gd name="T17" fmla="*/ 36 h 579"/>
                      <a:gd name="T18" fmla="*/ 39 w 144"/>
                      <a:gd name="T19" fmla="*/ 12 h 579"/>
                      <a:gd name="T20" fmla="*/ 3 w 144"/>
                      <a:gd name="T21" fmla="*/ 0 h 57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44"/>
                      <a:gd name="T34" fmla="*/ 0 h 579"/>
                      <a:gd name="T35" fmla="*/ 144 w 144"/>
                      <a:gd name="T36" fmla="*/ 579 h 57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44" h="579">
                        <a:moveTo>
                          <a:pt x="0" y="579"/>
                        </a:moveTo>
                        <a:lnTo>
                          <a:pt x="39" y="564"/>
                        </a:lnTo>
                        <a:lnTo>
                          <a:pt x="69" y="540"/>
                        </a:lnTo>
                        <a:lnTo>
                          <a:pt x="111" y="486"/>
                        </a:lnTo>
                        <a:lnTo>
                          <a:pt x="135" y="384"/>
                        </a:lnTo>
                        <a:lnTo>
                          <a:pt x="144" y="291"/>
                        </a:lnTo>
                        <a:lnTo>
                          <a:pt x="135" y="186"/>
                        </a:lnTo>
                        <a:lnTo>
                          <a:pt x="111" y="102"/>
                        </a:lnTo>
                        <a:lnTo>
                          <a:pt x="69" y="36"/>
                        </a:lnTo>
                        <a:lnTo>
                          <a:pt x="39" y="12"/>
                        </a:lnTo>
                        <a:lnTo>
                          <a:pt x="3" y="0"/>
                        </a:lnTo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36" name="Freeform 83"/>
                  <p:cNvSpPr>
                    <a:spLocks/>
                  </p:cNvSpPr>
                  <p:nvPr/>
                </p:nvSpPr>
                <p:spPr bwMode="auto">
                  <a:xfrm>
                    <a:off x="4176" y="8499"/>
                    <a:ext cx="144" cy="579"/>
                  </a:xfrm>
                  <a:custGeom>
                    <a:avLst/>
                    <a:gdLst>
                      <a:gd name="T0" fmla="*/ 0 w 144"/>
                      <a:gd name="T1" fmla="*/ 579 h 579"/>
                      <a:gd name="T2" fmla="*/ 39 w 144"/>
                      <a:gd name="T3" fmla="*/ 564 h 579"/>
                      <a:gd name="T4" fmla="*/ 69 w 144"/>
                      <a:gd name="T5" fmla="*/ 540 h 579"/>
                      <a:gd name="T6" fmla="*/ 111 w 144"/>
                      <a:gd name="T7" fmla="*/ 486 h 579"/>
                      <a:gd name="T8" fmla="*/ 135 w 144"/>
                      <a:gd name="T9" fmla="*/ 384 h 579"/>
                      <a:gd name="T10" fmla="*/ 144 w 144"/>
                      <a:gd name="T11" fmla="*/ 291 h 579"/>
                      <a:gd name="T12" fmla="*/ 135 w 144"/>
                      <a:gd name="T13" fmla="*/ 186 h 579"/>
                      <a:gd name="T14" fmla="*/ 111 w 144"/>
                      <a:gd name="T15" fmla="*/ 102 h 579"/>
                      <a:gd name="T16" fmla="*/ 69 w 144"/>
                      <a:gd name="T17" fmla="*/ 36 h 579"/>
                      <a:gd name="T18" fmla="*/ 39 w 144"/>
                      <a:gd name="T19" fmla="*/ 12 h 579"/>
                      <a:gd name="T20" fmla="*/ 3 w 144"/>
                      <a:gd name="T21" fmla="*/ 0 h 57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44"/>
                      <a:gd name="T34" fmla="*/ 0 h 579"/>
                      <a:gd name="T35" fmla="*/ 144 w 144"/>
                      <a:gd name="T36" fmla="*/ 579 h 57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44" h="579">
                        <a:moveTo>
                          <a:pt x="0" y="579"/>
                        </a:moveTo>
                        <a:lnTo>
                          <a:pt x="39" y="564"/>
                        </a:lnTo>
                        <a:lnTo>
                          <a:pt x="69" y="540"/>
                        </a:lnTo>
                        <a:lnTo>
                          <a:pt x="111" y="486"/>
                        </a:lnTo>
                        <a:lnTo>
                          <a:pt x="135" y="384"/>
                        </a:lnTo>
                        <a:lnTo>
                          <a:pt x="144" y="291"/>
                        </a:lnTo>
                        <a:lnTo>
                          <a:pt x="135" y="186"/>
                        </a:lnTo>
                        <a:lnTo>
                          <a:pt x="111" y="102"/>
                        </a:lnTo>
                        <a:lnTo>
                          <a:pt x="69" y="36"/>
                        </a:lnTo>
                        <a:lnTo>
                          <a:pt x="39" y="12"/>
                        </a:lnTo>
                        <a:lnTo>
                          <a:pt x="3" y="0"/>
                        </a:lnTo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37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8931"/>
                    <a:ext cx="40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38" name="Line 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57" y="8784"/>
                    <a:ext cx="183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619" name="Group 86"/>
                <p:cNvGrpSpPr>
                  <a:grpSpLocks/>
                </p:cNvGrpSpPr>
                <p:nvPr/>
              </p:nvGrpSpPr>
              <p:grpSpPr bwMode="auto">
                <a:xfrm rot="5400000">
                  <a:off x="3963" y="2840"/>
                  <a:ext cx="518" cy="233"/>
                  <a:chOff x="3744" y="8496"/>
                  <a:chExt cx="1296" cy="582"/>
                </a:xfrm>
              </p:grpSpPr>
              <p:sp>
                <p:nvSpPr>
                  <p:cNvPr id="24627" name="Line 87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8643"/>
                    <a:ext cx="41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28" name="Freeform 88"/>
                  <p:cNvSpPr>
                    <a:spLocks/>
                  </p:cNvSpPr>
                  <p:nvPr/>
                </p:nvSpPr>
                <p:spPr bwMode="auto">
                  <a:xfrm>
                    <a:off x="4176" y="8499"/>
                    <a:ext cx="681" cy="576"/>
                  </a:xfrm>
                  <a:custGeom>
                    <a:avLst/>
                    <a:gdLst>
                      <a:gd name="T0" fmla="*/ 6 w 681"/>
                      <a:gd name="T1" fmla="*/ 0 h 576"/>
                      <a:gd name="T2" fmla="*/ 360 w 681"/>
                      <a:gd name="T3" fmla="*/ 0 h 576"/>
                      <a:gd name="T4" fmla="*/ 429 w 681"/>
                      <a:gd name="T5" fmla="*/ 6 h 576"/>
                      <a:gd name="T6" fmla="*/ 489 w 681"/>
                      <a:gd name="T7" fmla="*/ 24 h 576"/>
                      <a:gd name="T8" fmla="*/ 573 w 681"/>
                      <a:gd name="T9" fmla="*/ 96 h 576"/>
                      <a:gd name="T10" fmla="*/ 633 w 681"/>
                      <a:gd name="T11" fmla="*/ 186 h 576"/>
                      <a:gd name="T12" fmla="*/ 681 w 681"/>
                      <a:gd name="T13" fmla="*/ 288 h 576"/>
                      <a:gd name="T14" fmla="*/ 633 w 681"/>
                      <a:gd name="T15" fmla="*/ 390 h 576"/>
                      <a:gd name="T16" fmla="*/ 567 w 681"/>
                      <a:gd name="T17" fmla="*/ 474 h 576"/>
                      <a:gd name="T18" fmla="*/ 483 w 681"/>
                      <a:gd name="T19" fmla="*/ 546 h 576"/>
                      <a:gd name="T20" fmla="*/ 429 w 681"/>
                      <a:gd name="T21" fmla="*/ 564 h 576"/>
                      <a:gd name="T22" fmla="*/ 369 w 681"/>
                      <a:gd name="T23" fmla="*/ 576 h 576"/>
                      <a:gd name="T24" fmla="*/ 0 w 681"/>
                      <a:gd name="T25" fmla="*/ 576 h 57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681"/>
                      <a:gd name="T40" fmla="*/ 0 h 576"/>
                      <a:gd name="T41" fmla="*/ 681 w 681"/>
                      <a:gd name="T42" fmla="*/ 576 h 57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681" h="576">
                        <a:moveTo>
                          <a:pt x="6" y="0"/>
                        </a:moveTo>
                        <a:lnTo>
                          <a:pt x="360" y="0"/>
                        </a:lnTo>
                        <a:lnTo>
                          <a:pt x="429" y="6"/>
                        </a:lnTo>
                        <a:lnTo>
                          <a:pt x="489" y="24"/>
                        </a:lnTo>
                        <a:lnTo>
                          <a:pt x="573" y="96"/>
                        </a:lnTo>
                        <a:lnTo>
                          <a:pt x="633" y="186"/>
                        </a:lnTo>
                        <a:lnTo>
                          <a:pt x="681" y="288"/>
                        </a:lnTo>
                        <a:lnTo>
                          <a:pt x="633" y="390"/>
                        </a:lnTo>
                        <a:lnTo>
                          <a:pt x="567" y="474"/>
                        </a:lnTo>
                        <a:lnTo>
                          <a:pt x="483" y="546"/>
                        </a:lnTo>
                        <a:lnTo>
                          <a:pt x="429" y="564"/>
                        </a:lnTo>
                        <a:lnTo>
                          <a:pt x="369" y="576"/>
                        </a:lnTo>
                        <a:lnTo>
                          <a:pt x="0" y="576"/>
                        </a:lnTo>
                      </a:path>
                    </a:pathLst>
                  </a:custGeom>
                  <a:solidFill>
                    <a:srgbClr val="FFFFFF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29" name="Freeform 89"/>
                  <p:cNvSpPr>
                    <a:spLocks/>
                  </p:cNvSpPr>
                  <p:nvPr/>
                </p:nvSpPr>
                <p:spPr bwMode="auto">
                  <a:xfrm>
                    <a:off x="4032" y="8496"/>
                    <a:ext cx="144" cy="579"/>
                  </a:xfrm>
                  <a:custGeom>
                    <a:avLst/>
                    <a:gdLst>
                      <a:gd name="T0" fmla="*/ 0 w 144"/>
                      <a:gd name="T1" fmla="*/ 579 h 579"/>
                      <a:gd name="T2" fmla="*/ 39 w 144"/>
                      <a:gd name="T3" fmla="*/ 564 h 579"/>
                      <a:gd name="T4" fmla="*/ 69 w 144"/>
                      <a:gd name="T5" fmla="*/ 540 h 579"/>
                      <a:gd name="T6" fmla="*/ 111 w 144"/>
                      <a:gd name="T7" fmla="*/ 486 h 579"/>
                      <a:gd name="T8" fmla="*/ 135 w 144"/>
                      <a:gd name="T9" fmla="*/ 384 h 579"/>
                      <a:gd name="T10" fmla="*/ 144 w 144"/>
                      <a:gd name="T11" fmla="*/ 291 h 579"/>
                      <a:gd name="T12" fmla="*/ 135 w 144"/>
                      <a:gd name="T13" fmla="*/ 186 h 579"/>
                      <a:gd name="T14" fmla="*/ 111 w 144"/>
                      <a:gd name="T15" fmla="*/ 102 h 579"/>
                      <a:gd name="T16" fmla="*/ 69 w 144"/>
                      <a:gd name="T17" fmla="*/ 36 h 579"/>
                      <a:gd name="T18" fmla="*/ 39 w 144"/>
                      <a:gd name="T19" fmla="*/ 12 h 579"/>
                      <a:gd name="T20" fmla="*/ 3 w 144"/>
                      <a:gd name="T21" fmla="*/ 0 h 57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44"/>
                      <a:gd name="T34" fmla="*/ 0 h 579"/>
                      <a:gd name="T35" fmla="*/ 144 w 144"/>
                      <a:gd name="T36" fmla="*/ 579 h 57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44" h="579">
                        <a:moveTo>
                          <a:pt x="0" y="579"/>
                        </a:moveTo>
                        <a:lnTo>
                          <a:pt x="39" y="564"/>
                        </a:lnTo>
                        <a:lnTo>
                          <a:pt x="69" y="540"/>
                        </a:lnTo>
                        <a:lnTo>
                          <a:pt x="111" y="486"/>
                        </a:lnTo>
                        <a:lnTo>
                          <a:pt x="135" y="384"/>
                        </a:lnTo>
                        <a:lnTo>
                          <a:pt x="144" y="291"/>
                        </a:lnTo>
                        <a:lnTo>
                          <a:pt x="135" y="186"/>
                        </a:lnTo>
                        <a:lnTo>
                          <a:pt x="111" y="102"/>
                        </a:lnTo>
                        <a:lnTo>
                          <a:pt x="69" y="36"/>
                        </a:lnTo>
                        <a:lnTo>
                          <a:pt x="39" y="12"/>
                        </a:lnTo>
                        <a:lnTo>
                          <a:pt x="3" y="0"/>
                        </a:lnTo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30" name="Freeform 90"/>
                  <p:cNvSpPr>
                    <a:spLocks/>
                  </p:cNvSpPr>
                  <p:nvPr/>
                </p:nvSpPr>
                <p:spPr bwMode="auto">
                  <a:xfrm>
                    <a:off x="4176" y="8499"/>
                    <a:ext cx="144" cy="579"/>
                  </a:xfrm>
                  <a:custGeom>
                    <a:avLst/>
                    <a:gdLst>
                      <a:gd name="T0" fmla="*/ 0 w 144"/>
                      <a:gd name="T1" fmla="*/ 579 h 579"/>
                      <a:gd name="T2" fmla="*/ 39 w 144"/>
                      <a:gd name="T3" fmla="*/ 564 h 579"/>
                      <a:gd name="T4" fmla="*/ 69 w 144"/>
                      <a:gd name="T5" fmla="*/ 540 h 579"/>
                      <a:gd name="T6" fmla="*/ 111 w 144"/>
                      <a:gd name="T7" fmla="*/ 486 h 579"/>
                      <a:gd name="T8" fmla="*/ 135 w 144"/>
                      <a:gd name="T9" fmla="*/ 384 h 579"/>
                      <a:gd name="T10" fmla="*/ 144 w 144"/>
                      <a:gd name="T11" fmla="*/ 291 h 579"/>
                      <a:gd name="T12" fmla="*/ 135 w 144"/>
                      <a:gd name="T13" fmla="*/ 186 h 579"/>
                      <a:gd name="T14" fmla="*/ 111 w 144"/>
                      <a:gd name="T15" fmla="*/ 102 h 579"/>
                      <a:gd name="T16" fmla="*/ 69 w 144"/>
                      <a:gd name="T17" fmla="*/ 36 h 579"/>
                      <a:gd name="T18" fmla="*/ 39 w 144"/>
                      <a:gd name="T19" fmla="*/ 12 h 579"/>
                      <a:gd name="T20" fmla="*/ 3 w 144"/>
                      <a:gd name="T21" fmla="*/ 0 h 57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44"/>
                      <a:gd name="T34" fmla="*/ 0 h 579"/>
                      <a:gd name="T35" fmla="*/ 144 w 144"/>
                      <a:gd name="T36" fmla="*/ 579 h 57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44" h="579">
                        <a:moveTo>
                          <a:pt x="0" y="579"/>
                        </a:moveTo>
                        <a:lnTo>
                          <a:pt x="39" y="564"/>
                        </a:lnTo>
                        <a:lnTo>
                          <a:pt x="69" y="540"/>
                        </a:lnTo>
                        <a:lnTo>
                          <a:pt x="111" y="486"/>
                        </a:lnTo>
                        <a:lnTo>
                          <a:pt x="135" y="384"/>
                        </a:lnTo>
                        <a:lnTo>
                          <a:pt x="144" y="291"/>
                        </a:lnTo>
                        <a:lnTo>
                          <a:pt x="135" y="186"/>
                        </a:lnTo>
                        <a:lnTo>
                          <a:pt x="111" y="102"/>
                        </a:lnTo>
                        <a:lnTo>
                          <a:pt x="69" y="36"/>
                        </a:lnTo>
                        <a:lnTo>
                          <a:pt x="39" y="12"/>
                        </a:lnTo>
                        <a:lnTo>
                          <a:pt x="3" y="0"/>
                        </a:lnTo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31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3744" y="8931"/>
                    <a:ext cx="40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32" name="Line 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57" y="8784"/>
                    <a:ext cx="183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4620" name="Text Box 93"/>
                <p:cNvSpPr txBox="1">
                  <a:spLocks noChangeArrowheads="1"/>
                </p:cNvSpPr>
                <p:nvPr/>
              </p:nvSpPr>
              <p:spPr bwMode="auto">
                <a:xfrm>
                  <a:off x="1525" y="2352"/>
                  <a:ext cx="2804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l"/>
                  <a:r>
                    <a:rPr lang="en-US" sz="1600" b="0">
                      <a:latin typeface="Tahoma" charset="0"/>
                      <a:cs typeface="Tahoma" charset="0"/>
                    </a:rPr>
                    <a:t> B3                  B2                B1                 B0</a:t>
                  </a:r>
                </a:p>
              </p:txBody>
            </p:sp>
            <p:sp>
              <p:nvSpPr>
                <p:cNvPr id="24621" name="Line 94"/>
                <p:cNvSpPr>
                  <a:spLocks noChangeShapeType="1"/>
                </p:cNvSpPr>
                <p:nvPr/>
              </p:nvSpPr>
              <p:spPr bwMode="auto">
                <a:xfrm>
                  <a:off x="1686" y="2544"/>
                  <a:ext cx="0" cy="1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2" name="Line 95"/>
                <p:cNvSpPr>
                  <a:spLocks noChangeShapeType="1"/>
                </p:cNvSpPr>
                <p:nvPr/>
              </p:nvSpPr>
              <p:spPr bwMode="auto">
                <a:xfrm>
                  <a:off x="2536" y="2544"/>
                  <a:ext cx="0" cy="1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3" name="Line 96"/>
                <p:cNvSpPr>
                  <a:spLocks noChangeShapeType="1"/>
                </p:cNvSpPr>
                <p:nvPr/>
              </p:nvSpPr>
              <p:spPr bwMode="auto">
                <a:xfrm>
                  <a:off x="3353" y="2544"/>
                  <a:ext cx="0" cy="1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4" name="Line 97"/>
                <p:cNvSpPr>
                  <a:spLocks noChangeShapeType="1"/>
                </p:cNvSpPr>
                <p:nvPr/>
              </p:nvSpPr>
              <p:spPr bwMode="auto">
                <a:xfrm>
                  <a:off x="4164" y="2544"/>
                  <a:ext cx="0" cy="1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5" name="Line 98"/>
                <p:cNvSpPr>
                  <a:spLocks noChangeShapeType="1"/>
                </p:cNvSpPr>
                <p:nvPr/>
              </p:nvSpPr>
              <p:spPr bwMode="auto">
                <a:xfrm flipV="1">
                  <a:off x="1801" y="2697"/>
                  <a:ext cx="3054" cy="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626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4941" y="2573"/>
                  <a:ext cx="59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l"/>
                  <a:r>
                    <a:rPr lang="en-US" sz="1600" b="0">
                      <a:latin typeface="Tahoma" charset="0"/>
                      <a:cs typeface="Tahoma" charset="0"/>
                    </a:rPr>
                    <a:t>Subtract</a:t>
                  </a:r>
                </a:p>
              </p:txBody>
            </p:sp>
          </p:grpSp>
        </p:grpSp>
        <p:sp useBgFill="1">
          <p:nvSpPr>
            <p:cNvPr id="126" name="AutoShape 3"/>
            <p:cNvSpPr>
              <a:spLocks noChangeArrowheads="1"/>
            </p:cNvSpPr>
            <p:nvPr/>
          </p:nvSpPr>
          <p:spPr bwMode="auto">
            <a:xfrm rot="10800000" flipH="1">
              <a:off x="7124701" y="6305550"/>
              <a:ext cx="309562" cy="228600"/>
            </a:xfrm>
            <a:prstGeom prst="triangle">
              <a:avLst>
                <a:gd name="adj" fmla="val 49995"/>
              </a:avLst>
            </a:prstGeom>
            <a:ln w="19050" cmpd="sng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 b="0">
                <a:latin typeface="Tahoma" charset="0"/>
                <a:cs typeface="Tahoma" charset="0"/>
              </a:endParaRPr>
            </a:p>
          </p:txBody>
        </p:sp>
      </p:grpSp>
      <p:grpSp>
        <p:nvGrpSpPr>
          <p:cNvPr id="23" name="Group 123"/>
          <p:cNvGrpSpPr>
            <a:grpSpLocks/>
          </p:cNvGrpSpPr>
          <p:nvPr/>
        </p:nvGrpSpPr>
        <p:grpSpPr bwMode="auto">
          <a:xfrm>
            <a:off x="6965084" y="4568825"/>
            <a:ext cx="1698625" cy="1973263"/>
            <a:chOff x="4401" y="2698"/>
            <a:chExt cx="1070" cy="1243"/>
          </a:xfrm>
        </p:grpSpPr>
        <p:sp>
          <p:nvSpPr>
            <p:cNvPr id="24582" name="Rectangle 124"/>
            <p:cNvSpPr>
              <a:spLocks noChangeArrowheads="1"/>
            </p:cNvSpPr>
            <p:nvPr/>
          </p:nvSpPr>
          <p:spPr bwMode="auto">
            <a:xfrm>
              <a:off x="4401" y="2812"/>
              <a:ext cx="1070" cy="11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b="0">
                <a:latin typeface="Tahoma" charset="0"/>
                <a:cs typeface="Tahoma" charset="0"/>
              </a:endParaRPr>
            </a:p>
          </p:txBody>
        </p:sp>
        <p:sp>
          <p:nvSpPr>
            <p:cNvPr id="24583" name="Line 125"/>
            <p:cNvSpPr>
              <a:spLocks noChangeShapeType="1"/>
            </p:cNvSpPr>
            <p:nvPr/>
          </p:nvSpPr>
          <p:spPr bwMode="auto">
            <a:xfrm flipV="1">
              <a:off x="4593" y="2698"/>
              <a:ext cx="0" cy="7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Line 126"/>
            <p:cNvSpPr>
              <a:spLocks noChangeShapeType="1"/>
            </p:cNvSpPr>
            <p:nvPr/>
          </p:nvSpPr>
          <p:spPr bwMode="auto">
            <a:xfrm flipH="1">
              <a:off x="4401" y="3496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638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Condition Codes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One often wants 4 other bits of information from an </a:t>
            </a:r>
            <a:r>
              <a:rPr lang="en-US" sz="24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arith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unit: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Z (zero):  result is = 0</a:t>
            </a: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big NOR gate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 (negative):  result is &lt; 0</a:t>
            </a: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</a:t>
            </a:r>
            <a:r>
              <a:rPr lang="en-US" sz="1800" i="1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n-1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 (carry): the most significant position produced a carry, e.g., 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 + (-1)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Carry from leftmost column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V (overflow):  indicates answer doesn’t fit</a:t>
            </a: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when:</a:t>
            </a:r>
          </a:p>
          <a:p>
            <a:pPr lvl="3">
              <a:defRPr/>
            </a:pP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both operands are +</a:t>
            </a:r>
            <a:r>
              <a:rPr lang="en-US" sz="16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ve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but sum is -</a:t>
            </a:r>
            <a:r>
              <a:rPr lang="en-US" sz="16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ve</a:t>
            </a:r>
            <a:endParaRPr lang="en-US" sz="16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3">
              <a:defRPr/>
            </a:pP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both operands are -</a:t>
            </a:r>
            <a:r>
              <a:rPr lang="en-US" sz="16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ve</a:t>
            </a: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, but sum is +</a:t>
            </a:r>
            <a:r>
              <a:rPr lang="en-US" sz="16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ve</a:t>
            </a:r>
            <a:endParaRPr lang="en-US" sz="16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another way to detect:</a:t>
            </a:r>
          </a:p>
          <a:p>
            <a:pPr lvl="3">
              <a:defRPr/>
            </a:pPr>
            <a:r>
              <a:rPr lang="en-US" sz="16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carry into leftmost column is different from carry out of leftmost column</a:t>
            </a:r>
          </a:p>
        </p:txBody>
      </p:sp>
      <p:graphicFrame>
        <p:nvGraphicFramePr>
          <p:cNvPr id="533513" name="Objec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71560"/>
              </p:ext>
            </p:extLst>
          </p:nvPr>
        </p:nvGraphicFramePr>
        <p:xfrm>
          <a:off x="5251142" y="4581128"/>
          <a:ext cx="332438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" imgW="2184400" imgH="355600" progId="Equation.3">
                  <p:embed/>
                </p:oleObj>
              </mc:Choice>
              <mc:Fallback>
                <p:oleObj name="Equation" r:id="rId3" imgW="2184400" imgH="355600" progId="Equation.3">
                  <p:embed/>
                  <p:pic>
                    <p:nvPicPr>
                      <p:cNvPr id="533513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1142" y="4581128"/>
                        <a:ext cx="332438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2151214"/>
              </p:ext>
            </p:extLst>
          </p:nvPr>
        </p:nvGraphicFramePr>
        <p:xfrm>
          <a:off x="3200400" y="5780112"/>
          <a:ext cx="205074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5" imgW="1397000" imgH="279400" progId="Equation.3">
                  <p:embed/>
                </p:oleObj>
              </mc:Choice>
              <mc:Fallback>
                <p:oleObj name="Equation" r:id="rId5" imgW="1397000" imgH="279400" progId="Equation.3">
                  <p:embed/>
                  <p:pic>
                    <p:nvPicPr>
                      <p:cNvPr id="25606" name="Objec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780112"/>
                        <a:ext cx="205074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128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Condition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6019800" cy="504056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Subtraction is useful also for </a:t>
            </a:r>
            <a:r>
              <a:rPr lang="en-US" i="1" u="sng" dirty="0"/>
              <a:t>comparing</a:t>
            </a:r>
            <a:r>
              <a:rPr lang="en-US" dirty="0"/>
              <a:t> numbers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To compare A and B:</a:t>
            </a:r>
          </a:p>
          <a:p>
            <a:pPr lvl="1">
              <a:defRPr/>
            </a:pPr>
            <a:r>
              <a:rPr lang="en-US" dirty="0"/>
              <a:t>First compute A – B</a:t>
            </a:r>
          </a:p>
          <a:p>
            <a:pPr lvl="1">
              <a:defRPr/>
            </a:pPr>
            <a:r>
              <a:rPr lang="en-US" dirty="0"/>
              <a:t>Then check the flags Z, N, C, V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Examples:</a:t>
            </a:r>
          </a:p>
          <a:p>
            <a:pPr lvl="1">
              <a:defRPr/>
            </a:pPr>
            <a:r>
              <a:rPr lang="en-US" dirty="0"/>
              <a:t>LTU (less than for unsigned numbers)</a:t>
            </a:r>
          </a:p>
          <a:p>
            <a:pPr lvl="2">
              <a:defRPr/>
            </a:pPr>
            <a:r>
              <a:rPr lang="en-US" dirty="0"/>
              <a:t>A &lt; B is given by ~C</a:t>
            </a:r>
          </a:p>
          <a:p>
            <a:pPr lvl="1">
              <a:defRPr/>
            </a:pPr>
            <a:r>
              <a:rPr lang="en-US" dirty="0"/>
              <a:t>LT (less than for signed numbers)</a:t>
            </a:r>
          </a:p>
          <a:p>
            <a:pPr lvl="2">
              <a:defRPr/>
            </a:pPr>
            <a:r>
              <a:rPr lang="en-US" dirty="0"/>
              <a:t>A &lt; B is given by N</a:t>
            </a:r>
            <a:r>
              <a:rPr lang="en-US" dirty="0">
                <a:latin typeface="Courier New" charset="0"/>
                <a:sym typeface="Symbol" charset="0"/>
              </a:rPr>
              <a:t></a:t>
            </a:r>
            <a:r>
              <a:rPr lang="en-US" dirty="0"/>
              <a:t>V</a:t>
            </a:r>
          </a:p>
          <a:p>
            <a:pPr lvl="1">
              <a:defRPr/>
            </a:pPr>
            <a:r>
              <a:rPr lang="en-US" dirty="0"/>
              <a:t>Others in table</a:t>
            </a:r>
          </a:p>
          <a:p>
            <a:pPr lvl="2">
              <a:defRPr/>
            </a:pPr>
            <a:endParaRPr 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5867400" y="1196752"/>
            <a:ext cx="3124200" cy="5562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l"/>
            <a:endParaRPr lang="en-US" sz="1800" b="0" dirty="0">
              <a:latin typeface="Tahoma" charset="0"/>
              <a:cs typeface="Tahoma" charset="0"/>
            </a:endParaRPr>
          </a:p>
          <a:p>
            <a:pPr algn="l"/>
            <a:r>
              <a:rPr lang="en-US" sz="1800" b="0" dirty="0">
                <a:latin typeface="Tahoma" charset="0"/>
                <a:cs typeface="Tahoma" charset="0"/>
              </a:rPr>
              <a:t>To compare A and B,</a:t>
            </a:r>
          </a:p>
          <a:p>
            <a:pPr algn="l"/>
            <a:r>
              <a:rPr lang="en-US" sz="1800" b="0" dirty="0">
                <a:latin typeface="Tahoma" charset="0"/>
                <a:cs typeface="Tahoma" charset="0"/>
              </a:rPr>
              <a:t> perform A–B and use</a:t>
            </a:r>
          </a:p>
          <a:p>
            <a:pPr algn="l"/>
            <a:r>
              <a:rPr lang="en-US" sz="1800" b="0" dirty="0">
                <a:latin typeface="Tahoma" charset="0"/>
                <a:cs typeface="Tahoma" charset="0"/>
              </a:rPr>
              <a:t> condition codes:</a:t>
            </a:r>
          </a:p>
          <a:p>
            <a:pPr algn="l"/>
            <a:endParaRPr lang="en-US" sz="1800" b="0" dirty="0">
              <a:latin typeface="Tahoma" charset="0"/>
              <a:cs typeface="Tahoma" charset="0"/>
            </a:endParaRPr>
          </a:p>
          <a:p>
            <a:pPr algn="l"/>
            <a:r>
              <a:rPr lang="en-US" sz="1800" b="0" dirty="0">
                <a:latin typeface="Tahoma" charset="0"/>
                <a:cs typeface="Tahoma" charset="0"/>
              </a:rPr>
              <a:t>Signed comparison:</a:t>
            </a:r>
          </a:p>
          <a:p>
            <a:pPr algn="l"/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 EQ ==   Z</a:t>
            </a:r>
          </a:p>
          <a:p>
            <a:pPr algn="l"/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 NE !=   ~Z</a:t>
            </a:r>
          </a:p>
          <a:p>
            <a:pPr algn="l"/>
            <a:r>
              <a:rPr lang="en-US" sz="1800" b="0" dirty="0">
                <a:latin typeface="Courier New" charset="0"/>
                <a:cs typeface="Tahoma" charset="0"/>
              </a:rPr>
              <a:t> </a:t>
            </a:r>
            <a:r>
              <a:rPr lang="en-US" sz="1800" dirty="0">
                <a:latin typeface="Courier New" charset="0"/>
                <a:cs typeface="Tahoma" charset="0"/>
              </a:rPr>
              <a:t>LT &lt;    N</a:t>
            </a:r>
            <a:r>
              <a:rPr lang="en-US" sz="1100" dirty="0">
                <a:latin typeface="Courier New" charset="0"/>
                <a:cs typeface="Tahoma" charset="0"/>
                <a:sym typeface="Symbol" charset="0"/>
              </a:rPr>
              <a:t></a:t>
            </a:r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V</a:t>
            </a:r>
            <a:br>
              <a:rPr lang="en-US" sz="1800" dirty="0">
                <a:latin typeface="Courier New" charset="0"/>
                <a:cs typeface="Tahoma" charset="0"/>
                <a:sym typeface="Symbol" charset="0"/>
              </a:rPr>
            </a:br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 LE &lt;=   Z+(</a:t>
            </a:r>
            <a:r>
              <a:rPr lang="en-US" sz="1800" dirty="0">
                <a:latin typeface="Courier New" charset="0"/>
                <a:cs typeface="Tahoma" charset="0"/>
              </a:rPr>
              <a:t>N</a:t>
            </a:r>
            <a:r>
              <a:rPr lang="en-US" sz="1100" dirty="0">
                <a:latin typeface="Courier New" charset="0"/>
                <a:cs typeface="Tahoma" charset="0"/>
                <a:sym typeface="Symbol" charset="0"/>
              </a:rPr>
              <a:t></a:t>
            </a:r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V)</a:t>
            </a:r>
          </a:p>
          <a:p>
            <a:pPr algn="l"/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 GE &gt;=   ~(</a:t>
            </a:r>
            <a:r>
              <a:rPr lang="en-US" sz="1800" dirty="0">
                <a:latin typeface="Courier New" charset="0"/>
                <a:cs typeface="Tahoma" charset="0"/>
              </a:rPr>
              <a:t>N</a:t>
            </a:r>
            <a:r>
              <a:rPr lang="en-US" sz="1100" dirty="0">
                <a:latin typeface="Courier New" charset="0"/>
                <a:cs typeface="Tahoma" charset="0"/>
                <a:sym typeface="Symbol" charset="0"/>
              </a:rPr>
              <a:t></a:t>
            </a:r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V)</a:t>
            </a:r>
          </a:p>
          <a:p>
            <a:pPr algn="l"/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 GT &gt;    ~(Z+(</a:t>
            </a:r>
            <a:r>
              <a:rPr lang="en-US" sz="1800" dirty="0">
                <a:latin typeface="Courier New" charset="0"/>
                <a:cs typeface="Tahoma" charset="0"/>
              </a:rPr>
              <a:t>N</a:t>
            </a:r>
            <a:r>
              <a:rPr lang="en-US" sz="1100" dirty="0">
                <a:latin typeface="Courier New" charset="0"/>
                <a:cs typeface="Tahoma" charset="0"/>
                <a:sym typeface="Symbol" charset="0"/>
              </a:rPr>
              <a:t></a:t>
            </a:r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V))</a:t>
            </a:r>
          </a:p>
          <a:p>
            <a:pPr algn="l"/>
            <a:r>
              <a:rPr lang="en-US" sz="1800" b="0" dirty="0">
                <a:latin typeface="Tahoma" charset="0"/>
                <a:cs typeface="Tahoma" charset="0"/>
                <a:sym typeface="Symbol" charset="0"/>
              </a:rPr>
              <a:t>     </a:t>
            </a:r>
          </a:p>
          <a:p>
            <a:pPr algn="l"/>
            <a:r>
              <a:rPr lang="en-US" sz="1800" b="0" dirty="0">
                <a:latin typeface="Tahoma" charset="0"/>
                <a:cs typeface="Tahoma" charset="0"/>
                <a:sym typeface="Symbol" charset="0"/>
              </a:rPr>
              <a:t>Unsigned comparison:</a:t>
            </a:r>
          </a:p>
          <a:p>
            <a:pPr algn="l"/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 EQ  ==   Z</a:t>
            </a:r>
          </a:p>
          <a:p>
            <a:pPr algn="l"/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 NE  !=   ~Z</a:t>
            </a:r>
          </a:p>
          <a:p>
            <a:pPr algn="l"/>
            <a:r>
              <a:rPr lang="en-US" sz="1800" b="0" dirty="0">
                <a:latin typeface="Courier New" charset="0"/>
                <a:cs typeface="Tahoma" charset="0"/>
                <a:sym typeface="Symbol" charset="0"/>
              </a:rPr>
              <a:t> </a:t>
            </a:r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LTU &lt;    ~C</a:t>
            </a:r>
          </a:p>
          <a:p>
            <a:pPr algn="l"/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 LEU &lt;=   ~C+Z</a:t>
            </a:r>
            <a:br>
              <a:rPr lang="en-US" sz="1800" dirty="0">
                <a:latin typeface="Courier New" charset="0"/>
                <a:cs typeface="Tahoma" charset="0"/>
                <a:sym typeface="Symbol" charset="0"/>
              </a:rPr>
            </a:br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 GEU &gt;=   C</a:t>
            </a:r>
          </a:p>
          <a:p>
            <a:pPr algn="l"/>
            <a:r>
              <a:rPr lang="en-US" sz="1800" dirty="0">
                <a:latin typeface="Courier New" charset="0"/>
                <a:cs typeface="Tahoma" charset="0"/>
                <a:sym typeface="Symbol" charset="0"/>
              </a:rPr>
              <a:t> GTU &gt;    ~(~C+Z)</a:t>
            </a:r>
          </a:p>
          <a:p>
            <a:pPr algn="l"/>
            <a:endParaRPr lang="en-US" sz="1800" b="0" dirty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22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696"/>
            <a:ext cx="9144000" cy="646323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a typeface="Tahoma"/>
              </a:rPr>
              <a:t>How long does addition take? (Latency)</a:t>
            </a:r>
          </a:p>
        </p:txBody>
      </p:sp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228600" y="3739109"/>
            <a:ext cx="855186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 dirty="0">
                <a:latin typeface="+mn-lt"/>
                <a:cs typeface="Tahoma" charset="0"/>
              </a:rPr>
              <a:t>Worst-case path: carry propagation from LSB to MSB, e.g., when adding 11…111 to 00…001.</a:t>
            </a:r>
          </a:p>
          <a:p>
            <a:pPr algn="l"/>
            <a:endParaRPr lang="en-US" sz="2000" b="0" dirty="0">
              <a:latin typeface="+mn-lt"/>
              <a:cs typeface="Tahoma" charset="0"/>
            </a:endParaRPr>
          </a:p>
          <a:p>
            <a:pPr algn="l"/>
            <a:r>
              <a:rPr lang="en-US" sz="2000" b="0" dirty="0">
                <a:latin typeface="+mn-lt"/>
                <a:cs typeface="Tahoma" charset="0"/>
              </a:rPr>
              <a:t>Total latency (max delay in producing outputs) is proportional to </a:t>
            </a:r>
            <a:r>
              <a:rPr lang="en-US" sz="2000" b="0" i="1" dirty="0">
                <a:latin typeface="+mn-lt"/>
                <a:cs typeface="Tahoma" charset="0"/>
              </a:rPr>
              <a:t>N</a:t>
            </a:r>
            <a:r>
              <a:rPr lang="en-US" sz="2000" b="0" dirty="0">
                <a:latin typeface="+mn-lt"/>
                <a:cs typeface="Tahoma" charset="0"/>
              </a:rPr>
              <a:t>:</a:t>
            </a:r>
          </a:p>
          <a:p>
            <a:pPr algn="l"/>
            <a:r>
              <a:rPr lang="en-US" sz="2000" b="0" dirty="0">
                <a:latin typeface="+mn-lt"/>
                <a:cs typeface="Tahoma" charset="0"/>
              </a:rPr>
              <a:t>	T</a:t>
            </a:r>
            <a:r>
              <a:rPr lang="en-US" sz="2000" b="0" baseline="-25000" dirty="0">
                <a:latin typeface="+mn-lt"/>
                <a:cs typeface="Tahoma" charset="0"/>
              </a:rPr>
              <a:t>PD</a:t>
            </a:r>
            <a:r>
              <a:rPr lang="en-US" sz="2000" b="0" dirty="0">
                <a:latin typeface="+mn-lt"/>
                <a:cs typeface="Tahoma" charset="0"/>
              </a:rPr>
              <a:t> </a:t>
            </a:r>
            <a:r>
              <a:rPr lang="en-US" sz="2000" b="0" dirty="0">
                <a:latin typeface="+mn-lt"/>
                <a:cs typeface="Tahoma" charset="0"/>
                <a:sym typeface="Symbol" charset="0"/>
              </a:rPr>
              <a:t> O(</a:t>
            </a:r>
            <a:r>
              <a:rPr lang="en-US" sz="2000" b="0" i="1" dirty="0">
                <a:latin typeface="+mn-lt"/>
                <a:cs typeface="Tahoma" charset="0"/>
                <a:sym typeface="Symbol" charset="0"/>
              </a:rPr>
              <a:t>N</a:t>
            </a:r>
            <a:r>
              <a:rPr lang="en-US" sz="2000" b="0" dirty="0">
                <a:latin typeface="+mn-lt"/>
                <a:cs typeface="Tahoma" charset="0"/>
                <a:sym typeface="Symbol" charset="0"/>
              </a:rPr>
              <a:t>)</a:t>
            </a:r>
          </a:p>
        </p:txBody>
      </p:sp>
      <p:sp>
        <p:nvSpPr>
          <p:cNvPr id="27653" name="Text Box 8"/>
          <p:cNvSpPr txBox="1">
            <a:spLocks noChangeArrowheads="1"/>
          </p:cNvSpPr>
          <p:nvPr/>
        </p:nvSpPr>
        <p:spPr bwMode="auto">
          <a:xfrm>
            <a:off x="609600" y="5589240"/>
            <a:ext cx="7848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 dirty="0">
                <a:latin typeface="+mn-lt"/>
                <a:cs typeface="Tahoma" charset="0"/>
                <a:sym typeface="Symbol" charset="0"/>
              </a:rPr>
              <a:t>O(</a:t>
            </a:r>
            <a:r>
              <a:rPr lang="en-US" sz="2000" b="0" i="1" dirty="0">
                <a:latin typeface="+mn-lt"/>
                <a:cs typeface="Tahoma" charset="0"/>
                <a:sym typeface="Symbol" charset="0"/>
              </a:rPr>
              <a:t>N</a:t>
            </a:r>
            <a:r>
              <a:rPr lang="en-US" sz="2000" b="0" dirty="0">
                <a:latin typeface="+mn-lt"/>
                <a:cs typeface="Tahoma" charset="0"/>
                <a:sym typeface="Symbol" charset="0"/>
              </a:rPr>
              <a:t>) is read </a:t>
            </a:r>
            <a:r>
              <a:rPr lang="ja-JP" altLang="en-US" sz="2000" b="0" dirty="0">
                <a:latin typeface="+mn-lt"/>
                <a:cs typeface="Tahoma" charset="0"/>
                <a:sym typeface="Symbol" charset="0"/>
              </a:rPr>
              <a:t>“</a:t>
            </a:r>
            <a:r>
              <a:rPr lang="en-US" altLang="ja-JP" sz="2000" b="0" dirty="0">
                <a:latin typeface="+mn-lt"/>
                <a:cs typeface="Tahoma" charset="0"/>
                <a:sym typeface="Symbol" charset="0"/>
              </a:rPr>
              <a:t>order </a:t>
            </a:r>
            <a:r>
              <a:rPr lang="en-US" altLang="ja-JP" sz="2000" b="0" i="1" dirty="0">
                <a:latin typeface="+mn-lt"/>
                <a:cs typeface="Tahoma" charset="0"/>
                <a:sym typeface="Symbol" charset="0"/>
              </a:rPr>
              <a:t>N</a:t>
            </a:r>
            <a:r>
              <a:rPr lang="ja-JP" altLang="en-US" sz="2000" b="0" dirty="0">
                <a:latin typeface="+mn-lt"/>
                <a:cs typeface="Tahoma" charset="0"/>
                <a:sym typeface="Symbol" charset="0"/>
              </a:rPr>
              <a:t>”</a:t>
            </a:r>
            <a:r>
              <a:rPr lang="en-US" altLang="ja-JP" sz="2000" b="0" dirty="0">
                <a:latin typeface="+mn-lt"/>
                <a:cs typeface="Tahoma" charset="0"/>
                <a:sym typeface="Symbol" charset="0"/>
              </a:rPr>
              <a:t> and tells us that the latency of our adder grows in proportion to the number of bits in the operands.</a:t>
            </a:r>
            <a:endParaRPr lang="en-US" b="0" dirty="0">
              <a:latin typeface="+mn-lt"/>
              <a:cs typeface="Tahoma" charset="0"/>
            </a:endParaRPr>
          </a:p>
        </p:txBody>
      </p:sp>
      <p:sp>
        <p:nvSpPr>
          <p:cNvPr id="534537" name="Freeform 9"/>
          <p:cNvSpPr>
            <a:spLocks/>
          </p:cNvSpPr>
          <p:nvPr/>
        </p:nvSpPr>
        <p:spPr bwMode="auto">
          <a:xfrm>
            <a:off x="1897063" y="2232571"/>
            <a:ext cx="5927725" cy="1127125"/>
          </a:xfrm>
          <a:custGeom>
            <a:avLst/>
            <a:gdLst>
              <a:gd name="T0" fmla="*/ 2147483647 w 3734"/>
              <a:gd name="T1" fmla="*/ 0 h 710"/>
              <a:gd name="T2" fmla="*/ 2147483647 w 3734"/>
              <a:gd name="T3" fmla="*/ 2147483647 h 710"/>
              <a:gd name="T4" fmla="*/ 2147483647 w 3734"/>
              <a:gd name="T5" fmla="*/ 2147483647 h 710"/>
              <a:gd name="T6" fmla="*/ 2147483647 w 3734"/>
              <a:gd name="T7" fmla="*/ 2147483647 h 710"/>
              <a:gd name="T8" fmla="*/ 2147483647 w 3734"/>
              <a:gd name="T9" fmla="*/ 2147483647 h 710"/>
              <a:gd name="T10" fmla="*/ 2147483647 w 3734"/>
              <a:gd name="T11" fmla="*/ 2147483647 h 710"/>
              <a:gd name="T12" fmla="*/ 2147483647 w 3734"/>
              <a:gd name="T13" fmla="*/ 2147483647 h 71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734"/>
              <a:gd name="T22" fmla="*/ 0 h 710"/>
              <a:gd name="T23" fmla="*/ 3734 w 3734"/>
              <a:gd name="T24" fmla="*/ 710 h 71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734" h="710">
                <a:moveTo>
                  <a:pt x="3656" y="0"/>
                </a:moveTo>
                <a:cubicBezTo>
                  <a:pt x="3654" y="43"/>
                  <a:pt x="3680" y="203"/>
                  <a:pt x="3646" y="256"/>
                </a:cubicBezTo>
                <a:cubicBezTo>
                  <a:pt x="3612" y="309"/>
                  <a:pt x="3529" y="305"/>
                  <a:pt x="3454" y="315"/>
                </a:cubicBezTo>
                <a:cubicBezTo>
                  <a:pt x="3379" y="325"/>
                  <a:pt x="3734" y="313"/>
                  <a:pt x="3193" y="315"/>
                </a:cubicBezTo>
                <a:cubicBezTo>
                  <a:pt x="2652" y="317"/>
                  <a:pt x="732" y="311"/>
                  <a:pt x="205" y="330"/>
                </a:cubicBezTo>
                <a:lnTo>
                  <a:pt x="32" y="428"/>
                </a:lnTo>
                <a:cubicBezTo>
                  <a:pt x="0" y="491"/>
                  <a:pt x="19" y="651"/>
                  <a:pt x="15" y="710"/>
                </a:cubicBez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655" name="Group 10"/>
          <p:cNvGrpSpPr>
            <a:grpSpLocks/>
          </p:cNvGrpSpPr>
          <p:nvPr/>
        </p:nvGrpSpPr>
        <p:grpSpPr bwMode="auto">
          <a:xfrm>
            <a:off x="6950075" y="2292896"/>
            <a:ext cx="1524000" cy="1073150"/>
            <a:chOff x="4464" y="532"/>
            <a:chExt cx="960" cy="676"/>
          </a:xfrm>
        </p:grpSpPr>
        <p:grpSp>
          <p:nvGrpSpPr>
            <p:cNvPr id="27756" name="Group 11"/>
            <p:cNvGrpSpPr>
              <a:grpSpLocks/>
            </p:cNvGrpSpPr>
            <p:nvPr/>
          </p:nvGrpSpPr>
          <p:grpSpPr bwMode="auto">
            <a:xfrm>
              <a:off x="4464" y="532"/>
              <a:ext cx="960" cy="676"/>
              <a:chOff x="3936" y="528"/>
              <a:chExt cx="960" cy="676"/>
            </a:xfrm>
          </p:grpSpPr>
          <p:sp>
            <p:nvSpPr>
              <p:cNvPr id="27758" name="Rectangle 12"/>
              <p:cNvSpPr>
                <a:spLocks noChangeArrowheads="1"/>
              </p:cNvSpPr>
              <p:nvPr/>
            </p:nvSpPr>
            <p:spPr bwMode="auto">
              <a:xfrm>
                <a:off x="4128" y="672"/>
                <a:ext cx="576" cy="37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27759" name="Text Box 13"/>
              <p:cNvSpPr txBox="1">
                <a:spLocks noChangeArrowheads="1"/>
              </p:cNvSpPr>
              <p:nvPr/>
            </p:nvSpPr>
            <p:spPr bwMode="auto">
              <a:xfrm>
                <a:off x="4118" y="638"/>
                <a:ext cx="634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   A       B</a:t>
                </a:r>
              </a:p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CO          CI</a:t>
                </a:r>
              </a:p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        S</a:t>
                </a:r>
              </a:p>
            </p:txBody>
          </p:sp>
          <p:sp>
            <p:nvSpPr>
              <p:cNvPr id="27760" name="Line 14"/>
              <p:cNvSpPr>
                <a:spLocks noChangeShapeType="1"/>
              </p:cNvSpPr>
              <p:nvPr/>
            </p:nvSpPr>
            <p:spPr bwMode="auto">
              <a:xfrm>
                <a:off x="4272" y="52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1" name="Line 15"/>
              <p:cNvSpPr>
                <a:spLocks noChangeShapeType="1"/>
              </p:cNvSpPr>
              <p:nvPr/>
            </p:nvSpPr>
            <p:spPr bwMode="auto">
              <a:xfrm>
                <a:off x="4528" y="529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2" name="Line 16"/>
              <p:cNvSpPr>
                <a:spLocks noChangeShapeType="1"/>
              </p:cNvSpPr>
              <p:nvPr/>
            </p:nvSpPr>
            <p:spPr bwMode="auto">
              <a:xfrm>
                <a:off x="4416" y="10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3" name="Line 17"/>
              <p:cNvSpPr>
                <a:spLocks noChangeShapeType="1"/>
              </p:cNvSpPr>
              <p:nvPr/>
            </p:nvSpPr>
            <p:spPr bwMode="auto">
              <a:xfrm>
                <a:off x="4704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4" name="Line 18"/>
              <p:cNvSpPr>
                <a:spLocks noChangeShapeType="1"/>
              </p:cNvSpPr>
              <p:nvPr/>
            </p:nvSpPr>
            <p:spPr bwMode="auto">
              <a:xfrm>
                <a:off x="3936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757" name="Text Box 19"/>
            <p:cNvSpPr txBox="1">
              <a:spLocks noChangeArrowheads="1"/>
            </p:cNvSpPr>
            <p:nvPr/>
          </p:nvSpPr>
          <p:spPr bwMode="auto">
            <a:xfrm>
              <a:off x="4810" y="742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DomCasual" charset="0"/>
                  <a:cs typeface="Tahoma" charset="0"/>
                </a:rPr>
                <a:t>FA</a:t>
              </a:r>
            </a:p>
          </p:txBody>
        </p:sp>
      </p:grpSp>
      <p:grpSp>
        <p:nvGrpSpPr>
          <p:cNvPr id="27656" name="Group 20"/>
          <p:cNvGrpSpPr>
            <a:grpSpLocks/>
          </p:cNvGrpSpPr>
          <p:nvPr/>
        </p:nvGrpSpPr>
        <p:grpSpPr bwMode="auto">
          <a:xfrm>
            <a:off x="5654675" y="2291309"/>
            <a:ext cx="1524000" cy="1073150"/>
            <a:chOff x="4464" y="532"/>
            <a:chExt cx="960" cy="676"/>
          </a:xfrm>
        </p:grpSpPr>
        <p:grpSp>
          <p:nvGrpSpPr>
            <p:cNvPr id="27747" name="Group 21"/>
            <p:cNvGrpSpPr>
              <a:grpSpLocks/>
            </p:cNvGrpSpPr>
            <p:nvPr/>
          </p:nvGrpSpPr>
          <p:grpSpPr bwMode="auto">
            <a:xfrm>
              <a:off x="4464" y="532"/>
              <a:ext cx="960" cy="676"/>
              <a:chOff x="3936" y="528"/>
              <a:chExt cx="960" cy="676"/>
            </a:xfrm>
          </p:grpSpPr>
          <p:sp>
            <p:nvSpPr>
              <p:cNvPr id="27749" name="Rectangle 22"/>
              <p:cNvSpPr>
                <a:spLocks noChangeArrowheads="1"/>
              </p:cNvSpPr>
              <p:nvPr/>
            </p:nvSpPr>
            <p:spPr bwMode="auto">
              <a:xfrm>
                <a:off x="4128" y="672"/>
                <a:ext cx="576" cy="37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27750" name="Text Box 23"/>
              <p:cNvSpPr txBox="1">
                <a:spLocks noChangeArrowheads="1"/>
              </p:cNvSpPr>
              <p:nvPr/>
            </p:nvSpPr>
            <p:spPr bwMode="auto">
              <a:xfrm>
                <a:off x="4118" y="638"/>
                <a:ext cx="634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   A       B</a:t>
                </a:r>
              </a:p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CO          CI</a:t>
                </a:r>
              </a:p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        S</a:t>
                </a:r>
              </a:p>
            </p:txBody>
          </p:sp>
          <p:sp>
            <p:nvSpPr>
              <p:cNvPr id="27751" name="Line 24"/>
              <p:cNvSpPr>
                <a:spLocks noChangeShapeType="1"/>
              </p:cNvSpPr>
              <p:nvPr/>
            </p:nvSpPr>
            <p:spPr bwMode="auto">
              <a:xfrm>
                <a:off x="4272" y="52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52" name="Line 25"/>
              <p:cNvSpPr>
                <a:spLocks noChangeShapeType="1"/>
              </p:cNvSpPr>
              <p:nvPr/>
            </p:nvSpPr>
            <p:spPr bwMode="auto">
              <a:xfrm>
                <a:off x="4528" y="529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53" name="Line 26"/>
              <p:cNvSpPr>
                <a:spLocks noChangeShapeType="1"/>
              </p:cNvSpPr>
              <p:nvPr/>
            </p:nvSpPr>
            <p:spPr bwMode="auto">
              <a:xfrm>
                <a:off x="4416" y="10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54" name="Line 27"/>
              <p:cNvSpPr>
                <a:spLocks noChangeShapeType="1"/>
              </p:cNvSpPr>
              <p:nvPr/>
            </p:nvSpPr>
            <p:spPr bwMode="auto">
              <a:xfrm>
                <a:off x="4704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55" name="Line 28"/>
              <p:cNvSpPr>
                <a:spLocks noChangeShapeType="1"/>
              </p:cNvSpPr>
              <p:nvPr/>
            </p:nvSpPr>
            <p:spPr bwMode="auto">
              <a:xfrm>
                <a:off x="3936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748" name="Text Box 29"/>
            <p:cNvSpPr txBox="1">
              <a:spLocks noChangeArrowheads="1"/>
            </p:cNvSpPr>
            <p:nvPr/>
          </p:nvSpPr>
          <p:spPr bwMode="auto">
            <a:xfrm>
              <a:off x="4810" y="742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DomCasual" charset="0"/>
                  <a:cs typeface="Tahoma" charset="0"/>
                </a:rPr>
                <a:t>FA</a:t>
              </a:r>
            </a:p>
          </p:txBody>
        </p:sp>
      </p:grpSp>
      <p:grpSp>
        <p:nvGrpSpPr>
          <p:cNvPr id="27657" name="Group 30"/>
          <p:cNvGrpSpPr>
            <a:grpSpLocks/>
          </p:cNvGrpSpPr>
          <p:nvPr/>
        </p:nvGrpSpPr>
        <p:grpSpPr bwMode="auto">
          <a:xfrm>
            <a:off x="4359275" y="2289721"/>
            <a:ext cx="1524000" cy="1073150"/>
            <a:chOff x="4464" y="532"/>
            <a:chExt cx="960" cy="676"/>
          </a:xfrm>
        </p:grpSpPr>
        <p:grpSp>
          <p:nvGrpSpPr>
            <p:cNvPr id="27738" name="Group 31"/>
            <p:cNvGrpSpPr>
              <a:grpSpLocks/>
            </p:cNvGrpSpPr>
            <p:nvPr/>
          </p:nvGrpSpPr>
          <p:grpSpPr bwMode="auto">
            <a:xfrm>
              <a:off x="4464" y="532"/>
              <a:ext cx="960" cy="676"/>
              <a:chOff x="3936" y="528"/>
              <a:chExt cx="960" cy="676"/>
            </a:xfrm>
          </p:grpSpPr>
          <p:sp>
            <p:nvSpPr>
              <p:cNvPr id="27740" name="Rectangle 32"/>
              <p:cNvSpPr>
                <a:spLocks noChangeArrowheads="1"/>
              </p:cNvSpPr>
              <p:nvPr/>
            </p:nvSpPr>
            <p:spPr bwMode="auto">
              <a:xfrm>
                <a:off x="4128" y="672"/>
                <a:ext cx="576" cy="37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27741" name="Text Box 33"/>
              <p:cNvSpPr txBox="1">
                <a:spLocks noChangeArrowheads="1"/>
              </p:cNvSpPr>
              <p:nvPr/>
            </p:nvSpPr>
            <p:spPr bwMode="auto">
              <a:xfrm>
                <a:off x="4118" y="638"/>
                <a:ext cx="634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   A       B</a:t>
                </a:r>
              </a:p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CO          CI</a:t>
                </a:r>
              </a:p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        S</a:t>
                </a:r>
              </a:p>
            </p:txBody>
          </p:sp>
          <p:sp>
            <p:nvSpPr>
              <p:cNvPr id="27742" name="Line 34"/>
              <p:cNvSpPr>
                <a:spLocks noChangeShapeType="1"/>
              </p:cNvSpPr>
              <p:nvPr/>
            </p:nvSpPr>
            <p:spPr bwMode="auto">
              <a:xfrm>
                <a:off x="4272" y="52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43" name="Line 35"/>
              <p:cNvSpPr>
                <a:spLocks noChangeShapeType="1"/>
              </p:cNvSpPr>
              <p:nvPr/>
            </p:nvSpPr>
            <p:spPr bwMode="auto">
              <a:xfrm>
                <a:off x="4528" y="529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44" name="Line 36"/>
              <p:cNvSpPr>
                <a:spLocks noChangeShapeType="1"/>
              </p:cNvSpPr>
              <p:nvPr/>
            </p:nvSpPr>
            <p:spPr bwMode="auto">
              <a:xfrm>
                <a:off x="4416" y="10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45" name="Line 37"/>
              <p:cNvSpPr>
                <a:spLocks noChangeShapeType="1"/>
              </p:cNvSpPr>
              <p:nvPr/>
            </p:nvSpPr>
            <p:spPr bwMode="auto">
              <a:xfrm>
                <a:off x="4704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46" name="Line 38"/>
              <p:cNvSpPr>
                <a:spLocks noChangeShapeType="1"/>
              </p:cNvSpPr>
              <p:nvPr/>
            </p:nvSpPr>
            <p:spPr bwMode="auto">
              <a:xfrm>
                <a:off x="3936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739" name="Text Box 39"/>
            <p:cNvSpPr txBox="1">
              <a:spLocks noChangeArrowheads="1"/>
            </p:cNvSpPr>
            <p:nvPr/>
          </p:nvSpPr>
          <p:spPr bwMode="auto">
            <a:xfrm>
              <a:off x="4810" y="742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DomCasual" charset="0"/>
                  <a:cs typeface="Tahoma" charset="0"/>
                </a:rPr>
                <a:t>FA</a:t>
              </a:r>
            </a:p>
          </p:txBody>
        </p:sp>
      </p:grpSp>
      <p:sp>
        <p:nvSpPr>
          <p:cNvPr id="27658" name="Text Box 40"/>
          <p:cNvSpPr txBox="1">
            <a:spLocks noChangeArrowheads="1"/>
          </p:cNvSpPr>
          <p:nvPr/>
        </p:nvSpPr>
        <p:spPr bwMode="auto">
          <a:xfrm>
            <a:off x="1462088" y="1954759"/>
            <a:ext cx="65674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>
                <a:latin typeface="Tahoma" charset="0"/>
                <a:cs typeface="Tahoma" charset="0"/>
              </a:rPr>
              <a:t> A</a:t>
            </a:r>
            <a:r>
              <a:rPr lang="en-US" sz="1600" b="0" baseline="-25000">
                <a:latin typeface="Tahoma" charset="0"/>
                <a:cs typeface="Tahoma" charset="0"/>
              </a:rPr>
              <a:t>n-1</a:t>
            </a:r>
            <a:r>
              <a:rPr lang="en-US" sz="1600" b="0">
                <a:latin typeface="Tahoma" charset="0"/>
                <a:cs typeface="Tahoma" charset="0"/>
              </a:rPr>
              <a:t> B</a:t>
            </a:r>
            <a:r>
              <a:rPr lang="en-US" sz="1600" b="0" baseline="-25000">
                <a:latin typeface="Tahoma" charset="0"/>
                <a:cs typeface="Tahoma" charset="0"/>
              </a:rPr>
              <a:t>n-1</a:t>
            </a:r>
            <a:r>
              <a:rPr lang="en-US" sz="1600" b="0">
                <a:latin typeface="Tahoma" charset="0"/>
                <a:cs typeface="Tahoma" charset="0"/>
              </a:rPr>
              <a:t>          A</a:t>
            </a:r>
            <a:r>
              <a:rPr lang="en-US" sz="1600" b="0" baseline="-25000">
                <a:latin typeface="Tahoma" charset="0"/>
                <a:cs typeface="Tahoma" charset="0"/>
              </a:rPr>
              <a:t>n-2</a:t>
            </a:r>
            <a:r>
              <a:rPr lang="en-US" sz="1600" b="0">
                <a:latin typeface="Tahoma" charset="0"/>
                <a:cs typeface="Tahoma" charset="0"/>
              </a:rPr>
              <a:t> B</a:t>
            </a:r>
            <a:r>
              <a:rPr lang="en-US" sz="1600" b="0" baseline="-25000">
                <a:latin typeface="Tahoma" charset="0"/>
                <a:cs typeface="Tahoma" charset="0"/>
              </a:rPr>
              <a:t>n-2</a:t>
            </a:r>
            <a:r>
              <a:rPr lang="en-US" sz="1600" b="0">
                <a:latin typeface="Tahoma" charset="0"/>
                <a:cs typeface="Tahoma" charset="0"/>
              </a:rPr>
              <a:t>                  A</a:t>
            </a:r>
            <a:r>
              <a:rPr lang="en-US" sz="1600" b="0" baseline="-25000">
                <a:latin typeface="Tahoma" charset="0"/>
                <a:cs typeface="Tahoma" charset="0"/>
              </a:rPr>
              <a:t>2</a:t>
            </a:r>
            <a:r>
              <a:rPr lang="en-US" sz="1600" b="0">
                <a:latin typeface="Tahoma" charset="0"/>
                <a:cs typeface="Tahoma" charset="0"/>
              </a:rPr>
              <a:t>   B</a:t>
            </a:r>
            <a:r>
              <a:rPr lang="en-US" sz="1600" b="0" baseline="-25000">
                <a:latin typeface="Tahoma" charset="0"/>
                <a:cs typeface="Tahoma" charset="0"/>
              </a:rPr>
              <a:t>2</a:t>
            </a:r>
            <a:r>
              <a:rPr lang="en-US" sz="1600" b="0">
                <a:latin typeface="Tahoma" charset="0"/>
                <a:cs typeface="Tahoma" charset="0"/>
              </a:rPr>
              <a:t>           A</a:t>
            </a:r>
            <a:r>
              <a:rPr lang="en-US" sz="1600" b="0" baseline="-25000">
                <a:latin typeface="Tahoma" charset="0"/>
                <a:cs typeface="Tahoma" charset="0"/>
              </a:rPr>
              <a:t>1</a:t>
            </a:r>
            <a:r>
              <a:rPr lang="en-US" sz="1600" b="0">
                <a:latin typeface="Tahoma" charset="0"/>
                <a:cs typeface="Tahoma" charset="0"/>
              </a:rPr>
              <a:t>   B</a:t>
            </a:r>
            <a:r>
              <a:rPr lang="en-US" sz="1600" b="0" baseline="-25000">
                <a:latin typeface="Tahoma" charset="0"/>
                <a:cs typeface="Tahoma" charset="0"/>
              </a:rPr>
              <a:t>1</a:t>
            </a:r>
            <a:r>
              <a:rPr lang="en-US" sz="1600" b="0">
                <a:latin typeface="Tahoma" charset="0"/>
                <a:cs typeface="Tahoma" charset="0"/>
              </a:rPr>
              <a:t>           A</a:t>
            </a:r>
            <a:r>
              <a:rPr lang="en-US" sz="1600" b="0" baseline="-25000">
                <a:latin typeface="Tahoma" charset="0"/>
                <a:cs typeface="Tahoma" charset="0"/>
              </a:rPr>
              <a:t>0</a:t>
            </a:r>
            <a:r>
              <a:rPr lang="en-US" sz="1600" b="0">
                <a:latin typeface="Tahoma" charset="0"/>
                <a:cs typeface="Tahoma" charset="0"/>
              </a:rPr>
              <a:t>   B</a:t>
            </a:r>
            <a:r>
              <a:rPr lang="en-US" sz="1600" b="0" baseline="-25000">
                <a:latin typeface="Tahoma" charset="0"/>
                <a:cs typeface="Tahoma" charset="0"/>
              </a:rPr>
              <a:t>0</a:t>
            </a:r>
          </a:p>
        </p:txBody>
      </p:sp>
      <p:sp>
        <p:nvSpPr>
          <p:cNvPr id="27659" name="Text Box 41"/>
          <p:cNvSpPr txBox="1">
            <a:spLocks noChangeArrowheads="1"/>
          </p:cNvSpPr>
          <p:nvPr/>
        </p:nvSpPr>
        <p:spPr bwMode="auto">
          <a:xfrm>
            <a:off x="1676400" y="3343821"/>
            <a:ext cx="6318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>
                <a:latin typeface="Tahoma" charset="0"/>
                <a:cs typeface="Tahoma" charset="0"/>
              </a:rPr>
              <a:t> S</a:t>
            </a:r>
            <a:r>
              <a:rPr lang="en-US" sz="1600" b="0" baseline="-25000">
                <a:latin typeface="Tahoma" charset="0"/>
                <a:cs typeface="Tahoma" charset="0"/>
              </a:rPr>
              <a:t>n-1</a:t>
            </a:r>
            <a:r>
              <a:rPr lang="en-US" sz="1600" b="0">
                <a:latin typeface="Tahoma" charset="0"/>
                <a:cs typeface="Tahoma" charset="0"/>
              </a:rPr>
              <a:t>                 S</a:t>
            </a:r>
            <a:r>
              <a:rPr lang="en-US" sz="1600" b="0" baseline="-25000">
                <a:latin typeface="Tahoma" charset="0"/>
                <a:cs typeface="Tahoma" charset="0"/>
              </a:rPr>
              <a:t>n-2</a:t>
            </a:r>
            <a:r>
              <a:rPr lang="en-US" sz="1600" b="0">
                <a:latin typeface="Tahoma" charset="0"/>
                <a:cs typeface="Tahoma" charset="0"/>
              </a:rPr>
              <a:t>                        S</a:t>
            </a:r>
            <a:r>
              <a:rPr lang="en-US" sz="1600" b="0" baseline="-25000">
                <a:latin typeface="Tahoma" charset="0"/>
                <a:cs typeface="Tahoma" charset="0"/>
              </a:rPr>
              <a:t>2</a:t>
            </a:r>
            <a:r>
              <a:rPr lang="en-US" sz="1600" b="0">
                <a:latin typeface="Tahoma" charset="0"/>
                <a:cs typeface="Tahoma" charset="0"/>
              </a:rPr>
              <a:t>                  S</a:t>
            </a:r>
            <a:r>
              <a:rPr lang="en-US" sz="1600" b="0" baseline="-25000">
                <a:latin typeface="Tahoma" charset="0"/>
                <a:cs typeface="Tahoma" charset="0"/>
              </a:rPr>
              <a:t>1</a:t>
            </a:r>
            <a:r>
              <a:rPr lang="en-US" sz="1600" b="0">
                <a:latin typeface="Tahoma" charset="0"/>
                <a:cs typeface="Tahoma" charset="0"/>
              </a:rPr>
              <a:t>                 S</a:t>
            </a:r>
            <a:r>
              <a:rPr lang="en-US" sz="1600" b="0" baseline="-25000">
                <a:latin typeface="Tahoma" charset="0"/>
                <a:cs typeface="Tahoma" charset="0"/>
              </a:rPr>
              <a:t>0</a:t>
            </a:r>
          </a:p>
        </p:txBody>
      </p:sp>
      <p:sp>
        <p:nvSpPr>
          <p:cNvPr id="27660" name="Line 42"/>
          <p:cNvSpPr>
            <a:spLocks noChangeShapeType="1"/>
          </p:cNvSpPr>
          <p:nvPr/>
        </p:nvSpPr>
        <p:spPr bwMode="auto">
          <a:xfrm>
            <a:off x="8474075" y="2819946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662" name="Group 47"/>
          <p:cNvGrpSpPr>
            <a:grpSpLocks/>
          </p:cNvGrpSpPr>
          <p:nvPr/>
        </p:nvGrpSpPr>
        <p:grpSpPr bwMode="auto">
          <a:xfrm>
            <a:off x="1181100" y="2289721"/>
            <a:ext cx="1524000" cy="1073150"/>
            <a:chOff x="4464" y="532"/>
            <a:chExt cx="960" cy="676"/>
          </a:xfrm>
        </p:grpSpPr>
        <p:grpSp>
          <p:nvGrpSpPr>
            <p:cNvPr id="27726" name="Group 48"/>
            <p:cNvGrpSpPr>
              <a:grpSpLocks/>
            </p:cNvGrpSpPr>
            <p:nvPr/>
          </p:nvGrpSpPr>
          <p:grpSpPr bwMode="auto">
            <a:xfrm>
              <a:off x="4464" y="532"/>
              <a:ext cx="960" cy="676"/>
              <a:chOff x="3936" y="528"/>
              <a:chExt cx="960" cy="676"/>
            </a:xfrm>
          </p:grpSpPr>
          <p:sp>
            <p:nvSpPr>
              <p:cNvPr id="27728" name="Rectangle 49"/>
              <p:cNvSpPr>
                <a:spLocks noChangeArrowheads="1"/>
              </p:cNvSpPr>
              <p:nvPr/>
            </p:nvSpPr>
            <p:spPr bwMode="auto">
              <a:xfrm>
                <a:off x="4128" y="672"/>
                <a:ext cx="576" cy="37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27729" name="Text Box 50"/>
              <p:cNvSpPr txBox="1">
                <a:spLocks noChangeArrowheads="1"/>
              </p:cNvSpPr>
              <p:nvPr/>
            </p:nvSpPr>
            <p:spPr bwMode="auto">
              <a:xfrm>
                <a:off x="4118" y="638"/>
                <a:ext cx="634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   A       B</a:t>
                </a:r>
              </a:p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CO          CI</a:t>
                </a:r>
              </a:p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        S</a:t>
                </a:r>
              </a:p>
            </p:txBody>
          </p:sp>
          <p:sp>
            <p:nvSpPr>
              <p:cNvPr id="27730" name="Line 51"/>
              <p:cNvSpPr>
                <a:spLocks noChangeShapeType="1"/>
              </p:cNvSpPr>
              <p:nvPr/>
            </p:nvSpPr>
            <p:spPr bwMode="auto">
              <a:xfrm>
                <a:off x="4272" y="52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1" name="Line 52"/>
              <p:cNvSpPr>
                <a:spLocks noChangeShapeType="1"/>
              </p:cNvSpPr>
              <p:nvPr/>
            </p:nvSpPr>
            <p:spPr bwMode="auto">
              <a:xfrm>
                <a:off x="4528" y="529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2" name="Line 53"/>
              <p:cNvSpPr>
                <a:spLocks noChangeShapeType="1"/>
              </p:cNvSpPr>
              <p:nvPr/>
            </p:nvSpPr>
            <p:spPr bwMode="auto">
              <a:xfrm>
                <a:off x="4416" y="10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3" name="Line 54"/>
              <p:cNvSpPr>
                <a:spLocks noChangeShapeType="1"/>
              </p:cNvSpPr>
              <p:nvPr/>
            </p:nvSpPr>
            <p:spPr bwMode="auto">
              <a:xfrm>
                <a:off x="4704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34" name="Line 55"/>
              <p:cNvSpPr>
                <a:spLocks noChangeShapeType="1"/>
              </p:cNvSpPr>
              <p:nvPr/>
            </p:nvSpPr>
            <p:spPr bwMode="auto">
              <a:xfrm>
                <a:off x="3936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727" name="Text Box 56"/>
            <p:cNvSpPr txBox="1">
              <a:spLocks noChangeArrowheads="1"/>
            </p:cNvSpPr>
            <p:nvPr/>
          </p:nvSpPr>
          <p:spPr bwMode="auto">
            <a:xfrm>
              <a:off x="4810" y="742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DomCasual" charset="0"/>
                  <a:cs typeface="Tahoma" charset="0"/>
                </a:rPr>
                <a:t>FA</a:t>
              </a:r>
            </a:p>
          </p:txBody>
        </p:sp>
      </p:grpSp>
      <p:grpSp>
        <p:nvGrpSpPr>
          <p:cNvPr id="27663" name="Group 57"/>
          <p:cNvGrpSpPr>
            <a:grpSpLocks/>
          </p:cNvGrpSpPr>
          <p:nvPr/>
        </p:nvGrpSpPr>
        <p:grpSpPr bwMode="auto">
          <a:xfrm>
            <a:off x="2530475" y="2292896"/>
            <a:ext cx="1524000" cy="1073150"/>
            <a:chOff x="4464" y="532"/>
            <a:chExt cx="960" cy="676"/>
          </a:xfrm>
        </p:grpSpPr>
        <p:grpSp>
          <p:nvGrpSpPr>
            <p:cNvPr id="27717" name="Group 58"/>
            <p:cNvGrpSpPr>
              <a:grpSpLocks/>
            </p:cNvGrpSpPr>
            <p:nvPr/>
          </p:nvGrpSpPr>
          <p:grpSpPr bwMode="auto">
            <a:xfrm>
              <a:off x="4464" y="532"/>
              <a:ext cx="960" cy="676"/>
              <a:chOff x="3936" y="528"/>
              <a:chExt cx="960" cy="676"/>
            </a:xfrm>
          </p:grpSpPr>
          <p:sp>
            <p:nvSpPr>
              <p:cNvPr id="27719" name="Rectangle 59"/>
              <p:cNvSpPr>
                <a:spLocks noChangeArrowheads="1"/>
              </p:cNvSpPr>
              <p:nvPr/>
            </p:nvSpPr>
            <p:spPr bwMode="auto">
              <a:xfrm>
                <a:off x="4128" y="672"/>
                <a:ext cx="576" cy="37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27720" name="Text Box 60"/>
              <p:cNvSpPr txBox="1">
                <a:spLocks noChangeArrowheads="1"/>
              </p:cNvSpPr>
              <p:nvPr/>
            </p:nvSpPr>
            <p:spPr bwMode="auto">
              <a:xfrm>
                <a:off x="4118" y="638"/>
                <a:ext cx="634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   A       B</a:t>
                </a:r>
              </a:p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CO          CI</a:t>
                </a:r>
              </a:p>
              <a:p>
                <a:pPr algn="l"/>
                <a:r>
                  <a:rPr lang="en-US" sz="1200" b="0">
                    <a:latin typeface="Tahoma" charset="0"/>
                    <a:cs typeface="Tahoma" charset="0"/>
                  </a:rPr>
                  <a:t>        S</a:t>
                </a:r>
              </a:p>
            </p:txBody>
          </p:sp>
          <p:sp>
            <p:nvSpPr>
              <p:cNvPr id="27721" name="Line 61"/>
              <p:cNvSpPr>
                <a:spLocks noChangeShapeType="1"/>
              </p:cNvSpPr>
              <p:nvPr/>
            </p:nvSpPr>
            <p:spPr bwMode="auto">
              <a:xfrm>
                <a:off x="4272" y="52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2" name="Line 62"/>
              <p:cNvSpPr>
                <a:spLocks noChangeShapeType="1"/>
              </p:cNvSpPr>
              <p:nvPr/>
            </p:nvSpPr>
            <p:spPr bwMode="auto">
              <a:xfrm>
                <a:off x="4528" y="529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3" name="Line 63"/>
              <p:cNvSpPr>
                <a:spLocks noChangeShapeType="1"/>
              </p:cNvSpPr>
              <p:nvPr/>
            </p:nvSpPr>
            <p:spPr bwMode="auto">
              <a:xfrm>
                <a:off x="4416" y="10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4" name="Line 64"/>
              <p:cNvSpPr>
                <a:spLocks noChangeShapeType="1"/>
              </p:cNvSpPr>
              <p:nvPr/>
            </p:nvSpPr>
            <p:spPr bwMode="auto">
              <a:xfrm>
                <a:off x="4704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25" name="Line 65"/>
              <p:cNvSpPr>
                <a:spLocks noChangeShapeType="1"/>
              </p:cNvSpPr>
              <p:nvPr/>
            </p:nvSpPr>
            <p:spPr bwMode="auto">
              <a:xfrm>
                <a:off x="3936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718" name="Text Box 66"/>
            <p:cNvSpPr txBox="1">
              <a:spLocks noChangeArrowheads="1"/>
            </p:cNvSpPr>
            <p:nvPr/>
          </p:nvSpPr>
          <p:spPr bwMode="auto">
            <a:xfrm>
              <a:off x="4810" y="742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DomCasual" charset="0"/>
                  <a:cs typeface="Tahoma" charset="0"/>
                </a:rPr>
                <a:t>FA</a:t>
              </a:r>
            </a:p>
          </p:txBody>
        </p:sp>
      </p:grpSp>
      <p:sp>
        <p:nvSpPr>
          <p:cNvPr id="27664" name="Text Box 67"/>
          <p:cNvSpPr txBox="1">
            <a:spLocks noChangeArrowheads="1"/>
          </p:cNvSpPr>
          <p:nvPr/>
        </p:nvSpPr>
        <p:spPr bwMode="auto">
          <a:xfrm>
            <a:off x="895350" y="2521496"/>
            <a:ext cx="338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>
                <a:latin typeface="Tahoma" charset="0"/>
                <a:cs typeface="Tahoma" charset="0"/>
              </a:rPr>
              <a:t>C</a:t>
            </a:r>
          </a:p>
        </p:txBody>
      </p:sp>
      <p:sp>
        <p:nvSpPr>
          <p:cNvPr id="27665" name="Text Box 68"/>
          <p:cNvSpPr txBox="1">
            <a:spLocks noChangeArrowheads="1"/>
          </p:cNvSpPr>
          <p:nvPr/>
        </p:nvSpPr>
        <p:spPr bwMode="auto">
          <a:xfrm>
            <a:off x="3997325" y="2734221"/>
            <a:ext cx="393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>
                <a:latin typeface="Tahoma" charset="0"/>
                <a:cs typeface="Tahoma" charset="0"/>
              </a:rPr>
              <a:t>…</a:t>
            </a:r>
          </a:p>
        </p:txBody>
      </p:sp>
      <p:sp>
        <p:nvSpPr>
          <p:cNvPr id="27668" name="Rectangle 118"/>
          <p:cNvSpPr>
            <a:spLocks noChangeArrowheads="1"/>
          </p:cNvSpPr>
          <p:nvPr/>
        </p:nvSpPr>
        <p:spPr bwMode="auto">
          <a:xfrm>
            <a:off x="20638" y="1394371"/>
            <a:ext cx="63801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1800" b="0" dirty="0">
                <a:cs typeface="Tahoma" charset="0"/>
              </a:rPr>
              <a:t>(T</a:t>
            </a:r>
            <a:r>
              <a:rPr lang="en-US" sz="1800" b="0" baseline="-25000" dirty="0">
                <a:cs typeface="Tahoma" charset="0"/>
              </a:rPr>
              <a:t>PD</a:t>
            </a:r>
            <a:r>
              <a:rPr lang="en-US" sz="1800" b="0" dirty="0">
                <a:cs typeface="Tahoma" charset="0"/>
              </a:rPr>
              <a:t> = max propagation delay or latency of the entire adder)</a:t>
            </a:r>
          </a:p>
        </p:txBody>
      </p:sp>
      <p:sp useBgFill="1">
        <p:nvSpPr>
          <p:cNvPr id="122" name="AutoShape 3"/>
          <p:cNvSpPr>
            <a:spLocks noChangeArrowheads="1"/>
          </p:cNvSpPr>
          <p:nvPr/>
        </p:nvSpPr>
        <p:spPr bwMode="auto">
          <a:xfrm rot="10800000" flipH="1">
            <a:off x="8328891" y="3289846"/>
            <a:ext cx="309562" cy="228600"/>
          </a:xfrm>
          <a:prstGeom prst="triangle">
            <a:avLst>
              <a:gd name="adj" fmla="val 49995"/>
            </a:avLst>
          </a:prstGeom>
          <a:ln w="19050" cmpd="sng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 b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90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Can we add faster?</a:t>
            </a:r>
          </a:p>
        </p:txBody>
      </p:sp>
      <p:sp>
        <p:nvSpPr>
          <p:cNvPr id="10243" name="Rectangle 7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Yes, there are many sophisticated designs that are faster…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Carry-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Lookahead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Adders (CLA)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Carry-Skip Adders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Carry-Select Adders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457200" lvl="1" indent="0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 See textbook for details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6363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Adder Summary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Adding is not only common, but it is also tends to be one of the most time-critical of operations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As a result, a wide range of adder architectures have been developed that allow a designer to tradeoff complexity (in terms of the number of gates) for performance.</a:t>
            </a:r>
          </a:p>
        </p:txBody>
      </p:sp>
      <p:sp>
        <p:nvSpPr>
          <p:cNvPr id="29699" name="Line 4"/>
          <p:cNvSpPr>
            <a:spLocks noChangeShapeType="1"/>
          </p:cNvSpPr>
          <p:nvPr/>
        </p:nvSpPr>
        <p:spPr bwMode="auto">
          <a:xfrm>
            <a:off x="1447800" y="3906267"/>
            <a:ext cx="6019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709738" y="4058667"/>
            <a:ext cx="8810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800" b="0" i="1">
                <a:latin typeface="Tahoma" charset="0"/>
                <a:cs typeface="Tahoma" charset="0"/>
              </a:rPr>
              <a:t>Ripple</a:t>
            </a:r>
            <a:br>
              <a:rPr lang="en-US" sz="1800" b="0" i="1">
                <a:latin typeface="Tahoma" charset="0"/>
                <a:cs typeface="Tahoma" charset="0"/>
              </a:rPr>
            </a:br>
            <a:r>
              <a:rPr lang="en-US" sz="1800" b="0" i="1">
                <a:latin typeface="Tahoma" charset="0"/>
                <a:cs typeface="Tahoma" charset="0"/>
              </a:rPr>
              <a:t>Carry</a:t>
            </a: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3013075" y="4058667"/>
            <a:ext cx="7969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800" b="0" i="1">
                <a:latin typeface="Tahoma" charset="0"/>
                <a:cs typeface="Tahoma" charset="0"/>
              </a:rPr>
              <a:t>Carry</a:t>
            </a:r>
          </a:p>
          <a:p>
            <a:pPr algn="l"/>
            <a:r>
              <a:rPr lang="en-US" sz="1800" b="0" i="1">
                <a:latin typeface="Tahoma" charset="0"/>
                <a:cs typeface="Tahoma" charset="0"/>
              </a:rPr>
              <a:t>Skip</a:t>
            </a:r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4775200" y="4058667"/>
            <a:ext cx="863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800" b="0" i="1">
                <a:latin typeface="Tahoma" charset="0"/>
                <a:cs typeface="Tahoma" charset="0"/>
              </a:rPr>
              <a:t>Carry</a:t>
            </a:r>
          </a:p>
          <a:p>
            <a:pPr algn="l"/>
            <a:r>
              <a:rPr lang="en-US" sz="1800" b="0" i="1">
                <a:latin typeface="Tahoma" charset="0"/>
                <a:cs typeface="Tahoma" charset="0"/>
              </a:rPr>
              <a:t>Select</a:t>
            </a: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5730875" y="4058667"/>
            <a:ext cx="13557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800" b="0" i="1">
                <a:latin typeface="Tahoma" charset="0"/>
                <a:cs typeface="Tahoma" charset="0"/>
              </a:rPr>
              <a:t>Carry</a:t>
            </a:r>
          </a:p>
          <a:p>
            <a:pPr algn="l"/>
            <a:r>
              <a:rPr lang="en-US" sz="1800" b="0" i="1">
                <a:latin typeface="Tahoma" charset="0"/>
                <a:cs typeface="Tahoma" charset="0"/>
              </a:rPr>
              <a:t>Lookahead</a:t>
            </a:r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>
            <a:off x="2133600" y="375386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3352800" y="375386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>
            <a:off x="5257800" y="375386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2"/>
          <p:cNvSpPr>
            <a:spLocks noChangeShapeType="1"/>
          </p:cNvSpPr>
          <p:nvPr/>
        </p:nvSpPr>
        <p:spPr bwMode="auto">
          <a:xfrm>
            <a:off x="6324600" y="375386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387350" y="3356992"/>
            <a:ext cx="203993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>
                <a:latin typeface="Tahoma" charset="0"/>
                <a:cs typeface="Tahoma" charset="0"/>
              </a:rPr>
              <a:t>Smaller / Slower</a:t>
            </a:r>
          </a:p>
        </p:txBody>
      </p:sp>
      <p:sp>
        <p:nvSpPr>
          <p:cNvPr id="29709" name="Text Box 14"/>
          <p:cNvSpPr txBox="1">
            <a:spLocks noChangeArrowheads="1"/>
          </p:cNvSpPr>
          <p:nvPr/>
        </p:nvSpPr>
        <p:spPr bwMode="auto">
          <a:xfrm>
            <a:off x="6303963" y="3356992"/>
            <a:ext cx="185261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>
                <a:latin typeface="Tahoma" charset="0"/>
                <a:cs typeface="Tahoma" charset="0"/>
              </a:rPr>
              <a:t>Bigger / Faster</a:t>
            </a:r>
          </a:p>
        </p:txBody>
      </p:sp>
      <p:grpSp>
        <p:nvGrpSpPr>
          <p:cNvPr id="29710" name="Group 15"/>
          <p:cNvGrpSpPr>
            <a:grpSpLocks/>
          </p:cNvGrpSpPr>
          <p:nvPr/>
        </p:nvGrpSpPr>
        <p:grpSpPr bwMode="auto">
          <a:xfrm>
            <a:off x="4876800" y="4692650"/>
            <a:ext cx="1392238" cy="1817688"/>
            <a:chOff x="1824" y="2640"/>
            <a:chExt cx="877" cy="1145"/>
          </a:xfrm>
        </p:grpSpPr>
        <p:sp>
          <p:nvSpPr>
            <p:cNvPr id="29725" name="AutoShape 16"/>
            <p:cNvSpPr>
              <a:spLocks noChangeArrowheads="1"/>
            </p:cNvSpPr>
            <p:nvPr/>
          </p:nvSpPr>
          <p:spPr bwMode="auto">
            <a:xfrm>
              <a:off x="1824" y="3024"/>
              <a:ext cx="877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7 w 21600"/>
                <a:gd name="T13" fmla="*/ 4500 h 21600"/>
                <a:gd name="T14" fmla="*/ 17093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0">
                  <a:latin typeface="Tahoma" charset="0"/>
                  <a:cs typeface="Tahoma" charset="0"/>
                </a:rPr>
                <a:t>Add</a:t>
              </a:r>
            </a:p>
          </p:txBody>
        </p:sp>
        <p:sp>
          <p:nvSpPr>
            <p:cNvPr id="29726" name="Line 17"/>
            <p:cNvSpPr>
              <a:spLocks noChangeShapeType="1"/>
            </p:cNvSpPr>
            <p:nvPr/>
          </p:nvSpPr>
          <p:spPr bwMode="auto">
            <a:xfrm>
              <a:off x="2064" y="28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Line 18"/>
            <p:cNvSpPr>
              <a:spLocks noChangeShapeType="1"/>
            </p:cNvSpPr>
            <p:nvPr/>
          </p:nvSpPr>
          <p:spPr bwMode="auto">
            <a:xfrm>
              <a:off x="2448" y="28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8" name="Line 19"/>
            <p:cNvSpPr>
              <a:spLocks noChangeShapeType="1"/>
            </p:cNvSpPr>
            <p:nvPr/>
          </p:nvSpPr>
          <p:spPr bwMode="auto">
            <a:xfrm>
              <a:off x="2256" y="34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Line 20"/>
            <p:cNvSpPr>
              <a:spLocks noChangeShapeType="1"/>
            </p:cNvSpPr>
            <p:nvPr/>
          </p:nvSpPr>
          <p:spPr bwMode="auto">
            <a:xfrm flipV="1">
              <a:off x="2016" y="288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0" name="Line 21"/>
            <p:cNvSpPr>
              <a:spLocks noChangeShapeType="1"/>
            </p:cNvSpPr>
            <p:nvPr/>
          </p:nvSpPr>
          <p:spPr bwMode="auto">
            <a:xfrm flipV="1">
              <a:off x="2400" y="288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Line 22"/>
            <p:cNvSpPr>
              <a:spLocks noChangeShapeType="1"/>
            </p:cNvSpPr>
            <p:nvPr/>
          </p:nvSpPr>
          <p:spPr bwMode="auto">
            <a:xfrm flipV="1">
              <a:off x="2208" y="345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2" name="Text Box 23"/>
            <p:cNvSpPr txBox="1">
              <a:spLocks noChangeArrowheads="1"/>
            </p:cNvSpPr>
            <p:nvPr/>
          </p:nvSpPr>
          <p:spPr bwMode="auto">
            <a:xfrm>
              <a:off x="1962" y="2640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800" b="0">
                  <a:latin typeface="Tahoma" charset="0"/>
                  <a:cs typeface="Tahoma" charset="0"/>
                </a:rPr>
                <a:t>A</a:t>
              </a:r>
            </a:p>
          </p:txBody>
        </p:sp>
        <p:sp>
          <p:nvSpPr>
            <p:cNvPr id="29733" name="Text Box 24"/>
            <p:cNvSpPr txBox="1">
              <a:spLocks noChangeArrowheads="1"/>
            </p:cNvSpPr>
            <p:nvPr/>
          </p:nvSpPr>
          <p:spPr bwMode="auto">
            <a:xfrm>
              <a:off x="2346" y="2640"/>
              <a:ext cx="20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800" b="0">
                  <a:latin typeface="Tahoma" charset="0"/>
                  <a:cs typeface="Tahoma" charset="0"/>
                </a:rPr>
                <a:t>B</a:t>
              </a:r>
            </a:p>
          </p:txBody>
        </p:sp>
        <p:sp>
          <p:nvSpPr>
            <p:cNvPr id="29734" name="Text Box 25"/>
            <p:cNvSpPr txBox="1">
              <a:spLocks noChangeArrowheads="1"/>
            </p:cNvSpPr>
            <p:nvPr/>
          </p:nvSpPr>
          <p:spPr bwMode="auto">
            <a:xfrm>
              <a:off x="2154" y="3552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800" b="0">
                  <a:latin typeface="Tahoma" charset="0"/>
                  <a:cs typeface="Tahoma" charset="0"/>
                </a:rPr>
                <a:t>S</a:t>
              </a:r>
            </a:p>
          </p:txBody>
        </p:sp>
      </p:grpSp>
      <p:grpSp>
        <p:nvGrpSpPr>
          <p:cNvPr id="29711" name="Group 26"/>
          <p:cNvGrpSpPr>
            <a:grpSpLocks/>
          </p:cNvGrpSpPr>
          <p:nvPr/>
        </p:nvGrpSpPr>
        <p:grpSpPr bwMode="auto">
          <a:xfrm>
            <a:off x="6837363" y="4692650"/>
            <a:ext cx="1392237" cy="1817688"/>
            <a:chOff x="1824" y="2640"/>
            <a:chExt cx="877" cy="1145"/>
          </a:xfrm>
        </p:grpSpPr>
        <p:sp>
          <p:nvSpPr>
            <p:cNvPr id="29715" name="AutoShape 27"/>
            <p:cNvSpPr>
              <a:spLocks noChangeArrowheads="1"/>
            </p:cNvSpPr>
            <p:nvPr/>
          </p:nvSpPr>
          <p:spPr bwMode="auto">
            <a:xfrm>
              <a:off x="1824" y="3024"/>
              <a:ext cx="877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7 w 21600"/>
                <a:gd name="T13" fmla="*/ 4500 h 21600"/>
                <a:gd name="T14" fmla="*/ 17093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b="0">
                  <a:latin typeface="Tahoma" charset="0"/>
                  <a:cs typeface="Tahoma" charset="0"/>
                </a:rPr>
                <a:t>Add/Sub</a:t>
              </a:r>
            </a:p>
          </p:txBody>
        </p:sp>
        <p:sp>
          <p:nvSpPr>
            <p:cNvPr id="29716" name="Line 28"/>
            <p:cNvSpPr>
              <a:spLocks noChangeShapeType="1"/>
            </p:cNvSpPr>
            <p:nvPr/>
          </p:nvSpPr>
          <p:spPr bwMode="auto">
            <a:xfrm>
              <a:off x="2064" y="28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29"/>
            <p:cNvSpPr>
              <a:spLocks noChangeShapeType="1"/>
            </p:cNvSpPr>
            <p:nvPr/>
          </p:nvSpPr>
          <p:spPr bwMode="auto">
            <a:xfrm>
              <a:off x="2448" y="28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30"/>
            <p:cNvSpPr>
              <a:spLocks noChangeShapeType="1"/>
            </p:cNvSpPr>
            <p:nvPr/>
          </p:nvSpPr>
          <p:spPr bwMode="auto">
            <a:xfrm>
              <a:off x="2256" y="34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31"/>
            <p:cNvSpPr>
              <a:spLocks noChangeShapeType="1"/>
            </p:cNvSpPr>
            <p:nvPr/>
          </p:nvSpPr>
          <p:spPr bwMode="auto">
            <a:xfrm flipV="1">
              <a:off x="2016" y="288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Line 32"/>
            <p:cNvSpPr>
              <a:spLocks noChangeShapeType="1"/>
            </p:cNvSpPr>
            <p:nvPr/>
          </p:nvSpPr>
          <p:spPr bwMode="auto">
            <a:xfrm flipV="1">
              <a:off x="2400" y="288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Line 33"/>
            <p:cNvSpPr>
              <a:spLocks noChangeShapeType="1"/>
            </p:cNvSpPr>
            <p:nvPr/>
          </p:nvSpPr>
          <p:spPr bwMode="auto">
            <a:xfrm flipV="1">
              <a:off x="2208" y="345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Text Box 34"/>
            <p:cNvSpPr txBox="1">
              <a:spLocks noChangeArrowheads="1"/>
            </p:cNvSpPr>
            <p:nvPr/>
          </p:nvSpPr>
          <p:spPr bwMode="auto">
            <a:xfrm>
              <a:off x="1962" y="2640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800" b="0">
                  <a:latin typeface="Tahoma" charset="0"/>
                  <a:cs typeface="Tahoma" charset="0"/>
                </a:rPr>
                <a:t>A</a:t>
              </a:r>
            </a:p>
          </p:txBody>
        </p:sp>
        <p:sp>
          <p:nvSpPr>
            <p:cNvPr id="29723" name="Text Box 35"/>
            <p:cNvSpPr txBox="1">
              <a:spLocks noChangeArrowheads="1"/>
            </p:cNvSpPr>
            <p:nvPr/>
          </p:nvSpPr>
          <p:spPr bwMode="auto">
            <a:xfrm>
              <a:off x="2346" y="2640"/>
              <a:ext cx="20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800" b="0">
                  <a:latin typeface="Tahoma" charset="0"/>
                  <a:cs typeface="Tahoma" charset="0"/>
                </a:rPr>
                <a:t>B</a:t>
              </a:r>
            </a:p>
          </p:txBody>
        </p:sp>
        <p:sp>
          <p:nvSpPr>
            <p:cNvPr id="29724" name="Text Box 36"/>
            <p:cNvSpPr txBox="1">
              <a:spLocks noChangeArrowheads="1"/>
            </p:cNvSpPr>
            <p:nvPr/>
          </p:nvSpPr>
          <p:spPr bwMode="auto">
            <a:xfrm>
              <a:off x="2154" y="3552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800" b="0">
                  <a:latin typeface="Tahoma" charset="0"/>
                  <a:cs typeface="Tahoma" charset="0"/>
                </a:rPr>
                <a:t>S</a:t>
              </a:r>
            </a:p>
          </p:txBody>
        </p:sp>
      </p:grpSp>
      <p:sp>
        <p:nvSpPr>
          <p:cNvPr id="29712" name="Line 37"/>
          <p:cNvSpPr>
            <a:spLocks noChangeShapeType="1"/>
          </p:cNvSpPr>
          <p:nvPr/>
        </p:nvSpPr>
        <p:spPr bwMode="auto">
          <a:xfrm flipH="1">
            <a:off x="6629400" y="560705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Text Box 38"/>
          <p:cNvSpPr txBox="1">
            <a:spLocks noChangeArrowheads="1"/>
          </p:cNvSpPr>
          <p:nvPr/>
        </p:nvSpPr>
        <p:spPr bwMode="auto">
          <a:xfrm>
            <a:off x="6496050" y="5408613"/>
            <a:ext cx="40481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100" b="0">
                <a:latin typeface="Tahoma" charset="0"/>
                <a:cs typeface="Tahoma" charset="0"/>
              </a:rPr>
              <a:t>sub</a:t>
            </a:r>
          </a:p>
        </p:txBody>
      </p:sp>
      <p:sp>
        <p:nvSpPr>
          <p:cNvPr id="29714" name="Text Box 39"/>
          <p:cNvSpPr txBox="1">
            <a:spLocks noChangeArrowheads="1"/>
          </p:cNvSpPr>
          <p:nvPr/>
        </p:nvSpPr>
        <p:spPr bwMode="auto">
          <a:xfrm>
            <a:off x="533400" y="4997450"/>
            <a:ext cx="42878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 dirty="0">
                <a:latin typeface="Tahoma" charset="0"/>
                <a:cs typeface="Tahoma" charset="0"/>
              </a:rPr>
              <a:t>At this point we’</a:t>
            </a:r>
            <a:r>
              <a:rPr lang="en-US" altLang="ja-JP" sz="2000" b="0" dirty="0">
                <a:latin typeface="Tahoma" charset="0"/>
                <a:cs typeface="Tahoma" charset="0"/>
              </a:rPr>
              <a:t>ll define a high-level functional unit for an adder, and specify the details of the implementation as necessary.</a:t>
            </a:r>
            <a:endParaRPr lang="en-US" sz="2000" b="0" dirty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241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2016125"/>
            <a:ext cx="8534400" cy="708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Shifting and Logical Operations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119220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Shifting Logic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Shifting is useful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for logic operations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applied to groups of bits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used for alignment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Shifting also used for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short cut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arithmetic operations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shift left logical (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sll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X &lt;&lt; 1 is the same as 2*X (unless result overflows)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shift right logical (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srl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X &gt;&gt; 1 is the same as X/2 for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unsigned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numbers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shift right arithmetic (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sra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like a right shift, but maintains the sign bit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makes the sign bit “sticky”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X &gt;&gt;&gt; 1  is the same as X/2 for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2’s-compl.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numbers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060385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Shifting Logic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Examples: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X = 20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00010100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Left Shift:  shifts in a 0 from the right end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(X &lt;&lt; 1) = 0010100</a:t>
            </a:r>
            <a:r>
              <a:rPr lang="en-US" dirty="0">
                <a:solidFill>
                  <a:srgbClr val="A5002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40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10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Right Shift:  shifts in a 0 from the left end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(X &gt;&gt; 1) = </a:t>
            </a:r>
            <a:r>
              <a:rPr lang="en-US" dirty="0">
                <a:solidFill>
                  <a:srgbClr val="A5002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0001010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10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10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Signed or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Arithmetic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Right Shift:  maintains the sign bit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-X = -20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2’s complement of X = 11101100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(-20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10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&gt;&gt;&gt; 1) = (11101100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&gt;&gt;&gt; 1) = </a:t>
            </a:r>
            <a:r>
              <a:rPr lang="en-US" dirty="0">
                <a:solidFill>
                  <a:srgbClr val="A5002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1110110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= -10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27299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Shifting Logic: Other shift amounts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75656"/>
            <a:ext cx="7248524" cy="5033664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Circuit for shifting left by 1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if SLL1 is true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shifts the input X:  R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 X &lt;&lt; 1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  <a:sym typeface="Wingdings"/>
              </a:rPr>
              <a:t>if SLL1 is false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does not shift X:  R  X</a:t>
            </a:r>
          </a:p>
          <a:p>
            <a:pPr lvl="2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sym typeface="Wingdings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Other shift amounts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shift left by 2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rewire the multiplexors so each X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 feeds into R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i+2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similarly:  shift left by 4, etc.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also: 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srl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 and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sra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 have similar circuitry</a:t>
            </a:r>
          </a:p>
          <a:p>
            <a:pPr lvl="2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srl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:  each X</a:t>
            </a:r>
            <a:r>
              <a:rPr lang="en-US" baseline="-25000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 feeds into a lower numbered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R</a:t>
            </a:r>
            <a:r>
              <a:rPr lang="en-US" baseline="-25000" dirty="0" err="1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j</a:t>
            </a:r>
            <a:endParaRPr lang="en-US" baseline="-25000" dirty="0">
              <a:effectLst>
                <a:outerShdw blurRad="38100" dist="38100" dir="2700000" algn="tl">
                  <a:srgbClr val="DDDDDD"/>
                </a:outerShdw>
              </a:effectLst>
              <a:sym typeface="Wingdings"/>
            </a:endParaRPr>
          </a:p>
          <a:p>
            <a:pPr lvl="2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sra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:  sign bit stays the same</a:t>
            </a:r>
            <a:endParaRPr lang="en-US" baseline="-25000" dirty="0">
              <a:effectLst>
                <a:outerShdw blurRad="38100" dist="38100" dir="2700000" algn="tl">
                  <a:srgbClr val="DDDDDD"/>
                </a:outerShdw>
              </a:effectLst>
              <a:sym typeface="Wingdings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248524" y="1179785"/>
            <a:ext cx="1797049" cy="5489575"/>
            <a:chOff x="3750" y="528"/>
            <a:chExt cx="1132" cy="3458"/>
          </a:xfrm>
        </p:grpSpPr>
        <p:grpSp>
          <p:nvGrpSpPr>
            <p:cNvPr id="31748" name="Group 8"/>
            <p:cNvGrpSpPr>
              <a:grpSpLocks/>
            </p:cNvGrpSpPr>
            <p:nvPr/>
          </p:nvGrpSpPr>
          <p:grpSpPr bwMode="auto">
            <a:xfrm>
              <a:off x="4128" y="696"/>
              <a:ext cx="528" cy="456"/>
              <a:chOff x="4080" y="840"/>
              <a:chExt cx="528" cy="456"/>
            </a:xfrm>
          </p:grpSpPr>
          <p:sp>
            <p:nvSpPr>
              <p:cNvPr id="31825" name="AutoShape 9"/>
              <p:cNvSpPr>
                <a:spLocks noChangeArrowheads="1"/>
              </p:cNvSpPr>
              <p:nvPr/>
            </p:nvSpPr>
            <p:spPr bwMode="auto">
              <a:xfrm rot="-5400000">
                <a:off x="4176" y="912"/>
                <a:ext cx="288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6" name="Line 10"/>
              <p:cNvSpPr>
                <a:spLocks noChangeShapeType="1"/>
              </p:cNvSpPr>
              <p:nvPr/>
            </p:nvSpPr>
            <p:spPr bwMode="auto">
              <a:xfrm>
                <a:off x="4392" y="984"/>
                <a:ext cx="2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7" name="Line 11"/>
              <p:cNvSpPr>
                <a:spLocks noChangeShapeType="1"/>
              </p:cNvSpPr>
              <p:nvPr/>
            </p:nvSpPr>
            <p:spPr bwMode="auto">
              <a:xfrm>
                <a:off x="4080" y="912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8" name="Line 12"/>
              <p:cNvSpPr>
                <a:spLocks noChangeShapeType="1"/>
              </p:cNvSpPr>
              <p:nvPr/>
            </p:nvSpPr>
            <p:spPr bwMode="auto">
              <a:xfrm>
                <a:off x="4080" y="1056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9" name="Text Box 13"/>
              <p:cNvSpPr txBox="1">
                <a:spLocks noChangeArrowheads="1"/>
              </p:cNvSpPr>
              <p:nvPr/>
            </p:nvSpPr>
            <p:spPr bwMode="auto">
              <a:xfrm>
                <a:off x="4219" y="840"/>
                <a:ext cx="16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1</a:t>
                </a:r>
              </a:p>
            </p:txBody>
          </p:sp>
          <p:sp>
            <p:nvSpPr>
              <p:cNvPr id="31830" name="Line 14"/>
              <p:cNvSpPr>
                <a:spLocks noChangeShapeType="1"/>
              </p:cNvSpPr>
              <p:nvPr/>
            </p:nvSpPr>
            <p:spPr bwMode="auto">
              <a:xfrm>
                <a:off x="4320" y="1104"/>
                <a:ext cx="1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49" name="Group 15"/>
            <p:cNvGrpSpPr>
              <a:grpSpLocks/>
            </p:cNvGrpSpPr>
            <p:nvPr/>
          </p:nvGrpSpPr>
          <p:grpSpPr bwMode="auto">
            <a:xfrm>
              <a:off x="4128" y="1080"/>
              <a:ext cx="528" cy="456"/>
              <a:chOff x="4080" y="840"/>
              <a:chExt cx="528" cy="456"/>
            </a:xfrm>
          </p:grpSpPr>
          <p:sp>
            <p:nvSpPr>
              <p:cNvPr id="31819" name="AutoShape 16"/>
              <p:cNvSpPr>
                <a:spLocks noChangeArrowheads="1"/>
              </p:cNvSpPr>
              <p:nvPr/>
            </p:nvSpPr>
            <p:spPr bwMode="auto">
              <a:xfrm rot="-5400000">
                <a:off x="4176" y="912"/>
                <a:ext cx="288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0" name="Line 17"/>
              <p:cNvSpPr>
                <a:spLocks noChangeShapeType="1"/>
              </p:cNvSpPr>
              <p:nvPr/>
            </p:nvSpPr>
            <p:spPr bwMode="auto">
              <a:xfrm>
                <a:off x="4392" y="984"/>
                <a:ext cx="2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1" name="Line 18"/>
              <p:cNvSpPr>
                <a:spLocks noChangeShapeType="1"/>
              </p:cNvSpPr>
              <p:nvPr/>
            </p:nvSpPr>
            <p:spPr bwMode="auto">
              <a:xfrm>
                <a:off x="4080" y="912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2" name="Line 19"/>
              <p:cNvSpPr>
                <a:spLocks noChangeShapeType="1"/>
              </p:cNvSpPr>
              <p:nvPr/>
            </p:nvSpPr>
            <p:spPr bwMode="auto">
              <a:xfrm>
                <a:off x="4080" y="1056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3" name="Text Box 20"/>
              <p:cNvSpPr txBox="1">
                <a:spLocks noChangeArrowheads="1"/>
              </p:cNvSpPr>
              <p:nvPr/>
            </p:nvSpPr>
            <p:spPr bwMode="auto">
              <a:xfrm>
                <a:off x="4219" y="840"/>
                <a:ext cx="16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1</a:t>
                </a:r>
              </a:p>
            </p:txBody>
          </p:sp>
          <p:sp>
            <p:nvSpPr>
              <p:cNvPr id="31824" name="Line 21"/>
              <p:cNvSpPr>
                <a:spLocks noChangeShapeType="1"/>
              </p:cNvSpPr>
              <p:nvPr/>
            </p:nvSpPr>
            <p:spPr bwMode="auto">
              <a:xfrm>
                <a:off x="4320" y="1104"/>
                <a:ext cx="1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50" name="Group 22"/>
            <p:cNvGrpSpPr>
              <a:grpSpLocks/>
            </p:cNvGrpSpPr>
            <p:nvPr/>
          </p:nvGrpSpPr>
          <p:grpSpPr bwMode="auto">
            <a:xfrm>
              <a:off x="4128" y="1464"/>
              <a:ext cx="528" cy="456"/>
              <a:chOff x="4080" y="840"/>
              <a:chExt cx="528" cy="456"/>
            </a:xfrm>
          </p:grpSpPr>
          <p:sp>
            <p:nvSpPr>
              <p:cNvPr id="31813" name="AutoShape 23"/>
              <p:cNvSpPr>
                <a:spLocks noChangeArrowheads="1"/>
              </p:cNvSpPr>
              <p:nvPr/>
            </p:nvSpPr>
            <p:spPr bwMode="auto">
              <a:xfrm rot="-5400000">
                <a:off x="4176" y="912"/>
                <a:ext cx="288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4" name="Line 24"/>
              <p:cNvSpPr>
                <a:spLocks noChangeShapeType="1"/>
              </p:cNvSpPr>
              <p:nvPr/>
            </p:nvSpPr>
            <p:spPr bwMode="auto">
              <a:xfrm>
                <a:off x="4392" y="984"/>
                <a:ext cx="2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5" name="Line 25"/>
              <p:cNvSpPr>
                <a:spLocks noChangeShapeType="1"/>
              </p:cNvSpPr>
              <p:nvPr/>
            </p:nvSpPr>
            <p:spPr bwMode="auto">
              <a:xfrm>
                <a:off x="4080" y="912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6" name="Line 26"/>
              <p:cNvSpPr>
                <a:spLocks noChangeShapeType="1"/>
              </p:cNvSpPr>
              <p:nvPr/>
            </p:nvSpPr>
            <p:spPr bwMode="auto">
              <a:xfrm>
                <a:off x="4080" y="1056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7" name="Text Box 27"/>
              <p:cNvSpPr txBox="1">
                <a:spLocks noChangeArrowheads="1"/>
              </p:cNvSpPr>
              <p:nvPr/>
            </p:nvSpPr>
            <p:spPr bwMode="auto">
              <a:xfrm>
                <a:off x="4219" y="840"/>
                <a:ext cx="16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1</a:t>
                </a:r>
              </a:p>
            </p:txBody>
          </p:sp>
          <p:sp>
            <p:nvSpPr>
              <p:cNvPr id="31818" name="Line 28"/>
              <p:cNvSpPr>
                <a:spLocks noChangeShapeType="1"/>
              </p:cNvSpPr>
              <p:nvPr/>
            </p:nvSpPr>
            <p:spPr bwMode="auto">
              <a:xfrm>
                <a:off x="4320" y="1104"/>
                <a:ext cx="1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51" name="Group 29"/>
            <p:cNvGrpSpPr>
              <a:grpSpLocks/>
            </p:cNvGrpSpPr>
            <p:nvPr/>
          </p:nvGrpSpPr>
          <p:grpSpPr bwMode="auto">
            <a:xfrm>
              <a:off x="4128" y="1848"/>
              <a:ext cx="528" cy="456"/>
              <a:chOff x="4080" y="840"/>
              <a:chExt cx="528" cy="456"/>
            </a:xfrm>
          </p:grpSpPr>
          <p:sp>
            <p:nvSpPr>
              <p:cNvPr id="31807" name="AutoShape 30"/>
              <p:cNvSpPr>
                <a:spLocks noChangeArrowheads="1"/>
              </p:cNvSpPr>
              <p:nvPr/>
            </p:nvSpPr>
            <p:spPr bwMode="auto">
              <a:xfrm rot="-5400000">
                <a:off x="4176" y="912"/>
                <a:ext cx="288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8" name="Line 31"/>
              <p:cNvSpPr>
                <a:spLocks noChangeShapeType="1"/>
              </p:cNvSpPr>
              <p:nvPr/>
            </p:nvSpPr>
            <p:spPr bwMode="auto">
              <a:xfrm>
                <a:off x="4392" y="984"/>
                <a:ext cx="2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9" name="Line 32"/>
              <p:cNvSpPr>
                <a:spLocks noChangeShapeType="1"/>
              </p:cNvSpPr>
              <p:nvPr/>
            </p:nvSpPr>
            <p:spPr bwMode="auto">
              <a:xfrm>
                <a:off x="4080" y="912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0" name="Line 33"/>
              <p:cNvSpPr>
                <a:spLocks noChangeShapeType="1"/>
              </p:cNvSpPr>
              <p:nvPr/>
            </p:nvSpPr>
            <p:spPr bwMode="auto">
              <a:xfrm>
                <a:off x="4080" y="1056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11" name="Text Box 34"/>
              <p:cNvSpPr txBox="1">
                <a:spLocks noChangeArrowheads="1"/>
              </p:cNvSpPr>
              <p:nvPr/>
            </p:nvSpPr>
            <p:spPr bwMode="auto">
              <a:xfrm>
                <a:off x="4219" y="840"/>
                <a:ext cx="16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1</a:t>
                </a:r>
              </a:p>
            </p:txBody>
          </p:sp>
          <p:sp>
            <p:nvSpPr>
              <p:cNvPr id="31812" name="Line 35"/>
              <p:cNvSpPr>
                <a:spLocks noChangeShapeType="1"/>
              </p:cNvSpPr>
              <p:nvPr/>
            </p:nvSpPr>
            <p:spPr bwMode="auto">
              <a:xfrm>
                <a:off x="4320" y="1104"/>
                <a:ext cx="1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52" name="Group 36"/>
            <p:cNvGrpSpPr>
              <a:grpSpLocks/>
            </p:cNvGrpSpPr>
            <p:nvPr/>
          </p:nvGrpSpPr>
          <p:grpSpPr bwMode="auto">
            <a:xfrm>
              <a:off x="4128" y="2232"/>
              <a:ext cx="528" cy="456"/>
              <a:chOff x="4080" y="840"/>
              <a:chExt cx="528" cy="456"/>
            </a:xfrm>
          </p:grpSpPr>
          <p:sp>
            <p:nvSpPr>
              <p:cNvPr id="31801" name="AutoShape 37"/>
              <p:cNvSpPr>
                <a:spLocks noChangeArrowheads="1"/>
              </p:cNvSpPr>
              <p:nvPr/>
            </p:nvSpPr>
            <p:spPr bwMode="auto">
              <a:xfrm rot="-5400000">
                <a:off x="4176" y="912"/>
                <a:ext cx="288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2" name="Line 38"/>
              <p:cNvSpPr>
                <a:spLocks noChangeShapeType="1"/>
              </p:cNvSpPr>
              <p:nvPr/>
            </p:nvSpPr>
            <p:spPr bwMode="auto">
              <a:xfrm>
                <a:off x="4392" y="984"/>
                <a:ext cx="2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3" name="Line 39"/>
              <p:cNvSpPr>
                <a:spLocks noChangeShapeType="1"/>
              </p:cNvSpPr>
              <p:nvPr/>
            </p:nvSpPr>
            <p:spPr bwMode="auto">
              <a:xfrm>
                <a:off x="4080" y="912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4" name="Line 40"/>
              <p:cNvSpPr>
                <a:spLocks noChangeShapeType="1"/>
              </p:cNvSpPr>
              <p:nvPr/>
            </p:nvSpPr>
            <p:spPr bwMode="auto">
              <a:xfrm>
                <a:off x="4080" y="1056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05" name="Text Box 41"/>
              <p:cNvSpPr txBox="1">
                <a:spLocks noChangeArrowheads="1"/>
              </p:cNvSpPr>
              <p:nvPr/>
            </p:nvSpPr>
            <p:spPr bwMode="auto">
              <a:xfrm>
                <a:off x="4219" y="840"/>
                <a:ext cx="16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1</a:t>
                </a:r>
              </a:p>
            </p:txBody>
          </p:sp>
          <p:sp>
            <p:nvSpPr>
              <p:cNvPr id="31806" name="Line 42"/>
              <p:cNvSpPr>
                <a:spLocks noChangeShapeType="1"/>
              </p:cNvSpPr>
              <p:nvPr/>
            </p:nvSpPr>
            <p:spPr bwMode="auto">
              <a:xfrm>
                <a:off x="4320" y="1104"/>
                <a:ext cx="1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53" name="Group 43"/>
            <p:cNvGrpSpPr>
              <a:grpSpLocks/>
            </p:cNvGrpSpPr>
            <p:nvPr/>
          </p:nvGrpSpPr>
          <p:grpSpPr bwMode="auto">
            <a:xfrm>
              <a:off x="4128" y="2616"/>
              <a:ext cx="528" cy="456"/>
              <a:chOff x="4080" y="840"/>
              <a:chExt cx="528" cy="456"/>
            </a:xfrm>
          </p:grpSpPr>
          <p:sp>
            <p:nvSpPr>
              <p:cNvPr id="31795" name="AutoShape 44"/>
              <p:cNvSpPr>
                <a:spLocks noChangeArrowheads="1"/>
              </p:cNvSpPr>
              <p:nvPr/>
            </p:nvSpPr>
            <p:spPr bwMode="auto">
              <a:xfrm rot="-5400000">
                <a:off x="4176" y="912"/>
                <a:ext cx="288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6" name="Line 45"/>
              <p:cNvSpPr>
                <a:spLocks noChangeShapeType="1"/>
              </p:cNvSpPr>
              <p:nvPr/>
            </p:nvSpPr>
            <p:spPr bwMode="auto">
              <a:xfrm>
                <a:off x="4392" y="984"/>
                <a:ext cx="2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7" name="Line 46"/>
              <p:cNvSpPr>
                <a:spLocks noChangeShapeType="1"/>
              </p:cNvSpPr>
              <p:nvPr/>
            </p:nvSpPr>
            <p:spPr bwMode="auto">
              <a:xfrm>
                <a:off x="4080" y="912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8" name="Line 47"/>
              <p:cNvSpPr>
                <a:spLocks noChangeShapeType="1"/>
              </p:cNvSpPr>
              <p:nvPr/>
            </p:nvSpPr>
            <p:spPr bwMode="auto">
              <a:xfrm>
                <a:off x="4080" y="1056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9" name="Text Box 48"/>
              <p:cNvSpPr txBox="1">
                <a:spLocks noChangeArrowheads="1"/>
              </p:cNvSpPr>
              <p:nvPr/>
            </p:nvSpPr>
            <p:spPr bwMode="auto">
              <a:xfrm>
                <a:off x="4219" y="840"/>
                <a:ext cx="16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1</a:t>
                </a:r>
              </a:p>
            </p:txBody>
          </p:sp>
          <p:sp>
            <p:nvSpPr>
              <p:cNvPr id="31800" name="Line 49"/>
              <p:cNvSpPr>
                <a:spLocks noChangeShapeType="1"/>
              </p:cNvSpPr>
              <p:nvPr/>
            </p:nvSpPr>
            <p:spPr bwMode="auto">
              <a:xfrm>
                <a:off x="4320" y="1104"/>
                <a:ext cx="1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54" name="Group 50"/>
            <p:cNvGrpSpPr>
              <a:grpSpLocks/>
            </p:cNvGrpSpPr>
            <p:nvPr/>
          </p:nvGrpSpPr>
          <p:grpSpPr bwMode="auto">
            <a:xfrm>
              <a:off x="4128" y="3000"/>
              <a:ext cx="528" cy="456"/>
              <a:chOff x="4080" y="840"/>
              <a:chExt cx="528" cy="456"/>
            </a:xfrm>
          </p:grpSpPr>
          <p:sp>
            <p:nvSpPr>
              <p:cNvPr id="31789" name="AutoShape 51"/>
              <p:cNvSpPr>
                <a:spLocks noChangeArrowheads="1"/>
              </p:cNvSpPr>
              <p:nvPr/>
            </p:nvSpPr>
            <p:spPr bwMode="auto">
              <a:xfrm rot="-5400000">
                <a:off x="4176" y="912"/>
                <a:ext cx="288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0" name="Line 52"/>
              <p:cNvSpPr>
                <a:spLocks noChangeShapeType="1"/>
              </p:cNvSpPr>
              <p:nvPr/>
            </p:nvSpPr>
            <p:spPr bwMode="auto">
              <a:xfrm>
                <a:off x="4392" y="984"/>
                <a:ext cx="2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1" name="Line 53"/>
              <p:cNvSpPr>
                <a:spLocks noChangeShapeType="1"/>
              </p:cNvSpPr>
              <p:nvPr/>
            </p:nvSpPr>
            <p:spPr bwMode="auto">
              <a:xfrm>
                <a:off x="4080" y="912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2" name="Line 54"/>
              <p:cNvSpPr>
                <a:spLocks noChangeShapeType="1"/>
              </p:cNvSpPr>
              <p:nvPr/>
            </p:nvSpPr>
            <p:spPr bwMode="auto">
              <a:xfrm>
                <a:off x="4080" y="1056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93" name="Text Box 55"/>
              <p:cNvSpPr txBox="1">
                <a:spLocks noChangeArrowheads="1"/>
              </p:cNvSpPr>
              <p:nvPr/>
            </p:nvSpPr>
            <p:spPr bwMode="auto">
              <a:xfrm>
                <a:off x="4219" y="840"/>
                <a:ext cx="16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1</a:t>
                </a:r>
              </a:p>
            </p:txBody>
          </p:sp>
          <p:sp>
            <p:nvSpPr>
              <p:cNvPr id="31794" name="Line 56"/>
              <p:cNvSpPr>
                <a:spLocks noChangeShapeType="1"/>
              </p:cNvSpPr>
              <p:nvPr/>
            </p:nvSpPr>
            <p:spPr bwMode="auto">
              <a:xfrm>
                <a:off x="4320" y="1104"/>
                <a:ext cx="1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55" name="Group 57"/>
            <p:cNvGrpSpPr>
              <a:grpSpLocks/>
            </p:cNvGrpSpPr>
            <p:nvPr/>
          </p:nvGrpSpPr>
          <p:grpSpPr bwMode="auto">
            <a:xfrm>
              <a:off x="4128" y="3384"/>
              <a:ext cx="528" cy="456"/>
              <a:chOff x="4080" y="840"/>
              <a:chExt cx="528" cy="456"/>
            </a:xfrm>
          </p:grpSpPr>
          <p:sp>
            <p:nvSpPr>
              <p:cNvPr id="31783" name="AutoShape 58"/>
              <p:cNvSpPr>
                <a:spLocks noChangeArrowheads="1"/>
              </p:cNvSpPr>
              <p:nvPr/>
            </p:nvSpPr>
            <p:spPr bwMode="auto">
              <a:xfrm rot="-5400000">
                <a:off x="4176" y="912"/>
                <a:ext cx="288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4" name="Line 59"/>
              <p:cNvSpPr>
                <a:spLocks noChangeShapeType="1"/>
              </p:cNvSpPr>
              <p:nvPr/>
            </p:nvSpPr>
            <p:spPr bwMode="auto">
              <a:xfrm>
                <a:off x="4392" y="984"/>
                <a:ext cx="2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5" name="Line 60"/>
              <p:cNvSpPr>
                <a:spLocks noChangeShapeType="1"/>
              </p:cNvSpPr>
              <p:nvPr/>
            </p:nvSpPr>
            <p:spPr bwMode="auto">
              <a:xfrm>
                <a:off x="4080" y="912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6" name="Line 61"/>
              <p:cNvSpPr>
                <a:spLocks noChangeShapeType="1"/>
              </p:cNvSpPr>
              <p:nvPr/>
            </p:nvSpPr>
            <p:spPr bwMode="auto">
              <a:xfrm>
                <a:off x="4080" y="1056"/>
                <a:ext cx="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7" name="Text Box 62"/>
              <p:cNvSpPr txBox="1">
                <a:spLocks noChangeArrowheads="1"/>
              </p:cNvSpPr>
              <p:nvPr/>
            </p:nvSpPr>
            <p:spPr bwMode="auto">
              <a:xfrm>
                <a:off x="4219" y="840"/>
                <a:ext cx="16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ctr"/>
                <a:r>
                  <a:rPr lang="en-US" sz="1200" b="0">
                    <a:latin typeface="Tahoma" charset="0"/>
                    <a:cs typeface="Tahoma" charset="0"/>
                  </a:rPr>
                  <a:t>1</a:t>
                </a:r>
              </a:p>
            </p:txBody>
          </p:sp>
          <p:sp>
            <p:nvSpPr>
              <p:cNvPr id="31788" name="Line 63"/>
              <p:cNvSpPr>
                <a:spLocks noChangeShapeType="1"/>
              </p:cNvSpPr>
              <p:nvPr/>
            </p:nvSpPr>
            <p:spPr bwMode="auto">
              <a:xfrm>
                <a:off x="4320" y="1104"/>
                <a:ext cx="1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756" name="Text Box 64"/>
            <p:cNvSpPr txBox="1">
              <a:spLocks noChangeArrowheads="1"/>
            </p:cNvSpPr>
            <p:nvPr/>
          </p:nvSpPr>
          <p:spPr bwMode="auto">
            <a:xfrm>
              <a:off x="4607" y="672"/>
              <a:ext cx="275" cy="2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R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7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R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6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R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5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R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4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R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3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R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2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R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1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R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0</a:t>
              </a:r>
            </a:p>
          </p:txBody>
        </p:sp>
        <p:sp>
          <p:nvSpPr>
            <p:cNvPr id="31757" name="Text Box 65"/>
            <p:cNvSpPr txBox="1">
              <a:spLocks noChangeArrowheads="1"/>
            </p:cNvSpPr>
            <p:nvPr/>
          </p:nvSpPr>
          <p:spPr bwMode="auto">
            <a:xfrm>
              <a:off x="3771" y="528"/>
              <a:ext cx="269" cy="29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X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7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X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6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X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5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X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4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X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3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X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2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X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1</a:t>
              </a:r>
            </a:p>
            <a:p>
              <a:pPr algn="ctr"/>
              <a:endParaRPr lang="en-US" sz="2000" b="0">
                <a:latin typeface="Tahoma" charset="0"/>
                <a:cs typeface="Tahoma" charset="0"/>
              </a:endParaRPr>
            </a:p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X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0</a:t>
              </a:r>
            </a:p>
          </p:txBody>
        </p:sp>
        <p:grpSp>
          <p:nvGrpSpPr>
            <p:cNvPr id="31758" name="Group 66"/>
            <p:cNvGrpSpPr>
              <a:grpSpLocks/>
            </p:cNvGrpSpPr>
            <p:nvPr/>
          </p:nvGrpSpPr>
          <p:grpSpPr bwMode="auto">
            <a:xfrm>
              <a:off x="4032" y="3216"/>
              <a:ext cx="96" cy="240"/>
              <a:chOff x="4032" y="3216"/>
              <a:chExt cx="96" cy="240"/>
            </a:xfrm>
          </p:grpSpPr>
          <p:sp>
            <p:nvSpPr>
              <p:cNvPr id="31781" name="Line 67"/>
              <p:cNvSpPr>
                <a:spLocks noChangeShapeType="1"/>
              </p:cNvSpPr>
              <p:nvPr/>
            </p:nvSpPr>
            <p:spPr bwMode="auto">
              <a:xfrm>
                <a:off x="4032" y="345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2" name="Line 68"/>
              <p:cNvSpPr>
                <a:spLocks noChangeShapeType="1"/>
              </p:cNvSpPr>
              <p:nvPr/>
            </p:nvSpPr>
            <p:spPr bwMode="auto">
              <a:xfrm>
                <a:off x="4128" y="321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59" name="Group 69"/>
            <p:cNvGrpSpPr>
              <a:grpSpLocks/>
            </p:cNvGrpSpPr>
            <p:nvPr/>
          </p:nvGrpSpPr>
          <p:grpSpPr bwMode="auto">
            <a:xfrm>
              <a:off x="4032" y="2832"/>
              <a:ext cx="96" cy="240"/>
              <a:chOff x="4032" y="3216"/>
              <a:chExt cx="96" cy="240"/>
            </a:xfrm>
          </p:grpSpPr>
          <p:sp>
            <p:nvSpPr>
              <p:cNvPr id="31779" name="Line 70"/>
              <p:cNvSpPr>
                <a:spLocks noChangeShapeType="1"/>
              </p:cNvSpPr>
              <p:nvPr/>
            </p:nvSpPr>
            <p:spPr bwMode="auto">
              <a:xfrm>
                <a:off x="4032" y="345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80" name="Line 71"/>
              <p:cNvSpPr>
                <a:spLocks noChangeShapeType="1"/>
              </p:cNvSpPr>
              <p:nvPr/>
            </p:nvSpPr>
            <p:spPr bwMode="auto">
              <a:xfrm>
                <a:off x="4128" y="321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60" name="Group 72"/>
            <p:cNvGrpSpPr>
              <a:grpSpLocks/>
            </p:cNvGrpSpPr>
            <p:nvPr/>
          </p:nvGrpSpPr>
          <p:grpSpPr bwMode="auto">
            <a:xfrm>
              <a:off x="4032" y="2448"/>
              <a:ext cx="96" cy="240"/>
              <a:chOff x="4032" y="3216"/>
              <a:chExt cx="96" cy="240"/>
            </a:xfrm>
          </p:grpSpPr>
          <p:sp>
            <p:nvSpPr>
              <p:cNvPr id="31777" name="Line 73"/>
              <p:cNvSpPr>
                <a:spLocks noChangeShapeType="1"/>
              </p:cNvSpPr>
              <p:nvPr/>
            </p:nvSpPr>
            <p:spPr bwMode="auto">
              <a:xfrm>
                <a:off x="4032" y="345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8" name="Line 74"/>
              <p:cNvSpPr>
                <a:spLocks noChangeShapeType="1"/>
              </p:cNvSpPr>
              <p:nvPr/>
            </p:nvSpPr>
            <p:spPr bwMode="auto">
              <a:xfrm>
                <a:off x="4128" y="321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61" name="Group 75"/>
            <p:cNvGrpSpPr>
              <a:grpSpLocks/>
            </p:cNvGrpSpPr>
            <p:nvPr/>
          </p:nvGrpSpPr>
          <p:grpSpPr bwMode="auto">
            <a:xfrm>
              <a:off x="4032" y="2064"/>
              <a:ext cx="96" cy="240"/>
              <a:chOff x="4032" y="3216"/>
              <a:chExt cx="96" cy="240"/>
            </a:xfrm>
          </p:grpSpPr>
          <p:sp>
            <p:nvSpPr>
              <p:cNvPr id="31775" name="Line 76"/>
              <p:cNvSpPr>
                <a:spLocks noChangeShapeType="1"/>
              </p:cNvSpPr>
              <p:nvPr/>
            </p:nvSpPr>
            <p:spPr bwMode="auto">
              <a:xfrm>
                <a:off x="4032" y="345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6" name="Line 77"/>
              <p:cNvSpPr>
                <a:spLocks noChangeShapeType="1"/>
              </p:cNvSpPr>
              <p:nvPr/>
            </p:nvSpPr>
            <p:spPr bwMode="auto">
              <a:xfrm>
                <a:off x="4128" y="321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62" name="Group 78"/>
            <p:cNvGrpSpPr>
              <a:grpSpLocks/>
            </p:cNvGrpSpPr>
            <p:nvPr/>
          </p:nvGrpSpPr>
          <p:grpSpPr bwMode="auto">
            <a:xfrm>
              <a:off x="4032" y="1680"/>
              <a:ext cx="96" cy="240"/>
              <a:chOff x="4032" y="3216"/>
              <a:chExt cx="96" cy="240"/>
            </a:xfrm>
          </p:grpSpPr>
          <p:sp>
            <p:nvSpPr>
              <p:cNvPr id="31773" name="Line 79"/>
              <p:cNvSpPr>
                <a:spLocks noChangeShapeType="1"/>
              </p:cNvSpPr>
              <p:nvPr/>
            </p:nvSpPr>
            <p:spPr bwMode="auto">
              <a:xfrm>
                <a:off x="4032" y="345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4" name="Line 80"/>
              <p:cNvSpPr>
                <a:spLocks noChangeShapeType="1"/>
              </p:cNvSpPr>
              <p:nvPr/>
            </p:nvSpPr>
            <p:spPr bwMode="auto">
              <a:xfrm>
                <a:off x="4128" y="321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63" name="Group 81"/>
            <p:cNvGrpSpPr>
              <a:grpSpLocks/>
            </p:cNvGrpSpPr>
            <p:nvPr/>
          </p:nvGrpSpPr>
          <p:grpSpPr bwMode="auto">
            <a:xfrm>
              <a:off x="4032" y="1296"/>
              <a:ext cx="96" cy="240"/>
              <a:chOff x="4032" y="3216"/>
              <a:chExt cx="96" cy="240"/>
            </a:xfrm>
          </p:grpSpPr>
          <p:sp>
            <p:nvSpPr>
              <p:cNvPr id="31771" name="Line 82"/>
              <p:cNvSpPr>
                <a:spLocks noChangeShapeType="1"/>
              </p:cNvSpPr>
              <p:nvPr/>
            </p:nvSpPr>
            <p:spPr bwMode="auto">
              <a:xfrm>
                <a:off x="4032" y="345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2" name="Line 83"/>
              <p:cNvSpPr>
                <a:spLocks noChangeShapeType="1"/>
              </p:cNvSpPr>
              <p:nvPr/>
            </p:nvSpPr>
            <p:spPr bwMode="auto">
              <a:xfrm>
                <a:off x="4128" y="321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764" name="Group 84"/>
            <p:cNvGrpSpPr>
              <a:grpSpLocks/>
            </p:cNvGrpSpPr>
            <p:nvPr/>
          </p:nvGrpSpPr>
          <p:grpSpPr bwMode="auto">
            <a:xfrm>
              <a:off x="4032" y="912"/>
              <a:ext cx="96" cy="240"/>
              <a:chOff x="4032" y="3216"/>
              <a:chExt cx="96" cy="240"/>
            </a:xfrm>
          </p:grpSpPr>
          <p:sp>
            <p:nvSpPr>
              <p:cNvPr id="31769" name="Line 85"/>
              <p:cNvSpPr>
                <a:spLocks noChangeShapeType="1"/>
              </p:cNvSpPr>
              <p:nvPr/>
            </p:nvSpPr>
            <p:spPr bwMode="auto">
              <a:xfrm>
                <a:off x="4032" y="345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0" name="Line 86"/>
              <p:cNvSpPr>
                <a:spLocks noChangeShapeType="1"/>
              </p:cNvSpPr>
              <p:nvPr/>
            </p:nvSpPr>
            <p:spPr bwMode="auto">
              <a:xfrm>
                <a:off x="4128" y="321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765" name="Text Box 87"/>
            <p:cNvSpPr txBox="1">
              <a:spLocks noChangeArrowheads="1"/>
            </p:cNvSpPr>
            <p:nvPr/>
          </p:nvSpPr>
          <p:spPr bwMode="auto">
            <a:xfrm>
              <a:off x="3879" y="3446"/>
              <a:ext cx="35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2000" b="0">
                  <a:latin typeface="Tahoma" charset="0"/>
                  <a:cs typeface="Tahoma" charset="0"/>
                </a:rPr>
                <a:t>“</a:t>
              </a:r>
              <a:r>
                <a:rPr lang="en-US" altLang="ja-JP" sz="2000" b="0">
                  <a:latin typeface="Tahoma" charset="0"/>
                  <a:cs typeface="Tahoma" charset="0"/>
                </a:rPr>
                <a:t>0</a:t>
              </a:r>
              <a:r>
                <a:rPr lang="ja-JP" altLang="en-US" sz="2000" b="0">
                  <a:latin typeface="Tahoma" charset="0"/>
                  <a:cs typeface="Tahoma" charset="0"/>
                </a:rPr>
                <a:t>”</a:t>
              </a:r>
              <a:endParaRPr lang="en-US" sz="2000" b="0">
                <a:latin typeface="Tahoma" charset="0"/>
                <a:cs typeface="Tahoma" charset="0"/>
              </a:endParaRPr>
            </a:p>
          </p:txBody>
        </p:sp>
        <p:sp>
          <p:nvSpPr>
            <p:cNvPr id="31766" name="Line 88"/>
            <p:cNvSpPr>
              <a:spLocks noChangeShapeType="1"/>
            </p:cNvSpPr>
            <p:nvPr/>
          </p:nvSpPr>
          <p:spPr bwMode="auto">
            <a:xfrm>
              <a:off x="4536" y="1152"/>
              <a:ext cx="0" cy="27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7" name="Line 89"/>
            <p:cNvSpPr>
              <a:spLocks noChangeShapeType="1"/>
            </p:cNvSpPr>
            <p:nvPr/>
          </p:nvSpPr>
          <p:spPr bwMode="auto">
            <a:xfrm flipH="1">
              <a:off x="4128" y="3936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8" name="Text Box 90"/>
            <p:cNvSpPr txBox="1">
              <a:spLocks noChangeArrowheads="1"/>
            </p:cNvSpPr>
            <p:nvPr/>
          </p:nvSpPr>
          <p:spPr bwMode="auto">
            <a:xfrm>
              <a:off x="3750" y="3734"/>
              <a:ext cx="45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 dirty="0">
                  <a:latin typeface="Tahoma" charset="0"/>
                  <a:cs typeface="Tahoma" charset="0"/>
                </a:rPr>
                <a:t>SLL1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86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Tahoma"/>
              </a:rPr>
              <a:t>Arithmetic Circuits</a:t>
            </a:r>
          </a:p>
          <a:p>
            <a:pPr lvl="1">
              <a:defRPr/>
            </a:pPr>
            <a:r>
              <a:rPr lang="en-US" dirty="0"/>
              <a:t>adder</a:t>
            </a:r>
          </a:p>
          <a:p>
            <a:pPr lvl="1">
              <a:defRPr/>
            </a:pPr>
            <a:r>
              <a:rPr lang="en-US" dirty="0" err="1"/>
              <a:t>subtractor</a:t>
            </a:r>
            <a:endParaRPr lang="en-US" dirty="0"/>
          </a:p>
          <a:p>
            <a:pPr>
              <a:defRPr/>
            </a:pPr>
            <a:endParaRPr lang="en-US" dirty="0">
              <a:ea typeface="Tahoma"/>
            </a:endParaRPr>
          </a:p>
          <a:p>
            <a:pPr>
              <a:defRPr/>
            </a:pPr>
            <a:r>
              <a:rPr lang="en-US" dirty="0">
                <a:ea typeface="Tahoma"/>
              </a:rPr>
              <a:t>Logic Circuits</a:t>
            </a:r>
          </a:p>
          <a:p>
            <a:pPr>
              <a:defRPr/>
            </a:pPr>
            <a:endParaRPr lang="en-US" dirty="0">
              <a:ea typeface="Tahoma"/>
            </a:endParaRPr>
          </a:p>
          <a:p>
            <a:pPr>
              <a:defRPr/>
            </a:pPr>
            <a:r>
              <a:rPr lang="en-US" dirty="0">
                <a:ea typeface="Tahoma"/>
              </a:rPr>
              <a:t>Arithmetic &amp; Logic Unit (ALU)</a:t>
            </a:r>
          </a:p>
          <a:p>
            <a:pPr lvl="1">
              <a:defRPr/>
            </a:pPr>
            <a:r>
              <a:rPr lang="en-US" dirty="0"/>
              <a:t>… putting it all together</a:t>
            </a:r>
          </a:p>
        </p:txBody>
      </p:sp>
    </p:spTree>
    <p:extLst>
      <p:ext uri="{BB962C8B-B14F-4D97-AF65-F5344CB8AC3E}">
        <p14:creationId xmlns:p14="http://schemas.microsoft.com/office/powerpoint/2010/main" val="2105481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Shifting Logic: Other shift amounts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68760"/>
            <a:ext cx="9144000" cy="315084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Circuit for shifting left by any amount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make blocks for SLL1, SLL2, SLL4, SLL8, SLL16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sym typeface="Wingdings"/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  <a:sym typeface="Wingdings"/>
              </a:rPr>
              <a:t>then, any arbitrary shift amount can be made by combining these shifts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example:  SLL 13 = SLL (8 + 4 + 1)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079451" y="3505200"/>
            <a:ext cx="1130349" cy="2202180"/>
            <a:chOff x="1852822" y="3589020"/>
            <a:chExt cx="1130349" cy="2202180"/>
          </a:xfrm>
        </p:grpSpPr>
        <p:sp>
          <p:nvSpPr>
            <p:cNvPr id="3" name="Rectangle 2"/>
            <p:cNvSpPr/>
            <p:nvPr/>
          </p:nvSpPr>
          <p:spPr bwMode="auto">
            <a:xfrm>
              <a:off x="2362200" y="3589020"/>
              <a:ext cx="620971" cy="166116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/>
                  <a:cs typeface="Times New Roman"/>
                </a:rPr>
                <a:t>shift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0" i="1" dirty="0">
                  <a:latin typeface="Times New Roman"/>
                  <a:cs typeface="Times New Roman"/>
                </a:rPr>
                <a:t>left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/>
                  <a:cs typeface="Times New Roman"/>
                </a:rPr>
                <a:t>by 16</a:t>
              </a:r>
            </a:p>
          </p:txBody>
        </p:sp>
        <p:cxnSp>
          <p:nvCxnSpPr>
            <p:cNvPr id="6" name="Straight Arrow Connector 5"/>
            <p:cNvCxnSpPr>
              <a:endCxn id="3" idx="2"/>
            </p:cNvCxnSpPr>
            <p:nvPr/>
          </p:nvCxnSpPr>
          <p:spPr bwMode="auto">
            <a:xfrm flipV="1">
              <a:off x="2667000" y="5250180"/>
              <a:ext cx="5686" cy="54102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1852822" y="5345668"/>
              <a:ext cx="8521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/>
                <a:t>SLL16</a:t>
              </a: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2617529" y="3505200"/>
            <a:ext cx="1001971" cy="2202180"/>
            <a:chOff x="1981200" y="3589020"/>
            <a:chExt cx="1001971" cy="2202180"/>
          </a:xfrm>
        </p:grpSpPr>
        <p:sp>
          <p:nvSpPr>
            <p:cNvPr id="96" name="Rectangle 95"/>
            <p:cNvSpPr/>
            <p:nvPr/>
          </p:nvSpPr>
          <p:spPr bwMode="auto">
            <a:xfrm>
              <a:off x="2362200" y="3589020"/>
              <a:ext cx="620971" cy="166116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/>
                  <a:cs typeface="Times New Roman"/>
                </a:rPr>
                <a:t>shift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0" i="1" dirty="0">
                  <a:latin typeface="Times New Roman"/>
                  <a:cs typeface="Times New Roman"/>
                </a:rPr>
                <a:t>left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/>
                  <a:cs typeface="Times New Roman"/>
                </a:rPr>
                <a:t>by 8</a:t>
              </a:r>
            </a:p>
          </p:txBody>
        </p:sp>
        <p:cxnSp>
          <p:nvCxnSpPr>
            <p:cNvPr id="97" name="Straight Arrow Connector 96"/>
            <p:cNvCxnSpPr>
              <a:endCxn id="96" idx="2"/>
            </p:cNvCxnSpPr>
            <p:nvPr/>
          </p:nvCxnSpPr>
          <p:spPr bwMode="auto">
            <a:xfrm flipV="1">
              <a:off x="2667000" y="5250180"/>
              <a:ext cx="5686" cy="54102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1981200" y="5345668"/>
              <a:ext cx="7237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/>
                <a:t>SLL8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4027229" y="3513667"/>
            <a:ext cx="1001971" cy="2202180"/>
            <a:chOff x="1981200" y="3589020"/>
            <a:chExt cx="1001971" cy="2202180"/>
          </a:xfrm>
        </p:grpSpPr>
        <p:sp>
          <p:nvSpPr>
            <p:cNvPr id="100" name="Rectangle 99"/>
            <p:cNvSpPr/>
            <p:nvPr/>
          </p:nvSpPr>
          <p:spPr bwMode="auto">
            <a:xfrm>
              <a:off x="2362200" y="3589020"/>
              <a:ext cx="620971" cy="166116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/>
                  <a:cs typeface="Times New Roman"/>
                </a:rPr>
                <a:t>shift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0" i="1" dirty="0">
                  <a:latin typeface="Times New Roman"/>
                  <a:cs typeface="Times New Roman"/>
                </a:rPr>
                <a:t>left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/>
                  <a:cs typeface="Times New Roman"/>
                </a:rPr>
                <a:t>by 4</a:t>
              </a:r>
            </a:p>
          </p:txBody>
        </p:sp>
        <p:cxnSp>
          <p:nvCxnSpPr>
            <p:cNvPr id="101" name="Straight Arrow Connector 100"/>
            <p:cNvCxnSpPr>
              <a:endCxn id="100" idx="2"/>
            </p:cNvCxnSpPr>
            <p:nvPr/>
          </p:nvCxnSpPr>
          <p:spPr bwMode="auto">
            <a:xfrm flipV="1">
              <a:off x="2667000" y="5250180"/>
              <a:ext cx="5686" cy="54102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2" name="TextBox 101"/>
            <p:cNvSpPr txBox="1"/>
            <p:nvPr/>
          </p:nvSpPr>
          <p:spPr>
            <a:xfrm>
              <a:off x="1981200" y="5345668"/>
              <a:ext cx="7237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/>
                <a:t>SLL4</a:t>
              </a: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5436929" y="3513667"/>
            <a:ext cx="1001971" cy="2202180"/>
            <a:chOff x="1981200" y="3589020"/>
            <a:chExt cx="1001971" cy="2202180"/>
          </a:xfrm>
        </p:grpSpPr>
        <p:sp>
          <p:nvSpPr>
            <p:cNvPr id="104" name="Rectangle 103"/>
            <p:cNvSpPr/>
            <p:nvPr/>
          </p:nvSpPr>
          <p:spPr bwMode="auto">
            <a:xfrm>
              <a:off x="2362200" y="3589020"/>
              <a:ext cx="620971" cy="166116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/>
                  <a:cs typeface="Times New Roman"/>
                </a:rPr>
                <a:t>shift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0" i="1" dirty="0">
                  <a:latin typeface="Times New Roman"/>
                  <a:cs typeface="Times New Roman"/>
                </a:rPr>
                <a:t>left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/>
                  <a:cs typeface="Times New Roman"/>
                </a:rPr>
                <a:t>by 2</a:t>
              </a:r>
            </a:p>
          </p:txBody>
        </p:sp>
        <p:cxnSp>
          <p:nvCxnSpPr>
            <p:cNvPr id="105" name="Straight Arrow Connector 104"/>
            <p:cNvCxnSpPr>
              <a:endCxn id="104" idx="2"/>
            </p:cNvCxnSpPr>
            <p:nvPr/>
          </p:nvCxnSpPr>
          <p:spPr bwMode="auto">
            <a:xfrm flipV="1">
              <a:off x="2667000" y="5250180"/>
              <a:ext cx="5686" cy="54102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6" name="TextBox 105"/>
            <p:cNvSpPr txBox="1"/>
            <p:nvPr/>
          </p:nvSpPr>
          <p:spPr>
            <a:xfrm>
              <a:off x="1981200" y="5345668"/>
              <a:ext cx="7237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/>
                <a:t>SLL2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6846629" y="3505200"/>
            <a:ext cx="1001971" cy="2202180"/>
            <a:chOff x="1981200" y="3589020"/>
            <a:chExt cx="1001971" cy="2202180"/>
          </a:xfrm>
        </p:grpSpPr>
        <p:sp>
          <p:nvSpPr>
            <p:cNvPr id="108" name="Rectangle 107"/>
            <p:cNvSpPr/>
            <p:nvPr/>
          </p:nvSpPr>
          <p:spPr bwMode="auto">
            <a:xfrm>
              <a:off x="2362200" y="3589020"/>
              <a:ext cx="620971" cy="166116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/>
                  <a:cs typeface="Times New Roman"/>
                </a:rPr>
                <a:t>shift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0" i="1" dirty="0">
                  <a:latin typeface="Times New Roman"/>
                  <a:cs typeface="Times New Roman"/>
                </a:rPr>
                <a:t>left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/>
                  <a:cs typeface="Times New Roman"/>
                </a:rPr>
                <a:t>by 1</a:t>
              </a:r>
            </a:p>
          </p:txBody>
        </p:sp>
        <p:cxnSp>
          <p:nvCxnSpPr>
            <p:cNvPr id="109" name="Straight Arrow Connector 108"/>
            <p:cNvCxnSpPr>
              <a:endCxn id="108" idx="2"/>
            </p:cNvCxnSpPr>
            <p:nvPr/>
          </p:nvCxnSpPr>
          <p:spPr bwMode="auto">
            <a:xfrm flipV="1">
              <a:off x="2667000" y="5250180"/>
              <a:ext cx="5686" cy="54102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1981200" y="5345668"/>
              <a:ext cx="7237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/>
                <a:t>SLL1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722458" y="5888567"/>
            <a:ext cx="5993575" cy="461665"/>
            <a:chOff x="1722458" y="5888567"/>
            <a:chExt cx="5993575" cy="461665"/>
          </a:xfrm>
        </p:grpSpPr>
        <p:sp>
          <p:nvSpPr>
            <p:cNvPr id="10" name="TextBox 9"/>
            <p:cNvSpPr txBox="1"/>
            <p:nvPr/>
          </p:nvSpPr>
          <p:spPr>
            <a:xfrm>
              <a:off x="1722458" y="5888567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131893" y="5888567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541328" y="5888567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950763" y="5888567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360196" y="5888567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</p:grpSp>
      <p:sp>
        <p:nvSpPr>
          <p:cNvPr id="11" name="Right Arrow 10"/>
          <p:cNvSpPr/>
          <p:nvPr/>
        </p:nvSpPr>
        <p:spPr bwMode="auto">
          <a:xfrm>
            <a:off x="793301" y="4182533"/>
            <a:ext cx="795528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Right Arrow 116"/>
          <p:cNvSpPr/>
          <p:nvPr/>
        </p:nvSpPr>
        <p:spPr bwMode="auto">
          <a:xfrm>
            <a:off x="2204701" y="4191000"/>
            <a:ext cx="795528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ight Arrow 117"/>
          <p:cNvSpPr/>
          <p:nvPr/>
        </p:nvSpPr>
        <p:spPr bwMode="auto">
          <a:xfrm>
            <a:off x="3616101" y="4191000"/>
            <a:ext cx="795528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9" name="Right Arrow 118"/>
          <p:cNvSpPr/>
          <p:nvPr/>
        </p:nvSpPr>
        <p:spPr bwMode="auto">
          <a:xfrm>
            <a:off x="5027501" y="4191000"/>
            <a:ext cx="795528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0" name="Right Arrow 119"/>
          <p:cNvSpPr/>
          <p:nvPr/>
        </p:nvSpPr>
        <p:spPr bwMode="auto">
          <a:xfrm>
            <a:off x="6438900" y="4191000"/>
            <a:ext cx="795528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Right Arrow 120"/>
          <p:cNvSpPr/>
          <p:nvPr/>
        </p:nvSpPr>
        <p:spPr bwMode="auto">
          <a:xfrm>
            <a:off x="7848600" y="4191000"/>
            <a:ext cx="795528" cy="228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74676" y="6324600"/>
            <a:ext cx="3045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13 = 01101 in binary!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-6960" y="6172200"/>
            <a:ext cx="1498186" cy="609600"/>
            <a:chOff x="-6960" y="6172200"/>
            <a:chExt cx="1498186" cy="609600"/>
          </a:xfrm>
        </p:grpSpPr>
        <p:sp>
          <p:nvSpPr>
            <p:cNvPr id="14" name="TextBox 13"/>
            <p:cNvSpPr txBox="1"/>
            <p:nvPr/>
          </p:nvSpPr>
          <p:spPr>
            <a:xfrm>
              <a:off x="-6960" y="6443246"/>
              <a:ext cx="13023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="0" dirty="0">
                  <a:solidFill>
                    <a:schemeClr val="accent1"/>
                  </a:solidFill>
                </a:rPr>
                <a:t>shift amount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762000" y="6172200"/>
              <a:ext cx="729226" cy="286774"/>
            </a:xfrm>
            <a:custGeom>
              <a:avLst/>
              <a:gdLst>
                <a:gd name="connsiteX0" fmla="*/ 24580 w 639096"/>
                <a:gd name="connsiteY0" fmla="*/ 270387 h 270387"/>
                <a:gd name="connsiteX1" fmla="*/ 0 w 639096"/>
                <a:gd name="connsiteY1" fmla="*/ 8193 h 270387"/>
                <a:gd name="connsiteX2" fmla="*/ 639096 w 639096"/>
                <a:gd name="connsiteY2" fmla="*/ 0 h 270387"/>
                <a:gd name="connsiteX0" fmla="*/ 0 w 729226"/>
                <a:gd name="connsiteY0" fmla="*/ 286774 h 286774"/>
                <a:gd name="connsiteX1" fmla="*/ 90130 w 729226"/>
                <a:gd name="connsiteY1" fmla="*/ 8193 h 286774"/>
                <a:gd name="connsiteX2" fmla="*/ 729226 w 729226"/>
                <a:gd name="connsiteY2" fmla="*/ 0 h 286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29226" h="286774">
                  <a:moveTo>
                    <a:pt x="0" y="286774"/>
                  </a:moveTo>
                  <a:lnTo>
                    <a:pt x="90130" y="8193"/>
                  </a:lnTo>
                  <a:lnTo>
                    <a:pt x="729226" y="0"/>
                  </a:lnTo>
                </a:path>
              </a:pathLst>
            </a:custGeom>
            <a:ln w="28575" cmpd="sng">
              <a:solidFill>
                <a:schemeClr val="accent1"/>
              </a:solidFill>
              <a:headEnd type="none"/>
              <a:tailEnd type="triangle"/>
            </a:ln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217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Boolean Operations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It will also be useful to perform logical operations on groups of bits. Which ones?</a:t>
            </a: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ANDing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is useful for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masking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off groups of bits.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ex.  10101110 &amp; 00001111 = 00001110  (mask selects last 4 bits)</a:t>
            </a: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ANDing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is also useful for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clearing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groups of bits.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ex.  10101110 &amp; 00001111 = 00001110  (0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 clear first 4 bits)</a:t>
            </a: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ORing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is useful for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setting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groups of bits.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ex.  10101110 | 00001111 = 10101111  (1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 set last 4 bits)</a:t>
            </a: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XORing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is useful for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complementing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groups of bits.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ex.  10101110 ^ 00001111 = 10100001  (1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 invert last 4 bits)</a:t>
            </a:r>
          </a:p>
          <a:p>
            <a:pPr lvl="1">
              <a:defRPr/>
            </a:pP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NORing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is useful for..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uhm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…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ex.  10101110 # 00001111 = 01010000  (0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 invert, 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 clear)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lvl="2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87460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Boolean Unit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It is simple to build up a Boolean unit using primitive gates and a mux to select the function.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Since there is no interconnection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between bits, this unit can be simply 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replicated at each position.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The cost is about 7 gates per bit.  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One for each primitive function,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and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approx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3 for the 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4-input mux.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This is a straightforward design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several optimizations possible to make it more efficient</a:t>
            </a:r>
          </a:p>
        </p:txBody>
      </p:sp>
      <p:grpSp>
        <p:nvGrpSpPr>
          <p:cNvPr id="33795" name="Group 4"/>
          <p:cNvGrpSpPr>
            <a:grpSpLocks/>
          </p:cNvGrpSpPr>
          <p:nvPr/>
        </p:nvGrpSpPr>
        <p:grpSpPr bwMode="auto">
          <a:xfrm>
            <a:off x="4973638" y="2057400"/>
            <a:ext cx="3179762" cy="3295650"/>
            <a:chOff x="1453" y="1440"/>
            <a:chExt cx="2003" cy="2076"/>
          </a:xfrm>
        </p:grpSpPr>
        <p:sp>
          <p:nvSpPr>
            <p:cNvPr id="33801" name="AutoShape 5"/>
            <p:cNvSpPr>
              <a:spLocks noChangeArrowheads="1"/>
            </p:cNvSpPr>
            <p:nvPr/>
          </p:nvSpPr>
          <p:spPr bwMode="auto">
            <a:xfrm>
              <a:off x="2016" y="2592"/>
              <a:ext cx="1440" cy="4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2" name="AutoShape 6"/>
            <p:cNvSpPr>
              <a:spLocks noChangeArrowheads="1"/>
            </p:cNvSpPr>
            <p:nvPr/>
          </p:nvSpPr>
          <p:spPr bwMode="auto">
            <a:xfrm rot="5400000">
              <a:off x="2064" y="2112"/>
              <a:ext cx="288" cy="288"/>
            </a:xfrm>
            <a:prstGeom prst="flowChartDelay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b="0">
                <a:latin typeface="Tahoma" charset="0"/>
                <a:cs typeface="Tahoma" charset="0"/>
              </a:endParaRPr>
            </a:p>
          </p:txBody>
        </p:sp>
        <p:sp>
          <p:nvSpPr>
            <p:cNvPr id="33803" name="Oval 7"/>
            <p:cNvSpPr>
              <a:spLocks noChangeArrowheads="1"/>
            </p:cNvSpPr>
            <p:nvPr/>
          </p:nvSpPr>
          <p:spPr bwMode="auto">
            <a:xfrm>
              <a:off x="3200" y="2400"/>
              <a:ext cx="48" cy="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b="0">
                <a:latin typeface="Tahoma" charset="0"/>
                <a:cs typeface="Tahoma" charset="0"/>
              </a:endParaRPr>
            </a:p>
          </p:txBody>
        </p:sp>
        <p:sp>
          <p:nvSpPr>
            <p:cNvPr id="33804" name="Freeform 8"/>
            <p:cNvSpPr>
              <a:spLocks/>
            </p:cNvSpPr>
            <p:nvPr/>
          </p:nvSpPr>
          <p:spPr bwMode="auto">
            <a:xfrm>
              <a:off x="3071" y="2036"/>
              <a:ext cx="289" cy="365"/>
            </a:xfrm>
            <a:custGeom>
              <a:avLst/>
              <a:gdLst>
                <a:gd name="T0" fmla="*/ 1 w 289"/>
                <a:gd name="T1" fmla="*/ 28 h 365"/>
                <a:gd name="T2" fmla="*/ 0 w 289"/>
                <a:gd name="T3" fmla="*/ 243 h 365"/>
                <a:gd name="T4" fmla="*/ 49 w 289"/>
                <a:gd name="T5" fmla="*/ 316 h 365"/>
                <a:gd name="T6" fmla="*/ 145 w 289"/>
                <a:gd name="T7" fmla="*/ 364 h 365"/>
                <a:gd name="T8" fmla="*/ 241 w 289"/>
                <a:gd name="T9" fmla="*/ 316 h 365"/>
                <a:gd name="T10" fmla="*/ 289 w 289"/>
                <a:gd name="T11" fmla="*/ 243 h 365"/>
                <a:gd name="T12" fmla="*/ 289 w 289"/>
                <a:gd name="T13" fmla="*/ 28 h 365"/>
                <a:gd name="T14" fmla="*/ 241 w 289"/>
                <a:gd name="T15" fmla="*/ 76 h 365"/>
                <a:gd name="T16" fmla="*/ 49 w 289"/>
                <a:gd name="T17" fmla="*/ 76 h 365"/>
                <a:gd name="T18" fmla="*/ 1 w 289"/>
                <a:gd name="T19" fmla="*/ 28 h 36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9"/>
                <a:gd name="T31" fmla="*/ 0 h 365"/>
                <a:gd name="T32" fmla="*/ 289 w 289"/>
                <a:gd name="T33" fmla="*/ 365 h 36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9" h="365">
                  <a:moveTo>
                    <a:pt x="1" y="28"/>
                  </a:moveTo>
                  <a:lnTo>
                    <a:pt x="0" y="243"/>
                  </a:lnTo>
                  <a:cubicBezTo>
                    <a:pt x="8" y="291"/>
                    <a:pt x="25" y="296"/>
                    <a:pt x="49" y="316"/>
                  </a:cubicBezTo>
                  <a:cubicBezTo>
                    <a:pt x="65" y="328"/>
                    <a:pt x="113" y="365"/>
                    <a:pt x="145" y="364"/>
                  </a:cubicBezTo>
                  <a:cubicBezTo>
                    <a:pt x="183" y="364"/>
                    <a:pt x="217" y="336"/>
                    <a:pt x="241" y="316"/>
                  </a:cubicBezTo>
                  <a:cubicBezTo>
                    <a:pt x="265" y="300"/>
                    <a:pt x="281" y="291"/>
                    <a:pt x="289" y="243"/>
                  </a:cubicBezTo>
                  <a:lnTo>
                    <a:pt x="289" y="28"/>
                  </a:lnTo>
                  <a:cubicBezTo>
                    <a:pt x="281" y="0"/>
                    <a:pt x="281" y="68"/>
                    <a:pt x="241" y="76"/>
                  </a:cubicBezTo>
                  <a:cubicBezTo>
                    <a:pt x="201" y="84"/>
                    <a:pt x="89" y="84"/>
                    <a:pt x="49" y="76"/>
                  </a:cubicBezTo>
                  <a:cubicBezTo>
                    <a:pt x="9" y="68"/>
                    <a:pt x="11" y="38"/>
                    <a:pt x="1" y="28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5" name="Freeform 9"/>
            <p:cNvSpPr>
              <a:spLocks/>
            </p:cNvSpPr>
            <p:nvPr/>
          </p:nvSpPr>
          <p:spPr bwMode="auto">
            <a:xfrm>
              <a:off x="2399" y="2035"/>
              <a:ext cx="289" cy="365"/>
            </a:xfrm>
            <a:custGeom>
              <a:avLst/>
              <a:gdLst>
                <a:gd name="T0" fmla="*/ 1 w 289"/>
                <a:gd name="T1" fmla="*/ 28 h 365"/>
                <a:gd name="T2" fmla="*/ 0 w 289"/>
                <a:gd name="T3" fmla="*/ 243 h 365"/>
                <a:gd name="T4" fmla="*/ 49 w 289"/>
                <a:gd name="T5" fmla="*/ 316 h 365"/>
                <a:gd name="T6" fmla="*/ 145 w 289"/>
                <a:gd name="T7" fmla="*/ 364 h 365"/>
                <a:gd name="T8" fmla="*/ 241 w 289"/>
                <a:gd name="T9" fmla="*/ 316 h 365"/>
                <a:gd name="T10" fmla="*/ 289 w 289"/>
                <a:gd name="T11" fmla="*/ 243 h 365"/>
                <a:gd name="T12" fmla="*/ 289 w 289"/>
                <a:gd name="T13" fmla="*/ 28 h 365"/>
                <a:gd name="T14" fmla="*/ 241 w 289"/>
                <a:gd name="T15" fmla="*/ 76 h 365"/>
                <a:gd name="T16" fmla="*/ 49 w 289"/>
                <a:gd name="T17" fmla="*/ 76 h 365"/>
                <a:gd name="T18" fmla="*/ 1 w 289"/>
                <a:gd name="T19" fmla="*/ 28 h 36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9"/>
                <a:gd name="T31" fmla="*/ 0 h 365"/>
                <a:gd name="T32" fmla="*/ 289 w 289"/>
                <a:gd name="T33" fmla="*/ 365 h 36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9" h="365">
                  <a:moveTo>
                    <a:pt x="1" y="28"/>
                  </a:moveTo>
                  <a:lnTo>
                    <a:pt x="0" y="243"/>
                  </a:lnTo>
                  <a:cubicBezTo>
                    <a:pt x="8" y="291"/>
                    <a:pt x="25" y="296"/>
                    <a:pt x="49" y="316"/>
                  </a:cubicBezTo>
                  <a:cubicBezTo>
                    <a:pt x="65" y="328"/>
                    <a:pt x="113" y="365"/>
                    <a:pt x="145" y="364"/>
                  </a:cubicBezTo>
                  <a:cubicBezTo>
                    <a:pt x="183" y="364"/>
                    <a:pt x="217" y="336"/>
                    <a:pt x="241" y="316"/>
                  </a:cubicBezTo>
                  <a:cubicBezTo>
                    <a:pt x="265" y="300"/>
                    <a:pt x="281" y="291"/>
                    <a:pt x="289" y="243"/>
                  </a:cubicBezTo>
                  <a:lnTo>
                    <a:pt x="289" y="28"/>
                  </a:lnTo>
                  <a:cubicBezTo>
                    <a:pt x="281" y="0"/>
                    <a:pt x="281" y="68"/>
                    <a:pt x="241" y="76"/>
                  </a:cubicBezTo>
                  <a:cubicBezTo>
                    <a:pt x="201" y="84"/>
                    <a:pt x="89" y="84"/>
                    <a:pt x="49" y="76"/>
                  </a:cubicBezTo>
                  <a:cubicBezTo>
                    <a:pt x="9" y="68"/>
                    <a:pt x="11" y="38"/>
                    <a:pt x="1" y="28"/>
                  </a:cubicBez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806" name="Group 10"/>
            <p:cNvGrpSpPr>
              <a:grpSpLocks/>
            </p:cNvGrpSpPr>
            <p:nvPr/>
          </p:nvGrpSpPr>
          <p:grpSpPr bwMode="auto">
            <a:xfrm>
              <a:off x="2735" y="2024"/>
              <a:ext cx="289" cy="366"/>
              <a:chOff x="2735" y="2034"/>
              <a:chExt cx="289" cy="366"/>
            </a:xfrm>
          </p:grpSpPr>
          <p:sp>
            <p:nvSpPr>
              <p:cNvPr id="33831" name="Freeform 11"/>
              <p:cNvSpPr>
                <a:spLocks/>
              </p:cNvSpPr>
              <p:nvPr/>
            </p:nvSpPr>
            <p:spPr bwMode="auto">
              <a:xfrm>
                <a:off x="2735" y="2035"/>
                <a:ext cx="289" cy="365"/>
              </a:xfrm>
              <a:custGeom>
                <a:avLst/>
                <a:gdLst>
                  <a:gd name="T0" fmla="*/ 1 w 289"/>
                  <a:gd name="T1" fmla="*/ 28 h 365"/>
                  <a:gd name="T2" fmla="*/ 0 w 289"/>
                  <a:gd name="T3" fmla="*/ 243 h 365"/>
                  <a:gd name="T4" fmla="*/ 49 w 289"/>
                  <a:gd name="T5" fmla="*/ 316 h 365"/>
                  <a:gd name="T6" fmla="*/ 145 w 289"/>
                  <a:gd name="T7" fmla="*/ 364 h 365"/>
                  <a:gd name="T8" fmla="*/ 241 w 289"/>
                  <a:gd name="T9" fmla="*/ 316 h 365"/>
                  <a:gd name="T10" fmla="*/ 289 w 289"/>
                  <a:gd name="T11" fmla="*/ 243 h 365"/>
                  <a:gd name="T12" fmla="*/ 289 w 289"/>
                  <a:gd name="T13" fmla="*/ 28 h 365"/>
                  <a:gd name="T14" fmla="*/ 241 w 289"/>
                  <a:gd name="T15" fmla="*/ 76 h 365"/>
                  <a:gd name="T16" fmla="*/ 49 w 289"/>
                  <a:gd name="T17" fmla="*/ 76 h 365"/>
                  <a:gd name="T18" fmla="*/ 1 w 289"/>
                  <a:gd name="T19" fmla="*/ 28 h 36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89"/>
                  <a:gd name="T31" fmla="*/ 0 h 365"/>
                  <a:gd name="T32" fmla="*/ 289 w 289"/>
                  <a:gd name="T33" fmla="*/ 365 h 36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89" h="365">
                    <a:moveTo>
                      <a:pt x="1" y="28"/>
                    </a:moveTo>
                    <a:lnTo>
                      <a:pt x="0" y="243"/>
                    </a:lnTo>
                    <a:cubicBezTo>
                      <a:pt x="8" y="291"/>
                      <a:pt x="25" y="296"/>
                      <a:pt x="49" y="316"/>
                    </a:cubicBezTo>
                    <a:cubicBezTo>
                      <a:pt x="65" y="328"/>
                      <a:pt x="113" y="365"/>
                      <a:pt x="145" y="364"/>
                    </a:cubicBezTo>
                    <a:cubicBezTo>
                      <a:pt x="183" y="364"/>
                      <a:pt x="217" y="336"/>
                      <a:pt x="241" y="316"/>
                    </a:cubicBezTo>
                    <a:cubicBezTo>
                      <a:pt x="265" y="300"/>
                      <a:pt x="281" y="291"/>
                      <a:pt x="289" y="243"/>
                    </a:cubicBezTo>
                    <a:lnTo>
                      <a:pt x="289" y="28"/>
                    </a:lnTo>
                    <a:cubicBezTo>
                      <a:pt x="281" y="0"/>
                      <a:pt x="281" y="68"/>
                      <a:pt x="241" y="76"/>
                    </a:cubicBezTo>
                    <a:cubicBezTo>
                      <a:pt x="201" y="84"/>
                      <a:pt x="89" y="84"/>
                      <a:pt x="49" y="76"/>
                    </a:cubicBezTo>
                    <a:cubicBezTo>
                      <a:pt x="9" y="68"/>
                      <a:pt x="11" y="38"/>
                      <a:pt x="1" y="28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32" name="Freeform 12"/>
              <p:cNvSpPr>
                <a:spLocks/>
              </p:cNvSpPr>
              <p:nvPr/>
            </p:nvSpPr>
            <p:spPr bwMode="auto">
              <a:xfrm>
                <a:off x="2756" y="2034"/>
                <a:ext cx="240" cy="56"/>
              </a:xfrm>
              <a:custGeom>
                <a:avLst/>
                <a:gdLst>
                  <a:gd name="T0" fmla="*/ 0 w 288"/>
                  <a:gd name="T1" fmla="*/ 0 h 56"/>
                  <a:gd name="T2" fmla="*/ 13 w 288"/>
                  <a:gd name="T3" fmla="*/ 48 h 56"/>
                  <a:gd name="T4" fmla="*/ 68 w 288"/>
                  <a:gd name="T5" fmla="*/ 48 h 56"/>
                  <a:gd name="T6" fmla="*/ 81 w 288"/>
                  <a:gd name="T7" fmla="*/ 0 h 5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8"/>
                  <a:gd name="T13" fmla="*/ 0 h 56"/>
                  <a:gd name="T14" fmla="*/ 288 w 288"/>
                  <a:gd name="T15" fmla="*/ 56 h 5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8" h="56">
                    <a:moveTo>
                      <a:pt x="0" y="0"/>
                    </a:moveTo>
                    <a:cubicBezTo>
                      <a:pt x="8" y="8"/>
                      <a:pt x="8" y="40"/>
                      <a:pt x="48" y="48"/>
                    </a:cubicBezTo>
                    <a:cubicBezTo>
                      <a:pt x="88" y="56"/>
                      <a:pt x="200" y="56"/>
                      <a:pt x="240" y="48"/>
                    </a:cubicBezTo>
                    <a:cubicBezTo>
                      <a:pt x="280" y="40"/>
                      <a:pt x="278" y="10"/>
                      <a:pt x="288" y="0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807" name="Line 13"/>
            <p:cNvSpPr>
              <a:spLocks noChangeShapeType="1"/>
            </p:cNvSpPr>
            <p:nvPr/>
          </p:nvSpPr>
          <p:spPr bwMode="auto">
            <a:xfrm>
              <a:off x="3222" y="244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Line 14"/>
            <p:cNvSpPr>
              <a:spLocks noChangeShapeType="1"/>
            </p:cNvSpPr>
            <p:nvPr/>
          </p:nvSpPr>
          <p:spPr bwMode="auto">
            <a:xfrm>
              <a:off x="2886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9" name="Line 15"/>
            <p:cNvSpPr>
              <a:spLocks noChangeShapeType="1"/>
            </p:cNvSpPr>
            <p:nvPr/>
          </p:nvSpPr>
          <p:spPr bwMode="auto">
            <a:xfrm>
              <a:off x="254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0" name="Line 16"/>
            <p:cNvSpPr>
              <a:spLocks noChangeShapeType="1"/>
            </p:cNvSpPr>
            <p:nvPr/>
          </p:nvSpPr>
          <p:spPr bwMode="auto">
            <a:xfrm>
              <a:off x="2208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1" name="Line 17"/>
            <p:cNvSpPr>
              <a:spLocks noChangeShapeType="1"/>
            </p:cNvSpPr>
            <p:nvPr/>
          </p:nvSpPr>
          <p:spPr bwMode="auto">
            <a:xfrm>
              <a:off x="2160" y="192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2" name="Line 18"/>
            <p:cNvSpPr>
              <a:spLocks noChangeShapeType="1"/>
            </p:cNvSpPr>
            <p:nvPr/>
          </p:nvSpPr>
          <p:spPr bwMode="auto">
            <a:xfrm>
              <a:off x="2496" y="192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3" name="Line 19"/>
            <p:cNvSpPr>
              <a:spLocks noChangeShapeType="1"/>
            </p:cNvSpPr>
            <p:nvPr/>
          </p:nvSpPr>
          <p:spPr bwMode="auto">
            <a:xfrm>
              <a:off x="2832" y="192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4" name="Line 20"/>
            <p:cNvSpPr>
              <a:spLocks noChangeShapeType="1"/>
            </p:cNvSpPr>
            <p:nvPr/>
          </p:nvSpPr>
          <p:spPr bwMode="auto">
            <a:xfrm>
              <a:off x="3168" y="192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5" name="Line 21"/>
            <p:cNvSpPr>
              <a:spLocks noChangeShapeType="1"/>
            </p:cNvSpPr>
            <p:nvPr/>
          </p:nvSpPr>
          <p:spPr bwMode="auto">
            <a:xfrm>
              <a:off x="2256" y="177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6" name="Line 22"/>
            <p:cNvSpPr>
              <a:spLocks noChangeShapeType="1"/>
            </p:cNvSpPr>
            <p:nvPr/>
          </p:nvSpPr>
          <p:spPr bwMode="auto">
            <a:xfrm>
              <a:off x="2592" y="177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7" name="Line 23"/>
            <p:cNvSpPr>
              <a:spLocks noChangeShapeType="1"/>
            </p:cNvSpPr>
            <p:nvPr/>
          </p:nvSpPr>
          <p:spPr bwMode="auto">
            <a:xfrm>
              <a:off x="2928" y="177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8" name="Line 24"/>
            <p:cNvSpPr>
              <a:spLocks noChangeShapeType="1"/>
            </p:cNvSpPr>
            <p:nvPr/>
          </p:nvSpPr>
          <p:spPr bwMode="auto">
            <a:xfrm>
              <a:off x="3264" y="177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9" name="Line 25"/>
            <p:cNvSpPr>
              <a:spLocks noChangeShapeType="1"/>
            </p:cNvSpPr>
            <p:nvPr/>
          </p:nvSpPr>
          <p:spPr bwMode="auto">
            <a:xfrm flipH="1">
              <a:off x="2160" y="192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0" name="Line 26"/>
            <p:cNvSpPr>
              <a:spLocks noChangeShapeType="1"/>
            </p:cNvSpPr>
            <p:nvPr/>
          </p:nvSpPr>
          <p:spPr bwMode="auto">
            <a:xfrm flipH="1">
              <a:off x="2256" y="1776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1" name="Line 27"/>
            <p:cNvSpPr>
              <a:spLocks noChangeShapeType="1"/>
            </p:cNvSpPr>
            <p:nvPr/>
          </p:nvSpPr>
          <p:spPr bwMode="auto">
            <a:xfrm flipV="1">
              <a:off x="2160" y="16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2" name="Line 28"/>
            <p:cNvSpPr>
              <a:spLocks noChangeShapeType="1"/>
            </p:cNvSpPr>
            <p:nvPr/>
          </p:nvSpPr>
          <p:spPr bwMode="auto">
            <a:xfrm flipV="1">
              <a:off x="3264" y="16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3" name="Text Box 29"/>
            <p:cNvSpPr txBox="1">
              <a:spLocks noChangeArrowheads="1"/>
            </p:cNvSpPr>
            <p:nvPr/>
          </p:nvSpPr>
          <p:spPr bwMode="auto">
            <a:xfrm>
              <a:off x="2047" y="1448"/>
              <a:ext cx="23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 b="0">
                  <a:latin typeface="Tahoma" charset="0"/>
                  <a:cs typeface="Tahoma" charset="0"/>
                </a:rPr>
                <a:t>A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i</a:t>
              </a:r>
            </a:p>
          </p:txBody>
        </p:sp>
        <p:sp>
          <p:nvSpPr>
            <p:cNvPr id="33824" name="Text Box 30"/>
            <p:cNvSpPr txBox="1">
              <a:spLocks noChangeArrowheads="1"/>
            </p:cNvSpPr>
            <p:nvPr/>
          </p:nvSpPr>
          <p:spPr bwMode="auto">
            <a:xfrm>
              <a:off x="3157" y="1440"/>
              <a:ext cx="2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 b="0">
                  <a:latin typeface="Tahoma" charset="0"/>
                  <a:cs typeface="Tahoma" charset="0"/>
                </a:rPr>
                <a:t>B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i</a:t>
              </a:r>
            </a:p>
          </p:txBody>
        </p:sp>
        <p:sp>
          <p:nvSpPr>
            <p:cNvPr id="33825" name="Text Box 31"/>
            <p:cNvSpPr txBox="1">
              <a:spLocks noChangeArrowheads="1"/>
            </p:cNvSpPr>
            <p:nvPr/>
          </p:nvSpPr>
          <p:spPr bwMode="auto">
            <a:xfrm>
              <a:off x="2679" y="3264"/>
              <a:ext cx="25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 b="0">
                  <a:latin typeface="Tahoma" charset="0"/>
                  <a:cs typeface="Tahoma" charset="0"/>
                </a:rPr>
                <a:t>Q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i</a:t>
              </a:r>
            </a:p>
          </p:txBody>
        </p:sp>
        <p:sp>
          <p:nvSpPr>
            <p:cNvPr id="33826" name="Line 32"/>
            <p:cNvSpPr>
              <a:spLocks noChangeShapeType="1"/>
            </p:cNvSpPr>
            <p:nvPr/>
          </p:nvSpPr>
          <p:spPr bwMode="auto">
            <a:xfrm>
              <a:off x="2784" y="30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7" name="Line 33"/>
            <p:cNvSpPr>
              <a:spLocks noChangeShapeType="1"/>
            </p:cNvSpPr>
            <p:nvPr/>
          </p:nvSpPr>
          <p:spPr bwMode="auto">
            <a:xfrm>
              <a:off x="1848" y="288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8" name="Line 34"/>
            <p:cNvSpPr>
              <a:spLocks noChangeShapeType="1"/>
            </p:cNvSpPr>
            <p:nvPr/>
          </p:nvSpPr>
          <p:spPr bwMode="auto">
            <a:xfrm flipH="1">
              <a:off x="2016" y="2832"/>
              <a:ext cx="3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9" name="Text Box 35"/>
            <p:cNvSpPr txBox="1">
              <a:spLocks noChangeArrowheads="1"/>
            </p:cNvSpPr>
            <p:nvPr/>
          </p:nvSpPr>
          <p:spPr bwMode="auto">
            <a:xfrm>
              <a:off x="1453" y="2755"/>
              <a:ext cx="42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 b="0">
                  <a:latin typeface="Tahoma" charset="0"/>
                  <a:cs typeface="Tahoma" charset="0"/>
                </a:rPr>
                <a:t>Bool</a:t>
              </a:r>
            </a:p>
          </p:txBody>
        </p:sp>
        <p:sp>
          <p:nvSpPr>
            <p:cNvPr id="33830" name="Text Box 36"/>
            <p:cNvSpPr txBox="1">
              <a:spLocks noChangeArrowheads="1"/>
            </p:cNvSpPr>
            <p:nvPr/>
          </p:nvSpPr>
          <p:spPr bwMode="auto">
            <a:xfrm>
              <a:off x="2064" y="2544"/>
              <a:ext cx="128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00     01     10     11</a:t>
              </a: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8056563" y="2438400"/>
            <a:ext cx="1163637" cy="2863850"/>
            <a:chOff x="5075" y="1536"/>
            <a:chExt cx="733" cy="1804"/>
          </a:xfrm>
        </p:grpSpPr>
        <p:pic>
          <p:nvPicPr>
            <p:cNvPr id="33798" name="Picture 38" descr="MCj00787330000[1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75" y="2612"/>
              <a:ext cx="259" cy="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799" name="Text Box 39"/>
            <p:cNvSpPr txBox="1">
              <a:spLocks noChangeArrowheads="1"/>
            </p:cNvSpPr>
            <p:nvPr/>
          </p:nvSpPr>
          <p:spPr bwMode="auto">
            <a:xfrm>
              <a:off x="5126" y="1536"/>
              <a:ext cx="682" cy="8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400" b="0">
                  <a:latin typeface="Tahoma" charset="0"/>
                  <a:cs typeface="Tahoma" charset="0"/>
                </a:rPr>
                <a:t>This logic block is repeated for each bit (i.e. 32 times)</a:t>
              </a:r>
            </a:p>
          </p:txBody>
        </p:sp>
        <p:sp>
          <p:nvSpPr>
            <p:cNvPr id="33800" name="Line 40"/>
            <p:cNvSpPr>
              <a:spLocks noChangeShapeType="1"/>
            </p:cNvSpPr>
            <p:nvPr/>
          </p:nvSpPr>
          <p:spPr bwMode="auto">
            <a:xfrm flipV="1">
              <a:off x="5334" y="2398"/>
              <a:ext cx="138" cy="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797" name="Rectangle 1"/>
          <p:cNvSpPr>
            <a:spLocks noChangeArrowheads="1"/>
          </p:cNvSpPr>
          <p:nvPr/>
        </p:nvSpPr>
        <p:spPr bwMode="auto">
          <a:xfrm>
            <a:off x="5675313" y="4311650"/>
            <a:ext cx="282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b="0">
                <a:latin typeface="Tahoma" charset="0"/>
                <a:cs typeface="Tahoma" charset="0"/>
              </a:rPr>
              <a:t>2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63802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Combine add/sub, shift and Boolean units</a:t>
            </a:r>
          </a:p>
        </p:txBody>
      </p:sp>
      <p:sp>
        <p:nvSpPr>
          <p:cNvPr id="41987" name="TextBox 1"/>
          <p:cNvSpPr txBox="1">
            <a:spLocks noChangeArrowheads="1"/>
          </p:cNvSpPr>
          <p:nvPr/>
        </p:nvSpPr>
        <p:spPr bwMode="auto">
          <a:xfrm>
            <a:off x="7135662" y="1913904"/>
            <a:ext cx="1779589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 anchor="ctr"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>
              <a:lnSpc>
                <a:spcPct val="130000"/>
              </a:lnSpc>
            </a:pPr>
            <a:r>
              <a:rPr lang="en-US" sz="1400" b="0" dirty="0">
                <a:solidFill>
                  <a:srgbClr val="FF0000"/>
                </a:solidFill>
                <a:latin typeface="Tahoma" charset="0"/>
              </a:rPr>
              <a:t>• 2-bit </a:t>
            </a:r>
            <a:r>
              <a:rPr lang="en-US" sz="1400" b="0" i="1" dirty="0" err="1">
                <a:solidFill>
                  <a:srgbClr val="FF0000"/>
                </a:solidFill>
                <a:latin typeface="Tahoma" charset="0"/>
              </a:rPr>
              <a:t>Bool</a:t>
            </a:r>
            <a:r>
              <a:rPr lang="en-US" sz="1400" b="0" dirty="0">
                <a:solidFill>
                  <a:srgbClr val="FF0000"/>
                </a:solidFill>
                <a:latin typeface="Tahoma" charset="0"/>
              </a:rPr>
              <a:t> used for shifter flavor also</a:t>
            </a:r>
          </a:p>
          <a:p>
            <a:pPr algn="l">
              <a:lnSpc>
                <a:spcPct val="130000"/>
              </a:lnSpc>
            </a:pPr>
            <a:r>
              <a:rPr lang="en-US" sz="1400" b="0" dirty="0">
                <a:solidFill>
                  <a:srgbClr val="FF0000"/>
                </a:solidFill>
                <a:latin typeface="Tahoma" charset="0"/>
              </a:rPr>
              <a:t>• </a:t>
            </a:r>
            <a:r>
              <a:rPr lang="en-US" sz="1400" b="0" i="1" dirty="0">
                <a:solidFill>
                  <a:srgbClr val="FF0000"/>
                </a:solidFill>
                <a:latin typeface="Tahoma" charset="0"/>
              </a:rPr>
              <a:t>A</a:t>
            </a:r>
            <a:r>
              <a:rPr lang="en-US" sz="1400" b="0" dirty="0">
                <a:solidFill>
                  <a:srgbClr val="FF0000"/>
                </a:solidFill>
                <a:latin typeface="Tahoma" charset="0"/>
              </a:rPr>
              <a:t> is shift amount that </a:t>
            </a:r>
            <a:r>
              <a:rPr lang="en-US" sz="1400" b="0" i="1" dirty="0">
                <a:solidFill>
                  <a:srgbClr val="FF0000"/>
                </a:solidFill>
                <a:latin typeface="Tahoma" charset="0"/>
              </a:rPr>
              <a:t>B</a:t>
            </a:r>
            <a:r>
              <a:rPr lang="en-US" sz="1400" b="0" dirty="0">
                <a:solidFill>
                  <a:srgbClr val="FF0000"/>
                </a:solidFill>
                <a:latin typeface="Tahoma" charset="0"/>
              </a:rPr>
              <a:t> is shifted by</a:t>
            </a:r>
          </a:p>
        </p:txBody>
      </p:sp>
      <p:sp>
        <p:nvSpPr>
          <p:cNvPr id="41988" name="TextBox 2"/>
          <p:cNvSpPr txBox="1">
            <a:spLocks noChangeArrowheads="1"/>
          </p:cNvSpPr>
          <p:nvPr/>
        </p:nvSpPr>
        <p:spPr bwMode="auto">
          <a:xfrm>
            <a:off x="9653588" y="3876675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 anchor="ctr"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endParaRPr lang="en-US" sz="1400" b="0">
              <a:latin typeface="Tahoma" charset="0"/>
            </a:endParaRPr>
          </a:p>
        </p:txBody>
      </p:sp>
      <p:sp>
        <p:nvSpPr>
          <p:cNvPr id="41989" name="TextBox 5"/>
          <p:cNvSpPr txBox="1">
            <a:spLocks noChangeArrowheads="1"/>
          </p:cNvSpPr>
          <p:nvPr/>
        </p:nvSpPr>
        <p:spPr bwMode="auto">
          <a:xfrm>
            <a:off x="9671050" y="3394075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1440" bIns="91440" anchor="ctr"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endParaRPr lang="en-US" sz="1400" b="0">
              <a:latin typeface="Tahoma" charset="0"/>
            </a:endParaRPr>
          </a:p>
        </p:txBody>
      </p:sp>
      <p:grpSp>
        <p:nvGrpSpPr>
          <p:cNvPr id="41990" name="Group 1"/>
          <p:cNvGrpSpPr>
            <a:grpSpLocks/>
          </p:cNvGrpSpPr>
          <p:nvPr/>
        </p:nvGrpSpPr>
        <p:grpSpPr bwMode="auto">
          <a:xfrm>
            <a:off x="381000" y="1675780"/>
            <a:ext cx="6408738" cy="5083174"/>
            <a:chOff x="1363663" y="1576388"/>
            <a:chExt cx="6408737" cy="5083174"/>
          </a:xfrm>
        </p:grpSpPr>
        <p:grpSp>
          <p:nvGrpSpPr>
            <p:cNvPr id="41998" name="Group 4"/>
            <p:cNvGrpSpPr>
              <a:grpSpLocks/>
            </p:cNvGrpSpPr>
            <p:nvPr/>
          </p:nvGrpSpPr>
          <p:grpSpPr bwMode="auto">
            <a:xfrm>
              <a:off x="1363663" y="1576388"/>
              <a:ext cx="6408737" cy="5083174"/>
              <a:chOff x="1363664" y="1600200"/>
              <a:chExt cx="6408736" cy="5083175"/>
            </a:xfrm>
          </p:grpSpPr>
          <p:sp>
            <p:nvSpPr>
              <p:cNvPr id="42019" name="Line 5"/>
              <p:cNvSpPr>
                <a:spLocks noChangeShapeType="1"/>
              </p:cNvSpPr>
              <p:nvPr/>
            </p:nvSpPr>
            <p:spPr bwMode="auto">
              <a:xfrm flipH="1">
                <a:off x="6583363" y="2411413"/>
                <a:ext cx="1189037" cy="34290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20" name="Line 8"/>
              <p:cNvSpPr>
                <a:spLocks noChangeShapeType="1"/>
              </p:cNvSpPr>
              <p:nvPr/>
            </p:nvSpPr>
            <p:spPr bwMode="auto">
              <a:xfrm flipH="1">
                <a:off x="4899025" y="2411413"/>
                <a:ext cx="287337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21" name="Text Box 9"/>
              <p:cNvSpPr txBox="1">
                <a:spLocks noChangeArrowheads="1"/>
              </p:cNvSpPr>
              <p:nvPr/>
            </p:nvSpPr>
            <p:spPr bwMode="auto">
              <a:xfrm>
                <a:off x="2315818" y="6173788"/>
                <a:ext cx="1443729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b="0" dirty="0">
                    <a:latin typeface="Tahoma" charset="0"/>
                  </a:rPr>
                  <a:t>Flags N,V,C</a:t>
                </a:r>
              </a:p>
            </p:txBody>
          </p:sp>
          <p:grpSp>
            <p:nvGrpSpPr>
              <p:cNvPr id="42022" name="Group 10"/>
              <p:cNvGrpSpPr>
                <a:grpSpLocks/>
              </p:cNvGrpSpPr>
              <p:nvPr/>
            </p:nvGrpSpPr>
            <p:grpSpPr bwMode="auto">
              <a:xfrm>
                <a:off x="1363664" y="1600200"/>
                <a:ext cx="5284787" cy="5083175"/>
                <a:chOff x="859" y="881"/>
                <a:chExt cx="3329" cy="3202"/>
              </a:xfrm>
            </p:grpSpPr>
            <p:sp>
              <p:nvSpPr>
                <p:cNvPr id="42030" name="Line 11"/>
                <p:cNvSpPr>
                  <a:spLocks noChangeShapeType="1"/>
                </p:cNvSpPr>
                <p:nvPr/>
              </p:nvSpPr>
              <p:spPr bwMode="auto">
                <a:xfrm>
                  <a:off x="901" y="1392"/>
                  <a:ext cx="749" cy="216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31" name="Line 12"/>
                <p:cNvSpPr>
                  <a:spLocks noChangeShapeType="1"/>
                </p:cNvSpPr>
                <p:nvPr/>
              </p:nvSpPr>
              <p:spPr bwMode="auto">
                <a:xfrm>
                  <a:off x="1650" y="3552"/>
                  <a:ext cx="249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32" name="Line 13"/>
                <p:cNvSpPr>
                  <a:spLocks noChangeShapeType="1"/>
                </p:cNvSpPr>
                <p:nvPr/>
              </p:nvSpPr>
              <p:spPr bwMode="auto">
                <a:xfrm flipH="1">
                  <a:off x="2899" y="1392"/>
                  <a:ext cx="187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33" name="Line 14"/>
                <p:cNvSpPr>
                  <a:spLocks noChangeShapeType="1"/>
                </p:cNvSpPr>
                <p:nvPr/>
              </p:nvSpPr>
              <p:spPr bwMode="auto">
                <a:xfrm>
                  <a:off x="2711" y="1392"/>
                  <a:ext cx="188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34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901" y="1392"/>
                  <a:ext cx="181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35" name="Line 16"/>
                <p:cNvSpPr>
                  <a:spLocks noChangeShapeType="1"/>
                </p:cNvSpPr>
                <p:nvPr/>
              </p:nvSpPr>
              <p:spPr bwMode="auto">
                <a:xfrm>
                  <a:off x="1824" y="1152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36" name="Line 17"/>
                <p:cNvSpPr>
                  <a:spLocks noChangeShapeType="1"/>
                </p:cNvSpPr>
                <p:nvPr/>
              </p:nvSpPr>
              <p:spPr bwMode="auto">
                <a:xfrm>
                  <a:off x="3984" y="1152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37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697" y="881"/>
                  <a:ext cx="254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800" b="0">
                      <a:latin typeface="Tahoma" charset="0"/>
                    </a:rPr>
                    <a:t>A</a:t>
                  </a:r>
                </a:p>
              </p:txBody>
            </p:sp>
            <p:sp>
              <p:nvSpPr>
                <p:cNvPr id="42038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859" y="881"/>
                  <a:ext cx="250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800" b="0">
                      <a:latin typeface="Tahoma" charset="0"/>
                    </a:rPr>
                    <a:t>B</a:t>
                  </a:r>
                </a:p>
              </p:txBody>
            </p:sp>
            <p:sp>
              <p:nvSpPr>
                <p:cNvPr id="42039" name="Line 20"/>
                <p:cNvSpPr>
                  <a:spLocks noChangeShapeType="1"/>
                </p:cNvSpPr>
                <p:nvPr/>
              </p:nvSpPr>
              <p:spPr bwMode="auto">
                <a:xfrm>
                  <a:off x="2905" y="3552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4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545" y="3753"/>
                  <a:ext cx="727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800" b="0">
                      <a:latin typeface="Tahoma" charset="0"/>
                    </a:rPr>
                    <a:t>Result</a:t>
                  </a:r>
                </a:p>
              </p:txBody>
            </p:sp>
            <p:grpSp>
              <p:nvGrpSpPr>
                <p:cNvPr id="42041" name="Group 22"/>
                <p:cNvGrpSpPr>
                  <a:grpSpLocks/>
                </p:cNvGrpSpPr>
                <p:nvPr/>
              </p:nvGrpSpPr>
              <p:grpSpPr bwMode="auto">
                <a:xfrm>
                  <a:off x="2304" y="2016"/>
                  <a:ext cx="1056" cy="780"/>
                  <a:chOff x="2352" y="2203"/>
                  <a:chExt cx="1056" cy="780"/>
                </a:xfrm>
              </p:grpSpPr>
              <p:sp>
                <p:nvSpPr>
                  <p:cNvPr id="42105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2448" y="2381"/>
                    <a:ext cx="960" cy="504"/>
                  </a:xfrm>
                  <a:prstGeom prst="parallelogram">
                    <a:avLst>
                      <a:gd name="adj" fmla="val 47619"/>
                    </a:avLst>
                  </a:prstGeom>
                  <a:solidFill>
                    <a:schemeClr val="bg1"/>
                  </a:solidFill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US" sz="1400" b="0">
                        <a:latin typeface="Tahoma" charset="0"/>
                      </a:rPr>
                      <a:t>  Bidirectional</a:t>
                    </a:r>
                  </a:p>
                  <a:p>
                    <a:pPr algn="ctr"/>
                    <a:r>
                      <a:rPr lang="en-US" sz="1400" b="0">
                        <a:latin typeface="Tahoma" charset="0"/>
                      </a:rPr>
                      <a:t>Shifter</a:t>
                    </a:r>
                  </a:p>
                </p:txBody>
              </p:sp>
              <p:sp>
                <p:nvSpPr>
                  <p:cNvPr id="42106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928" y="2203"/>
                    <a:ext cx="0" cy="17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07" name="Line 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28" y="2885"/>
                    <a:ext cx="0" cy="9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08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2645"/>
                    <a:ext cx="19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09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80" y="2203"/>
                    <a:ext cx="102" cy="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10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80" y="2907"/>
                    <a:ext cx="94" cy="3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11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76" y="2605"/>
                    <a:ext cx="72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042" name="Group 30"/>
                <p:cNvGrpSpPr>
                  <a:grpSpLocks/>
                </p:cNvGrpSpPr>
                <p:nvPr/>
              </p:nvGrpSpPr>
              <p:grpSpPr bwMode="auto">
                <a:xfrm>
                  <a:off x="3324" y="2016"/>
                  <a:ext cx="864" cy="816"/>
                  <a:chOff x="3552" y="2036"/>
                  <a:chExt cx="864" cy="816"/>
                </a:xfrm>
              </p:grpSpPr>
              <p:sp>
                <p:nvSpPr>
                  <p:cNvPr id="42096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3744" y="2228"/>
                    <a:ext cx="672" cy="432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US" sz="1800" b="0">
                        <a:latin typeface="Tahoma" charset="0"/>
                      </a:rPr>
                      <a:t>Boolean</a:t>
                    </a:r>
                  </a:p>
                </p:txBody>
              </p:sp>
              <p:sp>
                <p:nvSpPr>
                  <p:cNvPr id="42097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3924" y="2051"/>
                    <a:ext cx="0" cy="17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98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4212" y="2036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99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4068" y="2660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00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82" y="2084"/>
                    <a:ext cx="9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01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170" y="2084"/>
                    <a:ext cx="9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02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026" y="2696"/>
                    <a:ext cx="9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03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3552" y="2420"/>
                    <a:ext cx="19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104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88" y="2372"/>
                    <a:ext cx="9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043" name="Group 40"/>
                <p:cNvGrpSpPr>
                  <a:grpSpLocks/>
                </p:cNvGrpSpPr>
                <p:nvPr/>
              </p:nvGrpSpPr>
              <p:grpSpPr bwMode="auto">
                <a:xfrm>
                  <a:off x="1344" y="2016"/>
                  <a:ext cx="877" cy="768"/>
                  <a:chOff x="1392" y="2246"/>
                  <a:chExt cx="877" cy="768"/>
                </a:xfrm>
              </p:grpSpPr>
              <p:sp>
                <p:nvSpPr>
                  <p:cNvPr id="42089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2438"/>
                    <a:ext cx="877" cy="38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7 w 21600"/>
                      <a:gd name="T13" fmla="*/ 4500 h 21600"/>
                      <a:gd name="T14" fmla="*/ 17093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en-US" sz="1800" b="0">
                        <a:latin typeface="Tahoma" charset="0"/>
                      </a:rPr>
                      <a:t>Add/Sub</a:t>
                    </a:r>
                  </a:p>
                </p:txBody>
              </p:sp>
              <p:sp>
                <p:nvSpPr>
                  <p:cNvPr id="4209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632" y="2246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91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2016" y="2246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92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282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93" name="Line 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84" y="2294"/>
                    <a:ext cx="96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94" name="Line 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68" y="2294"/>
                    <a:ext cx="96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95" name="Line 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776" y="2870"/>
                    <a:ext cx="96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2044" name="Line 48"/>
                <p:cNvSpPr>
                  <a:spLocks noChangeShapeType="1"/>
                </p:cNvSpPr>
                <p:nvPr/>
              </p:nvSpPr>
              <p:spPr bwMode="auto">
                <a:xfrm>
                  <a:off x="1824" y="1392"/>
                  <a:ext cx="0" cy="5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45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1584" y="1920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46" name="Line 50"/>
                <p:cNvSpPr>
                  <a:spLocks noChangeShapeType="1"/>
                </p:cNvSpPr>
                <p:nvPr/>
              </p:nvSpPr>
              <p:spPr bwMode="auto">
                <a:xfrm>
                  <a:off x="1584" y="1920"/>
                  <a:ext cx="21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47" name="Line 51"/>
                <p:cNvSpPr>
                  <a:spLocks noChangeShapeType="1"/>
                </p:cNvSpPr>
                <p:nvPr/>
              </p:nvSpPr>
              <p:spPr bwMode="auto">
                <a:xfrm>
                  <a:off x="3696" y="1920"/>
                  <a:ext cx="0" cy="6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48" name="Line 52"/>
                <p:cNvSpPr>
                  <a:spLocks noChangeShapeType="1"/>
                </p:cNvSpPr>
                <p:nvPr/>
              </p:nvSpPr>
              <p:spPr bwMode="auto">
                <a:xfrm>
                  <a:off x="2880" y="2016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49" name="Line 53"/>
                <p:cNvSpPr>
                  <a:spLocks noChangeShapeType="1"/>
                </p:cNvSpPr>
                <p:nvPr/>
              </p:nvSpPr>
              <p:spPr bwMode="auto">
                <a:xfrm>
                  <a:off x="1968" y="2016"/>
                  <a:ext cx="201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0" name="Line 54"/>
                <p:cNvSpPr>
                  <a:spLocks noChangeShapeType="1"/>
                </p:cNvSpPr>
                <p:nvPr/>
              </p:nvSpPr>
              <p:spPr bwMode="auto">
                <a:xfrm>
                  <a:off x="3984" y="1392"/>
                  <a:ext cx="0" cy="62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1" name="Line 55"/>
                <p:cNvSpPr>
                  <a:spLocks noChangeShapeType="1"/>
                </p:cNvSpPr>
                <p:nvPr/>
              </p:nvSpPr>
              <p:spPr bwMode="auto">
                <a:xfrm>
                  <a:off x="2304" y="2044"/>
                  <a:ext cx="0" cy="41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2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901" y="2400"/>
                  <a:ext cx="53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3" name="AutoShape 57"/>
                <p:cNvSpPr>
                  <a:spLocks noChangeArrowheads="1"/>
                </p:cNvSpPr>
                <p:nvPr/>
              </p:nvSpPr>
              <p:spPr bwMode="auto">
                <a:xfrm>
                  <a:off x="3285" y="2952"/>
                  <a:ext cx="330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16 w 21600"/>
                    <a:gd name="T13" fmla="*/ 4500 h 21600"/>
                    <a:gd name="T14" fmla="*/ 17084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4" name="Line 58"/>
                <p:cNvSpPr>
                  <a:spLocks noChangeShapeType="1"/>
                </p:cNvSpPr>
                <p:nvPr/>
              </p:nvSpPr>
              <p:spPr bwMode="auto">
                <a:xfrm>
                  <a:off x="2880" y="2880"/>
                  <a:ext cx="4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5" name="Line 59"/>
                <p:cNvSpPr>
                  <a:spLocks noChangeShapeType="1"/>
                </p:cNvSpPr>
                <p:nvPr/>
              </p:nvSpPr>
              <p:spPr bwMode="auto">
                <a:xfrm>
                  <a:off x="3360" y="2880"/>
                  <a:ext cx="0" cy="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6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3516" y="2832"/>
                  <a:ext cx="3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7" name="Line 61"/>
                <p:cNvSpPr>
                  <a:spLocks noChangeShapeType="1"/>
                </p:cNvSpPr>
                <p:nvPr/>
              </p:nvSpPr>
              <p:spPr bwMode="auto">
                <a:xfrm>
                  <a:off x="3516" y="2832"/>
                  <a:ext cx="0" cy="1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8" name="AutoShape 62"/>
                <p:cNvSpPr>
                  <a:spLocks noChangeArrowheads="1"/>
                </p:cNvSpPr>
                <p:nvPr/>
              </p:nvSpPr>
              <p:spPr bwMode="auto">
                <a:xfrm>
                  <a:off x="2734" y="3312"/>
                  <a:ext cx="330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16 w 21600"/>
                    <a:gd name="T13" fmla="*/ 4500 h 21600"/>
                    <a:gd name="T14" fmla="*/ 17084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59" name="Line 63"/>
                <p:cNvSpPr>
                  <a:spLocks noChangeShapeType="1"/>
                </p:cNvSpPr>
                <p:nvPr/>
              </p:nvSpPr>
              <p:spPr bwMode="auto">
                <a:xfrm>
                  <a:off x="3450" y="3096"/>
                  <a:ext cx="0" cy="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60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2976" y="3168"/>
                  <a:ext cx="47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61" name="Line 65"/>
                <p:cNvSpPr>
                  <a:spLocks noChangeShapeType="1"/>
                </p:cNvSpPr>
                <p:nvPr/>
              </p:nvSpPr>
              <p:spPr bwMode="auto">
                <a:xfrm>
                  <a:off x="2976" y="3168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62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1793" y="3086"/>
                  <a:ext cx="0" cy="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63" name="Line 67"/>
                <p:cNvSpPr>
                  <a:spLocks noChangeShapeType="1"/>
                </p:cNvSpPr>
                <p:nvPr/>
              </p:nvSpPr>
              <p:spPr bwMode="auto">
                <a:xfrm flipH="1" flipV="1">
                  <a:off x="1793" y="3166"/>
                  <a:ext cx="1039" cy="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64" name="Line 68"/>
                <p:cNvSpPr>
                  <a:spLocks noChangeShapeType="1"/>
                </p:cNvSpPr>
                <p:nvPr/>
              </p:nvSpPr>
              <p:spPr bwMode="auto">
                <a:xfrm>
                  <a:off x="2832" y="3168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65" name="Line 69"/>
                <p:cNvSpPr>
                  <a:spLocks noChangeShapeType="1"/>
                </p:cNvSpPr>
                <p:nvPr/>
              </p:nvSpPr>
              <p:spPr bwMode="auto">
                <a:xfrm>
                  <a:off x="2904" y="345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66" name="Line 70"/>
                <p:cNvSpPr>
                  <a:spLocks noChangeShapeType="1"/>
                </p:cNvSpPr>
                <p:nvPr/>
              </p:nvSpPr>
              <p:spPr bwMode="auto">
                <a:xfrm>
                  <a:off x="3324" y="2400"/>
                  <a:ext cx="0" cy="4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67" name="Line 71"/>
                <p:cNvSpPr>
                  <a:spLocks noChangeShapeType="1"/>
                </p:cNvSpPr>
                <p:nvPr/>
              </p:nvSpPr>
              <p:spPr bwMode="auto">
                <a:xfrm flipH="1">
                  <a:off x="917" y="3042"/>
                  <a:ext cx="242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68" name="Line 72"/>
                <p:cNvSpPr>
                  <a:spLocks noChangeShapeType="1"/>
                </p:cNvSpPr>
                <p:nvPr/>
              </p:nvSpPr>
              <p:spPr bwMode="auto">
                <a:xfrm flipH="1">
                  <a:off x="907" y="3402"/>
                  <a:ext cx="187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69" name="Line 73"/>
                <p:cNvSpPr>
                  <a:spLocks noChangeShapeType="1"/>
                </p:cNvSpPr>
                <p:nvPr/>
              </p:nvSpPr>
              <p:spPr bwMode="auto">
                <a:xfrm flipH="1">
                  <a:off x="913" y="2808"/>
                  <a:ext cx="241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70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860" y="2207"/>
                  <a:ext cx="33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600" b="0">
                      <a:latin typeface="Tahoma" charset="0"/>
                    </a:rPr>
                    <a:t>Sub</a:t>
                  </a:r>
                </a:p>
              </p:txBody>
            </p:sp>
            <p:sp>
              <p:nvSpPr>
                <p:cNvPr id="42071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859" y="2620"/>
                  <a:ext cx="363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600" b="0">
                      <a:latin typeface="Tahoma" charset="0"/>
                    </a:rPr>
                    <a:t>Bool</a:t>
                  </a:r>
                </a:p>
              </p:txBody>
            </p:sp>
            <p:sp>
              <p:nvSpPr>
                <p:cNvPr id="42072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872" y="2846"/>
                  <a:ext cx="345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600" b="0">
                      <a:latin typeface="Tahoma" charset="0"/>
                    </a:rPr>
                    <a:t>Shft</a:t>
                  </a:r>
                </a:p>
              </p:txBody>
            </p:sp>
            <p:sp>
              <p:nvSpPr>
                <p:cNvPr id="42073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866" y="3206"/>
                  <a:ext cx="399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600" b="0">
                      <a:latin typeface="Tahoma" charset="0"/>
                    </a:rPr>
                    <a:t>Math</a:t>
                  </a:r>
                </a:p>
              </p:txBody>
            </p:sp>
            <p:sp>
              <p:nvSpPr>
                <p:cNvPr id="42074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3291" y="2926"/>
                  <a:ext cx="31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900" b="0">
                      <a:latin typeface="Tahoma" charset="0"/>
                    </a:rPr>
                    <a:t>1     0</a:t>
                  </a:r>
                </a:p>
              </p:txBody>
            </p:sp>
            <p:sp>
              <p:nvSpPr>
                <p:cNvPr id="42075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2750" y="3288"/>
                  <a:ext cx="318" cy="1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900" b="0">
                      <a:latin typeface="Tahoma" charset="0"/>
                    </a:rPr>
                    <a:t>1     0</a:t>
                  </a:r>
                </a:p>
              </p:txBody>
            </p:sp>
            <p:sp>
              <p:nvSpPr>
                <p:cNvPr id="42076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1231" y="2760"/>
                  <a:ext cx="44" cy="1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77" name="Line 81"/>
                <p:cNvSpPr>
                  <a:spLocks noChangeShapeType="1"/>
                </p:cNvSpPr>
                <p:nvPr/>
              </p:nvSpPr>
              <p:spPr bwMode="auto">
                <a:xfrm>
                  <a:off x="1966" y="3419"/>
                  <a:ext cx="0" cy="37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2078" name="Group 82"/>
                <p:cNvGrpSpPr>
                  <a:grpSpLocks/>
                </p:cNvGrpSpPr>
                <p:nvPr/>
              </p:nvGrpSpPr>
              <p:grpSpPr bwMode="auto">
                <a:xfrm>
                  <a:off x="3378" y="3237"/>
                  <a:ext cx="68" cy="256"/>
                  <a:chOff x="3552" y="3712"/>
                  <a:chExt cx="68" cy="256"/>
                </a:xfrm>
              </p:grpSpPr>
              <p:sp>
                <p:nvSpPr>
                  <p:cNvPr id="42083" name="Line 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52" y="3968"/>
                    <a:ext cx="6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84" name="Line 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52" y="3936"/>
                    <a:ext cx="6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85" name="Line 9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54" y="3902"/>
                    <a:ext cx="6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86" name="Line 9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52" y="3778"/>
                    <a:ext cx="6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87" name="Line 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52" y="3744"/>
                    <a:ext cx="6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088" name="Line 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52" y="3712"/>
                    <a:ext cx="6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2079" name="Line 98"/>
                <p:cNvSpPr>
                  <a:spLocks noChangeShapeType="1"/>
                </p:cNvSpPr>
                <p:nvPr/>
              </p:nvSpPr>
              <p:spPr bwMode="auto">
                <a:xfrm>
                  <a:off x="2904" y="3493"/>
                  <a:ext cx="47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80" name="Line 99"/>
                <p:cNvSpPr>
                  <a:spLocks noChangeShapeType="1"/>
                </p:cNvSpPr>
                <p:nvPr/>
              </p:nvSpPr>
              <p:spPr bwMode="auto">
                <a:xfrm>
                  <a:off x="3380" y="3237"/>
                  <a:ext cx="0" cy="25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81" name="Line 100"/>
                <p:cNvSpPr>
                  <a:spLocks noChangeShapeType="1"/>
                </p:cNvSpPr>
                <p:nvPr/>
              </p:nvSpPr>
              <p:spPr bwMode="auto">
                <a:xfrm>
                  <a:off x="3696" y="3360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82" name="Line 101"/>
                <p:cNvSpPr>
                  <a:spLocks noChangeShapeType="1"/>
                </p:cNvSpPr>
                <p:nvPr/>
              </p:nvSpPr>
              <p:spPr bwMode="auto">
                <a:xfrm>
                  <a:off x="3744" y="3360"/>
                  <a:ext cx="0" cy="40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023" name="Text Box 105"/>
              <p:cNvSpPr txBox="1">
                <a:spLocks noChangeArrowheads="1"/>
              </p:cNvSpPr>
              <p:nvPr/>
            </p:nvSpPr>
            <p:spPr bwMode="auto">
              <a:xfrm>
                <a:off x="5505026" y="6173788"/>
                <a:ext cx="87556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b="0" dirty="0">
                    <a:latin typeface="Tahoma" charset="0"/>
                  </a:rPr>
                  <a:t>Z Flag</a:t>
                </a:r>
              </a:p>
            </p:txBody>
          </p:sp>
          <p:grpSp>
            <p:nvGrpSpPr>
              <p:cNvPr id="42024" name="Group 3"/>
              <p:cNvGrpSpPr>
                <a:grpSpLocks/>
              </p:cNvGrpSpPr>
              <p:nvPr/>
            </p:nvGrpSpPr>
            <p:grpSpPr bwMode="auto">
              <a:xfrm>
                <a:off x="5422545" y="5300370"/>
                <a:ext cx="444855" cy="454133"/>
                <a:chOff x="6934200" y="5593773"/>
                <a:chExt cx="633028" cy="619918"/>
              </a:xfrm>
            </p:grpSpPr>
            <p:sp>
              <p:nvSpPr>
                <p:cNvPr id="42028" name="Moon 1"/>
                <p:cNvSpPr>
                  <a:spLocks noChangeArrowheads="1"/>
                </p:cNvSpPr>
                <p:nvPr/>
              </p:nvSpPr>
              <p:spPr bwMode="auto">
                <a:xfrm flipH="1">
                  <a:off x="6934200" y="5593773"/>
                  <a:ext cx="494154" cy="619918"/>
                </a:xfrm>
                <a:prstGeom prst="moon">
                  <a:avLst>
                    <a:gd name="adj" fmla="val 7141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b">
                  <a:spAutoFit/>
                </a:bodyPr>
                <a:lstStyle/>
                <a:p>
                  <a:endParaRPr lang="en-US" sz="1800" b="0">
                    <a:latin typeface="Arial" charset="0"/>
                  </a:endParaRPr>
                </a:p>
              </p:txBody>
            </p:sp>
            <p:sp>
              <p:nvSpPr>
                <p:cNvPr id="42029" name="Oval 2"/>
                <p:cNvSpPr>
                  <a:spLocks noChangeArrowheads="1"/>
                </p:cNvSpPr>
                <p:nvPr/>
              </p:nvSpPr>
              <p:spPr bwMode="auto">
                <a:xfrm>
                  <a:off x="7426875" y="5837033"/>
                  <a:ext cx="140353" cy="133399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b">
                  <a:spAutoFit/>
                </a:bodyPr>
                <a:lstStyle/>
                <a:p>
                  <a:endParaRPr lang="en-US" sz="1800" b="0">
                    <a:latin typeface="Arial" charset="0"/>
                  </a:endParaRPr>
                </a:p>
              </p:txBody>
            </p:sp>
          </p:grpSp>
          <p:sp>
            <p:nvSpPr>
              <p:cNvPr id="42025" name="Line 70"/>
              <p:cNvSpPr>
                <a:spLocks noChangeShapeType="1"/>
              </p:cNvSpPr>
              <p:nvPr/>
            </p:nvSpPr>
            <p:spPr bwMode="auto">
              <a:xfrm>
                <a:off x="3613642" y="4316413"/>
                <a:ext cx="0" cy="342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26" name="Line 38"/>
              <p:cNvSpPr>
                <a:spLocks noChangeShapeType="1"/>
              </p:cNvSpPr>
              <p:nvPr/>
            </p:nvSpPr>
            <p:spPr bwMode="auto">
              <a:xfrm>
                <a:off x="3597752" y="4316413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27" name="Line 39"/>
              <p:cNvSpPr>
                <a:spLocks noChangeShapeType="1"/>
              </p:cNvSpPr>
              <p:nvPr/>
            </p:nvSpPr>
            <p:spPr bwMode="auto">
              <a:xfrm flipH="1">
                <a:off x="3662362" y="4246876"/>
                <a:ext cx="142875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" name="Oval 104"/>
            <p:cNvSpPr>
              <a:spLocks noChangeAspect="1"/>
            </p:cNvSpPr>
            <p:nvPr/>
          </p:nvSpPr>
          <p:spPr bwMode="auto">
            <a:xfrm>
              <a:off x="3632201" y="3209925"/>
              <a:ext cx="53975" cy="5397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b">
              <a:spAutoFit/>
            </a:bodyPr>
            <a:lstStyle/>
            <a:p>
              <a:pPr>
                <a:defRPr/>
              </a:pPr>
              <a:endParaRPr lang="en-US" sz="1800" b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108" name="Oval 107"/>
            <p:cNvSpPr>
              <a:spLocks noChangeAspect="1"/>
            </p:cNvSpPr>
            <p:nvPr/>
          </p:nvSpPr>
          <p:spPr bwMode="auto">
            <a:xfrm>
              <a:off x="6297612" y="3335338"/>
              <a:ext cx="53975" cy="55562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b">
              <a:spAutoFit/>
            </a:bodyPr>
            <a:lstStyle/>
            <a:p>
              <a:pPr>
                <a:defRPr/>
              </a:pPr>
              <a:endParaRPr lang="en-US" sz="1800" b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109" name="Oval 108"/>
            <p:cNvSpPr>
              <a:spLocks noChangeAspect="1"/>
            </p:cNvSpPr>
            <p:nvPr/>
          </p:nvSpPr>
          <p:spPr bwMode="auto">
            <a:xfrm>
              <a:off x="4540251" y="3348038"/>
              <a:ext cx="55562" cy="5397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b">
              <a:spAutoFit/>
            </a:bodyPr>
            <a:lstStyle/>
            <a:p>
              <a:pPr>
                <a:defRPr/>
              </a:pPr>
              <a:endParaRPr lang="en-US" sz="1800" b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110" name="Oval 109"/>
            <p:cNvSpPr>
              <a:spLocks noChangeAspect="1"/>
            </p:cNvSpPr>
            <p:nvPr/>
          </p:nvSpPr>
          <p:spPr bwMode="auto">
            <a:xfrm>
              <a:off x="2870201" y="3190875"/>
              <a:ext cx="55562" cy="5397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b">
              <a:spAutoFit/>
            </a:bodyPr>
            <a:lstStyle/>
            <a:p>
              <a:pPr>
                <a:defRPr/>
              </a:pPr>
              <a:endParaRPr lang="en-US" sz="1800" b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114" name="Oval 113"/>
            <p:cNvSpPr>
              <a:spLocks noChangeAspect="1"/>
            </p:cNvSpPr>
            <p:nvPr/>
          </p:nvSpPr>
          <p:spPr bwMode="auto">
            <a:xfrm>
              <a:off x="3586163" y="4586288"/>
              <a:ext cx="55563" cy="55562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b">
              <a:spAutoFit/>
            </a:bodyPr>
            <a:lstStyle/>
            <a:p>
              <a:pPr>
                <a:defRPr/>
              </a:pPr>
              <a:endParaRPr lang="en-US" sz="1800" b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endParaRPr>
            </a:p>
          </p:txBody>
        </p:sp>
        <p:sp>
          <p:nvSpPr>
            <p:cNvPr id="42004" name="Line 20"/>
            <p:cNvSpPr>
              <a:spLocks noChangeShapeType="1"/>
            </p:cNvSpPr>
            <p:nvPr/>
          </p:nvSpPr>
          <p:spPr bwMode="auto">
            <a:xfrm>
              <a:off x="3124200" y="4295775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5" name="Line 20"/>
            <p:cNvSpPr>
              <a:spLocks noChangeShapeType="1"/>
            </p:cNvSpPr>
            <p:nvPr/>
          </p:nvSpPr>
          <p:spPr bwMode="auto">
            <a:xfrm flipH="1">
              <a:off x="3121025" y="4684713"/>
              <a:ext cx="0" cy="276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6" name="Line 20"/>
            <p:cNvSpPr>
              <a:spLocks noChangeShapeType="1"/>
            </p:cNvSpPr>
            <p:nvPr/>
          </p:nvSpPr>
          <p:spPr bwMode="auto">
            <a:xfrm>
              <a:off x="3657600" y="3233738"/>
              <a:ext cx="0" cy="114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7" name="Line 20"/>
            <p:cNvSpPr>
              <a:spLocks noChangeShapeType="1"/>
            </p:cNvSpPr>
            <p:nvPr/>
          </p:nvSpPr>
          <p:spPr bwMode="auto">
            <a:xfrm>
              <a:off x="3124200" y="5033963"/>
              <a:ext cx="0" cy="155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8" name="Line 20"/>
            <p:cNvSpPr>
              <a:spLocks noChangeShapeType="1"/>
            </p:cNvSpPr>
            <p:nvPr/>
          </p:nvSpPr>
          <p:spPr bwMode="auto">
            <a:xfrm>
              <a:off x="3121025" y="52451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9" name="TextBox 3"/>
            <p:cNvSpPr txBox="1">
              <a:spLocks noChangeArrowheads="1"/>
            </p:cNvSpPr>
            <p:nvPr/>
          </p:nvSpPr>
          <p:spPr bwMode="auto">
            <a:xfrm>
              <a:off x="3727450" y="3490913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 anchor="ctr"/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endParaRPr lang="en-US" sz="1400" b="0">
                <a:latin typeface="Tahoma" charset="0"/>
              </a:endParaRPr>
            </a:p>
          </p:txBody>
        </p:sp>
        <p:sp>
          <p:nvSpPr>
            <p:cNvPr id="42010" name="TextBox 4"/>
            <p:cNvSpPr txBox="1">
              <a:spLocks noChangeArrowheads="1"/>
            </p:cNvSpPr>
            <p:nvPr/>
          </p:nvSpPr>
          <p:spPr bwMode="auto">
            <a:xfrm>
              <a:off x="3552825" y="3498850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 anchor="ctr"/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endParaRPr lang="en-US" sz="1400" b="0">
                <a:latin typeface="Tahoma" charset="0"/>
              </a:endParaRPr>
            </a:p>
          </p:txBody>
        </p:sp>
        <p:sp>
          <p:nvSpPr>
            <p:cNvPr id="42012" name="TextBox 7"/>
            <p:cNvSpPr txBox="1">
              <a:spLocks noChangeArrowheads="1"/>
            </p:cNvSpPr>
            <p:nvPr/>
          </p:nvSpPr>
          <p:spPr bwMode="auto">
            <a:xfrm>
              <a:off x="2235200" y="5619750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 anchor="ctr"/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endParaRPr lang="en-US" sz="1400" b="0">
                <a:latin typeface="Tahoma" charset="0"/>
              </a:endParaRPr>
            </a:p>
          </p:txBody>
        </p:sp>
        <p:sp>
          <p:nvSpPr>
            <p:cNvPr id="42013" name="Line 20"/>
            <p:cNvSpPr>
              <a:spLocks noChangeShapeType="1"/>
            </p:cNvSpPr>
            <p:nvPr/>
          </p:nvSpPr>
          <p:spPr bwMode="auto">
            <a:xfrm>
              <a:off x="2828925" y="4695825"/>
              <a:ext cx="0" cy="2746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4" name="TextBox 8"/>
            <p:cNvSpPr txBox="1">
              <a:spLocks noChangeArrowheads="1"/>
            </p:cNvSpPr>
            <p:nvPr/>
          </p:nvSpPr>
          <p:spPr bwMode="auto">
            <a:xfrm>
              <a:off x="4616450" y="4643438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 anchor="ctr"/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endParaRPr lang="en-US" sz="1400" b="0">
                <a:latin typeface="Tahoma" charset="0"/>
              </a:endParaRPr>
            </a:p>
          </p:txBody>
        </p:sp>
        <p:sp>
          <p:nvSpPr>
            <p:cNvPr id="42015" name="Line 51"/>
            <p:cNvSpPr>
              <a:spLocks noChangeShapeType="1"/>
            </p:cNvSpPr>
            <p:nvPr/>
          </p:nvSpPr>
          <p:spPr bwMode="auto">
            <a:xfrm>
              <a:off x="4572000" y="4648200"/>
              <a:ext cx="0" cy="109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6" name="TextBox 9"/>
            <p:cNvSpPr txBox="1">
              <a:spLocks noChangeArrowheads="1"/>
            </p:cNvSpPr>
            <p:nvPr/>
          </p:nvSpPr>
          <p:spPr bwMode="auto">
            <a:xfrm>
              <a:off x="2617788" y="5335588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 anchor="ctr"/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endParaRPr lang="en-US" sz="1400" b="0">
                <a:latin typeface="Tahoma" charset="0"/>
              </a:endParaRPr>
            </a:p>
          </p:txBody>
        </p:sp>
        <p:sp>
          <p:nvSpPr>
            <p:cNvPr id="42017" name="TextBox 13"/>
            <p:cNvSpPr txBox="1">
              <a:spLocks noChangeArrowheads="1"/>
            </p:cNvSpPr>
            <p:nvPr/>
          </p:nvSpPr>
          <p:spPr bwMode="auto">
            <a:xfrm>
              <a:off x="3479800" y="4760913"/>
              <a:ext cx="6350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 anchor="ctr"/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endParaRPr lang="en-US" sz="1400" b="0">
                <a:latin typeface="Tahoma" charset="0"/>
              </a:endParaRPr>
            </a:p>
          </p:txBody>
        </p:sp>
        <p:sp>
          <p:nvSpPr>
            <p:cNvPr id="42018" name="TextBox 14"/>
            <p:cNvSpPr txBox="1">
              <a:spLocks noChangeArrowheads="1"/>
            </p:cNvSpPr>
            <p:nvPr/>
          </p:nvSpPr>
          <p:spPr bwMode="auto">
            <a:xfrm>
              <a:off x="2901950" y="4821238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 anchor="ctr"/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endParaRPr lang="en-US" sz="1400" b="0">
                <a:latin typeface="Tahoma" charset="0"/>
              </a:endParaRPr>
            </a:p>
          </p:txBody>
        </p:sp>
      </p:grpSp>
      <p:grpSp>
        <p:nvGrpSpPr>
          <p:cNvPr id="41991" name="Group 15"/>
          <p:cNvGrpSpPr>
            <a:grpSpLocks/>
          </p:cNvGrpSpPr>
          <p:nvPr/>
        </p:nvGrpSpPr>
        <p:grpSpPr bwMode="auto">
          <a:xfrm>
            <a:off x="6217667" y="3717032"/>
            <a:ext cx="2890837" cy="2578100"/>
            <a:chOff x="6176963" y="3619500"/>
            <a:chExt cx="2890837" cy="2578100"/>
          </a:xfrm>
        </p:grpSpPr>
        <p:grpSp>
          <p:nvGrpSpPr>
            <p:cNvPr id="41992" name="Group 1"/>
            <p:cNvGrpSpPr>
              <a:grpSpLocks/>
            </p:cNvGrpSpPr>
            <p:nvPr/>
          </p:nvGrpSpPr>
          <p:grpSpPr bwMode="auto">
            <a:xfrm>
              <a:off x="6176963" y="3619500"/>
              <a:ext cx="2890837" cy="2578100"/>
              <a:chOff x="6253163" y="2609850"/>
              <a:chExt cx="2890535" cy="2578100"/>
            </a:xfrm>
          </p:grpSpPr>
          <p:sp>
            <p:nvSpPr>
              <p:cNvPr id="41994" name="Text Box 463"/>
              <p:cNvSpPr txBox="1">
                <a:spLocks noChangeArrowheads="1"/>
              </p:cNvSpPr>
              <p:nvPr/>
            </p:nvSpPr>
            <p:spPr bwMode="auto">
              <a:xfrm>
                <a:off x="6253163" y="2919413"/>
                <a:ext cx="2890535" cy="2246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400" dirty="0">
                    <a:latin typeface="Courier New" charset="0"/>
                    <a:cs typeface="Courier New" charset="0"/>
                  </a:rPr>
                  <a:t>Sub </a:t>
                </a:r>
                <a:r>
                  <a:rPr lang="en-US" sz="1400" dirty="0" err="1">
                    <a:latin typeface="Courier New" charset="0"/>
                    <a:cs typeface="Courier New" charset="0"/>
                  </a:rPr>
                  <a:t>Bool</a:t>
                </a:r>
                <a:r>
                  <a:rPr lang="en-US" sz="1400" dirty="0">
                    <a:latin typeface="Courier New" charset="0"/>
                    <a:cs typeface="Courier New" charset="0"/>
                  </a:rPr>
                  <a:t> </a:t>
                </a:r>
                <a:r>
                  <a:rPr lang="en-US" sz="1400" dirty="0" err="1">
                    <a:latin typeface="Courier New" charset="0"/>
                    <a:cs typeface="Courier New" charset="0"/>
                  </a:rPr>
                  <a:t>Shft</a:t>
                </a:r>
                <a:r>
                  <a:rPr lang="en-US" sz="1400" dirty="0">
                    <a:latin typeface="Courier New" charset="0"/>
                    <a:cs typeface="Courier New" charset="0"/>
                  </a:rPr>
                  <a:t> Math  OP</a:t>
                </a:r>
              </a:p>
              <a:p>
                <a:pPr algn="l"/>
                <a:r>
                  <a:rPr lang="en-US" sz="1400" dirty="0">
                    <a:latin typeface="Courier New" charset="0"/>
                    <a:cs typeface="Courier New" charset="0"/>
                  </a:rPr>
                  <a:t> 0   XX   X    1    A+B</a:t>
                </a:r>
              </a:p>
              <a:p>
                <a:pPr algn="l"/>
                <a:r>
                  <a:rPr lang="en-US" sz="1400" dirty="0">
                    <a:latin typeface="Courier New" charset="0"/>
                    <a:cs typeface="Courier New" charset="0"/>
                  </a:rPr>
                  <a:t> 1   XX   X    1    A-B</a:t>
                </a:r>
              </a:p>
              <a:p>
                <a:pPr algn="l"/>
                <a:r>
                  <a:rPr lang="en-US" sz="1400" dirty="0">
                    <a:latin typeface="Courier New" charset="0"/>
                    <a:cs typeface="Courier New" charset="0"/>
                  </a:rPr>
                  <a:t> X   00   1    0    B&lt;&lt;A</a:t>
                </a:r>
                <a:br>
                  <a:rPr lang="en-US" sz="1400" dirty="0">
                    <a:latin typeface="Courier New" charset="0"/>
                    <a:cs typeface="Courier New" charset="0"/>
                  </a:rPr>
                </a:br>
                <a:r>
                  <a:rPr lang="en-US" sz="1400" dirty="0">
                    <a:latin typeface="Courier New" charset="0"/>
                    <a:cs typeface="Courier New" charset="0"/>
                  </a:rPr>
                  <a:t> X   10   1    0    B&gt;&gt;A</a:t>
                </a:r>
              </a:p>
              <a:p>
                <a:pPr algn="l"/>
                <a:r>
                  <a:rPr lang="en-US" sz="1400" dirty="0">
                    <a:latin typeface="Courier New" charset="0"/>
                    <a:cs typeface="Courier New" charset="0"/>
                  </a:rPr>
                  <a:t> X   11   1    0    B&gt;&gt;&gt;A</a:t>
                </a:r>
              </a:p>
              <a:p>
                <a:pPr algn="l"/>
                <a:r>
                  <a:rPr lang="en-US" sz="1400" dirty="0">
                    <a:latin typeface="Courier New" charset="0"/>
                    <a:cs typeface="Courier New" charset="0"/>
                  </a:rPr>
                  <a:t> X   00   0    0    A &amp; B</a:t>
                </a:r>
              </a:p>
              <a:p>
                <a:pPr algn="l"/>
                <a:r>
                  <a:rPr lang="en-US" sz="1400" dirty="0">
                    <a:latin typeface="Courier New" charset="0"/>
                    <a:cs typeface="Courier New" charset="0"/>
                  </a:rPr>
                  <a:t> X   01   0    0    A | B</a:t>
                </a:r>
              </a:p>
              <a:p>
                <a:pPr algn="l"/>
                <a:r>
                  <a:rPr lang="en-US" sz="1400" dirty="0">
                    <a:latin typeface="Courier New" charset="0"/>
                    <a:cs typeface="Courier New" charset="0"/>
                  </a:rPr>
                  <a:t> X   10   0    0    A ^ B</a:t>
                </a:r>
              </a:p>
              <a:p>
                <a:pPr algn="l"/>
                <a:r>
                  <a:rPr lang="en-US" sz="1400" dirty="0">
                    <a:latin typeface="Courier New" charset="0"/>
                    <a:cs typeface="Courier New" charset="0"/>
                  </a:rPr>
                  <a:t> X   11   0    0    A | B</a:t>
                </a:r>
              </a:p>
            </p:txBody>
          </p:sp>
          <p:sp>
            <p:nvSpPr>
              <p:cNvPr id="41995" name="Line 464"/>
              <p:cNvSpPr>
                <a:spLocks noChangeShapeType="1"/>
              </p:cNvSpPr>
              <p:nvPr/>
            </p:nvSpPr>
            <p:spPr bwMode="auto">
              <a:xfrm>
                <a:off x="6330950" y="3208338"/>
                <a:ext cx="26003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endParaRPr lang="en-US"/>
              </a:p>
            </p:txBody>
          </p:sp>
          <p:sp>
            <p:nvSpPr>
              <p:cNvPr id="41996" name="Line 465"/>
              <p:cNvSpPr>
                <a:spLocks noChangeShapeType="1"/>
              </p:cNvSpPr>
              <p:nvPr/>
            </p:nvSpPr>
            <p:spPr bwMode="auto">
              <a:xfrm>
                <a:off x="8401050" y="2952750"/>
                <a:ext cx="6350" cy="2235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endParaRPr lang="en-US"/>
              </a:p>
            </p:txBody>
          </p:sp>
          <p:sp>
            <p:nvSpPr>
              <p:cNvPr id="41997" name="Text Box 469"/>
              <p:cNvSpPr txBox="1">
                <a:spLocks noChangeArrowheads="1"/>
              </p:cNvSpPr>
              <p:nvPr/>
            </p:nvSpPr>
            <p:spPr bwMode="auto">
              <a:xfrm>
                <a:off x="6867525" y="2609850"/>
                <a:ext cx="153987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2000" b="0">
                    <a:latin typeface="Tahoma" charset="0"/>
                  </a:rPr>
                  <a:t>5-bit ALUFN</a:t>
                </a:r>
              </a:p>
            </p:txBody>
          </p:sp>
        </p:grpSp>
        <p:sp>
          <p:nvSpPr>
            <p:cNvPr id="41993" name="Line 466"/>
            <p:cNvSpPr>
              <a:spLocks noChangeShapeType="1"/>
            </p:cNvSpPr>
            <p:nvPr/>
          </p:nvSpPr>
          <p:spPr bwMode="auto">
            <a:xfrm>
              <a:off x="8482013" y="5930900"/>
              <a:ext cx="357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 algn="l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ALU, at last </a:t>
            </a:r>
            <a:r>
              <a:rPr lang="en-US" sz="3600" dirty="0"/>
              <a:t>(without comparisons)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182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/>
          <a:lstStyle/>
          <a:p>
            <a:pPr>
              <a:defRPr/>
            </a:pPr>
            <a:r>
              <a:rPr lang="en-US" dirty="0"/>
              <a:t>With support for comparisons (LT and LTU)</a:t>
            </a:r>
          </a:p>
          <a:p>
            <a:pPr lvl="1">
              <a:defRPr/>
            </a:pPr>
            <a:r>
              <a:rPr lang="en-US" dirty="0"/>
              <a:t>LTU = ~C  and  LT = 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  <a:ea typeface="ＭＳ Ｐゴシック" charset="0"/>
                <a:sym typeface="Symbol" charset="0"/>
              </a:rPr>
              <a:t></a:t>
            </a:r>
            <a:r>
              <a:rPr lang="en-US" dirty="0"/>
              <a:t>V</a:t>
            </a:r>
          </a:p>
        </p:txBody>
      </p:sp>
      <p:grpSp>
        <p:nvGrpSpPr>
          <p:cNvPr id="44035" name="Group 1"/>
          <p:cNvGrpSpPr>
            <a:grpSpLocks/>
          </p:cNvGrpSpPr>
          <p:nvPr/>
        </p:nvGrpSpPr>
        <p:grpSpPr bwMode="auto">
          <a:xfrm>
            <a:off x="5973763" y="3973636"/>
            <a:ext cx="3094037" cy="3009900"/>
            <a:chOff x="6253163" y="2609850"/>
            <a:chExt cx="3093628" cy="3009900"/>
          </a:xfrm>
        </p:grpSpPr>
        <p:sp>
          <p:nvSpPr>
            <p:cNvPr id="44152" name="Text Box 463"/>
            <p:cNvSpPr txBox="1">
              <a:spLocks noChangeArrowheads="1"/>
            </p:cNvSpPr>
            <p:nvPr/>
          </p:nvSpPr>
          <p:spPr bwMode="auto">
            <a:xfrm>
              <a:off x="6253163" y="2919413"/>
              <a:ext cx="3093628" cy="2677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Sub Bool Shft Math  OP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0   XX   0    1    A+B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1   XX   0    1    A-B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1   X0   1    1    A LT 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1   X1   1    1    A LTU 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X   00   1    0    B&lt;&lt;A</a:t>
              </a:r>
              <a:br>
                <a:rPr lang="en-US" sz="1400">
                  <a:latin typeface="Courier New" charset="0"/>
                  <a:cs typeface="Courier New" charset="0"/>
                </a:rPr>
              </a:br>
              <a:r>
                <a:rPr lang="en-US" sz="1400">
                  <a:latin typeface="Courier New" charset="0"/>
                  <a:cs typeface="Courier New" charset="0"/>
                </a:rPr>
                <a:t> X   10   1    0    B&gt;&gt;A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X   11   1    0    B&gt;&gt;&gt;A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X   00   0    0    A &amp; 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X   01   0    0    A | 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X   10   0    0    A ^ 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X   11   0    0    A | B</a:t>
              </a:r>
            </a:p>
          </p:txBody>
        </p:sp>
        <p:sp>
          <p:nvSpPr>
            <p:cNvPr id="44153" name="Line 464"/>
            <p:cNvSpPr>
              <a:spLocks noChangeShapeType="1"/>
            </p:cNvSpPr>
            <p:nvPr/>
          </p:nvSpPr>
          <p:spPr bwMode="auto">
            <a:xfrm>
              <a:off x="6330950" y="3208338"/>
              <a:ext cx="26003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44154" name="Line 465"/>
            <p:cNvSpPr>
              <a:spLocks noChangeShapeType="1"/>
            </p:cNvSpPr>
            <p:nvPr/>
          </p:nvSpPr>
          <p:spPr bwMode="auto">
            <a:xfrm>
              <a:off x="8401050" y="2952750"/>
              <a:ext cx="0" cy="2667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44155" name="Line 466"/>
            <p:cNvSpPr>
              <a:spLocks noChangeShapeType="1"/>
            </p:cNvSpPr>
            <p:nvPr/>
          </p:nvSpPr>
          <p:spPr bwMode="auto">
            <a:xfrm>
              <a:off x="8534400" y="5334000"/>
              <a:ext cx="3571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44156" name="Text Box 469"/>
            <p:cNvSpPr txBox="1">
              <a:spLocks noChangeArrowheads="1"/>
            </p:cNvSpPr>
            <p:nvPr/>
          </p:nvSpPr>
          <p:spPr bwMode="auto">
            <a:xfrm>
              <a:off x="6867525" y="2609850"/>
              <a:ext cx="15398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 b="0" dirty="0">
                  <a:latin typeface="Tahoma" charset="0"/>
                </a:rPr>
                <a:t>5-bit ALUFN</a:t>
              </a:r>
            </a:p>
          </p:txBody>
        </p:sp>
        <p:sp>
          <p:nvSpPr>
            <p:cNvPr id="44157" name="Rectangle 470"/>
            <p:cNvSpPr>
              <a:spLocks noChangeAspect="1" noChangeArrowheads="1"/>
            </p:cNvSpPr>
            <p:nvPr/>
          </p:nvSpPr>
          <p:spPr bwMode="auto">
            <a:xfrm>
              <a:off x="7239000" y="3594249"/>
              <a:ext cx="2057400" cy="461665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pPr algn="l"/>
              <a:endParaRPr lang="en-US">
                <a:latin typeface="Tahoma" charset="0"/>
              </a:endParaRPr>
            </a:p>
          </p:txBody>
        </p:sp>
      </p:grpSp>
      <p:sp>
        <p:nvSpPr>
          <p:cNvPr id="44036" name="Line 5"/>
          <p:cNvSpPr>
            <a:spLocks noChangeShapeType="1"/>
          </p:cNvSpPr>
          <p:nvPr/>
        </p:nvSpPr>
        <p:spPr bwMode="auto">
          <a:xfrm flipH="1">
            <a:off x="5364163" y="2780928"/>
            <a:ext cx="1189037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8"/>
          <p:cNvSpPr>
            <a:spLocks noChangeShapeType="1"/>
          </p:cNvSpPr>
          <p:nvPr/>
        </p:nvSpPr>
        <p:spPr bwMode="auto">
          <a:xfrm flipH="1">
            <a:off x="3679825" y="2780928"/>
            <a:ext cx="2873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38" name="Group 137"/>
          <p:cNvGrpSpPr>
            <a:grpSpLocks/>
          </p:cNvGrpSpPr>
          <p:nvPr/>
        </p:nvGrpSpPr>
        <p:grpSpPr bwMode="auto">
          <a:xfrm>
            <a:off x="144463" y="2002532"/>
            <a:ext cx="5284787" cy="4830763"/>
            <a:chOff x="859" y="881"/>
            <a:chExt cx="3329" cy="3043"/>
          </a:xfrm>
        </p:grpSpPr>
        <p:sp>
          <p:nvSpPr>
            <p:cNvPr id="44074" name="Line 11"/>
            <p:cNvSpPr>
              <a:spLocks noChangeShapeType="1"/>
            </p:cNvSpPr>
            <p:nvPr/>
          </p:nvSpPr>
          <p:spPr bwMode="auto">
            <a:xfrm>
              <a:off x="901" y="1392"/>
              <a:ext cx="749" cy="21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5" name="Line 12"/>
            <p:cNvSpPr>
              <a:spLocks noChangeShapeType="1"/>
            </p:cNvSpPr>
            <p:nvPr/>
          </p:nvSpPr>
          <p:spPr bwMode="auto">
            <a:xfrm>
              <a:off x="1650" y="3552"/>
              <a:ext cx="249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6" name="Line 13"/>
            <p:cNvSpPr>
              <a:spLocks noChangeShapeType="1"/>
            </p:cNvSpPr>
            <p:nvPr/>
          </p:nvSpPr>
          <p:spPr bwMode="auto">
            <a:xfrm flipH="1">
              <a:off x="2899" y="1392"/>
              <a:ext cx="187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7" name="Line 14"/>
            <p:cNvSpPr>
              <a:spLocks noChangeShapeType="1"/>
            </p:cNvSpPr>
            <p:nvPr/>
          </p:nvSpPr>
          <p:spPr bwMode="auto">
            <a:xfrm>
              <a:off x="2711" y="1392"/>
              <a:ext cx="188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8" name="Line 15"/>
            <p:cNvSpPr>
              <a:spLocks noChangeShapeType="1"/>
            </p:cNvSpPr>
            <p:nvPr/>
          </p:nvSpPr>
          <p:spPr bwMode="auto">
            <a:xfrm flipH="1">
              <a:off x="901" y="1392"/>
              <a:ext cx="181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9" name="Line 16"/>
            <p:cNvSpPr>
              <a:spLocks noChangeShapeType="1"/>
            </p:cNvSpPr>
            <p:nvPr/>
          </p:nvSpPr>
          <p:spPr bwMode="auto">
            <a:xfrm>
              <a:off x="1824" y="115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0" name="Line 17"/>
            <p:cNvSpPr>
              <a:spLocks noChangeShapeType="1"/>
            </p:cNvSpPr>
            <p:nvPr/>
          </p:nvSpPr>
          <p:spPr bwMode="auto">
            <a:xfrm>
              <a:off x="3984" y="115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1" name="Text Box 18"/>
            <p:cNvSpPr txBox="1">
              <a:spLocks noChangeArrowheads="1"/>
            </p:cNvSpPr>
            <p:nvPr/>
          </p:nvSpPr>
          <p:spPr bwMode="auto">
            <a:xfrm>
              <a:off x="1697" y="881"/>
              <a:ext cx="25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b="0">
                  <a:latin typeface="Tahoma" charset="0"/>
                  <a:cs typeface="Tahoma" charset="0"/>
                </a:rPr>
                <a:t>A</a:t>
              </a:r>
            </a:p>
          </p:txBody>
        </p:sp>
        <p:sp>
          <p:nvSpPr>
            <p:cNvPr id="44082" name="Text Box 19"/>
            <p:cNvSpPr txBox="1">
              <a:spLocks noChangeArrowheads="1"/>
            </p:cNvSpPr>
            <p:nvPr/>
          </p:nvSpPr>
          <p:spPr bwMode="auto">
            <a:xfrm>
              <a:off x="3859" y="881"/>
              <a:ext cx="25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b="0">
                  <a:latin typeface="Tahoma" charset="0"/>
                  <a:cs typeface="Tahoma" charset="0"/>
                </a:rPr>
                <a:t>B</a:t>
              </a:r>
            </a:p>
          </p:txBody>
        </p:sp>
        <p:sp>
          <p:nvSpPr>
            <p:cNvPr id="44083" name="Line 20"/>
            <p:cNvSpPr>
              <a:spLocks noChangeShapeType="1"/>
            </p:cNvSpPr>
            <p:nvPr/>
          </p:nvSpPr>
          <p:spPr bwMode="auto">
            <a:xfrm>
              <a:off x="2905" y="355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4" name="Text Box 21"/>
            <p:cNvSpPr txBox="1">
              <a:spLocks noChangeArrowheads="1"/>
            </p:cNvSpPr>
            <p:nvPr/>
          </p:nvSpPr>
          <p:spPr bwMode="auto">
            <a:xfrm>
              <a:off x="2545" y="3594"/>
              <a:ext cx="72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b="0" dirty="0">
                  <a:latin typeface="Tahoma" charset="0"/>
                  <a:cs typeface="Tahoma" charset="0"/>
                </a:rPr>
                <a:t>Result</a:t>
              </a:r>
            </a:p>
          </p:txBody>
        </p:sp>
        <p:grpSp>
          <p:nvGrpSpPr>
            <p:cNvPr id="44085" name="Group 22"/>
            <p:cNvGrpSpPr>
              <a:grpSpLocks/>
            </p:cNvGrpSpPr>
            <p:nvPr/>
          </p:nvGrpSpPr>
          <p:grpSpPr bwMode="auto">
            <a:xfrm>
              <a:off x="2304" y="2016"/>
              <a:ext cx="1056" cy="864"/>
              <a:chOff x="2352" y="2203"/>
              <a:chExt cx="1056" cy="864"/>
            </a:xfrm>
          </p:grpSpPr>
          <p:sp>
            <p:nvSpPr>
              <p:cNvPr id="44145" name="AutoShape 23"/>
              <p:cNvSpPr>
                <a:spLocks noChangeArrowheads="1"/>
              </p:cNvSpPr>
              <p:nvPr/>
            </p:nvSpPr>
            <p:spPr bwMode="auto">
              <a:xfrm>
                <a:off x="2448" y="2381"/>
                <a:ext cx="960" cy="504"/>
              </a:xfrm>
              <a:prstGeom prst="parallelogram">
                <a:avLst>
                  <a:gd name="adj" fmla="val 47619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0">
                    <a:latin typeface="Tahoma" charset="0"/>
                    <a:cs typeface="Tahoma" charset="0"/>
                  </a:rPr>
                  <a:t>  Bidirectional</a:t>
                </a:r>
              </a:p>
              <a:p>
                <a:pPr algn="ctr"/>
                <a:r>
                  <a:rPr lang="en-US" sz="1400" b="0">
                    <a:latin typeface="Tahoma" charset="0"/>
                    <a:cs typeface="Tahoma" charset="0"/>
                  </a:rPr>
                  <a:t>Shifter</a:t>
                </a:r>
              </a:p>
            </p:txBody>
          </p:sp>
          <p:sp>
            <p:nvSpPr>
              <p:cNvPr id="44146" name="Line 24"/>
              <p:cNvSpPr>
                <a:spLocks noChangeShapeType="1"/>
              </p:cNvSpPr>
              <p:nvPr/>
            </p:nvSpPr>
            <p:spPr bwMode="auto">
              <a:xfrm>
                <a:off x="2928" y="2203"/>
                <a:ext cx="0" cy="1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7" name="Line 25"/>
              <p:cNvSpPr>
                <a:spLocks noChangeShapeType="1"/>
              </p:cNvSpPr>
              <p:nvPr/>
            </p:nvSpPr>
            <p:spPr bwMode="auto">
              <a:xfrm>
                <a:off x="2928" y="2885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8" name="Line 26"/>
              <p:cNvSpPr>
                <a:spLocks noChangeShapeType="1"/>
              </p:cNvSpPr>
              <p:nvPr/>
            </p:nvSpPr>
            <p:spPr bwMode="auto">
              <a:xfrm flipH="1">
                <a:off x="2352" y="2645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9" name="Line 27"/>
              <p:cNvSpPr>
                <a:spLocks noChangeShapeType="1"/>
              </p:cNvSpPr>
              <p:nvPr/>
            </p:nvSpPr>
            <p:spPr bwMode="auto">
              <a:xfrm flipV="1">
                <a:off x="2880" y="2203"/>
                <a:ext cx="102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50" name="Line 28"/>
              <p:cNvSpPr>
                <a:spLocks noChangeShapeType="1"/>
              </p:cNvSpPr>
              <p:nvPr/>
            </p:nvSpPr>
            <p:spPr bwMode="auto">
              <a:xfrm flipV="1">
                <a:off x="2872" y="2907"/>
                <a:ext cx="102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51" name="Line 29"/>
              <p:cNvSpPr>
                <a:spLocks noChangeShapeType="1"/>
              </p:cNvSpPr>
              <p:nvPr/>
            </p:nvSpPr>
            <p:spPr bwMode="auto">
              <a:xfrm flipV="1">
                <a:off x="2376" y="2605"/>
                <a:ext cx="7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86" name="Group 30"/>
            <p:cNvGrpSpPr>
              <a:grpSpLocks/>
            </p:cNvGrpSpPr>
            <p:nvPr/>
          </p:nvGrpSpPr>
          <p:grpSpPr bwMode="auto">
            <a:xfrm>
              <a:off x="3324" y="2016"/>
              <a:ext cx="864" cy="816"/>
              <a:chOff x="3552" y="2036"/>
              <a:chExt cx="864" cy="816"/>
            </a:xfrm>
          </p:grpSpPr>
          <p:sp>
            <p:nvSpPr>
              <p:cNvPr id="44136" name="Rectangle 31"/>
              <p:cNvSpPr>
                <a:spLocks noChangeArrowheads="1"/>
              </p:cNvSpPr>
              <p:nvPr/>
            </p:nvSpPr>
            <p:spPr bwMode="auto">
              <a:xfrm>
                <a:off x="3744" y="2228"/>
                <a:ext cx="672" cy="43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 b="0">
                    <a:latin typeface="Tahoma" charset="0"/>
                    <a:cs typeface="Tahoma" charset="0"/>
                  </a:rPr>
                  <a:t>Boolean</a:t>
                </a:r>
              </a:p>
            </p:txBody>
          </p:sp>
          <p:sp>
            <p:nvSpPr>
              <p:cNvPr id="44137" name="Line 32"/>
              <p:cNvSpPr>
                <a:spLocks noChangeShapeType="1"/>
              </p:cNvSpPr>
              <p:nvPr/>
            </p:nvSpPr>
            <p:spPr bwMode="auto">
              <a:xfrm>
                <a:off x="3924" y="20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8" name="Line 33"/>
              <p:cNvSpPr>
                <a:spLocks noChangeShapeType="1"/>
              </p:cNvSpPr>
              <p:nvPr/>
            </p:nvSpPr>
            <p:spPr bwMode="auto">
              <a:xfrm>
                <a:off x="4212" y="20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9" name="Line 34"/>
              <p:cNvSpPr>
                <a:spLocks noChangeShapeType="1"/>
              </p:cNvSpPr>
              <p:nvPr/>
            </p:nvSpPr>
            <p:spPr bwMode="auto">
              <a:xfrm>
                <a:off x="4068" y="266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0" name="Line 35"/>
              <p:cNvSpPr>
                <a:spLocks noChangeShapeType="1"/>
              </p:cNvSpPr>
              <p:nvPr/>
            </p:nvSpPr>
            <p:spPr bwMode="auto">
              <a:xfrm flipH="1">
                <a:off x="3882" y="2084"/>
                <a:ext cx="9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1" name="Line 36"/>
              <p:cNvSpPr>
                <a:spLocks noChangeShapeType="1"/>
              </p:cNvSpPr>
              <p:nvPr/>
            </p:nvSpPr>
            <p:spPr bwMode="auto">
              <a:xfrm flipH="1">
                <a:off x="4170" y="2084"/>
                <a:ext cx="9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2" name="Line 37"/>
              <p:cNvSpPr>
                <a:spLocks noChangeShapeType="1"/>
              </p:cNvSpPr>
              <p:nvPr/>
            </p:nvSpPr>
            <p:spPr bwMode="auto">
              <a:xfrm flipH="1">
                <a:off x="4026" y="2696"/>
                <a:ext cx="9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3" name="Line 38"/>
              <p:cNvSpPr>
                <a:spLocks noChangeShapeType="1"/>
              </p:cNvSpPr>
              <p:nvPr/>
            </p:nvSpPr>
            <p:spPr bwMode="auto">
              <a:xfrm>
                <a:off x="3552" y="242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4" name="Line 39"/>
              <p:cNvSpPr>
                <a:spLocks noChangeShapeType="1"/>
              </p:cNvSpPr>
              <p:nvPr/>
            </p:nvSpPr>
            <p:spPr bwMode="auto">
              <a:xfrm flipH="1">
                <a:off x="3588" y="2372"/>
                <a:ext cx="9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87" name="Group 40"/>
            <p:cNvGrpSpPr>
              <a:grpSpLocks/>
            </p:cNvGrpSpPr>
            <p:nvPr/>
          </p:nvGrpSpPr>
          <p:grpSpPr bwMode="auto">
            <a:xfrm>
              <a:off x="1344" y="2016"/>
              <a:ext cx="877" cy="768"/>
              <a:chOff x="1392" y="2246"/>
              <a:chExt cx="877" cy="768"/>
            </a:xfrm>
          </p:grpSpPr>
          <p:sp>
            <p:nvSpPr>
              <p:cNvPr id="44129" name="AutoShape 41"/>
              <p:cNvSpPr>
                <a:spLocks noChangeArrowheads="1"/>
              </p:cNvSpPr>
              <p:nvPr/>
            </p:nvSpPr>
            <p:spPr bwMode="auto">
              <a:xfrm>
                <a:off x="1392" y="2438"/>
                <a:ext cx="877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7 w 21600"/>
                  <a:gd name="T13" fmla="*/ 4500 h 21600"/>
                  <a:gd name="T14" fmla="*/ 17093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 b="0">
                    <a:latin typeface="Tahoma" charset="0"/>
                    <a:cs typeface="Tahoma" charset="0"/>
                  </a:rPr>
                  <a:t>Add/Sub</a:t>
                </a:r>
              </a:p>
            </p:txBody>
          </p:sp>
          <p:sp>
            <p:nvSpPr>
              <p:cNvPr id="44130" name="Line 42"/>
              <p:cNvSpPr>
                <a:spLocks noChangeShapeType="1"/>
              </p:cNvSpPr>
              <p:nvPr/>
            </p:nvSpPr>
            <p:spPr bwMode="auto">
              <a:xfrm>
                <a:off x="1632" y="224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1" name="Line 43"/>
              <p:cNvSpPr>
                <a:spLocks noChangeShapeType="1"/>
              </p:cNvSpPr>
              <p:nvPr/>
            </p:nvSpPr>
            <p:spPr bwMode="auto">
              <a:xfrm>
                <a:off x="2016" y="224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2" name="Line 44"/>
              <p:cNvSpPr>
                <a:spLocks noChangeShapeType="1"/>
              </p:cNvSpPr>
              <p:nvPr/>
            </p:nvSpPr>
            <p:spPr bwMode="auto">
              <a:xfrm>
                <a:off x="1824" y="282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3" name="Line 45"/>
              <p:cNvSpPr>
                <a:spLocks noChangeShapeType="1"/>
              </p:cNvSpPr>
              <p:nvPr/>
            </p:nvSpPr>
            <p:spPr bwMode="auto">
              <a:xfrm flipV="1">
                <a:off x="1584" y="229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4" name="Line 46"/>
              <p:cNvSpPr>
                <a:spLocks noChangeShapeType="1"/>
              </p:cNvSpPr>
              <p:nvPr/>
            </p:nvSpPr>
            <p:spPr bwMode="auto">
              <a:xfrm flipV="1">
                <a:off x="1968" y="229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5" name="Line 47"/>
              <p:cNvSpPr>
                <a:spLocks noChangeShapeType="1"/>
              </p:cNvSpPr>
              <p:nvPr/>
            </p:nvSpPr>
            <p:spPr bwMode="auto">
              <a:xfrm flipV="1">
                <a:off x="1776" y="2870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88" name="Line 48"/>
            <p:cNvSpPr>
              <a:spLocks noChangeShapeType="1"/>
            </p:cNvSpPr>
            <p:nvPr/>
          </p:nvSpPr>
          <p:spPr bwMode="auto">
            <a:xfrm>
              <a:off x="1824" y="139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9" name="Line 49"/>
            <p:cNvSpPr>
              <a:spLocks noChangeShapeType="1"/>
            </p:cNvSpPr>
            <p:nvPr/>
          </p:nvSpPr>
          <p:spPr bwMode="auto">
            <a:xfrm flipV="1">
              <a:off x="1584" y="19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0" name="Line 50"/>
            <p:cNvSpPr>
              <a:spLocks noChangeShapeType="1"/>
            </p:cNvSpPr>
            <p:nvPr/>
          </p:nvSpPr>
          <p:spPr bwMode="auto">
            <a:xfrm>
              <a:off x="1584" y="1920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1" name="Line 51"/>
            <p:cNvSpPr>
              <a:spLocks noChangeShapeType="1"/>
            </p:cNvSpPr>
            <p:nvPr/>
          </p:nvSpPr>
          <p:spPr bwMode="auto">
            <a:xfrm>
              <a:off x="3696" y="19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2" name="Line 52"/>
            <p:cNvSpPr>
              <a:spLocks noChangeShapeType="1"/>
            </p:cNvSpPr>
            <p:nvPr/>
          </p:nvSpPr>
          <p:spPr bwMode="auto">
            <a:xfrm>
              <a:off x="2880" y="20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3" name="Line 53"/>
            <p:cNvSpPr>
              <a:spLocks noChangeShapeType="1"/>
            </p:cNvSpPr>
            <p:nvPr/>
          </p:nvSpPr>
          <p:spPr bwMode="auto">
            <a:xfrm>
              <a:off x="1968" y="2016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4" name="Line 54"/>
            <p:cNvSpPr>
              <a:spLocks noChangeShapeType="1"/>
            </p:cNvSpPr>
            <p:nvPr/>
          </p:nvSpPr>
          <p:spPr bwMode="auto">
            <a:xfrm>
              <a:off x="3984" y="139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5" name="Line 55"/>
            <p:cNvSpPr>
              <a:spLocks noChangeShapeType="1"/>
            </p:cNvSpPr>
            <p:nvPr/>
          </p:nvSpPr>
          <p:spPr bwMode="auto">
            <a:xfrm>
              <a:off x="2304" y="1920"/>
              <a:ext cx="0" cy="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6" name="Line 56"/>
            <p:cNvSpPr>
              <a:spLocks noChangeShapeType="1"/>
            </p:cNvSpPr>
            <p:nvPr/>
          </p:nvSpPr>
          <p:spPr bwMode="auto">
            <a:xfrm flipH="1">
              <a:off x="901" y="2400"/>
              <a:ext cx="5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7" name="AutoShape 57"/>
            <p:cNvSpPr>
              <a:spLocks noChangeArrowheads="1"/>
            </p:cNvSpPr>
            <p:nvPr/>
          </p:nvSpPr>
          <p:spPr bwMode="auto">
            <a:xfrm>
              <a:off x="3285" y="2952"/>
              <a:ext cx="330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6 w 21600"/>
                <a:gd name="T13" fmla="*/ 4500 h 21600"/>
                <a:gd name="T14" fmla="*/ 17084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8" name="Line 58"/>
            <p:cNvSpPr>
              <a:spLocks noChangeShapeType="1"/>
            </p:cNvSpPr>
            <p:nvPr/>
          </p:nvSpPr>
          <p:spPr bwMode="auto">
            <a:xfrm>
              <a:off x="2880" y="288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9" name="Line 59"/>
            <p:cNvSpPr>
              <a:spLocks noChangeShapeType="1"/>
            </p:cNvSpPr>
            <p:nvPr/>
          </p:nvSpPr>
          <p:spPr bwMode="auto">
            <a:xfrm>
              <a:off x="3360" y="2880"/>
              <a:ext cx="0" cy="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0" name="Line 60"/>
            <p:cNvSpPr>
              <a:spLocks noChangeShapeType="1"/>
            </p:cNvSpPr>
            <p:nvPr/>
          </p:nvSpPr>
          <p:spPr bwMode="auto">
            <a:xfrm flipH="1">
              <a:off x="3516" y="2832"/>
              <a:ext cx="3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1" name="Line 61"/>
            <p:cNvSpPr>
              <a:spLocks noChangeShapeType="1"/>
            </p:cNvSpPr>
            <p:nvPr/>
          </p:nvSpPr>
          <p:spPr bwMode="auto">
            <a:xfrm>
              <a:off x="3516" y="2832"/>
              <a:ext cx="0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2" name="AutoShape 62"/>
            <p:cNvSpPr>
              <a:spLocks noChangeArrowheads="1"/>
            </p:cNvSpPr>
            <p:nvPr/>
          </p:nvSpPr>
          <p:spPr bwMode="auto">
            <a:xfrm>
              <a:off x="2734" y="3312"/>
              <a:ext cx="330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6 w 21600"/>
                <a:gd name="T13" fmla="*/ 4500 h 21600"/>
                <a:gd name="T14" fmla="*/ 17084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3" name="Line 63"/>
            <p:cNvSpPr>
              <a:spLocks noChangeShapeType="1"/>
            </p:cNvSpPr>
            <p:nvPr/>
          </p:nvSpPr>
          <p:spPr bwMode="auto">
            <a:xfrm>
              <a:off x="3450" y="3096"/>
              <a:ext cx="0" cy="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4" name="Line 64"/>
            <p:cNvSpPr>
              <a:spLocks noChangeShapeType="1"/>
            </p:cNvSpPr>
            <p:nvPr/>
          </p:nvSpPr>
          <p:spPr bwMode="auto">
            <a:xfrm flipH="1">
              <a:off x="2976" y="3168"/>
              <a:ext cx="4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5" name="Line 65"/>
            <p:cNvSpPr>
              <a:spLocks noChangeShapeType="1"/>
            </p:cNvSpPr>
            <p:nvPr/>
          </p:nvSpPr>
          <p:spPr bwMode="auto">
            <a:xfrm>
              <a:off x="2976" y="31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6" name="Line 68"/>
            <p:cNvSpPr>
              <a:spLocks noChangeShapeType="1"/>
            </p:cNvSpPr>
            <p:nvPr/>
          </p:nvSpPr>
          <p:spPr bwMode="auto">
            <a:xfrm>
              <a:off x="2832" y="31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7" name="Line 69"/>
            <p:cNvSpPr>
              <a:spLocks noChangeShapeType="1"/>
            </p:cNvSpPr>
            <p:nvPr/>
          </p:nvSpPr>
          <p:spPr bwMode="auto">
            <a:xfrm>
              <a:off x="2904" y="3456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8" name="Line 70"/>
            <p:cNvSpPr>
              <a:spLocks noChangeShapeType="1"/>
            </p:cNvSpPr>
            <p:nvPr/>
          </p:nvSpPr>
          <p:spPr bwMode="auto">
            <a:xfrm>
              <a:off x="3324" y="2400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9" name="Line 71"/>
            <p:cNvSpPr>
              <a:spLocks noChangeShapeType="1"/>
            </p:cNvSpPr>
            <p:nvPr/>
          </p:nvSpPr>
          <p:spPr bwMode="auto">
            <a:xfrm flipH="1">
              <a:off x="907" y="2808"/>
              <a:ext cx="2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0" name="Line 72"/>
            <p:cNvSpPr>
              <a:spLocks noChangeShapeType="1"/>
            </p:cNvSpPr>
            <p:nvPr/>
          </p:nvSpPr>
          <p:spPr bwMode="auto">
            <a:xfrm flipH="1">
              <a:off x="907" y="3402"/>
              <a:ext cx="18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1" name="Text Box 74"/>
            <p:cNvSpPr txBox="1">
              <a:spLocks noChangeArrowheads="1"/>
            </p:cNvSpPr>
            <p:nvPr/>
          </p:nvSpPr>
          <p:spPr bwMode="auto">
            <a:xfrm>
              <a:off x="860" y="2207"/>
              <a:ext cx="3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>
                  <a:latin typeface="Tahoma" charset="0"/>
                  <a:cs typeface="Tahoma" charset="0"/>
                </a:rPr>
                <a:t>Sub</a:t>
              </a:r>
            </a:p>
          </p:txBody>
        </p:sp>
        <p:sp>
          <p:nvSpPr>
            <p:cNvPr id="44112" name="Text Box 75"/>
            <p:cNvSpPr txBox="1">
              <a:spLocks noChangeArrowheads="1"/>
            </p:cNvSpPr>
            <p:nvPr/>
          </p:nvSpPr>
          <p:spPr bwMode="auto">
            <a:xfrm>
              <a:off x="859" y="2620"/>
              <a:ext cx="36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>
                  <a:latin typeface="Tahoma" charset="0"/>
                  <a:cs typeface="Tahoma" charset="0"/>
                </a:rPr>
                <a:t>Bool</a:t>
              </a:r>
            </a:p>
          </p:txBody>
        </p:sp>
        <p:sp>
          <p:nvSpPr>
            <p:cNvPr id="44113" name="Text Box 76"/>
            <p:cNvSpPr txBox="1">
              <a:spLocks noChangeArrowheads="1"/>
            </p:cNvSpPr>
            <p:nvPr/>
          </p:nvSpPr>
          <p:spPr bwMode="auto">
            <a:xfrm>
              <a:off x="872" y="2945"/>
              <a:ext cx="34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>
                  <a:latin typeface="Tahoma" charset="0"/>
                  <a:cs typeface="Tahoma" charset="0"/>
                </a:rPr>
                <a:t>Shft</a:t>
              </a:r>
            </a:p>
          </p:txBody>
        </p:sp>
        <p:sp>
          <p:nvSpPr>
            <p:cNvPr id="44114" name="Text Box 77"/>
            <p:cNvSpPr txBox="1">
              <a:spLocks noChangeArrowheads="1"/>
            </p:cNvSpPr>
            <p:nvPr/>
          </p:nvSpPr>
          <p:spPr bwMode="auto">
            <a:xfrm>
              <a:off x="866" y="3206"/>
              <a:ext cx="3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>
                  <a:latin typeface="Tahoma" charset="0"/>
                  <a:cs typeface="Tahoma" charset="0"/>
                </a:rPr>
                <a:t>Math</a:t>
              </a:r>
            </a:p>
          </p:txBody>
        </p:sp>
        <p:sp>
          <p:nvSpPr>
            <p:cNvPr id="44115" name="Text Box 78"/>
            <p:cNvSpPr txBox="1">
              <a:spLocks noChangeArrowheads="1"/>
            </p:cNvSpPr>
            <p:nvPr/>
          </p:nvSpPr>
          <p:spPr bwMode="auto">
            <a:xfrm>
              <a:off x="3291" y="2926"/>
              <a:ext cx="31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 b="0">
                  <a:latin typeface="Tahoma" charset="0"/>
                  <a:cs typeface="Tahoma" charset="0"/>
                </a:rPr>
                <a:t>1     0</a:t>
              </a:r>
            </a:p>
          </p:txBody>
        </p:sp>
        <p:sp>
          <p:nvSpPr>
            <p:cNvPr id="44116" name="Text Box 79"/>
            <p:cNvSpPr txBox="1">
              <a:spLocks noChangeArrowheads="1"/>
            </p:cNvSpPr>
            <p:nvPr/>
          </p:nvSpPr>
          <p:spPr bwMode="auto">
            <a:xfrm>
              <a:off x="2750" y="3288"/>
              <a:ext cx="31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 b="0">
                  <a:latin typeface="Tahoma" charset="0"/>
                  <a:cs typeface="Tahoma" charset="0"/>
                </a:rPr>
                <a:t>1     0</a:t>
              </a:r>
            </a:p>
          </p:txBody>
        </p:sp>
        <p:sp>
          <p:nvSpPr>
            <p:cNvPr id="44117" name="Line 80"/>
            <p:cNvSpPr>
              <a:spLocks noChangeShapeType="1"/>
            </p:cNvSpPr>
            <p:nvPr/>
          </p:nvSpPr>
          <p:spPr bwMode="auto">
            <a:xfrm flipH="1">
              <a:off x="1231" y="2760"/>
              <a:ext cx="44" cy="1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18" name="Group 82"/>
            <p:cNvGrpSpPr>
              <a:grpSpLocks/>
            </p:cNvGrpSpPr>
            <p:nvPr/>
          </p:nvGrpSpPr>
          <p:grpSpPr bwMode="auto">
            <a:xfrm>
              <a:off x="3378" y="3237"/>
              <a:ext cx="68" cy="256"/>
              <a:chOff x="3552" y="3712"/>
              <a:chExt cx="68" cy="256"/>
            </a:xfrm>
          </p:grpSpPr>
          <p:sp>
            <p:nvSpPr>
              <p:cNvPr id="44123" name="Line 92"/>
              <p:cNvSpPr>
                <a:spLocks noChangeShapeType="1"/>
              </p:cNvSpPr>
              <p:nvPr/>
            </p:nvSpPr>
            <p:spPr bwMode="auto">
              <a:xfrm flipH="1">
                <a:off x="3552" y="3968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4" name="Line 93"/>
              <p:cNvSpPr>
                <a:spLocks noChangeShapeType="1"/>
              </p:cNvSpPr>
              <p:nvPr/>
            </p:nvSpPr>
            <p:spPr bwMode="auto">
              <a:xfrm flipH="1">
                <a:off x="3552" y="3936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5" name="Line 94"/>
              <p:cNvSpPr>
                <a:spLocks noChangeShapeType="1"/>
              </p:cNvSpPr>
              <p:nvPr/>
            </p:nvSpPr>
            <p:spPr bwMode="auto">
              <a:xfrm flipH="1">
                <a:off x="3554" y="390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6" name="Line 95"/>
              <p:cNvSpPr>
                <a:spLocks noChangeShapeType="1"/>
              </p:cNvSpPr>
              <p:nvPr/>
            </p:nvSpPr>
            <p:spPr bwMode="auto">
              <a:xfrm flipH="1">
                <a:off x="3552" y="3778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7" name="Line 96"/>
              <p:cNvSpPr>
                <a:spLocks noChangeShapeType="1"/>
              </p:cNvSpPr>
              <p:nvPr/>
            </p:nvSpPr>
            <p:spPr bwMode="auto">
              <a:xfrm flipH="1">
                <a:off x="3552" y="3744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8" name="Line 97"/>
              <p:cNvSpPr>
                <a:spLocks noChangeShapeType="1"/>
              </p:cNvSpPr>
              <p:nvPr/>
            </p:nvSpPr>
            <p:spPr bwMode="auto">
              <a:xfrm flipH="1">
                <a:off x="3552" y="371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119" name="Line 98"/>
            <p:cNvSpPr>
              <a:spLocks noChangeShapeType="1"/>
            </p:cNvSpPr>
            <p:nvPr/>
          </p:nvSpPr>
          <p:spPr bwMode="auto">
            <a:xfrm>
              <a:off x="2904" y="3493"/>
              <a:ext cx="47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0" name="Line 99"/>
            <p:cNvSpPr>
              <a:spLocks noChangeShapeType="1"/>
            </p:cNvSpPr>
            <p:nvPr/>
          </p:nvSpPr>
          <p:spPr bwMode="auto">
            <a:xfrm>
              <a:off x="3380" y="3237"/>
              <a:ext cx="0" cy="2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1" name="Line 100"/>
            <p:cNvSpPr>
              <a:spLocks noChangeShapeType="1"/>
            </p:cNvSpPr>
            <p:nvPr/>
          </p:nvSpPr>
          <p:spPr bwMode="auto">
            <a:xfrm flipV="1">
              <a:off x="3687" y="3276"/>
              <a:ext cx="63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Line 101"/>
            <p:cNvSpPr>
              <a:spLocks noChangeShapeType="1"/>
            </p:cNvSpPr>
            <p:nvPr/>
          </p:nvSpPr>
          <p:spPr bwMode="auto">
            <a:xfrm>
              <a:off x="3744" y="3276"/>
              <a:ext cx="0" cy="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39" name="Text Box 105"/>
          <p:cNvSpPr txBox="1">
            <a:spLocks noChangeArrowheads="1"/>
          </p:cNvSpPr>
          <p:nvPr/>
        </p:nvSpPr>
        <p:spPr bwMode="auto">
          <a:xfrm>
            <a:off x="4312044" y="6381328"/>
            <a:ext cx="8755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 dirty="0">
                <a:latin typeface="Tahoma" charset="0"/>
                <a:cs typeface="Tahoma" charset="0"/>
              </a:rPr>
              <a:t>Z Flag</a:t>
            </a:r>
          </a:p>
        </p:txBody>
      </p:sp>
      <p:grpSp>
        <p:nvGrpSpPr>
          <p:cNvPr id="44040" name="Group 3"/>
          <p:cNvGrpSpPr>
            <a:grpSpLocks/>
          </p:cNvGrpSpPr>
          <p:nvPr/>
        </p:nvGrpSpPr>
        <p:grpSpPr bwMode="auto">
          <a:xfrm>
            <a:off x="4203700" y="5592266"/>
            <a:ext cx="444500" cy="454025"/>
            <a:chOff x="6934200" y="5593773"/>
            <a:chExt cx="633028" cy="619918"/>
          </a:xfrm>
        </p:grpSpPr>
        <p:sp>
          <p:nvSpPr>
            <p:cNvPr id="44072" name="Moon 1"/>
            <p:cNvSpPr>
              <a:spLocks noChangeArrowheads="1"/>
            </p:cNvSpPr>
            <p:nvPr/>
          </p:nvSpPr>
          <p:spPr bwMode="auto">
            <a:xfrm flipH="1">
              <a:off x="6934200" y="5593773"/>
              <a:ext cx="494154" cy="619918"/>
            </a:xfrm>
            <a:prstGeom prst="moon">
              <a:avLst>
                <a:gd name="adj" fmla="val 7141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en-US" sz="1800" b="0">
                <a:latin typeface="Arial" charset="0"/>
              </a:endParaRPr>
            </a:p>
          </p:txBody>
        </p:sp>
        <p:sp>
          <p:nvSpPr>
            <p:cNvPr id="44073" name="Oval 2"/>
            <p:cNvSpPr>
              <a:spLocks noChangeArrowheads="1"/>
            </p:cNvSpPr>
            <p:nvPr/>
          </p:nvSpPr>
          <p:spPr bwMode="auto">
            <a:xfrm>
              <a:off x="7426875" y="5837033"/>
              <a:ext cx="140353" cy="13339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b">
              <a:spAutoFit/>
            </a:bodyPr>
            <a:lstStyle/>
            <a:p>
              <a:endParaRPr lang="en-US" sz="1800" b="0">
                <a:latin typeface="Arial" charset="0"/>
              </a:endParaRPr>
            </a:p>
          </p:txBody>
        </p:sp>
      </p:grpSp>
      <p:sp>
        <p:nvSpPr>
          <p:cNvPr id="44041" name="Line 70"/>
          <p:cNvSpPr>
            <a:spLocks noChangeShapeType="1"/>
          </p:cNvSpPr>
          <p:nvPr/>
        </p:nvSpPr>
        <p:spPr bwMode="auto">
          <a:xfrm>
            <a:off x="2393950" y="4608016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38"/>
          <p:cNvSpPr>
            <a:spLocks noChangeShapeType="1"/>
          </p:cNvSpPr>
          <p:nvPr/>
        </p:nvSpPr>
        <p:spPr bwMode="auto">
          <a:xfrm>
            <a:off x="2378075" y="460801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39"/>
          <p:cNvSpPr>
            <a:spLocks noChangeShapeType="1"/>
          </p:cNvSpPr>
          <p:nvPr/>
        </p:nvSpPr>
        <p:spPr bwMode="auto">
          <a:xfrm flipH="1">
            <a:off x="2443163" y="4538166"/>
            <a:ext cx="142875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73"/>
          <p:cNvSpPr>
            <a:spLocks noChangeShapeType="1"/>
          </p:cNvSpPr>
          <p:nvPr/>
        </p:nvSpPr>
        <p:spPr bwMode="auto">
          <a:xfrm flipH="1">
            <a:off x="220663" y="5482729"/>
            <a:ext cx="3665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10"/>
          <p:cNvSpPr>
            <a:spLocks noChangeShapeType="1"/>
          </p:cNvSpPr>
          <p:nvPr/>
        </p:nvSpPr>
        <p:spPr bwMode="auto">
          <a:xfrm flipV="1">
            <a:off x="3886200" y="5320804"/>
            <a:ext cx="228600" cy="161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69900" y="4808041"/>
            <a:ext cx="1317625" cy="2108200"/>
            <a:chOff x="469198" y="4492625"/>
            <a:chExt cx="1318327" cy="2108061"/>
          </a:xfrm>
        </p:grpSpPr>
        <p:sp>
          <p:nvSpPr>
            <p:cNvPr id="44070" name="Text Box 9"/>
            <p:cNvSpPr txBox="1">
              <a:spLocks noChangeArrowheads="1"/>
            </p:cNvSpPr>
            <p:nvPr/>
          </p:nvSpPr>
          <p:spPr bwMode="auto">
            <a:xfrm>
              <a:off x="469198" y="5892800"/>
              <a:ext cx="783663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Flags</a:t>
              </a:r>
              <a:br>
                <a:rPr lang="en-US" sz="2000" b="0">
                  <a:latin typeface="Tahoma" charset="0"/>
                  <a:cs typeface="Tahoma" charset="0"/>
                </a:rPr>
              </a:br>
              <a:r>
                <a:rPr lang="en-US" sz="2000" b="0">
                  <a:latin typeface="Tahoma" charset="0"/>
                  <a:cs typeface="Tahoma" charset="0"/>
                </a:rPr>
                <a:t>N,V,C</a:t>
              </a:r>
            </a:p>
          </p:txBody>
        </p:sp>
        <p:sp>
          <p:nvSpPr>
            <p:cNvPr id="44071" name="Freeform 9"/>
            <p:cNvSpPr>
              <a:spLocks/>
            </p:cNvSpPr>
            <p:nvPr/>
          </p:nvSpPr>
          <p:spPr bwMode="auto">
            <a:xfrm>
              <a:off x="1169988" y="4492625"/>
              <a:ext cx="617537" cy="1481138"/>
            </a:xfrm>
            <a:custGeom>
              <a:avLst/>
              <a:gdLst>
                <a:gd name="T0" fmla="*/ 617041 w 618033"/>
                <a:gd name="T1" fmla="*/ 0 h 1480609"/>
                <a:gd name="T2" fmla="*/ 372937 w 618033"/>
                <a:gd name="T3" fmla="*/ 305849 h 1480609"/>
                <a:gd name="T4" fmla="*/ 0 w 618033"/>
                <a:gd name="T5" fmla="*/ 1481667 h 148060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18033" h="1480609">
                  <a:moveTo>
                    <a:pt x="618033" y="0"/>
                  </a:moveTo>
                  <a:cubicBezTo>
                    <a:pt x="547287" y="29431"/>
                    <a:pt x="476542" y="58863"/>
                    <a:pt x="373537" y="305631"/>
                  </a:cubicBezTo>
                  <a:cubicBezTo>
                    <a:pt x="270532" y="552399"/>
                    <a:pt x="0" y="1480609"/>
                    <a:pt x="0" y="1480609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519238" y="4920754"/>
            <a:ext cx="766762" cy="1795462"/>
            <a:chOff x="1519238" y="4605338"/>
            <a:chExt cx="766762" cy="1795462"/>
          </a:xfrm>
        </p:grpSpPr>
        <p:sp>
          <p:nvSpPr>
            <p:cNvPr id="44068" name="Freeform 130"/>
            <p:cNvSpPr>
              <a:spLocks/>
            </p:cNvSpPr>
            <p:nvPr/>
          </p:nvSpPr>
          <p:spPr bwMode="auto">
            <a:xfrm>
              <a:off x="1836738" y="4605338"/>
              <a:ext cx="265112" cy="1481137"/>
            </a:xfrm>
            <a:custGeom>
              <a:avLst/>
              <a:gdLst>
                <a:gd name="T0" fmla="*/ 48719 w 618033"/>
                <a:gd name="T1" fmla="*/ 0 h 1480609"/>
                <a:gd name="T2" fmla="*/ 29446 w 618033"/>
                <a:gd name="T3" fmla="*/ 305849 h 1480609"/>
                <a:gd name="T4" fmla="*/ 0 w 618033"/>
                <a:gd name="T5" fmla="*/ 1481665 h 148060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18033" h="1480609">
                  <a:moveTo>
                    <a:pt x="618033" y="0"/>
                  </a:moveTo>
                  <a:cubicBezTo>
                    <a:pt x="547287" y="29431"/>
                    <a:pt x="476542" y="58863"/>
                    <a:pt x="373537" y="305631"/>
                  </a:cubicBezTo>
                  <a:cubicBezTo>
                    <a:pt x="270532" y="552399"/>
                    <a:pt x="0" y="1480609"/>
                    <a:pt x="0" y="1480609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44069" name="Text Box 9"/>
            <p:cNvSpPr txBox="1">
              <a:spLocks noChangeArrowheads="1"/>
            </p:cNvSpPr>
            <p:nvPr/>
          </p:nvSpPr>
          <p:spPr bwMode="auto">
            <a:xfrm>
              <a:off x="1519238" y="6000750"/>
              <a:ext cx="7667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Bool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0</a:t>
              </a:r>
            </a:p>
          </p:txBody>
        </p:sp>
      </p:grpSp>
      <p:grpSp>
        <p:nvGrpSpPr>
          <p:cNvPr id="44048" name="Group 142"/>
          <p:cNvGrpSpPr>
            <a:grpSpLocks/>
          </p:cNvGrpSpPr>
          <p:nvPr/>
        </p:nvGrpSpPr>
        <p:grpSpPr bwMode="auto">
          <a:xfrm>
            <a:off x="1600200" y="4604841"/>
            <a:ext cx="1676400" cy="1173163"/>
            <a:chOff x="1600201" y="4289425"/>
            <a:chExt cx="1676400" cy="1173163"/>
          </a:xfrm>
        </p:grpSpPr>
        <p:grpSp>
          <p:nvGrpSpPr>
            <p:cNvPr id="44049" name="Group 143"/>
            <p:cNvGrpSpPr>
              <a:grpSpLocks/>
            </p:cNvGrpSpPr>
            <p:nvPr/>
          </p:nvGrpSpPr>
          <p:grpSpPr bwMode="auto">
            <a:xfrm>
              <a:off x="1600201" y="4289425"/>
              <a:ext cx="1676400" cy="1173163"/>
              <a:chOff x="1600201" y="4289425"/>
              <a:chExt cx="1676400" cy="1173163"/>
            </a:xfrm>
          </p:grpSpPr>
          <p:sp>
            <p:nvSpPr>
              <p:cNvPr id="44054" name="Line 67"/>
              <p:cNvSpPr>
                <a:spLocks noChangeShapeType="1"/>
              </p:cNvSpPr>
              <p:nvPr/>
            </p:nvSpPr>
            <p:spPr bwMode="auto">
              <a:xfrm flipH="1">
                <a:off x="2476501" y="5233988"/>
                <a:ext cx="800100" cy="0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55" name="Line 68"/>
              <p:cNvSpPr>
                <a:spLocks noChangeShapeType="1"/>
              </p:cNvSpPr>
              <p:nvPr/>
            </p:nvSpPr>
            <p:spPr bwMode="auto">
              <a:xfrm>
                <a:off x="3276601" y="5233988"/>
                <a:ext cx="0" cy="228600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56" name="Line 108"/>
              <p:cNvSpPr>
                <a:spLocks noChangeShapeType="1"/>
              </p:cNvSpPr>
              <p:nvPr/>
            </p:nvSpPr>
            <p:spPr bwMode="auto">
              <a:xfrm>
                <a:off x="1600201" y="4757738"/>
                <a:ext cx="706438" cy="0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057" name="Text Box 111"/>
              <p:cNvSpPr txBox="1">
                <a:spLocks noChangeArrowheads="1"/>
              </p:cNvSpPr>
              <p:nvPr/>
            </p:nvSpPr>
            <p:spPr bwMode="auto">
              <a:xfrm>
                <a:off x="2200276" y="4852988"/>
                <a:ext cx="500063" cy="230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900" b="0">
                    <a:solidFill>
                      <a:srgbClr val="CC0000"/>
                    </a:solidFill>
                    <a:latin typeface="Tahoma" charset="0"/>
                  </a:rPr>
                  <a:t>0     1</a:t>
                </a:r>
              </a:p>
            </p:txBody>
          </p:sp>
          <p:sp>
            <p:nvSpPr>
              <p:cNvPr id="44058" name="Line 115"/>
              <p:cNvSpPr>
                <a:spLocks noChangeShapeType="1"/>
              </p:cNvSpPr>
              <p:nvPr/>
            </p:nvSpPr>
            <p:spPr bwMode="auto">
              <a:xfrm flipV="1">
                <a:off x="2057401" y="5005388"/>
                <a:ext cx="228600" cy="161925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4059" name="Group 153"/>
              <p:cNvGrpSpPr>
                <a:grpSpLocks/>
              </p:cNvGrpSpPr>
              <p:nvPr/>
            </p:nvGrpSpPr>
            <p:grpSpPr bwMode="auto">
              <a:xfrm>
                <a:off x="1800225" y="4289425"/>
                <a:ext cx="756180" cy="601663"/>
                <a:chOff x="1800225" y="4289425"/>
                <a:chExt cx="756180" cy="601663"/>
              </a:xfrm>
            </p:grpSpPr>
            <p:sp>
              <p:nvSpPr>
                <p:cNvPr id="44060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1820863" y="4373563"/>
                  <a:ext cx="69850" cy="17145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4061" name="Group 155"/>
                <p:cNvGrpSpPr>
                  <a:grpSpLocks/>
                </p:cNvGrpSpPr>
                <p:nvPr/>
              </p:nvGrpSpPr>
              <p:grpSpPr bwMode="auto">
                <a:xfrm>
                  <a:off x="1800225" y="4289425"/>
                  <a:ext cx="756180" cy="601663"/>
                  <a:chOff x="1800225" y="4289425"/>
                  <a:chExt cx="756180" cy="601663"/>
                </a:xfrm>
              </p:grpSpPr>
              <p:sp>
                <p:nvSpPr>
                  <p:cNvPr id="44062" name="Freeform 6"/>
                  <p:cNvSpPr>
                    <a:spLocks/>
                  </p:cNvSpPr>
                  <p:nvPr/>
                </p:nvSpPr>
                <p:spPr bwMode="auto">
                  <a:xfrm>
                    <a:off x="1800225" y="4289425"/>
                    <a:ext cx="128588" cy="169863"/>
                  </a:xfrm>
                  <a:custGeom>
                    <a:avLst/>
                    <a:gdLst>
                      <a:gd name="T0" fmla="*/ 0 w 129040"/>
                      <a:gd name="T1" fmla="*/ 0 h 169795"/>
                      <a:gd name="T2" fmla="*/ 0 w 129040"/>
                      <a:gd name="T3" fmla="*/ 169931 h 169795"/>
                      <a:gd name="T4" fmla="*/ 128138 w 129040"/>
                      <a:gd name="T5" fmla="*/ 169931 h 16979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29040" h="169795">
                        <a:moveTo>
                          <a:pt x="0" y="0"/>
                        </a:moveTo>
                        <a:lnTo>
                          <a:pt x="0" y="169795"/>
                        </a:lnTo>
                        <a:lnTo>
                          <a:pt x="129040" y="169795"/>
                        </a:lnTo>
                      </a:path>
                    </a:pathLst>
                  </a:custGeom>
                  <a:noFill/>
                  <a:ln w="28575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b">
                    <a:spAutoFit/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44063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1836739" y="4354294"/>
                    <a:ext cx="719666" cy="536794"/>
                    <a:chOff x="1836738" y="4354294"/>
                    <a:chExt cx="719666" cy="536794"/>
                  </a:xfrm>
                </p:grpSpPr>
                <p:sp>
                  <p:nvSpPr>
                    <p:cNvPr id="44064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3064" y="4354294"/>
                      <a:ext cx="381512" cy="22193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rgbClr val="FF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US" sz="1400" b="0">
                          <a:solidFill>
                            <a:srgbClr val="FF0000"/>
                          </a:solidFill>
                          <a:latin typeface="Tahoma" charset="0"/>
                          <a:cs typeface="Tahoma" charset="0"/>
                        </a:rPr>
                        <a:t>&lt;?</a:t>
                      </a:r>
                    </a:p>
                  </p:txBody>
                </p:sp>
                <p:sp>
                  <p:nvSpPr>
                    <p:cNvPr id="44065" name="Freeform 7"/>
                    <p:cNvSpPr>
                      <a:spLocks/>
                    </p:cNvSpPr>
                    <p:nvPr/>
                  </p:nvSpPr>
                  <p:spPr bwMode="auto">
                    <a:xfrm>
                      <a:off x="2314576" y="4495800"/>
                      <a:ext cx="241828" cy="395288"/>
                    </a:xfrm>
                    <a:custGeom>
                      <a:avLst/>
                      <a:gdLst>
                        <a:gd name="T0" fmla="*/ 0 w 268111"/>
                        <a:gd name="T1" fmla="*/ 0 h 345722"/>
                        <a:gd name="T2" fmla="*/ 142990 w 268111"/>
                        <a:gd name="T3" fmla="*/ 10277 h 345722"/>
                        <a:gd name="T4" fmla="*/ 144367 w 268111"/>
                        <a:gd name="T5" fmla="*/ 772407 h 345722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268111" h="345722">
                          <a:moveTo>
                            <a:pt x="0" y="0"/>
                          </a:moveTo>
                          <a:lnTo>
                            <a:pt x="265556" y="4600"/>
                          </a:lnTo>
                          <a:cubicBezTo>
                            <a:pt x="266408" y="118307"/>
                            <a:pt x="267259" y="232015"/>
                            <a:pt x="268111" y="345722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rgbClr val="FF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anchor="b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cxnSp>
                  <p:nvCxnSpPr>
                    <p:cNvPr id="44066" name="Straight Connector 11"/>
                    <p:cNvCxnSpPr>
                      <a:cxnSpLocks noChangeShapeType="1"/>
                      <a:stCxn id="44064" idx="1"/>
                    </p:cNvCxnSpPr>
                    <p:nvPr/>
                  </p:nvCxnSpPr>
                  <p:spPr bwMode="auto">
                    <a:xfrm flipH="1">
                      <a:off x="1836738" y="4465263"/>
                      <a:ext cx="963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44067" name="Straight Connector 14"/>
                    <p:cNvCxnSpPr>
                      <a:cxnSpLocks noChangeShapeType="1"/>
                      <a:stCxn id="44064" idx="2"/>
                    </p:cNvCxnSpPr>
                    <p:nvPr/>
                  </p:nvCxnSpPr>
                  <p:spPr bwMode="auto">
                    <a:xfrm>
                      <a:off x="2123820" y="4576231"/>
                      <a:ext cx="0" cy="59269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</p:grpSp>
          </p:grpSp>
        </p:grpSp>
        <p:sp>
          <p:nvSpPr>
            <p:cNvPr id="44050" name="Line 66"/>
            <p:cNvSpPr>
              <a:spLocks noChangeShapeType="1"/>
            </p:cNvSpPr>
            <p:nvPr/>
          </p:nvSpPr>
          <p:spPr bwMode="auto">
            <a:xfrm>
              <a:off x="1600201" y="4608513"/>
              <a:ext cx="0" cy="15240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1" name="AutoShape 106"/>
            <p:cNvSpPr>
              <a:spLocks noChangeArrowheads="1"/>
            </p:cNvSpPr>
            <p:nvPr/>
          </p:nvSpPr>
          <p:spPr bwMode="auto">
            <a:xfrm>
              <a:off x="2209801" y="4889501"/>
              <a:ext cx="523875" cy="2286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6 w 21600"/>
                <a:gd name="T13" fmla="*/ 4500 h 21600"/>
                <a:gd name="T14" fmla="*/ 17084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Line 109"/>
            <p:cNvSpPr>
              <a:spLocks noChangeShapeType="1"/>
            </p:cNvSpPr>
            <p:nvPr/>
          </p:nvSpPr>
          <p:spPr bwMode="auto">
            <a:xfrm>
              <a:off x="2306639" y="4757738"/>
              <a:ext cx="0" cy="13335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053" name="Line 107"/>
            <p:cNvSpPr>
              <a:spLocks noChangeShapeType="1"/>
            </p:cNvSpPr>
            <p:nvPr/>
          </p:nvSpPr>
          <p:spPr bwMode="auto">
            <a:xfrm>
              <a:off x="2476501" y="5118101"/>
              <a:ext cx="0" cy="115888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Complete ALU</a:t>
            </a:r>
          </a:p>
        </p:txBody>
      </p:sp>
    </p:spTree>
    <p:extLst>
      <p:ext uri="{BB962C8B-B14F-4D97-AF65-F5344CB8AC3E}">
        <p14:creationId xmlns:p14="http://schemas.microsoft.com/office/powerpoint/2010/main" val="28040166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Next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Tahoma"/>
              </a:rPr>
              <a:t>Circuits for</a:t>
            </a:r>
          </a:p>
          <a:p>
            <a:pPr lvl="1">
              <a:defRPr/>
            </a:pPr>
            <a:r>
              <a:rPr lang="en-US" dirty="0"/>
              <a:t>Multiplication</a:t>
            </a:r>
          </a:p>
          <a:p>
            <a:pPr lvl="1">
              <a:defRPr/>
            </a:pPr>
            <a:r>
              <a:rPr lang="en-US" dirty="0"/>
              <a:t>Division</a:t>
            </a:r>
          </a:p>
          <a:p>
            <a:pPr lvl="1">
              <a:defRPr/>
            </a:pPr>
            <a:r>
              <a:rPr lang="en-US" dirty="0"/>
              <a:t>Floating-Point Operations</a:t>
            </a:r>
          </a:p>
        </p:txBody>
      </p:sp>
    </p:spTree>
    <p:extLst>
      <p:ext uri="{BB962C8B-B14F-4D97-AF65-F5344CB8AC3E}">
        <p14:creationId xmlns:p14="http://schemas.microsoft.com/office/powerpoint/2010/main" val="8781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Review: 2</a:t>
            </a:r>
            <a:r>
              <a:rPr lang="ja-JP" altLang="en-US" dirty="0">
                <a:ea typeface="Tahoma"/>
              </a:rPr>
              <a:t>’</a:t>
            </a:r>
            <a:r>
              <a:rPr lang="en-US" dirty="0">
                <a:ea typeface="Tahoma"/>
              </a:rPr>
              <a:t>s Complement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0" y="3198118"/>
            <a:ext cx="9144000" cy="3039194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8-bit 2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complement example: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11010110 = – 128 + 64 + 16 + 4 + 2 = – 42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Beauty of 2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complement representation: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same binary addition procedure will work for adding both signed and unsigned numbers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as long as the leftmost carry out is properly handled/ignored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Insert a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binary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point to represent fractions too:</a:t>
            </a:r>
          </a:p>
          <a:p>
            <a:pPr lvl="1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1101.0110 = – 8 + 4 + 1 + 0.25 + 0.125 = – 2.625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737350" y="1766193"/>
            <a:ext cx="6096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 b="0">
                <a:latin typeface="Tahoma" charset="0"/>
                <a:cs typeface="Tahoma" charset="0"/>
              </a:rPr>
              <a:t>2</a:t>
            </a:r>
            <a:r>
              <a:rPr lang="en-US" sz="2000" b="0" baseline="30000">
                <a:latin typeface="Tahoma" charset="0"/>
                <a:cs typeface="Tahoma" charset="0"/>
              </a:rPr>
              <a:t>0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127750" y="1766193"/>
            <a:ext cx="6096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 b="0">
                <a:latin typeface="Tahoma" charset="0"/>
                <a:cs typeface="Tahoma" charset="0"/>
              </a:rPr>
              <a:t>2</a:t>
            </a:r>
            <a:r>
              <a:rPr lang="en-US" sz="2000" b="0" baseline="30000">
                <a:latin typeface="Tahoma" charset="0"/>
                <a:cs typeface="Tahoma" charset="0"/>
              </a:rPr>
              <a:t>1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518150" y="1766193"/>
            <a:ext cx="6096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 b="0">
                <a:latin typeface="Tahoma" charset="0"/>
                <a:cs typeface="Tahoma" charset="0"/>
              </a:rPr>
              <a:t>2</a:t>
            </a:r>
            <a:r>
              <a:rPr lang="en-US" sz="2000" b="0" baseline="30000">
                <a:latin typeface="Tahoma" charset="0"/>
                <a:cs typeface="Tahoma" charset="0"/>
              </a:rPr>
              <a:t>2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908550" y="1766193"/>
            <a:ext cx="6096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 b="0">
                <a:latin typeface="Tahoma" charset="0"/>
                <a:cs typeface="Tahoma" charset="0"/>
              </a:rPr>
              <a:t>2</a:t>
            </a:r>
            <a:r>
              <a:rPr lang="en-US" sz="2000" b="0" baseline="30000">
                <a:latin typeface="Tahoma" charset="0"/>
                <a:cs typeface="Tahoma" charset="0"/>
              </a:rPr>
              <a:t>3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689350" y="1766193"/>
            <a:ext cx="6096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4800" b="0" baseline="30000">
                <a:latin typeface="Comic Sans MS" charset="0"/>
                <a:cs typeface="Tahoma" charset="0"/>
              </a:rPr>
              <a:t>…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2470150" y="1766193"/>
            <a:ext cx="6096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 b="0">
                <a:latin typeface="Tahoma" charset="0"/>
                <a:cs typeface="Tahoma" charset="0"/>
              </a:rPr>
              <a:t>2</a:t>
            </a:r>
            <a:r>
              <a:rPr lang="en-US" sz="2000" b="0" baseline="30000">
                <a:latin typeface="Tahoma" charset="0"/>
                <a:cs typeface="Tahoma" charset="0"/>
              </a:rPr>
              <a:t>N-2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860550" y="1766193"/>
            <a:ext cx="6096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 b="0">
                <a:latin typeface="Tahoma" charset="0"/>
                <a:cs typeface="Tahoma" charset="0"/>
              </a:rPr>
              <a:t>-2</a:t>
            </a:r>
            <a:r>
              <a:rPr lang="en-US" sz="2000" b="0" baseline="30000">
                <a:latin typeface="Tahoma" charset="0"/>
                <a:cs typeface="Tahoma" charset="0"/>
              </a:rPr>
              <a:t>N-1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4298950" y="1766193"/>
            <a:ext cx="6096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4800" b="0" baseline="30000">
                <a:latin typeface="Comic Sans MS" charset="0"/>
                <a:cs typeface="Tahoma" charset="0"/>
              </a:rPr>
              <a:t>…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079750" y="1766193"/>
            <a:ext cx="6096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4800" b="0" baseline="30000">
                <a:latin typeface="Comic Sans MS" charset="0"/>
                <a:cs typeface="Tahoma" charset="0"/>
              </a:rPr>
              <a:t>…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V="1">
            <a:off x="1860550" y="1232793"/>
            <a:ext cx="0" cy="381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7346950" y="1232793"/>
            <a:ext cx="0" cy="381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5060950" y="1385193"/>
            <a:ext cx="22860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1860550" y="1385193"/>
            <a:ext cx="22098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4146550" y="1216918"/>
            <a:ext cx="83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solidFill>
                  <a:srgbClr val="CC0000"/>
                </a:solidFill>
                <a:latin typeface="Tahoma" charset="0"/>
                <a:cs typeface="Tahoma" charset="0"/>
              </a:rPr>
              <a:t>N bits</a:t>
            </a:r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1058863" y="2740918"/>
            <a:ext cx="1247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ja-JP" altLang="en-US" sz="2000" b="0">
                <a:solidFill>
                  <a:srgbClr val="CC0000"/>
                </a:solidFill>
                <a:latin typeface="Tahoma" charset="0"/>
                <a:cs typeface="Tahoma" charset="0"/>
              </a:rPr>
              <a:t>“</a:t>
            </a:r>
            <a:r>
              <a:rPr lang="en-US" altLang="ja-JP" sz="2000" b="0">
                <a:solidFill>
                  <a:srgbClr val="CC0000"/>
                </a:solidFill>
                <a:latin typeface="Tahoma" charset="0"/>
                <a:cs typeface="Tahoma" charset="0"/>
              </a:rPr>
              <a:t>sign bit</a:t>
            </a:r>
            <a:r>
              <a:rPr lang="ja-JP" altLang="en-US" sz="2000" b="0">
                <a:solidFill>
                  <a:srgbClr val="CC0000"/>
                </a:solidFill>
                <a:latin typeface="Tahoma" charset="0"/>
                <a:cs typeface="Tahoma" charset="0"/>
              </a:rPr>
              <a:t>”</a:t>
            </a:r>
            <a:endParaRPr lang="en-US" sz="2000" b="0">
              <a:solidFill>
                <a:srgbClr val="CC0000"/>
              </a:solidFill>
              <a:latin typeface="Tahoma" charset="0"/>
              <a:cs typeface="Tahoma" charset="0"/>
            </a:endParaRPr>
          </a:p>
        </p:txBody>
      </p:sp>
      <p:sp>
        <p:nvSpPr>
          <p:cNvPr id="19474" name="Text Box 19"/>
          <p:cNvSpPr txBox="1">
            <a:spLocks noChangeArrowheads="1"/>
          </p:cNvSpPr>
          <p:nvPr/>
        </p:nvSpPr>
        <p:spPr bwMode="auto">
          <a:xfrm>
            <a:off x="6445250" y="2740918"/>
            <a:ext cx="1776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ja-JP" altLang="en-US" sz="2000" b="0">
                <a:solidFill>
                  <a:srgbClr val="CC0000"/>
                </a:solidFill>
                <a:latin typeface="Tahoma" charset="0"/>
                <a:cs typeface="Tahoma" charset="0"/>
              </a:rPr>
              <a:t>“</a:t>
            </a:r>
            <a:r>
              <a:rPr lang="en-US" altLang="ja-JP" sz="2000" b="0">
                <a:solidFill>
                  <a:srgbClr val="CC0000"/>
                </a:solidFill>
                <a:latin typeface="Tahoma" charset="0"/>
                <a:cs typeface="Tahoma" charset="0"/>
              </a:rPr>
              <a:t>binary</a:t>
            </a:r>
            <a:r>
              <a:rPr lang="ja-JP" altLang="en-US" sz="2000" b="0">
                <a:solidFill>
                  <a:srgbClr val="CC0000"/>
                </a:solidFill>
                <a:latin typeface="Tahoma" charset="0"/>
                <a:cs typeface="Tahoma" charset="0"/>
              </a:rPr>
              <a:t>”</a:t>
            </a:r>
            <a:r>
              <a:rPr lang="en-US" altLang="ja-JP" sz="2000" b="0">
                <a:solidFill>
                  <a:srgbClr val="CC0000"/>
                </a:solidFill>
                <a:latin typeface="Tahoma" charset="0"/>
                <a:cs typeface="Tahoma" charset="0"/>
              </a:rPr>
              <a:t> point</a:t>
            </a:r>
            <a:endParaRPr lang="en-US" sz="2000" b="0">
              <a:solidFill>
                <a:srgbClr val="CC0000"/>
              </a:solidFill>
              <a:latin typeface="Tahoma" charset="0"/>
              <a:cs typeface="Tahoma" charset="0"/>
            </a:endParaRPr>
          </a:p>
        </p:txBody>
      </p:sp>
      <p:sp>
        <p:nvSpPr>
          <p:cNvPr id="19475" name="Line 20"/>
          <p:cNvSpPr>
            <a:spLocks noChangeShapeType="1"/>
          </p:cNvSpPr>
          <p:nvPr/>
        </p:nvSpPr>
        <p:spPr bwMode="auto">
          <a:xfrm flipV="1">
            <a:off x="7346950" y="2375793"/>
            <a:ext cx="0" cy="381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Line 21"/>
          <p:cNvSpPr>
            <a:spLocks noChangeShapeType="1"/>
          </p:cNvSpPr>
          <p:nvPr/>
        </p:nvSpPr>
        <p:spPr bwMode="auto">
          <a:xfrm flipV="1">
            <a:off x="2012950" y="2375793"/>
            <a:ext cx="152400" cy="381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Text Box 22"/>
          <p:cNvSpPr txBox="1">
            <a:spLocks noChangeArrowheads="1"/>
          </p:cNvSpPr>
          <p:nvPr/>
        </p:nvSpPr>
        <p:spPr bwMode="auto">
          <a:xfrm>
            <a:off x="3030538" y="2512318"/>
            <a:ext cx="3090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  <a:cs typeface="Tahoma" charset="0"/>
              </a:rPr>
              <a:t>Range: – 2</a:t>
            </a:r>
            <a:r>
              <a:rPr lang="en-US" sz="2000" b="0" baseline="30000">
                <a:latin typeface="Tahoma" charset="0"/>
                <a:cs typeface="Tahoma" charset="0"/>
              </a:rPr>
              <a:t>N-1</a:t>
            </a:r>
            <a:r>
              <a:rPr lang="en-US" sz="2000" b="0">
                <a:latin typeface="Tahoma" charset="0"/>
                <a:cs typeface="Tahoma" charset="0"/>
              </a:rPr>
              <a:t>  to  2</a:t>
            </a:r>
            <a:r>
              <a:rPr lang="en-US" sz="2000" b="0" baseline="30000">
                <a:latin typeface="Tahoma" charset="0"/>
                <a:cs typeface="Tahoma" charset="0"/>
              </a:rPr>
              <a:t>N-1</a:t>
            </a:r>
            <a:r>
              <a:rPr lang="en-US" sz="2000" b="0">
                <a:latin typeface="Tahoma" charset="0"/>
                <a:cs typeface="Tahoma" charset="0"/>
              </a:rPr>
              <a:t> – 1</a:t>
            </a:r>
          </a:p>
        </p:txBody>
      </p:sp>
    </p:spTree>
    <p:extLst>
      <p:ext uri="{BB962C8B-B14F-4D97-AF65-F5344CB8AC3E}">
        <p14:creationId xmlns:p14="http://schemas.microsoft.com/office/powerpoint/2010/main" val="297861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Binary Addition</a:t>
            </a:r>
          </a:p>
        </p:txBody>
      </p:sp>
      <p:sp>
        <p:nvSpPr>
          <p:cNvPr id="81" name="Content Placeholder 80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369163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Example of binary addition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by hand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: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marL="0" indent="0"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Let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design a circuit to do it!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Start by building a block that adds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one column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called a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full adder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(FA)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Then cascade them to add two numbers of any size…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4910138" y="2169542"/>
            <a:ext cx="16637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b="0" dirty="0">
                <a:latin typeface="Courier New" charset="0"/>
                <a:cs typeface="Tahoma" charset="0"/>
              </a:rPr>
              <a:t>A:  1101</a:t>
            </a:r>
            <a:br>
              <a:rPr lang="en-US" b="0" dirty="0">
                <a:latin typeface="Courier New" charset="0"/>
                <a:cs typeface="Tahoma" charset="0"/>
              </a:rPr>
            </a:br>
            <a:r>
              <a:rPr lang="en-US" b="0" dirty="0">
                <a:latin typeface="Courier New" charset="0"/>
                <a:cs typeface="Tahoma" charset="0"/>
              </a:rPr>
              <a:t>B:</a:t>
            </a:r>
            <a:r>
              <a:rPr lang="en-US" b="0" u="sng" dirty="0">
                <a:latin typeface="Courier New" charset="0"/>
                <a:cs typeface="Tahoma" charset="0"/>
              </a:rPr>
              <a:t>+ 0101</a:t>
            </a:r>
            <a:br>
              <a:rPr lang="en-US" b="0" u="sng" dirty="0">
                <a:latin typeface="Courier New" charset="0"/>
                <a:cs typeface="Tahoma" charset="0"/>
              </a:rPr>
            </a:br>
            <a:r>
              <a:rPr lang="en-US" b="0" dirty="0">
                <a:latin typeface="Courier New" charset="0"/>
                <a:cs typeface="Tahoma" charset="0"/>
              </a:rPr>
              <a:t>   1</a:t>
            </a:r>
            <a:r>
              <a:rPr lang="en-US" dirty="0">
                <a:latin typeface="Courier New" charset="0"/>
                <a:cs typeface="Tahoma" charset="0"/>
              </a:rPr>
              <a:t>0010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70249" y="1815530"/>
            <a:ext cx="3478214" cy="596900"/>
            <a:chOff x="2157" y="1296"/>
            <a:chExt cx="2191" cy="376"/>
          </a:xfrm>
        </p:grpSpPr>
        <p:sp>
          <p:nvSpPr>
            <p:cNvPr id="20548" name="Rectangle 6"/>
            <p:cNvSpPr>
              <a:spLocks noChangeArrowheads="1"/>
            </p:cNvSpPr>
            <p:nvPr/>
          </p:nvSpPr>
          <p:spPr bwMode="auto">
            <a:xfrm>
              <a:off x="2464" y="1405"/>
              <a:ext cx="19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sz="1600" b="1" dirty="0">
                  <a:solidFill>
                    <a:srgbClr val="CC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0549" name="Rectangle 7"/>
            <p:cNvSpPr>
              <a:spLocks noChangeArrowheads="1"/>
            </p:cNvSpPr>
            <p:nvPr/>
          </p:nvSpPr>
          <p:spPr bwMode="auto">
            <a:xfrm>
              <a:off x="2352" y="1405"/>
              <a:ext cx="19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sz="1600" b="1" dirty="0">
                  <a:solidFill>
                    <a:srgbClr val="CC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0550" name="Rectangle 8"/>
            <p:cNvSpPr>
              <a:spLocks noChangeArrowheads="1"/>
            </p:cNvSpPr>
            <p:nvPr/>
          </p:nvSpPr>
          <p:spPr bwMode="auto">
            <a:xfrm>
              <a:off x="2261" y="1405"/>
              <a:ext cx="19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sz="1600" b="1" dirty="0">
                  <a:solidFill>
                    <a:srgbClr val="CC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0551" name="Rectangle 9"/>
            <p:cNvSpPr>
              <a:spLocks noChangeArrowheads="1"/>
            </p:cNvSpPr>
            <p:nvPr/>
          </p:nvSpPr>
          <p:spPr bwMode="auto">
            <a:xfrm>
              <a:off x="2157" y="1405"/>
              <a:ext cx="19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sz="1600" b="1" dirty="0">
                  <a:solidFill>
                    <a:srgbClr val="CC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0552" name="Rectangle 10"/>
            <p:cNvSpPr>
              <a:spLocks noChangeArrowheads="1"/>
            </p:cNvSpPr>
            <p:nvPr/>
          </p:nvSpPr>
          <p:spPr bwMode="auto">
            <a:xfrm>
              <a:off x="3134" y="1296"/>
              <a:ext cx="1214" cy="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sz="1800" b="0" dirty="0">
                  <a:solidFill>
                    <a:srgbClr val="CC0000"/>
                  </a:solidFill>
                  <a:latin typeface="Tahoma" charset="0"/>
                  <a:cs typeface="Tahoma" charset="0"/>
                </a:rPr>
                <a:t>Carries from</a:t>
              </a:r>
              <a:br>
                <a:rPr lang="en-US" sz="1800" b="0" dirty="0">
                  <a:solidFill>
                    <a:srgbClr val="CC0000"/>
                  </a:solidFill>
                  <a:latin typeface="Tahoma" charset="0"/>
                  <a:cs typeface="Tahoma" charset="0"/>
                </a:rPr>
              </a:br>
              <a:r>
                <a:rPr lang="en-US" sz="1800" b="0" dirty="0">
                  <a:solidFill>
                    <a:srgbClr val="CC0000"/>
                  </a:solidFill>
                  <a:latin typeface="Tahoma" charset="0"/>
                  <a:cs typeface="Tahoma" charset="0"/>
                </a:rPr>
                <a:t>previous column</a:t>
              </a:r>
            </a:p>
          </p:txBody>
        </p:sp>
        <p:sp>
          <p:nvSpPr>
            <p:cNvPr id="20553" name="Line 11"/>
            <p:cNvSpPr>
              <a:spLocks noChangeShapeType="1"/>
            </p:cNvSpPr>
            <p:nvPr/>
          </p:nvSpPr>
          <p:spPr bwMode="auto">
            <a:xfrm flipH="1">
              <a:off x="2828" y="1394"/>
              <a:ext cx="288" cy="96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907704" y="2190181"/>
            <a:ext cx="3502496" cy="1095375"/>
            <a:chOff x="468" y="1589"/>
            <a:chExt cx="1680" cy="690"/>
          </a:xfrm>
        </p:grpSpPr>
        <p:sp>
          <p:nvSpPr>
            <p:cNvPr id="20546" name="Rectangle 13"/>
            <p:cNvSpPr>
              <a:spLocks noChangeArrowheads="1"/>
            </p:cNvSpPr>
            <p:nvPr/>
          </p:nvSpPr>
          <p:spPr bwMode="auto">
            <a:xfrm>
              <a:off x="468" y="1589"/>
              <a:ext cx="1296" cy="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sz="1800" b="0" dirty="0">
                  <a:solidFill>
                    <a:srgbClr val="CC0000"/>
                  </a:solidFill>
                  <a:latin typeface="Tahoma" charset="0"/>
                  <a:cs typeface="Tahoma" charset="0"/>
                </a:rPr>
                <a:t>Adding two N-bit numbers produces an (N+1)-bit result</a:t>
              </a:r>
            </a:p>
          </p:txBody>
        </p:sp>
        <p:sp>
          <p:nvSpPr>
            <p:cNvPr id="20547" name="Line 14"/>
            <p:cNvSpPr>
              <a:spLocks noChangeShapeType="1"/>
            </p:cNvSpPr>
            <p:nvPr/>
          </p:nvSpPr>
          <p:spPr bwMode="auto">
            <a:xfrm>
              <a:off x="1373" y="1986"/>
              <a:ext cx="775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7369175" y="3230563"/>
            <a:ext cx="1524000" cy="1073150"/>
            <a:chOff x="4464" y="532"/>
            <a:chExt cx="960" cy="676"/>
          </a:xfrm>
        </p:grpSpPr>
        <p:grpSp>
          <p:nvGrpSpPr>
            <p:cNvPr id="20537" name="Group 68"/>
            <p:cNvGrpSpPr>
              <a:grpSpLocks/>
            </p:cNvGrpSpPr>
            <p:nvPr/>
          </p:nvGrpSpPr>
          <p:grpSpPr bwMode="auto">
            <a:xfrm>
              <a:off x="4464" y="532"/>
              <a:ext cx="960" cy="676"/>
              <a:chOff x="3936" y="528"/>
              <a:chExt cx="960" cy="676"/>
            </a:xfrm>
          </p:grpSpPr>
          <p:sp>
            <p:nvSpPr>
              <p:cNvPr id="20539" name="Rectangle 69"/>
              <p:cNvSpPr>
                <a:spLocks noChangeArrowheads="1"/>
              </p:cNvSpPr>
              <p:nvPr/>
            </p:nvSpPr>
            <p:spPr bwMode="auto">
              <a:xfrm>
                <a:off x="4128" y="672"/>
                <a:ext cx="576" cy="37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sz="1800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20540" name="Text Box 70"/>
              <p:cNvSpPr txBox="1">
                <a:spLocks noChangeArrowheads="1"/>
              </p:cNvSpPr>
              <p:nvPr/>
            </p:nvSpPr>
            <p:spPr bwMode="auto">
              <a:xfrm>
                <a:off x="4118" y="664"/>
                <a:ext cx="634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   A       B</a:t>
                </a:r>
              </a:p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CO          CI</a:t>
                </a:r>
              </a:p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        S</a:t>
                </a:r>
              </a:p>
            </p:txBody>
          </p:sp>
          <p:sp>
            <p:nvSpPr>
              <p:cNvPr id="20541" name="Line 71"/>
              <p:cNvSpPr>
                <a:spLocks noChangeShapeType="1"/>
              </p:cNvSpPr>
              <p:nvPr/>
            </p:nvSpPr>
            <p:spPr bwMode="auto">
              <a:xfrm>
                <a:off x="4272" y="52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2" name="Line 72"/>
              <p:cNvSpPr>
                <a:spLocks noChangeShapeType="1"/>
              </p:cNvSpPr>
              <p:nvPr/>
            </p:nvSpPr>
            <p:spPr bwMode="auto">
              <a:xfrm>
                <a:off x="4528" y="529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3" name="Line 73"/>
              <p:cNvSpPr>
                <a:spLocks noChangeShapeType="1"/>
              </p:cNvSpPr>
              <p:nvPr/>
            </p:nvSpPr>
            <p:spPr bwMode="auto">
              <a:xfrm>
                <a:off x="4416" y="10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4" name="Line 74"/>
              <p:cNvSpPr>
                <a:spLocks noChangeShapeType="1"/>
              </p:cNvSpPr>
              <p:nvPr/>
            </p:nvSpPr>
            <p:spPr bwMode="auto">
              <a:xfrm>
                <a:off x="4704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5" name="Line 75"/>
              <p:cNvSpPr>
                <a:spLocks noChangeShapeType="1"/>
              </p:cNvSpPr>
              <p:nvPr/>
            </p:nvSpPr>
            <p:spPr bwMode="auto">
              <a:xfrm>
                <a:off x="3936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38" name="Text Box 76"/>
            <p:cNvSpPr txBox="1">
              <a:spLocks noChangeArrowheads="1"/>
            </p:cNvSpPr>
            <p:nvPr/>
          </p:nvSpPr>
          <p:spPr bwMode="auto">
            <a:xfrm>
              <a:off x="4801" y="748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DomCasual" charset="0"/>
                  <a:cs typeface="Tahoma" charset="0"/>
                </a:rPr>
                <a:t>FA</a:t>
              </a:r>
            </a:p>
          </p:txBody>
        </p:sp>
      </p:grpSp>
      <p:grpSp>
        <p:nvGrpSpPr>
          <p:cNvPr id="20487" name="Group 74"/>
          <p:cNvGrpSpPr>
            <a:grpSpLocks/>
          </p:cNvGrpSpPr>
          <p:nvPr/>
        </p:nvGrpSpPr>
        <p:grpSpPr bwMode="auto">
          <a:xfrm>
            <a:off x="2027238" y="5146675"/>
            <a:ext cx="5799137" cy="1649413"/>
            <a:chOff x="2027238" y="5146675"/>
            <a:chExt cx="5799137" cy="1649413"/>
          </a:xfrm>
        </p:grpSpPr>
        <p:grpSp>
          <p:nvGrpSpPr>
            <p:cNvPr id="20491" name="Group 139"/>
            <p:cNvGrpSpPr>
              <a:grpSpLocks/>
            </p:cNvGrpSpPr>
            <p:nvPr/>
          </p:nvGrpSpPr>
          <p:grpSpPr bwMode="auto">
            <a:xfrm>
              <a:off x="2027238" y="5146675"/>
              <a:ext cx="5684837" cy="1649413"/>
              <a:chOff x="2027187" y="5146675"/>
              <a:chExt cx="5684888" cy="1649829"/>
            </a:xfrm>
          </p:grpSpPr>
          <p:sp>
            <p:nvSpPr>
              <p:cNvPr id="20493" name="Text Box 57"/>
              <p:cNvSpPr txBox="1">
                <a:spLocks noChangeArrowheads="1"/>
              </p:cNvSpPr>
              <p:nvPr/>
            </p:nvSpPr>
            <p:spPr bwMode="auto">
              <a:xfrm>
                <a:off x="2644759" y="5146675"/>
                <a:ext cx="469832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600" b="0">
                    <a:latin typeface="Tahoma" charset="0"/>
                    <a:cs typeface="Tahoma" charset="0"/>
                  </a:rPr>
                  <a:t>A3  B3           A2  B2           A1   B1           A0 B0</a:t>
                </a:r>
              </a:p>
            </p:txBody>
          </p:sp>
          <p:sp>
            <p:nvSpPr>
              <p:cNvPr id="20494" name="Text Box 58"/>
              <p:cNvSpPr txBox="1">
                <a:spLocks noChangeArrowheads="1"/>
              </p:cNvSpPr>
              <p:nvPr/>
            </p:nvSpPr>
            <p:spPr bwMode="auto">
              <a:xfrm>
                <a:off x="2027187" y="6457950"/>
                <a:ext cx="5227613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600" b="0">
                    <a:latin typeface="Tahoma" charset="0"/>
                    <a:cs typeface="Tahoma" charset="0"/>
                  </a:rPr>
                  <a:t>S4         S3                 S2                 S1                 S0</a:t>
                </a:r>
              </a:p>
            </p:txBody>
          </p:sp>
          <p:sp>
            <p:nvSpPr>
              <p:cNvPr id="20495" name="Line 59"/>
              <p:cNvSpPr>
                <a:spLocks noChangeShapeType="1"/>
              </p:cNvSpPr>
              <p:nvPr/>
            </p:nvSpPr>
            <p:spPr bwMode="auto">
              <a:xfrm>
                <a:off x="2277180" y="5988050"/>
                <a:ext cx="0" cy="5397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6" name="Line 60"/>
              <p:cNvSpPr>
                <a:spLocks noChangeShapeType="1"/>
              </p:cNvSpPr>
              <p:nvPr/>
            </p:nvSpPr>
            <p:spPr bwMode="auto">
              <a:xfrm>
                <a:off x="7712075" y="5988050"/>
                <a:ext cx="0" cy="4699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497" name="Group 67"/>
              <p:cNvGrpSpPr>
                <a:grpSpLocks/>
              </p:cNvGrpSpPr>
              <p:nvPr/>
            </p:nvGrpSpPr>
            <p:grpSpPr bwMode="auto">
              <a:xfrm>
                <a:off x="6188075" y="5462412"/>
                <a:ext cx="1524000" cy="1073150"/>
                <a:chOff x="4464" y="532"/>
                <a:chExt cx="960" cy="676"/>
              </a:xfrm>
            </p:grpSpPr>
            <p:grpSp>
              <p:nvGrpSpPr>
                <p:cNvPr id="20528" name="Group 68"/>
                <p:cNvGrpSpPr>
                  <a:grpSpLocks/>
                </p:cNvGrpSpPr>
                <p:nvPr/>
              </p:nvGrpSpPr>
              <p:grpSpPr bwMode="auto">
                <a:xfrm>
                  <a:off x="4464" y="532"/>
                  <a:ext cx="960" cy="676"/>
                  <a:chOff x="3936" y="528"/>
                  <a:chExt cx="960" cy="676"/>
                </a:xfrm>
              </p:grpSpPr>
              <p:sp>
                <p:nvSpPr>
                  <p:cNvPr id="20530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672"/>
                    <a:ext cx="576" cy="377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algn="l"/>
                    <a:endParaRPr lang="en-US" sz="1800" b="0">
                      <a:latin typeface="Tahoma" charset="0"/>
                      <a:cs typeface="Tahoma" charset="0"/>
                    </a:endParaRPr>
                  </a:p>
                </p:txBody>
              </p:sp>
              <p:sp>
                <p:nvSpPr>
                  <p:cNvPr id="20531" name="Text Box 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8" y="664"/>
                    <a:ext cx="634" cy="3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pPr algn="l"/>
                    <a:r>
                      <a:rPr lang="en-US" sz="1100" b="0" dirty="0">
                        <a:latin typeface="Tahoma" charset="0"/>
                        <a:cs typeface="Tahoma" charset="0"/>
                      </a:rPr>
                      <a:t>   A       B</a:t>
                    </a:r>
                  </a:p>
                  <a:p>
                    <a:pPr algn="l"/>
                    <a:r>
                      <a:rPr lang="en-US" sz="1100" b="0" dirty="0">
                        <a:latin typeface="Tahoma" charset="0"/>
                        <a:cs typeface="Tahoma" charset="0"/>
                      </a:rPr>
                      <a:t>CO          CI</a:t>
                    </a:r>
                  </a:p>
                  <a:p>
                    <a:pPr algn="l"/>
                    <a:r>
                      <a:rPr lang="en-US" sz="1100" b="0" dirty="0">
                        <a:latin typeface="Tahoma" charset="0"/>
                        <a:cs typeface="Tahoma" charset="0"/>
                      </a:rPr>
                      <a:t>        S</a:t>
                    </a:r>
                  </a:p>
                </p:txBody>
              </p:sp>
              <p:sp>
                <p:nvSpPr>
                  <p:cNvPr id="20532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528"/>
                    <a:ext cx="0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33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4528" y="529"/>
                    <a:ext cx="0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34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1060"/>
                    <a:ext cx="0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35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4704" y="86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36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86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29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4801" y="748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l"/>
                  <a:r>
                    <a:rPr lang="en-US" sz="1600" b="0">
                      <a:latin typeface="DomCasual" charset="0"/>
                      <a:cs typeface="Tahoma" charset="0"/>
                    </a:rPr>
                    <a:t>FA</a:t>
                  </a:r>
                </a:p>
              </p:txBody>
            </p:sp>
          </p:grpSp>
          <p:grpSp>
            <p:nvGrpSpPr>
              <p:cNvPr id="20498" name="Group 67"/>
              <p:cNvGrpSpPr>
                <a:grpSpLocks/>
              </p:cNvGrpSpPr>
              <p:nvPr/>
            </p:nvGrpSpPr>
            <p:grpSpPr bwMode="auto">
              <a:xfrm>
                <a:off x="4876800" y="5463114"/>
                <a:ext cx="1524000" cy="1073150"/>
                <a:chOff x="4464" y="532"/>
                <a:chExt cx="960" cy="676"/>
              </a:xfrm>
            </p:grpSpPr>
            <p:grpSp>
              <p:nvGrpSpPr>
                <p:cNvPr id="20519" name="Group 68"/>
                <p:cNvGrpSpPr>
                  <a:grpSpLocks/>
                </p:cNvGrpSpPr>
                <p:nvPr/>
              </p:nvGrpSpPr>
              <p:grpSpPr bwMode="auto">
                <a:xfrm>
                  <a:off x="4464" y="532"/>
                  <a:ext cx="960" cy="676"/>
                  <a:chOff x="3936" y="528"/>
                  <a:chExt cx="960" cy="676"/>
                </a:xfrm>
              </p:grpSpPr>
              <p:sp>
                <p:nvSpPr>
                  <p:cNvPr id="20521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672"/>
                    <a:ext cx="576" cy="377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algn="l"/>
                    <a:endParaRPr lang="en-US" sz="1800" b="0">
                      <a:latin typeface="Tahoma" charset="0"/>
                      <a:cs typeface="Tahoma" charset="0"/>
                    </a:endParaRPr>
                  </a:p>
                </p:txBody>
              </p:sp>
              <p:sp>
                <p:nvSpPr>
                  <p:cNvPr id="20522" name="Text Box 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8" y="664"/>
                    <a:ext cx="634" cy="3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pPr algn="l"/>
                    <a:r>
                      <a:rPr lang="en-US" sz="1100" b="0">
                        <a:latin typeface="Tahoma" charset="0"/>
                        <a:cs typeface="Tahoma" charset="0"/>
                      </a:rPr>
                      <a:t>   A       B</a:t>
                    </a:r>
                  </a:p>
                  <a:p>
                    <a:pPr algn="l"/>
                    <a:r>
                      <a:rPr lang="en-US" sz="1100" b="0">
                        <a:latin typeface="Tahoma" charset="0"/>
                        <a:cs typeface="Tahoma" charset="0"/>
                      </a:rPr>
                      <a:t>CO          CI</a:t>
                    </a:r>
                  </a:p>
                  <a:p>
                    <a:pPr algn="l"/>
                    <a:r>
                      <a:rPr lang="en-US" sz="1100" b="0">
                        <a:latin typeface="Tahoma" charset="0"/>
                        <a:cs typeface="Tahoma" charset="0"/>
                      </a:rPr>
                      <a:t>        S</a:t>
                    </a:r>
                  </a:p>
                </p:txBody>
              </p:sp>
              <p:sp>
                <p:nvSpPr>
                  <p:cNvPr id="20523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528"/>
                    <a:ext cx="0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24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4528" y="529"/>
                    <a:ext cx="0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25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1060"/>
                    <a:ext cx="0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26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4704" y="86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27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86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20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4801" y="748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l"/>
                  <a:r>
                    <a:rPr lang="en-US" sz="1600" b="0">
                      <a:latin typeface="DomCasual" charset="0"/>
                      <a:cs typeface="Tahoma" charset="0"/>
                    </a:rPr>
                    <a:t>FA</a:t>
                  </a:r>
                </a:p>
              </p:txBody>
            </p:sp>
          </p:grpSp>
          <p:grpSp>
            <p:nvGrpSpPr>
              <p:cNvPr id="20499" name="Group 67"/>
              <p:cNvGrpSpPr>
                <a:grpSpLocks/>
              </p:cNvGrpSpPr>
              <p:nvPr/>
            </p:nvGrpSpPr>
            <p:grpSpPr bwMode="auto">
              <a:xfrm>
                <a:off x="3581400" y="5463114"/>
                <a:ext cx="1524000" cy="1073150"/>
                <a:chOff x="4464" y="532"/>
                <a:chExt cx="960" cy="676"/>
              </a:xfrm>
            </p:grpSpPr>
            <p:grpSp>
              <p:nvGrpSpPr>
                <p:cNvPr id="20510" name="Group 68"/>
                <p:cNvGrpSpPr>
                  <a:grpSpLocks/>
                </p:cNvGrpSpPr>
                <p:nvPr/>
              </p:nvGrpSpPr>
              <p:grpSpPr bwMode="auto">
                <a:xfrm>
                  <a:off x="4464" y="532"/>
                  <a:ext cx="960" cy="676"/>
                  <a:chOff x="3936" y="528"/>
                  <a:chExt cx="960" cy="676"/>
                </a:xfrm>
              </p:grpSpPr>
              <p:sp>
                <p:nvSpPr>
                  <p:cNvPr id="20512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672"/>
                    <a:ext cx="576" cy="377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algn="l"/>
                    <a:endParaRPr lang="en-US" sz="1800" b="0">
                      <a:latin typeface="Tahoma" charset="0"/>
                      <a:cs typeface="Tahoma" charset="0"/>
                    </a:endParaRPr>
                  </a:p>
                </p:txBody>
              </p:sp>
              <p:sp>
                <p:nvSpPr>
                  <p:cNvPr id="20513" name="Text Box 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8" y="664"/>
                    <a:ext cx="634" cy="3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pPr algn="l"/>
                    <a:r>
                      <a:rPr lang="en-US" sz="1100" b="0">
                        <a:latin typeface="Tahoma" charset="0"/>
                        <a:cs typeface="Tahoma" charset="0"/>
                      </a:rPr>
                      <a:t>   A       B</a:t>
                    </a:r>
                  </a:p>
                  <a:p>
                    <a:pPr algn="l"/>
                    <a:r>
                      <a:rPr lang="en-US" sz="1100" b="0">
                        <a:latin typeface="Tahoma" charset="0"/>
                        <a:cs typeface="Tahoma" charset="0"/>
                      </a:rPr>
                      <a:t>CO          CI</a:t>
                    </a:r>
                  </a:p>
                  <a:p>
                    <a:pPr algn="l"/>
                    <a:r>
                      <a:rPr lang="en-US" sz="1100" b="0">
                        <a:latin typeface="Tahoma" charset="0"/>
                        <a:cs typeface="Tahoma" charset="0"/>
                      </a:rPr>
                      <a:t>        S</a:t>
                    </a:r>
                  </a:p>
                </p:txBody>
              </p:sp>
              <p:sp>
                <p:nvSpPr>
                  <p:cNvPr id="20514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528"/>
                    <a:ext cx="0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15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4528" y="529"/>
                    <a:ext cx="0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16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1060"/>
                    <a:ext cx="0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17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4704" y="86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18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86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11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4801" y="748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l"/>
                  <a:r>
                    <a:rPr lang="en-US" sz="1600" b="0">
                      <a:latin typeface="DomCasual" charset="0"/>
                      <a:cs typeface="Tahoma" charset="0"/>
                    </a:rPr>
                    <a:t>FA</a:t>
                  </a:r>
                </a:p>
              </p:txBody>
            </p:sp>
          </p:grpSp>
          <p:grpSp>
            <p:nvGrpSpPr>
              <p:cNvPr id="20500" name="Group 67"/>
              <p:cNvGrpSpPr>
                <a:grpSpLocks/>
              </p:cNvGrpSpPr>
              <p:nvPr/>
            </p:nvGrpSpPr>
            <p:grpSpPr bwMode="auto">
              <a:xfrm>
                <a:off x="2270125" y="5463816"/>
                <a:ext cx="1524000" cy="1073150"/>
                <a:chOff x="4464" y="532"/>
                <a:chExt cx="960" cy="676"/>
              </a:xfrm>
            </p:grpSpPr>
            <p:grpSp>
              <p:nvGrpSpPr>
                <p:cNvPr id="20501" name="Group 68"/>
                <p:cNvGrpSpPr>
                  <a:grpSpLocks/>
                </p:cNvGrpSpPr>
                <p:nvPr/>
              </p:nvGrpSpPr>
              <p:grpSpPr bwMode="auto">
                <a:xfrm>
                  <a:off x="4464" y="532"/>
                  <a:ext cx="960" cy="676"/>
                  <a:chOff x="3936" y="528"/>
                  <a:chExt cx="960" cy="676"/>
                </a:xfrm>
              </p:grpSpPr>
              <p:sp>
                <p:nvSpPr>
                  <p:cNvPr id="20503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672"/>
                    <a:ext cx="576" cy="377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algn="l"/>
                    <a:endParaRPr lang="en-US" sz="1800" b="0">
                      <a:latin typeface="Tahoma" charset="0"/>
                      <a:cs typeface="Tahoma" charset="0"/>
                    </a:endParaRPr>
                  </a:p>
                </p:txBody>
              </p:sp>
              <p:sp>
                <p:nvSpPr>
                  <p:cNvPr id="20504" name="Text Box 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8" y="664"/>
                    <a:ext cx="634" cy="37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2pPr>
                    <a:lvl3pPr marL="11430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3pPr>
                    <a:lvl4pPr marL="16002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4pPr>
                    <a:lvl5pPr marL="2057400" indent="-228600"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5pPr>
                    <a:lvl6pPr marL="25146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6pPr>
                    <a:lvl7pPr marL="29718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7pPr>
                    <a:lvl8pPr marL="34290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8pPr>
                    <a:lvl9pPr marL="3886200" indent="-228600" algn="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 b="1">
                        <a:solidFill>
                          <a:schemeClr val="tx1"/>
                        </a:solidFill>
                        <a:latin typeface="Tekton" charset="0"/>
                        <a:ea typeface="ＭＳ Ｐゴシック" charset="0"/>
                      </a:defRPr>
                    </a:lvl9pPr>
                  </a:lstStyle>
                  <a:p>
                    <a:pPr algn="l"/>
                    <a:r>
                      <a:rPr lang="en-US" sz="1100" b="0">
                        <a:latin typeface="Tahoma" charset="0"/>
                        <a:cs typeface="Tahoma" charset="0"/>
                      </a:rPr>
                      <a:t>   A       B</a:t>
                    </a:r>
                  </a:p>
                  <a:p>
                    <a:pPr algn="l"/>
                    <a:r>
                      <a:rPr lang="en-US" sz="1100" b="0">
                        <a:latin typeface="Tahoma" charset="0"/>
                        <a:cs typeface="Tahoma" charset="0"/>
                      </a:rPr>
                      <a:t>CO          CI</a:t>
                    </a:r>
                  </a:p>
                  <a:p>
                    <a:pPr algn="l"/>
                    <a:r>
                      <a:rPr lang="en-US" sz="1100" b="0">
                        <a:latin typeface="Tahoma" charset="0"/>
                        <a:cs typeface="Tahoma" charset="0"/>
                      </a:rPr>
                      <a:t>        S</a:t>
                    </a:r>
                  </a:p>
                </p:txBody>
              </p:sp>
              <p:sp>
                <p:nvSpPr>
                  <p:cNvPr id="20505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528"/>
                    <a:ext cx="0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06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4528" y="529"/>
                    <a:ext cx="0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07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4416" y="1060"/>
                    <a:ext cx="0" cy="14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08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4704" y="86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09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3936" y="86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02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4801" y="748"/>
                  <a:ext cx="270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l"/>
                  <a:r>
                    <a:rPr lang="en-US" sz="1600" b="0">
                      <a:latin typeface="DomCasual" charset="0"/>
                      <a:cs typeface="Tahoma" charset="0"/>
                    </a:rPr>
                    <a:t>FA</a:t>
                  </a:r>
                </a:p>
              </p:txBody>
            </p:sp>
          </p:grpSp>
        </p:grpSp>
        <p:sp>
          <p:nvSpPr>
            <p:cNvPr id="20492" name="Isosceles Triangle 76"/>
            <p:cNvSpPr>
              <a:spLocks noChangeArrowheads="1"/>
            </p:cNvSpPr>
            <p:nvPr/>
          </p:nvSpPr>
          <p:spPr bwMode="auto">
            <a:xfrm flipV="1">
              <a:off x="7597775" y="6457620"/>
              <a:ext cx="228600" cy="204459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b">
              <a:spAutoFit/>
            </a:bodyPr>
            <a:lstStyle/>
            <a:p>
              <a:pPr algn="l"/>
              <a:endParaRPr lang="en-US" sz="1800" b="0">
                <a:latin typeface="Arial" charset="0"/>
              </a:endParaRPr>
            </a:p>
          </p:txBody>
        </p:sp>
      </p:grpSp>
      <p:grpSp>
        <p:nvGrpSpPr>
          <p:cNvPr id="170" name="Group 5"/>
          <p:cNvGrpSpPr>
            <a:grpSpLocks/>
          </p:cNvGrpSpPr>
          <p:nvPr/>
        </p:nvGrpSpPr>
        <p:grpSpPr bwMode="auto">
          <a:xfrm>
            <a:off x="111125" y="5680075"/>
            <a:ext cx="1927225" cy="347663"/>
            <a:chOff x="2448" y="1296"/>
            <a:chExt cx="1214" cy="219"/>
          </a:xfrm>
        </p:grpSpPr>
        <p:sp>
          <p:nvSpPr>
            <p:cNvPr id="20489" name="Rectangle 10"/>
            <p:cNvSpPr>
              <a:spLocks noChangeArrowheads="1"/>
            </p:cNvSpPr>
            <p:nvPr/>
          </p:nvSpPr>
          <p:spPr bwMode="auto">
            <a:xfrm>
              <a:off x="2448" y="1296"/>
              <a:ext cx="1214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sz="1800" b="0">
                  <a:solidFill>
                    <a:srgbClr val="CC0000"/>
                  </a:solidFill>
                  <a:latin typeface="Tahoma" charset="0"/>
                  <a:cs typeface="Tahoma" charset="0"/>
                </a:rPr>
                <a:t>4-bit adder</a:t>
              </a:r>
            </a:p>
          </p:txBody>
        </p:sp>
        <p:sp>
          <p:nvSpPr>
            <p:cNvPr id="20490" name="Line 11"/>
            <p:cNvSpPr>
              <a:spLocks noChangeShapeType="1"/>
            </p:cNvSpPr>
            <p:nvPr/>
          </p:nvSpPr>
          <p:spPr bwMode="auto">
            <a:xfrm>
              <a:off x="3242" y="1394"/>
              <a:ext cx="413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869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Binary Addition</a:t>
            </a:r>
          </a:p>
        </p:txBody>
      </p:sp>
      <p:sp>
        <p:nvSpPr>
          <p:cNvPr id="81" name="Content Placeholder 8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Extend to arbitrary # of bits</a:t>
            </a:r>
          </a:p>
          <a:p>
            <a:pPr lvl="1">
              <a:defRPr/>
            </a:pPr>
            <a:r>
              <a:rPr lang="en-US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bits:  cascade </a:t>
            </a:r>
            <a:r>
              <a:rPr lang="en-US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full adders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Called “Ripple-Carry Adder”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carries ripple through from right to left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longest chain of carries has length</a:t>
            </a:r>
            <a:r>
              <a:rPr lang="en-US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n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3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how long does it take to add the numbers 0 and 1?</a:t>
            </a:r>
          </a:p>
          <a:p>
            <a:pPr lvl="3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how long does it take to add the numbers -1 and 1?</a:t>
            </a:r>
          </a:p>
        </p:txBody>
      </p:sp>
      <p:sp>
        <p:nvSpPr>
          <p:cNvPr id="21507" name="Text Box 57"/>
          <p:cNvSpPr txBox="1">
            <a:spLocks noChangeArrowheads="1"/>
          </p:cNvSpPr>
          <p:nvPr/>
        </p:nvSpPr>
        <p:spPr bwMode="auto">
          <a:xfrm>
            <a:off x="2133600" y="2057400"/>
            <a:ext cx="5210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>
                <a:latin typeface="Tahoma" charset="0"/>
                <a:cs typeface="Tahoma" charset="0"/>
              </a:rPr>
              <a:t>A</a:t>
            </a:r>
            <a:r>
              <a:rPr lang="en-US" sz="1600" b="0" baseline="-25000">
                <a:latin typeface="Tahoma" charset="0"/>
                <a:cs typeface="Tahoma" charset="0"/>
              </a:rPr>
              <a:t>n-1</a:t>
            </a:r>
            <a:r>
              <a:rPr lang="en-US" sz="1600" b="0">
                <a:latin typeface="Tahoma" charset="0"/>
                <a:cs typeface="Tahoma" charset="0"/>
              </a:rPr>
              <a:t>  B</a:t>
            </a:r>
            <a:r>
              <a:rPr lang="en-US" sz="1600" b="0" baseline="-25000">
                <a:latin typeface="Tahoma" charset="0"/>
                <a:cs typeface="Tahoma" charset="0"/>
              </a:rPr>
              <a:t>n-1</a:t>
            </a:r>
            <a:r>
              <a:rPr lang="en-US" sz="1600" b="0">
                <a:latin typeface="Tahoma" charset="0"/>
                <a:cs typeface="Tahoma" charset="0"/>
              </a:rPr>
              <a:t>                 A</a:t>
            </a:r>
            <a:r>
              <a:rPr lang="en-US" sz="1600" b="0" baseline="-25000">
                <a:latin typeface="Tahoma" charset="0"/>
                <a:cs typeface="Tahoma" charset="0"/>
              </a:rPr>
              <a:t>2</a:t>
            </a:r>
            <a:r>
              <a:rPr lang="en-US" sz="1600" b="0">
                <a:latin typeface="Tahoma" charset="0"/>
                <a:cs typeface="Tahoma" charset="0"/>
              </a:rPr>
              <a:t>  B</a:t>
            </a:r>
            <a:r>
              <a:rPr lang="en-US" sz="1600" b="0" baseline="-25000">
                <a:latin typeface="Tahoma" charset="0"/>
                <a:cs typeface="Tahoma" charset="0"/>
              </a:rPr>
              <a:t>2</a:t>
            </a:r>
            <a:r>
              <a:rPr lang="en-US" sz="1600" b="0">
                <a:latin typeface="Tahoma" charset="0"/>
                <a:cs typeface="Tahoma" charset="0"/>
              </a:rPr>
              <a:t>            A</a:t>
            </a:r>
            <a:r>
              <a:rPr lang="en-US" sz="1600" b="0" baseline="-25000">
                <a:latin typeface="Tahoma" charset="0"/>
                <a:cs typeface="Tahoma" charset="0"/>
              </a:rPr>
              <a:t>1</a:t>
            </a:r>
            <a:r>
              <a:rPr lang="en-US" sz="1600" b="0">
                <a:latin typeface="Tahoma" charset="0"/>
                <a:cs typeface="Tahoma" charset="0"/>
              </a:rPr>
              <a:t>   B</a:t>
            </a:r>
            <a:r>
              <a:rPr lang="en-US" sz="1600" b="0" baseline="-25000">
                <a:latin typeface="Tahoma" charset="0"/>
                <a:cs typeface="Tahoma" charset="0"/>
              </a:rPr>
              <a:t>1</a:t>
            </a:r>
            <a:r>
              <a:rPr lang="en-US" sz="1600" b="0">
                <a:latin typeface="Tahoma" charset="0"/>
                <a:cs typeface="Tahoma" charset="0"/>
              </a:rPr>
              <a:t>            A</a:t>
            </a:r>
            <a:r>
              <a:rPr lang="en-US" sz="1600" b="0" baseline="-25000">
                <a:latin typeface="Tahoma" charset="0"/>
                <a:cs typeface="Tahoma" charset="0"/>
              </a:rPr>
              <a:t>0</a:t>
            </a:r>
            <a:r>
              <a:rPr lang="en-US" sz="1600" b="0">
                <a:latin typeface="Tahoma" charset="0"/>
                <a:cs typeface="Tahoma" charset="0"/>
              </a:rPr>
              <a:t> B</a:t>
            </a:r>
            <a:r>
              <a:rPr lang="en-US" sz="1600" b="0" baseline="-25000">
                <a:latin typeface="Tahoma" charset="0"/>
                <a:cs typeface="Tahoma" charset="0"/>
              </a:rPr>
              <a:t>0</a:t>
            </a:r>
          </a:p>
        </p:txBody>
      </p:sp>
      <p:sp>
        <p:nvSpPr>
          <p:cNvPr id="21508" name="Text Box 58"/>
          <p:cNvSpPr txBox="1">
            <a:spLocks noChangeArrowheads="1"/>
          </p:cNvSpPr>
          <p:nvPr/>
        </p:nvSpPr>
        <p:spPr bwMode="auto">
          <a:xfrm>
            <a:off x="1647825" y="3498850"/>
            <a:ext cx="56673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>
                <a:latin typeface="Tahoma" charset="0"/>
                <a:cs typeface="Tahoma" charset="0"/>
              </a:rPr>
              <a:t>S</a:t>
            </a:r>
            <a:r>
              <a:rPr lang="en-US" sz="1600" b="0" baseline="-25000">
                <a:latin typeface="Tahoma" charset="0"/>
                <a:cs typeface="Tahoma" charset="0"/>
              </a:rPr>
              <a:t>n</a:t>
            </a:r>
            <a:r>
              <a:rPr lang="en-US" sz="1600" b="0">
                <a:latin typeface="Tahoma" charset="0"/>
                <a:cs typeface="Tahoma" charset="0"/>
              </a:rPr>
              <a:t>         S</a:t>
            </a:r>
            <a:r>
              <a:rPr lang="en-US" sz="1600" b="0" baseline="-25000">
                <a:latin typeface="Tahoma" charset="0"/>
                <a:cs typeface="Tahoma" charset="0"/>
              </a:rPr>
              <a:t>n-1</a:t>
            </a:r>
            <a:r>
              <a:rPr lang="en-US" sz="1600" b="0">
                <a:latin typeface="Tahoma" charset="0"/>
                <a:cs typeface="Tahoma" charset="0"/>
              </a:rPr>
              <a:t>                      S</a:t>
            </a:r>
            <a:r>
              <a:rPr lang="en-US" sz="1600" b="0" baseline="-25000">
                <a:latin typeface="Tahoma" charset="0"/>
                <a:cs typeface="Tahoma" charset="0"/>
              </a:rPr>
              <a:t>2</a:t>
            </a:r>
            <a:r>
              <a:rPr lang="en-US" sz="1600" b="0">
                <a:latin typeface="Tahoma" charset="0"/>
                <a:cs typeface="Tahoma" charset="0"/>
              </a:rPr>
              <a:t>                  S</a:t>
            </a:r>
            <a:r>
              <a:rPr lang="en-US" sz="1600" b="0" baseline="-25000">
                <a:latin typeface="Tahoma" charset="0"/>
                <a:cs typeface="Tahoma" charset="0"/>
              </a:rPr>
              <a:t>1</a:t>
            </a:r>
            <a:r>
              <a:rPr lang="en-US" sz="1600" b="0">
                <a:latin typeface="Tahoma" charset="0"/>
                <a:cs typeface="Tahoma" charset="0"/>
              </a:rPr>
              <a:t>                  S</a:t>
            </a:r>
            <a:r>
              <a:rPr lang="en-US" sz="1600" b="0" baseline="-25000">
                <a:latin typeface="Tahoma" charset="0"/>
                <a:cs typeface="Tahoma" charset="0"/>
              </a:rPr>
              <a:t>0</a:t>
            </a:r>
          </a:p>
        </p:txBody>
      </p:sp>
      <p:sp>
        <p:nvSpPr>
          <p:cNvPr id="21509" name="Line 59"/>
          <p:cNvSpPr>
            <a:spLocks noChangeShapeType="1"/>
          </p:cNvSpPr>
          <p:nvPr/>
        </p:nvSpPr>
        <p:spPr bwMode="auto">
          <a:xfrm>
            <a:off x="1835150" y="2982913"/>
            <a:ext cx="0" cy="593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Line 60"/>
          <p:cNvSpPr>
            <a:spLocks noChangeShapeType="1"/>
          </p:cNvSpPr>
          <p:nvPr/>
        </p:nvSpPr>
        <p:spPr bwMode="auto">
          <a:xfrm>
            <a:off x="7712075" y="2982913"/>
            <a:ext cx="0" cy="515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11" name="Group 67"/>
          <p:cNvGrpSpPr>
            <a:grpSpLocks/>
          </p:cNvGrpSpPr>
          <p:nvPr/>
        </p:nvGrpSpPr>
        <p:grpSpPr bwMode="auto">
          <a:xfrm>
            <a:off x="6181054" y="2406651"/>
            <a:ext cx="1524000" cy="1179512"/>
            <a:chOff x="4464" y="532"/>
            <a:chExt cx="960" cy="676"/>
          </a:xfrm>
        </p:grpSpPr>
        <p:grpSp>
          <p:nvGrpSpPr>
            <p:cNvPr id="21542" name="Group 68"/>
            <p:cNvGrpSpPr>
              <a:grpSpLocks/>
            </p:cNvGrpSpPr>
            <p:nvPr/>
          </p:nvGrpSpPr>
          <p:grpSpPr bwMode="auto">
            <a:xfrm>
              <a:off x="4464" y="532"/>
              <a:ext cx="960" cy="676"/>
              <a:chOff x="3936" y="528"/>
              <a:chExt cx="960" cy="676"/>
            </a:xfrm>
          </p:grpSpPr>
          <p:sp>
            <p:nvSpPr>
              <p:cNvPr id="21544" name="Rectangle 69"/>
              <p:cNvSpPr>
                <a:spLocks noChangeArrowheads="1"/>
              </p:cNvSpPr>
              <p:nvPr/>
            </p:nvSpPr>
            <p:spPr bwMode="auto">
              <a:xfrm>
                <a:off x="4128" y="672"/>
                <a:ext cx="576" cy="37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sz="1800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21545" name="Text Box 70"/>
              <p:cNvSpPr txBox="1">
                <a:spLocks noChangeArrowheads="1"/>
              </p:cNvSpPr>
              <p:nvPr/>
            </p:nvSpPr>
            <p:spPr bwMode="auto">
              <a:xfrm>
                <a:off x="4118" y="664"/>
                <a:ext cx="634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   A       B</a:t>
                </a:r>
              </a:p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CO          CI</a:t>
                </a:r>
              </a:p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        S</a:t>
                </a:r>
              </a:p>
            </p:txBody>
          </p:sp>
          <p:sp>
            <p:nvSpPr>
              <p:cNvPr id="21546" name="Line 71"/>
              <p:cNvSpPr>
                <a:spLocks noChangeShapeType="1"/>
              </p:cNvSpPr>
              <p:nvPr/>
            </p:nvSpPr>
            <p:spPr bwMode="auto">
              <a:xfrm>
                <a:off x="4272" y="52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7" name="Line 72"/>
              <p:cNvSpPr>
                <a:spLocks noChangeShapeType="1"/>
              </p:cNvSpPr>
              <p:nvPr/>
            </p:nvSpPr>
            <p:spPr bwMode="auto">
              <a:xfrm>
                <a:off x="4528" y="529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8" name="Line 73"/>
              <p:cNvSpPr>
                <a:spLocks noChangeShapeType="1"/>
              </p:cNvSpPr>
              <p:nvPr/>
            </p:nvSpPr>
            <p:spPr bwMode="auto">
              <a:xfrm>
                <a:off x="4416" y="10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Line 74"/>
              <p:cNvSpPr>
                <a:spLocks noChangeShapeType="1"/>
              </p:cNvSpPr>
              <p:nvPr/>
            </p:nvSpPr>
            <p:spPr bwMode="auto">
              <a:xfrm>
                <a:off x="4704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0" name="Line 75"/>
              <p:cNvSpPr>
                <a:spLocks noChangeShapeType="1"/>
              </p:cNvSpPr>
              <p:nvPr/>
            </p:nvSpPr>
            <p:spPr bwMode="auto">
              <a:xfrm>
                <a:off x="3936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43" name="Text Box 76"/>
            <p:cNvSpPr txBox="1">
              <a:spLocks noChangeArrowheads="1"/>
            </p:cNvSpPr>
            <p:nvPr/>
          </p:nvSpPr>
          <p:spPr bwMode="auto">
            <a:xfrm>
              <a:off x="4801" y="748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DomCasual" charset="0"/>
                  <a:cs typeface="Tahoma" charset="0"/>
                </a:rPr>
                <a:t>FA</a:t>
              </a:r>
            </a:p>
          </p:txBody>
        </p:sp>
      </p:grpSp>
      <p:grpSp>
        <p:nvGrpSpPr>
          <p:cNvPr id="21512" name="Group 67"/>
          <p:cNvGrpSpPr>
            <a:grpSpLocks/>
          </p:cNvGrpSpPr>
          <p:nvPr/>
        </p:nvGrpSpPr>
        <p:grpSpPr bwMode="auto">
          <a:xfrm>
            <a:off x="4876800" y="2405063"/>
            <a:ext cx="1524000" cy="1181100"/>
            <a:chOff x="4464" y="532"/>
            <a:chExt cx="960" cy="676"/>
          </a:xfrm>
        </p:grpSpPr>
        <p:grpSp>
          <p:nvGrpSpPr>
            <p:cNvPr id="21533" name="Group 68"/>
            <p:cNvGrpSpPr>
              <a:grpSpLocks/>
            </p:cNvGrpSpPr>
            <p:nvPr/>
          </p:nvGrpSpPr>
          <p:grpSpPr bwMode="auto">
            <a:xfrm>
              <a:off x="4464" y="532"/>
              <a:ext cx="960" cy="676"/>
              <a:chOff x="3936" y="528"/>
              <a:chExt cx="960" cy="676"/>
            </a:xfrm>
          </p:grpSpPr>
          <p:sp>
            <p:nvSpPr>
              <p:cNvPr id="21535" name="Rectangle 69"/>
              <p:cNvSpPr>
                <a:spLocks noChangeArrowheads="1"/>
              </p:cNvSpPr>
              <p:nvPr/>
            </p:nvSpPr>
            <p:spPr bwMode="auto">
              <a:xfrm>
                <a:off x="4128" y="672"/>
                <a:ext cx="576" cy="37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sz="1800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21536" name="Text Box 70"/>
              <p:cNvSpPr txBox="1">
                <a:spLocks noChangeArrowheads="1"/>
              </p:cNvSpPr>
              <p:nvPr/>
            </p:nvSpPr>
            <p:spPr bwMode="auto">
              <a:xfrm>
                <a:off x="4118" y="664"/>
                <a:ext cx="634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   A       B</a:t>
                </a:r>
              </a:p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CO          CI</a:t>
                </a:r>
              </a:p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        S</a:t>
                </a:r>
              </a:p>
            </p:txBody>
          </p:sp>
          <p:sp>
            <p:nvSpPr>
              <p:cNvPr id="21537" name="Line 71"/>
              <p:cNvSpPr>
                <a:spLocks noChangeShapeType="1"/>
              </p:cNvSpPr>
              <p:nvPr/>
            </p:nvSpPr>
            <p:spPr bwMode="auto">
              <a:xfrm>
                <a:off x="4272" y="52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8" name="Line 72"/>
              <p:cNvSpPr>
                <a:spLocks noChangeShapeType="1"/>
              </p:cNvSpPr>
              <p:nvPr/>
            </p:nvSpPr>
            <p:spPr bwMode="auto">
              <a:xfrm>
                <a:off x="4528" y="529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9" name="Line 73"/>
              <p:cNvSpPr>
                <a:spLocks noChangeShapeType="1"/>
              </p:cNvSpPr>
              <p:nvPr/>
            </p:nvSpPr>
            <p:spPr bwMode="auto">
              <a:xfrm>
                <a:off x="4416" y="10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0" name="Line 74"/>
              <p:cNvSpPr>
                <a:spLocks noChangeShapeType="1"/>
              </p:cNvSpPr>
              <p:nvPr/>
            </p:nvSpPr>
            <p:spPr bwMode="auto">
              <a:xfrm>
                <a:off x="4704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1" name="Line 75"/>
              <p:cNvSpPr>
                <a:spLocks noChangeShapeType="1"/>
              </p:cNvSpPr>
              <p:nvPr/>
            </p:nvSpPr>
            <p:spPr bwMode="auto">
              <a:xfrm>
                <a:off x="3936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34" name="Text Box 76"/>
            <p:cNvSpPr txBox="1">
              <a:spLocks noChangeArrowheads="1"/>
            </p:cNvSpPr>
            <p:nvPr/>
          </p:nvSpPr>
          <p:spPr bwMode="auto">
            <a:xfrm>
              <a:off x="4801" y="748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DomCasual" charset="0"/>
                  <a:cs typeface="Tahoma" charset="0"/>
                </a:rPr>
                <a:t>FA</a:t>
              </a:r>
            </a:p>
          </p:txBody>
        </p:sp>
      </p:grpSp>
      <p:grpSp>
        <p:nvGrpSpPr>
          <p:cNvPr id="21513" name="Group 67"/>
          <p:cNvGrpSpPr>
            <a:grpSpLocks/>
          </p:cNvGrpSpPr>
          <p:nvPr/>
        </p:nvGrpSpPr>
        <p:grpSpPr bwMode="auto">
          <a:xfrm>
            <a:off x="3870325" y="2405063"/>
            <a:ext cx="1235075" cy="1181100"/>
            <a:chOff x="4646" y="532"/>
            <a:chExt cx="778" cy="676"/>
          </a:xfrm>
        </p:grpSpPr>
        <p:grpSp>
          <p:nvGrpSpPr>
            <p:cNvPr id="21525" name="Group 68"/>
            <p:cNvGrpSpPr>
              <a:grpSpLocks/>
            </p:cNvGrpSpPr>
            <p:nvPr/>
          </p:nvGrpSpPr>
          <p:grpSpPr bwMode="auto">
            <a:xfrm>
              <a:off x="4646" y="532"/>
              <a:ext cx="778" cy="676"/>
              <a:chOff x="4118" y="528"/>
              <a:chExt cx="778" cy="676"/>
            </a:xfrm>
          </p:grpSpPr>
          <p:sp>
            <p:nvSpPr>
              <p:cNvPr id="21527" name="Rectangle 69"/>
              <p:cNvSpPr>
                <a:spLocks noChangeArrowheads="1"/>
              </p:cNvSpPr>
              <p:nvPr/>
            </p:nvSpPr>
            <p:spPr bwMode="auto">
              <a:xfrm>
                <a:off x="4128" y="672"/>
                <a:ext cx="576" cy="37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sz="1800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21528" name="Text Box 70"/>
              <p:cNvSpPr txBox="1">
                <a:spLocks noChangeArrowheads="1"/>
              </p:cNvSpPr>
              <p:nvPr/>
            </p:nvSpPr>
            <p:spPr bwMode="auto">
              <a:xfrm>
                <a:off x="4118" y="664"/>
                <a:ext cx="634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   A       B</a:t>
                </a:r>
              </a:p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CO          CI</a:t>
                </a:r>
              </a:p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        S</a:t>
                </a:r>
              </a:p>
            </p:txBody>
          </p:sp>
          <p:sp>
            <p:nvSpPr>
              <p:cNvPr id="21529" name="Line 71"/>
              <p:cNvSpPr>
                <a:spLocks noChangeShapeType="1"/>
              </p:cNvSpPr>
              <p:nvPr/>
            </p:nvSpPr>
            <p:spPr bwMode="auto">
              <a:xfrm>
                <a:off x="4272" y="52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0" name="Line 72"/>
              <p:cNvSpPr>
                <a:spLocks noChangeShapeType="1"/>
              </p:cNvSpPr>
              <p:nvPr/>
            </p:nvSpPr>
            <p:spPr bwMode="auto">
              <a:xfrm>
                <a:off x="4528" y="529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Line 73"/>
              <p:cNvSpPr>
                <a:spLocks noChangeShapeType="1"/>
              </p:cNvSpPr>
              <p:nvPr/>
            </p:nvSpPr>
            <p:spPr bwMode="auto">
              <a:xfrm>
                <a:off x="4416" y="10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2" name="Line 74"/>
              <p:cNvSpPr>
                <a:spLocks noChangeShapeType="1"/>
              </p:cNvSpPr>
              <p:nvPr/>
            </p:nvSpPr>
            <p:spPr bwMode="auto">
              <a:xfrm>
                <a:off x="4704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26" name="Text Box 76"/>
            <p:cNvSpPr txBox="1">
              <a:spLocks noChangeArrowheads="1"/>
            </p:cNvSpPr>
            <p:nvPr/>
          </p:nvSpPr>
          <p:spPr bwMode="auto">
            <a:xfrm>
              <a:off x="4801" y="748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DomCasual" charset="0"/>
                  <a:cs typeface="Tahoma" charset="0"/>
                </a:rPr>
                <a:t>FA</a:t>
              </a:r>
            </a:p>
          </p:txBody>
        </p:sp>
      </p:grpSp>
      <p:grpSp>
        <p:nvGrpSpPr>
          <p:cNvPr id="21514" name="Group 67"/>
          <p:cNvGrpSpPr>
            <a:grpSpLocks/>
          </p:cNvGrpSpPr>
          <p:nvPr/>
        </p:nvGrpSpPr>
        <p:grpSpPr bwMode="auto">
          <a:xfrm>
            <a:off x="1828800" y="2406650"/>
            <a:ext cx="1295400" cy="1179513"/>
            <a:chOff x="4464" y="532"/>
            <a:chExt cx="816" cy="676"/>
          </a:xfrm>
        </p:grpSpPr>
        <p:grpSp>
          <p:nvGrpSpPr>
            <p:cNvPr id="21517" name="Group 68"/>
            <p:cNvGrpSpPr>
              <a:grpSpLocks/>
            </p:cNvGrpSpPr>
            <p:nvPr/>
          </p:nvGrpSpPr>
          <p:grpSpPr bwMode="auto">
            <a:xfrm>
              <a:off x="4464" y="532"/>
              <a:ext cx="816" cy="676"/>
              <a:chOff x="3936" y="528"/>
              <a:chExt cx="816" cy="676"/>
            </a:xfrm>
          </p:grpSpPr>
          <p:sp>
            <p:nvSpPr>
              <p:cNvPr id="21519" name="Rectangle 69"/>
              <p:cNvSpPr>
                <a:spLocks noChangeArrowheads="1"/>
              </p:cNvSpPr>
              <p:nvPr/>
            </p:nvSpPr>
            <p:spPr bwMode="auto">
              <a:xfrm>
                <a:off x="4128" y="672"/>
                <a:ext cx="576" cy="37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sz="1800" b="0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21520" name="Text Box 70"/>
              <p:cNvSpPr txBox="1">
                <a:spLocks noChangeArrowheads="1"/>
              </p:cNvSpPr>
              <p:nvPr/>
            </p:nvSpPr>
            <p:spPr bwMode="auto">
              <a:xfrm>
                <a:off x="4118" y="664"/>
                <a:ext cx="634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   A       B</a:t>
                </a:r>
              </a:p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CO          CI</a:t>
                </a:r>
              </a:p>
              <a:p>
                <a:pPr algn="l"/>
                <a:r>
                  <a:rPr lang="en-US" sz="1100" b="0">
                    <a:latin typeface="Tahoma" charset="0"/>
                    <a:cs typeface="Tahoma" charset="0"/>
                  </a:rPr>
                  <a:t>        S</a:t>
                </a:r>
              </a:p>
            </p:txBody>
          </p:sp>
          <p:sp>
            <p:nvSpPr>
              <p:cNvPr id="21521" name="Line 71"/>
              <p:cNvSpPr>
                <a:spLocks noChangeShapeType="1"/>
              </p:cNvSpPr>
              <p:nvPr/>
            </p:nvSpPr>
            <p:spPr bwMode="auto">
              <a:xfrm>
                <a:off x="4272" y="528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2" name="Line 72"/>
              <p:cNvSpPr>
                <a:spLocks noChangeShapeType="1"/>
              </p:cNvSpPr>
              <p:nvPr/>
            </p:nvSpPr>
            <p:spPr bwMode="auto">
              <a:xfrm>
                <a:off x="4528" y="529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3" name="Line 73"/>
              <p:cNvSpPr>
                <a:spLocks noChangeShapeType="1"/>
              </p:cNvSpPr>
              <p:nvPr/>
            </p:nvSpPr>
            <p:spPr bwMode="auto">
              <a:xfrm>
                <a:off x="4416" y="106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4" name="Line 75"/>
              <p:cNvSpPr>
                <a:spLocks noChangeShapeType="1"/>
              </p:cNvSpPr>
              <p:nvPr/>
            </p:nvSpPr>
            <p:spPr bwMode="auto">
              <a:xfrm>
                <a:off x="3936" y="864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18" name="Text Box 76"/>
            <p:cNvSpPr txBox="1">
              <a:spLocks noChangeArrowheads="1"/>
            </p:cNvSpPr>
            <p:nvPr/>
          </p:nvSpPr>
          <p:spPr bwMode="auto">
            <a:xfrm>
              <a:off x="4801" y="748"/>
              <a:ext cx="27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DomCasual" charset="0"/>
                  <a:cs typeface="Tahoma" charset="0"/>
                </a:rPr>
                <a:t>FA</a:t>
              </a:r>
            </a:p>
          </p:txBody>
        </p:sp>
      </p:grpSp>
      <p:sp>
        <p:nvSpPr>
          <p:cNvPr id="21515" name="Isosceles Triangle 76"/>
          <p:cNvSpPr>
            <a:spLocks noChangeArrowheads="1"/>
          </p:cNvSpPr>
          <p:nvPr/>
        </p:nvSpPr>
        <p:spPr bwMode="auto">
          <a:xfrm flipV="1">
            <a:off x="7597775" y="3498850"/>
            <a:ext cx="228600" cy="2254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b">
            <a:spAutoFit/>
          </a:bodyPr>
          <a:lstStyle/>
          <a:p>
            <a:pPr algn="l"/>
            <a:endParaRPr lang="en-US" sz="1800" b="0">
              <a:latin typeface="Arial" charset="0"/>
            </a:endParaRPr>
          </a:p>
        </p:txBody>
      </p:sp>
      <p:cxnSp>
        <p:nvCxnSpPr>
          <p:cNvPr id="21516" name="Straight Connector 8"/>
          <p:cNvCxnSpPr>
            <a:cxnSpLocks noChangeShapeType="1"/>
          </p:cNvCxnSpPr>
          <p:nvPr/>
        </p:nvCxnSpPr>
        <p:spPr bwMode="auto">
          <a:xfrm>
            <a:off x="3200400" y="2992438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42880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Designing a Full Adder (1-bit adder)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412776"/>
            <a:ext cx="6562340" cy="5445224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Follow the step-by-step method</a:t>
            </a:r>
          </a:p>
          <a:p>
            <a:pPr marL="914400" lvl="1" indent="-457200">
              <a:buFont typeface="Tahoma" charset="0"/>
              <a:buAutoNum type="arabicPeriod"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Start with a truth table:</a:t>
            </a:r>
          </a:p>
          <a:p>
            <a:pPr marL="914400" lvl="1" indent="-457200">
              <a:buFont typeface="Tahoma" charset="0"/>
              <a:buAutoNum type="arabicPeriod"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Write down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eqns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for the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outputs: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914400" lvl="1" indent="-457200">
              <a:buFont typeface="Tahoma" charset="0"/>
              <a:buAutoNum type="arabicPeriod"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914400" lvl="1" indent="-457200">
              <a:buFont typeface="Tahoma" charset="0"/>
              <a:buAutoNum type="arabicPeriod"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914400" lvl="1" indent="-457200">
              <a:buFont typeface="Tahoma" charset="0"/>
              <a:buAutoNum type="arabicPeriod"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Simplifying a bit (seems hard, but experienced designers are good at this art!)</a:t>
            </a:r>
          </a:p>
          <a:p>
            <a:pPr marL="914400" lvl="1" indent="-457200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graphicFrame>
        <p:nvGraphicFramePr>
          <p:cNvPr id="1044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941679"/>
              </p:ext>
            </p:extLst>
          </p:nvPr>
        </p:nvGraphicFramePr>
        <p:xfrm>
          <a:off x="6729413" y="1431652"/>
          <a:ext cx="1933575" cy="336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3" imgW="1930400" imgH="3365500" progId="Word.Document.8">
                  <p:embed/>
                </p:oleObj>
              </mc:Choice>
              <mc:Fallback>
                <p:oleObj name="Document" r:id="rId3" imgW="1930400" imgH="3365500" progId="Word.Document.8">
                  <p:embed/>
                  <p:pic>
                    <p:nvPicPr>
                      <p:cNvPr id="1044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9413" y="1431652"/>
                        <a:ext cx="1933575" cy="336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153472"/>
              </p:ext>
            </p:extLst>
          </p:nvPr>
        </p:nvGraphicFramePr>
        <p:xfrm>
          <a:off x="1143000" y="2840285"/>
          <a:ext cx="4678363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5" imgW="1803400" imgH="393700" progId="Equation.3">
                  <p:embed/>
                </p:oleObj>
              </mc:Choice>
              <mc:Fallback>
                <p:oleObj name="Equation" r:id="rId5" imgW="1803400" imgH="393700" progId="Equation.3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840285"/>
                        <a:ext cx="4678363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816214"/>
              </p:ext>
            </p:extLst>
          </p:nvPr>
        </p:nvGraphicFramePr>
        <p:xfrm>
          <a:off x="1219200" y="4941168"/>
          <a:ext cx="6686550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7" imgW="2438400" imgH="469900" progId="Equation.3">
                  <p:embed/>
                </p:oleObj>
              </mc:Choice>
              <mc:Fallback>
                <p:oleObj name="Equation" r:id="rId7" imgW="2438400" imgH="469900" progId="Equation.3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941168"/>
                        <a:ext cx="6686550" cy="129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6746299" y="2894846"/>
            <a:ext cx="1752600" cy="1707188"/>
            <a:chOff x="6746299" y="2453794"/>
            <a:chExt cx="1752600" cy="1707188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6746299" y="2453794"/>
              <a:ext cx="1752600" cy="304800"/>
            </a:xfrm>
            <a:prstGeom prst="roundRect">
              <a:avLst/>
            </a:prstGeom>
            <a:solidFill>
              <a:schemeClr val="accent1">
                <a:alpha val="25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6746299" y="3154988"/>
              <a:ext cx="1752600" cy="304800"/>
            </a:xfrm>
            <a:prstGeom prst="roundRect">
              <a:avLst/>
            </a:prstGeom>
            <a:solidFill>
              <a:schemeClr val="accent1">
                <a:alpha val="25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6746299" y="3856182"/>
              <a:ext cx="1752600" cy="304800"/>
            </a:xfrm>
            <a:prstGeom prst="roundRect">
              <a:avLst/>
            </a:prstGeom>
            <a:solidFill>
              <a:schemeClr val="accent1">
                <a:alpha val="25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6746299" y="3496733"/>
              <a:ext cx="1752600" cy="304800"/>
            </a:xfrm>
            <a:prstGeom prst="roundRect">
              <a:avLst/>
            </a:prstGeom>
            <a:solidFill>
              <a:schemeClr val="accent1">
                <a:alpha val="25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743315" y="2193652"/>
            <a:ext cx="1752600" cy="2407612"/>
            <a:chOff x="6743315" y="1752600"/>
            <a:chExt cx="1752600" cy="2407612"/>
          </a:xfrm>
        </p:grpSpPr>
        <p:sp>
          <p:nvSpPr>
            <p:cNvPr id="15" name="Rounded Rectangle 14"/>
            <p:cNvSpPr/>
            <p:nvPr/>
          </p:nvSpPr>
          <p:spPr bwMode="auto">
            <a:xfrm>
              <a:off x="6743315" y="1752600"/>
              <a:ext cx="1752600" cy="304800"/>
            </a:xfrm>
            <a:prstGeom prst="roundRect">
              <a:avLst/>
            </a:prstGeom>
            <a:solidFill>
              <a:schemeClr val="accent2">
                <a:alpha val="25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6743315" y="2095885"/>
              <a:ext cx="1752600" cy="304800"/>
            </a:xfrm>
            <a:prstGeom prst="roundRect">
              <a:avLst/>
            </a:prstGeom>
            <a:solidFill>
              <a:schemeClr val="accent2">
                <a:alpha val="25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6743315" y="3855412"/>
              <a:ext cx="1752600" cy="304800"/>
            </a:xfrm>
            <a:prstGeom prst="roundRect">
              <a:avLst/>
            </a:prstGeom>
            <a:solidFill>
              <a:schemeClr val="accent2">
                <a:alpha val="25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6743315" y="2795539"/>
              <a:ext cx="1752600" cy="304800"/>
            </a:xfrm>
            <a:prstGeom prst="roundRect">
              <a:avLst/>
            </a:prstGeom>
            <a:solidFill>
              <a:schemeClr val="accent2">
                <a:alpha val="25000"/>
              </a:schemeClr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40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06118-FAD2-FC48-BDA8-7E5482CC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Simplifying the Boolean for Adder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F6755C-50FC-8649-982B-309DE96C0A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Start with definitions of </a:t>
                </a:r>
                <a:r>
                  <a:rPr lang="en-US" dirty="0" err="1"/>
                  <a:t>xor</a:t>
                </a:r>
                <a:r>
                  <a:rPr lang="en-US" dirty="0"/>
                  <a:t> (2 and 3 term):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Intuitively: Either only one is true, or all three are true </a:t>
                </a:r>
              </a:p>
              <a:p>
                <a:pPr lvl="3"/>
                <a:r>
                  <a:rPr lang="en-US" dirty="0"/>
                  <a:t>i.e., an odd number of 1’s</a:t>
                </a:r>
              </a:p>
              <a:p>
                <a:pPr lvl="3"/>
                <a:endParaRPr lang="en-US" dirty="0"/>
              </a:p>
              <a:p>
                <a:pPr lvl="3"/>
                <a:endParaRPr lang="en-US" dirty="0"/>
              </a:p>
              <a:p>
                <a:pPr lvl="3"/>
                <a:endParaRPr lang="en-US" dirty="0"/>
              </a:p>
              <a:p>
                <a:pPr lvl="2"/>
                <a:endParaRPr lang="en-US" dirty="0"/>
              </a:p>
              <a:p>
                <a:r>
                  <a:rPr lang="en-US" dirty="0"/>
                  <a:t>S is just the identify of a 3-term </a:t>
                </a:r>
                <a:r>
                  <a:rPr lang="en-US" dirty="0" err="1"/>
                  <a:t>xor</a:t>
                </a:r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F6755C-50FC-8649-982B-309DE96C0A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89" t="-12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17FED-0181-334D-9CB8-C91C0B5C6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0D5FFCEC-9676-5B47-82C4-8D8E43E29C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909837"/>
              </p:ext>
            </p:extLst>
          </p:nvPr>
        </p:nvGraphicFramePr>
        <p:xfrm>
          <a:off x="1043608" y="3501008"/>
          <a:ext cx="4678363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4" imgW="1803400" imgH="393700" progId="Equation.3">
                  <p:embed/>
                </p:oleObj>
              </mc:Choice>
              <mc:Fallback>
                <p:oleObj name="Equation" r:id="rId4" imgW="1803400" imgH="393700" progId="Equation.3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501008"/>
                        <a:ext cx="4678363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996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06118-FAD2-FC48-BDA8-7E5482CC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Simplifying the Boolean for Adder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F6755C-50FC-8649-982B-309DE96C0A2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Definition of 2-term </a:t>
                </a:r>
                <a:r>
                  <a:rPr lang="en-US" dirty="0" err="1"/>
                  <a:t>xor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𝐴𝐵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   (Commutative)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       (Distributive)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dirty="0"/>
                  <a:t>                             (Identity 7)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dirty="0"/>
                  <a:t>                          (Distributive)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⨁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dirty="0"/>
                  <a:t>                                   (Def. of </a:t>
                </a:r>
                <a:r>
                  <a:rPr lang="en-US" dirty="0" err="1"/>
                  <a:t>xor</a:t>
                </a:r>
                <a:r>
                  <a:rPr lang="en-US" dirty="0"/>
                  <a:t>)</a:t>
                </a:r>
              </a:p>
              <a:p>
                <a:pPr lvl="3"/>
                <a:endParaRPr lang="en-US" dirty="0"/>
              </a:p>
              <a:p>
                <a:pPr lvl="3"/>
                <a:endParaRPr lang="en-US" dirty="0"/>
              </a:p>
              <a:p>
                <a:pPr lvl="2"/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F6755C-50FC-8649-982B-309DE96C0A2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89" t="-1036" r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17FED-0181-334D-9CB8-C91C0B5C6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00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For Those Who Prefer Logic Diagrams</a:t>
            </a:r>
          </a:p>
        </p:txBody>
      </p:sp>
      <p:sp>
        <p:nvSpPr>
          <p:cNvPr id="63" name="Content Placeholder 6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 little tricky, but only 5 gates/bit!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grpSp>
        <p:nvGrpSpPr>
          <p:cNvPr id="23555" name="Group 4"/>
          <p:cNvGrpSpPr>
            <a:grpSpLocks/>
          </p:cNvGrpSpPr>
          <p:nvPr/>
        </p:nvGrpSpPr>
        <p:grpSpPr bwMode="auto">
          <a:xfrm>
            <a:off x="4733925" y="1738313"/>
            <a:ext cx="3343275" cy="3219450"/>
            <a:chOff x="2982" y="1095"/>
            <a:chExt cx="2106" cy="2028"/>
          </a:xfrm>
        </p:grpSpPr>
        <p:sp>
          <p:nvSpPr>
            <p:cNvPr id="23563" name="Text Box 5"/>
            <p:cNvSpPr txBox="1">
              <a:spLocks noChangeArrowheads="1"/>
            </p:cNvSpPr>
            <p:nvPr/>
          </p:nvSpPr>
          <p:spPr bwMode="auto">
            <a:xfrm>
              <a:off x="4850" y="2060"/>
              <a:ext cx="23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>
                  <a:latin typeface="Tahoma" charset="0"/>
                  <a:cs typeface="Tahoma" charset="0"/>
                </a:rPr>
                <a:t>C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i</a:t>
              </a:r>
            </a:p>
          </p:txBody>
        </p:sp>
        <p:grpSp>
          <p:nvGrpSpPr>
            <p:cNvPr id="23564" name="Group 6"/>
            <p:cNvGrpSpPr>
              <a:grpSpLocks noChangeAspect="1"/>
            </p:cNvGrpSpPr>
            <p:nvPr/>
          </p:nvGrpSpPr>
          <p:grpSpPr bwMode="auto">
            <a:xfrm>
              <a:off x="3294" y="1301"/>
              <a:ext cx="1566" cy="1607"/>
              <a:chOff x="5541" y="11003"/>
              <a:chExt cx="3647" cy="4217"/>
            </a:xfrm>
          </p:grpSpPr>
          <p:grpSp>
            <p:nvGrpSpPr>
              <p:cNvPr id="23568" name="Group 7"/>
              <p:cNvGrpSpPr>
                <a:grpSpLocks noChangeAspect="1"/>
              </p:cNvGrpSpPr>
              <p:nvPr/>
            </p:nvGrpSpPr>
            <p:grpSpPr bwMode="auto">
              <a:xfrm rot="5400000">
                <a:off x="7183" y="12237"/>
                <a:ext cx="1296" cy="582"/>
                <a:chOff x="3744" y="8496"/>
                <a:chExt cx="1296" cy="582"/>
              </a:xfrm>
            </p:grpSpPr>
            <p:sp>
              <p:nvSpPr>
                <p:cNvPr id="23603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3744" y="8643"/>
                  <a:ext cx="41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04" name="Freeform 9"/>
                <p:cNvSpPr>
                  <a:spLocks noChangeAspect="1"/>
                </p:cNvSpPr>
                <p:nvPr/>
              </p:nvSpPr>
              <p:spPr bwMode="auto">
                <a:xfrm>
                  <a:off x="4176" y="8499"/>
                  <a:ext cx="681" cy="576"/>
                </a:xfrm>
                <a:custGeom>
                  <a:avLst/>
                  <a:gdLst>
                    <a:gd name="T0" fmla="*/ 6 w 681"/>
                    <a:gd name="T1" fmla="*/ 0 h 576"/>
                    <a:gd name="T2" fmla="*/ 360 w 681"/>
                    <a:gd name="T3" fmla="*/ 0 h 576"/>
                    <a:gd name="T4" fmla="*/ 429 w 681"/>
                    <a:gd name="T5" fmla="*/ 6 h 576"/>
                    <a:gd name="T6" fmla="*/ 489 w 681"/>
                    <a:gd name="T7" fmla="*/ 24 h 576"/>
                    <a:gd name="T8" fmla="*/ 573 w 681"/>
                    <a:gd name="T9" fmla="*/ 96 h 576"/>
                    <a:gd name="T10" fmla="*/ 633 w 681"/>
                    <a:gd name="T11" fmla="*/ 186 h 576"/>
                    <a:gd name="T12" fmla="*/ 681 w 681"/>
                    <a:gd name="T13" fmla="*/ 288 h 576"/>
                    <a:gd name="T14" fmla="*/ 633 w 681"/>
                    <a:gd name="T15" fmla="*/ 390 h 576"/>
                    <a:gd name="T16" fmla="*/ 567 w 681"/>
                    <a:gd name="T17" fmla="*/ 474 h 576"/>
                    <a:gd name="T18" fmla="*/ 483 w 681"/>
                    <a:gd name="T19" fmla="*/ 546 h 576"/>
                    <a:gd name="T20" fmla="*/ 429 w 681"/>
                    <a:gd name="T21" fmla="*/ 564 h 576"/>
                    <a:gd name="T22" fmla="*/ 369 w 681"/>
                    <a:gd name="T23" fmla="*/ 576 h 576"/>
                    <a:gd name="T24" fmla="*/ 0 w 681"/>
                    <a:gd name="T25" fmla="*/ 576 h 57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81"/>
                    <a:gd name="T40" fmla="*/ 0 h 576"/>
                    <a:gd name="T41" fmla="*/ 681 w 681"/>
                    <a:gd name="T42" fmla="*/ 576 h 57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81" h="576">
                      <a:moveTo>
                        <a:pt x="6" y="0"/>
                      </a:moveTo>
                      <a:lnTo>
                        <a:pt x="360" y="0"/>
                      </a:lnTo>
                      <a:lnTo>
                        <a:pt x="429" y="6"/>
                      </a:lnTo>
                      <a:lnTo>
                        <a:pt x="489" y="24"/>
                      </a:lnTo>
                      <a:lnTo>
                        <a:pt x="573" y="96"/>
                      </a:lnTo>
                      <a:lnTo>
                        <a:pt x="633" y="186"/>
                      </a:lnTo>
                      <a:lnTo>
                        <a:pt x="681" y="288"/>
                      </a:lnTo>
                      <a:lnTo>
                        <a:pt x="633" y="390"/>
                      </a:lnTo>
                      <a:lnTo>
                        <a:pt x="567" y="474"/>
                      </a:lnTo>
                      <a:lnTo>
                        <a:pt x="483" y="546"/>
                      </a:lnTo>
                      <a:lnTo>
                        <a:pt x="429" y="564"/>
                      </a:lnTo>
                      <a:lnTo>
                        <a:pt x="369" y="576"/>
                      </a:lnTo>
                      <a:lnTo>
                        <a:pt x="0" y="576"/>
                      </a:lnTo>
                    </a:path>
                  </a:pathLst>
                </a:custGeom>
                <a:solidFill>
                  <a:srgbClr val="FFFFFF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05" name="Freeform 10"/>
                <p:cNvSpPr>
                  <a:spLocks noChangeAspect="1"/>
                </p:cNvSpPr>
                <p:nvPr/>
              </p:nvSpPr>
              <p:spPr bwMode="auto">
                <a:xfrm>
                  <a:off x="4032" y="8496"/>
                  <a:ext cx="144" cy="579"/>
                </a:xfrm>
                <a:custGeom>
                  <a:avLst/>
                  <a:gdLst>
                    <a:gd name="T0" fmla="*/ 0 w 144"/>
                    <a:gd name="T1" fmla="*/ 579 h 579"/>
                    <a:gd name="T2" fmla="*/ 39 w 144"/>
                    <a:gd name="T3" fmla="*/ 564 h 579"/>
                    <a:gd name="T4" fmla="*/ 69 w 144"/>
                    <a:gd name="T5" fmla="*/ 540 h 579"/>
                    <a:gd name="T6" fmla="*/ 111 w 144"/>
                    <a:gd name="T7" fmla="*/ 486 h 579"/>
                    <a:gd name="T8" fmla="*/ 135 w 144"/>
                    <a:gd name="T9" fmla="*/ 384 h 579"/>
                    <a:gd name="T10" fmla="*/ 144 w 144"/>
                    <a:gd name="T11" fmla="*/ 291 h 579"/>
                    <a:gd name="T12" fmla="*/ 135 w 144"/>
                    <a:gd name="T13" fmla="*/ 186 h 579"/>
                    <a:gd name="T14" fmla="*/ 111 w 144"/>
                    <a:gd name="T15" fmla="*/ 102 h 579"/>
                    <a:gd name="T16" fmla="*/ 69 w 144"/>
                    <a:gd name="T17" fmla="*/ 36 h 579"/>
                    <a:gd name="T18" fmla="*/ 39 w 144"/>
                    <a:gd name="T19" fmla="*/ 12 h 579"/>
                    <a:gd name="T20" fmla="*/ 3 w 144"/>
                    <a:gd name="T21" fmla="*/ 0 h 57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4"/>
                    <a:gd name="T34" fmla="*/ 0 h 579"/>
                    <a:gd name="T35" fmla="*/ 144 w 144"/>
                    <a:gd name="T36" fmla="*/ 579 h 579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4" h="579">
                      <a:moveTo>
                        <a:pt x="0" y="579"/>
                      </a:moveTo>
                      <a:lnTo>
                        <a:pt x="39" y="564"/>
                      </a:lnTo>
                      <a:lnTo>
                        <a:pt x="69" y="540"/>
                      </a:lnTo>
                      <a:lnTo>
                        <a:pt x="111" y="486"/>
                      </a:lnTo>
                      <a:lnTo>
                        <a:pt x="135" y="384"/>
                      </a:lnTo>
                      <a:lnTo>
                        <a:pt x="144" y="291"/>
                      </a:lnTo>
                      <a:lnTo>
                        <a:pt x="135" y="186"/>
                      </a:lnTo>
                      <a:lnTo>
                        <a:pt x="111" y="102"/>
                      </a:lnTo>
                      <a:lnTo>
                        <a:pt x="69" y="36"/>
                      </a:lnTo>
                      <a:lnTo>
                        <a:pt x="39" y="12"/>
                      </a:lnTo>
                      <a:lnTo>
                        <a:pt x="3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06" name="Freeform 11"/>
                <p:cNvSpPr>
                  <a:spLocks noChangeAspect="1"/>
                </p:cNvSpPr>
                <p:nvPr/>
              </p:nvSpPr>
              <p:spPr bwMode="auto">
                <a:xfrm>
                  <a:off x="4176" y="8499"/>
                  <a:ext cx="144" cy="579"/>
                </a:xfrm>
                <a:custGeom>
                  <a:avLst/>
                  <a:gdLst>
                    <a:gd name="T0" fmla="*/ 0 w 144"/>
                    <a:gd name="T1" fmla="*/ 579 h 579"/>
                    <a:gd name="T2" fmla="*/ 39 w 144"/>
                    <a:gd name="T3" fmla="*/ 564 h 579"/>
                    <a:gd name="T4" fmla="*/ 69 w 144"/>
                    <a:gd name="T5" fmla="*/ 540 h 579"/>
                    <a:gd name="T6" fmla="*/ 111 w 144"/>
                    <a:gd name="T7" fmla="*/ 486 h 579"/>
                    <a:gd name="T8" fmla="*/ 135 w 144"/>
                    <a:gd name="T9" fmla="*/ 384 h 579"/>
                    <a:gd name="T10" fmla="*/ 144 w 144"/>
                    <a:gd name="T11" fmla="*/ 291 h 579"/>
                    <a:gd name="T12" fmla="*/ 135 w 144"/>
                    <a:gd name="T13" fmla="*/ 186 h 579"/>
                    <a:gd name="T14" fmla="*/ 111 w 144"/>
                    <a:gd name="T15" fmla="*/ 102 h 579"/>
                    <a:gd name="T16" fmla="*/ 69 w 144"/>
                    <a:gd name="T17" fmla="*/ 36 h 579"/>
                    <a:gd name="T18" fmla="*/ 39 w 144"/>
                    <a:gd name="T19" fmla="*/ 12 h 579"/>
                    <a:gd name="T20" fmla="*/ 3 w 144"/>
                    <a:gd name="T21" fmla="*/ 0 h 57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4"/>
                    <a:gd name="T34" fmla="*/ 0 h 579"/>
                    <a:gd name="T35" fmla="*/ 144 w 144"/>
                    <a:gd name="T36" fmla="*/ 579 h 579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4" h="579">
                      <a:moveTo>
                        <a:pt x="0" y="579"/>
                      </a:moveTo>
                      <a:lnTo>
                        <a:pt x="39" y="564"/>
                      </a:lnTo>
                      <a:lnTo>
                        <a:pt x="69" y="540"/>
                      </a:lnTo>
                      <a:lnTo>
                        <a:pt x="111" y="486"/>
                      </a:lnTo>
                      <a:lnTo>
                        <a:pt x="135" y="384"/>
                      </a:lnTo>
                      <a:lnTo>
                        <a:pt x="144" y="291"/>
                      </a:lnTo>
                      <a:lnTo>
                        <a:pt x="135" y="186"/>
                      </a:lnTo>
                      <a:lnTo>
                        <a:pt x="111" y="102"/>
                      </a:lnTo>
                      <a:lnTo>
                        <a:pt x="69" y="36"/>
                      </a:lnTo>
                      <a:lnTo>
                        <a:pt x="39" y="12"/>
                      </a:lnTo>
                      <a:lnTo>
                        <a:pt x="3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07" name="Line 12"/>
                <p:cNvSpPr>
                  <a:spLocks noChangeAspect="1" noChangeShapeType="1"/>
                </p:cNvSpPr>
                <p:nvPr/>
              </p:nvSpPr>
              <p:spPr bwMode="auto">
                <a:xfrm>
                  <a:off x="3744" y="8931"/>
                  <a:ext cx="40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08" name="Line 13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857" y="8784"/>
                  <a:ext cx="183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69" name="Group 14"/>
              <p:cNvGrpSpPr>
                <a:grpSpLocks noChangeAspect="1"/>
              </p:cNvGrpSpPr>
              <p:nvPr/>
            </p:nvGrpSpPr>
            <p:grpSpPr bwMode="auto">
              <a:xfrm rot="5400000">
                <a:off x="7618" y="13880"/>
                <a:ext cx="1296" cy="582"/>
                <a:chOff x="3744" y="8496"/>
                <a:chExt cx="1296" cy="582"/>
              </a:xfrm>
            </p:grpSpPr>
            <p:sp>
              <p:nvSpPr>
                <p:cNvPr id="23597" name="Line 15"/>
                <p:cNvSpPr>
                  <a:spLocks noChangeAspect="1" noChangeShapeType="1"/>
                </p:cNvSpPr>
                <p:nvPr/>
              </p:nvSpPr>
              <p:spPr bwMode="auto">
                <a:xfrm>
                  <a:off x="3744" y="8643"/>
                  <a:ext cx="41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98" name="Freeform 16"/>
                <p:cNvSpPr>
                  <a:spLocks noChangeAspect="1"/>
                </p:cNvSpPr>
                <p:nvPr/>
              </p:nvSpPr>
              <p:spPr bwMode="auto">
                <a:xfrm>
                  <a:off x="4176" y="8499"/>
                  <a:ext cx="681" cy="576"/>
                </a:xfrm>
                <a:custGeom>
                  <a:avLst/>
                  <a:gdLst>
                    <a:gd name="T0" fmla="*/ 6 w 681"/>
                    <a:gd name="T1" fmla="*/ 0 h 576"/>
                    <a:gd name="T2" fmla="*/ 360 w 681"/>
                    <a:gd name="T3" fmla="*/ 0 h 576"/>
                    <a:gd name="T4" fmla="*/ 429 w 681"/>
                    <a:gd name="T5" fmla="*/ 6 h 576"/>
                    <a:gd name="T6" fmla="*/ 489 w 681"/>
                    <a:gd name="T7" fmla="*/ 24 h 576"/>
                    <a:gd name="T8" fmla="*/ 573 w 681"/>
                    <a:gd name="T9" fmla="*/ 96 h 576"/>
                    <a:gd name="T10" fmla="*/ 633 w 681"/>
                    <a:gd name="T11" fmla="*/ 186 h 576"/>
                    <a:gd name="T12" fmla="*/ 681 w 681"/>
                    <a:gd name="T13" fmla="*/ 288 h 576"/>
                    <a:gd name="T14" fmla="*/ 633 w 681"/>
                    <a:gd name="T15" fmla="*/ 390 h 576"/>
                    <a:gd name="T16" fmla="*/ 567 w 681"/>
                    <a:gd name="T17" fmla="*/ 474 h 576"/>
                    <a:gd name="T18" fmla="*/ 483 w 681"/>
                    <a:gd name="T19" fmla="*/ 546 h 576"/>
                    <a:gd name="T20" fmla="*/ 429 w 681"/>
                    <a:gd name="T21" fmla="*/ 564 h 576"/>
                    <a:gd name="T22" fmla="*/ 369 w 681"/>
                    <a:gd name="T23" fmla="*/ 576 h 576"/>
                    <a:gd name="T24" fmla="*/ 0 w 681"/>
                    <a:gd name="T25" fmla="*/ 576 h 57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681"/>
                    <a:gd name="T40" fmla="*/ 0 h 576"/>
                    <a:gd name="T41" fmla="*/ 681 w 681"/>
                    <a:gd name="T42" fmla="*/ 576 h 57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681" h="576">
                      <a:moveTo>
                        <a:pt x="6" y="0"/>
                      </a:moveTo>
                      <a:lnTo>
                        <a:pt x="360" y="0"/>
                      </a:lnTo>
                      <a:lnTo>
                        <a:pt x="429" y="6"/>
                      </a:lnTo>
                      <a:lnTo>
                        <a:pt x="489" y="24"/>
                      </a:lnTo>
                      <a:lnTo>
                        <a:pt x="573" y="96"/>
                      </a:lnTo>
                      <a:lnTo>
                        <a:pt x="633" y="186"/>
                      </a:lnTo>
                      <a:lnTo>
                        <a:pt x="681" y="288"/>
                      </a:lnTo>
                      <a:lnTo>
                        <a:pt x="633" y="390"/>
                      </a:lnTo>
                      <a:lnTo>
                        <a:pt x="567" y="474"/>
                      </a:lnTo>
                      <a:lnTo>
                        <a:pt x="483" y="546"/>
                      </a:lnTo>
                      <a:lnTo>
                        <a:pt x="429" y="564"/>
                      </a:lnTo>
                      <a:lnTo>
                        <a:pt x="369" y="576"/>
                      </a:lnTo>
                      <a:lnTo>
                        <a:pt x="0" y="576"/>
                      </a:lnTo>
                    </a:path>
                  </a:pathLst>
                </a:custGeom>
                <a:solidFill>
                  <a:srgbClr val="FFFFFF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99" name="Freeform 17"/>
                <p:cNvSpPr>
                  <a:spLocks noChangeAspect="1"/>
                </p:cNvSpPr>
                <p:nvPr/>
              </p:nvSpPr>
              <p:spPr bwMode="auto">
                <a:xfrm>
                  <a:off x="4032" y="8496"/>
                  <a:ext cx="144" cy="579"/>
                </a:xfrm>
                <a:custGeom>
                  <a:avLst/>
                  <a:gdLst>
                    <a:gd name="T0" fmla="*/ 0 w 144"/>
                    <a:gd name="T1" fmla="*/ 579 h 579"/>
                    <a:gd name="T2" fmla="*/ 39 w 144"/>
                    <a:gd name="T3" fmla="*/ 564 h 579"/>
                    <a:gd name="T4" fmla="*/ 69 w 144"/>
                    <a:gd name="T5" fmla="*/ 540 h 579"/>
                    <a:gd name="T6" fmla="*/ 111 w 144"/>
                    <a:gd name="T7" fmla="*/ 486 h 579"/>
                    <a:gd name="T8" fmla="*/ 135 w 144"/>
                    <a:gd name="T9" fmla="*/ 384 h 579"/>
                    <a:gd name="T10" fmla="*/ 144 w 144"/>
                    <a:gd name="T11" fmla="*/ 291 h 579"/>
                    <a:gd name="T12" fmla="*/ 135 w 144"/>
                    <a:gd name="T13" fmla="*/ 186 h 579"/>
                    <a:gd name="T14" fmla="*/ 111 w 144"/>
                    <a:gd name="T15" fmla="*/ 102 h 579"/>
                    <a:gd name="T16" fmla="*/ 69 w 144"/>
                    <a:gd name="T17" fmla="*/ 36 h 579"/>
                    <a:gd name="T18" fmla="*/ 39 w 144"/>
                    <a:gd name="T19" fmla="*/ 12 h 579"/>
                    <a:gd name="T20" fmla="*/ 3 w 144"/>
                    <a:gd name="T21" fmla="*/ 0 h 57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4"/>
                    <a:gd name="T34" fmla="*/ 0 h 579"/>
                    <a:gd name="T35" fmla="*/ 144 w 144"/>
                    <a:gd name="T36" fmla="*/ 579 h 579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4" h="579">
                      <a:moveTo>
                        <a:pt x="0" y="579"/>
                      </a:moveTo>
                      <a:lnTo>
                        <a:pt x="39" y="564"/>
                      </a:lnTo>
                      <a:lnTo>
                        <a:pt x="69" y="540"/>
                      </a:lnTo>
                      <a:lnTo>
                        <a:pt x="111" y="486"/>
                      </a:lnTo>
                      <a:lnTo>
                        <a:pt x="135" y="384"/>
                      </a:lnTo>
                      <a:lnTo>
                        <a:pt x="144" y="291"/>
                      </a:lnTo>
                      <a:lnTo>
                        <a:pt x="135" y="186"/>
                      </a:lnTo>
                      <a:lnTo>
                        <a:pt x="111" y="102"/>
                      </a:lnTo>
                      <a:lnTo>
                        <a:pt x="69" y="36"/>
                      </a:lnTo>
                      <a:lnTo>
                        <a:pt x="39" y="12"/>
                      </a:lnTo>
                      <a:lnTo>
                        <a:pt x="3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00" name="Freeform 18"/>
                <p:cNvSpPr>
                  <a:spLocks noChangeAspect="1"/>
                </p:cNvSpPr>
                <p:nvPr/>
              </p:nvSpPr>
              <p:spPr bwMode="auto">
                <a:xfrm>
                  <a:off x="4176" y="8499"/>
                  <a:ext cx="144" cy="579"/>
                </a:xfrm>
                <a:custGeom>
                  <a:avLst/>
                  <a:gdLst>
                    <a:gd name="T0" fmla="*/ 0 w 144"/>
                    <a:gd name="T1" fmla="*/ 579 h 579"/>
                    <a:gd name="T2" fmla="*/ 39 w 144"/>
                    <a:gd name="T3" fmla="*/ 564 h 579"/>
                    <a:gd name="T4" fmla="*/ 69 w 144"/>
                    <a:gd name="T5" fmla="*/ 540 h 579"/>
                    <a:gd name="T6" fmla="*/ 111 w 144"/>
                    <a:gd name="T7" fmla="*/ 486 h 579"/>
                    <a:gd name="T8" fmla="*/ 135 w 144"/>
                    <a:gd name="T9" fmla="*/ 384 h 579"/>
                    <a:gd name="T10" fmla="*/ 144 w 144"/>
                    <a:gd name="T11" fmla="*/ 291 h 579"/>
                    <a:gd name="T12" fmla="*/ 135 w 144"/>
                    <a:gd name="T13" fmla="*/ 186 h 579"/>
                    <a:gd name="T14" fmla="*/ 111 w 144"/>
                    <a:gd name="T15" fmla="*/ 102 h 579"/>
                    <a:gd name="T16" fmla="*/ 69 w 144"/>
                    <a:gd name="T17" fmla="*/ 36 h 579"/>
                    <a:gd name="T18" fmla="*/ 39 w 144"/>
                    <a:gd name="T19" fmla="*/ 12 h 579"/>
                    <a:gd name="T20" fmla="*/ 3 w 144"/>
                    <a:gd name="T21" fmla="*/ 0 h 579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144"/>
                    <a:gd name="T34" fmla="*/ 0 h 579"/>
                    <a:gd name="T35" fmla="*/ 144 w 144"/>
                    <a:gd name="T36" fmla="*/ 579 h 579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144" h="579">
                      <a:moveTo>
                        <a:pt x="0" y="579"/>
                      </a:moveTo>
                      <a:lnTo>
                        <a:pt x="39" y="564"/>
                      </a:lnTo>
                      <a:lnTo>
                        <a:pt x="69" y="540"/>
                      </a:lnTo>
                      <a:lnTo>
                        <a:pt x="111" y="486"/>
                      </a:lnTo>
                      <a:lnTo>
                        <a:pt x="135" y="384"/>
                      </a:lnTo>
                      <a:lnTo>
                        <a:pt x="144" y="291"/>
                      </a:lnTo>
                      <a:lnTo>
                        <a:pt x="135" y="186"/>
                      </a:lnTo>
                      <a:lnTo>
                        <a:pt x="111" y="102"/>
                      </a:lnTo>
                      <a:lnTo>
                        <a:pt x="69" y="36"/>
                      </a:lnTo>
                      <a:lnTo>
                        <a:pt x="39" y="12"/>
                      </a:lnTo>
                      <a:lnTo>
                        <a:pt x="3" y="0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01" name="Line 19"/>
                <p:cNvSpPr>
                  <a:spLocks noChangeAspect="1" noChangeShapeType="1"/>
                </p:cNvSpPr>
                <p:nvPr/>
              </p:nvSpPr>
              <p:spPr bwMode="auto">
                <a:xfrm>
                  <a:off x="3744" y="8931"/>
                  <a:ext cx="40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02" name="Line 20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857" y="8784"/>
                  <a:ext cx="183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70" name="Group 21"/>
              <p:cNvGrpSpPr>
                <a:grpSpLocks noChangeAspect="1"/>
              </p:cNvGrpSpPr>
              <p:nvPr/>
            </p:nvGrpSpPr>
            <p:grpSpPr bwMode="auto">
              <a:xfrm rot="5400000">
                <a:off x="6181" y="12270"/>
                <a:ext cx="1296" cy="576"/>
                <a:chOff x="2304" y="7200"/>
                <a:chExt cx="1296" cy="576"/>
              </a:xfrm>
            </p:grpSpPr>
            <p:sp>
              <p:nvSpPr>
                <p:cNvPr id="23593" name="Freeform 22"/>
                <p:cNvSpPr>
                  <a:spLocks noChangeAspect="1"/>
                </p:cNvSpPr>
                <p:nvPr/>
              </p:nvSpPr>
              <p:spPr bwMode="auto">
                <a:xfrm>
                  <a:off x="2592" y="7200"/>
                  <a:ext cx="723" cy="576"/>
                </a:xfrm>
                <a:custGeom>
                  <a:avLst/>
                  <a:gdLst>
                    <a:gd name="T0" fmla="*/ 0 w 723"/>
                    <a:gd name="T1" fmla="*/ 0 h 576"/>
                    <a:gd name="T2" fmla="*/ 0 w 723"/>
                    <a:gd name="T3" fmla="*/ 576 h 576"/>
                    <a:gd name="T4" fmla="*/ 432 w 723"/>
                    <a:gd name="T5" fmla="*/ 576 h 576"/>
                    <a:gd name="T6" fmla="*/ 489 w 723"/>
                    <a:gd name="T7" fmla="*/ 573 h 576"/>
                    <a:gd name="T8" fmla="*/ 555 w 723"/>
                    <a:gd name="T9" fmla="*/ 549 h 576"/>
                    <a:gd name="T10" fmla="*/ 591 w 723"/>
                    <a:gd name="T11" fmla="*/ 525 h 576"/>
                    <a:gd name="T12" fmla="*/ 627 w 723"/>
                    <a:gd name="T13" fmla="*/ 501 h 576"/>
                    <a:gd name="T14" fmla="*/ 681 w 723"/>
                    <a:gd name="T15" fmla="*/ 435 h 576"/>
                    <a:gd name="T16" fmla="*/ 711 w 723"/>
                    <a:gd name="T17" fmla="*/ 363 h 576"/>
                    <a:gd name="T18" fmla="*/ 723 w 723"/>
                    <a:gd name="T19" fmla="*/ 285 h 576"/>
                    <a:gd name="T20" fmla="*/ 711 w 723"/>
                    <a:gd name="T21" fmla="*/ 213 h 576"/>
                    <a:gd name="T22" fmla="*/ 687 w 723"/>
                    <a:gd name="T23" fmla="*/ 147 h 576"/>
                    <a:gd name="T24" fmla="*/ 639 w 723"/>
                    <a:gd name="T25" fmla="*/ 87 h 576"/>
                    <a:gd name="T26" fmla="*/ 585 w 723"/>
                    <a:gd name="T27" fmla="*/ 45 h 576"/>
                    <a:gd name="T28" fmla="*/ 549 w 723"/>
                    <a:gd name="T29" fmla="*/ 27 h 576"/>
                    <a:gd name="T30" fmla="*/ 513 w 723"/>
                    <a:gd name="T31" fmla="*/ 15 h 576"/>
                    <a:gd name="T32" fmla="*/ 477 w 723"/>
                    <a:gd name="T33" fmla="*/ 3 h 576"/>
                    <a:gd name="T34" fmla="*/ 432 w 723"/>
                    <a:gd name="T35" fmla="*/ 0 h 576"/>
                    <a:gd name="T36" fmla="*/ 0 w 723"/>
                    <a:gd name="T37" fmla="*/ 0 h 57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23"/>
                    <a:gd name="T58" fmla="*/ 0 h 576"/>
                    <a:gd name="T59" fmla="*/ 723 w 723"/>
                    <a:gd name="T60" fmla="*/ 576 h 57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23" h="576">
                      <a:moveTo>
                        <a:pt x="0" y="0"/>
                      </a:moveTo>
                      <a:lnTo>
                        <a:pt x="0" y="576"/>
                      </a:lnTo>
                      <a:lnTo>
                        <a:pt x="432" y="576"/>
                      </a:lnTo>
                      <a:lnTo>
                        <a:pt x="489" y="573"/>
                      </a:lnTo>
                      <a:lnTo>
                        <a:pt x="555" y="549"/>
                      </a:lnTo>
                      <a:lnTo>
                        <a:pt x="591" y="525"/>
                      </a:lnTo>
                      <a:lnTo>
                        <a:pt x="627" y="501"/>
                      </a:lnTo>
                      <a:lnTo>
                        <a:pt x="681" y="435"/>
                      </a:lnTo>
                      <a:lnTo>
                        <a:pt x="711" y="363"/>
                      </a:lnTo>
                      <a:lnTo>
                        <a:pt x="723" y="285"/>
                      </a:lnTo>
                      <a:lnTo>
                        <a:pt x="711" y="213"/>
                      </a:lnTo>
                      <a:lnTo>
                        <a:pt x="687" y="147"/>
                      </a:lnTo>
                      <a:lnTo>
                        <a:pt x="639" y="87"/>
                      </a:lnTo>
                      <a:lnTo>
                        <a:pt x="585" y="45"/>
                      </a:lnTo>
                      <a:lnTo>
                        <a:pt x="549" y="27"/>
                      </a:lnTo>
                      <a:lnTo>
                        <a:pt x="513" y="15"/>
                      </a:lnTo>
                      <a:lnTo>
                        <a:pt x="477" y="3"/>
                      </a:lnTo>
                      <a:lnTo>
                        <a:pt x="43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94" name="Line 23"/>
                <p:cNvSpPr>
                  <a:spLocks noChangeAspect="1" noChangeShapeType="1"/>
                </p:cNvSpPr>
                <p:nvPr/>
              </p:nvSpPr>
              <p:spPr bwMode="auto">
                <a:xfrm>
                  <a:off x="3312" y="7488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95" name="Line 24"/>
                <p:cNvSpPr>
                  <a:spLocks noChangeAspect="1" noChangeShapeType="1"/>
                </p:cNvSpPr>
                <p:nvPr/>
              </p:nvSpPr>
              <p:spPr bwMode="auto">
                <a:xfrm>
                  <a:off x="2304" y="7344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96" name="Line 25"/>
                <p:cNvSpPr>
                  <a:spLocks noChangeAspect="1" noChangeShapeType="1"/>
                </p:cNvSpPr>
                <p:nvPr/>
              </p:nvSpPr>
              <p:spPr bwMode="auto">
                <a:xfrm>
                  <a:off x="2304" y="7632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71" name="Group 26"/>
              <p:cNvGrpSpPr>
                <a:grpSpLocks noChangeAspect="1"/>
              </p:cNvGrpSpPr>
              <p:nvPr/>
            </p:nvGrpSpPr>
            <p:grpSpPr bwMode="auto">
              <a:xfrm rot="10800000">
                <a:off x="5541" y="14373"/>
                <a:ext cx="1296" cy="576"/>
                <a:chOff x="3744" y="7632"/>
                <a:chExt cx="1296" cy="576"/>
              </a:xfrm>
            </p:grpSpPr>
            <p:sp>
              <p:nvSpPr>
                <p:cNvPr id="23589" name="Freeform 27"/>
                <p:cNvSpPr>
                  <a:spLocks noChangeAspect="1"/>
                </p:cNvSpPr>
                <p:nvPr/>
              </p:nvSpPr>
              <p:spPr bwMode="auto">
                <a:xfrm>
                  <a:off x="4032" y="7632"/>
                  <a:ext cx="747" cy="576"/>
                </a:xfrm>
                <a:custGeom>
                  <a:avLst/>
                  <a:gdLst>
                    <a:gd name="T0" fmla="*/ 0 w 747"/>
                    <a:gd name="T1" fmla="*/ 0 h 576"/>
                    <a:gd name="T2" fmla="*/ 432 w 747"/>
                    <a:gd name="T3" fmla="*/ 0 h 576"/>
                    <a:gd name="T4" fmla="*/ 495 w 747"/>
                    <a:gd name="T5" fmla="*/ 9 h 576"/>
                    <a:gd name="T6" fmla="*/ 555 w 747"/>
                    <a:gd name="T7" fmla="*/ 27 h 576"/>
                    <a:gd name="T8" fmla="*/ 639 w 747"/>
                    <a:gd name="T9" fmla="*/ 99 h 576"/>
                    <a:gd name="T10" fmla="*/ 699 w 747"/>
                    <a:gd name="T11" fmla="*/ 189 h 576"/>
                    <a:gd name="T12" fmla="*/ 747 w 747"/>
                    <a:gd name="T13" fmla="*/ 291 h 576"/>
                    <a:gd name="T14" fmla="*/ 699 w 747"/>
                    <a:gd name="T15" fmla="*/ 393 h 576"/>
                    <a:gd name="T16" fmla="*/ 633 w 747"/>
                    <a:gd name="T17" fmla="*/ 477 h 576"/>
                    <a:gd name="T18" fmla="*/ 549 w 747"/>
                    <a:gd name="T19" fmla="*/ 549 h 576"/>
                    <a:gd name="T20" fmla="*/ 495 w 747"/>
                    <a:gd name="T21" fmla="*/ 567 h 576"/>
                    <a:gd name="T22" fmla="*/ 432 w 747"/>
                    <a:gd name="T23" fmla="*/ 576 h 576"/>
                    <a:gd name="T24" fmla="*/ 0 w 747"/>
                    <a:gd name="T25" fmla="*/ 576 h 576"/>
                    <a:gd name="T26" fmla="*/ 39 w 747"/>
                    <a:gd name="T27" fmla="*/ 561 h 576"/>
                    <a:gd name="T28" fmla="*/ 69 w 747"/>
                    <a:gd name="T29" fmla="*/ 537 h 576"/>
                    <a:gd name="T30" fmla="*/ 111 w 747"/>
                    <a:gd name="T31" fmla="*/ 483 h 576"/>
                    <a:gd name="T32" fmla="*/ 135 w 747"/>
                    <a:gd name="T33" fmla="*/ 381 h 576"/>
                    <a:gd name="T34" fmla="*/ 144 w 747"/>
                    <a:gd name="T35" fmla="*/ 288 h 576"/>
                    <a:gd name="T36" fmla="*/ 135 w 747"/>
                    <a:gd name="T37" fmla="*/ 183 h 576"/>
                    <a:gd name="T38" fmla="*/ 111 w 747"/>
                    <a:gd name="T39" fmla="*/ 99 h 576"/>
                    <a:gd name="T40" fmla="*/ 69 w 747"/>
                    <a:gd name="T41" fmla="*/ 33 h 576"/>
                    <a:gd name="T42" fmla="*/ 39 w 747"/>
                    <a:gd name="T43" fmla="*/ 9 h 576"/>
                    <a:gd name="T44" fmla="*/ 0 w 747"/>
                    <a:gd name="T45" fmla="*/ 0 h 57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747"/>
                    <a:gd name="T70" fmla="*/ 0 h 576"/>
                    <a:gd name="T71" fmla="*/ 747 w 747"/>
                    <a:gd name="T72" fmla="*/ 576 h 57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747" h="576">
                      <a:moveTo>
                        <a:pt x="0" y="0"/>
                      </a:moveTo>
                      <a:lnTo>
                        <a:pt x="432" y="0"/>
                      </a:lnTo>
                      <a:lnTo>
                        <a:pt x="495" y="9"/>
                      </a:lnTo>
                      <a:lnTo>
                        <a:pt x="555" y="27"/>
                      </a:lnTo>
                      <a:lnTo>
                        <a:pt x="639" y="99"/>
                      </a:lnTo>
                      <a:lnTo>
                        <a:pt x="699" y="189"/>
                      </a:lnTo>
                      <a:lnTo>
                        <a:pt x="747" y="291"/>
                      </a:lnTo>
                      <a:lnTo>
                        <a:pt x="699" y="393"/>
                      </a:lnTo>
                      <a:lnTo>
                        <a:pt x="633" y="477"/>
                      </a:lnTo>
                      <a:lnTo>
                        <a:pt x="549" y="549"/>
                      </a:lnTo>
                      <a:lnTo>
                        <a:pt x="495" y="567"/>
                      </a:lnTo>
                      <a:lnTo>
                        <a:pt x="432" y="576"/>
                      </a:lnTo>
                      <a:lnTo>
                        <a:pt x="0" y="576"/>
                      </a:lnTo>
                      <a:lnTo>
                        <a:pt x="39" y="561"/>
                      </a:lnTo>
                      <a:lnTo>
                        <a:pt x="69" y="537"/>
                      </a:lnTo>
                      <a:lnTo>
                        <a:pt x="111" y="483"/>
                      </a:lnTo>
                      <a:lnTo>
                        <a:pt x="135" y="381"/>
                      </a:lnTo>
                      <a:lnTo>
                        <a:pt x="144" y="288"/>
                      </a:lnTo>
                      <a:lnTo>
                        <a:pt x="135" y="183"/>
                      </a:lnTo>
                      <a:lnTo>
                        <a:pt x="111" y="99"/>
                      </a:lnTo>
                      <a:lnTo>
                        <a:pt x="69" y="33"/>
                      </a:lnTo>
                      <a:lnTo>
                        <a:pt x="39" y="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90" name="Line 28"/>
                <p:cNvSpPr>
                  <a:spLocks noChangeAspect="1" noChangeShapeType="1"/>
                </p:cNvSpPr>
                <p:nvPr/>
              </p:nvSpPr>
              <p:spPr bwMode="auto">
                <a:xfrm>
                  <a:off x="3744" y="8064"/>
                  <a:ext cx="40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91" name="Line 29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782" y="7920"/>
                  <a:ext cx="25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92" name="Line 30"/>
                <p:cNvSpPr>
                  <a:spLocks noChangeAspect="1" noChangeShapeType="1"/>
                </p:cNvSpPr>
                <p:nvPr/>
              </p:nvSpPr>
              <p:spPr bwMode="auto">
                <a:xfrm>
                  <a:off x="3744" y="7776"/>
                  <a:ext cx="41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72" name="Group 31"/>
              <p:cNvGrpSpPr>
                <a:grpSpLocks noChangeAspect="1"/>
              </p:cNvGrpSpPr>
              <p:nvPr/>
            </p:nvGrpSpPr>
            <p:grpSpPr bwMode="auto">
              <a:xfrm rot="5400000">
                <a:off x="6754" y="13883"/>
                <a:ext cx="1296" cy="576"/>
                <a:chOff x="2304" y="7200"/>
                <a:chExt cx="1296" cy="576"/>
              </a:xfrm>
            </p:grpSpPr>
            <p:sp>
              <p:nvSpPr>
                <p:cNvPr id="23585" name="Freeform 32"/>
                <p:cNvSpPr>
                  <a:spLocks noChangeAspect="1"/>
                </p:cNvSpPr>
                <p:nvPr/>
              </p:nvSpPr>
              <p:spPr bwMode="auto">
                <a:xfrm>
                  <a:off x="2592" y="7200"/>
                  <a:ext cx="723" cy="576"/>
                </a:xfrm>
                <a:custGeom>
                  <a:avLst/>
                  <a:gdLst>
                    <a:gd name="T0" fmla="*/ 0 w 723"/>
                    <a:gd name="T1" fmla="*/ 0 h 576"/>
                    <a:gd name="T2" fmla="*/ 0 w 723"/>
                    <a:gd name="T3" fmla="*/ 576 h 576"/>
                    <a:gd name="T4" fmla="*/ 432 w 723"/>
                    <a:gd name="T5" fmla="*/ 576 h 576"/>
                    <a:gd name="T6" fmla="*/ 489 w 723"/>
                    <a:gd name="T7" fmla="*/ 573 h 576"/>
                    <a:gd name="T8" fmla="*/ 555 w 723"/>
                    <a:gd name="T9" fmla="*/ 549 h 576"/>
                    <a:gd name="T10" fmla="*/ 591 w 723"/>
                    <a:gd name="T11" fmla="*/ 525 h 576"/>
                    <a:gd name="T12" fmla="*/ 627 w 723"/>
                    <a:gd name="T13" fmla="*/ 501 h 576"/>
                    <a:gd name="T14" fmla="*/ 681 w 723"/>
                    <a:gd name="T15" fmla="*/ 435 h 576"/>
                    <a:gd name="T16" fmla="*/ 711 w 723"/>
                    <a:gd name="T17" fmla="*/ 363 h 576"/>
                    <a:gd name="T18" fmla="*/ 723 w 723"/>
                    <a:gd name="T19" fmla="*/ 285 h 576"/>
                    <a:gd name="T20" fmla="*/ 711 w 723"/>
                    <a:gd name="T21" fmla="*/ 213 h 576"/>
                    <a:gd name="T22" fmla="*/ 687 w 723"/>
                    <a:gd name="T23" fmla="*/ 147 h 576"/>
                    <a:gd name="T24" fmla="*/ 639 w 723"/>
                    <a:gd name="T25" fmla="*/ 87 h 576"/>
                    <a:gd name="T26" fmla="*/ 585 w 723"/>
                    <a:gd name="T27" fmla="*/ 45 h 576"/>
                    <a:gd name="T28" fmla="*/ 549 w 723"/>
                    <a:gd name="T29" fmla="*/ 27 h 576"/>
                    <a:gd name="T30" fmla="*/ 513 w 723"/>
                    <a:gd name="T31" fmla="*/ 15 h 576"/>
                    <a:gd name="T32" fmla="*/ 477 w 723"/>
                    <a:gd name="T33" fmla="*/ 3 h 576"/>
                    <a:gd name="T34" fmla="*/ 432 w 723"/>
                    <a:gd name="T35" fmla="*/ 0 h 576"/>
                    <a:gd name="T36" fmla="*/ 0 w 723"/>
                    <a:gd name="T37" fmla="*/ 0 h 57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23"/>
                    <a:gd name="T58" fmla="*/ 0 h 576"/>
                    <a:gd name="T59" fmla="*/ 723 w 723"/>
                    <a:gd name="T60" fmla="*/ 576 h 57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23" h="576">
                      <a:moveTo>
                        <a:pt x="0" y="0"/>
                      </a:moveTo>
                      <a:lnTo>
                        <a:pt x="0" y="576"/>
                      </a:lnTo>
                      <a:lnTo>
                        <a:pt x="432" y="576"/>
                      </a:lnTo>
                      <a:lnTo>
                        <a:pt x="489" y="573"/>
                      </a:lnTo>
                      <a:lnTo>
                        <a:pt x="555" y="549"/>
                      </a:lnTo>
                      <a:lnTo>
                        <a:pt x="591" y="525"/>
                      </a:lnTo>
                      <a:lnTo>
                        <a:pt x="627" y="501"/>
                      </a:lnTo>
                      <a:lnTo>
                        <a:pt x="681" y="435"/>
                      </a:lnTo>
                      <a:lnTo>
                        <a:pt x="711" y="363"/>
                      </a:lnTo>
                      <a:lnTo>
                        <a:pt x="723" y="285"/>
                      </a:lnTo>
                      <a:lnTo>
                        <a:pt x="711" y="213"/>
                      </a:lnTo>
                      <a:lnTo>
                        <a:pt x="687" y="147"/>
                      </a:lnTo>
                      <a:lnTo>
                        <a:pt x="639" y="87"/>
                      </a:lnTo>
                      <a:lnTo>
                        <a:pt x="585" y="45"/>
                      </a:lnTo>
                      <a:lnTo>
                        <a:pt x="549" y="27"/>
                      </a:lnTo>
                      <a:lnTo>
                        <a:pt x="513" y="15"/>
                      </a:lnTo>
                      <a:lnTo>
                        <a:pt x="477" y="3"/>
                      </a:lnTo>
                      <a:lnTo>
                        <a:pt x="43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86" name="Line 33"/>
                <p:cNvSpPr>
                  <a:spLocks noChangeAspect="1" noChangeShapeType="1"/>
                </p:cNvSpPr>
                <p:nvPr/>
              </p:nvSpPr>
              <p:spPr bwMode="auto">
                <a:xfrm>
                  <a:off x="3312" y="7488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87" name="Line 34"/>
                <p:cNvSpPr>
                  <a:spLocks noChangeAspect="1" noChangeShapeType="1"/>
                </p:cNvSpPr>
                <p:nvPr/>
              </p:nvSpPr>
              <p:spPr bwMode="auto">
                <a:xfrm>
                  <a:off x="2304" y="7344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88" name="Line 35"/>
                <p:cNvSpPr>
                  <a:spLocks noChangeAspect="1" noChangeShapeType="1"/>
                </p:cNvSpPr>
                <p:nvPr/>
              </p:nvSpPr>
              <p:spPr bwMode="auto">
                <a:xfrm>
                  <a:off x="2304" y="7632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573" name="Line 36"/>
              <p:cNvSpPr>
                <a:spLocks noChangeAspect="1" noChangeShapeType="1"/>
              </p:cNvSpPr>
              <p:nvPr/>
            </p:nvSpPr>
            <p:spPr bwMode="auto">
              <a:xfrm rot="5400000">
                <a:off x="7834" y="12891"/>
                <a:ext cx="0" cy="57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4" name="Line 37"/>
              <p:cNvSpPr>
                <a:spLocks noChangeAspect="1" noChangeShapeType="1"/>
              </p:cNvSpPr>
              <p:nvPr/>
            </p:nvSpPr>
            <p:spPr bwMode="auto">
              <a:xfrm rot="5400000">
                <a:off x="6151" y="13854"/>
                <a:ext cx="135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5" name="Line 38"/>
              <p:cNvSpPr>
                <a:spLocks noChangeAspect="1" noChangeShapeType="1"/>
              </p:cNvSpPr>
              <p:nvPr/>
            </p:nvSpPr>
            <p:spPr bwMode="auto">
              <a:xfrm rot="5400000">
                <a:off x="7115" y="14517"/>
                <a:ext cx="0" cy="57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6" name="Line 39"/>
              <p:cNvSpPr>
                <a:spLocks noChangeAspect="1" noChangeShapeType="1"/>
              </p:cNvSpPr>
              <p:nvPr/>
            </p:nvSpPr>
            <p:spPr bwMode="auto">
              <a:xfrm rot="5400000" flipH="1">
                <a:off x="7945" y="13380"/>
                <a:ext cx="347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7" name="Line 40"/>
              <p:cNvSpPr>
                <a:spLocks noChangeAspect="1" noChangeShapeType="1"/>
              </p:cNvSpPr>
              <p:nvPr/>
            </p:nvSpPr>
            <p:spPr bwMode="auto">
              <a:xfrm rot="5400000" flipH="1">
                <a:off x="7366" y="13380"/>
                <a:ext cx="347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8" name="Line 41"/>
              <p:cNvSpPr>
                <a:spLocks noChangeAspect="1" noChangeShapeType="1"/>
              </p:cNvSpPr>
              <p:nvPr/>
            </p:nvSpPr>
            <p:spPr bwMode="auto">
              <a:xfrm rot="5400000">
                <a:off x="8223" y="12558"/>
                <a:ext cx="0" cy="193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9" name="Line 42"/>
              <p:cNvSpPr>
                <a:spLocks noChangeAspect="1" noChangeShapeType="1"/>
              </p:cNvSpPr>
              <p:nvPr/>
            </p:nvSpPr>
            <p:spPr bwMode="auto">
              <a:xfrm rot="5400000">
                <a:off x="8061" y="15012"/>
                <a:ext cx="41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0" name="Line 43"/>
              <p:cNvSpPr>
                <a:spLocks noChangeAspect="1" noChangeShapeType="1"/>
              </p:cNvSpPr>
              <p:nvPr/>
            </p:nvSpPr>
            <p:spPr bwMode="auto">
              <a:xfrm rot="5400000" flipH="1">
                <a:off x="7233" y="11457"/>
                <a:ext cx="907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1" name="Line 44"/>
              <p:cNvSpPr>
                <a:spLocks noChangeAspect="1" noChangeShapeType="1"/>
              </p:cNvSpPr>
              <p:nvPr/>
            </p:nvSpPr>
            <p:spPr bwMode="auto">
              <a:xfrm rot="5400000" flipH="1">
                <a:off x="7522" y="11455"/>
                <a:ext cx="907" cy="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2" name="Line 45"/>
              <p:cNvSpPr>
                <a:spLocks noChangeAspect="1" noChangeShapeType="1"/>
              </p:cNvSpPr>
              <p:nvPr/>
            </p:nvSpPr>
            <p:spPr bwMode="auto">
              <a:xfrm rot="5400000">
                <a:off x="7475" y="11407"/>
                <a:ext cx="0" cy="100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3" name="Line 46"/>
              <p:cNvSpPr>
                <a:spLocks noChangeAspect="1" noChangeShapeType="1"/>
              </p:cNvSpPr>
              <p:nvPr/>
            </p:nvSpPr>
            <p:spPr bwMode="auto">
              <a:xfrm rot="5400000">
                <a:off x="7189" y="11126"/>
                <a:ext cx="0" cy="100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4" name="Line 47"/>
              <p:cNvSpPr>
                <a:spLocks noChangeAspect="1" noChangeShapeType="1"/>
              </p:cNvSpPr>
              <p:nvPr/>
            </p:nvSpPr>
            <p:spPr bwMode="auto">
              <a:xfrm rot="5400000" flipH="1">
                <a:off x="6543" y="11769"/>
                <a:ext cx="28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65" name="Text Box 48"/>
            <p:cNvSpPr txBox="1">
              <a:spLocks noChangeArrowheads="1"/>
            </p:cNvSpPr>
            <p:nvPr/>
          </p:nvSpPr>
          <p:spPr bwMode="auto">
            <a:xfrm>
              <a:off x="4105" y="1095"/>
              <a:ext cx="35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>
                  <a:latin typeface="Tahoma" charset="0"/>
                  <a:cs typeface="Tahoma" charset="0"/>
                </a:rPr>
                <a:t>A B</a:t>
              </a:r>
            </a:p>
          </p:txBody>
        </p:sp>
        <p:sp>
          <p:nvSpPr>
            <p:cNvPr id="23566" name="Text Box 49"/>
            <p:cNvSpPr txBox="1">
              <a:spLocks noChangeArrowheads="1"/>
            </p:cNvSpPr>
            <p:nvPr/>
          </p:nvSpPr>
          <p:spPr bwMode="auto">
            <a:xfrm>
              <a:off x="4354" y="2871"/>
              <a:ext cx="2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>
                  <a:latin typeface="Tahoma" charset="0"/>
                  <a:cs typeface="Tahoma" charset="0"/>
                </a:rPr>
                <a:t>S</a:t>
              </a:r>
            </a:p>
          </p:txBody>
        </p:sp>
        <p:sp>
          <p:nvSpPr>
            <p:cNvPr id="23567" name="Text Box 50"/>
            <p:cNvSpPr txBox="1">
              <a:spLocks noChangeArrowheads="1"/>
            </p:cNvSpPr>
            <p:nvPr/>
          </p:nvSpPr>
          <p:spPr bwMode="auto">
            <a:xfrm>
              <a:off x="2982" y="2477"/>
              <a:ext cx="27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>
                  <a:latin typeface="Tahoma" charset="0"/>
                  <a:cs typeface="Tahoma" charset="0"/>
                </a:rPr>
                <a:t>C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o</a:t>
              </a:r>
            </a:p>
          </p:txBody>
        </p:sp>
      </p:grp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6324602" y="2286000"/>
            <a:ext cx="2036763" cy="2747963"/>
            <a:chOff x="3984" y="1440"/>
            <a:chExt cx="1283" cy="1731"/>
          </a:xfrm>
        </p:grpSpPr>
        <p:sp>
          <p:nvSpPr>
            <p:cNvPr id="23561" name="Freeform 53"/>
            <p:cNvSpPr>
              <a:spLocks/>
            </p:cNvSpPr>
            <p:nvPr/>
          </p:nvSpPr>
          <p:spPr bwMode="auto">
            <a:xfrm>
              <a:off x="3984" y="1440"/>
              <a:ext cx="816" cy="1344"/>
            </a:xfrm>
            <a:custGeom>
              <a:avLst/>
              <a:gdLst>
                <a:gd name="T0" fmla="*/ 0 w 816"/>
                <a:gd name="T1" fmla="*/ 0 h 1344"/>
                <a:gd name="T2" fmla="*/ 384 w 816"/>
                <a:gd name="T3" fmla="*/ 1344 h 1344"/>
                <a:gd name="T4" fmla="*/ 816 w 816"/>
                <a:gd name="T5" fmla="*/ 1344 h 1344"/>
                <a:gd name="T6" fmla="*/ 405 w 816"/>
                <a:gd name="T7" fmla="*/ 5 h 1344"/>
                <a:gd name="T8" fmla="*/ 0 w 816"/>
                <a:gd name="T9" fmla="*/ 0 h 1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6"/>
                <a:gd name="T16" fmla="*/ 0 h 1344"/>
                <a:gd name="T17" fmla="*/ 816 w 816"/>
                <a:gd name="T18" fmla="*/ 1344 h 13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6" h="1344">
                  <a:moveTo>
                    <a:pt x="0" y="0"/>
                  </a:moveTo>
                  <a:lnTo>
                    <a:pt x="384" y="1344"/>
                  </a:lnTo>
                  <a:lnTo>
                    <a:pt x="816" y="1344"/>
                  </a:lnTo>
                  <a:lnTo>
                    <a:pt x="405" y="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 cmpd="sng">
              <a:solidFill>
                <a:srgbClr val="3366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" name="Text Box 54"/>
            <p:cNvSpPr txBox="1">
              <a:spLocks noChangeArrowheads="1"/>
            </p:cNvSpPr>
            <p:nvPr/>
          </p:nvSpPr>
          <p:spPr bwMode="auto">
            <a:xfrm>
              <a:off x="4637" y="2764"/>
              <a:ext cx="63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1800" i="1" dirty="0">
                  <a:solidFill>
                    <a:srgbClr val="3366FF"/>
                  </a:solidFill>
                  <a:latin typeface="Tahoma" charset="0"/>
                  <a:cs typeface="Tahoma" charset="0"/>
                </a:rPr>
                <a:t>“</a:t>
              </a:r>
              <a:r>
                <a:rPr lang="en-US" altLang="ja-JP" sz="1800" i="1" dirty="0">
                  <a:solidFill>
                    <a:srgbClr val="3366FF"/>
                  </a:solidFill>
                  <a:latin typeface="Tahoma" charset="0"/>
                  <a:cs typeface="Tahoma" charset="0"/>
                </a:rPr>
                <a:t>Sum</a:t>
              </a:r>
              <a:r>
                <a:rPr lang="ja-JP" altLang="en-US" sz="1800" i="1" dirty="0">
                  <a:solidFill>
                    <a:srgbClr val="3366FF"/>
                  </a:solidFill>
                  <a:latin typeface="Tahoma" charset="0"/>
                  <a:cs typeface="Tahoma" charset="0"/>
                </a:rPr>
                <a:t>”</a:t>
              </a:r>
              <a:endParaRPr lang="en-US" altLang="ja-JP" sz="1800" i="1" dirty="0">
                <a:solidFill>
                  <a:srgbClr val="3366FF"/>
                </a:solidFill>
                <a:latin typeface="Tahoma" charset="0"/>
                <a:cs typeface="Tahoma" charset="0"/>
              </a:endParaRPr>
            </a:p>
            <a:p>
              <a:pPr algn="ctr"/>
              <a:r>
                <a:rPr lang="en-US" sz="1800" i="1" dirty="0">
                  <a:solidFill>
                    <a:srgbClr val="3366FF"/>
                  </a:solidFill>
                  <a:latin typeface="Tahoma" charset="0"/>
                  <a:cs typeface="Tahoma" charset="0"/>
                </a:rPr>
                <a:t>Logic</a:t>
              </a:r>
            </a:p>
          </p:txBody>
        </p:sp>
      </p:grpSp>
      <p:grpSp>
        <p:nvGrpSpPr>
          <p:cNvPr id="10" name="Group 55"/>
          <p:cNvGrpSpPr>
            <a:grpSpLocks/>
          </p:cNvGrpSpPr>
          <p:nvPr/>
        </p:nvGrpSpPr>
        <p:grpSpPr bwMode="auto">
          <a:xfrm>
            <a:off x="4789487" y="2286000"/>
            <a:ext cx="2601911" cy="2209800"/>
            <a:chOff x="3017" y="1440"/>
            <a:chExt cx="1639" cy="1392"/>
          </a:xfrm>
        </p:grpSpPr>
        <p:sp>
          <p:nvSpPr>
            <p:cNvPr id="23559" name="Freeform 56"/>
            <p:cNvSpPr>
              <a:spLocks/>
            </p:cNvSpPr>
            <p:nvPr/>
          </p:nvSpPr>
          <p:spPr bwMode="auto">
            <a:xfrm>
              <a:off x="3360" y="1440"/>
              <a:ext cx="1296" cy="1392"/>
            </a:xfrm>
            <a:custGeom>
              <a:avLst/>
              <a:gdLst>
                <a:gd name="T0" fmla="*/ 624 w 1296"/>
                <a:gd name="T1" fmla="*/ 0 h 1392"/>
                <a:gd name="T2" fmla="*/ 1296 w 1296"/>
                <a:gd name="T3" fmla="*/ 0 h 1392"/>
                <a:gd name="T4" fmla="*/ 768 w 1296"/>
                <a:gd name="T5" fmla="*/ 1392 h 1392"/>
                <a:gd name="T6" fmla="*/ 0 w 1296"/>
                <a:gd name="T7" fmla="*/ 1392 h 1392"/>
                <a:gd name="T8" fmla="*/ 0 w 1296"/>
                <a:gd name="T9" fmla="*/ 1056 h 1392"/>
                <a:gd name="T10" fmla="*/ 432 w 1296"/>
                <a:gd name="T11" fmla="*/ 0 h 1392"/>
                <a:gd name="T12" fmla="*/ 624 w 1296"/>
                <a:gd name="T13" fmla="*/ 0 h 13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96"/>
                <a:gd name="T22" fmla="*/ 0 h 1392"/>
                <a:gd name="T23" fmla="*/ 1296 w 1296"/>
                <a:gd name="T24" fmla="*/ 1392 h 13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96" h="1392">
                  <a:moveTo>
                    <a:pt x="624" y="0"/>
                  </a:moveTo>
                  <a:lnTo>
                    <a:pt x="1296" y="0"/>
                  </a:lnTo>
                  <a:lnTo>
                    <a:pt x="768" y="1392"/>
                  </a:lnTo>
                  <a:lnTo>
                    <a:pt x="0" y="1392"/>
                  </a:lnTo>
                  <a:lnTo>
                    <a:pt x="0" y="1056"/>
                  </a:lnTo>
                  <a:lnTo>
                    <a:pt x="432" y="0"/>
                  </a:lnTo>
                  <a:lnTo>
                    <a:pt x="624" y="0"/>
                  </a:lnTo>
                  <a:close/>
                </a:path>
              </a:pathLst>
            </a:custGeom>
            <a:noFill/>
            <a:ln w="57150" cmpd="sng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0" name="Text Box 57"/>
            <p:cNvSpPr txBox="1">
              <a:spLocks noChangeArrowheads="1"/>
            </p:cNvSpPr>
            <p:nvPr/>
          </p:nvSpPr>
          <p:spPr bwMode="auto">
            <a:xfrm>
              <a:off x="3017" y="1584"/>
              <a:ext cx="70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ja-JP" altLang="en-US" sz="1800" i="1" dirty="0">
                  <a:solidFill>
                    <a:srgbClr val="FF0000"/>
                  </a:solidFill>
                  <a:latin typeface="Tahoma" charset="0"/>
                  <a:cs typeface="Tahoma" charset="0"/>
                </a:rPr>
                <a:t>“</a:t>
              </a:r>
              <a:r>
                <a:rPr lang="en-US" altLang="ja-JP" sz="1800" i="1" dirty="0">
                  <a:solidFill>
                    <a:srgbClr val="FF0000"/>
                  </a:solidFill>
                  <a:latin typeface="Tahoma" charset="0"/>
                  <a:cs typeface="Tahoma" charset="0"/>
                </a:rPr>
                <a:t>Carry</a:t>
              </a:r>
              <a:r>
                <a:rPr lang="ja-JP" altLang="en-US" sz="1800" i="1" dirty="0">
                  <a:solidFill>
                    <a:srgbClr val="FF0000"/>
                  </a:solidFill>
                  <a:latin typeface="Tahoma" charset="0"/>
                  <a:cs typeface="Tahoma" charset="0"/>
                </a:rPr>
                <a:t>”</a:t>
              </a:r>
              <a:endParaRPr lang="en-US" altLang="ja-JP" sz="1800" i="1" dirty="0">
                <a:solidFill>
                  <a:srgbClr val="FF0000"/>
                </a:solidFill>
                <a:latin typeface="Tahoma" charset="0"/>
                <a:cs typeface="Tahoma" charset="0"/>
              </a:endParaRPr>
            </a:p>
            <a:p>
              <a:pPr algn="ctr"/>
              <a:r>
                <a:rPr lang="en-US" sz="1800" i="1" dirty="0">
                  <a:solidFill>
                    <a:srgbClr val="FF0000"/>
                  </a:solidFill>
                  <a:latin typeface="Tahoma" charset="0"/>
                  <a:cs typeface="Tahoma" charset="0"/>
                </a:rPr>
                <a:t>Logic</a:t>
              </a:r>
            </a:p>
          </p:txBody>
        </p:sp>
      </p:grpSp>
      <p:graphicFrame>
        <p:nvGraphicFramePr>
          <p:cNvPr id="235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452810"/>
              </p:ext>
            </p:extLst>
          </p:nvPr>
        </p:nvGraphicFramePr>
        <p:xfrm>
          <a:off x="635000" y="1889571"/>
          <a:ext cx="3937000" cy="139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435100" imgH="508000" progId="Equation.3">
                  <p:embed/>
                </p:oleObj>
              </mc:Choice>
              <mc:Fallback>
                <p:oleObj name="Equation" r:id="rId3" imgW="1435100" imgH="508000" progId="Equation.3">
                  <p:embed/>
                  <p:pic>
                    <p:nvPicPr>
                      <p:cNvPr id="2355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1889571"/>
                        <a:ext cx="3937000" cy="1395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320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12603</TotalTime>
  <Words>1959</Words>
  <Application>Microsoft Macintosh PowerPoint</Application>
  <PresentationFormat>On-screen Show (4:3)</PresentationFormat>
  <Paragraphs>504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40" baseType="lpstr">
      <vt:lpstr>ＭＳ Ｐゴシック</vt:lpstr>
      <vt:lpstr>Arial</vt:lpstr>
      <vt:lpstr>Calibri</vt:lpstr>
      <vt:lpstr>Cambria Math</vt:lpstr>
      <vt:lpstr>Comic Sans MS</vt:lpstr>
      <vt:lpstr>Courier New</vt:lpstr>
      <vt:lpstr>DomCasual</vt:lpstr>
      <vt:lpstr>Symbol</vt:lpstr>
      <vt:lpstr>Tahoma</vt:lpstr>
      <vt:lpstr>Times New Roman</vt:lpstr>
      <vt:lpstr>Wingdings</vt:lpstr>
      <vt:lpstr>Wingdings 2</vt:lpstr>
      <vt:lpstr>Office Theme</vt:lpstr>
      <vt:lpstr>Document</vt:lpstr>
      <vt:lpstr>Equation</vt:lpstr>
      <vt:lpstr>Arithmetic and Logic Circuits</vt:lpstr>
      <vt:lpstr>Topics</vt:lpstr>
      <vt:lpstr>Review: 2’s Complement</vt:lpstr>
      <vt:lpstr>Binary Addition</vt:lpstr>
      <vt:lpstr>Binary Addition</vt:lpstr>
      <vt:lpstr>Designing a Full Adder (1-bit adder)</vt:lpstr>
      <vt:lpstr>Simplifying the Boolean for Adder</vt:lpstr>
      <vt:lpstr>Simplifying the Boolean for Adder</vt:lpstr>
      <vt:lpstr>For Those Who Prefer Logic Diagrams</vt:lpstr>
      <vt:lpstr>Subtraction: A-B = A + (-B)</vt:lpstr>
      <vt:lpstr>Condition Codes</vt:lpstr>
      <vt:lpstr>Condition Codes</vt:lpstr>
      <vt:lpstr>How long does addition take? (Latency)</vt:lpstr>
      <vt:lpstr>Can we add faster?</vt:lpstr>
      <vt:lpstr>Adder Summary</vt:lpstr>
      <vt:lpstr>Shifting and Logical Operations</vt:lpstr>
      <vt:lpstr>Shifting Logic</vt:lpstr>
      <vt:lpstr>Shifting Logic</vt:lpstr>
      <vt:lpstr>Shifting Logic: Other shift amounts</vt:lpstr>
      <vt:lpstr>Shifting Logic: Other shift amounts</vt:lpstr>
      <vt:lpstr>Boolean Operations</vt:lpstr>
      <vt:lpstr>Boolean Unit</vt:lpstr>
      <vt:lpstr>An ALU, at last (without comparisons)</vt:lpstr>
      <vt:lpstr>A Complete ALU</vt:lpstr>
      <vt:lpstr>Next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207</cp:revision>
  <dcterms:created xsi:type="dcterms:W3CDTF">2012-09-21T01:57:31Z</dcterms:created>
  <dcterms:modified xsi:type="dcterms:W3CDTF">2018-03-30T14:51:23Z</dcterms:modified>
</cp:coreProperties>
</file>