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02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423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357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34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0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830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914400"/>
            <a:ext cx="3657600" cy="2743200"/>
          </a:xfrm>
        </p:spPr>
      </p:sp>
    </p:spTree>
    <p:extLst>
      <p:ext uri="{BB962C8B-B14F-4D97-AF65-F5344CB8AC3E}">
        <p14:creationId xmlns:p14="http://schemas.microsoft.com/office/powerpoint/2010/main" val="3185289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8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66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04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97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66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0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Assembly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Assembly Code:  </a:t>
            </a:r>
            <a:r>
              <a:rPr lang="en-US" dirty="0" err="1">
                <a:latin typeface="Courier New"/>
                <a:ea typeface="Tahoma"/>
                <a:cs typeface="Courier New"/>
              </a:rPr>
              <a:t>Sum.asm</a:t>
            </a:r>
            <a:endParaRPr lang="en-US" dirty="0">
              <a:latin typeface="Courier New"/>
              <a:ea typeface="Tahoma"/>
              <a:cs typeface="Courier New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  <a:t>Simple version:  put all variables in registers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43816" y="2137212"/>
            <a:ext cx="849538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endParaRPr lang="en-US" sz="2000" dirty="0">
              <a:latin typeface="Courier New" charset="0"/>
              <a:cs typeface="Tahoma" charset="0"/>
            </a:endParaRPr>
          </a:p>
          <a:p>
            <a:r>
              <a:rPr lang="en-US" sz="2000" dirty="0">
                <a:latin typeface="Courier New" charset="0"/>
                <a:cs typeface="Tahoma" charset="0"/>
              </a:rPr>
              <a:t>.text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ourier New" charset="0"/>
                <a:cs typeface="Tahoma" charset="0"/>
              </a:rPr>
              <a:t>0x3000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$8,$0,$0     # sum = 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$9,$0,$0     # for (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= 0; ...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loop: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$8,$8,$9     # sum = sum +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addi</a:t>
            </a:r>
            <a:r>
              <a:rPr lang="en-US" sz="2000" dirty="0">
                <a:latin typeface="Courier New" charset="0"/>
                <a:cs typeface="Tahoma" charset="0"/>
              </a:rPr>
              <a:t>  $9,$9,1      # for (...; 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++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slti</a:t>
            </a:r>
            <a:r>
              <a:rPr lang="en-US" sz="2000" dirty="0">
                <a:latin typeface="Courier New" charset="0"/>
                <a:cs typeface="Tahoma" charset="0"/>
              </a:rPr>
              <a:t>  $10,$9,5     # for (...;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&lt;5;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bne</a:t>
            </a:r>
            <a:r>
              <a:rPr lang="en-US" sz="2000" dirty="0">
                <a:latin typeface="Courier New" charset="0"/>
                <a:cs typeface="Tahoma" charset="0"/>
              </a:rPr>
              <a:t>   $10,$0,loop	# is $10 true?  </a:t>
            </a:r>
            <a:r>
              <a:rPr lang="en-US" sz="2000" dirty="0" err="1">
                <a:latin typeface="Courier New" charset="0"/>
                <a:cs typeface="Tahoma" charset="0"/>
              </a:rPr>
              <a:t>ie</a:t>
            </a:r>
            <a:r>
              <a:rPr lang="en-US" sz="2000" dirty="0">
                <a:latin typeface="Courier New" charset="0"/>
                <a:cs typeface="Tahoma" charset="0"/>
              </a:rPr>
              <a:t>, != 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end:  ...			# need something here to stop!</a:t>
            </a:r>
          </a:p>
        </p:txBody>
      </p:sp>
      <p:sp>
        <p:nvSpPr>
          <p:cNvPr id="31750" name="Text Box 31"/>
          <p:cNvSpPr txBox="1">
            <a:spLocks noChangeArrowheads="1"/>
          </p:cNvSpPr>
          <p:nvPr/>
        </p:nvSpPr>
        <p:spPr bwMode="auto">
          <a:xfrm>
            <a:off x="1412081" y="5556911"/>
            <a:ext cx="6358853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>
                <a:latin typeface="+mn-lt"/>
                <a:cs typeface="Tahoma" charset="0"/>
              </a:rPr>
              <a:t>Bookkeeping:</a:t>
            </a:r>
          </a:p>
          <a:p>
            <a:r>
              <a:rPr lang="en-US" sz="2000" b="0" dirty="0">
                <a:latin typeface="+mn-lt"/>
                <a:cs typeface="Tahoma" charset="0"/>
              </a:rPr>
              <a:t>    1) Register $8 is allocated as the </a:t>
            </a:r>
            <a:r>
              <a:rPr lang="ja-JP" altLang="en-US" sz="2000" b="0" dirty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sum</a:t>
            </a:r>
            <a:r>
              <a:rPr lang="ja-JP" altLang="en-US" sz="2000" b="0" dirty="0">
                <a:latin typeface="+mn-lt"/>
                <a:cs typeface="Tahoma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</a:rPr>
              <a:t> variable</a:t>
            </a:r>
          </a:p>
          <a:p>
            <a:r>
              <a:rPr lang="en-US" sz="2000" b="0" dirty="0">
                <a:latin typeface="+mn-lt"/>
                <a:cs typeface="Tahoma" charset="0"/>
              </a:rPr>
              <a:t>    2) Register $9 is allocated as the </a:t>
            </a:r>
            <a:r>
              <a:rPr lang="ja-JP" altLang="en-US" sz="2000" b="0" dirty="0">
                <a:latin typeface="+mn-lt"/>
                <a:cs typeface="Tahoma" charset="0"/>
              </a:rPr>
              <a:t>“</a:t>
            </a:r>
            <a:r>
              <a:rPr lang="en-US" altLang="ja-JP" sz="2000" b="0" dirty="0" err="1">
                <a:latin typeface="+mn-lt"/>
                <a:cs typeface="Tahoma" charset="0"/>
              </a:rPr>
              <a:t>i</a:t>
            </a:r>
            <a:r>
              <a:rPr lang="ja-JP" altLang="en-US" sz="2000" b="0" dirty="0">
                <a:latin typeface="+mn-lt"/>
                <a:cs typeface="Tahoma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</a:rPr>
              <a:t> variable</a:t>
            </a:r>
          </a:p>
          <a:p>
            <a:r>
              <a:rPr lang="en-US" sz="2000" b="0" dirty="0">
                <a:latin typeface="+mn-lt"/>
                <a:cs typeface="Tahoma" charset="0"/>
              </a:rPr>
              <a:t>We will talk about how to </a:t>
            </a:r>
            <a:r>
              <a:rPr lang="en-US" sz="2000" u="sng" dirty="0">
                <a:latin typeface="+mn-lt"/>
                <a:cs typeface="Tahoma" charset="0"/>
              </a:rPr>
              <a:t>exit</a:t>
            </a:r>
            <a:r>
              <a:rPr lang="en-US" sz="2000" b="0" dirty="0">
                <a:latin typeface="+mn-lt"/>
                <a:cs typeface="Tahoma" charset="0"/>
              </a:rPr>
              <a:t> a program later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053345" y="2624574"/>
            <a:ext cx="6291471" cy="1143000"/>
            <a:chOff x="2547729" y="2057400"/>
            <a:chExt cx="6291471" cy="1143000"/>
          </a:xfrm>
        </p:grpSpPr>
        <p:sp>
          <p:nvSpPr>
            <p:cNvPr id="4" name="TextBox 3"/>
            <p:cNvSpPr txBox="1"/>
            <p:nvPr/>
          </p:nvSpPr>
          <p:spPr>
            <a:xfrm>
              <a:off x="7137793" y="2057400"/>
              <a:ext cx="1701407" cy="584776"/>
            </a:xfrm>
            <a:prstGeom prst="rect">
              <a:avLst/>
            </a:prstGeom>
            <a:noFill/>
            <a:ln>
              <a:solidFill>
                <a:srgbClr val="A5002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$8 will have </a:t>
              </a:r>
              <a:r>
                <a:rPr lang="en-US" sz="1600" b="0" dirty="0">
                  <a:solidFill>
                    <a:schemeClr val="accent1"/>
                  </a:solidFill>
                  <a:latin typeface="Courier New"/>
                  <a:cs typeface="Courier New"/>
                </a:rPr>
                <a:t>sum</a:t>
              </a:r>
            </a:p>
            <a:p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$9 will have </a:t>
              </a:r>
              <a:r>
                <a:rPr lang="en-US" sz="1600" b="0" dirty="0" err="1">
                  <a:solidFill>
                    <a:schemeClr val="accent1"/>
                  </a:solidFill>
                  <a:latin typeface="Courier New"/>
                  <a:cs typeface="Courier New"/>
                </a:rPr>
                <a:t>i</a:t>
              </a:r>
              <a:endParaRPr lang="en-US" sz="1600" b="0" dirty="0">
                <a:solidFill>
                  <a:schemeClr val="accent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2946399" y="2219739"/>
              <a:ext cx="4121427" cy="353391"/>
            </a:xfrm>
            <a:custGeom>
              <a:avLst/>
              <a:gdLst>
                <a:gd name="connsiteX0" fmla="*/ 4052956 w 4052956"/>
                <a:gd name="connsiteY0" fmla="*/ 0 h 353391"/>
                <a:gd name="connsiteX1" fmla="*/ 1623391 w 4052956"/>
                <a:gd name="connsiteY1" fmla="*/ 187739 h 353391"/>
                <a:gd name="connsiteX2" fmla="*/ 0 w 4052956"/>
                <a:gd name="connsiteY2" fmla="*/ 353391 h 353391"/>
                <a:gd name="connsiteX3" fmla="*/ 0 w 4052956"/>
                <a:gd name="connsiteY3" fmla="*/ 353391 h 35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2956" h="353391">
                  <a:moveTo>
                    <a:pt x="4052956" y="0"/>
                  </a:moveTo>
                  <a:lnTo>
                    <a:pt x="1623391" y="187739"/>
                  </a:lnTo>
                  <a:cubicBezTo>
                    <a:pt x="947898" y="246638"/>
                    <a:pt x="0" y="353391"/>
                    <a:pt x="0" y="353391"/>
                  </a:cubicBezTo>
                  <a:lnTo>
                    <a:pt x="0" y="353391"/>
                  </a:lnTo>
                </a:path>
              </a:pathLst>
            </a:custGeom>
            <a:ln w="1270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47729" y="2540000"/>
              <a:ext cx="398670" cy="660400"/>
            </a:xfrm>
            <a:prstGeom prst="ellipse">
              <a:avLst/>
            </a:prstGeom>
            <a:noFill/>
            <a:ln w="12700" cap="flat" cmpd="sng" algn="ctr">
              <a:solidFill>
                <a:srgbClr val="A5002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34416" y="1862575"/>
            <a:ext cx="6172200" cy="1142998"/>
            <a:chOff x="1828800" y="1295401"/>
            <a:chExt cx="6172200" cy="1142998"/>
          </a:xfrm>
        </p:grpSpPr>
        <p:sp>
          <p:nvSpPr>
            <p:cNvPr id="31752" name="Text Box 14"/>
            <p:cNvSpPr txBox="1">
              <a:spLocks noChangeArrowheads="1"/>
            </p:cNvSpPr>
            <p:nvPr/>
          </p:nvSpPr>
          <p:spPr bwMode="auto">
            <a:xfrm>
              <a:off x="3733800" y="1295401"/>
              <a:ext cx="4267200" cy="523220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A50021"/>
                  </a:solidFill>
                  <a:latin typeface="Arial"/>
                  <a:cs typeface="Arial"/>
                </a:rPr>
                <a:t>A convention borrowed from the </a:t>
              </a:r>
              <a:r>
                <a:rPr lang="en-US" altLang="ja-JP" sz="1400" b="0" dirty="0">
                  <a:solidFill>
                    <a:srgbClr val="A50021"/>
                  </a:solidFill>
                  <a:latin typeface="Arial"/>
                  <a:cs typeface="Arial"/>
                </a:rPr>
                <a:t>C language:  the entry point of a program is named </a:t>
              </a:r>
              <a:r>
                <a:rPr lang="ja-JP" altLang="en-US" sz="1400" b="0" dirty="0">
                  <a:solidFill>
                    <a:srgbClr val="A50021"/>
                  </a:solidFill>
                  <a:latin typeface="Arial"/>
                  <a:cs typeface="Arial"/>
                </a:rPr>
                <a:t>“</a:t>
              </a:r>
              <a:r>
                <a:rPr lang="en-US" altLang="ja-JP" sz="1400" b="0" dirty="0">
                  <a:solidFill>
                    <a:srgbClr val="A50021"/>
                  </a:solidFill>
                  <a:latin typeface="Arial"/>
                  <a:cs typeface="Arial"/>
                </a:rPr>
                <a:t>main”.</a:t>
              </a:r>
              <a:endParaRPr lang="en-US" sz="1400" b="0" dirty="0">
                <a:solidFill>
                  <a:srgbClr val="A50021"/>
                </a:solidFill>
                <a:latin typeface="Arial"/>
                <a:cs typeface="Arial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1828800" y="1634434"/>
              <a:ext cx="1793461" cy="803965"/>
            </a:xfrm>
            <a:custGeom>
              <a:avLst/>
              <a:gdLst>
                <a:gd name="connsiteX0" fmla="*/ 938696 w 938696"/>
                <a:gd name="connsiteY0" fmla="*/ 0 h 408608"/>
                <a:gd name="connsiteX1" fmla="*/ 408609 w 938696"/>
                <a:gd name="connsiteY1" fmla="*/ 209826 h 408608"/>
                <a:gd name="connsiteX2" fmla="*/ 0 w 938696"/>
                <a:gd name="connsiteY2" fmla="*/ 408608 h 40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8696" h="408608">
                  <a:moveTo>
                    <a:pt x="938696" y="0"/>
                  </a:moveTo>
                  <a:cubicBezTo>
                    <a:pt x="751877" y="70862"/>
                    <a:pt x="565058" y="141725"/>
                    <a:pt x="408609" y="209826"/>
                  </a:cubicBezTo>
                  <a:cubicBezTo>
                    <a:pt x="252160" y="277927"/>
                    <a:pt x="0" y="408608"/>
                    <a:pt x="0" y="408608"/>
                  </a:cubicBezTo>
                </a:path>
              </a:pathLst>
            </a:custGeom>
            <a:ln w="1270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600" y="1844824"/>
            <a:ext cx="1701507" cy="703550"/>
            <a:chOff x="609600" y="1277650"/>
            <a:chExt cx="1701507" cy="703550"/>
          </a:xfrm>
        </p:grpSpPr>
        <p:sp>
          <p:nvSpPr>
            <p:cNvPr id="13" name="TextBox 12"/>
            <p:cNvSpPr txBox="1"/>
            <p:nvPr/>
          </p:nvSpPr>
          <p:spPr>
            <a:xfrm>
              <a:off x="609600" y="1277650"/>
              <a:ext cx="1701507" cy="584776"/>
            </a:xfrm>
            <a:prstGeom prst="rect">
              <a:avLst/>
            </a:prstGeom>
            <a:noFill/>
            <a:ln>
              <a:solidFill>
                <a:srgbClr val="A5002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Start </a:t>
              </a:r>
              <a:r>
                <a:rPr lang="en-US" sz="1600" b="0" dirty="0" err="1">
                  <a:solidFill>
                    <a:schemeClr val="accent1"/>
                  </a:solidFill>
                  <a:latin typeface="Arial"/>
                  <a:cs typeface="Arial"/>
                </a:rPr>
                <a:t>addr</a:t>
              </a:r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 of text</a:t>
              </a:r>
              <a:b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</a:br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is optional</a:t>
              </a:r>
              <a:endParaRPr lang="en-US" sz="1600" b="0" dirty="0">
                <a:solidFill>
                  <a:schemeClr val="accent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2" name="Freeform 1"/>
            <p:cNvSpPr/>
            <p:nvPr/>
          </p:nvSpPr>
          <p:spPr>
            <a:xfrm>
              <a:off x="1656080" y="1676400"/>
              <a:ext cx="132080" cy="304800"/>
            </a:xfrm>
            <a:custGeom>
              <a:avLst/>
              <a:gdLst>
                <a:gd name="connsiteX0" fmla="*/ 0 w 81280"/>
                <a:gd name="connsiteY0" fmla="*/ 0 h 193040"/>
                <a:gd name="connsiteX1" fmla="*/ 81280 w 81280"/>
                <a:gd name="connsiteY1" fmla="*/ 193040 h 193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" h="193040">
                  <a:moveTo>
                    <a:pt x="0" y="0"/>
                  </a:moveTo>
                  <a:lnTo>
                    <a:pt x="81280" y="193040"/>
                  </a:lnTo>
                </a:path>
              </a:pathLst>
            </a:custGeom>
            <a:ln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519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MARS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3048000" cy="5517232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  <a:t>MIPS Assembler and Runtime Simulator (MARS)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Java application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Runs on all platforms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Links on class website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Download it now!</a:t>
            </a:r>
          </a:p>
        </p:txBody>
      </p:sp>
      <p:pic>
        <p:nvPicPr>
          <p:cNvPr id="33795" name="Picture 4" descr="M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40768"/>
            <a:ext cx="6019800" cy="54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488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Slightly More Challenging Program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Add 5 numbers from a list 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sum = n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n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n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n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n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4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Once more… 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code it in assembly</a:t>
            </a:r>
          </a:p>
          <a:p>
            <a:pPr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1371600" y="2438400"/>
            <a:ext cx="481488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  <a:cs typeface="Tahoma" charset="0"/>
              </a:rPr>
              <a:t>int</a:t>
            </a:r>
            <a:r>
              <a:rPr lang="en-US" dirty="0">
                <a:latin typeface="Courier New" charset="0"/>
                <a:cs typeface="Tahoma" charset="0"/>
              </a:rPr>
              <a:t> sum, </a:t>
            </a:r>
            <a:r>
              <a:rPr lang="en-US" dirty="0" err="1">
                <a:latin typeface="Courier New" charset="0"/>
                <a:cs typeface="Tahoma" charset="0"/>
              </a:rPr>
              <a:t>i</a:t>
            </a:r>
            <a:r>
              <a:rPr lang="en-US" dirty="0">
                <a:latin typeface="Courier New" charset="0"/>
                <a:cs typeface="Tahoma" charset="0"/>
              </a:rPr>
              <a:t>;</a:t>
            </a:r>
          </a:p>
          <a:p>
            <a:r>
              <a:rPr lang="en-US" dirty="0" err="1">
                <a:latin typeface="Courier New" charset="0"/>
                <a:cs typeface="Tahoma" charset="0"/>
              </a:rPr>
              <a:t>int</a:t>
            </a:r>
            <a:r>
              <a:rPr lang="en-US" dirty="0">
                <a:latin typeface="Courier New" charset="0"/>
                <a:cs typeface="Tahoma" charset="0"/>
              </a:rPr>
              <a:t> a[5] = {7,8,9,10,8};</a:t>
            </a:r>
          </a:p>
          <a:p>
            <a:endParaRPr lang="en-US" dirty="0">
              <a:latin typeface="Courier New" charset="0"/>
              <a:cs typeface="Tahoma" charset="0"/>
            </a:endParaRPr>
          </a:p>
          <a:p>
            <a:r>
              <a:rPr lang="en-US" dirty="0">
                <a:latin typeface="Courier New" charset="0"/>
                <a:cs typeface="Tahoma" charset="0"/>
              </a:rPr>
              <a:t>main() {</a:t>
            </a:r>
          </a:p>
          <a:p>
            <a:r>
              <a:rPr lang="en-US" dirty="0">
                <a:latin typeface="Courier New" charset="0"/>
                <a:cs typeface="Tahoma" charset="0"/>
              </a:rPr>
              <a:t>    sum = 0;</a:t>
            </a:r>
          </a:p>
          <a:p>
            <a:r>
              <a:rPr lang="en-US" dirty="0">
                <a:latin typeface="Courier New" charset="0"/>
                <a:cs typeface="Tahoma" charset="0"/>
              </a:rPr>
              <a:t>    for (</a:t>
            </a:r>
            <a:r>
              <a:rPr lang="en-US" dirty="0" err="1">
                <a:latin typeface="Courier New" charset="0"/>
                <a:cs typeface="Tahoma" charset="0"/>
              </a:rPr>
              <a:t>i</a:t>
            </a:r>
            <a:r>
              <a:rPr lang="en-US" dirty="0">
                <a:latin typeface="Courier New" charset="0"/>
                <a:cs typeface="Tahoma" charset="0"/>
              </a:rPr>
              <a:t>=0; </a:t>
            </a:r>
            <a:r>
              <a:rPr lang="en-US" dirty="0" err="1">
                <a:latin typeface="Courier New" charset="0"/>
                <a:cs typeface="Tahoma" charset="0"/>
              </a:rPr>
              <a:t>i</a:t>
            </a:r>
            <a:r>
              <a:rPr lang="en-US" dirty="0">
                <a:latin typeface="Courier New" charset="0"/>
                <a:cs typeface="Tahoma" charset="0"/>
              </a:rPr>
              <a:t>&lt;5; </a:t>
            </a:r>
            <a:r>
              <a:rPr lang="en-US" dirty="0" err="1">
                <a:latin typeface="Courier New" charset="0"/>
                <a:cs typeface="Tahoma" charset="0"/>
              </a:rPr>
              <a:t>i</a:t>
            </a:r>
            <a:r>
              <a:rPr lang="en-US" dirty="0">
                <a:latin typeface="Courier New" charset="0"/>
                <a:cs typeface="Tahoma" charset="0"/>
              </a:rPr>
              <a:t>++)</a:t>
            </a:r>
          </a:p>
          <a:p>
            <a:r>
              <a:rPr lang="en-US" dirty="0">
                <a:latin typeface="Courier New" charset="0"/>
                <a:cs typeface="Tahoma" charset="0"/>
              </a:rPr>
              <a:t>        sum = sum + a[</a:t>
            </a:r>
            <a:r>
              <a:rPr lang="en-US" dirty="0" err="1">
                <a:latin typeface="Courier New" charset="0"/>
                <a:cs typeface="Tahoma" charset="0"/>
              </a:rPr>
              <a:t>i</a:t>
            </a:r>
            <a:r>
              <a:rPr lang="en-US" dirty="0">
                <a:latin typeface="Courier New" charset="0"/>
                <a:cs typeface="Tahoma" charset="0"/>
              </a:rPr>
              <a:t>];</a:t>
            </a:r>
          </a:p>
          <a:p>
            <a:r>
              <a:rPr lang="en-US" dirty="0">
                <a:latin typeface="Courier New" charset="0"/>
                <a:cs typeface="Tahoma" charset="0"/>
              </a:rPr>
              <a:t>}</a:t>
            </a:r>
          </a:p>
        </p:txBody>
      </p:sp>
      <p:pic>
        <p:nvPicPr>
          <p:cNvPr id="34820" name="Picture 7" descr="MCj039656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43200"/>
            <a:ext cx="19050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18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Variable Allocation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Let’s put variables in memory locations…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 rather than registers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This time we add the contents of an array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0" indent="0"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0" indent="0"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altLang="ja-JP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Note: 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.word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also works for an array of words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allows us to initialize a list of sequential words in memory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label represents the address of the first word in the list, or the name of the array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does this remind you of how C treats arrays as pointers?!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Note:  “.space 4” means 4 bytes uninitialized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“.word” needs initial value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2667000" y="2351088"/>
            <a:ext cx="38782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urier New" charset="0"/>
                <a:cs typeface="Tahoma" charset="0"/>
              </a:rPr>
              <a:t>.data </a:t>
            </a:r>
            <a:r>
              <a:rPr lang="en-US" sz="2000" dirty="0">
                <a:solidFill>
                  <a:srgbClr val="A6A6A6"/>
                </a:solidFill>
                <a:latin typeface="Courier New" charset="0"/>
                <a:cs typeface="Tahoma" charset="0"/>
              </a:rPr>
              <a:t>0x0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sum:    .space 4</a:t>
            </a:r>
          </a:p>
          <a:p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:      .space 4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a:      .word 7,8,9,10,8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065963" y="2286000"/>
            <a:ext cx="1736725" cy="1793875"/>
            <a:chOff x="4320" y="1395"/>
            <a:chExt cx="1094" cy="1130"/>
          </a:xfrm>
        </p:grpSpPr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 flipH="1">
              <a:off x="4320" y="1813"/>
              <a:ext cx="220" cy="712"/>
              <a:chOff x="4824" y="1577"/>
              <a:chExt cx="407" cy="1165"/>
            </a:xfrm>
          </p:grpSpPr>
          <p:sp>
            <p:nvSpPr>
              <p:cNvPr id="36872" name="Freeform 6"/>
              <p:cNvSpPr>
                <a:spLocks/>
              </p:cNvSpPr>
              <p:nvPr/>
            </p:nvSpPr>
            <p:spPr bwMode="auto">
              <a:xfrm>
                <a:off x="4898" y="1769"/>
                <a:ext cx="204" cy="203"/>
              </a:xfrm>
              <a:custGeom>
                <a:avLst/>
                <a:gdLst>
                  <a:gd name="T0" fmla="*/ 0 w 410"/>
                  <a:gd name="T1" fmla="*/ 1 h 406"/>
                  <a:gd name="T2" fmla="*/ 0 w 410"/>
                  <a:gd name="T3" fmla="*/ 1 h 406"/>
                  <a:gd name="T4" fmla="*/ 0 w 410"/>
                  <a:gd name="T5" fmla="*/ 0 h 406"/>
                  <a:gd name="T6" fmla="*/ 0 w 410"/>
                  <a:gd name="T7" fmla="*/ 0 h 406"/>
                  <a:gd name="T8" fmla="*/ 0 w 410"/>
                  <a:gd name="T9" fmla="*/ 1 h 406"/>
                  <a:gd name="T10" fmla="*/ 0 w 410"/>
                  <a:gd name="T11" fmla="*/ 1 h 406"/>
                  <a:gd name="T12" fmla="*/ 0 w 410"/>
                  <a:gd name="T13" fmla="*/ 1 h 406"/>
                  <a:gd name="T14" fmla="*/ 0 w 410"/>
                  <a:gd name="T15" fmla="*/ 1 h 406"/>
                  <a:gd name="T16" fmla="*/ 0 w 410"/>
                  <a:gd name="T17" fmla="*/ 1 h 406"/>
                  <a:gd name="T18" fmla="*/ 0 w 410"/>
                  <a:gd name="T19" fmla="*/ 1 h 406"/>
                  <a:gd name="T20" fmla="*/ 0 w 410"/>
                  <a:gd name="T21" fmla="*/ 1 h 406"/>
                  <a:gd name="T22" fmla="*/ 0 w 410"/>
                  <a:gd name="T23" fmla="*/ 1 h 406"/>
                  <a:gd name="T24" fmla="*/ 0 w 410"/>
                  <a:gd name="T25" fmla="*/ 1 h 406"/>
                  <a:gd name="T26" fmla="*/ 0 w 410"/>
                  <a:gd name="T27" fmla="*/ 1 h 406"/>
                  <a:gd name="T28" fmla="*/ 0 w 410"/>
                  <a:gd name="T29" fmla="*/ 1 h 406"/>
                  <a:gd name="T30" fmla="*/ 0 w 410"/>
                  <a:gd name="T31" fmla="*/ 1 h 406"/>
                  <a:gd name="T32" fmla="*/ 0 w 410"/>
                  <a:gd name="T33" fmla="*/ 1 h 406"/>
                  <a:gd name="T34" fmla="*/ 0 w 410"/>
                  <a:gd name="T35" fmla="*/ 1 h 406"/>
                  <a:gd name="T36" fmla="*/ 0 w 410"/>
                  <a:gd name="T37" fmla="*/ 1 h 406"/>
                  <a:gd name="T38" fmla="*/ 0 w 410"/>
                  <a:gd name="T39" fmla="*/ 1 h 406"/>
                  <a:gd name="T40" fmla="*/ 0 w 410"/>
                  <a:gd name="T41" fmla="*/ 1 h 406"/>
                  <a:gd name="T42" fmla="*/ 0 w 410"/>
                  <a:gd name="T43" fmla="*/ 1 h 40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10"/>
                  <a:gd name="T67" fmla="*/ 0 h 406"/>
                  <a:gd name="T68" fmla="*/ 410 w 410"/>
                  <a:gd name="T69" fmla="*/ 406 h 40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10" h="406">
                    <a:moveTo>
                      <a:pt x="268" y="117"/>
                    </a:moveTo>
                    <a:lnTo>
                      <a:pt x="217" y="41"/>
                    </a:lnTo>
                    <a:lnTo>
                      <a:pt x="166" y="0"/>
                    </a:lnTo>
                    <a:lnTo>
                      <a:pt x="106" y="0"/>
                    </a:lnTo>
                    <a:lnTo>
                      <a:pt x="40" y="26"/>
                    </a:lnTo>
                    <a:lnTo>
                      <a:pt x="10" y="71"/>
                    </a:lnTo>
                    <a:lnTo>
                      <a:pt x="0" y="132"/>
                    </a:lnTo>
                    <a:lnTo>
                      <a:pt x="10" y="213"/>
                    </a:lnTo>
                    <a:lnTo>
                      <a:pt x="50" y="304"/>
                    </a:lnTo>
                    <a:lnTo>
                      <a:pt x="121" y="365"/>
                    </a:lnTo>
                    <a:lnTo>
                      <a:pt x="176" y="395"/>
                    </a:lnTo>
                    <a:lnTo>
                      <a:pt x="232" y="406"/>
                    </a:lnTo>
                    <a:lnTo>
                      <a:pt x="278" y="390"/>
                    </a:lnTo>
                    <a:lnTo>
                      <a:pt x="303" y="365"/>
                    </a:lnTo>
                    <a:lnTo>
                      <a:pt x="319" y="304"/>
                    </a:lnTo>
                    <a:lnTo>
                      <a:pt x="314" y="233"/>
                    </a:lnTo>
                    <a:lnTo>
                      <a:pt x="298" y="173"/>
                    </a:lnTo>
                    <a:lnTo>
                      <a:pt x="399" y="117"/>
                    </a:lnTo>
                    <a:lnTo>
                      <a:pt x="410" y="92"/>
                    </a:lnTo>
                    <a:lnTo>
                      <a:pt x="399" y="81"/>
                    </a:lnTo>
                    <a:lnTo>
                      <a:pt x="288" y="147"/>
                    </a:lnTo>
                    <a:lnTo>
                      <a:pt x="268" y="1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3" name="Freeform 7"/>
              <p:cNvSpPr>
                <a:spLocks/>
              </p:cNvSpPr>
              <p:nvPr/>
            </p:nvSpPr>
            <p:spPr bwMode="auto">
              <a:xfrm>
                <a:off x="5044" y="1577"/>
                <a:ext cx="182" cy="453"/>
              </a:xfrm>
              <a:custGeom>
                <a:avLst/>
                <a:gdLst>
                  <a:gd name="T0" fmla="*/ 1 w 364"/>
                  <a:gd name="T1" fmla="*/ 0 h 907"/>
                  <a:gd name="T2" fmla="*/ 1 w 364"/>
                  <a:gd name="T3" fmla="*/ 0 h 907"/>
                  <a:gd name="T4" fmla="*/ 1 w 364"/>
                  <a:gd name="T5" fmla="*/ 0 h 907"/>
                  <a:gd name="T6" fmla="*/ 0 w 364"/>
                  <a:gd name="T7" fmla="*/ 0 h 907"/>
                  <a:gd name="T8" fmla="*/ 1 w 364"/>
                  <a:gd name="T9" fmla="*/ 0 h 907"/>
                  <a:gd name="T10" fmla="*/ 1 w 364"/>
                  <a:gd name="T11" fmla="*/ 0 h 907"/>
                  <a:gd name="T12" fmla="*/ 1 w 364"/>
                  <a:gd name="T13" fmla="*/ 0 h 907"/>
                  <a:gd name="T14" fmla="*/ 1 w 364"/>
                  <a:gd name="T15" fmla="*/ 0 h 907"/>
                  <a:gd name="T16" fmla="*/ 1 w 364"/>
                  <a:gd name="T17" fmla="*/ 0 h 907"/>
                  <a:gd name="T18" fmla="*/ 1 w 364"/>
                  <a:gd name="T19" fmla="*/ 0 h 907"/>
                  <a:gd name="T20" fmla="*/ 1 w 364"/>
                  <a:gd name="T21" fmla="*/ 0 h 907"/>
                  <a:gd name="T22" fmla="*/ 1 w 364"/>
                  <a:gd name="T23" fmla="*/ 0 h 907"/>
                  <a:gd name="T24" fmla="*/ 1 w 364"/>
                  <a:gd name="T25" fmla="*/ 0 h 907"/>
                  <a:gd name="T26" fmla="*/ 1 w 364"/>
                  <a:gd name="T27" fmla="*/ 0 h 907"/>
                  <a:gd name="T28" fmla="*/ 1 w 364"/>
                  <a:gd name="T29" fmla="*/ 0 h 907"/>
                  <a:gd name="T30" fmla="*/ 1 w 364"/>
                  <a:gd name="T31" fmla="*/ 0 h 907"/>
                  <a:gd name="T32" fmla="*/ 1 w 364"/>
                  <a:gd name="T33" fmla="*/ 0 h 907"/>
                  <a:gd name="T34" fmla="*/ 1 w 364"/>
                  <a:gd name="T35" fmla="*/ 0 h 907"/>
                  <a:gd name="T36" fmla="*/ 1 w 364"/>
                  <a:gd name="T37" fmla="*/ 0 h 907"/>
                  <a:gd name="T38" fmla="*/ 1 w 364"/>
                  <a:gd name="T39" fmla="*/ 0 h 907"/>
                  <a:gd name="T40" fmla="*/ 1 w 364"/>
                  <a:gd name="T41" fmla="*/ 0 h 907"/>
                  <a:gd name="T42" fmla="*/ 1 w 364"/>
                  <a:gd name="T43" fmla="*/ 0 h 907"/>
                  <a:gd name="T44" fmla="*/ 1 w 364"/>
                  <a:gd name="T45" fmla="*/ 0 h 907"/>
                  <a:gd name="T46" fmla="*/ 1 w 364"/>
                  <a:gd name="T47" fmla="*/ 0 h 907"/>
                  <a:gd name="T48" fmla="*/ 1 w 364"/>
                  <a:gd name="T49" fmla="*/ 0 h 907"/>
                  <a:gd name="T50" fmla="*/ 1 w 364"/>
                  <a:gd name="T51" fmla="*/ 0 h 907"/>
                  <a:gd name="T52" fmla="*/ 1 w 364"/>
                  <a:gd name="T53" fmla="*/ 0 h 907"/>
                  <a:gd name="T54" fmla="*/ 1 w 364"/>
                  <a:gd name="T55" fmla="*/ 0 h 907"/>
                  <a:gd name="T56" fmla="*/ 1 w 364"/>
                  <a:gd name="T57" fmla="*/ 0 h 907"/>
                  <a:gd name="T58" fmla="*/ 1 w 364"/>
                  <a:gd name="T59" fmla="*/ 0 h 907"/>
                  <a:gd name="T60" fmla="*/ 1 w 364"/>
                  <a:gd name="T61" fmla="*/ 0 h 907"/>
                  <a:gd name="T62" fmla="*/ 1 w 364"/>
                  <a:gd name="T63" fmla="*/ 0 h 907"/>
                  <a:gd name="T64" fmla="*/ 1 w 364"/>
                  <a:gd name="T65" fmla="*/ 0 h 907"/>
                  <a:gd name="T66" fmla="*/ 1 w 364"/>
                  <a:gd name="T67" fmla="*/ 0 h 907"/>
                  <a:gd name="T68" fmla="*/ 1 w 364"/>
                  <a:gd name="T69" fmla="*/ 0 h 907"/>
                  <a:gd name="T70" fmla="*/ 1 w 364"/>
                  <a:gd name="T71" fmla="*/ 0 h 907"/>
                  <a:gd name="T72" fmla="*/ 1 w 364"/>
                  <a:gd name="T73" fmla="*/ 0 h 907"/>
                  <a:gd name="T74" fmla="*/ 1 w 364"/>
                  <a:gd name="T75" fmla="*/ 0 h 907"/>
                  <a:gd name="T76" fmla="*/ 1 w 364"/>
                  <a:gd name="T77" fmla="*/ 0 h 9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364"/>
                  <a:gd name="T118" fmla="*/ 0 h 907"/>
                  <a:gd name="T119" fmla="*/ 364 w 364"/>
                  <a:gd name="T120" fmla="*/ 907 h 9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364" h="907">
                    <a:moveTo>
                      <a:pt x="101" y="765"/>
                    </a:moveTo>
                    <a:lnTo>
                      <a:pt x="35" y="816"/>
                    </a:lnTo>
                    <a:lnTo>
                      <a:pt x="15" y="832"/>
                    </a:lnTo>
                    <a:lnTo>
                      <a:pt x="0" y="867"/>
                    </a:lnTo>
                    <a:lnTo>
                      <a:pt x="20" y="902"/>
                    </a:lnTo>
                    <a:lnTo>
                      <a:pt x="40" y="907"/>
                    </a:lnTo>
                    <a:lnTo>
                      <a:pt x="101" y="887"/>
                    </a:lnTo>
                    <a:lnTo>
                      <a:pt x="192" y="816"/>
                    </a:lnTo>
                    <a:lnTo>
                      <a:pt x="273" y="730"/>
                    </a:lnTo>
                    <a:lnTo>
                      <a:pt x="359" y="633"/>
                    </a:lnTo>
                    <a:lnTo>
                      <a:pt x="364" y="593"/>
                    </a:lnTo>
                    <a:lnTo>
                      <a:pt x="364" y="482"/>
                    </a:lnTo>
                    <a:lnTo>
                      <a:pt x="339" y="310"/>
                    </a:lnTo>
                    <a:lnTo>
                      <a:pt x="354" y="209"/>
                    </a:lnTo>
                    <a:lnTo>
                      <a:pt x="364" y="168"/>
                    </a:lnTo>
                    <a:lnTo>
                      <a:pt x="349" y="147"/>
                    </a:lnTo>
                    <a:lnTo>
                      <a:pt x="313" y="127"/>
                    </a:lnTo>
                    <a:lnTo>
                      <a:pt x="288" y="112"/>
                    </a:lnTo>
                    <a:lnTo>
                      <a:pt x="303" y="21"/>
                    </a:lnTo>
                    <a:lnTo>
                      <a:pt x="293" y="0"/>
                    </a:lnTo>
                    <a:lnTo>
                      <a:pt x="273" y="6"/>
                    </a:lnTo>
                    <a:lnTo>
                      <a:pt x="263" y="122"/>
                    </a:lnTo>
                    <a:lnTo>
                      <a:pt x="253" y="152"/>
                    </a:lnTo>
                    <a:lnTo>
                      <a:pt x="248" y="173"/>
                    </a:lnTo>
                    <a:lnTo>
                      <a:pt x="207" y="157"/>
                    </a:lnTo>
                    <a:lnTo>
                      <a:pt x="177" y="157"/>
                    </a:lnTo>
                    <a:lnTo>
                      <a:pt x="177" y="178"/>
                    </a:lnTo>
                    <a:lnTo>
                      <a:pt x="197" y="194"/>
                    </a:lnTo>
                    <a:lnTo>
                      <a:pt x="233" y="194"/>
                    </a:lnTo>
                    <a:lnTo>
                      <a:pt x="258" y="214"/>
                    </a:lnTo>
                    <a:lnTo>
                      <a:pt x="278" y="249"/>
                    </a:lnTo>
                    <a:lnTo>
                      <a:pt x="298" y="305"/>
                    </a:lnTo>
                    <a:lnTo>
                      <a:pt x="313" y="416"/>
                    </a:lnTo>
                    <a:lnTo>
                      <a:pt x="313" y="517"/>
                    </a:lnTo>
                    <a:lnTo>
                      <a:pt x="303" y="598"/>
                    </a:lnTo>
                    <a:lnTo>
                      <a:pt x="283" y="633"/>
                    </a:lnTo>
                    <a:lnTo>
                      <a:pt x="212" y="684"/>
                    </a:lnTo>
                    <a:lnTo>
                      <a:pt x="136" y="730"/>
                    </a:lnTo>
                    <a:lnTo>
                      <a:pt x="101" y="76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4" name="Freeform 8"/>
              <p:cNvSpPr>
                <a:spLocks/>
              </p:cNvSpPr>
              <p:nvPr/>
            </p:nvSpPr>
            <p:spPr bwMode="auto">
              <a:xfrm>
                <a:off x="4824" y="1995"/>
                <a:ext cx="165" cy="274"/>
              </a:xfrm>
              <a:custGeom>
                <a:avLst/>
                <a:gdLst>
                  <a:gd name="T0" fmla="*/ 1 w 329"/>
                  <a:gd name="T1" fmla="*/ 1 h 546"/>
                  <a:gd name="T2" fmla="*/ 1 w 329"/>
                  <a:gd name="T3" fmla="*/ 0 h 546"/>
                  <a:gd name="T4" fmla="*/ 1 w 329"/>
                  <a:gd name="T5" fmla="*/ 1 h 546"/>
                  <a:gd name="T6" fmla="*/ 1 w 329"/>
                  <a:gd name="T7" fmla="*/ 1 h 546"/>
                  <a:gd name="T8" fmla="*/ 1 w 329"/>
                  <a:gd name="T9" fmla="*/ 1 h 546"/>
                  <a:gd name="T10" fmla="*/ 1 w 329"/>
                  <a:gd name="T11" fmla="*/ 1 h 546"/>
                  <a:gd name="T12" fmla="*/ 0 w 329"/>
                  <a:gd name="T13" fmla="*/ 1 h 546"/>
                  <a:gd name="T14" fmla="*/ 1 w 329"/>
                  <a:gd name="T15" fmla="*/ 1 h 546"/>
                  <a:gd name="T16" fmla="*/ 1 w 329"/>
                  <a:gd name="T17" fmla="*/ 1 h 546"/>
                  <a:gd name="T18" fmla="*/ 1 w 329"/>
                  <a:gd name="T19" fmla="*/ 1 h 546"/>
                  <a:gd name="T20" fmla="*/ 1 w 329"/>
                  <a:gd name="T21" fmla="*/ 1 h 546"/>
                  <a:gd name="T22" fmla="*/ 1 w 329"/>
                  <a:gd name="T23" fmla="*/ 1 h 546"/>
                  <a:gd name="T24" fmla="*/ 1 w 329"/>
                  <a:gd name="T25" fmla="*/ 1 h 546"/>
                  <a:gd name="T26" fmla="*/ 1 w 329"/>
                  <a:gd name="T27" fmla="*/ 1 h 546"/>
                  <a:gd name="T28" fmla="*/ 1 w 329"/>
                  <a:gd name="T29" fmla="*/ 1 h 546"/>
                  <a:gd name="T30" fmla="*/ 1 w 329"/>
                  <a:gd name="T31" fmla="*/ 1 h 546"/>
                  <a:gd name="T32" fmla="*/ 1 w 329"/>
                  <a:gd name="T33" fmla="*/ 1 h 546"/>
                  <a:gd name="T34" fmla="*/ 1 w 329"/>
                  <a:gd name="T35" fmla="*/ 1 h 546"/>
                  <a:gd name="T36" fmla="*/ 1 w 329"/>
                  <a:gd name="T37" fmla="*/ 1 h 546"/>
                  <a:gd name="T38" fmla="*/ 1 w 329"/>
                  <a:gd name="T39" fmla="*/ 1 h 546"/>
                  <a:gd name="T40" fmla="*/ 1 w 329"/>
                  <a:gd name="T41" fmla="*/ 1 h 546"/>
                  <a:gd name="T42" fmla="*/ 1 w 329"/>
                  <a:gd name="T43" fmla="*/ 1 h 546"/>
                  <a:gd name="T44" fmla="*/ 1 w 329"/>
                  <a:gd name="T45" fmla="*/ 1 h 546"/>
                  <a:gd name="T46" fmla="*/ 1 w 329"/>
                  <a:gd name="T47" fmla="*/ 1 h 546"/>
                  <a:gd name="T48" fmla="*/ 1 w 329"/>
                  <a:gd name="T49" fmla="*/ 1 h 546"/>
                  <a:gd name="T50" fmla="*/ 1 w 329"/>
                  <a:gd name="T51" fmla="*/ 1 h 546"/>
                  <a:gd name="T52" fmla="*/ 1 w 329"/>
                  <a:gd name="T53" fmla="*/ 1 h 546"/>
                  <a:gd name="T54" fmla="*/ 1 w 329"/>
                  <a:gd name="T55" fmla="*/ 1 h 546"/>
                  <a:gd name="T56" fmla="*/ 1 w 329"/>
                  <a:gd name="T57" fmla="*/ 1 h 546"/>
                  <a:gd name="T58" fmla="*/ 1 w 329"/>
                  <a:gd name="T59" fmla="*/ 1 h 546"/>
                  <a:gd name="T60" fmla="*/ 1 w 329"/>
                  <a:gd name="T61" fmla="*/ 1 h 546"/>
                  <a:gd name="T62" fmla="*/ 1 w 329"/>
                  <a:gd name="T63" fmla="*/ 1 h 546"/>
                  <a:gd name="T64" fmla="*/ 1 w 329"/>
                  <a:gd name="T65" fmla="*/ 1 h 546"/>
                  <a:gd name="T66" fmla="*/ 1 w 329"/>
                  <a:gd name="T67" fmla="*/ 1 h 546"/>
                  <a:gd name="T68" fmla="*/ 1 w 329"/>
                  <a:gd name="T69" fmla="*/ 1 h 546"/>
                  <a:gd name="T70" fmla="*/ 1 w 329"/>
                  <a:gd name="T71" fmla="*/ 1 h 5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29"/>
                  <a:gd name="T109" fmla="*/ 0 h 546"/>
                  <a:gd name="T110" fmla="*/ 329 w 329"/>
                  <a:gd name="T111" fmla="*/ 546 h 5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29" h="546">
                    <a:moveTo>
                      <a:pt x="329" y="15"/>
                    </a:moveTo>
                    <a:lnTo>
                      <a:pt x="293" y="0"/>
                    </a:lnTo>
                    <a:lnTo>
                      <a:pt x="217" y="5"/>
                    </a:lnTo>
                    <a:lnTo>
                      <a:pt x="151" y="56"/>
                    </a:lnTo>
                    <a:lnTo>
                      <a:pt x="55" y="162"/>
                    </a:lnTo>
                    <a:lnTo>
                      <a:pt x="5" y="248"/>
                    </a:lnTo>
                    <a:lnTo>
                      <a:pt x="0" y="278"/>
                    </a:lnTo>
                    <a:lnTo>
                      <a:pt x="25" y="334"/>
                    </a:lnTo>
                    <a:lnTo>
                      <a:pt x="80" y="359"/>
                    </a:lnTo>
                    <a:lnTo>
                      <a:pt x="151" y="389"/>
                    </a:lnTo>
                    <a:lnTo>
                      <a:pt x="207" y="404"/>
                    </a:lnTo>
                    <a:lnTo>
                      <a:pt x="232" y="430"/>
                    </a:lnTo>
                    <a:lnTo>
                      <a:pt x="217" y="465"/>
                    </a:lnTo>
                    <a:lnTo>
                      <a:pt x="177" y="506"/>
                    </a:lnTo>
                    <a:lnTo>
                      <a:pt x="126" y="511"/>
                    </a:lnTo>
                    <a:lnTo>
                      <a:pt x="91" y="495"/>
                    </a:lnTo>
                    <a:lnTo>
                      <a:pt x="70" y="511"/>
                    </a:lnTo>
                    <a:lnTo>
                      <a:pt x="75" y="531"/>
                    </a:lnTo>
                    <a:lnTo>
                      <a:pt x="116" y="546"/>
                    </a:lnTo>
                    <a:lnTo>
                      <a:pt x="177" y="546"/>
                    </a:lnTo>
                    <a:lnTo>
                      <a:pt x="232" y="531"/>
                    </a:lnTo>
                    <a:lnTo>
                      <a:pt x="263" y="511"/>
                    </a:lnTo>
                    <a:lnTo>
                      <a:pt x="283" y="475"/>
                    </a:lnTo>
                    <a:lnTo>
                      <a:pt x="293" y="435"/>
                    </a:lnTo>
                    <a:lnTo>
                      <a:pt x="268" y="399"/>
                    </a:lnTo>
                    <a:lnTo>
                      <a:pt x="207" y="374"/>
                    </a:lnTo>
                    <a:lnTo>
                      <a:pt x="136" y="354"/>
                    </a:lnTo>
                    <a:lnTo>
                      <a:pt x="75" y="319"/>
                    </a:lnTo>
                    <a:lnTo>
                      <a:pt x="60" y="288"/>
                    </a:lnTo>
                    <a:lnTo>
                      <a:pt x="70" y="233"/>
                    </a:lnTo>
                    <a:lnTo>
                      <a:pt x="116" y="162"/>
                    </a:lnTo>
                    <a:lnTo>
                      <a:pt x="172" y="121"/>
                    </a:lnTo>
                    <a:lnTo>
                      <a:pt x="258" y="91"/>
                    </a:lnTo>
                    <a:lnTo>
                      <a:pt x="329" y="76"/>
                    </a:lnTo>
                    <a:lnTo>
                      <a:pt x="329" y="35"/>
                    </a:lnTo>
                    <a:lnTo>
                      <a:pt x="329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5" name="Freeform 9"/>
              <p:cNvSpPr>
                <a:spLocks/>
              </p:cNvSpPr>
              <p:nvPr/>
            </p:nvSpPr>
            <p:spPr bwMode="auto">
              <a:xfrm>
                <a:off x="4958" y="1983"/>
                <a:ext cx="154" cy="336"/>
              </a:xfrm>
              <a:custGeom>
                <a:avLst/>
                <a:gdLst>
                  <a:gd name="T0" fmla="*/ 0 w 309"/>
                  <a:gd name="T1" fmla="*/ 0 h 673"/>
                  <a:gd name="T2" fmla="*/ 0 w 309"/>
                  <a:gd name="T3" fmla="*/ 0 h 673"/>
                  <a:gd name="T4" fmla="*/ 0 w 309"/>
                  <a:gd name="T5" fmla="*/ 0 h 673"/>
                  <a:gd name="T6" fmla="*/ 0 w 309"/>
                  <a:gd name="T7" fmla="*/ 0 h 673"/>
                  <a:gd name="T8" fmla="*/ 0 w 309"/>
                  <a:gd name="T9" fmla="*/ 0 h 673"/>
                  <a:gd name="T10" fmla="*/ 0 w 309"/>
                  <a:gd name="T11" fmla="*/ 0 h 673"/>
                  <a:gd name="T12" fmla="*/ 0 w 309"/>
                  <a:gd name="T13" fmla="*/ 0 h 673"/>
                  <a:gd name="T14" fmla="*/ 0 w 309"/>
                  <a:gd name="T15" fmla="*/ 0 h 673"/>
                  <a:gd name="T16" fmla="*/ 0 w 309"/>
                  <a:gd name="T17" fmla="*/ 0 h 673"/>
                  <a:gd name="T18" fmla="*/ 0 w 309"/>
                  <a:gd name="T19" fmla="*/ 0 h 673"/>
                  <a:gd name="T20" fmla="*/ 0 w 309"/>
                  <a:gd name="T21" fmla="*/ 0 h 673"/>
                  <a:gd name="T22" fmla="*/ 0 w 309"/>
                  <a:gd name="T23" fmla="*/ 0 h 673"/>
                  <a:gd name="T24" fmla="*/ 0 w 309"/>
                  <a:gd name="T25" fmla="*/ 0 h 673"/>
                  <a:gd name="T26" fmla="*/ 0 w 309"/>
                  <a:gd name="T27" fmla="*/ 0 h 673"/>
                  <a:gd name="T28" fmla="*/ 0 w 309"/>
                  <a:gd name="T29" fmla="*/ 0 h 673"/>
                  <a:gd name="T30" fmla="*/ 0 w 309"/>
                  <a:gd name="T31" fmla="*/ 0 h 673"/>
                  <a:gd name="T32" fmla="*/ 0 w 309"/>
                  <a:gd name="T33" fmla="*/ 0 h 673"/>
                  <a:gd name="T34" fmla="*/ 0 w 309"/>
                  <a:gd name="T35" fmla="*/ 0 h 673"/>
                  <a:gd name="T36" fmla="*/ 0 w 309"/>
                  <a:gd name="T37" fmla="*/ 0 h 673"/>
                  <a:gd name="T38" fmla="*/ 0 w 309"/>
                  <a:gd name="T39" fmla="*/ 0 h 673"/>
                  <a:gd name="T40" fmla="*/ 0 w 309"/>
                  <a:gd name="T41" fmla="*/ 0 h 67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09"/>
                  <a:gd name="T64" fmla="*/ 0 h 673"/>
                  <a:gd name="T65" fmla="*/ 309 w 309"/>
                  <a:gd name="T66" fmla="*/ 673 h 67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09" h="673">
                    <a:moveTo>
                      <a:pt x="269" y="212"/>
                    </a:moveTo>
                    <a:lnTo>
                      <a:pt x="238" y="86"/>
                    </a:lnTo>
                    <a:lnTo>
                      <a:pt x="203" y="25"/>
                    </a:lnTo>
                    <a:lnTo>
                      <a:pt x="126" y="0"/>
                    </a:lnTo>
                    <a:lnTo>
                      <a:pt x="50" y="10"/>
                    </a:lnTo>
                    <a:lnTo>
                      <a:pt x="15" y="76"/>
                    </a:lnTo>
                    <a:lnTo>
                      <a:pt x="20" y="157"/>
                    </a:lnTo>
                    <a:lnTo>
                      <a:pt x="40" y="288"/>
                    </a:lnTo>
                    <a:lnTo>
                      <a:pt x="40" y="404"/>
                    </a:lnTo>
                    <a:lnTo>
                      <a:pt x="15" y="505"/>
                    </a:lnTo>
                    <a:lnTo>
                      <a:pt x="0" y="561"/>
                    </a:lnTo>
                    <a:lnTo>
                      <a:pt x="10" y="612"/>
                    </a:lnTo>
                    <a:lnTo>
                      <a:pt x="45" y="638"/>
                    </a:lnTo>
                    <a:lnTo>
                      <a:pt x="91" y="663"/>
                    </a:lnTo>
                    <a:lnTo>
                      <a:pt x="136" y="673"/>
                    </a:lnTo>
                    <a:lnTo>
                      <a:pt x="193" y="673"/>
                    </a:lnTo>
                    <a:lnTo>
                      <a:pt x="259" y="622"/>
                    </a:lnTo>
                    <a:lnTo>
                      <a:pt x="309" y="515"/>
                    </a:lnTo>
                    <a:lnTo>
                      <a:pt x="304" y="419"/>
                    </a:lnTo>
                    <a:lnTo>
                      <a:pt x="274" y="308"/>
                    </a:lnTo>
                    <a:lnTo>
                      <a:pt x="269" y="2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6" name="Freeform 10"/>
              <p:cNvSpPr>
                <a:spLocks/>
              </p:cNvSpPr>
              <p:nvPr/>
            </p:nvSpPr>
            <p:spPr bwMode="auto">
              <a:xfrm>
                <a:off x="4912" y="2256"/>
                <a:ext cx="117" cy="486"/>
              </a:xfrm>
              <a:custGeom>
                <a:avLst/>
                <a:gdLst>
                  <a:gd name="T0" fmla="*/ 0 w 235"/>
                  <a:gd name="T1" fmla="*/ 0 h 973"/>
                  <a:gd name="T2" fmla="*/ 0 w 235"/>
                  <a:gd name="T3" fmla="*/ 0 h 973"/>
                  <a:gd name="T4" fmla="*/ 0 w 235"/>
                  <a:gd name="T5" fmla="*/ 0 h 973"/>
                  <a:gd name="T6" fmla="*/ 0 w 235"/>
                  <a:gd name="T7" fmla="*/ 0 h 973"/>
                  <a:gd name="T8" fmla="*/ 0 w 235"/>
                  <a:gd name="T9" fmla="*/ 0 h 973"/>
                  <a:gd name="T10" fmla="*/ 0 w 235"/>
                  <a:gd name="T11" fmla="*/ 0 h 973"/>
                  <a:gd name="T12" fmla="*/ 0 w 235"/>
                  <a:gd name="T13" fmla="*/ 0 h 973"/>
                  <a:gd name="T14" fmla="*/ 0 w 235"/>
                  <a:gd name="T15" fmla="*/ 0 h 973"/>
                  <a:gd name="T16" fmla="*/ 0 w 235"/>
                  <a:gd name="T17" fmla="*/ 0 h 973"/>
                  <a:gd name="T18" fmla="*/ 0 w 235"/>
                  <a:gd name="T19" fmla="*/ 0 h 973"/>
                  <a:gd name="T20" fmla="*/ 0 w 235"/>
                  <a:gd name="T21" fmla="*/ 0 h 973"/>
                  <a:gd name="T22" fmla="*/ 0 w 235"/>
                  <a:gd name="T23" fmla="*/ 0 h 973"/>
                  <a:gd name="T24" fmla="*/ 0 w 235"/>
                  <a:gd name="T25" fmla="*/ 0 h 973"/>
                  <a:gd name="T26" fmla="*/ 0 w 235"/>
                  <a:gd name="T27" fmla="*/ 0 h 973"/>
                  <a:gd name="T28" fmla="*/ 0 w 235"/>
                  <a:gd name="T29" fmla="*/ 0 h 973"/>
                  <a:gd name="T30" fmla="*/ 0 w 235"/>
                  <a:gd name="T31" fmla="*/ 0 h 973"/>
                  <a:gd name="T32" fmla="*/ 0 w 235"/>
                  <a:gd name="T33" fmla="*/ 0 h 973"/>
                  <a:gd name="T34" fmla="*/ 0 w 235"/>
                  <a:gd name="T35" fmla="*/ 0 h 973"/>
                  <a:gd name="T36" fmla="*/ 0 w 235"/>
                  <a:gd name="T37" fmla="*/ 0 h 973"/>
                  <a:gd name="T38" fmla="*/ 0 w 235"/>
                  <a:gd name="T39" fmla="*/ 0 h 973"/>
                  <a:gd name="T40" fmla="*/ 0 w 235"/>
                  <a:gd name="T41" fmla="*/ 0 h 973"/>
                  <a:gd name="T42" fmla="*/ 0 w 235"/>
                  <a:gd name="T43" fmla="*/ 0 h 973"/>
                  <a:gd name="T44" fmla="*/ 0 w 235"/>
                  <a:gd name="T45" fmla="*/ 0 h 973"/>
                  <a:gd name="T46" fmla="*/ 0 w 235"/>
                  <a:gd name="T47" fmla="*/ 0 h 973"/>
                  <a:gd name="T48" fmla="*/ 0 w 235"/>
                  <a:gd name="T49" fmla="*/ 0 h 973"/>
                  <a:gd name="T50" fmla="*/ 0 w 235"/>
                  <a:gd name="T51" fmla="*/ 0 h 973"/>
                  <a:gd name="T52" fmla="*/ 0 w 235"/>
                  <a:gd name="T53" fmla="*/ 0 h 973"/>
                  <a:gd name="T54" fmla="*/ 0 w 235"/>
                  <a:gd name="T55" fmla="*/ 0 h 973"/>
                  <a:gd name="T56" fmla="*/ 0 w 235"/>
                  <a:gd name="T57" fmla="*/ 0 h 97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35"/>
                  <a:gd name="T88" fmla="*/ 0 h 973"/>
                  <a:gd name="T89" fmla="*/ 235 w 235"/>
                  <a:gd name="T90" fmla="*/ 973 h 97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35" h="973">
                    <a:moveTo>
                      <a:pt x="223" y="15"/>
                    </a:moveTo>
                    <a:lnTo>
                      <a:pt x="163" y="0"/>
                    </a:lnTo>
                    <a:lnTo>
                      <a:pt x="127" y="15"/>
                    </a:lnTo>
                    <a:lnTo>
                      <a:pt x="112" y="66"/>
                    </a:lnTo>
                    <a:lnTo>
                      <a:pt x="127" y="344"/>
                    </a:lnTo>
                    <a:lnTo>
                      <a:pt x="127" y="410"/>
                    </a:lnTo>
                    <a:lnTo>
                      <a:pt x="107" y="532"/>
                    </a:lnTo>
                    <a:lnTo>
                      <a:pt x="102" y="674"/>
                    </a:lnTo>
                    <a:lnTo>
                      <a:pt x="112" y="745"/>
                    </a:lnTo>
                    <a:lnTo>
                      <a:pt x="102" y="785"/>
                    </a:lnTo>
                    <a:lnTo>
                      <a:pt x="31" y="846"/>
                    </a:lnTo>
                    <a:lnTo>
                      <a:pt x="0" y="922"/>
                    </a:lnTo>
                    <a:lnTo>
                      <a:pt x="6" y="947"/>
                    </a:lnTo>
                    <a:lnTo>
                      <a:pt x="61" y="973"/>
                    </a:lnTo>
                    <a:lnTo>
                      <a:pt x="76" y="962"/>
                    </a:lnTo>
                    <a:lnTo>
                      <a:pt x="82" y="917"/>
                    </a:lnTo>
                    <a:lnTo>
                      <a:pt x="97" y="851"/>
                    </a:lnTo>
                    <a:lnTo>
                      <a:pt x="122" y="821"/>
                    </a:lnTo>
                    <a:lnTo>
                      <a:pt x="152" y="801"/>
                    </a:lnTo>
                    <a:lnTo>
                      <a:pt x="178" y="775"/>
                    </a:lnTo>
                    <a:lnTo>
                      <a:pt x="183" y="755"/>
                    </a:lnTo>
                    <a:lnTo>
                      <a:pt x="168" y="730"/>
                    </a:lnTo>
                    <a:lnTo>
                      <a:pt x="152" y="715"/>
                    </a:lnTo>
                    <a:lnTo>
                      <a:pt x="142" y="653"/>
                    </a:lnTo>
                    <a:lnTo>
                      <a:pt x="152" y="526"/>
                    </a:lnTo>
                    <a:lnTo>
                      <a:pt x="188" y="380"/>
                    </a:lnTo>
                    <a:lnTo>
                      <a:pt x="223" y="263"/>
                    </a:lnTo>
                    <a:lnTo>
                      <a:pt x="235" y="122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7" name="Freeform 11"/>
              <p:cNvSpPr>
                <a:spLocks/>
              </p:cNvSpPr>
              <p:nvPr/>
            </p:nvSpPr>
            <p:spPr bwMode="auto">
              <a:xfrm>
                <a:off x="5039" y="2256"/>
                <a:ext cx="192" cy="410"/>
              </a:xfrm>
              <a:custGeom>
                <a:avLst/>
                <a:gdLst>
                  <a:gd name="T0" fmla="*/ 1 w 384"/>
                  <a:gd name="T1" fmla="*/ 0 h 821"/>
                  <a:gd name="T2" fmla="*/ 1 w 384"/>
                  <a:gd name="T3" fmla="*/ 0 h 821"/>
                  <a:gd name="T4" fmla="*/ 1 w 384"/>
                  <a:gd name="T5" fmla="*/ 0 h 821"/>
                  <a:gd name="T6" fmla="*/ 1 w 384"/>
                  <a:gd name="T7" fmla="*/ 0 h 821"/>
                  <a:gd name="T8" fmla="*/ 0 w 384"/>
                  <a:gd name="T9" fmla="*/ 0 h 821"/>
                  <a:gd name="T10" fmla="*/ 1 w 384"/>
                  <a:gd name="T11" fmla="*/ 0 h 821"/>
                  <a:gd name="T12" fmla="*/ 1 w 384"/>
                  <a:gd name="T13" fmla="*/ 0 h 821"/>
                  <a:gd name="T14" fmla="*/ 1 w 384"/>
                  <a:gd name="T15" fmla="*/ 0 h 821"/>
                  <a:gd name="T16" fmla="*/ 1 w 384"/>
                  <a:gd name="T17" fmla="*/ 0 h 821"/>
                  <a:gd name="T18" fmla="*/ 1 w 384"/>
                  <a:gd name="T19" fmla="*/ 0 h 821"/>
                  <a:gd name="T20" fmla="*/ 1 w 384"/>
                  <a:gd name="T21" fmla="*/ 0 h 821"/>
                  <a:gd name="T22" fmla="*/ 1 w 384"/>
                  <a:gd name="T23" fmla="*/ 0 h 821"/>
                  <a:gd name="T24" fmla="*/ 1 w 384"/>
                  <a:gd name="T25" fmla="*/ 0 h 821"/>
                  <a:gd name="T26" fmla="*/ 1 w 384"/>
                  <a:gd name="T27" fmla="*/ 0 h 821"/>
                  <a:gd name="T28" fmla="*/ 1 w 384"/>
                  <a:gd name="T29" fmla="*/ 0 h 821"/>
                  <a:gd name="T30" fmla="*/ 1 w 384"/>
                  <a:gd name="T31" fmla="*/ 0 h 821"/>
                  <a:gd name="T32" fmla="*/ 1 w 384"/>
                  <a:gd name="T33" fmla="*/ 0 h 821"/>
                  <a:gd name="T34" fmla="*/ 1 w 384"/>
                  <a:gd name="T35" fmla="*/ 0 h 821"/>
                  <a:gd name="T36" fmla="*/ 1 w 384"/>
                  <a:gd name="T37" fmla="*/ 0 h 821"/>
                  <a:gd name="T38" fmla="*/ 1 w 384"/>
                  <a:gd name="T39" fmla="*/ 0 h 821"/>
                  <a:gd name="T40" fmla="*/ 1 w 384"/>
                  <a:gd name="T41" fmla="*/ 0 h 821"/>
                  <a:gd name="T42" fmla="*/ 1 w 384"/>
                  <a:gd name="T43" fmla="*/ 0 h 821"/>
                  <a:gd name="T44" fmla="*/ 1 w 384"/>
                  <a:gd name="T45" fmla="*/ 0 h 821"/>
                  <a:gd name="T46" fmla="*/ 1 w 384"/>
                  <a:gd name="T47" fmla="*/ 0 h 821"/>
                  <a:gd name="T48" fmla="*/ 1 w 384"/>
                  <a:gd name="T49" fmla="*/ 0 h 821"/>
                  <a:gd name="T50" fmla="*/ 1 w 384"/>
                  <a:gd name="T51" fmla="*/ 0 h 821"/>
                  <a:gd name="T52" fmla="*/ 1 w 384"/>
                  <a:gd name="T53" fmla="*/ 0 h 821"/>
                  <a:gd name="T54" fmla="*/ 1 w 384"/>
                  <a:gd name="T55" fmla="*/ 0 h 821"/>
                  <a:gd name="T56" fmla="*/ 1 w 384"/>
                  <a:gd name="T57" fmla="*/ 0 h 821"/>
                  <a:gd name="T58" fmla="*/ 1 w 384"/>
                  <a:gd name="T59" fmla="*/ 0 h 821"/>
                  <a:gd name="T60" fmla="*/ 1 w 384"/>
                  <a:gd name="T61" fmla="*/ 0 h 821"/>
                  <a:gd name="T62" fmla="*/ 1 w 384"/>
                  <a:gd name="T63" fmla="*/ 0 h 82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84"/>
                  <a:gd name="T97" fmla="*/ 0 h 821"/>
                  <a:gd name="T98" fmla="*/ 384 w 384"/>
                  <a:gd name="T99" fmla="*/ 821 h 82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84" h="821">
                    <a:moveTo>
                      <a:pt x="126" y="122"/>
                    </a:moveTo>
                    <a:lnTo>
                      <a:pt x="116" y="40"/>
                    </a:lnTo>
                    <a:lnTo>
                      <a:pt x="71" y="0"/>
                    </a:lnTo>
                    <a:lnTo>
                      <a:pt x="5" y="5"/>
                    </a:lnTo>
                    <a:lnTo>
                      <a:pt x="0" y="40"/>
                    </a:lnTo>
                    <a:lnTo>
                      <a:pt x="5" y="117"/>
                    </a:lnTo>
                    <a:lnTo>
                      <a:pt x="40" y="233"/>
                    </a:lnTo>
                    <a:lnTo>
                      <a:pt x="66" y="319"/>
                    </a:lnTo>
                    <a:lnTo>
                      <a:pt x="96" y="435"/>
                    </a:lnTo>
                    <a:lnTo>
                      <a:pt x="106" y="536"/>
                    </a:lnTo>
                    <a:lnTo>
                      <a:pt x="106" y="617"/>
                    </a:lnTo>
                    <a:lnTo>
                      <a:pt x="91" y="679"/>
                    </a:lnTo>
                    <a:lnTo>
                      <a:pt x="76" y="699"/>
                    </a:lnTo>
                    <a:lnTo>
                      <a:pt x="76" y="719"/>
                    </a:lnTo>
                    <a:lnTo>
                      <a:pt x="96" y="750"/>
                    </a:lnTo>
                    <a:lnTo>
                      <a:pt x="131" y="760"/>
                    </a:lnTo>
                    <a:lnTo>
                      <a:pt x="187" y="760"/>
                    </a:lnTo>
                    <a:lnTo>
                      <a:pt x="288" y="785"/>
                    </a:lnTo>
                    <a:lnTo>
                      <a:pt x="318" y="821"/>
                    </a:lnTo>
                    <a:lnTo>
                      <a:pt x="364" y="800"/>
                    </a:lnTo>
                    <a:lnTo>
                      <a:pt x="384" y="750"/>
                    </a:lnTo>
                    <a:lnTo>
                      <a:pt x="364" y="730"/>
                    </a:lnTo>
                    <a:lnTo>
                      <a:pt x="278" y="719"/>
                    </a:lnTo>
                    <a:lnTo>
                      <a:pt x="182" y="719"/>
                    </a:lnTo>
                    <a:lnTo>
                      <a:pt x="141" y="714"/>
                    </a:lnTo>
                    <a:lnTo>
                      <a:pt x="131" y="684"/>
                    </a:lnTo>
                    <a:lnTo>
                      <a:pt x="141" y="627"/>
                    </a:lnTo>
                    <a:lnTo>
                      <a:pt x="147" y="531"/>
                    </a:lnTo>
                    <a:lnTo>
                      <a:pt x="136" y="425"/>
                    </a:lnTo>
                    <a:lnTo>
                      <a:pt x="121" y="284"/>
                    </a:lnTo>
                    <a:lnTo>
                      <a:pt x="126" y="162"/>
                    </a:lnTo>
                    <a:lnTo>
                      <a:pt x="126" y="1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70" name="Text Box 12"/>
            <p:cNvSpPr txBox="1">
              <a:spLocks noChangeArrowheads="1"/>
            </p:cNvSpPr>
            <p:nvPr/>
          </p:nvSpPr>
          <p:spPr bwMode="auto">
            <a:xfrm>
              <a:off x="4540" y="1395"/>
              <a:ext cx="87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>
                  <a:latin typeface="Tahoma" charset="0"/>
                  <a:cs typeface="Tahoma" charset="0"/>
                </a:rPr>
                <a:t>Arrays have to be in memory. Why?</a:t>
              </a:r>
            </a:p>
          </p:txBody>
        </p:sp>
        <p:sp>
          <p:nvSpPr>
            <p:cNvPr id="36871" name="Line 13"/>
            <p:cNvSpPr>
              <a:spLocks noChangeShapeType="1"/>
            </p:cNvSpPr>
            <p:nvPr/>
          </p:nvSpPr>
          <p:spPr bwMode="auto">
            <a:xfrm flipV="1">
              <a:off x="4540" y="1813"/>
              <a:ext cx="164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96121" y="2348880"/>
            <a:ext cx="3011783" cy="584776"/>
            <a:chOff x="722016" y="1380505"/>
            <a:chExt cx="3011783" cy="584776"/>
          </a:xfrm>
        </p:grpSpPr>
        <p:sp>
          <p:nvSpPr>
            <p:cNvPr id="16" name="TextBox 15"/>
            <p:cNvSpPr txBox="1"/>
            <p:nvPr/>
          </p:nvSpPr>
          <p:spPr>
            <a:xfrm>
              <a:off x="722016" y="1380505"/>
              <a:ext cx="1770136" cy="584776"/>
            </a:xfrm>
            <a:prstGeom prst="rect">
              <a:avLst/>
            </a:prstGeom>
            <a:noFill/>
            <a:ln>
              <a:solidFill>
                <a:srgbClr val="A5002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Start </a:t>
              </a:r>
              <a:r>
                <a:rPr lang="en-US" sz="1600" b="0" dirty="0" err="1">
                  <a:solidFill>
                    <a:schemeClr val="accent1"/>
                  </a:solidFill>
                  <a:latin typeface="Arial"/>
                  <a:cs typeface="Arial"/>
                </a:rPr>
                <a:t>addr</a:t>
              </a:r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 of data</a:t>
              </a:r>
              <a:b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</a:br>
              <a:r>
                <a:rPr lang="en-US" sz="1600" b="0" dirty="0">
                  <a:solidFill>
                    <a:schemeClr val="accent1"/>
                  </a:solidFill>
                  <a:latin typeface="Arial"/>
                  <a:cs typeface="Arial"/>
                </a:rPr>
                <a:t>is optional</a:t>
              </a:r>
              <a:endParaRPr lang="en-US" sz="1600" b="0" dirty="0">
                <a:solidFill>
                  <a:schemeClr val="accent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311106" y="1382713"/>
              <a:ext cx="1422693" cy="163512"/>
            </a:xfrm>
            <a:custGeom>
              <a:avLst/>
              <a:gdLst>
                <a:gd name="connsiteX0" fmla="*/ 0 w 81280"/>
                <a:gd name="connsiteY0" fmla="*/ 0 h 193040"/>
                <a:gd name="connsiteX1" fmla="*/ 81280 w 81280"/>
                <a:gd name="connsiteY1" fmla="*/ 193040 h 193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" h="193040">
                  <a:moveTo>
                    <a:pt x="0" y="0"/>
                  </a:moveTo>
                  <a:lnTo>
                    <a:pt x="81280" y="193040"/>
                  </a:lnTo>
                </a:path>
              </a:pathLst>
            </a:custGeom>
            <a:ln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18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The New Code:  </a:t>
            </a:r>
            <a:r>
              <a:rPr lang="en-US" dirty="0" err="1">
                <a:ea typeface="Tahoma"/>
              </a:rPr>
              <a:t>SumArray.asm</a:t>
            </a:r>
            <a:endParaRPr lang="en-US" dirty="0">
              <a:ea typeface="Tahoma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Note the small changes: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838200" y="1844824"/>
            <a:ext cx="8188159" cy="50167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urier New" charset="0"/>
                <a:cs typeface="Tahoma" charset="0"/>
              </a:rPr>
              <a:t>.text </a:t>
            </a:r>
            <a:r>
              <a:rPr lang="en-US" sz="2000" dirty="0">
                <a:solidFill>
                  <a:srgbClr val="A6A6A6"/>
                </a:solidFill>
                <a:latin typeface="Courier New" charset="0"/>
                <a:cs typeface="Tahoma" charset="0"/>
              </a:rPr>
              <a:t>0x3000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$0,sum($0)   # sum = 0;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$0,i($0)     # for (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= 0;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lw</a:t>
            </a:r>
            <a:r>
              <a:rPr lang="en-US" sz="2000" dirty="0">
                <a:latin typeface="Courier New" charset="0"/>
                <a:cs typeface="Tahoma" charset="0"/>
              </a:rPr>
              <a:t>    $9,i($0)     # bring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into $9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lw</a:t>
            </a:r>
            <a:r>
              <a:rPr lang="en-US" sz="2000" dirty="0">
                <a:latin typeface="Courier New" charset="0"/>
                <a:cs typeface="Tahoma" charset="0"/>
              </a:rPr>
              <a:t>    $8,sum($0)   # bring sum into $8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loop: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sll</a:t>
            </a:r>
            <a:r>
              <a:rPr lang="en-US" sz="2000" dirty="0">
                <a:latin typeface="Courier New" charset="0"/>
                <a:cs typeface="Tahoma" charset="0"/>
              </a:rPr>
              <a:t>   $10,$9,2     # convert "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" to word offset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lw</a:t>
            </a:r>
            <a:r>
              <a:rPr lang="en-US" sz="2000" dirty="0">
                <a:latin typeface="Courier New" charset="0"/>
                <a:cs typeface="Tahoma" charset="0"/>
              </a:rPr>
              <a:t>    $10,a($10)   # load a[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]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$8,$8,$10    # sum = sum + a[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];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$8,sum($0)   # update sum in memory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addi</a:t>
            </a:r>
            <a:r>
              <a:rPr lang="en-US" sz="2000" dirty="0">
                <a:latin typeface="Courier New" charset="0"/>
                <a:cs typeface="Tahoma" charset="0"/>
              </a:rPr>
              <a:t>  $9,$9,1      # for (...; 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++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$9,i($0)     # update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in memory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slti</a:t>
            </a:r>
            <a:r>
              <a:rPr lang="en-US" sz="2000" dirty="0">
                <a:latin typeface="Courier New" charset="0"/>
                <a:cs typeface="Tahoma" charset="0"/>
              </a:rPr>
              <a:t>  $10,$9,5     # for (...;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&lt;5;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bne</a:t>
            </a:r>
            <a:r>
              <a:rPr lang="en-US" sz="2000" dirty="0">
                <a:latin typeface="Courier New" charset="0"/>
                <a:cs typeface="Tahoma" charset="0"/>
              </a:rPr>
              <a:t>   $10,$0,loop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end: 	...			# code for exit here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00" y="1883081"/>
            <a:ext cx="5916488" cy="969855"/>
            <a:chOff x="3048000" y="1747945"/>
            <a:chExt cx="5916488" cy="969855"/>
          </a:xfrm>
        </p:grpSpPr>
        <p:grpSp>
          <p:nvGrpSpPr>
            <p:cNvPr id="5" name="Group 4"/>
            <p:cNvGrpSpPr/>
            <p:nvPr/>
          </p:nvGrpSpPr>
          <p:grpSpPr>
            <a:xfrm>
              <a:off x="3048000" y="1747945"/>
              <a:ext cx="5916488" cy="969855"/>
              <a:chOff x="2852529" y="2784376"/>
              <a:chExt cx="5916488" cy="969855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4713649" y="2784376"/>
                <a:ext cx="4055368" cy="584776"/>
              </a:xfrm>
              <a:prstGeom prst="rect">
                <a:avLst/>
              </a:prstGeom>
              <a:noFill/>
              <a:ln>
                <a:solidFill>
                  <a:srgbClr val="A5002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>
                    <a:solidFill>
                      <a:schemeClr val="accent1"/>
                    </a:solidFill>
                    <a:latin typeface="Arial"/>
                    <a:cs typeface="Arial"/>
                  </a:rPr>
                  <a:t>Assembler replaces </a:t>
                </a:r>
                <a:r>
                  <a:rPr lang="en-US" sz="1600" b="0" dirty="0">
                    <a:solidFill>
                      <a:schemeClr val="accent1"/>
                    </a:solidFill>
                    <a:latin typeface="Courier New"/>
                    <a:cs typeface="Courier New"/>
                  </a:rPr>
                  <a:t>sum </a:t>
                </a:r>
                <a:r>
                  <a:rPr lang="en-US" sz="1600" b="0" dirty="0">
                    <a:solidFill>
                      <a:schemeClr val="accent1"/>
                    </a:solidFill>
                    <a:latin typeface="Arial"/>
                    <a:cs typeface="Arial"/>
                  </a:rPr>
                  <a:t>with 0x0, </a:t>
                </a:r>
                <a:r>
                  <a:rPr lang="en-US" sz="1600" b="0" dirty="0" err="1">
                    <a:solidFill>
                      <a:schemeClr val="accent1"/>
                    </a:solidFill>
                    <a:latin typeface="Courier New"/>
                    <a:cs typeface="Courier New"/>
                  </a:rPr>
                  <a:t>i</a:t>
                </a:r>
                <a:r>
                  <a:rPr lang="en-US" sz="1600" b="0" dirty="0">
                    <a:solidFill>
                      <a:schemeClr val="accent1"/>
                    </a:solidFill>
                    <a:latin typeface="Arial"/>
                    <a:cs typeface="Arial"/>
                  </a:rPr>
                  <a:t> with 0x4, and </a:t>
                </a:r>
                <a:r>
                  <a:rPr lang="en-US" sz="1600" b="0" dirty="0">
                    <a:solidFill>
                      <a:schemeClr val="accent1"/>
                    </a:solidFill>
                    <a:latin typeface="Courier New"/>
                    <a:cs typeface="Courier New"/>
                  </a:rPr>
                  <a:t>a</a:t>
                </a:r>
                <a:r>
                  <a:rPr lang="en-US" sz="1600" b="0" dirty="0">
                    <a:solidFill>
                      <a:schemeClr val="accent1"/>
                    </a:solidFill>
                    <a:latin typeface="Arial"/>
                    <a:cs typeface="Arial"/>
                  </a:rPr>
                  <a:t> with 0x8 (see previous slide).  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2852529" y="3322431"/>
                <a:ext cx="492540" cy="4318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A5002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" name="Freeform 1"/>
            <p:cNvSpPr/>
            <p:nvPr/>
          </p:nvSpPr>
          <p:spPr>
            <a:xfrm>
              <a:off x="3401391" y="1819953"/>
              <a:ext cx="1507729" cy="410830"/>
            </a:xfrm>
            <a:custGeom>
              <a:avLst/>
              <a:gdLst>
                <a:gd name="connsiteX0" fmla="*/ 1424609 w 1424609"/>
                <a:gd name="connsiteY0" fmla="*/ 0 h 828261"/>
                <a:gd name="connsiteX1" fmla="*/ 563218 w 1424609"/>
                <a:gd name="connsiteY1" fmla="*/ 375478 h 828261"/>
                <a:gd name="connsiteX2" fmla="*/ 0 w 1424609"/>
                <a:gd name="connsiteY2" fmla="*/ 828261 h 8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4609" h="828261">
                  <a:moveTo>
                    <a:pt x="1424609" y="0"/>
                  </a:moveTo>
                  <a:cubicBezTo>
                    <a:pt x="1112631" y="118717"/>
                    <a:pt x="800653" y="237435"/>
                    <a:pt x="563218" y="375478"/>
                  </a:cubicBezTo>
                  <a:cubicBezTo>
                    <a:pt x="325783" y="513522"/>
                    <a:pt x="0" y="828261"/>
                    <a:pt x="0" y="828261"/>
                  </a:cubicBezTo>
                </a:path>
              </a:pathLst>
            </a:custGeom>
            <a:ln w="1270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06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couple of shortcuts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skip the immediate or register field of </a:t>
            </a:r>
            <a:r>
              <a:rPr lang="en-US" dirty="0" err="1"/>
              <a:t>lw</a:t>
            </a:r>
            <a:r>
              <a:rPr lang="en-US" dirty="0"/>
              <a:t>/</a:t>
            </a:r>
            <a:r>
              <a:rPr lang="en-US" dirty="0" err="1"/>
              <a:t>sw</a:t>
            </a:r>
            <a:endParaRPr lang="en-US" dirty="0"/>
          </a:p>
          <a:p>
            <a:pPr lvl="1"/>
            <a:r>
              <a:rPr lang="en-US" dirty="0"/>
              <a:t>assumed to be zero</a:t>
            </a:r>
          </a:p>
          <a:p>
            <a:pPr lvl="2"/>
            <a:r>
              <a:rPr lang="en-US" dirty="0" err="1">
                <a:latin typeface="Courier New" charset="0"/>
              </a:rPr>
              <a:t>lw</a:t>
            </a:r>
            <a:r>
              <a:rPr lang="en-US" dirty="0">
                <a:latin typeface="Courier New" charset="0"/>
              </a:rPr>
              <a:t> $8,sum  </a:t>
            </a:r>
            <a:r>
              <a:rPr lang="en-US" dirty="0"/>
              <a:t>... is the same as …  </a:t>
            </a:r>
            <a:r>
              <a:rPr lang="en-US" dirty="0" err="1">
                <a:latin typeface="Courier New" charset="0"/>
              </a:rPr>
              <a:t>lw</a:t>
            </a:r>
            <a:r>
              <a:rPr lang="en-US" dirty="0">
                <a:latin typeface="Courier New" charset="0"/>
              </a:rPr>
              <a:t> $8,sum($0)</a:t>
            </a:r>
          </a:p>
          <a:p>
            <a:pPr lvl="2"/>
            <a:r>
              <a:rPr lang="en-US" dirty="0" err="1">
                <a:latin typeface="Courier New" charset="0"/>
              </a:rPr>
              <a:t>lw</a:t>
            </a:r>
            <a:r>
              <a:rPr lang="en-US" dirty="0">
                <a:latin typeface="Courier New" charset="0"/>
              </a:rPr>
              <a:t> $8,($10)  </a:t>
            </a:r>
            <a:r>
              <a:rPr lang="en-US" dirty="0"/>
              <a:t>... is the same as …  </a:t>
            </a:r>
            <a:r>
              <a:rPr lang="en-US" dirty="0" err="1">
                <a:latin typeface="Courier New" charset="0"/>
              </a:rPr>
              <a:t>lw</a:t>
            </a:r>
            <a:r>
              <a:rPr lang="en-US" dirty="0">
                <a:latin typeface="Courier New" charset="0"/>
              </a:rPr>
              <a:t> $8,0($10)</a:t>
            </a:r>
          </a:p>
          <a:p>
            <a:pPr lvl="1"/>
            <a:r>
              <a:rPr lang="en-US" dirty="0"/>
              <a:t>assembler will fill in for you</a:t>
            </a:r>
          </a:p>
          <a:p>
            <a:endParaRPr lang="en-US" dirty="0"/>
          </a:p>
          <a:p>
            <a:r>
              <a:rPr lang="en-US" dirty="0"/>
              <a:t>Also, can optimize code by eliminating intermediate updates in memory</a:t>
            </a:r>
          </a:p>
          <a:p>
            <a:pPr lvl="1"/>
            <a:r>
              <a:rPr lang="en-US" dirty="0"/>
              <a:t>(next slide)</a:t>
            </a:r>
          </a:p>
          <a:p>
            <a:pPr lvl="1"/>
            <a:endParaRPr lang="en-US" dirty="0">
              <a:latin typeface="Courier New" charset="0"/>
            </a:endParaRPr>
          </a:p>
          <a:p>
            <a:pPr lvl="2"/>
            <a:endParaRPr lang="en-US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6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couple of shortcuts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Also, can optimize code by eliminating intermediate updates in memory</a:t>
            </a:r>
          </a:p>
          <a:p>
            <a:pPr lvl="1"/>
            <a:r>
              <a:rPr lang="en-US" dirty="0"/>
              <a:t>a good C compiler will do that automatically for you</a:t>
            </a:r>
          </a:p>
          <a:p>
            <a:pPr lvl="1"/>
            <a:endParaRPr lang="en-US" dirty="0">
              <a:latin typeface="Courier New" charset="0"/>
            </a:endParaRPr>
          </a:p>
          <a:p>
            <a:pPr lvl="2"/>
            <a:endParaRPr lang="en-US" dirty="0">
              <a:latin typeface="Courier New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568" y="2647940"/>
            <a:ext cx="8188159" cy="40934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$9,$0,$0     #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in $9 = 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$8,$0,$0     # sum in $8 = 0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loop: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sll</a:t>
            </a:r>
            <a:r>
              <a:rPr lang="en-US" sz="2000" dirty="0">
                <a:latin typeface="Courier New" charset="0"/>
                <a:cs typeface="Tahoma" charset="0"/>
              </a:rPr>
              <a:t>   $10,$9,2     # convert "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" to word offset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lw</a:t>
            </a:r>
            <a:r>
              <a:rPr lang="en-US" sz="2000" dirty="0">
                <a:latin typeface="Courier New" charset="0"/>
                <a:cs typeface="Tahoma" charset="0"/>
              </a:rPr>
              <a:t>    $10,a($10)   # load a[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]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add   $8,$8,$10    # sum = sum + a[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];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addi</a:t>
            </a:r>
            <a:r>
              <a:rPr lang="en-US" sz="2000" dirty="0">
                <a:latin typeface="Courier New" charset="0"/>
                <a:cs typeface="Tahoma" charset="0"/>
              </a:rPr>
              <a:t>  $9,$9,1      # for (...; 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++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slti</a:t>
            </a:r>
            <a:r>
              <a:rPr lang="en-US" sz="2000" dirty="0">
                <a:latin typeface="Courier New" charset="0"/>
                <a:cs typeface="Tahoma" charset="0"/>
              </a:rPr>
              <a:t>  $10,$9,5     # for (...;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&lt;5;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bne</a:t>
            </a:r>
            <a:r>
              <a:rPr lang="en-US" sz="2000" dirty="0">
                <a:latin typeface="Courier New" charset="0"/>
                <a:cs typeface="Tahoma" charset="0"/>
              </a:rPr>
              <a:t>   $10,$0,loop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$8,sum($0)   # update final sum in memory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     </a:t>
            </a:r>
            <a:r>
              <a:rPr lang="en-US" sz="2000" dirty="0" err="1">
                <a:latin typeface="Courier New" charset="0"/>
                <a:cs typeface="Tahoma" charset="0"/>
              </a:rPr>
              <a:t>sw</a:t>
            </a:r>
            <a:r>
              <a:rPr lang="en-US" sz="2000" dirty="0">
                <a:latin typeface="Courier New" charset="0"/>
                <a:cs typeface="Tahoma" charset="0"/>
              </a:rPr>
              <a:t>    $9,i($0)     # update final </a:t>
            </a:r>
            <a:r>
              <a:rPr lang="en-US" sz="2000" dirty="0" err="1">
                <a:latin typeface="Courier New" charset="0"/>
                <a:cs typeface="Tahoma" charset="0"/>
              </a:rPr>
              <a:t>i</a:t>
            </a:r>
            <a:r>
              <a:rPr lang="en-US" sz="2000" dirty="0">
                <a:latin typeface="Courier New" charset="0"/>
                <a:cs typeface="Tahoma" charset="0"/>
              </a:rPr>
              <a:t> in memory</a:t>
            </a:r>
          </a:p>
          <a:p>
            <a:r>
              <a:rPr lang="en-US" sz="2000" dirty="0">
                <a:latin typeface="Courier New" charset="0"/>
                <a:cs typeface="Tahoma" charset="0"/>
              </a:rPr>
              <a:t>end: 	...			# code for exit here</a:t>
            </a:r>
          </a:p>
        </p:txBody>
      </p:sp>
    </p:spTree>
    <p:extLst>
      <p:ext uri="{BB962C8B-B14F-4D97-AF65-F5344CB8AC3E}">
        <p14:creationId xmlns:p14="http://schemas.microsoft.com/office/powerpoint/2010/main" val="1414837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Coding Challenge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What is the largest Fibonacci number less than 100?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Fibonacci numbers: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	F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i+1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 = F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 + F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i-1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	F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 = 0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	F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 = 1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 charset="0"/>
              </a:rPr>
              <a:t>0, 1, 1, 2, 3, 5, 8, 13, 21, 34, …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In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“</a:t>
            </a:r>
            <a:r>
              <a:rPr lang="en-US" altLang="ja-JP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”</a:t>
            </a:r>
            <a:r>
              <a:rPr lang="en-US" altLang="ja-JP" dirty="0">
                <a:effectLst>
                  <a:outerShdw blurRad="38100" dist="38100" dir="2700000" algn="tl">
                    <a:srgbClr val="DDDDDD"/>
                  </a:outerShdw>
                </a:effectLst>
                <a:cs typeface="Tahoma" charset="0"/>
              </a:rPr>
              <a:t>: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cs typeface="Tahoma" charset="0"/>
            </a:endParaRP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1979712" y="3843332"/>
            <a:ext cx="2945037" cy="29700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it-IT" sz="1700" dirty="0" err="1">
                <a:latin typeface="Courier New" charset="0"/>
                <a:cs typeface="Tahoma" charset="0"/>
              </a:rPr>
              <a:t>int</a:t>
            </a:r>
            <a:r>
              <a:rPr lang="it-IT" sz="1700" dirty="0">
                <a:latin typeface="Courier New" charset="0"/>
                <a:cs typeface="Tahoma" charset="0"/>
              </a:rPr>
              <a:t> x, y;</a:t>
            </a:r>
          </a:p>
          <a:p>
            <a:endParaRPr lang="it-IT" sz="1700" dirty="0">
              <a:latin typeface="Courier New" charset="0"/>
              <a:cs typeface="Tahoma" charset="0"/>
            </a:endParaRPr>
          </a:p>
          <a:p>
            <a:r>
              <a:rPr lang="it-IT" sz="1700" dirty="0" err="1">
                <a:latin typeface="Courier New" charset="0"/>
                <a:cs typeface="Tahoma" charset="0"/>
              </a:rPr>
              <a:t>main</a:t>
            </a:r>
            <a:r>
              <a:rPr lang="it-IT" sz="1700" dirty="0">
                <a:latin typeface="Courier New" charset="0"/>
                <a:cs typeface="Tahoma" charset="0"/>
              </a:rPr>
              <a:t>() {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x = 0;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y = 1;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</a:t>
            </a:r>
            <a:r>
              <a:rPr lang="it-IT" sz="1700" dirty="0" err="1">
                <a:latin typeface="Courier New" charset="0"/>
                <a:cs typeface="Tahoma" charset="0"/>
              </a:rPr>
              <a:t>while</a:t>
            </a:r>
            <a:r>
              <a:rPr lang="it-IT" sz="1700" dirty="0">
                <a:latin typeface="Courier New" charset="0"/>
                <a:cs typeface="Tahoma" charset="0"/>
              </a:rPr>
              <a:t> (y &lt; 100) {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    </a:t>
            </a:r>
            <a:r>
              <a:rPr lang="it-IT" sz="1700" dirty="0" err="1">
                <a:latin typeface="Courier New" charset="0"/>
                <a:cs typeface="Tahoma" charset="0"/>
              </a:rPr>
              <a:t>int</a:t>
            </a:r>
            <a:r>
              <a:rPr lang="it-IT" sz="1700" dirty="0">
                <a:latin typeface="Courier New" charset="0"/>
                <a:cs typeface="Tahoma" charset="0"/>
              </a:rPr>
              <a:t> t = x;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    x = y;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    y = t + y;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    }</a:t>
            </a:r>
          </a:p>
          <a:p>
            <a:r>
              <a:rPr lang="it-IT" sz="1700" dirty="0">
                <a:latin typeface="Courier New" charset="0"/>
                <a:cs typeface="Tahoma" charset="0"/>
              </a:rPr>
              <a:t>}</a:t>
            </a:r>
            <a:endParaRPr lang="en-US" sz="1700" dirty="0">
              <a:latin typeface="Courier New" charset="0"/>
              <a:cs typeface="Tahoma" charset="0"/>
            </a:endParaRPr>
          </a:p>
        </p:txBody>
      </p:sp>
      <p:pic>
        <p:nvPicPr>
          <p:cNvPr id="409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3962400"/>
            <a:ext cx="17367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17526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118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MIPS Assembly Code:  </a:t>
            </a:r>
            <a:r>
              <a:rPr lang="en-US" dirty="0" err="1">
                <a:ea typeface="Tahoma"/>
              </a:rPr>
              <a:t>Fibonacci.asm</a:t>
            </a:r>
            <a:endParaRPr lang="en-US" dirty="0">
              <a:ea typeface="Tahoma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assembly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let’s use these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registers: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 $8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y  $9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 $10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3347864" y="1304175"/>
            <a:ext cx="5715000" cy="5509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s-ES" sz="1600" dirty="0">
                <a:latin typeface="Courier New" charset="0"/>
                <a:cs typeface="Tahoma" charset="0"/>
              </a:rPr>
              <a:t>.data</a:t>
            </a:r>
          </a:p>
          <a:p>
            <a:r>
              <a:rPr lang="es-ES" sz="1600" dirty="0">
                <a:latin typeface="Courier New" charset="0"/>
                <a:cs typeface="Tahoma" charset="0"/>
              </a:rPr>
              <a:t>x:    .</a:t>
            </a:r>
            <a:r>
              <a:rPr lang="es-ES" sz="1600" dirty="0" err="1">
                <a:latin typeface="Courier New" charset="0"/>
                <a:cs typeface="Tahoma" charset="0"/>
              </a:rPr>
              <a:t>space</a:t>
            </a:r>
            <a:r>
              <a:rPr lang="es-ES" sz="1600" dirty="0">
                <a:latin typeface="Courier New" charset="0"/>
                <a:cs typeface="Tahoma" charset="0"/>
              </a:rPr>
              <a:t> 4          # </a:t>
            </a:r>
            <a:r>
              <a:rPr lang="es-ES" sz="1600" dirty="0" err="1">
                <a:latin typeface="Courier New" charset="0"/>
                <a:cs typeface="Tahoma" charset="0"/>
              </a:rPr>
              <a:t>int</a:t>
            </a:r>
            <a:r>
              <a:rPr lang="es-ES" sz="1600" dirty="0">
                <a:latin typeface="Courier New" charset="0"/>
                <a:cs typeface="Tahoma" charset="0"/>
              </a:rPr>
              <a:t> x, y;</a:t>
            </a:r>
          </a:p>
          <a:p>
            <a:r>
              <a:rPr lang="es-ES" sz="1600" dirty="0">
                <a:latin typeface="Courier New" charset="0"/>
                <a:cs typeface="Tahoma" charset="0"/>
              </a:rPr>
              <a:t>y:    .</a:t>
            </a:r>
            <a:r>
              <a:rPr lang="es-ES" sz="1600" dirty="0" err="1">
                <a:latin typeface="Courier New" charset="0"/>
                <a:cs typeface="Tahoma" charset="0"/>
              </a:rPr>
              <a:t>space</a:t>
            </a:r>
            <a:r>
              <a:rPr lang="es-ES" sz="1600" dirty="0">
                <a:latin typeface="Courier New" charset="0"/>
                <a:cs typeface="Tahoma" charset="0"/>
              </a:rPr>
              <a:t> 4</a:t>
            </a:r>
          </a:p>
          <a:p>
            <a:endParaRPr lang="es-ES" sz="1600" dirty="0">
              <a:latin typeface="Courier New" charset="0"/>
              <a:cs typeface="Tahoma" charset="0"/>
            </a:endParaRPr>
          </a:p>
          <a:p>
            <a:r>
              <a:rPr lang="en-US" sz="1600" dirty="0"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   $0,x         # x = 0;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  $9,$0,1      # y = 1;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   $9,y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    $8,x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while:                  # while (y &lt; 100) {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  $10,$9,100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   $10,$0,endw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add   $10,$0,$8    #     </a:t>
            </a:r>
            <a:r>
              <a:rPr lang="en-US" sz="1600" dirty="0" err="1"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latin typeface="Courier New" charset="0"/>
                <a:cs typeface="Tahoma" charset="0"/>
              </a:rPr>
              <a:t> t = x;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add   $8,$0,$9     #     x = y;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add   $9,$10,$9    #     y = t + y;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j     while        # }</a:t>
            </a:r>
          </a:p>
          <a:p>
            <a:r>
              <a:rPr lang="en-US" sz="1600" dirty="0" err="1">
                <a:latin typeface="Courier New" charset="0"/>
                <a:cs typeface="Tahoma" charset="0"/>
              </a:rPr>
              <a:t>endw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   $8,x         # answer is in x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   $9,y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...                # code for exit here</a:t>
            </a:r>
          </a:p>
          <a:p>
            <a:endParaRPr lang="en-US" sz="1600" dirty="0">
              <a:latin typeface="Courier Ne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132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4000" dirty="0">
                <a:ea typeface="Tahoma"/>
              </a:rPr>
              <a:t>Coming Up…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Parameterized Programs</a:t>
            </a:r>
          </a:p>
          <a:p>
            <a:pPr>
              <a:defRPr/>
            </a:pP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Procedures</a:t>
            </a:r>
          </a:p>
          <a:p>
            <a:pPr>
              <a:defRPr/>
            </a:pP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Stacks</a:t>
            </a:r>
          </a:p>
          <a:p>
            <a:pPr>
              <a:defRPr/>
            </a:pP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MIPS procedure linkage conventions</a:t>
            </a:r>
          </a:p>
        </p:txBody>
      </p:sp>
      <p:pic>
        <p:nvPicPr>
          <p:cNvPr id="45059" name="Picture 4" descr="MCj032271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18049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5" descr="MCj021495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74925"/>
            <a:ext cx="158750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1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Assembly programming</a:t>
            </a:r>
          </a:p>
          <a:p>
            <a:pPr lvl="1">
              <a:defRPr/>
            </a:pPr>
            <a:r>
              <a:rPr lang="en-US" dirty="0"/>
              <a:t>structure of an assembly program</a:t>
            </a:r>
          </a:p>
          <a:p>
            <a:pPr lvl="1">
              <a:defRPr/>
            </a:pPr>
            <a:r>
              <a:rPr lang="en-US" dirty="0"/>
              <a:t>assembler directives</a:t>
            </a:r>
          </a:p>
          <a:p>
            <a:pPr lvl="1">
              <a:defRPr/>
            </a:pPr>
            <a:r>
              <a:rPr lang="en-US" dirty="0"/>
              <a:t>data and text segments</a:t>
            </a:r>
          </a:p>
          <a:p>
            <a:pPr lvl="1">
              <a:defRPr/>
            </a:pPr>
            <a:r>
              <a:rPr lang="en-US" dirty="0"/>
              <a:t>allocating space for data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ea typeface="Tahoma"/>
              </a:rPr>
              <a:t>MIPS assembler:  MARS</a:t>
            </a:r>
          </a:p>
          <a:p>
            <a:pPr lvl="1">
              <a:defRPr/>
            </a:pPr>
            <a:r>
              <a:rPr lang="en-US" dirty="0"/>
              <a:t>development environment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ea typeface="Tahoma"/>
              </a:rPr>
              <a:t>A few coding examples</a:t>
            </a:r>
          </a:p>
          <a:p>
            <a:pPr lvl="1">
              <a:defRPr/>
            </a:pPr>
            <a:r>
              <a:rPr lang="en-US" dirty="0"/>
              <a:t>self-study</a:t>
            </a:r>
          </a:p>
        </p:txBody>
      </p:sp>
    </p:spTree>
    <p:extLst>
      <p:ext uri="{BB962C8B-B14F-4D97-AF65-F5344CB8AC3E}">
        <p14:creationId xmlns:p14="http://schemas.microsoft.com/office/powerpoint/2010/main" val="9658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What is an Assembler?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program for writing programs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Machine Language: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and 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loaded into memory.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(Did anybody ever really do that?)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Assembly Language: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410" y="1275655"/>
            <a:ext cx="28003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012160" y="2494855"/>
            <a:ext cx="3067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  <a:cs typeface="Tahoma" charset="0"/>
              </a:rPr>
              <a:t>Front panel of a classic PDP8e. The toggle switches were used to enter machine language.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213100" y="3683223"/>
            <a:ext cx="1041400" cy="736600"/>
            <a:chOff x="2024" y="1544"/>
            <a:chExt cx="656" cy="464"/>
          </a:xfrm>
        </p:grpSpPr>
        <p:sp useBgFill="1">
          <p:nvSpPr>
            <p:cNvPr id="19483" name="AutoShape 7"/>
            <p:cNvSpPr>
              <a:spLocks noChangeArrowheads="1"/>
            </p:cNvSpPr>
            <p:nvPr/>
          </p:nvSpPr>
          <p:spPr bwMode="auto">
            <a:xfrm>
              <a:off x="2024" y="1544"/>
              <a:ext cx="656" cy="464"/>
            </a:xfrm>
            <a:prstGeom prst="roundRect">
              <a:avLst>
                <a:gd name="adj" fmla="val 12495"/>
              </a:avLst>
            </a:prstGeom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19484" name="Rectangle 8"/>
            <p:cNvSpPr>
              <a:spLocks noChangeArrowheads="1"/>
            </p:cNvSpPr>
            <p:nvPr/>
          </p:nvSpPr>
          <p:spPr bwMode="auto">
            <a:xfrm>
              <a:off x="2061" y="1545"/>
              <a:ext cx="583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b="0" i="1">
                  <a:latin typeface="DomCasual" charset="0"/>
                  <a:cs typeface="Tahoma" charset="0"/>
                </a:rPr>
                <a:t>ASM</a:t>
              </a:r>
            </a:p>
          </p:txBody>
        </p:sp>
      </p:grp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5311775" y="3654648"/>
            <a:ext cx="958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b="0" i="1">
                <a:latin typeface="Courier New" charset="0"/>
                <a:cs typeface="Tahoma" charset="0"/>
              </a:rPr>
              <a:t>01101101</a:t>
            </a:r>
          </a:p>
          <a:p>
            <a:pPr algn="ctr">
              <a:lnSpc>
                <a:spcPct val="90000"/>
              </a:lnSpc>
            </a:pPr>
            <a:r>
              <a:rPr lang="en-US" sz="1200" b="0" i="1">
                <a:latin typeface="Courier New" charset="0"/>
                <a:cs typeface="Tahoma" charset="0"/>
              </a:rPr>
              <a:t>11000110</a:t>
            </a:r>
          </a:p>
          <a:p>
            <a:pPr algn="ctr">
              <a:lnSpc>
                <a:spcPct val="90000"/>
              </a:lnSpc>
            </a:pPr>
            <a:r>
              <a:rPr lang="en-US" sz="1200" b="0" i="1">
                <a:latin typeface="Courier New" charset="0"/>
                <a:cs typeface="Tahoma" charset="0"/>
              </a:rPr>
              <a:t>00101111</a:t>
            </a:r>
          </a:p>
          <a:p>
            <a:pPr algn="ctr">
              <a:lnSpc>
                <a:spcPct val="90000"/>
              </a:lnSpc>
            </a:pPr>
            <a:r>
              <a:rPr lang="en-US" sz="1200" b="0" i="1">
                <a:latin typeface="Courier New" charset="0"/>
                <a:cs typeface="Tahoma" charset="0"/>
              </a:rPr>
              <a:t>10110001</a:t>
            </a:r>
          </a:p>
          <a:p>
            <a:pPr algn="ctr">
              <a:lnSpc>
                <a:spcPct val="90000"/>
              </a:lnSpc>
            </a:pPr>
            <a:r>
              <a:rPr lang="en-US" sz="1200" b="0" i="1">
                <a:latin typeface="Courier New" charset="0"/>
                <a:cs typeface="Tahoma" charset="0"/>
              </a:rPr>
              <a:t>.....</a:t>
            </a:r>
          </a:p>
        </p:txBody>
      </p:sp>
      <p:sp>
        <p:nvSpPr>
          <p:cNvPr id="19463" name="Line 10"/>
          <p:cNvSpPr>
            <a:spLocks noChangeShapeType="1"/>
          </p:cNvSpPr>
          <p:nvPr/>
        </p:nvSpPr>
        <p:spPr bwMode="auto">
          <a:xfrm>
            <a:off x="2387600" y="4051523"/>
            <a:ext cx="63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11"/>
          <p:cNvSpPr>
            <a:spLocks noChangeShapeType="1"/>
          </p:cNvSpPr>
          <p:nvPr/>
        </p:nvSpPr>
        <p:spPr bwMode="auto">
          <a:xfrm>
            <a:off x="4521200" y="4051523"/>
            <a:ext cx="63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2"/>
          <p:cNvSpPr>
            <a:spLocks noChangeArrowheads="1"/>
          </p:cNvSpPr>
          <p:nvPr/>
        </p:nvSpPr>
        <p:spPr bwMode="auto">
          <a:xfrm>
            <a:off x="1194722" y="4735735"/>
            <a:ext cx="1115755" cy="92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Symbolic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SOURCE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text file</a:t>
            </a:r>
          </a:p>
        </p:txBody>
      </p:sp>
      <p:sp>
        <p:nvSpPr>
          <p:cNvPr id="19466" name="Rectangle 13"/>
          <p:cNvSpPr>
            <a:spLocks noChangeArrowheads="1"/>
          </p:cNvSpPr>
          <p:nvPr/>
        </p:nvSpPr>
        <p:spPr bwMode="auto">
          <a:xfrm>
            <a:off x="5203963" y="4735735"/>
            <a:ext cx="1172886" cy="92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Binary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Machine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Language</a:t>
            </a:r>
          </a:p>
        </p:txBody>
      </p:sp>
      <p:sp>
        <p:nvSpPr>
          <p:cNvPr id="19467" name="Rectangle 14"/>
          <p:cNvSpPr>
            <a:spLocks noChangeArrowheads="1"/>
          </p:cNvSpPr>
          <p:nvPr/>
        </p:nvSpPr>
        <p:spPr bwMode="auto">
          <a:xfrm>
            <a:off x="2946653" y="4735735"/>
            <a:ext cx="1425070" cy="92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ASSEMBLER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Translator</a:t>
            </a:r>
          </a:p>
          <a:p>
            <a:pPr algn="ctr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program</a:t>
            </a:r>
          </a:p>
        </p:txBody>
      </p:sp>
      <p:sp>
        <p:nvSpPr>
          <p:cNvPr id="19468" name="Rectangle 15"/>
          <p:cNvSpPr>
            <a:spLocks noChangeArrowheads="1"/>
          </p:cNvSpPr>
          <p:nvPr/>
        </p:nvSpPr>
        <p:spPr bwMode="auto">
          <a:xfrm>
            <a:off x="6619875" y="3608610"/>
            <a:ext cx="2263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b="0" i="1">
                <a:latin typeface="DomCasual" charset="0"/>
                <a:cs typeface="Tahoma" charset="0"/>
              </a:rPr>
              <a:t>STREAM of </a:t>
            </a:r>
            <a:br>
              <a:rPr lang="en-US" sz="1800" b="0" i="1">
                <a:latin typeface="DomCasual" charset="0"/>
                <a:cs typeface="Tahoma" charset="0"/>
              </a:rPr>
            </a:br>
            <a:r>
              <a:rPr lang="en-US" sz="1800" b="0" i="1">
                <a:latin typeface="DomCasual" charset="0"/>
                <a:cs typeface="Tahoma" charset="0"/>
              </a:rPr>
              <a:t>bits to be </a:t>
            </a:r>
            <a:br>
              <a:rPr lang="en-US" sz="1800" b="0" i="1">
                <a:latin typeface="DomCasual" charset="0"/>
                <a:cs typeface="Tahoma" charset="0"/>
              </a:rPr>
            </a:br>
            <a:r>
              <a:rPr lang="en-US" sz="1800" b="0" i="1">
                <a:latin typeface="DomCasual" charset="0"/>
                <a:cs typeface="Tahoma" charset="0"/>
              </a:rPr>
              <a:t>loaded into memory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1254125" y="3722910"/>
            <a:ext cx="1108075" cy="106203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00" dirty="0">
                <a:latin typeface="Tahoma" charset="0"/>
                <a:ea typeface="Tahoma"/>
                <a:cs typeface="Tahoma"/>
              </a:rPr>
              <a:t>     .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globl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main</a:t>
            </a:r>
          </a:p>
          <a:p>
            <a:pPr>
              <a:defRPr/>
            </a:pPr>
            <a:r>
              <a:rPr lang="en-US" sz="700" dirty="0">
                <a:latin typeface="Tahoma" charset="0"/>
                <a:ea typeface="Tahoma"/>
                <a:cs typeface="Tahoma"/>
              </a:rPr>
              <a:t>main:</a:t>
            </a:r>
          </a:p>
          <a:p>
            <a:pPr>
              <a:defRPr/>
            </a:pP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subu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$sp, $sp, 24</a:t>
            </a:r>
            <a:br>
              <a:rPr lang="en-US" sz="700" dirty="0">
                <a:latin typeface="Tahoma" charset="0"/>
                <a:ea typeface="Tahoma"/>
                <a:cs typeface="Tahoma"/>
              </a:rPr>
            </a:b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sw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    $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ra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, 16($sp)</a:t>
            </a:r>
            <a:br>
              <a:rPr lang="en-US" sz="700" dirty="0">
                <a:latin typeface="Tahoma" charset="0"/>
                <a:ea typeface="Tahoma"/>
                <a:cs typeface="Tahoma"/>
              </a:rPr>
            </a:b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li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       $a0, 18</a:t>
            </a:r>
            <a:br>
              <a:rPr lang="en-US" sz="700" dirty="0">
                <a:latin typeface="Tahoma" charset="0"/>
                <a:ea typeface="Tahoma"/>
                <a:cs typeface="Tahoma"/>
              </a:rPr>
            </a:b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li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       $a1, 12</a:t>
            </a:r>
            <a:br>
              <a:rPr lang="en-US" sz="700" dirty="0">
                <a:latin typeface="Tahoma" charset="0"/>
                <a:ea typeface="Tahoma"/>
                <a:cs typeface="Tahoma"/>
              </a:rPr>
            </a:b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li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       $a2, 6</a:t>
            </a:r>
            <a:br>
              <a:rPr lang="en-US" sz="700" dirty="0">
                <a:latin typeface="Tahoma" charset="0"/>
                <a:ea typeface="Tahoma"/>
                <a:cs typeface="Tahoma"/>
              </a:rPr>
            </a:br>
            <a:r>
              <a:rPr lang="en-US" sz="700" dirty="0">
                <a:latin typeface="Tahoma" charset="0"/>
                <a:ea typeface="Tahoma"/>
                <a:cs typeface="Tahoma"/>
              </a:rPr>
              <a:t>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jal</a:t>
            </a:r>
            <a:r>
              <a:rPr lang="en-US" sz="700" dirty="0">
                <a:latin typeface="Tahoma" charset="0"/>
                <a:ea typeface="Tahoma"/>
                <a:cs typeface="Tahoma"/>
              </a:rPr>
              <a:t>      </a:t>
            </a:r>
            <a:r>
              <a:rPr lang="en-US" sz="700" dirty="0" err="1">
                <a:latin typeface="Tahoma" charset="0"/>
                <a:ea typeface="Tahoma"/>
                <a:cs typeface="Tahoma"/>
              </a:rPr>
              <a:t>tak</a:t>
            </a:r>
            <a:endParaRPr lang="en-US" sz="700" dirty="0">
              <a:latin typeface="Tahoma" charset="0"/>
              <a:ea typeface="Tahoma"/>
              <a:cs typeface="Tahoma"/>
            </a:endParaRPr>
          </a:p>
          <a:p>
            <a:pPr>
              <a:defRPr/>
            </a:pPr>
            <a:r>
              <a:rPr lang="en-US" sz="700" dirty="0">
                <a:latin typeface="Tahoma" charset="0"/>
                <a:ea typeface="Tahoma"/>
                <a:cs typeface="Tahoma"/>
              </a:rPr>
              <a:t>   move   $a0, $v0</a:t>
            </a:r>
          </a:p>
        </p:txBody>
      </p:sp>
      <p:sp>
        <p:nvSpPr>
          <p:cNvPr id="765971" name="Rectangle 19"/>
          <p:cNvSpPr>
            <a:spLocks noChangeArrowheads="1"/>
          </p:cNvSpPr>
          <p:nvPr/>
        </p:nvSpPr>
        <p:spPr bwMode="auto">
          <a:xfrm>
            <a:off x="152400" y="5661248"/>
            <a:ext cx="7579320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Assembly:  A Symbolic LANGUAGE for representing strings of bits</a:t>
            </a:r>
          </a:p>
          <a:p>
            <a:pPr lvl="1"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Assembler:  A PROGRAM for translating Assembly Source to binary</a:t>
            </a:r>
          </a:p>
        </p:txBody>
      </p:sp>
    </p:spTree>
    <p:extLst>
      <p:ext uri="{BB962C8B-B14F-4D97-AF65-F5344CB8AC3E}">
        <p14:creationId xmlns:p14="http://schemas.microsoft.com/office/powerpoint/2010/main" val="236689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Assembly Source Language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340768"/>
            <a:ext cx="9144000" cy="5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cs typeface="Tahoma" charset="0"/>
              </a:rPr>
              <a:t>An Assembly SOURCE FILE contains, in symbolic text, values of successive bytes to be loaded into memory... e.g.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4437112"/>
            <a:ext cx="2553905" cy="33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cs typeface="Tahoma" charset="0"/>
              </a:rPr>
              <a:t>Resulting memory dump: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471488" y="1881188"/>
            <a:ext cx="295510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 0x00000000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.byte 1, 2, 3, 4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.byte 5, 6, 7, 8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.word 1, 2, 3, 4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</a:t>
            </a:r>
            <a:r>
              <a:rPr lang="en-US" sz="20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asciiz</a:t>
            </a:r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"Comp 411"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.align 2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.word 0xfeedbeef</a:t>
            </a:r>
          </a:p>
          <a:p>
            <a:r>
              <a:rPr lang="en-US" sz="20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 0x00003000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304800" y="4797152"/>
            <a:ext cx="8772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nl-NL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[0x00000000]    0x04030201  0x08070605  0x00000001  0x00000002</a:t>
            </a:r>
          </a:p>
          <a:p>
            <a:r>
              <a:rPr lang="nl-NL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[0x00000010]    0x00000003  0x00000004  0x706d6f43  0x31313420</a:t>
            </a:r>
          </a:p>
          <a:p>
            <a:r>
              <a:rPr lang="nl-NL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[0x00000020]    0x00000000  0xfeedbeef  0x00000000  0x00000000</a:t>
            </a:r>
            <a:endParaRPr lang="en-US" sz="18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</p:txBody>
      </p:sp>
      <p:sp>
        <p:nvSpPr>
          <p:cNvPr id="21510" name="Rectangle 14"/>
          <p:cNvSpPr>
            <a:spLocks noChangeArrowheads="1"/>
          </p:cNvSpPr>
          <p:nvPr/>
        </p:nvSpPr>
        <p:spPr bwMode="auto">
          <a:xfrm>
            <a:off x="471488" y="5661248"/>
            <a:ext cx="848201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 dirty="0">
                <a:cs typeface="Tahoma" charset="0"/>
              </a:rPr>
              <a:t>Notice the byte ordering. This MIPS is “</a:t>
            </a:r>
            <a:r>
              <a:rPr lang="en-US" altLang="ja-JP" sz="2000" b="0" dirty="0">
                <a:cs typeface="Tahoma" charset="0"/>
              </a:rPr>
              <a:t>little-endian”  (The least significant byte of a word or half-word has the lowest address)</a:t>
            </a:r>
            <a:endParaRPr lang="en-US" sz="2000" b="0" dirty="0">
              <a:cs typeface="Tahoma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3598863" y="1881188"/>
            <a:ext cx="454361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>
                <a:latin typeface="+mn-lt"/>
                <a:cs typeface="Tahoma" charset="0"/>
              </a:rPr>
              <a:t>Specifies </a:t>
            </a:r>
            <a:r>
              <a:rPr lang="en-US" altLang="ja-JP" sz="2000" b="0" dirty="0">
                <a:latin typeface="+mn-lt"/>
                <a:cs typeface="Tahoma" charset="0"/>
              </a:rPr>
              <a:t>address for start of data below</a:t>
            </a:r>
          </a:p>
          <a:p>
            <a:r>
              <a:rPr lang="en-US" sz="2000" b="0" dirty="0">
                <a:latin typeface="+mn-lt"/>
                <a:cs typeface="Tahoma" charset="0"/>
              </a:rPr>
              <a:t>Four byte values</a:t>
            </a:r>
          </a:p>
          <a:p>
            <a:r>
              <a:rPr lang="en-US" sz="2000" b="0" dirty="0">
                <a:latin typeface="+mn-lt"/>
                <a:cs typeface="Tahoma" charset="0"/>
              </a:rPr>
              <a:t>Another four byte values</a:t>
            </a:r>
          </a:p>
          <a:p>
            <a:r>
              <a:rPr lang="en-US" sz="2000" b="0" dirty="0">
                <a:latin typeface="+mn-lt"/>
                <a:cs typeface="Tahoma" charset="0"/>
              </a:rPr>
              <a:t>Four word values (each is 4 bytes)</a:t>
            </a:r>
          </a:p>
          <a:p>
            <a:r>
              <a:rPr lang="en-US" sz="2000" b="0" dirty="0">
                <a:latin typeface="+mn-lt"/>
                <a:cs typeface="Tahoma" charset="0"/>
              </a:rPr>
              <a:t>A zero (NULL) terminated ASCII string</a:t>
            </a:r>
          </a:p>
          <a:p>
            <a:r>
              <a:rPr lang="en-US" sz="2000" b="0" dirty="0">
                <a:latin typeface="+mn-lt"/>
                <a:cs typeface="Tahoma" charset="0"/>
              </a:rPr>
              <a:t>Align to next multiple of 2</a:t>
            </a:r>
            <a:r>
              <a:rPr lang="en-US" sz="2000" b="0" baseline="30000" dirty="0">
                <a:latin typeface="+mn-lt"/>
                <a:cs typeface="Tahoma" charset="0"/>
              </a:rPr>
              <a:t>2</a:t>
            </a:r>
          </a:p>
          <a:p>
            <a:r>
              <a:rPr lang="en-US" sz="2000" b="0" dirty="0">
                <a:latin typeface="+mn-lt"/>
                <a:cs typeface="Tahoma" charset="0"/>
              </a:rPr>
              <a:t>A hex-encoded word value</a:t>
            </a:r>
          </a:p>
          <a:p>
            <a:r>
              <a:rPr lang="en-US" sz="2000" b="0" dirty="0">
                <a:latin typeface="+mn-lt"/>
                <a:cs typeface="Tahoma" charset="0"/>
              </a:rPr>
              <a:t>Specifies address for start of program text</a:t>
            </a:r>
          </a:p>
        </p:txBody>
      </p:sp>
    </p:spTree>
    <p:extLst>
      <p:ext uri="{BB962C8B-B14F-4D97-AF65-F5344CB8AC3E}">
        <p14:creationId xmlns:p14="http://schemas.microsoft.com/office/powerpoint/2010/main" val="44480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Assembler Syntax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Assembler DIRECTIVES = Keywords prefixed with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.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Control the placement and interpretation of bytes in memory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.data &lt;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addr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&gt;		Subsequent items are considered data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.text &lt;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addr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&gt;		Subsequent items are considered 				   instructions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.align N		Skip to next address multiple of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Allocate Storage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.byte b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b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…,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b</a:t>
            </a:r>
            <a:r>
              <a:rPr lang="en-US" baseline="-25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Store a sequence of bytes (8-bits)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.half  h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h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…,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h</a:t>
            </a:r>
            <a:r>
              <a:rPr lang="en-US" baseline="-25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Store a sequence of half-words (16-bits)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.word w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w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…,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w</a:t>
            </a:r>
            <a:r>
              <a:rPr lang="en-US" baseline="-25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Store a sequence of words (32-bits)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ascii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string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	Stores a sequence of ASCII encoded bytes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asciiz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string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	Stores a zero-terminated string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.space n		Allocates n successive bytes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Define scope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.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globl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sym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	Declares symbol to be visible to other files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.extern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sym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size		Sets size of symbol defined in another file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		 (Also makes it directly addressable)</a:t>
            </a:r>
          </a:p>
        </p:txBody>
      </p:sp>
    </p:spTree>
    <p:extLst>
      <p:ext uri="{BB962C8B-B14F-4D97-AF65-F5344CB8AC3E}">
        <p14:creationId xmlns:p14="http://schemas.microsoft.com/office/powerpoint/2010/main" val="17336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More Assembler Syntax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Assembler COMMENTS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 text following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#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(sharp) to the end of the line is ignored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Assembler LABELS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Labels are symbols that represent memory addresses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labels take on the values of the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address where they are declared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labels can be for data as well as for instructions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Syntax:  &lt;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start_of_line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&gt;&lt;label&gt;&lt;colon&gt;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.data 0x80000000 			# specifies where data starts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item:	.word 1			# a data word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 “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int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item=1;”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.text 0x00010000 			# specifies where code text starts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start:	add	$3, $4, $2 	# an instruction label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	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sll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$3, $3, 8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andi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$3, $3, 0xff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	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beq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..., ..., start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0139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Even More Assembler Syntax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400" dirty="0">
                <a:ea typeface="Tahoma"/>
              </a:rPr>
              <a:t>Assembler PREDEFINED SYMBOLS</a:t>
            </a:r>
          </a:p>
          <a:p>
            <a:pPr lvl="1">
              <a:defRPr/>
            </a:pPr>
            <a:r>
              <a:rPr lang="en-US" sz="2000" dirty="0"/>
              <a:t>Register names and aliases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sz="1600" dirty="0">
                <a:latin typeface="Courier New"/>
                <a:cs typeface="Courier New"/>
              </a:rPr>
              <a:t>$0-$31, $zero, $v0-$v1, $a0-$a3, $t0-$t9, $s0-$s7, 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$at, $k0-$k1, $</a:t>
            </a:r>
            <a:r>
              <a:rPr lang="en-US" sz="1600" dirty="0" err="1">
                <a:latin typeface="Courier New"/>
                <a:cs typeface="Courier New"/>
              </a:rPr>
              <a:t>gp</a:t>
            </a:r>
            <a:r>
              <a:rPr lang="en-US" sz="1600" dirty="0">
                <a:latin typeface="Courier New"/>
                <a:cs typeface="Courier New"/>
              </a:rPr>
              <a:t>, $</a:t>
            </a:r>
            <a:r>
              <a:rPr lang="en-US" sz="1600" dirty="0" err="1">
                <a:latin typeface="Courier New"/>
                <a:cs typeface="Courier New"/>
              </a:rPr>
              <a:t>sp</a:t>
            </a:r>
            <a:r>
              <a:rPr lang="en-US" sz="1600" dirty="0">
                <a:latin typeface="Courier New"/>
                <a:cs typeface="Courier New"/>
              </a:rPr>
              <a:t>, $</a:t>
            </a:r>
            <a:r>
              <a:rPr lang="en-US" sz="1600" dirty="0" err="1">
                <a:latin typeface="Courier New"/>
                <a:cs typeface="Courier New"/>
              </a:rPr>
              <a:t>fp</a:t>
            </a:r>
            <a:r>
              <a:rPr lang="en-US" sz="1600" dirty="0">
                <a:latin typeface="Courier New"/>
                <a:cs typeface="Courier New"/>
              </a:rPr>
              <a:t>, $</a:t>
            </a:r>
            <a:r>
              <a:rPr lang="en-US" sz="1600" dirty="0" err="1">
                <a:latin typeface="Courier New"/>
                <a:cs typeface="Courier New"/>
              </a:rPr>
              <a:t>ra</a:t>
            </a:r>
            <a:endParaRPr lang="en-US" sz="1600" dirty="0">
              <a:latin typeface="Courier New"/>
              <a:cs typeface="Courier New"/>
            </a:endParaRPr>
          </a:p>
          <a:p>
            <a:pPr>
              <a:defRPr/>
            </a:pPr>
            <a:r>
              <a:rPr lang="en-US" sz="2400" dirty="0">
                <a:ea typeface="Tahoma"/>
              </a:rPr>
              <a:t>Assembler MNEMONICS</a:t>
            </a:r>
          </a:p>
          <a:p>
            <a:pPr lvl="1">
              <a:defRPr/>
            </a:pPr>
            <a:r>
              <a:rPr lang="en-US" sz="2000" dirty="0"/>
              <a:t>Symbolic representations of individual instructions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sz="1600" dirty="0">
                <a:latin typeface="Courier New"/>
                <a:cs typeface="Courier New"/>
              </a:rPr>
              <a:t>add, </a:t>
            </a:r>
            <a:r>
              <a:rPr lang="en-US" sz="1600" dirty="0" err="1">
                <a:latin typeface="Courier New"/>
                <a:cs typeface="Courier New"/>
              </a:rPr>
              <a:t>addu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addi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addiu</a:t>
            </a:r>
            <a:r>
              <a:rPr lang="en-US" sz="1600" dirty="0">
                <a:latin typeface="Courier New"/>
                <a:cs typeface="Courier New"/>
              </a:rPr>
              <a:t>, sub, </a:t>
            </a:r>
            <a:r>
              <a:rPr lang="en-US" sz="1600" dirty="0" err="1">
                <a:latin typeface="Courier New"/>
                <a:cs typeface="Courier New"/>
              </a:rPr>
              <a:t>subu</a:t>
            </a:r>
            <a:r>
              <a:rPr lang="en-US" sz="1600" dirty="0">
                <a:latin typeface="Courier New"/>
                <a:cs typeface="Courier New"/>
              </a:rPr>
              <a:t>, and, </a:t>
            </a:r>
            <a:r>
              <a:rPr lang="en-US" sz="1600" dirty="0" err="1">
                <a:latin typeface="Courier New"/>
                <a:cs typeface="Courier New"/>
              </a:rPr>
              <a:t>andi</a:t>
            </a:r>
            <a:r>
              <a:rPr lang="en-US" sz="1600" dirty="0">
                <a:latin typeface="Courier New"/>
                <a:cs typeface="Courier New"/>
              </a:rPr>
              <a:t>, or, </a:t>
            </a:r>
            <a:r>
              <a:rPr lang="en-US" sz="1600" dirty="0" err="1">
                <a:latin typeface="Courier New"/>
                <a:cs typeface="Courier New"/>
              </a:rPr>
              <a:t>ori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xor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xori</a:t>
            </a:r>
            <a:r>
              <a:rPr lang="en-US" sz="1600" dirty="0">
                <a:latin typeface="Courier New"/>
                <a:cs typeface="Courier New"/>
              </a:rPr>
              <a:t>, nor, </a:t>
            </a:r>
            <a:r>
              <a:rPr lang="en-US" sz="1600" dirty="0" err="1">
                <a:latin typeface="Courier New"/>
                <a:cs typeface="Courier New"/>
              </a:rPr>
              <a:t>lui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sllv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sra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srav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srl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srlv</a:t>
            </a:r>
            <a:r>
              <a:rPr lang="en-US" sz="1600" dirty="0">
                <a:latin typeface="Courier New"/>
                <a:cs typeface="Courier New"/>
              </a:rPr>
              <a:t>, div, </a:t>
            </a:r>
            <a:r>
              <a:rPr lang="en-US" sz="1600" dirty="0" err="1">
                <a:latin typeface="Courier New"/>
                <a:cs typeface="Courier New"/>
              </a:rPr>
              <a:t>divu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mult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multu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mfhi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mflo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mthi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mtlo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slt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sltu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slti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sltiu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beq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bgez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bgezal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bgtz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blez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bltzal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bltz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bne</a:t>
            </a:r>
            <a:r>
              <a:rPr lang="en-US" sz="1600" dirty="0">
                <a:latin typeface="Courier New"/>
                <a:cs typeface="Courier New"/>
              </a:rPr>
              <a:t>, j, </a:t>
            </a:r>
            <a:r>
              <a:rPr lang="en-US" sz="1600" dirty="0" err="1">
                <a:latin typeface="Courier New"/>
                <a:cs typeface="Courier New"/>
              </a:rPr>
              <a:t>jal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jalr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jr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lb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lbu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lh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lhu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lw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lwl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lwr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sb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sh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sw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swl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swr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rfe</a:t>
            </a:r>
            <a:endParaRPr lang="en-US" sz="1600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sz="1800" dirty="0"/>
              <a:t>not all	implemented in all MIPS versions</a:t>
            </a:r>
          </a:p>
          <a:p>
            <a:pPr lvl="1">
              <a:defRPr/>
            </a:pPr>
            <a:r>
              <a:rPr lang="en-US" sz="2000" i="1" u="sng" dirty="0"/>
              <a:t>Pseudo-instructions</a:t>
            </a:r>
            <a:r>
              <a:rPr lang="en-US" sz="2000" dirty="0"/>
              <a:t> (mnemonics that are not instructions)</a:t>
            </a:r>
          </a:p>
          <a:p>
            <a:pPr lvl="2">
              <a:defRPr/>
            </a:pPr>
            <a:r>
              <a:rPr lang="en-US" sz="1600" dirty="0">
                <a:latin typeface="Courier New"/>
                <a:cs typeface="Courier New"/>
              </a:rPr>
              <a:t>abs, </a:t>
            </a:r>
            <a:r>
              <a:rPr lang="en-US" sz="1600" dirty="0" err="1">
                <a:latin typeface="Courier New"/>
                <a:cs typeface="Courier New"/>
              </a:rPr>
              <a:t>mul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mulo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mulou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neg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negu</a:t>
            </a:r>
            <a:r>
              <a:rPr lang="en-US" sz="1600" dirty="0">
                <a:latin typeface="Courier New"/>
                <a:cs typeface="Courier New"/>
              </a:rPr>
              <a:t>, not, rem, </a:t>
            </a:r>
            <a:r>
              <a:rPr lang="en-US" sz="1600" dirty="0" err="1">
                <a:latin typeface="Courier New"/>
                <a:cs typeface="Courier New"/>
              </a:rPr>
              <a:t>remu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rol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ror</a:t>
            </a:r>
            <a:r>
              <a:rPr lang="en-US" sz="1600" dirty="0">
                <a:latin typeface="Courier New"/>
                <a:cs typeface="Courier New"/>
              </a:rPr>
              <a:t>, li, </a:t>
            </a:r>
            <a:r>
              <a:rPr lang="en-US" sz="1600" dirty="0" err="1">
                <a:latin typeface="Courier New"/>
                <a:cs typeface="Courier New"/>
              </a:rPr>
              <a:t>seq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sge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sgeu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sgt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sgtu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sle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sleu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sne</a:t>
            </a:r>
            <a:r>
              <a:rPr lang="en-US" sz="1600" dirty="0">
                <a:latin typeface="Courier New"/>
                <a:cs typeface="Courier New"/>
              </a:rPr>
              <a:t>, b, </a:t>
            </a:r>
            <a:r>
              <a:rPr lang="en-US" sz="1600" dirty="0" err="1">
                <a:latin typeface="Courier New"/>
                <a:cs typeface="Courier New"/>
              </a:rPr>
              <a:t>beqz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bge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bgeu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bgt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bgtu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ble</a:t>
            </a:r>
            <a:r>
              <a:rPr lang="en-US" sz="1600" dirty="0">
                <a:latin typeface="Courier New"/>
                <a:cs typeface="Courier New"/>
              </a:rPr>
              <a:t>, bleu, </a:t>
            </a:r>
            <a:r>
              <a:rPr lang="en-US" sz="1600" dirty="0" err="1">
                <a:latin typeface="Courier New"/>
                <a:cs typeface="Courier New"/>
              </a:rPr>
              <a:t>blt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bltu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bnez</a:t>
            </a:r>
            <a:r>
              <a:rPr lang="en-US" sz="1600" dirty="0">
                <a:latin typeface="Courier New"/>
                <a:cs typeface="Courier New"/>
              </a:rPr>
              <a:t>, la, </a:t>
            </a:r>
            <a:r>
              <a:rPr lang="en-US" sz="1600" dirty="0" err="1">
                <a:latin typeface="Courier New"/>
                <a:cs typeface="Courier New"/>
              </a:rPr>
              <a:t>ld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ulh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ulhu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ulw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sd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ush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usw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move,syscall</a:t>
            </a:r>
            <a:r>
              <a:rPr lang="en-US" sz="1600" dirty="0">
                <a:latin typeface="Courier New"/>
                <a:cs typeface="Courier New"/>
              </a:rPr>
              <a:t>, break, </a:t>
            </a:r>
            <a:r>
              <a:rPr lang="en-US" sz="1600" dirty="0" err="1">
                <a:latin typeface="Courier New"/>
                <a:cs typeface="Courier New"/>
              </a:rPr>
              <a:t>nop</a:t>
            </a:r>
            <a:r>
              <a:rPr lang="en-US" sz="1600" dirty="0">
                <a:latin typeface="Courier New"/>
                <a:cs typeface="Courier New"/>
              </a:rPr>
              <a:t>  </a:t>
            </a:r>
          </a:p>
          <a:p>
            <a:pPr lvl="2">
              <a:defRPr/>
            </a:pPr>
            <a:r>
              <a:rPr lang="en-US" sz="1800" dirty="0"/>
              <a:t>not real MIPS instructions; broken down by assembler into real ones</a:t>
            </a:r>
          </a:p>
          <a:p>
            <a:pPr lvl="2"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707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MARS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some of the examples, following </a:t>
            </a:r>
            <a:r>
              <a:rPr lang="en-US" i="1" dirty="0"/>
              <a:t>Settings</a:t>
            </a:r>
            <a:r>
              <a:rPr lang="en-US" dirty="0"/>
              <a:t> apply:</a:t>
            </a:r>
          </a:p>
          <a:p>
            <a:pPr marL="457200" lvl="1" indent="0">
              <a:buNone/>
            </a:pPr>
            <a:r>
              <a:rPr lang="en-US" dirty="0"/>
              <a:t>(unless specified otherwise)</a:t>
            </a:r>
          </a:p>
          <a:p>
            <a:endParaRPr lang="en-US" dirty="0"/>
          </a:p>
          <a:p>
            <a:pPr lvl="1"/>
            <a:r>
              <a:rPr lang="en-US" dirty="0"/>
              <a:t>“Permit extended (pseudo) instructions and formats”</a:t>
            </a:r>
          </a:p>
          <a:p>
            <a:pPr lvl="2"/>
            <a:r>
              <a:rPr lang="en-US" dirty="0"/>
              <a:t>is enabled</a:t>
            </a:r>
          </a:p>
          <a:p>
            <a:pPr lvl="3"/>
            <a:r>
              <a:rPr lang="en-US" dirty="0"/>
              <a:t>allows </a:t>
            </a:r>
            <a:r>
              <a:rPr lang="en-US" dirty="0" err="1"/>
              <a:t>pseudoinstructions</a:t>
            </a:r>
            <a:r>
              <a:rPr lang="en-US" dirty="0"/>
              <a:t> to be used</a:t>
            </a:r>
          </a:p>
          <a:p>
            <a:pPr lvl="3"/>
            <a:r>
              <a:rPr lang="en-US" dirty="0"/>
              <a:t>allows variable names to be used (instead of just their addresses)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Memory Configuration is set to </a:t>
            </a:r>
          </a:p>
          <a:p>
            <a:pPr lvl="2"/>
            <a:r>
              <a:rPr lang="en-US" dirty="0"/>
              <a:t>"Compact, Data at Address 0”</a:t>
            </a:r>
          </a:p>
          <a:p>
            <a:pPr lvl="3"/>
            <a:r>
              <a:rPr lang="en-US" dirty="0"/>
              <a:t>many of our examples assume that data starts at address 0, and program code starts at address 0x3000</a:t>
            </a:r>
          </a:p>
        </p:txBody>
      </p:sp>
    </p:spTree>
    <p:extLst>
      <p:ext uri="{BB962C8B-B14F-4D97-AF65-F5344CB8AC3E}">
        <p14:creationId xmlns:p14="http://schemas.microsoft.com/office/powerpoint/2010/main" val="169060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Simple Programming Task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Add the numbers 0 to 4 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 + 1 + 2 + 3 + 4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 sum is 10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Program in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Now 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code it in ASSEMBLY</a:t>
            </a:r>
          </a:p>
          <a:p>
            <a:pPr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445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Courier New" charset="0"/>
                <a:cs typeface="Tahoma" charset="0"/>
              </a:rPr>
              <a:t>int i, sum;</a:t>
            </a:r>
          </a:p>
          <a:p>
            <a:endParaRPr lang="en-US">
              <a:latin typeface="Courier New" charset="0"/>
              <a:cs typeface="Tahoma" charset="0"/>
            </a:endParaRPr>
          </a:p>
          <a:p>
            <a:r>
              <a:rPr lang="en-US">
                <a:latin typeface="Courier New" charset="0"/>
                <a:cs typeface="Tahoma" charset="0"/>
              </a:rPr>
              <a:t>main() {</a:t>
            </a:r>
          </a:p>
          <a:p>
            <a:r>
              <a:rPr lang="en-US">
                <a:latin typeface="Courier New" charset="0"/>
                <a:cs typeface="Tahoma" charset="0"/>
              </a:rPr>
              <a:t>    sum = 0;</a:t>
            </a:r>
          </a:p>
          <a:p>
            <a:r>
              <a:rPr lang="en-US">
                <a:latin typeface="Courier New" charset="0"/>
                <a:cs typeface="Tahoma" charset="0"/>
              </a:rPr>
              <a:t>    for (i=0; i&lt;5; i++)</a:t>
            </a:r>
          </a:p>
          <a:p>
            <a:r>
              <a:rPr lang="en-US">
                <a:latin typeface="Courier New" charset="0"/>
                <a:cs typeface="Tahoma" charset="0"/>
              </a:rPr>
              <a:t>        sum = sum + i;</a:t>
            </a:r>
          </a:p>
          <a:p>
            <a:r>
              <a:rPr lang="en-US">
                <a:latin typeface="Courier New" charset="0"/>
                <a:cs typeface="Tahoma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868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11383</TotalTime>
  <Words>1673</Words>
  <Application>Microsoft Macintosh PowerPoint</Application>
  <PresentationFormat>On-screen Show (4:3)</PresentationFormat>
  <Paragraphs>295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ＭＳ Ｐゴシック</vt:lpstr>
      <vt:lpstr>Arial</vt:lpstr>
      <vt:lpstr>Calibri</vt:lpstr>
      <vt:lpstr>Courier New</vt:lpstr>
      <vt:lpstr>DomCasual</vt:lpstr>
      <vt:lpstr>Tahoma</vt:lpstr>
      <vt:lpstr>Times New Roman</vt:lpstr>
      <vt:lpstr>Wingdings</vt:lpstr>
      <vt:lpstr>Wingdings 2</vt:lpstr>
      <vt:lpstr>Office Theme</vt:lpstr>
      <vt:lpstr>Assembly and Simulation</vt:lpstr>
      <vt:lpstr>Today</vt:lpstr>
      <vt:lpstr>What is an Assembler?</vt:lpstr>
      <vt:lpstr>Assembly Source Language</vt:lpstr>
      <vt:lpstr>Assembler Syntax</vt:lpstr>
      <vt:lpstr>More Assembler Syntax</vt:lpstr>
      <vt:lpstr>Even More Assembler Syntax</vt:lpstr>
      <vt:lpstr>MARS Settings</vt:lpstr>
      <vt:lpstr>A Simple Programming Task</vt:lpstr>
      <vt:lpstr>Assembly Code:  Sum.asm</vt:lpstr>
      <vt:lpstr>MARS</vt:lpstr>
      <vt:lpstr>A Slightly More Challenging Program</vt:lpstr>
      <vt:lpstr>Variable Allocation</vt:lpstr>
      <vt:lpstr>The New Code:  SumArray.asm</vt:lpstr>
      <vt:lpstr>A couple of shortcuts</vt:lpstr>
      <vt:lpstr>A couple of shortcuts</vt:lpstr>
      <vt:lpstr>A Coding Challenge</vt:lpstr>
      <vt:lpstr>MIPS Assembly Code:  Fibonacci.asm</vt:lpstr>
      <vt:lpstr>Coming Up…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211</cp:revision>
  <dcterms:created xsi:type="dcterms:W3CDTF">2012-09-21T01:57:31Z</dcterms:created>
  <dcterms:modified xsi:type="dcterms:W3CDTF">2018-02-20T16:03:29Z</dcterms:modified>
</cp:coreProperties>
</file>