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0" r:id="rId3"/>
    <p:sldId id="301" r:id="rId4"/>
    <p:sldId id="302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08" autoAdjust="0"/>
    <p:restoredTop sz="87500" autoAdjust="0"/>
  </p:normalViewPr>
  <p:slideViewPr>
    <p:cSldViewPr>
      <p:cViewPr>
        <p:scale>
          <a:sx n="113" d="100"/>
          <a:sy n="113" d="100"/>
        </p:scale>
        <p:origin x="376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Pictures for C memory placement (heap</a:t>
            </a:r>
            <a:r>
              <a:rPr lang="en-US" baseline="0" dirty="0" smtClean="0"/>
              <a:t> </a:t>
            </a:r>
            <a:r>
              <a:rPr lang="en-US" baseline="0" smtClean="0"/>
              <a:t>v stack)</a:t>
            </a:r>
            <a:r>
              <a:rPr lang="en-US" smtClean="0"/>
              <a:t>; </a:t>
            </a:r>
            <a:r>
              <a:rPr lang="en-US" dirty="0" smtClean="0"/>
              <a:t>fix </a:t>
            </a:r>
            <a:r>
              <a:rPr lang="en-US" dirty="0" err="1" smtClean="0"/>
              <a:t>kevin’s</a:t>
            </a:r>
            <a:r>
              <a:rPr lang="en-US" dirty="0" smtClean="0"/>
              <a:t> slides for % and *,</a:t>
            </a:r>
            <a:r>
              <a:rPr lang="en-US" baseline="0" dirty="0" smtClean="0"/>
              <a:t> lab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99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7719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4965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6935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1680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3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6089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756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1/11/18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368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1/11/18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1/11/18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1/11/18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1/11/18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smtClean="0"/>
              <a:t>C Introduction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 lnSpcReduction="10000"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Courtesy of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Montek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Singh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idx="1"/>
          </p:nvPr>
        </p:nvSpPr>
        <p:spPr>
          <a:xfrm>
            <a:off x="4139952" y="1628799"/>
            <a:ext cx="4546848" cy="4608513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20000"/>
          </a:bodyPr>
          <a:lstStyle/>
          <a:p>
            <a:r>
              <a:rPr lang="en" dirty="0" err="1"/>
              <a:t>printf</a:t>
            </a:r>
            <a:r>
              <a:rPr lang="en" dirty="0"/>
              <a:t>() is for formatted printing</a:t>
            </a:r>
            <a:endParaRPr dirty="0"/>
          </a:p>
          <a:p>
            <a:pPr marL="914400"/>
            <a:r>
              <a:rPr lang="en" dirty="0"/>
              <a:t>first </a:t>
            </a:r>
            <a:r>
              <a:rPr lang="en" dirty="0" err="1"/>
              <a:t>arg</a:t>
            </a:r>
            <a:r>
              <a:rPr lang="en" dirty="0"/>
              <a:t> is format string</a:t>
            </a:r>
            <a:endParaRPr dirty="0"/>
          </a:p>
          <a:p>
            <a:pPr marL="914400"/>
            <a:r>
              <a:rPr lang="en" dirty="0"/>
              <a:t>%d → print as </a:t>
            </a:r>
            <a:r>
              <a:rPr lang="en" u="sng" dirty="0"/>
              <a:t>d</a:t>
            </a:r>
            <a:r>
              <a:rPr lang="en" dirty="0"/>
              <a:t>ecimal</a:t>
            </a:r>
            <a:endParaRPr dirty="0"/>
          </a:p>
          <a:p>
            <a:pPr marL="914400"/>
            <a:r>
              <a:rPr lang="en" dirty="0"/>
              <a:t>‘\n’ → </a:t>
            </a:r>
            <a:r>
              <a:rPr lang="en" dirty="0" smtClean="0"/>
              <a:t>print</a:t>
            </a:r>
            <a:r>
              <a:rPr lang="en-US" dirty="0" smtClean="0"/>
              <a:t> </a:t>
            </a:r>
            <a:r>
              <a:rPr lang="en" dirty="0" smtClean="0"/>
              <a:t>newline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r>
              <a:rPr lang="en" dirty="0" err="1"/>
              <a:t>scanf</a:t>
            </a:r>
            <a:r>
              <a:rPr lang="en" dirty="0"/>
              <a:t>() is for formatted input</a:t>
            </a:r>
            <a:endParaRPr dirty="0"/>
          </a:p>
          <a:p>
            <a:pPr marL="914400"/>
            <a:r>
              <a:rPr lang="en" dirty="0"/>
              <a:t>first </a:t>
            </a:r>
            <a:r>
              <a:rPr lang="en" dirty="0" err="1"/>
              <a:t>arg</a:t>
            </a:r>
            <a:r>
              <a:rPr lang="en" dirty="0"/>
              <a:t> is format string</a:t>
            </a:r>
            <a:endParaRPr dirty="0"/>
          </a:p>
          <a:p>
            <a:pPr marL="914400"/>
            <a:r>
              <a:rPr lang="en" dirty="0"/>
              <a:t>%d → scan as </a:t>
            </a:r>
            <a:r>
              <a:rPr lang="en" u="sng" dirty="0"/>
              <a:t>d</a:t>
            </a:r>
            <a:r>
              <a:rPr lang="en" dirty="0"/>
              <a:t>ecimal</a:t>
            </a:r>
            <a:endParaRPr dirty="0"/>
          </a:p>
          <a:p>
            <a:pPr marL="914400"/>
            <a:r>
              <a:rPr lang="en" dirty="0"/>
              <a:t>&amp;</a:t>
            </a:r>
            <a:r>
              <a:rPr lang="en" dirty="0" err="1"/>
              <a:t>i</a:t>
            </a:r>
            <a:r>
              <a:rPr lang="en" dirty="0"/>
              <a:t> → gives the memory location of </a:t>
            </a:r>
            <a:r>
              <a:rPr lang="en" dirty="0" err="1"/>
              <a:t>i</a:t>
            </a:r>
            <a:r>
              <a:rPr lang="en" dirty="0"/>
              <a:t> where the input is stored</a:t>
            </a:r>
            <a:endParaRPr dirty="0"/>
          </a:p>
        </p:txBody>
      </p:sp>
      <p:sp>
        <p:nvSpPr>
          <p:cNvPr id="134" name="Shape 134"/>
          <p:cNvSpPr/>
          <p:nvPr/>
        </p:nvSpPr>
        <p:spPr>
          <a:xfrm>
            <a:off x="345486" y="3631625"/>
            <a:ext cx="2354306" cy="572700"/>
          </a:xfrm>
          <a:prstGeom prst="wedgeRoundRectCallout">
            <a:avLst>
              <a:gd name="adj1" fmla="val 116628"/>
              <a:gd name="adj2" fmla="val 5909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323528" y="2019960"/>
            <a:ext cx="4104456" cy="904984"/>
          </a:xfrm>
          <a:prstGeom prst="wedgeRoundRectCallout">
            <a:avLst>
              <a:gd name="adj1" fmla="val 55767"/>
              <a:gd name="adj2" fmla="val -5296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dirty="0"/>
              <a:t>Basic input-output:  </a:t>
            </a:r>
            <a:r>
              <a:rPr lang="en" dirty="0" err="1"/>
              <a:t>printf</a:t>
            </a:r>
            <a:r>
              <a:rPr lang="en" dirty="0"/>
              <a:t>() and </a:t>
            </a:r>
            <a:r>
              <a:rPr lang="en" dirty="0" err="1"/>
              <a:t>scanf</a:t>
            </a:r>
            <a:r>
              <a:rPr lang="en" dirty="0"/>
              <a:t>()</a:t>
            </a:r>
            <a:endParaRPr dirty="0"/>
          </a:p>
          <a:p>
            <a:pPr>
              <a:buClr>
                <a:schemeClr val="dk1"/>
              </a:buClr>
              <a:buSzPts val="1100"/>
            </a:pPr>
            <a:endParaRPr dirty="0"/>
          </a:p>
        </p:txBody>
      </p:sp>
      <p:sp>
        <p:nvSpPr>
          <p:cNvPr id="138" name="Shape 138"/>
          <p:cNvSpPr txBox="1"/>
          <p:nvPr/>
        </p:nvSpPr>
        <p:spPr>
          <a:xfrm>
            <a:off x="323528" y="2042075"/>
            <a:ext cx="4248471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(”value of 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=%d\n”, 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scanf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(”%d”, &amp;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6684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idx="1"/>
          </p:nvPr>
        </p:nvSpPr>
        <p:spPr>
          <a:xfrm>
            <a:off x="4427982" y="1700807"/>
            <a:ext cx="4258817" cy="453650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85000" lnSpcReduction="10000"/>
          </a:bodyPr>
          <a:lstStyle/>
          <a:p>
            <a:pPr marL="0" indent="0">
              <a:buNone/>
            </a:pPr>
            <a:r>
              <a:rPr lang="en" dirty="0"/>
              <a:t>integer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character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single-precision floating-point</a:t>
            </a:r>
            <a:endParaRPr dirty="0"/>
          </a:p>
          <a:p>
            <a:pPr marL="0" indent="0">
              <a:spcBef>
                <a:spcPts val="1600"/>
              </a:spcBef>
              <a:buClr>
                <a:schemeClr val="dk1"/>
              </a:buClr>
              <a:buSzPts val="1100"/>
              <a:buNone/>
            </a:pPr>
            <a:r>
              <a:rPr lang="en" dirty="0"/>
              <a:t>double-precision floating-point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integer array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character array</a:t>
            </a:r>
            <a:endParaRPr dirty="0"/>
          </a:p>
          <a:p>
            <a:pPr>
              <a:spcBef>
                <a:spcPts val="1600"/>
              </a:spcBef>
            </a:pPr>
            <a:r>
              <a:rPr lang="en" dirty="0"/>
              <a:t>C does not have “String” of java</a:t>
            </a:r>
            <a:endParaRPr dirty="0"/>
          </a:p>
          <a:p>
            <a:r>
              <a:rPr lang="en" dirty="0"/>
              <a:t>char array is all you have</a:t>
            </a:r>
            <a:r>
              <a:rPr lang="en" dirty="0" smtClean="0"/>
              <a:t>…!</a:t>
            </a:r>
            <a:endParaRPr dirty="0"/>
          </a:p>
        </p:txBody>
      </p:sp>
      <p:sp>
        <p:nvSpPr>
          <p:cNvPr id="143" name="Shape 143"/>
          <p:cNvSpPr/>
          <p:nvPr/>
        </p:nvSpPr>
        <p:spPr>
          <a:xfrm>
            <a:off x="452874" y="2581749"/>
            <a:ext cx="1958885" cy="354300"/>
          </a:xfrm>
          <a:prstGeom prst="wedgeRoundRectCallout">
            <a:avLst>
              <a:gd name="adj1" fmla="val 141610"/>
              <a:gd name="adj2" fmla="val -7988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475452" y="3146714"/>
            <a:ext cx="2296348" cy="354300"/>
          </a:xfrm>
          <a:prstGeom prst="wedgeRoundRectCallout">
            <a:avLst>
              <a:gd name="adj1" fmla="val 122316"/>
              <a:gd name="adj2" fmla="val -8093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475452" y="3734581"/>
            <a:ext cx="2728396" cy="354300"/>
          </a:xfrm>
          <a:prstGeom prst="wedgeRoundRectCallout">
            <a:avLst>
              <a:gd name="adj1" fmla="val 96827"/>
              <a:gd name="adj2" fmla="val -9447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475452" y="4231020"/>
            <a:ext cx="3736507" cy="354300"/>
          </a:xfrm>
          <a:prstGeom prst="wedgeRoundRectCallout">
            <a:avLst>
              <a:gd name="adj1" fmla="val 57224"/>
              <a:gd name="adj2" fmla="val -7376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452875" y="4841125"/>
            <a:ext cx="2983200" cy="354300"/>
          </a:xfrm>
          <a:prstGeom prst="wedgeRoundRectCallout">
            <a:avLst>
              <a:gd name="adj1" fmla="val 84995"/>
              <a:gd name="adj2" fmla="val -11350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452875" y="2042075"/>
            <a:ext cx="1755900" cy="354300"/>
          </a:xfrm>
          <a:prstGeom prst="wedgeRoundRectCallout">
            <a:avLst>
              <a:gd name="adj1" fmla="val 161944"/>
              <a:gd name="adj2" fmla="val -66187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/>
              <a:t>Basic data types</a:t>
            </a:r>
            <a:endParaRPr/>
          </a:p>
        </p:txBody>
      </p:sp>
      <p:sp>
        <p:nvSpPr>
          <p:cNvPr id="151" name="Shape 151"/>
          <p:cNvSpPr txBox="1"/>
          <p:nvPr/>
        </p:nvSpPr>
        <p:spPr>
          <a:xfrm>
            <a:off x="452874" y="2042075"/>
            <a:ext cx="3975109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1;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c = ’a’;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float f = 1.2e3;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double d = 3.4e123;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a[5] = {1, 2, 3, 4, 5};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s[10] = ”hello”;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dirty="0">
              <a:solidFill>
                <a:schemeClr val="dk2"/>
              </a:solidFill>
            </a:endParaRPr>
          </a:p>
          <a:p>
            <a:pPr>
              <a:spcBef>
                <a:spcPts val="1600"/>
              </a:spcBef>
            </a:pP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703314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r>
              <a:rPr lang="en"/>
              <a:t>Read the Perry &amp; Miller book</a:t>
            </a:r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idx="1"/>
          </p:nvPr>
        </p:nvSpPr>
        <p:spPr>
          <a:xfrm>
            <a:off x="457200" y="1484783"/>
            <a:ext cx="8229600" cy="475252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P &amp; M reading are essential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Lab </a:t>
            </a:r>
            <a:r>
              <a:rPr lang="en" dirty="0" err="1"/>
              <a:t>writeups</a:t>
            </a:r>
            <a:r>
              <a:rPr lang="en" dirty="0"/>
              <a:t> are often quite detailed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Ask us for help!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104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The C </a:t>
            </a:r>
            <a:r>
              <a:rPr lang="en-US" dirty="0" smtClean="0"/>
              <a:t>L</a:t>
            </a:r>
            <a:r>
              <a:rPr lang="en" dirty="0" err="1" smtClean="0"/>
              <a:t>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" dirty="0"/>
              <a:t>Higher-level than assembly/machine languages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Lower-level than java/C++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Syntax is a subset of java/C++:</a:t>
            </a:r>
          </a:p>
          <a:p>
            <a:pPr marL="914400">
              <a:spcBef>
                <a:spcPts val="1600"/>
              </a:spcBef>
            </a:pPr>
            <a:r>
              <a:rPr lang="en" dirty="0"/>
              <a:t>no classes or objects</a:t>
            </a:r>
          </a:p>
          <a:p>
            <a:pPr marL="914400"/>
            <a:r>
              <a:rPr lang="en" dirty="0"/>
              <a:t>functions are methods not attached to any class</a:t>
            </a:r>
          </a:p>
          <a:p>
            <a:pPr marL="914400"/>
            <a:r>
              <a:rPr lang="en" dirty="0"/>
              <a:t>same basic constructs:  if/while/for/switch statements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4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6"/>
          <p:cNvSpPr/>
          <p:nvPr/>
        </p:nvSpPr>
        <p:spPr>
          <a:xfrm>
            <a:off x="523148" y="3645024"/>
            <a:ext cx="3688811" cy="521653"/>
          </a:xfrm>
          <a:prstGeom prst="wedgeEllipseCallout">
            <a:avLst>
              <a:gd name="adj1" fmla="val 68602"/>
              <a:gd name="adj2" fmla="val 20919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" name="Shape 67"/>
          <p:cNvSpPr/>
          <p:nvPr/>
        </p:nvSpPr>
        <p:spPr>
          <a:xfrm>
            <a:off x="398418" y="3144108"/>
            <a:ext cx="1581294" cy="356899"/>
          </a:xfrm>
          <a:prstGeom prst="wedgeEllipseCallout">
            <a:avLst>
              <a:gd name="adj1" fmla="val 235575"/>
              <a:gd name="adj2" fmla="val 130968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" name="Shape 68"/>
          <p:cNvSpPr/>
          <p:nvPr/>
        </p:nvSpPr>
        <p:spPr>
          <a:xfrm>
            <a:off x="431325" y="2108075"/>
            <a:ext cx="2393700" cy="334200"/>
          </a:xfrm>
          <a:prstGeom prst="wedgeEllipseCallout">
            <a:avLst>
              <a:gd name="adj1" fmla="val 131091"/>
              <a:gd name="adj2" fmla="val -1601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" dirty="0"/>
              <a:t>“Hello, world!”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Shape 71"/>
          <p:cNvSpPr txBox="1"/>
          <p:nvPr/>
        </p:nvSpPr>
        <p:spPr>
          <a:xfrm>
            <a:off x="452875" y="2042075"/>
            <a:ext cx="3828000" cy="3051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</a:t>
            </a:r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stdio.h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main() 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b="1" dirty="0" err="1" smtClean="0">
                <a:latin typeface="Courier New"/>
                <a:ea typeface="Courier New"/>
                <a:cs typeface="Courier New"/>
                <a:sym typeface="Courier New"/>
              </a:rPr>
              <a:t>printf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(”Hello, world\n”);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" name="Shape 70"/>
          <p:cNvSpPr txBox="1">
            <a:spLocks/>
          </p:cNvSpPr>
          <p:nvPr/>
        </p:nvSpPr>
        <p:spPr>
          <a:xfrm>
            <a:off x="4841575" y="2042075"/>
            <a:ext cx="4043700" cy="3387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" smtClean="0"/>
              <a:t>Header file(s) for using standard C library functions</a:t>
            </a:r>
          </a:p>
          <a:p>
            <a:pPr marL="0" indent="0">
              <a:spcBef>
                <a:spcPts val="1600"/>
              </a:spcBef>
              <a:buFont typeface="Arial" pitchFamily="34" charset="0"/>
              <a:buNone/>
            </a:pPr>
            <a:r>
              <a:rPr lang="en" smtClean="0"/>
              <a:t>The main (top-level) function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itchFamily="34" charset="0"/>
              <a:buNone/>
            </a:pPr>
            <a:r>
              <a:rPr lang="en" smtClean="0"/>
              <a:t>The printf() function is useful for formatted output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8943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Structure of a (Simple) C Program</a:t>
            </a:r>
            <a:endParaRPr lang="en-US" dirty="0"/>
          </a:p>
        </p:txBody>
      </p:sp>
      <p:sp>
        <p:nvSpPr>
          <p:cNvPr id="5" name="Shape 76"/>
          <p:cNvSpPr/>
          <p:nvPr/>
        </p:nvSpPr>
        <p:spPr>
          <a:xfrm>
            <a:off x="466928" y="4562326"/>
            <a:ext cx="2520896" cy="1602978"/>
          </a:xfrm>
          <a:prstGeom prst="wedgeRoundRectCallout">
            <a:avLst>
              <a:gd name="adj1" fmla="val 126129"/>
              <a:gd name="adj2" fmla="val -9205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" name="Shape 77"/>
          <p:cNvSpPr/>
          <p:nvPr/>
        </p:nvSpPr>
        <p:spPr>
          <a:xfrm>
            <a:off x="491975" y="1474851"/>
            <a:ext cx="1662600" cy="500400"/>
          </a:xfrm>
          <a:prstGeom prst="wedgeRoundRectCallout">
            <a:avLst>
              <a:gd name="adj1" fmla="val 204583"/>
              <a:gd name="adj2" fmla="val 255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" name="Shape 78"/>
          <p:cNvSpPr/>
          <p:nvPr/>
        </p:nvSpPr>
        <p:spPr>
          <a:xfrm>
            <a:off x="449579" y="2276872"/>
            <a:ext cx="2268467" cy="1787209"/>
          </a:xfrm>
          <a:prstGeom prst="wedgeRoundRectCallout">
            <a:avLst>
              <a:gd name="adj1" fmla="val 145533"/>
              <a:gd name="adj2" fmla="val 84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" name="Shape 80"/>
          <p:cNvSpPr txBox="1">
            <a:spLocks/>
          </p:cNvSpPr>
          <p:nvPr/>
        </p:nvSpPr>
        <p:spPr>
          <a:xfrm>
            <a:off x="4841575" y="1340768"/>
            <a:ext cx="4043700" cy="33873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" smtClean="0"/>
              <a:t>Header file(s) for using standard C library functions</a:t>
            </a:r>
          </a:p>
          <a:p>
            <a:pPr marL="0" indent="0">
              <a:spcBef>
                <a:spcPts val="1600"/>
              </a:spcBef>
              <a:buFont typeface="Arial" pitchFamily="34" charset="0"/>
              <a:buNone/>
            </a:pPr>
            <a:r>
              <a:rPr lang="en" dirty="0" smtClean="0"/>
              <a:t>Helper functions</a:t>
            </a:r>
          </a:p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itchFamily="34" charset="0"/>
              <a:buNone/>
            </a:pPr>
            <a:r>
              <a:rPr lang="en" dirty="0" smtClean="0"/>
              <a:t>The main function</a:t>
            </a:r>
            <a:endParaRPr lang="en" dirty="0"/>
          </a:p>
        </p:txBody>
      </p:sp>
      <p:sp>
        <p:nvSpPr>
          <p:cNvPr id="9" name="Shape 81"/>
          <p:cNvSpPr txBox="1"/>
          <p:nvPr/>
        </p:nvSpPr>
        <p:spPr>
          <a:xfrm>
            <a:off x="452875" y="1412776"/>
            <a:ext cx="3828000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&lt;...&gt;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&lt;...&gt;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func1(...){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func2(...){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main() 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func1(...);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func2(...);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9932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518778" y="4764728"/>
            <a:ext cx="2541054" cy="1472583"/>
          </a:xfrm>
          <a:prstGeom prst="wedgeRoundRectCallout">
            <a:avLst>
              <a:gd name="adj1" fmla="val 119743"/>
              <a:gd name="adj2" fmla="val -93509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7" name="Shape 87"/>
          <p:cNvSpPr/>
          <p:nvPr/>
        </p:nvSpPr>
        <p:spPr>
          <a:xfrm>
            <a:off x="477974" y="1615179"/>
            <a:ext cx="2149809" cy="559697"/>
          </a:xfrm>
          <a:prstGeom prst="wedgeRoundRectCallout">
            <a:avLst>
              <a:gd name="adj1" fmla="val 139691"/>
              <a:gd name="adj2" fmla="val -163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8" name="Shape 88"/>
          <p:cNvSpPr/>
          <p:nvPr/>
        </p:nvSpPr>
        <p:spPr>
          <a:xfrm>
            <a:off x="477974" y="2401004"/>
            <a:ext cx="2293826" cy="1964099"/>
          </a:xfrm>
          <a:prstGeom prst="wedgeRoundRectCallout">
            <a:avLst>
              <a:gd name="adj1" fmla="val 127420"/>
              <a:gd name="adj2" fmla="val -24644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mtClean="0"/>
              <a:t>Functions:  define before use!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idx="1"/>
          </p:nvPr>
        </p:nvSpPr>
        <p:spPr>
          <a:xfrm>
            <a:off x="4545106" y="1519152"/>
            <a:ext cx="4474840" cy="489654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 smtClean="0"/>
              <a:t>Header file(s) for using standard C library functions</a:t>
            </a:r>
            <a:endParaRPr dirty="0" smtClean="0"/>
          </a:p>
          <a:p>
            <a:pPr marL="0" indent="0">
              <a:spcBef>
                <a:spcPts val="1600"/>
              </a:spcBef>
              <a:buNone/>
            </a:pPr>
            <a:r>
              <a:rPr lang="en" dirty="0" smtClean="0"/>
              <a:t>Helper functions defined here...</a:t>
            </a:r>
            <a:endParaRPr dirty="0" smtClean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 smtClean="0"/>
              <a:t>… used here</a:t>
            </a:r>
            <a:endParaRPr dirty="0"/>
          </a:p>
        </p:txBody>
      </p:sp>
      <p:sp>
        <p:nvSpPr>
          <p:cNvPr id="91" name="Shape 91"/>
          <p:cNvSpPr txBox="1"/>
          <p:nvPr/>
        </p:nvSpPr>
        <p:spPr>
          <a:xfrm>
            <a:off x="518778" y="1519152"/>
            <a:ext cx="3828000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&lt;...&gt;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&lt;...&gt;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func1(...){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func2(...){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main() 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func1(...);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func2(...);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3538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491974" y="4912993"/>
            <a:ext cx="2207818" cy="879794"/>
          </a:xfrm>
          <a:prstGeom prst="wedgeRoundRectCallout">
            <a:avLst>
              <a:gd name="adj1" fmla="val 126189"/>
              <a:gd name="adj2" fmla="val -54599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7" name="Shape 97"/>
          <p:cNvSpPr/>
          <p:nvPr/>
        </p:nvSpPr>
        <p:spPr>
          <a:xfrm>
            <a:off x="491974" y="3165399"/>
            <a:ext cx="2495850" cy="1204576"/>
          </a:xfrm>
          <a:prstGeom prst="wedgeRoundRectCallout">
            <a:avLst>
              <a:gd name="adj1" fmla="val 102563"/>
              <a:gd name="adj2" fmla="val 3363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8" name="Shape 98"/>
          <p:cNvSpPr/>
          <p:nvPr/>
        </p:nvSpPr>
        <p:spPr>
          <a:xfrm>
            <a:off x="491974" y="1820184"/>
            <a:ext cx="2063801" cy="672712"/>
          </a:xfrm>
          <a:prstGeom prst="wedgeRoundRectCallout">
            <a:avLst>
              <a:gd name="adj1" fmla="val 164253"/>
              <a:gd name="adj2" fmla="val 6038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/>
          <p:nvPr/>
        </p:nvSpPr>
        <p:spPr>
          <a:xfrm>
            <a:off x="491974" y="2689509"/>
            <a:ext cx="2207818" cy="382515"/>
          </a:xfrm>
          <a:prstGeom prst="wedgeRoundRectCallout">
            <a:avLst>
              <a:gd name="adj1" fmla="val 123280"/>
              <a:gd name="adj2" fmla="val 34512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/>
              <a:t>Functions:  at least </a:t>
            </a:r>
            <a:r>
              <a:rPr lang="en" u="sng"/>
              <a:t>declare</a:t>
            </a:r>
            <a:r>
              <a:rPr lang="en"/>
              <a:t> before use!</a:t>
            </a:r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idx="1"/>
          </p:nvPr>
        </p:nvSpPr>
        <p:spPr>
          <a:xfrm>
            <a:off x="4289632" y="1700808"/>
            <a:ext cx="4273525" cy="432048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Header file(s) for using standard C library functions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Helper functions </a:t>
            </a:r>
            <a:r>
              <a:rPr lang="en" u="sng" dirty="0"/>
              <a:t>declared</a:t>
            </a:r>
            <a:r>
              <a:rPr lang="en" dirty="0"/>
              <a:t> here...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… used here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… </a:t>
            </a:r>
            <a:r>
              <a:rPr lang="en" u="sng" dirty="0"/>
              <a:t>defined</a:t>
            </a:r>
            <a:r>
              <a:rPr lang="en" dirty="0"/>
              <a:t> here</a:t>
            </a:r>
            <a:endParaRPr dirty="0"/>
          </a:p>
        </p:txBody>
      </p:sp>
      <p:sp>
        <p:nvSpPr>
          <p:cNvPr id="102" name="Shape 102"/>
          <p:cNvSpPr txBox="1"/>
          <p:nvPr/>
        </p:nvSpPr>
        <p:spPr>
          <a:xfrm>
            <a:off x="491974" y="1844374"/>
            <a:ext cx="3828000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&lt;...&gt;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#include &lt;...&gt;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func1(...);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 err="1"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main() {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func1(...);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func2(...);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func1(...){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buClr>
                <a:schemeClr val="dk1"/>
              </a:buClr>
              <a:buSzPts val="1100"/>
            </a:pP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26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idx="1"/>
          </p:nvPr>
        </p:nvSpPr>
        <p:spPr>
          <a:xfrm>
            <a:off x="4139952" y="1700807"/>
            <a:ext cx="4546848" cy="453650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Same as java/C++.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Basic </a:t>
            </a:r>
            <a:r>
              <a:rPr lang="en" i="1" dirty="0"/>
              <a:t>if</a:t>
            </a:r>
            <a:r>
              <a:rPr lang="en" dirty="0"/>
              <a:t> statement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Basic </a:t>
            </a:r>
            <a:r>
              <a:rPr lang="en" i="1" dirty="0"/>
              <a:t>if-else</a:t>
            </a:r>
            <a:r>
              <a:rPr lang="en" dirty="0"/>
              <a:t> statement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None/>
            </a:pPr>
            <a:r>
              <a:rPr lang="en" dirty="0"/>
              <a:t>Can be arbitrarily nested</a:t>
            </a:r>
            <a:endParaRPr dirty="0"/>
          </a:p>
        </p:txBody>
      </p:sp>
      <p:sp>
        <p:nvSpPr>
          <p:cNvPr id="107" name="Shape 107"/>
          <p:cNvSpPr/>
          <p:nvPr/>
        </p:nvSpPr>
        <p:spPr>
          <a:xfrm>
            <a:off x="491975" y="3327525"/>
            <a:ext cx="1755900" cy="1819800"/>
          </a:xfrm>
          <a:prstGeom prst="wedgeRoundRectCallout">
            <a:avLst>
              <a:gd name="adj1" fmla="val 160497"/>
              <a:gd name="adj2" fmla="val -4689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491975" y="2104150"/>
            <a:ext cx="1662600" cy="994200"/>
          </a:xfrm>
          <a:prstGeom prst="wedgeRoundRectCallout">
            <a:avLst>
              <a:gd name="adj1" fmla="val 172148"/>
              <a:gd name="adj2" fmla="val 6091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/>
              <a:t>Basic code constructs:  </a:t>
            </a:r>
            <a:r>
              <a:rPr lang="en" i="1"/>
              <a:t>if/else</a:t>
            </a:r>
            <a:endParaRPr i="1"/>
          </a:p>
          <a:p>
            <a:pPr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111" name="Shape 111"/>
          <p:cNvSpPr txBox="1"/>
          <p:nvPr/>
        </p:nvSpPr>
        <p:spPr>
          <a:xfrm>
            <a:off x="452875" y="2042075"/>
            <a:ext cx="3828000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(...)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(...)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else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lnSpc>
                <a:spcPct val="115000"/>
              </a:lnSpc>
            </a:pPr>
            <a:endParaRPr>
              <a:solidFill>
                <a:schemeClr val="dk2"/>
              </a:solidFill>
            </a:endParaRPr>
          </a:p>
          <a:p>
            <a:pPr>
              <a:spcBef>
                <a:spcPts val="1600"/>
              </a:spcBef>
            </a:pP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07201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491974" y="2104149"/>
            <a:ext cx="3287937" cy="3689725"/>
          </a:xfrm>
          <a:prstGeom prst="wedgeRoundRectCallout">
            <a:avLst>
              <a:gd name="adj1" fmla="val 80078"/>
              <a:gd name="adj2" fmla="val -4392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/>
              <a:t>Basic code constructs:  </a:t>
            </a:r>
            <a:r>
              <a:rPr lang="en" i="1"/>
              <a:t>switch-case</a:t>
            </a:r>
            <a:endParaRPr i="1"/>
          </a:p>
          <a:p>
            <a:pPr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idx="1"/>
          </p:nvPr>
        </p:nvSpPr>
        <p:spPr>
          <a:xfrm>
            <a:off x="4716016" y="1916831"/>
            <a:ext cx="3970784" cy="432048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dirty="0"/>
              <a:t>Same as java/C++.</a:t>
            </a:r>
            <a:endParaRPr dirty="0"/>
          </a:p>
        </p:txBody>
      </p:sp>
      <p:sp>
        <p:nvSpPr>
          <p:cNvPr id="119" name="Shape 119"/>
          <p:cNvSpPr txBox="1"/>
          <p:nvPr/>
        </p:nvSpPr>
        <p:spPr>
          <a:xfrm>
            <a:off x="452875" y="2042075"/>
            <a:ext cx="3828000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switch (expr) {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case 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-expr: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457200"/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457200"/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break;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/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case </a:t>
            </a:r>
            <a:r>
              <a:rPr lang="en" b="1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-expr: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457200"/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457200"/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break;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default: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457200"/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39823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472424" y="4806916"/>
            <a:ext cx="2443391" cy="1017900"/>
          </a:xfrm>
          <a:prstGeom prst="wedgeRoundRectCallout">
            <a:avLst>
              <a:gd name="adj1" fmla="val 138838"/>
              <a:gd name="adj2" fmla="val -127457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452875" y="3409024"/>
            <a:ext cx="1967500" cy="1244111"/>
          </a:xfrm>
          <a:prstGeom prst="wedgeRoundRectCallout">
            <a:avLst>
              <a:gd name="adj1" fmla="val 186553"/>
              <a:gd name="adj2" fmla="val -50937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491974" y="2104150"/>
            <a:ext cx="3071913" cy="846600"/>
          </a:xfrm>
          <a:prstGeom prst="wedgeRoundRectCallout">
            <a:avLst>
              <a:gd name="adj1" fmla="val 99404"/>
              <a:gd name="adj2" fmla="val 23897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/>
              <a:t>Basic code constructs:  </a:t>
            </a:r>
            <a:r>
              <a:rPr lang="en" i="1"/>
              <a:t>for/while</a:t>
            </a:r>
            <a:r>
              <a:rPr lang="en"/>
              <a:t> loops</a:t>
            </a:r>
            <a:endParaRPr/>
          </a:p>
          <a:p>
            <a:pPr>
              <a:buClr>
                <a:schemeClr val="dk1"/>
              </a:buClr>
              <a:buSzPts val="1100"/>
            </a:pPr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idx="1"/>
          </p:nvPr>
        </p:nvSpPr>
        <p:spPr>
          <a:xfrm>
            <a:off x="5004048" y="1772816"/>
            <a:ext cx="3682752" cy="489654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Same as java/C++.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Basic </a:t>
            </a:r>
            <a:r>
              <a:rPr lang="en" i="1" dirty="0"/>
              <a:t>for</a:t>
            </a:r>
            <a:r>
              <a:rPr lang="en" dirty="0"/>
              <a:t> loop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Basic </a:t>
            </a:r>
            <a:r>
              <a:rPr lang="en" i="1" dirty="0"/>
              <a:t>while</a:t>
            </a:r>
            <a:r>
              <a:rPr lang="en" dirty="0"/>
              <a:t> loop</a:t>
            </a:r>
            <a:endParaRPr dirty="0"/>
          </a:p>
          <a:p>
            <a:pPr marL="0" indent="0">
              <a:spcBef>
                <a:spcPts val="1600"/>
              </a:spcBef>
              <a:buNone/>
            </a:pPr>
            <a:r>
              <a:rPr lang="en" dirty="0"/>
              <a:t>Basic </a:t>
            </a:r>
            <a:r>
              <a:rPr lang="en" i="1" dirty="0"/>
              <a:t>do-while</a:t>
            </a:r>
            <a:r>
              <a:rPr lang="en" dirty="0"/>
              <a:t> loop</a:t>
            </a:r>
            <a:endParaRPr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Can be arbitrarily nested</a:t>
            </a:r>
            <a:endParaRPr dirty="0"/>
          </a:p>
        </p:txBody>
      </p:sp>
      <p:sp>
        <p:nvSpPr>
          <p:cNvPr id="129" name="Shape 129"/>
          <p:cNvSpPr txBox="1"/>
          <p:nvPr/>
        </p:nvSpPr>
        <p:spPr>
          <a:xfrm>
            <a:off x="452875" y="2042075"/>
            <a:ext cx="3828000" cy="3751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 (i=0; i&lt;N; i++)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while (i&lt;N)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i++;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do {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...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while (i != 0);</a:t>
            </a:r>
            <a:endParaRPr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835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11597</TotalTime>
  <Words>432</Words>
  <Application>Microsoft Macintosh PowerPoint</Application>
  <PresentationFormat>On-screen Show (4:3)</PresentationFormat>
  <Paragraphs>184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Courier New</vt:lpstr>
      <vt:lpstr>Arial</vt:lpstr>
      <vt:lpstr>Office Theme</vt:lpstr>
      <vt:lpstr>C Introduction</vt:lpstr>
      <vt:lpstr>The C Language</vt:lpstr>
      <vt:lpstr>“Hello, world!”</vt:lpstr>
      <vt:lpstr>General Structure of a (Simple) C Program</vt:lpstr>
      <vt:lpstr>Functions:  define before use!</vt:lpstr>
      <vt:lpstr>Functions:  at least declare before use!</vt:lpstr>
      <vt:lpstr>Basic code constructs:  if/else </vt:lpstr>
      <vt:lpstr>Basic code constructs:  switch-case </vt:lpstr>
      <vt:lpstr>Basic code constructs:  for/while loops </vt:lpstr>
      <vt:lpstr>Basic input-output:  printf() and scanf() </vt:lpstr>
      <vt:lpstr>Basic data types</vt:lpstr>
      <vt:lpstr>Read the Perry &amp; Miller book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239</cp:revision>
  <dcterms:created xsi:type="dcterms:W3CDTF">2012-09-21T01:57:31Z</dcterms:created>
  <dcterms:modified xsi:type="dcterms:W3CDTF">2018-01-12T00:52:06Z</dcterms:modified>
</cp:coreProperties>
</file>