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0"/>
  </p:notesMasterIdLst>
  <p:handoutMasterIdLst>
    <p:handoutMasterId r:id="rId31"/>
  </p:handoutMasterIdLst>
  <p:sldIdLst>
    <p:sldId id="256" r:id="rId2"/>
    <p:sldId id="265" r:id="rId3"/>
    <p:sldId id="266" r:id="rId4"/>
    <p:sldId id="267" r:id="rId5"/>
    <p:sldId id="268" r:id="rId6"/>
    <p:sldId id="269" r:id="rId7"/>
    <p:sldId id="270" r:id="rId8"/>
    <p:sldId id="271" r:id="rId9"/>
    <p:sldId id="272" r:id="rId10"/>
    <p:sldId id="273" r:id="rId11"/>
    <p:sldId id="274" r:id="rId12"/>
    <p:sldId id="275" r:id="rId13"/>
    <p:sldId id="276" r:id="rId14"/>
    <p:sldId id="277" r:id="rId15"/>
    <p:sldId id="278" r:id="rId16"/>
    <p:sldId id="279" r:id="rId17"/>
    <p:sldId id="280" r:id="rId18"/>
    <p:sldId id="281" r:id="rId19"/>
    <p:sldId id="282" r:id="rId20"/>
    <p:sldId id="283" r:id="rId21"/>
    <p:sldId id="284" r:id="rId22"/>
    <p:sldId id="285" r:id="rId23"/>
    <p:sldId id="286" r:id="rId24"/>
    <p:sldId id="287" r:id="rId25"/>
    <p:sldId id="288" r:id="rId26"/>
    <p:sldId id="289" r:id="rId27"/>
    <p:sldId id="290" r:id="rId28"/>
    <p:sldId id="291" r:id="rId2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BAFD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94" autoAdjust="0"/>
    <p:restoredTop sz="92596" autoAdjust="0"/>
  </p:normalViewPr>
  <p:slideViewPr>
    <p:cSldViewPr>
      <p:cViewPr varScale="1">
        <p:scale>
          <a:sx n="95" d="100"/>
          <a:sy n="95" d="100"/>
        </p:scale>
        <p:origin x="1400" y="1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4654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63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10497C-7000-6D43-8BB4-0C3A962819F8}" type="datetimeFigureOut">
              <a:rPr lang="en-US" smtClean="0"/>
              <a:t>2/7/18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5F3A2D-27E2-4B49-9089-836CF80E8B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375708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00BFCF-8F27-4775-A75C-FAB6C4D28C2C}" type="datetimeFigureOut">
              <a:rPr lang="en-US" smtClean="0"/>
              <a:pPr/>
              <a:t>2/7/18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676F42-9BAD-4ADC-9380-BAF04DBAEE7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307600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83C534-D55E-BB4C-855F-D591140389A6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376204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37890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60438" y="3475038"/>
            <a:ext cx="7680325" cy="3290887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lIns="91429" tIns="45715" rIns="91429" bIns="45715"/>
          <a:lstStyle/>
          <a:p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325459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40962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60438" y="3475038"/>
            <a:ext cx="7680325" cy="3290887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lIns="91429" tIns="45715" rIns="91429" bIns="45715"/>
          <a:lstStyle/>
          <a:p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569785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44034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60438" y="3475038"/>
            <a:ext cx="7680325" cy="3290887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lIns="91429" tIns="45715" rIns="91429" bIns="45715"/>
          <a:lstStyle/>
          <a:p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164702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46082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60438" y="3475038"/>
            <a:ext cx="7680325" cy="3290887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lIns="91429" tIns="45715" rIns="91429" bIns="45715"/>
          <a:lstStyle/>
          <a:p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841345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48130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60438" y="3475038"/>
            <a:ext cx="7680325" cy="3290887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lIns="91429" tIns="45715" rIns="91429" bIns="45715"/>
          <a:lstStyle/>
          <a:p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505093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5017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60438" y="3475038"/>
            <a:ext cx="7680325" cy="3290887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lIns="91429" tIns="45715" rIns="91429" bIns="45715"/>
          <a:lstStyle/>
          <a:p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39415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522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60438" y="3475038"/>
            <a:ext cx="7680325" cy="3290887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lIns="91429" tIns="45715" rIns="91429" bIns="45715"/>
          <a:lstStyle/>
          <a:p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858416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5529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60438" y="3475038"/>
            <a:ext cx="7680325" cy="3290887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lIns="91429" tIns="45715" rIns="91429" bIns="45715"/>
          <a:lstStyle/>
          <a:p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173298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5734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60438" y="3475038"/>
            <a:ext cx="7680325" cy="3290887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lIns="91429" tIns="45715" rIns="91429" bIns="45715"/>
          <a:lstStyle/>
          <a:p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718881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59394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60438" y="3475038"/>
            <a:ext cx="7680325" cy="3290887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lIns="91429" tIns="45715" rIns="91429" bIns="45715"/>
          <a:lstStyle/>
          <a:p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060992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20482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60438" y="3475038"/>
            <a:ext cx="7680325" cy="3290887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lIns="91429" tIns="45715" rIns="91429" bIns="45715"/>
          <a:lstStyle/>
          <a:p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189710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61442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60438" y="3475038"/>
            <a:ext cx="7680325" cy="3290887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lIns="91429" tIns="45715" rIns="91429" bIns="45715"/>
          <a:lstStyle/>
          <a:p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7058716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9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63490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60438" y="3475038"/>
            <a:ext cx="7680325" cy="3290887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lIns="91429" tIns="45715" rIns="91429" bIns="45715"/>
          <a:lstStyle/>
          <a:p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1800179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7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6553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60438" y="3475038"/>
            <a:ext cx="7680325" cy="3290887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lIns="91429" tIns="45715" rIns="91429" bIns="45715"/>
          <a:lstStyle/>
          <a:p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21259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23554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60438" y="3475038"/>
            <a:ext cx="7680325" cy="3290887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lIns="91429" tIns="45715" rIns="91429" bIns="45715"/>
          <a:lstStyle/>
          <a:p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766356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25602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60438" y="3475038"/>
            <a:ext cx="7680325" cy="3290887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lIns="91429" tIns="45715" rIns="91429" bIns="45715"/>
          <a:lstStyle/>
          <a:p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83585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27650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60438" y="3475038"/>
            <a:ext cx="7680325" cy="3290887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lIns="91429" tIns="45715" rIns="91429" bIns="45715"/>
          <a:lstStyle/>
          <a:p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839430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2969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60438" y="3475038"/>
            <a:ext cx="7680325" cy="3290887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lIns="91429" tIns="45715" rIns="91429" bIns="45715"/>
          <a:lstStyle/>
          <a:p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243104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3174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60438" y="3475038"/>
            <a:ext cx="7680325" cy="3290887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lIns="91429" tIns="45715" rIns="91429" bIns="45715"/>
          <a:lstStyle/>
          <a:p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306430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33794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60438" y="3475038"/>
            <a:ext cx="7680325" cy="3290887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lIns="91429" tIns="45715" rIns="91429" bIns="45715"/>
          <a:lstStyle/>
          <a:p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81036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35842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60438" y="3475038"/>
            <a:ext cx="7680325" cy="3290887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lIns="91429" tIns="45715" rIns="91429" bIns="45715"/>
          <a:lstStyle/>
          <a:p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3279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73B60-6473-F545-9385-A53D94CCB13B}" type="datetime1">
              <a:rPr lang="en-US" smtClean="0"/>
              <a:t>2/7/18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E9046-62EF-4D4D-AD96-2915163B9D13}" type="datetime1">
              <a:rPr lang="en-US" smtClean="0"/>
              <a:t>2/7/18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CC96B-6DF5-4640-A835-939C44573CE8}" type="datetime1">
              <a:rPr lang="en-US" smtClean="0"/>
              <a:t>2/7/18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CA137-3534-A441-BE38-646B5A2330AF}" type="datetime1">
              <a:rPr lang="en-US" smtClean="0"/>
              <a:t>2/7/18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228600"/>
            <a:ext cx="8458200" cy="6096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81000" y="1219200"/>
            <a:ext cx="4191000" cy="4876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219200"/>
            <a:ext cx="4191000" cy="4876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228600"/>
            <a:ext cx="8458200" cy="6096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81000" y="1219200"/>
            <a:ext cx="4191000" cy="4876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724400" y="1219200"/>
            <a:ext cx="4191000" cy="4876800"/>
          </a:xfrm>
        </p:spPr>
        <p:txBody>
          <a:bodyPr/>
          <a:lstStyle/>
          <a:p>
            <a:pPr lvl="0"/>
            <a:endParaRPr lang="en-US" noProof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692696"/>
            <a:ext cx="9144000" cy="576064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86590-E106-BF42-9475-757C87E8D19F}" type="datetime1">
              <a:rPr lang="en-US" smtClean="0"/>
              <a:t>2/7/18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41FFF-A25F-F045-BE21-54E0B4D0B1E0}" type="datetime1">
              <a:rPr lang="en-US" smtClean="0"/>
              <a:t>2/7/18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AB54D-5E7C-6249-A11F-0891812158ED}" type="datetime1">
              <a:rPr lang="en-US" smtClean="0"/>
              <a:t>2/7/18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7BDC2-49CA-8A45-88A4-075285359B0D}" type="datetime1">
              <a:rPr lang="en-US" smtClean="0"/>
              <a:t>2/7/18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30BF4B-3B43-7E45-BFA1-7F06C1AE9EC4}" type="datetime1">
              <a:rPr lang="en-US" smtClean="0"/>
              <a:t>2/7/18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A1E46-F9CF-714B-8015-1F124156698C}" type="datetime1">
              <a:rPr lang="en-US" smtClean="0"/>
              <a:t>2/7/18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ner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8C665-E041-EC46-95BD-3B4331C0A93C}" type="datetime1">
              <a:rPr lang="en-US" smtClean="0"/>
              <a:t>2/7/18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ext Placeholder 7"/>
          <p:cNvSpPr>
            <a:spLocks noGrp="1"/>
          </p:cNvSpPr>
          <p:nvPr>
            <p:ph type="body" sz="quarter" idx="15"/>
          </p:nvPr>
        </p:nvSpPr>
        <p:spPr>
          <a:xfrm>
            <a:off x="457200" y="692696"/>
            <a:ext cx="8229600" cy="5586021"/>
          </a:xfrm>
        </p:spPr>
        <p:txBody>
          <a:bodyPr tIns="0" rIns="0" bIns="0" anchor="ctr"/>
          <a:lstStyle>
            <a:lvl1pPr algn="ctr">
              <a:buFontTx/>
              <a:buNone/>
              <a:defRPr sz="4400">
                <a:solidFill>
                  <a:srgbClr val="B60225"/>
                </a:solidFill>
              </a:defRPr>
            </a:lvl1pPr>
            <a:lvl2pPr marL="228600" indent="-228600" algn="ctr">
              <a:buClr>
                <a:srgbClr val="C03137"/>
              </a:buClr>
              <a:buFontTx/>
              <a:buNone/>
              <a:defRPr sz="2400"/>
            </a:lvl2pPr>
            <a:lvl3pPr marL="458788" indent="-230188" algn="ctr">
              <a:buFontTx/>
              <a:buNone/>
              <a:defRPr/>
            </a:lvl3pPr>
            <a:lvl4pPr marL="458788" indent="-230188" algn="ctr">
              <a:buFontTx/>
              <a:buNone/>
              <a:defRPr/>
            </a:lvl4pPr>
            <a:lvl5pPr marL="458788" indent="-230188" algn="ctr">
              <a:buFontTx/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 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3B25A-C783-D44D-A205-9DEE32559E14}" type="datetime1">
              <a:rPr lang="en-US" smtClean="0"/>
              <a:t>2/7/18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 userDrawn="1"/>
        </p:nvSpPr>
        <p:spPr>
          <a:xfrm>
            <a:off x="0" y="6278563"/>
            <a:ext cx="9144000" cy="579437"/>
          </a:xfrm>
          <a:prstGeom prst="rect">
            <a:avLst/>
          </a:prstGeom>
          <a:solidFill>
            <a:srgbClr val="7BAFD4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692696"/>
            <a:ext cx="9144000" cy="5760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40769"/>
            <a:ext cx="8229600" cy="48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9188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958BF0-DA1D-E244-9598-2ACCAF7CF53B}" type="datetime1">
              <a:rPr lang="en-US" smtClean="0"/>
              <a:t>2/7/18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6597352"/>
            <a:ext cx="2895600" cy="26064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B79A3DA4-3E46-45AF-808A-D7FF9D1D755F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20" name="Straight Connector 19"/>
          <p:cNvCxnSpPr/>
          <p:nvPr userDrawn="1"/>
        </p:nvCxnSpPr>
        <p:spPr>
          <a:xfrm>
            <a:off x="0" y="692696"/>
            <a:ext cx="9144000" cy="1588"/>
          </a:xfrm>
          <a:prstGeom prst="line">
            <a:avLst/>
          </a:prstGeom>
          <a:ln w="12700">
            <a:solidFill>
              <a:srgbClr val="7BAFD4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itle Placeholder 1"/>
          <p:cNvSpPr txBox="1">
            <a:spLocks/>
          </p:cNvSpPr>
          <p:nvPr userDrawn="1"/>
        </p:nvSpPr>
        <p:spPr>
          <a:xfrm>
            <a:off x="4716016" y="116632"/>
            <a:ext cx="4427984" cy="5760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47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srgbClr val="4F81BD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COMP 411</a:t>
            </a:r>
            <a:r>
              <a:rPr kumimoji="0" lang="en-US" sz="4400" b="1" i="0" u="none" strike="noStrike" kern="1200" cap="none" spc="0" normalizeH="0" baseline="0" noProof="0">
                <a:ln>
                  <a:noFill/>
                </a:ln>
                <a:solidFill>
                  <a:srgbClr val="4F81BD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 Computer Organization</a:t>
            </a:r>
            <a:endParaRPr kumimoji="0" lang="en-US" sz="4400" b="1" i="0" u="none" strike="noStrike" kern="1200" cap="none" spc="0" normalizeH="0" baseline="0" noProof="0" dirty="0">
              <a:ln>
                <a:noFill/>
              </a:ln>
              <a:solidFill>
                <a:srgbClr val="4F81BD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12" name="Picture 6"/>
          <p:cNvPicPr>
            <a:picLocks noChangeAspect="1" noChangeArrowheads="1"/>
          </p:cNvPicPr>
          <p:nvPr userDrawn="1"/>
        </p:nvPicPr>
        <p:blipFill>
          <a:blip r:embed="rId16"/>
          <a:srcRect/>
          <a:stretch>
            <a:fillRect/>
          </a:stretch>
        </p:blipFill>
        <p:spPr bwMode="auto">
          <a:xfrm>
            <a:off x="251520" y="106119"/>
            <a:ext cx="1944216" cy="5343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60" r:id="rId8"/>
    <p:sldLayoutId id="2147483656" r:id="rId9"/>
    <p:sldLayoutId id="2147483657" r:id="rId10"/>
    <p:sldLayoutId id="2147483658" r:id="rId11"/>
    <p:sldLayoutId id="2147483659" r:id="rId12"/>
    <p:sldLayoutId id="2147483661" r:id="rId13"/>
    <p:sldLayoutId id="2147483662" r:id="rId14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lang="en-US" sz="4400" kern="1200" dirty="0" smtClean="0">
          <a:solidFill>
            <a:schemeClr val="accent1"/>
          </a:solidFill>
          <a:latin typeface="+mn-lt"/>
          <a:ea typeface="+mn-ea"/>
          <a:cs typeface="+mn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6.emf"/><Relationship Id="rId4" Type="http://schemas.openxmlformats.org/officeDocument/2006/relationships/oleObject" Target="../embeddings/oleObject1.bin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224576"/>
            <a:ext cx="7772400" cy="1470025"/>
          </a:xfrm>
        </p:spPr>
        <p:txBody>
          <a:bodyPr>
            <a:normAutofit/>
          </a:bodyPr>
          <a:lstStyle/>
          <a:p>
            <a:r>
              <a:rPr lang="en-US" sz="5400" b="1" dirty="0"/>
              <a:t>Instruction Sets, Episode 1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2759436"/>
            <a:ext cx="9144000" cy="2316588"/>
          </a:xfrm>
        </p:spPr>
        <p:txBody>
          <a:bodyPr>
            <a:normAutofit/>
          </a:bodyPr>
          <a:lstStyle/>
          <a:p>
            <a:pPr>
              <a:spcAft>
                <a:spcPts val="1080"/>
              </a:spcAft>
            </a:pPr>
            <a:endParaRPr lang="en-US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>
              <a:spcAft>
                <a:spcPts val="1080"/>
              </a:spcAft>
            </a:pP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Don Porter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US" dirty="0">
                <a:ea typeface="ＭＳ Ｐゴシック" charset="0"/>
                <a:cs typeface="ＭＳ Ｐゴシック" charset="0"/>
              </a:rPr>
              <a:t>Open Questions in our Simple Model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  <a:cs typeface="ＭＳ Ｐゴシック" charset="0"/>
              </a:rPr>
              <a:t>We will answer the following questions next</a:t>
            </a:r>
          </a:p>
          <a:p>
            <a:pPr lvl="1"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  <a:cs typeface="ＭＳ Ｐゴシック" charset="0"/>
              </a:rPr>
              <a:t>WHERE are INSTRUCTIONS stored? </a:t>
            </a:r>
          </a:p>
          <a:p>
            <a:pPr lvl="1"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  <a:cs typeface="ＭＳ Ｐゴシック" charset="0"/>
              </a:rPr>
              <a:t>HOW are instructions represented?</a:t>
            </a:r>
          </a:p>
          <a:p>
            <a:pPr lvl="1"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  <a:cs typeface="ＭＳ Ｐゴシック" charset="0"/>
              </a:rPr>
              <a:t>WHERE are VARIABLES stored?</a:t>
            </a:r>
          </a:p>
          <a:p>
            <a:pPr lvl="1"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  <a:cs typeface="ＭＳ Ｐゴシック" charset="0"/>
              </a:rPr>
              <a:t>How are labels associated with particular instructions?</a:t>
            </a:r>
          </a:p>
          <a:p>
            <a:pPr lvl="1"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  <a:cs typeface="ＭＳ Ｐゴシック" charset="0"/>
              </a:rPr>
              <a:t>How do you access more complicated variable types:</a:t>
            </a:r>
          </a:p>
          <a:p>
            <a:pPr lvl="2"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</a:rPr>
              <a:t>Arrays?</a:t>
            </a:r>
          </a:p>
          <a:p>
            <a:pPr lvl="2"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</a:rPr>
              <a:t>Structures?</a:t>
            </a:r>
          </a:p>
          <a:p>
            <a:pPr lvl="2"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</a:rPr>
              <a:t>Objects?</a:t>
            </a:r>
          </a:p>
          <a:p>
            <a:pPr lvl="1"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  <a:cs typeface="ＭＳ Ｐゴシック" charset="0"/>
              </a:rPr>
              <a:t>Where does a program start executing?</a:t>
            </a:r>
          </a:p>
          <a:p>
            <a:pPr lvl="1"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  <a:cs typeface="ＭＳ Ｐゴシック" charset="0"/>
              </a:rPr>
              <a:t>How does it stop?</a:t>
            </a:r>
          </a:p>
        </p:txBody>
      </p:sp>
      <p:sp>
        <p:nvSpPr>
          <p:cNvPr id="32771" name="Slide Number Placeholder 1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9pPr>
          </a:lstStyle>
          <a:p>
            <a:fld id="{5B271D78-1C08-0548-A241-22FD258D88D4}" type="slidenum">
              <a:rPr lang="en-US" sz="1400">
                <a:latin typeface="Arial Narrow" charset="0"/>
              </a:rPr>
              <a:pPr/>
              <a:t>10</a:t>
            </a:fld>
            <a:endParaRPr lang="en-US" sz="1400">
              <a:latin typeface="Arial Narrow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93439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US" dirty="0"/>
              <a:t>The Stored-Program Computer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sz="2400" dirty="0"/>
              <a:t>The von Neumann model:</a:t>
            </a:r>
          </a:p>
          <a:p>
            <a:pPr lvl="1">
              <a:defRPr/>
            </a:pPr>
            <a:r>
              <a:rPr lang="en-US" sz="2000" dirty="0"/>
              <a:t>Instructions and Data stored in a common memory (“main memory”)</a:t>
            </a:r>
          </a:p>
          <a:p>
            <a:pPr lvl="1">
              <a:defRPr/>
            </a:pPr>
            <a:r>
              <a:rPr lang="en-US" sz="2000" dirty="0"/>
              <a:t>Sequential semantics:  All instructions execute sequentially (or at least appear sequential to the programmer)</a:t>
            </a:r>
          </a:p>
        </p:txBody>
      </p:sp>
      <p:sp>
        <p:nvSpPr>
          <p:cNvPr id="34821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9pPr>
          </a:lstStyle>
          <a:p>
            <a:fld id="{0538B289-AE52-3848-95BE-D3E73E5D00D4}" type="slidenum">
              <a:rPr lang="en-US" sz="1400">
                <a:latin typeface="Arial Narrow" charset="0"/>
              </a:rPr>
              <a:pPr/>
              <a:t>11</a:t>
            </a:fld>
            <a:endParaRPr lang="en-US" sz="1400">
              <a:latin typeface="Arial Narrow" charset="0"/>
            </a:endParaRPr>
          </a:p>
        </p:txBody>
      </p:sp>
      <p:grpSp>
        <p:nvGrpSpPr>
          <p:cNvPr id="2" name="Group 52"/>
          <p:cNvGrpSpPr>
            <a:grpSpLocks/>
          </p:cNvGrpSpPr>
          <p:nvPr/>
        </p:nvGrpSpPr>
        <p:grpSpPr bwMode="auto">
          <a:xfrm>
            <a:off x="430213" y="2471390"/>
            <a:ext cx="8334375" cy="3117850"/>
            <a:chOff x="271" y="1399"/>
            <a:chExt cx="5250" cy="1964"/>
          </a:xfrm>
        </p:grpSpPr>
        <p:sp>
          <p:nvSpPr>
            <p:cNvPr id="34822" name="Text Box 5"/>
            <p:cNvSpPr txBox="1">
              <a:spLocks noChangeArrowheads="1"/>
            </p:cNvSpPr>
            <p:nvPr/>
          </p:nvSpPr>
          <p:spPr bwMode="auto">
            <a:xfrm>
              <a:off x="271" y="1639"/>
              <a:ext cx="2400" cy="58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 marL="233363" indent="-233363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9pPr>
            </a:lstStyle>
            <a:p>
              <a:r>
                <a:rPr lang="en-US" sz="1800" b="0" dirty="0">
                  <a:latin typeface="Tahoma" charset="0"/>
                </a:rPr>
                <a:t>Key idea: Memory holds not only data, but </a:t>
              </a:r>
              <a:r>
                <a:rPr lang="en-US" sz="1800" b="0" i="1" dirty="0">
                  <a:latin typeface="Tahoma" charset="0"/>
                </a:rPr>
                <a:t>coded instructions</a:t>
              </a:r>
              <a:r>
                <a:rPr lang="en-US" sz="1800" b="0" dirty="0">
                  <a:latin typeface="Tahoma" charset="0"/>
                </a:rPr>
                <a:t> that make up a </a:t>
              </a:r>
              <a:r>
                <a:rPr lang="en-US" sz="1800" b="0" i="1" dirty="0">
                  <a:latin typeface="Tahoma" charset="0"/>
                </a:rPr>
                <a:t>program</a:t>
              </a:r>
              <a:r>
                <a:rPr lang="en-US" sz="1800" b="0" dirty="0">
                  <a:latin typeface="Tahoma" charset="0"/>
                </a:rPr>
                <a:t>.</a:t>
              </a:r>
            </a:p>
          </p:txBody>
        </p:sp>
        <p:grpSp>
          <p:nvGrpSpPr>
            <p:cNvPr id="34823" name="Group 7"/>
            <p:cNvGrpSpPr>
              <a:grpSpLocks/>
            </p:cNvGrpSpPr>
            <p:nvPr/>
          </p:nvGrpSpPr>
          <p:grpSpPr bwMode="auto">
            <a:xfrm>
              <a:off x="3014" y="2047"/>
              <a:ext cx="816" cy="305"/>
              <a:chOff x="2239" y="1767"/>
              <a:chExt cx="816" cy="305"/>
            </a:xfrm>
          </p:grpSpPr>
          <p:sp>
            <p:nvSpPr>
              <p:cNvPr id="34853" name="Rectangle 8"/>
              <p:cNvSpPr>
                <a:spLocks noChangeArrowheads="1"/>
              </p:cNvSpPr>
              <p:nvPr/>
            </p:nvSpPr>
            <p:spPr bwMode="auto">
              <a:xfrm>
                <a:off x="2239" y="1767"/>
                <a:ext cx="816" cy="291"/>
              </a:xfrm>
              <a:prstGeom prst="rect">
                <a:avLst/>
              </a:prstGeom>
              <a:solidFill>
                <a:srgbClr val="FFCC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endParaRPr lang="en-US">
                  <a:latin typeface="Tahoma" charset="0"/>
                </a:endParaRPr>
              </a:p>
            </p:txBody>
          </p:sp>
          <p:sp>
            <p:nvSpPr>
              <p:cNvPr id="34854" name="Text Box 9"/>
              <p:cNvSpPr txBox="1">
                <a:spLocks noChangeArrowheads="1"/>
              </p:cNvSpPr>
              <p:nvPr/>
            </p:nvSpPr>
            <p:spPr bwMode="auto">
              <a:xfrm>
                <a:off x="2239" y="1781"/>
                <a:ext cx="816" cy="29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2pPr>
                <a:lvl3pPr marL="1143000" indent="-228600"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3pPr>
                <a:lvl4pPr marL="1600200" indent="-228600"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4pPr>
                <a:lvl5pPr marL="2057400" indent="-228600"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9pPr>
              </a:lstStyle>
              <a:p>
                <a:pPr algn="ctr"/>
                <a:r>
                  <a:rPr lang="en-US" sz="1200" b="0">
                    <a:latin typeface="Tahoma" charset="0"/>
                  </a:rPr>
                  <a:t>Central</a:t>
                </a:r>
              </a:p>
              <a:p>
                <a:pPr algn="ctr"/>
                <a:r>
                  <a:rPr lang="en-US" sz="1200" b="0">
                    <a:latin typeface="Tahoma" charset="0"/>
                  </a:rPr>
                  <a:t>Processing Unit</a:t>
                </a:r>
              </a:p>
            </p:txBody>
          </p:sp>
        </p:grpSp>
        <p:sp>
          <p:nvSpPr>
            <p:cNvPr id="34824" name="Line 13"/>
            <p:cNvSpPr>
              <a:spLocks noChangeShapeType="1"/>
            </p:cNvSpPr>
            <p:nvPr/>
          </p:nvSpPr>
          <p:spPr bwMode="auto">
            <a:xfrm>
              <a:off x="3830" y="2192"/>
              <a:ext cx="480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 type="stealth" w="med" len="med"/>
              <a:tailEnd type="stealth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grpSp>
          <p:nvGrpSpPr>
            <p:cNvPr id="34825" name="Group 51"/>
            <p:cNvGrpSpPr>
              <a:grpSpLocks/>
            </p:cNvGrpSpPr>
            <p:nvPr/>
          </p:nvGrpSpPr>
          <p:grpSpPr bwMode="auto">
            <a:xfrm>
              <a:off x="4310" y="1399"/>
              <a:ext cx="1211" cy="1964"/>
              <a:chOff x="4310" y="1399"/>
              <a:chExt cx="1211" cy="1964"/>
            </a:xfrm>
          </p:grpSpPr>
          <p:grpSp>
            <p:nvGrpSpPr>
              <p:cNvPr id="34826" name="Group 48"/>
              <p:cNvGrpSpPr>
                <a:grpSpLocks/>
              </p:cNvGrpSpPr>
              <p:nvPr/>
            </p:nvGrpSpPr>
            <p:grpSpPr bwMode="auto">
              <a:xfrm>
                <a:off x="4310" y="1399"/>
                <a:ext cx="1211" cy="1473"/>
                <a:chOff x="4310" y="1399"/>
                <a:chExt cx="1211" cy="1473"/>
              </a:xfrm>
            </p:grpSpPr>
            <p:sp>
              <p:nvSpPr>
                <p:cNvPr id="34828" name="Rectangle 15"/>
                <p:cNvSpPr>
                  <a:spLocks noChangeArrowheads="1"/>
                </p:cNvSpPr>
                <p:nvPr/>
              </p:nvSpPr>
              <p:spPr bwMode="auto">
                <a:xfrm>
                  <a:off x="4310" y="1967"/>
                  <a:ext cx="1210" cy="291"/>
                </a:xfrm>
                <a:prstGeom prst="rect">
                  <a:avLst/>
                </a:prstGeom>
                <a:solidFill>
                  <a:srgbClr val="CCECFF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endParaRPr lang="en-US">
                    <a:latin typeface="Tahoma" charset="0"/>
                  </a:endParaRPr>
                </a:p>
              </p:txBody>
            </p:sp>
            <p:sp>
              <p:nvSpPr>
                <p:cNvPr id="34829" name="Text Box 16"/>
                <p:cNvSpPr txBox="1">
                  <a:spLocks noChangeArrowheads="1"/>
                </p:cNvSpPr>
                <p:nvPr/>
              </p:nvSpPr>
              <p:spPr bwMode="auto">
                <a:xfrm>
                  <a:off x="4416" y="1399"/>
                  <a:ext cx="977" cy="23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defRPr sz="2400" b="1">
                      <a:solidFill>
                        <a:schemeClr val="tx1"/>
                      </a:solidFill>
                      <a:latin typeface="Tekton" charset="0"/>
                      <a:ea typeface="ＭＳ Ｐゴシック" charset="0"/>
                      <a:cs typeface="ＭＳ Ｐゴシック" charset="0"/>
                    </a:defRPr>
                  </a:lvl1pPr>
                  <a:lvl2pPr marL="742950" indent="-285750">
                    <a:defRPr sz="2400" b="1">
                      <a:solidFill>
                        <a:schemeClr val="tx1"/>
                      </a:solidFill>
                      <a:latin typeface="Tekton" charset="0"/>
                      <a:ea typeface="ＭＳ Ｐゴシック" charset="0"/>
                    </a:defRPr>
                  </a:lvl2pPr>
                  <a:lvl3pPr marL="1143000" indent="-228600">
                    <a:defRPr sz="2400" b="1">
                      <a:solidFill>
                        <a:schemeClr val="tx1"/>
                      </a:solidFill>
                      <a:latin typeface="Tekton" charset="0"/>
                      <a:ea typeface="ＭＳ Ｐゴシック" charset="0"/>
                    </a:defRPr>
                  </a:lvl3pPr>
                  <a:lvl4pPr marL="1600200" indent="-228600">
                    <a:defRPr sz="2400" b="1">
                      <a:solidFill>
                        <a:schemeClr val="tx1"/>
                      </a:solidFill>
                      <a:latin typeface="Tekton" charset="0"/>
                      <a:ea typeface="ＭＳ Ｐゴシック" charset="0"/>
                    </a:defRPr>
                  </a:lvl4pPr>
                  <a:lvl5pPr marL="2057400" indent="-228600">
                    <a:defRPr sz="2400" b="1">
                      <a:solidFill>
                        <a:schemeClr val="tx1"/>
                      </a:solidFill>
                      <a:latin typeface="Tekton" charset="0"/>
                      <a:ea typeface="ＭＳ Ｐゴシック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Tekton" charset="0"/>
                      <a:ea typeface="ＭＳ Ｐゴシック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Tekton" charset="0"/>
                      <a:ea typeface="ＭＳ Ｐゴシック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Tekton" charset="0"/>
                      <a:ea typeface="ＭＳ Ｐゴシック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Tekton" charset="0"/>
                      <a:ea typeface="ＭＳ Ｐゴシック" charset="0"/>
                    </a:defRPr>
                  </a:lvl9pPr>
                </a:lstStyle>
                <a:p>
                  <a:pPr algn="ctr"/>
                  <a:r>
                    <a:rPr lang="en-US" sz="1800" b="0">
                      <a:latin typeface="Tahoma" charset="0"/>
                    </a:rPr>
                    <a:t>Main Memory</a:t>
                  </a:r>
                </a:p>
              </p:txBody>
            </p:sp>
            <p:sp>
              <p:nvSpPr>
                <p:cNvPr id="34830" name="Line 30"/>
                <p:cNvSpPr>
                  <a:spLocks noChangeShapeType="1"/>
                </p:cNvSpPr>
                <p:nvPr/>
              </p:nvSpPr>
              <p:spPr bwMode="auto">
                <a:xfrm>
                  <a:off x="4416" y="2192"/>
                  <a:ext cx="768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prstDash val="lgDash"/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>
                  <a:spAutoFit/>
                </a:bodyPr>
                <a:lstStyle/>
                <a:p>
                  <a:endParaRPr lang="en-US"/>
                </a:p>
              </p:txBody>
            </p:sp>
            <p:grpSp>
              <p:nvGrpSpPr>
                <p:cNvPr id="34831" name="Group 46"/>
                <p:cNvGrpSpPr>
                  <a:grpSpLocks/>
                </p:cNvGrpSpPr>
                <p:nvPr/>
              </p:nvGrpSpPr>
              <p:grpSpPr bwMode="auto">
                <a:xfrm>
                  <a:off x="4310" y="1616"/>
                  <a:ext cx="1211" cy="482"/>
                  <a:chOff x="326" y="2976"/>
                  <a:chExt cx="1211" cy="482"/>
                </a:xfrm>
              </p:grpSpPr>
              <p:sp>
                <p:nvSpPr>
                  <p:cNvPr id="34844" name="Rectangle 31"/>
                  <p:cNvSpPr>
                    <a:spLocks noChangeArrowheads="1"/>
                  </p:cNvSpPr>
                  <p:nvPr/>
                </p:nvSpPr>
                <p:spPr bwMode="auto">
                  <a:xfrm>
                    <a:off x="326" y="3047"/>
                    <a:ext cx="1211" cy="291"/>
                  </a:xfrm>
                  <a:prstGeom prst="rect">
                    <a:avLst/>
                  </a:prstGeom>
                  <a:gradFill rotWithShape="0">
                    <a:gsLst>
                      <a:gs pos="0">
                        <a:srgbClr val="CCECFF"/>
                      </a:gs>
                      <a:gs pos="50000">
                        <a:srgbClr val="FFFF00"/>
                      </a:gs>
                      <a:gs pos="100000">
                        <a:srgbClr val="CCECFF"/>
                      </a:gs>
                    </a:gsLst>
                    <a:lin ang="5400000" scaled="1"/>
                  </a:gradFill>
                  <a:ln>
                    <a:noFill/>
                  </a:ln>
                  <a:extLst>
                    <a:ext uri="{91240B29-F687-4f45-9708-019B960494DF}">
                      <a14:hiddenLine xmlns=""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anchor="ctr">
                    <a:spAutoFit/>
                  </a:bodyPr>
                  <a:lstStyle/>
                  <a:p>
                    <a:endParaRPr lang="en-US">
                      <a:latin typeface="Tahoma" charset="0"/>
                    </a:endParaRPr>
                  </a:p>
                </p:txBody>
              </p:sp>
              <p:grpSp>
                <p:nvGrpSpPr>
                  <p:cNvPr id="34845" name="Group 24"/>
                  <p:cNvGrpSpPr>
                    <a:grpSpLocks/>
                  </p:cNvGrpSpPr>
                  <p:nvPr/>
                </p:nvGrpSpPr>
                <p:grpSpPr bwMode="auto">
                  <a:xfrm>
                    <a:off x="326" y="2976"/>
                    <a:ext cx="1210" cy="480"/>
                    <a:chOff x="4183" y="1536"/>
                    <a:chExt cx="1210" cy="480"/>
                  </a:xfrm>
                </p:grpSpPr>
                <p:sp>
                  <p:nvSpPr>
                    <p:cNvPr id="34849" name="Line 18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4183" y="1687"/>
                      <a:ext cx="1210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=""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 wrap="none">
                      <a:spAutoFit/>
                    </a:bodyPr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4850" name="Line 19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4183" y="2016"/>
                      <a:ext cx="1210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=""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 wrap="none">
                      <a:spAutoFit/>
                    </a:bodyPr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4851" name="Line 20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4183" y="1856"/>
                      <a:ext cx="1210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=""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 wrap="none">
                      <a:spAutoFit/>
                    </a:bodyPr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4852" name="Line 21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4183" y="1536"/>
                      <a:ext cx="1210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=""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 wrap="none">
                      <a:spAutoFit/>
                    </a:bodyPr>
                    <a:lstStyle/>
                    <a:p>
                      <a:endParaRPr lang="en-US"/>
                    </a:p>
                  </p:txBody>
                </p:sp>
              </p:grpSp>
              <p:sp>
                <p:nvSpPr>
                  <p:cNvPr id="34846" name="Text Box 38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432" y="2976"/>
                    <a:ext cx="642" cy="194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=""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=""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>
                      <a:defRPr sz="2400" b="1">
                        <a:solidFill>
                          <a:schemeClr val="tx1"/>
                        </a:solidFill>
                        <a:latin typeface="Tekton" charset="0"/>
                        <a:ea typeface="ＭＳ Ｐゴシック" charset="0"/>
                        <a:cs typeface="ＭＳ Ｐゴシック" charset="0"/>
                      </a:defRPr>
                    </a:lvl1pPr>
                    <a:lvl2pPr marL="742950" indent="-285750">
                      <a:defRPr sz="2400" b="1">
                        <a:solidFill>
                          <a:schemeClr val="tx1"/>
                        </a:solidFill>
                        <a:latin typeface="Tekton" charset="0"/>
                        <a:ea typeface="ＭＳ Ｐゴシック" charset="0"/>
                      </a:defRPr>
                    </a:lvl2pPr>
                    <a:lvl3pPr marL="1143000" indent="-228600">
                      <a:defRPr sz="2400" b="1">
                        <a:solidFill>
                          <a:schemeClr val="tx1"/>
                        </a:solidFill>
                        <a:latin typeface="Tekton" charset="0"/>
                        <a:ea typeface="ＭＳ Ｐゴシック" charset="0"/>
                      </a:defRPr>
                    </a:lvl3pPr>
                    <a:lvl4pPr marL="1600200" indent="-228600">
                      <a:defRPr sz="2400" b="1">
                        <a:solidFill>
                          <a:schemeClr val="tx1"/>
                        </a:solidFill>
                        <a:latin typeface="Tekton" charset="0"/>
                        <a:ea typeface="ＭＳ Ｐゴシック" charset="0"/>
                      </a:defRPr>
                    </a:lvl4pPr>
                    <a:lvl5pPr marL="2057400" indent="-228600">
                      <a:defRPr sz="2400" b="1">
                        <a:solidFill>
                          <a:schemeClr val="tx1"/>
                        </a:solidFill>
                        <a:latin typeface="Tekton" charset="0"/>
                        <a:ea typeface="ＭＳ Ｐゴシック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b="1">
                        <a:solidFill>
                          <a:schemeClr val="tx1"/>
                        </a:solidFill>
                        <a:latin typeface="Tekton" charset="0"/>
                        <a:ea typeface="ＭＳ Ｐゴシック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b="1">
                        <a:solidFill>
                          <a:schemeClr val="tx1"/>
                        </a:solidFill>
                        <a:latin typeface="Tekton" charset="0"/>
                        <a:ea typeface="ＭＳ Ｐゴシック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b="1">
                        <a:solidFill>
                          <a:schemeClr val="tx1"/>
                        </a:solidFill>
                        <a:latin typeface="Tekton" charset="0"/>
                        <a:ea typeface="ＭＳ Ｐゴシック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b="1">
                        <a:solidFill>
                          <a:schemeClr val="tx1"/>
                        </a:solidFill>
                        <a:latin typeface="Tekton" charset="0"/>
                        <a:ea typeface="ＭＳ Ｐゴシック" charset="0"/>
                      </a:defRPr>
                    </a:lvl9pPr>
                  </a:lstStyle>
                  <a:p>
                    <a:r>
                      <a:rPr lang="en-US" sz="1400" b="0">
                        <a:latin typeface="Tahoma" charset="0"/>
                      </a:rPr>
                      <a:t>instruction</a:t>
                    </a:r>
                  </a:p>
                </p:txBody>
              </p:sp>
              <p:sp>
                <p:nvSpPr>
                  <p:cNvPr id="34847" name="Text Box 39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432" y="3104"/>
                    <a:ext cx="642" cy="194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=""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=""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>
                      <a:defRPr sz="2400" b="1">
                        <a:solidFill>
                          <a:schemeClr val="tx1"/>
                        </a:solidFill>
                        <a:latin typeface="Tekton" charset="0"/>
                        <a:ea typeface="ＭＳ Ｐゴシック" charset="0"/>
                        <a:cs typeface="ＭＳ Ｐゴシック" charset="0"/>
                      </a:defRPr>
                    </a:lvl1pPr>
                    <a:lvl2pPr marL="742950" indent="-285750">
                      <a:defRPr sz="2400" b="1">
                        <a:solidFill>
                          <a:schemeClr val="tx1"/>
                        </a:solidFill>
                        <a:latin typeface="Tekton" charset="0"/>
                        <a:ea typeface="ＭＳ Ｐゴシック" charset="0"/>
                      </a:defRPr>
                    </a:lvl2pPr>
                    <a:lvl3pPr marL="1143000" indent="-228600">
                      <a:defRPr sz="2400" b="1">
                        <a:solidFill>
                          <a:schemeClr val="tx1"/>
                        </a:solidFill>
                        <a:latin typeface="Tekton" charset="0"/>
                        <a:ea typeface="ＭＳ Ｐゴシック" charset="0"/>
                      </a:defRPr>
                    </a:lvl3pPr>
                    <a:lvl4pPr marL="1600200" indent="-228600">
                      <a:defRPr sz="2400" b="1">
                        <a:solidFill>
                          <a:schemeClr val="tx1"/>
                        </a:solidFill>
                        <a:latin typeface="Tekton" charset="0"/>
                        <a:ea typeface="ＭＳ Ｐゴシック" charset="0"/>
                      </a:defRPr>
                    </a:lvl4pPr>
                    <a:lvl5pPr marL="2057400" indent="-228600">
                      <a:defRPr sz="2400" b="1">
                        <a:solidFill>
                          <a:schemeClr val="tx1"/>
                        </a:solidFill>
                        <a:latin typeface="Tekton" charset="0"/>
                        <a:ea typeface="ＭＳ Ｐゴシック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b="1">
                        <a:solidFill>
                          <a:schemeClr val="tx1"/>
                        </a:solidFill>
                        <a:latin typeface="Tekton" charset="0"/>
                        <a:ea typeface="ＭＳ Ｐゴシック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b="1">
                        <a:solidFill>
                          <a:schemeClr val="tx1"/>
                        </a:solidFill>
                        <a:latin typeface="Tekton" charset="0"/>
                        <a:ea typeface="ＭＳ Ｐゴシック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b="1">
                        <a:solidFill>
                          <a:schemeClr val="tx1"/>
                        </a:solidFill>
                        <a:latin typeface="Tekton" charset="0"/>
                        <a:ea typeface="ＭＳ Ｐゴシック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b="1">
                        <a:solidFill>
                          <a:schemeClr val="tx1"/>
                        </a:solidFill>
                        <a:latin typeface="Tekton" charset="0"/>
                        <a:ea typeface="ＭＳ Ｐゴシック" charset="0"/>
                      </a:defRPr>
                    </a:lvl9pPr>
                  </a:lstStyle>
                  <a:p>
                    <a:r>
                      <a:rPr lang="en-US" sz="1400" b="0">
                        <a:latin typeface="Tahoma" charset="0"/>
                      </a:rPr>
                      <a:t>instruction</a:t>
                    </a:r>
                  </a:p>
                </p:txBody>
              </p:sp>
              <p:sp>
                <p:nvSpPr>
                  <p:cNvPr id="34848" name="Text Box 40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432" y="3264"/>
                    <a:ext cx="642" cy="194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=""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=""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>
                      <a:defRPr sz="2400" b="1">
                        <a:solidFill>
                          <a:schemeClr val="tx1"/>
                        </a:solidFill>
                        <a:latin typeface="Tekton" charset="0"/>
                        <a:ea typeface="ＭＳ Ｐゴシック" charset="0"/>
                        <a:cs typeface="ＭＳ Ｐゴシック" charset="0"/>
                      </a:defRPr>
                    </a:lvl1pPr>
                    <a:lvl2pPr marL="742950" indent="-285750">
                      <a:defRPr sz="2400" b="1">
                        <a:solidFill>
                          <a:schemeClr val="tx1"/>
                        </a:solidFill>
                        <a:latin typeface="Tekton" charset="0"/>
                        <a:ea typeface="ＭＳ Ｐゴシック" charset="0"/>
                      </a:defRPr>
                    </a:lvl2pPr>
                    <a:lvl3pPr marL="1143000" indent="-228600">
                      <a:defRPr sz="2400" b="1">
                        <a:solidFill>
                          <a:schemeClr val="tx1"/>
                        </a:solidFill>
                        <a:latin typeface="Tekton" charset="0"/>
                        <a:ea typeface="ＭＳ Ｐゴシック" charset="0"/>
                      </a:defRPr>
                    </a:lvl3pPr>
                    <a:lvl4pPr marL="1600200" indent="-228600">
                      <a:defRPr sz="2400" b="1">
                        <a:solidFill>
                          <a:schemeClr val="tx1"/>
                        </a:solidFill>
                        <a:latin typeface="Tekton" charset="0"/>
                        <a:ea typeface="ＭＳ Ｐゴシック" charset="0"/>
                      </a:defRPr>
                    </a:lvl4pPr>
                    <a:lvl5pPr marL="2057400" indent="-228600">
                      <a:defRPr sz="2400" b="1">
                        <a:solidFill>
                          <a:schemeClr val="tx1"/>
                        </a:solidFill>
                        <a:latin typeface="Tekton" charset="0"/>
                        <a:ea typeface="ＭＳ Ｐゴシック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b="1">
                        <a:solidFill>
                          <a:schemeClr val="tx1"/>
                        </a:solidFill>
                        <a:latin typeface="Tekton" charset="0"/>
                        <a:ea typeface="ＭＳ Ｐゴシック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b="1">
                        <a:solidFill>
                          <a:schemeClr val="tx1"/>
                        </a:solidFill>
                        <a:latin typeface="Tekton" charset="0"/>
                        <a:ea typeface="ＭＳ Ｐゴシック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b="1">
                        <a:solidFill>
                          <a:schemeClr val="tx1"/>
                        </a:solidFill>
                        <a:latin typeface="Tekton" charset="0"/>
                        <a:ea typeface="ＭＳ Ｐゴシック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b="1">
                        <a:solidFill>
                          <a:schemeClr val="tx1"/>
                        </a:solidFill>
                        <a:latin typeface="Tekton" charset="0"/>
                        <a:ea typeface="ＭＳ Ｐゴシック" charset="0"/>
                      </a:defRPr>
                    </a:lvl9pPr>
                  </a:lstStyle>
                  <a:p>
                    <a:r>
                      <a:rPr lang="en-US" sz="1400" b="0">
                        <a:latin typeface="Tahoma" charset="0"/>
                      </a:rPr>
                      <a:t>instruction</a:t>
                    </a:r>
                  </a:p>
                </p:txBody>
              </p:sp>
            </p:grpSp>
            <p:grpSp>
              <p:nvGrpSpPr>
                <p:cNvPr id="34832" name="Group 45"/>
                <p:cNvGrpSpPr>
                  <a:grpSpLocks/>
                </p:cNvGrpSpPr>
                <p:nvPr/>
              </p:nvGrpSpPr>
              <p:grpSpPr bwMode="auto">
                <a:xfrm>
                  <a:off x="4310" y="2352"/>
                  <a:ext cx="1211" cy="520"/>
                  <a:chOff x="1967" y="3168"/>
                  <a:chExt cx="1211" cy="520"/>
                </a:xfrm>
              </p:grpSpPr>
              <p:grpSp>
                <p:nvGrpSpPr>
                  <p:cNvPr id="34834" name="Group 41"/>
                  <p:cNvGrpSpPr>
                    <a:grpSpLocks/>
                  </p:cNvGrpSpPr>
                  <p:nvPr/>
                </p:nvGrpSpPr>
                <p:grpSpPr bwMode="auto">
                  <a:xfrm>
                    <a:off x="1967" y="3176"/>
                    <a:ext cx="1211" cy="480"/>
                    <a:chOff x="1968" y="3176"/>
                    <a:chExt cx="1211" cy="480"/>
                  </a:xfrm>
                </p:grpSpPr>
                <p:sp>
                  <p:nvSpPr>
                    <p:cNvPr id="34838" name="Rectangle 3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968" y="3287"/>
                      <a:ext cx="1211" cy="29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CCECFF"/>
                        </a:gs>
                        <a:gs pos="50000">
                          <a:srgbClr val="FFCCFF"/>
                        </a:gs>
                        <a:gs pos="100000">
                          <a:srgbClr val="CCECFF"/>
                        </a:gs>
                      </a:gsLst>
                      <a:lin ang="540000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="" xmlns:a14="http://schemas.microsoft.com/office/drawing/2010/main"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 anchor="ctr">
                      <a:spAutoFit/>
                    </a:bodyPr>
                    <a:lstStyle/>
                    <a:p>
                      <a:endParaRPr lang="en-US">
                        <a:latin typeface="Tahoma" charset="0"/>
                      </a:endParaRPr>
                    </a:p>
                  </p:txBody>
                </p:sp>
                <p:grpSp>
                  <p:nvGrpSpPr>
                    <p:cNvPr id="34839" name="Group 33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1968" y="3176"/>
                      <a:ext cx="1210" cy="480"/>
                      <a:chOff x="4183" y="1536"/>
                      <a:chExt cx="1210" cy="480"/>
                    </a:xfrm>
                  </p:grpSpPr>
                  <p:sp>
                    <p:nvSpPr>
                      <p:cNvPr id="34840" name="Line 34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4183" y="1687"/>
                        <a:ext cx="1210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round/>
                        <a:headEnd/>
                        <a:tailEnd/>
                      </a:ln>
                      <a:extLst>
                        <a:ext uri="{909E8E84-426E-40dd-AFC4-6F175D3DCCD1}">
                          <a14:hiddenFill xmlns="" xmlns:a14="http://schemas.microsoft.com/office/drawing/2010/main">
                            <a:noFill/>
                          </a14:hiddenFill>
                        </a:ext>
                      </a:extLst>
                    </p:spPr>
                    <p:txBody>
                      <a:bodyPr wrap="none">
                        <a:spAutoFit/>
                      </a:bodyPr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34841" name="Line 35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4183" y="2016"/>
                        <a:ext cx="1210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round/>
                        <a:headEnd/>
                        <a:tailEnd/>
                      </a:ln>
                      <a:extLst>
                        <a:ext uri="{909E8E84-426E-40dd-AFC4-6F175D3DCCD1}">
                          <a14:hiddenFill xmlns="" xmlns:a14="http://schemas.microsoft.com/office/drawing/2010/main">
                            <a:noFill/>
                          </a14:hiddenFill>
                        </a:ext>
                      </a:extLst>
                    </p:spPr>
                    <p:txBody>
                      <a:bodyPr wrap="none">
                        <a:spAutoFit/>
                      </a:bodyPr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34842" name="Line 36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4183" y="1856"/>
                        <a:ext cx="1210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round/>
                        <a:headEnd/>
                        <a:tailEnd/>
                      </a:ln>
                      <a:extLst>
                        <a:ext uri="{909E8E84-426E-40dd-AFC4-6F175D3DCCD1}">
                          <a14:hiddenFill xmlns="" xmlns:a14="http://schemas.microsoft.com/office/drawing/2010/main">
                            <a:noFill/>
                          </a14:hiddenFill>
                        </a:ext>
                      </a:extLst>
                    </p:spPr>
                    <p:txBody>
                      <a:bodyPr wrap="none">
                        <a:spAutoFit/>
                      </a:bodyPr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34843" name="Line 37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4183" y="1536"/>
                        <a:ext cx="1210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round/>
                        <a:headEnd/>
                        <a:tailEnd/>
                      </a:ln>
                      <a:extLst>
                        <a:ext uri="{909E8E84-426E-40dd-AFC4-6F175D3DCCD1}">
                          <a14:hiddenFill xmlns="" xmlns:a14="http://schemas.microsoft.com/office/drawing/2010/main">
                            <a:noFill/>
                          </a14:hiddenFill>
                        </a:ext>
                      </a:extLst>
                    </p:spPr>
                    <p:txBody>
                      <a:bodyPr wrap="none">
                        <a:spAutoFit/>
                      </a:bodyPr>
                      <a:lstStyle/>
                      <a:p>
                        <a:endParaRPr lang="en-US"/>
                      </a:p>
                    </p:txBody>
                  </p:sp>
                </p:grpSp>
              </p:grpSp>
              <p:sp>
                <p:nvSpPr>
                  <p:cNvPr id="34835" name="Text Box 42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238" y="3168"/>
                    <a:ext cx="642" cy="192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=""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=""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>
                      <a:defRPr sz="2400" b="1">
                        <a:solidFill>
                          <a:schemeClr val="tx1"/>
                        </a:solidFill>
                        <a:latin typeface="Tekton" charset="0"/>
                        <a:ea typeface="ＭＳ Ｐゴシック" charset="0"/>
                        <a:cs typeface="ＭＳ Ｐゴシック" charset="0"/>
                      </a:defRPr>
                    </a:lvl1pPr>
                    <a:lvl2pPr marL="742950" indent="-285750">
                      <a:defRPr sz="2400" b="1">
                        <a:solidFill>
                          <a:schemeClr val="tx1"/>
                        </a:solidFill>
                        <a:latin typeface="Tekton" charset="0"/>
                        <a:ea typeface="ＭＳ Ｐゴシック" charset="0"/>
                      </a:defRPr>
                    </a:lvl2pPr>
                    <a:lvl3pPr marL="1143000" indent="-228600">
                      <a:defRPr sz="2400" b="1">
                        <a:solidFill>
                          <a:schemeClr val="tx1"/>
                        </a:solidFill>
                        <a:latin typeface="Tekton" charset="0"/>
                        <a:ea typeface="ＭＳ Ｐゴシック" charset="0"/>
                      </a:defRPr>
                    </a:lvl3pPr>
                    <a:lvl4pPr marL="1600200" indent="-228600">
                      <a:defRPr sz="2400" b="1">
                        <a:solidFill>
                          <a:schemeClr val="tx1"/>
                        </a:solidFill>
                        <a:latin typeface="Tekton" charset="0"/>
                        <a:ea typeface="ＭＳ Ｐゴシック" charset="0"/>
                      </a:defRPr>
                    </a:lvl4pPr>
                    <a:lvl5pPr marL="2057400" indent="-228600">
                      <a:defRPr sz="2400" b="1">
                        <a:solidFill>
                          <a:schemeClr val="tx1"/>
                        </a:solidFill>
                        <a:latin typeface="Tekton" charset="0"/>
                        <a:ea typeface="ＭＳ Ｐゴシック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b="1">
                        <a:solidFill>
                          <a:schemeClr val="tx1"/>
                        </a:solidFill>
                        <a:latin typeface="Tekton" charset="0"/>
                        <a:ea typeface="ＭＳ Ｐゴシック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b="1">
                        <a:solidFill>
                          <a:schemeClr val="tx1"/>
                        </a:solidFill>
                        <a:latin typeface="Tekton" charset="0"/>
                        <a:ea typeface="ＭＳ Ｐゴシック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b="1">
                        <a:solidFill>
                          <a:schemeClr val="tx1"/>
                        </a:solidFill>
                        <a:latin typeface="Tekton" charset="0"/>
                        <a:ea typeface="ＭＳ Ｐゴシック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b="1">
                        <a:solidFill>
                          <a:schemeClr val="tx1"/>
                        </a:solidFill>
                        <a:latin typeface="Tekton" charset="0"/>
                        <a:ea typeface="ＭＳ Ｐゴシック" charset="0"/>
                      </a:defRPr>
                    </a:lvl9pPr>
                  </a:lstStyle>
                  <a:p>
                    <a:r>
                      <a:rPr lang="en-US" sz="1400" b="0" dirty="0">
                        <a:latin typeface="Tahoma" charset="0"/>
                      </a:rPr>
                      <a:t>data</a:t>
                    </a:r>
                  </a:p>
                </p:txBody>
              </p:sp>
              <p:sp>
                <p:nvSpPr>
                  <p:cNvPr id="34836" name="Text Box 43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238" y="3327"/>
                    <a:ext cx="642" cy="192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=""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=""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>
                      <a:defRPr sz="2400" b="1">
                        <a:solidFill>
                          <a:schemeClr val="tx1"/>
                        </a:solidFill>
                        <a:latin typeface="Tekton" charset="0"/>
                        <a:ea typeface="ＭＳ Ｐゴシック" charset="0"/>
                        <a:cs typeface="ＭＳ Ｐゴシック" charset="0"/>
                      </a:defRPr>
                    </a:lvl1pPr>
                    <a:lvl2pPr marL="742950" indent="-285750">
                      <a:defRPr sz="2400" b="1">
                        <a:solidFill>
                          <a:schemeClr val="tx1"/>
                        </a:solidFill>
                        <a:latin typeface="Tekton" charset="0"/>
                        <a:ea typeface="ＭＳ Ｐゴシック" charset="0"/>
                      </a:defRPr>
                    </a:lvl2pPr>
                    <a:lvl3pPr marL="1143000" indent="-228600">
                      <a:defRPr sz="2400" b="1">
                        <a:solidFill>
                          <a:schemeClr val="tx1"/>
                        </a:solidFill>
                        <a:latin typeface="Tekton" charset="0"/>
                        <a:ea typeface="ＭＳ Ｐゴシック" charset="0"/>
                      </a:defRPr>
                    </a:lvl3pPr>
                    <a:lvl4pPr marL="1600200" indent="-228600">
                      <a:defRPr sz="2400" b="1">
                        <a:solidFill>
                          <a:schemeClr val="tx1"/>
                        </a:solidFill>
                        <a:latin typeface="Tekton" charset="0"/>
                        <a:ea typeface="ＭＳ Ｐゴシック" charset="0"/>
                      </a:defRPr>
                    </a:lvl4pPr>
                    <a:lvl5pPr marL="2057400" indent="-228600">
                      <a:defRPr sz="2400" b="1">
                        <a:solidFill>
                          <a:schemeClr val="tx1"/>
                        </a:solidFill>
                        <a:latin typeface="Tekton" charset="0"/>
                        <a:ea typeface="ＭＳ Ｐゴシック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b="1">
                        <a:solidFill>
                          <a:schemeClr val="tx1"/>
                        </a:solidFill>
                        <a:latin typeface="Tekton" charset="0"/>
                        <a:ea typeface="ＭＳ Ｐゴシック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b="1">
                        <a:solidFill>
                          <a:schemeClr val="tx1"/>
                        </a:solidFill>
                        <a:latin typeface="Tekton" charset="0"/>
                        <a:ea typeface="ＭＳ Ｐゴシック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b="1">
                        <a:solidFill>
                          <a:schemeClr val="tx1"/>
                        </a:solidFill>
                        <a:latin typeface="Tekton" charset="0"/>
                        <a:ea typeface="ＭＳ Ｐゴシック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b="1">
                        <a:solidFill>
                          <a:schemeClr val="tx1"/>
                        </a:solidFill>
                        <a:latin typeface="Tekton" charset="0"/>
                        <a:ea typeface="ＭＳ Ｐゴシック" charset="0"/>
                      </a:defRPr>
                    </a:lvl9pPr>
                  </a:lstStyle>
                  <a:p>
                    <a:r>
                      <a:rPr lang="en-US" sz="1400" b="0">
                        <a:latin typeface="Tahoma" charset="0"/>
                      </a:rPr>
                      <a:t>data</a:t>
                    </a:r>
                  </a:p>
                </p:txBody>
              </p:sp>
              <p:sp>
                <p:nvSpPr>
                  <p:cNvPr id="34837" name="Text Box 44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238" y="3496"/>
                    <a:ext cx="642" cy="192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=""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=""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>
                      <a:defRPr sz="2400" b="1">
                        <a:solidFill>
                          <a:schemeClr val="tx1"/>
                        </a:solidFill>
                        <a:latin typeface="Tekton" charset="0"/>
                        <a:ea typeface="ＭＳ Ｐゴシック" charset="0"/>
                        <a:cs typeface="ＭＳ Ｐゴシック" charset="0"/>
                      </a:defRPr>
                    </a:lvl1pPr>
                    <a:lvl2pPr marL="742950" indent="-285750">
                      <a:defRPr sz="2400" b="1">
                        <a:solidFill>
                          <a:schemeClr val="tx1"/>
                        </a:solidFill>
                        <a:latin typeface="Tekton" charset="0"/>
                        <a:ea typeface="ＭＳ Ｐゴシック" charset="0"/>
                      </a:defRPr>
                    </a:lvl2pPr>
                    <a:lvl3pPr marL="1143000" indent="-228600">
                      <a:defRPr sz="2400" b="1">
                        <a:solidFill>
                          <a:schemeClr val="tx1"/>
                        </a:solidFill>
                        <a:latin typeface="Tekton" charset="0"/>
                        <a:ea typeface="ＭＳ Ｐゴシック" charset="0"/>
                      </a:defRPr>
                    </a:lvl3pPr>
                    <a:lvl4pPr marL="1600200" indent="-228600">
                      <a:defRPr sz="2400" b="1">
                        <a:solidFill>
                          <a:schemeClr val="tx1"/>
                        </a:solidFill>
                        <a:latin typeface="Tekton" charset="0"/>
                        <a:ea typeface="ＭＳ Ｐゴシック" charset="0"/>
                      </a:defRPr>
                    </a:lvl4pPr>
                    <a:lvl5pPr marL="2057400" indent="-228600">
                      <a:defRPr sz="2400" b="1">
                        <a:solidFill>
                          <a:schemeClr val="tx1"/>
                        </a:solidFill>
                        <a:latin typeface="Tekton" charset="0"/>
                        <a:ea typeface="ＭＳ Ｐゴシック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b="1">
                        <a:solidFill>
                          <a:schemeClr val="tx1"/>
                        </a:solidFill>
                        <a:latin typeface="Tekton" charset="0"/>
                        <a:ea typeface="ＭＳ Ｐゴシック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b="1">
                        <a:solidFill>
                          <a:schemeClr val="tx1"/>
                        </a:solidFill>
                        <a:latin typeface="Tekton" charset="0"/>
                        <a:ea typeface="ＭＳ Ｐゴシック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b="1">
                        <a:solidFill>
                          <a:schemeClr val="tx1"/>
                        </a:solidFill>
                        <a:latin typeface="Tekton" charset="0"/>
                        <a:ea typeface="ＭＳ Ｐゴシック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b="1">
                        <a:solidFill>
                          <a:schemeClr val="tx1"/>
                        </a:solidFill>
                        <a:latin typeface="Tekton" charset="0"/>
                        <a:ea typeface="ＭＳ Ｐゴシック" charset="0"/>
                      </a:defRPr>
                    </a:lvl9pPr>
                  </a:lstStyle>
                  <a:p>
                    <a:r>
                      <a:rPr lang="en-US" sz="1400" b="0">
                        <a:latin typeface="Tahoma" charset="0"/>
                      </a:rPr>
                      <a:t>data</a:t>
                    </a:r>
                  </a:p>
                </p:txBody>
              </p:sp>
            </p:grpSp>
            <p:sp>
              <p:nvSpPr>
                <p:cNvPr id="34833" name="Rectangle 47"/>
                <p:cNvSpPr>
                  <a:spLocks noChangeArrowheads="1"/>
                </p:cNvSpPr>
                <p:nvPr/>
              </p:nvSpPr>
              <p:spPr bwMode="auto">
                <a:xfrm>
                  <a:off x="4310" y="1967"/>
                  <a:ext cx="1210" cy="291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anchor="ctr">
                  <a:spAutoFit/>
                </a:bodyPr>
                <a:lstStyle/>
                <a:p>
                  <a:endParaRPr lang="en-US">
                    <a:latin typeface="Tahoma" charset="0"/>
                  </a:endParaRPr>
                </a:p>
              </p:txBody>
            </p:sp>
          </p:grpSp>
          <p:sp>
            <p:nvSpPr>
              <p:cNvPr id="34827" name="Freeform 50"/>
              <p:cNvSpPr>
                <a:spLocks/>
              </p:cNvSpPr>
              <p:nvPr/>
            </p:nvSpPr>
            <p:spPr bwMode="auto">
              <a:xfrm>
                <a:off x="4320" y="3072"/>
                <a:ext cx="1200" cy="291"/>
              </a:xfrm>
              <a:custGeom>
                <a:avLst/>
                <a:gdLst>
                  <a:gd name="T0" fmla="*/ 0 w 1200"/>
                  <a:gd name="T1" fmla="*/ 0 h 168"/>
                  <a:gd name="T2" fmla="*/ 86 w 1200"/>
                  <a:gd name="T3" fmla="*/ 481421 h 168"/>
                  <a:gd name="T4" fmla="*/ 355 w 1200"/>
                  <a:gd name="T5" fmla="*/ 269083 h 168"/>
                  <a:gd name="T6" fmla="*/ 625 w 1200"/>
                  <a:gd name="T7" fmla="*/ 616610 h 168"/>
                  <a:gd name="T8" fmla="*/ 901 w 1200"/>
                  <a:gd name="T9" fmla="*/ 155347 h 168"/>
                  <a:gd name="T10" fmla="*/ 1036 w 1200"/>
                  <a:gd name="T11" fmla="*/ 502361 h 168"/>
                  <a:gd name="T12" fmla="*/ 1200 w 1200"/>
                  <a:gd name="T13" fmla="*/ 0 h 16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1200"/>
                  <a:gd name="T22" fmla="*/ 0 h 168"/>
                  <a:gd name="T23" fmla="*/ 1200 w 1200"/>
                  <a:gd name="T24" fmla="*/ 168 h 168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1200" h="168">
                    <a:moveTo>
                      <a:pt x="0" y="0"/>
                    </a:moveTo>
                    <a:cubicBezTo>
                      <a:pt x="14" y="21"/>
                      <a:pt x="27" y="115"/>
                      <a:pt x="86" y="127"/>
                    </a:cubicBezTo>
                    <a:cubicBezTo>
                      <a:pt x="145" y="139"/>
                      <a:pt x="265" y="65"/>
                      <a:pt x="355" y="71"/>
                    </a:cubicBezTo>
                    <a:cubicBezTo>
                      <a:pt x="445" y="77"/>
                      <a:pt x="534" y="168"/>
                      <a:pt x="625" y="163"/>
                    </a:cubicBezTo>
                    <a:cubicBezTo>
                      <a:pt x="716" y="158"/>
                      <a:pt x="833" y="46"/>
                      <a:pt x="901" y="41"/>
                    </a:cubicBezTo>
                    <a:cubicBezTo>
                      <a:pt x="969" y="36"/>
                      <a:pt x="986" y="140"/>
                      <a:pt x="1036" y="133"/>
                    </a:cubicBezTo>
                    <a:cubicBezTo>
                      <a:pt x="1086" y="126"/>
                      <a:pt x="1166" y="28"/>
                      <a:pt x="1200" y="0"/>
                    </a:cubicBezTo>
                  </a:path>
                </a:pathLst>
              </a:custGeom>
              <a:solidFill>
                <a:srgbClr val="CCEC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spAutoFit/>
              </a:bodyPr>
              <a:lstStyle/>
              <a:p>
                <a:endParaRPr lang="en-US"/>
              </a:p>
            </p:txBody>
          </p:sp>
        </p:grpSp>
      </p:grpSp>
      <p:sp>
        <p:nvSpPr>
          <p:cNvPr id="42" name="Content Placeholder 2"/>
          <p:cNvSpPr txBox="1">
            <a:spLocks/>
          </p:cNvSpPr>
          <p:nvPr/>
        </p:nvSpPr>
        <p:spPr bwMode="auto">
          <a:xfrm>
            <a:off x="0" y="3789040"/>
            <a:ext cx="6858000" cy="256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82863" tIns="137148" rIns="182863" bIns="13714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charset="0"/>
              <a:buChar char="ã"/>
              <a:defRPr kumimoji="1" sz="2800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ＭＳ Ｐゴシック" charset="-128"/>
                <a:cs typeface="ＭＳ Ｐゴシック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5000"/>
              <a:buFont typeface="Wingdings" charset="0"/>
              <a:buChar char="l"/>
              <a:defRPr kumimoji="1" sz="230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ＭＳ Ｐゴシック" charset="-128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" charset="0"/>
              <a:buChar char="Ø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ＭＳ Ｐゴシック" charset="-128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ＭＳ Ｐゴシック" charset="-128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ＭＳ Ｐゴシック" charset="-128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kumimoji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kumimoji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kumimoji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kumimoji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defRPr>
            </a:lvl9pPr>
          </a:lstStyle>
          <a:p>
            <a:pPr>
              <a:spcBef>
                <a:spcPct val="50000"/>
              </a:spcBef>
              <a:defRPr/>
            </a:pPr>
            <a:r>
              <a:rPr lang="en-US" sz="1800" b="0" dirty="0"/>
              <a:t>CPU fetches and executes instructions from memory ...</a:t>
            </a:r>
          </a:p>
          <a:p>
            <a:pPr lvl="1">
              <a:spcBef>
                <a:spcPct val="50000"/>
              </a:spcBef>
              <a:buFontTx/>
              <a:buChar char="•"/>
              <a:defRPr/>
            </a:pPr>
            <a:r>
              <a:rPr lang="en-US" sz="1800" b="0" dirty="0"/>
              <a:t>The CPU is a hardware interpreter</a:t>
            </a:r>
          </a:p>
          <a:p>
            <a:pPr lvl="1">
              <a:spcBef>
                <a:spcPct val="50000"/>
              </a:spcBef>
              <a:buFontTx/>
              <a:buChar char="•"/>
              <a:defRPr/>
            </a:pPr>
            <a:r>
              <a:rPr lang="en-US" sz="1800" b="0" dirty="0"/>
              <a:t>Program </a:t>
            </a:r>
            <a:r>
              <a:rPr lang="en-US" sz="1800" b="0" dirty="0">
                <a:solidFill>
                  <a:srgbClr val="CC0000"/>
                </a:solidFill>
              </a:rPr>
              <a:t>IS</a:t>
            </a:r>
            <a:r>
              <a:rPr lang="en-US" sz="1800" b="0" dirty="0"/>
              <a:t> simply data for this interpreter </a:t>
            </a:r>
          </a:p>
          <a:p>
            <a:pPr lvl="1">
              <a:spcBef>
                <a:spcPct val="50000"/>
              </a:spcBef>
              <a:buFontTx/>
              <a:buChar char="•"/>
              <a:defRPr/>
            </a:pPr>
            <a:r>
              <a:rPr lang="en-US" sz="1800" b="0" dirty="0"/>
              <a:t>Main memory: Single expandable resource pool</a:t>
            </a:r>
            <a:br>
              <a:rPr lang="en-US" sz="1800" b="0" dirty="0"/>
            </a:br>
            <a:r>
              <a:rPr lang="en-US" sz="1800" b="0" dirty="0"/>
              <a:t>- constrains both data and program size</a:t>
            </a:r>
            <a:br>
              <a:rPr lang="en-US" sz="1800" b="0" dirty="0"/>
            </a:br>
            <a:r>
              <a:rPr lang="en-US" sz="1800" b="0" dirty="0"/>
              <a:t>- don’</a:t>
            </a:r>
            <a:r>
              <a:rPr lang="en-US" altLang="ja-JP" sz="1800" b="0" dirty="0"/>
              <a:t>t need to make separate decisions of </a:t>
            </a:r>
            <a:br>
              <a:rPr lang="en-US" altLang="ja-JP" sz="1800" b="0" dirty="0"/>
            </a:br>
            <a:r>
              <a:rPr lang="en-US" altLang="ja-JP" sz="1800" b="0" dirty="0"/>
              <a:t>  how large of a program or data memory to buy</a:t>
            </a:r>
            <a:endParaRPr lang="en-US" sz="1800" b="0" dirty="0"/>
          </a:p>
          <a:p>
            <a:pPr lvl="1">
              <a:defRPr/>
            </a:pPr>
            <a:endParaRPr lang="en-US" sz="2000" b="0" dirty="0"/>
          </a:p>
          <a:p>
            <a:pPr>
              <a:defRPr/>
            </a:pPr>
            <a:endParaRPr lang="en-US" sz="2400" b="0" dirty="0"/>
          </a:p>
        </p:txBody>
      </p:sp>
    </p:spTree>
    <p:extLst>
      <p:ext uri="{BB962C8B-B14F-4D97-AF65-F5344CB8AC3E}">
        <p14:creationId xmlns:p14="http://schemas.microsoft.com/office/powerpoint/2010/main" val="15015181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dirty="0">
                <a:ea typeface="ＭＳ Ｐゴシック" charset="0"/>
                <a:cs typeface="ＭＳ Ｐゴシック" charset="0"/>
              </a:rPr>
              <a:t>Anatomy of a von Neumann Computer</a:t>
            </a:r>
          </a:p>
        </p:txBody>
      </p:sp>
      <p:sp>
        <p:nvSpPr>
          <p:cNvPr id="36866" name="Rectangle 4"/>
          <p:cNvSpPr>
            <a:spLocks noChangeArrowheads="1"/>
          </p:cNvSpPr>
          <p:nvPr/>
        </p:nvSpPr>
        <p:spPr bwMode="auto">
          <a:xfrm>
            <a:off x="4881563" y="1340768"/>
            <a:ext cx="1603375" cy="1139825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0">
                <a:latin typeface="Tahoma" charset="0"/>
              </a:rPr>
              <a:t>Control</a:t>
            </a:r>
            <a:br>
              <a:rPr lang="en-US" b="0">
                <a:latin typeface="Tahoma" charset="0"/>
              </a:rPr>
            </a:br>
            <a:r>
              <a:rPr lang="en-US" b="0">
                <a:latin typeface="Tahoma" charset="0"/>
              </a:rPr>
              <a:t>Unit</a:t>
            </a:r>
          </a:p>
        </p:txBody>
      </p:sp>
      <p:sp>
        <p:nvSpPr>
          <p:cNvPr id="36867" name="Rectangle 5"/>
          <p:cNvSpPr>
            <a:spLocks noChangeArrowheads="1"/>
          </p:cNvSpPr>
          <p:nvPr/>
        </p:nvSpPr>
        <p:spPr bwMode="auto">
          <a:xfrm>
            <a:off x="2647950" y="1340768"/>
            <a:ext cx="1317625" cy="1139825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0">
                <a:latin typeface="Tahoma" charset="0"/>
              </a:rPr>
              <a:t>Data</a:t>
            </a:r>
          </a:p>
          <a:p>
            <a:pPr algn="ctr"/>
            <a:r>
              <a:rPr lang="en-US" b="0">
                <a:latin typeface="Tahoma" charset="0"/>
              </a:rPr>
              <a:t>Path</a:t>
            </a:r>
          </a:p>
        </p:txBody>
      </p:sp>
      <p:sp>
        <p:nvSpPr>
          <p:cNvPr id="36868" name="Rectangle 6"/>
          <p:cNvSpPr>
            <a:spLocks noChangeArrowheads="1"/>
          </p:cNvSpPr>
          <p:nvPr/>
        </p:nvSpPr>
        <p:spPr bwMode="auto">
          <a:xfrm rot="-5400000">
            <a:off x="1935162" y="1767806"/>
            <a:ext cx="1139825" cy="285750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b="0">
                <a:latin typeface="Tahoma" charset="0"/>
              </a:rPr>
              <a:t>registers</a:t>
            </a:r>
          </a:p>
        </p:txBody>
      </p:sp>
      <p:sp>
        <p:nvSpPr>
          <p:cNvPr id="36869" name="Line 7"/>
          <p:cNvSpPr>
            <a:spLocks noChangeShapeType="1"/>
          </p:cNvSpPr>
          <p:nvPr/>
        </p:nvSpPr>
        <p:spPr bwMode="auto">
          <a:xfrm>
            <a:off x="3965575" y="2120230"/>
            <a:ext cx="9159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870" name="Line 8"/>
          <p:cNvSpPr>
            <a:spLocks noChangeShapeType="1"/>
          </p:cNvSpPr>
          <p:nvPr/>
        </p:nvSpPr>
        <p:spPr bwMode="auto">
          <a:xfrm flipH="1">
            <a:off x="3965575" y="1701130"/>
            <a:ext cx="9159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871" name="Rectangle 9"/>
          <p:cNvSpPr>
            <a:spLocks noChangeArrowheads="1"/>
          </p:cNvSpPr>
          <p:nvPr/>
        </p:nvSpPr>
        <p:spPr bwMode="auto">
          <a:xfrm>
            <a:off x="2362200" y="2960018"/>
            <a:ext cx="4179888" cy="360362"/>
          </a:xfrm>
          <a:prstGeom prst="rect">
            <a:avLst/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0">
                <a:latin typeface="Tahoma" charset="0"/>
              </a:rPr>
              <a:t>MEMORY</a:t>
            </a:r>
          </a:p>
        </p:txBody>
      </p:sp>
      <p:sp>
        <p:nvSpPr>
          <p:cNvPr id="36872" name="Line 10"/>
          <p:cNvSpPr>
            <a:spLocks noChangeShapeType="1"/>
          </p:cNvSpPr>
          <p:nvPr/>
        </p:nvSpPr>
        <p:spPr bwMode="auto">
          <a:xfrm flipV="1">
            <a:off x="5875338" y="2480593"/>
            <a:ext cx="0" cy="479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873" name="Line 11"/>
          <p:cNvSpPr>
            <a:spLocks noChangeShapeType="1"/>
          </p:cNvSpPr>
          <p:nvPr/>
        </p:nvSpPr>
        <p:spPr bwMode="auto">
          <a:xfrm>
            <a:off x="3548063" y="2483768"/>
            <a:ext cx="0" cy="479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874" name="Text Box 12"/>
          <p:cNvSpPr txBox="1">
            <a:spLocks noChangeArrowheads="1"/>
          </p:cNvSpPr>
          <p:nvPr/>
        </p:nvSpPr>
        <p:spPr bwMode="auto">
          <a:xfrm>
            <a:off x="4075113" y="1442368"/>
            <a:ext cx="728662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9pPr>
          </a:lstStyle>
          <a:p>
            <a:pPr algn="ctr"/>
            <a:r>
              <a:rPr lang="en-US" sz="1400" b="0">
                <a:latin typeface="Tahoma" charset="0"/>
              </a:rPr>
              <a:t>control</a:t>
            </a:r>
          </a:p>
        </p:txBody>
      </p:sp>
      <p:sp>
        <p:nvSpPr>
          <p:cNvPr id="36875" name="Text Box 13"/>
          <p:cNvSpPr txBox="1">
            <a:spLocks noChangeArrowheads="1"/>
          </p:cNvSpPr>
          <p:nvPr/>
        </p:nvSpPr>
        <p:spPr bwMode="auto">
          <a:xfrm>
            <a:off x="4079875" y="1856705"/>
            <a:ext cx="658813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9pPr>
          </a:lstStyle>
          <a:p>
            <a:pPr algn="ctr"/>
            <a:r>
              <a:rPr lang="en-US" sz="1400" b="0">
                <a:latin typeface="Tahoma" charset="0"/>
              </a:rPr>
              <a:t>status</a:t>
            </a:r>
          </a:p>
        </p:txBody>
      </p:sp>
      <p:sp>
        <p:nvSpPr>
          <p:cNvPr id="36876" name="Text Box 14"/>
          <p:cNvSpPr txBox="1">
            <a:spLocks noChangeArrowheads="1"/>
          </p:cNvSpPr>
          <p:nvPr/>
        </p:nvSpPr>
        <p:spPr bwMode="auto">
          <a:xfrm>
            <a:off x="5899150" y="2601243"/>
            <a:ext cx="1255713" cy="30797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9pPr>
          </a:lstStyle>
          <a:p>
            <a:r>
              <a:rPr lang="en-US" sz="1400">
                <a:latin typeface="Tahoma" charset="0"/>
              </a:rPr>
              <a:t>instructions</a:t>
            </a:r>
          </a:p>
        </p:txBody>
      </p:sp>
      <p:sp>
        <p:nvSpPr>
          <p:cNvPr id="36877" name="Text Box 15"/>
          <p:cNvSpPr txBox="1">
            <a:spLocks noChangeArrowheads="1"/>
          </p:cNvSpPr>
          <p:nvPr/>
        </p:nvSpPr>
        <p:spPr bwMode="auto">
          <a:xfrm>
            <a:off x="3571875" y="2604418"/>
            <a:ext cx="587375" cy="30797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9pPr>
          </a:lstStyle>
          <a:p>
            <a:r>
              <a:rPr lang="en-US" sz="1400">
                <a:latin typeface="Tahoma" charset="0"/>
              </a:rPr>
              <a:t>data</a:t>
            </a:r>
          </a:p>
        </p:txBody>
      </p:sp>
      <p:grpSp>
        <p:nvGrpSpPr>
          <p:cNvPr id="10" name="Group 65"/>
          <p:cNvGrpSpPr>
            <a:grpSpLocks/>
          </p:cNvGrpSpPr>
          <p:nvPr/>
        </p:nvGrpSpPr>
        <p:grpSpPr bwMode="auto">
          <a:xfrm>
            <a:off x="3571875" y="2026568"/>
            <a:ext cx="5191125" cy="4291012"/>
            <a:chOff x="2250" y="1344"/>
            <a:chExt cx="3270" cy="2703"/>
          </a:xfrm>
        </p:grpSpPr>
        <p:sp>
          <p:nvSpPr>
            <p:cNvPr id="36890" name="Freeform 66"/>
            <p:cNvSpPr>
              <a:spLocks/>
            </p:cNvSpPr>
            <p:nvPr/>
          </p:nvSpPr>
          <p:spPr bwMode="auto">
            <a:xfrm flipH="1">
              <a:off x="4296" y="1344"/>
              <a:ext cx="456" cy="1056"/>
            </a:xfrm>
            <a:custGeom>
              <a:avLst/>
              <a:gdLst>
                <a:gd name="T0" fmla="*/ 456 w 456"/>
                <a:gd name="T1" fmla="*/ 0 h 1056"/>
                <a:gd name="T2" fmla="*/ 168 w 456"/>
                <a:gd name="T3" fmla="*/ 192 h 1056"/>
                <a:gd name="T4" fmla="*/ 24 w 456"/>
                <a:gd name="T5" fmla="*/ 528 h 1056"/>
                <a:gd name="T6" fmla="*/ 24 w 456"/>
                <a:gd name="T7" fmla="*/ 1056 h 1056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456"/>
                <a:gd name="T13" fmla="*/ 0 h 1056"/>
                <a:gd name="T14" fmla="*/ 456 w 456"/>
                <a:gd name="T15" fmla="*/ 1056 h 105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456" h="1056">
                  <a:moveTo>
                    <a:pt x="456" y="0"/>
                  </a:moveTo>
                  <a:cubicBezTo>
                    <a:pt x="348" y="52"/>
                    <a:pt x="240" y="104"/>
                    <a:pt x="168" y="192"/>
                  </a:cubicBezTo>
                  <a:cubicBezTo>
                    <a:pt x="96" y="280"/>
                    <a:pt x="48" y="384"/>
                    <a:pt x="24" y="528"/>
                  </a:cubicBezTo>
                  <a:cubicBezTo>
                    <a:pt x="0" y="672"/>
                    <a:pt x="12" y="864"/>
                    <a:pt x="24" y="1056"/>
                  </a:cubicBezTo>
                </a:path>
              </a:pathLst>
            </a:custGeom>
            <a:noFill/>
            <a:ln w="57150">
              <a:solidFill>
                <a:srgbClr val="CC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891" name="Rectangle 67"/>
            <p:cNvSpPr>
              <a:spLocks noChangeArrowheads="1"/>
            </p:cNvSpPr>
            <p:nvPr/>
          </p:nvSpPr>
          <p:spPr bwMode="auto">
            <a:xfrm>
              <a:off x="3216" y="2496"/>
              <a:ext cx="576" cy="1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600">
                  <a:latin typeface="Tahoma" charset="0"/>
                </a:rPr>
                <a:t>PC</a:t>
              </a:r>
            </a:p>
          </p:txBody>
        </p:sp>
        <p:sp>
          <p:nvSpPr>
            <p:cNvPr id="36892" name="Freeform 68"/>
            <p:cNvSpPr>
              <a:spLocks/>
            </p:cNvSpPr>
            <p:nvPr/>
          </p:nvSpPr>
          <p:spPr bwMode="auto">
            <a:xfrm>
              <a:off x="3216" y="2520"/>
              <a:ext cx="96" cy="96"/>
            </a:xfrm>
            <a:custGeom>
              <a:avLst/>
              <a:gdLst>
                <a:gd name="T0" fmla="*/ 0 w 96"/>
                <a:gd name="T1" fmla="*/ 0 h 96"/>
                <a:gd name="T2" fmla="*/ 96 w 96"/>
                <a:gd name="T3" fmla="*/ 48 h 96"/>
                <a:gd name="T4" fmla="*/ 0 w 96"/>
                <a:gd name="T5" fmla="*/ 96 h 96"/>
                <a:gd name="T6" fmla="*/ 0 60000 65536"/>
                <a:gd name="T7" fmla="*/ 0 60000 65536"/>
                <a:gd name="T8" fmla="*/ 0 60000 65536"/>
                <a:gd name="T9" fmla="*/ 0 w 96"/>
                <a:gd name="T10" fmla="*/ 0 h 96"/>
                <a:gd name="T11" fmla="*/ 96 w 96"/>
                <a:gd name="T12" fmla="*/ 96 h 9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96" h="96">
                  <a:moveTo>
                    <a:pt x="0" y="0"/>
                  </a:moveTo>
                  <a:lnTo>
                    <a:pt x="96" y="48"/>
                  </a:lnTo>
                  <a:lnTo>
                    <a:pt x="0" y="96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893" name="Line 69"/>
            <p:cNvSpPr>
              <a:spLocks noChangeShapeType="1"/>
            </p:cNvSpPr>
            <p:nvPr/>
          </p:nvSpPr>
          <p:spPr bwMode="auto">
            <a:xfrm>
              <a:off x="4272" y="2400"/>
              <a:ext cx="0" cy="38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894" name="Rectangle 70"/>
            <p:cNvSpPr>
              <a:spLocks noChangeArrowheads="1"/>
            </p:cNvSpPr>
            <p:nvPr/>
          </p:nvSpPr>
          <p:spPr bwMode="auto">
            <a:xfrm>
              <a:off x="4272" y="2544"/>
              <a:ext cx="624" cy="1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200" b="0">
                  <a:latin typeface="Tahoma" charset="0"/>
                </a:rPr>
                <a:t>1101000111011</a:t>
              </a:r>
            </a:p>
          </p:txBody>
        </p:sp>
        <p:sp>
          <p:nvSpPr>
            <p:cNvPr id="36895" name="Freeform 71"/>
            <p:cNvSpPr>
              <a:spLocks/>
            </p:cNvSpPr>
            <p:nvPr/>
          </p:nvSpPr>
          <p:spPr bwMode="auto">
            <a:xfrm>
              <a:off x="3784" y="2520"/>
              <a:ext cx="488" cy="184"/>
            </a:xfrm>
            <a:custGeom>
              <a:avLst/>
              <a:gdLst>
                <a:gd name="T0" fmla="*/ 8 w 488"/>
                <a:gd name="T1" fmla="*/ 24 h 184"/>
                <a:gd name="T2" fmla="*/ 152 w 488"/>
                <a:gd name="T3" fmla="*/ 24 h 184"/>
                <a:gd name="T4" fmla="*/ 56 w 488"/>
                <a:gd name="T5" fmla="*/ 168 h 184"/>
                <a:gd name="T6" fmla="*/ 488 w 488"/>
                <a:gd name="T7" fmla="*/ 120 h 184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488"/>
                <a:gd name="T13" fmla="*/ 0 h 184"/>
                <a:gd name="T14" fmla="*/ 488 w 488"/>
                <a:gd name="T15" fmla="*/ 184 h 184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488" h="184">
                  <a:moveTo>
                    <a:pt x="8" y="24"/>
                  </a:moveTo>
                  <a:cubicBezTo>
                    <a:pt x="76" y="12"/>
                    <a:pt x="144" y="0"/>
                    <a:pt x="152" y="24"/>
                  </a:cubicBezTo>
                  <a:cubicBezTo>
                    <a:pt x="160" y="48"/>
                    <a:pt x="0" y="152"/>
                    <a:pt x="56" y="168"/>
                  </a:cubicBezTo>
                  <a:cubicBezTo>
                    <a:pt x="112" y="184"/>
                    <a:pt x="300" y="152"/>
                    <a:pt x="488" y="120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896" name="Rectangle 72"/>
            <p:cNvSpPr>
              <a:spLocks noChangeArrowheads="1"/>
            </p:cNvSpPr>
            <p:nvPr/>
          </p:nvSpPr>
          <p:spPr bwMode="auto">
            <a:xfrm>
              <a:off x="2250" y="2976"/>
              <a:ext cx="3270" cy="10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63500" tIns="25400" rIns="63500" bIns="25400">
              <a:spAutoFit/>
            </a:bodyPr>
            <a:lstStyle/>
            <a:p>
              <a:pPr marL="228600" indent="-228600">
                <a:lnSpc>
                  <a:spcPct val="85000"/>
                </a:lnSpc>
              </a:pPr>
              <a:r>
                <a:rPr lang="en-US" sz="1800" b="0" dirty="0">
                  <a:latin typeface="Tahoma" charset="0"/>
                </a:rPr>
                <a:t>• INSTRUCTIONS coded in binary</a:t>
              </a:r>
            </a:p>
            <a:p>
              <a:pPr marL="685800" lvl="1" indent="-228600">
                <a:lnSpc>
                  <a:spcPct val="85000"/>
                </a:lnSpc>
              </a:pPr>
              <a:endParaRPr lang="en-US" sz="1800" b="0" dirty="0">
                <a:latin typeface="Tahoma" charset="0"/>
              </a:endParaRPr>
            </a:p>
            <a:p>
              <a:pPr marL="228600" indent="-228600">
                <a:lnSpc>
                  <a:spcPct val="85000"/>
                </a:lnSpc>
              </a:pPr>
              <a:r>
                <a:rPr lang="en-US" sz="1800" b="0" dirty="0">
                  <a:latin typeface="Tahoma" charset="0"/>
                </a:rPr>
                <a:t>• PROGRAM COUNTER or PC: Address of next instruction to be executed</a:t>
              </a:r>
            </a:p>
            <a:p>
              <a:pPr marL="228600" indent="-228600">
                <a:lnSpc>
                  <a:spcPct val="85000"/>
                </a:lnSpc>
              </a:pPr>
              <a:endParaRPr lang="en-US" sz="1800" b="0" dirty="0">
                <a:latin typeface="Tahoma" charset="0"/>
              </a:endParaRPr>
            </a:p>
            <a:p>
              <a:pPr marL="228600" indent="-228600">
                <a:lnSpc>
                  <a:spcPct val="85000"/>
                </a:lnSpc>
              </a:pPr>
              <a:r>
                <a:rPr lang="en-US" sz="1800" b="0" dirty="0">
                  <a:latin typeface="Tahoma" charset="0"/>
                </a:rPr>
                <a:t>• Control Unit has circuitry inside to translate instructions into control signals for data path</a:t>
              </a:r>
            </a:p>
          </p:txBody>
        </p:sp>
        <p:sp>
          <p:nvSpPr>
            <p:cNvPr id="36897" name="Line 73"/>
            <p:cNvSpPr>
              <a:spLocks noChangeShapeType="1"/>
            </p:cNvSpPr>
            <p:nvPr/>
          </p:nvSpPr>
          <p:spPr bwMode="auto">
            <a:xfrm>
              <a:off x="4904" y="2400"/>
              <a:ext cx="0" cy="38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898" name="Oval 74"/>
            <p:cNvSpPr>
              <a:spLocks noChangeArrowheads="1"/>
            </p:cNvSpPr>
            <p:nvPr/>
          </p:nvSpPr>
          <p:spPr bwMode="auto">
            <a:xfrm>
              <a:off x="2832" y="2448"/>
              <a:ext cx="288" cy="288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000">
                  <a:latin typeface="Tahoma" charset="0"/>
                </a:rPr>
                <a:t>+1</a:t>
              </a:r>
            </a:p>
          </p:txBody>
        </p:sp>
        <p:sp>
          <p:nvSpPr>
            <p:cNvPr id="36899" name="Freeform 75"/>
            <p:cNvSpPr>
              <a:spLocks/>
            </p:cNvSpPr>
            <p:nvPr/>
          </p:nvSpPr>
          <p:spPr bwMode="auto">
            <a:xfrm>
              <a:off x="2976" y="2640"/>
              <a:ext cx="528" cy="192"/>
            </a:xfrm>
            <a:custGeom>
              <a:avLst/>
              <a:gdLst>
                <a:gd name="T0" fmla="*/ 528 w 528"/>
                <a:gd name="T1" fmla="*/ 0 h 192"/>
                <a:gd name="T2" fmla="*/ 528 w 528"/>
                <a:gd name="T3" fmla="*/ 192 h 192"/>
                <a:gd name="T4" fmla="*/ 0 w 528"/>
                <a:gd name="T5" fmla="*/ 192 h 192"/>
                <a:gd name="T6" fmla="*/ 0 w 528"/>
                <a:gd name="T7" fmla="*/ 96 h 192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528"/>
                <a:gd name="T13" fmla="*/ 0 h 192"/>
                <a:gd name="T14" fmla="*/ 528 w 528"/>
                <a:gd name="T15" fmla="*/ 192 h 192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528" h="192">
                  <a:moveTo>
                    <a:pt x="528" y="0"/>
                  </a:moveTo>
                  <a:lnTo>
                    <a:pt x="528" y="192"/>
                  </a:lnTo>
                  <a:lnTo>
                    <a:pt x="0" y="192"/>
                  </a:lnTo>
                  <a:lnTo>
                    <a:pt x="0" y="96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900" name="Freeform 76"/>
            <p:cNvSpPr>
              <a:spLocks/>
            </p:cNvSpPr>
            <p:nvPr/>
          </p:nvSpPr>
          <p:spPr bwMode="auto">
            <a:xfrm>
              <a:off x="2976" y="2352"/>
              <a:ext cx="528" cy="144"/>
            </a:xfrm>
            <a:custGeom>
              <a:avLst/>
              <a:gdLst>
                <a:gd name="T0" fmla="*/ 0 w 528"/>
                <a:gd name="T1" fmla="*/ 96 h 144"/>
                <a:gd name="T2" fmla="*/ 0 w 528"/>
                <a:gd name="T3" fmla="*/ 0 h 144"/>
                <a:gd name="T4" fmla="*/ 528 w 528"/>
                <a:gd name="T5" fmla="*/ 0 h 144"/>
                <a:gd name="T6" fmla="*/ 528 w 528"/>
                <a:gd name="T7" fmla="*/ 144 h 144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528"/>
                <a:gd name="T13" fmla="*/ 0 h 144"/>
                <a:gd name="T14" fmla="*/ 528 w 528"/>
                <a:gd name="T15" fmla="*/ 144 h 144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528" h="144">
                  <a:moveTo>
                    <a:pt x="0" y="96"/>
                  </a:moveTo>
                  <a:lnTo>
                    <a:pt x="0" y="0"/>
                  </a:lnTo>
                  <a:lnTo>
                    <a:pt x="528" y="0"/>
                  </a:lnTo>
                  <a:lnTo>
                    <a:pt x="528" y="144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901" name="Text Box 77"/>
            <p:cNvSpPr txBox="1">
              <a:spLocks noChangeArrowheads="1"/>
            </p:cNvSpPr>
            <p:nvPr/>
          </p:nvSpPr>
          <p:spPr bwMode="auto">
            <a:xfrm>
              <a:off x="4272" y="2688"/>
              <a:ext cx="652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9pPr>
            </a:lstStyle>
            <a:p>
              <a:r>
                <a:rPr lang="en-US" sz="1200" b="0">
                  <a:latin typeface="Tahoma" charset="0"/>
                </a:rPr>
                <a:t>R1 </a:t>
              </a:r>
              <a:r>
                <a:rPr lang="en-US" sz="1200" b="0">
                  <a:latin typeface="Tahoma" charset="0"/>
                  <a:sym typeface="Symbol" charset="0"/>
                </a:rPr>
                <a:t>R2+R3</a:t>
              </a:r>
              <a:endParaRPr lang="en-US" sz="1200" b="0">
                <a:latin typeface="Tahoma" charset="0"/>
              </a:endParaRPr>
            </a:p>
          </p:txBody>
        </p:sp>
      </p:grpSp>
      <p:sp>
        <p:nvSpPr>
          <p:cNvPr id="36879" name="Line 78"/>
          <p:cNvSpPr>
            <a:spLocks noChangeShapeType="1"/>
          </p:cNvSpPr>
          <p:nvPr/>
        </p:nvSpPr>
        <p:spPr bwMode="auto">
          <a:xfrm>
            <a:off x="5526088" y="2483768"/>
            <a:ext cx="0" cy="479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880" name="Text Box 79"/>
          <p:cNvSpPr txBox="1">
            <a:spLocks noChangeArrowheads="1"/>
          </p:cNvSpPr>
          <p:nvPr/>
        </p:nvSpPr>
        <p:spPr bwMode="auto">
          <a:xfrm>
            <a:off x="4725988" y="2559968"/>
            <a:ext cx="887412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9pPr>
          </a:lstStyle>
          <a:p>
            <a:r>
              <a:rPr lang="en-US" sz="1400">
                <a:latin typeface="Tahoma" charset="0"/>
              </a:rPr>
              <a:t>address</a:t>
            </a:r>
          </a:p>
        </p:txBody>
      </p:sp>
      <p:sp>
        <p:nvSpPr>
          <p:cNvPr id="36881" name="Line 80"/>
          <p:cNvSpPr>
            <a:spLocks noChangeShapeType="1"/>
          </p:cNvSpPr>
          <p:nvPr/>
        </p:nvSpPr>
        <p:spPr bwMode="auto">
          <a:xfrm>
            <a:off x="3086100" y="2483768"/>
            <a:ext cx="0" cy="479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882" name="Text Box 81"/>
          <p:cNvSpPr txBox="1">
            <a:spLocks noChangeArrowheads="1"/>
          </p:cNvSpPr>
          <p:nvPr/>
        </p:nvSpPr>
        <p:spPr bwMode="auto">
          <a:xfrm>
            <a:off x="2286000" y="2559968"/>
            <a:ext cx="887413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9pPr>
          </a:lstStyle>
          <a:p>
            <a:r>
              <a:rPr lang="en-US" sz="1400">
                <a:latin typeface="Tahoma" charset="0"/>
              </a:rPr>
              <a:t>address</a:t>
            </a:r>
          </a:p>
        </p:txBody>
      </p:sp>
      <p:sp>
        <p:nvSpPr>
          <p:cNvPr id="36883" name="Slide Number Placeholder 4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9pPr>
          </a:lstStyle>
          <a:p>
            <a:fld id="{A06650EE-A3BE-5C47-9C31-F79B073A9DEA}" type="slidenum">
              <a:rPr lang="en-US" sz="1400">
                <a:latin typeface="Arial Narrow" charset="0"/>
              </a:rPr>
              <a:pPr/>
              <a:t>12</a:t>
            </a:fld>
            <a:endParaRPr lang="en-US" sz="1400">
              <a:latin typeface="Arial Narrow" charset="0"/>
            </a:endParaRPr>
          </a:p>
        </p:txBody>
      </p:sp>
      <p:sp>
        <p:nvSpPr>
          <p:cNvPr id="36884" name="Freeform 64"/>
          <p:cNvSpPr>
            <a:spLocks/>
          </p:cNvSpPr>
          <p:nvPr/>
        </p:nvSpPr>
        <p:spPr bwMode="auto">
          <a:xfrm>
            <a:off x="1562100" y="2178968"/>
            <a:ext cx="723900" cy="1676400"/>
          </a:xfrm>
          <a:custGeom>
            <a:avLst/>
            <a:gdLst>
              <a:gd name="T0" fmla="*/ 2147483647 w 456"/>
              <a:gd name="T1" fmla="*/ 0 h 1056"/>
              <a:gd name="T2" fmla="*/ 2147483647 w 456"/>
              <a:gd name="T3" fmla="*/ 2147483647 h 1056"/>
              <a:gd name="T4" fmla="*/ 2147483647 w 456"/>
              <a:gd name="T5" fmla="*/ 2147483647 h 1056"/>
              <a:gd name="T6" fmla="*/ 2147483647 w 456"/>
              <a:gd name="T7" fmla="*/ 2147483647 h 1056"/>
              <a:gd name="T8" fmla="*/ 0 60000 65536"/>
              <a:gd name="T9" fmla="*/ 0 60000 65536"/>
              <a:gd name="T10" fmla="*/ 0 60000 65536"/>
              <a:gd name="T11" fmla="*/ 0 60000 65536"/>
              <a:gd name="T12" fmla="*/ 0 w 456"/>
              <a:gd name="T13" fmla="*/ 0 h 1056"/>
              <a:gd name="T14" fmla="*/ 456 w 456"/>
              <a:gd name="T15" fmla="*/ 1056 h 105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456" h="1056">
                <a:moveTo>
                  <a:pt x="456" y="0"/>
                </a:moveTo>
                <a:cubicBezTo>
                  <a:pt x="348" y="52"/>
                  <a:pt x="240" y="104"/>
                  <a:pt x="168" y="192"/>
                </a:cubicBezTo>
                <a:cubicBezTo>
                  <a:pt x="96" y="280"/>
                  <a:pt x="48" y="384"/>
                  <a:pt x="24" y="528"/>
                </a:cubicBezTo>
                <a:cubicBezTo>
                  <a:pt x="0" y="672"/>
                  <a:pt x="12" y="864"/>
                  <a:pt x="24" y="1056"/>
                </a:cubicBezTo>
              </a:path>
            </a:pathLst>
          </a:custGeom>
          <a:noFill/>
          <a:ln w="57150">
            <a:solidFill>
              <a:srgbClr val="CC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" name="Rectangle 4"/>
          <p:cNvSpPr/>
          <p:nvPr/>
        </p:nvSpPr>
        <p:spPr bwMode="auto">
          <a:xfrm>
            <a:off x="815975" y="3890293"/>
            <a:ext cx="1524000" cy="141605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b">
            <a:spAutoFit/>
          </a:bodyPr>
          <a:lstStyle/>
          <a:p>
            <a:pPr>
              <a:defRPr/>
            </a:pPr>
            <a:endParaRPr lang="en-US" sz="1800" b="0">
              <a:latin typeface="Arial" charset="0"/>
            </a:endParaRPr>
          </a:p>
        </p:txBody>
      </p:sp>
      <p:sp>
        <p:nvSpPr>
          <p:cNvPr id="36886" name="Rectangle 5"/>
          <p:cNvSpPr>
            <a:spLocks noChangeArrowheads="1"/>
          </p:cNvSpPr>
          <p:nvPr/>
        </p:nvSpPr>
        <p:spPr bwMode="auto">
          <a:xfrm>
            <a:off x="815975" y="5430168"/>
            <a:ext cx="1470025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1600" b="0">
                <a:latin typeface="Tahoma" charset="0"/>
              </a:rPr>
              <a:t>“Register File”</a:t>
            </a:r>
            <a:endParaRPr lang="en-US" sz="1600"/>
          </a:p>
        </p:txBody>
      </p:sp>
      <p:sp>
        <p:nvSpPr>
          <p:cNvPr id="7" name="TextBox 6"/>
          <p:cNvSpPr txBox="1"/>
          <p:nvPr/>
        </p:nvSpPr>
        <p:spPr>
          <a:xfrm>
            <a:off x="815975" y="3890293"/>
            <a:ext cx="1524000" cy="30797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tIns="91440" bIns="91440" anchor="ctr"/>
          <a:lstStyle/>
          <a:p>
            <a:pPr algn="ctr">
              <a:defRPr/>
            </a:pPr>
            <a:r>
              <a:rPr lang="en-US" sz="1400" b="0" dirty="0">
                <a:latin typeface="+mn-lt"/>
              </a:rPr>
              <a:t>Register 0</a:t>
            </a:r>
          </a:p>
        </p:txBody>
      </p:sp>
      <p:sp>
        <p:nvSpPr>
          <p:cNvPr id="96" name="TextBox 95"/>
          <p:cNvSpPr txBox="1"/>
          <p:nvPr/>
        </p:nvSpPr>
        <p:spPr>
          <a:xfrm>
            <a:off x="820738" y="4204618"/>
            <a:ext cx="1524000" cy="30797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tIns="91440" bIns="91440" anchor="ctr"/>
          <a:lstStyle/>
          <a:p>
            <a:pPr algn="ctr">
              <a:defRPr/>
            </a:pPr>
            <a:r>
              <a:rPr lang="en-US" sz="1400" b="0" dirty="0">
                <a:latin typeface="+mn-lt"/>
              </a:rPr>
              <a:t>Register 1</a:t>
            </a:r>
          </a:p>
        </p:txBody>
      </p:sp>
      <p:sp>
        <p:nvSpPr>
          <p:cNvPr id="97" name="TextBox 96"/>
          <p:cNvSpPr txBox="1"/>
          <p:nvPr/>
        </p:nvSpPr>
        <p:spPr>
          <a:xfrm>
            <a:off x="820738" y="5003130"/>
            <a:ext cx="1524000" cy="30797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tIns="91440" bIns="91440" anchor="ctr"/>
          <a:lstStyle/>
          <a:p>
            <a:pPr algn="ctr">
              <a:defRPr/>
            </a:pPr>
            <a:r>
              <a:rPr lang="en-US" sz="1400" b="0" dirty="0">
                <a:latin typeface="+mn-lt"/>
              </a:rPr>
              <a:t>Register 31</a:t>
            </a:r>
          </a:p>
        </p:txBody>
      </p:sp>
    </p:spTree>
    <p:extLst>
      <p:ext uri="{BB962C8B-B14F-4D97-AF65-F5344CB8AC3E}">
        <p14:creationId xmlns:p14="http://schemas.microsoft.com/office/powerpoint/2010/main" val="26325650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US" dirty="0"/>
              <a:t>Instruction Set Architecture (ISA)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Definition:</a:t>
            </a:r>
          </a:p>
          <a:p>
            <a:pPr lvl="1">
              <a:defRPr/>
            </a:pPr>
            <a:r>
              <a:rPr lang="en-US" dirty="0"/>
              <a:t>The part of the computer architecture related to programming, including the native data types, instructions, registers, addressing modes, memory architecture, interrupt and exception handling, and external I/O</a:t>
            </a:r>
          </a:p>
          <a:p>
            <a:pPr lvl="1">
              <a:defRPr/>
            </a:pPr>
            <a:endParaRPr lang="en-US" dirty="0"/>
          </a:p>
          <a:p>
            <a:pPr lvl="1">
              <a:defRPr/>
            </a:pPr>
            <a:r>
              <a:rPr lang="en-US" dirty="0"/>
              <a:t>An ISA includes a specification of the set of </a:t>
            </a:r>
            <a:r>
              <a:rPr lang="en-US" dirty="0" err="1"/>
              <a:t>opcodes</a:t>
            </a:r>
            <a:r>
              <a:rPr lang="en-US" dirty="0"/>
              <a:t> (machine language), and the native commands implemented by a particular processor</a:t>
            </a:r>
          </a:p>
        </p:txBody>
      </p:sp>
      <p:sp>
        <p:nvSpPr>
          <p:cNvPr id="38915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9pPr>
          </a:lstStyle>
          <a:p>
            <a:fld id="{985FB9AE-7257-9845-AE48-41CAB429E927}" type="slidenum">
              <a:rPr lang="en-US" sz="1400">
                <a:latin typeface="Arial Narrow" charset="0"/>
              </a:rPr>
              <a:pPr/>
              <a:t>13</a:t>
            </a:fld>
            <a:endParaRPr lang="en-US" sz="1400">
              <a:latin typeface="Arial Narrow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863471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2050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US" dirty="0">
                <a:ea typeface="ＭＳ Ｐゴシック" charset="0"/>
                <a:cs typeface="ＭＳ Ｐゴシック" charset="0"/>
              </a:rPr>
              <a:t>Instruction Set Architecture (ISA)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  <a:cs typeface="ＭＳ Ｐゴシック" charset="0"/>
              </a:rPr>
              <a:t>Encoding of instructions raises interesting choices...</a:t>
            </a:r>
          </a:p>
          <a:p>
            <a:pPr lvl="1"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</a:rPr>
              <a:t>Tradeoffs: performance, compactness, programmability</a:t>
            </a:r>
          </a:p>
          <a:p>
            <a:pPr lvl="1"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</a:rPr>
              <a:t>Complexity</a:t>
            </a:r>
          </a:p>
          <a:p>
            <a:pPr lvl="2"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</a:rPr>
              <a:t>How many different instructions?  What level operations?</a:t>
            </a:r>
          </a:p>
          <a:p>
            <a:pPr lvl="3"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</a:rPr>
              <a:t>Level of support for particular software operations: array indexing, procedure calls, </a:t>
            </a:r>
            <a:r>
              <a:rPr lang="ja-JP" altLang="en-US" dirty="0"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</a:rPr>
              <a:t>“</a:t>
            </a: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</a:rPr>
              <a:t>polynomial evaluate</a:t>
            </a:r>
            <a:r>
              <a:rPr lang="ja-JP" altLang="en-US" dirty="0"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</a:rPr>
              <a:t>”</a:t>
            </a: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</a:rPr>
              <a:t>, etc.</a:t>
            </a:r>
          </a:p>
          <a:p>
            <a:pPr lvl="2">
              <a:defRPr/>
            </a:pPr>
            <a:r>
              <a:rPr lang="ja-JP" altLang="en-US" dirty="0"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</a:rPr>
              <a:t>“</a:t>
            </a: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</a:rPr>
              <a:t>Reduced Instruction Set Computer</a:t>
            </a:r>
            <a:r>
              <a:rPr lang="ja-JP" altLang="en-US" dirty="0"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</a:rPr>
              <a:t>”</a:t>
            </a: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</a:rPr>
              <a:t> </a:t>
            </a:r>
            <a:b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</a:rPr>
            </a:b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</a:rPr>
              <a:t>(RISC) philosophy:  simple instructions, optimized for speed</a:t>
            </a:r>
          </a:p>
          <a:p>
            <a:pPr lvl="1"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</a:rPr>
              <a:t>Uniformity</a:t>
            </a:r>
          </a:p>
          <a:p>
            <a:pPr lvl="2"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</a:rPr>
              <a:t>Should different instructions be same size?</a:t>
            </a:r>
          </a:p>
          <a:p>
            <a:pPr lvl="2"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</a:rPr>
              <a:t>Take the same amount of time to execute?</a:t>
            </a:r>
          </a:p>
          <a:p>
            <a:pPr lvl="2"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</a:rPr>
              <a:t>Trend favors uniformity  </a:t>
            </a: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  <a:sym typeface="Wingdings"/>
              </a:rPr>
              <a:t></a:t>
            </a: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</a:rPr>
              <a:t>  simplicity, speed, cost/power</a:t>
            </a:r>
          </a:p>
          <a:p>
            <a:pPr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  <a:cs typeface="ＭＳ Ｐゴシック" charset="0"/>
              </a:rPr>
              <a:t>Mix of Engineering &amp; Art...</a:t>
            </a:r>
          </a:p>
          <a:p>
            <a:pPr lvl="1"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</a:rPr>
              <a:t>Trial (by simulation) is our best technique for making choices!</a:t>
            </a:r>
          </a:p>
          <a:p>
            <a:pPr>
              <a:defRPr/>
            </a:pPr>
            <a:endParaRPr lang="en-US" dirty="0">
              <a:effectLst>
                <a:outerShdw blurRad="38100" dist="38100" dir="2700000" algn="tl">
                  <a:srgbClr val="DDDDDD"/>
                </a:outerShdw>
              </a:effectLst>
              <a:ea typeface="ＭＳ Ｐゴシック" charset="0"/>
              <a:cs typeface="ＭＳ Ｐゴシック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704C5E5-0DA7-5B46-A073-71FDFB59B12C}"/>
              </a:ext>
            </a:extLst>
          </p:cNvPr>
          <p:cNvSpPr txBox="1"/>
          <p:nvPr/>
        </p:nvSpPr>
        <p:spPr>
          <a:xfrm>
            <a:off x="0" y="6237822"/>
            <a:ext cx="9144000" cy="575554"/>
          </a:xfrm>
          <a:prstGeom prst="rect">
            <a:avLst/>
          </a:prstGeom>
          <a:noFill/>
        </p:spPr>
        <p:txBody>
          <a:bodyPr wrap="square" lIns="82309" tIns="41154" rIns="82309" bIns="41154" rtlCol="0">
            <a:spAutoFit/>
          </a:bodyPr>
          <a:lstStyle/>
          <a:p>
            <a:pPr marL="0" lvl="1" indent="-514291" algn="ctr"/>
            <a:r>
              <a:rPr lang="en-US" sz="3200" dirty="0"/>
              <a:t>Our representative example: the MIPS architecture</a:t>
            </a:r>
            <a:endParaRPr lang="en-US" sz="3200" i="1" dirty="0"/>
          </a:p>
        </p:txBody>
      </p:sp>
    </p:spTree>
    <p:extLst>
      <p:ext uri="{BB962C8B-B14F-4D97-AF65-F5344CB8AC3E}">
        <p14:creationId xmlns:p14="http://schemas.microsoft.com/office/powerpoint/2010/main" val="27489462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 bldLvl="2"/>
      <p:bldP spid="9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Title 27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US" dirty="0"/>
              <a:t>The big picture</a:t>
            </a:r>
          </a:p>
        </p:txBody>
      </p:sp>
      <p:sp>
        <p:nvSpPr>
          <p:cNvPr id="29" name="Content Placeholder 28"/>
          <p:cNvSpPr>
            <a:spLocks noGrp="1"/>
          </p:cNvSpPr>
          <p:nvPr>
            <p:ph idx="1"/>
          </p:nvPr>
        </p:nvSpPr>
        <p:spPr>
          <a:xfrm>
            <a:off x="0" y="1268760"/>
            <a:ext cx="4351338" cy="4922492"/>
          </a:xfrm>
        </p:spPr>
        <p:txBody>
          <a:bodyPr>
            <a:normAutofit lnSpcReduction="10000"/>
          </a:bodyPr>
          <a:lstStyle/>
          <a:p>
            <a:pPr>
              <a:defRPr/>
            </a:pPr>
            <a:r>
              <a:rPr lang="en-US" sz="2400" dirty="0"/>
              <a:t>A few things to note:</a:t>
            </a:r>
          </a:p>
          <a:p>
            <a:pPr lvl="1">
              <a:defRPr/>
            </a:pPr>
            <a:r>
              <a:rPr lang="en-US" sz="2000" dirty="0"/>
              <a:t>Memory is distinct from data path</a:t>
            </a:r>
          </a:p>
          <a:p>
            <a:pPr lvl="1">
              <a:defRPr/>
            </a:pPr>
            <a:r>
              <a:rPr lang="en-US" sz="2000" dirty="0"/>
              <a:t>Registers are in data path</a:t>
            </a:r>
          </a:p>
          <a:p>
            <a:pPr lvl="1">
              <a:defRPr/>
            </a:pPr>
            <a:r>
              <a:rPr lang="en-US" sz="2000" dirty="0"/>
              <a:t>Program is stored in memory</a:t>
            </a:r>
          </a:p>
          <a:p>
            <a:pPr lvl="1">
              <a:defRPr/>
            </a:pPr>
            <a:r>
              <a:rPr lang="en-US" sz="2000" dirty="0"/>
              <a:t>Control unit fetches instructions from memory</a:t>
            </a:r>
          </a:p>
          <a:p>
            <a:pPr lvl="1">
              <a:defRPr/>
            </a:pPr>
            <a:r>
              <a:rPr lang="en-US" sz="2000" dirty="0"/>
              <a:t>Control unit tells data path what to do</a:t>
            </a:r>
          </a:p>
          <a:p>
            <a:pPr lvl="1">
              <a:defRPr/>
            </a:pPr>
            <a:r>
              <a:rPr lang="en-US" sz="2000" dirty="0"/>
              <a:t>Data can be moved from memory to registers, or from registers to memory</a:t>
            </a:r>
            <a:endParaRPr lang="en-US" sz="2400" dirty="0"/>
          </a:p>
          <a:p>
            <a:pPr lvl="1">
              <a:defRPr/>
            </a:pPr>
            <a:r>
              <a:rPr lang="en-US" sz="2000" dirty="0"/>
              <a:t>All data processing (e.g., arithmetic) takes place within the data path</a:t>
            </a:r>
          </a:p>
        </p:txBody>
      </p:sp>
      <p:sp>
        <p:nvSpPr>
          <p:cNvPr id="41987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9pPr>
          </a:lstStyle>
          <a:p>
            <a:fld id="{070B8723-9AA9-AD46-ACE2-93C20EE477A5}" type="slidenum">
              <a:rPr lang="en-US" sz="1400">
                <a:latin typeface="Arial Narrow" charset="0"/>
              </a:rPr>
              <a:pPr/>
              <a:t>15</a:t>
            </a:fld>
            <a:endParaRPr lang="en-US" sz="1400">
              <a:latin typeface="Arial Narrow" charset="0"/>
            </a:endParaRPr>
          </a:p>
        </p:txBody>
      </p:sp>
      <p:pic>
        <p:nvPicPr>
          <p:cNvPr id="41988" name="Content Placeholder 4" descr="f01-04-P37449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815" t="27605" r="-1814" b="-6531"/>
          <a:stretch>
            <a:fillRect/>
          </a:stretch>
        </p:blipFill>
        <p:spPr bwMode="auto">
          <a:xfrm>
            <a:off x="4351338" y="1300955"/>
            <a:ext cx="4556125" cy="3830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41989" name="Group 30"/>
          <p:cNvGrpSpPr>
            <a:grpSpLocks/>
          </p:cNvGrpSpPr>
          <p:nvPr/>
        </p:nvGrpSpPr>
        <p:grpSpPr bwMode="auto">
          <a:xfrm>
            <a:off x="4275138" y="4572000"/>
            <a:ext cx="4868862" cy="1979613"/>
            <a:chOff x="2286000" y="1135063"/>
            <a:chExt cx="4868863" cy="1979612"/>
          </a:xfrm>
        </p:grpSpPr>
        <p:sp>
          <p:nvSpPr>
            <p:cNvPr id="41990" name="Rectangle 31"/>
            <p:cNvSpPr>
              <a:spLocks noChangeArrowheads="1"/>
            </p:cNvSpPr>
            <p:nvPr/>
          </p:nvSpPr>
          <p:spPr bwMode="auto">
            <a:xfrm>
              <a:off x="4881563" y="1135063"/>
              <a:ext cx="1603375" cy="1139825"/>
            </a:xfrm>
            <a:prstGeom prst="rect">
              <a:avLst/>
            </a:prstGeom>
            <a:solidFill>
              <a:srgbClr val="CC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b="0">
                  <a:latin typeface="Tahoma" charset="0"/>
                </a:rPr>
                <a:t>Control</a:t>
              </a:r>
              <a:br>
                <a:rPr lang="en-US" b="0">
                  <a:latin typeface="Tahoma" charset="0"/>
                </a:rPr>
              </a:br>
              <a:r>
                <a:rPr lang="en-US" b="0">
                  <a:latin typeface="Tahoma" charset="0"/>
                </a:rPr>
                <a:t>Unit</a:t>
              </a:r>
            </a:p>
          </p:txBody>
        </p:sp>
        <p:sp>
          <p:nvSpPr>
            <p:cNvPr id="41991" name="Rectangle 32"/>
            <p:cNvSpPr>
              <a:spLocks noChangeArrowheads="1"/>
            </p:cNvSpPr>
            <p:nvPr/>
          </p:nvSpPr>
          <p:spPr bwMode="auto">
            <a:xfrm>
              <a:off x="2647950" y="1135063"/>
              <a:ext cx="1317625" cy="1139825"/>
            </a:xfrm>
            <a:prstGeom prst="rect">
              <a:avLst/>
            </a:prstGeom>
            <a:solidFill>
              <a:srgbClr val="CC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b="0">
                  <a:latin typeface="Tahoma" charset="0"/>
                </a:rPr>
                <a:t>Data</a:t>
              </a:r>
            </a:p>
            <a:p>
              <a:pPr algn="ctr"/>
              <a:r>
                <a:rPr lang="en-US" b="0">
                  <a:latin typeface="Tahoma" charset="0"/>
                </a:rPr>
                <a:t>Path</a:t>
              </a:r>
            </a:p>
          </p:txBody>
        </p:sp>
        <p:sp>
          <p:nvSpPr>
            <p:cNvPr id="41992" name="Rectangle 33"/>
            <p:cNvSpPr>
              <a:spLocks noChangeArrowheads="1"/>
            </p:cNvSpPr>
            <p:nvPr/>
          </p:nvSpPr>
          <p:spPr bwMode="auto">
            <a:xfrm rot="-5400000">
              <a:off x="1935162" y="1562101"/>
              <a:ext cx="1139825" cy="285750"/>
            </a:xfrm>
            <a:prstGeom prst="rect">
              <a:avLst/>
            </a:prstGeom>
            <a:solidFill>
              <a:srgbClr val="CC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200" b="0">
                  <a:latin typeface="Tahoma" charset="0"/>
                </a:rPr>
                <a:t>registers</a:t>
              </a:r>
            </a:p>
          </p:txBody>
        </p:sp>
        <p:sp>
          <p:nvSpPr>
            <p:cNvPr id="41993" name="Line 7"/>
            <p:cNvSpPr>
              <a:spLocks noChangeShapeType="1"/>
            </p:cNvSpPr>
            <p:nvPr/>
          </p:nvSpPr>
          <p:spPr bwMode="auto">
            <a:xfrm>
              <a:off x="3965575" y="1914525"/>
              <a:ext cx="91598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994" name="Line 8"/>
            <p:cNvSpPr>
              <a:spLocks noChangeShapeType="1"/>
            </p:cNvSpPr>
            <p:nvPr/>
          </p:nvSpPr>
          <p:spPr bwMode="auto">
            <a:xfrm flipH="1">
              <a:off x="3965575" y="1495425"/>
              <a:ext cx="91598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995" name="Rectangle 36"/>
            <p:cNvSpPr>
              <a:spLocks noChangeArrowheads="1"/>
            </p:cNvSpPr>
            <p:nvPr/>
          </p:nvSpPr>
          <p:spPr bwMode="auto">
            <a:xfrm>
              <a:off x="2362200" y="2754313"/>
              <a:ext cx="4179888" cy="360362"/>
            </a:xfrm>
            <a:prstGeom prst="rect">
              <a:avLst/>
            </a:prstGeom>
            <a:solidFill>
              <a:srgbClr val="CCE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b="0">
                  <a:latin typeface="Tahoma" charset="0"/>
                </a:rPr>
                <a:t>MEMORY</a:t>
              </a:r>
            </a:p>
          </p:txBody>
        </p:sp>
        <p:sp>
          <p:nvSpPr>
            <p:cNvPr id="41996" name="Line 10"/>
            <p:cNvSpPr>
              <a:spLocks noChangeShapeType="1"/>
            </p:cNvSpPr>
            <p:nvPr/>
          </p:nvSpPr>
          <p:spPr bwMode="auto">
            <a:xfrm flipV="1">
              <a:off x="5875338" y="2274888"/>
              <a:ext cx="0" cy="47942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997" name="Line 11"/>
            <p:cNvSpPr>
              <a:spLocks noChangeShapeType="1"/>
            </p:cNvSpPr>
            <p:nvPr/>
          </p:nvSpPr>
          <p:spPr bwMode="auto">
            <a:xfrm>
              <a:off x="3548063" y="2278063"/>
              <a:ext cx="0" cy="47942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998" name="Text Box 12"/>
            <p:cNvSpPr txBox="1">
              <a:spLocks noChangeArrowheads="1"/>
            </p:cNvSpPr>
            <p:nvPr/>
          </p:nvSpPr>
          <p:spPr bwMode="auto">
            <a:xfrm>
              <a:off x="4075113" y="1236663"/>
              <a:ext cx="728662" cy="3079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400" b="0">
                  <a:latin typeface="Tahoma" charset="0"/>
                </a:rPr>
                <a:t>control</a:t>
              </a:r>
            </a:p>
          </p:txBody>
        </p:sp>
        <p:sp>
          <p:nvSpPr>
            <p:cNvPr id="41999" name="Text Box 13"/>
            <p:cNvSpPr txBox="1">
              <a:spLocks noChangeArrowheads="1"/>
            </p:cNvSpPr>
            <p:nvPr/>
          </p:nvSpPr>
          <p:spPr bwMode="auto">
            <a:xfrm>
              <a:off x="4079875" y="1651000"/>
              <a:ext cx="658813" cy="3079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400" b="0">
                  <a:latin typeface="Tahoma" charset="0"/>
                </a:rPr>
                <a:t>status</a:t>
              </a:r>
            </a:p>
          </p:txBody>
        </p:sp>
        <p:sp>
          <p:nvSpPr>
            <p:cNvPr id="42000" name="Text Box 14"/>
            <p:cNvSpPr txBox="1">
              <a:spLocks noChangeArrowheads="1"/>
            </p:cNvSpPr>
            <p:nvPr/>
          </p:nvSpPr>
          <p:spPr bwMode="auto">
            <a:xfrm>
              <a:off x="5899150" y="2395538"/>
              <a:ext cx="1255713" cy="30797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9pPr>
            </a:lstStyle>
            <a:p>
              <a:r>
                <a:rPr lang="en-US" sz="1400">
                  <a:latin typeface="Tahoma" charset="0"/>
                </a:rPr>
                <a:t>instructions</a:t>
              </a:r>
            </a:p>
          </p:txBody>
        </p:sp>
        <p:sp>
          <p:nvSpPr>
            <p:cNvPr id="42001" name="Text Box 15"/>
            <p:cNvSpPr txBox="1">
              <a:spLocks noChangeArrowheads="1"/>
            </p:cNvSpPr>
            <p:nvPr/>
          </p:nvSpPr>
          <p:spPr bwMode="auto">
            <a:xfrm>
              <a:off x="3571875" y="2398713"/>
              <a:ext cx="587375" cy="30797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9pPr>
            </a:lstStyle>
            <a:p>
              <a:r>
                <a:rPr lang="en-US" sz="1400">
                  <a:latin typeface="Tahoma" charset="0"/>
                </a:rPr>
                <a:t>data</a:t>
              </a:r>
            </a:p>
          </p:txBody>
        </p:sp>
        <p:sp>
          <p:nvSpPr>
            <p:cNvPr id="42002" name="Line 78"/>
            <p:cNvSpPr>
              <a:spLocks noChangeShapeType="1"/>
            </p:cNvSpPr>
            <p:nvPr/>
          </p:nvSpPr>
          <p:spPr bwMode="auto">
            <a:xfrm>
              <a:off x="5526088" y="2278063"/>
              <a:ext cx="0" cy="47942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2003" name="Text Box 79"/>
            <p:cNvSpPr txBox="1">
              <a:spLocks noChangeArrowheads="1"/>
            </p:cNvSpPr>
            <p:nvPr/>
          </p:nvSpPr>
          <p:spPr bwMode="auto">
            <a:xfrm>
              <a:off x="4725988" y="2354263"/>
              <a:ext cx="887412" cy="3079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9pPr>
            </a:lstStyle>
            <a:p>
              <a:r>
                <a:rPr lang="en-US" sz="1400">
                  <a:latin typeface="Tahoma" charset="0"/>
                </a:rPr>
                <a:t>address</a:t>
              </a:r>
            </a:p>
          </p:txBody>
        </p:sp>
        <p:sp>
          <p:nvSpPr>
            <p:cNvPr id="42004" name="Line 80"/>
            <p:cNvSpPr>
              <a:spLocks noChangeShapeType="1"/>
            </p:cNvSpPr>
            <p:nvPr/>
          </p:nvSpPr>
          <p:spPr bwMode="auto">
            <a:xfrm>
              <a:off x="3086100" y="2278063"/>
              <a:ext cx="0" cy="47942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2005" name="Text Box 81"/>
            <p:cNvSpPr txBox="1">
              <a:spLocks noChangeArrowheads="1"/>
            </p:cNvSpPr>
            <p:nvPr/>
          </p:nvSpPr>
          <p:spPr bwMode="auto">
            <a:xfrm>
              <a:off x="2286000" y="2354263"/>
              <a:ext cx="887413" cy="3079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9pPr>
            </a:lstStyle>
            <a:p>
              <a:r>
                <a:rPr lang="en-US" sz="1400">
                  <a:latin typeface="Tahoma" charset="0"/>
                </a:rPr>
                <a:t>address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81226594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>
                <a:latin typeface="Tahoma" charset="0"/>
                <a:ea typeface="ＭＳ Ｐゴシック" charset="0"/>
                <a:cs typeface="ＭＳ Ｐゴシック" charset="0"/>
                <a:sym typeface="Symbol" charset="0"/>
              </a:rPr>
              <a:t>MIPS Programming Model</a:t>
            </a:r>
            <a:br>
              <a:rPr lang="en-US">
                <a:latin typeface="Tahoma" charset="0"/>
                <a:ea typeface="ＭＳ Ｐゴシック" charset="0"/>
                <a:cs typeface="ＭＳ Ｐゴシック" charset="0"/>
                <a:sym typeface="Symbol" charset="0"/>
              </a:rPr>
            </a:br>
            <a:r>
              <a:rPr lang="en-US" sz="2000">
                <a:latin typeface="Tahoma" charset="0"/>
                <a:ea typeface="ＭＳ Ｐゴシック" charset="0"/>
                <a:cs typeface="ＭＳ Ｐゴシック" charset="0"/>
                <a:sym typeface="Symbol" charset="0"/>
              </a:rPr>
              <a:t>a representative simple RISC machine</a:t>
            </a:r>
            <a:endParaRPr lang="en-US">
              <a:latin typeface="Tahoma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43038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9pPr>
          </a:lstStyle>
          <a:p>
            <a:fld id="{60B62FD3-899A-3142-B1E7-F8E678D8DD64}" type="slidenum">
              <a:rPr lang="en-US" sz="1400">
                <a:latin typeface="Arial Narrow" charset="0"/>
              </a:rPr>
              <a:pPr/>
              <a:t>16</a:t>
            </a:fld>
            <a:endParaRPr lang="en-US" sz="1400">
              <a:latin typeface="Arial Narrow" charset="0"/>
            </a:endParaRPr>
          </a:p>
        </p:txBody>
      </p:sp>
      <p:sp>
        <p:nvSpPr>
          <p:cNvPr id="43010" name="Rectangle 24"/>
          <p:cNvSpPr>
            <a:spLocks noChangeArrowheads="1"/>
          </p:cNvSpPr>
          <p:nvPr/>
        </p:nvSpPr>
        <p:spPr bwMode="auto">
          <a:xfrm>
            <a:off x="509588" y="1317625"/>
            <a:ext cx="2071687" cy="593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sz="1800">
                <a:latin typeface="Tahoma" charset="0"/>
              </a:rPr>
              <a:t>Processor State</a:t>
            </a:r>
            <a:br>
              <a:rPr lang="en-US" sz="1800">
                <a:latin typeface="Tahoma" charset="0"/>
              </a:rPr>
            </a:br>
            <a:r>
              <a:rPr lang="en-US" sz="1800">
                <a:latin typeface="Tahoma" charset="0"/>
              </a:rPr>
              <a:t>(inside the CPU)</a:t>
            </a:r>
          </a:p>
        </p:txBody>
      </p:sp>
      <p:sp>
        <p:nvSpPr>
          <p:cNvPr id="43011" name="Rectangle 51"/>
          <p:cNvSpPr>
            <a:spLocks noChangeArrowheads="1"/>
          </p:cNvSpPr>
          <p:nvPr/>
        </p:nvSpPr>
        <p:spPr bwMode="auto">
          <a:xfrm>
            <a:off x="3376613" y="1412776"/>
            <a:ext cx="1749425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sz="1800" dirty="0">
                <a:latin typeface="Tahoma" charset="0"/>
              </a:rPr>
              <a:t>Main Memory</a:t>
            </a:r>
          </a:p>
        </p:txBody>
      </p:sp>
      <p:sp>
        <p:nvSpPr>
          <p:cNvPr id="43012" name="Freeform 54"/>
          <p:cNvSpPr>
            <a:spLocks/>
          </p:cNvSpPr>
          <p:nvPr/>
        </p:nvSpPr>
        <p:spPr bwMode="auto">
          <a:xfrm>
            <a:off x="1214438" y="2265363"/>
            <a:ext cx="2217737" cy="2170112"/>
          </a:xfrm>
          <a:custGeom>
            <a:avLst/>
            <a:gdLst>
              <a:gd name="T0" fmla="*/ 2147483647 w 1327"/>
              <a:gd name="T1" fmla="*/ 0 h 1434"/>
              <a:gd name="T2" fmla="*/ 2147483647 w 1327"/>
              <a:gd name="T3" fmla="*/ 2147483647 h 1434"/>
              <a:gd name="T4" fmla="*/ 2147483647 w 1327"/>
              <a:gd name="T5" fmla="*/ 2147483647 h 1434"/>
              <a:gd name="T6" fmla="*/ 2147483647 w 1327"/>
              <a:gd name="T7" fmla="*/ 2147483647 h 1434"/>
              <a:gd name="T8" fmla="*/ 2147483647 w 1327"/>
              <a:gd name="T9" fmla="*/ 2147483647 h 1434"/>
              <a:gd name="T10" fmla="*/ 2147483647 w 1327"/>
              <a:gd name="T11" fmla="*/ 2147483647 h 1434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1327"/>
              <a:gd name="T19" fmla="*/ 0 h 1434"/>
              <a:gd name="T20" fmla="*/ 1327 w 1327"/>
              <a:gd name="T21" fmla="*/ 1434 h 1434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1327" h="1434">
                <a:moveTo>
                  <a:pt x="35" y="0"/>
                </a:moveTo>
                <a:cubicBezTo>
                  <a:pt x="55" y="29"/>
                  <a:pt x="0" y="116"/>
                  <a:pt x="156" y="181"/>
                </a:cubicBezTo>
                <a:cubicBezTo>
                  <a:pt x="312" y="246"/>
                  <a:pt x="859" y="251"/>
                  <a:pt x="974" y="390"/>
                </a:cubicBezTo>
                <a:cubicBezTo>
                  <a:pt x="1089" y="529"/>
                  <a:pt x="846" y="849"/>
                  <a:pt x="843" y="1012"/>
                </a:cubicBezTo>
                <a:cubicBezTo>
                  <a:pt x="840" y="1175"/>
                  <a:pt x="874" y="1298"/>
                  <a:pt x="955" y="1366"/>
                </a:cubicBezTo>
                <a:cubicBezTo>
                  <a:pt x="1036" y="1434"/>
                  <a:pt x="1250" y="1410"/>
                  <a:pt x="1327" y="1421"/>
                </a:cubicBezTo>
              </a:path>
            </a:pathLst>
          </a:custGeom>
          <a:noFill/>
          <a:ln w="28575">
            <a:solidFill>
              <a:srgbClr val="CC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85785" name="Text Box 57"/>
          <p:cNvSpPr txBox="1">
            <a:spLocks noChangeArrowheads="1"/>
          </p:cNvSpPr>
          <p:nvPr/>
        </p:nvSpPr>
        <p:spPr bwMode="auto">
          <a:xfrm>
            <a:off x="5621338" y="2489200"/>
            <a:ext cx="3416300" cy="2246313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000" b="0" dirty="0">
                <a:latin typeface="Tahoma"/>
                <a:ea typeface="+mn-ea"/>
                <a:cs typeface="+mn-cs"/>
              </a:rPr>
              <a:t>Fetch/Execute loop:</a:t>
            </a:r>
          </a:p>
          <a:p>
            <a:pPr>
              <a:defRPr/>
            </a:pPr>
            <a:endParaRPr lang="en-US" sz="2000" b="0" dirty="0">
              <a:latin typeface="Tahoma"/>
              <a:ea typeface="+mn-ea"/>
              <a:cs typeface="+mn-cs"/>
            </a:endParaRPr>
          </a:p>
          <a:p>
            <a:pPr>
              <a:buFontTx/>
              <a:buChar char="•"/>
              <a:defRPr/>
            </a:pPr>
            <a:r>
              <a:rPr lang="en-US" sz="2000" b="0" dirty="0">
                <a:latin typeface="Tahoma"/>
                <a:ea typeface="+mn-ea"/>
                <a:cs typeface="+mn-cs"/>
              </a:rPr>
              <a:t> fetch </a:t>
            </a:r>
            <a:r>
              <a:rPr lang="en-US" sz="2000" b="0" dirty="0" err="1">
                <a:latin typeface="Tahoma"/>
                <a:ea typeface="+mn-ea"/>
                <a:cs typeface="+mn-cs"/>
              </a:rPr>
              <a:t>Mem[PC</a:t>
            </a:r>
            <a:r>
              <a:rPr lang="en-US" sz="2000" b="0" dirty="0">
                <a:latin typeface="Tahoma"/>
                <a:ea typeface="+mn-ea"/>
                <a:cs typeface="+mn-cs"/>
              </a:rPr>
              <a:t>]</a:t>
            </a:r>
          </a:p>
          <a:p>
            <a:pPr>
              <a:buFontTx/>
              <a:buChar char="•"/>
              <a:defRPr/>
            </a:pPr>
            <a:r>
              <a:rPr lang="en-US" sz="2000" b="0" dirty="0">
                <a:latin typeface="Tahoma"/>
                <a:ea typeface="+mn-ea"/>
                <a:cs typeface="+mn-cs"/>
              </a:rPr>
              <a:t> PC = PC + </a:t>
            </a:r>
            <a:r>
              <a:rPr lang="en-US" sz="2000" b="0" dirty="0">
                <a:solidFill>
                  <a:srgbClr val="CC0000"/>
                </a:solidFill>
                <a:latin typeface="Tahoma"/>
                <a:ea typeface="+mn-ea"/>
                <a:cs typeface="+mn-cs"/>
              </a:rPr>
              <a:t>4</a:t>
            </a:r>
            <a:r>
              <a:rPr lang="en-US" sz="2000" b="0" baseline="30000" dirty="0">
                <a:solidFill>
                  <a:srgbClr val="CC0000"/>
                </a:solidFill>
                <a:latin typeface="Tahoma"/>
                <a:ea typeface="+mn-ea"/>
                <a:cs typeface="+mn-cs"/>
              </a:rPr>
              <a:t>†</a:t>
            </a:r>
            <a:endParaRPr lang="en-US" sz="2000" b="0" dirty="0">
              <a:solidFill>
                <a:srgbClr val="CC0000"/>
              </a:solidFill>
              <a:latin typeface="Tahoma"/>
              <a:ea typeface="+mn-ea"/>
              <a:cs typeface="+mn-cs"/>
            </a:endParaRPr>
          </a:p>
          <a:p>
            <a:pPr>
              <a:buFontTx/>
              <a:buChar char="•"/>
              <a:defRPr/>
            </a:pPr>
            <a:r>
              <a:rPr lang="en-US" sz="2000" b="0" dirty="0">
                <a:latin typeface="Tahoma"/>
                <a:ea typeface="+mn-ea"/>
                <a:cs typeface="+mn-cs"/>
              </a:rPr>
              <a:t> execute fetched instruction</a:t>
            </a:r>
            <a:br>
              <a:rPr lang="en-US" sz="2000" b="0" dirty="0">
                <a:latin typeface="Tahoma"/>
                <a:ea typeface="+mn-ea"/>
                <a:cs typeface="+mn-cs"/>
              </a:rPr>
            </a:br>
            <a:r>
              <a:rPr lang="en-US" sz="2000" b="0" dirty="0">
                <a:latin typeface="Tahoma"/>
                <a:ea typeface="+mn-ea"/>
                <a:cs typeface="+mn-cs"/>
              </a:rPr>
              <a:t>   (may change PC!)</a:t>
            </a:r>
          </a:p>
          <a:p>
            <a:pPr>
              <a:buFontTx/>
              <a:buChar char="•"/>
              <a:defRPr/>
            </a:pPr>
            <a:r>
              <a:rPr lang="en-US" sz="2000" b="0" dirty="0">
                <a:latin typeface="Tahoma"/>
                <a:ea typeface="+mn-ea"/>
                <a:cs typeface="+mn-cs"/>
              </a:rPr>
              <a:t> repeat!</a:t>
            </a:r>
          </a:p>
        </p:txBody>
      </p:sp>
      <p:sp>
        <p:nvSpPr>
          <p:cNvPr id="43014" name="Text Box 58"/>
          <p:cNvSpPr txBox="1">
            <a:spLocks noChangeArrowheads="1"/>
          </p:cNvSpPr>
          <p:nvPr/>
        </p:nvSpPr>
        <p:spPr bwMode="auto">
          <a:xfrm>
            <a:off x="5354637" y="4797152"/>
            <a:ext cx="3825875" cy="181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174625" indent="-174625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9pPr>
          </a:lstStyle>
          <a:p>
            <a:r>
              <a:rPr lang="en-US" sz="1600" b="0" i="1" baseline="30000" dirty="0">
                <a:latin typeface="Tahoma" charset="0"/>
              </a:rPr>
              <a:t>†</a:t>
            </a:r>
            <a:r>
              <a:rPr lang="en-US" sz="1600" b="0" i="1" dirty="0">
                <a:latin typeface="Tahoma" charset="0"/>
              </a:rPr>
              <a:t>MIPS</a:t>
            </a:r>
            <a:r>
              <a:rPr lang="en-US" sz="1600" b="0" i="1" dirty="0">
                <a:latin typeface="Tahoma" charset="0"/>
                <a:sym typeface="Symbol" charset="0"/>
              </a:rPr>
              <a:t> uses byte memory addresses. </a:t>
            </a:r>
            <a:r>
              <a:rPr lang="en-US" sz="1600" b="0" i="1" dirty="0">
                <a:latin typeface="Tahoma" charset="0"/>
              </a:rPr>
              <a:t>However, each instruction is 32-bits wide, and *must* be aligned on a multiple of 4 (word) address. </a:t>
            </a:r>
            <a:r>
              <a:rPr lang="en-US" sz="1600" b="0" i="1" dirty="0">
                <a:latin typeface="Tahoma" charset="0"/>
                <a:sym typeface="Symbol" charset="0"/>
              </a:rPr>
              <a:t>Each word contains four 8-bit bytes. Addresses of consecutive instructions (words) differ by 4.</a:t>
            </a:r>
          </a:p>
        </p:txBody>
      </p:sp>
      <p:grpSp>
        <p:nvGrpSpPr>
          <p:cNvPr id="43015" name="Group 67"/>
          <p:cNvGrpSpPr>
            <a:grpSpLocks/>
          </p:cNvGrpSpPr>
          <p:nvPr/>
        </p:nvGrpSpPr>
        <p:grpSpPr bwMode="auto">
          <a:xfrm>
            <a:off x="152400" y="1776413"/>
            <a:ext cx="2438400" cy="609600"/>
            <a:chOff x="3792" y="1008"/>
            <a:chExt cx="1536" cy="384"/>
          </a:xfrm>
        </p:grpSpPr>
        <p:sp>
          <p:nvSpPr>
            <p:cNvPr id="43067" name="Rectangle 68"/>
            <p:cNvSpPr>
              <a:spLocks noChangeArrowheads="1"/>
            </p:cNvSpPr>
            <p:nvPr/>
          </p:nvSpPr>
          <p:spPr bwMode="auto">
            <a:xfrm>
              <a:off x="4176" y="1104"/>
              <a:ext cx="1008" cy="192"/>
            </a:xfrm>
            <a:prstGeom prst="rect">
              <a:avLst/>
            </a:prstGeom>
            <a:solidFill>
              <a:srgbClr val="CC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Tahoma" charset="0"/>
              </a:endParaRPr>
            </a:p>
          </p:txBody>
        </p:sp>
        <p:sp>
          <p:nvSpPr>
            <p:cNvPr id="43068" name="Text Box 69"/>
            <p:cNvSpPr txBox="1">
              <a:spLocks noChangeArrowheads="1"/>
            </p:cNvSpPr>
            <p:nvPr/>
          </p:nvSpPr>
          <p:spPr bwMode="auto">
            <a:xfrm>
              <a:off x="4944" y="1104"/>
              <a:ext cx="281" cy="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9pPr>
            </a:lstStyle>
            <a:p>
              <a:r>
                <a:rPr lang="en-US" sz="1600">
                  <a:latin typeface="Tahoma" charset="0"/>
                </a:rPr>
                <a:t>00</a:t>
              </a:r>
            </a:p>
          </p:txBody>
        </p:sp>
        <p:sp>
          <p:nvSpPr>
            <p:cNvPr id="43069" name="Line 70"/>
            <p:cNvSpPr>
              <a:spLocks noChangeShapeType="1"/>
            </p:cNvSpPr>
            <p:nvPr/>
          </p:nvSpPr>
          <p:spPr bwMode="auto">
            <a:xfrm>
              <a:off x="4944" y="1104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070" name="Text Box 71"/>
            <p:cNvSpPr txBox="1">
              <a:spLocks noChangeArrowheads="1"/>
            </p:cNvSpPr>
            <p:nvPr/>
          </p:nvSpPr>
          <p:spPr bwMode="auto">
            <a:xfrm>
              <a:off x="3803" y="1104"/>
              <a:ext cx="309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9pPr>
            </a:lstStyle>
            <a:p>
              <a:pPr algn="r"/>
              <a:r>
                <a:rPr lang="en-US" sz="1800">
                  <a:latin typeface="Tahoma" charset="0"/>
                </a:rPr>
                <a:t>PC</a:t>
              </a:r>
            </a:p>
          </p:txBody>
        </p:sp>
        <p:sp>
          <p:nvSpPr>
            <p:cNvPr id="43071" name="Rectangle 72"/>
            <p:cNvSpPr>
              <a:spLocks noChangeArrowheads="1"/>
            </p:cNvSpPr>
            <p:nvPr/>
          </p:nvSpPr>
          <p:spPr bwMode="auto">
            <a:xfrm>
              <a:off x="3792" y="1008"/>
              <a:ext cx="1536" cy="3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>
                <a:latin typeface="Tahoma" charset="0"/>
              </a:endParaRPr>
            </a:p>
          </p:txBody>
        </p:sp>
      </p:grpSp>
      <p:sp>
        <p:nvSpPr>
          <p:cNvPr id="43016" name="Rectangle 74"/>
          <p:cNvSpPr>
            <a:spLocks noChangeArrowheads="1"/>
          </p:cNvSpPr>
          <p:nvPr/>
        </p:nvSpPr>
        <p:spPr bwMode="auto">
          <a:xfrm>
            <a:off x="762000" y="3063875"/>
            <a:ext cx="1600200" cy="304800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Tahoma" charset="0"/>
            </a:endParaRPr>
          </a:p>
        </p:txBody>
      </p:sp>
      <p:sp>
        <p:nvSpPr>
          <p:cNvPr id="43017" name="Text Box 75"/>
          <p:cNvSpPr txBox="1">
            <a:spLocks noChangeArrowheads="1"/>
          </p:cNvSpPr>
          <p:nvPr/>
        </p:nvSpPr>
        <p:spPr bwMode="auto">
          <a:xfrm>
            <a:off x="228600" y="3063875"/>
            <a:ext cx="431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9pPr>
          </a:lstStyle>
          <a:p>
            <a:pPr algn="r"/>
            <a:r>
              <a:rPr lang="en-US" sz="1800">
                <a:latin typeface="Tahoma" charset="0"/>
              </a:rPr>
              <a:t>r0</a:t>
            </a:r>
          </a:p>
        </p:txBody>
      </p:sp>
      <p:sp>
        <p:nvSpPr>
          <p:cNvPr id="43018" name="Rectangle 76"/>
          <p:cNvSpPr>
            <a:spLocks noChangeArrowheads="1"/>
          </p:cNvSpPr>
          <p:nvPr/>
        </p:nvSpPr>
        <p:spPr bwMode="auto">
          <a:xfrm>
            <a:off x="152400" y="2911475"/>
            <a:ext cx="24384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>
              <a:latin typeface="Tahoma" charset="0"/>
            </a:endParaRPr>
          </a:p>
        </p:txBody>
      </p:sp>
      <p:sp>
        <p:nvSpPr>
          <p:cNvPr id="43019" name="Rectangle 77"/>
          <p:cNvSpPr>
            <a:spLocks noChangeArrowheads="1"/>
          </p:cNvSpPr>
          <p:nvPr/>
        </p:nvSpPr>
        <p:spPr bwMode="auto">
          <a:xfrm>
            <a:off x="762000" y="3368675"/>
            <a:ext cx="1600200" cy="304800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Tahoma" charset="0"/>
            </a:endParaRPr>
          </a:p>
        </p:txBody>
      </p:sp>
      <p:sp>
        <p:nvSpPr>
          <p:cNvPr id="43020" name="Text Box 78"/>
          <p:cNvSpPr txBox="1">
            <a:spLocks noChangeArrowheads="1"/>
          </p:cNvSpPr>
          <p:nvPr/>
        </p:nvSpPr>
        <p:spPr bwMode="auto">
          <a:xfrm>
            <a:off x="228600" y="3368675"/>
            <a:ext cx="431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9pPr>
          </a:lstStyle>
          <a:p>
            <a:pPr algn="r"/>
            <a:r>
              <a:rPr lang="en-US" sz="1800">
                <a:latin typeface="Tahoma" charset="0"/>
              </a:rPr>
              <a:t>r1</a:t>
            </a:r>
          </a:p>
        </p:txBody>
      </p:sp>
      <p:sp>
        <p:nvSpPr>
          <p:cNvPr id="43021" name="Rectangle 79"/>
          <p:cNvSpPr>
            <a:spLocks noChangeArrowheads="1"/>
          </p:cNvSpPr>
          <p:nvPr/>
        </p:nvSpPr>
        <p:spPr bwMode="auto">
          <a:xfrm>
            <a:off x="152400" y="3216275"/>
            <a:ext cx="24384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>
              <a:latin typeface="Tahoma" charset="0"/>
            </a:endParaRPr>
          </a:p>
        </p:txBody>
      </p:sp>
      <p:sp>
        <p:nvSpPr>
          <p:cNvPr id="43022" name="Rectangle 80"/>
          <p:cNvSpPr>
            <a:spLocks noChangeArrowheads="1"/>
          </p:cNvSpPr>
          <p:nvPr/>
        </p:nvSpPr>
        <p:spPr bwMode="auto">
          <a:xfrm>
            <a:off x="762000" y="3673475"/>
            <a:ext cx="1600200" cy="304800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Tahoma" charset="0"/>
            </a:endParaRPr>
          </a:p>
        </p:txBody>
      </p:sp>
      <p:sp>
        <p:nvSpPr>
          <p:cNvPr id="43023" name="Text Box 81"/>
          <p:cNvSpPr txBox="1">
            <a:spLocks noChangeArrowheads="1"/>
          </p:cNvSpPr>
          <p:nvPr/>
        </p:nvSpPr>
        <p:spPr bwMode="auto">
          <a:xfrm>
            <a:off x="228600" y="3673475"/>
            <a:ext cx="431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9pPr>
          </a:lstStyle>
          <a:p>
            <a:pPr algn="r"/>
            <a:r>
              <a:rPr lang="en-US" sz="1800">
                <a:latin typeface="Tahoma" charset="0"/>
              </a:rPr>
              <a:t>r2</a:t>
            </a:r>
          </a:p>
        </p:txBody>
      </p:sp>
      <p:sp>
        <p:nvSpPr>
          <p:cNvPr id="43024" name="Rectangle 82"/>
          <p:cNvSpPr>
            <a:spLocks noChangeArrowheads="1"/>
          </p:cNvSpPr>
          <p:nvPr/>
        </p:nvSpPr>
        <p:spPr bwMode="auto">
          <a:xfrm>
            <a:off x="152400" y="3521075"/>
            <a:ext cx="24384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>
              <a:latin typeface="Tahoma" charset="0"/>
            </a:endParaRPr>
          </a:p>
        </p:txBody>
      </p:sp>
      <p:sp>
        <p:nvSpPr>
          <p:cNvPr id="43025" name="Rectangle 83"/>
          <p:cNvSpPr>
            <a:spLocks noChangeArrowheads="1"/>
          </p:cNvSpPr>
          <p:nvPr/>
        </p:nvSpPr>
        <p:spPr bwMode="auto">
          <a:xfrm>
            <a:off x="762000" y="3978275"/>
            <a:ext cx="1600200" cy="914400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Tahoma" charset="0"/>
            </a:endParaRPr>
          </a:p>
        </p:txBody>
      </p:sp>
      <p:sp>
        <p:nvSpPr>
          <p:cNvPr id="43026" name="Text Box 84"/>
          <p:cNvSpPr txBox="1">
            <a:spLocks noChangeArrowheads="1"/>
          </p:cNvSpPr>
          <p:nvPr/>
        </p:nvSpPr>
        <p:spPr bwMode="auto">
          <a:xfrm>
            <a:off x="244475" y="4206875"/>
            <a:ext cx="40163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9pPr>
          </a:lstStyle>
          <a:p>
            <a:pPr algn="r"/>
            <a:r>
              <a:rPr lang="en-US" sz="1800">
                <a:latin typeface="Tahoma" charset="0"/>
              </a:rPr>
              <a:t>...</a:t>
            </a:r>
          </a:p>
        </p:txBody>
      </p:sp>
      <p:sp>
        <p:nvSpPr>
          <p:cNvPr id="43027" name="Rectangle 85"/>
          <p:cNvSpPr>
            <a:spLocks noChangeArrowheads="1"/>
          </p:cNvSpPr>
          <p:nvPr/>
        </p:nvSpPr>
        <p:spPr bwMode="auto">
          <a:xfrm>
            <a:off x="152400" y="3825875"/>
            <a:ext cx="24384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>
              <a:latin typeface="Tahoma" charset="0"/>
            </a:endParaRPr>
          </a:p>
        </p:txBody>
      </p:sp>
      <p:sp>
        <p:nvSpPr>
          <p:cNvPr id="43028" name="Rectangle 86"/>
          <p:cNvSpPr>
            <a:spLocks noChangeArrowheads="1"/>
          </p:cNvSpPr>
          <p:nvPr/>
        </p:nvSpPr>
        <p:spPr bwMode="auto">
          <a:xfrm>
            <a:off x="762000" y="4892675"/>
            <a:ext cx="1600200" cy="304800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Tahoma" charset="0"/>
            </a:endParaRPr>
          </a:p>
        </p:txBody>
      </p:sp>
      <p:sp>
        <p:nvSpPr>
          <p:cNvPr id="43029" name="Text Box 87"/>
          <p:cNvSpPr txBox="1">
            <a:spLocks noChangeArrowheads="1"/>
          </p:cNvSpPr>
          <p:nvPr/>
        </p:nvSpPr>
        <p:spPr bwMode="auto">
          <a:xfrm>
            <a:off x="80963" y="4892675"/>
            <a:ext cx="57943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9pPr>
          </a:lstStyle>
          <a:p>
            <a:pPr algn="r"/>
            <a:r>
              <a:rPr lang="en-US" sz="1800">
                <a:latin typeface="Tahoma" charset="0"/>
              </a:rPr>
              <a:t>r31</a:t>
            </a:r>
          </a:p>
        </p:txBody>
      </p:sp>
      <p:sp>
        <p:nvSpPr>
          <p:cNvPr id="43030" name="Rectangle 88"/>
          <p:cNvSpPr>
            <a:spLocks noChangeArrowheads="1"/>
          </p:cNvSpPr>
          <p:nvPr/>
        </p:nvSpPr>
        <p:spPr bwMode="auto">
          <a:xfrm>
            <a:off x="152400" y="4740275"/>
            <a:ext cx="24384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>
              <a:latin typeface="Tahoma" charset="0"/>
            </a:endParaRPr>
          </a:p>
        </p:txBody>
      </p:sp>
      <p:sp>
        <p:nvSpPr>
          <p:cNvPr id="43031" name="Rectangle 89"/>
          <p:cNvSpPr>
            <a:spLocks noChangeArrowheads="1"/>
          </p:cNvSpPr>
          <p:nvPr/>
        </p:nvSpPr>
        <p:spPr bwMode="auto">
          <a:xfrm>
            <a:off x="914400" y="3048000"/>
            <a:ext cx="1355725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1600">
                <a:latin typeface="Tahoma" charset="0"/>
              </a:rPr>
              <a:t>000000....0</a:t>
            </a:r>
          </a:p>
        </p:txBody>
      </p:sp>
      <p:grpSp>
        <p:nvGrpSpPr>
          <p:cNvPr id="43032" name="Group 90"/>
          <p:cNvGrpSpPr>
            <a:grpSpLocks/>
          </p:cNvGrpSpPr>
          <p:nvPr/>
        </p:nvGrpSpPr>
        <p:grpSpPr bwMode="auto">
          <a:xfrm>
            <a:off x="762000" y="4206875"/>
            <a:ext cx="1600200" cy="307975"/>
            <a:chOff x="4176" y="2400"/>
            <a:chExt cx="1008" cy="194"/>
          </a:xfrm>
        </p:grpSpPr>
        <p:sp>
          <p:nvSpPr>
            <p:cNvPr id="43065" name="Line 91"/>
            <p:cNvSpPr>
              <a:spLocks noChangeShapeType="1"/>
            </p:cNvSpPr>
            <p:nvPr/>
          </p:nvSpPr>
          <p:spPr bwMode="auto">
            <a:xfrm>
              <a:off x="4176" y="2544"/>
              <a:ext cx="100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stealth" w="med" len="med"/>
              <a:tailEnd type="stealth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066" name="Text Box 92"/>
            <p:cNvSpPr txBox="1">
              <a:spLocks noChangeArrowheads="1"/>
            </p:cNvSpPr>
            <p:nvPr/>
          </p:nvSpPr>
          <p:spPr bwMode="auto">
            <a:xfrm>
              <a:off x="4320" y="2400"/>
              <a:ext cx="827" cy="1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9pPr>
            </a:lstStyle>
            <a:p>
              <a:r>
                <a:rPr lang="en-US" sz="1400" b="0">
                  <a:latin typeface="Tahoma" charset="0"/>
                </a:rPr>
                <a:t>32 bit </a:t>
              </a:r>
              <a:r>
                <a:rPr lang="ja-JP" altLang="en-US" sz="1400" b="0">
                  <a:latin typeface="Tahoma" charset="0"/>
                </a:rPr>
                <a:t>“</a:t>
              </a:r>
              <a:r>
                <a:rPr lang="en-US" altLang="ja-JP" sz="1400" b="0">
                  <a:latin typeface="Tahoma" charset="0"/>
                </a:rPr>
                <a:t>words</a:t>
              </a:r>
              <a:r>
                <a:rPr lang="ja-JP" altLang="en-US" sz="1400" b="0">
                  <a:latin typeface="Tahoma" charset="0"/>
                </a:rPr>
                <a:t>”</a:t>
              </a:r>
              <a:endParaRPr lang="en-US" sz="1400" b="0">
                <a:latin typeface="Tahoma" charset="0"/>
              </a:endParaRPr>
            </a:p>
          </p:txBody>
        </p:sp>
      </p:grpSp>
      <p:grpSp>
        <p:nvGrpSpPr>
          <p:cNvPr id="43033" name="Group 93"/>
          <p:cNvGrpSpPr>
            <a:grpSpLocks/>
          </p:cNvGrpSpPr>
          <p:nvPr/>
        </p:nvGrpSpPr>
        <p:grpSpPr bwMode="auto">
          <a:xfrm>
            <a:off x="3432175" y="1654175"/>
            <a:ext cx="1752600" cy="4162425"/>
            <a:chOff x="576" y="384"/>
            <a:chExt cx="1104" cy="2622"/>
          </a:xfrm>
        </p:grpSpPr>
        <p:grpSp>
          <p:nvGrpSpPr>
            <p:cNvPr id="43039" name="Group 94"/>
            <p:cNvGrpSpPr>
              <a:grpSpLocks/>
            </p:cNvGrpSpPr>
            <p:nvPr/>
          </p:nvGrpSpPr>
          <p:grpSpPr bwMode="auto">
            <a:xfrm>
              <a:off x="576" y="384"/>
              <a:ext cx="1104" cy="2622"/>
              <a:chOff x="576" y="384"/>
              <a:chExt cx="1104" cy="2622"/>
            </a:xfrm>
          </p:grpSpPr>
          <p:sp>
            <p:nvSpPr>
              <p:cNvPr id="43061" name="Rectangle 95"/>
              <p:cNvSpPr>
                <a:spLocks noChangeArrowheads="1"/>
              </p:cNvSpPr>
              <p:nvPr/>
            </p:nvSpPr>
            <p:spPr bwMode="auto">
              <a:xfrm>
                <a:off x="576" y="816"/>
                <a:ext cx="1008" cy="1728"/>
              </a:xfrm>
              <a:prstGeom prst="rect">
                <a:avLst/>
              </a:prstGeom>
              <a:solidFill>
                <a:srgbClr val="CCFF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Tahoma" charset="0"/>
                </a:endParaRPr>
              </a:p>
            </p:txBody>
          </p:sp>
          <p:sp>
            <p:nvSpPr>
              <p:cNvPr id="43062" name="Rectangle 96"/>
              <p:cNvSpPr>
                <a:spLocks noChangeArrowheads="1"/>
              </p:cNvSpPr>
              <p:nvPr/>
            </p:nvSpPr>
            <p:spPr bwMode="auto">
              <a:xfrm>
                <a:off x="672" y="384"/>
                <a:ext cx="1008" cy="3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>
                  <a:latin typeface="Tahoma" charset="0"/>
                </a:endParaRPr>
              </a:p>
            </p:txBody>
          </p:sp>
          <p:sp>
            <p:nvSpPr>
              <p:cNvPr id="43063" name="Freeform 97"/>
              <p:cNvSpPr>
                <a:spLocks/>
              </p:cNvSpPr>
              <p:nvPr/>
            </p:nvSpPr>
            <p:spPr bwMode="auto">
              <a:xfrm>
                <a:off x="576" y="384"/>
                <a:ext cx="1009" cy="462"/>
              </a:xfrm>
              <a:custGeom>
                <a:avLst/>
                <a:gdLst>
                  <a:gd name="T0" fmla="*/ 1 w 1009"/>
                  <a:gd name="T1" fmla="*/ 462 h 462"/>
                  <a:gd name="T2" fmla="*/ 1 w 1009"/>
                  <a:gd name="T3" fmla="*/ 411 h 462"/>
                  <a:gd name="T4" fmla="*/ 283 w 1009"/>
                  <a:gd name="T5" fmla="*/ 77 h 462"/>
                  <a:gd name="T6" fmla="*/ 658 w 1009"/>
                  <a:gd name="T7" fmla="*/ 294 h 462"/>
                  <a:gd name="T8" fmla="*/ 1009 w 1009"/>
                  <a:gd name="T9" fmla="*/ 28 h 462"/>
                  <a:gd name="T10" fmla="*/ 1009 w 1009"/>
                  <a:gd name="T11" fmla="*/ 462 h 46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1009"/>
                  <a:gd name="T19" fmla="*/ 0 h 462"/>
                  <a:gd name="T20" fmla="*/ 1009 w 1009"/>
                  <a:gd name="T21" fmla="*/ 462 h 462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1009" h="462">
                    <a:moveTo>
                      <a:pt x="1" y="462"/>
                    </a:moveTo>
                    <a:cubicBezTo>
                      <a:pt x="1" y="454"/>
                      <a:pt x="0" y="462"/>
                      <a:pt x="1" y="411"/>
                    </a:cubicBezTo>
                    <a:cubicBezTo>
                      <a:pt x="3" y="324"/>
                      <a:pt x="174" y="96"/>
                      <a:pt x="283" y="77"/>
                    </a:cubicBezTo>
                    <a:cubicBezTo>
                      <a:pt x="392" y="58"/>
                      <a:pt x="537" y="302"/>
                      <a:pt x="658" y="294"/>
                    </a:cubicBezTo>
                    <a:cubicBezTo>
                      <a:pt x="779" y="286"/>
                      <a:pt x="951" y="0"/>
                      <a:pt x="1009" y="28"/>
                    </a:cubicBezTo>
                    <a:cubicBezTo>
                      <a:pt x="1009" y="288"/>
                      <a:pt x="1009" y="372"/>
                      <a:pt x="1009" y="462"/>
                    </a:cubicBezTo>
                  </a:path>
                </a:pathLst>
              </a:custGeom>
              <a:solidFill>
                <a:srgbClr val="CCFF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064" name="Freeform 98"/>
              <p:cNvSpPr>
                <a:spLocks/>
              </p:cNvSpPr>
              <p:nvPr/>
            </p:nvSpPr>
            <p:spPr bwMode="auto">
              <a:xfrm flipH="1" flipV="1">
                <a:off x="576" y="2544"/>
                <a:ext cx="1009" cy="462"/>
              </a:xfrm>
              <a:custGeom>
                <a:avLst/>
                <a:gdLst>
                  <a:gd name="T0" fmla="*/ 1 w 1009"/>
                  <a:gd name="T1" fmla="*/ 462 h 462"/>
                  <a:gd name="T2" fmla="*/ 1 w 1009"/>
                  <a:gd name="T3" fmla="*/ 411 h 462"/>
                  <a:gd name="T4" fmla="*/ 283 w 1009"/>
                  <a:gd name="T5" fmla="*/ 77 h 462"/>
                  <a:gd name="T6" fmla="*/ 658 w 1009"/>
                  <a:gd name="T7" fmla="*/ 294 h 462"/>
                  <a:gd name="T8" fmla="*/ 1009 w 1009"/>
                  <a:gd name="T9" fmla="*/ 28 h 462"/>
                  <a:gd name="T10" fmla="*/ 1009 w 1009"/>
                  <a:gd name="T11" fmla="*/ 462 h 46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1009"/>
                  <a:gd name="T19" fmla="*/ 0 h 462"/>
                  <a:gd name="T20" fmla="*/ 1009 w 1009"/>
                  <a:gd name="T21" fmla="*/ 462 h 462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1009" h="462">
                    <a:moveTo>
                      <a:pt x="1" y="462"/>
                    </a:moveTo>
                    <a:cubicBezTo>
                      <a:pt x="1" y="454"/>
                      <a:pt x="0" y="462"/>
                      <a:pt x="1" y="411"/>
                    </a:cubicBezTo>
                    <a:cubicBezTo>
                      <a:pt x="3" y="324"/>
                      <a:pt x="174" y="96"/>
                      <a:pt x="283" y="77"/>
                    </a:cubicBezTo>
                    <a:cubicBezTo>
                      <a:pt x="392" y="58"/>
                      <a:pt x="537" y="302"/>
                      <a:pt x="658" y="294"/>
                    </a:cubicBezTo>
                    <a:cubicBezTo>
                      <a:pt x="779" y="286"/>
                      <a:pt x="951" y="0"/>
                      <a:pt x="1009" y="28"/>
                    </a:cubicBezTo>
                    <a:cubicBezTo>
                      <a:pt x="1009" y="288"/>
                      <a:pt x="1009" y="372"/>
                      <a:pt x="1009" y="462"/>
                    </a:cubicBezTo>
                  </a:path>
                </a:pathLst>
              </a:custGeom>
              <a:solidFill>
                <a:srgbClr val="CCFF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43040" name="Group 99"/>
            <p:cNvGrpSpPr>
              <a:grpSpLocks/>
            </p:cNvGrpSpPr>
            <p:nvPr/>
          </p:nvGrpSpPr>
          <p:grpSpPr bwMode="auto">
            <a:xfrm>
              <a:off x="576" y="912"/>
              <a:ext cx="1008" cy="216"/>
              <a:chOff x="3172" y="2570"/>
              <a:chExt cx="954" cy="216"/>
            </a:xfrm>
          </p:grpSpPr>
          <p:sp>
            <p:nvSpPr>
              <p:cNvPr id="43052" name="Line 100"/>
              <p:cNvSpPr>
                <a:spLocks noChangeShapeType="1"/>
              </p:cNvSpPr>
              <p:nvPr/>
            </p:nvSpPr>
            <p:spPr bwMode="auto">
              <a:xfrm>
                <a:off x="3172" y="2570"/>
                <a:ext cx="95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053" name="Line 101"/>
              <p:cNvSpPr>
                <a:spLocks noChangeShapeType="1"/>
              </p:cNvSpPr>
              <p:nvPr/>
            </p:nvSpPr>
            <p:spPr bwMode="auto">
              <a:xfrm>
                <a:off x="3172" y="2763"/>
                <a:ext cx="95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054" name="Line 102"/>
              <p:cNvSpPr>
                <a:spLocks noChangeShapeType="1"/>
              </p:cNvSpPr>
              <p:nvPr/>
            </p:nvSpPr>
            <p:spPr bwMode="auto">
              <a:xfrm>
                <a:off x="3409" y="2574"/>
                <a:ext cx="0" cy="18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055" name="Line 103"/>
              <p:cNvSpPr>
                <a:spLocks noChangeShapeType="1"/>
              </p:cNvSpPr>
              <p:nvPr/>
            </p:nvSpPr>
            <p:spPr bwMode="auto">
              <a:xfrm>
                <a:off x="3649" y="2574"/>
                <a:ext cx="0" cy="18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056" name="Line 104"/>
              <p:cNvSpPr>
                <a:spLocks noChangeShapeType="1"/>
              </p:cNvSpPr>
              <p:nvPr/>
            </p:nvSpPr>
            <p:spPr bwMode="auto">
              <a:xfrm>
                <a:off x="3889" y="2574"/>
                <a:ext cx="0" cy="18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057" name="Rectangle 105"/>
              <p:cNvSpPr>
                <a:spLocks noChangeArrowheads="1"/>
              </p:cNvSpPr>
              <p:nvPr/>
            </p:nvSpPr>
            <p:spPr bwMode="auto">
              <a:xfrm>
                <a:off x="3887" y="2570"/>
                <a:ext cx="197" cy="21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pPr algn="ctr">
                  <a:lnSpc>
                    <a:spcPct val="90000"/>
                  </a:lnSpc>
                </a:pPr>
                <a:r>
                  <a:rPr lang="en-US" sz="1800">
                    <a:latin typeface="Tahoma" charset="0"/>
                  </a:rPr>
                  <a:t>0</a:t>
                </a:r>
              </a:p>
            </p:txBody>
          </p:sp>
          <p:sp>
            <p:nvSpPr>
              <p:cNvPr id="43058" name="Rectangle 106"/>
              <p:cNvSpPr>
                <a:spLocks noChangeArrowheads="1"/>
              </p:cNvSpPr>
              <p:nvPr/>
            </p:nvSpPr>
            <p:spPr bwMode="auto">
              <a:xfrm>
                <a:off x="3695" y="2570"/>
                <a:ext cx="197" cy="21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pPr algn="ctr">
                  <a:lnSpc>
                    <a:spcPct val="90000"/>
                  </a:lnSpc>
                </a:pPr>
                <a:r>
                  <a:rPr lang="en-US" sz="1800">
                    <a:latin typeface="Tahoma" charset="0"/>
                  </a:rPr>
                  <a:t>1</a:t>
                </a:r>
              </a:p>
            </p:txBody>
          </p:sp>
          <p:sp>
            <p:nvSpPr>
              <p:cNvPr id="43059" name="Rectangle 107"/>
              <p:cNvSpPr>
                <a:spLocks noChangeArrowheads="1"/>
              </p:cNvSpPr>
              <p:nvPr/>
            </p:nvSpPr>
            <p:spPr bwMode="auto">
              <a:xfrm>
                <a:off x="3454" y="2570"/>
                <a:ext cx="197" cy="21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pPr algn="ctr">
                  <a:lnSpc>
                    <a:spcPct val="90000"/>
                  </a:lnSpc>
                </a:pPr>
                <a:r>
                  <a:rPr lang="en-US" sz="1800">
                    <a:latin typeface="Tahoma" charset="0"/>
                  </a:rPr>
                  <a:t>2</a:t>
                </a:r>
              </a:p>
            </p:txBody>
          </p:sp>
          <p:sp>
            <p:nvSpPr>
              <p:cNvPr id="43060" name="Rectangle 108"/>
              <p:cNvSpPr>
                <a:spLocks noChangeArrowheads="1"/>
              </p:cNvSpPr>
              <p:nvPr/>
            </p:nvSpPr>
            <p:spPr bwMode="auto">
              <a:xfrm>
                <a:off x="3215" y="2570"/>
                <a:ext cx="197" cy="21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pPr algn="ctr">
                  <a:lnSpc>
                    <a:spcPct val="90000"/>
                  </a:lnSpc>
                </a:pPr>
                <a:r>
                  <a:rPr lang="en-US" sz="1800">
                    <a:latin typeface="Tahoma" charset="0"/>
                  </a:rPr>
                  <a:t>3</a:t>
                </a:r>
              </a:p>
            </p:txBody>
          </p:sp>
        </p:grpSp>
        <p:grpSp>
          <p:nvGrpSpPr>
            <p:cNvPr id="43041" name="Group 109"/>
            <p:cNvGrpSpPr>
              <a:grpSpLocks/>
            </p:cNvGrpSpPr>
            <p:nvPr/>
          </p:nvGrpSpPr>
          <p:grpSpPr bwMode="auto">
            <a:xfrm>
              <a:off x="576" y="1296"/>
              <a:ext cx="1008" cy="338"/>
              <a:chOff x="2304" y="1536"/>
              <a:chExt cx="1008" cy="338"/>
            </a:xfrm>
          </p:grpSpPr>
          <p:sp>
            <p:nvSpPr>
              <p:cNvPr id="43048" name="Rectangle 110"/>
              <p:cNvSpPr>
                <a:spLocks noChangeArrowheads="1"/>
              </p:cNvSpPr>
              <p:nvPr/>
            </p:nvSpPr>
            <p:spPr bwMode="auto">
              <a:xfrm>
                <a:off x="2496" y="1680"/>
                <a:ext cx="566" cy="19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sz="1400" b="0">
                    <a:latin typeface="Tahoma" charset="0"/>
                  </a:rPr>
                  <a:t>(4 bytes)</a:t>
                </a:r>
              </a:p>
            </p:txBody>
          </p:sp>
          <p:grpSp>
            <p:nvGrpSpPr>
              <p:cNvPr id="43049" name="Group 111"/>
              <p:cNvGrpSpPr>
                <a:grpSpLocks/>
              </p:cNvGrpSpPr>
              <p:nvPr/>
            </p:nvGrpSpPr>
            <p:grpSpPr bwMode="auto">
              <a:xfrm>
                <a:off x="2304" y="1536"/>
                <a:ext cx="1008" cy="194"/>
                <a:chOff x="4176" y="2400"/>
                <a:chExt cx="1008" cy="194"/>
              </a:xfrm>
            </p:grpSpPr>
            <p:sp>
              <p:nvSpPr>
                <p:cNvPr id="43050" name="Line 112"/>
                <p:cNvSpPr>
                  <a:spLocks noChangeShapeType="1"/>
                </p:cNvSpPr>
                <p:nvPr/>
              </p:nvSpPr>
              <p:spPr bwMode="auto">
                <a:xfrm>
                  <a:off x="4176" y="2544"/>
                  <a:ext cx="1008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 type="stealth" w="med" len="med"/>
                  <a:tailEnd type="stealth" w="med" len="med"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3051" name="Text Box 113"/>
                <p:cNvSpPr txBox="1">
                  <a:spLocks noChangeArrowheads="1"/>
                </p:cNvSpPr>
                <p:nvPr/>
              </p:nvSpPr>
              <p:spPr bwMode="auto">
                <a:xfrm>
                  <a:off x="4320" y="2400"/>
                  <a:ext cx="827" cy="19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sz="2400" b="1">
                      <a:solidFill>
                        <a:schemeClr val="tx1"/>
                      </a:solidFill>
                      <a:latin typeface="Tekton" charset="0"/>
                      <a:ea typeface="ＭＳ Ｐゴシック" charset="0"/>
                      <a:cs typeface="ＭＳ Ｐゴシック" charset="0"/>
                    </a:defRPr>
                  </a:lvl1pPr>
                  <a:lvl2pPr marL="742950" indent="-285750">
                    <a:defRPr sz="2400" b="1">
                      <a:solidFill>
                        <a:schemeClr val="tx1"/>
                      </a:solidFill>
                      <a:latin typeface="Tekton" charset="0"/>
                      <a:ea typeface="ＭＳ Ｐゴシック" charset="0"/>
                    </a:defRPr>
                  </a:lvl2pPr>
                  <a:lvl3pPr marL="1143000" indent="-228600">
                    <a:defRPr sz="2400" b="1">
                      <a:solidFill>
                        <a:schemeClr val="tx1"/>
                      </a:solidFill>
                      <a:latin typeface="Tekton" charset="0"/>
                      <a:ea typeface="ＭＳ Ｐゴシック" charset="0"/>
                    </a:defRPr>
                  </a:lvl3pPr>
                  <a:lvl4pPr marL="1600200" indent="-228600">
                    <a:defRPr sz="2400" b="1">
                      <a:solidFill>
                        <a:schemeClr val="tx1"/>
                      </a:solidFill>
                      <a:latin typeface="Tekton" charset="0"/>
                      <a:ea typeface="ＭＳ Ｐゴシック" charset="0"/>
                    </a:defRPr>
                  </a:lvl4pPr>
                  <a:lvl5pPr marL="2057400" indent="-228600">
                    <a:defRPr sz="2400" b="1">
                      <a:solidFill>
                        <a:schemeClr val="tx1"/>
                      </a:solidFill>
                      <a:latin typeface="Tekton" charset="0"/>
                      <a:ea typeface="ＭＳ Ｐゴシック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Tekton" charset="0"/>
                      <a:ea typeface="ＭＳ Ｐゴシック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Tekton" charset="0"/>
                      <a:ea typeface="ＭＳ Ｐゴシック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Tekton" charset="0"/>
                      <a:ea typeface="ＭＳ Ｐゴシック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Tekton" charset="0"/>
                      <a:ea typeface="ＭＳ Ｐゴシック" charset="0"/>
                    </a:defRPr>
                  </a:lvl9pPr>
                </a:lstStyle>
                <a:p>
                  <a:r>
                    <a:rPr lang="en-US" sz="1400" b="0">
                      <a:latin typeface="Tahoma" charset="0"/>
                    </a:rPr>
                    <a:t>32 bit </a:t>
                  </a:r>
                  <a:r>
                    <a:rPr lang="ja-JP" altLang="en-US" sz="1400" b="0">
                      <a:latin typeface="Tahoma" charset="0"/>
                    </a:rPr>
                    <a:t>“</a:t>
                  </a:r>
                  <a:r>
                    <a:rPr lang="en-US" altLang="ja-JP" sz="1400" b="0">
                      <a:latin typeface="Tahoma" charset="0"/>
                    </a:rPr>
                    <a:t>words</a:t>
                  </a:r>
                  <a:r>
                    <a:rPr lang="ja-JP" altLang="en-US" sz="1400" b="0">
                      <a:latin typeface="Tahoma" charset="0"/>
                    </a:rPr>
                    <a:t>”</a:t>
                  </a:r>
                  <a:endParaRPr lang="en-US" sz="1400" b="0">
                    <a:latin typeface="Tahoma" charset="0"/>
                  </a:endParaRPr>
                </a:p>
              </p:txBody>
            </p:sp>
          </p:grpSp>
        </p:grpSp>
        <p:sp>
          <p:nvSpPr>
            <p:cNvPr id="43042" name="Text Box 114"/>
            <p:cNvSpPr txBox="1">
              <a:spLocks noChangeArrowheads="1"/>
            </p:cNvSpPr>
            <p:nvPr/>
          </p:nvSpPr>
          <p:spPr bwMode="auto">
            <a:xfrm>
              <a:off x="1440" y="768"/>
              <a:ext cx="166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9pPr>
            </a:lstStyle>
            <a:p>
              <a:r>
                <a:rPr lang="en-US" sz="1000" b="0">
                  <a:latin typeface="Tahoma" charset="0"/>
                </a:rPr>
                <a:t>0</a:t>
              </a:r>
            </a:p>
          </p:txBody>
        </p:sp>
        <p:sp>
          <p:nvSpPr>
            <p:cNvPr id="43043" name="Text Box 115"/>
            <p:cNvSpPr txBox="1">
              <a:spLocks noChangeArrowheads="1"/>
            </p:cNvSpPr>
            <p:nvPr/>
          </p:nvSpPr>
          <p:spPr bwMode="auto">
            <a:xfrm>
              <a:off x="576" y="768"/>
              <a:ext cx="240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9pPr>
            </a:lstStyle>
            <a:p>
              <a:r>
                <a:rPr lang="en-US" sz="1000" b="0">
                  <a:latin typeface="Tahoma" charset="0"/>
                </a:rPr>
                <a:t>31</a:t>
              </a:r>
            </a:p>
          </p:txBody>
        </p:sp>
        <p:grpSp>
          <p:nvGrpSpPr>
            <p:cNvPr id="43044" name="Group 116"/>
            <p:cNvGrpSpPr>
              <a:grpSpLocks/>
            </p:cNvGrpSpPr>
            <p:nvPr/>
          </p:nvGrpSpPr>
          <p:grpSpPr bwMode="auto">
            <a:xfrm>
              <a:off x="576" y="1968"/>
              <a:ext cx="1008" cy="194"/>
              <a:chOff x="576" y="1968"/>
              <a:chExt cx="1008" cy="194"/>
            </a:xfrm>
          </p:grpSpPr>
          <p:sp>
            <p:nvSpPr>
              <p:cNvPr id="43045" name="Line 117"/>
              <p:cNvSpPr>
                <a:spLocks noChangeShapeType="1"/>
              </p:cNvSpPr>
              <p:nvPr/>
            </p:nvSpPr>
            <p:spPr bwMode="auto">
              <a:xfrm>
                <a:off x="576" y="1968"/>
                <a:ext cx="1008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046" name="Line 118"/>
              <p:cNvSpPr>
                <a:spLocks noChangeShapeType="1"/>
              </p:cNvSpPr>
              <p:nvPr/>
            </p:nvSpPr>
            <p:spPr bwMode="auto">
              <a:xfrm>
                <a:off x="576" y="2160"/>
                <a:ext cx="1008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047" name="Text Box 119"/>
              <p:cNvSpPr txBox="1">
                <a:spLocks noChangeArrowheads="1"/>
              </p:cNvSpPr>
              <p:nvPr/>
            </p:nvSpPr>
            <p:spPr bwMode="auto">
              <a:xfrm>
                <a:off x="672" y="1968"/>
                <a:ext cx="889" cy="19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2pPr>
                <a:lvl3pPr marL="1143000" indent="-228600"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3pPr>
                <a:lvl4pPr marL="1600200" indent="-228600"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4pPr>
                <a:lvl5pPr marL="2057400" indent="-228600"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9pPr>
              </a:lstStyle>
              <a:p>
                <a:r>
                  <a:rPr lang="en-US" sz="1400" b="0">
                    <a:latin typeface="Tahoma" charset="0"/>
                  </a:rPr>
                  <a:t>next instruction</a:t>
                </a:r>
              </a:p>
            </p:txBody>
          </p:sp>
        </p:grpSp>
      </p:grpSp>
      <p:sp>
        <p:nvSpPr>
          <p:cNvPr id="43034" name="Rectangle 120"/>
          <p:cNvSpPr>
            <a:spLocks noChangeArrowheads="1"/>
          </p:cNvSpPr>
          <p:nvPr/>
        </p:nvSpPr>
        <p:spPr bwMode="auto">
          <a:xfrm>
            <a:off x="319088" y="5190132"/>
            <a:ext cx="2471737" cy="1119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sz="2000" b="0" dirty="0">
                <a:solidFill>
                  <a:srgbClr val="CC0000"/>
                </a:solidFill>
                <a:latin typeface="Tahoma" charset="0"/>
              </a:rPr>
              <a:t>General Registers:</a:t>
            </a:r>
          </a:p>
          <a:p>
            <a:pPr algn="ctr">
              <a:lnSpc>
                <a:spcPct val="90000"/>
              </a:lnSpc>
            </a:pPr>
            <a:r>
              <a:rPr lang="en-US" sz="1800" b="0" dirty="0">
                <a:latin typeface="Tahoma" charset="0"/>
              </a:rPr>
              <a:t>A small scratchpad</a:t>
            </a:r>
            <a:br>
              <a:rPr lang="en-US" sz="1800" b="0" dirty="0">
                <a:latin typeface="Tahoma" charset="0"/>
              </a:rPr>
            </a:br>
            <a:r>
              <a:rPr lang="en-US" sz="1800" b="0" dirty="0">
                <a:latin typeface="Tahoma" charset="0"/>
              </a:rPr>
              <a:t>of frequently used </a:t>
            </a:r>
            <a:br>
              <a:rPr lang="en-US" sz="1800" b="0" dirty="0">
                <a:latin typeface="Tahoma" charset="0"/>
              </a:rPr>
            </a:br>
            <a:r>
              <a:rPr lang="en-US" sz="1800" b="0" dirty="0">
                <a:latin typeface="Tahoma" charset="0"/>
              </a:rPr>
              <a:t>or temporary variables</a:t>
            </a:r>
          </a:p>
        </p:txBody>
      </p:sp>
      <p:sp>
        <p:nvSpPr>
          <p:cNvPr id="43035" name="Text Box 121"/>
          <p:cNvSpPr txBox="1">
            <a:spLocks noChangeArrowheads="1"/>
          </p:cNvSpPr>
          <p:nvPr/>
        </p:nvSpPr>
        <p:spPr bwMode="auto">
          <a:xfrm>
            <a:off x="5580112" y="1496963"/>
            <a:ext cx="3386137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9pPr>
          </a:lstStyle>
          <a:p>
            <a:r>
              <a:rPr lang="en-US" sz="1800" b="0" dirty="0">
                <a:latin typeface="Tahoma" charset="0"/>
              </a:rPr>
              <a:t>In Comp 411 we’</a:t>
            </a:r>
            <a:r>
              <a:rPr lang="en-US" altLang="ja-JP" sz="1800" b="0" dirty="0">
                <a:latin typeface="Tahoma" charset="0"/>
              </a:rPr>
              <a:t>ll use a clean and sufficient subset of the</a:t>
            </a:r>
          </a:p>
          <a:p>
            <a:r>
              <a:rPr lang="en-US" sz="1800" b="0" dirty="0">
                <a:latin typeface="Tahoma" charset="0"/>
              </a:rPr>
              <a:t>MIPS-32 core Instruction set.</a:t>
            </a:r>
          </a:p>
        </p:txBody>
      </p:sp>
      <p:sp>
        <p:nvSpPr>
          <p:cNvPr id="43036" name="Text Box 122"/>
          <p:cNvSpPr txBox="1">
            <a:spLocks noChangeArrowheads="1"/>
          </p:cNvSpPr>
          <p:nvPr/>
        </p:nvSpPr>
        <p:spPr bwMode="auto">
          <a:xfrm>
            <a:off x="2689225" y="2438400"/>
            <a:ext cx="763588" cy="2246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9pPr>
          </a:lstStyle>
          <a:p>
            <a:pPr algn="r"/>
            <a:r>
              <a:rPr lang="en-US" sz="2000">
                <a:latin typeface="Tahoma" charset="0"/>
              </a:rPr>
              <a:t>0</a:t>
            </a:r>
            <a:br>
              <a:rPr lang="en-US" sz="2000">
                <a:latin typeface="Tahoma" charset="0"/>
              </a:rPr>
            </a:br>
            <a:r>
              <a:rPr lang="en-US" sz="2000">
                <a:latin typeface="Tahoma" charset="0"/>
              </a:rPr>
              <a:t>4</a:t>
            </a:r>
          </a:p>
          <a:p>
            <a:pPr algn="r"/>
            <a:r>
              <a:rPr lang="en-US" sz="2000">
                <a:latin typeface="Tahoma" charset="0"/>
              </a:rPr>
              <a:t>8</a:t>
            </a:r>
          </a:p>
          <a:p>
            <a:pPr algn="r"/>
            <a:r>
              <a:rPr lang="en-US" sz="2000">
                <a:latin typeface="Tahoma" charset="0"/>
              </a:rPr>
              <a:t>16</a:t>
            </a:r>
            <a:br>
              <a:rPr lang="en-US" sz="2000">
                <a:latin typeface="Tahoma" charset="0"/>
              </a:rPr>
            </a:br>
            <a:r>
              <a:rPr lang="en-US" sz="2000">
                <a:latin typeface="Tahoma" charset="0"/>
              </a:rPr>
              <a:t>20</a:t>
            </a:r>
          </a:p>
          <a:p>
            <a:pPr algn="r"/>
            <a:endParaRPr lang="en-US" sz="2000">
              <a:latin typeface="Tahoma" charset="0"/>
            </a:endParaRPr>
          </a:p>
          <a:p>
            <a:pPr algn="r"/>
            <a:endParaRPr lang="en-US" sz="2000">
              <a:latin typeface="Tahoma" charset="0"/>
            </a:endParaRPr>
          </a:p>
        </p:txBody>
      </p:sp>
      <p:sp>
        <p:nvSpPr>
          <p:cNvPr id="43037" name="Text Box 123"/>
          <p:cNvSpPr txBox="1">
            <a:spLocks noChangeArrowheads="1"/>
          </p:cNvSpPr>
          <p:nvPr/>
        </p:nvSpPr>
        <p:spPr bwMode="auto">
          <a:xfrm>
            <a:off x="2387600" y="2209800"/>
            <a:ext cx="111442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9pPr>
          </a:lstStyle>
          <a:p>
            <a:r>
              <a:rPr lang="en-US" sz="1400">
                <a:solidFill>
                  <a:srgbClr val="CC0000"/>
                </a:solidFill>
                <a:latin typeface="Tahoma" charset="0"/>
              </a:rPr>
              <a:t>Addresses</a:t>
            </a:r>
          </a:p>
        </p:txBody>
      </p:sp>
    </p:spTree>
    <p:extLst>
      <p:ext uri="{BB962C8B-B14F-4D97-AF65-F5344CB8AC3E}">
        <p14:creationId xmlns:p14="http://schemas.microsoft.com/office/powerpoint/2010/main" val="273251916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US" dirty="0">
                <a:ea typeface="ＭＳ Ｐゴシック" charset="0"/>
                <a:cs typeface="ＭＳ Ｐゴシック" charset="0"/>
              </a:rPr>
              <a:t>Some MIPS Memory Nits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484784"/>
            <a:ext cx="4921250" cy="4752528"/>
          </a:xfrm>
        </p:spPr>
        <p:txBody>
          <a:bodyPr>
            <a:normAutofit fontScale="92500"/>
          </a:bodyPr>
          <a:lstStyle/>
          <a:p>
            <a:pPr>
              <a:defRPr/>
            </a:pPr>
            <a:r>
              <a:rPr lang="en-US" sz="2400" dirty="0"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  <a:cs typeface="ＭＳ Ｐゴシック" charset="0"/>
              </a:rPr>
              <a:t>Memory locations are 32 bits wide</a:t>
            </a:r>
          </a:p>
          <a:p>
            <a:pPr lvl="1">
              <a:defRPr/>
            </a:pPr>
            <a:r>
              <a:rPr lang="en-US" sz="2000" dirty="0"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</a:rPr>
              <a:t>BUT, they are addressable in different-sized chunks</a:t>
            </a:r>
          </a:p>
          <a:p>
            <a:pPr lvl="1">
              <a:defRPr/>
            </a:pPr>
            <a:r>
              <a:rPr lang="en-US" sz="2000" dirty="0"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</a:rPr>
              <a:t>8-bit chunks (bytes)</a:t>
            </a:r>
          </a:p>
          <a:p>
            <a:pPr lvl="1">
              <a:defRPr/>
            </a:pPr>
            <a:r>
              <a:rPr lang="en-US" sz="2000" dirty="0"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</a:rPr>
              <a:t>16-bit chunks (shorts)</a:t>
            </a:r>
          </a:p>
          <a:p>
            <a:pPr lvl="1">
              <a:defRPr/>
            </a:pPr>
            <a:r>
              <a:rPr lang="en-US" sz="2000" dirty="0"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</a:rPr>
              <a:t>32-bit chunks (words)</a:t>
            </a:r>
          </a:p>
          <a:p>
            <a:pPr lvl="1">
              <a:defRPr/>
            </a:pPr>
            <a:r>
              <a:rPr lang="en-US" sz="2000" dirty="0"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</a:rPr>
              <a:t>64-bit chunks (longs/double)</a:t>
            </a:r>
          </a:p>
          <a:p>
            <a:pPr>
              <a:defRPr/>
            </a:pPr>
            <a:r>
              <a:rPr lang="en-US" sz="2400" dirty="0"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  <a:cs typeface="ＭＳ Ｐゴシック" charset="0"/>
              </a:rPr>
              <a:t>We also frequently need </a:t>
            </a:r>
            <a:br>
              <a:rPr lang="en-US" sz="2400" dirty="0"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  <a:cs typeface="ＭＳ Ｐゴシック" charset="0"/>
              </a:rPr>
            </a:br>
            <a:r>
              <a:rPr lang="en-US" sz="2400" dirty="0"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  <a:cs typeface="ＭＳ Ｐゴシック" charset="0"/>
              </a:rPr>
              <a:t>access to individual bits!</a:t>
            </a:r>
            <a:br>
              <a:rPr lang="en-US" sz="2400" dirty="0"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  <a:cs typeface="ＭＳ Ｐゴシック" charset="0"/>
              </a:rPr>
            </a:br>
            <a:r>
              <a:rPr lang="en-US" sz="2400" dirty="0"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  <a:cs typeface="ＭＳ Ｐゴシック" charset="0"/>
              </a:rPr>
              <a:t>(Instructions help w/ this)</a:t>
            </a:r>
          </a:p>
          <a:p>
            <a:pPr>
              <a:defRPr/>
            </a:pPr>
            <a:r>
              <a:rPr lang="en-US" sz="2400" dirty="0"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  <a:cs typeface="ＭＳ Ｐゴシック" charset="0"/>
              </a:rPr>
              <a:t>Every BYTE has a unique address (MIPS is a byte-addressable machine)</a:t>
            </a:r>
          </a:p>
          <a:p>
            <a:pPr>
              <a:defRPr/>
            </a:pPr>
            <a:r>
              <a:rPr lang="en-US" sz="2400" dirty="0"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  <a:cs typeface="ＭＳ Ｐゴシック" charset="0"/>
              </a:rPr>
              <a:t>Every instruction is one word</a:t>
            </a:r>
          </a:p>
        </p:txBody>
      </p:sp>
      <p:grpSp>
        <p:nvGrpSpPr>
          <p:cNvPr id="43011" name="Group 23"/>
          <p:cNvGrpSpPr>
            <a:grpSpLocks/>
          </p:cNvGrpSpPr>
          <p:nvPr/>
        </p:nvGrpSpPr>
        <p:grpSpPr bwMode="auto">
          <a:xfrm>
            <a:off x="4968875" y="3273425"/>
            <a:ext cx="3352800" cy="346075"/>
            <a:chOff x="3360" y="1862"/>
            <a:chExt cx="2112" cy="218"/>
          </a:xfrm>
          <a:solidFill>
            <a:schemeClr val="accent5">
              <a:lumMod val="40000"/>
              <a:lumOff val="60000"/>
            </a:schemeClr>
          </a:solidFill>
        </p:grpSpPr>
        <p:sp>
          <p:nvSpPr>
            <p:cNvPr id="43044" name="Rectangle 4"/>
            <p:cNvSpPr>
              <a:spLocks noChangeArrowheads="1"/>
            </p:cNvSpPr>
            <p:nvPr/>
          </p:nvSpPr>
          <p:spPr bwMode="auto">
            <a:xfrm>
              <a:off x="4944" y="1862"/>
              <a:ext cx="528" cy="218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 algn="ctr">
                <a:defRPr/>
              </a:pPr>
              <a:r>
                <a:rPr lang="en-US" sz="1600">
                  <a:latin typeface="Tahoma" charset="0"/>
                </a:rPr>
                <a:t>0</a:t>
              </a:r>
            </a:p>
          </p:txBody>
        </p:sp>
        <p:sp>
          <p:nvSpPr>
            <p:cNvPr id="43045" name="Rectangle 15"/>
            <p:cNvSpPr>
              <a:spLocks noChangeArrowheads="1"/>
            </p:cNvSpPr>
            <p:nvPr/>
          </p:nvSpPr>
          <p:spPr bwMode="auto">
            <a:xfrm>
              <a:off x="4416" y="1862"/>
              <a:ext cx="528" cy="218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 algn="ctr">
                <a:defRPr/>
              </a:pPr>
              <a:r>
                <a:rPr lang="en-US" sz="1600">
                  <a:latin typeface="Tahoma" charset="0"/>
                </a:rPr>
                <a:t>1</a:t>
              </a:r>
            </a:p>
          </p:txBody>
        </p:sp>
        <p:sp>
          <p:nvSpPr>
            <p:cNvPr id="43046" name="Rectangle 16"/>
            <p:cNvSpPr>
              <a:spLocks noChangeArrowheads="1"/>
            </p:cNvSpPr>
            <p:nvPr/>
          </p:nvSpPr>
          <p:spPr bwMode="auto">
            <a:xfrm>
              <a:off x="3888" y="1862"/>
              <a:ext cx="528" cy="218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 algn="ctr">
                <a:defRPr/>
              </a:pPr>
              <a:r>
                <a:rPr lang="en-US" sz="1600">
                  <a:latin typeface="Tahoma" charset="0"/>
                </a:rPr>
                <a:t>2</a:t>
              </a:r>
            </a:p>
          </p:txBody>
        </p:sp>
        <p:sp>
          <p:nvSpPr>
            <p:cNvPr id="43047" name="Rectangle 17"/>
            <p:cNvSpPr>
              <a:spLocks noChangeArrowheads="1"/>
            </p:cNvSpPr>
            <p:nvPr/>
          </p:nvSpPr>
          <p:spPr bwMode="auto">
            <a:xfrm>
              <a:off x="3360" y="1862"/>
              <a:ext cx="528" cy="218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 algn="ctr">
                <a:defRPr/>
              </a:pPr>
              <a:r>
                <a:rPr lang="en-US" sz="1600">
                  <a:latin typeface="Tahoma" charset="0"/>
                </a:rPr>
                <a:t>3</a:t>
              </a:r>
            </a:p>
          </p:txBody>
        </p:sp>
      </p:grpSp>
      <p:grpSp>
        <p:nvGrpSpPr>
          <p:cNvPr id="43012" name="Group 24"/>
          <p:cNvGrpSpPr>
            <a:grpSpLocks/>
          </p:cNvGrpSpPr>
          <p:nvPr/>
        </p:nvGrpSpPr>
        <p:grpSpPr bwMode="auto">
          <a:xfrm>
            <a:off x="4968875" y="3619500"/>
            <a:ext cx="3352800" cy="346075"/>
            <a:chOff x="3360" y="2080"/>
            <a:chExt cx="2112" cy="218"/>
          </a:xfrm>
          <a:solidFill>
            <a:schemeClr val="accent5">
              <a:lumMod val="40000"/>
              <a:lumOff val="60000"/>
            </a:schemeClr>
          </a:solidFill>
        </p:grpSpPr>
        <p:sp>
          <p:nvSpPr>
            <p:cNvPr id="43040" name="Rectangle 18"/>
            <p:cNvSpPr>
              <a:spLocks noChangeArrowheads="1"/>
            </p:cNvSpPr>
            <p:nvPr/>
          </p:nvSpPr>
          <p:spPr bwMode="auto">
            <a:xfrm>
              <a:off x="4944" y="2080"/>
              <a:ext cx="528" cy="218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 algn="ctr">
                <a:defRPr/>
              </a:pPr>
              <a:r>
                <a:rPr lang="en-US" sz="1600">
                  <a:latin typeface="Tahoma" charset="0"/>
                </a:rPr>
                <a:t>4</a:t>
              </a:r>
            </a:p>
          </p:txBody>
        </p:sp>
        <p:sp>
          <p:nvSpPr>
            <p:cNvPr id="43041" name="Rectangle 19"/>
            <p:cNvSpPr>
              <a:spLocks noChangeArrowheads="1"/>
            </p:cNvSpPr>
            <p:nvPr/>
          </p:nvSpPr>
          <p:spPr bwMode="auto">
            <a:xfrm>
              <a:off x="4416" y="2080"/>
              <a:ext cx="528" cy="218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 algn="ctr">
                <a:defRPr/>
              </a:pPr>
              <a:r>
                <a:rPr lang="en-US" sz="1600">
                  <a:latin typeface="Tahoma" charset="0"/>
                </a:rPr>
                <a:t>5</a:t>
              </a:r>
            </a:p>
          </p:txBody>
        </p:sp>
        <p:sp>
          <p:nvSpPr>
            <p:cNvPr id="43042" name="Rectangle 20"/>
            <p:cNvSpPr>
              <a:spLocks noChangeArrowheads="1"/>
            </p:cNvSpPr>
            <p:nvPr/>
          </p:nvSpPr>
          <p:spPr bwMode="auto">
            <a:xfrm>
              <a:off x="3888" y="2080"/>
              <a:ext cx="528" cy="218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 algn="ctr">
                <a:defRPr/>
              </a:pPr>
              <a:r>
                <a:rPr lang="en-US" sz="1600">
                  <a:latin typeface="Tahoma" charset="0"/>
                </a:rPr>
                <a:t>6</a:t>
              </a:r>
            </a:p>
          </p:txBody>
        </p:sp>
        <p:sp>
          <p:nvSpPr>
            <p:cNvPr id="43043" name="Rectangle 21"/>
            <p:cNvSpPr>
              <a:spLocks noChangeArrowheads="1"/>
            </p:cNvSpPr>
            <p:nvPr/>
          </p:nvSpPr>
          <p:spPr bwMode="auto">
            <a:xfrm>
              <a:off x="3360" y="2080"/>
              <a:ext cx="528" cy="218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 algn="ctr">
                <a:defRPr/>
              </a:pPr>
              <a:r>
                <a:rPr lang="en-US" sz="1600">
                  <a:latin typeface="Tahoma" charset="0"/>
                </a:rPr>
                <a:t>7</a:t>
              </a:r>
            </a:p>
          </p:txBody>
        </p:sp>
      </p:grpSp>
      <p:sp>
        <p:nvSpPr>
          <p:cNvPr id="45061" name="Text Box 22"/>
          <p:cNvSpPr txBox="1">
            <a:spLocks noChangeArrowheads="1"/>
          </p:cNvSpPr>
          <p:nvPr/>
        </p:nvSpPr>
        <p:spPr bwMode="auto">
          <a:xfrm>
            <a:off x="4186238" y="2851150"/>
            <a:ext cx="825500" cy="181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9pPr>
          </a:lstStyle>
          <a:p>
            <a:pPr algn="r"/>
            <a:r>
              <a:rPr lang="en-US" b="0">
                <a:latin typeface="Tahoma" charset="0"/>
              </a:rPr>
              <a:t>Addr</a:t>
            </a:r>
          </a:p>
          <a:p>
            <a:pPr algn="r"/>
            <a:r>
              <a:rPr lang="en-US" sz="2200" b="0">
                <a:latin typeface="Tahoma" charset="0"/>
              </a:rPr>
              <a:t>0:</a:t>
            </a:r>
          </a:p>
          <a:p>
            <a:pPr algn="r"/>
            <a:r>
              <a:rPr lang="en-US" sz="2200" b="0">
                <a:latin typeface="Tahoma" charset="0"/>
              </a:rPr>
              <a:t>4:</a:t>
            </a:r>
          </a:p>
          <a:p>
            <a:pPr algn="r"/>
            <a:r>
              <a:rPr lang="en-US" sz="2200" b="0">
                <a:latin typeface="Tahoma" charset="0"/>
              </a:rPr>
              <a:t>8:</a:t>
            </a:r>
          </a:p>
          <a:p>
            <a:pPr algn="r"/>
            <a:r>
              <a:rPr lang="en-US" sz="2200" b="0">
                <a:latin typeface="Tahoma" charset="0"/>
              </a:rPr>
              <a:t>12:</a:t>
            </a:r>
          </a:p>
        </p:txBody>
      </p:sp>
      <p:grpSp>
        <p:nvGrpSpPr>
          <p:cNvPr id="43014" name="Group 25"/>
          <p:cNvGrpSpPr>
            <a:grpSpLocks/>
          </p:cNvGrpSpPr>
          <p:nvPr/>
        </p:nvGrpSpPr>
        <p:grpSpPr bwMode="auto">
          <a:xfrm>
            <a:off x="4968875" y="3933825"/>
            <a:ext cx="3352800" cy="346075"/>
            <a:chOff x="3360" y="2080"/>
            <a:chExt cx="2112" cy="218"/>
          </a:xfrm>
          <a:solidFill>
            <a:schemeClr val="accent5">
              <a:lumMod val="40000"/>
              <a:lumOff val="60000"/>
            </a:schemeClr>
          </a:solidFill>
        </p:grpSpPr>
        <p:sp>
          <p:nvSpPr>
            <p:cNvPr id="43036" name="Rectangle 26"/>
            <p:cNvSpPr>
              <a:spLocks noChangeArrowheads="1"/>
            </p:cNvSpPr>
            <p:nvPr/>
          </p:nvSpPr>
          <p:spPr bwMode="auto">
            <a:xfrm>
              <a:off x="4944" y="2080"/>
              <a:ext cx="528" cy="218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 algn="ctr">
                <a:defRPr/>
              </a:pPr>
              <a:r>
                <a:rPr lang="en-US" sz="1600">
                  <a:latin typeface="Tahoma" charset="0"/>
                </a:rPr>
                <a:t>8</a:t>
              </a:r>
            </a:p>
          </p:txBody>
        </p:sp>
        <p:sp>
          <p:nvSpPr>
            <p:cNvPr id="43037" name="Rectangle 27"/>
            <p:cNvSpPr>
              <a:spLocks noChangeArrowheads="1"/>
            </p:cNvSpPr>
            <p:nvPr/>
          </p:nvSpPr>
          <p:spPr bwMode="auto">
            <a:xfrm>
              <a:off x="4416" y="2080"/>
              <a:ext cx="528" cy="218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 algn="ctr">
                <a:defRPr/>
              </a:pPr>
              <a:r>
                <a:rPr lang="en-US" sz="1600">
                  <a:latin typeface="Tahoma" charset="0"/>
                </a:rPr>
                <a:t>9</a:t>
              </a:r>
            </a:p>
          </p:txBody>
        </p:sp>
        <p:sp>
          <p:nvSpPr>
            <p:cNvPr id="43038" name="Rectangle 28"/>
            <p:cNvSpPr>
              <a:spLocks noChangeArrowheads="1"/>
            </p:cNvSpPr>
            <p:nvPr/>
          </p:nvSpPr>
          <p:spPr bwMode="auto">
            <a:xfrm>
              <a:off x="3888" y="2080"/>
              <a:ext cx="528" cy="218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 algn="ctr">
                <a:defRPr/>
              </a:pPr>
              <a:r>
                <a:rPr lang="en-US" sz="1600">
                  <a:latin typeface="Tahoma" charset="0"/>
                </a:rPr>
                <a:t>10</a:t>
              </a:r>
            </a:p>
          </p:txBody>
        </p:sp>
        <p:sp>
          <p:nvSpPr>
            <p:cNvPr id="43039" name="Rectangle 29"/>
            <p:cNvSpPr>
              <a:spLocks noChangeArrowheads="1"/>
            </p:cNvSpPr>
            <p:nvPr/>
          </p:nvSpPr>
          <p:spPr bwMode="auto">
            <a:xfrm>
              <a:off x="3360" y="2080"/>
              <a:ext cx="528" cy="218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 algn="ctr">
                <a:defRPr/>
              </a:pPr>
              <a:r>
                <a:rPr lang="en-US" sz="1600">
                  <a:latin typeface="Tahoma" charset="0"/>
                </a:rPr>
                <a:t>12</a:t>
              </a:r>
            </a:p>
          </p:txBody>
        </p:sp>
      </p:grpSp>
      <p:grpSp>
        <p:nvGrpSpPr>
          <p:cNvPr id="43015" name="Group 30"/>
          <p:cNvGrpSpPr>
            <a:grpSpLocks/>
          </p:cNvGrpSpPr>
          <p:nvPr/>
        </p:nvGrpSpPr>
        <p:grpSpPr bwMode="auto">
          <a:xfrm>
            <a:off x="4968875" y="4279900"/>
            <a:ext cx="3352800" cy="346075"/>
            <a:chOff x="3360" y="2080"/>
            <a:chExt cx="2112" cy="218"/>
          </a:xfrm>
          <a:solidFill>
            <a:schemeClr val="accent5">
              <a:lumMod val="40000"/>
              <a:lumOff val="60000"/>
            </a:schemeClr>
          </a:solidFill>
        </p:grpSpPr>
        <p:sp>
          <p:nvSpPr>
            <p:cNvPr id="43032" name="Rectangle 31"/>
            <p:cNvSpPr>
              <a:spLocks noChangeArrowheads="1"/>
            </p:cNvSpPr>
            <p:nvPr/>
          </p:nvSpPr>
          <p:spPr bwMode="auto">
            <a:xfrm>
              <a:off x="4944" y="2080"/>
              <a:ext cx="528" cy="218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 algn="ctr">
                <a:defRPr/>
              </a:pPr>
              <a:r>
                <a:rPr lang="en-US" sz="1600">
                  <a:latin typeface="Tahoma" charset="0"/>
                </a:rPr>
                <a:t>12</a:t>
              </a:r>
            </a:p>
          </p:txBody>
        </p:sp>
        <p:sp>
          <p:nvSpPr>
            <p:cNvPr id="43033" name="Rectangle 32"/>
            <p:cNvSpPr>
              <a:spLocks noChangeArrowheads="1"/>
            </p:cNvSpPr>
            <p:nvPr/>
          </p:nvSpPr>
          <p:spPr bwMode="auto">
            <a:xfrm>
              <a:off x="4416" y="2080"/>
              <a:ext cx="528" cy="218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 algn="ctr">
                <a:defRPr/>
              </a:pPr>
              <a:r>
                <a:rPr lang="en-US" sz="1600">
                  <a:latin typeface="Tahoma" charset="0"/>
                </a:rPr>
                <a:t>13</a:t>
              </a:r>
            </a:p>
          </p:txBody>
        </p:sp>
        <p:sp>
          <p:nvSpPr>
            <p:cNvPr id="43034" name="Rectangle 33"/>
            <p:cNvSpPr>
              <a:spLocks noChangeArrowheads="1"/>
            </p:cNvSpPr>
            <p:nvPr/>
          </p:nvSpPr>
          <p:spPr bwMode="auto">
            <a:xfrm>
              <a:off x="3888" y="2080"/>
              <a:ext cx="528" cy="218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 algn="ctr">
                <a:defRPr/>
              </a:pPr>
              <a:r>
                <a:rPr lang="en-US" sz="1600">
                  <a:latin typeface="Tahoma" charset="0"/>
                </a:rPr>
                <a:t>14</a:t>
              </a:r>
            </a:p>
          </p:txBody>
        </p:sp>
        <p:sp>
          <p:nvSpPr>
            <p:cNvPr id="43035" name="Rectangle 34"/>
            <p:cNvSpPr>
              <a:spLocks noChangeArrowheads="1"/>
            </p:cNvSpPr>
            <p:nvPr/>
          </p:nvSpPr>
          <p:spPr bwMode="auto">
            <a:xfrm>
              <a:off x="3360" y="2080"/>
              <a:ext cx="528" cy="218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 algn="ctr">
                <a:defRPr/>
              </a:pPr>
              <a:r>
                <a:rPr lang="en-US" sz="1600">
                  <a:latin typeface="Tahoma" charset="0"/>
                </a:rPr>
                <a:t>15</a:t>
              </a:r>
            </a:p>
          </p:txBody>
        </p:sp>
      </p:grpSp>
      <p:grpSp>
        <p:nvGrpSpPr>
          <p:cNvPr id="6" name="Group 48"/>
          <p:cNvGrpSpPr>
            <a:grpSpLocks/>
          </p:cNvGrpSpPr>
          <p:nvPr/>
        </p:nvGrpSpPr>
        <p:grpSpPr bwMode="auto">
          <a:xfrm>
            <a:off x="4768850" y="2657475"/>
            <a:ext cx="3784600" cy="619125"/>
            <a:chOff x="3004" y="1674"/>
            <a:chExt cx="2384" cy="390"/>
          </a:xfrm>
        </p:grpSpPr>
        <p:sp>
          <p:nvSpPr>
            <p:cNvPr id="45075" name="AutoShape 35"/>
            <p:cNvSpPr>
              <a:spLocks/>
            </p:cNvSpPr>
            <p:nvPr/>
          </p:nvSpPr>
          <p:spPr bwMode="auto">
            <a:xfrm rot="-5400000">
              <a:off x="4906" y="1824"/>
              <a:ext cx="144" cy="316"/>
            </a:xfrm>
            <a:prstGeom prst="rightBrace">
              <a:avLst>
                <a:gd name="adj1" fmla="val 30560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US">
                <a:latin typeface="Tahoma" charset="0"/>
              </a:endParaRPr>
            </a:p>
          </p:txBody>
        </p:sp>
        <p:sp>
          <p:nvSpPr>
            <p:cNvPr id="45076" name="AutoShape 36"/>
            <p:cNvSpPr>
              <a:spLocks/>
            </p:cNvSpPr>
            <p:nvPr/>
          </p:nvSpPr>
          <p:spPr bwMode="auto">
            <a:xfrm rot="-5400000">
              <a:off x="4378" y="1834"/>
              <a:ext cx="144" cy="316"/>
            </a:xfrm>
            <a:prstGeom prst="rightBrace">
              <a:avLst>
                <a:gd name="adj1" fmla="val 30560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US">
                <a:latin typeface="Tahoma" charset="0"/>
              </a:endParaRPr>
            </a:p>
          </p:txBody>
        </p:sp>
        <p:sp>
          <p:nvSpPr>
            <p:cNvPr id="45077" name="AutoShape 37"/>
            <p:cNvSpPr>
              <a:spLocks/>
            </p:cNvSpPr>
            <p:nvPr/>
          </p:nvSpPr>
          <p:spPr bwMode="auto">
            <a:xfrm rot="-5400000">
              <a:off x="3850" y="1834"/>
              <a:ext cx="144" cy="316"/>
            </a:xfrm>
            <a:prstGeom prst="rightBrace">
              <a:avLst>
                <a:gd name="adj1" fmla="val 30560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US">
                <a:latin typeface="Tahoma" charset="0"/>
              </a:endParaRPr>
            </a:p>
          </p:txBody>
        </p:sp>
        <p:sp>
          <p:nvSpPr>
            <p:cNvPr id="45078" name="AutoShape 38"/>
            <p:cNvSpPr>
              <a:spLocks/>
            </p:cNvSpPr>
            <p:nvPr/>
          </p:nvSpPr>
          <p:spPr bwMode="auto">
            <a:xfrm rot="-5400000">
              <a:off x="3322" y="1834"/>
              <a:ext cx="144" cy="316"/>
            </a:xfrm>
            <a:prstGeom prst="rightBrace">
              <a:avLst>
                <a:gd name="adj1" fmla="val 30560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US">
                <a:latin typeface="Tahoma" charset="0"/>
              </a:endParaRPr>
            </a:p>
          </p:txBody>
        </p:sp>
        <p:sp>
          <p:nvSpPr>
            <p:cNvPr id="45079" name="Text Box 39"/>
            <p:cNvSpPr txBox="1">
              <a:spLocks noChangeArrowheads="1"/>
            </p:cNvSpPr>
            <p:nvPr/>
          </p:nvSpPr>
          <p:spPr bwMode="auto">
            <a:xfrm>
              <a:off x="3004" y="1674"/>
              <a:ext cx="2384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9pPr>
            </a:lstStyle>
            <a:p>
              <a:pPr algn="ctr"/>
              <a:r>
                <a:rPr lang="en-US" b="0">
                  <a:latin typeface="Tahoma" charset="0"/>
                </a:rPr>
                <a:t>byte3  byte2  byte1  byte0</a:t>
              </a:r>
            </a:p>
          </p:txBody>
        </p:sp>
      </p:grpSp>
      <p:grpSp>
        <p:nvGrpSpPr>
          <p:cNvPr id="7" name="Group 51"/>
          <p:cNvGrpSpPr>
            <a:grpSpLocks/>
          </p:cNvGrpSpPr>
          <p:nvPr/>
        </p:nvGrpSpPr>
        <p:grpSpPr bwMode="auto">
          <a:xfrm>
            <a:off x="5246688" y="2120900"/>
            <a:ext cx="2862262" cy="611188"/>
            <a:chOff x="3305" y="1336"/>
            <a:chExt cx="1803" cy="385"/>
          </a:xfrm>
        </p:grpSpPr>
        <p:sp>
          <p:nvSpPr>
            <p:cNvPr id="45072" name="AutoShape 42"/>
            <p:cNvSpPr>
              <a:spLocks/>
            </p:cNvSpPr>
            <p:nvPr/>
          </p:nvSpPr>
          <p:spPr bwMode="auto">
            <a:xfrm rot="-5400000">
              <a:off x="3592" y="1479"/>
              <a:ext cx="144" cy="339"/>
            </a:xfrm>
            <a:prstGeom prst="rightBrace">
              <a:avLst>
                <a:gd name="adj1" fmla="val 60413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US">
                <a:latin typeface="Tahoma" charset="0"/>
              </a:endParaRPr>
            </a:p>
          </p:txBody>
        </p:sp>
        <p:sp>
          <p:nvSpPr>
            <p:cNvPr id="45073" name="AutoShape 41"/>
            <p:cNvSpPr>
              <a:spLocks/>
            </p:cNvSpPr>
            <p:nvPr/>
          </p:nvSpPr>
          <p:spPr bwMode="auto">
            <a:xfrm rot="-5400000">
              <a:off x="4648" y="1479"/>
              <a:ext cx="144" cy="339"/>
            </a:xfrm>
            <a:prstGeom prst="rightBrace">
              <a:avLst>
                <a:gd name="adj1" fmla="val 60413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US">
                <a:latin typeface="Tahoma" charset="0"/>
              </a:endParaRPr>
            </a:p>
          </p:txBody>
        </p:sp>
        <p:sp>
          <p:nvSpPr>
            <p:cNvPr id="45074" name="Text Box 43"/>
            <p:cNvSpPr txBox="1">
              <a:spLocks noChangeArrowheads="1"/>
            </p:cNvSpPr>
            <p:nvPr/>
          </p:nvSpPr>
          <p:spPr bwMode="auto">
            <a:xfrm>
              <a:off x="3305" y="1336"/>
              <a:ext cx="1803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9pPr>
            </a:lstStyle>
            <a:p>
              <a:pPr algn="ctr"/>
              <a:r>
                <a:rPr lang="en-US" b="0">
                  <a:latin typeface="Tahoma" charset="0"/>
                </a:rPr>
                <a:t>short2          short0</a:t>
              </a:r>
            </a:p>
          </p:txBody>
        </p:sp>
      </p:grpSp>
      <p:grpSp>
        <p:nvGrpSpPr>
          <p:cNvPr id="8" name="Group 50"/>
          <p:cNvGrpSpPr>
            <a:grpSpLocks/>
          </p:cNvGrpSpPr>
          <p:nvPr/>
        </p:nvGrpSpPr>
        <p:grpSpPr bwMode="auto">
          <a:xfrm>
            <a:off x="8315325" y="3352800"/>
            <a:ext cx="889000" cy="1173163"/>
            <a:chOff x="5238" y="2112"/>
            <a:chExt cx="560" cy="739"/>
          </a:xfrm>
        </p:grpSpPr>
        <p:sp>
          <p:nvSpPr>
            <p:cNvPr id="45069" name="AutoShape 44"/>
            <p:cNvSpPr>
              <a:spLocks/>
            </p:cNvSpPr>
            <p:nvPr/>
          </p:nvSpPr>
          <p:spPr bwMode="auto">
            <a:xfrm>
              <a:off x="5242" y="2120"/>
              <a:ext cx="182" cy="311"/>
            </a:xfrm>
            <a:prstGeom prst="rightBrace">
              <a:avLst>
                <a:gd name="adj1" fmla="val 18591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US">
                <a:latin typeface="Tahoma" charset="0"/>
              </a:endParaRPr>
            </a:p>
          </p:txBody>
        </p:sp>
        <p:sp>
          <p:nvSpPr>
            <p:cNvPr id="45070" name="Text Box 45"/>
            <p:cNvSpPr txBox="1">
              <a:spLocks noChangeArrowheads="1"/>
            </p:cNvSpPr>
            <p:nvPr/>
          </p:nvSpPr>
          <p:spPr bwMode="auto">
            <a:xfrm>
              <a:off x="5368" y="2112"/>
              <a:ext cx="430" cy="67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9pPr>
            </a:lstStyle>
            <a:p>
              <a:r>
                <a:rPr lang="en-US" sz="1600" b="0">
                  <a:latin typeface="Tahoma" charset="0"/>
                </a:rPr>
                <a:t>long0</a:t>
              </a:r>
              <a:br>
                <a:rPr lang="en-US" sz="1600" b="0">
                  <a:latin typeface="Tahoma" charset="0"/>
                </a:rPr>
              </a:br>
              <a:br>
                <a:rPr lang="en-US" sz="1600" b="0">
                  <a:latin typeface="Tahoma" charset="0"/>
                </a:rPr>
              </a:br>
              <a:endParaRPr lang="en-US" sz="1600" b="0">
                <a:latin typeface="Tahoma" charset="0"/>
              </a:endParaRPr>
            </a:p>
            <a:p>
              <a:r>
                <a:rPr lang="en-US" sz="1600" b="0">
                  <a:latin typeface="Tahoma" charset="0"/>
                </a:rPr>
                <a:t>long8</a:t>
              </a:r>
            </a:p>
          </p:txBody>
        </p:sp>
        <p:sp>
          <p:nvSpPr>
            <p:cNvPr id="45071" name="AutoShape 47"/>
            <p:cNvSpPr>
              <a:spLocks/>
            </p:cNvSpPr>
            <p:nvPr/>
          </p:nvSpPr>
          <p:spPr bwMode="auto">
            <a:xfrm>
              <a:off x="5238" y="2540"/>
              <a:ext cx="182" cy="311"/>
            </a:xfrm>
            <a:prstGeom prst="rightBrace">
              <a:avLst>
                <a:gd name="adj1" fmla="val 18591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US">
                <a:latin typeface="Tahoma" charset="0"/>
              </a:endParaRPr>
            </a:p>
          </p:txBody>
        </p:sp>
      </p:grpSp>
      <p:sp>
        <p:nvSpPr>
          <p:cNvPr id="690228" name="Text Box 52"/>
          <p:cNvSpPr txBox="1">
            <a:spLocks noChangeArrowheads="1"/>
          </p:cNvSpPr>
          <p:nvPr/>
        </p:nvSpPr>
        <p:spPr bwMode="auto">
          <a:xfrm>
            <a:off x="4921250" y="3219450"/>
            <a:ext cx="3600450" cy="20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9pPr>
          </a:lstStyle>
          <a:p>
            <a:r>
              <a:rPr lang="en-US" sz="700">
                <a:latin typeface="Tahoma" charset="0"/>
              </a:rPr>
              <a:t>31 30 29 …                                                                                        … 4 3 2 1 0</a:t>
            </a:r>
          </a:p>
        </p:txBody>
      </p:sp>
      <p:sp>
        <p:nvSpPr>
          <p:cNvPr id="45068" name="Slide Number Placeholder 1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9pPr>
          </a:lstStyle>
          <a:p>
            <a:fld id="{BFF48746-C16C-8B46-9BC8-BB1AFB4EAC87}" type="slidenum">
              <a:rPr lang="en-US" sz="1400">
                <a:latin typeface="Arial Narrow" charset="0"/>
              </a:rPr>
              <a:pPr/>
              <a:t>17</a:t>
            </a:fld>
            <a:endParaRPr lang="en-US" sz="1400">
              <a:latin typeface="Arial Narrow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10594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0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0228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US" dirty="0">
                <a:ea typeface="ＭＳ Ｐゴシック" charset="0"/>
                <a:cs typeface="ＭＳ Ｐゴシック" charset="0"/>
              </a:rPr>
              <a:t>MIPS Register Nits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pPr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  <a:cs typeface="ＭＳ Ｐゴシック" charset="0"/>
              </a:rPr>
              <a:t>There are 32 named registers [$0, $1, …. $31]</a:t>
            </a:r>
          </a:p>
          <a:p>
            <a:pPr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  <a:cs typeface="ＭＳ Ｐゴシック" charset="0"/>
              </a:rPr>
              <a:t>The operands of </a:t>
            </a:r>
            <a:r>
              <a:rPr lang="en-US" b="1" i="1" u="sng" dirty="0"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  <a:cs typeface="ＭＳ Ｐゴシック" charset="0"/>
              </a:rPr>
              <a:t>all</a:t>
            </a: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  <a:cs typeface="ＭＳ Ｐゴシック" charset="0"/>
              </a:rPr>
              <a:t> ALU instructions are registers</a:t>
            </a:r>
          </a:p>
          <a:p>
            <a:pPr lvl="1"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</a:rPr>
              <a:t>This means to operate on a variables in memory you must:</a:t>
            </a:r>
          </a:p>
          <a:p>
            <a:pPr lvl="2"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</a:rPr>
              <a:t>Load the value/values from memory into a register</a:t>
            </a:r>
          </a:p>
          <a:p>
            <a:pPr lvl="2"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</a:rPr>
              <a:t>Perform the instruction</a:t>
            </a:r>
          </a:p>
          <a:p>
            <a:pPr lvl="2"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</a:rPr>
              <a:t>Store the result back into memory</a:t>
            </a:r>
          </a:p>
          <a:p>
            <a:pPr lvl="1"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</a:rPr>
              <a:t>Going to and from memory can be expensive</a:t>
            </a:r>
          </a:p>
          <a:p>
            <a:pPr lvl="2"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</a:rPr>
              <a:t>(4x to 20x slower than operating on a register)</a:t>
            </a:r>
          </a:p>
          <a:p>
            <a:pPr lvl="1"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</a:rPr>
              <a:t>Net effect: Keep variables in registers as much as possible!</a:t>
            </a:r>
          </a:p>
          <a:p>
            <a:pPr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</a:rPr>
              <a:t>Special purpose and conventions</a:t>
            </a:r>
          </a:p>
          <a:p>
            <a:pPr lvl="1"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</a:rPr>
              <a:t>2 registers have specific “side-effects”</a:t>
            </a:r>
          </a:p>
          <a:p>
            <a:pPr lvl="2"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</a:rPr>
              <a:t>(ex: $0 always contains the value </a:t>
            </a:r>
            <a:r>
              <a:rPr lang="ja-JP" altLang="en-US" dirty="0"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</a:rPr>
              <a:t>‘</a:t>
            </a: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</a:rPr>
              <a:t>0</a:t>
            </a:r>
            <a:r>
              <a:rPr lang="ja-JP" altLang="en-US" dirty="0"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</a:rPr>
              <a:t>’</a:t>
            </a: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</a:rPr>
              <a:t>… more later)</a:t>
            </a:r>
          </a:p>
          <a:p>
            <a:pPr lvl="1"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</a:rPr>
              <a:t>4 registers dedicated to specific tasks by convention</a:t>
            </a:r>
          </a:p>
          <a:p>
            <a:pPr lvl="1"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</a:rPr>
              <a:t>26 available for general use, but constrained by convention</a:t>
            </a:r>
          </a:p>
        </p:txBody>
      </p:sp>
      <p:sp>
        <p:nvSpPr>
          <p:cNvPr id="47107" name="Slide Number Placeholder 1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9pPr>
          </a:lstStyle>
          <a:p>
            <a:fld id="{9ED2F991-67FB-B246-A5BB-E028823586A6}" type="slidenum">
              <a:rPr lang="en-US" sz="1400">
                <a:latin typeface="Arial Narrow" charset="0"/>
              </a:rPr>
              <a:pPr/>
              <a:t>18</a:t>
            </a:fld>
            <a:endParaRPr lang="en-US" sz="1400">
              <a:latin typeface="Arial Narrow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708469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US" dirty="0">
                <a:sym typeface="Symbol" charset="0"/>
              </a:rPr>
              <a:t>MIPS</a:t>
            </a:r>
            <a:r>
              <a:rPr lang="en-US" dirty="0"/>
              <a:t> Instruction Formats</a:t>
            </a:r>
          </a:p>
        </p:txBody>
      </p:sp>
      <p:sp>
        <p:nvSpPr>
          <p:cNvPr id="169" name="Content Placeholder 16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sz="2000" dirty="0"/>
              <a:t>All MIPS instructions fit into a single 32-bit word</a:t>
            </a:r>
          </a:p>
          <a:p>
            <a:pPr>
              <a:defRPr/>
            </a:pPr>
            <a:r>
              <a:rPr lang="en-US" sz="2000" dirty="0"/>
              <a:t>Every instruction includes various </a:t>
            </a:r>
            <a:r>
              <a:rPr lang="ja-JP" altLang="en-US" sz="2000" dirty="0"/>
              <a:t>“</a:t>
            </a:r>
            <a:r>
              <a:rPr lang="en-US" sz="2000" dirty="0"/>
              <a:t>fields</a:t>
            </a:r>
            <a:r>
              <a:rPr lang="ja-JP" altLang="en-US" sz="2000" dirty="0"/>
              <a:t>”</a:t>
            </a:r>
            <a:r>
              <a:rPr lang="en-US" altLang="ja-JP" sz="2000" dirty="0"/>
              <a:t>:</a:t>
            </a:r>
            <a:endParaRPr lang="en-US" sz="2000" dirty="0"/>
          </a:p>
          <a:p>
            <a:pPr lvl="1">
              <a:defRPr/>
            </a:pPr>
            <a:r>
              <a:rPr lang="en-US" sz="1800" dirty="0"/>
              <a:t>a 6-bit operation or </a:t>
            </a:r>
            <a:r>
              <a:rPr lang="ja-JP" altLang="en-US" sz="1800" dirty="0"/>
              <a:t>“</a:t>
            </a:r>
            <a:r>
              <a:rPr lang="en-US" sz="1800" dirty="0"/>
              <a:t>OPCODE</a:t>
            </a:r>
            <a:r>
              <a:rPr lang="ja-JP" altLang="en-US" sz="1800" dirty="0"/>
              <a:t>”</a:t>
            </a:r>
            <a:endParaRPr lang="en-US" sz="1800" dirty="0"/>
          </a:p>
          <a:p>
            <a:pPr lvl="2">
              <a:defRPr/>
            </a:pPr>
            <a:r>
              <a:rPr lang="en-US" sz="1600" dirty="0"/>
              <a:t>specifies which operation to execute (fewer than 64)</a:t>
            </a:r>
          </a:p>
          <a:p>
            <a:pPr lvl="1">
              <a:defRPr/>
            </a:pPr>
            <a:r>
              <a:rPr lang="en-US" sz="1800" dirty="0"/>
              <a:t>up to three 5-bit OPERAND fields</a:t>
            </a:r>
          </a:p>
          <a:p>
            <a:pPr lvl="2">
              <a:defRPr/>
            </a:pPr>
            <a:r>
              <a:rPr lang="en-US" sz="1600" dirty="0"/>
              <a:t>each specifies a register (one of 32) as source/destination</a:t>
            </a:r>
          </a:p>
          <a:p>
            <a:pPr lvl="1">
              <a:defRPr/>
            </a:pPr>
            <a:r>
              <a:rPr lang="en-US" sz="1800" dirty="0"/>
              <a:t>embedded constants</a:t>
            </a:r>
          </a:p>
          <a:p>
            <a:pPr lvl="2">
              <a:defRPr/>
            </a:pPr>
            <a:r>
              <a:rPr lang="en-US" sz="1600" dirty="0"/>
              <a:t>also called “literals” or “</a:t>
            </a:r>
            <a:r>
              <a:rPr lang="en-US" sz="1600" dirty="0" err="1"/>
              <a:t>immediates</a:t>
            </a:r>
            <a:r>
              <a:rPr lang="en-US" sz="1600" dirty="0"/>
              <a:t>”</a:t>
            </a:r>
          </a:p>
          <a:p>
            <a:pPr lvl="2">
              <a:defRPr/>
            </a:pPr>
            <a:r>
              <a:rPr lang="en-US" sz="1600" dirty="0"/>
              <a:t>16-bits, 5-bits or 26-bits long</a:t>
            </a:r>
          </a:p>
          <a:p>
            <a:pPr lvl="2">
              <a:defRPr/>
            </a:pPr>
            <a:r>
              <a:rPr lang="en-US" sz="1600" dirty="0"/>
              <a:t>sometimes treated as signed values, sometimes unsigned</a:t>
            </a:r>
          </a:p>
          <a:p>
            <a:pPr>
              <a:defRPr/>
            </a:pPr>
            <a:r>
              <a:rPr lang="en-US" sz="2000" dirty="0"/>
              <a:t>There are three basic instruction formats:</a:t>
            </a:r>
          </a:p>
          <a:p>
            <a:pPr>
              <a:defRPr/>
            </a:pPr>
            <a:endParaRPr lang="en-US" sz="2000" dirty="0"/>
          </a:p>
        </p:txBody>
      </p:sp>
      <p:sp>
        <p:nvSpPr>
          <p:cNvPr id="1143" name="Text Box 119"/>
          <p:cNvSpPr txBox="1">
            <a:spLocks noChangeArrowheads="1"/>
          </p:cNvSpPr>
          <p:nvPr/>
        </p:nvSpPr>
        <p:spPr bwMode="auto">
          <a:xfrm>
            <a:off x="152400" y="5128021"/>
            <a:ext cx="35814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173038" indent="-173038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  <a:buFontTx/>
              <a:buChar char="•"/>
            </a:pPr>
            <a:r>
              <a:rPr lang="en-US" sz="1800" b="0" dirty="0">
                <a:solidFill>
                  <a:srgbClr val="CC0000"/>
                </a:solidFill>
                <a:latin typeface="Tahoma" charset="0"/>
              </a:rPr>
              <a:t>R-type</a:t>
            </a:r>
            <a:r>
              <a:rPr lang="en-US" sz="1800" b="0" dirty="0">
                <a:latin typeface="Tahoma" charset="0"/>
              </a:rPr>
              <a:t>, 3 register operands (2 sources, destination)</a:t>
            </a:r>
          </a:p>
        </p:txBody>
      </p:sp>
      <p:sp>
        <p:nvSpPr>
          <p:cNvPr id="1144" name="Text Box 120"/>
          <p:cNvSpPr txBox="1">
            <a:spLocks noChangeArrowheads="1"/>
          </p:cNvSpPr>
          <p:nvPr/>
        </p:nvSpPr>
        <p:spPr bwMode="auto">
          <a:xfrm>
            <a:off x="152400" y="5699521"/>
            <a:ext cx="35814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173038" indent="-173038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  <a:buFontTx/>
              <a:buChar char="•"/>
            </a:pPr>
            <a:r>
              <a:rPr lang="en-US" sz="1800" b="0">
                <a:solidFill>
                  <a:srgbClr val="CC0000"/>
                </a:solidFill>
                <a:latin typeface="Tahoma" charset="0"/>
              </a:rPr>
              <a:t>I-type</a:t>
            </a:r>
            <a:r>
              <a:rPr lang="en-US" sz="1800" b="0">
                <a:latin typeface="Tahoma" charset="0"/>
              </a:rPr>
              <a:t>, 2 register operands, 16-bit constant</a:t>
            </a:r>
          </a:p>
        </p:txBody>
      </p:sp>
      <p:grpSp>
        <p:nvGrpSpPr>
          <p:cNvPr id="2" name="Group 121"/>
          <p:cNvGrpSpPr>
            <a:grpSpLocks/>
          </p:cNvGrpSpPr>
          <p:nvPr/>
        </p:nvGrpSpPr>
        <p:grpSpPr bwMode="auto">
          <a:xfrm>
            <a:off x="3733800" y="5143896"/>
            <a:ext cx="5181600" cy="609600"/>
            <a:chOff x="1632" y="1872"/>
            <a:chExt cx="3264" cy="384"/>
          </a:xfrm>
        </p:grpSpPr>
        <p:sp>
          <p:nvSpPr>
            <p:cNvPr id="49243" name="Rectangle 122"/>
            <p:cNvSpPr>
              <a:spLocks noChangeArrowheads="1"/>
            </p:cNvSpPr>
            <p:nvPr/>
          </p:nvSpPr>
          <p:spPr bwMode="auto">
            <a:xfrm>
              <a:off x="1632" y="1872"/>
              <a:ext cx="3264" cy="3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>
                <a:latin typeface="Tahoma" charset="0"/>
              </a:endParaRPr>
            </a:p>
          </p:txBody>
        </p:sp>
        <p:grpSp>
          <p:nvGrpSpPr>
            <p:cNvPr id="49244" name="Group 123"/>
            <p:cNvGrpSpPr>
              <a:grpSpLocks/>
            </p:cNvGrpSpPr>
            <p:nvPr/>
          </p:nvGrpSpPr>
          <p:grpSpPr bwMode="auto">
            <a:xfrm>
              <a:off x="1728" y="1968"/>
              <a:ext cx="3072" cy="192"/>
              <a:chOff x="576" y="3984"/>
              <a:chExt cx="3072" cy="192"/>
            </a:xfrm>
          </p:grpSpPr>
          <p:grpSp>
            <p:nvGrpSpPr>
              <p:cNvPr id="49250" name="Group 124"/>
              <p:cNvGrpSpPr>
                <a:grpSpLocks/>
              </p:cNvGrpSpPr>
              <p:nvPr/>
            </p:nvGrpSpPr>
            <p:grpSpPr bwMode="auto">
              <a:xfrm>
                <a:off x="576" y="3984"/>
                <a:ext cx="3072" cy="192"/>
                <a:chOff x="1728" y="288"/>
                <a:chExt cx="3072" cy="192"/>
              </a:xfrm>
            </p:grpSpPr>
            <p:grpSp>
              <p:nvGrpSpPr>
                <p:cNvPr id="49255" name="Group 125"/>
                <p:cNvGrpSpPr>
                  <a:grpSpLocks/>
                </p:cNvGrpSpPr>
                <p:nvPr/>
              </p:nvGrpSpPr>
              <p:grpSpPr bwMode="auto">
                <a:xfrm>
                  <a:off x="1824" y="432"/>
                  <a:ext cx="2880" cy="48"/>
                  <a:chOff x="1968" y="1776"/>
                  <a:chExt cx="2880" cy="192"/>
                </a:xfrm>
              </p:grpSpPr>
              <p:sp>
                <p:nvSpPr>
                  <p:cNvPr id="49257" name="Line 126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1968" y="1776"/>
                    <a:ext cx="0" cy="192"/>
                  </a:xfrm>
                  <a:prstGeom prst="line">
                    <a:avLst/>
                  </a:prstGeom>
                  <a:noFill/>
                  <a:ln w="3175">
                    <a:solidFill>
                      <a:srgbClr val="66FFFF"/>
                    </a:solidFill>
                    <a:prstDash val="lgDash"/>
                    <a:round/>
                    <a:headEnd/>
                    <a:tailEnd/>
                  </a:ln>
                  <a:extLst>
                    <a:ext uri="{909E8E84-426E-40dd-AFC4-6F175D3DCCD1}">
                      <a14:hiddenFill xmlns=""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9258" name="Line 127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2064" y="1776"/>
                    <a:ext cx="0" cy="192"/>
                  </a:xfrm>
                  <a:prstGeom prst="line">
                    <a:avLst/>
                  </a:prstGeom>
                  <a:noFill/>
                  <a:ln w="3175">
                    <a:solidFill>
                      <a:srgbClr val="66FFFF"/>
                    </a:solidFill>
                    <a:prstDash val="lgDash"/>
                    <a:round/>
                    <a:headEnd/>
                    <a:tailEnd/>
                  </a:ln>
                  <a:extLst>
                    <a:ext uri="{909E8E84-426E-40dd-AFC4-6F175D3DCCD1}">
                      <a14:hiddenFill xmlns=""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9259" name="Line 128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2160" y="1776"/>
                    <a:ext cx="0" cy="192"/>
                  </a:xfrm>
                  <a:prstGeom prst="line">
                    <a:avLst/>
                  </a:prstGeom>
                  <a:noFill/>
                  <a:ln w="3175">
                    <a:solidFill>
                      <a:srgbClr val="66FFFF"/>
                    </a:solidFill>
                    <a:prstDash val="lgDash"/>
                    <a:round/>
                    <a:headEnd/>
                    <a:tailEnd/>
                  </a:ln>
                  <a:extLst>
                    <a:ext uri="{909E8E84-426E-40dd-AFC4-6F175D3DCCD1}">
                      <a14:hiddenFill xmlns=""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9260" name="Line 129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2256" y="1776"/>
                    <a:ext cx="0" cy="192"/>
                  </a:xfrm>
                  <a:prstGeom prst="line">
                    <a:avLst/>
                  </a:prstGeom>
                  <a:noFill/>
                  <a:ln w="3175">
                    <a:solidFill>
                      <a:srgbClr val="66FFFF"/>
                    </a:solidFill>
                    <a:prstDash val="lgDash"/>
                    <a:round/>
                    <a:headEnd/>
                    <a:tailEnd/>
                  </a:ln>
                  <a:extLst>
                    <a:ext uri="{909E8E84-426E-40dd-AFC4-6F175D3DCCD1}">
                      <a14:hiddenFill xmlns=""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9261" name="Line 130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2352" y="1776"/>
                    <a:ext cx="0" cy="192"/>
                  </a:xfrm>
                  <a:prstGeom prst="line">
                    <a:avLst/>
                  </a:prstGeom>
                  <a:noFill/>
                  <a:ln w="3175">
                    <a:solidFill>
                      <a:srgbClr val="66FFFF"/>
                    </a:solidFill>
                    <a:prstDash val="lgDash"/>
                    <a:round/>
                    <a:headEnd/>
                    <a:tailEnd/>
                  </a:ln>
                  <a:extLst>
                    <a:ext uri="{909E8E84-426E-40dd-AFC4-6F175D3DCCD1}">
                      <a14:hiddenFill xmlns=""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9262" name="Line 131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2448" y="1776"/>
                    <a:ext cx="0" cy="192"/>
                  </a:xfrm>
                  <a:prstGeom prst="line">
                    <a:avLst/>
                  </a:prstGeom>
                  <a:noFill/>
                  <a:ln w="3175">
                    <a:solidFill>
                      <a:srgbClr val="66FFFF"/>
                    </a:solidFill>
                    <a:prstDash val="lgDash"/>
                    <a:round/>
                    <a:headEnd/>
                    <a:tailEnd/>
                  </a:ln>
                  <a:extLst>
                    <a:ext uri="{909E8E84-426E-40dd-AFC4-6F175D3DCCD1}">
                      <a14:hiddenFill xmlns=""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9263" name="Line 132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2544" y="1776"/>
                    <a:ext cx="0" cy="192"/>
                  </a:xfrm>
                  <a:prstGeom prst="line">
                    <a:avLst/>
                  </a:prstGeom>
                  <a:noFill/>
                  <a:ln w="3175">
                    <a:solidFill>
                      <a:srgbClr val="66FFFF"/>
                    </a:solidFill>
                    <a:prstDash val="lgDash"/>
                    <a:round/>
                    <a:headEnd/>
                    <a:tailEnd/>
                  </a:ln>
                  <a:extLst>
                    <a:ext uri="{909E8E84-426E-40dd-AFC4-6F175D3DCCD1}">
                      <a14:hiddenFill xmlns=""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9264" name="Line 133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2640" y="1776"/>
                    <a:ext cx="0" cy="192"/>
                  </a:xfrm>
                  <a:prstGeom prst="line">
                    <a:avLst/>
                  </a:prstGeom>
                  <a:noFill/>
                  <a:ln w="3175">
                    <a:solidFill>
                      <a:srgbClr val="66FFFF"/>
                    </a:solidFill>
                    <a:prstDash val="lgDash"/>
                    <a:round/>
                    <a:headEnd/>
                    <a:tailEnd/>
                  </a:ln>
                  <a:extLst>
                    <a:ext uri="{909E8E84-426E-40dd-AFC4-6F175D3DCCD1}">
                      <a14:hiddenFill xmlns=""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9265" name="Line 134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2736" y="1776"/>
                    <a:ext cx="0" cy="192"/>
                  </a:xfrm>
                  <a:prstGeom prst="line">
                    <a:avLst/>
                  </a:prstGeom>
                  <a:noFill/>
                  <a:ln w="3175">
                    <a:solidFill>
                      <a:srgbClr val="66FFFF"/>
                    </a:solidFill>
                    <a:prstDash val="lgDash"/>
                    <a:round/>
                    <a:headEnd/>
                    <a:tailEnd/>
                  </a:ln>
                  <a:extLst>
                    <a:ext uri="{909E8E84-426E-40dd-AFC4-6F175D3DCCD1}">
                      <a14:hiddenFill xmlns=""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9266" name="Line 135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2832" y="1776"/>
                    <a:ext cx="0" cy="192"/>
                  </a:xfrm>
                  <a:prstGeom prst="line">
                    <a:avLst/>
                  </a:prstGeom>
                  <a:noFill/>
                  <a:ln w="3175">
                    <a:solidFill>
                      <a:srgbClr val="66FFFF"/>
                    </a:solidFill>
                    <a:prstDash val="lgDash"/>
                    <a:round/>
                    <a:headEnd/>
                    <a:tailEnd/>
                  </a:ln>
                  <a:extLst>
                    <a:ext uri="{909E8E84-426E-40dd-AFC4-6F175D3DCCD1}">
                      <a14:hiddenFill xmlns=""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9267" name="Line 136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2928" y="1776"/>
                    <a:ext cx="0" cy="192"/>
                  </a:xfrm>
                  <a:prstGeom prst="line">
                    <a:avLst/>
                  </a:prstGeom>
                  <a:noFill/>
                  <a:ln w="3175">
                    <a:solidFill>
                      <a:srgbClr val="66FFFF"/>
                    </a:solidFill>
                    <a:prstDash val="lgDash"/>
                    <a:round/>
                    <a:headEnd/>
                    <a:tailEnd/>
                  </a:ln>
                  <a:extLst>
                    <a:ext uri="{909E8E84-426E-40dd-AFC4-6F175D3DCCD1}">
                      <a14:hiddenFill xmlns=""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9268" name="Line 137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024" y="1776"/>
                    <a:ext cx="0" cy="192"/>
                  </a:xfrm>
                  <a:prstGeom prst="line">
                    <a:avLst/>
                  </a:prstGeom>
                  <a:noFill/>
                  <a:ln w="3175">
                    <a:solidFill>
                      <a:srgbClr val="66FFFF"/>
                    </a:solidFill>
                    <a:prstDash val="lgDash"/>
                    <a:round/>
                    <a:headEnd/>
                    <a:tailEnd/>
                  </a:ln>
                  <a:extLst>
                    <a:ext uri="{909E8E84-426E-40dd-AFC4-6F175D3DCCD1}">
                      <a14:hiddenFill xmlns=""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9269" name="Line 138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120" y="1776"/>
                    <a:ext cx="0" cy="192"/>
                  </a:xfrm>
                  <a:prstGeom prst="line">
                    <a:avLst/>
                  </a:prstGeom>
                  <a:noFill/>
                  <a:ln w="3175">
                    <a:solidFill>
                      <a:srgbClr val="66FFFF"/>
                    </a:solidFill>
                    <a:prstDash val="lgDash"/>
                    <a:round/>
                    <a:headEnd/>
                    <a:tailEnd/>
                  </a:ln>
                  <a:extLst>
                    <a:ext uri="{909E8E84-426E-40dd-AFC4-6F175D3DCCD1}">
                      <a14:hiddenFill xmlns=""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9270" name="Line 139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216" y="1776"/>
                    <a:ext cx="0" cy="192"/>
                  </a:xfrm>
                  <a:prstGeom prst="line">
                    <a:avLst/>
                  </a:prstGeom>
                  <a:noFill/>
                  <a:ln w="3175">
                    <a:solidFill>
                      <a:srgbClr val="66FFFF"/>
                    </a:solidFill>
                    <a:prstDash val="lgDash"/>
                    <a:round/>
                    <a:headEnd/>
                    <a:tailEnd/>
                  </a:ln>
                  <a:extLst>
                    <a:ext uri="{909E8E84-426E-40dd-AFC4-6F175D3DCCD1}">
                      <a14:hiddenFill xmlns=""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9271" name="Line 140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312" y="1776"/>
                    <a:ext cx="0" cy="192"/>
                  </a:xfrm>
                  <a:prstGeom prst="line">
                    <a:avLst/>
                  </a:prstGeom>
                  <a:noFill/>
                  <a:ln w="3175">
                    <a:solidFill>
                      <a:srgbClr val="66FFFF"/>
                    </a:solidFill>
                    <a:prstDash val="lgDash"/>
                    <a:round/>
                    <a:headEnd/>
                    <a:tailEnd/>
                  </a:ln>
                  <a:extLst>
                    <a:ext uri="{909E8E84-426E-40dd-AFC4-6F175D3DCCD1}">
                      <a14:hiddenFill xmlns=""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9272" name="Line 141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408" y="1776"/>
                    <a:ext cx="0" cy="192"/>
                  </a:xfrm>
                  <a:prstGeom prst="line">
                    <a:avLst/>
                  </a:prstGeom>
                  <a:noFill/>
                  <a:ln w="3175">
                    <a:solidFill>
                      <a:srgbClr val="66FFFF"/>
                    </a:solidFill>
                    <a:prstDash val="lgDash"/>
                    <a:round/>
                    <a:headEnd/>
                    <a:tailEnd/>
                  </a:ln>
                  <a:extLst>
                    <a:ext uri="{909E8E84-426E-40dd-AFC4-6F175D3DCCD1}">
                      <a14:hiddenFill xmlns=""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9273" name="Line 142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504" y="1776"/>
                    <a:ext cx="0" cy="192"/>
                  </a:xfrm>
                  <a:prstGeom prst="line">
                    <a:avLst/>
                  </a:prstGeom>
                  <a:noFill/>
                  <a:ln w="3175">
                    <a:solidFill>
                      <a:srgbClr val="66FFFF"/>
                    </a:solidFill>
                    <a:prstDash val="lgDash"/>
                    <a:round/>
                    <a:headEnd/>
                    <a:tailEnd/>
                  </a:ln>
                  <a:extLst>
                    <a:ext uri="{909E8E84-426E-40dd-AFC4-6F175D3DCCD1}">
                      <a14:hiddenFill xmlns=""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9274" name="Line 143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600" y="1776"/>
                    <a:ext cx="0" cy="192"/>
                  </a:xfrm>
                  <a:prstGeom prst="line">
                    <a:avLst/>
                  </a:prstGeom>
                  <a:noFill/>
                  <a:ln w="3175">
                    <a:solidFill>
                      <a:srgbClr val="66FFFF"/>
                    </a:solidFill>
                    <a:prstDash val="lgDash"/>
                    <a:round/>
                    <a:headEnd/>
                    <a:tailEnd/>
                  </a:ln>
                  <a:extLst>
                    <a:ext uri="{909E8E84-426E-40dd-AFC4-6F175D3DCCD1}">
                      <a14:hiddenFill xmlns=""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9275" name="Line 144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696" y="1776"/>
                    <a:ext cx="0" cy="192"/>
                  </a:xfrm>
                  <a:prstGeom prst="line">
                    <a:avLst/>
                  </a:prstGeom>
                  <a:noFill/>
                  <a:ln w="3175">
                    <a:solidFill>
                      <a:srgbClr val="66FFFF"/>
                    </a:solidFill>
                    <a:prstDash val="lgDash"/>
                    <a:round/>
                    <a:headEnd/>
                    <a:tailEnd/>
                  </a:ln>
                  <a:extLst>
                    <a:ext uri="{909E8E84-426E-40dd-AFC4-6F175D3DCCD1}">
                      <a14:hiddenFill xmlns=""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9276" name="Line 145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792" y="1776"/>
                    <a:ext cx="0" cy="192"/>
                  </a:xfrm>
                  <a:prstGeom prst="line">
                    <a:avLst/>
                  </a:prstGeom>
                  <a:noFill/>
                  <a:ln w="3175">
                    <a:solidFill>
                      <a:srgbClr val="66FFFF"/>
                    </a:solidFill>
                    <a:prstDash val="lgDash"/>
                    <a:round/>
                    <a:headEnd/>
                    <a:tailEnd/>
                  </a:ln>
                  <a:extLst>
                    <a:ext uri="{909E8E84-426E-40dd-AFC4-6F175D3DCCD1}">
                      <a14:hiddenFill xmlns=""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9277" name="Line 146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888" y="1776"/>
                    <a:ext cx="0" cy="192"/>
                  </a:xfrm>
                  <a:prstGeom prst="line">
                    <a:avLst/>
                  </a:prstGeom>
                  <a:noFill/>
                  <a:ln w="3175">
                    <a:solidFill>
                      <a:srgbClr val="66FFFF"/>
                    </a:solidFill>
                    <a:prstDash val="lgDash"/>
                    <a:round/>
                    <a:headEnd/>
                    <a:tailEnd/>
                  </a:ln>
                  <a:extLst>
                    <a:ext uri="{909E8E84-426E-40dd-AFC4-6F175D3DCCD1}">
                      <a14:hiddenFill xmlns=""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9278" name="Line 147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984" y="1776"/>
                    <a:ext cx="0" cy="192"/>
                  </a:xfrm>
                  <a:prstGeom prst="line">
                    <a:avLst/>
                  </a:prstGeom>
                  <a:noFill/>
                  <a:ln w="3175">
                    <a:solidFill>
                      <a:srgbClr val="66FFFF"/>
                    </a:solidFill>
                    <a:prstDash val="lgDash"/>
                    <a:round/>
                    <a:headEnd/>
                    <a:tailEnd/>
                  </a:ln>
                  <a:extLst>
                    <a:ext uri="{909E8E84-426E-40dd-AFC4-6F175D3DCCD1}">
                      <a14:hiddenFill xmlns=""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9279" name="Line 148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4080" y="1776"/>
                    <a:ext cx="0" cy="192"/>
                  </a:xfrm>
                  <a:prstGeom prst="line">
                    <a:avLst/>
                  </a:prstGeom>
                  <a:noFill/>
                  <a:ln w="3175">
                    <a:solidFill>
                      <a:srgbClr val="66FFFF"/>
                    </a:solidFill>
                    <a:prstDash val="lgDash"/>
                    <a:round/>
                    <a:headEnd/>
                    <a:tailEnd/>
                  </a:ln>
                  <a:extLst>
                    <a:ext uri="{909E8E84-426E-40dd-AFC4-6F175D3DCCD1}">
                      <a14:hiddenFill xmlns=""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9280" name="Line 149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4176" y="1776"/>
                    <a:ext cx="0" cy="192"/>
                  </a:xfrm>
                  <a:prstGeom prst="line">
                    <a:avLst/>
                  </a:prstGeom>
                  <a:noFill/>
                  <a:ln w="3175">
                    <a:solidFill>
                      <a:srgbClr val="66FFFF"/>
                    </a:solidFill>
                    <a:prstDash val="lgDash"/>
                    <a:round/>
                    <a:headEnd/>
                    <a:tailEnd/>
                  </a:ln>
                  <a:extLst>
                    <a:ext uri="{909E8E84-426E-40dd-AFC4-6F175D3DCCD1}">
                      <a14:hiddenFill xmlns=""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9281" name="Line 150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4272" y="1776"/>
                    <a:ext cx="0" cy="192"/>
                  </a:xfrm>
                  <a:prstGeom prst="line">
                    <a:avLst/>
                  </a:prstGeom>
                  <a:noFill/>
                  <a:ln w="3175">
                    <a:solidFill>
                      <a:srgbClr val="66FFFF"/>
                    </a:solidFill>
                    <a:prstDash val="lgDash"/>
                    <a:round/>
                    <a:headEnd/>
                    <a:tailEnd/>
                  </a:ln>
                  <a:extLst>
                    <a:ext uri="{909E8E84-426E-40dd-AFC4-6F175D3DCCD1}">
                      <a14:hiddenFill xmlns=""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9282" name="Line 151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4368" y="1776"/>
                    <a:ext cx="0" cy="192"/>
                  </a:xfrm>
                  <a:prstGeom prst="line">
                    <a:avLst/>
                  </a:prstGeom>
                  <a:noFill/>
                  <a:ln w="3175">
                    <a:solidFill>
                      <a:srgbClr val="66FFFF"/>
                    </a:solidFill>
                    <a:prstDash val="lgDash"/>
                    <a:round/>
                    <a:headEnd/>
                    <a:tailEnd/>
                  </a:ln>
                  <a:extLst>
                    <a:ext uri="{909E8E84-426E-40dd-AFC4-6F175D3DCCD1}">
                      <a14:hiddenFill xmlns=""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9283" name="Line 152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4464" y="1776"/>
                    <a:ext cx="0" cy="192"/>
                  </a:xfrm>
                  <a:prstGeom prst="line">
                    <a:avLst/>
                  </a:prstGeom>
                  <a:noFill/>
                  <a:ln w="3175">
                    <a:solidFill>
                      <a:srgbClr val="66FFFF"/>
                    </a:solidFill>
                    <a:prstDash val="lgDash"/>
                    <a:round/>
                    <a:headEnd/>
                    <a:tailEnd/>
                  </a:ln>
                  <a:extLst>
                    <a:ext uri="{909E8E84-426E-40dd-AFC4-6F175D3DCCD1}">
                      <a14:hiddenFill xmlns=""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9284" name="Line 153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4560" y="1776"/>
                    <a:ext cx="0" cy="192"/>
                  </a:xfrm>
                  <a:prstGeom prst="line">
                    <a:avLst/>
                  </a:prstGeom>
                  <a:noFill/>
                  <a:ln w="3175">
                    <a:solidFill>
                      <a:srgbClr val="66FFFF"/>
                    </a:solidFill>
                    <a:prstDash val="lgDash"/>
                    <a:round/>
                    <a:headEnd/>
                    <a:tailEnd/>
                  </a:ln>
                  <a:extLst>
                    <a:ext uri="{909E8E84-426E-40dd-AFC4-6F175D3DCCD1}">
                      <a14:hiddenFill xmlns=""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9285" name="Line 154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4656" y="1776"/>
                    <a:ext cx="0" cy="192"/>
                  </a:xfrm>
                  <a:prstGeom prst="line">
                    <a:avLst/>
                  </a:prstGeom>
                  <a:noFill/>
                  <a:ln w="3175">
                    <a:solidFill>
                      <a:srgbClr val="66FFFF"/>
                    </a:solidFill>
                    <a:prstDash val="lgDash"/>
                    <a:round/>
                    <a:headEnd/>
                    <a:tailEnd/>
                  </a:ln>
                  <a:extLst>
                    <a:ext uri="{909E8E84-426E-40dd-AFC4-6F175D3DCCD1}">
                      <a14:hiddenFill xmlns=""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9286" name="Line 155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4752" y="1776"/>
                    <a:ext cx="0" cy="192"/>
                  </a:xfrm>
                  <a:prstGeom prst="line">
                    <a:avLst/>
                  </a:prstGeom>
                  <a:noFill/>
                  <a:ln w="3175">
                    <a:solidFill>
                      <a:srgbClr val="66FFFF"/>
                    </a:solidFill>
                    <a:prstDash val="lgDash"/>
                    <a:round/>
                    <a:headEnd/>
                    <a:tailEnd/>
                  </a:ln>
                  <a:extLst>
                    <a:ext uri="{909E8E84-426E-40dd-AFC4-6F175D3DCCD1}">
                      <a14:hiddenFill xmlns=""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9287" name="Line 156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4848" y="1776"/>
                    <a:ext cx="0" cy="192"/>
                  </a:xfrm>
                  <a:prstGeom prst="line">
                    <a:avLst/>
                  </a:prstGeom>
                  <a:noFill/>
                  <a:ln w="3175">
                    <a:solidFill>
                      <a:srgbClr val="66FFFF"/>
                    </a:solidFill>
                    <a:prstDash val="lgDash"/>
                    <a:round/>
                    <a:headEnd/>
                    <a:tailEnd/>
                  </a:ln>
                  <a:extLst>
                    <a:ext uri="{909E8E84-426E-40dd-AFC4-6F175D3DCCD1}">
                      <a14:hiddenFill xmlns=""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sp>
              <p:nvSpPr>
                <p:cNvPr id="49256" name="Rectangle 157"/>
                <p:cNvSpPr>
                  <a:spLocks noChangeArrowheads="1"/>
                </p:cNvSpPr>
                <p:nvPr/>
              </p:nvSpPr>
              <p:spPr bwMode="auto">
                <a:xfrm>
                  <a:off x="1728" y="288"/>
                  <a:ext cx="3072" cy="192"/>
                </a:xfrm>
                <a:prstGeom prst="rect">
                  <a:avLst/>
                </a:prstGeom>
                <a:noFill/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latin typeface="Tahoma" charset="0"/>
                  </a:endParaRPr>
                </a:p>
              </p:txBody>
            </p:sp>
          </p:grpSp>
          <p:sp>
            <p:nvSpPr>
              <p:cNvPr id="49251" name="Line 158"/>
              <p:cNvSpPr>
                <a:spLocks noChangeShapeType="1"/>
              </p:cNvSpPr>
              <p:nvPr/>
            </p:nvSpPr>
            <p:spPr bwMode="auto">
              <a:xfrm>
                <a:off x="1152" y="3984"/>
                <a:ext cx="0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9252" name="Line 159"/>
              <p:cNvSpPr>
                <a:spLocks noChangeShapeType="1"/>
              </p:cNvSpPr>
              <p:nvPr/>
            </p:nvSpPr>
            <p:spPr bwMode="auto">
              <a:xfrm>
                <a:off x="1632" y="3984"/>
                <a:ext cx="0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9253" name="Line 160"/>
              <p:cNvSpPr>
                <a:spLocks noChangeShapeType="1"/>
              </p:cNvSpPr>
              <p:nvPr/>
            </p:nvSpPr>
            <p:spPr bwMode="auto">
              <a:xfrm>
                <a:off x="2112" y="3984"/>
                <a:ext cx="0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9254" name="Line 161"/>
              <p:cNvSpPr>
                <a:spLocks noChangeShapeType="1"/>
              </p:cNvSpPr>
              <p:nvPr/>
            </p:nvSpPr>
            <p:spPr bwMode="auto">
              <a:xfrm>
                <a:off x="2592" y="3984"/>
                <a:ext cx="0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49245" name="Text Box 162"/>
            <p:cNvSpPr txBox="1">
              <a:spLocks noChangeArrowheads="1"/>
            </p:cNvSpPr>
            <p:nvPr/>
          </p:nvSpPr>
          <p:spPr bwMode="auto">
            <a:xfrm>
              <a:off x="1870" y="1968"/>
              <a:ext cx="326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800">
                  <a:latin typeface="Tahoma" charset="0"/>
                </a:rPr>
                <a:t>OP</a:t>
              </a:r>
            </a:p>
          </p:txBody>
        </p:sp>
        <p:sp>
          <p:nvSpPr>
            <p:cNvPr id="49246" name="Text Box 163"/>
            <p:cNvSpPr txBox="1">
              <a:spLocks noChangeArrowheads="1"/>
            </p:cNvSpPr>
            <p:nvPr/>
          </p:nvSpPr>
          <p:spPr bwMode="auto">
            <a:xfrm>
              <a:off x="2400" y="1920"/>
              <a:ext cx="244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9pPr>
            </a:lstStyle>
            <a:p>
              <a:r>
                <a:rPr lang="en-US" sz="2000">
                  <a:latin typeface="Tahoma" charset="0"/>
                </a:rPr>
                <a:t>r</a:t>
              </a:r>
              <a:r>
                <a:rPr lang="en-US" sz="2000" baseline="-25000">
                  <a:latin typeface="Tahoma" charset="0"/>
                </a:rPr>
                <a:t>s</a:t>
              </a:r>
            </a:p>
          </p:txBody>
        </p:sp>
        <p:sp>
          <p:nvSpPr>
            <p:cNvPr id="49247" name="Text Box 164"/>
            <p:cNvSpPr txBox="1">
              <a:spLocks noChangeArrowheads="1"/>
            </p:cNvSpPr>
            <p:nvPr/>
          </p:nvSpPr>
          <p:spPr bwMode="auto">
            <a:xfrm>
              <a:off x="2832" y="1920"/>
              <a:ext cx="384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2000">
                  <a:latin typeface="Tahoma" charset="0"/>
                </a:rPr>
                <a:t>r</a:t>
              </a:r>
              <a:r>
                <a:rPr lang="en-US" sz="2000" baseline="-25000">
                  <a:latin typeface="Tahoma" charset="0"/>
                </a:rPr>
                <a:t>t</a:t>
              </a:r>
            </a:p>
          </p:txBody>
        </p:sp>
        <p:sp>
          <p:nvSpPr>
            <p:cNvPr id="49248" name="Text Box 165"/>
            <p:cNvSpPr txBox="1">
              <a:spLocks noChangeArrowheads="1"/>
            </p:cNvSpPr>
            <p:nvPr/>
          </p:nvSpPr>
          <p:spPr bwMode="auto">
            <a:xfrm>
              <a:off x="3312" y="1920"/>
              <a:ext cx="384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2000">
                  <a:latin typeface="Tahoma" charset="0"/>
                </a:rPr>
                <a:t>r</a:t>
              </a:r>
              <a:r>
                <a:rPr lang="en-US" sz="2000" baseline="-25000">
                  <a:latin typeface="Tahoma" charset="0"/>
                </a:rPr>
                <a:t>d</a:t>
              </a:r>
            </a:p>
          </p:txBody>
        </p:sp>
        <p:sp>
          <p:nvSpPr>
            <p:cNvPr id="49249" name="Text Box 166"/>
            <p:cNvSpPr txBox="1">
              <a:spLocks noChangeArrowheads="1"/>
            </p:cNvSpPr>
            <p:nvPr/>
          </p:nvSpPr>
          <p:spPr bwMode="auto">
            <a:xfrm>
              <a:off x="3744" y="1968"/>
              <a:ext cx="1056" cy="1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9pPr>
            </a:lstStyle>
            <a:p>
              <a:pPr algn="ctr"/>
              <a:endParaRPr lang="en-US" sz="1600" i="1" baseline="-25000">
                <a:latin typeface="Tahoma" charset="0"/>
              </a:endParaRPr>
            </a:p>
          </p:txBody>
        </p:sp>
      </p:grpSp>
      <p:grpSp>
        <p:nvGrpSpPr>
          <p:cNvPr id="6" name="Group 167"/>
          <p:cNvGrpSpPr>
            <a:grpSpLocks/>
          </p:cNvGrpSpPr>
          <p:nvPr/>
        </p:nvGrpSpPr>
        <p:grpSpPr bwMode="auto">
          <a:xfrm>
            <a:off x="3733800" y="5715396"/>
            <a:ext cx="5181600" cy="609600"/>
            <a:chOff x="1680" y="2352"/>
            <a:chExt cx="3264" cy="384"/>
          </a:xfrm>
        </p:grpSpPr>
        <p:grpSp>
          <p:nvGrpSpPr>
            <p:cNvPr id="49201" name="Group 168"/>
            <p:cNvGrpSpPr>
              <a:grpSpLocks/>
            </p:cNvGrpSpPr>
            <p:nvPr/>
          </p:nvGrpSpPr>
          <p:grpSpPr bwMode="auto">
            <a:xfrm>
              <a:off x="1776" y="2448"/>
              <a:ext cx="3072" cy="192"/>
              <a:chOff x="1728" y="288"/>
              <a:chExt cx="3072" cy="192"/>
            </a:xfrm>
          </p:grpSpPr>
          <p:grpSp>
            <p:nvGrpSpPr>
              <p:cNvPr id="49210" name="Group 169"/>
              <p:cNvGrpSpPr>
                <a:grpSpLocks/>
              </p:cNvGrpSpPr>
              <p:nvPr/>
            </p:nvGrpSpPr>
            <p:grpSpPr bwMode="auto">
              <a:xfrm>
                <a:off x="1824" y="432"/>
                <a:ext cx="2880" cy="48"/>
                <a:chOff x="1968" y="1776"/>
                <a:chExt cx="2880" cy="192"/>
              </a:xfrm>
            </p:grpSpPr>
            <p:sp>
              <p:nvSpPr>
                <p:cNvPr id="49212" name="Line 170"/>
                <p:cNvSpPr>
                  <a:spLocks noChangeShapeType="1"/>
                </p:cNvSpPr>
                <p:nvPr/>
              </p:nvSpPr>
              <p:spPr bwMode="auto">
                <a:xfrm flipV="1">
                  <a:off x="1968" y="1776"/>
                  <a:ext cx="0" cy="192"/>
                </a:xfrm>
                <a:prstGeom prst="line">
                  <a:avLst/>
                </a:prstGeom>
                <a:noFill/>
                <a:ln w="3175">
                  <a:solidFill>
                    <a:srgbClr val="66FFFF"/>
                  </a:solidFill>
                  <a:prstDash val="lgDash"/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9213" name="Line 171"/>
                <p:cNvSpPr>
                  <a:spLocks noChangeShapeType="1"/>
                </p:cNvSpPr>
                <p:nvPr/>
              </p:nvSpPr>
              <p:spPr bwMode="auto">
                <a:xfrm flipV="1">
                  <a:off x="2064" y="1776"/>
                  <a:ext cx="0" cy="192"/>
                </a:xfrm>
                <a:prstGeom prst="line">
                  <a:avLst/>
                </a:prstGeom>
                <a:noFill/>
                <a:ln w="3175">
                  <a:solidFill>
                    <a:srgbClr val="66FFFF"/>
                  </a:solidFill>
                  <a:prstDash val="lgDash"/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9214" name="Line 172"/>
                <p:cNvSpPr>
                  <a:spLocks noChangeShapeType="1"/>
                </p:cNvSpPr>
                <p:nvPr/>
              </p:nvSpPr>
              <p:spPr bwMode="auto">
                <a:xfrm flipV="1">
                  <a:off x="2160" y="1776"/>
                  <a:ext cx="0" cy="192"/>
                </a:xfrm>
                <a:prstGeom prst="line">
                  <a:avLst/>
                </a:prstGeom>
                <a:noFill/>
                <a:ln w="3175">
                  <a:solidFill>
                    <a:srgbClr val="66FFFF"/>
                  </a:solidFill>
                  <a:prstDash val="lgDash"/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9215" name="Line 173"/>
                <p:cNvSpPr>
                  <a:spLocks noChangeShapeType="1"/>
                </p:cNvSpPr>
                <p:nvPr/>
              </p:nvSpPr>
              <p:spPr bwMode="auto">
                <a:xfrm flipV="1">
                  <a:off x="2256" y="1776"/>
                  <a:ext cx="0" cy="192"/>
                </a:xfrm>
                <a:prstGeom prst="line">
                  <a:avLst/>
                </a:prstGeom>
                <a:noFill/>
                <a:ln w="3175">
                  <a:solidFill>
                    <a:srgbClr val="66FFFF"/>
                  </a:solidFill>
                  <a:prstDash val="lgDash"/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9216" name="Line 174"/>
                <p:cNvSpPr>
                  <a:spLocks noChangeShapeType="1"/>
                </p:cNvSpPr>
                <p:nvPr/>
              </p:nvSpPr>
              <p:spPr bwMode="auto">
                <a:xfrm flipV="1">
                  <a:off x="2352" y="1776"/>
                  <a:ext cx="0" cy="192"/>
                </a:xfrm>
                <a:prstGeom prst="line">
                  <a:avLst/>
                </a:prstGeom>
                <a:noFill/>
                <a:ln w="3175">
                  <a:solidFill>
                    <a:srgbClr val="66FFFF"/>
                  </a:solidFill>
                  <a:prstDash val="lgDash"/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9217" name="Line 175"/>
                <p:cNvSpPr>
                  <a:spLocks noChangeShapeType="1"/>
                </p:cNvSpPr>
                <p:nvPr/>
              </p:nvSpPr>
              <p:spPr bwMode="auto">
                <a:xfrm flipV="1">
                  <a:off x="2448" y="1776"/>
                  <a:ext cx="0" cy="192"/>
                </a:xfrm>
                <a:prstGeom prst="line">
                  <a:avLst/>
                </a:prstGeom>
                <a:noFill/>
                <a:ln w="3175">
                  <a:solidFill>
                    <a:srgbClr val="66FFFF"/>
                  </a:solidFill>
                  <a:prstDash val="lgDash"/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9218" name="Line 176"/>
                <p:cNvSpPr>
                  <a:spLocks noChangeShapeType="1"/>
                </p:cNvSpPr>
                <p:nvPr/>
              </p:nvSpPr>
              <p:spPr bwMode="auto">
                <a:xfrm flipV="1">
                  <a:off x="2544" y="1776"/>
                  <a:ext cx="0" cy="192"/>
                </a:xfrm>
                <a:prstGeom prst="line">
                  <a:avLst/>
                </a:prstGeom>
                <a:noFill/>
                <a:ln w="3175">
                  <a:solidFill>
                    <a:srgbClr val="66FFFF"/>
                  </a:solidFill>
                  <a:prstDash val="lgDash"/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9219" name="Line 177"/>
                <p:cNvSpPr>
                  <a:spLocks noChangeShapeType="1"/>
                </p:cNvSpPr>
                <p:nvPr/>
              </p:nvSpPr>
              <p:spPr bwMode="auto">
                <a:xfrm flipV="1">
                  <a:off x="2640" y="1776"/>
                  <a:ext cx="0" cy="192"/>
                </a:xfrm>
                <a:prstGeom prst="line">
                  <a:avLst/>
                </a:prstGeom>
                <a:noFill/>
                <a:ln w="3175">
                  <a:solidFill>
                    <a:srgbClr val="66FFFF"/>
                  </a:solidFill>
                  <a:prstDash val="lgDash"/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9220" name="Line 178"/>
                <p:cNvSpPr>
                  <a:spLocks noChangeShapeType="1"/>
                </p:cNvSpPr>
                <p:nvPr/>
              </p:nvSpPr>
              <p:spPr bwMode="auto">
                <a:xfrm flipV="1">
                  <a:off x="2736" y="1776"/>
                  <a:ext cx="0" cy="192"/>
                </a:xfrm>
                <a:prstGeom prst="line">
                  <a:avLst/>
                </a:prstGeom>
                <a:noFill/>
                <a:ln w="3175">
                  <a:solidFill>
                    <a:srgbClr val="66FFFF"/>
                  </a:solidFill>
                  <a:prstDash val="lgDash"/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9221" name="Line 179"/>
                <p:cNvSpPr>
                  <a:spLocks noChangeShapeType="1"/>
                </p:cNvSpPr>
                <p:nvPr/>
              </p:nvSpPr>
              <p:spPr bwMode="auto">
                <a:xfrm flipV="1">
                  <a:off x="2832" y="1776"/>
                  <a:ext cx="0" cy="192"/>
                </a:xfrm>
                <a:prstGeom prst="line">
                  <a:avLst/>
                </a:prstGeom>
                <a:noFill/>
                <a:ln w="3175">
                  <a:solidFill>
                    <a:srgbClr val="66FFFF"/>
                  </a:solidFill>
                  <a:prstDash val="lgDash"/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9222" name="Line 180"/>
                <p:cNvSpPr>
                  <a:spLocks noChangeShapeType="1"/>
                </p:cNvSpPr>
                <p:nvPr/>
              </p:nvSpPr>
              <p:spPr bwMode="auto">
                <a:xfrm flipV="1">
                  <a:off x="2928" y="1776"/>
                  <a:ext cx="0" cy="192"/>
                </a:xfrm>
                <a:prstGeom prst="line">
                  <a:avLst/>
                </a:prstGeom>
                <a:noFill/>
                <a:ln w="3175">
                  <a:solidFill>
                    <a:srgbClr val="66FFFF"/>
                  </a:solidFill>
                  <a:prstDash val="lgDash"/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9223" name="Line 181"/>
                <p:cNvSpPr>
                  <a:spLocks noChangeShapeType="1"/>
                </p:cNvSpPr>
                <p:nvPr/>
              </p:nvSpPr>
              <p:spPr bwMode="auto">
                <a:xfrm flipV="1">
                  <a:off x="3024" y="1776"/>
                  <a:ext cx="0" cy="192"/>
                </a:xfrm>
                <a:prstGeom prst="line">
                  <a:avLst/>
                </a:prstGeom>
                <a:noFill/>
                <a:ln w="3175">
                  <a:solidFill>
                    <a:srgbClr val="66FFFF"/>
                  </a:solidFill>
                  <a:prstDash val="lgDash"/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9224" name="Line 182"/>
                <p:cNvSpPr>
                  <a:spLocks noChangeShapeType="1"/>
                </p:cNvSpPr>
                <p:nvPr/>
              </p:nvSpPr>
              <p:spPr bwMode="auto">
                <a:xfrm flipV="1">
                  <a:off x="3120" y="1776"/>
                  <a:ext cx="0" cy="192"/>
                </a:xfrm>
                <a:prstGeom prst="line">
                  <a:avLst/>
                </a:prstGeom>
                <a:noFill/>
                <a:ln w="3175">
                  <a:solidFill>
                    <a:srgbClr val="66FFFF"/>
                  </a:solidFill>
                  <a:prstDash val="lgDash"/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9225" name="Line 183"/>
                <p:cNvSpPr>
                  <a:spLocks noChangeShapeType="1"/>
                </p:cNvSpPr>
                <p:nvPr/>
              </p:nvSpPr>
              <p:spPr bwMode="auto">
                <a:xfrm flipV="1">
                  <a:off x="3216" y="1776"/>
                  <a:ext cx="0" cy="192"/>
                </a:xfrm>
                <a:prstGeom prst="line">
                  <a:avLst/>
                </a:prstGeom>
                <a:noFill/>
                <a:ln w="3175">
                  <a:solidFill>
                    <a:srgbClr val="66FFFF"/>
                  </a:solidFill>
                  <a:prstDash val="lgDash"/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9226" name="Line 184"/>
                <p:cNvSpPr>
                  <a:spLocks noChangeShapeType="1"/>
                </p:cNvSpPr>
                <p:nvPr/>
              </p:nvSpPr>
              <p:spPr bwMode="auto">
                <a:xfrm flipV="1">
                  <a:off x="3312" y="1776"/>
                  <a:ext cx="0" cy="192"/>
                </a:xfrm>
                <a:prstGeom prst="line">
                  <a:avLst/>
                </a:prstGeom>
                <a:noFill/>
                <a:ln w="3175">
                  <a:solidFill>
                    <a:srgbClr val="66FFFF"/>
                  </a:solidFill>
                  <a:prstDash val="lgDash"/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9227" name="Line 185"/>
                <p:cNvSpPr>
                  <a:spLocks noChangeShapeType="1"/>
                </p:cNvSpPr>
                <p:nvPr/>
              </p:nvSpPr>
              <p:spPr bwMode="auto">
                <a:xfrm flipV="1">
                  <a:off x="3408" y="1776"/>
                  <a:ext cx="0" cy="192"/>
                </a:xfrm>
                <a:prstGeom prst="line">
                  <a:avLst/>
                </a:prstGeom>
                <a:noFill/>
                <a:ln w="3175">
                  <a:solidFill>
                    <a:srgbClr val="66FFFF"/>
                  </a:solidFill>
                  <a:prstDash val="lgDash"/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9228" name="Line 186"/>
                <p:cNvSpPr>
                  <a:spLocks noChangeShapeType="1"/>
                </p:cNvSpPr>
                <p:nvPr/>
              </p:nvSpPr>
              <p:spPr bwMode="auto">
                <a:xfrm flipV="1">
                  <a:off x="3504" y="1776"/>
                  <a:ext cx="0" cy="192"/>
                </a:xfrm>
                <a:prstGeom prst="line">
                  <a:avLst/>
                </a:prstGeom>
                <a:noFill/>
                <a:ln w="3175">
                  <a:solidFill>
                    <a:srgbClr val="66FFFF"/>
                  </a:solidFill>
                  <a:prstDash val="lgDash"/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9229" name="Line 187"/>
                <p:cNvSpPr>
                  <a:spLocks noChangeShapeType="1"/>
                </p:cNvSpPr>
                <p:nvPr/>
              </p:nvSpPr>
              <p:spPr bwMode="auto">
                <a:xfrm flipV="1">
                  <a:off x="3600" y="1776"/>
                  <a:ext cx="0" cy="192"/>
                </a:xfrm>
                <a:prstGeom prst="line">
                  <a:avLst/>
                </a:prstGeom>
                <a:noFill/>
                <a:ln w="3175">
                  <a:solidFill>
                    <a:srgbClr val="66FFFF"/>
                  </a:solidFill>
                  <a:prstDash val="lgDash"/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9230" name="Line 188"/>
                <p:cNvSpPr>
                  <a:spLocks noChangeShapeType="1"/>
                </p:cNvSpPr>
                <p:nvPr/>
              </p:nvSpPr>
              <p:spPr bwMode="auto">
                <a:xfrm flipV="1">
                  <a:off x="3696" y="1776"/>
                  <a:ext cx="0" cy="192"/>
                </a:xfrm>
                <a:prstGeom prst="line">
                  <a:avLst/>
                </a:prstGeom>
                <a:noFill/>
                <a:ln w="3175">
                  <a:solidFill>
                    <a:srgbClr val="66FFFF"/>
                  </a:solidFill>
                  <a:prstDash val="lgDash"/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9231" name="Line 189"/>
                <p:cNvSpPr>
                  <a:spLocks noChangeShapeType="1"/>
                </p:cNvSpPr>
                <p:nvPr/>
              </p:nvSpPr>
              <p:spPr bwMode="auto">
                <a:xfrm flipV="1">
                  <a:off x="3792" y="1776"/>
                  <a:ext cx="0" cy="192"/>
                </a:xfrm>
                <a:prstGeom prst="line">
                  <a:avLst/>
                </a:prstGeom>
                <a:noFill/>
                <a:ln w="3175">
                  <a:solidFill>
                    <a:srgbClr val="66FFFF"/>
                  </a:solidFill>
                  <a:prstDash val="lgDash"/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9232" name="Line 190"/>
                <p:cNvSpPr>
                  <a:spLocks noChangeShapeType="1"/>
                </p:cNvSpPr>
                <p:nvPr/>
              </p:nvSpPr>
              <p:spPr bwMode="auto">
                <a:xfrm flipV="1">
                  <a:off x="3888" y="1776"/>
                  <a:ext cx="0" cy="192"/>
                </a:xfrm>
                <a:prstGeom prst="line">
                  <a:avLst/>
                </a:prstGeom>
                <a:noFill/>
                <a:ln w="3175">
                  <a:solidFill>
                    <a:srgbClr val="66FFFF"/>
                  </a:solidFill>
                  <a:prstDash val="lgDash"/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9233" name="Line 191"/>
                <p:cNvSpPr>
                  <a:spLocks noChangeShapeType="1"/>
                </p:cNvSpPr>
                <p:nvPr/>
              </p:nvSpPr>
              <p:spPr bwMode="auto">
                <a:xfrm flipV="1">
                  <a:off x="3984" y="1776"/>
                  <a:ext cx="0" cy="192"/>
                </a:xfrm>
                <a:prstGeom prst="line">
                  <a:avLst/>
                </a:prstGeom>
                <a:noFill/>
                <a:ln w="3175">
                  <a:solidFill>
                    <a:srgbClr val="66FFFF"/>
                  </a:solidFill>
                  <a:prstDash val="lgDash"/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9234" name="Line 192"/>
                <p:cNvSpPr>
                  <a:spLocks noChangeShapeType="1"/>
                </p:cNvSpPr>
                <p:nvPr/>
              </p:nvSpPr>
              <p:spPr bwMode="auto">
                <a:xfrm flipV="1">
                  <a:off x="4080" y="1776"/>
                  <a:ext cx="0" cy="192"/>
                </a:xfrm>
                <a:prstGeom prst="line">
                  <a:avLst/>
                </a:prstGeom>
                <a:noFill/>
                <a:ln w="3175">
                  <a:solidFill>
                    <a:srgbClr val="66FFFF"/>
                  </a:solidFill>
                  <a:prstDash val="lgDash"/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9235" name="Line 193"/>
                <p:cNvSpPr>
                  <a:spLocks noChangeShapeType="1"/>
                </p:cNvSpPr>
                <p:nvPr/>
              </p:nvSpPr>
              <p:spPr bwMode="auto">
                <a:xfrm flipV="1">
                  <a:off x="4176" y="1776"/>
                  <a:ext cx="0" cy="192"/>
                </a:xfrm>
                <a:prstGeom prst="line">
                  <a:avLst/>
                </a:prstGeom>
                <a:noFill/>
                <a:ln w="3175">
                  <a:solidFill>
                    <a:srgbClr val="66FFFF"/>
                  </a:solidFill>
                  <a:prstDash val="lgDash"/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9236" name="Line 194"/>
                <p:cNvSpPr>
                  <a:spLocks noChangeShapeType="1"/>
                </p:cNvSpPr>
                <p:nvPr/>
              </p:nvSpPr>
              <p:spPr bwMode="auto">
                <a:xfrm flipV="1">
                  <a:off x="4272" y="1776"/>
                  <a:ext cx="0" cy="192"/>
                </a:xfrm>
                <a:prstGeom prst="line">
                  <a:avLst/>
                </a:prstGeom>
                <a:noFill/>
                <a:ln w="3175">
                  <a:solidFill>
                    <a:srgbClr val="66FFFF"/>
                  </a:solidFill>
                  <a:prstDash val="lgDash"/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9237" name="Line 195"/>
                <p:cNvSpPr>
                  <a:spLocks noChangeShapeType="1"/>
                </p:cNvSpPr>
                <p:nvPr/>
              </p:nvSpPr>
              <p:spPr bwMode="auto">
                <a:xfrm flipV="1">
                  <a:off x="4368" y="1776"/>
                  <a:ext cx="0" cy="192"/>
                </a:xfrm>
                <a:prstGeom prst="line">
                  <a:avLst/>
                </a:prstGeom>
                <a:noFill/>
                <a:ln w="3175">
                  <a:solidFill>
                    <a:srgbClr val="66FFFF"/>
                  </a:solidFill>
                  <a:prstDash val="lgDash"/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9238" name="Line 196"/>
                <p:cNvSpPr>
                  <a:spLocks noChangeShapeType="1"/>
                </p:cNvSpPr>
                <p:nvPr/>
              </p:nvSpPr>
              <p:spPr bwMode="auto">
                <a:xfrm flipV="1">
                  <a:off x="4464" y="1776"/>
                  <a:ext cx="0" cy="192"/>
                </a:xfrm>
                <a:prstGeom prst="line">
                  <a:avLst/>
                </a:prstGeom>
                <a:noFill/>
                <a:ln w="3175">
                  <a:solidFill>
                    <a:srgbClr val="66FFFF"/>
                  </a:solidFill>
                  <a:prstDash val="lgDash"/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9239" name="Line 197"/>
                <p:cNvSpPr>
                  <a:spLocks noChangeShapeType="1"/>
                </p:cNvSpPr>
                <p:nvPr/>
              </p:nvSpPr>
              <p:spPr bwMode="auto">
                <a:xfrm flipV="1">
                  <a:off x="4560" y="1776"/>
                  <a:ext cx="0" cy="192"/>
                </a:xfrm>
                <a:prstGeom prst="line">
                  <a:avLst/>
                </a:prstGeom>
                <a:noFill/>
                <a:ln w="3175">
                  <a:solidFill>
                    <a:srgbClr val="66FFFF"/>
                  </a:solidFill>
                  <a:prstDash val="lgDash"/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9240" name="Line 198"/>
                <p:cNvSpPr>
                  <a:spLocks noChangeShapeType="1"/>
                </p:cNvSpPr>
                <p:nvPr/>
              </p:nvSpPr>
              <p:spPr bwMode="auto">
                <a:xfrm flipV="1">
                  <a:off x="4656" y="1776"/>
                  <a:ext cx="0" cy="192"/>
                </a:xfrm>
                <a:prstGeom prst="line">
                  <a:avLst/>
                </a:prstGeom>
                <a:noFill/>
                <a:ln w="3175">
                  <a:solidFill>
                    <a:srgbClr val="66FFFF"/>
                  </a:solidFill>
                  <a:prstDash val="lgDash"/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9241" name="Line 199"/>
                <p:cNvSpPr>
                  <a:spLocks noChangeShapeType="1"/>
                </p:cNvSpPr>
                <p:nvPr/>
              </p:nvSpPr>
              <p:spPr bwMode="auto">
                <a:xfrm flipV="1">
                  <a:off x="4752" y="1776"/>
                  <a:ext cx="0" cy="192"/>
                </a:xfrm>
                <a:prstGeom prst="line">
                  <a:avLst/>
                </a:prstGeom>
                <a:noFill/>
                <a:ln w="3175">
                  <a:solidFill>
                    <a:srgbClr val="66FFFF"/>
                  </a:solidFill>
                  <a:prstDash val="lgDash"/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9242" name="Line 200"/>
                <p:cNvSpPr>
                  <a:spLocks noChangeShapeType="1"/>
                </p:cNvSpPr>
                <p:nvPr/>
              </p:nvSpPr>
              <p:spPr bwMode="auto">
                <a:xfrm flipV="1">
                  <a:off x="4848" y="1776"/>
                  <a:ext cx="0" cy="192"/>
                </a:xfrm>
                <a:prstGeom prst="line">
                  <a:avLst/>
                </a:prstGeom>
                <a:noFill/>
                <a:ln w="3175">
                  <a:solidFill>
                    <a:srgbClr val="66FFFF"/>
                  </a:solidFill>
                  <a:prstDash val="lgDash"/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49211" name="Rectangle 201"/>
              <p:cNvSpPr>
                <a:spLocks noChangeArrowheads="1"/>
              </p:cNvSpPr>
              <p:nvPr/>
            </p:nvSpPr>
            <p:spPr bwMode="auto">
              <a:xfrm>
                <a:off x="1728" y="288"/>
                <a:ext cx="3072" cy="192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latin typeface="Tahoma" charset="0"/>
                </a:endParaRPr>
              </a:p>
            </p:txBody>
          </p:sp>
        </p:grpSp>
        <p:sp>
          <p:nvSpPr>
            <p:cNvPr id="49202" name="Rectangle 202"/>
            <p:cNvSpPr>
              <a:spLocks noChangeArrowheads="1"/>
            </p:cNvSpPr>
            <p:nvPr/>
          </p:nvSpPr>
          <p:spPr bwMode="auto">
            <a:xfrm>
              <a:off x="1680" y="2352"/>
              <a:ext cx="3264" cy="3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>
                <a:latin typeface="Tahoma" charset="0"/>
              </a:endParaRPr>
            </a:p>
          </p:txBody>
        </p:sp>
        <p:sp>
          <p:nvSpPr>
            <p:cNvPr id="49203" name="Line 203"/>
            <p:cNvSpPr>
              <a:spLocks noChangeShapeType="1"/>
            </p:cNvSpPr>
            <p:nvPr/>
          </p:nvSpPr>
          <p:spPr bwMode="auto">
            <a:xfrm>
              <a:off x="2352" y="2448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9204" name="Line 204"/>
            <p:cNvSpPr>
              <a:spLocks noChangeShapeType="1"/>
            </p:cNvSpPr>
            <p:nvPr/>
          </p:nvSpPr>
          <p:spPr bwMode="auto">
            <a:xfrm>
              <a:off x="2832" y="2448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9205" name="Line 205"/>
            <p:cNvSpPr>
              <a:spLocks noChangeShapeType="1"/>
            </p:cNvSpPr>
            <p:nvPr/>
          </p:nvSpPr>
          <p:spPr bwMode="auto">
            <a:xfrm>
              <a:off x="3312" y="2448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9206" name="Text Box 206"/>
            <p:cNvSpPr txBox="1">
              <a:spLocks noChangeArrowheads="1"/>
            </p:cNvSpPr>
            <p:nvPr/>
          </p:nvSpPr>
          <p:spPr bwMode="auto">
            <a:xfrm>
              <a:off x="1918" y="2448"/>
              <a:ext cx="326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800">
                  <a:latin typeface="Tahoma" charset="0"/>
                </a:rPr>
                <a:t>OP</a:t>
              </a:r>
            </a:p>
          </p:txBody>
        </p:sp>
        <p:sp>
          <p:nvSpPr>
            <p:cNvPr id="49207" name="Text Box 207"/>
            <p:cNvSpPr txBox="1">
              <a:spLocks noChangeArrowheads="1"/>
            </p:cNvSpPr>
            <p:nvPr/>
          </p:nvSpPr>
          <p:spPr bwMode="auto">
            <a:xfrm>
              <a:off x="2448" y="2400"/>
              <a:ext cx="244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9pPr>
            </a:lstStyle>
            <a:p>
              <a:r>
                <a:rPr lang="en-US" sz="2000">
                  <a:latin typeface="Tahoma" charset="0"/>
                </a:rPr>
                <a:t>r</a:t>
              </a:r>
              <a:r>
                <a:rPr lang="en-US" sz="2000" baseline="-25000">
                  <a:latin typeface="Tahoma" charset="0"/>
                </a:rPr>
                <a:t>s</a:t>
              </a:r>
            </a:p>
          </p:txBody>
        </p:sp>
        <p:sp>
          <p:nvSpPr>
            <p:cNvPr id="49208" name="Text Box 208"/>
            <p:cNvSpPr txBox="1">
              <a:spLocks noChangeArrowheads="1"/>
            </p:cNvSpPr>
            <p:nvPr/>
          </p:nvSpPr>
          <p:spPr bwMode="auto">
            <a:xfrm>
              <a:off x="2832" y="2400"/>
              <a:ext cx="384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2000">
                  <a:latin typeface="Tahoma" charset="0"/>
                </a:rPr>
                <a:t>r</a:t>
              </a:r>
              <a:r>
                <a:rPr lang="en-US" sz="2000" baseline="-25000">
                  <a:latin typeface="Tahoma" charset="0"/>
                </a:rPr>
                <a:t>t</a:t>
              </a:r>
            </a:p>
          </p:txBody>
        </p:sp>
        <p:sp>
          <p:nvSpPr>
            <p:cNvPr id="49209" name="Text Box 209"/>
            <p:cNvSpPr txBox="1">
              <a:spLocks noChangeArrowheads="1"/>
            </p:cNvSpPr>
            <p:nvPr/>
          </p:nvSpPr>
          <p:spPr bwMode="auto">
            <a:xfrm>
              <a:off x="3312" y="2448"/>
              <a:ext cx="1536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600">
                  <a:latin typeface="Tahoma" charset="0"/>
                </a:rPr>
                <a:t>16-bit constant </a:t>
              </a:r>
              <a:endParaRPr lang="en-US" sz="1600" baseline="-25000">
                <a:latin typeface="Tahoma" charset="0"/>
              </a:endParaRPr>
            </a:p>
          </p:txBody>
        </p:sp>
      </p:grpSp>
      <p:sp>
        <p:nvSpPr>
          <p:cNvPr id="1235" name="Rectangle 211"/>
          <p:cNvSpPr>
            <a:spLocks noChangeArrowheads="1"/>
          </p:cNvSpPr>
          <p:nvPr/>
        </p:nvSpPr>
        <p:spPr bwMode="auto">
          <a:xfrm>
            <a:off x="7848600" y="5296296"/>
            <a:ext cx="914400" cy="304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pPr algn="ctr"/>
            <a:r>
              <a:rPr lang="en-US" sz="1400">
                <a:latin typeface="Tahoma" charset="0"/>
              </a:rPr>
              <a:t>func</a:t>
            </a:r>
          </a:p>
        </p:txBody>
      </p:sp>
      <p:sp>
        <p:nvSpPr>
          <p:cNvPr id="1237" name="Rectangle 213"/>
          <p:cNvSpPr>
            <a:spLocks noChangeArrowheads="1"/>
          </p:cNvSpPr>
          <p:nvPr/>
        </p:nvSpPr>
        <p:spPr bwMode="auto">
          <a:xfrm>
            <a:off x="7086600" y="5296296"/>
            <a:ext cx="762000" cy="304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pPr algn="ctr"/>
            <a:r>
              <a:rPr lang="en-US" sz="1400">
                <a:latin typeface="Tahoma" charset="0"/>
              </a:rPr>
              <a:t>shamt</a:t>
            </a:r>
          </a:p>
        </p:txBody>
      </p:sp>
      <p:sp>
        <p:nvSpPr>
          <p:cNvPr id="1238" name="Text Box 214"/>
          <p:cNvSpPr txBox="1">
            <a:spLocks noChangeArrowheads="1"/>
          </p:cNvSpPr>
          <p:nvPr/>
        </p:nvSpPr>
        <p:spPr bwMode="auto">
          <a:xfrm>
            <a:off x="152400" y="6239271"/>
            <a:ext cx="35814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173038" indent="-173038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  <a:buFontTx/>
              <a:buChar char="•"/>
            </a:pPr>
            <a:r>
              <a:rPr lang="en-US" sz="1800" b="0">
                <a:solidFill>
                  <a:srgbClr val="CC0000"/>
                </a:solidFill>
                <a:latin typeface="Tahoma" charset="0"/>
              </a:rPr>
              <a:t>J-type</a:t>
            </a:r>
            <a:r>
              <a:rPr lang="en-US" sz="1800" b="0">
                <a:latin typeface="Tahoma" charset="0"/>
              </a:rPr>
              <a:t>, no register operands, 26-bit constant</a:t>
            </a:r>
          </a:p>
        </p:txBody>
      </p:sp>
      <p:grpSp>
        <p:nvGrpSpPr>
          <p:cNvPr id="9" name="Group 216"/>
          <p:cNvGrpSpPr>
            <a:grpSpLocks/>
          </p:cNvGrpSpPr>
          <p:nvPr/>
        </p:nvGrpSpPr>
        <p:grpSpPr bwMode="auto">
          <a:xfrm>
            <a:off x="3886200" y="6407546"/>
            <a:ext cx="4876800" cy="304800"/>
            <a:chOff x="1728" y="288"/>
            <a:chExt cx="3072" cy="192"/>
          </a:xfrm>
        </p:grpSpPr>
        <p:grpSp>
          <p:nvGrpSpPr>
            <p:cNvPr id="49168" name="Group 217"/>
            <p:cNvGrpSpPr>
              <a:grpSpLocks/>
            </p:cNvGrpSpPr>
            <p:nvPr/>
          </p:nvGrpSpPr>
          <p:grpSpPr bwMode="auto">
            <a:xfrm>
              <a:off x="1824" y="432"/>
              <a:ext cx="2880" cy="48"/>
              <a:chOff x="1968" y="1776"/>
              <a:chExt cx="2880" cy="192"/>
            </a:xfrm>
          </p:grpSpPr>
          <p:sp>
            <p:nvSpPr>
              <p:cNvPr id="49170" name="Line 218"/>
              <p:cNvSpPr>
                <a:spLocks noChangeShapeType="1"/>
              </p:cNvSpPr>
              <p:nvPr/>
            </p:nvSpPr>
            <p:spPr bwMode="auto">
              <a:xfrm flipV="1">
                <a:off x="1968" y="1776"/>
                <a:ext cx="0" cy="192"/>
              </a:xfrm>
              <a:prstGeom prst="line">
                <a:avLst/>
              </a:prstGeom>
              <a:noFill/>
              <a:ln w="3175">
                <a:solidFill>
                  <a:srgbClr val="66FFFF"/>
                </a:solidFill>
                <a:prstDash val="lgDash"/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9171" name="Line 219"/>
              <p:cNvSpPr>
                <a:spLocks noChangeShapeType="1"/>
              </p:cNvSpPr>
              <p:nvPr/>
            </p:nvSpPr>
            <p:spPr bwMode="auto">
              <a:xfrm flipV="1">
                <a:off x="2064" y="1776"/>
                <a:ext cx="0" cy="192"/>
              </a:xfrm>
              <a:prstGeom prst="line">
                <a:avLst/>
              </a:prstGeom>
              <a:noFill/>
              <a:ln w="3175">
                <a:solidFill>
                  <a:srgbClr val="66FFFF"/>
                </a:solidFill>
                <a:prstDash val="lgDash"/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9172" name="Line 220"/>
              <p:cNvSpPr>
                <a:spLocks noChangeShapeType="1"/>
              </p:cNvSpPr>
              <p:nvPr/>
            </p:nvSpPr>
            <p:spPr bwMode="auto">
              <a:xfrm flipV="1">
                <a:off x="2160" y="1776"/>
                <a:ext cx="0" cy="192"/>
              </a:xfrm>
              <a:prstGeom prst="line">
                <a:avLst/>
              </a:prstGeom>
              <a:noFill/>
              <a:ln w="3175">
                <a:solidFill>
                  <a:srgbClr val="66FFFF"/>
                </a:solidFill>
                <a:prstDash val="lgDash"/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9173" name="Line 221"/>
              <p:cNvSpPr>
                <a:spLocks noChangeShapeType="1"/>
              </p:cNvSpPr>
              <p:nvPr/>
            </p:nvSpPr>
            <p:spPr bwMode="auto">
              <a:xfrm flipV="1">
                <a:off x="2256" y="1776"/>
                <a:ext cx="0" cy="192"/>
              </a:xfrm>
              <a:prstGeom prst="line">
                <a:avLst/>
              </a:prstGeom>
              <a:noFill/>
              <a:ln w="3175">
                <a:solidFill>
                  <a:srgbClr val="66FFFF"/>
                </a:solidFill>
                <a:prstDash val="lgDash"/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9174" name="Line 222"/>
              <p:cNvSpPr>
                <a:spLocks noChangeShapeType="1"/>
              </p:cNvSpPr>
              <p:nvPr/>
            </p:nvSpPr>
            <p:spPr bwMode="auto">
              <a:xfrm flipV="1">
                <a:off x="2352" y="1776"/>
                <a:ext cx="0" cy="192"/>
              </a:xfrm>
              <a:prstGeom prst="line">
                <a:avLst/>
              </a:prstGeom>
              <a:noFill/>
              <a:ln w="3175">
                <a:solidFill>
                  <a:srgbClr val="66FFFF"/>
                </a:solidFill>
                <a:prstDash val="lgDash"/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9175" name="Line 223"/>
              <p:cNvSpPr>
                <a:spLocks noChangeShapeType="1"/>
              </p:cNvSpPr>
              <p:nvPr/>
            </p:nvSpPr>
            <p:spPr bwMode="auto">
              <a:xfrm flipV="1">
                <a:off x="2448" y="1776"/>
                <a:ext cx="0" cy="192"/>
              </a:xfrm>
              <a:prstGeom prst="line">
                <a:avLst/>
              </a:prstGeom>
              <a:noFill/>
              <a:ln w="3175">
                <a:solidFill>
                  <a:srgbClr val="66FFFF"/>
                </a:solidFill>
                <a:prstDash val="lgDash"/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9176" name="Line 224"/>
              <p:cNvSpPr>
                <a:spLocks noChangeShapeType="1"/>
              </p:cNvSpPr>
              <p:nvPr/>
            </p:nvSpPr>
            <p:spPr bwMode="auto">
              <a:xfrm flipV="1">
                <a:off x="2544" y="1776"/>
                <a:ext cx="0" cy="192"/>
              </a:xfrm>
              <a:prstGeom prst="line">
                <a:avLst/>
              </a:prstGeom>
              <a:noFill/>
              <a:ln w="3175">
                <a:solidFill>
                  <a:srgbClr val="66FFFF"/>
                </a:solidFill>
                <a:prstDash val="lgDash"/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9177" name="Line 225"/>
              <p:cNvSpPr>
                <a:spLocks noChangeShapeType="1"/>
              </p:cNvSpPr>
              <p:nvPr/>
            </p:nvSpPr>
            <p:spPr bwMode="auto">
              <a:xfrm flipV="1">
                <a:off x="2640" y="1776"/>
                <a:ext cx="0" cy="192"/>
              </a:xfrm>
              <a:prstGeom prst="line">
                <a:avLst/>
              </a:prstGeom>
              <a:noFill/>
              <a:ln w="3175">
                <a:solidFill>
                  <a:srgbClr val="66FFFF"/>
                </a:solidFill>
                <a:prstDash val="lgDash"/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9178" name="Line 226"/>
              <p:cNvSpPr>
                <a:spLocks noChangeShapeType="1"/>
              </p:cNvSpPr>
              <p:nvPr/>
            </p:nvSpPr>
            <p:spPr bwMode="auto">
              <a:xfrm flipV="1">
                <a:off x="2736" y="1776"/>
                <a:ext cx="0" cy="192"/>
              </a:xfrm>
              <a:prstGeom prst="line">
                <a:avLst/>
              </a:prstGeom>
              <a:noFill/>
              <a:ln w="3175">
                <a:solidFill>
                  <a:srgbClr val="66FFFF"/>
                </a:solidFill>
                <a:prstDash val="lgDash"/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9179" name="Line 227"/>
              <p:cNvSpPr>
                <a:spLocks noChangeShapeType="1"/>
              </p:cNvSpPr>
              <p:nvPr/>
            </p:nvSpPr>
            <p:spPr bwMode="auto">
              <a:xfrm flipV="1">
                <a:off x="2832" y="1776"/>
                <a:ext cx="0" cy="192"/>
              </a:xfrm>
              <a:prstGeom prst="line">
                <a:avLst/>
              </a:prstGeom>
              <a:noFill/>
              <a:ln w="3175">
                <a:solidFill>
                  <a:srgbClr val="66FFFF"/>
                </a:solidFill>
                <a:prstDash val="lgDash"/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9180" name="Line 228"/>
              <p:cNvSpPr>
                <a:spLocks noChangeShapeType="1"/>
              </p:cNvSpPr>
              <p:nvPr/>
            </p:nvSpPr>
            <p:spPr bwMode="auto">
              <a:xfrm flipV="1">
                <a:off x="2928" y="1776"/>
                <a:ext cx="0" cy="192"/>
              </a:xfrm>
              <a:prstGeom prst="line">
                <a:avLst/>
              </a:prstGeom>
              <a:noFill/>
              <a:ln w="3175">
                <a:solidFill>
                  <a:srgbClr val="66FFFF"/>
                </a:solidFill>
                <a:prstDash val="lgDash"/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9181" name="Line 229"/>
              <p:cNvSpPr>
                <a:spLocks noChangeShapeType="1"/>
              </p:cNvSpPr>
              <p:nvPr/>
            </p:nvSpPr>
            <p:spPr bwMode="auto">
              <a:xfrm flipV="1">
                <a:off x="3024" y="1776"/>
                <a:ext cx="0" cy="192"/>
              </a:xfrm>
              <a:prstGeom prst="line">
                <a:avLst/>
              </a:prstGeom>
              <a:noFill/>
              <a:ln w="3175">
                <a:solidFill>
                  <a:srgbClr val="66FFFF"/>
                </a:solidFill>
                <a:prstDash val="lgDash"/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9182" name="Line 230"/>
              <p:cNvSpPr>
                <a:spLocks noChangeShapeType="1"/>
              </p:cNvSpPr>
              <p:nvPr/>
            </p:nvSpPr>
            <p:spPr bwMode="auto">
              <a:xfrm flipV="1">
                <a:off x="3120" y="1776"/>
                <a:ext cx="0" cy="192"/>
              </a:xfrm>
              <a:prstGeom prst="line">
                <a:avLst/>
              </a:prstGeom>
              <a:noFill/>
              <a:ln w="3175">
                <a:solidFill>
                  <a:srgbClr val="66FFFF"/>
                </a:solidFill>
                <a:prstDash val="lgDash"/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9183" name="Line 231"/>
              <p:cNvSpPr>
                <a:spLocks noChangeShapeType="1"/>
              </p:cNvSpPr>
              <p:nvPr/>
            </p:nvSpPr>
            <p:spPr bwMode="auto">
              <a:xfrm flipV="1">
                <a:off x="3216" y="1776"/>
                <a:ext cx="0" cy="192"/>
              </a:xfrm>
              <a:prstGeom prst="line">
                <a:avLst/>
              </a:prstGeom>
              <a:noFill/>
              <a:ln w="3175">
                <a:solidFill>
                  <a:srgbClr val="66FFFF"/>
                </a:solidFill>
                <a:prstDash val="lgDash"/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9184" name="Line 232"/>
              <p:cNvSpPr>
                <a:spLocks noChangeShapeType="1"/>
              </p:cNvSpPr>
              <p:nvPr/>
            </p:nvSpPr>
            <p:spPr bwMode="auto">
              <a:xfrm flipV="1">
                <a:off x="3312" y="1776"/>
                <a:ext cx="0" cy="192"/>
              </a:xfrm>
              <a:prstGeom prst="line">
                <a:avLst/>
              </a:prstGeom>
              <a:noFill/>
              <a:ln w="3175">
                <a:solidFill>
                  <a:srgbClr val="66FFFF"/>
                </a:solidFill>
                <a:prstDash val="lgDash"/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9185" name="Line 233"/>
              <p:cNvSpPr>
                <a:spLocks noChangeShapeType="1"/>
              </p:cNvSpPr>
              <p:nvPr/>
            </p:nvSpPr>
            <p:spPr bwMode="auto">
              <a:xfrm flipV="1">
                <a:off x="3408" y="1776"/>
                <a:ext cx="0" cy="192"/>
              </a:xfrm>
              <a:prstGeom prst="line">
                <a:avLst/>
              </a:prstGeom>
              <a:noFill/>
              <a:ln w="3175">
                <a:solidFill>
                  <a:srgbClr val="66FFFF"/>
                </a:solidFill>
                <a:prstDash val="lgDash"/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9186" name="Line 234"/>
              <p:cNvSpPr>
                <a:spLocks noChangeShapeType="1"/>
              </p:cNvSpPr>
              <p:nvPr/>
            </p:nvSpPr>
            <p:spPr bwMode="auto">
              <a:xfrm flipV="1">
                <a:off x="3504" y="1776"/>
                <a:ext cx="0" cy="192"/>
              </a:xfrm>
              <a:prstGeom prst="line">
                <a:avLst/>
              </a:prstGeom>
              <a:noFill/>
              <a:ln w="3175">
                <a:solidFill>
                  <a:srgbClr val="66FFFF"/>
                </a:solidFill>
                <a:prstDash val="lgDash"/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9187" name="Line 235"/>
              <p:cNvSpPr>
                <a:spLocks noChangeShapeType="1"/>
              </p:cNvSpPr>
              <p:nvPr/>
            </p:nvSpPr>
            <p:spPr bwMode="auto">
              <a:xfrm flipV="1">
                <a:off x="3600" y="1776"/>
                <a:ext cx="0" cy="192"/>
              </a:xfrm>
              <a:prstGeom prst="line">
                <a:avLst/>
              </a:prstGeom>
              <a:noFill/>
              <a:ln w="3175">
                <a:solidFill>
                  <a:srgbClr val="66FFFF"/>
                </a:solidFill>
                <a:prstDash val="lgDash"/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9188" name="Line 236"/>
              <p:cNvSpPr>
                <a:spLocks noChangeShapeType="1"/>
              </p:cNvSpPr>
              <p:nvPr/>
            </p:nvSpPr>
            <p:spPr bwMode="auto">
              <a:xfrm flipV="1">
                <a:off x="3696" y="1776"/>
                <a:ext cx="0" cy="192"/>
              </a:xfrm>
              <a:prstGeom prst="line">
                <a:avLst/>
              </a:prstGeom>
              <a:noFill/>
              <a:ln w="3175">
                <a:solidFill>
                  <a:srgbClr val="66FFFF"/>
                </a:solidFill>
                <a:prstDash val="lgDash"/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9189" name="Line 237"/>
              <p:cNvSpPr>
                <a:spLocks noChangeShapeType="1"/>
              </p:cNvSpPr>
              <p:nvPr/>
            </p:nvSpPr>
            <p:spPr bwMode="auto">
              <a:xfrm flipV="1">
                <a:off x="3792" y="1776"/>
                <a:ext cx="0" cy="192"/>
              </a:xfrm>
              <a:prstGeom prst="line">
                <a:avLst/>
              </a:prstGeom>
              <a:noFill/>
              <a:ln w="3175">
                <a:solidFill>
                  <a:srgbClr val="66FFFF"/>
                </a:solidFill>
                <a:prstDash val="lgDash"/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9190" name="Line 238"/>
              <p:cNvSpPr>
                <a:spLocks noChangeShapeType="1"/>
              </p:cNvSpPr>
              <p:nvPr/>
            </p:nvSpPr>
            <p:spPr bwMode="auto">
              <a:xfrm flipV="1">
                <a:off x="3888" y="1776"/>
                <a:ext cx="0" cy="192"/>
              </a:xfrm>
              <a:prstGeom prst="line">
                <a:avLst/>
              </a:prstGeom>
              <a:noFill/>
              <a:ln w="3175">
                <a:solidFill>
                  <a:srgbClr val="66FFFF"/>
                </a:solidFill>
                <a:prstDash val="lgDash"/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9191" name="Line 239"/>
              <p:cNvSpPr>
                <a:spLocks noChangeShapeType="1"/>
              </p:cNvSpPr>
              <p:nvPr/>
            </p:nvSpPr>
            <p:spPr bwMode="auto">
              <a:xfrm flipV="1">
                <a:off x="3984" y="1776"/>
                <a:ext cx="0" cy="192"/>
              </a:xfrm>
              <a:prstGeom prst="line">
                <a:avLst/>
              </a:prstGeom>
              <a:noFill/>
              <a:ln w="3175">
                <a:solidFill>
                  <a:srgbClr val="66FFFF"/>
                </a:solidFill>
                <a:prstDash val="lgDash"/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9192" name="Line 240"/>
              <p:cNvSpPr>
                <a:spLocks noChangeShapeType="1"/>
              </p:cNvSpPr>
              <p:nvPr/>
            </p:nvSpPr>
            <p:spPr bwMode="auto">
              <a:xfrm flipV="1">
                <a:off x="4080" y="1776"/>
                <a:ext cx="0" cy="192"/>
              </a:xfrm>
              <a:prstGeom prst="line">
                <a:avLst/>
              </a:prstGeom>
              <a:noFill/>
              <a:ln w="3175">
                <a:solidFill>
                  <a:srgbClr val="66FFFF"/>
                </a:solidFill>
                <a:prstDash val="lgDash"/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9193" name="Line 241"/>
              <p:cNvSpPr>
                <a:spLocks noChangeShapeType="1"/>
              </p:cNvSpPr>
              <p:nvPr/>
            </p:nvSpPr>
            <p:spPr bwMode="auto">
              <a:xfrm flipV="1">
                <a:off x="4176" y="1776"/>
                <a:ext cx="0" cy="192"/>
              </a:xfrm>
              <a:prstGeom prst="line">
                <a:avLst/>
              </a:prstGeom>
              <a:noFill/>
              <a:ln w="3175">
                <a:solidFill>
                  <a:srgbClr val="66FFFF"/>
                </a:solidFill>
                <a:prstDash val="lgDash"/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9194" name="Line 242"/>
              <p:cNvSpPr>
                <a:spLocks noChangeShapeType="1"/>
              </p:cNvSpPr>
              <p:nvPr/>
            </p:nvSpPr>
            <p:spPr bwMode="auto">
              <a:xfrm flipV="1">
                <a:off x="4272" y="1776"/>
                <a:ext cx="0" cy="192"/>
              </a:xfrm>
              <a:prstGeom prst="line">
                <a:avLst/>
              </a:prstGeom>
              <a:noFill/>
              <a:ln w="3175">
                <a:solidFill>
                  <a:srgbClr val="66FFFF"/>
                </a:solidFill>
                <a:prstDash val="lgDash"/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9195" name="Line 243"/>
              <p:cNvSpPr>
                <a:spLocks noChangeShapeType="1"/>
              </p:cNvSpPr>
              <p:nvPr/>
            </p:nvSpPr>
            <p:spPr bwMode="auto">
              <a:xfrm flipV="1">
                <a:off x="4368" y="1776"/>
                <a:ext cx="0" cy="192"/>
              </a:xfrm>
              <a:prstGeom prst="line">
                <a:avLst/>
              </a:prstGeom>
              <a:noFill/>
              <a:ln w="3175">
                <a:solidFill>
                  <a:srgbClr val="66FFFF"/>
                </a:solidFill>
                <a:prstDash val="lgDash"/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9196" name="Line 244"/>
              <p:cNvSpPr>
                <a:spLocks noChangeShapeType="1"/>
              </p:cNvSpPr>
              <p:nvPr/>
            </p:nvSpPr>
            <p:spPr bwMode="auto">
              <a:xfrm flipV="1">
                <a:off x="4464" y="1776"/>
                <a:ext cx="0" cy="192"/>
              </a:xfrm>
              <a:prstGeom prst="line">
                <a:avLst/>
              </a:prstGeom>
              <a:noFill/>
              <a:ln w="3175">
                <a:solidFill>
                  <a:srgbClr val="66FFFF"/>
                </a:solidFill>
                <a:prstDash val="lgDash"/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9197" name="Line 245"/>
              <p:cNvSpPr>
                <a:spLocks noChangeShapeType="1"/>
              </p:cNvSpPr>
              <p:nvPr/>
            </p:nvSpPr>
            <p:spPr bwMode="auto">
              <a:xfrm flipV="1">
                <a:off x="4560" y="1776"/>
                <a:ext cx="0" cy="192"/>
              </a:xfrm>
              <a:prstGeom prst="line">
                <a:avLst/>
              </a:prstGeom>
              <a:noFill/>
              <a:ln w="3175">
                <a:solidFill>
                  <a:srgbClr val="66FFFF"/>
                </a:solidFill>
                <a:prstDash val="lgDash"/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9198" name="Line 246"/>
              <p:cNvSpPr>
                <a:spLocks noChangeShapeType="1"/>
              </p:cNvSpPr>
              <p:nvPr/>
            </p:nvSpPr>
            <p:spPr bwMode="auto">
              <a:xfrm flipV="1">
                <a:off x="4656" y="1776"/>
                <a:ext cx="0" cy="192"/>
              </a:xfrm>
              <a:prstGeom prst="line">
                <a:avLst/>
              </a:prstGeom>
              <a:noFill/>
              <a:ln w="3175">
                <a:solidFill>
                  <a:srgbClr val="66FFFF"/>
                </a:solidFill>
                <a:prstDash val="lgDash"/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9199" name="Line 247"/>
              <p:cNvSpPr>
                <a:spLocks noChangeShapeType="1"/>
              </p:cNvSpPr>
              <p:nvPr/>
            </p:nvSpPr>
            <p:spPr bwMode="auto">
              <a:xfrm flipV="1">
                <a:off x="4752" y="1776"/>
                <a:ext cx="0" cy="192"/>
              </a:xfrm>
              <a:prstGeom prst="line">
                <a:avLst/>
              </a:prstGeom>
              <a:noFill/>
              <a:ln w="3175">
                <a:solidFill>
                  <a:srgbClr val="66FFFF"/>
                </a:solidFill>
                <a:prstDash val="lgDash"/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9200" name="Line 248"/>
              <p:cNvSpPr>
                <a:spLocks noChangeShapeType="1"/>
              </p:cNvSpPr>
              <p:nvPr/>
            </p:nvSpPr>
            <p:spPr bwMode="auto">
              <a:xfrm flipV="1">
                <a:off x="4848" y="1776"/>
                <a:ext cx="0" cy="192"/>
              </a:xfrm>
              <a:prstGeom prst="line">
                <a:avLst/>
              </a:prstGeom>
              <a:noFill/>
              <a:ln w="3175">
                <a:solidFill>
                  <a:srgbClr val="66FFFF"/>
                </a:solidFill>
                <a:prstDash val="lgDash"/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49169" name="Rectangle 249"/>
            <p:cNvSpPr>
              <a:spLocks noChangeArrowheads="1"/>
            </p:cNvSpPr>
            <p:nvPr/>
          </p:nvSpPr>
          <p:spPr bwMode="auto">
            <a:xfrm>
              <a:off x="1728" y="288"/>
              <a:ext cx="3072" cy="192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>
                <a:latin typeface="Tahoma" charset="0"/>
              </a:endParaRPr>
            </a:p>
          </p:txBody>
        </p:sp>
      </p:grpSp>
      <p:sp>
        <p:nvSpPr>
          <p:cNvPr id="49163" name="Rectangle 250"/>
          <p:cNvSpPr>
            <a:spLocks noChangeArrowheads="1"/>
          </p:cNvSpPr>
          <p:nvPr/>
        </p:nvSpPr>
        <p:spPr bwMode="auto">
          <a:xfrm>
            <a:off x="3733800" y="6255146"/>
            <a:ext cx="51816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>
              <a:latin typeface="Tahoma" charset="0"/>
            </a:endParaRPr>
          </a:p>
        </p:txBody>
      </p:sp>
      <p:sp>
        <p:nvSpPr>
          <p:cNvPr id="1275" name="Line 251"/>
          <p:cNvSpPr>
            <a:spLocks noChangeShapeType="1"/>
          </p:cNvSpPr>
          <p:nvPr/>
        </p:nvSpPr>
        <p:spPr bwMode="auto">
          <a:xfrm>
            <a:off x="4800600" y="6407546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78" name="Text Box 254"/>
          <p:cNvSpPr txBox="1">
            <a:spLocks noChangeArrowheads="1"/>
          </p:cNvSpPr>
          <p:nvPr/>
        </p:nvSpPr>
        <p:spPr bwMode="auto">
          <a:xfrm>
            <a:off x="4111625" y="6407546"/>
            <a:ext cx="5175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9pPr>
          </a:lstStyle>
          <a:p>
            <a:pPr algn="ctr"/>
            <a:r>
              <a:rPr lang="en-US" sz="1800">
                <a:latin typeface="Tahoma" charset="0"/>
              </a:rPr>
              <a:t>OP</a:t>
            </a:r>
          </a:p>
        </p:txBody>
      </p:sp>
      <p:sp>
        <p:nvSpPr>
          <p:cNvPr id="1281" name="Text Box 257"/>
          <p:cNvSpPr txBox="1">
            <a:spLocks noChangeArrowheads="1"/>
          </p:cNvSpPr>
          <p:nvPr/>
        </p:nvSpPr>
        <p:spPr bwMode="auto">
          <a:xfrm>
            <a:off x="5410200" y="6407546"/>
            <a:ext cx="24384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9pPr>
          </a:lstStyle>
          <a:p>
            <a:pPr algn="ctr"/>
            <a:r>
              <a:rPr lang="en-US" sz="1600">
                <a:latin typeface="Tahoma" charset="0"/>
              </a:rPr>
              <a:t>26-bit constant </a:t>
            </a:r>
            <a:endParaRPr lang="en-US" sz="1600" baseline="-25000">
              <a:latin typeface="Tahom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29919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9" grpId="0" build="p" bldLvl="2"/>
      <p:bldP spid="1143" grpId="0"/>
      <p:bldP spid="1144" grpId="0"/>
      <p:bldP spid="1235" grpId="0" animBg="1"/>
      <p:bldP spid="1237" grpId="0" animBg="1"/>
      <p:bldP spid="1238" grpId="0"/>
      <p:bldP spid="1275" grpId="0" animBg="1"/>
      <p:bldP spid="1278" grpId="0"/>
      <p:bldP spid="1281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US" dirty="0"/>
              <a:t>Representing Instructions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Today’s topics</a:t>
            </a:r>
          </a:p>
          <a:p>
            <a:pPr lvl="1">
              <a:defRPr/>
            </a:pPr>
            <a:r>
              <a:rPr lang="en-US" dirty="0"/>
              <a:t>von Neumann model of a computer</a:t>
            </a:r>
          </a:p>
          <a:p>
            <a:pPr lvl="1">
              <a:defRPr/>
            </a:pPr>
            <a:r>
              <a:rPr lang="en-US" dirty="0"/>
              <a:t>Instruction set architecture</a:t>
            </a:r>
          </a:p>
          <a:p>
            <a:pPr lvl="1">
              <a:defRPr/>
            </a:pPr>
            <a:r>
              <a:rPr lang="en-US" dirty="0"/>
              <a:t>MIPS instruction formats</a:t>
            </a:r>
          </a:p>
          <a:p>
            <a:pPr lvl="1">
              <a:defRPr/>
            </a:pPr>
            <a:r>
              <a:rPr lang="en-US" dirty="0"/>
              <a:t>Some MIPS instructions</a:t>
            </a:r>
          </a:p>
          <a:p>
            <a:pPr lvl="1">
              <a:defRPr/>
            </a:pPr>
            <a:endParaRPr lang="en-US" dirty="0"/>
          </a:p>
          <a:p>
            <a:pPr>
              <a:defRPr/>
            </a:pPr>
            <a:r>
              <a:rPr lang="en-US" dirty="0"/>
              <a:t>Reading</a:t>
            </a:r>
          </a:p>
          <a:p>
            <a:pPr lvl="1">
              <a:defRPr/>
            </a:pPr>
            <a:r>
              <a:rPr lang="en-US" dirty="0"/>
              <a:t>P&amp;H textbook Ch. 2.1-2.2, Ch. 2.5-2.6</a:t>
            </a:r>
          </a:p>
          <a:p>
            <a:pPr lvl="1">
              <a:defRPr/>
            </a:pPr>
            <a:endParaRPr lang="en-US" dirty="0"/>
          </a:p>
        </p:txBody>
      </p:sp>
      <p:sp>
        <p:nvSpPr>
          <p:cNvPr id="18435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9pPr>
          </a:lstStyle>
          <a:p>
            <a:fld id="{2BF03E29-55A7-0046-BD87-D82DE7715EE1}" type="slidenum">
              <a:rPr lang="en-US" sz="1400">
                <a:latin typeface="Arial Narrow" charset="0"/>
              </a:rPr>
              <a:pPr/>
              <a:t>2</a:t>
            </a:fld>
            <a:endParaRPr lang="en-US" sz="1400">
              <a:latin typeface="Arial Narrow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311843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dirty="0">
                <a:ea typeface="ＭＳ Ｐゴシック" charset="0"/>
                <a:cs typeface="ＭＳ Ｐゴシック" charset="0"/>
                <a:sym typeface="Symbol" charset="0"/>
              </a:rPr>
              <a:t>MIPS ALU Operations</a:t>
            </a:r>
          </a:p>
        </p:txBody>
      </p:sp>
      <p:sp>
        <p:nvSpPr>
          <p:cNvPr id="51202" name="Rectangle 21"/>
          <p:cNvSpPr>
            <a:spLocks noChangeArrowheads="1"/>
          </p:cNvSpPr>
          <p:nvPr/>
        </p:nvSpPr>
        <p:spPr bwMode="auto">
          <a:xfrm>
            <a:off x="304800" y="1355304"/>
            <a:ext cx="5567363" cy="417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lnSpc>
                <a:spcPct val="90000"/>
              </a:lnSpc>
            </a:pPr>
            <a:r>
              <a:rPr lang="en-US" dirty="0">
                <a:solidFill>
                  <a:srgbClr val="CC0000"/>
                </a:solidFill>
              </a:rPr>
              <a:t>Sample coded operation:  ADD instruction</a:t>
            </a:r>
          </a:p>
        </p:txBody>
      </p:sp>
      <p:sp>
        <p:nvSpPr>
          <p:cNvPr id="587798" name="Rectangle 22"/>
          <p:cNvSpPr>
            <a:spLocks noChangeArrowheads="1"/>
          </p:cNvSpPr>
          <p:nvPr/>
        </p:nvSpPr>
        <p:spPr bwMode="auto">
          <a:xfrm>
            <a:off x="366713" y="3917950"/>
            <a:ext cx="8410575" cy="371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/>
          <a:p>
            <a:pPr>
              <a:lnSpc>
                <a:spcPct val="90000"/>
              </a:lnSpc>
            </a:pPr>
            <a:r>
              <a:rPr lang="en-US" sz="2000"/>
              <a:t>What </a:t>
            </a:r>
            <a:r>
              <a:rPr lang="en-US" sz="2000" i="1"/>
              <a:t>we </a:t>
            </a:r>
            <a:r>
              <a:rPr lang="en-US" sz="2000"/>
              <a:t>prefer to write:  </a:t>
            </a:r>
            <a:r>
              <a:rPr lang="en-US" sz="1800">
                <a:latin typeface="Courier New" charset="0"/>
              </a:rPr>
              <a:t>add $10, $11, $9</a:t>
            </a:r>
            <a:r>
              <a:rPr lang="en-US" sz="2000"/>
              <a:t>     </a:t>
            </a:r>
            <a:r>
              <a:rPr lang="en-US" sz="1600"/>
              <a:t>(</a:t>
            </a:r>
            <a:r>
              <a:rPr lang="ja-JP" altLang="en-US" sz="1600"/>
              <a:t>“</a:t>
            </a:r>
            <a:r>
              <a:rPr lang="en-US" altLang="ja-JP" sz="1600"/>
              <a:t>assembly language</a:t>
            </a:r>
            <a:r>
              <a:rPr lang="ja-JP" altLang="en-US" sz="1600"/>
              <a:t>”</a:t>
            </a:r>
            <a:r>
              <a:rPr lang="en-US" altLang="ja-JP" sz="1600"/>
              <a:t>)</a:t>
            </a:r>
            <a:endParaRPr lang="en-US" sz="1600">
              <a:solidFill>
                <a:srgbClr val="CC0000"/>
              </a:solidFill>
            </a:endParaRPr>
          </a:p>
        </p:txBody>
      </p:sp>
      <p:grpSp>
        <p:nvGrpSpPr>
          <p:cNvPr id="2" name="Group 256"/>
          <p:cNvGrpSpPr>
            <a:grpSpLocks/>
          </p:cNvGrpSpPr>
          <p:nvPr/>
        </p:nvGrpSpPr>
        <p:grpSpPr bwMode="auto">
          <a:xfrm>
            <a:off x="422275" y="4725144"/>
            <a:ext cx="3817938" cy="1597025"/>
            <a:chOff x="266" y="2868"/>
            <a:chExt cx="2405" cy="1006"/>
          </a:xfrm>
        </p:grpSpPr>
        <p:sp>
          <p:nvSpPr>
            <p:cNvPr id="51318" name="Rectangle 20"/>
            <p:cNvSpPr>
              <a:spLocks noChangeArrowheads="1"/>
            </p:cNvSpPr>
            <p:nvPr/>
          </p:nvSpPr>
          <p:spPr bwMode="auto">
            <a:xfrm>
              <a:off x="266" y="2868"/>
              <a:ext cx="1648" cy="2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0488" tIns="44450" rIns="90488" bIns="44450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en-US" sz="1600" dirty="0">
                  <a:latin typeface="Courier New" charset="0"/>
                </a:rPr>
                <a:t>add </a:t>
              </a:r>
              <a:r>
                <a:rPr lang="en-US" sz="1600" dirty="0" err="1">
                  <a:latin typeface="Courier New" charset="0"/>
                </a:rPr>
                <a:t>rd</a:t>
              </a:r>
              <a:r>
                <a:rPr lang="en-US" sz="1600" dirty="0">
                  <a:latin typeface="Courier New" charset="0"/>
                </a:rPr>
                <a:t>, </a:t>
              </a:r>
              <a:r>
                <a:rPr lang="en-US" sz="1600" dirty="0" err="1">
                  <a:latin typeface="Courier New" charset="0"/>
                </a:rPr>
                <a:t>rs</a:t>
              </a:r>
              <a:r>
                <a:rPr lang="en-US" sz="1600" dirty="0">
                  <a:latin typeface="Courier New" charset="0"/>
                </a:rPr>
                <a:t>, </a:t>
              </a:r>
              <a:r>
                <a:rPr lang="en-US" sz="1600" dirty="0" err="1">
                  <a:latin typeface="Courier New" charset="0"/>
                </a:rPr>
                <a:t>rt</a:t>
              </a:r>
              <a:r>
                <a:rPr lang="en-US" sz="1800" dirty="0"/>
                <a:t>:</a:t>
              </a:r>
            </a:p>
          </p:txBody>
        </p:sp>
        <p:sp>
          <p:nvSpPr>
            <p:cNvPr id="51319" name="Rectangle 41"/>
            <p:cNvSpPr>
              <a:spLocks noChangeArrowheads="1"/>
            </p:cNvSpPr>
            <p:nvPr/>
          </p:nvSpPr>
          <p:spPr bwMode="auto">
            <a:xfrm>
              <a:off x="724" y="3396"/>
              <a:ext cx="1947" cy="4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0488" tIns="44450" rIns="90488" bIns="44450">
              <a:spAutoFit/>
            </a:bodyPr>
            <a:lstStyle/>
            <a:p>
              <a:pPr marL="174625" indent="-174625">
                <a:lnSpc>
                  <a:spcPct val="90000"/>
                </a:lnSpc>
              </a:pPr>
              <a:r>
                <a:rPr lang="ja-JP" altLang="en-US" sz="1600"/>
                <a:t>“</a:t>
              </a:r>
              <a:r>
                <a:rPr lang="en-US" altLang="ja-JP" sz="1600"/>
                <a:t>Add the contents of rs to the contents of rt; store the result in rd</a:t>
              </a:r>
              <a:r>
                <a:rPr lang="ja-JP" altLang="en-US" sz="1600"/>
                <a:t>”</a:t>
              </a:r>
              <a:endParaRPr lang="en-US" sz="1600"/>
            </a:p>
          </p:txBody>
        </p:sp>
        <p:sp>
          <p:nvSpPr>
            <p:cNvPr id="51320" name="Rectangle 138"/>
            <p:cNvSpPr>
              <a:spLocks noChangeArrowheads="1"/>
            </p:cNvSpPr>
            <p:nvPr/>
          </p:nvSpPr>
          <p:spPr bwMode="auto">
            <a:xfrm>
              <a:off x="691" y="3159"/>
              <a:ext cx="1810" cy="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en-US" sz="1600" dirty="0" err="1"/>
                <a:t>Reg</a:t>
              </a:r>
              <a:r>
                <a:rPr lang="en-US" sz="1600" dirty="0"/>
                <a:t>[</a:t>
              </a:r>
              <a:r>
                <a:rPr lang="en-US" sz="1600" dirty="0" err="1"/>
                <a:t>rd</a:t>
              </a:r>
              <a:r>
                <a:rPr lang="en-US" sz="1600" dirty="0"/>
                <a:t>] </a:t>
              </a:r>
              <a:r>
                <a:rPr lang="en-US" sz="1600" dirty="0">
                  <a:latin typeface="Symbol" charset="0"/>
                </a:rPr>
                <a:t>=</a:t>
              </a:r>
              <a:r>
                <a:rPr lang="en-US" sz="1600" dirty="0"/>
                <a:t>  </a:t>
              </a:r>
              <a:r>
                <a:rPr lang="en-US" sz="1600" dirty="0" err="1"/>
                <a:t>Reg</a:t>
              </a:r>
              <a:r>
                <a:rPr lang="en-US" sz="1600" dirty="0"/>
                <a:t>[</a:t>
              </a:r>
              <a:r>
                <a:rPr lang="en-US" sz="1600" dirty="0" err="1"/>
                <a:t>rs</a:t>
              </a:r>
              <a:r>
                <a:rPr lang="en-US" sz="1600" dirty="0"/>
                <a:t>] + </a:t>
              </a:r>
              <a:r>
                <a:rPr lang="en-US" sz="1600" dirty="0" err="1"/>
                <a:t>Reg</a:t>
              </a:r>
              <a:r>
                <a:rPr lang="en-US" sz="1600" dirty="0"/>
                <a:t>[</a:t>
              </a:r>
              <a:r>
                <a:rPr lang="en-US" sz="1600" dirty="0" err="1"/>
                <a:t>rt</a:t>
              </a:r>
              <a:r>
                <a:rPr lang="en-US" sz="1600" dirty="0"/>
                <a:t>]</a:t>
              </a:r>
            </a:p>
          </p:txBody>
        </p:sp>
      </p:grpSp>
      <p:grpSp>
        <p:nvGrpSpPr>
          <p:cNvPr id="3" name="Group 207"/>
          <p:cNvGrpSpPr>
            <a:grpSpLocks/>
          </p:cNvGrpSpPr>
          <p:nvPr/>
        </p:nvGrpSpPr>
        <p:grpSpPr bwMode="auto">
          <a:xfrm>
            <a:off x="4757738" y="4552950"/>
            <a:ext cx="4019550" cy="1582738"/>
            <a:chOff x="2997" y="2868"/>
            <a:chExt cx="2532" cy="997"/>
          </a:xfrm>
          <a:solidFill>
            <a:srgbClr val="FFFF66"/>
          </a:solidFill>
        </p:grpSpPr>
        <p:sp>
          <p:nvSpPr>
            <p:cNvPr id="19575" name="Rectangle 139"/>
            <p:cNvSpPr>
              <a:spLocks noChangeArrowheads="1"/>
            </p:cNvSpPr>
            <p:nvPr/>
          </p:nvSpPr>
          <p:spPr bwMode="auto">
            <a:xfrm>
              <a:off x="3289" y="3186"/>
              <a:ext cx="2240" cy="679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en-US" sz="1600" dirty="0">
                  <a:latin typeface="Tekton" pitchFamily="34" charset="0"/>
                  <a:ea typeface="+mn-ea"/>
                  <a:cs typeface="+mn-cs"/>
                </a:rPr>
                <a:t>arithmetic: add, sub, </a:t>
              </a:r>
              <a:r>
                <a:rPr lang="en-US" sz="1600" dirty="0" err="1">
                  <a:latin typeface="Tekton" pitchFamily="34" charset="0"/>
                  <a:ea typeface="+mn-ea"/>
                  <a:cs typeface="+mn-cs"/>
                </a:rPr>
                <a:t>addu</a:t>
              </a:r>
              <a:r>
                <a:rPr lang="en-US" sz="1600" dirty="0">
                  <a:latin typeface="Tekton" pitchFamily="34" charset="0"/>
                  <a:ea typeface="+mn-ea"/>
                  <a:cs typeface="+mn-cs"/>
                </a:rPr>
                <a:t>, </a:t>
              </a:r>
              <a:r>
                <a:rPr lang="en-US" sz="1600" dirty="0" err="1">
                  <a:latin typeface="Tekton" pitchFamily="34" charset="0"/>
                  <a:ea typeface="+mn-ea"/>
                  <a:cs typeface="+mn-cs"/>
                </a:rPr>
                <a:t>subu</a:t>
              </a:r>
              <a:endParaRPr lang="en-US" sz="1600" dirty="0">
                <a:latin typeface="Tekton" pitchFamily="34" charset="0"/>
                <a:ea typeface="+mn-ea"/>
                <a:cs typeface="+mn-cs"/>
              </a:endParaRPr>
            </a:p>
            <a:p>
              <a:pPr>
                <a:defRPr/>
              </a:pPr>
              <a:r>
                <a:rPr lang="en-US" sz="1600" dirty="0">
                  <a:latin typeface="Tekton" pitchFamily="34" charset="0"/>
                  <a:ea typeface="+mn-ea"/>
                  <a:cs typeface="+mn-cs"/>
                </a:rPr>
                <a:t>compare: </a:t>
              </a:r>
              <a:r>
                <a:rPr lang="en-US" sz="1600" dirty="0" err="1">
                  <a:latin typeface="Tekton" pitchFamily="34" charset="0"/>
                  <a:ea typeface="+mn-ea"/>
                  <a:cs typeface="+mn-cs"/>
                </a:rPr>
                <a:t>slt</a:t>
              </a:r>
              <a:r>
                <a:rPr lang="en-US" sz="1600" dirty="0">
                  <a:latin typeface="Tekton" pitchFamily="34" charset="0"/>
                  <a:ea typeface="+mn-ea"/>
                  <a:cs typeface="+mn-cs"/>
                </a:rPr>
                <a:t>, </a:t>
              </a:r>
              <a:r>
                <a:rPr lang="en-US" sz="1600" dirty="0" err="1">
                  <a:latin typeface="Tekton" pitchFamily="34" charset="0"/>
                  <a:ea typeface="+mn-ea"/>
                  <a:cs typeface="+mn-cs"/>
                </a:rPr>
                <a:t>sltu</a:t>
              </a:r>
              <a:endParaRPr lang="en-US" sz="1600" dirty="0">
                <a:latin typeface="Tekton" pitchFamily="34" charset="0"/>
                <a:ea typeface="+mn-ea"/>
                <a:cs typeface="+mn-cs"/>
              </a:endParaRPr>
            </a:p>
            <a:p>
              <a:pPr>
                <a:defRPr/>
              </a:pPr>
              <a:r>
                <a:rPr lang="en-US" sz="1600" dirty="0">
                  <a:latin typeface="Tekton" pitchFamily="34" charset="0"/>
                  <a:ea typeface="+mn-ea"/>
                  <a:cs typeface="+mn-cs"/>
                </a:rPr>
                <a:t>logical: and, or, </a:t>
              </a:r>
              <a:r>
                <a:rPr lang="en-US" sz="1600" dirty="0" err="1">
                  <a:latin typeface="Tekton" pitchFamily="34" charset="0"/>
                  <a:ea typeface="+mn-ea"/>
                  <a:cs typeface="+mn-cs"/>
                </a:rPr>
                <a:t>xor</a:t>
              </a:r>
              <a:r>
                <a:rPr lang="en-US" sz="1600" dirty="0">
                  <a:latin typeface="Tekton" pitchFamily="34" charset="0"/>
                  <a:ea typeface="+mn-ea"/>
                  <a:cs typeface="+mn-cs"/>
                </a:rPr>
                <a:t>, nor</a:t>
              </a:r>
            </a:p>
            <a:p>
              <a:pPr>
                <a:defRPr/>
              </a:pPr>
              <a:r>
                <a:rPr lang="en-US" sz="1600" dirty="0">
                  <a:latin typeface="Tekton" pitchFamily="34" charset="0"/>
                  <a:ea typeface="+mn-ea"/>
                  <a:cs typeface="+mn-cs"/>
                </a:rPr>
                <a:t>shift: </a:t>
              </a:r>
              <a:r>
                <a:rPr lang="en-US" sz="1600" dirty="0" err="1">
                  <a:latin typeface="Tekton" pitchFamily="34" charset="0"/>
                  <a:ea typeface="+mn-ea"/>
                  <a:cs typeface="+mn-cs"/>
                </a:rPr>
                <a:t>sll</a:t>
              </a:r>
              <a:r>
                <a:rPr lang="en-US" sz="1600" dirty="0">
                  <a:latin typeface="Tekton" pitchFamily="34" charset="0"/>
                  <a:ea typeface="+mn-ea"/>
                  <a:cs typeface="+mn-cs"/>
                </a:rPr>
                <a:t>, </a:t>
              </a:r>
              <a:r>
                <a:rPr lang="en-US" sz="1600" dirty="0" err="1">
                  <a:latin typeface="Tekton" pitchFamily="34" charset="0"/>
                  <a:ea typeface="+mn-ea"/>
                  <a:cs typeface="+mn-cs"/>
                </a:rPr>
                <a:t>srl</a:t>
              </a:r>
              <a:r>
                <a:rPr lang="en-US" sz="1600" dirty="0">
                  <a:latin typeface="Tekton" pitchFamily="34" charset="0"/>
                  <a:ea typeface="+mn-ea"/>
                  <a:cs typeface="+mn-cs"/>
                </a:rPr>
                <a:t>, </a:t>
              </a:r>
              <a:r>
                <a:rPr lang="en-US" sz="1600" dirty="0" err="1">
                  <a:latin typeface="Tekton" pitchFamily="34" charset="0"/>
                  <a:ea typeface="+mn-ea"/>
                  <a:cs typeface="+mn-cs"/>
                </a:rPr>
                <a:t>sra</a:t>
              </a:r>
              <a:r>
                <a:rPr lang="en-US" sz="1600" dirty="0">
                  <a:latin typeface="Tekton" pitchFamily="34" charset="0"/>
                  <a:ea typeface="+mn-ea"/>
                  <a:cs typeface="+mn-cs"/>
                </a:rPr>
                <a:t>, </a:t>
              </a:r>
              <a:r>
                <a:rPr lang="en-US" sz="1600" dirty="0" err="1">
                  <a:latin typeface="Tekton" pitchFamily="34" charset="0"/>
                  <a:ea typeface="+mn-ea"/>
                  <a:cs typeface="+mn-cs"/>
                </a:rPr>
                <a:t>sllv</a:t>
              </a:r>
              <a:r>
                <a:rPr lang="en-US" sz="1600" dirty="0">
                  <a:latin typeface="Tekton" pitchFamily="34" charset="0"/>
                  <a:ea typeface="+mn-ea"/>
                  <a:cs typeface="+mn-cs"/>
                </a:rPr>
                <a:t>, </a:t>
              </a:r>
              <a:r>
                <a:rPr lang="en-US" sz="1600" dirty="0" err="1">
                  <a:latin typeface="Tekton" pitchFamily="34" charset="0"/>
                  <a:ea typeface="+mn-ea"/>
                  <a:cs typeface="+mn-cs"/>
                </a:rPr>
                <a:t>srav</a:t>
              </a:r>
              <a:r>
                <a:rPr lang="en-US" sz="1600" dirty="0">
                  <a:latin typeface="Tekton" pitchFamily="34" charset="0"/>
                  <a:ea typeface="+mn-ea"/>
                  <a:cs typeface="+mn-cs"/>
                </a:rPr>
                <a:t>, </a:t>
              </a:r>
              <a:r>
                <a:rPr lang="en-US" sz="1600" dirty="0" err="1">
                  <a:latin typeface="Tekton" pitchFamily="34" charset="0"/>
                  <a:ea typeface="+mn-ea"/>
                  <a:cs typeface="+mn-cs"/>
                </a:rPr>
                <a:t>srlv</a:t>
              </a:r>
              <a:endParaRPr lang="en-US" sz="1600" dirty="0">
                <a:latin typeface="Tekton" pitchFamily="34" charset="0"/>
                <a:ea typeface="+mn-ea"/>
                <a:cs typeface="+mn-cs"/>
              </a:endParaRPr>
            </a:p>
          </p:txBody>
        </p:sp>
        <p:sp>
          <p:nvSpPr>
            <p:cNvPr id="19576" name="Text Box 140"/>
            <p:cNvSpPr txBox="1">
              <a:spLocks noChangeArrowheads="1"/>
            </p:cNvSpPr>
            <p:nvPr/>
          </p:nvSpPr>
          <p:spPr bwMode="auto">
            <a:xfrm>
              <a:off x="2997" y="2868"/>
              <a:ext cx="1914" cy="368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marL="395288" indent="-395288">
                <a:defRPr/>
              </a:pPr>
              <a:r>
                <a:rPr lang="en-US" sz="1600" dirty="0">
                  <a:latin typeface="Tekton" pitchFamily="34" charset="0"/>
                  <a:ea typeface="+mn-ea"/>
                  <a:cs typeface="+mn-cs"/>
                </a:rPr>
                <a:t>Similar instructions for other ALU operations:</a:t>
              </a:r>
            </a:p>
          </p:txBody>
        </p:sp>
      </p:grpSp>
      <p:grpSp>
        <p:nvGrpSpPr>
          <p:cNvPr id="51206" name="Group 145"/>
          <p:cNvGrpSpPr>
            <a:grpSpLocks/>
          </p:cNvGrpSpPr>
          <p:nvPr/>
        </p:nvGrpSpPr>
        <p:grpSpPr bwMode="auto">
          <a:xfrm>
            <a:off x="1905000" y="1905000"/>
            <a:ext cx="4876800" cy="304800"/>
            <a:chOff x="1920" y="1728"/>
            <a:chExt cx="3072" cy="192"/>
          </a:xfrm>
        </p:grpSpPr>
        <p:grpSp>
          <p:nvGrpSpPr>
            <p:cNvPr id="51280" name="Group 146"/>
            <p:cNvGrpSpPr>
              <a:grpSpLocks/>
            </p:cNvGrpSpPr>
            <p:nvPr/>
          </p:nvGrpSpPr>
          <p:grpSpPr bwMode="auto">
            <a:xfrm>
              <a:off x="1920" y="1728"/>
              <a:ext cx="3072" cy="192"/>
              <a:chOff x="1728" y="288"/>
              <a:chExt cx="3072" cy="192"/>
            </a:xfrm>
          </p:grpSpPr>
          <p:grpSp>
            <p:nvGrpSpPr>
              <p:cNvPr id="51285" name="Group 147"/>
              <p:cNvGrpSpPr>
                <a:grpSpLocks/>
              </p:cNvGrpSpPr>
              <p:nvPr/>
            </p:nvGrpSpPr>
            <p:grpSpPr bwMode="auto">
              <a:xfrm>
                <a:off x="1824" y="432"/>
                <a:ext cx="2880" cy="48"/>
                <a:chOff x="1968" y="1776"/>
                <a:chExt cx="2880" cy="192"/>
              </a:xfrm>
            </p:grpSpPr>
            <p:sp>
              <p:nvSpPr>
                <p:cNvPr id="51287" name="Line 148"/>
                <p:cNvSpPr>
                  <a:spLocks noChangeShapeType="1"/>
                </p:cNvSpPr>
                <p:nvPr/>
              </p:nvSpPr>
              <p:spPr bwMode="auto">
                <a:xfrm flipV="1">
                  <a:off x="1968" y="1776"/>
                  <a:ext cx="0" cy="192"/>
                </a:xfrm>
                <a:prstGeom prst="line">
                  <a:avLst/>
                </a:prstGeom>
                <a:noFill/>
                <a:ln w="3175">
                  <a:solidFill>
                    <a:srgbClr val="66FFFF"/>
                  </a:solidFill>
                  <a:prstDash val="lgDash"/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1288" name="Line 149"/>
                <p:cNvSpPr>
                  <a:spLocks noChangeShapeType="1"/>
                </p:cNvSpPr>
                <p:nvPr/>
              </p:nvSpPr>
              <p:spPr bwMode="auto">
                <a:xfrm flipV="1">
                  <a:off x="2064" y="1776"/>
                  <a:ext cx="0" cy="192"/>
                </a:xfrm>
                <a:prstGeom prst="line">
                  <a:avLst/>
                </a:prstGeom>
                <a:noFill/>
                <a:ln w="3175">
                  <a:solidFill>
                    <a:srgbClr val="66FFFF"/>
                  </a:solidFill>
                  <a:prstDash val="lgDash"/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1289" name="Line 150"/>
                <p:cNvSpPr>
                  <a:spLocks noChangeShapeType="1"/>
                </p:cNvSpPr>
                <p:nvPr/>
              </p:nvSpPr>
              <p:spPr bwMode="auto">
                <a:xfrm flipV="1">
                  <a:off x="2160" y="1776"/>
                  <a:ext cx="0" cy="192"/>
                </a:xfrm>
                <a:prstGeom prst="line">
                  <a:avLst/>
                </a:prstGeom>
                <a:noFill/>
                <a:ln w="3175">
                  <a:solidFill>
                    <a:srgbClr val="66FFFF"/>
                  </a:solidFill>
                  <a:prstDash val="lgDash"/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1290" name="Line 151"/>
                <p:cNvSpPr>
                  <a:spLocks noChangeShapeType="1"/>
                </p:cNvSpPr>
                <p:nvPr/>
              </p:nvSpPr>
              <p:spPr bwMode="auto">
                <a:xfrm flipV="1">
                  <a:off x="2256" y="1776"/>
                  <a:ext cx="0" cy="192"/>
                </a:xfrm>
                <a:prstGeom prst="line">
                  <a:avLst/>
                </a:prstGeom>
                <a:noFill/>
                <a:ln w="3175">
                  <a:solidFill>
                    <a:srgbClr val="66FFFF"/>
                  </a:solidFill>
                  <a:prstDash val="lgDash"/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1291" name="Line 152"/>
                <p:cNvSpPr>
                  <a:spLocks noChangeShapeType="1"/>
                </p:cNvSpPr>
                <p:nvPr/>
              </p:nvSpPr>
              <p:spPr bwMode="auto">
                <a:xfrm flipV="1">
                  <a:off x="2352" y="1776"/>
                  <a:ext cx="0" cy="192"/>
                </a:xfrm>
                <a:prstGeom prst="line">
                  <a:avLst/>
                </a:prstGeom>
                <a:noFill/>
                <a:ln w="3175">
                  <a:solidFill>
                    <a:srgbClr val="66FFFF"/>
                  </a:solidFill>
                  <a:prstDash val="lgDash"/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1292" name="Line 153"/>
                <p:cNvSpPr>
                  <a:spLocks noChangeShapeType="1"/>
                </p:cNvSpPr>
                <p:nvPr/>
              </p:nvSpPr>
              <p:spPr bwMode="auto">
                <a:xfrm flipV="1">
                  <a:off x="2448" y="1776"/>
                  <a:ext cx="0" cy="192"/>
                </a:xfrm>
                <a:prstGeom prst="line">
                  <a:avLst/>
                </a:prstGeom>
                <a:noFill/>
                <a:ln w="3175">
                  <a:solidFill>
                    <a:srgbClr val="66FFFF"/>
                  </a:solidFill>
                  <a:prstDash val="lgDash"/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1293" name="Line 154"/>
                <p:cNvSpPr>
                  <a:spLocks noChangeShapeType="1"/>
                </p:cNvSpPr>
                <p:nvPr/>
              </p:nvSpPr>
              <p:spPr bwMode="auto">
                <a:xfrm flipV="1">
                  <a:off x="2544" y="1776"/>
                  <a:ext cx="0" cy="192"/>
                </a:xfrm>
                <a:prstGeom prst="line">
                  <a:avLst/>
                </a:prstGeom>
                <a:noFill/>
                <a:ln w="3175">
                  <a:solidFill>
                    <a:srgbClr val="66FFFF"/>
                  </a:solidFill>
                  <a:prstDash val="lgDash"/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1294" name="Line 155"/>
                <p:cNvSpPr>
                  <a:spLocks noChangeShapeType="1"/>
                </p:cNvSpPr>
                <p:nvPr/>
              </p:nvSpPr>
              <p:spPr bwMode="auto">
                <a:xfrm flipV="1">
                  <a:off x="2640" y="1776"/>
                  <a:ext cx="0" cy="192"/>
                </a:xfrm>
                <a:prstGeom prst="line">
                  <a:avLst/>
                </a:prstGeom>
                <a:noFill/>
                <a:ln w="3175">
                  <a:solidFill>
                    <a:srgbClr val="66FFFF"/>
                  </a:solidFill>
                  <a:prstDash val="lgDash"/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1295" name="Line 156"/>
                <p:cNvSpPr>
                  <a:spLocks noChangeShapeType="1"/>
                </p:cNvSpPr>
                <p:nvPr/>
              </p:nvSpPr>
              <p:spPr bwMode="auto">
                <a:xfrm flipV="1">
                  <a:off x="2736" y="1776"/>
                  <a:ext cx="0" cy="192"/>
                </a:xfrm>
                <a:prstGeom prst="line">
                  <a:avLst/>
                </a:prstGeom>
                <a:noFill/>
                <a:ln w="3175">
                  <a:solidFill>
                    <a:srgbClr val="66FFFF"/>
                  </a:solidFill>
                  <a:prstDash val="lgDash"/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1296" name="Line 157"/>
                <p:cNvSpPr>
                  <a:spLocks noChangeShapeType="1"/>
                </p:cNvSpPr>
                <p:nvPr/>
              </p:nvSpPr>
              <p:spPr bwMode="auto">
                <a:xfrm flipV="1">
                  <a:off x="2832" y="1776"/>
                  <a:ext cx="0" cy="192"/>
                </a:xfrm>
                <a:prstGeom prst="line">
                  <a:avLst/>
                </a:prstGeom>
                <a:noFill/>
                <a:ln w="3175">
                  <a:solidFill>
                    <a:srgbClr val="66FFFF"/>
                  </a:solidFill>
                  <a:prstDash val="lgDash"/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1297" name="Line 158"/>
                <p:cNvSpPr>
                  <a:spLocks noChangeShapeType="1"/>
                </p:cNvSpPr>
                <p:nvPr/>
              </p:nvSpPr>
              <p:spPr bwMode="auto">
                <a:xfrm flipV="1">
                  <a:off x="2928" y="1776"/>
                  <a:ext cx="0" cy="192"/>
                </a:xfrm>
                <a:prstGeom prst="line">
                  <a:avLst/>
                </a:prstGeom>
                <a:noFill/>
                <a:ln w="3175">
                  <a:solidFill>
                    <a:srgbClr val="66FFFF"/>
                  </a:solidFill>
                  <a:prstDash val="lgDash"/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1298" name="Line 159"/>
                <p:cNvSpPr>
                  <a:spLocks noChangeShapeType="1"/>
                </p:cNvSpPr>
                <p:nvPr/>
              </p:nvSpPr>
              <p:spPr bwMode="auto">
                <a:xfrm flipV="1">
                  <a:off x="3024" y="1776"/>
                  <a:ext cx="0" cy="192"/>
                </a:xfrm>
                <a:prstGeom prst="line">
                  <a:avLst/>
                </a:prstGeom>
                <a:noFill/>
                <a:ln w="3175">
                  <a:solidFill>
                    <a:srgbClr val="66FFFF"/>
                  </a:solidFill>
                  <a:prstDash val="lgDash"/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1299" name="Line 160"/>
                <p:cNvSpPr>
                  <a:spLocks noChangeShapeType="1"/>
                </p:cNvSpPr>
                <p:nvPr/>
              </p:nvSpPr>
              <p:spPr bwMode="auto">
                <a:xfrm flipV="1">
                  <a:off x="3120" y="1776"/>
                  <a:ext cx="0" cy="192"/>
                </a:xfrm>
                <a:prstGeom prst="line">
                  <a:avLst/>
                </a:prstGeom>
                <a:noFill/>
                <a:ln w="3175">
                  <a:solidFill>
                    <a:srgbClr val="66FFFF"/>
                  </a:solidFill>
                  <a:prstDash val="lgDash"/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1300" name="Line 161"/>
                <p:cNvSpPr>
                  <a:spLocks noChangeShapeType="1"/>
                </p:cNvSpPr>
                <p:nvPr/>
              </p:nvSpPr>
              <p:spPr bwMode="auto">
                <a:xfrm flipV="1">
                  <a:off x="3216" y="1776"/>
                  <a:ext cx="0" cy="192"/>
                </a:xfrm>
                <a:prstGeom prst="line">
                  <a:avLst/>
                </a:prstGeom>
                <a:noFill/>
                <a:ln w="3175">
                  <a:solidFill>
                    <a:srgbClr val="66FFFF"/>
                  </a:solidFill>
                  <a:prstDash val="lgDash"/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1301" name="Line 162"/>
                <p:cNvSpPr>
                  <a:spLocks noChangeShapeType="1"/>
                </p:cNvSpPr>
                <p:nvPr/>
              </p:nvSpPr>
              <p:spPr bwMode="auto">
                <a:xfrm flipV="1">
                  <a:off x="3312" y="1776"/>
                  <a:ext cx="0" cy="192"/>
                </a:xfrm>
                <a:prstGeom prst="line">
                  <a:avLst/>
                </a:prstGeom>
                <a:noFill/>
                <a:ln w="3175">
                  <a:solidFill>
                    <a:srgbClr val="66FFFF"/>
                  </a:solidFill>
                  <a:prstDash val="lgDash"/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1302" name="Line 163"/>
                <p:cNvSpPr>
                  <a:spLocks noChangeShapeType="1"/>
                </p:cNvSpPr>
                <p:nvPr/>
              </p:nvSpPr>
              <p:spPr bwMode="auto">
                <a:xfrm flipV="1">
                  <a:off x="3408" y="1776"/>
                  <a:ext cx="0" cy="192"/>
                </a:xfrm>
                <a:prstGeom prst="line">
                  <a:avLst/>
                </a:prstGeom>
                <a:noFill/>
                <a:ln w="3175">
                  <a:solidFill>
                    <a:srgbClr val="66FFFF"/>
                  </a:solidFill>
                  <a:prstDash val="lgDash"/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1303" name="Line 164"/>
                <p:cNvSpPr>
                  <a:spLocks noChangeShapeType="1"/>
                </p:cNvSpPr>
                <p:nvPr/>
              </p:nvSpPr>
              <p:spPr bwMode="auto">
                <a:xfrm flipV="1">
                  <a:off x="3504" y="1776"/>
                  <a:ext cx="0" cy="192"/>
                </a:xfrm>
                <a:prstGeom prst="line">
                  <a:avLst/>
                </a:prstGeom>
                <a:noFill/>
                <a:ln w="3175">
                  <a:solidFill>
                    <a:srgbClr val="66FFFF"/>
                  </a:solidFill>
                  <a:prstDash val="lgDash"/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1304" name="Line 165"/>
                <p:cNvSpPr>
                  <a:spLocks noChangeShapeType="1"/>
                </p:cNvSpPr>
                <p:nvPr/>
              </p:nvSpPr>
              <p:spPr bwMode="auto">
                <a:xfrm flipV="1">
                  <a:off x="3600" y="1776"/>
                  <a:ext cx="0" cy="192"/>
                </a:xfrm>
                <a:prstGeom prst="line">
                  <a:avLst/>
                </a:prstGeom>
                <a:noFill/>
                <a:ln w="3175">
                  <a:solidFill>
                    <a:srgbClr val="66FFFF"/>
                  </a:solidFill>
                  <a:prstDash val="lgDash"/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1305" name="Line 166"/>
                <p:cNvSpPr>
                  <a:spLocks noChangeShapeType="1"/>
                </p:cNvSpPr>
                <p:nvPr/>
              </p:nvSpPr>
              <p:spPr bwMode="auto">
                <a:xfrm flipV="1">
                  <a:off x="3696" y="1776"/>
                  <a:ext cx="0" cy="192"/>
                </a:xfrm>
                <a:prstGeom prst="line">
                  <a:avLst/>
                </a:prstGeom>
                <a:noFill/>
                <a:ln w="3175">
                  <a:solidFill>
                    <a:srgbClr val="66FFFF"/>
                  </a:solidFill>
                  <a:prstDash val="lgDash"/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1306" name="Line 167"/>
                <p:cNvSpPr>
                  <a:spLocks noChangeShapeType="1"/>
                </p:cNvSpPr>
                <p:nvPr/>
              </p:nvSpPr>
              <p:spPr bwMode="auto">
                <a:xfrm flipV="1">
                  <a:off x="3792" y="1776"/>
                  <a:ext cx="0" cy="192"/>
                </a:xfrm>
                <a:prstGeom prst="line">
                  <a:avLst/>
                </a:prstGeom>
                <a:noFill/>
                <a:ln w="3175">
                  <a:solidFill>
                    <a:srgbClr val="66FFFF"/>
                  </a:solidFill>
                  <a:prstDash val="lgDash"/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1307" name="Line 168"/>
                <p:cNvSpPr>
                  <a:spLocks noChangeShapeType="1"/>
                </p:cNvSpPr>
                <p:nvPr/>
              </p:nvSpPr>
              <p:spPr bwMode="auto">
                <a:xfrm flipV="1">
                  <a:off x="3888" y="1776"/>
                  <a:ext cx="0" cy="192"/>
                </a:xfrm>
                <a:prstGeom prst="line">
                  <a:avLst/>
                </a:prstGeom>
                <a:noFill/>
                <a:ln w="3175">
                  <a:solidFill>
                    <a:srgbClr val="66FFFF"/>
                  </a:solidFill>
                  <a:prstDash val="lgDash"/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1308" name="Line 169"/>
                <p:cNvSpPr>
                  <a:spLocks noChangeShapeType="1"/>
                </p:cNvSpPr>
                <p:nvPr/>
              </p:nvSpPr>
              <p:spPr bwMode="auto">
                <a:xfrm flipV="1">
                  <a:off x="3984" y="1776"/>
                  <a:ext cx="0" cy="192"/>
                </a:xfrm>
                <a:prstGeom prst="line">
                  <a:avLst/>
                </a:prstGeom>
                <a:noFill/>
                <a:ln w="3175">
                  <a:solidFill>
                    <a:srgbClr val="66FFFF"/>
                  </a:solidFill>
                  <a:prstDash val="lgDash"/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1309" name="Line 170"/>
                <p:cNvSpPr>
                  <a:spLocks noChangeShapeType="1"/>
                </p:cNvSpPr>
                <p:nvPr/>
              </p:nvSpPr>
              <p:spPr bwMode="auto">
                <a:xfrm flipV="1">
                  <a:off x="4080" y="1776"/>
                  <a:ext cx="0" cy="192"/>
                </a:xfrm>
                <a:prstGeom prst="line">
                  <a:avLst/>
                </a:prstGeom>
                <a:noFill/>
                <a:ln w="3175">
                  <a:solidFill>
                    <a:srgbClr val="66FFFF"/>
                  </a:solidFill>
                  <a:prstDash val="lgDash"/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1310" name="Line 171"/>
                <p:cNvSpPr>
                  <a:spLocks noChangeShapeType="1"/>
                </p:cNvSpPr>
                <p:nvPr/>
              </p:nvSpPr>
              <p:spPr bwMode="auto">
                <a:xfrm flipV="1">
                  <a:off x="4176" y="1776"/>
                  <a:ext cx="0" cy="192"/>
                </a:xfrm>
                <a:prstGeom prst="line">
                  <a:avLst/>
                </a:prstGeom>
                <a:noFill/>
                <a:ln w="3175">
                  <a:solidFill>
                    <a:srgbClr val="66FFFF"/>
                  </a:solidFill>
                  <a:prstDash val="lgDash"/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1311" name="Line 172"/>
                <p:cNvSpPr>
                  <a:spLocks noChangeShapeType="1"/>
                </p:cNvSpPr>
                <p:nvPr/>
              </p:nvSpPr>
              <p:spPr bwMode="auto">
                <a:xfrm flipV="1">
                  <a:off x="4272" y="1776"/>
                  <a:ext cx="0" cy="192"/>
                </a:xfrm>
                <a:prstGeom prst="line">
                  <a:avLst/>
                </a:prstGeom>
                <a:noFill/>
                <a:ln w="3175">
                  <a:solidFill>
                    <a:srgbClr val="66FFFF"/>
                  </a:solidFill>
                  <a:prstDash val="lgDash"/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1312" name="Line 173"/>
                <p:cNvSpPr>
                  <a:spLocks noChangeShapeType="1"/>
                </p:cNvSpPr>
                <p:nvPr/>
              </p:nvSpPr>
              <p:spPr bwMode="auto">
                <a:xfrm flipV="1">
                  <a:off x="4368" y="1776"/>
                  <a:ext cx="0" cy="192"/>
                </a:xfrm>
                <a:prstGeom prst="line">
                  <a:avLst/>
                </a:prstGeom>
                <a:noFill/>
                <a:ln w="3175">
                  <a:solidFill>
                    <a:srgbClr val="66FFFF"/>
                  </a:solidFill>
                  <a:prstDash val="lgDash"/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1313" name="Line 174"/>
                <p:cNvSpPr>
                  <a:spLocks noChangeShapeType="1"/>
                </p:cNvSpPr>
                <p:nvPr/>
              </p:nvSpPr>
              <p:spPr bwMode="auto">
                <a:xfrm flipV="1">
                  <a:off x="4464" y="1776"/>
                  <a:ext cx="0" cy="192"/>
                </a:xfrm>
                <a:prstGeom prst="line">
                  <a:avLst/>
                </a:prstGeom>
                <a:noFill/>
                <a:ln w="3175">
                  <a:solidFill>
                    <a:srgbClr val="66FFFF"/>
                  </a:solidFill>
                  <a:prstDash val="lgDash"/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1314" name="Line 175"/>
                <p:cNvSpPr>
                  <a:spLocks noChangeShapeType="1"/>
                </p:cNvSpPr>
                <p:nvPr/>
              </p:nvSpPr>
              <p:spPr bwMode="auto">
                <a:xfrm flipV="1">
                  <a:off x="4560" y="1776"/>
                  <a:ext cx="0" cy="192"/>
                </a:xfrm>
                <a:prstGeom prst="line">
                  <a:avLst/>
                </a:prstGeom>
                <a:noFill/>
                <a:ln w="3175">
                  <a:solidFill>
                    <a:srgbClr val="66FFFF"/>
                  </a:solidFill>
                  <a:prstDash val="lgDash"/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1315" name="Line 176"/>
                <p:cNvSpPr>
                  <a:spLocks noChangeShapeType="1"/>
                </p:cNvSpPr>
                <p:nvPr/>
              </p:nvSpPr>
              <p:spPr bwMode="auto">
                <a:xfrm flipV="1">
                  <a:off x="4656" y="1776"/>
                  <a:ext cx="0" cy="192"/>
                </a:xfrm>
                <a:prstGeom prst="line">
                  <a:avLst/>
                </a:prstGeom>
                <a:noFill/>
                <a:ln w="3175">
                  <a:solidFill>
                    <a:srgbClr val="66FFFF"/>
                  </a:solidFill>
                  <a:prstDash val="lgDash"/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1316" name="Line 177"/>
                <p:cNvSpPr>
                  <a:spLocks noChangeShapeType="1"/>
                </p:cNvSpPr>
                <p:nvPr/>
              </p:nvSpPr>
              <p:spPr bwMode="auto">
                <a:xfrm flipV="1">
                  <a:off x="4752" y="1776"/>
                  <a:ext cx="0" cy="192"/>
                </a:xfrm>
                <a:prstGeom prst="line">
                  <a:avLst/>
                </a:prstGeom>
                <a:noFill/>
                <a:ln w="3175">
                  <a:solidFill>
                    <a:srgbClr val="66FFFF"/>
                  </a:solidFill>
                  <a:prstDash val="lgDash"/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1317" name="Line 178"/>
                <p:cNvSpPr>
                  <a:spLocks noChangeShapeType="1"/>
                </p:cNvSpPr>
                <p:nvPr/>
              </p:nvSpPr>
              <p:spPr bwMode="auto">
                <a:xfrm flipV="1">
                  <a:off x="4848" y="1776"/>
                  <a:ext cx="0" cy="192"/>
                </a:xfrm>
                <a:prstGeom prst="line">
                  <a:avLst/>
                </a:prstGeom>
                <a:noFill/>
                <a:ln w="3175">
                  <a:solidFill>
                    <a:srgbClr val="66FFFF"/>
                  </a:solidFill>
                  <a:prstDash val="lgDash"/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51286" name="Rectangle 179"/>
              <p:cNvSpPr>
                <a:spLocks noChangeArrowheads="1"/>
              </p:cNvSpPr>
              <p:nvPr/>
            </p:nvSpPr>
            <p:spPr bwMode="auto">
              <a:xfrm>
                <a:off x="1728" y="288"/>
                <a:ext cx="3072" cy="192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 b="0"/>
              </a:p>
            </p:txBody>
          </p:sp>
        </p:grpSp>
        <p:sp>
          <p:nvSpPr>
            <p:cNvPr id="51281" name="Line 180"/>
            <p:cNvSpPr>
              <a:spLocks noChangeShapeType="1"/>
            </p:cNvSpPr>
            <p:nvPr/>
          </p:nvSpPr>
          <p:spPr bwMode="auto">
            <a:xfrm>
              <a:off x="2496" y="1728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282" name="Line 181"/>
            <p:cNvSpPr>
              <a:spLocks noChangeShapeType="1"/>
            </p:cNvSpPr>
            <p:nvPr/>
          </p:nvSpPr>
          <p:spPr bwMode="auto">
            <a:xfrm>
              <a:off x="2976" y="1728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283" name="Line 182"/>
            <p:cNvSpPr>
              <a:spLocks noChangeShapeType="1"/>
            </p:cNvSpPr>
            <p:nvPr/>
          </p:nvSpPr>
          <p:spPr bwMode="auto">
            <a:xfrm>
              <a:off x="3456" y="1728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284" name="Line 183"/>
            <p:cNvSpPr>
              <a:spLocks noChangeShapeType="1"/>
            </p:cNvSpPr>
            <p:nvPr/>
          </p:nvSpPr>
          <p:spPr bwMode="auto">
            <a:xfrm>
              <a:off x="3936" y="1728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51207" name="Text Box 186"/>
          <p:cNvSpPr txBox="1">
            <a:spLocks noChangeArrowheads="1"/>
          </p:cNvSpPr>
          <p:nvPr/>
        </p:nvSpPr>
        <p:spPr bwMode="auto">
          <a:xfrm>
            <a:off x="1835150" y="1905000"/>
            <a:ext cx="284163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9pPr>
          </a:lstStyle>
          <a:p>
            <a:pPr algn="ctr"/>
            <a:r>
              <a:rPr lang="en-US" sz="1400" b="0"/>
              <a:t>0</a:t>
            </a:r>
          </a:p>
        </p:txBody>
      </p:sp>
      <p:sp>
        <p:nvSpPr>
          <p:cNvPr id="51208" name="Text Box 187"/>
          <p:cNvSpPr txBox="1">
            <a:spLocks noChangeArrowheads="1"/>
          </p:cNvSpPr>
          <p:nvPr/>
        </p:nvSpPr>
        <p:spPr bwMode="auto">
          <a:xfrm>
            <a:off x="1981200" y="1905000"/>
            <a:ext cx="29527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9pPr>
          </a:lstStyle>
          <a:p>
            <a:pPr algn="ctr"/>
            <a:r>
              <a:rPr lang="en-US" sz="1400" b="0"/>
              <a:t>0</a:t>
            </a:r>
          </a:p>
        </p:txBody>
      </p:sp>
      <p:sp>
        <p:nvSpPr>
          <p:cNvPr id="51209" name="Text Box 188"/>
          <p:cNvSpPr txBox="1">
            <a:spLocks noChangeArrowheads="1"/>
          </p:cNvSpPr>
          <p:nvPr/>
        </p:nvSpPr>
        <p:spPr bwMode="auto">
          <a:xfrm>
            <a:off x="2133600" y="1905000"/>
            <a:ext cx="29527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9pPr>
          </a:lstStyle>
          <a:p>
            <a:pPr algn="ctr"/>
            <a:r>
              <a:rPr lang="en-US" sz="1400" b="0"/>
              <a:t>0</a:t>
            </a:r>
          </a:p>
        </p:txBody>
      </p:sp>
      <p:sp>
        <p:nvSpPr>
          <p:cNvPr id="51210" name="Text Box 189"/>
          <p:cNvSpPr txBox="1">
            <a:spLocks noChangeArrowheads="1"/>
          </p:cNvSpPr>
          <p:nvPr/>
        </p:nvSpPr>
        <p:spPr bwMode="auto">
          <a:xfrm>
            <a:off x="2286000" y="1905000"/>
            <a:ext cx="29527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9pPr>
          </a:lstStyle>
          <a:p>
            <a:pPr algn="ctr"/>
            <a:r>
              <a:rPr lang="en-US" sz="1400" b="0"/>
              <a:t>0</a:t>
            </a:r>
          </a:p>
        </p:txBody>
      </p:sp>
      <p:sp>
        <p:nvSpPr>
          <p:cNvPr id="51211" name="Text Box 190"/>
          <p:cNvSpPr txBox="1">
            <a:spLocks noChangeArrowheads="1"/>
          </p:cNvSpPr>
          <p:nvPr/>
        </p:nvSpPr>
        <p:spPr bwMode="auto">
          <a:xfrm>
            <a:off x="2438400" y="1905000"/>
            <a:ext cx="29527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9pPr>
          </a:lstStyle>
          <a:p>
            <a:pPr algn="ctr"/>
            <a:r>
              <a:rPr lang="en-US" sz="1400" b="0"/>
              <a:t>0</a:t>
            </a:r>
          </a:p>
        </p:txBody>
      </p:sp>
      <p:sp>
        <p:nvSpPr>
          <p:cNvPr id="51212" name="Text Box 191"/>
          <p:cNvSpPr txBox="1">
            <a:spLocks noChangeArrowheads="1"/>
          </p:cNvSpPr>
          <p:nvPr/>
        </p:nvSpPr>
        <p:spPr bwMode="auto">
          <a:xfrm>
            <a:off x="2590800" y="1905000"/>
            <a:ext cx="29527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9pPr>
          </a:lstStyle>
          <a:p>
            <a:pPr algn="ctr"/>
            <a:r>
              <a:rPr lang="en-US" sz="1400" b="0"/>
              <a:t>0</a:t>
            </a:r>
          </a:p>
        </p:txBody>
      </p:sp>
      <p:sp>
        <p:nvSpPr>
          <p:cNvPr id="51213" name="Text Box 192"/>
          <p:cNvSpPr txBox="1">
            <a:spLocks noChangeArrowheads="1"/>
          </p:cNvSpPr>
          <p:nvPr/>
        </p:nvSpPr>
        <p:spPr bwMode="auto">
          <a:xfrm>
            <a:off x="2743200" y="1905000"/>
            <a:ext cx="29527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9pPr>
          </a:lstStyle>
          <a:p>
            <a:pPr algn="ctr"/>
            <a:r>
              <a:rPr lang="en-US" sz="1400" b="0"/>
              <a:t>0</a:t>
            </a:r>
          </a:p>
        </p:txBody>
      </p:sp>
      <p:sp>
        <p:nvSpPr>
          <p:cNvPr id="51214" name="Text Box 193"/>
          <p:cNvSpPr txBox="1">
            <a:spLocks noChangeArrowheads="1"/>
          </p:cNvSpPr>
          <p:nvPr/>
        </p:nvSpPr>
        <p:spPr bwMode="auto">
          <a:xfrm>
            <a:off x="2900363" y="1905000"/>
            <a:ext cx="28575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9pPr>
          </a:lstStyle>
          <a:p>
            <a:pPr algn="ctr"/>
            <a:r>
              <a:rPr lang="en-US" sz="1400" b="0"/>
              <a:t>1</a:t>
            </a:r>
          </a:p>
        </p:txBody>
      </p:sp>
      <p:sp>
        <p:nvSpPr>
          <p:cNvPr id="51215" name="Text Box 194"/>
          <p:cNvSpPr txBox="1">
            <a:spLocks noChangeArrowheads="1"/>
          </p:cNvSpPr>
          <p:nvPr/>
        </p:nvSpPr>
        <p:spPr bwMode="auto">
          <a:xfrm>
            <a:off x="3048000" y="1905000"/>
            <a:ext cx="29527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9pPr>
          </a:lstStyle>
          <a:p>
            <a:pPr algn="ctr"/>
            <a:r>
              <a:rPr lang="en-US" sz="1400" b="0"/>
              <a:t>0</a:t>
            </a:r>
          </a:p>
        </p:txBody>
      </p:sp>
      <p:sp>
        <p:nvSpPr>
          <p:cNvPr id="51216" name="Text Box 195"/>
          <p:cNvSpPr txBox="1">
            <a:spLocks noChangeArrowheads="1"/>
          </p:cNvSpPr>
          <p:nvPr/>
        </p:nvSpPr>
        <p:spPr bwMode="auto">
          <a:xfrm>
            <a:off x="3205163" y="1905000"/>
            <a:ext cx="28575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9pPr>
          </a:lstStyle>
          <a:p>
            <a:pPr algn="ctr"/>
            <a:r>
              <a:rPr lang="en-US" sz="1400" b="0"/>
              <a:t>1</a:t>
            </a:r>
          </a:p>
        </p:txBody>
      </p:sp>
      <p:sp>
        <p:nvSpPr>
          <p:cNvPr id="51217" name="Text Box 196"/>
          <p:cNvSpPr txBox="1">
            <a:spLocks noChangeArrowheads="1"/>
          </p:cNvSpPr>
          <p:nvPr/>
        </p:nvSpPr>
        <p:spPr bwMode="auto">
          <a:xfrm>
            <a:off x="3357563" y="1905000"/>
            <a:ext cx="28575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9pPr>
          </a:lstStyle>
          <a:p>
            <a:pPr algn="ctr"/>
            <a:r>
              <a:rPr lang="en-US" sz="1400" b="0"/>
              <a:t>1</a:t>
            </a:r>
          </a:p>
        </p:txBody>
      </p:sp>
      <p:sp>
        <p:nvSpPr>
          <p:cNvPr id="51218" name="Text Box 197"/>
          <p:cNvSpPr txBox="1">
            <a:spLocks noChangeArrowheads="1"/>
          </p:cNvSpPr>
          <p:nvPr/>
        </p:nvSpPr>
        <p:spPr bwMode="auto">
          <a:xfrm>
            <a:off x="3505200" y="1905000"/>
            <a:ext cx="29527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9pPr>
          </a:lstStyle>
          <a:p>
            <a:pPr algn="ctr"/>
            <a:r>
              <a:rPr lang="en-US" sz="1400" b="0"/>
              <a:t>0</a:t>
            </a:r>
          </a:p>
        </p:txBody>
      </p:sp>
      <p:sp>
        <p:nvSpPr>
          <p:cNvPr id="51219" name="Text Box 198"/>
          <p:cNvSpPr txBox="1">
            <a:spLocks noChangeArrowheads="1"/>
          </p:cNvSpPr>
          <p:nvPr/>
        </p:nvSpPr>
        <p:spPr bwMode="auto">
          <a:xfrm>
            <a:off x="3662363" y="1905000"/>
            <a:ext cx="28575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9pPr>
          </a:lstStyle>
          <a:p>
            <a:pPr algn="ctr"/>
            <a:r>
              <a:rPr lang="en-US" sz="1400" b="0"/>
              <a:t>1</a:t>
            </a:r>
          </a:p>
        </p:txBody>
      </p:sp>
      <p:sp>
        <p:nvSpPr>
          <p:cNvPr id="51220" name="Text Box 199"/>
          <p:cNvSpPr txBox="1">
            <a:spLocks noChangeArrowheads="1"/>
          </p:cNvSpPr>
          <p:nvPr/>
        </p:nvSpPr>
        <p:spPr bwMode="auto">
          <a:xfrm>
            <a:off x="3810000" y="1905000"/>
            <a:ext cx="29527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9pPr>
          </a:lstStyle>
          <a:p>
            <a:pPr algn="ctr"/>
            <a:r>
              <a:rPr lang="en-US" sz="1400" b="0"/>
              <a:t>0</a:t>
            </a:r>
          </a:p>
        </p:txBody>
      </p:sp>
      <p:sp>
        <p:nvSpPr>
          <p:cNvPr id="51221" name="Text Box 200"/>
          <p:cNvSpPr txBox="1">
            <a:spLocks noChangeArrowheads="1"/>
          </p:cNvSpPr>
          <p:nvPr/>
        </p:nvSpPr>
        <p:spPr bwMode="auto">
          <a:xfrm>
            <a:off x="3962400" y="1905000"/>
            <a:ext cx="29527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9pPr>
          </a:lstStyle>
          <a:p>
            <a:pPr algn="ctr"/>
            <a:r>
              <a:rPr lang="en-US" sz="1400" b="0"/>
              <a:t>0</a:t>
            </a:r>
          </a:p>
        </p:txBody>
      </p:sp>
      <p:sp>
        <p:nvSpPr>
          <p:cNvPr id="51222" name="Text Box 201"/>
          <p:cNvSpPr txBox="1">
            <a:spLocks noChangeArrowheads="1"/>
          </p:cNvSpPr>
          <p:nvPr/>
        </p:nvSpPr>
        <p:spPr bwMode="auto">
          <a:xfrm>
            <a:off x="4119563" y="1905000"/>
            <a:ext cx="28575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9pPr>
          </a:lstStyle>
          <a:p>
            <a:pPr algn="ctr"/>
            <a:r>
              <a:rPr lang="en-US" sz="1400" b="0"/>
              <a:t>1</a:t>
            </a:r>
          </a:p>
        </p:txBody>
      </p:sp>
      <p:sp>
        <p:nvSpPr>
          <p:cNvPr id="51223" name="Text Box 202"/>
          <p:cNvSpPr txBox="1">
            <a:spLocks noChangeArrowheads="1"/>
          </p:cNvSpPr>
          <p:nvPr/>
        </p:nvSpPr>
        <p:spPr bwMode="auto">
          <a:xfrm>
            <a:off x="4267200" y="1905000"/>
            <a:ext cx="29527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9pPr>
          </a:lstStyle>
          <a:p>
            <a:pPr algn="ctr"/>
            <a:r>
              <a:rPr lang="en-US" sz="1400" b="0"/>
              <a:t>0</a:t>
            </a:r>
          </a:p>
        </p:txBody>
      </p:sp>
      <p:sp>
        <p:nvSpPr>
          <p:cNvPr id="51224" name="Text Box 203"/>
          <p:cNvSpPr txBox="1">
            <a:spLocks noChangeArrowheads="1"/>
          </p:cNvSpPr>
          <p:nvPr/>
        </p:nvSpPr>
        <p:spPr bwMode="auto">
          <a:xfrm>
            <a:off x="4424363" y="1905000"/>
            <a:ext cx="28575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9pPr>
          </a:lstStyle>
          <a:p>
            <a:pPr algn="ctr"/>
            <a:r>
              <a:rPr lang="en-US" sz="1400" b="0"/>
              <a:t>1</a:t>
            </a:r>
          </a:p>
        </p:txBody>
      </p:sp>
      <p:sp>
        <p:nvSpPr>
          <p:cNvPr id="51225" name="Text Box 204"/>
          <p:cNvSpPr txBox="1">
            <a:spLocks noChangeArrowheads="1"/>
          </p:cNvSpPr>
          <p:nvPr/>
        </p:nvSpPr>
        <p:spPr bwMode="auto">
          <a:xfrm>
            <a:off x="4572000" y="1905000"/>
            <a:ext cx="29527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9pPr>
          </a:lstStyle>
          <a:p>
            <a:pPr algn="ctr"/>
            <a:r>
              <a:rPr lang="en-US" sz="1400" b="0"/>
              <a:t>0</a:t>
            </a:r>
          </a:p>
        </p:txBody>
      </p:sp>
      <p:sp>
        <p:nvSpPr>
          <p:cNvPr id="51226" name="Text Box 205"/>
          <p:cNvSpPr txBox="1">
            <a:spLocks noChangeArrowheads="1"/>
          </p:cNvSpPr>
          <p:nvPr/>
        </p:nvSpPr>
        <p:spPr bwMode="auto">
          <a:xfrm>
            <a:off x="4729163" y="1905000"/>
            <a:ext cx="28575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9pPr>
          </a:lstStyle>
          <a:p>
            <a:pPr algn="ctr"/>
            <a:r>
              <a:rPr lang="en-US" sz="1400" b="0"/>
              <a:t>1</a:t>
            </a:r>
          </a:p>
        </p:txBody>
      </p:sp>
      <p:sp>
        <p:nvSpPr>
          <p:cNvPr id="51227" name="Text Box 206"/>
          <p:cNvSpPr txBox="1">
            <a:spLocks noChangeArrowheads="1"/>
          </p:cNvSpPr>
          <p:nvPr/>
        </p:nvSpPr>
        <p:spPr bwMode="auto">
          <a:xfrm>
            <a:off x="4876800" y="1905000"/>
            <a:ext cx="29527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9pPr>
          </a:lstStyle>
          <a:p>
            <a:pPr algn="ctr"/>
            <a:r>
              <a:rPr lang="en-US" sz="1400" b="0"/>
              <a:t>0</a:t>
            </a:r>
          </a:p>
        </p:txBody>
      </p:sp>
      <p:sp>
        <p:nvSpPr>
          <p:cNvPr id="51228" name="Text Box 210"/>
          <p:cNvSpPr txBox="1">
            <a:spLocks noChangeArrowheads="1"/>
          </p:cNvSpPr>
          <p:nvPr/>
        </p:nvSpPr>
        <p:spPr bwMode="auto">
          <a:xfrm>
            <a:off x="5805488" y="1905000"/>
            <a:ext cx="28575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9pPr>
          </a:lstStyle>
          <a:p>
            <a:pPr algn="ctr"/>
            <a:r>
              <a:rPr lang="en-US" sz="1400" b="0"/>
              <a:t>1</a:t>
            </a:r>
          </a:p>
        </p:txBody>
      </p:sp>
      <p:sp>
        <p:nvSpPr>
          <p:cNvPr id="51229" name="Text Box 211"/>
          <p:cNvSpPr txBox="1">
            <a:spLocks noChangeArrowheads="1"/>
          </p:cNvSpPr>
          <p:nvPr/>
        </p:nvSpPr>
        <p:spPr bwMode="auto">
          <a:xfrm>
            <a:off x="5953125" y="1905000"/>
            <a:ext cx="29527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9pPr>
          </a:lstStyle>
          <a:p>
            <a:pPr algn="ctr"/>
            <a:r>
              <a:rPr lang="en-US" sz="1400" b="0"/>
              <a:t>0</a:t>
            </a:r>
          </a:p>
        </p:txBody>
      </p:sp>
      <p:sp>
        <p:nvSpPr>
          <p:cNvPr id="51230" name="Text Box 212"/>
          <p:cNvSpPr txBox="1">
            <a:spLocks noChangeArrowheads="1"/>
          </p:cNvSpPr>
          <p:nvPr/>
        </p:nvSpPr>
        <p:spPr bwMode="auto">
          <a:xfrm>
            <a:off x="6105525" y="1905000"/>
            <a:ext cx="29527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9pPr>
          </a:lstStyle>
          <a:p>
            <a:pPr algn="ctr"/>
            <a:r>
              <a:rPr lang="en-US" sz="1400" b="0"/>
              <a:t>0</a:t>
            </a:r>
          </a:p>
        </p:txBody>
      </p:sp>
      <p:sp>
        <p:nvSpPr>
          <p:cNvPr id="51231" name="Text Box 213"/>
          <p:cNvSpPr txBox="1">
            <a:spLocks noChangeArrowheads="1"/>
          </p:cNvSpPr>
          <p:nvPr/>
        </p:nvSpPr>
        <p:spPr bwMode="auto">
          <a:xfrm>
            <a:off x="6257925" y="1905000"/>
            <a:ext cx="29527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9pPr>
          </a:lstStyle>
          <a:p>
            <a:pPr algn="ctr"/>
            <a:r>
              <a:rPr lang="en-US" sz="1400" b="0"/>
              <a:t>0</a:t>
            </a:r>
          </a:p>
        </p:txBody>
      </p:sp>
      <p:sp>
        <p:nvSpPr>
          <p:cNvPr id="51232" name="Text Box 214"/>
          <p:cNvSpPr txBox="1">
            <a:spLocks noChangeArrowheads="1"/>
          </p:cNvSpPr>
          <p:nvPr/>
        </p:nvSpPr>
        <p:spPr bwMode="auto">
          <a:xfrm>
            <a:off x="6410325" y="1905000"/>
            <a:ext cx="29527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9pPr>
          </a:lstStyle>
          <a:p>
            <a:pPr algn="ctr"/>
            <a:r>
              <a:rPr lang="en-US" sz="1400" b="0"/>
              <a:t>0</a:t>
            </a:r>
          </a:p>
        </p:txBody>
      </p:sp>
      <p:sp>
        <p:nvSpPr>
          <p:cNvPr id="51233" name="Text Box 215"/>
          <p:cNvSpPr txBox="1">
            <a:spLocks noChangeArrowheads="1"/>
          </p:cNvSpPr>
          <p:nvPr/>
        </p:nvSpPr>
        <p:spPr bwMode="auto">
          <a:xfrm>
            <a:off x="6562725" y="1905000"/>
            <a:ext cx="29527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9pPr>
          </a:lstStyle>
          <a:p>
            <a:pPr algn="ctr"/>
            <a:r>
              <a:rPr lang="en-US" sz="1400" b="0"/>
              <a:t>0</a:t>
            </a:r>
          </a:p>
        </p:txBody>
      </p:sp>
      <p:sp>
        <p:nvSpPr>
          <p:cNvPr id="51234" name="Text Box 216"/>
          <p:cNvSpPr txBox="1">
            <a:spLocks noChangeArrowheads="1"/>
          </p:cNvSpPr>
          <p:nvPr/>
        </p:nvSpPr>
        <p:spPr bwMode="auto">
          <a:xfrm>
            <a:off x="5029200" y="1905000"/>
            <a:ext cx="29527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9pPr>
          </a:lstStyle>
          <a:p>
            <a:pPr algn="ctr"/>
            <a:r>
              <a:rPr lang="en-US" sz="1400" b="0"/>
              <a:t>0</a:t>
            </a:r>
          </a:p>
        </p:txBody>
      </p:sp>
      <p:sp>
        <p:nvSpPr>
          <p:cNvPr id="51235" name="Text Box 217"/>
          <p:cNvSpPr txBox="1">
            <a:spLocks noChangeArrowheads="1"/>
          </p:cNvSpPr>
          <p:nvPr/>
        </p:nvSpPr>
        <p:spPr bwMode="auto">
          <a:xfrm>
            <a:off x="5181600" y="1905000"/>
            <a:ext cx="29527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9pPr>
          </a:lstStyle>
          <a:p>
            <a:pPr algn="ctr"/>
            <a:r>
              <a:rPr lang="en-US" sz="1400" b="0"/>
              <a:t>0</a:t>
            </a:r>
          </a:p>
        </p:txBody>
      </p:sp>
      <p:sp>
        <p:nvSpPr>
          <p:cNvPr id="51236" name="Text Box 218"/>
          <p:cNvSpPr txBox="1">
            <a:spLocks noChangeArrowheads="1"/>
          </p:cNvSpPr>
          <p:nvPr/>
        </p:nvSpPr>
        <p:spPr bwMode="auto">
          <a:xfrm>
            <a:off x="5340350" y="1905000"/>
            <a:ext cx="284163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9pPr>
          </a:lstStyle>
          <a:p>
            <a:pPr algn="ctr"/>
            <a:r>
              <a:rPr lang="en-US" sz="1400" b="0"/>
              <a:t>0</a:t>
            </a:r>
          </a:p>
        </p:txBody>
      </p:sp>
      <p:sp>
        <p:nvSpPr>
          <p:cNvPr id="51237" name="Text Box 219"/>
          <p:cNvSpPr txBox="1">
            <a:spLocks noChangeArrowheads="1"/>
          </p:cNvSpPr>
          <p:nvPr/>
        </p:nvSpPr>
        <p:spPr bwMode="auto">
          <a:xfrm>
            <a:off x="5492750" y="1905000"/>
            <a:ext cx="284163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9pPr>
          </a:lstStyle>
          <a:p>
            <a:pPr algn="ctr"/>
            <a:r>
              <a:rPr lang="en-US" sz="1400" b="0"/>
              <a:t>0</a:t>
            </a:r>
          </a:p>
        </p:txBody>
      </p:sp>
      <p:sp>
        <p:nvSpPr>
          <p:cNvPr id="51238" name="Text Box 220"/>
          <p:cNvSpPr txBox="1">
            <a:spLocks noChangeArrowheads="1"/>
          </p:cNvSpPr>
          <p:nvPr/>
        </p:nvSpPr>
        <p:spPr bwMode="auto">
          <a:xfrm>
            <a:off x="5645150" y="1905000"/>
            <a:ext cx="284163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9pPr>
          </a:lstStyle>
          <a:p>
            <a:pPr algn="ctr"/>
            <a:r>
              <a:rPr lang="en-US" sz="1400" b="0"/>
              <a:t>0</a:t>
            </a:r>
          </a:p>
        </p:txBody>
      </p:sp>
      <p:grpSp>
        <p:nvGrpSpPr>
          <p:cNvPr id="7" name="Group 237"/>
          <p:cNvGrpSpPr>
            <a:grpSpLocks/>
          </p:cNvGrpSpPr>
          <p:nvPr/>
        </p:nvGrpSpPr>
        <p:grpSpPr bwMode="auto">
          <a:xfrm>
            <a:off x="923925" y="2228850"/>
            <a:ext cx="1666875" cy="1033463"/>
            <a:chOff x="582" y="1404"/>
            <a:chExt cx="1050" cy="651"/>
          </a:xfrm>
        </p:grpSpPr>
        <p:sp>
          <p:nvSpPr>
            <p:cNvPr id="51277" name="AutoShape 122"/>
            <p:cNvSpPr>
              <a:spLocks/>
            </p:cNvSpPr>
            <p:nvPr/>
          </p:nvSpPr>
          <p:spPr bwMode="auto">
            <a:xfrm rot="-5400000">
              <a:off x="1438" y="1282"/>
              <a:ext cx="72" cy="316"/>
            </a:xfrm>
            <a:prstGeom prst="leftBrace">
              <a:avLst>
                <a:gd name="adj1" fmla="val 64574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US" b="0"/>
            </a:p>
          </p:txBody>
        </p:sp>
        <p:sp>
          <p:nvSpPr>
            <p:cNvPr id="51278" name="Text Box 223"/>
            <p:cNvSpPr txBox="1">
              <a:spLocks noChangeArrowheads="1"/>
            </p:cNvSpPr>
            <p:nvPr/>
          </p:nvSpPr>
          <p:spPr bwMode="auto">
            <a:xfrm>
              <a:off x="582" y="1473"/>
              <a:ext cx="957" cy="5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800" b="0">
                  <a:solidFill>
                    <a:srgbClr val="CC0000"/>
                  </a:solidFill>
                </a:rPr>
                <a:t>op = 0x00 </a:t>
              </a:r>
              <a:br>
                <a:rPr lang="en-US" sz="1800" b="0">
                  <a:solidFill>
                    <a:srgbClr val="CC0000"/>
                  </a:solidFill>
                </a:rPr>
              </a:br>
              <a:r>
                <a:rPr lang="en-US" sz="1800" b="0">
                  <a:solidFill>
                    <a:srgbClr val="CC0000"/>
                  </a:solidFill>
                </a:rPr>
                <a:t>dictating an </a:t>
              </a:r>
              <a:br>
                <a:rPr lang="en-US" sz="1800" b="0">
                  <a:solidFill>
                    <a:srgbClr val="CC0000"/>
                  </a:solidFill>
                </a:rPr>
              </a:br>
              <a:r>
                <a:rPr lang="en-US" sz="1800" b="0">
                  <a:solidFill>
                    <a:srgbClr val="CC0000"/>
                  </a:solidFill>
                </a:rPr>
                <a:t>ALU function</a:t>
              </a:r>
            </a:p>
          </p:txBody>
        </p:sp>
        <p:sp>
          <p:nvSpPr>
            <p:cNvPr id="51279" name="Line 229"/>
            <p:cNvSpPr>
              <a:spLocks noChangeShapeType="1"/>
            </p:cNvSpPr>
            <p:nvPr/>
          </p:nvSpPr>
          <p:spPr bwMode="auto">
            <a:xfrm flipV="1">
              <a:off x="1376" y="1476"/>
              <a:ext cx="96" cy="144"/>
            </a:xfrm>
            <a:prstGeom prst="line">
              <a:avLst/>
            </a:prstGeom>
            <a:noFill/>
            <a:ln w="9525">
              <a:solidFill>
                <a:srgbClr val="CC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</p:grpSp>
      <p:grpSp>
        <p:nvGrpSpPr>
          <p:cNvPr id="8" name="Group 238"/>
          <p:cNvGrpSpPr>
            <a:grpSpLocks/>
          </p:cNvGrpSpPr>
          <p:nvPr/>
        </p:nvGrpSpPr>
        <p:grpSpPr bwMode="auto">
          <a:xfrm>
            <a:off x="2541588" y="2228850"/>
            <a:ext cx="976312" cy="1209675"/>
            <a:chOff x="1601" y="1404"/>
            <a:chExt cx="615" cy="762"/>
          </a:xfrm>
        </p:grpSpPr>
        <p:sp>
          <p:nvSpPr>
            <p:cNvPr id="51274" name="AutoShape 125"/>
            <p:cNvSpPr>
              <a:spLocks/>
            </p:cNvSpPr>
            <p:nvPr/>
          </p:nvSpPr>
          <p:spPr bwMode="auto">
            <a:xfrm rot="-5400000">
              <a:off x="1980" y="1283"/>
              <a:ext cx="72" cy="313"/>
            </a:xfrm>
            <a:prstGeom prst="leftBrace">
              <a:avLst>
                <a:gd name="adj1" fmla="val 55548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US" b="0"/>
            </a:p>
          </p:txBody>
        </p:sp>
        <p:sp>
          <p:nvSpPr>
            <p:cNvPr id="51275" name="Text Box 225"/>
            <p:cNvSpPr txBox="1">
              <a:spLocks noChangeArrowheads="1"/>
            </p:cNvSpPr>
            <p:nvPr/>
          </p:nvSpPr>
          <p:spPr bwMode="auto">
            <a:xfrm>
              <a:off x="1601" y="1584"/>
              <a:ext cx="615" cy="5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800" b="0">
                  <a:solidFill>
                    <a:srgbClr val="CC0000"/>
                  </a:solidFill>
                </a:rPr>
                <a:t>rs = 11</a:t>
              </a:r>
              <a:br>
                <a:rPr lang="en-US" sz="1800" b="0">
                  <a:solidFill>
                    <a:srgbClr val="CC0000"/>
                  </a:solidFill>
                </a:rPr>
              </a:br>
              <a:r>
                <a:rPr lang="en-US" sz="1800" b="0">
                  <a:solidFill>
                    <a:srgbClr val="CC0000"/>
                  </a:solidFill>
                </a:rPr>
                <a:t>Reg[11]</a:t>
              </a:r>
            </a:p>
            <a:p>
              <a:pPr algn="ctr"/>
              <a:r>
                <a:rPr lang="en-US" sz="1800" b="0">
                  <a:solidFill>
                    <a:srgbClr val="CC0000"/>
                  </a:solidFill>
                </a:rPr>
                <a:t>source</a:t>
              </a:r>
            </a:p>
          </p:txBody>
        </p:sp>
        <p:sp>
          <p:nvSpPr>
            <p:cNvPr id="51276" name="Line 230"/>
            <p:cNvSpPr>
              <a:spLocks noChangeShapeType="1"/>
            </p:cNvSpPr>
            <p:nvPr/>
          </p:nvSpPr>
          <p:spPr bwMode="auto">
            <a:xfrm flipV="1">
              <a:off x="2016" y="1476"/>
              <a:ext cx="0" cy="144"/>
            </a:xfrm>
            <a:prstGeom prst="line">
              <a:avLst/>
            </a:prstGeom>
            <a:noFill/>
            <a:ln w="9525">
              <a:solidFill>
                <a:srgbClr val="CC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</p:grpSp>
      <p:grpSp>
        <p:nvGrpSpPr>
          <p:cNvPr id="9" name="Group 240"/>
          <p:cNvGrpSpPr>
            <a:grpSpLocks/>
          </p:cNvGrpSpPr>
          <p:nvPr/>
        </p:nvGrpSpPr>
        <p:grpSpPr bwMode="auto">
          <a:xfrm>
            <a:off x="4243388" y="2228850"/>
            <a:ext cx="1301750" cy="1208088"/>
            <a:chOff x="2673" y="1404"/>
            <a:chExt cx="820" cy="761"/>
          </a:xfrm>
        </p:grpSpPr>
        <p:sp>
          <p:nvSpPr>
            <p:cNvPr id="51271" name="AutoShape 129"/>
            <p:cNvSpPr>
              <a:spLocks/>
            </p:cNvSpPr>
            <p:nvPr/>
          </p:nvSpPr>
          <p:spPr bwMode="auto">
            <a:xfrm rot="-5400000">
              <a:off x="2940" y="1283"/>
              <a:ext cx="72" cy="313"/>
            </a:xfrm>
            <a:prstGeom prst="leftBrace">
              <a:avLst>
                <a:gd name="adj1" fmla="val 55548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US" b="0"/>
            </a:p>
          </p:txBody>
        </p:sp>
        <p:sp>
          <p:nvSpPr>
            <p:cNvPr id="51272" name="Text Box 227"/>
            <p:cNvSpPr txBox="1">
              <a:spLocks noChangeArrowheads="1"/>
            </p:cNvSpPr>
            <p:nvPr/>
          </p:nvSpPr>
          <p:spPr bwMode="auto">
            <a:xfrm>
              <a:off x="2673" y="1583"/>
              <a:ext cx="820" cy="5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800" b="0">
                  <a:solidFill>
                    <a:srgbClr val="CC0000"/>
                  </a:solidFill>
                </a:rPr>
                <a:t>rd = 10 </a:t>
              </a:r>
              <a:br>
                <a:rPr lang="en-US" sz="1800" b="0">
                  <a:solidFill>
                    <a:srgbClr val="CC0000"/>
                  </a:solidFill>
                </a:rPr>
              </a:br>
              <a:r>
                <a:rPr lang="en-US" sz="1800" b="0">
                  <a:solidFill>
                    <a:srgbClr val="CC0000"/>
                  </a:solidFill>
                </a:rPr>
                <a:t>Reg[10]</a:t>
              </a:r>
            </a:p>
            <a:p>
              <a:pPr algn="ctr"/>
              <a:r>
                <a:rPr lang="en-US" sz="1800" b="0">
                  <a:solidFill>
                    <a:srgbClr val="CC0000"/>
                  </a:solidFill>
                </a:rPr>
                <a:t>destination</a:t>
              </a:r>
            </a:p>
          </p:txBody>
        </p:sp>
        <p:sp>
          <p:nvSpPr>
            <p:cNvPr id="51273" name="Line 231"/>
            <p:cNvSpPr>
              <a:spLocks noChangeShapeType="1"/>
            </p:cNvSpPr>
            <p:nvPr/>
          </p:nvSpPr>
          <p:spPr bwMode="auto">
            <a:xfrm flipV="1">
              <a:off x="2976" y="1476"/>
              <a:ext cx="0" cy="144"/>
            </a:xfrm>
            <a:prstGeom prst="line">
              <a:avLst/>
            </a:prstGeom>
            <a:noFill/>
            <a:ln w="9525">
              <a:solidFill>
                <a:srgbClr val="CC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</p:grpSp>
      <p:grpSp>
        <p:nvGrpSpPr>
          <p:cNvPr id="10" name="Group 239"/>
          <p:cNvGrpSpPr>
            <a:grpSpLocks/>
          </p:cNvGrpSpPr>
          <p:nvPr/>
        </p:nvGrpSpPr>
        <p:grpSpPr bwMode="auto">
          <a:xfrm>
            <a:off x="3506788" y="2228850"/>
            <a:ext cx="877887" cy="1743075"/>
            <a:chOff x="2209" y="1404"/>
            <a:chExt cx="553" cy="1098"/>
          </a:xfrm>
        </p:grpSpPr>
        <p:sp>
          <p:nvSpPr>
            <p:cNvPr id="51268" name="AutoShape 128"/>
            <p:cNvSpPr>
              <a:spLocks/>
            </p:cNvSpPr>
            <p:nvPr/>
          </p:nvSpPr>
          <p:spPr bwMode="auto">
            <a:xfrm rot="-5400000">
              <a:off x="2460" y="1283"/>
              <a:ext cx="72" cy="313"/>
            </a:xfrm>
            <a:prstGeom prst="leftBrace">
              <a:avLst>
                <a:gd name="adj1" fmla="val 55548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US" b="0"/>
            </a:p>
          </p:txBody>
        </p:sp>
        <p:sp>
          <p:nvSpPr>
            <p:cNvPr id="51269" name="Text Box 226"/>
            <p:cNvSpPr txBox="1">
              <a:spLocks noChangeArrowheads="1"/>
            </p:cNvSpPr>
            <p:nvPr/>
          </p:nvSpPr>
          <p:spPr bwMode="auto">
            <a:xfrm>
              <a:off x="2209" y="1920"/>
              <a:ext cx="553" cy="5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800" b="0">
                  <a:solidFill>
                    <a:srgbClr val="CC0000"/>
                  </a:solidFill>
                </a:rPr>
                <a:t>rt = 9</a:t>
              </a:r>
              <a:br>
                <a:rPr lang="en-US" sz="1800" b="0">
                  <a:solidFill>
                    <a:srgbClr val="CC0000"/>
                  </a:solidFill>
                </a:rPr>
              </a:br>
              <a:r>
                <a:rPr lang="en-US" sz="1800" b="0">
                  <a:solidFill>
                    <a:srgbClr val="CC0000"/>
                  </a:solidFill>
                </a:rPr>
                <a:t>Reg[9]</a:t>
              </a:r>
            </a:p>
            <a:p>
              <a:pPr algn="ctr"/>
              <a:r>
                <a:rPr lang="en-US" sz="1800" b="0">
                  <a:solidFill>
                    <a:srgbClr val="CC0000"/>
                  </a:solidFill>
                </a:rPr>
                <a:t>source</a:t>
              </a:r>
            </a:p>
          </p:txBody>
        </p:sp>
        <p:sp>
          <p:nvSpPr>
            <p:cNvPr id="51270" name="Line 233"/>
            <p:cNvSpPr>
              <a:spLocks noChangeShapeType="1"/>
            </p:cNvSpPr>
            <p:nvPr/>
          </p:nvSpPr>
          <p:spPr bwMode="auto">
            <a:xfrm flipV="1">
              <a:off x="2496" y="1476"/>
              <a:ext cx="0" cy="492"/>
            </a:xfrm>
            <a:prstGeom prst="line">
              <a:avLst/>
            </a:prstGeom>
            <a:noFill/>
            <a:ln w="9525">
              <a:solidFill>
                <a:srgbClr val="CC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</p:grpSp>
      <p:grpSp>
        <p:nvGrpSpPr>
          <p:cNvPr id="11" name="Group 241"/>
          <p:cNvGrpSpPr>
            <a:grpSpLocks/>
          </p:cNvGrpSpPr>
          <p:nvPr/>
        </p:nvGrpSpPr>
        <p:grpSpPr bwMode="auto">
          <a:xfrm>
            <a:off x="5237163" y="2209800"/>
            <a:ext cx="1531937" cy="1762125"/>
            <a:chOff x="3299" y="1392"/>
            <a:chExt cx="965" cy="1110"/>
          </a:xfrm>
        </p:grpSpPr>
        <p:sp>
          <p:nvSpPr>
            <p:cNvPr id="51265" name="AutoShape 221"/>
            <p:cNvSpPr>
              <a:spLocks/>
            </p:cNvSpPr>
            <p:nvPr/>
          </p:nvSpPr>
          <p:spPr bwMode="auto">
            <a:xfrm rot="-5400000">
              <a:off x="3420" y="1271"/>
              <a:ext cx="72" cy="313"/>
            </a:xfrm>
            <a:prstGeom prst="leftBrace">
              <a:avLst>
                <a:gd name="adj1" fmla="val 55548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US" b="0"/>
            </a:p>
          </p:txBody>
        </p:sp>
        <p:sp>
          <p:nvSpPr>
            <p:cNvPr id="51266" name="Text Box 228"/>
            <p:cNvSpPr txBox="1">
              <a:spLocks noChangeArrowheads="1"/>
            </p:cNvSpPr>
            <p:nvPr/>
          </p:nvSpPr>
          <p:spPr bwMode="auto">
            <a:xfrm>
              <a:off x="3558" y="1920"/>
              <a:ext cx="706" cy="5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800" b="0">
                  <a:solidFill>
                    <a:srgbClr val="CC0000"/>
                  </a:solidFill>
                </a:rPr>
                <a:t>unused</a:t>
              </a:r>
              <a:br>
                <a:rPr lang="en-US" sz="1800" b="0">
                  <a:solidFill>
                    <a:srgbClr val="CC0000"/>
                  </a:solidFill>
                </a:rPr>
              </a:br>
              <a:r>
                <a:rPr lang="en-US" sz="1800" b="0">
                  <a:solidFill>
                    <a:srgbClr val="CC0000"/>
                  </a:solidFill>
                </a:rPr>
                <a:t>fields are</a:t>
              </a:r>
              <a:br>
                <a:rPr lang="en-US" sz="1800" b="0">
                  <a:solidFill>
                    <a:srgbClr val="CC0000"/>
                  </a:solidFill>
                </a:rPr>
              </a:br>
              <a:r>
                <a:rPr lang="en-US" sz="1800" b="0">
                  <a:solidFill>
                    <a:srgbClr val="CC0000"/>
                  </a:solidFill>
                </a:rPr>
                <a:t>set to </a:t>
              </a:r>
              <a:r>
                <a:rPr lang="ja-JP" altLang="en-US" sz="1800" b="0">
                  <a:solidFill>
                    <a:srgbClr val="CC0000"/>
                  </a:solidFill>
                </a:rPr>
                <a:t>‘</a:t>
              </a:r>
              <a:r>
                <a:rPr lang="en-US" altLang="ja-JP" sz="1800" b="0">
                  <a:solidFill>
                    <a:srgbClr val="CC0000"/>
                  </a:solidFill>
                </a:rPr>
                <a:t>0</a:t>
              </a:r>
              <a:r>
                <a:rPr lang="ja-JP" altLang="en-US" sz="1800" b="0">
                  <a:solidFill>
                    <a:srgbClr val="CC0000"/>
                  </a:solidFill>
                </a:rPr>
                <a:t>’</a:t>
              </a:r>
              <a:endParaRPr lang="en-US" sz="1800" b="0">
                <a:solidFill>
                  <a:srgbClr val="CC0000"/>
                </a:solidFill>
              </a:endParaRPr>
            </a:p>
          </p:txBody>
        </p:sp>
        <p:sp>
          <p:nvSpPr>
            <p:cNvPr id="51267" name="Line 234"/>
            <p:cNvSpPr>
              <a:spLocks noChangeShapeType="1"/>
            </p:cNvSpPr>
            <p:nvPr/>
          </p:nvSpPr>
          <p:spPr bwMode="auto">
            <a:xfrm flipH="1" flipV="1">
              <a:off x="3456" y="1476"/>
              <a:ext cx="336" cy="492"/>
            </a:xfrm>
            <a:prstGeom prst="line">
              <a:avLst/>
            </a:prstGeom>
            <a:noFill/>
            <a:ln w="9525">
              <a:solidFill>
                <a:srgbClr val="CC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</p:grpSp>
      <p:grpSp>
        <p:nvGrpSpPr>
          <p:cNvPr id="12" name="Group 242"/>
          <p:cNvGrpSpPr>
            <a:grpSpLocks/>
          </p:cNvGrpSpPr>
          <p:nvPr/>
        </p:nvGrpSpPr>
        <p:grpSpPr bwMode="auto">
          <a:xfrm>
            <a:off x="6088063" y="2209800"/>
            <a:ext cx="1760537" cy="1044575"/>
            <a:chOff x="3835" y="1392"/>
            <a:chExt cx="1109" cy="658"/>
          </a:xfrm>
        </p:grpSpPr>
        <p:sp>
          <p:nvSpPr>
            <p:cNvPr id="51262" name="AutoShape 222"/>
            <p:cNvSpPr>
              <a:spLocks/>
            </p:cNvSpPr>
            <p:nvPr/>
          </p:nvSpPr>
          <p:spPr bwMode="auto">
            <a:xfrm rot="-5400000">
              <a:off x="3957" y="1270"/>
              <a:ext cx="72" cy="316"/>
            </a:xfrm>
            <a:prstGeom prst="leftBrace">
              <a:avLst>
                <a:gd name="adj1" fmla="val 64574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US" b="0"/>
            </a:p>
          </p:txBody>
        </p:sp>
        <p:sp>
          <p:nvSpPr>
            <p:cNvPr id="51263" name="Text Box 224"/>
            <p:cNvSpPr txBox="1">
              <a:spLocks noChangeArrowheads="1"/>
            </p:cNvSpPr>
            <p:nvPr/>
          </p:nvSpPr>
          <p:spPr bwMode="auto">
            <a:xfrm>
              <a:off x="4076" y="1473"/>
              <a:ext cx="868" cy="5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800" b="0">
                  <a:solidFill>
                    <a:srgbClr val="CC0000"/>
                  </a:solidFill>
                </a:rPr>
                <a:t>func = 0x20 </a:t>
              </a:r>
              <a:br>
                <a:rPr lang="en-US" sz="1800" b="0">
                  <a:solidFill>
                    <a:srgbClr val="CC0000"/>
                  </a:solidFill>
                </a:rPr>
              </a:br>
              <a:r>
                <a:rPr lang="en-US" sz="1800" b="0">
                  <a:solidFill>
                    <a:srgbClr val="CC0000"/>
                  </a:solidFill>
                </a:rPr>
                <a:t>dictating an </a:t>
              </a:r>
              <a:br>
                <a:rPr lang="en-US" sz="1800" b="0">
                  <a:solidFill>
                    <a:srgbClr val="CC0000"/>
                  </a:solidFill>
                </a:rPr>
              </a:br>
              <a:r>
                <a:rPr lang="en-US" sz="1800" b="0">
                  <a:solidFill>
                    <a:srgbClr val="CC0000"/>
                  </a:solidFill>
                </a:rPr>
                <a:t>add</a:t>
              </a:r>
            </a:p>
          </p:txBody>
        </p:sp>
        <p:sp>
          <p:nvSpPr>
            <p:cNvPr id="51264" name="Line 235"/>
            <p:cNvSpPr>
              <a:spLocks noChangeShapeType="1"/>
            </p:cNvSpPr>
            <p:nvPr/>
          </p:nvSpPr>
          <p:spPr bwMode="auto">
            <a:xfrm flipH="1" flipV="1">
              <a:off x="3990" y="1476"/>
              <a:ext cx="96" cy="144"/>
            </a:xfrm>
            <a:prstGeom prst="line">
              <a:avLst/>
            </a:prstGeom>
            <a:noFill/>
            <a:ln w="9525">
              <a:solidFill>
                <a:srgbClr val="CC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</p:grpSp>
      <p:sp>
        <p:nvSpPr>
          <p:cNvPr id="51245" name="Line 243"/>
          <p:cNvSpPr>
            <a:spLocks noChangeShapeType="1"/>
          </p:cNvSpPr>
          <p:nvPr/>
        </p:nvSpPr>
        <p:spPr bwMode="auto">
          <a:xfrm>
            <a:off x="5872163" y="19050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grpSp>
        <p:nvGrpSpPr>
          <p:cNvPr id="13" name="Group 254"/>
          <p:cNvGrpSpPr>
            <a:grpSpLocks/>
          </p:cNvGrpSpPr>
          <p:nvPr/>
        </p:nvGrpSpPr>
        <p:grpSpPr bwMode="auto">
          <a:xfrm>
            <a:off x="7907338" y="1447800"/>
            <a:ext cx="1084262" cy="2459038"/>
            <a:chOff x="4981" y="998"/>
            <a:chExt cx="683" cy="1549"/>
          </a:xfrm>
        </p:grpSpPr>
        <p:grpSp>
          <p:nvGrpSpPr>
            <p:cNvPr id="51253" name="Group 245"/>
            <p:cNvGrpSpPr>
              <a:grpSpLocks/>
            </p:cNvGrpSpPr>
            <p:nvPr/>
          </p:nvGrpSpPr>
          <p:grpSpPr bwMode="auto">
            <a:xfrm>
              <a:off x="5194" y="1909"/>
              <a:ext cx="223" cy="638"/>
              <a:chOff x="5216" y="3448"/>
              <a:chExt cx="223" cy="638"/>
            </a:xfrm>
          </p:grpSpPr>
          <p:sp>
            <p:nvSpPr>
              <p:cNvPr id="51256" name="Freeform 246"/>
              <p:cNvSpPr>
                <a:spLocks/>
              </p:cNvSpPr>
              <p:nvPr/>
            </p:nvSpPr>
            <p:spPr bwMode="auto">
              <a:xfrm>
                <a:off x="5256" y="3553"/>
                <a:ext cx="112" cy="111"/>
              </a:xfrm>
              <a:custGeom>
                <a:avLst/>
                <a:gdLst>
                  <a:gd name="T0" fmla="*/ 0 w 448"/>
                  <a:gd name="T1" fmla="*/ 0 h 444"/>
                  <a:gd name="T2" fmla="*/ 0 w 448"/>
                  <a:gd name="T3" fmla="*/ 0 h 444"/>
                  <a:gd name="T4" fmla="*/ 0 w 448"/>
                  <a:gd name="T5" fmla="*/ 0 h 444"/>
                  <a:gd name="T6" fmla="*/ 0 w 448"/>
                  <a:gd name="T7" fmla="*/ 0 h 444"/>
                  <a:gd name="T8" fmla="*/ 0 w 448"/>
                  <a:gd name="T9" fmla="*/ 0 h 444"/>
                  <a:gd name="T10" fmla="*/ 0 w 448"/>
                  <a:gd name="T11" fmla="*/ 0 h 444"/>
                  <a:gd name="T12" fmla="*/ 0 w 448"/>
                  <a:gd name="T13" fmla="*/ 0 h 444"/>
                  <a:gd name="T14" fmla="*/ 0 w 448"/>
                  <a:gd name="T15" fmla="*/ 0 h 444"/>
                  <a:gd name="T16" fmla="*/ 0 w 448"/>
                  <a:gd name="T17" fmla="*/ 0 h 444"/>
                  <a:gd name="T18" fmla="*/ 0 w 448"/>
                  <a:gd name="T19" fmla="*/ 0 h 444"/>
                  <a:gd name="T20" fmla="*/ 0 w 448"/>
                  <a:gd name="T21" fmla="*/ 0 h 444"/>
                  <a:gd name="T22" fmla="*/ 0 w 448"/>
                  <a:gd name="T23" fmla="*/ 0 h 444"/>
                  <a:gd name="T24" fmla="*/ 0 w 448"/>
                  <a:gd name="T25" fmla="*/ 0 h 444"/>
                  <a:gd name="T26" fmla="*/ 0 w 448"/>
                  <a:gd name="T27" fmla="*/ 0 h 444"/>
                  <a:gd name="T28" fmla="*/ 0 w 448"/>
                  <a:gd name="T29" fmla="*/ 0 h 444"/>
                  <a:gd name="T30" fmla="*/ 0 w 448"/>
                  <a:gd name="T31" fmla="*/ 0 h 444"/>
                  <a:gd name="T32" fmla="*/ 0 w 448"/>
                  <a:gd name="T33" fmla="*/ 0 h 444"/>
                  <a:gd name="T34" fmla="*/ 0 w 448"/>
                  <a:gd name="T35" fmla="*/ 0 h 444"/>
                  <a:gd name="T36" fmla="*/ 0 w 448"/>
                  <a:gd name="T37" fmla="*/ 0 h 444"/>
                  <a:gd name="T38" fmla="*/ 0 w 448"/>
                  <a:gd name="T39" fmla="*/ 0 h 444"/>
                  <a:gd name="T40" fmla="*/ 0 w 448"/>
                  <a:gd name="T41" fmla="*/ 0 h 444"/>
                  <a:gd name="T42" fmla="*/ 0 w 448"/>
                  <a:gd name="T43" fmla="*/ 0 h 444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w 448"/>
                  <a:gd name="T67" fmla="*/ 0 h 444"/>
                  <a:gd name="T68" fmla="*/ 448 w 448"/>
                  <a:gd name="T69" fmla="*/ 444 h 444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T66" t="T67" r="T68" b="T69"/>
                <a:pathLst>
                  <a:path w="448" h="444">
                    <a:moveTo>
                      <a:pt x="292" y="128"/>
                    </a:moveTo>
                    <a:lnTo>
                      <a:pt x="237" y="45"/>
                    </a:lnTo>
                    <a:lnTo>
                      <a:pt x="182" y="0"/>
                    </a:lnTo>
                    <a:lnTo>
                      <a:pt x="116" y="0"/>
                    </a:lnTo>
                    <a:lnTo>
                      <a:pt x="44" y="28"/>
                    </a:lnTo>
                    <a:lnTo>
                      <a:pt x="11" y="78"/>
                    </a:lnTo>
                    <a:lnTo>
                      <a:pt x="0" y="145"/>
                    </a:lnTo>
                    <a:lnTo>
                      <a:pt x="11" y="233"/>
                    </a:lnTo>
                    <a:lnTo>
                      <a:pt x="55" y="333"/>
                    </a:lnTo>
                    <a:lnTo>
                      <a:pt x="132" y="400"/>
                    </a:lnTo>
                    <a:lnTo>
                      <a:pt x="193" y="433"/>
                    </a:lnTo>
                    <a:lnTo>
                      <a:pt x="254" y="444"/>
                    </a:lnTo>
                    <a:lnTo>
                      <a:pt x="303" y="428"/>
                    </a:lnTo>
                    <a:lnTo>
                      <a:pt x="330" y="400"/>
                    </a:lnTo>
                    <a:lnTo>
                      <a:pt x="348" y="333"/>
                    </a:lnTo>
                    <a:lnTo>
                      <a:pt x="342" y="255"/>
                    </a:lnTo>
                    <a:lnTo>
                      <a:pt x="325" y="190"/>
                    </a:lnTo>
                    <a:lnTo>
                      <a:pt x="435" y="128"/>
                    </a:lnTo>
                    <a:lnTo>
                      <a:pt x="448" y="101"/>
                    </a:lnTo>
                    <a:lnTo>
                      <a:pt x="435" y="89"/>
                    </a:lnTo>
                    <a:lnTo>
                      <a:pt x="314" y="161"/>
                    </a:lnTo>
                    <a:lnTo>
                      <a:pt x="292" y="128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257" name="Freeform 247"/>
              <p:cNvSpPr>
                <a:spLocks/>
              </p:cNvSpPr>
              <p:nvPr/>
            </p:nvSpPr>
            <p:spPr bwMode="auto">
              <a:xfrm>
                <a:off x="5336" y="3448"/>
                <a:ext cx="100" cy="248"/>
              </a:xfrm>
              <a:custGeom>
                <a:avLst/>
                <a:gdLst>
                  <a:gd name="T0" fmla="*/ 0 w 398"/>
                  <a:gd name="T1" fmla="*/ 0 h 992"/>
                  <a:gd name="T2" fmla="*/ 0 w 398"/>
                  <a:gd name="T3" fmla="*/ 0 h 992"/>
                  <a:gd name="T4" fmla="*/ 0 w 398"/>
                  <a:gd name="T5" fmla="*/ 0 h 992"/>
                  <a:gd name="T6" fmla="*/ 0 w 398"/>
                  <a:gd name="T7" fmla="*/ 0 h 992"/>
                  <a:gd name="T8" fmla="*/ 0 w 398"/>
                  <a:gd name="T9" fmla="*/ 0 h 992"/>
                  <a:gd name="T10" fmla="*/ 0 w 398"/>
                  <a:gd name="T11" fmla="*/ 0 h 992"/>
                  <a:gd name="T12" fmla="*/ 0 w 398"/>
                  <a:gd name="T13" fmla="*/ 0 h 992"/>
                  <a:gd name="T14" fmla="*/ 0 w 398"/>
                  <a:gd name="T15" fmla="*/ 0 h 992"/>
                  <a:gd name="T16" fmla="*/ 0 w 398"/>
                  <a:gd name="T17" fmla="*/ 0 h 992"/>
                  <a:gd name="T18" fmla="*/ 0 w 398"/>
                  <a:gd name="T19" fmla="*/ 0 h 992"/>
                  <a:gd name="T20" fmla="*/ 0 w 398"/>
                  <a:gd name="T21" fmla="*/ 0 h 992"/>
                  <a:gd name="T22" fmla="*/ 0 w 398"/>
                  <a:gd name="T23" fmla="*/ 0 h 992"/>
                  <a:gd name="T24" fmla="*/ 0 w 398"/>
                  <a:gd name="T25" fmla="*/ 0 h 992"/>
                  <a:gd name="T26" fmla="*/ 0 w 398"/>
                  <a:gd name="T27" fmla="*/ 0 h 992"/>
                  <a:gd name="T28" fmla="*/ 0 w 398"/>
                  <a:gd name="T29" fmla="*/ 0 h 992"/>
                  <a:gd name="T30" fmla="*/ 0 w 398"/>
                  <a:gd name="T31" fmla="*/ 0 h 992"/>
                  <a:gd name="T32" fmla="*/ 0 w 398"/>
                  <a:gd name="T33" fmla="*/ 0 h 992"/>
                  <a:gd name="T34" fmla="*/ 0 w 398"/>
                  <a:gd name="T35" fmla="*/ 0 h 992"/>
                  <a:gd name="T36" fmla="*/ 0 w 398"/>
                  <a:gd name="T37" fmla="*/ 0 h 992"/>
                  <a:gd name="T38" fmla="*/ 0 w 398"/>
                  <a:gd name="T39" fmla="*/ 0 h 992"/>
                  <a:gd name="T40" fmla="*/ 0 w 398"/>
                  <a:gd name="T41" fmla="*/ 0 h 992"/>
                  <a:gd name="T42" fmla="*/ 0 w 398"/>
                  <a:gd name="T43" fmla="*/ 0 h 992"/>
                  <a:gd name="T44" fmla="*/ 0 w 398"/>
                  <a:gd name="T45" fmla="*/ 0 h 992"/>
                  <a:gd name="T46" fmla="*/ 0 w 398"/>
                  <a:gd name="T47" fmla="*/ 0 h 992"/>
                  <a:gd name="T48" fmla="*/ 0 w 398"/>
                  <a:gd name="T49" fmla="*/ 0 h 992"/>
                  <a:gd name="T50" fmla="*/ 0 w 398"/>
                  <a:gd name="T51" fmla="*/ 0 h 992"/>
                  <a:gd name="T52" fmla="*/ 0 w 398"/>
                  <a:gd name="T53" fmla="*/ 0 h 992"/>
                  <a:gd name="T54" fmla="*/ 0 w 398"/>
                  <a:gd name="T55" fmla="*/ 0 h 992"/>
                  <a:gd name="T56" fmla="*/ 0 w 398"/>
                  <a:gd name="T57" fmla="*/ 0 h 992"/>
                  <a:gd name="T58" fmla="*/ 0 w 398"/>
                  <a:gd name="T59" fmla="*/ 0 h 992"/>
                  <a:gd name="T60" fmla="*/ 0 w 398"/>
                  <a:gd name="T61" fmla="*/ 0 h 992"/>
                  <a:gd name="T62" fmla="*/ 0 w 398"/>
                  <a:gd name="T63" fmla="*/ 0 h 992"/>
                  <a:gd name="T64" fmla="*/ 0 w 398"/>
                  <a:gd name="T65" fmla="*/ 0 h 992"/>
                  <a:gd name="T66" fmla="*/ 0 w 398"/>
                  <a:gd name="T67" fmla="*/ 0 h 992"/>
                  <a:gd name="T68" fmla="*/ 0 w 398"/>
                  <a:gd name="T69" fmla="*/ 0 h 992"/>
                  <a:gd name="T70" fmla="*/ 0 w 398"/>
                  <a:gd name="T71" fmla="*/ 0 h 992"/>
                  <a:gd name="T72" fmla="*/ 0 w 398"/>
                  <a:gd name="T73" fmla="*/ 0 h 992"/>
                  <a:gd name="T74" fmla="*/ 0 w 398"/>
                  <a:gd name="T75" fmla="*/ 0 h 992"/>
                  <a:gd name="T76" fmla="*/ 0 w 398"/>
                  <a:gd name="T77" fmla="*/ 0 h 992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w 398"/>
                  <a:gd name="T118" fmla="*/ 0 h 992"/>
                  <a:gd name="T119" fmla="*/ 398 w 398"/>
                  <a:gd name="T120" fmla="*/ 992 h 992"/>
                </a:gdLst>
                <a:ahLst/>
                <a:cxnLst>
                  <a:cxn ang="T78">
                    <a:pos x="T0" y="T1"/>
                  </a:cxn>
                  <a:cxn ang="T79">
                    <a:pos x="T2" y="T3"/>
                  </a:cxn>
                  <a:cxn ang="T80">
                    <a:pos x="T4" y="T5"/>
                  </a:cxn>
                  <a:cxn ang="T81">
                    <a:pos x="T6" y="T7"/>
                  </a:cxn>
                  <a:cxn ang="T82">
                    <a:pos x="T8" y="T9"/>
                  </a:cxn>
                  <a:cxn ang="T83">
                    <a:pos x="T10" y="T11"/>
                  </a:cxn>
                  <a:cxn ang="T84">
                    <a:pos x="T12" y="T13"/>
                  </a:cxn>
                  <a:cxn ang="T85">
                    <a:pos x="T14" y="T15"/>
                  </a:cxn>
                  <a:cxn ang="T86">
                    <a:pos x="T16" y="T17"/>
                  </a:cxn>
                  <a:cxn ang="T87">
                    <a:pos x="T18" y="T19"/>
                  </a:cxn>
                  <a:cxn ang="T88">
                    <a:pos x="T20" y="T21"/>
                  </a:cxn>
                  <a:cxn ang="T89">
                    <a:pos x="T22" y="T23"/>
                  </a:cxn>
                  <a:cxn ang="T90">
                    <a:pos x="T24" y="T25"/>
                  </a:cxn>
                  <a:cxn ang="T91">
                    <a:pos x="T26" y="T27"/>
                  </a:cxn>
                  <a:cxn ang="T92">
                    <a:pos x="T28" y="T29"/>
                  </a:cxn>
                  <a:cxn ang="T93">
                    <a:pos x="T30" y="T31"/>
                  </a:cxn>
                  <a:cxn ang="T94">
                    <a:pos x="T32" y="T33"/>
                  </a:cxn>
                  <a:cxn ang="T95">
                    <a:pos x="T34" y="T35"/>
                  </a:cxn>
                  <a:cxn ang="T96">
                    <a:pos x="T36" y="T37"/>
                  </a:cxn>
                  <a:cxn ang="T97">
                    <a:pos x="T38" y="T39"/>
                  </a:cxn>
                  <a:cxn ang="T98">
                    <a:pos x="T40" y="T41"/>
                  </a:cxn>
                  <a:cxn ang="T99">
                    <a:pos x="T42" y="T43"/>
                  </a:cxn>
                  <a:cxn ang="T100">
                    <a:pos x="T44" y="T45"/>
                  </a:cxn>
                  <a:cxn ang="T101">
                    <a:pos x="T46" y="T47"/>
                  </a:cxn>
                  <a:cxn ang="T102">
                    <a:pos x="T48" y="T49"/>
                  </a:cxn>
                  <a:cxn ang="T103">
                    <a:pos x="T50" y="T51"/>
                  </a:cxn>
                  <a:cxn ang="T104">
                    <a:pos x="T52" y="T53"/>
                  </a:cxn>
                  <a:cxn ang="T105">
                    <a:pos x="T54" y="T55"/>
                  </a:cxn>
                  <a:cxn ang="T106">
                    <a:pos x="T56" y="T57"/>
                  </a:cxn>
                  <a:cxn ang="T107">
                    <a:pos x="T58" y="T59"/>
                  </a:cxn>
                  <a:cxn ang="T108">
                    <a:pos x="T60" y="T61"/>
                  </a:cxn>
                  <a:cxn ang="T109">
                    <a:pos x="T62" y="T63"/>
                  </a:cxn>
                  <a:cxn ang="T110">
                    <a:pos x="T64" y="T65"/>
                  </a:cxn>
                  <a:cxn ang="T111">
                    <a:pos x="T66" y="T67"/>
                  </a:cxn>
                  <a:cxn ang="T112">
                    <a:pos x="T68" y="T69"/>
                  </a:cxn>
                  <a:cxn ang="T113">
                    <a:pos x="T70" y="T71"/>
                  </a:cxn>
                  <a:cxn ang="T114">
                    <a:pos x="T72" y="T73"/>
                  </a:cxn>
                  <a:cxn ang="T115">
                    <a:pos x="T74" y="T75"/>
                  </a:cxn>
                  <a:cxn ang="T116">
                    <a:pos x="T76" y="T77"/>
                  </a:cxn>
                </a:cxnLst>
                <a:rect l="T117" t="T118" r="T119" b="T120"/>
                <a:pathLst>
                  <a:path w="398" h="992">
                    <a:moveTo>
                      <a:pt x="110" y="838"/>
                    </a:moveTo>
                    <a:lnTo>
                      <a:pt x="38" y="892"/>
                    </a:lnTo>
                    <a:lnTo>
                      <a:pt x="16" y="910"/>
                    </a:lnTo>
                    <a:lnTo>
                      <a:pt x="0" y="948"/>
                    </a:lnTo>
                    <a:lnTo>
                      <a:pt x="21" y="987"/>
                    </a:lnTo>
                    <a:lnTo>
                      <a:pt x="43" y="992"/>
                    </a:lnTo>
                    <a:lnTo>
                      <a:pt x="110" y="970"/>
                    </a:lnTo>
                    <a:lnTo>
                      <a:pt x="210" y="892"/>
                    </a:lnTo>
                    <a:lnTo>
                      <a:pt x="298" y="799"/>
                    </a:lnTo>
                    <a:lnTo>
                      <a:pt x="392" y="693"/>
                    </a:lnTo>
                    <a:lnTo>
                      <a:pt x="398" y="649"/>
                    </a:lnTo>
                    <a:lnTo>
                      <a:pt x="398" y="527"/>
                    </a:lnTo>
                    <a:lnTo>
                      <a:pt x="371" y="339"/>
                    </a:lnTo>
                    <a:lnTo>
                      <a:pt x="387" y="228"/>
                    </a:lnTo>
                    <a:lnTo>
                      <a:pt x="398" y="183"/>
                    </a:lnTo>
                    <a:lnTo>
                      <a:pt x="382" y="161"/>
                    </a:lnTo>
                    <a:lnTo>
                      <a:pt x="342" y="139"/>
                    </a:lnTo>
                    <a:lnTo>
                      <a:pt x="315" y="123"/>
                    </a:lnTo>
                    <a:lnTo>
                      <a:pt x="331" y="23"/>
                    </a:lnTo>
                    <a:lnTo>
                      <a:pt x="320" y="0"/>
                    </a:lnTo>
                    <a:lnTo>
                      <a:pt x="298" y="7"/>
                    </a:lnTo>
                    <a:lnTo>
                      <a:pt x="287" y="134"/>
                    </a:lnTo>
                    <a:lnTo>
                      <a:pt x="276" y="167"/>
                    </a:lnTo>
                    <a:lnTo>
                      <a:pt x="271" y="189"/>
                    </a:lnTo>
                    <a:lnTo>
                      <a:pt x="226" y="172"/>
                    </a:lnTo>
                    <a:lnTo>
                      <a:pt x="193" y="172"/>
                    </a:lnTo>
                    <a:lnTo>
                      <a:pt x="193" y="194"/>
                    </a:lnTo>
                    <a:lnTo>
                      <a:pt x="215" y="212"/>
                    </a:lnTo>
                    <a:lnTo>
                      <a:pt x="255" y="212"/>
                    </a:lnTo>
                    <a:lnTo>
                      <a:pt x="282" y="234"/>
                    </a:lnTo>
                    <a:lnTo>
                      <a:pt x="304" y="272"/>
                    </a:lnTo>
                    <a:lnTo>
                      <a:pt x="326" y="333"/>
                    </a:lnTo>
                    <a:lnTo>
                      <a:pt x="342" y="455"/>
                    </a:lnTo>
                    <a:lnTo>
                      <a:pt x="342" y="566"/>
                    </a:lnTo>
                    <a:lnTo>
                      <a:pt x="331" y="654"/>
                    </a:lnTo>
                    <a:lnTo>
                      <a:pt x="309" y="693"/>
                    </a:lnTo>
                    <a:lnTo>
                      <a:pt x="232" y="749"/>
                    </a:lnTo>
                    <a:lnTo>
                      <a:pt x="148" y="799"/>
                    </a:lnTo>
                    <a:lnTo>
                      <a:pt x="110" y="838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258" name="Freeform 248"/>
              <p:cNvSpPr>
                <a:spLocks/>
              </p:cNvSpPr>
              <p:nvPr/>
            </p:nvSpPr>
            <p:spPr bwMode="auto">
              <a:xfrm>
                <a:off x="5216" y="3677"/>
                <a:ext cx="90" cy="149"/>
              </a:xfrm>
              <a:custGeom>
                <a:avLst/>
                <a:gdLst>
                  <a:gd name="T0" fmla="*/ 0 w 360"/>
                  <a:gd name="T1" fmla="*/ 0 h 599"/>
                  <a:gd name="T2" fmla="*/ 0 w 360"/>
                  <a:gd name="T3" fmla="*/ 0 h 599"/>
                  <a:gd name="T4" fmla="*/ 0 w 360"/>
                  <a:gd name="T5" fmla="*/ 0 h 599"/>
                  <a:gd name="T6" fmla="*/ 0 w 360"/>
                  <a:gd name="T7" fmla="*/ 0 h 599"/>
                  <a:gd name="T8" fmla="*/ 0 w 360"/>
                  <a:gd name="T9" fmla="*/ 0 h 599"/>
                  <a:gd name="T10" fmla="*/ 0 w 360"/>
                  <a:gd name="T11" fmla="*/ 0 h 599"/>
                  <a:gd name="T12" fmla="*/ 0 w 360"/>
                  <a:gd name="T13" fmla="*/ 0 h 599"/>
                  <a:gd name="T14" fmla="*/ 0 w 360"/>
                  <a:gd name="T15" fmla="*/ 0 h 599"/>
                  <a:gd name="T16" fmla="*/ 0 w 360"/>
                  <a:gd name="T17" fmla="*/ 0 h 599"/>
                  <a:gd name="T18" fmla="*/ 0 w 360"/>
                  <a:gd name="T19" fmla="*/ 0 h 599"/>
                  <a:gd name="T20" fmla="*/ 0 w 360"/>
                  <a:gd name="T21" fmla="*/ 0 h 599"/>
                  <a:gd name="T22" fmla="*/ 0 w 360"/>
                  <a:gd name="T23" fmla="*/ 0 h 599"/>
                  <a:gd name="T24" fmla="*/ 0 w 360"/>
                  <a:gd name="T25" fmla="*/ 0 h 599"/>
                  <a:gd name="T26" fmla="*/ 0 w 360"/>
                  <a:gd name="T27" fmla="*/ 0 h 599"/>
                  <a:gd name="T28" fmla="*/ 0 w 360"/>
                  <a:gd name="T29" fmla="*/ 0 h 599"/>
                  <a:gd name="T30" fmla="*/ 0 w 360"/>
                  <a:gd name="T31" fmla="*/ 0 h 599"/>
                  <a:gd name="T32" fmla="*/ 0 w 360"/>
                  <a:gd name="T33" fmla="*/ 0 h 599"/>
                  <a:gd name="T34" fmla="*/ 0 w 360"/>
                  <a:gd name="T35" fmla="*/ 0 h 599"/>
                  <a:gd name="T36" fmla="*/ 0 w 360"/>
                  <a:gd name="T37" fmla="*/ 0 h 599"/>
                  <a:gd name="T38" fmla="*/ 0 w 360"/>
                  <a:gd name="T39" fmla="*/ 0 h 599"/>
                  <a:gd name="T40" fmla="*/ 0 w 360"/>
                  <a:gd name="T41" fmla="*/ 0 h 599"/>
                  <a:gd name="T42" fmla="*/ 0 w 360"/>
                  <a:gd name="T43" fmla="*/ 0 h 599"/>
                  <a:gd name="T44" fmla="*/ 0 w 360"/>
                  <a:gd name="T45" fmla="*/ 0 h 599"/>
                  <a:gd name="T46" fmla="*/ 0 w 360"/>
                  <a:gd name="T47" fmla="*/ 0 h 599"/>
                  <a:gd name="T48" fmla="*/ 0 w 360"/>
                  <a:gd name="T49" fmla="*/ 0 h 599"/>
                  <a:gd name="T50" fmla="*/ 0 w 360"/>
                  <a:gd name="T51" fmla="*/ 0 h 599"/>
                  <a:gd name="T52" fmla="*/ 0 w 360"/>
                  <a:gd name="T53" fmla="*/ 0 h 599"/>
                  <a:gd name="T54" fmla="*/ 0 w 360"/>
                  <a:gd name="T55" fmla="*/ 0 h 599"/>
                  <a:gd name="T56" fmla="*/ 0 w 360"/>
                  <a:gd name="T57" fmla="*/ 0 h 599"/>
                  <a:gd name="T58" fmla="*/ 0 w 360"/>
                  <a:gd name="T59" fmla="*/ 0 h 599"/>
                  <a:gd name="T60" fmla="*/ 0 w 360"/>
                  <a:gd name="T61" fmla="*/ 0 h 599"/>
                  <a:gd name="T62" fmla="*/ 0 w 360"/>
                  <a:gd name="T63" fmla="*/ 0 h 599"/>
                  <a:gd name="T64" fmla="*/ 0 w 360"/>
                  <a:gd name="T65" fmla="*/ 0 h 599"/>
                  <a:gd name="T66" fmla="*/ 0 w 360"/>
                  <a:gd name="T67" fmla="*/ 0 h 599"/>
                  <a:gd name="T68" fmla="*/ 0 w 360"/>
                  <a:gd name="T69" fmla="*/ 0 h 599"/>
                  <a:gd name="T70" fmla="*/ 0 w 360"/>
                  <a:gd name="T71" fmla="*/ 0 h 599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w 360"/>
                  <a:gd name="T109" fmla="*/ 0 h 599"/>
                  <a:gd name="T110" fmla="*/ 360 w 360"/>
                  <a:gd name="T111" fmla="*/ 599 h 599"/>
                </a:gdLst>
                <a:ahLst/>
                <a:cxnLst>
                  <a:cxn ang="T72">
                    <a:pos x="T0" y="T1"/>
                  </a:cxn>
                  <a:cxn ang="T73">
                    <a:pos x="T2" y="T3"/>
                  </a:cxn>
                  <a:cxn ang="T74">
                    <a:pos x="T4" y="T5"/>
                  </a:cxn>
                  <a:cxn ang="T75">
                    <a:pos x="T6" y="T7"/>
                  </a:cxn>
                  <a:cxn ang="T76">
                    <a:pos x="T8" y="T9"/>
                  </a:cxn>
                  <a:cxn ang="T77">
                    <a:pos x="T10" y="T11"/>
                  </a:cxn>
                  <a:cxn ang="T78">
                    <a:pos x="T12" y="T13"/>
                  </a:cxn>
                  <a:cxn ang="T79">
                    <a:pos x="T14" y="T15"/>
                  </a:cxn>
                  <a:cxn ang="T80">
                    <a:pos x="T16" y="T17"/>
                  </a:cxn>
                  <a:cxn ang="T81">
                    <a:pos x="T18" y="T19"/>
                  </a:cxn>
                  <a:cxn ang="T82">
                    <a:pos x="T20" y="T21"/>
                  </a:cxn>
                  <a:cxn ang="T83">
                    <a:pos x="T22" y="T23"/>
                  </a:cxn>
                  <a:cxn ang="T84">
                    <a:pos x="T24" y="T25"/>
                  </a:cxn>
                  <a:cxn ang="T85">
                    <a:pos x="T26" y="T27"/>
                  </a:cxn>
                  <a:cxn ang="T86">
                    <a:pos x="T28" y="T29"/>
                  </a:cxn>
                  <a:cxn ang="T87">
                    <a:pos x="T30" y="T31"/>
                  </a:cxn>
                  <a:cxn ang="T88">
                    <a:pos x="T32" y="T33"/>
                  </a:cxn>
                  <a:cxn ang="T89">
                    <a:pos x="T34" y="T35"/>
                  </a:cxn>
                  <a:cxn ang="T90">
                    <a:pos x="T36" y="T37"/>
                  </a:cxn>
                  <a:cxn ang="T91">
                    <a:pos x="T38" y="T39"/>
                  </a:cxn>
                  <a:cxn ang="T92">
                    <a:pos x="T40" y="T41"/>
                  </a:cxn>
                  <a:cxn ang="T93">
                    <a:pos x="T42" y="T43"/>
                  </a:cxn>
                  <a:cxn ang="T94">
                    <a:pos x="T44" y="T45"/>
                  </a:cxn>
                  <a:cxn ang="T95">
                    <a:pos x="T46" y="T47"/>
                  </a:cxn>
                  <a:cxn ang="T96">
                    <a:pos x="T48" y="T49"/>
                  </a:cxn>
                  <a:cxn ang="T97">
                    <a:pos x="T50" y="T51"/>
                  </a:cxn>
                  <a:cxn ang="T98">
                    <a:pos x="T52" y="T53"/>
                  </a:cxn>
                  <a:cxn ang="T99">
                    <a:pos x="T54" y="T55"/>
                  </a:cxn>
                  <a:cxn ang="T100">
                    <a:pos x="T56" y="T57"/>
                  </a:cxn>
                  <a:cxn ang="T101">
                    <a:pos x="T58" y="T59"/>
                  </a:cxn>
                  <a:cxn ang="T102">
                    <a:pos x="T60" y="T61"/>
                  </a:cxn>
                  <a:cxn ang="T103">
                    <a:pos x="T62" y="T63"/>
                  </a:cxn>
                  <a:cxn ang="T104">
                    <a:pos x="T64" y="T65"/>
                  </a:cxn>
                  <a:cxn ang="T105">
                    <a:pos x="T66" y="T67"/>
                  </a:cxn>
                  <a:cxn ang="T106">
                    <a:pos x="T68" y="T69"/>
                  </a:cxn>
                  <a:cxn ang="T107">
                    <a:pos x="T70" y="T71"/>
                  </a:cxn>
                </a:cxnLst>
                <a:rect l="T108" t="T109" r="T110" b="T111"/>
                <a:pathLst>
                  <a:path w="360" h="599">
                    <a:moveTo>
                      <a:pt x="360" y="17"/>
                    </a:moveTo>
                    <a:lnTo>
                      <a:pt x="321" y="0"/>
                    </a:lnTo>
                    <a:lnTo>
                      <a:pt x="238" y="6"/>
                    </a:lnTo>
                    <a:lnTo>
                      <a:pt x="165" y="62"/>
                    </a:lnTo>
                    <a:lnTo>
                      <a:pt x="60" y="178"/>
                    </a:lnTo>
                    <a:lnTo>
                      <a:pt x="5" y="272"/>
                    </a:lnTo>
                    <a:lnTo>
                      <a:pt x="0" y="305"/>
                    </a:lnTo>
                    <a:lnTo>
                      <a:pt x="27" y="367"/>
                    </a:lnTo>
                    <a:lnTo>
                      <a:pt x="88" y="394"/>
                    </a:lnTo>
                    <a:lnTo>
                      <a:pt x="165" y="427"/>
                    </a:lnTo>
                    <a:lnTo>
                      <a:pt x="227" y="443"/>
                    </a:lnTo>
                    <a:lnTo>
                      <a:pt x="254" y="472"/>
                    </a:lnTo>
                    <a:lnTo>
                      <a:pt x="238" y="510"/>
                    </a:lnTo>
                    <a:lnTo>
                      <a:pt x="194" y="555"/>
                    </a:lnTo>
                    <a:lnTo>
                      <a:pt x="138" y="561"/>
                    </a:lnTo>
                    <a:lnTo>
                      <a:pt x="100" y="543"/>
                    </a:lnTo>
                    <a:lnTo>
                      <a:pt x="77" y="561"/>
                    </a:lnTo>
                    <a:lnTo>
                      <a:pt x="82" y="582"/>
                    </a:lnTo>
                    <a:lnTo>
                      <a:pt x="127" y="599"/>
                    </a:lnTo>
                    <a:lnTo>
                      <a:pt x="194" y="599"/>
                    </a:lnTo>
                    <a:lnTo>
                      <a:pt x="254" y="582"/>
                    </a:lnTo>
                    <a:lnTo>
                      <a:pt x="288" y="561"/>
                    </a:lnTo>
                    <a:lnTo>
                      <a:pt x="310" y="521"/>
                    </a:lnTo>
                    <a:lnTo>
                      <a:pt x="321" y="477"/>
                    </a:lnTo>
                    <a:lnTo>
                      <a:pt x="293" y="438"/>
                    </a:lnTo>
                    <a:lnTo>
                      <a:pt x="227" y="410"/>
                    </a:lnTo>
                    <a:lnTo>
                      <a:pt x="149" y="388"/>
                    </a:lnTo>
                    <a:lnTo>
                      <a:pt x="82" y="350"/>
                    </a:lnTo>
                    <a:lnTo>
                      <a:pt x="66" y="316"/>
                    </a:lnTo>
                    <a:lnTo>
                      <a:pt x="77" y="256"/>
                    </a:lnTo>
                    <a:lnTo>
                      <a:pt x="127" y="178"/>
                    </a:lnTo>
                    <a:lnTo>
                      <a:pt x="188" y="133"/>
                    </a:lnTo>
                    <a:lnTo>
                      <a:pt x="282" y="100"/>
                    </a:lnTo>
                    <a:lnTo>
                      <a:pt x="360" y="84"/>
                    </a:lnTo>
                    <a:lnTo>
                      <a:pt x="360" y="39"/>
                    </a:lnTo>
                    <a:lnTo>
                      <a:pt x="360" y="17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259" name="Freeform 249"/>
              <p:cNvSpPr>
                <a:spLocks/>
              </p:cNvSpPr>
              <p:nvPr/>
            </p:nvSpPr>
            <p:spPr bwMode="auto">
              <a:xfrm>
                <a:off x="5289" y="3670"/>
                <a:ext cx="85" cy="184"/>
              </a:xfrm>
              <a:custGeom>
                <a:avLst/>
                <a:gdLst>
                  <a:gd name="T0" fmla="*/ 0 w 337"/>
                  <a:gd name="T1" fmla="*/ 0 h 737"/>
                  <a:gd name="T2" fmla="*/ 0 w 337"/>
                  <a:gd name="T3" fmla="*/ 0 h 737"/>
                  <a:gd name="T4" fmla="*/ 0 w 337"/>
                  <a:gd name="T5" fmla="*/ 0 h 737"/>
                  <a:gd name="T6" fmla="*/ 0 w 337"/>
                  <a:gd name="T7" fmla="*/ 0 h 737"/>
                  <a:gd name="T8" fmla="*/ 0 w 337"/>
                  <a:gd name="T9" fmla="*/ 0 h 737"/>
                  <a:gd name="T10" fmla="*/ 0 w 337"/>
                  <a:gd name="T11" fmla="*/ 0 h 737"/>
                  <a:gd name="T12" fmla="*/ 0 w 337"/>
                  <a:gd name="T13" fmla="*/ 0 h 737"/>
                  <a:gd name="T14" fmla="*/ 0 w 337"/>
                  <a:gd name="T15" fmla="*/ 0 h 737"/>
                  <a:gd name="T16" fmla="*/ 0 w 337"/>
                  <a:gd name="T17" fmla="*/ 0 h 737"/>
                  <a:gd name="T18" fmla="*/ 0 w 337"/>
                  <a:gd name="T19" fmla="*/ 0 h 737"/>
                  <a:gd name="T20" fmla="*/ 0 w 337"/>
                  <a:gd name="T21" fmla="*/ 0 h 737"/>
                  <a:gd name="T22" fmla="*/ 0 w 337"/>
                  <a:gd name="T23" fmla="*/ 0 h 737"/>
                  <a:gd name="T24" fmla="*/ 0 w 337"/>
                  <a:gd name="T25" fmla="*/ 0 h 737"/>
                  <a:gd name="T26" fmla="*/ 0 w 337"/>
                  <a:gd name="T27" fmla="*/ 0 h 737"/>
                  <a:gd name="T28" fmla="*/ 0 w 337"/>
                  <a:gd name="T29" fmla="*/ 0 h 737"/>
                  <a:gd name="T30" fmla="*/ 0 w 337"/>
                  <a:gd name="T31" fmla="*/ 0 h 737"/>
                  <a:gd name="T32" fmla="*/ 0 w 337"/>
                  <a:gd name="T33" fmla="*/ 0 h 737"/>
                  <a:gd name="T34" fmla="*/ 0 w 337"/>
                  <a:gd name="T35" fmla="*/ 0 h 737"/>
                  <a:gd name="T36" fmla="*/ 0 w 337"/>
                  <a:gd name="T37" fmla="*/ 0 h 737"/>
                  <a:gd name="T38" fmla="*/ 0 w 337"/>
                  <a:gd name="T39" fmla="*/ 0 h 737"/>
                  <a:gd name="T40" fmla="*/ 0 w 337"/>
                  <a:gd name="T41" fmla="*/ 0 h 737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w 337"/>
                  <a:gd name="T64" fmla="*/ 0 h 737"/>
                  <a:gd name="T65" fmla="*/ 337 w 337"/>
                  <a:gd name="T66" fmla="*/ 737 h 737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T63" t="T64" r="T65" b="T66"/>
                <a:pathLst>
                  <a:path w="337" h="737">
                    <a:moveTo>
                      <a:pt x="294" y="232"/>
                    </a:moveTo>
                    <a:lnTo>
                      <a:pt x="260" y="94"/>
                    </a:lnTo>
                    <a:lnTo>
                      <a:pt x="221" y="27"/>
                    </a:lnTo>
                    <a:lnTo>
                      <a:pt x="138" y="0"/>
                    </a:lnTo>
                    <a:lnTo>
                      <a:pt x="55" y="11"/>
                    </a:lnTo>
                    <a:lnTo>
                      <a:pt x="17" y="83"/>
                    </a:lnTo>
                    <a:lnTo>
                      <a:pt x="22" y="172"/>
                    </a:lnTo>
                    <a:lnTo>
                      <a:pt x="44" y="316"/>
                    </a:lnTo>
                    <a:lnTo>
                      <a:pt x="44" y="443"/>
                    </a:lnTo>
                    <a:lnTo>
                      <a:pt x="17" y="554"/>
                    </a:lnTo>
                    <a:lnTo>
                      <a:pt x="0" y="615"/>
                    </a:lnTo>
                    <a:lnTo>
                      <a:pt x="11" y="670"/>
                    </a:lnTo>
                    <a:lnTo>
                      <a:pt x="50" y="698"/>
                    </a:lnTo>
                    <a:lnTo>
                      <a:pt x="100" y="726"/>
                    </a:lnTo>
                    <a:lnTo>
                      <a:pt x="149" y="737"/>
                    </a:lnTo>
                    <a:lnTo>
                      <a:pt x="210" y="737"/>
                    </a:lnTo>
                    <a:lnTo>
                      <a:pt x="283" y="681"/>
                    </a:lnTo>
                    <a:lnTo>
                      <a:pt x="337" y="565"/>
                    </a:lnTo>
                    <a:lnTo>
                      <a:pt x="332" y="459"/>
                    </a:lnTo>
                    <a:lnTo>
                      <a:pt x="299" y="338"/>
                    </a:lnTo>
                    <a:lnTo>
                      <a:pt x="294" y="232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260" name="Freeform 250"/>
              <p:cNvSpPr>
                <a:spLocks/>
              </p:cNvSpPr>
              <p:nvPr/>
            </p:nvSpPr>
            <p:spPr bwMode="auto">
              <a:xfrm>
                <a:off x="5264" y="3820"/>
                <a:ext cx="64" cy="266"/>
              </a:xfrm>
              <a:custGeom>
                <a:avLst/>
                <a:gdLst>
                  <a:gd name="T0" fmla="*/ 0 w 256"/>
                  <a:gd name="T1" fmla="*/ 0 h 1065"/>
                  <a:gd name="T2" fmla="*/ 0 w 256"/>
                  <a:gd name="T3" fmla="*/ 0 h 1065"/>
                  <a:gd name="T4" fmla="*/ 0 w 256"/>
                  <a:gd name="T5" fmla="*/ 0 h 1065"/>
                  <a:gd name="T6" fmla="*/ 0 w 256"/>
                  <a:gd name="T7" fmla="*/ 0 h 1065"/>
                  <a:gd name="T8" fmla="*/ 0 w 256"/>
                  <a:gd name="T9" fmla="*/ 0 h 1065"/>
                  <a:gd name="T10" fmla="*/ 0 w 256"/>
                  <a:gd name="T11" fmla="*/ 0 h 1065"/>
                  <a:gd name="T12" fmla="*/ 0 w 256"/>
                  <a:gd name="T13" fmla="*/ 0 h 1065"/>
                  <a:gd name="T14" fmla="*/ 0 w 256"/>
                  <a:gd name="T15" fmla="*/ 0 h 1065"/>
                  <a:gd name="T16" fmla="*/ 0 w 256"/>
                  <a:gd name="T17" fmla="*/ 0 h 1065"/>
                  <a:gd name="T18" fmla="*/ 0 w 256"/>
                  <a:gd name="T19" fmla="*/ 0 h 1065"/>
                  <a:gd name="T20" fmla="*/ 0 w 256"/>
                  <a:gd name="T21" fmla="*/ 0 h 1065"/>
                  <a:gd name="T22" fmla="*/ 0 w 256"/>
                  <a:gd name="T23" fmla="*/ 0 h 1065"/>
                  <a:gd name="T24" fmla="*/ 0 w 256"/>
                  <a:gd name="T25" fmla="*/ 0 h 1065"/>
                  <a:gd name="T26" fmla="*/ 0 w 256"/>
                  <a:gd name="T27" fmla="*/ 0 h 1065"/>
                  <a:gd name="T28" fmla="*/ 0 w 256"/>
                  <a:gd name="T29" fmla="*/ 0 h 1065"/>
                  <a:gd name="T30" fmla="*/ 0 w 256"/>
                  <a:gd name="T31" fmla="*/ 0 h 1065"/>
                  <a:gd name="T32" fmla="*/ 0 w 256"/>
                  <a:gd name="T33" fmla="*/ 0 h 1065"/>
                  <a:gd name="T34" fmla="*/ 0 w 256"/>
                  <a:gd name="T35" fmla="*/ 0 h 1065"/>
                  <a:gd name="T36" fmla="*/ 0 w 256"/>
                  <a:gd name="T37" fmla="*/ 0 h 1065"/>
                  <a:gd name="T38" fmla="*/ 0 w 256"/>
                  <a:gd name="T39" fmla="*/ 0 h 1065"/>
                  <a:gd name="T40" fmla="*/ 0 w 256"/>
                  <a:gd name="T41" fmla="*/ 0 h 1065"/>
                  <a:gd name="T42" fmla="*/ 0 w 256"/>
                  <a:gd name="T43" fmla="*/ 0 h 1065"/>
                  <a:gd name="T44" fmla="*/ 0 w 256"/>
                  <a:gd name="T45" fmla="*/ 0 h 1065"/>
                  <a:gd name="T46" fmla="*/ 0 w 256"/>
                  <a:gd name="T47" fmla="*/ 0 h 1065"/>
                  <a:gd name="T48" fmla="*/ 0 w 256"/>
                  <a:gd name="T49" fmla="*/ 0 h 1065"/>
                  <a:gd name="T50" fmla="*/ 0 w 256"/>
                  <a:gd name="T51" fmla="*/ 0 h 1065"/>
                  <a:gd name="T52" fmla="*/ 0 w 256"/>
                  <a:gd name="T53" fmla="*/ 0 h 1065"/>
                  <a:gd name="T54" fmla="*/ 0 w 256"/>
                  <a:gd name="T55" fmla="*/ 0 h 1065"/>
                  <a:gd name="T56" fmla="*/ 0 w 256"/>
                  <a:gd name="T57" fmla="*/ 0 h 1065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w 256"/>
                  <a:gd name="T88" fmla="*/ 0 h 1065"/>
                  <a:gd name="T89" fmla="*/ 256 w 256"/>
                  <a:gd name="T90" fmla="*/ 1065 h 1065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T87" t="T88" r="T89" b="T90"/>
                <a:pathLst>
                  <a:path w="256" h="1065">
                    <a:moveTo>
                      <a:pt x="244" y="17"/>
                    </a:moveTo>
                    <a:lnTo>
                      <a:pt x="178" y="0"/>
                    </a:lnTo>
                    <a:lnTo>
                      <a:pt x="139" y="17"/>
                    </a:lnTo>
                    <a:lnTo>
                      <a:pt x="122" y="72"/>
                    </a:lnTo>
                    <a:lnTo>
                      <a:pt x="139" y="376"/>
                    </a:lnTo>
                    <a:lnTo>
                      <a:pt x="139" y="449"/>
                    </a:lnTo>
                    <a:lnTo>
                      <a:pt x="117" y="583"/>
                    </a:lnTo>
                    <a:lnTo>
                      <a:pt x="111" y="737"/>
                    </a:lnTo>
                    <a:lnTo>
                      <a:pt x="122" y="815"/>
                    </a:lnTo>
                    <a:lnTo>
                      <a:pt x="111" y="859"/>
                    </a:lnTo>
                    <a:lnTo>
                      <a:pt x="34" y="926"/>
                    </a:lnTo>
                    <a:lnTo>
                      <a:pt x="0" y="1009"/>
                    </a:lnTo>
                    <a:lnTo>
                      <a:pt x="6" y="1036"/>
                    </a:lnTo>
                    <a:lnTo>
                      <a:pt x="66" y="1065"/>
                    </a:lnTo>
                    <a:lnTo>
                      <a:pt x="83" y="1053"/>
                    </a:lnTo>
                    <a:lnTo>
                      <a:pt x="89" y="1004"/>
                    </a:lnTo>
                    <a:lnTo>
                      <a:pt x="106" y="931"/>
                    </a:lnTo>
                    <a:lnTo>
                      <a:pt x="133" y="898"/>
                    </a:lnTo>
                    <a:lnTo>
                      <a:pt x="166" y="876"/>
                    </a:lnTo>
                    <a:lnTo>
                      <a:pt x="194" y="848"/>
                    </a:lnTo>
                    <a:lnTo>
                      <a:pt x="200" y="826"/>
                    </a:lnTo>
                    <a:lnTo>
                      <a:pt x="184" y="799"/>
                    </a:lnTo>
                    <a:lnTo>
                      <a:pt x="166" y="782"/>
                    </a:lnTo>
                    <a:lnTo>
                      <a:pt x="155" y="715"/>
                    </a:lnTo>
                    <a:lnTo>
                      <a:pt x="166" y="576"/>
                    </a:lnTo>
                    <a:lnTo>
                      <a:pt x="205" y="416"/>
                    </a:lnTo>
                    <a:lnTo>
                      <a:pt x="244" y="288"/>
                    </a:lnTo>
                    <a:lnTo>
                      <a:pt x="256" y="133"/>
                    </a:lnTo>
                    <a:lnTo>
                      <a:pt x="244" y="17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261" name="Freeform 251"/>
              <p:cNvSpPr>
                <a:spLocks/>
              </p:cNvSpPr>
              <p:nvPr/>
            </p:nvSpPr>
            <p:spPr bwMode="auto">
              <a:xfrm>
                <a:off x="5334" y="3820"/>
                <a:ext cx="105" cy="224"/>
              </a:xfrm>
              <a:custGeom>
                <a:avLst/>
                <a:gdLst>
                  <a:gd name="T0" fmla="*/ 0 w 420"/>
                  <a:gd name="T1" fmla="*/ 0 h 898"/>
                  <a:gd name="T2" fmla="*/ 0 w 420"/>
                  <a:gd name="T3" fmla="*/ 0 h 898"/>
                  <a:gd name="T4" fmla="*/ 0 w 420"/>
                  <a:gd name="T5" fmla="*/ 0 h 898"/>
                  <a:gd name="T6" fmla="*/ 0 w 420"/>
                  <a:gd name="T7" fmla="*/ 0 h 898"/>
                  <a:gd name="T8" fmla="*/ 0 w 420"/>
                  <a:gd name="T9" fmla="*/ 0 h 898"/>
                  <a:gd name="T10" fmla="*/ 0 w 420"/>
                  <a:gd name="T11" fmla="*/ 0 h 898"/>
                  <a:gd name="T12" fmla="*/ 0 w 420"/>
                  <a:gd name="T13" fmla="*/ 0 h 898"/>
                  <a:gd name="T14" fmla="*/ 0 w 420"/>
                  <a:gd name="T15" fmla="*/ 0 h 898"/>
                  <a:gd name="T16" fmla="*/ 0 w 420"/>
                  <a:gd name="T17" fmla="*/ 0 h 898"/>
                  <a:gd name="T18" fmla="*/ 0 w 420"/>
                  <a:gd name="T19" fmla="*/ 0 h 898"/>
                  <a:gd name="T20" fmla="*/ 0 w 420"/>
                  <a:gd name="T21" fmla="*/ 0 h 898"/>
                  <a:gd name="T22" fmla="*/ 0 w 420"/>
                  <a:gd name="T23" fmla="*/ 0 h 898"/>
                  <a:gd name="T24" fmla="*/ 0 w 420"/>
                  <a:gd name="T25" fmla="*/ 0 h 898"/>
                  <a:gd name="T26" fmla="*/ 0 w 420"/>
                  <a:gd name="T27" fmla="*/ 0 h 898"/>
                  <a:gd name="T28" fmla="*/ 0 w 420"/>
                  <a:gd name="T29" fmla="*/ 0 h 898"/>
                  <a:gd name="T30" fmla="*/ 0 w 420"/>
                  <a:gd name="T31" fmla="*/ 0 h 898"/>
                  <a:gd name="T32" fmla="*/ 0 w 420"/>
                  <a:gd name="T33" fmla="*/ 0 h 898"/>
                  <a:gd name="T34" fmla="*/ 0 w 420"/>
                  <a:gd name="T35" fmla="*/ 0 h 898"/>
                  <a:gd name="T36" fmla="*/ 0 w 420"/>
                  <a:gd name="T37" fmla="*/ 0 h 898"/>
                  <a:gd name="T38" fmla="*/ 0 w 420"/>
                  <a:gd name="T39" fmla="*/ 0 h 898"/>
                  <a:gd name="T40" fmla="*/ 0 w 420"/>
                  <a:gd name="T41" fmla="*/ 0 h 898"/>
                  <a:gd name="T42" fmla="*/ 0 w 420"/>
                  <a:gd name="T43" fmla="*/ 0 h 898"/>
                  <a:gd name="T44" fmla="*/ 0 w 420"/>
                  <a:gd name="T45" fmla="*/ 0 h 898"/>
                  <a:gd name="T46" fmla="*/ 0 w 420"/>
                  <a:gd name="T47" fmla="*/ 0 h 898"/>
                  <a:gd name="T48" fmla="*/ 0 w 420"/>
                  <a:gd name="T49" fmla="*/ 0 h 898"/>
                  <a:gd name="T50" fmla="*/ 0 w 420"/>
                  <a:gd name="T51" fmla="*/ 0 h 898"/>
                  <a:gd name="T52" fmla="*/ 0 w 420"/>
                  <a:gd name="T53" fmla="*/ 0 h 898"/>
                  <a:gd name="T54" fmla="*/ 0 w 420"/>
                  <a:gd name="T55" fmla="*/ 0 h 898"/>
                  <a:gd name="T56" fmla="*/ 0 w 420"/>
                  <a:gd name="T57" fmla="*/ 0 h 898"/>
                  <a:gd name="T58" fmla="*/ 0 w 420"/>
                  <a:gd name="T59" fmla="*/ 0 h 898"/>
                  <a:gd name="T60" fmla="*/ 0 w 420"/>
                  <a:gd name="T61" fmla="*/ 0 h 898"/>
                  <a:gd name="T62" fmla="*/ 0 w 420"/>
                  <a:gd name="T63" fmla="*/ 0 h 898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w 420"/>
                  <a:gd name="T97" fmla="*/ 0 h 898"/>
                  <a:gd name="T98" fmla="*/ 420 w 420"/>
                  <a:gd name="T99" fmla="*/ 898 h 898"/>
                </a:gdLst>
                <a:ahLst/>
                <a:cxnLst>
                  <a:cxn ang="T64">
                    <a:pos x="T0" y="T1"/>
                  </a:cxn>
                  <a:cxn ang="T65">
                    <a:pos x="T2" y="T3"/>
                  </a:cxn>
                  <a:cxn ang="T66">
                    <a:pos x="T4" y="T5"/>
                  </a:cxn>
                  <a:cxn ang="T67">
                    <a:pos x="T6" y="T7"/>
                  </a:cxn>
                  <a:cxn ang="T68">
                    <a:pos x="T8" y="T9"/>
                  </a:cxn>
                  <a:cxn ang="T69">
                    <a:pos x="T10" y="T11"/>
                  </a:cxn>
                  <a:cxn ang="T70">
                    <a:pos x="T12" y="T13"/>
                  </a:cxn>
                  <a:cxn ang="T71">
                    <a:pos x="T14" y="T15"/>
                  </a:cxn>
                  <a:cxn ang="T72">
                    <a:pos x="T16" y="T17"/>
                  </a:cxn>
                  <a:cxn ang="T73">
                    <a:pos x="T18" y="T19"/>
                  </a:cxn>
                  <a:cxn ang="T74">
                    <a:pos x="T20" y="T21"/>
                  </a:cxn>
                  <a:cxn ang="T75">
                    <a:pos x="T22" y="T23"/>
                  </a:cxn>
                  <a:cxn ang="T76">
                    <a:pos x="T24" y="T25"/>
                  </a:cxn>
                  <a:cxn ang="T77">
                    <a:pos x="T26" y="T27"/>
                  </a:cxn>
                  <a:cxn ang="T78">
                    <a:pos x="T28" y="T29"/>
                  </a:cxn>
                  <a:cxn ang="T79">
                    <a:pos x="T30" y="T31"/>
                  </a:cxn>
                  <a:cxn ang="T80">
                    <a:pos x="T32" y="T33"/>
                  </a:cxn>
                  <a:cxn ang="T81">
                    <a:pos x="T34" y="T35"/>
                  </a:cxn>
                  <a:cxn ang="T82">
                    <a:pos x="T36" y="T37"/>
                  </a:cxn>
                  <a:cxn ang="T83">
                    <a:pos x="T38" y="T39"/>
                  </a:cxn>
                  <a:cxn ang="T84">
                    <a:pos x="T40" y="T41"/>
                  </a:cxn>
                  <a:cxn ang="T85">
                    <a:pos x="T42" y="T43"/>
                  </a:cxn>
                  <a:cxn ang="T86">
                    <a:pos x="T44" y="T45"/>
                  </a:cxn>
                  <a:cxn ang="T87">
                    <a:pos x="T46" y="T47"/>
                  </a:cxn>
                  <a:cxn ang="T88">
                    <a:pos x="T48" y="T49"/>
                  </a:cxn>
                  <a:cxn ang="T89">
                    <a:pos x="T50" y="T51"/>
                  </a:cxn>
                  <a:cxn ang="T90">
                    <a:pos x="T52" y="T53"/>
                  </a:cxn>
                  <a:cxn ang="T91">
                    <a:pos x="T54" y="T55"/>
                  </a:cxn>
                  <a:cxn ang="T92">
                    <a:pos x="T56" y="T57"/>
                  </a:cxn>
                  <a:cxn ang="T93">
                    <a:pos x="T58" y="T59"/>
                  </a:cxn>
                  <a:cxn ang="T94">
                    <a:pos x="T60" y="T61"/>
                  </a:cxn>
                  <a:cxn ang="T95">
                    <a:pos x="T62" y="T63"/>
                  </a:cxn>
                </a:cxnLst>
                <a:rect l="T96" t="T97" r="T98" b="T99"/>
                <a:pathLst>
                  <a:path w="420" h="898">
                    <a:moveTo>
                      <a:pt x="138" y="133"/>
                    </a:moveTo>
                    <a:lnTo>
                      <a:pt x="127" y="44"/>
                    </a:lnTo>
                    <a:lnTo>
                      <a:pt x="77" y="0"/>
                    </a:lnTo>
                    <a:lnTo>
                      <a:pt x="5" y="6"/>
                    </a:lnTo>
                    <a:lnTo>
                      <a:pt x="0" y="44"/>
                    </a:lnTo>
                    <a:lnTo>
                      <a:pt x="5" y="128"/>
                    </a:lnTo>
                    <a:lnTo>
                      <a:pt x="43" y="255"/>
                    </a:lnTo>
                    <a:lnTo>
                      <a:pt x="72" y="349"/>
                    </a:lnTo>
                    <a:lnTo>
                      <a:pt x="105" y="476"/>
                    </a:lnTo>
                    <a:lnTo>
                      <a:pt x="116" y="587"/>
                    </a:lnTo>
                    <a:lnTo>
                      <a:pt x="116" y="676"/>
                    </a:lnTo>
                    <a:lnTo>
                      <a:pt x="99" y="743"/>
                    </a:lnTo>
                    <a:lnTo>
                      <a:pt x="83" y="765"/>
                    </a:lnTo>
                    <a:lnTo>
                      <a:pt x="83" y="786"/>
                    </a:lnTo>
                    <a:lnTo>
                      <a:pt x="105" y="820"/>
                    </a:lnTo>
                    <a:lnTo>
                      <a:pt x="143" y="831"/>
                    </a:lnTo>
                    <a:lnTo>
                      <a:pt x="204" y="831"/>
                    </a:lnTo>
                    <a:lnTo>
                      <a:pt x="315" y="859"/>
                    </a:lnTo>
                    <a:lnTo>
                      <a:pt x="348" y="898"/>
                    </a:lnTo>
                    <a:lnTo>
                      <a:pt x="398" y="875"/>
                    </a:lnTo>
                    <a:lnTo>
                      <a:pt x="420" y="820"/>
                    </a:lnTo>
                    <a:lnTo>
                      <a:pt x="398" y="799"/>
                    </a:lnTo>
                    <a:lnTo>
                      <a:pt x="304" y="786"/>
                    </a:lnTo>
                    <a:lnTo>
                      <a:pt x="199" y="786"/>
                    </a:lnTo>
                    <a:lnTo>
                      <a:pt x="154" y="781"/>
                    </a:lnTo>
                    <a:lnTo>
                      <a:pt x="143" y="748"/>
                    </a:lnTo>
                    <a:lnTo>
                      <a:pt x="154" y="687"/>
                    </a:lnTo>
                    <a:lnTo>
                      <a:pt x="161" y="581"/>
                    </a:lnTo>
                    <a:lnTo>
                      <a:pt x="148" y="465"/>
                    </a:lnTo>
                    <a:lnTo>
                      <a:pt x="132" y="311"/>
                    </a:lnTo>
                    <a:lnTo>
                      <a:pt x="138" y="177"/>
                    </a:lnTo>
                    <a:lnTo>
                      <a:pt x="138" y="133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51254" name="Text Box 252"/>
            <p:cNvSpPr txBox="1">
              <a:spLocks noChangeArrowheads="1"/>
            </p:cNvSpPr>
            <p:nvPr/>
          </p:nvSpPr>
          <p:spPr bwMode="auto">
            <a:xfrm>
              <a:off x="4981" y="998"/>
              <a:ext cx="683" cy="9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9pPr>
            </a:lstStyle>
            <a:p>
              <a:r>
                <a:rPr lang="en-US" sz="1000"/>
                <a:t>References to register contents are prefixed by a </a:t>
              </a:r>
              <a:r>
                <a:rPr lang="ja-JP" altLang="en-US" sz="1000"/>
                <a:t>“</a:t>
              </a:r>
              <a:r>
                <a:rPr lang="en-US" altLang="ja-JP" sz="1000"/>
                <a:t>$</a:t>
              </a:r>
              <a:r>
                <a:rPr lang="ja-JP" altLang="en-US" sz="1000"/>
                <a:t>”</a:t>
              </a:r>
              <a:r>
                <a:rPr lang="en-US" altLang="ja-JP" sz="1000"/>
                <a:t> to distinguish them from constants or memory addresses</a:t>
              </a:r>
              <a:endParaRPr lang="en-US" sz="1000"/>
            </a:p>
          </p:txBody>
        </p:sp>
        <p:sp>
          <p:nvSpPr>
            <p:cNvPr id="51255" name="Line 253"/>
            <p:cNvSpPr>
              <a:spLocks noChangeShapeType="1"/>
            </p:cNvSpPr>
            <p:nvPr/>
          </p:nvSpPr>
          <p:spPr bwMode="auto">
            <a:xfrm flipH="1" flipV="1">
              <a:off x="5242" y="1909"/>
              <a:ext cx="64" cy="10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</p:grpSp>
      <p:sp>
        <p:nvSpPr>
          <p:cNvPr id="51247" name="Text Box 255"/>
          <p:cNvSpPr txBox="1">
            <a:spLocks noChangeArrowheads="1"/>
          </p:cNvSpPr>
          <p:nvPr/>
        </p:nvSpPr>
        <p:spPr bwMode="auto">
          <a:xfrm>
            <a:off x="977900" y="1857375"/>
            <a:ext cx="101123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9pPr>
          </a:lstStyle>
          <a:p>
            <a:r>
              <a:rPr lang="en-US" sz="2000" b="0"/>
              <a:t>R-type:</a:t>
            </a:r>
          </a:p>
        </p:txBody>
      </p:sp>
      <p:grpSp>
        <p:nvGrpSpPr>
          <p:cNvPr id="15" name="Group 260"/>
          <p:cNvGrpSpPr>
            <a:grpSpLocks/>
          </p:cNvGrpSpPr>
          <p:nvPr/>
        </p:nvGrpSpPr>
        <p:grpSpPr bwMode="auto">
          <a:xfrm>
            <a:off x="757238" y="4233863"/>
            <a:ext cx="3738562" cy="823912"/>
            <a:chOff x="480" y="2667"/>
            <a:chExt cx="2355" cy="519"/>
          </a:xfrm>
        </p:grpSpPr>
        <p:pic>
          <p:nvPicPr>
            <p:cNvPr id="51250" name="Picture 257" descr="j0078733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651" y="2667"/>
              <a:ext cx="184" cy="5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51251" name="Text Box 258"/>
            <p:cNvSpPr txBox="1">
              <a:spLocks noChangeArrowheads="1"/>
            </p:cNvSpPr>
            <p:nvPr/>
          </p:nvSpPr>
          <p:spPr bwMode="auto">
            <a:xfrm>
              <a:off x="480" y="2688"/>
              <a:ext cx="2124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9pPr>
            </a:lstStyle>
            <a:p>
              <a:r>
                <a:rPr lang="en-US" sz="1000"/>
                <a:t>The convention with MIPS assembly language is to specify the destination operand first, followed by source operands.</a:t>
              </a:r>
            </a:p>
          </p:txBody>
        </p:sp>
        <p:sp>
          <p:nvSpPr>
            <p:cNvPr id="51252" name="Line 259"/>
            <p:cNvSpPr>
              <a:spLocks noChangeShapeType="1"/>
            </p:cNvSpPr>
            <p:nvPr/>
          </p:nvSpPr>
          <p:spPr bwMode="auto">
            <a:xfrm>
              <a:off x="2448" y="2832"/>
              <a:ext cx="156" cy="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</p:grpSp>
      <p:sp>
        <p:nvSpPr>
          <p:cNvPr id="51249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9pPr>
          </a:lstStyle>
          <a:p>
            <a:fld id="{13702C13-E629-4B40-872B-529D604A789A}" type="slidenum">
              <a:rPr lang="en-US" sz="1400">
                <a:latin typeface="Arial Narrow" charset="0"/>
              </a:rPr>
              <a:pPr/>
              <a:t>20</a:t>
            </a:fld>
            <a:endParaRPr lang="en-US" sz="1400">
              <a:latin typeface="Arial Narrow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96117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77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7798" grpId="0" autoUpdateAnimBg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US" dirty="0">
                <a:ea typeface="Tahoma"/>
              </a:rPr>
              <a:t>Shift operations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  <a:ea typeface="Tahoma"/>
              </a:rPr>
              <a:t>Shifting is a common operation</a:t>
            </a:r>
          </a:p>
          <a:p>
            <a:pPr lvl="1"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applied to groups of bits</a:t>
            </a:r>
          </a:p>
          <a:p>
            <a:pPr lvl="1"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used for alignment</a:t>
            </a:r>
          </a:p>
          <a:p>
            <a:pPr lvl="1"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used for </a:t>
            </a:r>
            <a:r>
              <a:rPr lang="ja-JP" alt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“</a:t>
            </a: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short cut</a:t>
            </a:r>
            <a:r>
              <a:rPr lang="ja-JP" alt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”</a:t>
            </a: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 arithmetic operations</a:t>
            </a:r>
          </a:p>
          <a:p>
            <a:pPr lvl="2"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X &lt;&lt; 1   is often the same as  2*X</a:t>
            </a:r>
          </a:p>
          <a:p>
            <a:pPr lvl="2"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X &gt;&gt; 1   can be the same as  X/2</a:t>
            </a:r>
          </a:p>
          <a:p>
            <a:pPr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  <a:ea typeface="Tahoma"/>
              </a:rPr>
              <a:t>For example:</a:t>
            </a:r>
          </a:p>
          <a:p>
            <a:pPr lvl="1"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X = 20</a:t>
            </a:r>
            <a:r>
              <a:rPr lang="en-US" baseline="-25000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10</a:t>
            </a: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 = 00010100</a:t>
            </a:r>
            <a:r>
              <a:rPr lang="en-US" baseline="-25000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2</a:t>
            </a:r>
          </a:p>
          <a:p>
            <a:pPr lvl="1"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Left Shift:</a:t>
            </a:r>
          </a:p>
          <a:p>
            <a:pPr lvl="2"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(X &lt;&lt; 1) = 0010100</a:t>
            </a:r>
            <a:r>
              <a:rPr lang="en-US" dirty="0">
                <a:solidFill>
                  <a:srgbClr val="A50021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0</a:t>
            </a:r>
            <a:r>
              <a:rPr lang="en-US" baseline="-25000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2</a:t>
            </a: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 = 40</a:t>
            </a:r>
            <a:r>
              <a:rPr lang="en-US" baseline="-25000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10</a:t>
            </a:r>
          </a:p>
          <a:p>
            <a:pPr lvl="1"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Right Shift:</a:t>
            </a:r>
          </a:p>
          <a:p>
            <a:pPr lvl="2"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(X &gt;&gt; 1) = </a:t>
            </a:r>
            <a:r>
              <a:rPr lang="en-US" dirty="0">
                <a:solidFill>
                  <a:srgbClr val="A50021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0</a:t>
            </a: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0001010</a:t>
            </a:r>
            <a:r>
              <a:rPr lang="en-US" baseline="-25000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2</a:t>
            </a: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 = 10</a:t>
            </a:r>
            <a:r>
              <a:rPr lang="en-US" baseline="-25000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10</a:t>
            </a:r>
          </a:p>
          <a:p>
            <a:pPr lvl="1"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Signed or </a:t>
            </a:r>
            <a:r>
              <a:rPr lang="ja-JP" alt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“</a:t>
            </a: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Arithmetic</a:t>
            </a:r>
            <a:r>
              <a:rPr lang="ja-JP" alt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”</a:t>
            </a: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 Right Shift:</a:t>
            </a:r>
          </a:p>
          <a:p>
            <a:pPr lvl="2"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(-X &gt;&gt;&gt; 1) = (11101100</a:t>
            </a:r>
            <a:r>
              <a:rPr lang="en-US" baseline="-25000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2</a:t>
            </a: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 &gt;&gt;&gt; 1) = </a:t>
            </a:r>
            <a:r>
              <a:rPr lang="en-US" dirty="0">
                <a:solidFill>
                  <a:srgbClr val="A50021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1</a:t>
            </a: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1110110</a:t>
            </a:r>
            <a:r>
              <a:rPr lang="en-US" baseline="-25000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2</a:t>
            </a: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 = -10</a:t>
            </a:r>
            <a:r>
              <a:rPr lang="en-US" baseline="-25000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10</a:t>
            </a:r>
          </a:p>
          <a:p>
            <a:pPr>
              <a:defRPr/>
            </a:pPr>
            <a:endParaRPr lang="en-US" dirty="0">
              <a:effectLst>
                <a:outerShdw blurRad="38100" dist="38100" dir="2700000" algn="tl">
                  <a:srgbClr val="DDDDDD"/>
                </a:outerShdw>
              </a:effectLst>
              <a:ea typeface="Tahoma"/>
            </a:endParaRPr>
          </a:p>
          <a:p>
            <a:pPr lvl="2">
              <a:defRPr/>
            </a:pPr>
            <a:endParaRPr lang="en-US" dirty="0">
              <a:effectLst>
                <a:outerShdw blurRad="38100" dist="38100" dir="2700000" algn="tl">
                  <a:srgbClr val="DDDDDD"/>
                </a:outerShdw>
              </a:effectLst>
            </a:endParaRPr>
          </a:p>
          <a:p>
            <a:pPr lvl="2">
              <a:defRPr/>
            </a:pPr>
            <a:endParaRPr lang="en-US" dirty="0">
              <a:effectLst>
                <a:outerShdw blurRad="38100" dist="38100" dir="2700000" algn="tl">
                  <a:srgbClr val="DDDDDD"/>
                </a:outerShdw>
              </a:effectLst>
            </a:endParaRPr>
          </a:p>
          <a:p>
            <a:pPr>
              <a:defRPr/>
            </a:pPr>
            <a:endParaRPr lang="en-US" dirty="0">
              <a:effectLst>
                <a:outerShdw blurRad="38100" dist="38100" dir="2700000" algn="tl">
                  <a:srgbClr val="DDDDDD"/>
                </a:outerShdw>
              </a:effectLst>
              <a:ea typeface="Tahoma"/>
            </a:endParaRPr>
          </a:p>
        </p:txBody>
      </p:sp>
    </p:spTree>
    <p:extLst>
      <p:ext uri="{BB962C8B-B14F-4D97-AF65-F5344CB8AC3E}">
        <p14:creationId xmlns:p14="http://schemas.microsoft.com/office/powerpoint/2010/main" val="37559270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2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22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122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1229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1229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229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1229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1229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1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>
                <a:latin typeface="Tahoma" charset="0"/>
                <a:ea typeface="ＭＳ Ｐゴシック" charset="0"/>
                <a:cs typeface="ＭＳ Ｐゴシック" charset="0"/>
                <a:sym typeface="Symbol" charset="0"/>
              </a:rPr>
              <a:t>MIPS Shift Operations</a:t>
            </a:r>
          </a:p>
        </p:txBody>
      </p:sp>
      <p:sp>
        <p:nvSpPr>
          <p:cNvPr id="54274" name="Rectangle 3"/>
          <p:cNvSpPr>
            <a:spLocks noChangeArrowheads="1"/>
          </p:cNvSpPr>
          <p:nvPr/>
        </p:nvSpPr>
        <p:spPr bwMode="auto">
          <a:xfrm>
            <a:off x="304800" y="1355304"/>
            <a:ext cx="7435850" cy="417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lnSpc>
                <a:spcPct val="90000"/>
              </a:lnSpc>
            </a:pPr>
            <a:r>
              <a:rPr lang="en-US" dirty="0">
                <a:solidFill>
                  <a:srgbClr val="CC0000"/>
                </a:solidFill>
              </a:rPr>
              <a:t>Sample coded operation:  SHIFT LOGICAL LEFT instruction</a:t>
            </a:r>
          </a:p>
        </p:txBody>
      </p:sp>
      <p:sp>
        <p:nvSpPr>
          <p:cNvPr id="54275" name="Rectangle 4"/>
          <p:cNvSpPr>
            <a:spLocks noChangeArrowheads="1"/>
          </p:cNvSpPr>
          <p:nvPr/>
        </p:nvSpPr>
        <p:spPr bwMode="auto">
          <a:xfrm>
            <a:off x="304800" y="4341813"/>
            <a:ext cx="4129088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/>
          <a:p>
            <a:pPr>
              <a:lnSpc>
                <a:spcPct val="90000"/>
              </a:lnSpc>
            </a:pPr>
            <a:r>
              <a:rPr lang="en-US" sz="1800"/>
              <a:t>Assembly:  </a:t>
            </a:r>
            <a:r>
              <a:rPr lang="en-US" sz="1600">
                <a:latin typeface="Courier New" charset="0"/>
              </a:rPr>
              <a:t>sll $2, $2, 4</a:t>
            </a:r>
            <a:endParaRPr lang="en-US" sz="1600">
              <a:solidFill>
                <a:srgbClr val="CC0000"/>
              </a:solidFill>
              <a:latin typeface="Courier New" charset="0"/>
            </a:endParaRPr>
          </a:p>
        </p:txBody>
      </p:sp>
      <p:sp>
        <p:nvSpPr>
          <p:cNvPr id="54276" name="Rectangle 5"/>
          <p:cNvSpPr>
            <a:spLocks noChangeArrowheads="1"/>
          </p:cNvSpPr>
          <p:nvPr/>
        </p:nvSpPr>
        <p:spPr bwMode="auto">
          <a:xfrm>
            <a:off x="422275" y="4737100"/>
            <a:ext cx="302895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/>
          <a:p>
            <a:pPr>
              <a:lnSpc>
                <a:spcPct val="90000"/>
              </a:lnSpc>
            </a:pPr>
            <a:r>
              <a:rPr lang="en-US" sz="1600">
                <a:latin typeface="Courier New" charset="0"/>
              </a:rPr>
              <a:t>sll rd, rt, shamt</a:t>
            </a:r>
            <a:r>
              <a:rPr lang="en-US" sz="1800"/>
              <a:t>:</a:t>
            </a:r>
          </a:p>
        </p:txBody>
      </p:sp>
      <p:sp>
        <p:nvSpPr>
          <p:cNvPr id="54277" name="Rectangle 6"/>
          <p:cNvSpPr>
            <a:spLocks noChangeArrowheads="1"/>
          </p:cNvSpPr>
          <p:nvPr/>
        </p:nvSpPr>
        <p:spPr bwMode="auto">
          <a:xfrm>
            <a:off x="1149350" y="5661248"/>
            <a:ext cx="3090863" cy="758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/>
          <a:p>
            <a:pPr marL="174625" indent="-174625">
              <a:lnSpc>
                <a:spcPct val="90000"/>
              </a:lnSpc>
            </a:pPr>
            <a:r>
              <a:rPr lang="ja-JP" altLang="en-US" sz="1600"/>
              <a:t>“</a:t>
            </a:r>
            <a:r>
              <a:rPr lang="en-US" altLang="ja-JP" sz="1600"/>
              <a:t>Shift the contents of </a:t>
            </a:r>
            <a:r>
              <a:rPr lang="en-US" altLang="ja-JP" sz="1600" i="1"/>
              <a:t>rt</a:t>
            </a:r>
            <a:r>
              <a:rPr lang="en-US" altLang="ja-JP" sz="1600"/>
              <a:t> to the left by </a:t>
            </a:r>
            <a:r>
              <a:rPr lang="en-US" altLang="ja-JP" sz="1600" i="1"/>
              <a:t>shamt</a:t>
            </a:r>
            <a:r>
              <a:rPr lang="en-US" altLang="ja-JP" sz="1600"/>
              <a:t>; store the result in </a:t>
            </a:r>
            <a:r>
              <a:rPr lang="en-US" altLang="ja-JP" sz="1600" i="1"/>
              <a:t>rd</a:t>
            </a:r>
            <a:r>
              <a:rPr lang="ja-JP" altLang="en-US" sz="1600"/>
              <a:t>”</a:t>
            </a:r>
            <a:endParaRPr lang="en-US" sz="1600"/>
          </a:p>
        </p:txBody>
      </p:sp>
      <p:sp>
        <p:nvSpPr>
          <p:cNvPr id="54278" name="Rectangle 7"/>
          <p:cNvSpPr>
            <a:spLocks noChangeArrowheads="1"/>
          </p:cNvSpPr>
          <p:nvPr/>
        </p:nvSpPr>
        <p:spPr bwMode="auto">
          <a:xfrm>
            <a:off x="1096963" y="5194300"/>
            <a:ext cx="2879725" cy="31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>
              <a:lnSpc>
                <a:spcPct val="90000"/>
              </a:lnSpc>
            </a:pPr>
            <a:r>
              <a:rPr lang="en-US" sz="1600" dirty="0" err="1"/>
              <a:t>Reg</a:t>
            </a:r>
            <a:r>
              <a:rPr lang="en-US" sz="1600" dirty="0"/>
              <a:t>[</a:t>
            </a:r>
            <a:r>
              <a:rPr lang="en-US" sz="1600" dirty="0" err="1"/>
              <a:t>rd</a:t>
            </a:r>
            <a:r>
              <a:rPr lang="en-US" sz="1600" dirty="0"/>
              <a:t>] </a:t>
            </a:r>
            <a:r>
              <a:rPr lang="en-US" sz="1600" dirty="0">
                <a:latin typeface="Symbol" charset="0"/>
              </a:rPr>
              <a:t>=</a:t>
            </a:r>
            <a:r>
              <a:rPr lang="en-US" sz="1600" dirty="0"/>
              <a:t>  </a:t>
            </a:r>
            <a:r>
              <a:rPr lang="en-US" sz="1600" dirty="0" err="1"/>
              <a:t>Reg</a:t>
            </a:r>
            <a:r>
              <a:rPr lang="en-US" sz="1600" dirty="0"/>
              <a:t>[</a:t>
            </a:r>
            <a:r>
              <a:rPr lang="en-US" sz="1600" dirty="0" err="1"/>
              <a:t>rt</a:t>
            </a:r>
            <a:r>
              <a:rPr lang="en-US" sz="1600" dirty="0"/>
              <a:t>] &lt;&lt; </a:t>
            </a:r>
            <a:r>
              <a:rPr lang="en-US" sz="1600" dirty="0" err="1"/>
              <a:t>shamt</a:t>
            </a:r>
            <a:endParaRPr lang="en-US" sz="1600" dirty="0"/>
          </a:p>
        </p:txBody>
      </p:sp>
      <p:sp>
        <p:nvSpPr>
          <p:cNvPr id="54279" name="Rectangle 12"/>
          <p:cNvSpPr>
            <a:spLocks noChangeArrowheads="1"/>
          </p:cNvSpPr>
          <p:nvPr/>
        </p:nvSpPr>
        <p:spPr bwMode="auto">
          <a:xfrm>
            <a:off x="1752600" y="1752600"/>
            <a:ext cx="51816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endParaRPr lang="en-US"/>
          </a:p>
        </p:txBody>
      </p:sp>
      <p:grpSp>
        <p:nvGrpSpPr>
          <p:cNvPr id="54280" name="Group 13"/>
          <p:cNvGrpSpPr>
            <a:grpSpLocks/>
          </p:cNvGrpSpPr>
          <p:nvPr/>
        </p:nvGrpSpPr>
        <p:grpSpPr bwMode="auto">
          <a:xfrm>
            <a:off x="1905000" y="1905000"/>
            <a:ext cx="4876800" cy="304800"/>
            <a:chOff x="1920" y="1728"/>
            <a:chExt cx="3072" cy="192"/>
          </a:xfrm>
        </p:grpSpPr>
        <p:grpSp>
          <p:nvGrpSpPr>
            <p:cNvPr id="54340" name="Group 14"/>
            <p:cNvGrpSpPr>
              <a:grpSpLocks/>
            </p:cNvGrpSpPr>
            <p:nvPr/>
          </p:nvGrpSpPr>
          <p:grpSpPr bwMode="auto">
            <a:xfrm>
              <a:off x="1920" y="1728"/>
              <a:ext cx="3072" cy="192"/>
              <a:chOff x="1728" y="288"/>
              <a:chExt cx="3072" cy="192"/>
            </a:xfrm>
          </p:grpSpPr>
          <p:grpSp>
            <p:nvGrpSpPr>
              <p:cNvPr id="54345" name="Group 15"/>
              <p:cNvGrpSpPr>
                <a:grpSpLocks/>
              </p:cNvGrpSpPr>
              <p:nvPr/>
            </p:nvGrpSpPr>
            <p:grpSpPr bwMode="auto">
              <a:xfrm>
                <a:off x="1824" y="432"/>
                <a:ext cx="2880" cy="48"/>
                <a:chOff x="1968" y="1776"/>
                <a:chExt cx="2880" cy="192"/>
              </a:xfrm>
            </p:grpSpPr>
            <p:sp>
              <p:nvSpPr>
                <p:cNvPr id="54347" name="Line 16"/>
                <p:cNvSpPr>
                  <a:spLocks noChangeShapeType="1"/>
                </p:cNvSpPr>
                <p:nvPr/>
              </p:nvSpPr>
              <p:spPr bwMode="auto">
                <a:xfrm flipV="1">
                  <a:off x="1968" y="1776"/>
                  <a:ext cx="0" cy="192"/>
                </a:xfrm>
                <a:prstGeom prst="line">
                  <a:avLst/>
                </a:prstGeom>
                <a:noFill/>
                <a:ln w="3175">
                  <a:solidFill>
                    <a:srgbClr val="66FFFF"/>
                  </a:solidFill>
                  <a:prstDash val="lgDash"/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4348" name="Line 17"/>
                <p:cNvSpPr>
                  <a:spLocks noChangeShapeType="1"/>
                </p:cNvSpPr>
                <p:nvPr/>
              </p:nvSpPr>
              <p:spPr bwMode="auto">
                <a:xfrm flipV="1">
                  <a:off x="2064" y="1776"/>
                  <a:ext cx="0" cy="192"/>
                </a:xfrm>
                <a:prstGeom prst="line">
                  <a:avLst/>
                </a:prstGeom>
                <a:noFill/>
                <a:ln w="3175">
                  <a:solidFill>
                    <a:srgbClr val="66FFFF"/>
                  </a:solidFill>
                  <a:prstDash val="lgDash"/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4349" name="Line 18"/>
                <p:cNvSpPr>
                  <a:spLocks noChangeShapeType="1"/>
                </p:cNvSpPr>
                <p:nvPr/>
              </p:nvSpPr>
              <p:spPr bwMode="auto">
                <a:xfrm flipV="1">
                  <a:off x="2160" y="1776"/>
                  <a:ext cx="0" cy="192"/>
                </a:xfrm>
                <a:prstGeom prst="line">
                  <a:avLst/>
                </a:prstGeom>
                <a:noFill/>
                <a:ln w="3175">
                  <a:solidFill>
                    <a:srgbClr val="66FFFF"/>
                  </a:solidFill>
                  <a:prstDash val="lgDash"/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4350" name="Line 19"/>
                <p:cNvSpPr>
                  <a:spLocks noChangeShapeType="1"/>
                </p:cNvSpPr>
                <p:nvPr/>
              </p:nvSpPr>
              <p:spPr bwMode="auto">
                <a:xfrm flipV="1">
                  <a:off x="2256" y="1776"/>
                  <a:ext cx="0" cy="192"/>
                </a:xfrm>
                <a:prstGeom prst="line">
                  <a:avLst/>
                </a:prstGeom>
                <a:noFill/>
                <a:ln w="3175">
                  <a:solidFill>
                    <a:srgbClr val="66FFFF"/>
                  </a:solidFill>
                  <a:prstDash val="lgDash"/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4351" name="Line 20"/>
                <p:cNvSpPr>
                  <a:spLocks noChangeShapeType="1"/>
                </p:cNvSpPr>
                <p:nvPr/>
              </p:nvSpPr>
              <p:spPr bwMode="auto">
                <a:xfrm flipV="1">
                  <a:off x="2352" y="1776"/>
                  <a:ext cx="0" cy="192"/>
                </a:xfrm>
                <a:prstGeom prst="line">
                  <a:avLst/>
                </a:prstGeom>
                <a:noFill/>
                <a:ln w="3175">
                  <a:solidFill>
                    <a:srgbClr val="66FFFF"/>
                  </a:solidFill>
                  <a:prstDash val="lgDash"/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4352" name="Line 21"/>
                <p:cNvSpPr>
                  <a:spLocks noChangeShapeType="1"/>
                </p:cNvSpPr>
                <p:nvPr/>
              </p:nvSpPr>
              <p:spPr bwMode="auto">
                <a:xfrm flipV="1">
                  <a:off x="2448" y="1776"/>
                  <a:ext cx="0" cy="192"/>
                </a:xfrm>
                <a:prstGeom prst="line">
                  <a:avLst/>
                </a:prstGeom>
                <a:noFill/>
                <a:ln w="3175">
                  <a:solidFill>
                    <a:srgbClr val="66FFFF"/>
                  </a:solidFill>
                  <a:prstDash val="lgDash"/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4353" name="Line 22"/>
                <p:cNvSpPr>
                  <a:spLocks noChangeShapeType="1"/>
                </p:cNvSpPr>
                <p:nvPr/>
              </p:nvSpPr>
              <p:spPr bwMode="auto">
                <a:xfrm flipV="1">
                  <a:off x="2544" y="1776"/>
                  <a:ext cx="0" cy="192"/>
                </a:xfrm>
                <a:prstGeom prst="line">
                  <a:avLst/>
                </a:prstGeom>
                <a:noFill/>
                <a:ln w="3175">
                  <a:solidFill>
                    <a:srgbClr val="66FFFF"/>
                  </a:solidFill>
                  <a:prstDash val="lgDash"/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4354" name="Line 23"/>
                <p:cNvSpPr>
                  <a:spLocks noChangeShapeType="1"/>
                </p:cNvSpPr>
                <p:nvPr/>
              </p:nvSpPr>
              <p:spPr bwMode="auto">
                <a:xfrm flipV="1">
                  <a:off x="2640" y="1776"/>
                  <a:ext cx="0" cy="192"/>
                </a:xfrm>
                <a:prstGeom prst="line">
                  <a:avLst/>
                </a:prstGeom>
                <a:noFill/>
                <a:ln w="3175">
                  <a:solidFill>
                    <a:srgbClr val="66FFFF"/>
                  </a:solidFill>
                  <a:prstDash val="lgDash"/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4355" name="Line 24"/>
                <p:cNvSpPr>
                  <a:spLocks noChangeShapeType="1"/>
                </p:cNvSpPr>
                <p:nvPr/>
              </p:nvSpPr>
              <p:spPr bwMode="auto">
                <a:xfrm flipV="1">
                  <a:off x="2736" y="1776"/>
                  <a:ext cx="0" cy="192"/>
                </a:xfrm>
                <a:prstGeom prst="line">
                  <a:avLst/>
                </a:prstGeom>
                <a:noFill/>
                <a:ln w="3175">
                  <a:solidFill>
                    <a:srgbClr val="66FFFF"/>
                  </a:solidFill>
                  <a:prstDash val="lgDash"/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4356" name="Line 25"/>
                <p:cNvSpPr>
                  <a:spLocks noChangeShapeType="1"/>
                </p:cNvSpPr>
                <p:nvPr/>
              </p:nvSpPr>
              <p:spPr bwMode="auto">
                <a:xfrm flipV="1">
                  <a:off x="2832" y="1776"/>
                  <a:ext cx="0" cy="192"/>
                </a:xfrm>
                <a:prstGeom prst="line">
                  <a:avLst/>
                </a:prstGeom>
                <a:noFill/>
                <a:ln w="3175">
                  <a:solidFill>
                    <a:srgbClr val="66FFFF"/>
                  </a:solidFill>
                  <a:prstDash val="lgDash"/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4357" name="Line 26"/>
                <p:cNvSpPr>
                  <a:spLocks noChangeShapeType="1"/>
                </p:cNvSpPr>
                <p:nvPr/>
              </p:nvSpPr>
              <p:spPr bwMode="auto">
                <a:xfrm flipV="1">
                  <a:off x="2928" y="1776"/>
                  <a:ext cx="0" cy="192"/>
                </a:xfrm>
                <a:prstGeom prst="line">
                  <a:avLst/>
                </a:prstGeom>
                <a:noFill/>
                <a:ln w="3175">
                  <a:solidFill>
                    <a:srgbClr val="66FFFF"/>
                  </a:solidFill>
                  <a:prstDash val="lgDash"/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4358" name="Line 27"/>
                <p:cNvSpPr>
                  <a:spLocks noChangeShapeType="1"/>
                </p:cNvSpPr>
                <p:nvPr/>
              </p:nvSpPr>
              <p:spPr bwMode="auto">
                <a:xfrm flipV="1">
                  <a:off x="3024" y="1776"/>
                  <a:ext cx="0" cy="192"/>
                </a:xfrm>
                <a:prstGeom prst="line">
                  <a:avLst/>
                </a:prstGeom>
                <a:noFill/>
                <a:ln w="3175">
                  <a:solidFill>
                    <a:srgbClr val="66FFFF"/>
                  </a:solidFill>
                  <a:prstDash val="lgDash"/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4359" name="Line 28"/>
                <p:cNvSpPr>
                  <a:spLocks noChangeShapeType="1"/>
                </p:cNvSpPr>
                <p:nvPr/>
              </p:nvSpPr>
              <p:spPr bwMode="auto">
                <a:xfrm flipV="1">
                  <a:off x="3120" y="1776"/>
                  <a:ext cx="0" cy="192"/>
                </a:xfrm>
                <a:prstGeom prst="line">
                  <a:avLst/>
                </a:prstGeom>
                <a:noFill/>
                <a:ln w="3175">
                  <a:solidFill>
                    <a:srgbClr val="66FFFF"/>
                  </a:solidFill>
                  <a:prstDash val="lgDash"/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4360" name="Line 29"/>
                <p:cNvSpPr>
                  <a:spLocks noChangeShapeType="1"/>
                </p:cNvSpPr>
                <p:nvPr/>
              </p:nvSpPr>
              <p:spPr bwMode="auto">
                <a:xfrm flipV="1">
                  <a:off x="3216" y="1776"/>
                  <a:ext cx="0" cy="192"/>
                </a:xfrm>
                <a:prstGeom prst="line">
                  <a:avLst/>
                </a:prstGeom>
                <a:noFill/>
                <a:ln w="3175">
                  <a:solidFill>
                    <a:srgbClr val="66FFFF"/>
                  </a:solidFill>
                  <a:prstDash val="lgDash"/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4361" name="Line 30"/>
                <p:cNvSpPr>
                  <a:spLocks noChangeShapeType="1"/>
                </p:cNvSpPr>
                <p:nvPr/>
              </p:nvSpPr>
              <p:spPr bwMode="auto">
                <a:xfrm flipV="1">
                  <a:off x="3312" y="1776"/>
                  <a:ext cx="0" cy="192"/>
                </a:xfrm>
                <a:prstGeom prst="line">
                  <a:avLst/>
                </a:prstGeom>
                <a:noFill/>
                <a:ln w="3175">
                  <a:solidFill>
                    <a:srgbClr val="66FFFF"/>
                  </a:solidFill>
                  <a:prstDash val="lgDash"/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4362" name="Line 31"/>
                <p:cNvSpPr>
                  <a:spLocks noChangeShapeType="1"/>
                </p:cNvSpPr>
                <p:nvPr/>
              </p:nvSpPr>
              <p:spPr bwMode="auto">
                <a:xfrm flipV="1">
                  <a:off x="3408" y="1776"/>
                  <a:ext cx="0" cy="192"/>
                </a:xfrm>
                <a:prstGeom prst="line">
                  <a:avLst/>
                </a:prstGeom>
                <a:noFill/>
                <a:ln w="3175">
                  <a:solidFill>
                    <a:srgbClr val="66FFFF"/>
                  </a:solidFill>
                  <a:prstDash val="lgDash"/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4363" name="Line 32"/>
                <p:cNvSpPr>
                  <a:spLocks noChangeShapeType="1"/>
                </p:cNvSpPr>
                <p:nvPr/>
              </p:nvSpPr>
              <p:spPr bwMode="auto">
                <a:xfrm flipV="1">
                  <a:off x="3504" y="1776"/>
                  <a:ext cx="0" cy="192"/>
                </a:xfrm>
                <a:prstGeom prst="line">
                  <a:avLst/>
                </a:prstGeom>
                <a:noFill/>
                <a:ln w="3175">
                  <a:solidFill>
                    <a:srgbClr val="66FFFF"/>
                  </a:solidFill>
                  <a:prstDash val="lgDash"/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4364" name="Line 33"/>
                <p:cNvSpPr>
                  <a:spLocks noChangeShapeType="1"/>
                </p:cNvSpPr>
                <p:nvPr/>
              </p:nvSpPr>
              <p:spPr bwMode="auto">
                <a:xfrm flipV="1">
                  <a:off x="3600" y="1776"/>
                  <a:ext cx="0" cy="192"/>
                </a:xfrm>
                <a:prstGeom prst="line">
                  <a:avLst/>
                </a:prstGeom>
                <a:noFill/>
                <a:ln w="3175">
                  <a:solidFill>
                    <a:srgbClr val="66FFFF"/>
                  </a:solidFill>
                  <a:prstDash val="lgDash"/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4365" name="Line 34"/>
                <p:cNvSpPr>
                  <a:spLocks noChangeShapeType="1"/>
                </p:cNvSpPr>
                <p:nvPr/>
              </p:nvSpPr>
              <p:spPr bwMode="auto">
                <a:xfrm flipV="1">
                  <a:off x="3696" y="1776"/>
                  <a:ext cx="0" cy="192"/>
                </a:xfrm>
                <a:prstGeom prst="line">
                  <a:avLst/>
                </a:prstGeom>
                <a:noFill/>
                <a:ln w="3175">
                  <a:solidFill>
                    <a:srgbClr val="66FFFF"/>
                  </a:solidFill>
                  <a:prstDash val="lgDash"/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4366" name="Line 35"/>
                <p:cNvSpPr>
                  <a:spLocks noChangeShapeType="1"/>
                </p:cNvSpPr>
                <p:nvPr/>
              </p:nvSpPr>
              <p:spPr bwMode="auto">
                <a:xfrm flipV="1">
                  <a:off x="3792" y="1776"/>
                  <a:ext cx="0" cy="192"/>
                </a:xfrm>
                <a:prstGeom prst="line">
                  <a:avLst/>
                </a:prstGeom>
                <a:noFill/>
                <a:ln w="3175">
                  <a:solidFill>
                    <a:srgbClr val="66FFFF"/>
                  </a:solidFill>
                  <a:prstDash val="lgDash"/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4367" name="Line 36"/>
                <p:cNvSpPr>
                  <a:spLocks noChangeShapeType="1"/>
                </p:cNvSpPr>
                <p:nvPr/>
              </p:nvSpPr>
              <p:spPr bwMode="auto">
                <a:xfrm flipV="1">
                  <a:off x="3888" y="1776"/>
                  <a:ext cx="0" cy="192"/>
                </a:xfrm>
                <a:prstGeom prst="line">
                  <a:avLst/>
                </a:prstGeom>
                <a:noFill/>
                <a:ln w="3175">
                  <a:solidFill>
                    <a:srgbClr val="66FFFF"/>
                  </a:solidFill>
                  <a:prstDash val="lgDash"/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4368" name="Line 37"/>
                <p:cNvSpPr>
                  <a:spLocks noChangeShapeType="1"/>
                </p:cNvSpPr>
                <p:nvPr/>
              </p:nvSpPr>
              <p:spPr bwMode="auto">
                <a:xfrm flipV="1">
                  <a:off x="3984" y="1776"/>
                  <a:ext cx="0" cy="192"/>
                </a:xfrm>
                <a:prstGeom prst="line">
                  <a:avLst/>
                </a:prstGeom>
                <a:noFill/>
                <a:ln w="3175">
                  <a:solidFill>
                    <a:srgbClr val="66FFFF"/>
                  </a:solidFill>
                  <a:prstDash val="lgDash"/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4369" name="Line 38"/>
                <p:cNvSpPr>
                  <a:spLocks noChangeShapeType="1"/>
                </p:cNvSpPr>
                <p:nvPr/>
              </p:nvSpPr>
              <p:spPr bwMode="auto">
                <a:xfrm flipV="1">
                  <a:off x="4080" y="1776"/>
                  <a:ext cx="0" cy="192"/>
                </a:xfrm>
                <a:prstGeom prst="line">
                  <a:avLst/>
                </a:prstGeom>
                <a:noFill/>
                <a:ln w="3175">
                  <a:solidFill>
                    <a:srgbClr val="66FFFF"/>
                  </a:solidFill>
                  <a:prstDash val="lgDash"/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4370" name="Line 39"/>
                <p:cNvSpPr>
                  <a:spLocks noChangeShapeType="1"/>
                </p:cNvSpPr>
                <p:nvPr/>
              </p:nvSpPr>
              <p:spPr bwMode="auto">
                <a:xfrm flipV="1">
                  <a:off x="4176" y="1776"/>
                  <a:ext cx="0" cy="192"/>
                </a:xfrm>
                <a:prstGeom prst="line">
                  <a:avLst/>
                </a:prstGeom>
                <a:noFill/>
                <a:ln w="3175">
                  <a:solidFill>
                    <a:srgbClr val="66FFFF"/>
                  </a:solidFill>
                  <a:prstDash val="lgDash"/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4371" name="Line 40"/>
                <p:cNvSpPr>
                  <a:spLocks noChangeShapeType="1"/>
                </p:cNvSpPr>
                <p:nvPr/>
              </p:nvSpPr>
              <p:spPr bwMode="auto">
                <a:xfrm flipV="1">
                  <a:off x="4272" y="1776"/>
                  <a:ext cx="0" cy="192"/>
                </a:xfrm>
                <a:prstGeom prst="line">
                  <a:avLst/>
                </a:prstGeom>
                <a:noFill/>
                <a:ln w="3175">
                  <a:solidFill>
                    <a:srgbClr val="66FFFF"/>
                  </a:solidFill>
                  <a:prstDash val="lgDash"/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4372" name="Line 41"/>
                <p:cNvSpPr>
                  <a:spLocks noChangeShapeType="1"/>
                </p:cNvSpPr>
                <p:nvPr/>
              </p:nvSpPr>
              <p:spPr bwMode="auto">
                <a:xfrm flipV="1">
                  <a:off x="4368" y="1776"/>
                  <a:ext cx="0" cy="192"/>
                </a:xfrm>
                <a:prstGeom prst="line">
                  <a:avLst/>
                </a:prstGeom>
                <a:noFill/>
                <a:ln w="3175">
                  <a:solidFill>
                    <a:srgbClr val="66FFFF"/>
                  </a:solidFill>
                  <a:prstDash val="lgDash"/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4373" name="Line 42"/>
                <p:cNvSpPr>
                  <a:spLocks noChangeShapeType="1"/>
                </p:cNvSpPr>
                <p:nvPr/>
              </p:nvSpPr>
              <p:spPr bwMode="auto">
                <a:xfrm flipV="1">
                  <a:off x="4464" y="1776"/>
                  <a:ext cx="0" cy="192"/>
                </a:xfrm>
                <a:prstGeom prst="line">
                  <a:avLst/>
                </a:prstGeom>
                <a:noFill/>
                <a:ln w="3175">
                  <a:solidFill>
                    <a:srgbClr val="66FFFF"/>
                  </a:solidFill>
                  <a:prstDash val="lgDash"/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4374" name="Line 43"/>
                <p:cNvSpPr>
                  <a:spLocks noChangeShapeType="1"/>
                </p:cNvSpPr>
                <p:nvPr/>
              </p:nvSpPr>
              <p:spPr bwMode="auto">
                <a:xfrm flipV="1">
                  <a:off x="4560" y="1776"/>
                  <a:ext cx="0" cy="192"/>
                </a:xfrm>
                <a:prstGeom prst="line">
                  <a:avLst/>
                </a:prstGeom>
                <a:noFill/>
                <a:ln w="3175">
                  <a:solidFill>
                    <a:srgbClr val="66FFFF"/>
                  </a:solidFill>
                  <a:prstDash val="lgDash"/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4375" name="Line 44"/>
                <p:cNvSpPr>
                  <a:spLocks noChangeShapeType="1"/>
                </p:cNvSpPr>
                <p:nvPr/>
              </p:nvSpPr>
              <p:spPr bwMode="auto">
                <a:xfrm flipV="1">
                  <a:off x="4656" y="1776"/>
                  <a:ext cx="0" cy="192"/>
                </a:xfrm>
                <a:prstGeom prst="line">
                  <a:avLst/>
                </a:prstGeom>
                <a:noFill/>
                <a:ln w="3175">
                  <a:solidFill>
                    <a:srgbClr val="66FFFF"/>
                  </a:solidFill>
                  <a:prstDash val="lgDash"/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4376" name="Line 45"/>
                <p:cNvSpPr>
                  <a:spLocks noChangeShapeType="1"/>
                </p:cNvSpPr>
                <p:nvPr/>
              </p:nvSpPr>
              <p:spPr bwMode="auto">
                <a:xfrm flipV="1">
                  <a:off x="4752" y="1776"/>
                  <a:ext cx="0" cy="192"/>
                </a:xfrm>
                <a:prstGeom prst="line">
                  <a:avLst/>
                </a:prstGeom>
                <a:noFill/>
                <a:ln w="3175">
                  <a:solidFill>
                    <a:srgbClr val="66FFFF"/>
                  </a:solidFill>
                  <a:prstDash val="lgDash"/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4377" name="Line 46"/>
                <p:cNvSpPr>
                  <a:spLocks noChangeShapeType="1"/>
                </p:cNvSpPr>
                <p:nvPr/>
              </p:nvSpPr>
              <p:spPr bwMode="auto">
                <a:xfrm flipV="1">
                  <a:off x="4848" y="1776"/>
                  <a:ext cx="0" cy="192"/>
                </a:xfrm>
                <a:prstGeom prst="line">
                  <a:avLst/>
                </a:prstGeom>
                <a:noFill/>
                <a:ln w="3175">
                  <a:solidFill>
                    <a:srgbClr val="66FFFF"/>
                  </a:solidFill>
                  <a:prstDash val="lgDash"/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54346" name="Rectangle 47"/>
              <p:cNvSpPr>
                <a:spLocks noChangeArrowheads="1"/>
              </p:cNvSpPr>
              <p:nvPr/>
            </p:nvSpPr>
            <p:spPr bwMode="auto">
              <a:xfrm>
                <a:off x="1728" y="288"/>
                <a:ext cx="3072" cy="192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 b="0"/>
              </a:p>
            </p:txBody>
          </p:sp>
        </p:grpSp>
        <p:sp>
          <p:nvSpPr>
            <p:cNvPr id="54341" name="Line 48"/>
            <p:cNvSpPr>
              <a:spLocks noChangeShapeType="1"/>
            </p:cNvSpPr>
            <p:nvPr/>
          </p:nvSpPr>
          <p:spPr bwMode="auto">
            <a:xfrm>
              <a:off x="2496" y="1728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4342" name="Line 49"/>
            <p:cNvSpPr>
              <a:spLocks noChangeShapeType="1"/>
            </p:cNvSpPr>
            <p:nvPr/>
          </p:nvSpPr>
          <p:spPr bwMode="auto">
            <a:xfrm>
              <a:off x="2976" y="1728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4343" name="Line 50"/>
            <p:cNvSpPr>
              <a:spLocks noChangeShapeType="1"/>
            </p:cNvSpPr>
            <p:nvPr/>
          </p:nvSpPr>
          <p:spPr bwMode="auto">
            <a:xfrm>
              <a:off x="3456" y="1728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4344" name="Line 51"/>
            <p:cNvSpPr>
              <a:spLocks noChangeShapeType="1"/>
            </p:cNvSpPr>
            <p:nvPr/>
          </p:nvSpPr>
          <p:spPr bwMode="auto">
            <a:xfrm>
              <a:off x="3936" y="1728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54281" name="Text Box 52"/>
          <p:cNvSpPr txBox="1">
            <a:spLocks noChangeArrowheads="1"/>
          </p:cNvSpPr>
          <p:nvPr/>
        </p:nvSpPr>
        <p:spPr bwMode="auto">
          <a:xfrm>
            <a:off x="1835150" y="1905000"/>
            <a:ext cx="284163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9pPr>
          </a:lstStyle>
          <a:p>
            <a:pPr algn="ctr"/>
            <a:r>
              <a:rPr lang="en-US" sz="1400" b="0"/>
              <a:t>0</a:t>
            </a:r>
          </a:p>
        </p:txBody>
      </p:sp>
      <p:sp>
        <p:nvSpPr>
          <p:cNvPr id="54282" name="Text Box 53"/>
          <p:cNvSpPr txBox="1">
            <a:spLocks noChangeArrowheads="1"/>
          </p:cNvSpPr>
          <p:nvPr/>
        </p:nvSpPr>
        <p:spPr bwMode="auto">
          <a:xfrm>
            <a:off x="1981200" y="1905000"/>
            <a:ext cx="29527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9pPr>
          </a:lstStyle>
          <a:p>
            <a:pPr algn="ctr"/>
            <a:r>
              <a:rPr lang="en-US" sz="1400" b="0"/>
              <a:t>0</a:t>
            </a:r>
          </a:p>
        </p:txBody>
      </p:sp>
      <p:sp>
        <p:nvSpPr>
          <p:cNvPr id="54283" name="Text Box 54"/>
          <p:cNvSpPr txBox="1">
            <a:spLocks noChangeArrowheads="1"/>
          </p:cNvSpPr>
          <p:nvPr/>
        </p:nvSpPr>
        <p:spPr bwMode="auto">
          <a:xfrm>
            <a:off x="2133600" y="1905000"/>
            <a:ext cx="29527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9pPr>
          </a:lstStyle>
          <a:p>
            <a:pPr algn="ctr"/>
            <a:r>
              <a:rPr lang="en-US" sz="1400" b="0"/>
              <a:t>0</a:t>
            </a:r>
          </a:p>
        </p:txBody>
      </p:sp>
      <p:sp>
        <p:nvSpPr>
          <p:cNvPr id="54284" name="Text Box 55"/>
          <p:cNvSpPr txBox="1">
            <a:spLocks noChangeArrowheads="1"/>
          </p:cNvSpPr>
          <p:nvPr/>
        </p:nvSpPr>
        <p:spPr bwMode="auto">
          <a:xfrm>
            <a:off x="2286000" y="1905000"/>
            <a:ext cx="29527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9pPr>
          </a:lstStyle>
          <a:p>
            <a:pPr algn="ctr"/>
            <a:r>
              <a:rPr lang="en-US" sz="1400" b="0"/>
              <a:t>0</a:t>
            </a:r>
          </a:p>
        </p:txBody>
      </p:sp>
      <p:sp>
        <p:nvSpPr>
          <p:cNvPr id="54285" name="Text Box 56"/>
          <p:cNvSpPr txBox="1">
            <a:spLocks noChangeArrowheads="1"/>
          </p:cNvSpPr>
          <p:nvPr/>
        </p:nvSpPr>
        <p:spPr bwMode="auto">
          <a:xfrm>
            <a:off x="2438400" y="1905000"/>
            <a:ext cx="29527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9pPr>
          </a:lstStyle>
          <a:p>
            <a:pPr algn="ctr"/>
            <a:r>
              <a:rPr lang="en-US" sz="1400" b="0"/>
              <a:t>0</a:t>
            </a:r>
          </a:p>
        </p:txBody>
      </p:sp>
      <p:sp>
        <p:nvSpPr>
          <p:cNvPr id="54286" name="Text Box 57"/>
          <p:cNvSpPr txBox="1">
            <a:spLocks noChangeArrowheads="1"/>
          </p:cNvSpPr>
          <p:nvPr/>
        </p:nvSpPr>
        <p:spPr bwMode="auto">
          <a:xfrm>
            <a:off x="2590800" y="1905000"/>
            <a:ext cx="29527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9pPr>
          </a:lstStyle>
          <a:p>
            <a:pPr algn="ctr"/>
            <a:r>
              <a:rPr lang="en-US" sz="1400" b="0"/>
              <a:t>0</a:t>
            </a:r>
          </a:p>
        </p:txBody>
      </p:sp>
      <p:sp>
        <p:nvSpPr>
          <p:cNvPr id="54287" name="Text Box 58"/>
          <p:cNvSpPr txBox="1">
            <a:spLocks noChangeArrowheads="1"/>
          </p:cNvSpPr>
          <p:nvPr/>
        </p:nvSpPr>
        <p:spPr bwMode="auto">
          <a:xfrm>
            <a:off x="2743200" y="1905000"/>
            <a:ext cx="29527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9pPr>
          </a:lstStyle>
          <a:p>
            <a:pPr algn="ctr"/>
            <a:r>
              <a:rPr lang="en-US" sz="1400" b="0"/>
              <a:t>0</a:t>
            </a:r>
          </a:p>
        </p:txBody>
      </p:sp>
      <p:sp>
        <p:nvSpPr>
          <p:cNvPr id="54288" name="Text Box 59"/>
          <p:cNvSpPr txBox="1">
            <a:spLocks noChangeArrowheads="1"/>
          </p:cNvSpPr>
          <p:nvPr/>
        </p:nvSpPr>
        <p:spPr bwMode="auto">
          <a:xfrm>
            <a:off x="2901950" y="1905000"/>
            <a:ext cx="284163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9pPr>
          </a:lstStyle>
          <a:p>
            <a:pPr algn="ctr"/>
            <a:r>
              <a:rPr lang="en-US" sz="1400" b="0"/>
              <a:t>0</a:t>
            </a:r>
          </a:p>
        </p:txBody>
      </p:sp>
      <p:sp>
        <p:nvSpPr>
          <p:cNvPr id="54289" name="Text Box 60"/>
          <p:cNvSpPr txBox="1">
            <a:spLocks noChangeArrowheads="1"/>
          </p:cNvSpPr>
          <p:nvPr/>
        </p:nvSpPr>
        <p:spPr bwMode="auto">
          <a:xfrm>
            <a:off x="3048000" y="1905000"/>
            <a:ext cx="29527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9pPr>
          </a:lstStyle>
          <a:p>
            <a:pPr algn="ctr"/>
            <a:r>
              <a:rPr lang="en-US" sz="1400" b="0"/>
              <a:t>0</a:t>
            </a:r>
          </a:p>
        </p:txBody>
      </p:sp>
      <p:sp>
        <p:nvSpPr>
          <p:cNvPr id="54290" name="Text Box 61"/>
          <p:cNvSpPr txBox="1">
            <a:spLocks noChangeArrowheads="1"/>
          </p:cNvSpPr>
          <p:nvPr/>
        </p:nvSpPr>
        <p:spPr bwMode="auto">
          <a:xfrm>
            <a:off x="3206750" y="1905000"/>
            <a:ext cx="284163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9pPr>
          </a:lstStyle>
          <a:p>
            <a:pPr algn="ctr"/>
            <a:r>
              <a:rPr lang="en-US" sz="1400" b="0"/>
              <a:t>0</a:t>
            </a:r>
          </a:p>
        </p:txBody>
      </p:sp>
      <p:sp>
        <p:nvSpPr>
          <p:cNvPr id="54291" name="Text Box 62"/>
          <p:cNvSpPr txBox="1">
            <a:spLocks noChangeArrowheads="1"/>
          </p:cNvSpPr>
          <p:nvPr/>
        </p:nvSpPr>
        <p:spPr bwMode="auto">
          <a:xfrm>
            <a:off x="3359150" y="1905000"/>
            <a:ext cx="284163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9pPr>
          </a:lstStyle>
          <a:p>
            <a:pPr algn="ctr"/>
            <a:r>
              <a:rPr lang="en-US" sz="1400" b="0"/>
              <a:t>0</a:t>
            </a:r>
          </a:p>
        </p:txBody>
      </p:sp>
      <p:sp>
        <p:nvSpPr>
          <p:cNvPr id="54292" name="Text Box 63"/>
          <p:cNvSpPr txBox="1">
            <a:spLocks noChangeArrowheads="1"/>
          </p:cNvSpPr>
          <p:nvPr/>
        </p:nvSpPr>
        <p:spPr bwMode="auto">
          <a:xfrm>
            <a:off x="3505200" y="1905000"/>
            <a:ext cx="29527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9pPr>
          </a:lstStyle>
          <a:p>
            <a:pPr algn="ctr"/>
            <a:r>
              <a:rPr lang="en-US" sz="1400" b="0"/>
              <a:t>0</a:t>
            </a:r>
          </a:p>
        </p:txBody>
      </p:sp>
      <p:sp>
        <p:nvSpPr>
          <p:cNvPr id="54293" name="Text Box 64"/>
          <p:cNvSpPr txBox="1">
            <a:spLocks noChangeArrowheads="1"/>
          </p:cNvSpPr>
          <p:nvPr/>
        </p:nvSpPr>
        <p:spPr bwMode="auto">
          <a:xfrm>
            <a:off x="3663950" y="1905000"/>
            <a:ext cx="284163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9pPr>
          </a:lstStyle>
          <a:p>
            <a:pPr algn="ctr"/>
            <a:r>
              <a:rPr lang="en-US" sz="1400" b="0"/>
              <a:t>0</a:t>
            </a:r>
          </a:p>
        </p:txBody>
      </p:sp>
      <p:sp>
        <p:nvSpPr>
          <p:cNvPr id="54294" name="Text Box 65"/>
          <p:cNvSpPr txBox="1">
            <a:spLocks noChangeArrowheads="1"/>
          </p:cNvSpPr>
          <p:nvPr/>
        </p:nvSpPr>
        <p:spPr bwMode="auto">
          <a:xfrm>
            <a:off x="3810000" y="1905000"/>
            <a:ext cx="29527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9pPr>
          </a:lstStyle>
          <a:p>
            <a:pPr algn="ctr"/>
            <a:r>
              <a:rPr lang="en-US" sz="1400" b="0"/>
              <a:t>0</a:t>
            </a:r>
          </a:p>
        </p:txBody>
      </p:sp>
      <p:sp>
        <p:nvSpPr>
          <p:cNvPr id="54295" name="Text Box 66"/>
          <p:cNvSpPr txBox="1">
            <a:spLocks noChangeArrowheads="1"/>
          </p:cNvSpPr>
          <p:nvPr/>
        </p:nvSpPr>
        <p:spPr bwMode="auto">
          <a:xfrm>
            <a:off x="3967163" y="1905000"/>
            <a:ext cx="28575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9pPr>
          </a:lstStyle>
          <a:p>
            <a:pPr algn="ctr"/>
            <a:r>
              <a:rPr lang="en-US" sz="1400" b="0"/>
              <a:t>1</a:t>
            </a:r>
          </a:p>
        </p:txBody>
      </p:sp>
      <p:sp>
        <p:nvSpPr>
          <p:cNvPr id="54296" name="Text Box 67"/>
          <p:cNvSpPr txBox="1">
            <a:spLocks noChangeArrowheads="1"/>
          </p:cNvSpPr>
          <p:nvPr/>
        </p:nvSpPr>
        <p:spPr bwMode="auto">
          <a:xfrm>
            <a:off x="4121150" y="1905000"/>
            <a:ext cx="284163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9pPr>
          </a:lstStyle>
          <a:p>
            <a:pPr algn="ctr"/>
            <a:r>
              <a:rPr lang="en-US" sz="1400" b="0"/>
              <a:t>0</a:t>
            </a:r>
          </a:p>
        </p:txBody>
      </p:sp>
      <p:sp>
        <p:nvSpPr>
          <p:cNvPr id="54297" name="Text Box 68"/>
          <p:cNvSpPr txBox="1">
            <a:spLocks noChangeArrowheads="1"/>
          </p:cNvSpPr>
          <p:nvPr/>
        </p:nvSpPr>
        <p:spPr bwMode="auto">
          <a:xfrm>
            <a:off x="4267200" y="1905000"/>
            <a:ext cx="29527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9pPr>
          </a:lstStyle>
          <a:p>
            <a:pPr algn="ctr"/>
            <a:r>
              <a:rPr lang="en-US" sz="1400" b="0"/>
              <a:t>0</a:t>
            </a:r>
          </a:p>
        </p:txBody>
      </p:sp>
      <p:sp>
        <p:nvSpPr>
          <p:cNvPr id="54298" name="Text Box 69"/>
          <p:cNvSpPr txBox="1">
            <a:spLocks noChangeArrowheads="1"/>
          </p:cNvSpPr>
          <p:nvPr/>
        </p:nvSpPr>
        <p:spPr bwMode="auto">
          <a:xfrm>
            <a:off x="4425950" y="1905000"/>
            <a:ext cx="284163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9pPr>
          </a:lstStyle>
          <a:p>
            <a:pPr algn="ctr"/>
            <a:r>
              <a:rPr lang="en-US" sz="1400" b="0"/>
              <a:t>0</a:t>
            </a:r>
          </a:p>
        </p:txBody>
      </p:sp>
      <p:sp>
        <p:nvSpPr>
          <p:cNvPr id="54299" name="Text Box 70"/>
          <p:cNvSpPr txBox="1">
            <a:spLocks noChangeArrowheads="1"/>
          </p:cNvSpPr>
          <p:nvPr/>
        </p:nvSpPr>
        <p:spPr bwMode="auto">
          <a:xfrm>
            <a:off x="4572000" y="1905000"/>
            <a:ext cx="29527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9pPr>
          </a:lstStyle>
          <a:p>
            <a:pPr algn="ctr"/>
            <a:r>
              <a:rPr lang="en-US" sz="1400" b="0"/>
              <a:t>0</a:t>
            </a:r>
          </a:p>
        </p:txBody>
      </p:sp>
      <p:sp>
        <p:nvSpPr>
          <p:cNvPr id="54300" name="Text Box 71"/>
          <p:cNvSpPr txBox="1">
            <a:spLocks noChangeArrowheads="1"/>
          </p:cNvSpPr>
          <p:nvPr/>
        </p:nvSpPr>
        <p:spPr bwMode="auto">
          <a:xfrm>
            <a:off x="4729163" y="1905000"/>
            <a:ext cx="28575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9pPr>
          </a:lstStyle>
          <a:p>
            <a:pPr algn="ctr"/>
            <a:r>
              <a:rPr lang="en-US" sz="1400" b="0"/>
              <a:t>1</a:t>
            </a:r>
          </a:p>
        </p:txBody>
      </p:sp>
      <p:sp>
        <p:nvSpPr>
          <p:cNvPr id="54301" name="Text Box 72"/>
          <p:cNvSpPr txBox="1">
            <a:spLocks noChangeArrowheads="1"/>
          </p:cNvSpPr>
          <p:nvPr/>
        </p:nvSpPr>
        <p:spPr bwMode="auto">
          <a:xfrm>
            <a:off x="4876800" y="1905000"/>
            <a:ext cx="29527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9pPr>
          </a:lstStyle>
          <a:p>
            <a:pPr algn="ctr"/>
            <a:r>
              <a:rPr lang="en-US" sz="1400" b="0"/>
              <a:t>0</a:t>
            </a:r>
          </a:p>
        </p:txBody>
      </p:sp>
      <p:sp>
        <p:nvSpPr>
          <p:cNvPr id="54302" name="Text Box 73"/>
          <p:cNvSpPr txBox="1">
            <a:spLocks noChangeArrowheads="1"/>
          </p:cNvSpPr>
          <p:nvPr/>
        </p:nvSpPr>
        <p:spPr bwMode="auto">
          <a:xfrm>
            <a:off x="5807075" y="1905000"/>
            <a:ext cx="284163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9pPr>
          </a:lstStyle>
          <a:p>
            <a:pPr algn="ctr"/>
            <a:r>
              <a:rPr lang="en-US" sz="1400" b="0"/>
              <a:t>0</a:t>
            </a:r>
          </a:p>
        </p:txBody>
      </p:sp>
      <p:sp>
        <p:nvSpPr>
          <p:cNvPr id="54303" name="Text Box 74"/>
          <p:cNvSpPr txBox="1">
            <a:spLocks noChangeArrowheads="1"/>
          </p:cNvSpPr>
          <p:nvPr/>
        </p:nvSpPr>
        <p:spPr bwMode="auto">
          <a:xfrm>
            <a:off x="5953125" y="1905000"/>
            <a:ext cx="29527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9pPr>
          </a:lstStyle>
          <a:p>
            <a:pPr algn="ctr"/>
            <a:r>
              <a:rPr lang="en-US" sz="1400" b="0"/>
              <a:t>0</a:t>
            </a:r>
          </a:p>
        </p:txBody>
      </p:sp>
      <p:sp>
        <p:nvSpPr>
          <p:cNvPr id="54304" name="Text Box 75"/>
          <p:cNvSpPr txBox="1">
            <a:spLocks noChangeArrowheads="1"/>
          </p:cNvSpPr>
          <p:nvPr/>
        </p:nvSpPr>
        <p:spPr bwMode="auto">
          <a:xfrm>
            <a:off x="6105525" y="1905000"/>
            <a:ext cx="29527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9pPr>
          </a:lstStyle>
          <a:p>
            <a:pPr algn="ctr"/>
            <a:r>
              <a:rPr lang="en-US" sz="1400" b="0"/>
              <a:t>0</a:t>
            </a:r>
          </a:p>
        </p:txBody>
      </p:sp>
      <p:sp>
        <p:nvSpPr>
          <p:cNvPr id="54305" name="Text Box 76"/>
          <p:cNvSpPr txBox="1">
            <a:spLocks noChangeArrowheads="1"/>
          </p:cNvSpPr>
          <p:nvPr/>
        </p:nvSpPr>
        <p:spPr bwMode="auto">
          <a:xfrm>
            <a:off x="6257925" y="1905000"/>
            <a:ext cx="29527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9pPr>
          </a:lstStyle>
          <a:p>
            <a:pPr algn="ctr"/>
            <a:r>
              <a:rPr lang="en-US" sz="1400" b="0"/>
              <a:t>0</a:t>
            </a:r>
          </a:p>
        </p:txBody>
      </p:sp>
      <p:sp>
        <p:nvSpPr>
          <p:cNvPr id="54306" name="Text Box 77"/>
          <p:cNvSpPr txBox="1">
            <a:spLocks noChangeArrowheads="1"/>
          </p:cNvSpPr>
          <p:nvPr/>
        </p:nvSpPr>
        <p:spPr bwMode="auto">
          <a:xfrm>
            <a:off x="6410325" y="1905000"/>
            <a:ext cx="29527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9pPr>
          </a:lstStyle>
          <a:p>
            <a:pPr algn="ctr"/>
            <a:r>
              <a:rPr lang="en-US" sz="1400" b="0"/>
              <a:t>0</a:t>
            </a:r>
          </a:p>
        </p:txBody>
      </p:sp>
      <p:sp>
        <p:nvSpPr>
          <p:cNvPr id="54307" name="Text Box 78"/>
          <p:cNvSpPr txBox="1">
            <a:spLocks noChangeArrowheads="1"/>
          </p:cNvSpPr>
          <p:nvPr/>
        </p:nvSpPr>
        <p:spPr bwMode="auto">
          <a:xfrm>
            <a:off x="6562725" y="1905000"/>
            <a:ext cx="29527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9pPr>
          </a:lstStyle>
          <a:p>
            <a:pPr algn="ctr"/>
            <a:r>
              <a:rPr lang="en-US" sz="1400" b="0"/>
              <a:t>0</a:t>
            </a:r>
          </a:p>
        </p:txBody>
      </p:sp>
      <p:sp>
        <p:nvSpPr>
          <p:cNvPr id="54308" name="Text Box 79"/>
          <p:cNvSpPr txBox="1">
            <a:spLocks noChangeArrowheads="1"/>
          </p:cNvSpPr>
          <p:nvPr/>
        </p:nvSpPr>
        <p:spPr bwMode="auto">
          <a:xfrm>
            <a:off x="5029200" y="1905000"/>
            <a:ext cx="29527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9pPr>
          </a:lstStyle>
          <a:p>
            <a:pPr algn="ctr"/>
            <a:r>
              <a:rPr lang="en-US" sz="1400" b="0"/>
              <a:t>0</a:t>
            </a:r>
          </a:p>
        </p:txBody>
      </p:sp>
      <p:sp>
        <p:nvSpPr>
          <p:cNvPr id="54309" name="Text Box 80"/>
          <p:cNvSpPr txBox="1">
            <a:spLocks noChangeArrowheads="1"/>
          </p:cNvSpPr>
          <p:nvPr/>
        </p:nvSpPr>
        <p:spPr bwMode="auto">
          <a:xfrm>
            <a:off x="5181600" y="1905000"/>
            <a:ext cx="29527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9pPr>
          </a:lstStyle>
          <a:p>
            <a:pPr algn="ctr"/>
            <a:r>
              <a:rPr lang="en-US" sz="1400" b="0"/>
              <a:t>0</a:t>
            </a:r>
          </a:p>
        </p:txBody>
      </p:sp>
      <p:sp>
        <p:nvSpPr>
          <p:cNvPr id="54310" name="Text Box 81"/>
          <p:cNvSpPr txBox="1">
            <a:spLocks noChangeArrowheads="1"/>
          </p:cNvSpPr>
          <p:nvPr/>
        </p:nvSpPr>
        <p:spPr bwMode="auto">
          <a:xfrm>
            <a:off x="5338763" y="1905000"/>
            <a:ext cx="28575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9pPr>
          </a:lstStyle>
          <a:p>
            <a:pPr algn="ctr"/>
            <a:r>
              <a:rPr lang="en-US" sz="1400" b="0"/>
              <a:t>1</a:t>
            </a:r>
          </a:p>
        </p:txBody>
      </p:sp>
      <p:sp>
        <p:nvSpPr>
          <p:cNvPr id="54311" name="Text Box 82"/>
          <p:cNvSpPr txBox="1">
            <a:spLocks noChangeArrowheads="1"/>
          </p:cNvSpPr>
          <p:nvPr/>
        </p:nvSpPr>
        <p:spPr bwMode="auto">
          <a:xfrm>
            <a:off x="5492750" y="1905000"/>
            <a:ext cx="284163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9pPr>
          </a:lstStyle>
          <a:p>
            <a:pPr algn="ctr"/>
            <a:r>
              <a:rPr lang="en-US" sz="1400" b="0"/>
              <a:t>0</a:t>
            </a:r>
          </a:p>
        </p:txBody>
      </p:sp>
      <p:sp>
        <p:nvSpPr>
          <p:cNvPr id="54312" name="Text Box 83"/>
          <p:cNvSpPr txBox="1">
            <a:spLocks noChangeArrowheads="1"/>
          </p:cNvSpPr>
          <p:nvPr/>
        </p:nvSpPr>
        <p:spPr bwMode="auto">
          <a:xfrm>
            <a:off x="5645150" y="1905000"/>
            <a:ext cx="284163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9pPr>
          </a:lstStyle>
          <a:p>
            <a:pPr algn="ctr"/>
            <a:r>
              <a:rPr lang="en-US" sz="1400" b="0"/>
              <a:t>0</a:t>
            </a:r>
          </a:p>
        </p:txBody>
      </p:sp>
      <p:grpSp>
        <p:nvGrpSpPr>
          <p:cNvPr id="5" name="Group 84"/>
          <p:cNvGrpSpPr>
            <a:grpSpLocks/>
          </p:cNvGrpSpPr>
          <p:nvPr/>
        </p:nvGrpSpPr>
        <p:grpSpPr bwMode="auto">
          <a:xfrm>
            <a:off x="923925" y="2228850"/>
            <a:ext cx="1666875" cy="1033463"/>
            <a:chOff x="582" y="1404"/>
            <a:chExt cx="1050" cy="651"/>
          </a:xfrm>
        </p:grpSpPr>
        <p:sp>
          <p:nvSpPr>
            <p:cNvPr id="54337" name="AutoShape 85"/>
            <p:cNvSpPr>
              <a:spLocks/>
            </p:cNvSpPr>
            <p:nvPr/>
          </p:nvSpPr>
          <p:spPr bwMode="auto">
            <a:xfrm rot="-5400000">
              <a:off x="1438" y="1282"/>
              <a:ext cx="72" cy="316"/>
            </a:xfrm>
            <a:prstGeom prst="leftBrace">
              <a:avLst>
                <a:gd name="adj1" fmla="val 64574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US" b="0"/>
            </a:p>
          </p:txBody>
        </p:sp>
        <p:sp>
          <p:nvSpPr>
            <p:cNvPr id="54338" name="Text Box 86"/>
            <p:cNvSpPr txBox="1">
              <a:spLocks noChangeArrowheads="1"/>
            </p:cNvSpPr>
            <p:nvPr/>
          </p:nvSpPr>
          <p:spPr bwMode="auto">
            <a:xfrm>
              <a:off x="582" y="1473"/>
              <a:ext cx="957" cy="5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800" b="0">
                  <a:solidFill>
                    <a:srgbClr val="CC0000"/>
                  </a:solidFill>
                </a:rPr>
                <a:t>op = 0x00 </a:t>
              </a:r>
              <a:br>
                <a:rPr lang="en-US" sz="1800" b="0">
                  <a:solidFill>
                    <a:srgbClr val="CC0000"/>
                  </a:solidFill>
                </a:rPr>
              </a:br>
              <a:r>
                <a:rPr lang="en-US" sz="1800" b="0">
                  <a:solidFill>
                    <a:srgbClr val="CC0000"/>
                  </a:solidFill>
                </a:rPr>
                <a:t>dictating an </a:t>
              </a:r>
              <a:br>
                <a:rPr lang="en-US" sz="1800" b="0">
                  <a:solidFill>
                    <a:srgbClr val="CC0000"/>
                  </a:solidFill>
                </a:rPr>
              </a:br>
              <a:r>
                <a:rPr lang="en-US" sz="1800" b="0">
                  <a:solidFill>
                    <a:srgbClr val="CC0000"/>
                  </a:solidFill>
                </a:rPr>
                <a:t>ALU function</a:t>
              </a:r>
            </a:p>
          </p:txBody>
        </p:sp>
        <p:sp>
          <p:nvSpPr>
            <p:cNvPr id="54339" name="Line 87"/>
            <p:cNvSpPr>
              <a:spLocks noChangeShapeType="1"/>
            </p:cNvSpPr>
            <p:nvPr/>
          </p:nvSpPr>
          <p:spPr bwMode="auto">
            <a:xfrm flipV="1">
              <a:off x="1376" y="1476"/>
              <a:ext cx="96" cy="144"/>
            </a:xfrm>
            <a:prstGeom prst="line">
              <a:avLst/>
            </a:prstGeom>
            <a:noFill/>
            <a:ln w="9525">
              <a:solidFill>
                <a:srgbClr val="CC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</p:grpSp>
      <p:grpSp>
        <p:nvGrpSpPr>
          <p:cNvPr id="6" name="Group 88"/>
          <p:cNvGrpSpPr>
            <a:grpSpLocks/>
          </p:cNvGrpSpPr>
          <p:nvPr/>
        </p:nvGrpSpPr>
        <p:grpSpPr bwMode="auto">
          <a:xfrm>
            <a:off x="2559050" y="2228850"/>
            <a:ext cx="941388" cy="1209675"/>
            <a:chOff x="1612" y="1404"/>
            <a:chExt cx="593" cy="762"/>
          </a:xfrm>
        </p:grpSpPr>
        <p:sp>
          <p:nvSpPr>
            <p:cNvPr id="54334" name="AutoShape 89"/>
            <p:cNvSpPr>
              <a:spLocks/>
            </p:cNvSpPr>
            <p:nvPr/>
          </p:nvSpPr>
          <p:spPr bwMode="auto">
            <a:xfrm rot="-5400000">
              <a:off x="1980" y="1283"/>
              <a:ext cx="72" cy="313"/>
            </a:xfrm>
            <a:prstGeom prst="leftBrace">
              <a:avLst>
                <a:gd name="adj1" fmla="val 55548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US" b="0"/>
            </a:p>
          </p:txBody>
        </p:sp>
        <p:sp>
          <p:nvSpPr>
            <p:cNvPr id="54335" name="Text Box 90"/>
            <p:cNvSpPr txBox="1">
              <a:spLocks noChangeArrowheads="1"/>
            </p:cNvSpPr>
            <p:nvPr/>
          </p:nvSpPr>
          <p:spPr bwMode="auto">
            <a:xfrm>
              <a:off x="1612" y="1584"/>
              <a:ext cx="593" cy="5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800" b="0">
                  <a:solidFill>
                    <a:srgbClr val="CC0000"/>
                  </a:solidFill>
                </a:rPr>
                <a:t>unused</a:t>
              </a:r>
              <a:br>
                <a:rPr lang="en-US" sz="1800" b="0">
                  <a:solidFill>
                    <a:srgbClr val="CC0000"/>
                  </a:solidFill>
                </a:rPr>
              </a:br>
              <a:r>
                <a:rPr lang="en-US" sz="1800" b="0">
                  <a:solidFill>
                    <a:srgbClr val="CC0000"/>
                  </a:solidFill>
                </a:rPr>
                <a:t>set to</a:t>
              </a:r>
            </a:p>
            <a:p>
              <a:pPr algn="ctr"/>
              <a:r>
                <a:rPr lang="ja-JP" altLang="en-US" sz="1800" b="0">
                  <a:solidFill>
                    <a:srgbClr val="CC0000"/>
                  </a:solidFill>
                </a:rPr>
                <a:t>‘</a:t>
              </a:r>
              <a:r>
                <a:rPr lang="en-US" altLang="ja-JP" sz="1800" b="0">
                  <a:solidFill>
                    <a:srgbClr val="CC0000"/>
                  </a:solidFill>
                </a:rPr>
                <a:t>0</a:t>
              </a:r>
              <a:r>
                <a:rPr lang="ja-JP" altLang="en-US" sz="1800" b="0">
                  <a:solidFill>
                    <a:srgbClr val="CC0000"/>
                  </a:solidFill>
                </a:rPr>
                <a:t>’</a:t>
              </a:r>
              <a:endParaRPr lang="en-US" sz="1800" b="0">
                <a:solidFill>
                  <a:srgbClr val="CC0000"/>
                </a:solidFill>
              </a:endParaRPr>
            </a:p>
          </p:txBody>
        </p:sp>
        <p:sp>
          <p:nvSpPr>
            <p:cNvPr id="54336" name="Line 91"/>
            <p:cNvSpPr>
              <a:spLocks noChangeShapeType="1"/>
            </p:cNvSpPr>
            <p:nvPr/>
          </p:nvSpPr>
          <p:spPr bwMode="auto">
            <a:xfrm flipV="1">
              <a:off x="2016" y="1476"/>
              <a:ext cx="0" cy="144"/>
            </a:xfrm>
            <a:prstGeom prst="line">
              <a:avLst/>
            </a:prstGeom>
            <a:noFill/>
            <a:ln w="9525">
              <a:solidFill>
                <a:srgbClr val="CC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</p:grpSp>
      <p:grpSp>
        <p:nvGrpSpPr>
          <p:cNvPr id="7" name="Group 92"/>
          <p:cNvGrpSpPr>
            <a:grpSpLocks/>
          </p:cNvGrpSpPr>
          <p:nvPr/>
        </p:nvGrpSpPr>
        <p:grpSpPr bwMode="auto">
          <a:xfrm>
            <a:off x="4243388" y="2228850"/>
            <a:ext cx="1301750" cy="1208088"/>
            <a:chOff x="2673" y="1404"/>
            <a:chExt cx="820" cy="761"/>
          </a:xfrm>
        </p:grpSpPr>
        <p:sp>
          <p:nvSpPr>
            <p:cNvPr id="54331" name="AutoShape 93"/>
            <p:cNvSpPr>
              <a:spLocks/>
            </p:cNvSpPr>
            <p:nvPr/>
          </p:nvSpPr>
          <p:spPr bwMode="auto">
            <a:xfrm rot="-5400000">
              <a:off x="2940" y="1283"/>
              <a:ext cx="72" cy="313"/>
            </a:xfrm>
            <a:prstGeom prst="leftBrace">
              <a:avLst>
                <a:gd name="adj1" fmla="val 55548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US" b="0"/>
            </a:p>
          </p:txBody>
        </p:sp>
        <p:sp>
          <p:nvSpPr>
            <p:cNvPr id="54332" name="Text Box 94"/>
            <p:cNvSpPr txBox="1">
              <a:spLocks noChangeArrowheads="1"/>
            </p:cNvSpPr>
            <p:nvPr/>
          </p:nvSpPr>
          <p:spPr bwMode="auto">
            <a:xfrm>
              <a:off x="2673" y="1583"/>
              <a:ext cx="820" cy="5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800" b="0">
                  <a:solidFill>
                    <a:srgbClr val="CC0000"/>
                  </a:solidFill>
                </a:rPr>
                <a:t>rd = 2 </a:t>
              </a:r>
              <a:br>
                <a:rPr lang="en-US" sz="1800" b="0">
                  <a:solidFill>
                    <a:srgbClr val="CC0000"/>
                  </a:solidFill>
                </a:rPr>
              </a:br>
              <a:r>
                <a:rPr lang="en-US" sz="1800" b="0">
                  <a:solidFill>
                    <a:srgbClr val="CC0000"/>
                  </a:solidFill>
                </a:rPr>
                <a:t>Reg[2]</a:t>
              </a:r>
            </a:p>
            <a:p>
              <a:pPr algn="ctr"/>
              <a:r>
                <a:rPr lang="en-US" sz="1800" b="0">
                  <a:solidFill>
                    <a:srgbClr val="CC0000"/>
                  </a:solidFill>
                </a:rPr>
                <a:t>destination</a:t>
              </a:r>
            </a:p>
          </p:txBody>
        </p:sp>
        <p:sp>
          <p:nvSpPr>
            <p:cNvPr id="54333" name="Line 95"/>
            <p:cNvSpPr>
              <a:spLocks noChangeShapeType="1"/>
            </p:cNvSpPr>
            <p:nvPr/>
          </p:nvSpPr>
          <p:spPr bwMode="auto">
            <a:xfrm flipV="1">
              <a:off x="2976" y="1476"/>
              <a:ext cx="0" cy="144"/>
            </a:xfrm>
            <a:prstGeom prst="line">
              <a:avLst/>
            </a:prstGeom>
            <a:noFill/>
            <a:ln w="9525">
              <a:solidFill>
                <a:srgbClr val="CC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</p:grpSp>
      <p:grpSp>
        <p:nvGrpSpPr>
          <p:cNvPr id="8" name="Group 96"/>
          <p:cNvGrpSpPr>
            <a:grpSpLocks/>
          </p:cNvGrpSpPr>
          <p:nvPr/>
        </p:nvGrpSpPr>
        <p:grpSpPr bwMode="auto">
          <a:xfrm>
            <a:off x="3506788" y="2228850"/>
            <a:ext cx="877887" cy="1743075"/>
            <a:chOff x="2209" y="1404"/>
            <a:chExt cx="553" cy="1098"/>
          </a:xfrm>
        </p:grpSpPr>
        <p:sp>
          <p:nvSpPr>
            <p:cNvPr id="54328" name="AutoShape 97"/>
            <p:cNvSpPr>
              <a:spLocks/>
            </p:cNvSpPr>
            <p:nvPr/>
          </p:nvSpPr>
          <p:spPr bwMode="auto">
            <a:xfrm rot="-5400000">
              <a:off x="2460" y="1283"/>
              <a:ext cx="72" cy="313"/>
            </a:xfrm>
            <a:prstGeom prst="leftBrace">
              <a:avLst>
                <a:gd name="adj1" fmla="val 55548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US" b="0"/>
            </a:p>
          </p:txBody>
        </p:sp>
        <p:sp>
          <p:nvSpPr>
            <p:cNvPr id="54329" name="Text Box 98"/>
            <p:cNvSpPr txBox="1">
              <a:spLocks noChangeArrowheads="1"/>
            </p:cNvSpPr>
            <p:nvPr/>
          </p:nvSpPr>
          <p:spPr bwMode="auto">
            <a:xfrm>
              <a:off x="2209" y="1920"/>
              <a:ext cx="553" cy="5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800" b="0">
                  <a:solidFill>
                    <a:srgbClr val="CC0000"/>
                  </a:solidFill>
                </a:rPr>
                <a:t>rt = 2</a:t>
              </a:r>
              <a:br>
                <a:rPr lang="en-US" sz="1800" b="0">
                  <a:solidFill>
                    <a:srgbClr val="CC0000"/>
                  </a:solidFill>
                </a:rPr>
              </a:br>
              <a:r>
                <a:rPr lang="en-US" sz="1800" b="0">
                  <a:solidFill>
                    <a:srgbClr val="CC0000"/>
                  </a:solidFill>
                </a:rPr>
                <a:t>Reg[2]</a:t>
              </a:r>
            </a:p>
            <a:p>
              <a:pPr algn="ctr"/>
              <a:r>
                <a:rPr lang="en-US" sz="1800" b="0">
                  <a:solidFill>
                    <a:srgbClr val="CC0000"/>
                  </a:solidFill>
                </a:rPr>
                <a:t>source</a:t>
              </a:r>
            </a:p>
          </p:txBody>
        </p:sp>
        <p:sp>
          <p:nvSpPr>
            <p:cNvPr id="54330" name="Line 99"/>
            <p:cNvSpPr>
              <a:spLocks noChangeShapeType="1"/>
            </p:cNvSpPr>
            <p:nvPr/>
          </p:nvSpPr>
          <p:spPr bwMode="auto">
            <a:xfrm flipV="1">
              <a:off x="2496" y="1476"/>
              <a:ext cx="0" cy="492"/>
            </a:xfrm>
            <a:prstGeom prst="line">
              <a:avLst/>
            </a:prstGeom>
            <a:noFill/>
            <a:ln w="9525">
              <a:solidFill>
                <a:srgbClr val="CC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</p:grpSp>
      <p:grpSp>
        <p:nvGrpSpPr>
          <p:cNvPr id="9" name="Group 139"/>
          <p:cNvGrpSpPr>
            <a:grpSpLocks/>
          </p:cNvGrpSpPr>
          <p:nvPr/>
        </p:nvGrpSpPr>
        <p:grpSpPr bwMode="auto">
          <a:xfrm>
            <a:off x="5237163" y="2209800"/>
            <a:ext cx="1849437" cy="1754188"/>
            <a:chOff x="3299" y="1392"/>
            <a:chExt cx="1165" cy="1105"/>
          </a:xfrm>
        </p:grpSpPr>
        <p:sp>
          <p:nvSpPr>
            <p:cNvPr id="54325" name="AutoShape 101"/>
            <p:cNvSpPr>
              <a:spLocks/>
            </p:cNvSpPr>
            <p:nvPr/>
          </p:nvSpPr>
          <p:spPr bwMode="auto">
            <a:xfrm rot="-5400000">
              <a:off x="3420" y="1271"/>
              <a:ext cx="72" cy="313"/>
            </a:xfrm>
            <a:prstGeom prst="leftBrace">
              <a:avLst>
                <a:gd name="adj1" fmla="val 55548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US" b="0"/>
            </a:p>
          </p:txBody>
        </p:sp>
        <p:sp>
          <p:nvSpPr>
            <p:cNvPr id="54326" name="Text Box 102"/>
            <p:cNvSpPr txBox="1">
              <a:spLocks noChangeArrowheads="1"/>
            </p:cNvSpPr>
            <p:nvPr/>
          </p:nvSpPr>
          <p:spPr bwMode="auto">
            <a:xfrm>
              <a:off x="3506" y="1920"/>
              <a:ext cx="958" cy="5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800" b="0">
                  <a:solidFill>
                    <a:srgbClr val="CC0000"/>
                  </a:solidFill>
                </a:rPr>
                <a:t>shamt = 4 dictates a shift of 4-bits</a:t>
              </a:r>
            </a:p>
          </p:txBody>
        </p:sp>
        <p:sp>
          <p:nvSpPr>
            <p:cNvPr id="54327" name="Line 103"/>
            <p:cNvSpPr>
              <a:spLocks noChangeShapeType="1"/>
            </p:cNvSpPr>
            <p:nvPr/>
          </p:nvSpPr>
          <p:spPr bwMode="auto">
            <a:xfrm flipH="1" flipV="1">
              <a:off x="3456" y="1476"/>
              <a:ext cx="336" cy="492"/>
            </a:xfrm>
            <a:prstGeom prst="line">
              <a:avLst/>
            </a:prstGeom>
            <a:noFill/>
            <a:ln w="9525">
              <a:solidFill>
                <a:srgbClr val="CC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</p:grpSp>
      <p:grpSp>
        <p:nvGrpSpPr>
          <p:cNvPr id="10" name="Group 104"/>
          <p:cNvGrpSpPr>
            <a:grpSpLocks/>
          </p:cNvGrpSpPr>
          <p:nvPr/>
        </p:nvGrpSpPr>
        <p:grpSpPr bwMode="auto">
          <a:xfrm>
            <a:off x="6088063" y="2209800"/>
            <a:ext cx="1771650" cy="1044575"/>
            <a:chOff x="3835" y="1392"/>
            <a:chExt cx="1116" cy="658"/>
          </a:xfrm>
        </p:grpSpPr>
        <p:sp>
          <p:nvSpPr>
            <p:cNvPr id="54322" name="AutoShape 105"/>
            <p:cNvSpPr>
              <a:spLocks/>
            </p:cNvSpPr>
            <p:nvPr/>
          </p:nvSpPr>
          <p:spPr bwMode="auto">
            <a:xfrm rot="-5400000">
              <a:off x="3957" y="1270"/>
              <a:ext cx="72" cy="316"/>
            </a:xfrm>
            <a:prstGeom prst="leftBrace">
              <a:avLst>
                <a:gd name="adj1" fmla="val 64574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US" b="0"/>
            </a:p>
          </p:txBody>
        </p:sp>
        <p:sp>
          <p:nvSpPr>
            <p:cNvPr id="54323" name="Text Box 106"/>
            <p:cNvSpPr txBox="1">
              <a:spLocks noChangeArrowheads="1"/>
            </p:cNvSpPr>
            <p:nvPr/>
          </p:nvSpPr>
          <p:spPr bwMode="auto">
            <a:xfrm>
              <a:off x="4069" y="1473"/>
              <a:ext cx="882" cy="5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800" b="0">
                  <a:solidFill>
                    <a:srgbClr val="CC0000"/>
                  </a:solidFill>
                </a:rPr>
                <a:t>func = 0x00 </a:t>
              </a:r>
              <a:br>
                <a:rPr lang="en-US" sz="1800" b="0">
                  <a:solidFill>
                    <a:srgbClr val="CC0000"/>
                  </a:solidFill>
                </a:rPr>
              </a:br>
              <a:r>
                <a:rPr lang="en-US" sz="1800" b="0">
                  <a:solidFill>
                    <a:srgbClr val="CC0000"/>
                  </a:solidFill>
                </a:rPr>
                <a:t>dictating an </a:t>
              </a:r>
              <a:br>
                <a:rPr lang="en-US" sz="1800" b="0">
                  <a:solidFill>
                    <a:srgbClr val="CC0000"/>
                  </a:solidFill>
                </a:rPr>
              </a:br>
              <a:r>
                <a:rPr lang="en-US" sz="1800" b="0">
                  <a:solidFill>
                    <a:srgbClr val="CC0000"/>
                  </a:solidFill>
                </a:rPr>
                <a:t>sll</a:t>
              </a:r>
            </a:p>
          </p:txBody>
        </p:sp>
        <p:sp>
          <p:nvSpPr>
            <p:cNvPr id="54324" name="Line 107"/>
            <p:cNvSpPr>
              <a:spLocks noChangeShapeType="1"/>
            </p:cNvSpPr>
            <p:nvPr/>
          </p:nvSpPr>
          <p:spPr bwMode="auto">
            <a:xfrm flipH="1" flipV="1">
              <a:off x="3990" y="1476"/>
              <a:ext cx="96" cy="144"/>
            </a:xfrm>
            <a:prstGeom prst="line">
              <a:avLst/>
            </a:prstGeom>
            <a:noFill/>
            <a:ln w="9525">
              <a:solidFill>
                <a:srgbClr val="CC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</p:grpSp>
      <p:sp>
        <p:nvSpPr>
          <p:cNvPr id="54319" name="Line 108"/>
          <p:cNvSpPr>
            <a:spLocks noChangeShapeType="1"/>
          </p:cNvSpPr>
          <p:nvPr/>
        </p:nvSpPr>
        <p:spPr bwMode="auto">
          <a:xfrm>
            <a:off x="5872163" y="19050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54320" name="Text Box 137"/>
          <p:cNvSpPr txBox="1">
            <a:spLocks noChangeArrowheads="1"/>
          </p:cNvSpPr>
          <p:nvPr/>
        </p:nvSpPr>
        <p:spPr bwMode="auto">
          <a:xfrm>
            <a:off x="977900" y="1857375"/>
            <a:ext cx="101123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9pPr>
          </a:lstStyle>
          <a:p>
            <a:r>
              <a:rPr lang="en-US" sz="2000" b="0"/>
              <a:t>R-type:</a:t>
            </a:r>
          </a:p>
        </p:txBody>
      </p:sp>
      <p:sp>
        <p:nvSpPr>
          <p:cNvPr id="54321" name="Slide Number Placeholder 1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9pPr>
          </a:lstStyle>
          <a:p>
            <a:fld id="{3EB7EB45-D18E-AD4E-AD0A-F6502827AD59}" type="slidenum">
              <a:rPr lang="en-US" sz="1400">
                <a:latin typeface="Arial Narrow" charset="0"/>
              </a:rPr>
              <a:pPr/>
              <a:t>22</a:t>
            </a:fld>
            <a:endParaRPr lang="en-US" sz="1400">
              <a:latin typeface="Arial Narrow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94380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dirty="0">
                <a:ea typeface="ＭＳ Ｐゴシック" charset="0"/>
                <a:cs typeface="ＭＳ Ｐゴシック" charset="0"/>
                <a:sym typeface="Symbol" charset="0"/>
              </a:rPr>
              <a:t>MIPS Shift Operations</a:t>
            </a:r>
          </a:p>
        </p:txBody>
      </p:sp>
      <p:sp>
        <p:nvSpPr>
          <p:cNvPr id="56322" name="Rectangle 3"/>
          <p:cNvSpPr>
            <a:spLocks noChangeArrowheads="1"/>
          </p:cNvSpPr>
          <p:nvPr/>
        </p:nvSpPr>
        <p:spPr bwMode="auto">
          <a:xfrm>
            <a:off x="304800" y="1340768"/>
            <a:ext cx="7011988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lnSpc>
                <a:spcPct val="90000"/>
              </a:lnSpc>
            </a:pPr>
            <a:r>
              <a:rPr lang="en-US" dirty="0">
                <a:solidFill>
                  <a:srgbClr val="CC0000"/>
                </a:solidFill>
              </a:rPr>
              <a:t>Sample coded operation:  SLLV (SLL Variable)</a:t>
            </a:r>
          </a:p>
        </p:txBody>
      </p:sp>
      <p:sp>
        <p:nvSpPr>
          <p:cNvPr id="56323" name="Rectangle 12"/>
          <p:cNvSpPr>
            <a:spLocks noChangeArrowheads="1"/>
          </p:cNvSpPr>
          <p:nvPr/>
        </p:nvSpPr>
        <p:spPr bwMode="auto">
          <a:xfrm>
            <a:off x="1752600" y="1752600"/>
            <a:ext cx="51816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endParaRPr lang="en-US"/>
          </a:p>
        </p:txBody>
      </p:sp>
      <p:grpSp>
        <p:nvGrpSpPr>
          <p:cNvPr id="56324" name="Group 13"/>
          <p:cNvGrpSpPr>
            <a:grpSpLocks/>
          </p:cNvGrpSpPr>
          <p:nvPr/>
        </p:nvGrpSpPr>
        <p:grpSpPr bwMode="auto">
          <a:xfrm>
            <a:off x="1905000" y="1905000"/>
            <a:ext cx="4876800" cy="304800"/>
            <a:chOff x="1920" y="1728"/>
            <a:chExt cx="3072" cy="192"/>
          </a:xfrm>
        </p:grpSpPr>
        <p:grpSp>
          <p:nvGrpSpPr>
            <p:cNvPr id="56401" name="Group 14"/>
            <p:cNvGrpSpPr>
              <a:grpSpLocks/>
            </p:cNvGrpSpPr>
            <p:nvPr/>
          </p:nvGrpSpPr>
          <p:grpSpPr bwMode="auto">
            <a:xfrm>
              <a:off x="1920" y="1728"/>
              <a:ext cx="3072" cy="192"/>
              <a:chOff x="1728" y="288"/>
              <a:chExt cx="3072" cy="192"/>
            </a:xfrm>
          </p:grpSpPr>
          <p:grpSp>
            <p:nvGrpSpPr>
              <p:cNvPr id="56406" name="Group 15"/>
              <p:cNvGrpSpPr>
                <a:grpSpLocks/>
              </p:cNvGrpSpPr>
              <p:nvPr/>
            </p:nvGrpSpPr>
            <p:grpSpPr bwMode="auto">
              <a:xfrm>
                <a:off x="1824" y="432"/>
                <a:ext cx="2880" cy="48"/>
                <a:chOff x="1968" y="1776"/>
                <a:chExt cx="2880" cy="192"/>
              </a:xfrm>
            </p:grpSpPr>
            <p:sp>
              <p:nvSpPr>
                <p:cNvPr id="56408" name="Line 16"/>
                <p:cNvSpPr>
                  <a:spLocks noChangeShapeType="1"/>
                </p:cNvSpPr>
                <p:nvPr/>
              </p:nvSpPr>
              <p:spPr bwMode="auto">
                <a:xfrm flipV="1">
                  <a:off x="1968" y="1776"/>
                  <a:ext cx="0" cy="192"/>
                </a:xfrm>
                <a:prstGeom prst="line">
                  <a:avLst/>
                </a:prstGeom>
                <a:noFill/>
                <a:ln w="3175">
                  <a:solidFill>
                    <a:srgbClr val="66FFFF"/>
                  </a:solidFill>
                  <a:prstDash val="lgDash"/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409" name="Line 17"/>
                <p:cNvSpPr>
                  <a:spLocks noChangeShapeType="1"/>
                </p:cNvSpPr>
                <p:nvPr/>
              </p:nvSpPr>
              <p:spPr bwMode="auto">
                <a:xfrm flipV="1">
                  <a:off x="2064" y="1776"/>
                  <a:ext cx="0" cy="192"/>
                </a:xfrm>
                <a:prstGeom prst="line">
                  <a:avLst/>
                </a:prstGeom>
                <a:noFill/>
                <a:ln w="3175">
                  <a:solidFill>
                    <a:srgbClr val="66FFFF"/>
                  </a:solidFill>
                  <a:prstDash val="lgDash"/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410" name="Line 18"/>
                <p:cNvSpPr>
                  <a:spLocks noChangeShapeType="1"/>
                </p:cNvSpPr>
                <p:nvPr/>
              </p:nvSpPr>
              <p:spPr bwMode="auto">
                <a:xfrm flipV="1">
                  <a:off x="2160" y="1776"/>
                  <a:ext cx="0" cy="192"/>
                </a:xfrm>
                <a:prstGeom prst="line">
                  <a:avLst/>
                </a:prstGeom>
                <a:noFill/>
                <a:ln w="3175">
                  <a:solidFill>
                    <a:srgbClr val="66FFFF"/>
                  </a:solidFill>
                  <a:prstDash val="lgDash"/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411" name="Line 19"/>
                <p:cNvSpPr>
                  <a:spLocks noChangeShapeType="1"/>
                </p:cNvSpPr>
                <p:nvPr/>
              </p:nvSpPr>
              <p:spPr bwMode="auto">
                <a:xfrm flipV="1">
                  <a:off x="2256" y="1776"/>
                  <a:ext cx="0" cy="192"/>
                </a:xfrm>
                <a:prstGeom prst="line">
                  <a:avLst/>
                </a:prstGeom>
                <a:noFill/>
                <a:ln w="3175">
                  <a:solidFill>
                    <a:srgbClr val="66FFFF"/>
                  </a:solidFill>
                  <a:prstDash val="lgDash"/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412" name="Line 20"/>
                <p:cNvSpPr>
                  <a:spLocks noChangeShapeType="1"/>
                </p:cNvSpPr>
                <p:nvPr/>
              </p:nvSpPr>
              <p:spPr bwMode="auto">
                <a:xfrm flipV="1">
                  <a:off x="2352" y="1776"/>
                  <a:ext cx="0" cy="192"/>
                </a:xfrm>
                <a:prstGeom prst="line">
                  <a:avLst/>
                </a:prstGeom>
                <a:noFill/>
                <a:ln w="3175">
                  <a:solidFill>
                    <a:srgbClr val="66FFFF"/>
                  </a:solidFill>
                  <a:prstDash val="lgDash"/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413" name="Line 21"/>
                <p:cNvSpPr>
                  <a:spLocks noChangeShapeType="1"/>
                </p:cNvSpPr>
                <p:nvPr/>
              </p:nvSpPr>
              <p:spPr bwMode="auto">
                <a:xfrm flipV="1">
                  <a:off x="2448" y="1776"/>
                  <a:ext cx="0" cy="192"/>
                </a:xfrm>
                <a:prstGeom prst="line">
                  <a:avLst/>
                </a:prstGeom>
                <a:noFill/>
                <a:ln w="3175">
                  <a:solidFill>
                    <a:srgbClr val="66FFFF"/>
                  </a:solidFill>
                  <a:prstDash val="lgDash"/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414" name="Line 22"/>
                <p:cNvSpPr>
                  <a:spLocks noChangeShapeType="1"/>
                </p:cNvSpPr>
                <p:nvPr/>
              </p:nvSpPr>
              <p:spPr bwMode="auto">
                <a:xfrm flipV="1">
                  <a:off x="2544" y="1776"/>
                  <a:ext cx="0" cy="192"/>
                </a:xfrm>
                <a:prstGeom prst="line">
                  <a:avLst/>
                </a:prstGeom>
                <a:noFill/>
                <a:ln w="3175">
                  <a:solidFill>
                    <a:srgbClr val="66FFFF"/>
                  </a:solidFill>
                  <a:prstDash val="lgDash"/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415" name="Line 23"/>
                <p:cNvSpPr>
                  <a:spLocks noChangeShapeType="1"/>
                </p:cNvSpPr>
                <p:nvPr/>
              </p:nvSpPr>
              <p:spPr bwMode="auto">
                <a:xfrm flipV="1">
                  <a:off x="2640" y="1776"/>
                  <a:ext cx="0" cy="192"/>
                </a:xfrm>
                <a:prstGeom prst="line">
                  <a:avLst/>
                </a:prstGeom>
                <a:noFill/>
                <a:ln w="3175">
                  <a:solidFill>
                    <a:srgbClr val="66FFFF"/>
                  </a:solidFill>
                  <a:prstDash val="lgDash"/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416" name="Line 24"/>
                <p:cNvSpPr>
                  <a:spLocks noChangeShapeType="1"/>
                </p:cNvSpPr>
                <p:nvPr/>
              </p:nvSpPr>
              <p:spPr bwMode="auto">
                <a:xfrm flipV="1">
                  <a:off x="2736" y="1776"/>
                  <a:ext cx="0" cy="192"/>
                </a:xfrm>
                <a:prstGeom prst="line">
                  <a:avLst/>
                </a:prstGeom>
                <a:noFill/>
                <a:ln w="3175">
                  <a:solidFill>
                    <a:srgbClr val="66FFFF"/>
                  </a:solidFill>
                  <a:prstDash val="lgDash"/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417" name="Line 25"/>
                <p:cNvSpPr>
                  <a:spLocks noChangeShapeType="1"/>
                </p:cNvSpPr>
                <p:nvPr/>
              </p:nvSpPr>
              <p:spPr bwMode="auto">
                <a:xfrm flipV="1">
                  <a:off x="2832" y="1776"/>
                  <a:ext cx="0" cy="192"/>
                </a:xfrm>
                <a:prstGeom prst="line">
                  <a:avLst/>
                </a:prstGeom>
                <a:noFill/>
                <a:ln w="3175">
                  <a:solidFill>
                    <a:srgbClr val="66FFFF"/>
                  </a:solidFill>
                  <a:prstDash val="lgDash"/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418" name="Line 26"/>
                <p:cNvSpPr>
                  <a:spLocks noChangeShapeType="1"/>
                </p:cNvSpPr>
                <p:nvPr/>
              </p:nvSpPr>
              <p:spPr bwMode="auto">
                <a:xfrm flipV="1">
                  <a:off x="2928" y="1776"/>
                  <a:ext cx="0" cy="192"/>
                </a:xfrm>
                <a:prstGeom prst="line">
                  <a:avLst/>
                </a:prstGeom>
                <a:noFill/>
                <a:ln w="3175">
                  <a:solidFill>
                    <a:srgbClr val="66FFFF"/>
                  </a:solidFill>
                  <a:prstDash val="lgDash"/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419" name="Line 27"/>
                <p:cNvSpPr>
                  <a:spLocks noChangeShapeType="1"/>
                </p:cNvSpPr>
                <p:nvPr/>
              </p:nvSpPr>
              <p:spPr bwMode="auto">
                <a:xfrm flipV="1">
                  <a:off x="3024" y="1776"/>
                  <a:ext cx="0" cy="192"/>
                </a:xfrm>
                <a:prstGeom prst="line">
                  <a:avLst/>
                </a:prstGeom>
                <a:noFill/>
                <a:ln w="3175">
                  <a:solidFill>
                    <a:srgbClr val="66FFFF"/>
                  </a:solidFill>
                  <a:prstDash val="lgDash"/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420" name="Line 28"/>
                <p:cNvSpPr>
                  <a:spLocks noChangeShapeType="1"/>
                </p:cNvSpPr>
                <p:nvPr/>
              </p:nvSpPr>
              <p:spPr bwMode="auto">
                <a:xfrm flipV="1">
                  <a:off x="3120" y="1776"/>
                  <a:ext cx="0" cy="192"/>
                </a:xfrm>
                <a:prstGeom prst="line">
                  <a:avLst/>
                </a:prstGeom>
                <a:noFill/>
                <a:ln w="3175">
                  <a:solidFill>
                    <a:srgbClr val="66FFFF"/>
                  </a:solidFill>
                  <a:prstDash val="lgDash"/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421" name="Line 29"/>
                <p:cNvSpPr>
                  <a:spLocks noChangeShapeType="1"/>
                </p:cNvSpPr>
                <p:nvPr/>
              </p:nvSpPr>
              <p:spPr bwMode="auto">
                <a:xfrm flipV="1">
                  <a:off x="3216" y="1776"/>
                  <a:ext cx="0" cy="192"/>
                </a:xfrm>
                <a:prstGeom prst="line">
                  <a:avLst/>
                </a:prstGeom>
                <a:noFill/>
                <a:ln w="3175">
                  <a:solidFill>
                    <a:srgbClr val="66FFFF"/>
                  </a:solidFill>
                  <a:prstDash val="lgDash"/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422" name="Line 30"/>
                <p:cNvSpPr>
                  <a:spLocks noChangeShapeType="1"/>
                </p:cNvSpPr>
                <p:nvPr/>
              </p:nvSpPr>
              <p:spPr bwMode="auto">
                <a:xfrm flipV="1">
                  <a:off x="3312" y="1776"/>
                  <a:ext cx="0" cy="192"/>
                </a:xfrm>
                <a:prstGeom prst="line">
                  <a:avLst/>
                </a:prstGeom>
                <a:noFill/>
                <a:ln w="3175">
                  <a:solidFill>
                    <a:srgbClr val="66FFFF"/>
                  </a:solidFill>
                  <a:prstDash val="lgDash"/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423" name="Line 31"/>
                <p:cNvSpPr>
                  <a:spLocks noChangeShapeType="1"/>
                </p:cNvSpPr>
                <p:nvPr/>
              </p:nvSpPr>
              <p:spPr bwMode="auto">
                <a:xfrm flipV="1">
                  <a:off x="3408" y="1776"/>
                  <a:ext cx="0" cy="192"/>
                </a:xfrm>
                <a:prstGeom prst="line">
                  <a:avLst/>
                </a:prstGeom>
                <a:noFill/>
                <a:ln w="3175">
                  <a:solidFill>
                    <a:srgbClr val="66FFFF"/>
                  </a:solidFill>
                  <a:prstDash val="lgDash"/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424" name="Line 32"/>
                <p:cNvSpPr>
                  <a:spLocks noChangeShapeType="1"/>
                </p:cNvSpPr>
                <p:nvPr/>
              </p:nvSpPr>
              <p:spPr bwMode="auto">
                <a:xfrm flipV="1">
                  <a:off x="3504" y="1776"/>
                  <a:ext cx="0" cy="192"/>
                </a:xfrm>
                <a:prstGeom prst="line">
                  <a:avLst/>
                </a:prstGeom>
                <a:noFill/>
                <a:ln w="3175">
                  <a:solidFill>
                    <a:srgbClr val="66FFFF"/>
                  </a:solidFill>
                  <a:prstDash val="lgDash"/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425" name="Line 33"/>
                <p:cNvSpPr>
                  <a:spLocks noChangeShapeType="1"/>
                </p:cNvSpPr>
                <p:nvPr/>
              </p:nvSpPr>
              <p:spPr bwMode="auto">
                <a:xfrm flipV="1">
                  <a:off x="3600" y="1776"/>
                  <a:ext cx="0" cy="192"/>
                </a:xfrm>
                <a:prstGeom prst="line">
                  <a:avLst/>
                </a:prstGeom>
                <a:noFill/>
                <a:ln w="3175">
                  <a:solidFill>
                    <a:srgbClr val="66FFFF"/>
                  </a:solidFill>
                  <a:prstDash val="lgDash"/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426" name="Line 34"/>
                <p:cNvSpPr>
                  <a:spLocks noChangeShapeType="1"/>
                </p:cNvSpPr>
                <p:nvPr/>
              </p:nvSpPr>
              <p:spPr bwMode="auto">
                <a:xfrm flipV="1">
                  <a:off x="3696" y="1776"/>
                  <a:ext cx="0" cy="192"/>
                </a:xfrm>
                <a:prstGeom prst="line">
                  <a:avLst/>
                </a:prstGeom>
                <a:noFill/>
                <a:ln w="3175">
                  <a:solidFill>
                    <a:srgbClr val="66FFFF"/>
                  </a:solidFill>
                  <a:prstDash val="lgDash"/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427" name="Line 35"/>
                <p:cNvSpPr>
                  <a:spLocks noChangeShapeType="1"/>
                </p:cNvSpPr>
                <p:nvPr/>
              </p:nvSpPr>
              <p:spPr bwMode="auto">
                <a:xfrm flipV="1">
                  <a:off x="3792" y="1776"/>
                  <a:ext cx="0" cy="192"/>
                </a:xfrm>
                <a:prstGeom prst="line">
                  <a:avLst/>
                </a:prstGeom>
                <a:noFill/>
                <a:ln w="3175">
                  <a:solidFill>
                    <a:srgbClr val="66FFFF"/>
                  </a:solidFill>
                  <a:prstDash val="lgDash"/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428" name="Line 36"/>
                <p:cNvSpPr>
                  <a:spLocks noChangeShapeType="1"/>
                </p:cNvSpPr>
                <p:nvPr/>
              </p:nvSpPr>
              <p:spPr bwMode="auto">
                <a:xfrm flipV="1">
                  <a:off x="3888" y="1776"/>
                  <a:ext cx="0" cy="192"/>
                </a:xfrm>
                <a:prstGeom prst="line">
                  <a:avLst/>
                </a:prstGeom>
                <a:noFill/>
                <a:ln w="3175">
                  <a:solidFill>
                    <a:srgbClr val="66FFFF"/>
                  </a:solidFill>
                  <a:prstDash val="lgDash"/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429" name="Line 37"/>
                <p:cNvSpPr>
                  <a:spLocks noChangeShapeType="1"/>
                </p:cNvSpPr>
                <p:nvPr/>
              </p:nvSpPr>
              <p:spPr bwMode="auto">
                <a:xfrm flipV="1">
                  <a:off x="3984" y="1776"/>
                  <a:ext cx="0" cy="192"/>
                </a:xfrm>
                <a:prstGeom prst="line">
                  <a:avLst/>
                </a:prstGeom>
                <a:noFill/>
                <a:ln w="3175">
                  <a:solidFill>
                    <a:srgbClr val="66FFFF"/>
                  </a:solidFill>
                  <a:prstDash val="lgDash"/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430" name="Line 38"/>
                <p:cNvSpPr>
                  <a:spLocks noChangeShapeType="1"/>
                </p:cNvSpPr>
                <p:nvPr/>
              </p:nvSpPr>
              <p:spPr bwMode="auto">
                <a:xfrm flipV="1">
                  <a:off x="4080" y="1776"/>
                  <a:ext cx="0" cy="192"/>
                </a:xfrm>
                <a:prstGeom prst="line">
                  <a:avLst/>
                </a:prstGeom>
                <a:noFill/>
                <a:ln w="3175">
                  <a:solidFill>
                    <a:srgbClr val="66FFFF"/>
                  </a:solidFill>
                  <a:prstDash val="lgDash"/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431" name="Line 39"/>
                <p:cNvSpPr>
                  <a:spLocks noChangeShapeType="1"/>
                </p:cNvSpPr>
                <p:nvPr/>
              </p:nvSpPr>
              <p:spPr bwMode="auto">
                <a:xfrm flipV="1">
                  <a:off x="4176" y="1776"/>
                  <a:ext cx="0" cy="192"/>
                </a:xfrm>
                <a:prstGeom prst="line">
                  <a:avLst/>
                </a:prstGeom>
                <a:noFill/>
                <a:ln w="3175">
                  <a:solidFill>
                    <a:srgbClr val="66FFFF"/>
                  </a:solidFill>
                  <a:prstDash val="lgDash"/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432" name="Line 40"/>
                <p:cNvSpPr>
                  <a:spLocks noChangeShapeType="1"/>
                </p:cNvSpPr>
                <p:nvPr/>
              </p:nvSpPr>
              <p:spPr bwMode="auto">
                <a:xfrm flipV="1">
                  <a:off x="4272" y="1776"/>
                  <a:ext cx="0" cy="192"/>
                </a:xfrm>
                <a:prstGeom prst="line">
                  <a:avLst/>
                </a:prstGeom>
                <a:noFill/>
                <a:ln w="3175">
                  <a:solidFill>
                    <a:srgbClr val="66FFFF"/>
                  </a:solidFill>
                  <a:prstDash val="lgDash"/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433" name="Line 41"/>
                <p:cNvSpPr>
                  <a:spLocks noChangeShapeType="1"/>
                </p:cNvSpPr>
                <p:nvPr/>
              </p:nvSpPr>
              <p:spPr bwMode="auto">
                <a:xfrm flipV="1">
                  <a:off x="4368" y="1776"/>
                  <a:ext cx="0" cy="192"/>
                </a:xfrm>
                <a:prstGeom prst="line">
                  <a:avLst/>
                </a:prstGeom>
                <a:noFill/>
                <a:ln w="3175">
                  <a:solidFill>
                    <a:srgbClr val="66FFFF"/>
                  </a:solidFill>
                  <a:prstDash val="lgDash"/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434" name="Line 42"/>
                <p:cNvSpPr>
                  <a:spLocks noChangeShapeType="1"/>
                </p:cNvSpPr>
                <p:nvPr/>
              </p:nvSpPr>
              <p:spPr bwMode="auto">
                <a:xfrm flipV="1">
                  <a:off x="4464" y="1776"/>
                  <a:ext cx="0" cy="192"/>
                </a:xfrm>
                <a:prstGeom prst="line">
                  <a:avLst/>
                </a:prstGeom>
                <a:noFill/>
                <a:ln w="3175">
                  <a:solidFill>
                    <a:srgbClr val="66FFFF"/>
                  </a:solidFill>
                  <a:prstDash val="lgDash"/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435" name="Line 43"/>
                <p:cNvSpPr>
                  <a:spLocks noChangeShapeType="1"/>
                </p:cNvSpPr>
                <p:nvPr/>
              </p:nvSpPr>
              <p:spPr bwMode="auto">
                <a:xfrm flipV="1">
                  <a:off x="4560" y="1776"/>
                  <a:ext cx="0" cy="192"/>
                </a:xfrm>
                <a:prstGeom prst="line">
                  <a:avLst/>
                </a:prstGeom>
                <a:noFill/>
                <a:ln w="3175">
                  <a:solidFill>
                    <a:srgbClr val="66FFFF"/>
                  </a:solidFill>
                  <a:prstDash val="lgDash"/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436" name="Line 44"/>
                <p:cNvSpPr>
                  <a:spLocks noChangeShapeType="1"/>
                </p:cNvSpPr>
                <p:nvPr/>
              </p:nvSpPr>
              <p:spPr bwMode="auto">
                <a:xfrm flipV="1">
                  <a:off x="4656" y="1776"/>
                  <a:ext cx="0" cy="192"/>
                </a:xfrm>
                <a:prstGeom prst="line">
                  <a:avLst/>
                </a:prstGeom>
                <a:noFill/>
                <a:ln w="3175">
                  <a:solidFill>
                    <a:srgbClr val="66FFFF"/>
                  </a:solidFill>
                  <a:prstDash val="lgDash"/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437" name="Line 45"/>
                <p:cNvSpPr>
                  <a:spLocks noChangeShapeType="1"/>
                </p:cNvSpPr>
                <p:nvPr/>
              </p:nvSpPr>
              <p:spPr bwMode="auto">
                <a:xfrm flipV="1">
                  <a:off x="4752" y="1776"/>
                  <a:ext cx="0" cy="192"/>
                </a:xfrm>
                <a:prstGeom prst="line">
                  <a:avLst/>
                </a:prstGeom>
                <a:noFill/>
                <a:ln w="3175">
                  <a:solidFill>
                    <a:srgbClr val="66FFFF"/>
                  </a:solidFill>
                  <a:prstDash val="lgDash"/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438" name="Line 46"/>
                <p:cNvSpPr>
                  <a:spLocks noChangeShapeType="1"/>
                </p:cNvSpPr>
                <p:nvPr/>
              </p:nvSpPr>
              <p:spPr bwMode="auto">
                <a:xfrm flipV="1">
                  <a:off x="4848" y="1776"/>
                  <a:ext cx="0" cy="192"/>
                </a:xfrm>
                <a:prstGeom prst="line">
                  <a:avLst/>
                </a:prstGeom>
                <a:noFill/>
                <a:ln w="3175">
                  <a:solidFill>
                    <a:srgbClr val="66FFFF"/>
                  </a:solidFill>
                  <a:prstDash val="lgDash"/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56407" name="Rectangle 47"/>
              <p:cNvSpPr>
                <a:spLocks noChangeArrowheads="1"/>
              </p:cNvSpPr>
              <p:nvPr/>
            </p:nvSpPr>
            <p:spPr bwMode="auto">
              <a:xfrm>
                <a:off x="1728" y="288"/>
                <a:ext cx="3072" cy="192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 b="0"/>
              </a:p>
            </p:txBody>
          </p:sp>
        </p:grpSp>
        <p:sp>
          <p:nvSpPr>
            <p:cNvPr id="56402" name="Line 48"/>
            <p:cNvSpPr>
              <a:spLocks noChangeShapeType="1"/>
            </p:cNvSpPr>
            <p:nvPr/>
          </p:nvSpPr>
          <p:spPr bwMode="auto">
            <a:xfrm>
              <a:off x="2496" y="1728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403" name="Line 49"/>
            <p:cNvSpPr>
              <a:spLocks noChangeShapeType="1"/>
            </p:cNvSpPr>
            <p:nvPr/>
          </p:nvSpPr>
          <p:spPr bwMode="auto">
            <a:xfrm>
              <a:off x="2976" y="1728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404" name="Line 50"/>
            <p:cNvSpPr>
              <a:spLocks noChangeShapeType="1"/>
            </p:cNvSpPr>
            <p:nvPr/>
          </p:nvSpPr>
          <p:spPr bwMode="auto">
            <a:xfrm>
              <a:off x="3456" y="1728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405" name="Line 51"/>
            <p:cNvSpPr>
              <a:spLocks noChangeShapeType="1"/>
            </p:cNvSpPr>
            <p:nvPr/>
          </p:nvSpPr>
          <p:spPr bwMode="auto">
            <a:xfrm>
              <a:off x="3936" y="1728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56325" name="Text Box 52"/>
          <p:cNvSpPr txBox="1">
            <a:spLocks noChangeArrowheads="1"/>
          </p:cNvSpPr>
          <p:nvPr/>
        </p:nvSpPr>
        <p:spPr bwMode="auto">
          <a:xfrm>
            <a:off x="1835150" y="1905000"/>
            <a:ext cx="284163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9pPr>
          </a:lstStyle>
          <a:p>
            <a:pPr algn="ctr"/>
            <a:r>
              <a:rPr lang="en-US" sz="1400" b="0"/>
              <a:t>0</a:t>
            </a:r>
          </a:p>
        </p:txBody>
      </p:sp>
      <p:sp>
        <p:nvSpPr>
          <p:cNvPr id="56326" name="Text Box 53"/>
          <p:cNvSpPr txBox="1">
            <a:spLocks noChangeArrowheads="1"/>
          </p:cNvSpPr>
          <p:nvPr/>
        </p:nvSpPr>
        <p:spPr bwMode="auto">
          <a:xfrm>
            <a:off x="1981200" y="1905000"/>
            <a:ext cx="29527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9pPr>
          </a:lstStyle>
          <a:p>
            <a:pPr algn="ctr"/>
            <a:r>
              <a:rPr lang="en-US" sz="1400" b="0"/>
              <a:t>0</a:t>
            </a:r>
          </a:p>
        </p:txBody>
      </p:sp>
      <p:sp>
        <p:nvSpPr>
          <p:cNvPr id="56327" name="Text Box 54"/>
          <p:cNvSpPr txBox="1">
            <a:spLocks noChangeArrowheads="1"/>
          </p:cNvSpPr>
          <p:nvPr/>
        </p:nvSpPr>
        <p:spPr bwMode="auto">
          <a:xfrm>
            <a:off x="2133600" y="1905000"/>
            <a:ext cx="29527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9pPr>
          </a:lstStyle>
          <a:p>
            <a:pPr algn="ctr"/>
            <a:r>
              <a:rPr lang="en-US" sz="1400" b="0"/>
              <a:t>0</a:t>
            </a:r>
          </a:p>
        </p:txBody>
      </p:sp>
      <p:sp>
        <p:nvSpPr>
          <p:cNvPr id="56328" name="Text Box 55"/>
          <p:cNvSpPr txBox="1">
            <a:spLocks noChangeArrowheads="1"/>
          </p:cNvSpPr>
          <p:nvPr/>
        </p:nvSpPr>
        <p:spPr bwMode="auto">
          <a:xfrm>
            <a:off x="2286000" y="1905000"/>
            <a:ext cx="29527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9pPr>
          </a:lstStyle>
          <a:p>
            <a:pPr algn="ctr"/>
            <a:r>
              <a:rPr lang="en-US" sz="1400" b="0"/>
              <a:t>0</a:t>
            </a:r>
          </a:p>
        </p:txBody>
      </p:sp>
      <p:sp>
        <p:nvSpPr>
          <p:cNvPr id="56329" name="Text Box 56"/>
          <p:cNvSpPr txBox="1">
            <a:spLocks noChangeArrowheads="1"/>
          </p:cNvSpPr>
          <p:nvPr/>
        </p:nvSpPr>
        <p:spPr bwMode="auto">
          <a:xfrm>
            <a:off x="2438400" y="1905000"/>
            <a:ext cx="29527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9pPr>
          </a:lstStyle>
          <a:p>
            <a:pPr algn="ctr"/>
            <a:r>
              <a:rPr lang="en-US" sz="1400" b="0"/>
              <a:t>0</a:t>
            </a:r>
          </a:p>
        </p:txBody>
      </p:sp>
      <p:sp>
        <p:nvSpPr>
          <p:cNvPr id="56330" name="Text Box 57"/>
          <p:cNvSpPr txBox="1">
            <a:spLocks noChangeArrowheads="1"/>
          </p:cNvSpPr>
          <p:nvPr/>
        </p:nvSpPr>
        <p:spPr bwMode="auto">
          <a:xfrm>
            <a:off x="2590800" y="1905000"/>
            <a:ext cx="29527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9pPr>
          </a:lstStyle>
          <a:p>
            <a:pPr algn="ctr"/>
            <a:r>
              <a:rPr lang="en-US" sz="1400" b="0"/>
              <a:t>0</a:t>
            </a:r>
          </a:p>
        </p:txBody>
      </p:sp>
      <p:sp>
        <p:nvSpPr>
          <p:cNvPr id="56331" name="Text Box 58"/>
          <p:cNvSpPr txBox="1">
            <a:spLocks noChangeArrowheads="1"/>
          </p:cNvSpPr>
          <p:nvPr/>
        </p:nvSpPr>
        <p:spPr bwMode="auto">
          <a:xfrm>
            <a:off x="2743200" y="1905000"/>
            <a:ext cx="29527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9pPr>
          </a:lstStyle>
          <a:p>
            <a:pPr algn="ctr"/>
            <a:r>
              <a:rPr lang="en-US" sz="1400" b="0"/>
              <a:t>0</a:t>
            </a:r>
          </a:p>
        </p:txBody>
      </p:sp>
      <p:sp>
        <p:nvSpPr>
          <p:cNvPr id="56332" name="Text Box 59"/>
          <p:cNvSpPr txBox="1">
            <a:spLocks noChangeArrowheads="1"/>
          </p:cNvSpPr>
          <p:nvPr/>
        </p:nvSpPr>
        <p:spPr bwMode="auto">
          <a:xfrm>
            <a:off x="2901950" y="1905000"/>
            <a:ext cx="284163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9pPr>
          </a:lstStyle>
          <a:p>
            <a:pPr algn="ctr"/>
            <a:r>
              <a:rPr lang="en-US" sz="1400" b="0"/>
              <a:t>0</a:t>
            </a:r>
          </a:p>
        </p:txBody>
      </p:sp>
      <p:sp>
        <p:nvSpPr>
          <p:cNvPr id="56333" name="Text Box 60"/>
          <p:cNvSpPr txBox="1">
            <a:spLocks noChangeArrowheads="1"/>
          </p:cNvSpPr>
          <p:nvPr/>
        </p:nvSpPr>
        <p:spPr bwMode="auto">
          <a:xfrm>
            <a:off x="3048000" y="1905000"/>
            <a:ext cx="29527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9pPr>
          </a:lstStyle>
          <a:p>
            <a:pPr algn="ctr"/>
            <a:r>
              <a:rPr lang="en-US" sz="1400" b="0"/>
              <a:t>1</a:t>
            </a:r>
          </a:p>
        </p:txBody>
      </p:sp>
      <p:sp>
        <p:nvSpPr>
          <p:cNvPr id="56334" name="Text Box 61"/>
          <p:cNvSpPr txBox="1">
            <a:spLocks noChangeArrowheads="1"/>
          </p:cNvSpPr>
          <p:nvPr/>
        </p:nvSpPr>
        <p:spPr bwMode="auto">
          <a:xfrm>
            <a:off x="3206750" y="1905000"/>
            <a:ext cx="284163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9pPr>
          </a:lstStyle>
          <a:p>
            <a:pPr algn="ctr"/>
            <a:r>
              <a:rPr lang="en-US" sz="1400" b="0"/>
              <a:t>0</a:t>
            </a:r>
          </a:p>
        </p:txBody>
      </p:sp>
      <p:sp>
        <p:nvSpPr>
          <p:cNvPr id="56335" name="Text Box 62"/>
          <p:cNvSpPr txBox="1">
            <a:spLocks noChangeArrowheads="1"/>
          </p:cNvSpPr>
          <p:nvPr/>
        </p:nvSpPr>
        <p:spPr bwMode="auto">
          <a:xfrm>
            <a:off x="3359150" y="1905000"/>
            <a:ext cx="284163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9pPr>
          </a:lstStyle>
          <a:p>
            <a:pPr algn="ctr"/>
            <a:r>
              <a:rPr lang="en-US" sz="1400" b="0"/>
              <a:t>0</a:t>
            </a:r>
          </a:p>
        </p:txBody>
      </p:sp>
      <p:sp>
        <p:nvSpPr>
          <p:cNvPr id="56336" name="Text Box 63"/>
          <p:cNvSpPr txBox="1">
            <a:spLocks noChangeArrowheads="1"/>
          </p:cNvSpPr>
          <p:nvPr/>
        </p:nvSpPr>
        <p:spPr bwMode="auto">
          <a:xfrm>
            <a:off x="3505200" y="1905000"/>
            <a:ext cx="29527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9pPr>
          </a:lstStyle>
          <a:p>
            <a:pPr algn="ctr"/>
            <a:r>
              <a:rPr lang="en-US" sz="1400" b="0"/>
              <a:t>0</a:t>
            </a:r>
          </a:p>
        </p:txBody>
      </p:sp>
      <p:sp>
        <p:nvSpPr>
          <p:cNvPr id="56337" name="Text Box 64"/>
          <p:cNvSpPr txBox="1">
            <a:spLocks noChangeArrowheads="1"/>
          </p:cNvSpPr>
          <p:nvPr/>
        </p:nvSpPr>
        <p:spPr bwMode="auto">
          <a:xfrm>
            <a:off x="3663950" y="1905000"/>
            <a:ext cx="284163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9pPr>
          </a:lstStyle>
          <a:p>
            <a:pPr algn="ctr"/>
            <a:r>
              <a:rPr lang="en-US" sz="1400" b="0"/>
              <a:t>0</a:t>
            </a:r>
          </a:p>
        </p:txBody>
      </p:sp>
      <p:sp>
        <p:nvSpPr>
          <p:cNvPr id="56338" name="Text Box 65"/>
          <p:cNvSpPr txBox="1">
            <a:spLocks noChangeArrowheads="1"/>
          </p:cNvSpPr>
          <p:nvPr/>
        </p:nvSpPr>
        <p:spPr bwMode="auto">
          <a:xfrm>
            <a:off x="3810000" y="1905000"/>
            <a:ext cx="29527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9pPr>
          </a:lstStyle>
          <a:p>
            <a:pPr algn="ctr"/>
            <a:r>
              <a:rPr lang="en-US" sz="1400" b="0"/>
              <a:t>0</a:t>
            </a:r>
          </a:p>
        </p:txBody>
      </p:sp>
      <p:sp>
        <p:nvSpPr>
          <p:cNvPr id="56339" name="Text Box 66"/>
          <p:cNvSpPr txBox="1">
            <a:spLocks noChangeArrowheads="1"/>
          </p:cNvSpPr>
          <p:nvPr/>
        </p:nvSpPr>
        <p:spPr bwMode="auto">
          <a:xfrm>
            <a:off x="3967163" y="1905000"/>
            <a:ext cx="28575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9pPr>
          </a:lstStyle>
          <a:p>
            <a:pPr algn="ctr"/>
            <a:r>
              <a:rPr lang="en-US" sz="1400" b="0"/>
              <a:t>1</a:t>
            </a:r>
          </a:p>
        </p:txBody>
      </p:sp>
      <p:sp>
        <p:nvSpPr>
          <p:cNvPr id="56340" name="Text Box 67"/>
          <p:cNvSpPr txBox="1">
            <a:spLocks noChangeArrowheads="1"/>
          </p:cNvSpPr>
          <p:nvPr/>
        </p:nvSpPr>
        <p:spPr bwMode="auto">
          <a:xfrm>
            <a:off x="4121150" y="1905000"/>
            <a:ext cx="284163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9pPr>
          </a:lstStyle>
          <a:p>
            <a:pPr algn="ctr"/>
            <a:r>
              <a:rPr lang="en-US" sz="1400" b="0"/>
              <a:t>0</a:t>
            </a:r>
          </a:p>
        </p:txBody>
      </p:sp>
      <p:sp>
        <p:nvSpPr>
          <p:cNvPr id="56341" name="Text Box 68"/>
          <p:cNvSpPr txBox="1">
            <a:spLocks noChangeArrowheads="1"/>
          </p:cNvSpPr>
          <p:nvPr/>
        </p:nvSpPr>
        <p:spPr bwMode="auto">
          <a:xfrm>
            <a:off x="4267200" y="1905000"/>
            <a:ext cx="29527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9pPr>
          </a:lstStyle>
          <a:p>
            <a:pPr algn="ctr"/>
            <a:r>
              <a:rPr lang="en-US" sz="1400" b="0"/>
              <a:t>0</a:t>
            </a:r>
          </a:p>
        </p:txBody>
      </p:sp>
      <p:sp>
        <p:nvSpPr>
          <p:cNvPr id="56342" name="Text Box 69"/>
          <p:cNvSpPr txBox="1">
            <a:spLocks noChangeArrowheads="1"/>
          </p:cNvSpPr>
          <p:nvPr/>
        </p:nvSpPr>
        <p:spPr bwMode="auto">
          <a:xfrm>
            <a:off x="4425950" y="1905000"/>
            <a:ext cx="284163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9pPr>
          </a:lstStyle>
          <a:p>
            <a:pPr algn="ctr"/>
            <a:r>
              <a:rPr lang="en-US" sz="1400" b="0"/>
              <a:t>0</a:t>
            </a:r>
          </a:p>
        </p:txBody>
      </p:sp>
      <p:sp>
        <p:nvSpPr>
          <p:cNvPr id="56343" name="Text Box 70"/>
          <p:cNvSpPr txBox="1">
            <a:spLocks noChangeArrowheads="1"/>
          </p:cNvSpPr>
          <p:nvPr/>
        </p:nvSpPr>
        <p:spPr bwMode="auto">
          <a:xfrm>
            <a:off x="4572000" y="1905000"/>
            <a:ext cx="29527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9pPr>
          </a:lstStyle>
          <a:p>
            <a:pPr algn="ctr"/>
            <a:r>
              <a:rPr lang="en-US" sz="1400" b="0"/>
              <a:t>0</a:t>
            </a:r>
          </a:p>
        </p:txBody>
      </p:sp>
      <p:sp>
        <p:nvSpPr>
          <p:cNvPr id="56344" name="Text Box 71"/>
          <p:cNvSpPr txBox="1">
            <a:spLocks noChangeArrowheads="1"/>
          </p:cNvSpPr>
          <p:nvPr/>
        </p:nvSpPr>
        <p:spPr bwMode="auto">
          <a:xfrm>
            <a:off x="4729163" y="1905000"/>
            <a:ext cx="28575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9pPr>
          </a:lstStyle>
          <a:p>
            <a:pPr algn="ctr"/>
            <a:r>
              <a:rPr lang="en-US" sz="1400" b="0"/>
              <a:t>1</a:t>
            </a:r>
          </a:p>
        </p:txBody>
      </p:sp>
      <p:sp>
        <p:nvSpPr>
          <p:cNvPr id="56345" name="Text Box 72"/>
          <p:cNvSpPr txBox="1">
            <a:spLocks noChangeArrowheads="1"/>
          </p:cNvSpPr>
          <p:nvPr/>
        </p:nvSpPr>
        <p:spPr bwMode="auto">
          <a:xfrm>
            <a:off x="4876800" y="1905000"/>
            <a:ext cx="29527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9pPr>
          </a:lstStyle>
          <a:p>
            <a:pPr algn="ctr"/>
            <a:r>
              <a:rPr lang="en-US" sz="1400" b="0"/>
              <a:t>0</a:t>
            </a:r>
          </a:p>
        </p:txBody>
      </p:sp>
      <p:sp>
        <p:nvSpPr>
          <p:cNvPr id="56346" name="Text Box 73"/>
          <p:cNvSpPr txBox="1">
            <a:spLocks noChangeArrowheads="1"/>
          </p:cNvSpPr>
          <p:nvPr/>
        </p:nvSpPr>
        <p:spPr bwMode="auto">
          <a:xfrm>
            <a:off x="5807075" y="1905000"/>
            <a:ext cx="284163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9pPr>
          </a:lstStyle>
          <a:p>
            <a:pPr algn="ctr"/>
            <a:r>
              <a:rPr lang="en-US" sz="1400" b="0"/>
              <a:t>0</a:t>
            </a:r>
          </a:p>
        </p:txBody>
      </p:sp>
      <p:sp>
        <p:nvSpPr>
          <p:cNvPr id="56347" name="Text Box 74"/>
          <p:cNvSpPr txBox="1">
            <a:spLocks noChangeArrowheads="1"/>
          </p:cNvSpPr>
          <p:nvPr/>
        </p:nvSpPr>
        <p:spPr bwMode="auto">
          <a:xfrm>
            <a:off x="5953125" y="1905000"/>
            <a:ext cx="29527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9pPr>
          </a:lstStyle>
          <a:p>
            <a:pPr algn="ctr"/>
            <a:r>
              <a:rPr lang="en-US" sz="1400" b="0"/>
              <a:t>0</a:t>
            </a:r>
          </a:p>
        </p:txBody>
      </p:sp>
      <p:sp>
        <p:nvSpPr>
          <p:cNvPr id="56348" name="Text Box 75"/>
          <p:cNvSpPr txBox="1">
            <a:spLocks noChangeArrowheads="1"/>
          </p:cNvSpPr>
          <p:nvPr/>
        </p:nvSpPr>
        <p:spPr bwMode="auto">
          <a:xfrm>
            <a:off x="6105525" y="1905000"/>
            <a:ext cx="29527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9pPr>
          </a:lstStyle>
          <a:p>
            <a:pPr algn="ctr"/>
            <a:r>
              <a:rPr lang="en-US" sz="1400" b="0"/>
              <a:t>0</a:t>
            </a:r>
          </a:p>
        </p:txBody>
      </p:sp>
      <p:sp>
        <p:nvSpPr>
          <p:cNvPr id="56349" name="Text Box 76"/>
          <p:cNvSpPr txBox="1">
            <a:spLocks noChangeArrowheads="1"/>
          </p:cNvSpPr>
          <p:nvPr/>
        </p:nvSpPr>
        <p:spPr bwMode="auto">
          <a:xfrm>
            <a:off x="6257925" y="1905000"/>
            <a:ext cx="29527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9pPr>
          </a:lstStyle>
          <a:p>
            <a:pPr algn="ctr"/>
            <a:r>
              <a:rPr lang="en-US" sz="1400" b="0"/>
              <a:t>1</a:t>
            </a:r>
          </a:p>
        </p:txBody>
      </p:sp>
      <p:sp>
        <p:nvSpPr>
          <p:cNvPr id="56350" name="Text Box 77"/>
          <p:cNvSpPr txBox="1">
            <a:spLocks noChangeArrowheads="1"/>
          </p:cNvSpPr>
          <p:nvPr/>
        </p:nvSpPr>
        <p:spPr bwMode="auto">
          <a:xfrm>
            <a:off x="6410325" y="1905000"/>
            <a:ext cx="29527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9pPr>
          </a:lstStyle>
          <a:p>
            <a:pPr algn="ctr"/>
            <a:r>
              <a:rPr lang="en-US" sz="1400" b="0"/>
              <a:t>0</a:t>
            </a:r>
          </a:p>
        </p:txBody>
      </p:sp>
      <p:sp>
        <p:nvSpPr>
          <p:cNvPr id="56351" name="Text Box 78"/>
          <p:cNvSpPr txBox="1">
            <a:spLocks noChangeArrowheads="1"/>
          </p:cNvSpPr>
          <p:nvPr/>
        </p:nvSpPr>
        <p:spPr bwMode="auto">
          <a:xfrm>
            <a:off x="6562725" y="1905000"/>
            <a:ext cx="29527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9pPr>
          </a:lstStyle>
          <a:p>
            <a:pPr algn="ctr"/>
            <a:r>
              <a:rPr lang="en-US" sz="1400" b="0"/>
              <a:t>0</a:t>
            </a:r>
          </a:p>
        </p:txBody>
      </p:sp>
      <p:sp>
        <p:nvSpPr>
          <p:cNvPr id="56352" name="Text Box 79"/>
          <p:cNvSpPr txBox="1">
            <a:spLocks noChangeArrowheads="1"/>
          </p:cNvSpPr>
          <p:nvPr/>
        </p:nvSpPr>
        <p:spPr bwMode="auto">
          <a:xfrm>
            <a:off x="5029200" y="1905000"/>
            <a:ext cx="29527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9pPr>
          </a:lstStyle>
          <a:p>
            <a:pPr algn="ctr"/>
            <a:r>
              <a:rPr lang="en-US" sz="1400" b="0"/>
              <a:t>0</a:t>
            </a:r>
          </a:p>
        </p:txBody>
      </p:sp>
      <p:sp>
        <p:nvSpPr>
          <p:cNvPr id="56353" name="Text Box 80"/>
          <p:cNvSpPr txBox="1">
            <a:spLocks noChangeArrowheads="1"/>
          </p:cNvSpPr>
          <p:nvPr/>
        </p:nvSpPr>
        <p:spPr bwMode="auto">
          <a:xfrm>
            <a:off x="5181600" y="1905000"/>
            <a:ext cx="29527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9pPr>
          </a:lstStyle>
          <a:p>
            <a:pPr algn="ctr"/>
            <a:r>
              <a:rPr lang="en-US" sz="1400" b="0"/>
              <a:t>0</a:t>
            </a:r>
          </a:p>
        </p:txBody>
      </p:sp>
      <p:sp>
        <p:nvSpPr>
          <p:cNvPr id="56354" name="Text Box 81"/>
          <p:cNvSpPr txBox="1">
            <a:spLocks noChangeArrowheads="1"/>
          </p:cNvSpPr>
          <p:nvPr/>
        </p:nvSpPr>
        <p:spPr bwMode="auto">
          <a:xfrm>
            <a:off x="5338763" y="1905000"/>
            <a:ext cx="28575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9pPr>
          </a:lstStyle>
          <a:p>
            <a:pPr algn="ctr"/>
            <a:r>
              <a:rPr lang="en-US" sz="1400" b="0"/>
              <a:t>0</a:t>
            </a:r>
          </a:p>
        </p:txBody>
      </p:sp>
      <p:sp>
        <p:nvSpPr>
          <p:cNvPr id="56355" name="Text Box 82"/>
          <p:cNvSpPr txBox="1">
            <a:spLocks noChangeArrowheads="1"/>
          </p:cNvSpPr>
          <p:nvPr/>
        </p:nvSpPr>
        <p:spPr bwMode="auto">
          <a:xfrm>
            <a:off x="5492750" y="1905000"/>
            <a:ext cx="284163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9pPr>
          </a:lstStyle>
          <a:p>
            <a:pPr algn="ctr"/>
            <a:r>
              <a:rPr lang="en-US" sz="1400" b="0"/>
              <a:t>0</a:t>
            </a:r>
          </a:p>
        </p:txBody>
      </p:sp>
      <p:sp>
        <p:nvSpPr>
          <p:cNvPr id="56356" name="Text Box 83"/>
          <p:cNvSpPr txBox="1">
            <a:spLocks noChangeArrowheads="1"/>
          </p:cNvSpPr>
          <p:nvPr/>
        </p:nvSpPr>
        <p:spPr bwMode="auto">
          <a:xfrm>
            <a:off x="5645150" y="1905000"/>
            <a:ext cx="284163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9pPr>
          </a:lstStyle>
          <a:p>
            <a:pPr algn="ctr"/>
            <a:r>
              <a:rPr lang="en-US" sz="1400" b="0"/>
              <a:t>0</a:t>
            </a:r>
          </a:p>
        </p:txBody>
      </p:sp>
      <p:grpSp>
        <p:nvGrpSpPr>
          <p:cNvPr id="5" name="Group 84"/>
          <p:cNvGrpSpPr>
            <a:grpSpLocks/>
          </p:cNvGrpSpPr>
          <p:nvPr/>
        </p:nvGrpSpPr>
        <p:grpSpPr bwMode="auto">
          <a:xfrm>
            <a:off x="923925" y="2228850"/>
            <a:ext cx="1666875" cy="1033463"/>
            <a:chOff x="582" y="1404"/>
            <a:chExt cx="1050" cy="651"/>
          </a:xfrm>
        </p:grpSpPr>
        <p:sp>
          <p:nvSpPr>
            <p:cNvPr id="56398" name="AutoShape 85"/>
            <p:cNvSpPr>
              <a:spLocks/>
            </p:cNvSpPr>
            <p:nvPr/>
          </p:nvSpPr>
          <p:spPr bwMode="auto">
            <a:xfrm rot="-5400000">
              <a:off x="1438" y="1282"/>
              <a:ext cx="72" cy="316"/>
            </a:xfrm>
            <a:prstGeom prst="leftBrace">
              <a:avLst>
                <a:gd name="adj1" fmla="val 64574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US" b="0"/>
            </a:p>
          </p:txBody>
        </p:sp>
        <p:sp>
          <p:nvSpPr>
            <p:cNvPr id="56399" name="Text Box 86"/>
            <p:cNvSpPr txBox="1">
              <a:spLocks noChangeArrowheads="1"/>
            </p:cNvSpPr>
            <p:nvPr/>
          </p:nvSpPr>
          <p:spPr bwMode="auto">
            <a:xfrm>
              <a:off x="582" y="1473"/>
              <a:ext cx="957" cy="5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800" b="0">
                  <a:solidFill>
                    <a:srgbClr val="CC0000"/>
                  </a:solidFill>
                </a:rPr>
                <a:t>op = 0x00 </a:t>
              </a:r>
              <a:br>
                <a:rPr lang="en-US" sz="1800" b="0">
                  <a:solidFill>
                    <a:srgbClr val="CC0000"/>
                  </a:solidFill>
                </a:rPr>
              </a:br>
              <a:r>
                <a:rPr lang="en-US" sz="1800" b="0">
                  <a:solidFill>
                    <a:srgbClr val="CC0000"/>
                  </a:solidFill>
                </a:rPr>
                <a:t>dictating an </a:t>
              </a:r>
              <a:br>
                <a:rPr lang="en-US" sz="1800" b="0">
                  <a:solidFill>
                    <a:srgbClr val="CC0000"/>
                  </a:solidFill>
                </a:rPr>
              </a:br>
              <a:r>
                <a:rPr lang="en-US" sz="1800" b="0">
                  <a:solidFill>
                    <a:srgbClr val="CC0000"/>
                  </a:solidFill>
                </a:rPr>
                <a:t>ALU function</a:t>
              </a:r>
            </a:p>
          </p:txBody>
        </p:sp>
        <p:sp>
          <p:nvSpPr>
            <p:cNvPr id="56400" name="Line 87"/>
            <p:cNvSpPr>
              <a:spLocks noChangeShapeType="1"/>
            </p:cNvSpPr>
            <p:nvPr/>
          </p:nvSpPr>
          <p:spPr bwMode="auto">
            <a:xfrm flipV="1">
              <a:off x="1376" y="1476"/>
              <a:ext cx="96" cy="144"/>
            </a:xfrm>
            <a:prstGeom prst="line">
              <a:avLst/>
            </a:prstGeom>
            <a:noFill/>
            <a:ln w="9525">
              <a:solidFill>
                <a:srgbClr val="CC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</p:grpSp>
      <p:grpSp>
        <p:nvGrpSpPr>
          <p:cNvPr id="6" name="Group 88"/>
          <p:cNvGrpSpPr>
            <a:grpSpLocks/>
          </p:cNvGrpSpPr>
          <p:nvPr/>
        </p:nvGrpSpPr>
        <p:grpSpPr bwMode="auto">
          <a:xfrm>
            <a:off x="2549525" y="2228850"/>
            <a:ext cx="954088" cy="1209675"/>
            <a:chOff x="1606" y="1404"/>
            <a:chExt cx="601" cy="762"/>
          </a:xfrm>
        </p:grpSpPr>
        <p:sp>
          <p:nvSpPr>
            <p:cNvPr id="56395" name="AutoShape 89"/>
            <p:cNvSpPr>
              <a:spLocks/>
            </p:cNvSpPr>
            <p:nvPr/>
          </p:nvSpPr>
          <p:spPr bwMode="auto">
            <a:xfrm rot="-5400000">
              <a:off x="1980" y="1283"/>
              <a:ext cx="72" cy="313"/>
            </a:xfrm>
            <a:prstGeom prst="leftBrace">
              <a:avLst>
                <a:gd name="adj1" fmla="val 55548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US" b="0"/>
            </a:p>
          </p:txBody>
        </p:sp>
        <p:sp>
          <p:nvSpPr>
            <p:cNvPr id="56396" name="Text Box 90"/>
            <p:cNvSpPr txBox="1">
              <a:spLocks noChangeArrowheads="1"/>
            </p:cNvSpPr>
            <p:nvPr/>
          </p:nvSpPr>
          <p:spPr bwMode="auto">
            <a:xfrm>
              <a:off x="1606" y="1584"/>
              <a:ext cx="601" cy="5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800" b="0">
                  <a:solidFill>
                    <a:srgbClr val="CC0000"/>
                  </a:solidFill>
                </a:rPr>
                <a:t>shift </a:t>
              </a:r>
            </a:p>
            <a:p>
              <a:pPr algn="ctr"/>
              <a:r>
                <a:rPr lang="en-US" sz="1800" b="0">
                  <a:solidFill>
                    <a:srgbClr val="CC0000"/>
                  </a:solidFill>
                </a:rPr>
                <a:t>amount </a:t>
              </a:r>
            </a:p>
            <a:p>
              <a:pPr algn="ctr"/>
              <a:r>
                <a:rPr lang="en-US" sz="1800" b="0">
                  <a:solidFill>
                    <a:srgbClr val="CC0000"/>
                  </a:solidFill>
                </a:rPr>
                <a:t>in rs</a:t>
              </a:r>
            </a:p>
          </p:txBody>
        </p:sp>
        <p:sp>
          <p:nvSpPr>
            <p:cNvPr id="56397" name="Line 91"/>
            <p:cNvSpPr>
              <a:spLocks noChangeShapeType="1"/>
            </p:cNvSpPr>
            <p:nvPr/>
          </p:nvSpPr>
          <p:spPr bwMode="auto">
            <a:xfrm flipV="1">
              <a:off x="2016" y="1476"/>
              <a:ext cx="0" cy="144"/>
            </a:xfrm>
            <a:prstGeom prst="line">
              <a:avLst/>
            </a:prstGeom>
            <a:noFill/>
            <a:ln w="9525">
              <a:solidFill>
                <a:srgbClr val="CC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</p:grpSp>
      <p:grpSp>
        <p:nvGrpSpPr>
          <p:cNvPr id="7" name="Group 92"/>
          <p:cNvGrpSpPr>
            <a:grpSpLocks/>
          </p:cNvGrpSpPr>
          <p:nvPr/>
        </p:nvGrpSpPr>
        <p:grpSpPr bwMode="auto">
          <a:xfrm>
            <a:off x="4243388" y="2228850"/>
            <a:ext cx="1301750" cy="1208088"/>
            <a:chOff x="2673" y="1404"/>
            <a:chExt cx="820" cy="761"/>
          </a:xfrm>
        </p:grpSpPr>
        <p:sp>
          <p:nvSpPr>
            <p:cNvPr id="56392" name="AutoShape 93"/>
            <p:cNvSpPr>
              <a:spLocks/>
            </p:cNvSpPr>
            <p:nvPr/>
          </p:nvSpPr>
          <p:spPr bwMode="auto">
            <a:xfrm rot="-5400000">
              <a:off x="2940" y="1283"/>
              <a:ext cx="72" cy="313"/>
            </a:xfrm>
            <a:prstGeom prst="leftBrace">
              <a:avLst>
                <a:gd name="adj1" fmla="val 55548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US" b="0"/>
            </a:p>
          </p:txBody>
        </p:sp>
        <p:sp>
          <p:nvSpPr>
            <p:cNvPr id="56393" name="Text Box 94"/>
            <p:cNvSpPr txBox="1">
              <a:spLocks noChangeArrowheads="1"/>
            </p:cNvSpPr>
            <p:nvPr/>
          </p:nvSpPr>
          <p:spPr bwMode="auto">
            <a:xfrm>
              <a:off x="2673" y="1583"/>
              <a:ext cx="820" cy="5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800" b="0">
                  <a:solidFill>
                    <a:srgbClr val="CC0000"/>
                  </a:solidFill>
                </a:rPr>
                <a:t>rd = 2 </a:t>
              </a:r>
              <a:br>
                <a:rPr lang="en-US" sz="1800" b="0">
                  <a:solidFill>
                    <a:srgbClr val="CC0000"/>
                  </a:solidFill>
                </a:rPr>
              </a:br>
              <a:r>
                <a:rPr lang="en-US" sz="1800" b="0">
                  <a:solidFill>
                    <a:srgbClr val="CC0000"/>
                  </a:solidFill>
                </a:rPr>
                <a:t>Reg[2]</a:t>
              </a:r>
            </a:p>
            <a:p>
              <a:pPr algn="ctr"/>
              <a:r>
                <a:rPr lang="en-US" sz="1800" b="0">
                  <a:solidFill>
                    <a:srgbClr val="CC0000"/>
                  </a:solidFill>
                </a:rPr>
                <a:t>destination</a:t>
              </a:r>
            </a:p>
          </p:txBody>
        </p:sp>
        <p:sp>
          <p:nvSpPr>
            <p:cNvPr id="56394" name="Line 95"/>
            <p:cNvSpPr>
              <a:spLocks noChangeShapeType="1"/>
            </p:cNvSpPr>
            <p:nvPr/>
          </p:nvSpPr>
          <p:spPr bwMode="auto">
            <a:xfrm flipV="1">
              <a:off x="2976" y="1476"/>
              <a:ext cx="0" cy="144"/>
            </a:xfrm>
            <a:prstGeom prst="line">
              <a:avLst/>
            </a:prstGeom>
            <a:noFill/>
            <a:ln w="9525">
              <a:solidFill>
                <a:srgbClr val="CC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</p:grpSp>
      <p:grpSp>
        <p:nvGrpSpPr>
          <p:cNvPr id="8" name="Group 96"/>
          <p:cNvGrpSpPr>
            <a:grpSpLocks/>
          </p:cNvGrpSpPr>
          <p:nvPr/>
        </p:nvGrpSpPr>
        <p:grpSpPr bwMode="auto">
          <a:xfrm>
            <a:off x="3506788" y="2228850"/>
            <a:ext cx="877887" cy="1743075"/>
            <a:chOff x="2209" y="1404"/>
            <a:chExt cx="553" cy="1098"/>
          </a:xfrm>
        </p:grpSpPr>
        <p:sp>
          <p:nvSpPr>
            <p:cNvPr id="56389" name="AutoShape 97"/>
            <p:cNvSpPr>
              <a:spLocks/>
            </p:cNvSpPr>
            <p:nvPr/>
          </p:nvSpPr>
          <p:spPr bwMode="auto">
            <a:xfrm rot="-5400000">
              <a:off x="2460" y="1283"/>
              <a:ext cx="72" cy="313"/>
            </a:xfrm>
            <a:prstGeom prst="leftBrace">
              <a:avLst>
                <a:gd name="adj1" fmla="val 55548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US" b="0"/>
            </a:p>
          </p:txBody>
        </p:sp>
        <p:sp>
          <p:nvSpPr>
            <p:cNvPr id="56390" name="Text Box 98"/>
            <p:cNvSpPr txBox="1">
              <a:spLocks noChangeArrowheads="1"/>
            </p:cNvSpPr>
            <p:nvPr/>
          </p:nvSpPr>
          <p:spPr bwMode="auto">
            <a:xfrm>
              <a:off x="2209" y="1920"/>
              <a:ext cx="553" cy="5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800" b="0">
                  <a:solidFill>
                    <a:srgbClr val="CC0000"/>
                  </a:solidFill>
                </a:rPr>
                <a:t>rt = 2</a:t>
              </a:r>
              <a:br>
                <a:rPr lang="en-US" sz="1800" b="0">
                  <a:solidFill>
                    <a:srgbClr val="CC0000"/>
                  </a:solidFill>
                </a:rPr>
              </a:br>
              <a:r>
                <a:rPr lang="en-US" sz="1800" b="0">
                  <a:solidFill>
                    <a:srgbClr val="CC0000"/>
                  </a:solidFill>
                </a:rPr>
                <a:t>Reg[2]</a:t>
              </a:r>
            </a:p>
            <a:p>
              <a:pPr algn="ctr"/>
              <a:r>
                <a:rPr lang="en-US" sz="1800" b="0">
                  <a:solidFill>
                    <a:srgbClr val="CC0000"/>
                  </a:solidFill>
                </a:rPr>
                <a:t>source</a:t>
              </a:r>
            </a:p>
          </p:txBody>
        </p:sp>
        <p:sp>
          <p:nvSpPr>
            <p:cNvPr id="56391" name="Line 99"/>
            <p:cNvSpPr>
              <a:spLocks noChangeShapeType="1"/>
            </p:cNvSpPr>
            <p:nvPr/>
          </p:nvSpPr>
          <p:spPr bwMode="auto">
            <a:xfrm flipV="1">
              <a:off x="2496" y="1476"/>
              <a:ext cx="0" cy="492"/>
            </a:xfrm>
            <a:prstGeom prst="line">
              <a:avLst/>
            </a:prstGeom>
            <a:noFill/>
            <a:ln w="9525">
              <a:solidFill>
                <a:srgbClr val="CC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</p:grpSp>
      <p:grpSp>
        <p:nvGrpSpPr>
          <p:cNvPr id="9" name="Group 139"/>
          <p:cNvGrpSpPr>
            <a:grpSpLocks/>
          </p:cNvGrpSpPr>
          <p:nvPr/>
        </p:nvGrpSpPr>
        <p:grpSpPr bwMode="auto">
          <a:xfrm>
            <a:off x="5237163" y="2209800"/>
            <a:ext cx="1849437" cy="1484313"/>
            <a:chOff x="3299" y="1392"/>
            <a:chExt cx="1165" cy="935"/>
          </a:xfrm>
        </p:grpSpPr>
        <p:sp>
          <p:nvSpPr>
            <p:cNvPr id="56386" name="AutoShape 101"/>
            <p:cNvSpPr>
              <a:spLocks/>
            </p:cNvSpPr>
            <p:nvPr/>
          </p:nvSpPr>
          <p:spPr bwMode="auto">
            <a:xfrm rot="-5400000">
              <a:off x="3420" y="1271"/>
              <a:ext cx="72" cy="313"/>
            </a:xfrm>
            <a:prstGeom prst="leftBrace">
              <a:avLst>
                <a:gd name="adj1" fmla="val 55548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US" b="0"/>
            </a:p>
          </p:txBody>
        </p:sp>
        <p:sp>
          <p:nvSpPr>
            <p:cNvPr id="56387" name="Text Box 102"/>
            <p:cNvSpPr txBox="1">
              <a:spLocks noChangeArrowheads="1"/>
            </p:cNvSpPr>
            <p:nvPr/>
          </p:nvSpPr>
          <p:spPr bwMode="auto">
            <a:xfrm>
              <a:off x="3506" y="1920"/>
              <a:ext cx="958" cy="4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800" b="0">
                  <a:solidFill>
                    <a:srgbClr val="CC0000"/>
                  </a:solidFill>
                </a:rPr>
                <a:t>unused set to ‘0’</a:t>
              </a:r>
            </a:p>
          </p:txBody>
        </p:sp>
        <p:sp>
          <p:nvSpPr>
            <p:cNvPr id="56388" name="Line 103"/>
            <p:cNvSpPr>
              <a:spLocks noChangeShapeType="1"/>
            </p:cNvSpPr>
            <p:nvPr/>
          </p:nvSpPr>
          <p:spPr bwMode="auto">
            <a:xfrm flipH="1" flipV="1">
              <a:off x="3456" y="1476"/>
              <a:ext cx="336" cy="492"/>
            </a:xfrm>
            <a:prstGeom prst="line">
              <a:avLst/>
            </a:prstGeom>
            <a:noFill/>
            <a:ln w="9525">
              <a:solidFill>
                <a:srgbClr val="CC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</p:grpSp>
      <p:grpSp>
        <p:nvGrpSpPr>
          <p:cNvPr id="10" name="Group 104"/>
          <p:cNvGrpSpPr>
            <a:grpSpLocks/>
          </p:cNvGrpSpPr>
          <p:nvPr/>
        </p:nvGrpSpPr>
        <p:grpSpPr bwMode="auto">
          <a:xfrm>
            <a:off x="6088063" y="2209800"/>
            <a:ext cx="1771650" cy="1044575"/>
            <a:chOff x="3835" y="1392"/>
            <a:chExt cx="1116" cy="658"/>
          </a:xfrm>
        </p:grpSpPr>
        <p:sp>
          <p:nvSpPr>
            <p:cNvPr id="56383" name="AutoShape 105"/>
            <p:cNvSpPr>
              <a:spLocks/>
            </p:cNvSpPr>
            <p:nvPr/>
          </p:nvSpPr>
          <p:spPr bwMode="auto">
            <a:xfrm rot="-5400000">
              <a:off x="3957" y="1270"/>
              <a:ext cx="72" cy="316"/>
            </a:xfrm>
            <a:prstGeom prst="leftBrace">
              <a:avLst>
                <a:gd name="adj1" fmla="val 64574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US" b="0"/>
            </a:p>
          </p:txBody>
        </p:sp>
        <p:sp>
          <p:nvSpPr>
            <p:cNvPr id="56384" name="Text Box 106"/>
            <p:cNvSpPr txBox="1">
              <a:spLocks noChangeArrowheads="1"/>
            </p:cNvSpPr>
            <p:nvPr/>
          </p:nvSpPr>
          <p:spPr bwMode="auto">
            <a:xfrm>
              <a:off x="4069" y="1473"/>
              <a:ext cx="882" cy="5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800" b="0">
                  <a:solidFill>
                    <a:srgbClr val="CC0000"/>
                  </a:solidFill>
                </a:rPr>
                <a:t>func = 0x04 </a:t>
              </a:r>
              <a:br>
                <a:rPr lang="en-US" sz="1800" b="0">
                  <a:solidFill>
                    <a:srgbClr val="CC0000"/>
                  </a:solidFill>
                </a:rPr>
              </a:br>
              <a:r>
                <a:rPr lang="en-US" sz="1800" b="0">
                  <a:solidFill>
                    <a:srgbClr val="CC0000"/>
                  </a:solidFill>
                </a:rPr>
                <a:t>dictating an </a:t>
              </a:r>
              <a:br>
                <a:rPr lang="en-US" sz="1800" b="0">
                  <a:solidFill>
                    <a:srgbClr val="CC0000"/>
                  </a:solidFill>
                </a:rPr>
              </a:br>
              <a:r>
                <a:rPr lang="en-US" sz="1800" b="0">
                  <a:solidFill>
                    <a:srgbClr val="CC0000"/>
                  </a:solidFill>
                </a:rPr>
                <a:t>sllv</a:t>
              </a:r>
            </a:p>
          </p:txBody>
        </p:sp>
        <p:sp>
          <p:nvSpPr>
            <p:cNvPr id="56385" name="Line 107"/>
            <p:cNvSpPr>
              <a:spLocks noChangeShapeType="1"/>
            </p:cNvSpPr>
            <p:nvPr/>
          </p:nvSpPr>
          <p:spPr bwMode="auto">
            <a:xfrm flipH="1" flipV="1">
              <a:off x="3990" y="1476"/>
              <a:ext cx="96" cy="144"/>
            </a:xfrm>
            <a:prstGeom prst="line">
              <a:avLst/>
            </a:prstGeom>
            <a:noFill/>
            <a:ln w="9525">
              <a:solidFill>
                <a:srgbClr val="CC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</p:grpSp>
      <p:sp>
        <p:nvSpPr>
          <p:cNvPr id="56363" name="Line 108"/>
          <p:cNvSpPr>
            <a:spLocks noChangeShapeType="1"/>
          </p:cNvSpPr>
          <p:nvPr/>
        </p:nvSpPr>
        <p:spPr bwMode="auto">
          <a:xfrm>
            <a:off x="5872163" y="19050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grpSp>
        <p:nvGrpSpPr>
          <p:cNvPr id="11" name="Group 138"/>
          <p:cNvGrpSpPr>
            <a:grpSpLocks/>
          </p:cNvGrpSpPr>
          <p:nvPr/>
        </p:nvGrpSpPr>
        <p:grpSpPr bwMode="auto">
          <a:xfrm>
            <a:off x="4389438" y="4149080"/>
            <a:ext cx="4297362" cy="2209800"/>
            <a:chOff x="2765" y="2619"/>
            <a:chExt cx="2707" cy="1392"/>
          </a:xfrm>
        </p:grpSpPr>
        <p:sp>
          <p:nvSpPr>
            <p:cNvPr id="56379" name="Rectangle 119"/>
            <p:cNvSpPr>
              <a:spLocks noChangeArrowheads="1"/>
            </p:cNvSpPr>
            <p:nvPr/>
          </p:nvSpPr>
          <p:spPr bwMode="auto">
            <a:xfrm>
              <a:off x="2765" y="2619"/>
              <a:ext cx="2707" cy="2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0488" tIns="44450" rIns="90488" bIns="44450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en-US" sz="1800"/>
                <a:t>Assembly:  </a:t>
              </a:r>
              <a:r>
                <a:rPr lang="en-US" sz="1600">
                  <a:latin typeface="Courier New" charset="0"/>
                </a:rPr>
                <a:t>sllv $2, $2, $8</a:t>
              </a:r>
              <a:endParaRPr lang="en-US" sz="1600">
                <a:solidFill>
                  <a:srgbClr val="CC0000"/>
                </a:solidFill>
                <a:latin typeface="Courier New" charset="0"/>
              </a:endParaRPr>
            </a:p>
          </p:txBody>
        </p:sp>
        <p:sp>
          <p:nvSpPr>
            <p:cNvPr id="56380" name="Rectangle 120"/>
            <p:cNvSpPr>
              <a:spLocks noChangeArrowheads="1"/>
            </p:cNvSpPr>
            <p:nvPr/>
          </p:nvSpPr>
          <p:spPr bwMode="auto">
            <a:xfrm>
              <a:off x="2800" y="2868"/>
              <a:ext cx="1606" cy="2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0488" tIns="44450" rIns="90488" bIns="44450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en-US" sz="1600">
                  <a:latin typeface="Courier New" charset="0"/>
                </a:rPr>
                <a:t>sllv rd, rt, rs</a:t>
              </a:r>
              <a:r>
                <a:rPr lang="en-US" sz="1800"/>
                <a:t>:</a:t>
              </a:r>
            </a:p>
          </p:txBody>
        </p:sp>
        <p:sp>
          <p:nvSpPr>
            <p:cNvPr id="56381" name="Rectangle 121"/>
            <p:cNvSpPr>
              <a:spLocks noChangeArrowheads="1"/>
            </p:cNvSpPr>
            <p:nvPr/>
          </p:nvSpPr>
          <p:spPr bwMode="auto">
            <a:xfrm>
              <a:off x="3258" y="3533"/>
              <a:ext cx="1947" cy="4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0488" tIns="44450" rIns="90488" bIns="44450">
              <a:spAutoFit/>
            </a:bodyPr>
            <a:lstStyle/>
            <a:p>
              <a:pPr marL="174625" indent="-174625">
                <a:lnSpc>
                  <a:spcPct val="90000"/>
                </a:lnSpc>
              </a:pPr>
              <a:r>
                <a:rPr lang="ja-JP" altLang="en-US" sz="1600"/>
                <a:t>“</a:t>
              </a:r>
              <a:r>
                <a:rPr lang="en-US" altLang="ja-JP" sz="1600"/>
                <a:t>Shift the contents of </a:t>
              </a:r>
              <a:r>
                <a:rPr lang="en-US" altLang="ja-JP" sz="1600" i="1"/>
                <a:t>rt</a:t>
              </a:r>
              <a:r>
                <a:rPr lang="en-US" altLang="ja-JP" sz="1600"/>
                <a:t> left by the contents of </a:t>
              </a:r>
              <a:r>
                <a:rPr lang="en-US" altLang="ja-JP" sz="1600" i="1"/>
                <a:t>rs</a:t>
              </a:r>
              <a:r>
                <a:rPr lang="en-US" altLang="ja-JP" sz="1600"/>
                <a:t>; store the result in </a:t>
              </a:r>
              <a:r>
                <a:rPr lang="en-US" altLang="ja-JP" sz="1600" i="1"/>
                <a:t>rd</a:t>
              </a:r>
              <a:r>
                <a:rPr lang="ja-JP" altLang="en-US" sz="1600"/>
                <a:t>”</a:t>
              </a:r>
              <a:endParaRPr lang="en-US" sz="1600"/>
            </a:p>
          </p:txBody>
        </p:sp>
        <p:sp>
          <p:nvSpPr>
            <p:cNvPr id="56382" name="Rectangle 122"/>
            <p:cNvSpPr>
              <a:spLocks noChangeArrowheads="1"/>
            </p:cNvSpPr>
            <p:nvPr/>
          </p:nvSpPr>
          <p:spPr bwMode="auto">
            <a:xfrm>
              <a:off x="3225" y="3156"/>
              <a:ext cx="1886" cy="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en-US" sz="1600"/>
                <a:t>Reg[rd] </a:t>
              </a:r>
              <a:r>
                <a:rPr lang="en-US" sz="1600">
                  <a:latin typeface="Symbol" charset="0"/>
                </a:rPr>
                <a:t>=</a:t>
              </a:r>
              <a:r>
                <a:rPr lang="en-US" sz="1600"/>
                <a:t>  Reg[rt] &lt;&lt; Reg[rs]</a:t>
              </a:r>
            </a:p>
          </p:txBody>
        </p:sp>
      </p:grpSp>
      <p:grpSp>
        <p:nvGrpSpPr>
          <p:cNvPr id="12" name="Group 136"/>
          <p:cNvGrpSpPr>
            <a:grpSpLocks/>
          </p:cNvGrpSpPr>
          <p:nvPr/>
        </p:nvGrpSpPr>
        <p:grpSpPr bwMode="auto">
          <a:xfrm>
            <a:off x="7920038" y="1587500"/>
            <a:ext cx="995362" cy="3176588"/>
            <a:chOff x="4989" y="952"/>
            <a:chExt cx="627" cy="1922"/>
          </a:xfrm>
        </p:grpSpPr>
        <p:grpSp>
          <p:nvGrpSpPr>
            <p:cNvPr id="56369" name="Group 126"/>
            <p:cNvGrpSpPr>
              <a:grpSpLocks noChangeAspect="1"/>
            </p:cNvGrpSpPr>
            <p:nvPr/>
          </p:nvGrpSpPr>
          <p:grpSpPr bwMode="auto">
            <a:xfrm flipH="1">
              <a:off x="5189" y="2310"/>
              <a:ext cx="379" cy="564"/>
              <a:chOff x="5001" y="2310"/>
              <a:chExt cx="379" cy="564"/>
            </a:xfrm>
          </p:grpSpPr>
          <p:sp>
            <p:nvSpPr>
              <p:cNvPr id="56372" name="AutoShape 125"/>
              <p:cNvSpPr>
                <a:spLocks noChangeAspect="1" noChangeArrowheads="1" noTextEdit="1"/>
              </p:cNvSpPr>
              <p:nvPr/>
            </p:nvSpPr>
            <p:spPr bwMode="auto">
              <a:xfrm>
                <a:off x="5001" y="2310"/>
                <a:ext cx="379" cy="56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6373" name="Freeform 127"/>
              <p:cNvSpPr>
                <a:spLocks/>
              </p:cNvSpPr>
              <p:nvPr/>
            </p:nvSpPr>
            <p:spPr bwMode="auto">
              <a:xfrm>
                <a:off x="5123" y="2310"/>
                <a:ext cx="111" cy="118"/>
              </a:xfrm>
              <a:custGeom>
                <a:avLst/>
                <a:gdLst>
                  <a:gd name="T0" fmla="*/ 0 w 558"/>
                  <a:gd name="T1" fmla="*/ 0 h 587"/>
                  <a:gd name="T2" fmla="*/ 0 w 558"/>
                  <a:gd name="T3" fmla="*/ 0 h 587"/>
                  <a:gd name="T4" fmla="*/ 0 w 558"/>
                  <a:gd name="T5" fmla="*/ 0 h 587"/>
                  <a:gd name="T6" fmla="*/ 0 w 558"/>
                  <a:gd name="T7" fmla="*/ 0 h 587"/>
                  <a:gd name="T8" fmla="*/ 0 w 558"/>
                  <a:gd name="T9" fmla="*/ 0 h 587"/>
                  <a:gd name="T10" fmla="*/ 0 w 558"/>
                  <a:gd name="T11" fmla="*/ 0 h 587"/>
                  <a:gd name="T12" fmla="*/ 0 w 558"/>
                  <a:gd name="T13" fmla="*/ 0 h 587"/>
                  <a:gd name="T14" fmla="*/ 0 w 558"/>
                  <a:gd name="T15" fmla="*/ 0 h 587"/>
                  <a:gd name="T16" fmla="*/ 0 w 558"/>
                  <a:gd name="T17" fmla="*/ 0 h 587"/>
                  <a:gd name="T18" fmla="*/ 0 w 558"/>
                  <a:gd name="T19" fmla="*/ 0 h 587"/>
                  <a:gd name="T20" fmla="*/ 0 w 558"/>
                  <a:gd name="T21" fmla="*/ 0 h 587"/>
                  <a:gd name="T22" fmla="*/ 0 w 558"/>
                  <a:gd name="T23" fmla="*/ 0 h 587"/>
                  <a:gd name="T24" fmla="*/ 0 w 558"/>
                  <a:gd name="T25" fmla="*/ 0 h 587"/>
                  <a:gd name="T26" fmla="*/ 0 w 558"/>
                  <a:gd name="T27" fmla="*/ 0 h 587"/>
                  <a:gd name="T28" fmla="*/ 0 w 558"/>
                  <a:gd name="T29" fmla="*/ 0 h 587"/>
                  <a:gd name="T30" fmla="*/ 0 w 558"/>
                  <a:gd name="T31" fmla="*/ 0 h 587"/>
                  <a:gd name="T32" fmla="*/ 0 w 558"/>
                  <a:gd name="T33" fmla="*/ 0 h 587"/>
                  <a:gd name="T34" fmla="*/ 0 w 558"/>
                  <a:gd name="T35" fmla="*/ 0 h 587"/>
                  <a:gd name="T36" fmla="*/ 0 w 558"/>
                  <a:gd name="T37" fmla="*/ 0 h 587"/>
                  <a:gd name="T38" fmla="*/ 0 w 558"/>
                  <a:gd name="T39" fmla="*/ 0 h 587"/>
                  <a:gd name="T40" fmla="*/ 0 w 558"/>
                  <a:gd name="T41" fmla="*/ 0 h 587"/>
                  <a:gd name="T42" fmla="*/ 0 w 558"/>
                  <a:gd name="T43" fmla="*/ 0 h 587"/>
                  <a:gd name="T44" fmla="*/ 0 w 558"/>
                  <a:gd name="T45" fmla="*/ 0 h 587"/>
                  <a:gd name="T46" fmla="*/ 0 w 558"/>
                  <a:gd name="T47" fmla="*/ 0 h 587"/>
                  <a:gd name="T48" fmla="*/ 0 w 558"/>
                  <a:gd name="T49" fmla="*/ 0 h 587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w 558"/>
                  <a:gd name="T76" fmla="*/ 0 h 587"/>
                  <a:gd name="T77" fmla="*/ 558 w 558"/>
                  <a:gd name="T78" fmla="*/ 587 h 587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T75" t="T76" r="T77" b="T78"/>
                <a:pathLst>
                  <a:path w="558" h="587">
                    <a:moveTo>
                      <a:pt x="275" y="0"/>
                    </a:moveTo>
                    <a:lnTo>
                      <a:pt x="344" y="9"/>
                    </a:lnTo>
                    <a:lnTo>
                      <a:pt x="378" y="54"/>
                    </a:lnTo>
                    <a:lnTo>
                      <a:pt x="394" y="143"/>
                    </a:lnTo>
                    <a:lnTo>
                      <a:pt x="383" y="251"/>
                    </a:lnTo>
                    <a:lnTo>
                      <a:pt x="356" y="318"/>
                    </a:lnTo>
                    <a:lnTo>
                      <a:pt x="325" y="403"/>
                    </a:lnTo>
                    <a:lnTo>
                      <a:pt x="511" y="510"/>
                    </a:lnTo>
                    <a:lnTo>
                      <a:pt x="558" y="550"/>
                    </a:lnTo>
                    <a:lnTo>
                      <a:pt x="530" y="587"/>
                    </a:lnTo>
                    <a:lnTo>
                      <a:pt x="437" y="510"/>
                    </a:lnTo>
                    <a:lnTo>
                      <a:pt x="297" y="457"/>
                    </a:lnTo>
                    <a:lnTo>
                      <a:pt x="232" y="524"/>
                    </a:lnTo>
                    <a:lnTo>
                      <a:pt x="162" y="573"/>
                    </a:lnTo>
                    <a:lnTo>
                      <a:pt x="103" y="577"/>
                    </a:lnTo>
                    <a:lnTo>
                      <a:pt x="46" y="573"/>
                    </a:lnTo>
                    <a:lnTo>
                      <a:pt x="19" y="533"/>
                    </a:lnTo>
                    <a:lnTo>
                      <a:pt x="0" y="443"/>
                    </a:lnTo>
                    <a:lnTo>
                      <a:pt x="0" y="344"/>
                    </a:lnTo>
                    <a:lnTo>
                      <a:pt x="22" y="269"/>
                    </a:lnTo>
                    <a:lnTo>
                      <a:pt x="100" y="147"/>
                    </a:lnTo>
                    <a:lnTo>
                      <a:pt x="186" y="67"/>
                    </a:lnTo>
                    <a:lnTo>
                      <a:pt x="244" y="23"/>
                    </a:lnTo>
                    <a:lnTo>
                      <a:pt x="297" y="9"/>
                    </a:lnTo>
                    <a:lnTo>
                      <a:pt x="275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6374" name="Freeform 128"/>
              <p:cNvSpPr>
                <a:spLocks/>
              </p:cNvSpPr>
              <p:nvPr/>
            </p:nvSpPr>
            <p:spPr bwMode="auto">
              <a:xfrm>
                <a:off x="5150" y="2450"/>
                <a:ext cx="230" cy="102"/>
              </a:xfrm>
              <a:custGeom>
                <a:avLst/>
                <a:gdLst>
                  <a:gd name="T0" fmla="*/ 0 w 1150"/>
                  <a:gd name="T1" fmla="*/ 0 h 513"/>
                  <a:gd name="T2" fmla="*/ 0 w 1150"/>
                  <a:gd name="T3" fmla="*/ 0 h 513"/>
                  <a:gd name="T4" fmla="*/ 0 w 1150"/>
                  <a:gd name="T5" fmla="*/ 0 h 513"/>
                  <a:gd name="T6" fmla="*/ 0 w 1150"/>
                  <a:gd name="T7" fmla="*/ 0 h 513"/>
                  <a:gd name="T8" fmla="*/ 0 w 1150"/>
                  <a:gd name="T9" fmla="*/ 0 h 513"/>
                  <a:gd name="T10" fmla="*/ 0 w 1150"/>
                  <a:gd name="T11" fmla="*/ 0 h 513"/>
                  <a:gd name="T12" fmla="*/ 0 w 1150"/>
                  <a:gd name="T13" fmla="*/ 0 h 513"/>
                  <a:gd name="T14" fmla="*/ 0 w 1150"/>
                  <a:gd name="T15" fmla="*/ 0 h 513"/>
                  <a:gd name="T16" fmla="*/ 0 w 1150"/>
                  <a:gd name="T17" fmla="*/ 0 h 513"/>
                  <a:gd name="T18" fmla="*/ 0 w 1150"/>
                  <a:gd name="T19" fmla="*/ 0 h 513"/>
                  <a:gd name="T20" fmla="*/ 0 w 1150"/>
                  <a:gd name="T21" fmla="*/ 0 h 513"/>
                  <a:gd name="T22" fmla="*/ 0 w 1150"/>
                  <a:gd name="T23" fmla="*/ 0 h 513"/>
                  <a:gd name="T24" fmla="*/ 0 w 1150"/>
                  <a:gd name="T25" fmla="*/ 0 h 513"/>
                  <a:gd name="T26" fmla="*/ 0 w 1150"/>
                  <a:gd name="T27" fmla="*/ 0 h 513"/>
                  <a:gd name="T28" fmla="*/ 0 w 1150"/>
                  <a:gd name="T29" fmla="*/ 0 h 513"/>
                  <a:gd name="T30" fmla="*/ 0 w 1150"/>
                  <a:gd name="T31" fmla="*/ 0 h 513"/>
                  <a:gd name="T32" fmla="*/ 0 w 1150"/>
                  <a:gd name="T33" fmla="*/ 0 h 513"/>
                  <a:gd name="T34" fmla="*/ 0 w 1150"/>
                  <a:gd name="T35" fmla="*/ 0 h 513"/>
                  <a:gd name="T36" fmla="*/ 0 w 1150"/>
                  <a:gd name="T37" fmla="*/ 0 h 513"/>
                  <a:gd name="T38" fmla="*/ 0 w 1150"/>
                  <a:gd name="T39" fmla="*/ 0 h 513"/>
                  <a:gd name="T40" fmla="*/ 0 w 1150"/>
                  <a:gd name="T41" fmla="*/ 0 h 513"/>
                  <a:gd name="T42" fmla="*/ 0 w 1150"/>
                  <a:gd name="T43" fmla="*/ 0 h 513"/>
                  <a:gd name="T44" fmla="*/ 0 w 1150"/>
                  <a:gd name="T45" fmla="*/ 0 h 513"/>
                  <a:gd name="T46" fmla="*/ 0 w 1150"/>
                  <a:gd name="T47" fmla="*/ 0 h 513"/>
                  <a:gd name="T48" fmla="*/ 0 w 1150"/>
                  <a:gd name="T49" fmla="*/ 0 h 513"/>
                  <a:gd name="T50" fmla="*/ 0 w 1150"/>
                  <a:gd name="T51" fmla="*/ 0 h 513"/>
                  <a:gd name="T52" fmla="*/ 0 w 1150"/>
                  <a:gd name="T53" fmla="*/ 0 h 513"/>
                  <a:gd name="T54" fmla="*/ 0 w 1150"/>
                  <a:gd name="T55" fmla="*/ 0 h 513"/>
                  <a:gd name="T56" fmla="*/ 0 w 1150"/>
                  <a:gd name="T57" fmla="*/ 0 h 513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w 1150"/>
                  <a:gd name="T88" fmla="*/ 0 h 513"/>
                  <a:gd name="T89" fmla="*/ 1150 w 1150"/>
                  <a:gd name="T90" fmla="*/ 513 h 513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T87" t="T88" r="T89" b="T90"/>
                <a:pathLst>
                  <a:path w="1150" h="513">
                    <a:moveTo>
                      <a:pt x="12" y="0"/>
                    </a:moveTo>
                    <a:lnTo>
                      <a:pt x="120" y="15"/>
                    </a:lnTo>
                    <a:lnTo>
                      <a:pt x="317" y="104"/>
                    </a:lnTo>
                    <a:lnTo>
                      <a:pt x="488" y="176"/>
                    </a:lnTo>
                    <a:lnTo>
                      <a:pt x="678" y="239"/>
                    </a:lnTo>
                    <a:lnTo>
                      <a:pt x="814" y="305"/>
                    </a:lnTo>
                    <a:lnTo>
                      <a:pt x="1000" y="378"/>
                    </a:lnTo>
                    <a:lnTo>
                      <a:pt x="1150" y="445"/>
                    </a:lnTo>
                    <a:lnTo>
                      <a:pt x="1142" y="471"/>
                    </a:lnTo>
                    <a:lnTo>
                      <a:pt x="1097" y="485"/>
                    </a:lnTo>
                    <a:lnTo>
                      <a:pt x="964" y="414"/>
                    </a:lnTo>
                    <a:lnTo>
                      <a:pt x="956" y="458"/>
                    </a:lnTo>
                    <a:lnTo>
                      <a:pt x="922" y="498"/>
                    </a:lnTo>
                    <a:lnTo>
                      <a:pt x="872" y="513"/>
                    </a:lnTo>
                    <a:lnTo>
                      <a:pt x="817" y="480"/>
                    </a:lnTo>
                    <a:lnTo>
                      <a:pt x="778" y="440"/>
                    </a:lnTo>
                    <a:lnTo>
                      <a:pt x="783" y="378"/>
                    </a:lnTo>
                    <a:lnTo>
                      <a:pt x="794" y="347"/>
                    </a:lnTo>
                    <a:lnTo>
                      <a:pt x="666" y="283"/>
                    </a:lnTo>
                    <a:lnTo>
                      <a:pt x="604" y="270"/>
                    </a:lnTo>
                    <a:lnTo>
                      <a:pt x="488" y="243"/>
                    </a:lnTo>
                    <a:lnTo>
                      <a:pt x="329" y="185"/>
                    </a:lnTo>
                    <a:lnTo>
                      <a:pt x="201" y="122"/>
                    </a:lnTo>
                    <a:lnTo>
                      <a:pt x="109" y="95"/>
                    </a:lnTo>
                    <a:lnTo>
                      <a:pt x="12" y="104"/>
                    </a:lnTo>
                    <a:lnTo>
                      <a:pt x="0" y="37"/>
                    </a:lnTo>
                    <a:lnTo>
                      <a:pt x="39" y="0"/>
                    </a:lnTo>
                    <a:lnTo>
                      <a:pt x="62" y="0"/>
                    </a:lnTo>
                    <a:lnTo>
                      <a:pt x="12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6375" name="Freeform 129"/>
              <p:cNvSpPr>
                <a:spLocks/>
              </p:cNvSpPr>
              <p:nvPr/>
            </p:nvSpPr>
            <p:spPr bwMode="auto">
              <a:xfrm>
                <a:off x="5088" y="2448"/>
                <a:ext cx="76" cy="219"/>
              </a:xfrm>
              <a:custGeom>
                <a:avLst/>
                <a:gdLst>
                  <a:gd name="T0" fmla="*/ 0 w 379"/>
                  <a:gd name="T1" fmla="*/ 0 h 1098"/>
                  <a:gd name="T2" fmla="*/ 0 w 379"/>
                  <a:gd name="T3" fmla="*/ 0 h 1098"/>
                  <a:gd name="T4" fmla="*/ 0 w 379"/>
                  <a:gd name="T5" fmla="*/ 0 h 1098"/>
                  <a:gd name="T6" fmla="*/ 0 w 379"/>
                  <a:gd name="T7" fmla="*/ 0 h 1098"/>
                  <a:gd name="T8" fmla="*/ 0 w 379"/>
                  <a:gd name="T9" fmla="*/ 0 h 1098"/>
                  <a:gd name="T10" fmla="*/ 0 w 379"/>
                  <a:gd name="T11" fmla="*/ 0 h 1098"/>
                  <a:gd name="T12" fmla="*/ 0 w 379"/>
                  <a:gd name="T13" fmla="*/ 0 h 1098"/>
                  <a:gd name="T14" fmla="*/ 0 w 379"/>
                  <a:gd name="T15" fmla="*/ 0 h 1098"/>
                  <a:gd name="T16" fmla="*/ 0 w 379"/>
                  <a:gd name="T17" fmla="*/ 0 h 1098"/>
                  <a:gd name="T18" fmla="*/ 0 w 379"/>
                  <a:gd name="T19" fmla="*/ 0 h 1098"/>
                  <a:gd name="T20" fmla="*/ 0 w 379"/>
                  <a:gd name="T21" fmla="*/ 0 h 1098"/>
                  <a:gd name="T22" fmla="*/ 0 w 379"/>
                  <a:gd name="T23" fmla="*/ 0 h 1098"/>
                  <a:gd name="T24" fmla="*/ 0 w 379"/>
                  <a:gd name="T25" fmla="*/ 0 h 1098"/>
                  <a:gd name="T26" fmla="*/ 0 w 379"/>
                  <a:gd name="T27" fmla="*/ 0 h 1098"/>
                  <a:gd name="T28" fmla="*/ 0 w 379"/>
                  <a:gd name="T29" fmla="*/ 0 h 1098"/>
                  <a:gd name="T30" fmla="*/ 0 w 379"/>
                  <a:gd name="T31" fmla="*/ 0 h 1098"/>
                  <a:gd name="T32" fmla="*/ 0 w 379"/>
                  <a:gd name="T33" fmla="*/ 0 h 1098"/>
                  <a:gd name="T34" fmla="*/ 0 w 379"/>
                  <a:gd name="T35" fmla="*/ 0 h 1098"/>
                  <a:gd name="T36" fmla="*/ 0 w 379"/>
                  <a:gd name="T37" fmla="*/ 0 h 1098"/>
                  <a:gd name="T38" fmla="*/ 0 w 379"/>
                  <a:gd name="T39" fmla="*/ 0 h 1098"/>
                  <a:gd name="T40" fmla="*/ 0 w 379"/>
                  <a:gd name="T41" fmla="*/ 0 h 1098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w 379"/>
                  <a:gd name="T64" fmla="*/ 0 h 1098"/>
                  <a:gd name="T65" fmla="*/ 379 w 379"/>
                  <a:gd name="T66" fmla="*/ 1098 h 1098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T63" t="T64" r="T65" b="T66"/>
                <a:pathLst>
                  <a:path w="379" h="1098">
                    <a:moveTo>
                      <a:pt x="216" y="0"/>
                    </a:moveTo>
                    <a:lnTo>
                      <a:pt x="266" y="0"/>
                    </a:lnTo>
                    <a:lnTo>
                      <a:pt x="310" y="23"/>
                    </a:lnTo>
                    <a:lnTo>
                      <a:pt x="355" y="91"/>
                    </a:lnTo>
                    <a:lnTo>
                      <a:pt x="371" y="175"/>
                    </a:lnTo>
                    <a:lnTo>
                      <a:pt x="379" y="386"/>
                    </a:lnTo>
                    <a:lnTo>
                      <a:pt x="368" y="565"/>
                    </a:lnTo>
                    <a:lnTo>
                      <a:pt x="332" y="749"/>
                    </a:lnTo>
                    <a:lnTo>
                      <a:pt x="286" y="937"/>
                    </a:lnTo>
                    <a:lnTo>
                      <a:pt x="232" y="1049"/>
                    </a:lnTo>
                    <a:lnTo>
                      <a:pt x="163" y="1098"/>
                    </a:lnTo>
                    <a:lnTo>
                      <a:pt x="105" y="1098"/>
                    </a:lnTo>
                    <a:lnTo>
                      <a:pt x="35" y="1049"/>
                    </a:lnTo>
                    <a:lnTo>
                      <a:pt x="8" y="977"/>
                    </a:lnTo>
                    <a:lnTo>
                      <a:pt x="0" y="848"/>
                    </a:lnTo>
                    <a:lnTo>
                      <a:pt x="8" y="686"/>
                    </a:lnTo>
                    <a:lnTo>
                      <a:pt x="43" y="485"/>
                    </a:lnTo>
                    <a:lnTo>
                      <a:pt x="89" y="238"/>
                    </a:lnTo>
                    <a:lnTo>
                      <a:pt x="147" y="49"/>
                    </a:lnTo>
                    <a:lnTo>
                      <a:pt x="182" y="23"/>
                    </a:lnTo>
                    <a:lnTo>
                      <a:pt x="216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6376" name="Freeform 130"/>
              <p:cNvSpPr>
                <a:spLocks/>
              </p:cNvSpPr>
              <p:nvPr/>
            </p:nvSpPr>
            <p:spPr bwMode="auto">
              <a:xfrm>
                <a:off x="5009" y="2436"/>
                <a:ext cx="107" cy="202"/>
              </a:xfrm>
              <a:custGeom>
                <a:avLst/>
                <a:gdLst>
                  <a:gd name="T0" fmla="*/ 0 w 535"/>
                  <a:gd name="T1" fmla="*/ 0 h 1008"/>
                  <a:gd name="T2" fmla="*/ 0 w 535"/>
                  <a:gd name="T3" fmla="*/ 0 h 1008"/>
                  <a:gd name="T4" fmla="*/ 0 w 535"/>
                  <a:gd name="T5" fmla="*/ 0 h 1008"/>
                  <a:gd name="T6" fmla="*/ 0 w 535"/>
                  <a:gd name="T7" fmla="*/ 0 h 1008"/>
                  <a:gd name="T8" fmla="*/ 0 w 535"/>
                  <a:gd name="T9" fmla="*/ 0 h 1008"/>
                  <a:gd name="T10" fmla="*/ 0 w 535"/>
                  <a:gd name="T11" fmla="*/ 0 h 1008"/>
                  <a:gd name="T12" fmla="*/ 0 w 535"/>
                  <a:gd name="T13" fmla="*/ 0 h 1008"/>
                  <a:gd name="T14" fmla="*/ 0 w 535"/>
                  <a:gd name="T15" fmla="*/ 0 h 1008"/>
                  <a:gd name="T16" fmla="*/ 0 w 535"/>
                  <a:gd name="T17" fmla="*/ 0 h 1008"/>
                  <a:gd name="T18" fmla="*/ 0 w 535"/>
                  <a:gd name="T19" fmla="*/ 0 h 1008"/>
                  <a:gd name="T20" fmla="*/ 0 w 535"/>
                  <a:gd name="T21" fmla="*/ 0 h 1008"/>
                  <a:gd name="T22" fmla="*/ 0 w 535"/>
                  <a:gd name="T23" fmla="*/ 0 h 1008"/>
                  <a:gd name="T24" fmla="*/ 0 w 535"/>
                  <a:gd name="T25" fmla="*/ 0 h 1008"/>
                  <a:gd name="T26" fmla="*/ 0 w 535"/>
                  <a:gd name="T27" fmla="*/ 0 h 1008"/>
                  <a:gd name="T28" fmla="*/ 0 w 535"/>
                  <a:gd name="T29" fmla="*/ 0 h 1008"/>
                  <a:gd name="T30" fmla="*/ 0 w 535"/>
                  <a:gd name="T31" fmla="*/ 0 h 1008"/>
                  <a:gd name="T32" fmla="*/ 0 w 535"/>
                  <a:gd name="T33" fmla="*/ 0 h 1008"/>
                  <a:gd name="T34" fmla="*/ 0 w 535"/>
                  <a:gd name="T35" fmla="*/ 0 h 1008"/>
                  <a:gd name="T36" fmla="*/ 0 w 535"/>
                  <a:gd name="T37" fmla="*/ 0 h 1008"/>
                  <a:gd name="T38" fmla="*/ 0 w 535"/>
                  <a:gd name="T39" fmla="*/ 0 h 1008"/>
                  <a:gd name="T40" fmla="*/ 0 w 535"/>
                  <a:gd name="T41" fmla="*/ 0 h 1008"/>
                  <a:gd name="T42" fmla="*/ 0 w 535"/>
                  <a:gd name="T43" fmla="*/ 0 h 1008"/>
                  <a:gd name="T44" fmla="*/ 0 w 535"/>
                  <a:gd name="T45" fmla="*/ 0 h 1008"/>
                  <a:gd name="T46" fmla="*/ 0 w 535"/>
                  <a:gd name="T47" fmla="*/ 0 h 1008"/>
                  <a:gd name="T48" fmla="*/ 0 w 535"/>
                  <a:gd name="T49" fmla="*/ 0 h 1008"/>
                  <a:gd name="T50" fmla="*/ 0 w 535"/>
                  <a:gd name="T51" fmla="*/ 0 h 1008"/>
                  <a:gd name="T52" fmla="*/ 0 w 535"/>
                  <a:gd name="T53" fmla="*/ 0 h 1008"/>
                  <a:gd name="T54" fmla="*/ 0 w 535"/>
                  <a:gd name="T55" fmla="*/ 0 h 1008"/>
                  <a:gd name="T56" fmla="*/ 0 w 535"/>
                  <a:gd name="T57" fmla="*/ 0 h 1008"/>
                  <a:gd name="T58" fmla="*/ 0 w 535"/>
                  <a:gd name="T59" fmla="*/ 0 h 1008"/>
                  <a:gd name="T60" fmla="*/ 0 w 535"/>
                  <a:gd name="T61" fmla="*/ 0 h 1008"/>
                  <a:gd name="T62" fmla="*/ 0 w 535"/>
                  <a:gd name="T63" fmla="*/ 0 h 1008"/>
                  <a:gd name="T64" fmla="*/ 0 w 535"/>
                  <a:gd name="T65" fmla="*/ 0 h 1008"/>
                  <a:gd name="T66" fmla="*/ 0 w 535"/>
                  <a:gd name="T67" fmla="*/ 0 h 1008"/>
                  <a:gd name="T68" fmla="*/ 0 w 535"/>
                  <a:gd name="T69" fmla="*/ 0 h 1008"/>
                  <a:gd name="T70" fmla="*/ 0 w 535"/>
                  <a:gd name="T71" fmla="*/ 0 h 1008"/>
                  <a:gd name="T72" fmla="*/ 0 w 535"/>
                  <a:gd name="T73" fmla="*/ 0 h 1008"/>
                  <a:gd name="T74" fmla="*/ 0 w 535"/>
                  <a:gd name="T75" fmla="*/ 0 h 1008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w 535"/>
                  <a:gd name="T115" fmla="*/ 0 h 1008"/>
                  <a:gd name="T116" fmla="*/ 535 w 535"/>
                  <a:gd name="T117" fmla="*/ 1008 h 1008"/>
                </a:gdLst>
                <a:ahLst/>
                <a:cxnLst>
                  <a:cxn ang="T76">
                    <a:pos x="T0" y="T1"/>
                  </a:cxn>
                  <a:cxn ang="T77">
                    <a:pos x="T2" y="T3"/>
                  </a:cxn>
                  <a:cxn ang="T78">
                    <a:pos x="T4" y="T5"/>
                  </a:cxn>
                  <a:cxn ang="T79">
                    <a:pos x="T6" y="T7"/>
                  </a:cxn>
                  <a:cxn ang="T80">
                    <a:pos x="T8" y="T9"/>
                  </a:cxn>
                  <a:cxn ang="T81">
                    <a:pos x="T10" y="T11"/>
                  </a:cxn>
                  <a:cxn ang="T82">
                    <a:pos x="T12" y="T13"/>
                  </a:cxn>
                  <a:cxn ang="T83">
                    <a:pos x="T14" y="T15"/>
                  </a:cxn>
                  <a:cxn ang="T84">
                    <a:pos x="T16" y="T17"/>
                  </a:cxn>
                  <a:cxn ang="T85">
                    <a:pos x="T18" y="T19"/>
                  </a:cxn>
                  <a:cxn ang="T86">
                    <a:pos x="T20" y="T21"/>
                  </a:cxn>
                  <a:cxn ang="T87">
                    <a:pos x="T22" y="T23"/>
                  </a:cxn>
                  <a:cxn ang="T88">
                    <a:pos x="T24" y="T25"/>
                  </a:cxn>
                  <a:cxn ang="T89">
                    <a:pos x="T26" y="T27"/>
                  </a:cxn>
                  <a:cxn ang="T90">
                    <a:pos x="T28" y="T29"/>
                  </a:cxn>
                  <a:cxn ang="T91">
                    <a:pos x="T30" y="T31"/>
                  </a:cxn>
                  <a:cxn ang="T92">
                    <a:pos x="T32" y="T33"/>
                  </a:cxn>
                  <a:cxn ang="T93">
                    <a:pos x="T34" y="T35"/>
                  </a:cxn>
                  <a:cxn ang="T94">
                    <a:pos x="T36" y="T37"/>
                  </a:cxn>
                  <a:cxn ang="T95">
                    <a:pos x="T38" y="T39"/>
                  </a:cxn>
                  <a:cxn ang="T96">
                    <a:pos x="T40" y="T41"/>
                  </a:cxn>
                  <a:cxn ang="T97">
                    <a:pos x="T42" y="T43"/>
                  </a:cxn>
                  <a:cxn ang="T98">
                    <a:pos x="T44" y="T45"/>
                  </a:cxn>
                  <a:cxn ang="T99">
                    <a:pos x="T46" y="T47"/>
                  </a:cxn>
                  <a:cxn ang="T100">
                    <a:pos x="T48" y="T49"/>
                  </a:cxn>
                  <a:cxn ang="T101">
                    <a:pos x="T50" y="T51"/>
                  </a:cxn>
                  <a:cxn ang="T102">
                    <a:pos x="T52" y="T53"/>
                  </a:cxn>
                  <a:cxn ang="T103">
                    <a:pos x="T54" y="T55"/>
                  </a:cxn>
                  <a:cxn ang="T104">
                    <a:pos x="T56" y="T57"/>
                  </a:cxn>
                  <a:cxn ang="T105">
                    <a:pos x="T58" y="T59"/>
                  </a:cxn>
                  <a:cxn ang="T106">
                    <a:pos x="T60" y="T61"/>
                  </a:cxn>
                  <a:cxn ang="T107">
                    <a:pos x="T62" y="T63"/>
                  </a:cxn>
                  <a:cxn ang="T108">
                    <a:pos x="T64" y="T65"/>
                  </a:cxn>
                  <a:cxn ang="T109">
                    <a:pos x="T66" y="T67"/>
                  </a:cxn>
                  <a:cxn ang="T110">
                    <a:pos x="T68" y="T69"/>
                  </a:cxn>
                  <a:cxn ang="T111">
                    <a:pos x="T70" y="T71"/>
                  </a:cxn>
                  <a:cxn ang="T112">
                    <a:pos x="T72" y="T73"/>
                  </a:cxn>
                  <a:cxn ang="T113">
                    <a:pos x="T74" y="T75"/>
                  </a:cxn>
                </a:cxnLst>
                <a:rect l="T114" t="T115" r="T116" b="T117"/>
                <a:pathLst>
                  <a:path w="535" h="1008">
                    <a:moveTo>
                      <a:pt x="406" y="40"/>
                    </a:moveTo>
                    <a:lnTo>
                      <a:pt x="465" y="0"/>
                    </a:lnTo>
                    <a:lnTo>
                      <a:pt x="508" y="0"/>
                    </a:lnTo>
                    <a:lnTo>
                      <a:pt x="535" y="32"/>
                    </a:lnTo>
                    <a:lnTo>
                      <a:pt x="520" y="94"/>
                    </a:lnTo>
                    <a:lnTo>
                      <a:pt x="484" y="134"/>
                    </a:lnTo>
                    <a:lnTo>
                      <a:pt x="418" y="174"/>
                    </a:lnTo>
                    <a:lnTo>
                      <a:pt x="290" y="233"/>
                    </a:lnTo>
                    <a:lnTo>
                      <a:pt x="128" y="336"/>
                    </a:lnTo>
                    <a:lnTo>
                      <a:pt x="66" y="340"/>
                    </a:lnTo>
                    <a:lnTo>
                      <a:pt x="100" y="435"/>
                    </a:lnTo>
                    <a:lnTo>
                      <a:pt x="170" y="537"/>
                    </a:lnTo>
                    <a:lnTo>
                      <a:pt x="228" y="663"/>
                    </a:lnTo>
                    <a:lnTo>
                      <a:pt x="251" y="792"/>
                    </a:lnTo>
                    <a:lnTo>
                      <a:pt x="240" y="833"/>
                    </a:lnTo>
                    <a:lnTo>
                      <a:pt x="205" y="860"/>
                    </a:lnTo>
                    <a:lnTo>
                      <a:pt x="158" y="878"/>
                    </a:lnTo>
                    <a:lnTo>
                      <a:pt x="112" y="918"/>
                    </a:lnTo>
                    <a:lnTo>
                      <a:pt x="92" y="958"/>
                    </a:lnTo>
                    <a:lnTo>
                      <a:pt x="81" y="1008"/>
                    </a:lnTo>
                    <a:lnTo>
                      <a:pt x="46" y="1008"/>
                    </a:lnTo>
                    <a:lnTo>
                      <a:pt x="34" y="972"/>
                    </a:lnTo>
                    <a:lnTo>
                      <a:pt x="58" y="914"/>
                    </a:lnTo>
                    <a:lnTo>
                      <a:pt x="123" y="874"/>
                    </a:lnTo>
                    <a:lnTo>
                      <a:pt x="162" y="833"/>
                    </a:lnTo>
                    <a:lnTo>
                      <a:pt x="197" y="811"/>
                    </a:lnTo>
                    <a:lnTo>
                      <a:pt x="209" y="770"/>
                    </a:lnTo>
                    <a:lnTo>
                      <a:pt x="194" y="663"/>
                    </a:lnTo>
                    <a:lnTo>
                      <a:pt x="139" y="582"/>
                    </a:lnTo>
                    <a:lnTo>
                      <a:pt x="92" y="510"/>
                    </a:lnTo>
                    <a:lnTo>
                      <a:pt x="34" y="430"/>
                    </a:lnTo>
                    <a:lnTo>
                      <a:pt x="0" y="353"/>
                    </a:lnTo>
                    <a:lnTo>
                      <a:pt x="0" y="309"/>
                    </a:lnTo>
                    <a:lnTo>
                      <a:pt x="30" y="287"/>
                    </a:lnTo>
                    <a:lnTo>
                      <a:pt x="150" y="206"/>
                    </a:lnTo>
                    <a:lnTo>
                      <a:pt x="267" y="134"/>
                    </a:lnTo>
                    <a:lnTo>
                      <a:pt x="384" y="67"/>
                    </a:lnTo>
                    <a:lnTo>
                      <a:pt x="406" y="4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6377" name="Freeform 131"/>
              <p:cNvSpPr>
                <a:spLocks/>
              </p:cNvSpPr>
              <p:nvPr/>
            </p:nvSpPr>
            <p:spPr bwMode="auto">
              <a:xfrm>
                <a:off x="5111" y="2648"/>
                <a:ext cx="71" cy="219"/>
              </a:xfrm>
              <a:custGeom>
                <a:avLst/>
                <a:gdLst>
                  <a:gd name="T0" fmla="*/ 0 w 356"/>
                  <a:gd name="T1" fmla="*/ 0 h 1093"/>
                  <a:gd name="T2" fmla="*/ 0 w 356"/>
                  <a:gd name="T3" fmla="*/ 0 h 1093"/>
                  <a:gd name="T4" fmla="*/ 0 w 356"/>
                  <a:gd name="T5" fmla="*/ 0 h 1093"/>
                  <a:gd name="T6" fmla="*/ 0 w 356"/>
                  <a:gd name="T7" fmla="*/ 0 h 1093"/>
                  <a:gd name="T8" fmla="*/ 0 w 356"/>
                  <a:gd name="T9" fmla="*/ 0 h 1093"/>
                  <a:gd name="T10" fmla="*/ 0 w 356"/>
                  <a:gd name="T11" fmla="*/ 0 h 1093"/>
                  <a:gd name="T12" fmla="*/ 0 w 356"/>
                  <a:gd name="T13" fmla="*/ 0 h 1093"/>
                  <a:gd name="T14" fmla="*/ 0 w 356"/>
                  <a:gd name="T15" fmla="*/ 0 h 1093"/>
                  <a:gd name="T16" fmla="*/ 0 w 356"/>
                  <a:gd name="T17" fmla="*/ 0 h 1093"/>
                  <a:gd name="T18" fmla="*/ 0 w 356"/>
                  <a:gd name="T19" fmla="*/ 0 h 1093"/>
                  <a:gd name="T20" fmla="*/ 0 w 356"/>
                  <a:gd name="T21" fmla="*/ 0 h 1093"/>
                  <a:gd name="T22" fmla="*/ 0 w 356"/>
                  <a:gd name="T23" fmla="*/ 0 h 1093"/>
                  <a:gd name="T24" fmla="*/ 0 w 356"/>
                  <a:gd name="T25" fmla="*/ 0 h 1093"/>
                  <a:gd name="T26" fmla="*/ 0 w 356"/>
                  <a:gd name="T27" fmla="*/ 0 h 1093"/>
                  <a:gd name="T28" fmla="*/ 0 w 356"/>
                  <a:gd name="T29" fmla="*/ 0 h 1093"/>
                  <a:gd name="T30" fmla="*/ 0 w 356"/>
                  <a:gd name="T31" fmla="*/ 0 h 1093"/>
                  <a:gd name="T32" fmla="*/ 0 w 356"/>
                  <a:gd name="T33" fmla="*/ 0 h 1093"/>
                  <a:gd name="T34" fmla="*/ 0 w 356"/>
                  <a:gd name="T35" fmla="*/ 0 h 1093"/>
                  <a:gd name="T36" fmla="*/ 0 w 356"/>
                  <a:gd name="T37" fmla="*/ 0 h 1093"/>
                  <a:gd name="T38" fmla="*/ 0 w 356"/>
                  <a:gd name="T39" fmla="*/ 0 h 1093"/>
                  <a:gd name="T40" fmla="*/ 0 w 356"/>
                  <a:gd name="T41" fmla="*/ 0 h 1093"/>
                  <a:gd name="T42" fmla="*/ 0 w 356"/>
                  <a:gd name="T43" fmla="*/ 0 h 1093"/>
                  <a:gd name="T44" fmla="*/ 0 w 356"/>
                  <a:gd name="T45" fmla="*/ 0 h 1093"/>
                  <a:gd name="T46" fmla="*/ 0 w 356"/>
                  <a:gd name="T47" fmla="*/ 0 h 1093"/>
                  <a:gd name="T48" fmla="*/ 0 w 356"/>
                  <a:gd name="T49" fmla="*/ 0 h 1093"/>
                  <a:gd name="T50" fmla="*/ 0 w 356"/>
                  <a:gd name="T51" fmla="*/ 0 h 1093"/>
                  <a:gd name="T52" fmla="*/ 0 w 356"/>
                  <a:gd name="T53" fmla="*/ 0 h 1093"/>
                  <a:gd name="T54" fmla="*/ 0 w 356"/>
                  <a:gd name="T55" fmla="*/ 0 h 1093"/>
                  <a:gd name="T56" fmla="*/ 0 w 356"/>
                  <a:gd name="T57" fmla="*/ 0 h 1093"/>
                  <a:gd name="T58" fmla="*/ 0 w 356"/>
                  <a:gd name="T59" fmla="*/ 0 h 1093"/>
                  <a:gd name="T60" fmla="*/ 0 w 356"/>
                  <a:gd name="T61" fmla="*/ 0 h 1093"/>
                  <a:gd name="T62" fmla="*/ 0 w 356"/>
                  <a:gd name="T63" fmla="*/ 0 h 1093"/>
                  <a:gd name="T64" fmla="*/ 0 w 356"/>
                  <a:gd name="T65" fmla="*/ 0 h 1093"/>
                  <a:gd name="T66" fmla="*/ 0 w 356"/>
                  <a:gd name="T67" fmla="*/ 0 h 1093"/>
                  <a:gd name="T68" fmla="*/ 0 w 356"/>
                  <a:gd name="T69" fmla="*/ 0 h 1093"/>
                  <a:gd name="T70" fmla="*/ 0 w 356"/>
                  <a:gd name="T71" fmla="*/ 0 h 1093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w 356"/>
                  <a:gd name="T109" fmla="*/ 0 h 1093"/>
                  <a:gd name="T110" fmla="*/ 356 w 356"/>
                  <a:gd name="T111" fmla="*/ 1093 h 1093"/>
                </a:gdLst>
                <a:ahLst/>
                <a:cxnLst>
                  <a:cxn ang="T72">
                    <a:pos x="T0" y="T1"/>
                  </a:cxn>
                  <a:cxn ang="T73">
                    <a:pos x="T2" y="T3"/>
                  </a:cxn>
                  <a:cxn ang="T74">
                    <a:pos x="T4" y="T5"/>
                  </a:cxn>
                  <a:cxn ang="T75">
                    <a:pos x="T6" y="T7"/>
                  </a:cxn>
                  <a:cxn ang="T76">
                    <a:pos x="T8" y="T9"/>
                  </a:cxn>
                  <a:cxn ang="T77">
                    <a:pos x="T10" y="T11"/>
                  </a:cxn>
                  <a:cxn ang="T78">
                    <a:pos x="T12" y="T13"/>
                  </a:cxn>
                  <a:cxn ang="T79">
                    <a:pos x="T14" y="T15"/>
                  </a:cxn>
                  <a:cxn ang="T80">
                    <a:pos x="T16" y="T17"/>
                  </a:cxn>
                  <a:cxn ang="T81">
                    <a:pos x="T18" y="T19"/>
                  </a:cxn>
                  <a:cxn ang="T82">
                    <a:pos x="T20" y="T21"/>
                  </a:cxn>
                  <a:cxn ang="T83">
                    <a:pos x="T22" y="T23"/>
                  </a:cxn>
                  <a:cxn ang="T84">
                    <a:pos x="T24" y="T25"/>
                  </a:cxn>
                  <a:cxn ang="T85">
                    <a:pos x="T26" y="T27"/>
                  </a:cxn>
                  <a:cxn ang="T86">
                    <a:pos x="T28" y="T29"/>
                  </a:cxn>
                  <a:cxn ang="T87">
                    <a:pos x="T30" y="T31"/>
                  </a:cxn>
                  <a:cxn ang="T88">
                    <a:pos x="T32" y="T33"/>
                  </a:cxn>
                  <a:cxn ang="T89">
                    <a:pos x="T34" y="T35"/>
                  </a:cxn>
                  <a:cxn ang="T90">
                    <a:pos x="T36" y="T37"/>
                  </a:cxn>
                  <a:cxn ang="T91">
                    <a:pos x="T38" y="T39"/>
                  </a:cxn>
                  <a:cxn ang="T92">
                    <a:pos x="T40" y="T41"/>
                  </a:cxn>
                  <a:cxn ang="T93">
                    <a:pos x="T42" y="T43"/>
                  </a:cxn>
                  <a:cxn ang="T94">
                    <a:pos x="T44" y="T45"/>
                  </a:cxn>
                  <a:cxn ang="T95">
                    <a:pos x="T46" y="T47"/>
                  </a:cxn>
                  <a:cxn ang="T96">
                    <a:pos x="T48" y="T49"/>
                  </a:cxn>
                  <a:cxn ang="T97">
                    <a:pos x="T50" y="T51"/>
                  </a:cxn>
                  <a:cxn ang="T98">
                    <a:pos x="T52" y="T53"/>
                  </a:cxn>
                  <a:cxn ang="T99">
                    <a:pos x="T54" y="T55"/>
                  </a:cxn>
                  <a:cxn ang="T100">
                    <a:pos x="T56" y="T57"/>
                  </a:cxn>
                  <a:cxn ang="T101">
                    <a:pos x="T58" y="T59"/>
                  </a:cxn>
                  <a:cxn ang="T102">
                    <a:pos x="T60" y="T61"/>
                  </a:cxn>
                  <a:cxn ang="T103">
                    <a:pos x="T62" y="T63"/>
                  </a:cxn>
                  <a:cxn ang="T104">
                    <a:pos x="T64" y="T65"/>
                  </a:cxn>
                  <a:cxn ang="T105">
                    <a:pos x="T66" y="T67"/>
                  </a:cxn>
                  <a:cxn ang="T106">
                    <a:pos x="T68" y="T69"/>
                  </a:cxn>
                  <a:cxn ang="T107">
                    <a:pos x="T70" y="T71"/>
                  </a:cxn>
                </a:cxnLst>
                <a:rect l="T108" t="T109" r="T110" b="T111"/>
                <a:pathLst>
                  <a:path w="356" h="1093">
                    <a:moveTo>
                      <a:pt x="66" y="125"/>
                    </a:moveTo>
                    <a:lnTo>
                      <a:pt x="19" y="53"/>
                    </a:lnTo>
                    <a:lnTo>
                      <a:pt x="35" y="0"/>
                    </a:lnTo>
                    <a:lnTo>
                      <a:pt x="81" y="0"/>
                    </a:lnTo>
                    <a:lnTo>
                      <a:pt x="136" y="57"/>
                    </a:lnTo>
                    <a:lnTo>
                      <a:pt x="205" y="179"/>
                    </a:lnTo>
                    <a:lnTo>
                      <a:pt x="244" y="296"/>
                    </a:lnTo>
                    <a:lnTo>
                      <a:pt x="278" y="407"/>
                    </a:lnTo>
                    <a:lnTo>
                      <a:pt x="291" y="511"/>
                    </a:lnTo>
                    <a:lnTo>
                      <a:pt x="286" y="564"/>
                    </a:lnTo>
                    <a:lnTo>
                      <a:pt x="252" y="631"/>
                    </a:lnTo>
                    <a:lnTo>
                      <a:pt x="194" y="810"/>
                    </a:lnTo>
                    <a:lnTo>
                      <a:pt x="128" y="914"/>
                    </a:lnTo>
                    <a:lnTo>
                      <a:pt x="112" y="958"/>
                    </a:lnTo>
                    <a:lnTo>
                      <a:pt x="175" y="967"/>
                    </a:lnTo>
                    <a:lnTo>
                      <a:pt x="256" y="967"/>
                    </a:lnTo>
                    <a:lnTo>
                      <a:pt x="356" y="1009"/>
                    </a:lnTo>
                    <a:lnTo>
                      <a:pt x="349" y="1040"/>
                    </a:lnTo>
                    <a:lnTo>
                      <a:pt x="333" y="1075"/>
                    </a:lnTo>
                    <a:lnTo>
                      <a:pt x="302" y="1093"/>
                    </a:lnTo>
                    <a:lnTo>
                      <a:pt x="241" y="1067"/>
                    </a:lnTo>
                    <a:lnTo>
                      <a:pt x="175" y="1026"/>
                    </a:lnTo>
                    <a:lnTo>
                      <a:pt x="81" y="1022"/>
                    </a:lnTo>
                    <a:lnTo>
                      <a:pt x="23" y="1035"/>
                    </a:lnTo>
                    <a:lnTo>
                      <a:pt x="0" y="1013"/>
                    </a:lnTo>
                    <a:lnTo>
                      <a:pt x="0" y="981"/>
                    </a:lnTo>
                    <a:lnTo>
                      <a:pt x="31" y="945"/>
                    </a:lnTo>
                    <a:lnTo>
                      <a:pt x="81" y="887"/>
                    </a:lnTo>
                    <a:lnTo>
                      <a:pt x="170" y="739"/>
                    </a:lnTo>
                    <a:lnTo>
                      <a:pt x="209" y="609"/>
                    </a:lnTo>
                    <a:lnTo>
                      <a:pt x="220" y="484"/>
                    </a:lnTo>
                    <a:lnTo>
                      <a:pt x="217" y="416"/>
                    </a:lnTo>
                    <a:lnTo>
                      <a:pt x="186" y="296"/>
                    </a:lnTo>
                    <a:lnTo>
                      <a:pt x="105" y="165"/>
                    </a:lnTo>
                    <a:lnTo>
                      <a:pt x="47" y="99"/>
                    </a:lnTo>
                    <a:lnTo>
                      <a:pt x="66" y="125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6378" name="Freeform 132"/>
              <p:cNvSpPr>
                <a:spLocks/>
              </p:cNvSpPr>
              <p:nvPr/>
            </p:nvSpPr>
            <p:spPr bwMode="auto">
              <a:xfrm>
                <a:off x="5001" y="2633"/>
                <a:ext cx="105" cy="241"/>
              </a:xfrm>
              <a:custGeom>
                <a:avLst/>
                <a:gdLst>
                  <a:gd name="T0" fmla="*/ 0 w 524"/>
                  <a:gd name="T1" fmla="*/ 0 h 1205"/>
                  <a:gd name="T2" fmla="*/ 0 w 524"/>
                  <a:gd name="T3" fmla="*/ 0 h 1205"/>
                  <a:gd name="T4" fmla="*/ 0 w 524"/>
                  <a:gd name="T5" fmla="*/ 0 h 1205"/>
                  <a:gd name="T6" fmla="*/ 0 w 524"/>
                  <a:gd name="T7" fmla="*/ 0 h 1205"/>
                  <a:gd name="T8" fmla="*/ 0 w 524"/>
                  <a:gd name="T9" fmla="*/ 0 h 1205"/>
                  <a:gd name="T10" fmla="*/ 0 w 524"/>
                  <a:gd name="T11" fmla="*/ 0 h 1205"/>
                  <a:gd name="T12" fmla="*/ 0 w 524"/>
                  <a:gd name="T13" fmla="*/ 0 h 1205"/>
                  <a:gd name="T14" fmla="*/ 0 w 524"/>
                  <a:gd name="T15" fmla="*/ 0 h 1205"/>
                  <a:gd name="T16" fmla="*/ 0 w 524"/>
                  <a:gd name="T17" fmla="*/ 0 h 1205"/>
                  <a:gd name="T18" fmla="*/ 0 w 524"/>
                  <a:gd name="T19" fmla="*/ 0 h 1205"/>
                  <a:gd name="T20" fmla="*/ 0 w 524"/>
                  <a:gd name="T21" fmla="*/ 0 h 1205"/>
                  <a:gd name="T22" fmla="*/ 0 w 524"/>
                  <a:gd name="T23" fmla="*/ 0 h 1205"/>
                  <a:gd name="T24" fmla="*/ 0 w 524"/>
                  <a:gd name="T25" fmla="*/ 0 h 1205"/>
                  <a:gd name="T26" fmla="*/ 0 w 524"/>
                  <a:gd name="T27" fmla="*/ 0 h 1205"/>
                  <a:gd name="T28" fmla="*/ 0 w 524"/>
                  <a:gd name="T29" fmla="*/ 0 h 1205"/>
                  <a:gd name="T30" fmla="*/ 0 w 524"/>
                  <a:gd name="T31" fmla="*/ 0 h 1205"/>
                  <a:gd name="T32" fmla="*/ 0 w 524"/>
                  <a:gd name="T33" fmla="*/ 0 h 1205"/>
                  <a:gd name="T34" fmla="*/ 0 w 524"/>
                  <a:gd name="T35" fmla="*/ 0 h 1205"/>
                  <a:gd name="T36" fmla="*/ 0 w 524"/>
                  <a:gd name="T37" fmla="*/ 0 h 1205"/>
                  <a:gd name="T38" fmla="*/ 0 w 524"/>
                  <a:gd name="T39" fmla="*/ 0 h 1205"/>
                  <a:gd name="T40" fmla="*/ 0 w 524"/>
                  <a:gd name="T41" fmla="*/ 0 h 1205"/>
                  <a:gd name="T42" fmla="*/ 0 w 524"/>
                  <a:gd name="T43" fmla="*/ 0 h 1205"/>
                  <a:gd name="T44" fmla="*/ 0 w 524"/>
                  <a:gd name="T45" fmla="*/ 0 h 1205"/>
                  <a:gd name="T46" fmla="*/ 0 w 524"/>
                  <a:gd name="T47" fmla="*/ 0 h 1205"/>
                  <a:gd name="T48" fmla="*/ 0 w 524"/>
                  <a:gd name="T49" fmla="*/ 0 h 1205"/>
                  <a:gd name="T50" fmla="*/ 0 w 524"/>
                  <a:gd name="T51" fmla="*/ 0 h 1205"/>
                  <a:gd name="T52" fmla="*/ 0 w 524"/>
                  <a:gd name="T53" fmla="*/ 0 h 1205"/>
                  <a:gd name="T54" fmla="*/ 0 w 524"/>
                  <a:gd name="T55" fmla="*/ 0 h 1205"/>
                  <a:gd name="T56" fmla="*/ 0 w 524"/>
                  <a:gd name="T57" fmla="*/ 0 h 1205"/>
                  <a:gd name="T58" fmla="*/ 0 w 524"/>
                  <a:gd name="T59" fmla="*/ 0 h 1205"/>
                  <a:gd name="T60" fmla="*/ 0 w 524"/>
                  <a:gd name="T61" fmla="*/ 0 h 1205"/>
                  <a:gd name="T62" fmla="*/ 0 w 524"/>
                  <a:gd name="T63" fmla="*/ 0 h 1205"/>
                  <a:gd name="T64" fmla="*/ 0 w 524"/>
                  <a:gd name="T65" fmla="*/ 0 h 1205"/>
                  <a:gd name="T66" fmla="*/ 0 w 524"/>
                  <a:gd name="T67" fmla="*/ 0 h 1205"/>
                  <a:gd name="T68" fmla="*/ 0 w 524"/>
                  <a:gd name="T69" fmla="*/ 0 h 1205"/>
                  <a:gd name="T70" fmla="*/ 0 w 524"/>
                  <a:gd name="T71" fmla="*/ 0 h 1205"/>
                  <a:gd name="T72" fmla="*/ 0 w 524"/>
                  <a:gd name="T73" fmla="*/ 0 h 1205"/>
                  <a:gd name="T74" fmla="*/ 0 w 524"/>
                  <a:gd name="T75" fmla="*/ 0 h 1205"/>
                  <a:gd name="T76" fmla="*/ 0 w 524"/>
                  <a:gd name="T77" fmla="*/ 0 h 1205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w 524"/>
                  <a:gd name="T118" fmla="*/ 0 h 1205"/>
                  <a:gd name="T119" fmla="*/ 524 w 524"/>
                  <a:gd name="T120" fmla="*/ 1205 h 1205"/>
                </a:gdLst>
                <a:ahLst/>
                <a:cxnLst>
                  <a:cxn ang="T78">
                    <a:pos x="T0" y="T1"/>
                  </a:cxn>
                  <a:cxn ang="T79">
                    <a:pos x="T2" y="T3"/>
                  </a:cxn>
                  <a:cxn ang="T80">
                    <a:pos x="T4" y="T5"/>
                  </a:cxn>
                  <a:cxn ang="T81">
                    <a:pos x="T6" y="T7"/>
                  </a:cxn>
                  <a:cxn ang="T82">
                    <a:pos x="T8" y="T9"/>
                  </a:cxn>
                  <a:cxn ang="T83">
                    <a:pos x="T10" y="T11"/>
                  </a:cxn>
                  <a:cxn ang="T84">
                    <a:pos x="T12" y="T13"/>
                  </a:cxn>
                  <a:cxn ang="T85">
                    <a:pos x="T14" y="T15"/>
                  </a:cxn>
                  <a:cxn ang="T86">
                    <a:pos x="T16" y="T17"/>
                  </a:cxn>
                  <a:cxn ang="T87">
                    <a:pos x="T18" y="T19"/>
                  </a:cxn>
                  <a:cxn ang="T88">
                    <a:pos x="T20" y="T21"/>
                  </a:cxn>
                  <a:cxn ang="T89">
                    <a:pos x="T22" y="T23"/>
                  </a:cxn>
                  <a:cxn ang="T90">
                    <a:pos x="T24" y="T25"/>
                  </a:cxn>
                  <a:cxn ang="T91">
                    <a:pos x="T26" y="T27"/>
                  </a:cxn>
                  <a:cxn ang="T92">
                    <a:pos x="T28" y="T29"/>
                  </a:cxn>
                  <a:cxn ang="T93">
                    <a:pos x="T30" y="T31"/>
                  </a:cxn>
                  <a:cxn ang="T94">
                    <a:pos x="T32" y="T33"/>
                  </a:cxn>
                  <a:cxn ang="T95">
                    <a:pos x="T34" y="T35"/>
                  </a:cxn>
                  <a:cxn ang="T96">
                    <a:pos x="T36" y="T37"/>
                  </a:cxn>
                  <a:cxn ang="T97">
                    <a:pos x="T38" y="T39"/>
                  </a:cxn>
                  <a:cxn ang="T98">
                    <a:pos x="T40" y="T41"/>
                  </a:cxn>
                  <a:cxn ang="T99">
                    <a:pos x="T42" y="T43"/>
                  </a:cxn>
                  <a:cxn ang="T100">
                    <a:pos x="T44" y="T45"/>
                  </a:cxn>
                  <a:cxn ang="T101">
                    <a:pos x="T46" y="T47"/>
                  </a:cxn>
                  <a:cxn ang="T102">
                    <a:pos x="T48" y="T49"/>
                  </a:cxn>
                  <a:cxn ang="T103">
                    <a:pos x="T50" y="T51"/>
                  </a:cxn>
                  <a:cxn ang="T104">
                    <a:pos x="T52" y="T53"/>
                  </a:cxn>
                  <a:cxn ang="T105">
                    <a:pos x="T54" y="T55"/>
                  </a:cxn>
                  <a:cxn ang="T106">
                    <a:pos x="T56" y="T57"/>
                  </a:cxn>
                  <a:cxn ang="T107">
                    <a:pos x="T58" y="T59"/>
                  </a:cxn>
                  <a:cxn ang="T108">
                    <a:pos x="T60" y="T61"/>
                  </a:cxn>
                  <a:cxn ang="T109">
                    <a:pos x="T62" y="T63"/>
                  </a:cxn>
                  <a:cxn ang="T110">
                    <a:pos x="T64" y="T65"/>
                  </a:cxn>
                  <a:cxn ang="T111">
                    <a:pos x="T66" y="T67"/>
                  </a:cxn>
                  <a:cxn ang="T112">
                    <a:pos x="T68" y="T69"/>
                  </a:cxn>
                  <a:cxn ang="T113">
                    <a:pos x="T70" y="T71"/>
                  </a:cxn>
                  <a:cxn ang="T114">
                    <a:pos x="T72" y="T73"/>
                  </a:cxn>
                  <a:cxn ang="T115">
                    <a:pos x="T74" y="T75"/>
                  </a:cxn>
                  <a:cxn ang="T116">
                    <a:pos x="T76" y="T77"/>
                  </a:cxn>
                </a:cxnLst>
                <a:rect l="T117" t="T118" r="T119" b="T120"/>
                <a:pathLst>
                  <a:path w="524" h="1205">
                    <a:moveTo>
                      <a:pt x="306" y="211"/>
                    </a:moveTo>
                    <a:lnTo>
                      <a:pt x="383" y="94"/>
                    </a:lnTo>
                    <a:lnTo>
                      <a:pt x="453" y="0"/>
                    </a:lnTo>
                    <a:lnTo>
                      <a:pt x="500" y="9"/>
                    </a:lnTo>
                    <a:lnTo>
                      <a:pt x="524" y="49"/>
                    </a:lnTo>
                    <a:lnTo>
                      <a:pt x="524" y="121"/>
                    </a:lnTo>
                    <a:lnTo>
                      <a:pt x="480" y="162"/>
                    </a:lnTo>
                    <a:lnTo>
                      <a:pt x="407" y="215"/>
                    </a:lnTo>
                    <a:lnTo>
                      <a:pt x="349" y="282"/>
                    </a:lnTo>
                    <a:lnTo>
                      <a:pt x="283" y="372"/>
                    </a:lnTo>
                    <a:lnTo>
                      <a:pt x="256" y="439"/>
                    </a:lnTo>
                    <a:lnTo>
                      <a:pt x="225" y="520"/>
                    </a:lnTo>
                    <a:lnTo>
                      <a:pt x="210" y="627"/>
                    </a:lnTo>
                    <a:lnTo>
                      <a:pt x="210" y="726"/>
                    </a:lnTo>
                    <a:lnTo>
                      <a:pt x="225" y="846"/>
                    </a:lnTo>
                    <a:lnTo>
                      <a:pt x="267" y="963"/>
                    </a:lnTo>
                    <a:lnTo>
                      <a:pt x="302" y="1030"/>
                    </a:lnTo>
                    <a:lnTo>
                      <a:pt x="325" y="1075"/>
                    </a:lnTo>
                    <a:lnTo>
                      <a:pt x="325" y="1112"/>
                    </a:lnTo>
                    <a:lnTo>
                      <a:pt x="302" y="1125"/>
                    </a:lnTo>
                    <a:lnTo>
                      <a:pt x="249" y="1125"/>
                    </a:lnTo>
                    <a:lnTo>
                      <a:pt x="163" y="1143"/>
                    </a:lnTo>
                    <a:lnTo>
                      <a:pt x="97" y="1169"/>
                    </a:lnTo>
                    <a:lnTo>
                      <a:pt x="58" y="1205"/>
                    </a:lnTo>
                    <a:lnTo>
                      <a:pt x="24" y="1192"/>
                    </a:lnTo>
                    <a:lnTo>
                      <a:pt x="0" y="1143"/>
                    </a:lnTo>
                    <a:lnTo>
                      <a:pt x="4" y="1102"/>
                    </a:lnTo>
                    <a:lnTo>
                      <a:pt x="69" y="1070"/>
                    </a:lnTo>
                    <a:lnTo>
                      <a:pt x="174" y="1061"/>
                    </a:lnTo>
                    <a:lnTo>
                      <a:pt x="271" y="1061"/>
                    </a:lnTo>
                    <a:lnTo>
                      <a:pt x="233" y="1008"/>
                    </a:lnTo>
                    <a:lnTo>
                      <a:pt x="213" y="941"/>
                    </a:lnTo>
                    <a:lnTo>
                      <a:pt x="186" y="846"/>
                    </a:lnTo>
                    <a:lnTo>
                      <a:pt x="155" y="748"/>
                    </a:lnTo>
                    <a:lnTo>
                      <a:pt x="155" y="632"/>
                    </a:lnTo>
                    <a:lnTo>
                      <a:pt x="163" y="520"/>
                    </a:lnTo>
                    <a:lnTo>
                      <a:pt x="197" y="417"/>
                    </a:lnTo>
                    <a:lnTo>
                      <a:pt x="260" y="282"/>
                    </a:lnTo>
                    <a:lnTo>
                      <a:pt x="306" y="211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56370" name="Text Box 133"/>
            <p:cNvSpPr txBox="1">
              <a:spLocks noChangeArrowheads="1"/>
            </p:cNvSpPr>
            <p:nvPr/>
          </p:nvSpPr>
          <p:spPr bwMode="auto">
            <a:xfrm>
              <a:off x="4989" y="952"/>
              <a:ext cx="627" cy="11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9pPr>
            </a:lstStyle>
            <a:p>
              <a:r>
                <a:rPr lang="en-US" sz="1000"/>
                <a:t>This is peculiar syntax for MIPS, in this ALU instruction the rt operand precedes the rs operand. Usually, it</a:t>
              </a:r>
              <a:r>
                <a:rPr lang="ja-JP" altLang="en-US" sz="1000"/>
                <a:t>’</a:t>
              </a:r>
              <a:r>
                <a:rPr lang="en-US" altLang="ja-JP" sz="1000"/>
                <a:t>s the other way around </a:t>
              </a:r>
              <a:endParaRPr lang="en-US" sz="1000"/>
            </a:p>
          </p:txBody>
        </p:sp>
        <p:sp>
          <p:nvSpPr>
            <p:cNvPr id="56371" name="Line 134"/>
            <p:cNvSpPr>
              <a:spLocks noChangeShapeType="1"/>
            </p:cNvSpPr>
            <p:nvPr/>
          </p:nvSpPr>
          <p:spPr bwMode="auto">
            <a:xfrm>
              <a:off x="5206" y="2208"/>
              <a:ext cx="122" cy="10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</p:grpSp>
      <p:sp>
        <p:nvSpPr>
          <p:cNvPr id="56366" name="Text Box 137"/>
          <p:cNvSpPr txBox="1">
            <a:spLocks noChangeArrowheads="1"/>
          </p:cNvSpPr>
          <p:nvPr/>
        </p:nvSpPr>
        <p:spPr bwMode="auto">
          <a:xfrm>
            <a:off x="977900" y="1857375"/>
            <a:ext cx="101123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9pPr>
          </a:lstStyle>
          <a:p>
            <a:r>
              <a:rPr lang="en-US" sz="2000" b="0"/>
              <a:t>R-type:</a:t>
            </a:r>
          </a:p>
        </p:txBody>
      </p:sp>
      <p:sp>
        <p:nvSpPr>
          <p:cNvPr id="56367" name="Rectangle 3"/>
          <p:cNvSpPr>
            <a:spLocks noChangeArrowheads="1"/>
          </p:cNvSpPr>
          <p:nvPr/>
        </p:nvSpPr>
        <p:spPr bwMode="auto">
          <a:xfrm>
            <a:off x="403225" y="4418013"/>
            <a:ext cx="3397250" cy="1425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/>
          <a:p>
            <a:pPr>
              <a:lnSpc>
                <a:spcPct val="90000"/>
              </a:lnSpc>
            </a:pPr>
            <a:r>
              <a:rPr lang="en-US">
                <a:solidFill>
                  <a:srgbClr val="CC0000"/>
                </a:solidFill>
              </a:rPr>
              <a:t>Different flavor:</a:t>
            </a:r>
          </a:p>
          <a:p>
            <a:pPr>
              <a:lnSpc>
                <a:spcPct val="90000"/>
              </a:lnSpc>
            </a:pPr>
            <a:r>
              <a:rPr lang="en-US" b="0">
                <a:solidFill>
                  <a:srgbClr val="CC0000"/>
                </a:solidFill>
              </a:rPr>
              <a:t>Shift amount is not in instruction, but in a register</a:t>
            </a:r>
          </a:p>
        </p:txBody>
      </p:sp>
      <p:sp>
        <p:nvSpPr>
          <p:cNvPr id="56368" name="Slide Number Placeholder 1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9pPr>
          </a:lstStyle>
          <a:p>
            <a:fld id="{6E24C993-1D24-F343-A782-E61500D5EB0B}" type="slidenum">
              <a:rPr lang="en-US" sz="1400">
                <a:latin typeface="Arial Narrow" charset="0"/>
              </a:rPr>
              <a:pPr/>
              <a:t>23</a:t>
            </a:fld>
            <a:endParaRPr lang="en-US" sz="1400">
              <a:latin typeface="Arial Narrow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90290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dirty="0">
                <a:ea typeface="ＭＳ Ｐゴシック" charset="0"/>
                <a:cs typeface="ＭＳ Ｐゴシック" charset="0"/>
                <a:sym typeface="Symbol" charset="0"/>
              </a:rPr>
              <a:t>MIPS ALU Operations with Immediate</a:t>
            </a:r>
          </a:p>
        </p:txBody>
      </p:sp>
      <p:sp>
        <p:nvSpPr>
          <p:cNvPr id="58370" name="Rectangle 3"/>
          <p:cNvSpPr>
            <a:spLocks noChangeArrowheads="1"/>
          </p:cNvSpPr>
          <p:nvPr/>
        </p:nvSpPr>
        <p:spPr bwMode="auto">
          <a:xfrm>
            <a:off x="304800" y="1283296"/>
            <a:ext cx="7423150" cy="417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lnSpc>
                <a:spcPct val="90000"/>
              </a:lnSpc>
            </a:pPr>
            <a:r>
              <a:rPr lang="en-US" dirty="0" err="1">
                <a:solidFill>
                  <a:srgbClr val="CC0000"/>
                </a:solidFill>
              </a:rPr>
              <a:t>addi</a:t>
            </a:r>
            <a:r>
              <a:rPr lang="en-US" dirty="0">
                <a:solidFill>
                  <a:srgbClr val="CC0000"/>
                </a:solidFill>
              </a:rPr>
              <a:t> instruction: adds register contents, signed-constant:</a:t>
            </a:r>
          </a:p>
        </p:txBody>
      </p:sp>
      <p:sp>
        <p:nvSpPr>
          <p:cNvPr id="58371" name="Rectangle 5"/>
          <p:cNvSpPr>
            <a:spLocks noChangeArrowheads="1"/>
          </p:cNvSpPr>
          <p:nvPr/>
        </p:nvSpPr>
        <p:spPr bwMode="auto">
          <a:xfrm>
            <a:off x="663575" y="3952875"/>
            <a:ext cx="7794625" cy="371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/>
          <a:p>
            <a:pPr>
              <a:lnSpc>
                <a:spcPct val="90000"/>
              </a:lnSpc>
            </a:pPr>
            <a:r>
              <a:rPr lang="en-US" sz="2000"/>
              <a:t>Symbolic version:  </a:t>
            </a:r>
            <a:r>
              <a:rPr lang="en-US" sz="2000">
                <a:latin typeface="Courier New" charset="0"/>
              </a:rPr>
              <a:t>addi $9, $11, -3</a:t>
            </a:r>
          </a:p>
        </p:txBody>
      </p:sp>
      <p:sp>
        <p:nvSpPr>
          <p:cNvPr id="58372" name="Rectangle 6"/>
          <p:cNvSpPr>
            <a:spLocks noChangeArrowheads="1"/>
          </p:cNvSpPr>
          <p:nvPr/>
        </p:nvSpPr>
        <p:spPr bwMode="auto">
          <a:xfrm>
            <a:off x="1143000" y="5638800"/>
            <a:ext cx="3421063" cy="593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/>
          <a:p>
            <a:pPr marL="233363" indent="-233363">
              <a:lnSpc>
                <a:spcPct val="90000"/>
              </a:lnSpc>
            </a:pPr>
            <a:r>
              <a:rPr lang="ja-JP" altLang="en-US" sz="1800"/>
              <a:t>“</a:t>
            </a:r>
            <a:r>
              <a:rPr lang="en-US" altLang="ja-JP" sz="1800"/>
              <a:t>Add the contents of rs to const; store result in rt</a:t>
            </a:r>
            <a:r>
              <a:rPr lang="ja-JP" altLang="en-US" sz="1800"/>
              <a:t>”</a:t>
            </a:r>
            <a:endParaRPr lang="en-US" sz="1800"/>
          </a:p>
        </p:txBody>
      </p:sp>
      <p:grpSp>
        <p:nvGrpSpPr>
          <p:cNvPr id="58373" name="Group 71"/>
          <p:cNvGrpSpPr>
            <a:grpSpLocks/>
          </p:cNvGrpSpPr>
          <p:nvPr/>
        </p:nvGrpSpPr>
        <p:grpSpPr bwMode="auto">
          <a:xfrm>
            <a:off x="501650" y="2209800"/>
            <a:ext cx="2292350" cy="876300"/>
            <a:chOff x="309" y="1404"/>
            <a:chExt cx="1444" cy="552"/>
          </a:xfrm>
        </p:grpSpPr>
        <p:grpSp>
          <p:nvGrpSpPr>
            <p:cNvPr id="58474" name="Group 72"/>
            <p:cNvGrpSpPr>
              <a:grpSpLocks/>
            </p:cNvGrpSpPr>
            <p:nvPr/>
          </p:nvGrpSpPr>
          <p:grpSpPr bwMode="auto">
            <a:xfrm>
              <a:off x="309" y="1476"/>
              <a:ext cx="1108" cy="480"/>
              <a:chOff x="237" y="1556"/>
              <a:chExt cx="1108" cy="480"/>
            </a:xfrm>
          </p:grpSpPr>
          <p:sp>
            <p:nvSpPr>
              <p:cNvPr id="58476" name="Freeform 73"/>
              <p:cNvSpPr>
                <a:spLocks/>
              </p:cNvSpPr>
              <p:nvPr/>
            </p:nvSpPr>
            <p:spPr bwMode="auto">
              <a:xfrm flipH="1">
                <a:off x="1009" y="1556"/>
                <a:ext cx="336" cy="152"/>
              </a:xfrm>
              <a:custGeom>
                <a:avLst/>
                <a:gdLst>
                  <a:gd name="T0" fmla="*/ 336 w 336"/>
                  <a:gd name="T1" fmla="*/ 144 h 152"/>
                  <a:gd name="T2" fmla="*/ 192 w 336"/>
                  <a:gd name="T3" fmla="*/ 48 h 152"/>
                  <a:gd name="T4" fmla="*/ 192 w 336"/>
                  <a:gd name="T5" fmla="*/ 144 h 152"/>
                  <a:gd name="T6" fmla="*/ 0 w 336"/>
                  <a:gd name="T7" fmla="*/ 0 h 152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336"/>
                  <a:gd name="T13" fmla="*/ 0 h 152"/>
                  <a:gd name="T14" fmla="*/ 336 w 336"/>
                  <a:gd name="T15" fmla="*/ 152 h 152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336" h="152">
                    <a:moveTo>
                      <a:pt x="336" y="144"/>
                    </a:moveTo>
                    <a:cubicBezTo>
                      <a:pt x="276" y="96"/>
                      <a:pt x="216" y="48"/>
                      <a:pt x="192" y="48"/>
                    </a:cubicBezTo>
                    <a:cubicBezTo>
                      <a:pt x="168" y="48"/>
                      <a:pt x="224" y="152"/>
                      <a:pt x="192" y="144"/>
                    </a:cubicBezTo>
                    <a:cubicBezTo>
                      <a:pt x="160" y="136"/>
                      <a:pt x="80" y="68"/>
                      <a:pt x="0" y="0"/>
                    </a:cubicBezTo>
                  </a:path>
                </a:pathLst>
              </a:custGeom>
              <a:noFill/>
              <a:ln w="9525">
                <a:solidFill>
                  <a:srgbClr val="CC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58477" name="Text Box 74"/>
              <p:cNvSpPr txBox="1">
                <a:spLocks noChangeArrowheads="1"/>
              </p:cNvSpPr>
              <p:nvPr/>
            </p:nvSpPr>
            <p:spPr bwMode="auto">
              <a:xfrm>
                <a:off x="237" y="1632"/>
                <a:ext cx="1010" cy="40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2pPr>
                <a:lvl3pPr marL="1143000" indent="-228600"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3pPr>
                <a:lvl4pPr marL="1600200" indent="-228600"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4pPr>
                <a:lvl5pPr marL="2057400" indent="-228600"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9pPr>
              </a:lstStyle>
              <a:p>
                <a:pPr algn="ctr"/>
                <a:r>
                  <a:rPr lang="en-US" sz="1800" b="0">
                    <a:solidFill>
                      <a:srgbClr val="CC0000"/>
                    </a:solidFill>
                  </a:rPr>
                  <a:t>OP = 0x08, dictating addi</a:t>
                </a:r>
              </a:p>
            </p:txBody>
          </p:sp>
        </p:grpSp>
        <p:sp>
          <p:nvSpPr>
            <p:cNvPr id="58475" name="AutoShape 75"/>
            <p:cNvSpPr>
              <a:spLocks/>
            </p:cNvSpPr>
            <p:nvPr/>
          </p:nvSpPr>
          <p:spPr bwMode="auto">
            <a:xfrm rot="-5400000">
              <a:off x="1438" y="1161"/>
              <a:ext cx="72" cy="558"/>
            </a:xfrm>
            <a:prstGeom prst="leftBrace">
              <a:avLst>
                <a:gd name="adj1" fmla="val 64583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</p:grpSp>
      <p:sp>
        <p:nvSpPr>
          <p:cNvPr id="58374" name="AutoShape 77"/>
          <p:cNvSpPr>
            <a:spLocks/>
          </p:cNvSpPr>
          <p:nvPr/>
        </p:nvSpPr>
        <p:spPr bwMode="auto">
          <a:xfrm rot="-5400000">
            <a:off x="3106738" y="1905000"/>
            <a:ext cx="114300" cy="762000"/>
          </a:xfrm>
          <a:prstGeom prst="leftBrace">
            <a:avLst>
              <a:gd name="adj1" fmla="val 55556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grpSp>
        <p:nvGrpSpPr>
          <p:cNvPr id="58375" name="Group 382"/>
          <p:cNvGrpSpPr>
            <a:grpSpLocks/>
          </p:cNvGrpSpPr>
          <p:nvPr/>
        </p:nvGrpSpPr>
        <p:grpSpPr bwMode="auto">
          <a:xfrm>
            <a:off x="2325688" y="2343150"/>
            <a:ext cx="1779587" cy="1036638"/>
            <a:chOff x="1465" y="1476"/>
            <a:chExt cx="1121" cy="653"/>
          </a:xfrm>
        </p:grpSpPr>
        <p:sp>
          <p:nvSpPr>
            <p:cNvPr id="58472" name="Rectangle 78"/>
            <p:cNvSpPr>
              <a:spLocks noChangeArrowheads="1"/>
            </p:cNvSpPr>
            <p:nvPr/>
          </p:nvSpPr>
          <p:spPr bwMode="auto">
            <a:xfrm>
              <a:off x="1465" y="1725"/>
              <a:ext cx="1121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1800" b="0">
                  <a:solidFill>
                    <a:srgbClr val="CC0000"/>
                  </a:solidFill>
                </a:rPr>
                <a:t>rs = 11, Reg[11]</a:t>
              </a:r>
              <a:br>
                <a:rPr lang="en-US" sz="1800" b="0">
                  <a:solidFill>
                    <a:srgbClr val="CC0000"/>
                  </a:solidFill>
                </a:rPr>
              </a:br>
              <a:r>
                <a:rPr lang="en-US" sz="1800" b="0">
                  <a:solidFill>
                    <a:srgbClr val="CC0000"/>
                  </a:solidFill>
                </a:rPr>
                <a:t>source </a:t>
              </a:r>
            </a:p>
          </p:txBody>
        </p:sp>
        <p:sp>
          <p:nvSpPr>
            <p:cNvPr id="58473" name="Line 79"/>
            <p:cNvSpPr>
              <a:spLocks noChangeShapeType="1"/>
            </p:cNvSpPr>
            <p:nvPr/>
          </p:nvSpPr>
          <p:spPr bwMode="auto">
            <a:xfrm flipV="1">
              <a:off x="1948" y="1476"/>
              <a:ext cx="42" cy="252"/>
            </a:xfrm>
            <a:prstGeom prst="line">
              <a:avLst/>
            </a:prstGeom>
            <a:noFill/>
            <a:ln w="9525">
              <a:solidFill>
                <a:srgbClr val="CC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</p:grpSp>
      <p:grpSp>
        <p:nvGrpSpPr>
          <p:cNvPr id="58376" name="Group 384"/>
          <p:cNvGrpSpPr>
            <a:grpSpLocks/>
          </p:cNvGrpSpPr>
          <p:nvPr/>
        </p:nvGrpSpPr>
        <p:grpSpPr bwMode="auto">
          <a:xfrm>
            <a:off x="3556000" y="2228850"/>
            <a:ext cx="2452688" cy="1123950"/>
            <a:chOff x="2240" y="1404"/>
            <a:chExt cx="1545" cy="708"/>
          </a:xfrm>
        </p:grpSpPr>
        <p:sp>
          <p:nvSpPr>
            <p:cNvPr id="58469" name="Freeform 81"/>
            <p:cNvSpPr>
              <a:spLocks/>
            </p:cNvSpPr>
            <p:nvPr/>
          </p:nvSpPr>
          <p:spPr bwMode="auto">
            <a:xfrm>
              <a:off x="2473" y="1480"/>
              <a:ext cx="711" cy="248"/>
            </a:xfrm>
            <a:custGeom>
              <a:avLst/>
              <a:gdLst>
                <a:gd name="T0" fmla="*/ 98950388 w 265"/>
                <a:gd name="T1" fmla="*/ 41 h 288"/>
                <a:gd name="T2" fmla="*/ 56369475 w 265"/>
                <a:gd name="T3" fmla="*/ 14 h 288"/>
                <a:gd name="T4" fmla="*/ 41014515 w 265"/>
                <a:gd name="T5" fmla="*/ 34 h 288"/>
                <a:gd name="T6" fmla="*/ 0 w 265"/>
                <a:gd name="T7" fmla="*/ 0 h 28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65"/>
                <a:gd name="T13" fmla="*/ 0 h 288"/>
                <a:gd name="T14" fmla="*/ 265 w 265"/>
                <a:gd name="T15" fmla="*/ 288 h 28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65" h="288">
                  <a:moveTo>
                    <a:pt x="265" y="288"/>
                  </a:moveTo>
                  <a:cubicBezTo>
                    <a:pt x="218" y="192"/>
                    <a:pt x="177" y="105"/>
                    <a:pt x="151" y="96"/>
                  </a:cubicBezTo>
                  <a:cubicBezTo>
                    <a:pt x="125" y="87"/>
                    <a:pt x="135" y="252"/>
                    <a:pt x="110" y="236"/>
                  </a:cubicBezTo>
                  <a:cubicBezTo>
                    <a:pt x="85" y="220"/>
                    <a:pt x="23" y="49"/>
                    <a:pt x="0" y="0"/>
                  </a:cubicBezTo>
                </a:path>
              </a:pathLst>
            </a:custGeom>
            <a:noFill/>
            <a:ln w="9525">
              <a:solidFill>
                <a:srgbClr val="CC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58470" name="AutoShape 82"/>
            <p:cNvSpPr>
              <a:spLocks/>
            </p:cNvSpPr>
            <p:nvPr/>
          </p:nvSpPr>
          <p:spPr bwMode="auto">
            <a:xfrm rot="-5400000">
              <a:off x="2444" y="1200"/>
              <a:ext cx="72" cy="480"/>
            </a:xfrm>
            <a:prstGeom prst="leftBrace">
              <a:avLst>
                <a:gd name="adj1" fmla="val 55556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58471" name="Rectangle 85"/>
            <p:cNvSpPr>
              <a:spLocks noChangeArrowheads="1"/>
            </p:cNvSpPr>
            <p:nvPr/>
          </p:nvSpPr>
          <p:spPr bwMode="auto">
            <a:xfrm>
              <a:off x="2738" y="1708"/>
              <a:ext cx="1047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1800" b="0">
                  <a:solidFill>
                    <a:srgbClr val="CC0000"/>
                  </a:solidFill>
                </a:rPr>
                <a:t>rt = 9, Reg[9] destination</a:t>
              </a:r>
            </a:p>
          </p:txBody>
        </p:sp>
      </p:grpSp>
      <p:sp>
        <p:nvSpPr>
          <p:cNvPr id="58377" name="Rectangle 86"/>
          <p:cNvSpPr>
            <a:spLocks noChangeArrowheads="1"/>
          </p:cNvSpPr>
          <p:nvPr/>
        </p:nvSpPr>
        <p:spPr bwMode="auto">
          <a:xfrm>
            <a:off x="990600" y="5181600"/>
            <a:ext cx="3351213" cy="346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>
              <a:lnSpc>
                <a:spcPct val="90000"/>
              </a:lnSpc>
            </a:pPr>
            <a:r>
              <a:rPr lang="en-US" sz="1800"/>
              <a:t>Reg[rt] </a:t>
            </a:r>
            <a:r>
              <a:rPr lang="en-US" sz="1800">
                <a:latin typeface="Symbol" charset="0"/>
              </a:rPr>
              <a:t>=</a:t>
            </a:r>
            <a:r>
              <a:rPr lang="en-US" sz="1800"/>
              <a:t>  Reg[rs] + sxt(imm)</a:t>
            </a:r>
          </a:p>
        </p:txBody>
      </p:sp>
      <p:sp>
        <p:nvSpPr>
          <p:cNvPr id="58378" name="Rectangle 89"/>
          <p:cNvSpPr>
            <a:spLocks noChangeArrowheads="1"/>
          </p:cNvSpPr>
          <p:nvPr/>
        </p:nvSpPr>
        <p:spPr bwMode="auto">
          <a:xfrm>
            <a:off x="5076825" y="5136183"/>
            <a:ext cx="2451100" cy="1077912"/>
          </a:xfrm>
          <a:prstGeom prst="rect">
            <a:avLst/>
          </a:prstGeom>
          <a:solidFill>
            <a:srgbClr val="FFFF66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sz="1600" dirty="0"/>
              <a:t>arithmetic:  </a:t>
            </a:r>
            <a:r>
              <a:rPr lang="en-US" sz="1600" dirty="0" err="1"/>
              <a:t>addi</a:t>
            </a:r>
            <a:r>
              <a:rPr lang="en-US" sz="1600" dirty="0"/>
              <a:t>, </a:t>
            </a:r>
            <a:r>
              <a:rPr lang="en-US" sz="1600" dirty="0" err="1"/>
              <a:t>addiu</a:t>
            </a:r>
            <a:endParaRPr lang="en-US" sz="1600" dirty="0"/>
          </a:p>
          <a:p>
            <a:r>
              <a:rPr lang="en-US" sz="1600" dirty="0"/>
              <a:t>compare: </a:t>
            </a:r>
            <a:r>
              <a:rPr lang="en-US" sz="1600" dirty="0" err="1"/>
              <a:t>slti</a:t>
            </a:r>
            <a:r>
              <a:rPr lang="en-US" sz="1600" dirty="0"/>
              <a:t>, </a:t>
            </a:r>
            <a:r>
              <a:rPr lang="en-US" sz="1600" dirty="0" err="1"/>
              <a:t>sltiu</a:t>
            </a:r>
            <a:endParaRPr lang="en-US" sz="1600" dirty="0"/>
          </a:p>
          <a:p>
            <a:r>
              <a:rPr lang="en-US" sz="1600" dirty="0"/>
              <a:t>logical: </a:t>
            </a:r>
            <a:r>
              <a:rPr lang="en-US" sz="1600" dirty="0" err="1"/>
              <a:t>andi</a:t>
            </a:r>
            <a:r>
              <a:rPr lang="en-US" sz="1600" dirty="0"/>
              <a:t>, </a:t>
            </a:r>
            <a:r>
              <a:rPr lang="en-US" sz="1600" dirty="0" err="1"/>
              <a:t>ori</a:t>
            </a:r>
            <a:r>
              <a:rPr lang="en-US" sz="1600" dirty="0"/>
              <a:t>, </a:t>
            </a:r>
            <a:r>
              <a:rPr lang="en-US" sz="1600" dirty="0" err="1"/>
              <a:t>xori</a:t>
            </a:r>
            <a:r>
              <a:rPr lang="en-US" sz="1600" dirty="0"/>
              <a:t>, </a:t>
            </a:r>
            <a:r>
              <a:rPr lang="en-US" sz="1600" dirty="0" err="1"/>
              <a:t>lui</a:t>
            </a:r>
            <a:endParaRPr lang="en-US" sz="1600" dirty="0"/>
          </a:p>
        </p:txBody>
      </p:sp>
      <p:sp>
        <p:nvSpPr>
          <p:cNvPr id="58379" name="Text Box 90"/>
          <p:cNvSpPr txBox="1">
            <a:spLocks noChangeArrowheads="1"/>
          </p:cNvSpPr>
          <p:nvPr/>
        </p:nvSpPr>
        <p:spPr bwMode="auto">
          <a:xfrm>
            <a:off x="4280694" y="4509120"/>
            <a:ext cx="3252788" cy="584200"/>
          </a:xfrm>
          <a:prstGeom prst="rect">
            <a:avLst/>
          </a:prstGeom>
          <a:solidFill>
            <a:srgbClr val="FFFF66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95288" indent="-395288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9pPr>
          </a:lstStyle>
          <a:p>
            <a:r>
              <a:rPr lang="en-US" sz="1600"/>
              <a:t>Similar instructions for other ALU operations:</a:t>
            </a:r>
          </a:p>
        </p:txBody>
      </p:sp>
      <p:grpSp>
        <p:nvGrpSpPr>
          <p:cNvPr id="58380" name="Group 383"/>
          <p:cNvGrpSpPr>
            <a:grpSpLocks/>
          </p:cNvGrpSpPr>
          <p:nvPr/>
        </p:nvGrpSpPr>
        <p:grpSpPr bwMode="auto">
          <a:xfrm>
            <a:off x="4346575" y="2235200"/>
            <a:ext cx="4111625" cy="1693863"/>
            <a:chOff x="2738" y="1408"/>
            <a:chExt cx="2590" cy="1067"/>
          </a:xfrm>
        </p:grpSpPr>
        <p:sp>
          <p:nvSpPr>
            <p:cNvPr id="58466" name="AutoShape 83"/>
            <p:cNvSpPr>
              <a:spLocks/>
            </p:cNvSpPr>
            <p:nvPr/>
          </p:nvSpPr>
          <p:spPr bwMode="auto">
            <a:xfrm rot="-5400000">
              <a:off x="3472" y="674"/>
              <a:ext cx="68" cy="1536"/>
            </a:xfrm>
            <a:prstGeom prst="leftBrace">
              <a:avLst>
                <a:gd name="adj1" fmla="val 188235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58467" name="Freeform 84"/>
            <p:cNvSpPr>
              <a:spLocks/>
            </p:cNvSpPr>
            <p:nvPr/>
          </p:nvSpPr>
          <p:spPr bwMode="auto">
            <a:xfrm>
              <a:off x="3548" y="1496"/>
              <a:ext cx="726" cy="288"/>
            </a:xfrm>
            <a:custGeom>
              <a:avLst/>
              <a:gdLst>
                <a:gd name="T0" fmla="*/ 312112 w 438"/>
                <a:gd name="T1" fmla="*/ 288 h 288"/>
                <a:gd name="T2" fmla="*/ 178006 w 438"/>
                <a:gd name="T3" fmla="*/ 96 h 288"/>
                <a:gd name="T4" fmla="*/ 125530 w 438"/>
                <a:gd name="T5" fmla="*/ 161 h 288"/>
                <a:gd name="T6" fmla="*/ 0 w 438"/>
                <a:gd name="T7" fmla="*/ 0 h 28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438"/>
                <a:gd name="T13" fmla="*/ 0 h 288"/>
                <a:gd name="T14" fmla="*/ 438 w 438"/>
                <a:gd name="T15" fmla="*/ 288 h 28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438" h="288">
                  <a:moveTo>
                    <a:pt x="438" y="288"/>
                  </a:moveTo>
                  <a:cubicBezTo>
                    <a:pt x="360" y="192"/>
                    <a:pt x="294" y="117"/>
                    <a:pt x="250" y="96"/>
                  </a:cubicBezTo>
                  <a:cubicBezTo>
                    <a:pt x="206" y="75"/>
                    <a:pt x="218" y="177"/>
                    <a:pt x="176" y="161"/>
                  </a:cubicBezTo>
                  <a:cubicBezTo>
                    <a:pt x="134" y="145"/>
                    <a:pt x="37" y="34"/>
                    <a:pt x="0" y="0"/>
                  </a:cubicBezTo>
                </a:path>
              </a:pathLst>
            </a:custGeom>
            <a:noFill/>
            <a:ln w="9525">
              <a:solidFill>
                <a:srgbClr val="CC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58468" name="Rectangle 236"/>
            <p:cNvSpPr>
              <a:spLocks noChangeArrowheads="1"/>
            </p:cNvSpPr>
            <p:nvPr/>
          </p:nvSpPr>
          <p:spPr bwMode="auto">
            <a:xfrm>
              <a:off x="4028" y="1725"/>
              <a:ext cx="1300" cy="7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1800" b="0">
                  <a:solidFill>
                    <a:srgbClr val="CC0000"/>
                  </a:solidFill>
                </a:rPr>
                <a:t>constant field, indicating -3 as second operand</a:t>
              </a:r>
            </a:p>
            <a:p>
              <a:pPr algn="ctr"/>
              <a:r>
                <a:rPr lang="en-US" sz="1800" b="0">
                  <a:solidFill>
                    <a:srgbClr val="CC0000"/>
                  </a:solidFill>
                </a:rPr>
                <a:t>(sign-extended!)</a:t>
              </a:r>
            </a:p>
          </p:txBody>
        </p:sp>
      </p:grpSp>
      <p:sp>
        <p:nvSpPr>
          <p:cNvPr id="58381" name="Rectangle 309"/>
          <p:cNvSpPr>
            <a:spLocks noChangeArrowheads="1"/>
          </p:cNvSpPr>
          <p:nvPr/>
        </p:nvSpPr>
        <p:spPr bwMode="auto">
          <a:xfrm>
            <a:off x="685800" y="4775200"/>
            <a:ext cx="2484438" cy="371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lnSpc>
                <a:spcPct val="90000"/>
              </a:lnSpc>
            </a:pPr>
            <a:r>
              <a:rPr lang="en-US" sz="1800">
                <a:latin typeface="Courier New" charset="0"/>
              </a:rPr>
              <a:t>addi rt, rs, imm</a:t>
            </a:r>
            <a:r>
              <a:rPr lang="en-US" sz="2000"/>
              <a:t>:</a:t>
            </a:r>
          </a:p>
        </p:txBody>
      </p:sp>
      <p:grpSp>
        <p:nvGrpSpPr>
          <p:cNvPr id="58382" name="Group 310"/>
          <p:cNvGrpSpPr>
            <a:grpSpLocks/>
          </p:cNvGrpSpPr>
          <p:nvPr/>
        </p:nvGrpSpPr>
        <p:grpSpPr bwMode="auto">
          <a:xfrm>
            <a:off x="1752600" y="1752600"/>
            <a:ext cx="5181600" cy="609600"/>
            <a:chOff x="1632" y="3600"/>
            <a:chExt cx="3264" cy="384"/>
          </a:xfrm>
        </p:grpSpPr>
        <p:sp>
          <p:nvSpPr>
            <p:cNvPr id="58395" name="Rectangle 311"/>
            <p:cNvSpPr>
              <a:spLocks noChangeArrowheads="1"/>
            </p:cNvSpPr>
            <p:nvPr/>
          </p:nvSpPr>
          <p:spPr bwMode="auto">
            <a:xfrm>
              <a:off x="1632" y="3600"/>
              <a:ext cx="3264" cy="3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58396" name="Group 312"/>
            <p:cNvGrpSpPr>
              <a:grpSpLocks/>
            </p:cNvGrpSpPr>
            <p:nvPr/>
          </p:nvGrpSpPr>
          <p:grpSpPr bwMode="auto">
            <a:xfrm>
              <a:off x="1728" y="3696"/>
              <a:ext cx="3072" cy="192"/>
              <a:chOff x="1728" y="1728"/>
              <a:chExt cx="3072" cy="192"/>
            </a:xfrm>
          </p:grpSpPr>
          <p:grpSp>
            <p:nvGrpSpPr>
              <p:cNvPr id="58429" name="Group 313"/>
              <p:cNvGrpSpPr>
                <a:grpSpLocks/>
              </p:cNvGrpSpPr>
              <p:nvPr/>
            </p:nvGrpSpPr>
            <p:grpSpPr bwMode="auto">
              <a:xfrm>
                <a:off x="1728" y="1728"/>
                <a:ext cx="3072" cy="192"/>
                <a:chOff x="1728" y="288"/>
                <a:chExt cx="3072" cy="192"/>
              </a:xfrm>
            </p:grpSpPr>
            <p:grpSp>
              <p:nvGrpSpPr>
                <p:cNvPr id="58433" name="Group 314"/>
                <p:cNvGrpSpPr>
                  <a:grpSpLocks/>
                </p:cNvGrpSpPr>
                <p:nvPr/>
              </p:nvGrpSpPr>
              <p:grpSpPr bwMode="auto">
                <a:xfrm>
                  <a:off x="1824" y="432"/>
                  <a:ext cx="2880" cy="48"/>
                  <a:chOff x="1968" y="1776"/>
                  <a:chExt cx="2880" cy="192"/>
                </a:xfrm>
              </p:grpSpPr>
              <p:sp>
                <p:nvSpPr>
                  <p:cNvPr id="58435" name="Line 315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1968" y="1776"/>
                    <a:ext cx="0" cy="192"/>
                  </a:xfrm>
                  <a:prstGeom prst="line">
                    <a:avLst/>
                  </a:prstGeom>
                  <a:noFill/>
                  <a:ln w="3175">
                    <a:solidFill>
                      <a:srgbClr val="66FFFF"/>
                    </a:solidFill>
                    <a:prstDash val="lgDash"/>
                    <a:round/>
                    <a:headEnd/>
                    <a:tailEnd/>
                  </a:ln>
                  <a:extLst>
                    <a:ext uri="{909E8E84-426E-40dd-AFC4-6F175D3DCCD1}">
                      <a14:hiddenFill xmlns=""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58436" name="Line 316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2064" y="1776"/>
                    <a:ext cx="0" cy="192"/>
                  </a:xfrm>
                  <a:prstGeom prst="line">
                    <a:avLst/>
                  </a:prstGeom>
                  <a:noFill/>
                  <a:ln w="3175">
                    <a:solidFill>
                      <a:srgbClr val="66FFFF"/>
                    </a:solidFill>
                    <a:prstDash val="lgDash"/>
                    <a:round/>
                    <a:headEnd/>
                    <a:tailEnd/>
                  </a:ln>
                  <a:extLst>
                    <a:ext uri="{909E8E84-426E-40dd-AFC4-6F175D3DCCD1}">
                      <a14:hiddenFill xmlns=""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58437" name="Line 317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2160" y="1776"/>
                    <a:ext cx="0" cy="192"/>
                  </a:xfrm>
                  <a:prstGeom prst="line">
                    <a:avLst/>
                  </a:prstGeom>
                  <a:noFill/>
                  <a:ln w="3175">
                    <a:solidFill>
                      <a:srgbClr val="66FFFF"/>
                    </a:solidFill>
                    <a:prstDash val="lgDash"/>
                    <a:round/>
                    <a:headEnd/>
                    <a:tailEnd/>
                  </a:ln>
                  <a:extLst>
                    <a:ext uri="{909E8E84-426E-40dd-AFC4-6F175D3DCCD1}">
                      <a14:hiddenFill xmlns=""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58438" name="Line 318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2256" y="1776"/>
                    <a:ext cx="0" cy="192"/>
                  </a:xfrm>
                  <a:prstGeom prst="line">
                    <a:avLst/>
                  </a:prstGeom>
                  <a:noFill/>
                  <a:ln w="3175">
                    <a:solidFill>
                      <a:srgbClr val="66FFFF"/>
                    </a:solidFill>
                    <a:prstDash val="lgDash"/>
                    <a:round/>
                    <a:headEnd/>
                    <a:tailEnd/>
                  </a:ln>
                  <a:extLst>
                    <a:ext uri="{909E8E84-426E-40dd-AFC4-6F175D3DCCD1}">
                      <a14:hiddenFill xmlns=""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58439" name="Line 319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2352" y="1776"/>
                    <a:ext cx="0" cy="192"/>
                  </a:xfrm>
                  <a:prstGeom prst="line">
                    <a:avLst/>
                  </a:prstGeom>
                  <a:noFill/>
                  <a:ln w="3175">
                    <a:solidFill>
                      <a:srgbClr val="66FFFF"/>
                    </a:solidFill>
                    <a:prstDash val="lgDash"/>
                    <a:round/>
                    <a:headEnd/>
                    <a:tailEnd/>
                  </a:ln>
                  <a:extLst>
                    <a:ext uri="{909E8E84-426E-40dd-AFC4-6F175D3DCCD1}">
                      <a14:hiddenFill xmlns=""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58440" name="Line 320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2448" y="1776"/>
                    <a:ext cx="0" cy="192"/>
                  </a:xfrm>
                  <a:prstGeom prst="line">
                    <a:avLst/>
                  </a:prstGeom>
                  <a:noFill/>
                  <a:ln w="3175">
                    <a:solidFill>
                      <a:srgbClr val="66FFFF"/>
                    </a:solidFill>
                    <a:prstDash val="lgDash"/>
                    <a:round/>
                    <a:headEnd/>
                    <a:tailEnd/>
                  </a:ln>
                  <a:extLst>
                    <a:ext uri="{909E8E84-426E-40dd-AFC4-6F175D3DCCD1}">
                      <a14:hiddenFill xmlns=""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58441" name="Line 321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2544" y="1776"/>
                    <a:ext cx="0" cy="192"/>
                  </a:xfrm>
                  <a:prstGeom prst="line">
                    <a:avLst/>
                  </a:prstGeom>
                  <a:noFill/>
                  <a:ln w="3175">
                    <a:solidFill>
                      <a:srgbClr val="66FFFF"/>
                    </a:solidFill>
                    <a:prstDash val="lgDash"/>
                    <a:round/>
                    <a:headEnd/>
                    <a:tailEnd/>
                  </a:ln>
                  <a:extLst>
                    <a:ext uri="{909E8E84-426E-40dd-AFC4-6F175D3DCCD1}">
                      <a14:hiddenFill xmlns=""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58442" name="Line 322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2640" y="1776"/>
                    <a:ext cx="0" cy="192"/>
                  </a:xfrm>
                  <a:prstGeom prst="line">
                    <a:avLst/>
                  </a:prstGeom>
                  <a:noFill/>
                  <a:ln w="3175">
                    <a:solidFill>
                      <a:srgbClr val="66FFFF"/>
                    </a:solidFill>
                    <a:prstDash val="lgDash"/>
                    <a:round/>
                    <a:headEnd/>
                    <a:tailEnd/>
                  </a:ln>
                  <a:extLst>
                    <a:ext uri="{909E8E84-426E-40dd-AFC4-6F175D3DCCD1}">
                      <a14:hiddenFill xmlns=""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58443" name="Line 323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2736" y="1776"/>
                    <a:ext cx="0" cy="192"/>
                  </a:xfrm>
                  <a:prstGeom prst="line">
                    <a:avLst/>
                  </a:prstGeom>
                  <a:noFill/>
                  <a:ln w="3175">
                    <a:solidFill>
                      <a:srgbClr val="66FFFF"/>
                    </a:solidFill>
                    <a:prstDash val="lgDash"/>
                    <a:round/>
                    <a:headEnd/>
                    <a:tailEnd/>
                  </a:ln>
                  <a:extLst>
                    <a:ext uri="{909E8E84-426E-40dd-AFC4-6F175D3DCCD1}">
                      <a14:hiddenFill xmlns=""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58444" name="Line 324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2832" y="1776"/>
                    <a:ext cx="0" cy="192"/>
                  </a:xfrm>
                  <a:prstGeom prst="line">
                    <a:avLst/>
                  </a:prstGeom>
                  <a:noFill/>
                  <a:ln w="3175">
                    <a:solidFill>
                      <a:srgbClr val="66FFFF"/>
                    </a:solidFill>
                    <a:prstDash val="lgDash"/>
                    <a:round/>
                    <a:headEnd/>
                    <a:tailEnd/>
                  </a:ln>
                  <a:extLst>
                    <a:ext uri="{909E8E84-426E-40dd-AFC4-6F175D3DCCD1}">
                      <a14:hiddenFill xmlns=""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58445" name="Line 325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2928" y="1776"/>
                    <a:ext cx="0" cy="192"/>
                  </a:xfrm>
                  <a:prstGeom prst="line">
                    <a:avLst/>
                  </a:prstGeom>
                  <a:noFill/>
                  <a:ln w="3175">
                    <a:solidFill>
                      <a:srgbClr val="66FFFF"/>
                    </a:solidFill>
                    <a:prstDash val="lgDash"/>
                    <a:round/>
                    <a:headEnd/>
                    <a:tailEnd/>
                  </a:ln>
                  <a:extLst>
                    <a:ext uri="{909E8E84-426E-40dd-AFC4-6F175D3DCCD1}">
                      <a14:hiddenFill xmlns=""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58446" name="Line 326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024" y="1776"/>
                    <a:ext cx="0" cy="192"/>
                  </a:xfrm>
                  <a:prstGeom prst="line">
                    <a:avLst/>
                  </a:prstGeom>
                  <a:noFill/>
                  <a:ln w="3175">
                    <a:solidFill>
                      <a:srgbClr val="66FFFF"/>
                    </a:solidFill>
                    <a:prstDash val="lgDash"/>
                    <a:round/>
                    <a:headEnd/>
                    <a:tailEnd/>
                  </a:ln>
                  <a:extLst>
                    <a:ext uri="{909E8E84-426E-40dd-AFC4-6F175D3DCCD1}">
                      <a14:hiddenFill xmlns=""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58447" name="Line 327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120" y="1776"/>
                    <a:ext cx="0" cy="192"/>
                  </a:xfrm>
                  <a:prstGeom prst="line">
                    <a:avLst/>
                  </a:prstGeom>
                  <a:noFill/>
                  <a:ln w="3175">
                    <a:solidFill>
                      <a:srgbClr val="66FFFF"/>
                    </a:solidFill>
                    <a:prstDash val="lgDash"/>
                    <a:round/>
                    <a:headEnd/>
                    <a:tailEnd/>
                  </a:ln>
                  <a:extLst>
                    <a:ext uri="{909E8E84-426E-40dd-AFC4-6F175D3DCCD1}">
                      <a14:hiddenFill xmlns=""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58448" name="Line 328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216" y="1776"/>
                    <a:ext cx="0" cy="192"/>
                  </a:xfrm>
                  <a:prstGeom prst="line">
                    <a:avLst/>
                  </a:prstGeom>
                  <a:noFill/>
                  <a:ln w="3175">
                    <a:solidFill>
                      <a:srgbClr val="66FFFF"/>
                    </a:solidFill>
                    <a:prstDash val="lgDash"/>
                    <a:round/>
                    <a:headEnd/>
                    <a:tailEnd/>
                  </a:ln>
                  <a:extLst>
                    <a:ext uri="{909E8E84-426E-40dd-AFC4-6F175D3DCCD1}">
                      <a14:hiddenFill xmlns=""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58449" name="Line 329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312" y="1776"/>
                    <a:ext cx="0" cy="192"/>
                  </a:xfrm>
                  <a:prstGeom prst="line">
                    <a:avLst/>
                  </a:prstGeom>
                  <a:noFill/>
                  <a:ln w="3175">
                    <a:solidFill>
                      <a:srgbClr val="66FFFF"/>
                    </a:solidFill>
                    <a:prstDash val="lgDash"/>
                    <a:round/>
                    <a:headEnd/>
                    <a:tailEnd/>
                  </a:ln>
                  <a:extLst>
                    <a:ext uri="{909E8E84-426E-40dd-AFC4-6F175D3DCCD1}">
                      <a14:hiddenFill xmlns=""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58450" name="Line 330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408" y="1776"/>
                    <a:ext cx="0" cy="192"/>
                  </a:xfrm>
                  <a:prstGeom prst="line">
                    <a:avLst/>
                  </a:prstGeom>
                  <a:noFill/>
                  <a:ln w="3175">
                    <a:solidFill>
                      <a:srgbClr val="66FFFF"/>
                    </a:solidFill>
                    <a:prstDash val="lgDash"/>
                    <a:round/>
                    <a:headEnd/>
                    <a:tailEnd/>
                  </a:ln>
                  <a:extLst>
                    <a:ext uri="{909E8E84-426E-40dd-AFC4-6F175D3DCCD1}">
                      <a14:hiddenFill xmlns=""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58451" name="Line 331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504" y="1776"/>
                    <a:ext cx="0" cy="192"/>
                  </a:xfrm>
                  <a:prstGeom prst="line">
                    <a:avLst/>
                  </a:prstGeom>
                  <a:noFill/>
                  <a:ln w="3175">
                    <a:solidFill>
                      <a:srgbClr val="66FFFF"/>
                    </a:solidFill>
                    <a:prstDash val="lgDash"/>
                    <a:round/>
                    <a:headEnd/>
                    <a:tailEnd/>
                  </a:ln>
                  <a:extLst>
                    <a:ext uri="{909E8E84-426E-40dd-AFC4-6F175D3DCCD1}">
                      <a14:hiddenFill xmlns=""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58452" name="Line 332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600" y="1776"/>
                    <a:ext cx="0" cy="192"/>
                  </a:xfrm>
                  <a:prstGeom prst="line">
                    <a:avLst/>
                  </a:prstGeom>
                  <a:noFill/>
                  <a:ln w="3175">
                    <a:solidFill>
                      <a:srgbClr val="66FFFF"/>
                    </a:solidFill>
                    <a:prstDash val="lgDash"/>
                    <a:round/>
                    <a:headEnd/>
                    <a:tailEnd/>
                  </a:ln>
                  <a:extLst>
                    <a:ext uri="{909E8E84-426E-40dd-AFC4-6F175D3DCCD1}">
                      <a14:hiddenFill xmlns=""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58453" name="Line 333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696" y="1776"/>
                    <a:ext cx="0" cy="192"/>
                  </a:xfrm>
                  <a:prstGeom prst="line">
                    <a:avLst/>
                  </a:prstGeom>
                  <a:noFill/>
                  <a:ln w="3175">
                    <a:solidFill>
                      <a:srgbClr val="66FFFF"/>
                    </a:solidFill>
                    <a:prstDash val="lgDash"/>
                    <a:round/>
                    <a:headEnd/>
                    <a:tailEnd/>
                  </a:ln>
                  <a:extLst>
                    <a:ext uri="{909E8E84-426E-40dd-AFC4-6F175D3DCCD1}">
                      <a14:hiddenFill xmlns=""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58454" name="Line 334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792" y="1776"/>
                    <a:ext cx="0" cy="192"/>
                  </a:xfrm>
                  <a:prstGeom prst="line">
                    <a:avLst/>
                  </a:prstGeom>
                  <a:noFill/>
                  <a:ln w="3175">
                    <a:solidFill>
                      <a:srgbClr val="66FFFF"/>
                    </a:solidFill>
                    <a:prstDash val="lgDash"/>
                    <a:round/>
                    <a:headEnd/>
                    <a:tailEnd/>
                  </a:ln>
                  <a:extLst>
                    <a:ext uri="{909E8E84-426E-40dd-AFC4-6F175D3DCCD1}">
                      <a14:hiddenFill xmlns=""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58455" name="Line 335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888" y="1776"/>
                    <a:ext cx="0" cy="192"/>
                  </a:xfrm>
                  <a:prstGeom prst="line">
                    <a:avLst/>
                  </a:prstGeom>
                  <a:noFill/>
                  <a:ln w="3175">
                    <a:solidFill>
                      <a:srgbClr val="66FFFF"/>
                    </a:solidFill>
                    <a:prstDash val="lgDash"/>
                    <a:round/>
                    <a:headEnd/>
                    <a:tailEnd/>
                  </a:ln>
                  <a:extLst>
                    <a:ext uri="{909E8E84-426E-40dd-AFC4-6F175D3DCCD1}">
                      <a14:hiddenFill xmlns=""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58456" name="Line 336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984" y="1776"/>
                    <a:ext cx="0" cy="192"/>
                  </a:xfrm>
                  <a:prstGeom prst="line">
                    <a:avLst/>
                  </a:prstGeom>
                  <a:noFill/>
                  <a:ln w="3175">
                    <a:solidFill>
                      <a:srgbClr val="66FFFF"/>
                    </a:solidFill>
                    <a:prstDash val="lgDash"/>
                    <a:round/>
                    <a:headEnd/>
                    <a:tailEnd/>
                  </a:ln>
                  <a:extLst>
                    <a:ext uri="{909E8E84-426E-40dd-AFC4-6F175D3DCCD1}">
                      <a14:hiddenFill xmlns=""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58457" name="Line 337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4080" y="1776"/>
                    <a:ext cx="0" cy="192"/>
                  </a:xfrm>
                  <a:prstGeom prst="line">
                    <a:avLst/>
                  </a:prstGeom>
                  <a:noFill/>
                  <a:ln w="3175">
                    <a:solidFill>
                      <a:srgbClr val="66FFFF"/>
                    </a:solidFill>
                    <a:prstDash val="lgDash"/>
                    <a:round/>
                    <a:headEnd/>
                    <a:tailEnd/>
                  </a:ln>
                  <a:extLst>
                    <a:ext uri="{909E8E84-426E-40dd-AFC4-6F175D3DCCD1}">
                      <a14:hiddenFill xmlns=""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58458" name="Line 338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4176" y="1776"/>
                    <a:ext cx="0" cy="192"/>
                  </a:xfrm>
                  <a:prstGeom prst="line">
                    <a:avLst/>
                  </a:prstGeom>
                  <a:noFill/>
                  <a:ln w="3175">
                    <a:solidFill>
                      <a:srgbClr val="66FFFF"/>
                    </a:solidFill>
                    <a:prstDash val="lgDash"/>
                    <a:round/>
                    <a:headEnd/>
                    <a:tailEnd/>
                  </a:ln>
                  <a:extLst>
                    <a:ext uri="{909E8E84-426E-40dd-AFC4-6F175D3DCCD1}">
                      <a14:hiddenFill xmlns=""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58459" name="Line 339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4272" y="1776"/>
                    <a:ext cx="0" cy="192"/>
                  </a:xfrm>
                  <a:prstGeom prst="line">
                    <a:avLst/>
                  </a:prstGeom>
                  <a:noFill/>
                  <a:ln w="3175">
                    <a:solidFill>
                      <a:srgbClr val="66FFFF"/>
                    </a:solidFill>
                    <a:prstDash val="lgDash"/>
                    <a:round/>
                    <a:headEnd/>
                    <a:tailEnd/>
                  </a:ln>
                  <a:extLst>
                    <a:ext uri="{909E8E84-426E-40dd-AFC4-6F175D3DCCD1}">
                      <a14:hiddenFill xmlns=""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58460" name="Line 340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4368" y="1776"/>
                    <a:ext cx="0" cy="192"/>
                  </a:xfrm>
                  <a:prstGeom prst="line">
                    <a:avLst/>
                  </a:prstGeom>
                  <a:noFill/>
                  <a:ln w="3175">
                    <a:solidFill>
                      <a:srgbClr val="66FFFF"/>
                    </a:solidFill>
                    <a:prstDash val="lgDash"/>
                    <a:round/>
                    <a:headEnd/>
                    <a:tailEnd/>
                  </a:ln>
                  <a:extLst>
                    <a:ext uri="{909E8E84-426E-40dd-AFC4-6F175D3DCCD1}">
                      <a14:hiddenFill xmlns=""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58461" name="Line 341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4464" y="1776"/>
                    <a:ext cx="0" cy="192"/>
                  </a:xfrm>
                  <a:prstGeom prst="line">
                    <a:avLst/>
                  </a:prstGeom>
                  <a:noFill/>
                  <a:ln w="3175">
                    <a:solidFill>
                      <a:srgbClr val="66FFFF"/>
                    </a:solidFill>
                    <a:prstDash val="lgDash"/>
                    <a:round/>
                    <a:headEnd/>
                    <a:tailEnd/>
                  </a:ln>
                  <a:extLst>
                    <a:ext uri="{909E8E84-426E-40dd-AFC4-6F175D3DCCD1}">
                      <a14:hiddenFill xmlns=""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58462" name="Line 342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4560" y="1776"/>
                    <a:ext cx="0" cy="192"/>
                  </a:xfrm>
                  <a:prstGeom prst="line">
                    <a:avLst/>
                  </a:prstGeom>
                  <a:noFill/>
                  <a:ln w="3175">
                    <a:solidFill>
                      <a:srgbClr val="66FFFF"/>
                    </a:solidFill>
                    <a:prstDash val="lgDash"/>
                    <a:round/>
                    <a:headEnd/>
                    <a:tailEnd/>
                  </a:ln>
                  <a:extLst>
                    <a:ext uri="{909E8E84-426E-40dd-AFC4-6F175D3DCCD1}">
                      <a14:hiddenFill xmlns=""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58463" name="Line 343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4656" y="1776"/>
                    <a:ext cx="0" cy="192"/>
                  </a:xfrm>
                  <a:prstGeom prst="line">
                    <a:avLst/>
                  </a:prstGeom>
                  <a:noFill/>
                  <a:ln w="3175">
                    <a:solidFill>
                      <a:srgbClr val="66FFFF"/>
                    </a:solidFill>
                    <a:prstDash val="lgDash"/>
                    <a:round/>
                    <a:headEnd/>
                    <a:tailEnd/>
                  </a:ln>
                  <a:extLst>
                    <a:ext uri="{909E8E84-426E-40dd-AFC4-6F175D3DCCD1}">
                      <a14:hiddenFill xmlns=""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58464" name="Line 344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4752" y="1776"/>
                    <a:ext cx="0" cy="192"/>
                  </a:xfrm>
                  <a:prstGeom prst="line">
                    <a:avLst/>
                  </a:prstGeom>
                  <a:noFill/>
                  <a:ln w="3175">
                    <a:solidFill>
                      <a:srgbClr val="66FFFF"/>
                    </a:solidFill>
                    <a:prstDash val="lgDash"/>
                    <a:round/>
                    <a:headEnd/>
                    <a:tailEnd/>
                  </a:ln>
                  <a:extLst>
                    <a:ext uri="{909E8E84-426E-40dd-AFC4-6F175D3DCCD1}">
                      <a14:hiddenFill xmlns=""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58465" name="Line 345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4848" y="1776"/>
                    <a:ext cx="0" cy="192"/>
                  </a:xfrm>
                  <a:prstGeom prst="line">
                    <a:avLst/>
                  </a:prstGeom>
                  <a:noFill/>
                  <a:ln w="3175">
                    <a:solidFill>
                      <a:srgbClr val="66FFFF"/>
                    </a:solidFill>
                    <a:prstDash val="lgDash"/>
                    <a:round/>
                    <a:headEnd/>
                    <a:tailEnd/>
                  </a:ln>
                  <a:extLst>
                    <a:ext uri="{909E8E84-426E-40dd-AFC4-6F175D3DCCD1}">
                      <a14:hiddenFill xmlns=""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sp>
              <p:nvSpPr>
                <p:cNvPr id="58434" name="Rectangle 346"/>
                <p:cNvSpPr>
                  <a:spLocks noChangeArrowheads="1"/>
                </p:cNvSpPr>
                <p:nvPr/>
              </p:nvSpPr>
              <p:spPr bwMode="auto">
                <a:xfrm>
                  <a:off x="1728" y="288"/>
                  <a:ext cx="3072" cy="192"/>
                </a:xfrm>
                <a:prstGeom prst="rect">
                  <a:avLst/>
                </a:prstGeom>
                <a:noFill/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58430" name="Line 347"/>
              <p:cNvSpPr>
                <a:spLocks noChangeShapeType="1"/>
              </p:cNvSpPr>
              <p:nvPr/>
            </p:nvSpPr>
            <p:spPr bwMode="auto">
              <a:xfrm>
                <a:off x="2304" y="1728"/>
                <a:ext cx="0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8431" name="Line 348"/>
              <p:cNvSpPr>
                <a:spLocks noChangeShapeType="1"/>
              </p:cNvSpPr>
              <p:nvPr/>
            </p:nvSpPr>
            <p:spPr bwMode="auto">
              <a:xfrm>
                <a:off x="2784" y="1728"/>
                <a:ext cx="0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8432" name="Line 349"/>
              <p:cNvSpPr>
                <a:spLocks noChangeShapeType="1"/>
              </p:cNvSpPr>
              <p:nvPr/>
            </p:nvSpPr>
            <p:spPr bwMode="auto">
              <a:xfrm>
                <a:off x="3264" y="1728"/>
                <a:ext cx="0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58397" name="Text Box 350"/>
            <p:cNvSpPr txBox="1">
              <a:spLocks noChangeArrowheads="1"/>
            </p:cNvSpPr>
            <p:nvPr/>
          </p:nvSpPr>
          <p:spPr bwMode="auto">
            <a:xfrm>
              <a:off x="1680" y="3696"/>
              <a:ext cx="187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400"/>
                <a:t>0</a:t>
              </a:r>
            </a:p>
          </p:txBody>
        </p:sp>
        <p:sp>
          <p:nvSpPr>
            <p:cNvPr id="58398" name="Text Box 351"/>
            <p:cNvSpPr txBox="1">
              <a:spLocks noChangeArrowheads="1"/>
            </p:cNvSpPr>
            <p:nvPr/>
          </p:nvSpPr>
          <p:spPr bwMode="auto">
            <a:xfrm>
              <a:off x="1776" y="3696"/>
              <a:ext cx="186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400"/>
                <a:t>0</a:t>
              </a:r>
            </a:p>
          </p:txBody>
        </p:sp>
        <p:sp>
          <p:nvSpPr>
            <p:cNvPr id="58399" name="Text Box 352"/>
            <p:cNvSpPr txBox="1">
              <a:spLocks noChangeArrowheads="1"/>
            </p:cNvSpPr>
            <p:nvPr/>
          </p:nvSpPr>
          <p:spPr bwMode="auto">
            <a:xfrm>
              <a:off x="1890" y="3696"/>
              <a:ext cx="15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400"/>
                <a:t>1</a:t>
              </a:r>
            </a:p>
          </p:txBody>
        </p:sp>
        <p:sp>
          <p:nvSpPr>
            <p:cNvPr id="58400" name="Text Box 353"/>
            <p:cNvSpPr txBox="1">
              <a:spLocks noChangeArrowheads="1"/>
            </p:cNvSpPr>
            <p:nvPr/>
          </p:nvSpPr>
          <p:spPr bwMode="auto">
            <a:xfrm>
              <a:off x="1968" y="3696"/>
              <a:ext cx="186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400"/>
                <a:t>0</a:t>
              </a:r>
            </a:p>
          </p:txBody>
        </p:sp>
        <p:sp>
          <p:nvSpPr>
            <p:cNvPr id="58401" name="Text Box 354"/>
            <p:cNvSpPr txBox="1">
              <a:spLocks noChangeArrowheads="1"/>
            </p:cNvSpPr>
            <p:nvPr/>
          </p:nvSpPr>
          <p:spPr bwMode="auto">
            <a:xfrm>
              <a:off x="2064" y="3696"/>
              <a:ext cx="186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400"/>
                <a:t>0</a:t>
              </a:r>
            </a:p>
          </p:txBody>
        </p:sp>
        <p:sp>
          <p:nvSpPr>
            <p:cNvPr id="58402" name="Text Box 355"/>
            <p:cNvSpPr txBox="1">
              <a:spLocks noChangeArrowheads="1"/>
            </p:cNvSpPr>
            <p:nvPr/>
          </p:nvSpPr>
          <p:spPr bwMode="auto">
            <a:xfrm>
              <a:off x="2160" y="3696"/>
              <a:ext cx="186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400"/>
                <a:t>0</a:t>
              </a:r>
            </a:p>
          </p:txBody>
        </p:sp>
        <p:sp>
          <p:nvSpPr>
            <p:cNvPr id="58403" name="Text Box 356"/>
            <p:cNvSpPr txBox="1">
              <a:spLocks noChangeArrowheads="1"/>
            </p:cNvSpPr>
            <p:nvPr/>
          </p:nvSpPr>
          <p:spPr bwMode="auto">
            <a:xfrm>
              <a:off x="2256" y="3696"/>
              <a:ext cx="186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400"/>
                <a:t>0</a:t>
              </a:r>
            </a:p>
          </p:txBody>
        </p:sp>
        <p:sp>
          <p:nvSpPr>
            <p:cNvPr id="58404" name="Text Box 357"/>
            <p:cNvSpPr txBox="1">
              <a:spLocks noChangeArrowheads="1"/>
            </p:cNvSpPr>
            <p:nvPr/>
          </p:nvSpPr>
          <p:spPr bwMode="auto">
            <a:xfrm>
              <a:off x="2370" y="3696"/>
              <a:ext cx="15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400"/>
                <a:t>1</a:t>
              </a:r>
            </a:p>
          </p:txBody>
        </p:sp>
        <p:sp>
          <p:nvSpPr>
            <p:cNvPr id="58405" name="Text Box 358"/>
            <p:cNvSpPr txBox="1">
              <a:spLocks noChangeArrowheads="1"/>
            </p:cNvSpPr>
            <p:nvPr/>
          </p:nvSpPr>
          <p:spPr bwMode="auto">
            <a:xfrm>
              <a:off x="2448" y="3696"/>
              <a:ext cx="186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400"/>
                <a:t>0</a:t>
              </a:r>
            </a:p>
          </p:txBody>
        </p:sp>
        <p:sp>
          <p:nvSpPr>
            <p:cNvPr id="58406" name="Text Box 359"/>
            <p:cNvSpPr txBox="1">
              <a:spLocks noChangeArrowheads="1"/>
            </p:cNvSpPr>
            <p:nvPr/>
          </p:nvSpPr>
          <p:spPr bwMode="auto">
            <a:xfrm>
              <a:off x="2561" y="3696"/>
              <a:ext cx="152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400"/>
                <a:t>1</a:t>
              </a:r>
            </a:p>
          </p:txBody>
        </p:sp>
        <p:sp>
          <p:nvSpPr>
            <p:cNvPr id="58407" name="Text Box 360"/>
            <p:cNvSpPr txBox="1">
              <a:spLocks noChangeArrowheads="1"/>
            </p:cNvSpPr>
            <p:nvPr/>
          </p:nvSpPr>
          <p:spPr bwMode="auto">
            <a:xfrm>
              <a:off x="2657" y="3696"/>
              <a:ext cx="152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400"/>
                <a:t>1</a:t>
              </a:r>
            </a:p>
          </p:txBody>
        </p:sp>
        <p:sp>
          <p:nvSpPr>
            <p:cNvPr id="58408" name="Text Box 361"/>
            <p:cNvSpPr txBox="1">
              <a:spLocks noChangeArrowheads="1"/>
            </p:cNvSpPr>
            <p:nvPr/>
          </p:nvSpPr>
          <p:spPr bwMode="auto">
            <a:xfrm>
              <a:off x="2736" y="3696"/>
              <a:ext cx="186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400"/>
                <a:t>0</a:t>
              </a:r>
            </a:p>
          </p:txBody>
        </p:sp>
        <p:sp>
          <p:nvSpPr>
            <p:cNvPr id="58409" name="Text Box 362"/>
            <p:cNvSpPr txBox="1">
              <a:spLocks noChangeArrowheads="1"/>
            </p:cNvSpPr>
            <p:nvPr/>
          </p:nvSpPr>
          <p:spPr bwMode="auto">
            <a:xfrm>
              <a:off x="2850" y="3696"/>
              <a:ext cx="15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400"/>
                <a:t>1</a:t>
              </a:r>
            </a:p>
          </p:txBody>
        </p:sp>
        <p:sp>
          <p:nvSpPr>
            <p:cNvPr id="58410" name="Text Box 363"/>
            <p:cNvSpPr txBox="1">
              <a:spLocks noChangeArrowheads="1"/>
            </p:cNvSpPr>
            <p:nvPr/>
          </p:nvSpPr>
          <p:spPr bwMode="auto">
            <a:xfrm>
              <a:off x="2928" y="3696"/>
              <a:ext cx="186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400"/>
                <a:t>0</a:t>
              </a:r>
            </a:p>
          </p:txBody>
        </p:sp>
        <p:sp>
          <p:nvSpPr>
            <p:cNvPr id="58411" name="Text Box 364"/>
            <p:cNvSpPr txBox="1">
              <a:spLocks noChangeArrowheads="1"/>
            </p:cNvSpPr>
            <p:nvPr/>
          </p:nvSpPr>
          <p:spPr bwMode="auto">
            <a:xfrm>
              <a:off x="3024" y="3696"/>
              <a:ext cx="186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400"/>
                <a:t>0</a:t>
              </a:r>
            </a:p>
          </p:txBody>
        </p:sp>
        <p:sp>
          <p:nvSpPr>
            <p:cNvPr id="58412" name="Text Box 365"/>
            <p:cNvSpPr txBox="1">
              <a:spLocks noChangeArrowheads="1"/>
            </p:cNvSpPr>
            <p:nvPr/>
          </p:nvSpPr>
          <p:spPr bwMode="auto">
            <a:xfrm>
              <a:off x="3137" y="3696"/>
              <a:ext cx="152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400"/>
                <a:t>1</a:t>
              </a:r>
            </a:p>
          </p:txBody>
        </p:sp>
        <p:sp>
          <p:nvSpPr>
            <p:cNvPr id="58413" name="Text Box 366"/>
            <p:cNvSpPr txBox="1">
              <a:spLocks noChangeArrowheads="1"/>
            </p:cNvSpPr>
            <p:nvPr/>
          </p:nvSpPr>
          <p:spPr bwMode="auto">
            <a:xfrm>
              <a:off x="3233" y="3696"/>
              <a:ext cx="152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400"/>
                <a:t>1</a:t>
              </a:r>
            </a:p>
          </p:txBody>
        </p:sp>
        <p:sp>
          <p:nvSpPr>
            <p:cNvPr id="58414" name="Text Box 367"/>
            <p:cNvSpPr txBox="1">
              <a:spLocks noChangeArrowheads="1"/>
            </p:cNvSpPr>
            <p:nvPr/>
          </p:nvSpPr>
          <p:spPr bwMode="auto">
            <a:xfrm>
              <a:off x="3329" y="3696"/>
              <a:ext cx="152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400"/>
                <a:t>1</a:t>
              </a:r>
            </a:p>
          </p:txBody>
        </p:sp>
        <p:sp>
          <p:nvSpPr>
            <p:cNvPr id="58415" name="Text Box 368"/>
            <p:cNvSpPr txBox="1">
              <a:spLocks noChangeArrowheads="1"/>
            </p:cNvSpPr>
            <p:nvPr/>
          </p:nvSpPr>
          <p:spPr bwMode="auto">
            <a:xfrm>
              <a:off x="3425" y="3696"/>
              <a:ext cx="152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400"/>
                <a:t>1</a:t>
              </a:r>
            </a:p>
          </p:txBody>
        </p:sp>
        <p:sp>
          <p:nvSpPr>
            <p:cNvPr id="58416" name="Text Box 369"/>
            <p:cNvSpPr txBox="1">
              <a:spLocks noChangeArrowheads="1"/>
            </p:cNvSpPr>
            <p:nvPr/>
          </p:nvSpPr>
          <p:spPr bwMode="auto">
            <a:xfrm>
              <a:off x="3521" y="3696"/>
              <a:ext cx="152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400"/>
                <a:t>1</a:t>
              </a:r>
            </a:p>
          </p:txBody>
        </p:sp>
        <p:sp>
          <p:nvSpPr>
            <p:cNvPr id="58417" name="Text Box 370"/>
            <p:cNvSpPr txBox="1">
              <a:spLocks noChangeArrowheads="1"/>
            </p:cNvSpPr>
            <p:nvPr/>
          </p:nvSpPr>
          <p:spPr bwMode="auto">
            <a:xfrm>
              <a:off x="3617" y="3696"/>
              <a:ext cx="152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400"/>
                <a:t>1</a:t>
              </a:r>
            </a:p>
          </p:txBody>
        </p:sp>
        <p:sp>
          <p:nvSpPr>
            <p:cNvPr id="58418" name="Text Box 371"/>
            <p:cNvSpPr txBox="1">
              <a:spLocks noChangeArrowheads="1"/>
            </p:cNvSpPr>
            <p:nvPr/>
          </p:nvSpPr>
          <p:spPr bwMode="auto">
            <a:xfrm>
              <a:off x="3713" y="3696"/>
              <a:ext cx="152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400"/>
                <a:t>1</a:t>
              </a:r>
            </a:p>
          </p:txBody>
        </p:sp>
        <p:sp>
          <p:nvSpPr>
            <p:cNvPr id="58419" name="Text Box 372"/>
            <p:cNvSpPr txBox="1">
              <a:spLocks noChangeArrowheads="1"/>
            </p:cNvSpPr>
            <p:nvPr/>
          </p:nvSpPr>
          <p:spPr bwMode="auto">
            <a:xfrm>
              <a:off x="3809" y="3696"/>
              <a:ext cx="152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400"/>
                <a:t>1</a:t>
              </a:r>
            </a:p>
          </p:txBody>
        </p:sp>
        <p:sp>
          <p:nvSpPr>
            <p:cNvPr id="58420" name="Text Box 373"/>
            <p:cNvSpPr txBox="1">
              <a:spLocks noChangeArrowheads="1"/>
            </p:cNvSpPr>
            <p:nvPr/>
          </p:nvSpPr>
          <p:spPr bwMode="auto">
            <a:xfrm>
              <a:off x="3905" y="3696"/>
              <a:ext cx="152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400"/>
                <a:t>1</a:t>
              </a:r>
            </a:p>
          </p:txBody>
        </p:sp>
        <p:sp>
          <p:nvSpPr>
            <p:cNvPr id="58421" name="Text Box 374"/>
            <p:cNvSpPr txBox="1">
              <a:spLocks noChangeArrowheads="1"/>
            </p:cNvSpPr>
            <p:nvPr/>
          </p:nvSpPr>
          <p:spPr bwMode="auto">
            <a:xfrm>
              <a:off x="4001" y="3696"/>
              <a:ext cx="152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400"/>
                <a:t>1</a:t>
              </a:r>
            </a:p>
          </p:txBody>
        </p:sp>
        <p:sp>
          <p:nvSpPr>
            <p:cNvPr id="58422" name="Text Box 375"/>
            <p:cNvSpPr txBox="1">
              <a:spLocks noChangeArrowheads="1"/>
            </p:cNvSpPr>
            <p:nvPr/>
          </p:nvSpPr>
          <p:spPr bwMode="auto">
            <a:xfrm>
              <a:off x="4097" y="3696"/>
              <a:ext cx="152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400"/>
                <a:t>1</a:t>
              </a:r>
            </a:p>
          </p:txBody>
        </p:sp>
        <p:sp>
          <p:nvSpPr>
            <p:cNvPr id="58423" name="Text Box 376"/>
            <p:cNvSpPr txBox="1">
              <a:spLocks noChangeArrowheads="1"/>
            </p:cNvSpPr>
            <p:nvPr/>
          </p:nvSpPr>
          <p:spPr bwMode="auto">
            <a:xfrm>
              <a:off x="4193" y="3696"/>
              <a:ext cx="152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400"/>
                <a:t>1</a:t>
              </a:r>
            </a:p>
          </p:txBody>
        </p:sp>
        <p:sp>
          <p:nvSpPr>
            <p:cNvPr id="58424" name="Text Box 377"/>
            <p:cNvSpPr txBox="1">
              <a:spLocks noChangeArrowheads="1"/>
            </p:cNvSpPr>
            <p:nvPr/>
          </p:nvSpPr>
          <p:spPr bwMode="auto">
            <a:xfrm>
              <a:off x="4289" y="3696"/>
              <a:ext cx="152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400"/>
                <a:t>1</a:t>
              </a:r>
            </a:p>
          </p:txBody>
        </p:sp>
        <p:sp>
          <p:nvSpPr>
            <p:cNvPr id="58425" name="Text Box 378"/>
            <p:cNvSpPr txBox="1">
              <a:spLocks noChangeArrowheads="1"/>
            </p:cNvSpPr>
            <p:nvPr/>
          </p:nvSpPr>
          <p:spPr bwMode="auto">
            <a:xfrm>
              <a:off x="4385" y="3696"/>
              <a:ext cx="152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400"/>
                <a:t>1</a:t>
              </a:r>
            </a:p>
          </p:txBody>
        </p:sp>
        <p:sp>
          <p:nvSpPr>
            <p:cNvPr id="58426" name="Text Box 379"/>
            <p:cNvSpPr txBox="1">
              <a:spLocks noChangeArrowheads="1"/>
            </p:cNvSpPr>
            <p:nvPr/>
          </p:nvSpPr>
          <p:spPr bwMode="auto">
            <a:xfrm>
              <a:off x="4481" y="3696"/>
              <a:ext cx="152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400"/>
                <a:t>1</a:t>
              </a:r>
            </a:p>
          </p:txBody>
        </p:sp>
        <p:sp>
          <p:nvSpPr>
            <p:cNvPr id="58427" name="Text Box 380"/>
            <p:cNvSpPr txBox="1">
              <a:spLocks noChangeArrowheads="1"/>
            </p:cNvSpPr>
            <p:nvPr/>
          </p:nvSpPr>
          <p:spPr bwMode="auto">
            <a:xfrm>
              <a:off x="4560" y="3696"/>
              <a:ext cx="186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400"/>
                <a:t>0</a:t>
              </a:r>
            </a:p>
          </p:txBody>
        </p:sp>
        <p:sp>
          <p:nvSpPr>
            <p:cNvPr id="58428" name="Text Box 381"/>
            <p:cNvSpPr txBox="1">
              <a:spLocks noChangeArrowheads="1"/>
            </p:cNvSpPr>
            <p:nvPr/>
          </p:nvSpPr>
          <p:spPr bwMode="auto">
            <a:xfrm>
              <a:off x="4673" y="3696"/>
              <a:ext cx="152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400"/>
                <a:t>1</a:t>
              </a:r>
            </a:p>
          </p:txBody>
        </p:sp>
      </p:grpSp>
      <p:grpSp>
        <p:nvGrpSpPr>
          <p:cNvPr id="58383" name="Group 401"/>
          <p:cNvGrpSpPr>
            <a:grpSpLocks/>
          </p:cNvGrpSpPr>
          <p:nvPr/>
        </p:nvGrpSpPr>
        <p:grpSpPr bwMode="auto">
          <a:xfrm>
            <a:off x="7527925" y="4365104"/>
            <a:ext cx="1539875" cy="1838325"/>
            <a:chOff x="4742" y="2928"/>
            <a:chExt cx="970" cy="1158"/>
          </a:xfrm>
        </p:grpSpPr>
        <p:grpSp>
          <p:nvGrpSpPr>
            <p:cNvPr id="58386" name="Group 398"/>
            <p:cNvGrpSpPr>
              <a:grpSpLocks/>
            </p:cNvGrpSpPr>
            <p:nvPr/>
          </p:nvGrpSpPr>
          <p:grpSpPr bwMode="auto">
            <a:xfrm>
              <a:off x="5216" y="3448"/>
              <a:ext cx="223" cy="638"/>
              <a:chOff x="5216" y="3448"/>
              <a:chExt cx="223" cy="638"/>
            </a:xfrm>
          </p:grpSpPr>
          <p:sp>
            <p:nvSpPr>
              <p:cNvPr id="58389" name="Freeform 392"/>
              <p:cNvSpPr>
                <a:spLocks/>
              </p:cNvSpPr>
              <p:nvPr/>
            </p:nvSpPr>
            <p:spPr bwMode="auto">
              <a:xfrm>
                <a:off x="5256" y="3553"/>
                <a:ext cx="112" cy="111"/>
              </a:xfrm>
              <a:custGeom>
                <a:avLst/>
                <a:gdLst>
                  <a:gd name="T0" fmla="*/ 0 w 448"/>
                  <a:gd name="T1" fmla="*/ 0 h 444"/>
                  <a:gd name="T2" fmla="*/ 0 w 448"/>
                  <a:gd name="T3" fmla="*/ 0 h 444"/>
                  <a:gd name="T4" fmla="*/ 0 w 448"/>
                  <a:gd name="T5" fmla="*/ 0 h 444"/>
                  <a:gd name="T6" fmla="*/ 0 w 448"/>
                  <a:gd name="T7" fmla="*/ 0 h 444"/>
                  <a:gd name="T8" fmla="*/ 0 w 448"/>
                  <a:gd name="T9" fmla="*/ 0 h 444"/>
                  <a:gd name="T10" fmla="*/ 0 w 448"/>
                  <a:gd name="T11" fmla="*/ 0 h 444"/>
                  <a:gd name="T12" fmla="*/ 0 w 448"/>
                  <a:gd name="T13" fmla="*/ 0 h 444"/>
                  <a:gd name="T14" fmla="*/ 0 w 448"/>
                  <a:gd name="T15" fmla="*/ 0 h 444"/>
                  <a:gd name="T16" fmla="*/ 0 w 448"/>
                  <a:gd name="T17" fmla="*/ 0 h 444"/>
                  <a:gd name="T18" fmla="*/ 0 w 448"/>
                  <a:gd name="T19" fmla="*/ 0 h 444"/>
                  <a:gd name="T20" fmla="*/ 0 w 448"/>
                  <a:gd name="T21" fmla="*/ 0 h 444"/>
                  <a:gd name="T22" fmla="*/ 0 w 448"/>
                  <a:gd name="T23" fmla="*/ 0 h 444"/>
                  <a:gd name="T24" fmla="*/ 0 w 448"/>
                  <a:gd name="T25" fmla="*/ 0 h 444"/>
                  <a:gd name="T26" fmla="*/ 0 w 448"/>
                  <a:gd name="T27" fmla="*/ 0 h 444"/>
                  <a:gd name="T28" fmla="*/ 0 w 448"/>
                  <a:gd name="T29" fmla="*/ 0 h 444"/>
                  <a:gd name="T30" fmla="*/ 0 w 448"/>
                  <a:gd name="T31" fmla="*/ 0 h 444"/>
                  <a:gd name="T32" fmla="*/ 0 w 448"/>
                  <a:gd name="T33" fmla="*/ 0 h 444"/>
                  <a:gd name="T34" fmla="*/ 0 w 448"/>
                  <a:gd name="T35" fmla="*/ 0 h 444"/>
                  <a:gd name="T36" fmla="*/ 0 w 448"/>
                  <a:gd name="T37" fmla="*/ 0 h 444"/>
                  <a:gd name="T38" fmla="*/ 0 w 448"/>
                  <a:gd name="T39" fmla="*/ 0 h 444"/>
                  <a:gd name="T40" fmla="*/ 0 w 448"/>
                  <a:gd name="T41" fmla="*/ 0 h 444"/>
                  <a:gd name="T42" fmla="*/ 0 w 448"/>
                  <a:gd name="T43" fmla="*/ 0 h 444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w 448"/>
                  <a:gd name="T67" fmla="*/ 0 h 444"/>
                  <a:gd name="T68" fmla="*/ 448 w 448"/>
                  <a:gd name="T69" fmla="*/ 444 h 444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T66" t="T67" r="T68" b="T69"/>
                <a:pathLst>
                  <a:path w="448" h="444">
                    <a:moveTo>
                      <a:pt x="292" y="128"/>
                    </a:moveTo>
                    <a:lnTo>
                      <a:pt x="237" y="45"/>
                    </a:lnTo>
                    <a:lnTo>
                      <a:pt x="182" y="0"/>
                    </a:lnTo>
                    <a:lnTo>
                      <a:pt x="116" y="0"/>
                    </a:lnTo>
                    <a:lnTo>
                      <a:pt x="44" y="28"/>
                    </a:lnTo>
                    <a:lnTo>
                      <a:pt x="11" y="78"/>
                    </a:lnTo>
                    <a:lnTo>
                      <a:pt x="0" y="145"/>
                    </a:lnTo>
                    <a:lnTo>
                      <a:pt x="11" y="233"/>
                    </a:lnTo>
                    <a:lnTo>
                      <a:pt x="55" y="333"/>
                    </a:lnTo>
                    <a:lnTo>
                      <a:pt x="132" y="400"/>
                    </a:lnTo>
                    <a:lnTo>
                      <a:pt x="193" y="433"/>
                    </a:lnTo>
                    <a:lnTo>
                      <a:pt x="254" y="444"/>
                    </a:lnTo>
                    <a:lnTo>
                      <a:pt x="303" y="428"/>
                    </a:lnTo>
                    <a:lnTo>
                      <a:pt x="330" y="400"/>
                    </a:lnTo>
                    <a:lnTo>
                      <a:pt x="348" y="333"/>
                    </a:lnTo>
                    <a:lnTo>
                      <a:pt x="342" y="255"/>
                    </a:lnTo>
                    <a:lnTo>
                      <a:pt x="325" y="190"/>
                    </a:lnTo>
                    <a:lnTo>
                      <a:pt x="435" y="128"/>
                    </a:lnTo>
                    <a:lnTo>
                      <a:pt x="448" y="101"/>
                    </a:lnTo>
                    <a:lnTo>
                      <a:pt x="435" y="89"/>
                    </a:lnTo>
                    <a:lnTo>
                      <a:pt x="314" y="161"/>
                    </a:lnTo>
                    <a:lnTo>
                      <a:pt x="292" y="128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8390" name="Freeform 393"/>
              <p:cNvSpPr>
                <a:spLocks/>
              </p:cNvSpPr>
              <p:nvPr/>
            </p:nvSpPr>
            <p:spPr bwMode="auto">
              <a:xfrm>
                <a:off x="5336" y="3448"/>
                <a:ext cx="100" cy="248"/>
              </a:xfrm>
              <a:custGeom>
                <a:avLst/>
                <a:gdLst>
                  <a:gd name="T0" fmla="*/ 0 w 398"/>
                  <a:gd name="T1" fmla="*/ 0 h 992"/>
                  <a:gd name="T2" fmla="*/ 0 w 398"/>
                  <a:gd name="T3" fmla="*/ 0 h 992"/>
                  <a:gd name="T4" fmla="*/ 0 w 398"/>
                  <a:gd name="T5" fmla="*/ 0 h 992"/>
                  <a:gd name="T6" fmla="*/ 0 w 398"/>
                  <a:gd name="T7" fmla="*/ 0 h 992"/>
                  <a:gd name="T8" fmla="*/ 0 w 398"/>
                  <a:gd name="T9" fmla="*/ 0 h 992"/>
                  <a:gd name="T10" fmla="*/ 0 w 398"/>
                  <a:gd name="T11" fmla="*/ 0 h 992"/>
                  <a:gd name="T12" fmla="*/ 0 w 398"/>
                  <a:gd name="T13" fmla="*/ 0 h 992"/>
                  <a:gd name="T14" fmla="*/ 0 w 398"/>
                  <a:gd name="T15" fmla="*/ 0 h 992"/>
                  <a:gd name="T16" fmla="*/ 0 w 398"/>
                  <a:gd name="T17" fmla="*/ 0 h 992"/>
                  <a:gd name="T18" fmla="*/ 0 w 398"/>
                  <a:gd name="T19" fmla="*/ 0 h 992"/>
                  <a:gd name="T20" fmla="*/ 0 w 398"/>
                  <a:gd name="T21" fmla="*/ 0 h 992"/>
                  <a:gd name="T22" fmla="*/ 0 w 398"/>
                  <a:gd name="T23" fmla="*/ 0 h 992"/>
                  <a:gd name="T24" fmla="*/ 0 w 398"/>
                  <a:gd name="T25" fmla="*/ 0 h 992"/>
                  <a:gd name="T26" fmla="*/ 0 w 398"/>
                  <a:gd name="T27" fmla="*/ 0 h 992"/>
                  <a:gd name="T28" fmla="*/ 0 w 398"/>
                  <a:gd name="T29" fmla="*/ 0 h 992"/>
                  <a:gd name="T30" fmla="*/ 0 w 398"/>
                  <a:gd name="T31" fmla="*/ 0 h 992"/>
                  <a:gd name="T32" fmla="*/ 0 w 398"/>
                  <a:gd name="T33" fmla="*/ 0 h 992"/>
                  <a:gd name="T34" fmla="*/ 0 w 398"/>
                  <a:gd name="T35" fmla="*/ 0 h 992"/>
                  <a:gd name="T36" fmla="*/ 0 w 398"/>
                  <a:gd name="T37" fmla="*/ 0 h 992"/>
                  <a:gd name="T38" fmla="*/ 0 w 398"/>
                  <a:gd name="T39" fmla="*/ 0 h 992"/>
                  <a:gd name="T40" fmla="*/ 0 w 398"/>
                  <a:gd name="T41" fmla="*/ 0 h 992"/>
                  <a:gd name="T42" fmla="*/ 0 w 398"/>
                  <a:gd name="T43" fmla="*/ 0 h 992"/>
                  <a:gd name="T44" fmla="*/ 0 w 398"/>
                  <a:gd name="T45" fmla="*/ 0 h 992"/>
                  <a:gd name="T46" fmla="*/ 0 w 398"/>
                  <a:gd name="T47" fmla="*/ 0 h 992"/>
                  <a:gd name="T48" fmla="*/ 0 w 398"/>
                  <a:gd name="T49" fmla="*/ 0 h 992"/>
                  <a:gd name="T50" fmla="*/ 0 w 398"/>
                  <a:gd name="T51" fmla="*/ 0 h 992"/>
                  <a:gd name="T52" fmla="*/ 0 w 398"/>
                  <a:gd name="T53" fmla="*/ 0 h 992"/>
                  <a:gd name="T54" fmla="*/ 0 w 398"/>
                  <a:gd name="T55" fmla="*/ 0 h 992"/>
                  <a:gd name="T56" fmla="*/ 0 w 398"/>
                  <a:gd name="T57" fmla="*/ 0 h 992"/>
                  <a:gd name="T58" fmla="*/ 0 w 398"/>
                  <a:gd name="T59" fmla="*/ 0 h 992"/>
                  <a:gd name="T60" fmla="*/ 0 w 398"/>
                  <a:gd name="T61" fmla="*/ 0 h 992"/>
                  <a:gd name="T62" fmla="*/ 0 w 398"/>
                  <a:gd name="T63" fmla="*/ 0 h 992"/>
                  <a:gd name="T64" fmla="*/ 0 w 398"/>
                  <a:gd name="T65" fmla="*/ 0 h 992"/>
                  <a:gd name="T66" fmla="*/ 0 w 398"/>
                  <a:gd name="T67" fmla="*/ 0 h 992"/>
                  <a:gd name="T68" fmla="*/ 0 w 398"/>
                  <a:gd name="T69" fmla="*/ 0 h 992"/>
                  <a:gd name="T70" fmla="*/ 0 w 398"/>
                  <a:gd name="T71" fmla="*/ 0 h 992"/>
                  <a:gd name="T72" fmla="*/ 0 w 398"/>
                  <a:gd name="T73" fmla="*/ 0 h 992"/>
                  <a:gd name="T74" fmla="*/ 0 w 398"/>
                  <a:gd name="T75" fmla="*/ 0 h 992"/>
                  <a:gd name="T76" fmla="*/ 0 w 398"/>
                  <a:gd name="T77" fmla="*/ 0 h 992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w 398"/>
                  <a:gd name="T118" fmla="*/ 0 h 992"/>
                  <a:gd name="T119" fmla="*/ 398 w 398"/>
                  <a:gd name="T120" fmla="*/ 992 h 992"/>
                </a:gdLst>
                <a:ahLst/>
                <a:cxnLst>
                  <a:cxn ang="T78">
                    <a:pos x="T0" y="T1"/>
                  </a:cxn>
                  <a:cxn ang="T79">
                    <a:pos x="T2" y="T3"/>
                  </a:cxn>
                  <a:cxn ang="T80">
                    <a:pos x="T4" y="T5"/>
                  </a:cxn>
                  <a:cxn ang="T81">
                    <a:pos x="T6" y="T7"/>
                  </a:cxn>
                  <a:cxn ang="T82">
                    <a:pos x="T8" y="T9"/>
                  </a:cxn>
                  <a:cxn ang="T83">
                    <a:pos x="T10" y="T11"/>
                  </a:cxn>
                  <a:cxn ang="T84">
                    <a:pos x="T12" y="T13"/>
                  </a:cxn>
                  <a:cxn ang="T85">
                    <a:pos x="T14" y="T15"/>
                  </a:cxn>
                  <a:cxn ang="T86">
                    <a:pos x="T16" y="T17"/>
                  </a:cxn>
                  <a:cxn ang="T87">
                    <a:pos x="T18" y="T19"/>
                  </a:cxn>
                  <a:cxn ang="T88">
                    <a:pos x="T20" y="T21"/>
                  </a:cxn>
                  <a:cxn ang="T89">
                    <a:pos x="T22" y="T23"/>
                  </a:cxn>
                  <a:cxn ang="T90">
                    <a:pos x="T24" y="T25"/>
                  </a:cxn>
                  <a:cxn ang="T91">
                    <a:pos x="T26" y="T27"/>
                  </a:cxn>
                  <a:cxn ang="T92">
                    <a:pos x="T28" y="T29"/>
                  </a:cxn>
                  <a:cxn ang="T93">
                    <a:pos x="T30" y="T31"/>
                  </a:cxn>
                  <a:cxn ang="T94">
                    <a:pos x="T32" y="T33"/>
                  </a:cxn>
                  <a:cxn ang="T95">
                    <a:pos x="T34" y="T35"/>
                  </a:cxn>
                  <a:cxn ang="T96">
                    <a:pos x="T36" y="T37"/>
                  </a:cxn>
                  <a:cxn ang="T97">
                    <a:pos x="T38" y="T39"/>
                  </a:cxn>
                  <a:cxn ang="T98">
                    <a:pos x="T40" y="T41"/>
                  </a:cxn>
                  <a:cxn ang="T99">
                    <a:pos x="T42" y="T43"/>
                  </a:cxn>
                  <a:cxn ang="T100">
                    <a:pos x="T44" y="T45"/>
                  </a:cxn>
                  <a:cxn ang="T101">
                    <a:pos x="T46" y="T47"/>
                  </a:cxn>
                  <a:cxn ang="T102">
                    <a:pos x="T48" y="T49"/>
                  </a:cxn>
                  <a:cxn ang="T103">
                    <a:pos x="T50" y="T51"/>
                  </a:cxn>
                  <a:cxn ang="T104">
                    <a:pos x="T52" y="T53"/>
                  </a:cxn>
                  <a:cxn ang="T105">
                    <a:pos x="T54" y="T55"/>
                  </a:cxn>
                  <a:cxn ang="T106">
                    <a:pos x="T56" y="T57"/>
                  </a:cxn>
                  <a:cxn ang="T107">
                    <a:pos x="T58" y="T59"/>
                  </a:cxn>
                  <a:cxn ang="T108">
                    <a:pos x="T60" y="T61"/>
                  </a:cxn>
                  <a:cxn ang="T109">
                    <a:pos x="T62" y="T63"/>
                  </a:cxn>
                  <a:cxn ang="T110">
                    <a:pos x="T64" y="T65"/>
                  </a:cxn>
                  <a:cxn ang="T111">
                    <a:pos x="T66" y="T67"/>
                  </a:cxn>
                  <a:cxn ang="T112">
                    <a:pos x="T68" y="T69"/>
                  </a:cxn>
                  <a:cxn ang="T113">
                    <a:pos x="T70" y="T71"/>
                  </a:cxn>
                  <a:cxn ang="T114">
                    <a:pos x="T72" y="T73"/>
                  </a:cxn>
                  <a:cxn ang="T115">
                    <a:pos x="T74" y="T75"/>
                  </a:cxn>
                  <a:cxn ang="T116">
                    <a:pos x="T76" y="T77"/>
                  </a:cxn>
                </a:cxnLst>
                <a:rect l="T117" t="T118" r="T119" b="T120"/>
                <a:pathLst>
                  <a:path w="398" h="992">
                    <a:moveTo>
                      <a:pt x="110" y="838"/>
                    </a:moveTo>
                    <a:lnTo>
                      <a:pt x="38" y="892"/>
                    </a:lnTo>
                    <a:lnTo>
                      <a:pt x="16" y="910"/>
                    </a:lnTo>
                    <a:lnTo>
                      <a:pt x="0" y="948"/>
                    </a:lnTo>
                    <a:lnTo>
                      <a:pt x="21" y="987"/>
                    </a:lnTo>
                    <a:lnTo>
                      <a:pt x="43" y="992"/>
                    </a:lnTo>
                    <a:lnTo>
                      <a:pt x="110" y="970"/>
                    </a:lnTo>
                    <a:lnTo>
                      <a:pt x="210" y="892"/>
                    </a:lnTo>
                    <a:lnTo>
                      <a:pt x="298" y="799"/>
                    </a:lnTo>
                    <a:lnTo>
                      <a:pt x="392" y="693"/>
                    </a:lnTo>
                    <a:lnTo>
                      <a:pt x="398" y="649"/>
                    </a:lnTo>
                    <a:lnTo>
                      <a:pt x="398" y="527"/>
                    </a:lnTo>
                    <a:lnTo>
                      <a:pt x="371" y="339"/>
                    </a:lnTo>
                    <a:lnTo>
                      <a:pt x="387" y="228"/>
                    </a:lnTo>
                    <a:lnTo>
                      <a:pt x="398" y="183"/>
                    </a:lnTo>
                    <a:lnTo>
                      <a:pt x="382" y="161"/>
                    </a:lnTo>
                    <a:lnTo>
                      <a:pt x="342" y="139"/>
                    </a:lnTo>
                    <a:lnTo>
                      <a:pt x="315" y="123"/>
                    </a:lnTo>
                    <a:lnTo>
                      <a:pt x="331" y="23"/>
                    </a:lnTo>
                    <a:lnTo>
                      <a:pt x="320" y="0"/>
                    </a:lnTo>
                    <a:lnTo>
                      <a:pt x="298" y="7"/>
                    </a:lnTo>
                    <a:lnTo>
                      <a:pt x="287" y="134"/>
                    </a:lnTo>
                    <a:lnTo>
                      <a:pt x="276" y="167"/>
                    </a:lnTo>
                    <a:lnTo>
                      <a:pt x="271" y="189"/>
                    </a:lnTo>
                    <a:lnTo>
                      <a:pt x="226" y="172"/>
                    </a:lnTo>
                    <a:lnTo>
                      <a:pt x="193" y="172"/>
                    </a:lnTo>
                    <a:lnTo>
                      <a:pt x="193" y="194"/>
                    </a:lnTo>
                    <a:lnTo>
                      <a:pt x="215" y="212"/>
                    </a:lnTo>
                    <a:lnTo>
                      <a:pt x="255" y="212"/>
                    </a:lnTo>
                    <a:lnTo>
                      <a:pt x="282" y="234"/>
                    </a:lnTo>
                    <a:lnTo>
                      <a:pt x="304" y="272"/>
                    </a:lnTo>
                    <a:lnTo>
                      <a:pt x="326" y="333"/>
                    </a:lnTo>
                    <a:lnTo>
                      <a:pt x="342" y="455"/>
                    </a:lnTo>
                    <a:lnTo>
                      <a:pt x="342" y="566"/>
                    </a:lnTo>
                    <a:lnTo>
                      <a:pt x="331" y="654"/>
                    </a:lnTo>
                    <a:lnTo>
                      <a:pt x="309" y="693"/>
                    </a:lnTo>
                    <a:lnTo>
                      <a:pt x="232" y="749"/>
                    </a:lnTo>
                    <a:lnTo>
                      <a:pt x="148" y="799"/>
                    </a:lnTo>
                    <a:lnTo>
                      <a:pt x="110" y="838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8391" name="Freeform 394"/>
              <p:cNvSpPr>
                <a:spLocks/>
              </p:cNvSpPr>
              <p:nvPr/>
            </p:nvSpPr>
            <p:spPr bwMode="auto">
              <a:xfrm>
                <a:off x="5216" y="3677"/>
                <a:ext cx="90" cy="149"/>
              </a:xfrm>
              <a:custGeom>
                <a:avLst/>
                <a:gdLst>
                  <a:gd name="T0" fmla="*/ 0 w 360"/>
                  <a:gd name="T1" fmla="*/ 0 h 599"/>
                  <a:gd name="T2" fmla="*/ 0 w 360"/>
                  <a:gd name="T3" fmla="*/ 0 h 599"/>
                  <a:gd name="T4" fmla="*/ 0 w 360"/>
                  <a:gd name="T5" fmla="*/ 0 h 599"/>
                  <a:gd name="T6" fmla="*/ 0 w 360"/>
                  <a:gd name="T7" fmla="*/ 0 h 599"/>
                  <a:gd name="T8" fmla="*/ 0 w 360"/>
                  <a:gd name="T9" fmla="*/ 0 h 599"/>
                  <a:gd name="T10" fmla="*/ 0 w 360"/>
                  <a:gd name="T11" fmla="*/ 0 h 599"/>
                  <a:gd name="T12" fmla="*/ 0 w 360"/>
                  <a:gd name="T13" fmla="*/ 0 h 599"/>
                  <a:gd name="T14" fmla="*/ 0 w 360"/>
                  <a:gd name="T15" fmla="*/ 0 h 599"/>
                  <a:gd name="T16" fmla="*/ 0 w 360"/>
                  <a:gd name="T17" fmla="*/ 0 h 599"/>
                  <a:gd name="T18" fmla="*/ 0 w 360"/>
                  <a:gd name="T19" fmla="*/ 0 h 599"/>
                  <a:gd name="T20" fmla="*/ 0 w 360"/>
                  <a:gd name="T21" fmla="*/ 0 h 599"/>
                  <a:gd name="T22" fmla="*/ 0 w 360"/>
                  <a:gd name="T23" fmla="*/ 0 h 599"/>
                  <a:gd name="T24" fmla="*/ 0 w 360"/>
                  <a:gd name="T25" fmla="*/ 0 h 599"/>
                  <a:gd name="T26" fmla="*/ 0 w 360"/>
                  <a:gd name="T27" fmla="*/ 0 h 599"/>
                  <a:gd name="T28" fmla="*/ 0 w 360"/>
                  <a:gd name="T29" fmla="*/ 0 h 599"/>
                  <a:gd name="T30" fmla="*/ 0 w 360"/>
                  <a:gd name="T31" fmla="*/ 0 h 599"/>
                  <a:gd name="T32" fmla="*/ 0 w 360"/>
                  <a:gd name="T33" fmla="*/ 0 h 599"/>
                  <a:gd name="T34" fmla="*/ 0 w 360"/>
                  <a:gd name="T35" fmla="*/ 0 h 599"/>
                  <a:gd name="T36" fmla="*/ 0 w 360"/>
                  <a:gd name="T37" fmla="*/ 0 h 599"/>
                  <a:gd name="T38" fmla="*/ 0 w 360"/>
                  <a:gd name="T39" fmla="*/ 0 h 599"/>
                  <a:gd name="T40" fmla="*/ 0 w 360"/>
                  <a:gd name="T41" fmla="*/ 0 h 599"/>
                  <a:gd name="T42" fmla="*/ 0 w 360"/>
                  <a:gd name="T43" fmla="*/ 0 h 599"/>
                  <a:gd name="T44" fmla="*/ 0 w 360"/>
                  <a:gd name="T45" fmla="*/ 0 h 599"/>
                  <a:gd name="T46" fmla="*/ 0 w 360"/>
                  <a:gd name="T47" fmla="*/ 0 h 599"/>
                  <a:gd name="T48" fmla="*/ 0 w 360"/>
                  <a:gd name="T49" fmla="*/ 0 h 599"/>
                  <a:gd name="T50" fmla="*/ 0 w 360"/>
                  <a:gd name="T51" fmla="*/ 0 h 599"/>
                  <a:gd name="T52" fmla="*/ 0 w 360"/>
                  <a:gd name="T53" fmla="*/ 0 h 599"/>
                  <a:gd name="T54" fmla="*/ 0 w 360"/>
                  <a:gd name="T55" fmla="*/ 0 h 599"/>
                  <a:gd name="T56" fmla="*/ 0 w 360"/>
                  <a:gd name="T57" fmla="*/ 0 h 599"/>
                  <a:gd name="T58" fmla="*/ 0 w 360"/>
                  <a:gd name="T59" fmla="*/ 0 h 599"/>
                  <a:gd name="T60" fmla="*/ 0 w 360"/>
                  <a:gd name="T61" fmla="*/ 0 h 599"/>
                  <a:gd name="T62" fmla="*/ 0 w 360"/>
                  <a:gd name="T63" fmla="*/ 0 h 599"/>
                  <a:gd name="T64" fmla="*/ 0 w 360"/>
                  <a:gd name="T65" fmla="*/ 0 h 599"/>
                  <a:gd name="T66" fmla="*/ 0 w 360"/>
                  <a:gd name="T67" fmla="*/ 0 h 599"/>
                  <a:gd name="T68" fmla="*/ 0 w 360"/>
                  <a:gd name="T69" fmla="*/ 0 h 599"/>
                  <a:gd name="T70" fmla="*/ 0 w 360"/>
                  <a:gd name="T71" fmla="*/ 0 h 599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w 360"/>
                  <a:gd name="T109" fmla="*/ 0 h 599"/>
                  <a:gd name="T110" fmla="*/ 360 w 360"/>
                  <a:gd name="T111" fmla="*/ 599 h 599"/>
                </a:gdLst>
                <a:ahLst/>
                <a:cxnLst>
                  <a:cxn ang="T72">
                    <a:pos x="T0" y="T1"/>
                  </a:cxn>
                  <a:cxn ang="T73">
                    <a:pos x="T2" y="T3"/>
                  </a:cxn>
                  <a:cxn ang="T74">
                    <a:pos x="T4" y="T5"/>
                  </a:cxn>
                  <a:cxn ang="T75">
                    <a:pos x="T6" y="T7"/>
                  </a:cxn>
                  <a:cxn ang="T76">
                    <a:pos x="T8" y="T9"/>
                  </a:cxn>
                  <a:cxn ang="T77">
                    <a:pos x="T10" y="T11"/>
                  </a:cxn>
                  <a:cxn ang="T78">
                    <a:pos x="T12" y="T13"/>
                  </a:cxn>
                  <a:cxn ang="T79">
                    <a:pos x="T14" y="T15"/>
                  </a:cxn>
                  <a:cxn ang="T80">
                    <a:pos x="T16" y="T17"/>
                  </a:cxn>
                  <a:cxn ang="T81">
                    <a:pos x="T18" y="T19"/>
                  </a:cxn>
                  <a:cxn ang="T82">
                    <a:pos x="T20" y="T21"/>
                  </a:cxn>
                  <a:cxn ang="T83">
                    <a:pos x="T22" y="T23"/>
                  </a:cxn>
                  <a:cxn ang="T84">
                    <a:pos x="T24" y="T25"/>
                  </a:cxn>
                  <a:cxn ang="T85">
                    <a:pos x="T26" y="T27"/>
                  </a:cxn>
                  <a:cxn ang="T86">
                    <a:pos x="T28" y="T29"/>
                  </a:cxn>
                  <a:cxn ang="T87">
                    <a:pos x="T30" y="T31"/>
                  </a:cxn>
                  <a:cxn ang="T88">
                    <a:pos x="T32" y="T33"/>
                  </a:cxn>
                  <a:cxn ang="T89">
                    <a:pos x="T34" y="T35"/>
                  </a:cxn>
                  <a:cxn ang="T90">
                    <a:pos x="T36" y="T37"/>
                  </a:cxn>
                  <a:cxn ang="T91">
                    <a:pos x="T38" y="T39"/>
                  </a:cxn>
                  <a:cxn ang="T92">
                    <a:pos x="T40" y="T41"/>
                  </a:cxn>
                  <a:cxn ang="T93">
                    <a:pos x="T42" y="T43"/>
                  </a:cxn>
                  <a:cxn ang="T94">
                    <a:pos x="T44" y="T45"/>
                  </a:cxn>
                  <a:cxn ang="T95">
                    <a:pos x="T46" y="T47"/>
                  </a:cxn>
                  <a:cxn ang="T96">
                    <a:pos x="T48" y="T49"/>
                  </a:cxn>
                  <a:cxn ang="T97">
                    <a:pos x="T50" y="T51"/>
                  </a:cxn>
                  <a:cxn ang="T98">
                    <a:pos x="T52" y="T53"/>
                  </a:cxn>
                  <a:cxn ang="T99">
                    <a:pos x="T54" y="T55"/>
                  </a:cxn>
                  <a:cxn ang="T100">
                    <a:pos x="T56" y="T57"/>
                  </a:cxn>
                  <a:cxn ang="T101">
                    <a:pos x="T58" y="T59"/>
                  </a:cxn>
                  <a:cxn ang="T102">
                    <a:pos x="T60" y="T61"/>
                  </a:cxn>
                  <a:cxn ang="T103">
                    <a:pos x="T62" y="T63"/>
                  </a:cxn>
                  <a:cxn ang="T104">
                    <a:pos x="T64" y="T65"/>
                  </a:cxn>
                  <a:cxn ang="T105">
                    <a:pos x="T66" y="T67"/>
                  </a:cxn>
                  <a:cxn ang="T106">
                    <a:pos x="T68" y="T69"/>
                  </a:cxn>
                  <a:cxn ang="T107">
                    <a:pos x="T70" y="T71"/>
                  </a:cxn>
                </a:cxnLst>
                <a:rect l="T108" t="T109" r="T110" b="T111"/>
                <a:pathLst>
                  <a:path w="360" h="599">
                    <a:moveTo>
                      <a:pt x="360" y="17"/>
                    </a:moveTo>
                    <a:lnTo>
                      <a:pt x="321" y="0"/>
                    </a:lnTo>
                    <a:lnTo>
                      <a:pt x="238" y="6"/>
                    </a:lnTo>
                    <a:lnTo>
                      <a:pt x="165" y="62"/>
                    </a:lnTo>
                    <a:lnTo>
                      <a:pt x="60" y="178"/>
                    </a:lnTo>
                    <a:lnTo>
                      <a:pt x="5" y="272"/>
                    </a:lnTo>
                    <a:lnTo>
                      <a:pt x="0" y="305"/>
                    </a:lnTo>
                    <a:lnTo>
                      <a:pt x="27" y="367"/>
                    </a:lnTo>
                    <a:lnTo>
                      <a:pt x="88" y="394"/>
                    </a:lnTo>
                    <a:lnTo>
                      <a:pt x="165" y="427"/>
                    </a:lnTo>
                    <a:lnTo>
                      <a:pt x="227" y="443"/>
                    </a:lnTo>
                    <a:lnTo>
                      <a:pt x="254" y="472"/>
                    </a:lnTo>
                    <a:lnTo>
                      <a:pt x="238" y="510"/>
                    </a:lnTo>
                    <a:lnTo>
                      <a:pt x="194" y="555"/>
                    </a:lnTo>
                    <a:lnTo>
                      <a:pt x="138" y="561"/>
                    </a:lnTo>
                    <a:lnTo>
                      <a:pt x="100" y="543"/>
                    </a:lnTo>
                    <a:lnTo>
                      <a:pt x="77" y="561"/>
                    </a:lnTo>
                    <a:lnTo>
                      <a:pt x="82" y="582"/>
                    </a:lnTo>
                    <a:lnTo>
                      <a:pt x="127" y="599"/>
                    </a:lnTo>
                    <a:lnTo>
                      <a:pt x="194" y="599"/>
                    </a:lnTo>
                    <a:lnTo>
                      <a:pt x="254" y="582"/>
                    </a:lnTo>
                    <a:lnTo>
                      <a:pt x="288" y="561"/>
                    </a:lnTo>
                    <a:lnTo>
                      <a:pt x="310" y="521"/>
                    </a:lnTo>
                    <a:lnTo>
                      <a:pt x="321" y="477"/>
                    </a:lnTo>
                    <a:lnTo>
                      <a:pt x="293" y="438"/>
                    </a:lnTo>
                    <a:lnTo>
                      <a:pt x="227" y="410"/>
                    </a:lnTo>
                    <a:lnTo>
                      <a:pt x="149" y="388"/>
                    </a:lnTo>
                    <a:lnTo>
                      <a:pt x="82" y="350"/>
                    </a:lnTo>
                    <a:lnTo>
                      <a:pt x="66" y="316"/>
                    </a:lnTo>
                    <a:lnTo>
                      <a:pt x="77" y="256"/>
                    </a:lnTo>
                    <a:lnTo>
                      <a:pt x="127" y="178"/>
                    </a:lnTo>
                    <a:lnTo>
                      <a:pt x="188" y="133"/>
                    </a:lnTo>
                    <a:lnTo>
                      <a:pt x="282" y="100"/>
                    </a:lnTo>
                    <a:lnTo>
                      <a:pt x="360" y="84"/>
                    </a:lnTo>
                    <a:lnTo>
                      <a:pt x="360" y="39"/>
                    </a:lnTo>
                    <a:lnTo>
                      <a:pt x="360" y="17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8392" name="Freeform 395"/>
              <p:cNvSpPr>
                <a:spLocks/>
              </p:cNvSpPr>
              <p:nvPr/>
            </p:nvSpPr>
            <p:spPr bwMode="auto">
              <a:xfrm>
                <a:off x="5289" y="3670"/>
                <a:ext cx="85" cy="184"/>
              </a:xfrm>
              <a:custGeom>
                <a:avLst/>
                <a:gdLst>
                  <a:gd name="T0" fmla="*/ 0 w 337"/>
                  <a:gd name="T1" fmla="*/ 0 h 737"/>
                  <a:gd name="T2" fmla="*/ 0 w 337"/>
                  <a:gd name="T3" fmla="*/ 0 h 737"/>
                  <a:gd name="T4" fmla="*/ 0 w 337"/>
                  <a:gd name="T5" fmla="*/ 0 h 737"/>
                  <a:gd name="T6" fmla="*/ 0 w 337"/>
                  <a:gd name="T7" fmla="*/ 0 h 737"/>
                  <a:gd name="T8" fmla="*/ 0 w 337"/>
                  <a:gd name="T9" fmla="*/ 0 h 737"/>
                  <a:gd name="T10" fmla="*/ 0 w 337"/>
                  <a:gd name="T11" fmla="*/ 0 h 737"/>
                  <a:gd name="T12" fmla="*/ 0 w 337"/>
                  <a:gd name="T13" fmla="*/ 0 h 737"/>
                  <a:gd name="T14" fmla="*/ 0 w 337"/>
                  <a:gd name="T15" fmla="*/ 0 h 737"/>
                  <a:gd name="T16" fmla="*/ 0 w 337"/>
                  <a:gd name="T17" fmla="*/ 0 h 737"/>
                  <a:gd name="T18" fmla="*/ 0 w 337"/>
                  <a:gd name="T19" fmla="*/ 0 h 737"/>
                  <a:gd name="T20" fmla="*/ 0 w 337"/>
                  <a:gd name="T21" fmla="*/ 0 h 737"/>
                  <a:gd name="T22" fmla="*/ 0 w 337"/>
                  <a:gd name="T23" fmla="*/ 0 h 737"/>
                  <a:gd name="T24" fmla="*/ 0 w 337"/>
                  <a:gd name="T25" fmla="*/ 0 h 737"/>
                  <a:gd name="T26" fmla="*/ 0 w 337"/>
                  <a:gd name="T27" fmla="*/ 0 h 737"/>
                  <a:gd name="T28" fmla="*/ 0 w 337"/>
                  <a:gd name="T29" fmla="*/ 0 h 737"/>
                  <a:gd name="T30" fmla="*/ 0 w 337"/>
                  <a:gd name="T31" fmla="*/ 0 h 737"/>
                  <a:gd name="T32" fmla="*/ 0 w 337"/>
                  <a:gd name="T33" fmla="*/ 0 h 737"/>
                  <a:gd name="T34" fmla="*/ 0 w 337"/>
                  <a:gd name="T35" fmla="*/ 0 h 737"/>
                  <a:gd name="T36" fmla="*/ 0 w 337"/>
                  <a:gd name="T37" fmla="*/ 0 h 737"/>
                  <a:gd name="T38" fmla="*/ 0 w 337"/>
                  <a:gd name="T39" fmla="*/ 0 h 737"/>
                  <a:gd name="T40" fmla="*/ 0 w 337"/>
                  <a:gd name="T41" fmla="*/ 0 h 737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w 337"/>
                  <a:gd name="T64" fmla="*/ 0 h 737"/>
                  <a:gd name="T65" fmla="*/ 337 w 337"/>
                  <a:gd name="T66" fmla="*/ 737 h 737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T63" t="T64" r="T65" b="T66"/>
                <a:pathLst>
                  <a:path w="337" h="737">
                    <a:moveTo>
                      <a:pt x="294" y="232"/>
                    </a:moveTo>
                    <a:lnTo>
                      <a:pt x="260" y="94"/>
                    </a:lnTo>
                    <a:lnTo>
                      <a:pt x="221" y="27"/>
                    </a:lnTo>
                    <a:lnTo>
                      <a:pt x="138" y="0"/>
                    </a:lnTo>
                    <a:lnTo>
                      <a:pt x="55" y="11"/>
                    </a:lnTo>
                    <a:lnTo>
                      <a:pt x="17" y="83"/>
                    </a:lnTo>
                    <a:lnTo>
                      <a:pt x="22" y="172"/>
                    </a:lnTo>
                    <a:lnTo>
                      <a:pt x="44" y="316"/>
                    </a:lnTo>
                    <a:lnTo>
                      <a:pt x="44" y="443"/>
                    </a:lnTo>
                    <a:lnTo>
                      <a:pt x="17" y="554"/>
                    </a:lnTo>
                    <a:lnTo>
                      <a:pt x="0" y="615"/>
                    </a:lnTo>
                    <a:lnTo>
                      <a:pt x="11" y="670"/>
                    </a:lnTo>
                    <a:lnTo>
                      <a:pt x="50" y="698"/>
                    </a:lnTo>
                    <a:lnTo>
                      <a:pt x="100" y="726"/>
                    </a:lnTo>
                    <a:lnTo>
                      <a:pt x="149" y="737"/>
                    </a:lnTo>
                    <a:lnTo>
                      <a:pt x="210" y="737"/>
                    </a:lnTo>
                    <a:lnTo>
                      <a:pt x="283" y="681"/>
                    </a:lnTo>
                    <a:lnTo>
                      <a:pt x="337" y="565"/>
                    </a:lnTo>
                    <a:lnTo>
                      <a:pt x="332" y="459"/>
                    </a:lnTo>
                    <a:lnTo>
                      <a:pt x="299" y="338"/>
                    </a:lnTo>
                    <a:lnTo>
                      <a:pt x="294" y="232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8393" name="Freeform 396"/>
              <p:cNvSpPr>
                <a:spLocks/>
              </p:cNvSpPr>
              <p:nvPr/>
            </p:nvSpPr>
            <p:spPr bwMode="auto">
              <a:xfrm>
                <a:off x="5264" y="3820"/>
                <a:ext cx="64" cy="266"/>
              </a:xfrm>
              <a:custGeom>
                <a:avLst/>
                <a:gdLst>
                  <a:gd name="T0" fmla="*/ 0 w 256"/>
                  <a:gd name="T1" fmla="*/ 0 h 1065"/>
                  <a:gd name="T2" fmla="*/ 0 w 256"/>
                  <a:gd name="T3" fmla="*/ 0 h 1065"/>
                  <a:gd name="T4" fmla="*/ 0 w 256"/>
                  <a:gd name="T5" fmla="*/ 0 h 1065"/>
                  <a:gd name="T6" fmla="*/ 0 w 256"/>
                  <a:gd name="T7" fmla="*/ 0 h 1065"/>
                  <a:gd name="T8" fmla="*/ 0 w 256"/>
                  <a:gd name="T9" fmla="*/ 0 h 1065"/>
                  <a:gd name="T10" fmla="*/ 0 w 256"/>
                  <a:gd name="T11" fmla="*/ 0 h 1065"/>
                  <a:gd name="T12" fmla="*/ 0 w 256"/>
                  <a:gd name="T13" fmla="*/ 0 h 1065"/>
                  <a:gd name="T14" fmla="*/ 0 w 256"/>
                  <a:gd name="T15" fmla="*/ 0 h 1065"/>
                  <a:gd name="T16" fmla="*/ 0 w 256"/>
                  <a:gd name="T17" fmla="*/ 0 h 1065"/>
                  <a:gd name="T18" fmla="*/ 0 w 256"/>
                  <a:gd name="T19" fmla="*/ 0 h 1065"/>
                  <a:gd name="T20" fmla="*/ 0 w 256"/>
                  <a:gd name="T21" fmla="*/ 0 h 1065"/>
                  <a:gd name="T22" fmla="*/ 0 w 256"/>
                  <a:gd name="T23" fmla="*/ 0 h 1065"/>
                  <a:gd name="T24" fmla="*/ 0 w 256"/>
                  <a:gd name="T25" fmla="*/ 0 h 1065"/>
                  <a:gd name="T26" fmla="*/ 0 w 256"/>
                  <a:gd name="T27" fmla="*/ 0 h 1065"/>
                  <a:gd name="T28" fmla="*/ 0 w 256"/>
                  <a:gd name="T29" fmla="*/ 0 h 1065"/>
                  <a:gd name="T30" fmla="*/ 0 w 256"/>
                  <a:gd name="T31" fmla="*/ 0 h 1065"/>
                  <a:gd name="T32" fmla="*/ 0 w 256"/>
                  <a:gd name="T33" fmla="*/ 0 h 1065"/>
                  <a:gd name="T34" fmla="*/ 0 w 256"/>
                  <a:gd name="T35" fmla="*/ 0 h 1065"/>
                  <a:gd name="T36" fmla="*/ 0 w 256"/>
                  <a:gd name="T37" fmla="*/ 0 h 1065"/>
                  <a:gd name="T38" fmla="*/ 0 w 256"/>
                  <a:gd name="T39" fmla="*/ 0 h 1065"/>
                  <a:gd name="T40" fmla="*/ 0 w 256"/>
                  <a:gd name="T41" fmla="*/ 0 h 1065"/>
                  <a:gd name="T42" fmla="*/ 0 w 256"/>
                  <a:gd name="T43" fmla="*/ 0 h 1065"/>
                  <a:gd name="T44" fmla="*/ 0 w 256"/>
                  <a:gd name="T45" fmla="*/ 0 h 1065"/>
                  <a:gd name="T46" fmla="*/ 0 w 256"/>
                  <a:gd name="T47" fmla="*/ 0 h 1065"/>
                  <a:gd name="T48" fmla="*/ 0 w 256"/>
                  <a:gd name="T49" fmla="*/ 0 h 1065"/>
                  <a:gd name="T50" fmla="*/ 0 w 256"/>
                  <a:gd name="T51" fmla="*/ 0 h 1065"/>
                  <a:gd name="T52" fmla="*/ 0 w 256"/>
                  <a:gd name="T53" fmla="*/ 0 h 1065"/>
                  <a:gd name="T54" fmla="*/ 0 w 256"/>
                  <a:gd name="T55" fmla="*/ 0 h 1065"/>
                  <a:gd name="T56" fmla="*/ 0 w 256"/>
                  <a:gd name="T57" fmla="*/ 0 h 1065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w 256"/>
                  <a:gd name="T88" fmla="*/ 0 h 1065"/>
                  <a:gd name="T89" fmla="*/ 256 w 256"/>
                  <a:gd name="T90" fmla="*/ 1065 h 1065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T87" t="T88" r="T89" b="T90"/>
                <a:pathLst>
                  <a:path w="256" h="1065">
                    <a:moveTo>
                      <a:pt x="244" y="17"/>
                    </a:moveTo>
                    <a:lnTo>
                      <a:pt x="178" y="0"/>
                    </a:lnTo>
                    <a:lnTo>
                      <a:pt x="139" y="17"/>
                    </a:lnTo>
                    <a:lnTo>
                      <a:pt x="122" y="72"/>
                    </a:lnTo>
                    <a:lnTo>
                      <a:pt x="139" y="376"/>
                    </a:lnTo>
                    <a:lnTo>
                      <a:pt x="139" y="449"/>
                    </a:lnTo>
                    <a:lnTo>
                      <a:pt x="117" y="583"/>
                    </a:lnTo>
                    <a:lnTo>
                      <a:pt x="111" y="737"/>
                    </a:lnTo>
                    <a:lnTo>
                      <a:pt x="122" y="815"/>
                    </a:lnTo>
                    <a:lnTo>
                      <a:pt x="111" y="859"/>
                    </a:lnTo>
                    <a:lnTo>
                      <a:pt x="34" y="926"/>
                    </a:lnTo>
                    <a:lnTo>
                      <a:pt x="0" y="1009"/>
                    </a:lnTo>
                    <a:lnTo>
                      <a:pt x="6" y="1036"/>
                    </a:lnTo>
                    <a:lnTo>
                      <a:pt x="66" y="1065"/>
                    </a:lnTo>
                    <a:lnTo>
                      <a:pt x="83" y="1053"/>
                    </a:lnTo>
                    <a:lnTo>
                      <a:pt x="89" y="1004"/>
                    </a:lnTo>
                    <a:lnTo>
                      <a:pt x="106" y="931"/>
                    </a:lnTo>
                    <a:lnTo>
                      <a:pt x="133" y="898"/>
                    </a:lnTo>
                    <a:lnTo>
                      <a:pt x="166" y="876"/>
                    </a:lnTo>
                    <a:lnTo>
                      <a:pt x="194" y="848"/>
                    </a:lnTo>
                    <a:lnTo>
                      <a:pt x="200" y="826"/>
                    </a:lnTo>
                    <a:lnTo>
                      <a:pt x="184" y="799"/>
                    </a:lnTo>
                    <a:lnTo>
                      <a:pt x="166" y="782"/>
                    </a:lnTo>
                    <a:lnTo>
                      <a:pt x="155" y="715"/>
                    </a:lnTo>
                    <a:lnTo>
                      <a:pt x="166" y="576"/>
                    </a:lnTo>
                    <a:lnTo>
                      <a:pt x="205" y="416"/>
                    </a:lnTo>
                    <a:lnTo>
                      <a:pt x="244" y="288"/>
                    </a:lnTo>
                    <a:lnTo>
                      <a:pt x="256" y="133"/>
                    </a:lnTo>
                    <a:lnTo>
                      <a:pt x="244" y="17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8394" name="Freeform 397"/>
              <p:cNvSpPr>
                <a:spLocks/>
              </p:cNvSpPr>
              <p:nvPr/>
            </p:nvSpPr>
            <p:spPr bwMode="auto">
              <a:xfrm>
                <a:off x="5334" y="3820"/>
                <a:ext cx="105" cy="224"/>
              </a:xfrm>
              <a:custGeom>
                <a:avLst/>
                <a:gdLst>
                  <a:gd name="T0" fmla="*/ 0 w 420"/>
                  <a:gd name="T1" fmla="*/ 0 h 898"/>
                  <a:gd name="T2" fmla="*/ 0 w 420"/>
                  <a:gd name="T3" fmla="*/ 0 h 898"/>
                  <a:gd name="T4" fmla="*/ 0 w 420"/>
                  <a:gd name="T5" fmla="*/ 0 h 898"/>
                  <a:gd name="T6" fmla="*/ 0 w 420"/>
                  <a:gd name="T7" fmla="*/ 0 h 898"/>
                  <a:gd name="T8" fmla="*/ 0 w 420"/>
                  <a:gd name="T9" fmla="*/ 0 h 898"/>
                  <a:gd name="T10" fmla="*/ 0 w 420"/>
                  <a:gd name="T11" fmla="*/ 0 h 898"/>
                  <a:gd name="T12" fmla="*/ 0 w 420"/>
                  <a:gd name="T13" fmla="*/ 0 h 898"/>
                  <a:gd name="T14" fmla="*/ 0 w 420"/>
                  <a:gd name="T15" fmla="*/ 0 h 898"/>
                  <a:gd name="T16" fmla="*/ 0 w 420"/>
                  <a:gd name="T17" fmla="*/ 0 h 898"/>
                  <a:gd name="T18" fmla="*/ 0 w 420"/>
                  <a:gd name="T19" fmla="*/ 0 h 898"/>
                  <a:gd name="T20" fmla="*/ 0 w 420"/>
                  <a:gd name="T21" fmla="*/ 0 h 898"/>
                  <a:gd name="T22" fmla="*/ 0 w 420"/>
                  <a:gd name="T23" fmla="*/ 0 h 898"/>
                  <a:gd name="T24" fmla="*/ 0 w 420"/>
                  <a:gd name="T25" fmla="*/ 0 h 898"/>
                  <a:gd name="T26" fmla="*/ 0 w 420"/>
                  <a:gd name="T27" fmla="*/ 0 h 898"/>
                  <a:gd name="T28" fmla="*/ 0 w 420"/>
                  <a:gd name="T29" fmla="*/ 0 h 898"/>
                  <a:gd name="T30" fmla="*/ 0 w 420"/>
                  <a:gd name="T31" fmla="*/ 0 h 898"/>
                  <a:gd name="T32" fmla="*/ 0 w 420"/>
                  <a:gd name="T33" fmla="*/ 0 h 898"/>
                  <a:gd name="T34" fmla="*/ 0 w 420"/>
                  <a:gd name="T35" fmla="*/ 0 h 898"/>
                  <a:gd name="T36" fmla="*/ 0 w 420"/>
                  <a:gd name="T37" fmla="*/ 0 h 898"/>
                  <a:gd name="T38" fmla="*/ 0 w 420"/>
                  <a:gd name="T39" fmla="*/ 0 h 898"/>
                  <a:gd name="T40" fmla="*/ 0 w 420"/>
                  <a:gd name="T41" fmla="*/ 0 h 898"/>
                  <a:gd name="T42" fmla="*/ 0 w 420"/>
                  <a:gd name="T43" fmla="*/ 0 h 898"/>
                  <a:gd name="T44" fmla="*/ 0 w 420"/>
                  <a:gd name="T45" fmla="*/ 0 h 898"/>
                  <a:gd name="T46" fmla="*/ 0 w 420"/>
                  <a:gd name="T47" fmla="*/ 0 h 898"/>
                  <a:gd name="T48" fmla="*/ 0 w 420"/>
                  <a:gd name="T49" fmla="*/ 0 h 898"/>
                  <a:gd name="T50" fmla="*/ 0 w 420"/>
                  <a:gd name="T51" fmla="*/ 0 h 898"/>
                  <a:gd name="T52" fmla="*/ 0 w 420"/>
                  <a:gd name="T53" fmla="*/ 0 h 898"/>
                  <a:gd name="T54" fmla="*/ 0 w 420"/>
                  <a:gd name="T55" fmla="*/ 0 h 898"/>
                  <a:gd name="T56" fmla="*/ 0 w 420"/>
                  <a:gd name="T57" fmla="*/ 0 h 898"/>
                  <a:gd name="T58" fmla="*/ 0 w 420"/>
                  <a:gd name="T59" fmla="*/ 0 h 898"/>
                  <a:gd name="T60" fmla="*/ 0 w 420"/>
                  <a:gd name="T61" fmla="*/ 0 h 898"/>
                  <a:gd name="T62" fmla="*/ 0 w 420"/>
                  <a:gd name="T63" fmla="*/ 0 h 898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w 420"/>
                  <a:gd name="T97" fmla="*/ 0 h 898"/>
                  <a:gd name="T98" fmla="*/ 420 w 420"/>
                  <a:gd name="T99" fmla="*/ 898 h 898"/>
                </a:gdLst>
                <a:ahLst/>
                <a:cxnLst>
                  <a:cxn ang="T64">
                    <a:pos x="T0" y="T1"/>
                  </a:cxn>
                  <a:cxn ang="T65">
                    <a:pos x="T2" y="T3"/>
                  </a:cxn>
                  <a:cxn ang="T66">
                    <a:pos x="T4" y="T5"/>
                  </a:cxn>
                  <a:cxn ang="T67">
                    <a:pos x="T6" y="T7"/>
                  </a:cxn>
                  <a:cxn ang="T68">
                    <a:pos x="T8" y="T9"/>
                  </a:cxn>
                  <a:cxn ang="T69">
                    <a:pos x="T10" y="T11"/>
                  </a:cxn>
                  <a:cxn ang="T70">
                    <a:pos x="T12" y="T13"/>
                  </a:cxn>
                  <a:cxn ang="T71">
                    <a:pos x="T14" y="T15"/>
                  </a:cxn>
                  <a:cxn ang="T72">
                    <a:pos x="T16" y="T17"/>
                  </a:cxn>
                  <a:cxn ang="T73">
                    <a:pos x="T18" y="T19"/>
                  </a:cxn>
                  <a:cxn ang="T74">
                    <a:pos x="T20" y="T21"/>
                  </a:cxn>
                  <a:cxn ang="T75">
                    <a:pos x="T22" y="T23"/>
                  </a:cxn>
                  <a:cxn ang="T76">
                    <a:pos x="T24" y="T25"/>
                  </a:cxn>
                  <a:cxn ang="T77">
                    <a:pos x="T26" y="T27"/>
                  </a:cxn>
                  <a:cxn ang="T78">
                    <a:pos x="T28" y="T29"/>
                  </a:cxn>
                  <a:cxn ang="T79">
                    <a:pos x="T30" y="T31"/>
                  </a:cxn>
                  <a:cxn ang="T80">
                    <a:pos x="T32" y="T33"/>
                  </a:cxn>
                  <a:cxn ang="T81">
                    <a:pos x="T34" y="T35"/>
                  </a:cxn>
                  <a:cxn ang="T82">
                    <a:pos x="T36" y="T37"/>
                  </a:cxn>
                  <a:cxn ang="T83">
                    <a:pos x="T38" y="T39"/>
                  </a:cxn>
                  <a:cxn ang="T84">
                    <a:pos x="T40" y="T41"/>
                  </a:cxn>
                  <a:cxn ang="T85">
                    <a:pos x="T42" y="T43"/>
                  </a:cxn>
                  <a:cxn ang="T86">
                    <a:pos x="T44" y="T45"/>
                  </a:cxn>
                  <a:cxn ang="T87">
                    <a:pos x="T46" y="T47"/>
                  </a:cxn>
                  <a:cxn ang="T88">
                    <a:pos x="T48" y="T49"/>
                  </a:cxn>
                  <a:cxn ang="T89">
                    <a:pos x="T50" y="T51"/>
                  </a:cxn>
                  <a:cxn ang="T90">
                    <a:pos x="T52" y="T53"/>
                  </a:cxn>
                  <a:cxn ang="T91">
                    <a:pos x="T54" y="T55"/>
                  </a:cxn>
                  <a:cxn ang="T92">
                    <a:pos x="T56" y="T57"/>
                  </a:cxn>
                  <a:cxn ang="T93">
                    <a:pos x="T58" y="T59"/>
                  </a:cxn>
                  <a:cxn ang="T94">
                    <a:pos x="T60" y="T61"/>
                  </a:cxn>
                  <a:cxn ang="T95">
                    <a:pos x="T62" y="T63"/>
                  </a:cxn>
                </a:cxnLst>
                <a:rect l="T96" t="T97" r="T98" b="T99"/>
                <a:pathLst>
                  <a:path w="420" h="898">
                    <a:moveTo>
                      <a:pt x="138" y="133"/>
                    </a:moveTo>
                    <a:lnTo>
                      <a:pt x="127" y="44"/>
                    </a:lnTo>
                    <a:lnTo>
                      <a:pt x="77" y="0"/>
                    </a:lnTo>
                    <a:lnTo>
                      <a:pt x="5" y="6"/>
                    </a:lnTo>
                    <a:lnTo>
                      <a:pt x="0" y="44"/>
                    </a:lnTo>
                    <a:lnTo>
                      <a:pt x="5" y="128"/>
                    </a:lnTo>
                    <a:lnTo>
                      <a:pt x="43" y="255"/>
                    </a:lnTo>
                    <a:lnTo>
                      <a:pt x="72" y="349"/>
                    </a:lnTo>
                    <a:lnTo>
                      <a:pt x="105" y="476"/>
                    </a:lnTo>
                    <a:lnTo>
                      <a:pt x="116" y="587"/>
                    </a:lnTo>
                    <a:lnTo>
                      <a:pt x="116" y="676"/>
                    </a:lnTo>
                    <a:lnTo>
                      <a:pt x="99" y="743"/>
                    </a:lnTo>
                    <a:lnTo>
                      <a:pt x="83" y="765"/>
                    </a:lnTo>
                    <a:lnTo>
                      <a:pt x="83" y="786"/>
                    </a:lnTo>
                    <a:lnTo>
                      <a:pt x="105" y="820"/>
                    </a:lnTo>
                    <a:lnTo>
                      <a:pt x="143" y="831"/>
                    </a:lnTo>
                    <a:lnTo>
                      <a:pt x="204" y="831"/>
                    </a:lnTo>
                    <a:lnTo>
                      <a:pt x="315" y="859"/>
                    </a:lnTo>
                    <a:lnTo>
                      <a:pt x="348" y="898"/>
                    </a:lnTo>
                    <a:lnTo>
                      <a:pt x="398" y="875"/>
                    </a:lnTo>
                    <a:lnTo>
                      <a:pt x="420" y="820"/>
                    </a:lnTo>
                    <a:lnTo>
                      <a:pt x="398" y="799"/>
                    </a:lnTo>
                    <a:lnTo>
                      <a:pt x="304" y="786"/>
                    </a:lnTo>
                    <a:lnTo>
                      <a:pt x="199" y="786"/>
                    </a:lnTo>
                    <a:lnTo>
                      <a:pt x="154" y="781"/>
                    </a:lnTo>
                    <a:lnTo>
                      <a:pt x="143" y="748"/>
                    </a:lnTo>
                    <a:lnTo>
                      <a:pt x="154" y="687"/>
                    </a:lnTo>
                    <a:lnTo>
                      <a:pt x="161" y="581"/>
                    </a:lnTo>
                    <a:lnTo>
                      <a:pt x="148" y="465"/>
                    </a:lnTo>
                    <a:lnTo>
                      <a:pt x="132" y="311"/>
                    </a:lnTo>
                    <a:lnTo>
                      <a:pt x="138" y="177"/>
                    </a:lnTo>
                    <a:lnTo>
                      <a:pt x="138" y="133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58387" name="Text Box 399"/>
            <p:cNvSpPr txBox="1">
              <a:spLocks noChangeArrowheads="1"/>
            </p:cNvSpPr>
            <p:nvPr/>
          </p:nvSpPr>
          <p:spPr bwMode="auto">
            <a:xfrm>
              <a:off x="4742" y="2928"/>
              <a:ext cx="970" cy="5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9pPr>
            </a:lstStyle>
            <a:p>
              <a:r>
                <a:rPr lang="en-US" sz="1000"/>
                <a:t>Immediate values are sign-extended for arithmetic and compare operations, but not for logical operations.</a:t>
              </a:r>
            </a:p>
          </p:txBody>
        </p:sp>
        <p:sp>
          <p:nvSpPr>
            <p:cNvPr id="58388" name="Line 400"/>
            <p:cNvSpPr>
              <a:spLocks noChangeShapeType="1"/>
            </p:cNvSpPr>
            <p:nvPr/>
          </p:nvSpPr>
          <p:spPr bwMode="auto">
            <a:xfrm flipH="1" flipV="1">
              <a:off x="5264" y="3448"/>
              <a:ext cx="64" cy="10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</p:grpSp>
      <p:sp>
        <p:nvSpPr>
          <p:cNvPr id="58384" name="Text Box 403"/>
          <p:cNvSpPr txBox="1">
            <a:spLocks noChangeArrowheads="1"/>
          </p:cNvSpPr>
          <p:nvPr/>
        </p:nvSpPr>
        <p:spPr bwMode="auto">
          <a:xfrm>
            <a:off x="1068388" y="1857375"/>
            <a:ext cx="836612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9pPr>
          </a:lstStyle>
          <a:p>
            <a:r>
              <a:rPr lang="en-US" sz="2000"/>
              <a:t>I-type:</a:t>
            </a:r>
          </a:p>
        </p:txBody>
      </p:sp>
      <p:sp>
        <p:nvSpPr>
          <p:cNvPr id="58385" name="Slide Number Placeholder 1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9pPr>
          </a:lstStyle>
          <a:p>
            <a:fld id="{CB2ED1BC-A2D1-AA49-979A-1D8CB1A16895}" type="slidenum">
              <a:rPr lang="en-US" sz="1400">
                <a:latin typeface="Arial Narrow" charset="0"/>
              </a:rPr>
              <a:pPr/>
              <a:t>24</a:t>
            </a:fld>
            <a:endParaRPr lang="en-US" sz="1400">
              <a:latin typeface="Arial Narrow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039642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US" dirty="0"/>
              <a:t>Why Built-in Constants? (Immediate)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Where are constants/</a:t>
            </a:r>
            <a:r>
              <a:rPr lang="en-US" dirty="0" err="1"/>
              <a:t>immediates</a:t>
            </a:r>
            <a:r>
              <a:rPr lang="en-US" dirty="0"/>
              <a:t> useful?</a:t>
            </a:r>
          </a:p>
          <a:p>
            <a:pPr lvl="1">
              <a:defRPr/>
            </a:pPr>
            <a:r>
              <a:rPr lang="en-US" dirty="0"/>
              <a:t>SMALL constants used frequently (50% of operands)</a:t>
            </a:r>
          </a:p>
          <a:p>
            <a:pPr lvl="2">
              <a:defRPr/>
            </a:pPr>
            <a:r>
              <a:rPr lang="en-US" dirty="0"/>
              <a:t>In a C compiler (</a:t>
            </a:r>
            <a:r>
              <a:rPr lang="en-US" dirty="0" err="1"/>
              <a:t>gcc</a:t>
            </a:r>
            <a:r>
              <a:rPr lang="en-US" dirty="0"/>
              <a:t>) 52% of ALU operations use a constant</a:t>
            </a:r>
          </a:p>
          <a:p>
            <a:pPr lvl="2">
              <a:defRPr/>
            </a:pPr>
            <a:r>
              <a:rPr lang="en-US" dirty="0"/>
              <a:t>In a circuit simulator (spice) 69% involve constants</a:t>
            </a:r>
          </a:p>
          <a:p>
            <a:pPr lvl="2">
              <a:defRPr/>
            </a:pPr>
            <a:r>
              <a:rPr lang="en-US" dirty="0"/>
              <a:t>e.g., B = B + 1; C = W &amp; 0x00ff; A = B + 0;</a:t>
            </a:r>
          </a:p>
          <a:p>
            <a:pPr>
              <a:defRPr/>
            </a:pPr>
            <a:endParaRPr lang="en-US" dirty="0"/>
          </a:p>
          <a:p>
            <a:pPr>
              <a:defRPr/>
            </a:pPr>
            <a:r>
              <a:rPr lang="en-US" dirty="0"/>
              <a:t>Examples:</a:t>
            </a:r>
            <a:br>
              <a:rPr lang="en-US" dirty="0"/>
            </a:br>
            <a:r>
              <a:rPr lang="en-US" dirty="0"/>
              <a:t>	</a:t>
            </a:r>
            <a:r>
              <a:rPr lang="en-US" sz="2400" b="1" dirty="0" err="1">
                <a:solidFill>
                  <a:schemeClr val="tx1"/>
                </a:solidFill>
                <a:latin typeface="Courier New"/>
                <a:cs typeface="Courier New"/>
              </a:rPr>
              <a:t>addi</a:t>
            </a:r>
            <a:r>
              <a:rPr lang="en-US" sz="2400" b="1" dirty="0">
                <a:solidFill>
                  <a:schemeClr val="tx1"/>
                </a:solidFill>
                <a:latin typeface="Courier New"/>
                <a:cs typeface="Courier New"/>
              </a:rPr>
              <a:t> 	$29, $29,  4	</a:t>
            </a:r>
            <a:br>
              <a:rPr lang="en-US" sz="2400" b="1" dirty="0">
                <a:solidFill>
                  <a:schemeClr val="tx1"/>
                </a:solidFill>
                <a:latin typeface="Courier New"/>
                <a:cs typeface="Courier New"/>
              </a:rPr>
            </a:br>
            <a:r>
              <a:rPr lang="en-US" sz="2400" b="1" dirty="0">
                <a:solidFill>
                  <a:schemeClr val="tx1"/>
                </a:solidFill>
                <a:latin typeface="Courier New"/>
                <a:cs typeface="Courier New"/>
              </a:rPr>
              <a:t>	</a:t>
            </a:r>
            <a:r>
              <a:rPr lang="en-US" sz="2400" b="1" dirty="0" err="1">
                <a:solidFill>
                  <a:schemeClr val="tx1"/>
                </a:solidFill>
                <a:latin typeface="Courier New"/>
                <a:cs typeface="Courier New"/>
              </a:rPr>
              <a:t>slti</a:t>
            </a:r>
            <a:r>
              <a:rPr lang="en-US" sz="2400" b="1" dirty="0">
                <a:solidFill>
                  <a:schemeClr val="tx1"/>
                </a:solidFill>
                <a:latin typeface="Courier New"/>
                <a:cs typeface="Courier New"/>
              </a:rPr>
              <a:t> 	 $8, $18, 10	</a:t>
            </a:r>
            <a:br>
              <a:rPr lang="en-US" sz="2400" b="1" dirty="0">
                <a:solidFill>
                  <a:schemeClr val="tx1"/>
                </a:solidFill>
                <a:latin typeface="Courier New"/>
                <a:cs typeface="Courier New"/>
              </a:rPr>
            </a:br>
            <a:r>
              <a:rPr lang="en-US" sz="2400" b="1" dirty="0">
                <a:solidFill>
                  <a:schemeClr val="tx1"/>
                </a:solidFill>
                <a:latin typeface="Courier New"/>
                <a:cs typeface="Courier New"/>
              </a:rPr>
              <a:t>	</a:t>
            </a:r>
            <a:r>
              <a:rPr lang="en-US" sz="2400" b="1" dirty="0" err="1">
                <a:solidFill>
                  <a:schemeClr val="tx1"/>
                </a:solidFill>
                <a:latin typeface="Courier New"/>
                <a:cs typeface="Courier New"/>
              </a:rPr>
              <a:t>andi</a:t>
            </a:r>
            <a:r>
              <a:rPr lang="en-US" sz="2400" b="1" dirty="0">
                <a:solidFill>
                  <a:schemeClr val="tx1"/>
                </a:solidFill>
                <a:latin typeface="Courier New"/>
                <a:cs typeface="Courier New"/>
              </a:rPr>
              <a:t> 	$29, $29,  6</a:t>
            </a:r>
            <a:br>
              <a:rPr lang="en-US" sz="2400" b="1" dirty="0">
                <a:solidFill>
                  <a:schemeClr val="tx1"/>
                </a:solidFill>
                <a:latin typeface="Courier New"/>
                <a:cs typeface="Courier New"/>
              </a:rPr>
            </a:br>
            <a:r>
              <a:rPr lang="en-US" sz="2400" b="1" dirty="0">
                <a:solidFill>
                  <a:schemeClr val="tx1"/>
                </a:solidFill>
                <a:latin typeface="Courier New"/>
                <a:cs typeface="Courier New"/>
              </a:rPr>
              <a:t>	</a:t>
            </a:r>
            <a:r>
              <a:rPr lang="en-US" sz="2400" b="1" dirty="0" err="1">
                <a:solidFill>
                  <a:schemeClr val="tx1"/>
                </a:solidFill>
                <a:latin typeface="Courier New"/>
                <a:cs typeface="Courier New"/>
              </a:rPr>
              <a:t>ori</a:t>
            </a:r>
            <a:r>
              <a:rPr lang="en-US" sz="2400" b="1" dirty="0">
                <a:solidFill>
                  <a:schemeClr val="tx1"/>
                </a:solidFill>
                <a:latin typeface="Courier New"/>
                <a:cs typeface="Courier New"/>
              </a:rPr>
              <a:t> 		$29, $29,  4</a:t>
            </a:r>
          </a:p>
        </p:txBody>
      </p:sp>
      <p:sp>
        <p:nvSpPr>
          <p:cNvPr id="60419" name="Slide Number Placeholder 1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9pPr>
          </a:lstStyle>
          <a:p>
            <a:fld id="{0E69A4DE-8524-A04E-87E9-FA36A58D9C34}" type="slidenum">
              <a:rPr lang="en-US" sz="1400">
                <a:latin typeface="Arial Narrow" charset="0"/>
              </a:rPr>
              <a:pPr/>
              <a:t>25</a:t>
            </a:fld>
            <a:endParaRPr lang="en-US" sz="1400">
              <a:latin typeface="Arial Narrow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321300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US" dirty="0">
                <a:ea typeface="ＭＳ Ｐゴシック" charset="0"/>
                <a:cs typeface="ＭＳ Ｐゴシック" charset="0"/>
              </a:rPr>
              <a:t>First MIPS Program (fragment)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defRPr/>
            </a:pPr>
            <a:r>
              <a:rPr lang="en-US" dirty="0"/>
              <a:t>Suppose you want to compute the expression:</a:t>
            </a:r>
          </a:p>
          <a:p>
            <a:pPr marL="457200" lvl="1" indent="0">
              <a:buFont typeface="Wingdings" charset="0"/>
              <a:buNone/>
              <a:defRPr/>
            </a:pPr>
            <a:r>
              <a:rPr lang="en-US" dirty="0"/>
              <a:t>			f = (g + h) – (</a:t>
            </a:r>
            <a:r>
              <a:rPr lang="en-US" dirty="0" err="1"/>
              <a:t>i</a:t>
            </a:r>
            <a:r>
              <a:rPr lang="en-US" dirty="0"/>
              <a:t> + j)</a:t>
            </a:r>
          </a:p>
          <a:p>
            <a:pPr lvl="2">
              <a:defRPr/>
            </a:pPr>
            <a:r>
              <a:rPr lang="en-US" dirty="0"/>
              <a:t>where variables f, g, h, </a:t>
            </a:r>
            <a:r>
              <a:rPr lang="en-US" dirty="0" err="1"/>
              <a:t>i</a:t>
            </a:r>
            <a:r>
              <a:rPr lang="en-US" dirty="0"/>
              <a:t>, and j are assigned to registers $16, $17, $18, $19, and $20 respectively</a:t>
            </a:r>
          </a:p>
          <a:p>
            <a:pPr lvl="2">
              <a:defRPr/>
            </a:pPr>
            <a:r>
              <a:rPr lang="en-US" dirty="0"/>
              <a:t>what is the MIPS assembly code?</a:t>
            </a:r>
          </a:p>
          <a:p>
            <a:pPr lvl="2">
              <a:defRPr/>
            </a:pPr>
            <a:endParaRPr lang="en-US" dirty="0"/>
          </a:p>
          <a:p>
            <a:pPr lvl="2">
              <a:defRPr/>
            </a:pPr>
            <a:endParaRPr lang="en-US" dirty="0"/>
          </a:p>
          <a:p>
            <a:pPr lvl="2">
              <a:defRPr/>
            </a:pPr>
            <a:endParaRPr lang="en-US" dirty="0"/>
          </a:p>
          <a:p>
            <a:pPr lvl="2">
              <a:defRPr/>
            </a:pPr>
            <a:endParaRPr lang="en-US" dirty="0"/>
          </a:p>
          <a:p>
            <a:pPr lvl="2">
              <a:defRPr/>
            </a:pPr>
            <a:endParaRPr lang="en-US" dirty="0"/>
          </a:p>
          <a:p>
            <a:pPr lvl="1">
              <a:defRPr/>
            </a:pPr>
            <a:r>
              <a:rPr lang="en-US" dirty="0"/>
              <a:t>Questions to answer:</a:t>
            </a:r>
          </a:p>
          <a:p>
            <a:pPr lvl="2">
              <a:defRPr/>
            </a:pPr>
            <a:r>
              <a:rPr lang="en-US" dirty="0"/>
              <a:t>How did these variables come to reside in registers?</a:t>
            </a:r>
          </a:p>
          <a:p>
            <a:pPr lvl="2">
              <a:defRPr/>
            </a:pPr>
            <a:r>
              <a:rPr lang="en-US" dirty="0"/>
              <a:t>Answer:  We need more instructions which allow data to be explicitly </a:t>
            </a:r>
            <a:r>
              <a:rPr lang="en-US" b="1" i="1" u="sng" dirty="0"/>
              <a:t>loaded</a:t>
            </a:r>
            <a:r>
              <a:rPr lang="en-US" b="1" i="1" dirty="0"/>
              <a:t>  </a:t>
            </a:r>
            <a:r>
              <a:rPr lang="en-US" dirty="0"/>
              <a:t>from memory to registers, and </a:t>
            </a:r>
            <a:r>
              <a:rPr lang="en-US" b="1" i="1" u="sng" dirty="0"/>
              <a:t>stored</a:t>
            </a:r>
            <a:r>
              <a:rPr lang="en-US" b="1" i="1" dirty="0"/>
              <a:t>  </a:t>
            </a:r>
            <a:r>
              <a:rPr lang="en-US" dirty="0"/>
              <a:t>from registers to memory</a:t>
            </a:r>
          </a:p>
        </p:txBody>
      </p:sp>
      <p:sp>
        <p:nvSpPr>
          <p:cNvPr id="62467" name="Rectangle 5"/>
          <p:cNvSpPr>
            <a:spLocks noChangeArrowheads="1"/>
          </p:cNvSpPr>
          <p:nvPr/>
        </p:nvSpPr>
        <p:spPr bwMode="auto">
          <a:xfrm>
            <a:off x="1219200" y="3068960"/>
            <a:ext cx="6705600" cy="14319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62468" name="Rectangle 3"/>
          <p:cNvSpPr>
            <a:spLocks noChangeArrowheads="1"/>
          </p:cNvSpPr>
          <p:nvPr/>
        </p:nvSpPr>
        <p:spPr bwMode="auto">
          <a:xfrm>
            <a:off x="762000" y="3351907"/>
            <a:ext cx="7620000" cy="941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/>
          <a:p>
            <a:pPr lvl="1">
              <a:lnSpc>
                <a:spcPct val="70000"/>
              </a:lnSpc>
              <a:spcBef>
                <a:spcPct val="50000"/>
              </a:spcBef>
            </a:pPr>
            <a:r>
              <a:rPr lang="en-US" sz="1800" dirty="0">
                <a:latin typeface="Courier New" charset="0"/>
              </a:rPr>
              <a:t>add $8,$17,$18		# (g + h)</a:t>
            </a:r>
          </a:p>
          <a:p>
            <a:pPr lvl="1">
              <a:lnSpc>
                <a:spcPct val="70000"/>
              </a:lnSpc>
              <a:spcBef>
                <a:spcPct val="50000"/>
              </a:spcBef>
            </a:pPr>
            <a:r>
              <a:rPr lang="en-US" sz="1800" dirty="0">
                <a:latin typeface="Courier New" charset="0"/>
              </a:rPr>
              <a:t>add $9,$19,$20		# (</a:t>
            </a:r>
            <a:r>
              <a:rPr lang="en-US" sz="1800" dirty="0" err="1">
                <a:latin typeface="Courier New" charset="0"/>
              </a:rPr>
              <a:t>i</a:t>
            </a:r>
            <a:r>
              <a:rPr lang="en-US" sz="1800" dirty="0">
                <a:latin typeface="Courier New" charset="0"/>
              </a:rPr>
              <a:t> + j)</a:t>
            </a:r>
          </a:p>
          <a:p>
            <a:pPr lvl="1">
              <a:lnSpc>
                <a:spcPct val="70000"/>
              </a:lnSpc>
              <a:spcBef>
                <a:spcPct val="50000"/>
              </a:spcBef>
            </a:pPr>
            <a:r>
              <a:rPr lang="en-US" sz="1800" dirty="0">
                <a:latin typeface="Courier New" charset="0"/>
              </a:rPr>
              <a:t>sub $16,$8,$9		# f = (g + h) – (</a:t>
            </a:r>
            <a:r>
              <a:rPr lang="en-US" sz="1800" dirty="0" err="1">
                <a:latin typeface="Courier New" charset="0"/>
              </a:rPr>
              <a:t>i</a:t>
            </a:r>
            <a:r>
              <a:rPr lang="en-US" sz="1800" dirty="0">
                <a:latin typeface="Courier New" charset="0"/>
              </a:rPr>
              <a:t> + j)</a:t>
            </a:r>
          </a:p>
        </p:txBody>
      </p:sp>
      <p:sp>
        <p:nvSpPr>
          <p:cNvPr id="62469" name="Slide Number Placeholder 2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9pPr>
          </a:lstStyle>
          <a:p>
            <a:fld id="{E792B206-2AC1-E742-81B1-82148C1BF708}" type="slidenum">
              <a:rPr lang="en-US" sz="1400">
                <a:latin typeface="Arial Narrow" charset="0"/>
              </a:rPr>
              <a:pPr/>
              <a:t>26</a:t>
            </a:fld>
            <a:endParaRPr lang="en-US" sz="1400">
              <a:latin typeface="Arial Narrow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935153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US"/>
              <a:t>MIPS Register Usage Conventions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Some MIPS registers assigned to specific uses</a:t>
            </a:r>
          </a:p>
          <a:p>
            <a:pPr lvl="1">
              <a:defRPr/>
            </a:pPr>
            <a:r>
              <a:rPr lang="en-US" dirty="0"/>
              <a:t>by convention, so programmers can combine code pieces</a:t>
            </a:r>
          </a:p>
          <a:p>
            <a:pPr lvl="2">
              <a:defRPr/>
            </a:pPr>
            <a:r>
              <a:rPr lang="en-US" dirty="0"/>
              <a:t>will cover the convention later</a:t>
            </a:r>
          </a:p>
          <a:p>
            <a:pPr lvl="1">
              <a:defRPr/>
            </a:pPr>
            <a:r>
              <a:rPr lang="en-US" dirty="0"/>
              <a:t>$0 is hard-wired to the value 0</a:t>
            </a:r>
          </a:p>
        </p:txBody>
      </p:sp>
      <p:graphicFrame>
        <p:nvGraphicFramePr>
          <p:cNvPr id="64515" name="Object 4">
            <a:hlinkClick r:id="" action="ppaction://ole?verb=0"/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10158518"/>
              </p:ext>
            </p:extLst>
          </p:nvPr>
        </p:nvGraphicFramePr>
        <p:xfrm>
          <a:off x="152400" y="3110755"/>
          <a:ext cx="8858250" cy="3630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2" name="Worksheet" r:id="rId4" imgW="7607300" imgH="3086100" progId="Excel.Sheet.8">
                  <p:embed/>
                </p:oleObj>
              </mc:Choice>
              <mc:Fallback>
                <p:oleObj name="Worksheet" r:id="rId4" imgW="7607300" imgH="3086100" progId="Excel.Sheet.8">
                  <p:embed/>
                  <p:pic>
                    <p:nvPicPr>
                      <p:cNvPr id="64515" name="Object 4">
                        <a:hlinkClick r:id="" action="ppaction://ole?verb=0"/>
                      </p:cNvPr>
                      <p:cNvPicPr>
                        <a:picLocks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" y="3110755"/>
                        <a:ext cx="8858250" cy="363061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55790482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US" dirty="0"/>
              <a:t>Continue next lecture…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More instructions</a:t>
            </a:r>
          </a:p>
          <a:p>
            <a:pPr lvl="1">
              <a:defRPr/>
            </a:pPr>
            <a:r>
              <a:rPr lang="en-US" dirty="0"/>
              <a:t>accessing memory</a:t>
            </a:r>
          </a:p>
          <a:p>
            <a:pPr lvl="1">
              <a:defRPr/>
            </a:pPr>
            <a:r>
              <a:rPr lang="en-US" dirty="0"/>
              <a:t>branches and jumps</a:t>
            </a:r>
          </a:p>
          <a:p>
            <a:pPr lvl="1">
              <a:defRPr/>
            </a:pPr>
            <a:r>
              <a:rPr lang="en-US" dirty="0"/>
              <a:t>larger constants</a:t>
            </a:r>
          </a:p>
          <a:p>
            <a:pPr lvl="1">
              <a:defRPr/>
            </a:pPr>
            <a:r>
              <a:rPr lang="en-US" dirty="0"/>
              <a:t>multiply, divide</a:t>
            </a:r>
          </a:p>
          <a:p>
            <a:pPr lvl="1">
              <a:defRPr/>
            </a:pPr>
            <a:r>
              <a:rPr lang="en-US"/>
              <a:t>etc.</a:t>
            </a:r>
            <a:endParaRPr lang="en-US" dirty="0"/>
          </a:p>
        </p:txBody>
      </p:sp>
      <p:sp>
        <p:nvSpPr>
          <p:cNvPr id="66563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9pPr>
          </a:lstStyle>
          <a:p>
            <a:fld id="{7EDACB3A-E88B-DF40-B650-3FB9781AEFCD}" type="slidenum">
              <a:rPr lang="en-US" sz="1400">
                <a:latin typeface="Arial Narrow" charset="0"/>
              </a:rPr>
              <a:pPr/>
              <a:t>28</a:t>
            </a:fld>
            <a:endParaRPr lang="en-US" sz="1400">
              <a:latin typeface="Arial Narrow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87639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05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US" dirty="0">
                <a:ea typeface="ＭＳ Ｐゴシック" charset="0"/>
                <a:cs typeface="ＭＳ Ｐゴシック" charset="0"/>
              </a:rPr>
              <a:t>A General-Purpose Computer</a:t>
            </a:r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  <a:cs typeface="ＭＳ Ｐゴシック" charset="0"/>
              </a:rPr>
              <a:t>The von Neumann Model</a:t>
            </a:r>
          </a:p>
          <a:p>
            <a:pPr lvl="1"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</a:rPr>
              <a:t>Many architectural models for a general-purpose computer have been explored</a:t>
            </a:r>
          </a:p>
          <a:p>
            <a:pPr lvl="1"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</a:rPr>
              <a:t>Most of today’s computers based on the model proposed by John von Neumann in the late 1940s</a:t>
            </a:r>
          </a:p>
          <a:p>
            <a:pPr lvl="1"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</a:rPr>
              <a:t>Its major components are:</a:t>
            </a:r>
          </a:p>
        </p:txBody>
      </p:sp>
      <p:sp>
        <p:nvSpPr>
          <p:cNvPr id="19462" name="Slide Number Placeholder 2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9pPr>
          </a:lstStyle>
          <a:p>
            <a:fld id="{1F45A093-5675-4249-B2D7-5E28EB746165}" type="slidenum">
              <a:rPr lang="en-US" sz="1400">
                <a:latin typeface="Arial Narrow" charset="0"/>
              </a:rPr>
              <a:pPr/>
              <a:t>3</a:t>
            </a:fld>
            <a:endParaRPr lang="en-US" sz="1400">
              <a:latin typeface="Arial Narrow" charset="0"/>
            </a:endParaRPr>
          </a:p>
        </p:txBody>
      </p:sp>
      <p:grpSp>
        <p:nvGrpSpPr>
          <p:cNvPr id="2" name="Group 1066"/>
          <p:cNvGrpSpPr>
            <a:grpSpLocks/>
          </p:cNvGrpSpPr>
          <p:nvPr/>
        </p:nvGrpSpPr>
        <p:grpSpPr bwMode="auto">
          <a:xfrm>
            <a:off x="1143000" y="3918648"/>
            <a:ext cx="7696200" cy="1311276"/>
            <a:chOff x="720" y="1753"/>
            <a:chExt cx="4848" cy="826"/>
          </a:xfrm>
        </p:grpSpPr>
        <p:grpSp>
          <p:nvGrpSpPr>
            <p:cNvPr id="19475" name="Group 1065"/>
            <p:cNvGrpSpPr>
              <a:grpSpLocks/>
            </p:cNvGrpSpPr>
            <p:nvPr/>
          </p:nvGrpSpPr>
          <p:grpSpPr bwMode="auto">
            <a:xfrm>
              <a:off x="2239" y="1753"/>
              <a:ext cx="833" cy="305"/>
              <a:chOff x="2239" y="1753"/>
              <a:chExt cx="833" cy="305"/>
            </a:xfrm>
          </p:grpSpPr>
          <p:sp>
            <p:nvSpPr>
              <p:cNvPr id="19477" name="Rectangle 1030"/>
              <p:cNvSpPr>
                <a:spLocks noChangeArrowheads="1"/>
              </p:cNvSpPr>
              <p:nvPr/>
            </p:nvSpPr>
            <p:spPr bwMode="auto">
              <a:xfrm>
                <a:off x="2256" y="1767"/>
                <a:ext cx="816" cy="291"/>
              </a:xfrm>
              <a:prstGeom prst="rect">
                <a:avLst/>
              </a:prstGeom>
              <a:solidFill>
                <a:srgbClr val="FFCC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endParaRPr lang="en-US">
                  <a:latin typeface="Tahoma" charset="0"/>
                </a:endParaRPr>
              </a:p>
            </p:txBody>
          </p:sp>
          <p:sp>
            <p:nvSpPr>
              <p:cNvPr id="19478" name="Text Box 1035"/>
              <p:cNvSpPr txBox="1">
                <a:spLocks noChangeArrowheads="1"/>
              </p:cNvSpPr>
              <p:nvPr/>
            </p:nvSpPr>
            <p:spPr bwMode="auto">
              <a:xfrm>
                <a:off x="2239" y="1753"/>
                <a:ext cx="816" cy="29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2pPr>
                <a:lvl3pPr marL="1143000" indent="-228600"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3pPr>
                <a:lvl4pPr marL="1600200" indent="-228600"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4pPr>
                <a:lvl5pPr marL="2057400" indent="-228600"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9pPr>
              </a:lstStyle>
              <a:p>
                <a:pPr algn="ctr"/>
                <a:r>
                  <a:rPr lang="en-US" sz="1200" b="0">
                    <a:latin typeface="Tahoma" charset="0"/>
                  </a:rPr>
                  <a:t>Central</a:t>
                </a:r>
              </a:p>
              <a:p>
                <a:pPr algn="ctr"/>
                <a:r>
                  <a:rPr lang="en-US" sz="1200" b="0">
                    <a:latin typeface="Tahoma" charset="0"/>
                  </a:rPr>
                  <a:t>Processing Unit</a:t>
                </a:r>
              </a:p>
            </p:txBody>
          </p:sp>
        </p:grpSp>
        <p:sp>
          <p:nvSpPr>
            <p:cNvPr id="19476" name="Text Box 1057"/>
            <p:cNvSpPr txBox="1">
              <a:spLocks noChangeArrowheads="1"/>
            </p:cNvSpPr>
            <p:nvPr/>
          </p:nvSpPr>
          <p:spPr bwMode="auto">
            <a:xfrm>
              <a:off x="720" y="2172"/>
              <a:ext cx="4848" cy="4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marL="914400" indent="-9144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sz="1800" b="0" dirty="0">
                  <a:latin typeface="+mn-lt"/>
                </a:rPr>
                <a:t>Central Processing Unit (CPU):  Fetches, interprets, and executes a specified set of operations called </a:t>
              </a:r>
              <a:r>
                <a:rPr lang="en-US" sz="1800" b="0" dirty="0">
                  <a:solidFill>
                    <a:srgbClr val="CC0000"/>
                  </a:solidFill>
                  <a:latin typeface="+mn-lt"/>
                </a:rPr>
                <a:t>Instructions</a:t>
              </a:r>
              <a:r>
                <a:rPr lang="en-US" sz="1800" b="0" dirty="0">
                  <a:latin typeface="+mn-lt"/>
                </a:rPr>
                <a:t>.</a:t>
              </a:r>
            </a:p>
          </p:txBody>
        </p:sp>
      </p:grpSp>
      <p:grpSp>
        <p:nvGrpSpPr>
          <p:cNvPr id="4" name="Group 1063"/>
          <p:cNvGrpSpPr>
            <a:grpSpLocks/>
          </p:cNvGrpSpPr>
          <p:nvPr/>
        </p:nvGrpSpPr>
        <p:grpSpPr bwMode="auto">
          <a:xfrm>
            <a:off x="685800" y="3931347"/>
            <a:ext cx="8153400" cy="1892301"/>
            <a:chOff x="720" y="1767"/>
            <a:chExt cx="4486" cy="1192"/>
          </a:xfrm>
        </p:grpSpPr>
        <p:grpSp>
          <p:nvGrpSpPr>
            <p:cNvPr id="19469" name="Group 1056"/>
            <p:cNvGrpSpPr>
              <a:grpSpLocks/>
            </p:cNvGrpSpPr>
            <p:nvPr/>
          </p:nvGrpSpPr>
          <p:grpSpPr bwMode="auto">
            <a:xfrm>
              <a:off x="3055" y="1767"/>
              <a:ext cx="1296" cy="297"/>
              <a:chOff x="3775" y="1723"/>
              <a:chExt cx="1296" cy="297"/>
            </a:xfrm>
          </p:grpSpPr>
          <p:sp>
            <p:nvSpPr>
              <p:cNvPr id="19471" name="Line 1031"/>
              <p:cNvSpPr>
                <a:spLocks noChangeShapeType="1"/>
              </p:cNvSpPr>
              <p:nvPr/>
            </p:nvSpPr>
            <p:spPr bwMode="auto">
              <a:xfrm>
                <a:off x="3775" y="1844"/>
                <a:ext cx="480" cy="0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round/>
                <a:headEnd type="stealth" w="med" len="med"/>
                <a:tailEnd type="stealth" w="med" len="med"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>
                <a:spAutoFit/>
              </a:bodyPr>
              <a:lstStyle/>
              <a:p>
                <a:endParaRPr lang="en-US"/>
              </a:p>
            </p:txBody>
          </p:sp>
          <p:grpSp>
            <p:nvGrpSpPr>
              <p:cNvPr id="19472" name="Group 1039"/>
              <p:cNvGrpSpPr>
                <a:grpSpLocks/>
              </p:cNvGrpSpPr>
              <p:nvPr/>
            </p:nvGrpSpPr>
            <p:grpSpPr bwMode="auto">
              <a:xfrm>
                <a:off x="4255" y="1723"/>
                <a:ext cx="816" cy="297"/>
                <a:chOff x="2016" y="1367"/>
                <a:chExt cx="816" cy="297"/>
              </a:xfrm>
            </p:grpSpPr>
            <p:sp>
              <p:nvSpPr>
                <p:cNvPr id="19473" name="Rectangle 1029"/>
                <p:cNvSpPr>
                  <a:spLocks noChangeArrowheads="1"/>
                </p:cNvSpPr>
                <p:nvPr/>
              </p:nvSpPr>
              <p:spPr bwMode="auto">
                <a:xfrm>
                  <a:off x="2016" y="1367"/>
                  <a:ext cx="816" cy="291"/>
                </a:xfrm>
                <a:prstGeom prst="rect">
                  <a:avLst/>
                </a:prstGeom>
                <a:solidFill>
                  <a:srgbClr val="CCECFF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endParaRPr lang="en-US">
                    <a:latin typeface="Tahoma" charset="0"/>
                  </a:endParaRPr>
                </a:p>
              </p:txBody>
            </p:sp>
            <p:sp>
              <p:nvSpPr>
                <p:cNvPr id="19474" name="Text Box 1038"/>
                <p:cNvSpPr txBox="1">
                  <a:spLocks noChangeArrowheads="1"/>
                </p:cNvSpPr>
                <p:nvPr/>
              </p:nvSpPr>
              <p:spPr bwMode="auto">
                <a:xfrm>
                  <a:off x="2180" y="1373"/>
                  <a:ext cx="459" cy="29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sz="2400" b="1">
                      <a:solidFill>
                        <a:schemeClr val="tx1"/>
                      </a:solidFill>
                      <a:latin typeface="Tekton" charset="0"/>
                      <a:ea typeface="ＭＳ Ｐゴシック" charset="0"/>
                      <a:cs typeface="ＭＳ Ｐゴシック" charset="0"/>
                    </a:defRPr>
                  </a:lvl1pPr>
                  <a:lvl2pPr marL="742950" indent="-285750">
                    <a:defRPr sz="2400" b="1">
                      <a:solidFill>
                        <a:schemeClr val="tx1"/>
                      </a:solidFill>
                      <a:latin typeface="Tekton" charset="0"/>
                      <a:ea typeface="ＭＳ Ｐゴシック" charset="0"/>
                    </a:defRPr>
                  </a:lvl2pPr>
                  <a:lvl3pPr marL="1143000" indent="-228600">
                    <a:defRPr sz="2400" b="1">
                      <a:solidFill>
                        <a:schemeClr val="tx1"/>
                      </a:solidFill>
                      <a:latin typeface="Tekton" charset="0"/>
                      <a:ea typeface="ＭＳ Ｐゴシック" charset="0"/>
                    </a:defRPr>
                  </a:lvl3pPr>
                  <a:lvl4pPr marL="1600200" indent="-228600">
                    <a:defRPr sz="2400" b="1">
                      <a:solidFill>
                        <a:schemeClr val="tx1"/>
                      </a:solidFill>
                      <a:latin typeface="Tekton" charset="0"/>
                      <a:ea typeface="ＭＳ Ｐゴシック" charset="0"/>
                    </a:defRPr>
                  </a:lvl4pPr>
                  <a:lvl5pPr marL="2057400" indent="-228600">
                    <a:defRPr sz="2400" b="1">
                      <a:solidFill>
                        <a:schemeClr val="tx1"/>
                      </a:solidFill>
                      <a:latin typeface="Tekton" charset="0"/>
                      <a:ea typeface="ＭＳ Ｐゴシック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Tekton" charset="0"/>
                      <a:ea typeface="ＭＳ Ｐゴシック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Tekton" charset="0"/>
                      <a:ea typeface="ＭＳ Ｐゴシック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Tekton" charset="0"/>
                      <a:ea typeface="ＭＳ Ｐゴシック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Tekton" charset="0"/>
                      <a:ea typeface="ＭＳ Ｐゴシック" charset="0"/>
                    </a:defRPr>
                  </a:lvl9pPr>
                </a:lstStyle>
                <a:p>
                  <a:pPr algn="ctr"/>
                  <a:r>
                    <a:rPr lang="en-US" sz="1200" b="0">
                      <a:latin typeface="Tahoma" charset="0"/>
                    </a:rPr>
                    <a:t>Main</a:t>
                  </a:r>
                </a:p>
                <a:p>
                  <a:pPr algn="ctr"/>
                  <a:r>
                    <a:rPr lang="en-US" sz="1200" b="0">
                      <a:latin typeface="Tahoma" charset="0"/>
                    </a:rPr>
                    <a:t>Memory</a:t>
                  </a:r>
                </a:p>
              </p:txBody>
            </p:sp>
          </p:grpSp>
        </p:grpSp>
        <p:sp>
          <p:nvSpPr>
            <p:cNvPr id="19470" name="Text Box 1058"/>
            <p:cNvSpPr txBox="1">
              <a:spLocks noChangeArrowheads="1"/>
            </p:cNvSpPr>
            <p:nvPr/>
          </p:nvSpPr>
          <p:spPr bwMode="auto">
            <a:xfrm>
              <a:off x="720" y="2552"/>
              <a:ext cx="4486" cy="4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marL="914400" indent="-9144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sz="1800" b="0" dirty="0">
                  <a:latin typeface="+mn-lt"/>
                </a:rPr>
                <a:t>Memory: storage of N </a:t>
              </a:r>
              <a:r>
                <a:rPr lang="en-US" sz="1800" b="0" i="1" dirty="0">
                  <a:latin typeface="+mn-lt"/>
                </a:rPr>
                <a:t>words</a:t>
              </a:r>
              <a:r>
                <a:rPr lang="en-US" sz="1800" b="0" dirty="0">
                  <a:latin typeface="+mn-lt"/>
                </a:rPr>
                <a:t> of W bits each, where W is a fixed architectural parameter, and N can be expanded to meet needs.</a:t>
              </a:r>
            </a:p>
          </p:txBody>
        </p:sp>
      </p:grpSp>
      <p:grpSp>
        <p:nvGrpSpPr>
          <p:cNvPr id="7" name="Group 29"/>
          <p:cNvGrpSpPr>
            <a:grpSpLocks/>
          </p:cNvGrpSpPr>
          <p:nvPr/>
        </p:nvGrpSpPr>
        <p:grpSpPr bwMode="auto">
          <a:xfrm>
            <a:off x="1143000" y="3861044"/>
            <a:ext cx="7696200" cy="2311029"/>
            <a:chOff x="1143000" y="3576640"/>
            <a:chExt cx="7696200" cy="2310435"/>
          </a:xfrm>
        </p:grpSpPr>
        <p:grpSp>
          <p:nvGrpSpPr>
            <p:cNvPr id="19463" name="Group 1055"/>
            <p:cNvGrpSpPr>
              <a:grpSpLocks/>
            </p:cNvGrpSpPr>
            <p:nvPr/>
          </p:nvGrpSpPr>
          <p:grpSpPr bwMode="auto">
            <a:xfrm>
              <a:off x="1801813" y="3576640"/>
              <a:ext cx="1752600" cy="490538"/>
              <a:chOff x="1855" y="1681"/>
              <a:chExt cx="1104" cy="309"/>
            </a:xfrm>
          </p:grpSpPr>
          <p:sp>
            <p:nvSpPr>
              <p:cNvPr id="19465" name="Line 1040"/>
              <p:cNvSpPr>
                <a:spLocks noChangeShapeType="1"/>
              </p:cNvSpPr>
              <p:nvPr/>
            </p:nvSpPr>
            <p:spPr bwMode="auto">
              <a:xfrm>
                <a:off x="2479" y="1844"/>
                <a:ext cx="480" cy="0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round/>
                <a:headEnd type="stealth" w="med" len="med"/>
                <a:tailEnd type="stealth" w="med" len="med"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>
                <a:spAutoFit/>
              </a:bodyPr>
              <a:lstStyle/>
              <a:p>
                <a:endParaRPr lang="en-US"/>
              </a:p>
            </p:txBody>
          </p:sp>
          <p:grpSp>
            <p:nvGrpSpPr>
              <p:cNvPr id="19466" name="Group 1045"/>
              <p:cNvGrpSpPr>
                <a:grpSpLocks/>
              </p:cNvGrpSpPr>
              <p:nvPr/>
            </p:nvGrpSpPr>
            <p:grpSpPr bwMode="auto">
              <a:xfrm>
                <a:off x="1855" y="1681"/>
                <a:ext cx="624" cy="309"/>
                <a:chOff x="1776" y="2967"/>
                <a:chExt cx="624" cy="309"/>
              </a:xfrm>
            </p:grpSpPr>
            <p:sp>
              <p:nvSpPr>
                <p:cNvPr id="20491" name="Rectangle 1043"/>
                <p:cNvSpPr>
                  <a:spLocks noChangeArrowheads="1"/>
                </p:cNvSpPr>
                <p:nvPr/>
              </p:nvSpPr>
              <p:spPr bwMode="auto">
                <a:xfrm>
                  <a:off x="1776" y="2985"/>
                  <a:ext cx="624" cy="291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>
                    <a:defRPr/>
                  </a:pPr>
                  <a:endParaRPr lang="en-US">
                    <a:latin typeface="Tahoma" charset="0"/>
                  </a:endParaRPr>
                </a:p>
              </p:txBody>
            </p:sp>
            <p:sp>
              <p:nvSpPr>
                <p:cNvPr id="19468" name="Text Box 1044"/>
                <p:cNvSpPr txBox="1">
                  <a:spLocks noChangeArrowheads="1"/>
                </p:cNvSpPr>
                <p:nvPr/>
              </p:nvSpPr>
              <p:spPr bwMode="auto">
                <a:xfrm>
                  <a:off x="1846" y="2967"/>
                  <a:ext cx="415" cy="29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sz="2400" b="1">
                      <a:solidFill>
                        <a:schemeClr val="tx1"/>
                      </a:solidFill>
                      <a:latin typeface="Tekton" charset="0"/>
                      <a:ea typeface="ＭＳ Ｐゴシック" charset="0"/>
                      <a:cs typeface="ＭＳ Ｐゴシック" charset="0"/>
                    </a:defRPr>
                  </a:lvl1pPr>
                  <a:lvl2pPr marL="742950" indent="-285750">
                    <a:defRPr sz="2400" b="1">
                      <a:solidFill>
                        <a:schemeClr val="tx1"/>
                      </a:solidFill>
                      <a:latin typeface="Tekton" charset="0"/>
                      <a:ea typeface="ＭＳ Ｐゴシック" charset="0"/>
                    </a:defRPr>
                  </a:lvl2pPr>
                  <a:lvl3pPr marL="1143000" indent="-228600">
                    <a:defRPr sz="2400" b="1">
                      <a:solidFill>
                        <a:schemeClr val="tx1"/>
                      </a:solidFill>
                      <a:latin typeface="Tekton" charset="0"/>
                      <a:ea typeface="ＭＳ Ｐゴシック" charset="0"/>
                    </a:defRPr>
                  </a:lvl3pPr>
                  <a:lvl4pPr marL="1600200" indent="-228600">
                    <a:defRPr sz="2400" b="1">
                      <a:solidFill>
                        <a:schemeClr val="tx1"/>
                      </a:solidFill>
                      <a:latin typeface="Tekton" charset="0"/>
                      <a:ea typeface="ＭＳ Ｐゴシック" charset="0"/>
                    </a:defRPr>
                  </a:lvl4pPr>
                  <a:lvl5pPr marL="2057400" indent="-228600">
                    <a:defRPr sz="2400" b="1">
                      <a:solidFill>
                        <a:schemeClr val="tx1"/>
                      </a:solidFill>
                      <a:latin typeface="Tekton" charset="0"/>
                      <a:ea typeface="ＭＳ Ｐゴシック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Tekton" charset="0"/>
                      <a:ea typeface="ＭＳ Ｐゴシック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Tekton" charset="0"/>
                      <a:ea typeface="ＭＳ Ｐゴシック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Tekton" charset="0"/>
                      <a:ea typeface="ＭＳ Ｐゴシック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Tekton" charset="0"/>
                      <a:ea typeface="ＭＳ Ｐゴシック" charset="0"/>
                    </a:defRPr>
                  </a:lvl9pPr>
                </a:lstStyle>
                <a:p>
                  <a:pPr algn="ctr"/>
                  <a:r>
                    <a:rPr lang="en-US" sz="1200" b="0" dirty="0">
                      <a:latin typeface="Tahoma" charset="0"/>
                    </a:rPr>
                    <a:t>Input/</a:t>
                  </a:r>
                </a:p>
                <a:p>
                  <a:pPr algn="ctr"/>
                  <a:r>
                    <a:rPr lang="en-US" sz="1200" b="0" dirty="0">
                      <a:latin typeface="Tahoma" charset="0"/>
                    </a:rPr>
                    <a:t>Output</a:t>
                  </a:r>
                </a:p>
              </p:txBody>
            </p:sp>
          </p:grpSp>
        </p:grpSp>
        <p:sp>
          <p:nvSpPr>
            <p:cNvPr id="19464" name="Text Box 1061"/>
            <p:cNvSpPr txBox="1">
              <a:spLocks noChangeArrowheads="1"/>
            </p:cNvSpPr>
            <p:nvPr/>
          </p:nvSpPr>
          <p:spPr bwMode="auto">
            <a:xfrm>
              <a:off x="1143000" y="5520362"/>
              <a:ext cx="7696200" cy="3667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marL="914400" indent="-9144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sz="1800" b="0" dirty="0">
                  <a:latin typeface="+mn-lt"/>
                </a:rPr>
                <a:t>I/O:  Devices for communicating with the outside world.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444786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US" dirty="0"/>
              <a:t>Instructions and Programs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defRPr/>
            </a:pPr>
            <a:r>
              <a:rPr lang="en-US" dirty="0"/>
              <a:t>What are </a:t>
            </a:r>
            <a:r>
              <a:rPr lang="en-US" i="1" dirty="0"/>
              <a:t>instructions?</a:t>
            </a:r>
          </a:p>
          <a:p>
            <a:pPr lvl="1">
              <a:defRPr/>
            </a:pPr>
            <a:r>
              <a:rPr lang="en-US" dirty="0"/>
              <a:t>the words of a computer’s language</a:t>
            </a:r>
          </a:p>
          <a:p>
            <a:pPr>
              <a:defRPr/>
            </a:pPr>
            <a:r>
              <a:rPr lang="en-US" dirty="0"/>
              <a:t>Instruction Set</a:t>
            </a:r>
          </a:p>
          <a:p>
            <a:pPr lvl="1">
              <a:defRPr/>
            </a:pPr>
            <a:r>
              <a:rPr lang="en-US" dirty="0"/>
              <a:t>the full vocabulary</a:t>
            </a:r>
          </a:p>
          <a:p>
            <a:pPr>
              <a:defRPr/>
            </a:pPr>
            <a:r>
              <a:rPr lang="en-US" dirty="0"/>
              <a:t>Stored Program Concept</a:t>
            </a:r>
          </a:p>
          <a:p>
            <a:pPr lvl="1">
              <a:defRPr/>
            </a:pPr>
            <a:r>
              <a:rPr lang="en-US" dirty="0"/>
              <a:t>The idea that instructions and data of many types can be stored in memory as numbers, leading to the stored program computer</a:t>
            </a:r>
          </a:p>
          <a:p>
            <a:pPr lvl="2">
              <a:defRPr/>
            </a:pPr>
            <a:r>
              <a:rPr lang="en-US" dirty="0"/>
              <a:t>Distinct from “application-specific” hardware, which is “hardwired” to perform “fixed-function” processing on inputs</a:t>
            </a:r>
          </a:p>
          <a:p>
            <a:pPr lvl="2">
              <a:defRPr/>
            </a:pPr>
            <a:r>
              <a:rPr lang="en-US" dirty="0"/>
              <a:t>Distinct from punched tape computers (e.g., looms) where instructions were not stored, but streamed in one at a time</a:t>
            </a:r>
          </a:p>
        </p:txBody>
      </p:sp>
      <p:sp>
        <p:nvSpPr>
          <p:cNvPr id="21507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9pPr>
          </a:lstStyle>
          <a:p>
            <a:fld id="{810B67B3-46AC-A94B-BD14-1690D208B5D6}" type="slidenum">
              <a:rPr lang="en-US" sz="1400">
                <a:latin typeface="Arial Narrow" charset="0"/>
              </a:rPr>
              <a:pPr/>
              <a:t>4</a:t>
            </a:fld>
            <a:endParaRPr lang="en-US" sz="1400">
              <a:latin typeface="Arial Narrow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18080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US" dirty="0">
                <a:ea typeface="ＭＳ Ｐゴシック" charset="0"/>
                <a:cs typeface="ＭＳ Ｐゴシック" charset="0"/>
              </a:rPr>
              <a:t>Anatomy of an Instruction</a:t>
            </a:r>
          </a:p>
        </p:txBody>
      </p:sp>
      <p:sp>
        <p:nvSpPr>
          <p:cNvPr id="677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  <a:cs typeface="ＭＳ Ｐゴシック" charset="0"/>
              </a:rPr>
              <a:t>An instruction is a </a:t>
            </a:r>
            <a:r>
              <a:rPr lang="en-US" u="sng" dirty="0"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  <a:cs typeface="ＭＳ Ｐゴシック" charset="0"/>
              </a:rPr>
              <a:t>primitive</a:t>
            </a: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  <a:cs typeface="ＭＳ Ｐゴシック" charset="0"/>
              </a:rPr>
              <a:t> operation</a:t>
            </a:r>
          </a:p>
          <a:p>
            <a:pPr lvl="1"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</a:rPr>
              <a:t>Instructions specify an operation and its operands </a:t>
            </a:r>
            <a:b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</a:rPr>
            </a:b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</a:rPr>
              <a:t>(the necessary variables to perform the operation)</a:t>
            </a:r>
          </a:p>
          <a:p>
            <a:pPr lvl="1"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</a:rPr>
              <a:t>Types of operands: immediate, source, and destination</a:t>
            </a:r>
          </a:p>
        </p:txBody>
      </p:sp>
      <p:sp>
        <p:nvSpPr>
          <p:cNvPr id="677906" name="Text Box 18"/>
          <p:cNvSpPr txBox="1">
            <a:spLocks noChangeArrowheads="1"/>
          </p:cNvSpPr>
          <p:nvPr/>
        </p:nvSpPr>
        <p:spPr bwMode="auto">
          <a:xfrm>
            <a:off x="1447800" y="3835276"/>
            <a:ext cx="3421063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9pPr>
          </a:lstStyle>
          <a:p>
            <a:r>
              <a:rPr lang="en-US" sz="2800" b="0">
                <a:latin typeface="Tahoma" charset="0"/>
              </a:rPr>
              <a:t>add    $t0,  $t1,  $t2 </a:t>
            </a:r>
          </a:p>
        </p:txBody>
      </p:sp>
      <p:sp>
        <p:nvSpPr>
          <p:cNvPr id="677907" name="Text Box 19"/>
          <p:cNvSpPr txBox="1">
            <a:spLocks noChangeArrowheads="1"/>
          </p:cNvSpPr>
          <p:nvPr/>
        </p:nvSpPr>
        <p:spPr bwMode="auto">
          <a:xfrm>
            <a:off x="1681163" y="5637088"/>
            <a:ext cx="2738437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9pPr>
          </a:lstStyle>
          <a:p>
            <a:r>
              <a:rPr lang="en-US" sz="2800" b="0">
                <a:latin typeface="Tahoma" charset="0"/>
              </a:rPr>
              <a:t>addi  $t0, $t1, 1 </a:t>
            </a:r>
          </a:p>
        </p:txBody>
      </p:sp>
      <p:grpSp>
        <p:nvGrpSpPr>
          <p:cNvPr id="2" name="Group 37"/>
          <p:cNvGrpSpPr>
            <a:grpSpLocks/>
          </p:cNvGrpSpPr>
          <p:nvPr/>
        </p:nvGrpSpPr>
        <p:grpSpPr bwMode="auto">
          <a:xfrm>
            <a:off x="822325" y="3212976"/>
            <a:ext cx="1724025" cy="779462"/>
            <a:chOff x="518" y="2149"/>
            <a:chExt cx="1086" cy="491"/>
          </a:xfrm>
        </p:grpSpPr>
        <p:sp>
          <p:nvSpPr>
            <p:cNvPr id="22564" name="Text Box 20"/>
            <p:cNvSpPr txBox="1">
              <a:spLocks noChangeArrowheads="1"/>
            </p:cNvSpPr>
            <p:nvPr/>
          </p:nvSpPr>
          <p:spPr bwMode="auto">
            <a:xfrm>
              <a:off x="518" y="2149"/>
              <a:ext cx="1086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9pPr>
            </a:lstStyle>
            <a:p>
              <a:r>
                <a:rPr lang="en-US">
                  <a:solidFill>
                    <a:srgbClr val="CC0000"/>
                  </a:solidFill>
                  <a:latin typeface="Tahoma" charset="0"/>
                </a:rPr>
                <a:t>Operation</a:t>
              </a:r>
            </a:p>
          </p:txBody>
        </p:sp>
        <p:sp>
          <p:nvSpPr>
            <p:cNvPr id="22565" name="Line 21"/>
            <p:cNvSpPr>
              <a:spLocks noChangeShapeType="1"/>
            </p:cNvSpPr>
            <p:nvPr/>
          </p:nvSpPr>
          <p:spPr bwMode="auto">
            <a:xfrm>
              <a:off x="1152" y="2403"/>
              <a:ext cx="0" cy="237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</p:grpSp>
      <p:grpSp>
        <p:nvGrpSpPr>
          <p:cNvPr id="3" name="Group 38"/>
          <p:cNvGrpSpPr>
            <a:grpSpLocks/>
          </p:cNvGrpSpPr>
          <p:nvPr/>
        </p:nvGrpSpPr>
        <p:grpSpPr bwMode="auto">
          <a:xfrm>
            <a:off x="2819400" y="3382838"/>
            <a:ext cx="5972175" cy="708025"/>
            <a:chOff x="1776" y="2256"/>
            <a:chExt cx="3762" cy="446"/>
          </a:xfrm>
        </p:grpSpPr>
        <p:sp>
          <p:nvSpPr>
            <p:cNvPr id="22559" name="Text Box 22"/>
            <p:cNvSpPr txBox="1">
              <a:spLocks noChangeArrowheads="1"/>
            </p:cNvSpPr>
            <p:nvPr/>
          </p:nvSpPr>
          <p:spPr bwMode="auto">
            <a:xfrm>
              <a:off x="3460" y="2256"/>
              <a:ext cx="2078" cy="4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9pPr>
            </a:lstStyle>
            <a:p>
              <a:r>
                <a:rPr lang="en-US" sz="2000" b="0">
                  <a:solidFill>
                    <a:srgbClr val="CC0000"/>
                  </a:solidFill>
                  <a:latin typeface="Tahoma" charset="0"/>
                </a:rPr>
                <a:t>Operands</a:t>
              </a:r>
              <a:br>
                <a:rPr lang="en-US" sz="2000" b="0">
                  <a:solidFill>
                    <a:srgbClr val="CC0000"/>
                  </a:solidFill>
                  <a:latin typeface="Tahoma" charset="0"/>
                </a:rPr>
              </a:br>
              <a:r>
                <a:rPr lang="en-US" sz="2000" b="0">
                  <a:solidFill>
                    <a:srgbClr val="CC0000"/>
                  </a:solidFill>
                  <a:latin typeface="Tahoma" charset="0"/>
                </a:rPr>
                <a:t>(variables, arguments, etc.) </a:t>
              </a:r>
            </a:p>
          </p:txBody>
        </p:sp>
        <p:sp>
          <p:nvSpPr>
            <p:cNvPr id="22560" name="Line 23"/>
            <p:cNvSpPr>
              <a:spLocks noChangeShapeType="1"/>
            </p:cNvSpPr>
            <p:nvPr/>
          </p:nvSpPr>
          <p:spPr bwMode="auto">
            <a:xfrm>
              <a:off x="1776" y="2403"/>
              <a:ext cx="0" cy="237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22561" name="Line 24"/>
            <p:cNvSpPr>
              <a:spLocks noChangeShapeType="1"/>
            </p:cNvSpPr>
            <p:nvPr/>
          </p:nvSpPr>
          <p:spPr bwMode="auto">
            <a:xfrm>
              <a:off x="2352" y="2403"/>
              <a:ext cx="0" cy="237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22562" name="Line 25"/>
            <p:cNvSpPr>
              <a:spLocks noChangeShapeType="1"/>
            </p:cNvSpPr>
            <p:nvPr/>
          </p:nvSpPr>
          <p:spPr bwMode="auto">
            <a:xfrm>
              <a:off x="2832" y="2400"/>
              <a:ext cx="0" cy="237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22563" name="Line 26"/>
            <p:cNvSpPr>
              <a:spLocks noChangeShapeType="1"/>
            </p:cNvSpPr>
            <p:nvPr/>
          </p:nvSpPr>
          <p:spPr bwMode="auto">
            <a:xfrm>
              <a:off x="1776" y="2409"/>
              <a:ext cx="1680" cy="0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</p:grpSp>
      <p:grpSp>
        <p:nvGrpSpPr>
          <p:cNvPr id="4" name="Group 39"/>
          <p:cNvGrpSpPr>
            <a:grpSpLocks/>
          </p:cNvGrpSpPr>
          <p:nvPr/>
        </p:nvGrpSpPr>
        <p:grpSpPr bwMode="auto">
          <a:xfrm>
            <a:off x="3733800" y="4297238"/>
            <a:ext cx="3867150" cy="552450"/>
            <a:chOff x="2352" y="2832"/>
            <a:chExt cx="2436" cy="348"/>
          </a:xfrm>
        </p:grpSpPr>
        <p:sp>
          <p:nvSpPr>
            <p:cNvPr id="22555" name="Line 27"/>
            <p:cNvSpPr>
              <a:spLocks noChangeShapeType="1"/>
            </p:cNvSpPr>
            <p:nvPr/>
          </p:nvSpPr>
          <p:spPr bwMode="auto">
            <a:xfrm>
              <a:off x="2352" y="2832"/>
              <a:ext cx="0" cy="251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22556" name="Line 28"/>
            <p:cNvSpPr>
              <a:spLocks noChangeShapeType="1"/>
            </p:cNvSpPr>
            <p:nvPr/>
          </p:nvSpPr>
          <p:spPr bwMode="auto">
            <a:xfrm>
              <a:off x="2832" y="2832"/>
              <a:ext cx="0" cy="251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22557" name="Line 29"/>
            <p:cNvSpPr>
              <a:spLocks noChangeShapeType="1"/>
            </p:cNvSpPr>
            <p:nvPr/>
          </p:nvSpPr>
          <p:spPr bwMode="auto">
            <a:xfrm>
              <a:off x="2352" y="3083"/>
              <a:ext cx="1104" cy="0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22558" name="Text Box 30"/>
            <p:cNvSpPr txBox="1">
              <a:spLocks noChangeArrowheads="1"/>
            </p:cNvSpPr>
            <p:nvPr/>
          </p:nvSpPr>
          <p:spPr bwMode="auto">
            <a:xfrm>
              <a:off x="3456" y="2928"/>
              <a:ext cx="1332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9pPr>
            </a:lstStyle>
            <a:p>
              <a:r>
                <a:rPr lang="en-US" sz="2000" b="0">
                  <a:solidFill>
                    <a:srgbClr val="CC0000"/>
                  </a:solidFill>
                  <a:latin typeface="Tahoma" charset="0"/>
                </a:rPr>
                <a:t>Source Operands</a:t>
              </a:r>
            </a:p>
          </p:txBody>
        </p:sp>
      </p:grpSp>
      <p:grpSp>
        <p:nvGrpSpPr>
          <p:cNvPr id="5" name="Group 40"/>
          <p:cNvGrpSpPr>
            <a:grpSpLocks/>
          </p:cNvGrpSpPr>
          <p:nvPr/>
        </p:nvGrpSpPr>
        <p:grpSpPr bwMode="auto">
          <a:xfrm>
            <a:off x="2819400" y="4297238"/>
            <a:ext cx="5168900" cy="933450"/>
            <a:chOff x="1776" y="2832"/>
            <a:chExt cx="3256" cy="588"/>
          </a:xfrm>
        </p:grpSpPr>
        <p:sp>
          <p:nvSpPr>
            <p:cNvPr id="22552" name="Line 31"/>
            <p:cNvSpPr>
              <a:spLocks noChangeShapeType="1"/>
            </p:cNvSpPr>
            <p:nvPr/>
          </p:nvSpPr>
          <p:spPr bwMode="auto">
            <a:xfrm>
              <a:off x="1776" y="2832"/>
              <a:ext cx="0" cy="480"/>
            </a:xfrm>
            <a:prstGeom prst="line">
              <a:avLst/>
            </a:prstGeom>
            <a:noFill/>
            <a:ln w="28575">
              <a:solidFill>
                <a:srgbClr val="009900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22553" name="Line 32"/>
            <p:cNvSpPr>
              <a:spLocks noChangeShapeType="1"/>
            </p:cNvSpPr>
            <p:nvPr/>
          </p:nvSpPr>
          <p:spPr bwMode="auto">
            <a:xfrm>
              <a:off x="1776" y="3312"/>
              <a:ext cx="1680" cy="0"/>
            </a:xfrm>
            <a:prstGeom prst="line">
              <a:avLst/>
            </a:prstGeom>
            <a:noFill/>
            <a:ln w="28575">
              <a:solidFill>
                <a:srgbClr val="0099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22554" name="Text Box 33"/>
            <p:cNvSpPr txBox="1">
              <a:spLocks noChangeArrowheads="1"/>
            </p:cNvSpPr>
            <p:nvPr/>
          </p:nvSpPr>
          <p:spPr bwMode="auto">
            <a:xfrm>
              <a:off x="3456" y="3168"/>
              <a:ext cx="1576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9pPr>
            </a:lstStyle>
            <a:p>
              <a:r>
                <a:rPr lang="en-US" sz="2000" b="0">
                  <a:solidFill>
                    <a:srgbClr val="CC0000"/>
                  </a:solidFill>
                  <a:latin typeface="Tahoma" charset="0"/>
                </a:rPr>
                <a:t>Destination Operand</a:t>
              </a:r>
            </a:p>
          </p:txBody>
        </p:sp>
      </p:grpSp>
      <p:grpSp>
        <p:nvGrpSpPr>
          <p:cNvPr id="6" name="Group 41"/>
          <p:cNvGrpSpPr>
            <a:grpSpLocks/>
          </p:cNvGrpSpPr>
          <p:nvPr/>
        </p:nvGrpSpPr>
        <p:grpSpPr bwMode="auto">
          <a:xfrm>
            <a:off x="4191000" y="5364038"/>
            <a:ext cx="3756025" cy="400050"/>
            <a:chOff x="2640" y="3504"/>
            <a:chExt cx="2366" cy="252"/>
          </a:xfrm>
        </p:grpSpPr>
        <p:sp>
          <p:nvSpPr>
            <p:cNvPr id="22549" name="Text Box 34"/>
            <p:cNvSpPr txBox="1">
              <a:spLocks noChangeArrowheads="1"/>
            </p:cNvSpPr>
            <p:nvPr/>
          </p:nvSpPr>
          <p:spPr bwMode="auto">
            <a:xfrm>
              <a:off x="3465" y="3504"/>
              <a:ext cx="1541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9pPr>
            </a:lstStyle>
            <a:p>
              <a:r>
                <a:rPr lang="en-US" sz="2000" b="0">
                  <a:solidFill>
                    <a:srgbClr val="CC0000"/>
                  </a:solidFill>
                  <a:latin typeface="Tahoma" charset="0"/>
                </a:rPr>
                <a:t>Immediate Operand</a:t>
              </a:r>
            </a:p>
          </p:txBody>
        </p:sp>
        <p:sp>
          <p:nvSpPr>
            <p:cNvPr id="22550" name="Line 35"/>
            <p:cNvSpPr>
              <a:spLocks noChangeShapeType="1"/>
            </p:cNvSpPr>
            <p:nvPr/>
          </p:nvSpPr>
          <p:spPr bwMode="auto">
            <a:xfrm>
              <a:off x="2640" y="3631"/>
              <a:ext cx="0" cy="113"/>
            </a:xfrm>
            <a:prstGeom prst="line">
              <a:avLst/>
            </a:prstGeom>
            <a:noFill/>
            <a:ln w="28575">
              <a:solidFill>
                <a:srgbClr val="CC0099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22551" name="Line 36"/>
            <p:cNvSpPr>
              <a:spLocks noChangeShapeType="1"/>
            </p:cNvSpPr>
            <p:nvPr/>
          </p:nvSpPr>
          <p:spPr bwMode="auto">
            <a:xfrm>
              <a:off x="2640" y="3631"/>
              <a:ext cx="816" cy="0"/>
            </a:xfrm>
            <a:prstGeom prst="line">
              <a:avLst/>
            </a:prstGeom>
            <a:noFill/>
            <a:ln w="28575">
              <a:solidFill>
                <a:srgbClr val="CC0099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</p:grpSp>
      <p:grpSp>
        <p:nvGrpSpPr>
          <p:cNvPr id="7" name="Group 57"/>
          <p:cNvGrpSpPr>
            <a:grpSpLocks/>
          </p:cNvGrpSpPr>
          <p:nvPr/>
        </p:nvGrpSpPr>
        <p:grpSpPr bwMode="auto">
          <a:xfrm>
            <a:off x="212725" y="4136901"/>
            <a:ext cx="1616075" cy="2092325"/>
            <a:chOff x="134" y="2731"/>
            <a:chExt cx="1018" cy="1318"/>
          </a:xfrm>
        </p:grpSpPr>
        <p:grpSp>
          <p:nvGrpSpPr>
            <p:cNvPr id="22540" name="Group 51"/>
            <p:cNvGrpSpPr>
              <a:grpSpLocks/>
            </p:cNvGrpSpPr>
            <p:nvPr/>
          </p:nvGrpSpPr>
          <p:grpSpPr bwMode="auto">
            <a:xfrm flipH="1">
              <a:off x="953" y="3024"/>
              <a:ext cx="199" cy="432"/>
              <a:chOff x="687" y="2949"/>
              <a:chExt cx="317" cy="795"/>
            </a:xfrm>
          </p:grpSpPr>
          <p:sp>
            <p:nvSpPr>
              <p:cNvPr id="22543" name="Freeform 45"/>
              <p:cNvSpPr>
                <a:spLocks/>
              </p:cNvSpPr>
              <p:nvPr/>
            </p:nvSpPr>
            <p:spPr bwMode="auto">
              <a:xfrm>
                <a:off x="768" y="2980"/>
                <a:ext cx="186" cy="182"/>
              </a:xfrm>
              <a:custGeom>
                <a:avLst/>
                <a:gdLst>
                  <a:gd name="T0" fmla="*/ 0 w 558"/>
                  <a:gd name="T1" fmla="*/ 0 h 545"/>
                  <a:gd name="T2" fmla="*/ 0 w 558"/>
                  <a:gd name="T3" fmla="*/ 0 h 545"/>
                  <a:gd name="T4" fmla="*/ 0 w 558"/>
                  <a:gd name="T5" fmla="*/ 0 h 545"/>
                  <a:gd name="T6" fmla="*/ 0 w 558"/>
                  <a:gd name="T7" fmla="*/ 0 h 545"/>
                  <a:gd name="T8" fmla="*/ 0 w 558"/>
                  <a:gd name="T9" fmla="*/ 0 h 545"/>
                  <a:gd name="T10" fmla="*/ 0 w 558"/>
                  <a:gd name="T11" fmla="*/ 0 h 545"/>
                  <a:gd name="T12" fmla="*/ 0 w 558"/>
                  <a:gd name="T13" fmla="*/ 0 h 545"/>
                  <a:gd name="T14" fmla="*/ 0 w 558"/>
                  <a:gd name="T15" fmla="*/ 0 h 545"/>
                  <a:gd name="T16" fmla="*/ 0 w 558"/>
                  <a:gd name="T17" fmla="*/ 0 h 545"/>
                  <a:gd name="T18" fmla="*/ 0 w 558"/>
                  <a:gd name="T19" fmla="*/ 0 h 545"/>
                  <a:gd name="T20" fmla="*/ 0 w 558"/>
                  <a:gd name="T21" fmla="*/ 0 h 545"/>
                  <a:gd name="T22" fmla="*/ 0 w 558"/>
                  <a:gd name="T23" fmla="*/ 0 h 545"/>
                  <a:gd name="T24" fmla="*/ 0 w 558"/>
                  <a:gd name="T25" fmla="*/ 0 h 545"/>
                  <a:gd name="T26" fmla="*/ 0 w 558"/>
                  <a:gd name="T27" fmla="*/ 0 h 545"/>
                  <a:gd name="T28" fmla="*/ 0 w 558"/>
                  <a:gd name="T29" fmla="*/ 0 h 545"/>
                  <a:gd name="T30" fmla="*/ 0 w 558"/>
                  <a:gd name="T31" fmla="*/ 0 h 545"/>
                  <a:gd name="T32" fmla="*/ 0 w 558"/>
                  <a:gd name="T33" fmla="*/ 0 h 545"/>
                  <a:gd name="T34" fmla="*/ 0 w 558"/>
                  <a:gd name="T35" fmla="*/ 0 h 545"/>
                  <a:gd name="T36" fmla="*/ 0 w 558"/>
                  <a:gd name="T37" fmla="*/ 0 h 545"/>
                  <a:gd name="T38" fmla="*/ 0 w 558"/>
                  <a:gd name="T39" fmla="*/ 0 h 545"/>
                  <a:gd name="T40" fmla="*/ 0 w 558"/>
                  <a:gd name="T41" fmla="*/ 0 h 545"/>
                  <a:gd name="T42" fmla="*/ 0 w 558"/>
                  <a:gd name="T43" fmla="*/ 0 h 545"/>
                  <a:gd name="T44" fmla="*/ 0 w 558"/>
                  <a:gd name="T45" fmla="*/ 0 h 545"/>
                  <a:gd name="T46" fmla="*/ 0 w 558"/>
                  <a:gd name="T47" fmla="*/ 0 h 545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w 558"/>
                  <a:gd name="T73" fmla="*/ 0 h 545"/>
                  <a:gd name="T74" fmla="*/ 558 w 558"/>
                  <a:gd name="T75" fmla="*/ 545 h 545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T72" t="T73" r="T74" b="T75"/>
                <a:pathLst>
                  <a:path w="558" h="545">
                    <a:moveTo>
                      <a:pt x="169" y="230"/>
                    </a:moveTo>
                    <a:lnTo>
                      <a:pt x="218" y="157"/>
                    </a:lnTo>
                    <a:lnTo>
                      <a:pt x="272" y="103"/>
                    </a:lnTo>
                    <a:lnTo>
                      <a:pt x="328" y="36"/>
                    </a:lnTo>
                    <a:lnTo>
                      <a:pt x="394" y="6"/>
                    </a:lnTo>
                    <a:lnTo>
                      <a:pt x="448" y="0"/>
                    </a:lnTo>
                    <a:lnTo>
                      <a:pt x="504" y="18"/>
                    </a:lnTo>
                    <a:lnTo>
                      <a:pt x="534" y="60"/>
                    </a:lnTo>
                    <a:lnTo>
                      <a:pt x="558" y="139"/>
                    </a:lnTo>
                    <a:lnTo>
                      <a:pt x="551" y="224"/>
                    </a:lnTo>
                    <a:lnTo>
                      <a:pt x="527" y="296"/>
                    </a:lnTo>
                    <a:lnTo>
                      <a:pt x="467" y="382"/>
                    </a:lnTo>
                    <a:lnTo>
                      <a:pt x="400" y="442"/>
                    </a:lnTo>
                    <a:lnTo>
                      <a:pt x="328" y="496"/>
                    </a:lnTo>
                    <a:lnTo>
                      <a:pt x="248" y="533"/>
                    </a:lnTo>
                    <a:lnTo>
                      <a:pt x="182" y="545"/>
                    </a:lnTo>
                    <a:lnTo>
                      <a:pt x="152" y="527"/>
                    </a:lnTo>
                    <a:lnTo>
                      <a:pt x="127" y="455"/>
                    </a:lnTo>
                    <a:lnTo>
                      <a:pt x="133" y="358"/>
                    </a:lnTo>
                    <a:lnTo>
                      <a:pt x="17" y="363"/>
                    </a:lnTo>
                    <a:lnTo>
                      <a:pt x="0" y="345"/>
                    </a:lnTo>
                    <a:lnTo>
                      <a:pt x="17" y="309"/>
                    </a:lnTo>
                    <a:lnTo>
                      <a:pt x="139" y="303"/>
                    </a:lnTo>
                    <a:lnTo>
                      <a:pt x="169" y="23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544" name="Freeform 46"/>
              <p:cNvSpPr>
                <a:spLocks/>
              </p:cNvSpPr>
              <p:nvPr/>
            </p:nvSpPr>
            <p:spPr bwMode="auto">
              <a:xfrm>
                <a:off x="758" y="3171"/>
                <a:ext cx="129" cy="267"/>
              </a:xfrm>
              <a:custGeom>
                <a:avLst/>
                <a:gdLst>
                  <a:gd name="T0" fmla="*/ 0 w 388"/>
                  <a:gd name="T1" fmla="*/ 0 h 801"/>
                  <a:gd name="T2" fmla="*/ 0 w 388"/>
                  <a:gd name="T3" fmla="*/ 0 h 801"/>
                  <a:gd name="T4" fmla="*/ 0 w 388"/>
                  <a:gd name="T5" fmla="*/ 0 h 801"/>
                  <a:gd name="T6" fmla="*/ 0 w 388"/>
                  <a:gd name="T7" fmla="*/ 0 h 801"/>
                  <a:gd name="T8" fmla="*/ 0 w 388"/>
                  <a:gd name="T9" fmla="*/ 0 h 801"/>
                  <a:gd name="T10" fmla="*/ 0 w 388"/>
                  <a:gd name="T11" fmla="*/ 0 h 801"/>
                  <a:gd name="T12" fmla="*/ 0 w 388"/>
                  <a:gd name="T13" fmla="*/ 0 h 801"/>
                  <a:gd name="T14" fmla="*/ 0 w 388"/>
                  <a:gd name="T15" fmla="*/ 0 h 801"/>
                  <a:gd name="T16" fmla="*/ 0 w 388"/>
                  <a:gd name="T17" fmla="*/ 0 h 801"/>
                  <a:gd name="T18" fmla="*/ 0 w 388"/>
                  <a:gd name="T19" fmla="*/ 0 h 801"/>
                  <a:gd name="T20" fmla="*/ 0 w 388"/>
                  <a:gd name="T21" fmla="*/ 0 h 801"/>
                  <a:gd name="T22" fmla="*/ 0 w 388"/>
                  <a:gd name="T23" fmla="*/ 0 h 801"/>
                  <a:gd name="T24" fmla="*/ 0 w 388"/>
                  <a:gd name="T25" fmla="*/ 0 h 801"/>
                  <a:gd name="T26" fmla="*/ 0 w 388"/>
                  <a:gd name="T27" fmla="*/ 0 h 801"/>
                  <a:gd name="T28" fmla="*/ 0 w 388"/>
                  <a:gd name="T29" fmla="*/ 0 h 801"/>
                  <a:gd name="T30" fmla="*/ 0 w 388"/>
                  <a:gd name="T31" fmla="*/ 0 h 801"/>
                  <a:gd name="T32" fmla="*/ 0 w 388"/>
                  <a:gd name="T33" fmla="*/ 0 h 801"/>
                  <a:gd name="T34" fmla="*/ 0 w 388"/>
                  <a:gd name="T35" fmla="*/ 0 h 801"/>
                  <a:gd name="T36" fmla="*/ 0 w 388"/>
                  <a:gd name="T37" fmla="*/ 0 h 801"/>
                  <a:gd name="T38" fmla="*/ 0 w 388"/>
                  <a:gd name="T39" fmla="*/ 0 h 801"/>
                  <a:gd name="T40" fmla="*/ 0 w 388"/>
                  <a:gd name="T41" fmla="*/ 0 h 801"/>
                  <a:gd name="T42" fmla="*/ 0 w 388"/>
                  <a:gd name="T43" fmla="*/ 0 h 801"/>
                  <a:gd name="T44" fmla="*/ 0 w 388"/>
                  <a:gd name="T45" fmla="*/ 0 h 801"/>
                  <a:gd name="T46" fmla="*/ 0 w 388"/>
                  <a:gd name="T47" fmla="*/ 0 h 801"/>
                  <a:gd name="T48" fmla="*/ 0 w 388"/>
                  <a:gd name="T49" fmla="*/ 0 h 801"/>
                  <a:gd name="T50" fmla="*/ 0 w 388"/>
                  <a:gd name="T51" fmla="*/ 0 h 801"/>
                  <a:gd name="T52" fmla="*/ 0 w 388"/>
                  <a:gd name="T53" fmla="*/ 0 h 801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w 388"/>
                  <a:gd name="T82" fmla="*/ 0 h 801"/>
                  <a:gd name="T83" fmla="*/ 388 w 388"/>
                  <a:gd name="T84" fmla="*/ 801 h 801"/>
                </a:gdLst>
                <a:ahLst/>
                <a:cxnLst>
                  <a:cxn ang="T54">
                    <a:pos x="T0" y="T1"/>
                  </a:cxn>
                  <a:cxn ang="T55">
                    <a:pos x="T2" y="T3"/>
                  </a:cxn>
                  <a:cxn ang="T56">
                    <a:pos x="T4" y="T5"/>
                  </a:cxn>
                  <a:cxn ang="T57">
                    <a:pos x="T6" y="T7"/>
                  </a:cxn>
                  <a:cxn ang="T58">
                    <a:pos x="T8" y="T9"/>
                  </a:cxn>
                  <a:cxn ang="T59">
                    <a:pos x="T10" y="T11"/>
                  </a:cxn>
                  <a:cxn ang="T60">
                    <a:pos x="T12" y="T13"/>
                  </a:cxn>
                  <a:cxn ang="T61">
                    <a:pos x="T14" y="T15"/>
                  </a:cxn>
                  <a:cxn ang="T62">
                    <a:pos x="T16" y="T17"/>
                  </a:cxn>
                  <a:cxn ang="T63">
                    <a:pos x="T18" y="T19"/>
                  </a:cxn>
                  <a:cxn ang="T64">
                    <a:pos x="T20" y="T21"/>
                  </a:cxn>
                  <a:cxn ang="T65">
                    <a:pos x="T22" y="T23"/>
                  </a:cxn>
                  <a:cxn ang="T66">
                    <a:pos x="T24" y="T25"/>
                  </a:cxn>
                  <a:cxn ang="T67">
                    <a:pos x="T26" y="T27"/>
                  </a:cxn>
                  <a:cxn ang="T68">
                    <a:pos x="T28" y="T29"/>
                  </a:cxn>
                  <a:cxn ang="T69">
                    <a:pos x="T30" y="T31"/>
                  </a:cxn>
                  <a:cxn ang="T70">
                    <a:pos x="T32" y="T33"/>
                  </a:cxn>
                  <a:cxn ang="T71">
                    <a:pos x="T34" y="T35"/>
                  </a:cxn>
                  <a:cxn ang="T72">
                    <a:pos x="T36" y="T37"/>
                  </a:cxn>
                  <a:cxn ang="T73">
                    <a:pos x="T38" y="T39"/>
                  </a:cxn>
                  <a:cxn ang="T74">
                    <a:pos x="T40" y="T41"/>
                  </a:cxn>
                  <a:cxn ang="T75">
                    <a:pos x="T42" y="T43"/>
                  </a:cxn>
                  <a:cxn ang="T76">
                    <a:pos x="T44" y="T45"/>
                  </a:cxn>
                  <a:cxn ang="T77">
                    <a:pos x="T46" y="T47"/>
                  </a:cxn>
                  <a:cxn ang="T78">
                    <a:pos x="T48" y="T49"/>
                  </a:cxn>
                  <a:cxn ang="T79">
                    <a:pos x="T50" y="T51"/>
                  </a:cxn>
                  <a:cxn ang="T80">
                    <a:pos x="T52" y="T53"/>
                  </a:cxn>
                </a:cxnLst>
                <a:rect l="T81" t="T82" r="T83" b="T84"/>
                <a:pathLst>
                  <a:path w="388" h="801">
                    <a:moveTo>
                      <a:pt x="110" y="68"/>
                    </a:moveTo>
                    <a:lnTo>
                      <a:pt x="164" y="19"/>
                    </a:lnTo>
                    <a:lnTo>
                      <a:pt x="248" y="0"/>
                    </a:lnTo>
                    <a:lnTo>
                      <a:pt x="321" y="13"/>
                    </a:lnTo>
                    <a:lnTo>
                      <a:pt x="375" y="62"/>
                    </a:lnTo>
                    <a:lnTo>
                      <a:pt x="388" y="98"/>
                    </a:lnTo>
                    <a:lnTo>
                      <a:pt x="388" y="146"/>
                    </a:lnTo>
                    <a:lnTo>
                      <a:pt x="364" y="189"/>
                    </a:lnTo>
                    <a:lnTo>
                      <a:pt x="321" y="261"/>
                    </a:lnTo>
                    <a:lnTo>
                      <a:pt x="303" y="347"/>
                    </a:lnTo>
                    <a:lnTo>
                      <a:pt x="297" y="419"/>
                    </a:lnTo>
                    <a:lnTo>
                      <a:pt x="315" y="498"/>
                    </a:lnTo>
                    <a:lnTo>
                      <a:pt x="364" y="570"/>
                    </a:lnTo>
                    <a:lnTo>
                      <a:pt x="381" y="643"/>
                    </a:lnTo>
                    <a:lnTo>
                      <a:pt x="375" y="710"/>
                    </a:lnTo>
                    <a:lnTo>
                      <a:pt x="340" y="765"/>
                    </a:lnTo>
                    <a:lnTo>
                      <a:pt x="291" y="795"/>
                    </a:lnTo>
                    <a:lnTo>
                      <a:pt x="231" y="801"/>
                    </a:lnTo>
                    <a:lnTo>
                      <a:pt x="158" y="801"/>
                    </a:lnTo>
                    <a:lnTo>
                      <a:pt x="103" y="770"/>
                    </a:lnTo>
                    <a:lnTo>
                      <a:pt x="48" y="680"/>
                    </a:lnTo>
                    <a:lnTo>
                      <a:pt x="13" y="601"/>
                    </a:lnTo>
                    <a:lnTo>
                      <a:pt x="0" y="480"/>
                    </a:lnTo>
                    <a:lnTo>
                      <a:pt x="13" y="371"/>
                    </a:lnTo>
                    <a:lnTo>
                      <a:pt x="37" y="255"/>
                    </a:lnTo>
                    <a:lnTo>
                      <a:pt x="73" y="140"/>
                    </a:lnTo>
                    <a:lnTo>
                      <a:pt x="110" y="68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545" name="Freeform 47"/>
              <p:cNvSpPr>
                <a:spLocks/>
              </p:cNvSpPr>
              <p:nvPr/>
            </p:nvSpPr>
            <p:spPr bwMode="auto">
              <a:xfrm>
                <a:off x="861" y="3180"/>
                <a:ext cx="143" cy="240"/>
              </a:xfrm>
              <a:custGeom>
                <a:avLst/>
                <a:gdLst>
                  <a:gd name="T0" fmla="*/ 0 w 430"/>
                  <a:gd name="T1" fmla="*/ 0 h 721"/>
                  <a:gd name="T2" fmla="*/ 0 w 430"/>
                  <a:gd name="T3" fmla="*/ 0 h 721"/>
                  <a:gd name="T4" fmla="*/ 0 w 430"/>
                  <a:gd name="T5" fmla="*/ 0 h 721"/>
                  <a:gd name="T6" fmla="*/ 0 w 430"/>
                  <a:gd name="T7" fmla="*/ 0 h 721"/>
                  <a:gd name="T8" fmla="*/ 0 w 430"/>
                  <a:gd name="T9" fmla="*/ 0 h 721"/>
                  <a:gd name="T10" fmla="*/ 0 w 430"/>
                  <a:gd name="T11" fmla="*/ 0 h 721"/>
                  <a:gd name="T12" fmla="*/ 0 w 430"/>
                  <a:gd name="T13" fmla="*/ 0 h 721"/>
                  <a:gd name="T14" fmla="*/ 0 w 430"/>
                  <a:gd name="T15" fmla="*/ 0 h 721"/>
                  <a:gd name="T16" fmla="*/ 0 w 430"/>
                  <a:gd name="T17" fmla="*/ 0 h 721"/>
                  <a:gd name="T18" fmla="*/ 0 w 430"/>
                  <a:gd name="T19" fmla="*/ 0 h 721"/>
                  <a:gd name="T20" fmla="*/ 0 w 430"/>
                  <a:gd name="T21" fmla="*/ 0 h 721"/>
                  <a:gd name="T22" fmla="*/ 0 w 430"/>
                  <a:gd name="T23" fmla="*/ 0 h 721"/>
                  <a:gd name="T24" fmla="*/ 0 w 430"/>
                  <a:gd name="T25" fmla="*/ 0 h 721"/>
                  <a:gd name="T26" fmla="*/ 0 w 430"/>
                  <a:gd name="T27" fmla="*/ 0 h 721"/>
                  <a:gd name="T28" fmla="*/ 0 w 430"/>
                  <a:gd name="T29" fmla="*/ 0 h 721"/>
                  <a:gd name="T30" fmla="*/ 0 w 430"/>
                  <a:gd name="T31" fmla="*/ 0 h 721"/>
                  <a:gd name="T32" fmla="*/ 0 w 430"/>
                  <a:gd name="T33" fmla="*/ 0 h 721"/>
                  <a:gd name="T34" fmla="*/ 0 w 430"/>
                  <a:gd name="T35" fmla="*/ 0 h 721"/>
                  <a:gd name="T36" fmla="*/ 0 w 430"/>
                  <a:gd name="T37" fmla="*/ 0 h 721"/>
                  <a:gd name="T38" fmla="*/ 0 w 430"/>
                  <a:gd name="T39" fmla="*/ 0 h 721"/>
                  <a:gd name="T40" fmla="*/ 0 w 430"/>
                  <a:gd name="T41" fmla="*/ 0 h 721"/>
                  <a:gd name="T42" fmla="*/ 0 w 430"/>
                  <a:gd name="T43" fmla="*/ 0 h 721"/>
                  <a:gd name="T44" fmla="*/ 0 w 430"/>
                  <a:gd name="T45" fmla="*/ 0 h 721"/>
                  <a:gd name="T46" fmla="*/ 0 w 430"/>
                  <a:gd name="T47" fmla="*/ 0 h 721"/>
                  <a:gd name="T48" fmla="*/ 0 w 430"/>
                  <a:gd name="T49" fmla="*/ 0 h 721"/>
                  <a:gd name="T50" fmla="*/ 0 w 430"/>
                  <a:gd name="T51" fmla="*/ 0 h 721"/>
                  <a:gd name="T52" fmla="*/ 0 w 430"/>
                  <a:gd name="T53" fmla="*/ 0 h 721"/>
                  <a:gd name="T54" fmla="*/ 0 w 430"/>
                  <a:gd name="T55" fmla="*/ 0 h 721"/>
                  <a:gd name="T56" fmla="*/ 0 w 430"/>
                  <a:gd name="T57" fmla="*/ 0 h 721"/>
                  <a:gd name="T58" fmla="*/ 0 w 430"/>
                  <a:gd name="T59" fmla="*/ 0 h 721"/>
                  <a:gd name="T60" fmla="*/ 0 w 430"/>
                  <a:gd name="T61" fmla="*/ 0 h 721"/>
                  <a:gd name="T62" fmla="*/ 0 w 430"/>
                  <a:gd name="T63" fmla="*/ 0 h 721"/>
                  <a:gd name="T64" fmla="*/ 0 w 430"/>
                  <a:gd name="T65" fmla="*/ 0 h 721"/>
                  <a:gd name="T66" fmla="*/ 0 w 430"/>
                  <a:gd name="T67" fmla="*/ 0 h 721"/>
                  <a:gd name="T68" fmla="*/ 0 w 430"/>
                  <a:gd name="T69" fmla="*/ 0 h 721"/>
                  <a:gd name="T70" fmla="*/ 0 w 430"/>
                  <a:gd name="T71" fmla="*/ 0 h 721"/>
                  <a:gd name="T72" fmla="*/ 0 w 430"/>
                  <a:gd name="T73" fmla="*/ 0 h 721"/>
                  <a:gd name="T74" fmla="*/ 0 w 430"/>
                  <a:gd name="T75" fmla="*/ 0 h 721"/>
                  <a:gd name="T76" fmla="*/ 0 w 430"/>
                  <a:gd name="T77" fmla="*/ 0 h 721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w 430"/>
                  <a:gd name="T118" fmla="*/ 0 h 721"/>
                  <a:gd name="T119" fmla="*/ 430 w 430"/>
                  <a:gd name="T120" fmla="*/ 721 h 721"/>
                </a:gdLst>
                <a:ahLst/>
                <a:cxnLst>
                  <a:cxn ang="T78">
                    <a:pos x="T0" y="T1"/>
                  </a:cxn>
                  <a:cxn ang="T79">
                    <a:pos x="T2" y="T3"/>
                  </a:cxn>
                  <a:cxn ang="T80">
                    <a:pos x="T4" y="T5"/>
                  </a:cxn>
                  <a:cxn ang="T81">
                    <a:pos x="T6" y="T7"/>
                  </a:cxn>
                  <a:cxn ang="T82">
                    <a:pos x="T8" y="T9"/>
                  </a:cxn>
                  <a:cxn ang="T83">
                    <a:pos x="T10" y="T11"/>
                  </a:cxn>
                  <a:cxn ang="T84">
                    <a:pos x="T12" y="T13"/>
                  </a:cxn>
                  <a:cxn ang="T85">
                    <a:pos x="T14" y="T15"/>
                  </a:cxn>
                  <a:cxn ang="T86">
                    <a:pos x="T16" y="T17"/>
                  </a:cxn>
                  <a:cxn ang="T87">
                    <a:pos x="T18" y="T19"/>
                  </a:cxn>
                  <a:cxn ang="T88">
                    <a:pos x="T20" y="T21"/>
                  </a:cxn>
                  <a:cxn ang="T89">
                    <a:pos x="T22" y="T23"/>
                  </a:cxn>
                  <a:cxn ang="T90">
                    <a:pos x="T24" y="T25"/>
                  </a:cxn>
                  <a:cxn ang="T91">
                    <a:pos x="T26" y="T27"/>
                  </a:cxn>
                  <a:cxn ang="T92">
                    <a:pos x="T28" y="T29"/>
                  </a:cxn>
                  <a:cxn ang="T93">
                    <a:pos x="T30" y="T31"/>
                  </a:cxn>
                  <a:cxn ang="T94">
                    <a:pos x="T32" y="T33"/>
                  </a:cxn>
                  <a:cxn ang="T95">
                    <a:pos x="T34" y="T35"/>
                  </a:cxn>
                  <a:cxn ang="T96">
                    <a:pos x="T36" y="T37"/>
                  </a:cxn>
                  <a:cxn ang="T97">
                    <a:pos x="T38" y="T39"/>
                  </a:cxn>
                  <a:cxn ang="T98">
                    <a:pos x="T40" y="T41"/>
                  </a:cxn>
                  <a:cxn ang="T99">
                    <a:pos x="T42" y="T43"/>
                  </a:cxn>
                  <a:cxn ang="T100">
                    <a:pos x="T44" y="T45"/>
                  </a:cxn>
                  <a:cxn ang="T101">
                    <a:pos x="T46" y="T47"/>
                  </a:cxn>
                  <a:cxn ang="T102">
                    <a:pos x="T48" y="T49"/>
                  </a:cxn>
                  <a:cxn ang="T103">
                    <a:pos x="T50" y="T51"/>
                  </a:cxn>
                  <a:cxn ang="T104">
                    <a:pos x="T52" y="T53"/>
                  </a:cxn>
                  <a:cxn ang="T105">
                    <a:pos x="T54" y="T55"/>
                  </a:cxn>
                  <a:cxn ang="T106">
                    <a:pos x="T56" y="T57"/>
                  </a:cxn>
                  <a:cxn ang="T107">
                    <a:pos x="T58" y="T59"/>
                  </a:cxn>
                  <a:cxn ang="T108">
                    <a:pos x="T60" y="T61"/>
                  </a:cxn>
                  <a:cxn ang="T109">
                    <a:pos x="T62" y="T63"/>
                  </a:cxn>
                  <a:cxn ang="T110">
                    <a:pos x="T64" y="T65"/>
                  </a:cxn>
                  <a:cxn ang="T111">
                    <a:pos x="T66" y="T67"/>
                  </a:cxn>
                  <a:cxn ang="T112">
                    <a:pos x="T68" y="T69"/>
                  </a:cxn>
                  <a:cxn ang="T113">
                    <a:pos x="T70" y="T71"/>
                  </a:cxn>
                  <a:cxn ang="T114">
                    <a:pos x="T72" y="T73"/>
                  </a:cxn>
                  <a:cxn ang="T115">
                    <a:pos x="T74" y="T75"/>
                  </a:cxn>
                  <a:cxn ang="T116">
                    <a:pos x="T76" y="T77"/>
                  </a:cxn>
                </a:cxnLst>
                <a:rect l="T117" t="T118" r="T119" b="T120"/>
                <a:pathLst>
                  <a:path w="430" h="721">
                    <a:moveTo>
                      <a:pt x="0" y="36"/>
                    </a:moveTo>
                    <a:lnTo>
                      <a:pt x="5" y="5"/>
                    </a:lnTo>
                    <a:lnTo>
                      <a:pt x="71" y="0"/>
                    </a:lnTo>
                    <a:lnTo>
                      <a:pt x="108" y="30"/>
                    </a:lnTo>
                    <a:lnTo>
                      <a:pt x="163" y="108"/>
                    </a:lnTo>
                    <a:lnTo>
                      <a:pt x="235" y="211"/>
                    </a:lnTo>
                    <a:lnTo>
                      <a:pt x="302" y="284"/>
                    </a:lnTo>
                    <a:lnTo>
                      <a:pt x="423" y="417"/>
                    </a:lnTo>
                    <a:lnTo>
                      <a:pt x="430" y="448"/>
                    </a:lnTo>
                    <a:lnTo>
                      <a:pt x="405" y="466"/>
                    </a:lnTo>
                    <a:lnTo>
                      <a:pt x="344" y="490"/>
                    </a:lnTo>
                    <a:lnTo>
                      <a:pt x="260" y="509"/>
                    </a:lnTo>
                    <a:lnTo>
                      <a:pt x="157" y="515"/>
                    </a:lnTo>
                    <a:lnTo>
                      <a:pt x="120" y="520"/>
                    </a:lnTo>
                    <a:lnTo>
                      <a:pt x="108" y="545"/>
                    </a:lnTo>
                    <a:lnTo>
                      <a:pt x="132" y="587"/>
                    </a:lnTo>
                    <a:lnTo>
                      <a:pt x="217" y="660"/>
                    </a:lnTo>
                    <a:lnTo>
                      <a:pt x="278" y="679"/>
                    </a:lnTo>
                    <a:lnTo>
                      <a:pt x="290" y="703"/>
                    </a:lnTo>
                    <a:lnTo>
                      <a:pt x="265" y="721"/>
                    </a:lnTo>
                    <a:lnTo>
                      <a:pt x="211" y="721"/>
                    </a:lnTo>
                    <a:lnTo>
                      <a:pt x="138" y="679"/>
                    </a:lnTo>
                    <a:lnTo>
                      <a:pt x="78" y="618"/>
                    </a:lnTo>
                    <a:lnTo>
                      <a:pt x="41" y="563"/>
                    </a:lnTo>
                    <a:lnTo>
                      <a:pt x="41" y="520"/>
                    </a:lnTo>
                    <a:lnTo>
                      <a:pt x="65" y="490"/>
                    </a:lnTo>
                    <a:lnTo>
                      <a:pt x="102" y="479"/>
                    </a:lnTo>
                    <a:lnTo>
                      <a:pt x="157" y="473"/>
                    </a:lnTo>
                    <a:lnTo>
                      <a:pt x="217" y="473"/>
                    </a:lnTo>
                    <a:lnTo>
                      <a:pt x="290" y="460"/>
                    </a:lnTo>
                    <a:lnTo>
                      <a:pt x="327" y="448"/>
                    </a:lnTo>
                    <a:lnTo>
                      <a:pt x="344" y="430"/>
                    </a:lnTo>
                    <a:lnTo>
                      <a:pt x="338" y="412"/>
                    </a:lnTo>
                    <a:lnTo>
                      <a:pt x="284" y="363"/>
                    </a:lnTo>
                    <a:lnTo>
                      <a:pt x="198" y="278"/>
                    </a:lnTo>
                    <a:lnTo>
                      <a:pt x="120" y="206"/>
                    </a:lnTo>
                    <a:lnTo>
                      <a:pt x="35" y="127"/>
                    </a:lnTo>
                    <a:lnTo>
                      <a:pt x="5" y="72"/>
                    </a:lnTo>
                    <a:lnTo>
                      <a:pt x="0" y="36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546" name="Freeform 48"/>
              <p:cNvSpPr>
                <a:spLocks/>
              </p:cNvSpPr>
              <p:nvPr/>
            </p:nvSpPr>
            <p:spPr bwMode="auto">
              <a:xfrm>
                <a:off x="768" y="3382"/>
                <a:ext cx="155" cy="362"/>
              </a:xfrm>
              <a:custGeom>
                <a:avLst/>
                <a:gdLst>
                  <a:gd name="T0" fmla="*/ 0 w 466"/>
                  <a:gd name="T1" fmla="*/ 0 h 1086"/>
                  <a:gd name="T2" fmla="*/ 0 w 466"/>
                  <a:gd name="T3" fmla="*/ 0 h 1086"/>
                  <a:gd name="T4" fmla="*/ 0 w 466"/>
                  <a:gd name="T5" fmla="*/ 0 h 1086"/>
                  <a:gd name="T6" fmla="*/ 0 w 466"/>
                  <a:gd name="T7" fmla="*/ 0 h 1086"/>
                  <a:gd name="T8" fmla="*/ 0 w 466"/>
                  <a:gd name="T9" fmla="*/ 0 h 1086"/>
                  <a:gd name="T10" fmla="*/ 0 w 466"/>
                  <a:gd name="T11" fmla="*/ 0 h 1086"/>
                  <a:gd name="T12" fmla="*/ 0 w 466"/>
                  <a:gd name="T13" fmla="*/ 0 h 1086"/>
                  <a:gd name="T14" fmla="*/ 0 w 466"/>
                  <a:gd name="T15" fmla="*/ 0 h 1086"/>
                  <a:gd name="T16" fmla="*/ 0 w 466"/>
                  <a:gd name="T17" fmla="*/ 0 h 1086"/>
                  <a:gd name="T18" fmla="*/ 0 w 466"/>
                  <a:gd name="T19" fmla="*/ 0 h 1086"/>
                  <a:gd name="T20" fmla="*/ 0 w 466"/>
                  <a:gd name="T21" fmla="*/ 0 h 1086"/>
                  <a:gd name="T22" fmla="*/ 0 w 466"/>
                  <a:gd name="T23" fmla="*/ 0 h 1086"/>
                  <a:gd name="T24" fmla="*/ 0 w 466"/>
                  <a:gd name="T25" fmla="*/ 0 h 1086"/>
                  <a:gd name="T26" fmla="*/ 0 w 466"/>
                  <a:gd name="T27" fmla="*/ 0 h 1086"/>
                  <a:gd name="T28" fmla="*/ 0 w 466"/>
                  <a:gd name="T29" fmla="*/ 0 h 1086"/>
                  <a:gd name="T30" fmla="*/ 0 w 466"/>
                  <a:gd name="T31" fmla="*/ 0 h 1086"/>
                  <a:gd name="T32" fmla="*/ 0 w 466"/>
                  <a:gd name="T33" fmla="*/ 0 h 1086"/>
                  <a:gd name="T34" fmla="*/ 0 w 466"/>
                  <a:gd name="T35" fmla="*/ 0 h 1086"/>
                  <a:gd name="T36" fmla="*/ 0 w 466"/>
                  <a:gd name="T37" fmla="*/ 0 h 1086"/>
                  <a:gd name="T38" fmla="*/ 0 w 466"/>
                  <a:gd name="T39" fmla="*/ 0 h 1086"/>
                  <a:gd name="T40" fmla="*/ 0 w 466"/>
                  <a:gd name="T41" fmla="*/ 0 h 1086"/>
                  <a:gd name="T42" fmla="*/ 0 w 466"/>
                  <a:gd name="T43" fmla="*/ 0 h 1086"/>
                  <a:gd name="T44" fmla="*/ 0 w 466"/>
                  <a:gd name="T45" fmla="*/ 0 h 1086"/>
                  <a:gd name="T46" fmla="*/ 0 w 466"/>
                  <a:gd name="T47" fmla="*/ 0 h 1086"/>
                  <a:gd name="T48" fmla="*/ 0 w 466"/>
                  <a:gd name="T49" fmla="*/ 0 h 1086"/>
                  <a:gd name="T50" fmla="*/ 0 w 466"/>
                  <a:gd name="T51" fmla="*/ 0 h 1086"/>
                  <a:gd name="T52" fmla="*/ 0 w 466"/>
                  <a:gd name="T53" fmla="*/ 0 h 1086"/>
                  <a:gd name="T54" fmla="*/ 0 w 466"/>
                  <a:gd name="T55" fmla="*/ 0 h 1086"/>
                  <a:gd name="T56" fmla="*/ 0 w 466"/>
                  <a:gd name="T57" fmla="*/ 0 h 1086"/>
                  <a:gd name="T58" fmla="*/ 0 w 466"/>
                  <a:gd name="T59" fmla="*/ 0 h 1086"/>
                  <a:gd name="T60" fmla="*/ 0 w 466"/>
                  <a:gd name="T61" fmla="*/ 0 h 1086"/>
                  <a:gd name="T62" fmla="*/ 0 w 466"/>
                  <a:gd name="T63" fmla="*/ 0 h 1086"/>
                  <a:gd name="T64" fmla="*/ 0 w 466"/>
                  <a:gd name="T65" fmla="*/ 0 h 1086"/>
                  <a:gd name="T66" fmla="*/ 0 w 466"/>
                  <a:gd name="T67" fmla="*/ 0 h 1086"/>
                  <a:gd name="T68" fmla="*/ 0 w 466"/>
                  <a:gd name="T69" fmla="*/ 0 h 1086"/>
                  <a:gd name="T70" fmla="*/ 0 w 466"/>
                  <a:gd name="T71" fmla="*/ 0 h 108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w 466"/>
                  <a:gd name="T109" fmla="*/ 0 h 1086"/>
                  <a:gd name="T110" fmla="*/ 466 w 466"/>
                  <a:gd name="T111" fmla="*/ 1086 h 1086"/>
                </a:gdLst>
                <a:ahLst/>
                <a:cxnLst>
                  <a:cxn ang="T72">
                    <a:pos x="T0" y="T1"/>
                  </a:cxn>
                  <a:cxn ang="T73">
                    <a:pos x="T2" y="T3"/>
                  </a:cxn>
                  <a:cxn ang="T74">
                    <a:pos x="T4" y="T5"/>
                  </a:cxn>
                  <a:cxn ang="T75">
                    <a:pos x="T6" y="T7"/>
                  </a:cxn>
                  <a:cxn ang="T76">
                    <a:pos x="T8" y="T9"/>
                  </a:cxn>
                  <a:cxn ang="T77">
                    <a:pos x="T10" y="T11"/>
                  </a:cxn>
                  <a:cxn ang="T78">
                    <a:pos x="T12" y="T13"/>
                  </a:cxn>
                  <a:cxn ang="T79">
                    <a:pos x="T14" y="T15"/>
                  </a:cxn>
                  <a:cxn ang="T80">
                    <a:pos x="T16" y="T17"/>
                  </a:cxn>
                  <a:cxn ang="T81">
                    <a:pos x="T18" y="T19"/>
                  </a:cxn>
                  <a:cxn ang="T82">
                    <a:pos x="T20" y="T21"/>
                  </a:cxn>
                  <a:cxn ang="T83">
                    <a:pos x="T22" y="T23"/>
                  </a:cxn>
                  <a:cxn ang="T84">
                    <a:pos x="T24" y="T25"/>
                  </a:cxn>
                  <a:cxn ang="T85">
                    <a:pos x="T26" y="T27"/>
                  </a:cxn>
                  <a:cxn ang="T86">
                    <a:pos x="T28" y="T29"/>
                  </a:cxn>
                  <a:cxn ang="T87">
                    <a:pos x="T30" y="T31"/>
                  </a:cxn>
                  <a:cxn ang="T88">
                    <a:pos x="T32" y="T33"/>
                  </a:cxn>
                  <a:cxn ang="T89">
                    <a:pos x="T34" y="T35"/>
                  </a:cxn>
                  <a:cxn ang="T90">
                    <a:pos x="T36" y="T37"/>
                  </a:cxn>
                  <a:cxn ang="T91">
                    <a:pos x="T38" y="T39"/>
                  </a:cxn>
                  <a:cxn ang="T92">
                    <a:pos x="T40" y="T41"/>
                  </a:cxn>
                  <a:cxn ang="T93">
                    <a:pos x="T42" y="T43"/>
                  </a:cxn>
                  <a:cxn ang="T94">
                    <a:pos x="T44" y="T45"/>
                  </a:cxn>
                  <a:cxn ang="T95">
                    <a:pos x="T46" y="T47"/>
                  </a:cxn>
                  <a:cxn ang="T96">
                    <a:pos x="T48" y="T49"/>
                  </a:cxn>
                  <a:cxn ang="T97">
                    <a:pos x="T50" y="T51"/>
                  </a:cxn>
                  <a:cxn ang="T98">
                    <a:pos x="T52" y="T53"/>
                  </a:cxn>
                  <a:cxn ang="T99">
                    <a:pos x="T54" y="T55"/>
                  </a:cxn>
                  <a:cxn ang="T100">
                    <a:pos x="T56" y="T57"/>
                  </a:cxn>
                  <a:cxn ang="T101">
                    <a:pos x="T58" y="T59"/>
                  </a:cxn>
                  <a:cxn ang="T102">
                    <a:pos x="T60" y="T61"/>
                  </a:cxn>
                  <a:cxn ang="T103">
                    <a:pos x="T62" y="T63"/>
                  </a:cxn>
                  <a:cxn ang="T104">
                    <a:pos x="T64" y="T65"/>
                  </a:cxn>
                  <a:cxn ang="T105">
                    <a:pos x="T66" y="T67"/>
                  </a:cxn>
                  <a:cxn ang="T106">
                    <a:pos x="T68" y="T69"/>
                  </a:cxn>
                  <a:cxn ang="T107">
                    <a:pos x="T70" y="T71"/>
                  </a:cxn>
                </a:cxnLst>
                <a:rect l="T108" t="T109" r="T110" b="T111"/>
                <a:pathLst>
                  <a:path w="466" h="1086">
                    <a:moveTo>
                      <a:pt x="230" y="0"/>
                    </a:moveTo>
                    <a:lnTo>
                      <a:pt x="296" y="12"/>
                    </a:lnTo>
                    <a:lnTo>
                      <a:pt x="327" y="61"/>
                    </a:lnTo>
                    <a:lnTo>
                      <a:pt x="320" y="176"/>
                    </a:lnTo>
                    <a:lnTo>
                      <a:pt x="309" y="297"/>
                    </a:lnTo>
                    <a:lnTo>
                      <a:pt x="309" y="424"/>
                    </a:lnTo>
                    <a:lnTo>
                      <a:pt x="369" y="576"/>
                    </a:lnTo>
                    <a:lnTo>
                      <a:pt x="417" y="685"/>
                    </a:lnTo>
                    <a:lnTo>
                      <a:pt x="442" y="795"/>
                    </a:lnTo>
                    <a:lnTo>
                      <a:pt x="436" y="891"/>
                    </a:lnTo>
                    <a:lnTo>
                      <a:pt x="436" y="928"/>
                    </a:lnTo>
                    <a:lnTo>
                      <a:pt x="460" y="964"/>
                    </a:lnTo>
                    <a:lnTo>
                      <a:pt x="466" y="1001"/>
                    </a:lnTo>
                    <a:lnTo>
                      <a:pt x="448" y="1018"/>
                    </a:lnTo>
                    <a:lnTo>
                      <a:pt x="399" y="1007"/>
                    </a:lnTo>
                    <a:lnTo>
                      <a:pt x="309" y="994"/>
                    </a:lnTo>
                    <a:lnTo>
                      <a:pt x="200" y="1018"/>
                    </a:lnTo>
                    <a:lnTo>
                      <a:pt x="127" y="1061"/>
                    </a:lnTo>
                    <a:lnTo>
                      <a:pt x="90" y="1086"/>
                    </a:lnTo>
                    <a:lnTo>
                      <a:pt x="54" y="1086"/>
                    </a:lnTo>
                    <a:lnTo>
                      <a:pt x="0" y="1007"/>
                    </a:lnTo>
                    <a:lnTo>
                      <a:pt x="6" y="994"/>
                    </a:lnTo>
                    <a:lnTo>
                      <a:pt x="115" y="958"/>
                    </a:lnTo>
                    <a:lnTo>
                      <a:pt x="242" y="940"/>
                    </a:lnTo>
                    <a:lnTo>
                      <a:pt x="333" y="934"/>
                    </a:lnTo>
                    <a:lnTo>
                      <a:pt x="387" y="934"/>
                    </a:lnTo>
                    <a:lnTo>
                      <a:pt x="399" y="898"/>
                    </a:lnTo>
                    <a:lnTo>
                      <a:pt x="382" y="795"/>
                    </a:lnTo>
                    <a:lnTo>
                      <a:pt x="339" y="685"/>
                    </a:lnTo>
                    <a:lnTo>
                      <a:pt x="272" y="546"/>
                    </a:lnTo>
                    <a:lnTo>
                      <a:pt x="217" y="424"/>
                    </a:lnTo>
                    <a:lnTo>
                      <a:pt x="193" y="315"/>
                    </a:lnTo>
                    <a:lnTo>
                      <a:pt x="187" y="194"/>
                    </a:lnTo>
                    <a:lnTo>
                      <a:pt x="187" y="79"/>
                    </a:lnTo>
                    <a:lnTo>
                      <a:pt x="212" y="31"/>
                    </a:lnTo>
                    <a:lnTo>
                      <a:pt x="230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547" name="Freeform 49"/>
              <p:cNvSpPr>
                <a:spLocks/>
              </p:cNvSpPr>
              <p:nvPr/>
            </p:nvSpPr>
            <p:spPr bwMode="auto">
              <a:xfrm>
                <a:off x="691" y="3392"/>
                <a:ext cx="129" cy="301"/>
              </a:xfrm>
              <a:custGeom>
                <a:avLst/>
                <a:gdLst>
                  <a:gd name="T0" fmla="*/ 0 w 388"/>
                  <a:gd name="T1" fmla="*/ 0 h 903"/>
                  <a:gd name="T2" fmla="*/ 0 w 388"/>
                  <a:gd name="T3" fmla="*/ 0 h 903"/>
                  <a:gd name="T4" fmla="*/ 0 w 388"/>
                  <a:gd name="T5" fmla="*/ 0 h 903"/>
                  <a:gd name="T6" fmla="*/ 0 w 388"/>
                  <a:gd name="T7" fmla="*/ 0 h 903"/>
                  <a:gd name="T8" fmla="*/ 0 w 388"/>
                  <a:gd name="T9" fmla="*/ 0 h 903"/>
                  <a:gd name="T10" fmla="*/ 0 w 388"/>
                  <a:gd name="T11" fmla="*/ 0 h 903"/>
                  <a:gd name="T12" fmla="*/ 0 w 388"/>
                  <a:gd name="T13" fmla="*/ 0 h 903"/>
                  <a:gd name="T14" fmla="*/ 0 w 388"/>
                  <a:gd name="T15" fmla="*/ 0 h 903"/>
                  <a:gd name="T16" fmla="*/ 0 w 388"/>
                  <a:gd name="T17" fmla="*/ 0 h 903"/>
                  <a:gd name="T18" fmla="*/ 0 w 388"/>
                  <a:gd name="T19" fmla="*/ 0 h 903"/>
                  <a:gd name="T20" fmla="*/ 0 w 388"/>
                  <a:gd name="T21" fmla="*/ 0 h 903"/>
                  <a:gd name="T22" fmla="*/ 0 w 388"/>
                  <a:gd name="T23" fmla="*/ 0 h 903"/>
                  <a:gd name="T24" fmla="*/ 0 w 388"/>
                  <a:gd name="T25" fmla="*/ 0 h 903"/>
                  <a:gd name="T26" fmla="*/ 0 w 388"/>
                  <a:gd name="T27" fmla="*/ 0 h 903"/>
                  <a:gd name="T28" fmla="*/ 0 w 388"/>
                  <a:gd name="T29" fmla="*/ 0 h 903"/>
                  <a:gd name="T30" fmla="*/ 0 w 388"/>
                  <a:gd name="T31" fmla="*/ 0 h 903"/>
                  <a:gd name="T32" fmla="*/ 0 w 388"/>
                  <a:gd name="T33" fmla="*/ 0 h 903"/>
                  <a:gd name="T34" fmla="*/ 0 w 388"/>
                  <a:gd name="T35" fmla="*/ 0 h 903"/>
                  <a:gd name="T36" fmla="*/ 0 w 388"/>
                  <a:gd name="T37" fmla="*/ 0 h 903"/>
                  <a:gd name="T38" fmla="*/ 0 w 388"/>
                  <a:gd name="T39" fmla="*/ 0 h 903"/>
                  <a:gd name="T40" fmla="*/ 0 w 388"/>
                  <a:gd name="T41" fmla="*/ 0 h 903"/>
                  <a:gd name="T42" fmla="*/ 0 w 388"/>
                  <a:gd name="T43" fmla="*/ 0 h 903"/>
                  <a:gd name="T44" fmla="*/ 0 w 388"/>
                  <a:gd name="T45" fmla="*/ 0 h 903"/>
                  <a:gd name="T46" fmla="*/ 0 w 388"/>
                  <a:gd name="T47" fmla="*/ 0 h 903"/>
                  <a:gd name="T48" fmla="*/ 0 w 388"/>
                  <a:gd name="T49" fmla="*/ 0 h 903"/>
                  <a:gd name="T50" fmla="*/ 0 w 388"/>
                  <a:gd name="T51" fmla="*/ 0 h 903"/>
                  <a:gd name="T52" fmla="*/ 0 w 388"/>
                  <a:gd name="T53" fmla="*/ 0 h 903"/>
                  <a:gd name="T54" fmla="*/ 0 w 388"/>
                  <a:gd name="T55" fmla="*/ 0 h 903"/>
                  <a:gd name="T56" fmla="*/ 0 w 388"/>
                  <a:gd name="T57" fmla="*/ 0 h 903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w 388"/>
                  <a:gd name="T88" fmla="*/ 0 h 903"/>
                  <a:gd name="T89" fmla="*/ 388 w 388"/>
                  <a:gd name="T90" fmla="*/ 903 h 903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T87" t="T88" r="T89" b="T90"/>
                <a:pathLst>
                  <a:path w="388" h="903">
                    <a:moveTo>
                      <a:pt x="291" y="0"/>
                    </a:moveTo>
                    <a:lnTo>
                      <a:pt x="345" y="0"/>
                    </a:lnTo>
                    <a:lnTo>
                      <a:pt x="364" y="36"/>
                    </a:lnTo>
                    <a:lnTo>
                      <a:pt x="375" y="115"/>
                    </a:lnTo>
                    <a:lnTo>
                      <a:pt x="364" y="200"/>
                    </a:lnTo>
                    <a:lnTo>
                      <a:pt x="334" y="369"/>
                    </a:lnTo>
                    <a:lnTo>
                      <a:pt x="339" y="442"/>
                    </a:lnTo>
                    <a:lnTo>
                      <a:pt x="375" y="588"/>
                    </a:lnTo>
                    <a:lnTo>
                      <a:pt x="388" y="691"/>
                    </a:lnTo>
                    <a:lnTo>
                      <a:pt x="388" y="770"/>
                    </a:lnTo>
                    <a:lnTo>
                      <a:pt x="370" y="788"/>
                    </a:lnTo>
                    <a:lnTo>
                      <a:pt x="315" y="800"/>
                    </a:lnTo>
                    <a:lnTo>
                      <a:pt x="242" y="818"/>
                    </a:lnTo>
                    <a:lnTo>
                      <a:pt x="170" y="854"/>
                    </a:lnTo>
                    <a:lnTo>
                      <a:pt x="97" y="903"/>
                    </a:lnTo>
                    <a:lnTo>
                      <a:pt x="67" y="903"/>
                    </a:lnTo>
                    <a:lnTo>
                      <a:pt x="0" y="849"/>
                    </a:lnTo>
                    <a:lnTo>
                      <a:pt x="7" y="824"/>
                    </a:lnTo>
                    <a:lnTo>
                      <a:pt x="91" y="788"/>
                    </a:lnTo>
                    <a:lnTo>
                      <a:pt x="237" y="751"/>
                    </a:lnTo>
                    <a:lnTo>
                      <a:pt x="303" y="727"/>
                    </a:lnTo>
                    <a:lnTo>
                      <a:pt x="315" y="703"/>
                    </a:lnTo>
                    <a:lnTo>
                      <a:pt x="315" y="600"/>
                    </a:lnTo>
                    <a:lnTo>
                      <a:pt x="291" y="467"/>
                    </a:lnTo>
                    <a:lnTo>
                      <a:pt x="278" y="382"/>
                    </a:lnTo>
                    <a:lnTo>
                      <a:pt x="267" y="249"/>
                    </a:lnTo>
                    <a:lnTo>
                      <a:pt x="261" y="103"/>
                    </a:lnTo>
                    <a:lnTo>
                      <a:pt x="267" y="36"/>
                    </a:lnTo>
                    <a:lnTo>
                      <a:pt x="291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548" name="Freeform 50"/>
              <p:cNvSpPr>
                <a:spLocks/>
              </p:cNvSpPr>
              <p:nvPr/>
            </p:nvSpPr>
            <p:spPr bwMode="auto">
              <a:xfrm>
                <a:off x="687" y="2949"/>
                <a:ext cx="212" cy="268"/>
              </a:xfrm>
              <a:custGeom>
                <a:avLst/>
                <a:gdLst>
                  <a:gd name="T0" fmla="*/ 0 w 636"/>
                  <a:gd name="T1" fmla="*/ 0 h 806"/>
                  <a:gd name="T2" fmla="*/ 0 w 636"/>
                  <a:gd name="T3" fmla="*/ 0 h 806"/>
                  <a:gd name="T4" fmla="*/ 0 w 636"/>
                  <a:gd name="T5" fmla="*/ 0 h 806"/>
                  <a:gd name="T6" fmla="*/ 0 w 636"/>
                  <a:gd name="T7" fmla="*/ 0 h 806"/>
                  <a:gd name="T8" fmla="*/ 0 w 636"/>
                  <a:gd name="T9" fmla="*/ 0 h 806"/>
                  <a:gd name="T10" fmla="*/ 0 w 636"/>
                  <a:gd name="T11" fmla="*/ 0 h 806"/>
                  <a:gd name="T12" fmla="*/ 0 w 636"/>
                  <a:gd name="T13" fmla="*/ 0 h 806"/>
                  <a:gd name="T14" fmla="*/ 0 w 636"/>
                  <a:gd name="T15" fmla="*/ 0 h 806"/>
                  <a:gd name="T16" fmla="*/ 0 w 636"/>
                  <a:gd name="T17" fmla="*/ 0 h 806"/>
                  <a:gd name="T18" fmla="*/ 0 w 636"/>
                  <a:gd name="T19" fmla="*/ 0 h 806"/>
                  <a:gd name="T20" fmla="*/ 0 w 636"/>
                  <a:gd name="T21" fmla="*/ 0 h 806"/>
                  <a:gd name="T22" fmla="*/ 0 w 636"/>
                  <a:gd name="T23" fmla="*/ 0 h 806"/>
                  <a:gd name="T24" fmla="*/ 0 w 636"/>
                  <a:gd name="T25" fmla="*/ 0 h 806"/>
                  <a:gd name="T26" fmla="*/ 0 w 636"/>
                  <a:gd name="T27" fmla="*/ 0 h 806"/>
                  <a:gd name="T28" fmla="*/ 0 w 636"/>
                  <a:gd name="T29" fmla="*/ 0 h 806"/>
                  <a:gd name="T30" fmla="*/ 0 w 636"/>
                  <a:gd name="T31" fmla="*/ 0 h 806"/>
                  <a:gd name="T32" fmla="*/ 0 w 636"/>
                  <a:gd name="T33" fmla="*/ 0 h 806"/>
                  <a:gd name="T34" fmla="*/ 0 w 636"/>
                  <a:gd name="T35" fmla="*/ 0 h 806"/>
                  <a:gd name="T36" fmla="*/ 0 w 636"/>
                  <a:gd name="T37" fmla="*/ 0 h 806"/>
                  <a:gd name="T38" fmla="*/ 0 w 636"/>
                  <a:gd name="T39" fmla="*/ 0 h 806"/>
                  <a:gd name="T40" fmla="*/ 0 w 636"/>
                  <a:gd name="T41" fmla="*/ 0 h 806"/>
                  <a:gd name="T42" fmla="*/ 0 w 636"/>
                  <a:gd name="T43" fmla="*/ 0 h 806"/>
                  <a:gd name="T44" fmla="*/ 0 w 636"/>
                  <a:gd name="T45" fmla="*/ 0 h 806"/>
                  <a:gd name="T46" fmla="*/ 0 w 636"/>
                  <a:gd name="T47" fmla="*/ 0 h 806"/>
                  <a:gd name="T48" fmla="*/ 0 w 636"/>
                  <a:gd name="T49" fmla="*/ 0 h 806"/>
                  <a:gd name="T50" fmla="*/ 0 w 636"/>
                  <a:gd name="T51" fmla="*/ 0 h 806"/>
                  <a:gd name="T52" fmla="*/ 0 w 636"/>
                  <a:gd name="T53" fmla="*/ 0 h 806"/>
                  <a:gd name="T54" fmla="*/ 0 w 636"/>
                  <a:gd name="T55" fmla="*/ 0 h 806"/>
                  <a:gd name="T56" fmla="*/ 0 w 636"/>
                  <a:gd name="T57" fmla="*/ 0 h 806"/>
                  <a:gd name="T58" fmla="*/ 0 w 636"/>
                  <a:gd name="T59" fmla="*/ 0 h 806"/>
                  <a:gd name="T60" fmla="*/ 0 w 636"/>
                  <a:gd name="T61" fmla="*/ 0 h 806"/>
                  <a:gd name="T62" fmla="*/ 0 w 636"/>
                  <a:gd name="T63" fmla="*/ 0 h 806"/>
                  <a:gd name="T64" fmla="*/ 0 w 636"/>
                  <a:gd name="T65" fmla="*/ 0 h 806"/>
                  <a:gd name="T66" fmla="*/ 0 w 636"/>
                  <a:gd name="T67" fmla="*/ 0 h 806"/>
                  <a:gd name="T68" fmla="*/ 0 w 636"/>
                  <a:gd name="T69" fmla="*/ 0 h 80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w 636"/>
                  <a:gd name="T106" fmla="*/ 0 h 806"/>
                  <a:gd name="T107" fmla="*/ 636 w 636"/>
                  <a:gd name="T108" fmla="*/ 806 h 806"/>
                </a:gdLst>
                <a:ahLst/>
                <a:cxnLst>
                  <a:cxn ang="T70">
                    <a:pos x="T0" y="T1"/>
                  </a:cxn>
                  <a:cxn ang="T71">
                    <a:pos x="T2" y="T3"/>
                  </a:cxn>
                  <a:cxn ang="T72">
                    <a:pos x="T4" y="T5"/>
                  </a:cxn>
                  <a:cxn ang="T73">
                    <a:pos x="T6" y="T7"/>
                  </a:cxn>
                  <a:cxn ang="T74">
                    <a:pos x="T8" y="T9"/>
                  </a:cxn>
                  <a:cxn ang="T75">
                    <a:pos x="T10" y="T11"/>
                  </a:cxn>
                  <a:cxn ang="T76">
                    <a:pos x="T12" y="T13"/>
                  </a:cxn>
                  <a:cxn ang="T77">
                    <a:pos x="T14" y="T15"/>
                  </a:cxn>
                  <a:cxn ang="T78">
                    <a:pos x="T16" y="T17"/>
                  </a:cxn>
                  <a:cxn ang="T79">
                    <a:pos x="T18" y="T19"/>
                  </a:cxn>
                  <a:cxn ang="T80">
                    <a:pos x="T20" y="T21"/>
                  </a:cxn>
                  <a:cxn ang="T81">
                    <a:pos x="T22" y="T23"/>
                  </a:cxn>
                  <a:cxn ang="T82">
                    <a:pos x="T24" y="T25"/>
                  </a:cxn>
                  <a:cxn ang="T83">
                    <a:pos x="T26" y="T27"/>
                  </a:cxn>
                  <a:cxn ang="T84">
                    <a:pos x="T28" y="T29"/>
                  </a:cxn>
                  <a:cxn ang="T85">
                    <a:pos x="T30" y="T31"/>
                  </a:cxn>
                  <a:cxn ang="T86">
                    <a:pos x="T32" y="T33"/>
                  </a:cxn>
                  <a:cxn ang="T87">
                    <a:pos x="T34" y="T35"/>
                  </a:cxn>
                  <a:cxn ang="T88">
                    <a:pos x="T36" y="T37"/>
                  </a:cxn>
                  <a:cxn ang="T89">
                    <a:pos x="T38" y="T39"/>
                  </a:cxn>
                  <a:cxn ang="T90">
                    <a:pos x="T40" y="T41"/>
                  </a:cxn>
                  <a:cxn ang="T91">
                    <a:pos x="T42" y="T43"/>
                  </a:cxn>
                  <a:cxn ang="T92">
                    <a:pos x="T44" y="T45"/>
                  </a:cxn>
                  <a:cxn ang="T93">
                    <a:pos x="T46" y="T47"/>
                  </a:cxn>
                  <a:cxn ang="T94">
                    <a:pos x="T48" y="T49"/>
                  </a:cxn>
                  <a:cxn ang="T95">
                    <a:pos x="T50" y="T51"/>
                  </a:cxn>
                  <a:cxn ang="T96">
                    <a:pos x="T52" y="T53"/>
                  </a:cxn>
                  <a:cxn ang="T97">
                    <a:pos x="T54" y="T55"/>
                  </a:cxn>
                  <a:cxn ang="T98">
                    <a:pos x="T56" y="T57"/>
                  </a:cxn>
                  <a:cxn ang="T99">
                    <a:pos x="T58" y="T59"/>
                  </a:cxn>
                  <a:cxn ang="T100">
                    <a:pos x="T60" y="T61"/>
                  </a:cxn>
                  <a:cxn ang="T101">
                    <a:pos x="T62" y="T63"/>
                  </a:cxn>
                  <a:cxn ang="T102">
                    <a:pos x="T64" y="T65"/>
                  </a:cxn>
                  <a:cxn ang="T103">
                    <a:pos x="T66" y="T67"/>
                  </a:cxn>
                  <a:cxn ang="T104">
                    <a:pos x="T68" y="T69"/>
                  </a:cxn>
                </a:cxnLst>
                <a:rect l="T105" t="T106" r="T107" b="T108"/>
                <a:pathLst>
                  <a:path w="636" h="806">
                    <a:moveTo>
                      <a:pt x="338" y="806"/>
                    </a:moveTo>
                    <a:lnTo>
                      <a:pt x="369" y="769"/>
                    </a:lnTo>
                    <a:lnTo>
                      <a:pt x="357" y="715"/>
                    </a:lnTo>
                    <a:lnTo>
                      <a:pt x="333" y="642"/>
                    </a:lnTo>
                    <a:lnTo>
                      <a:pt x="242" y="557"/>
                    </a:lnTo>
                    <a:lnTo>
                      <a:pt x="151" y="479"/>
                    </a:lnTo>
                    <a:lnTo>
                      <a:pt x="108" y="394"/>
                    </a:lnTo>
                    <a:lnTo>
                      <a:pt x="91" y="260"/>
                    </a:lnTo>
                    <a:lnTo>
                      <a:pt x="194" y="224"/>
                    </a:lnTo>
                    <a:lnTo>
                      <a:pt x="357" y="206"/>
                    </a:lnTo>
                    <a:lnTo>
                      <a:pt x="424" y="213"/>
                    </a:lnTo>
                    <a:lnTo>
                      <a:pt x="441" y="230"/>
                    </a:lnTo>
                    <a:lnTo>
                      <a:pt x="472" y="200"/>
                    </a:lnTo>
                    <a:lnTo>
                      <a:pt x="460" y="170"/>
                    </a:lnTo>
                    <a:lnTo>
                      <a:pt x="478" y="116"/>
                    </a:lnTo>
                    <a:lnTo>
                      <a:pt x="527" y="67"/>
                    </a:lnTo>
                    <a:lnTo>
                      <a:pt x="563" y="54"/>
                    </a:lnTo>
                    <a:lnTo>
                      <a:pt x="611" y="85"/>
                    </a:lnTo>
                    <a:lnTo>
                      <a:pt x="636" y="54"/>
                    </a:lnTo>
                    <a:lnTo>
                      <a:pt x="593" y="0"/>
                    </a:lnTo>
                    <a:lnTo>
                      <a:pt x="538" y="0"/>
                    </a:lnTo>
                    <a:lnTo>
                      <a:pt x="472" y="30"/>
                    </a:lnTo>
                    <a:lnTo>
                      <a:pt x="430" y="110"/>
                    </a:lnTo>
                    <a:lnTo>
                      <a:pt x="375" y="146"/>
                    </a:lnTo>
                    <a:lnTo>
                      <a:pt x="290" y="157"/>
                    </a:lnTo>
                    <a:lnTo>
                      <a:pt x="138" y="176"/>
                    </a:lnTo>
                    <a:lnTo>
                      <a:pt x="18" y="213"/>
                    </a:lnTo>
                    <a:lnTo>
                      <a:pt x="0" y="243"/>
                    </a:lnTo>
                    <a:lnTo>
                      <a:pt x="11" y="339"/>
                    </a:lnTo>
                    <a:lnTo>
                      <a:pt x="54" y="473"/>
                    </a:lnTo>
                    <a:lnTo>
                      <a:pt x="115" y="582"/>
                    </a:lnTo>
                    <a:lnTo>
                      <a:pt x="175" y="679"/>
                    </a:lnTo>
                    <a:lnTo>
                      <a:pt x="230" y="745"/>
                    </a:lnTo>
                    <a:lnTo>
                      <a:pt x="284" y="793"/>
                    </a:lnTo>
                    <a:lnTo>
                      <a:pt x="338" y="806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2541" name="Text Box 55"/>
            <p:cNvSpPr txBox="1">
              <a:spLocks noChangeArrowheads="1"/>
            </p:cNvSpPr>
            <p:nvPr/>
          </p:nvSpPr>
          <p:spPr bwMode="auto">
            <a:xfrm>
              <a:off x="134" y="2731"/>
              <a:ext cx="730" cy="13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9pPr>
            </a:lstStyle>
            <a:p>
              <a:r>
                <a:rPr lang="en-US" altLang="ja-JP" sz="1000">
                  <a:latin typeface="Tahoma" charset="0"/>
                </a:rPr>
                <a:t>$X is a convention to denote the contents of a “register”, which is a location inside the CPU.  In contrast, immediate operands indicate the value itself </a:t>
              </a:r>
              <a:endParaRPr lang="en-US" sz="1000">
                <a:latin typeface="Tahoma" charset="0"/>
              </a:endParaRPr>
            </a:p>
          </p:txBody>
        </p:sp>
        <p:sp>
          <p:nvSpPr>
            <p:cNvPr id="22542" name="Line 56"/>
            <p:cNvSpPr>
              <a:spLocks noChangeShapeType="1"/>
            </p:cNvSpPr>
            <p:nvPr/>
          </p:nvSpPr>
          <p:spPr bwMode="auto">
            <a:xfrm>
              <a:off x="816" y="3041"/>
              <a:ext cx="130" cy="4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</p:grpSp>
      <p:sp>
        <p:nvSpPr>
          <p:cNvPr id="22539" name="Slide Number Placeholder 7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9pPr>
          </a:lstStyle>
          <a:p>
            <a:fld id="{26AC3834-4659-C644-B6E7-6DB51EB644B9}" type="slidenum">
              <a:rPr lang="en-US" sz="1400">
                <a:latin typeface="Arial Narrow" charset="0"/>
              </a:rPr>
              <a:pPr/>
              <a:t>5</a:t>
            </a:fld>
            <a:endParaRPr lang="en-US" sz="1400">
              <a:latin typeface="Arial Narrow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87499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79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7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7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79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7906" grpId="0"/>
      <p:bldP spid="67790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US" dirty="0">
                <a:ea typeface="ＭＳ Ｐゴシック" charset="0"/>
                <a:cs typeface="ＭＳ Ｐゴシック" charset="0"/>
              </a:rPr>
              <a:t>Meaning of an Instruction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  <a:cs typeface="ＭＳ Ｐゴシック" charset="0"/>
              </a:rPr>
              <a:t>Operations are abbreviated into </a:t>
            </a:r>
            <a:r>
              <a:rPr lang="en-US" dirty="0" err="1"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  <a:cs typeface="ＭＳ Ｐゴシック" charset="0"/>
              </a:rPr>
              <a:t>opcodes</a:t>
            </a: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  <a:cs typeface="ＭＳ Ｐゴシック" charset="0"/>
              </a:rPr>
              <a:t> (1-4 letters)</a:t>
            </a:r>
          </a:p>
          <a:p>
            <a:pPr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  <a:cs typeface="ＭＳ Ｐゴシック" charset="0"/>
              </a:rPr>
              <a:t>Instructions are specified with a very regular syntax</a:t>
            </a:r>
          </a:p>
          <a:p>
            <a:pPr lvl="1"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</a:rPr>
              <a:t>First an </a:t>
            </a:r>
            <a:r>
              <a:rPr lang="en-US" dirty="0" err="1"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</a:rPr>
              <a:t>opcode</a:t>
            </a: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</a:rPr>
              <a:t> followed by arguments</a:t>
            </a:r>
          </a:p>
          <a:p>
            <a:pPr lvl="1"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</a:rPr>
              <a:t>Usually (but not always) the destination is next, then source</a:t>
            </a:r>
          </a:p>
          <a:p>
            <a:pPr lvl="1"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</a:rPr>
              <a:t>Why this order?  Arbitrary…</a:t>
            </a:r>
          </a:p>
          <a:p>
            <a:pPr lvl="2"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  <a:cs typeface="ＭＳ Ｐゴシック" charset="0"/>
              </a:rPr>
              <a:t>… but analogous to high-level language like Java or C</a:t>
            </a:r>
          </a:p>
        </p:txBody>
      </p:sp>
      <p:sp>
        <p:nvSpPr>
          <p:cNvPr id="681988" name="Text Box 4"/>
          <p:cNvSpPr txBox="1">
            <a:spLocks noChangeArrowheads="1"/>
          </p:cNvSpPr>
          <p:nvPr/>
        </p:nvSpPr>
        <p:spPr bwMode="auto">
          <a:xfrm>
            <a:off x="1355725" y="4366845"/>
            <a:ext cx="3507692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9pPr>
          </a:lstStyle>
          <a:p>
            <a:r>
              <a:rPr lang="en-US" sz="3600" b="0" dirty="0">
                <a:latin typeface="+mn-lt"/>
              </a:rPr>
              <a:t>add  $t0, $t1, $t2 </a:t>
            </a:r>
          </a:p>
        </p:txBody>
      </p:sp>
      <p:grpSp>
        <p:nvGrpSpPr>
          <p:cNvPr id="2" name="Group 40"/>
          <p:cNvGrpSpPr>
            <a:grpSpLocks/>
          </p:cNvGrpSpPr>
          <p:nvPr/>
        </p:nvGrpSpPr>
        <p:grpSpPr bwMode="auto">
          <a:xfrm>
            <a:off x="1371600" y="4992693"/>
            <a:ext cx="3103564" cy="1266826"/>
            <a:chOff x="864" y="3145"/>
            <a:chExt cx="1955" cy="798"/>
          </a:xfrm>
        </p:grpSpPr>
        <p:sp>
          <p:nvSpPr>
            <p:cNvPr id="24593" name="Text Box 5"/>
            <p:cNvSpPr txBox="1">
              <a:spLocks noChangeArrowheads="1"/>
            </p:cNvSpPr>
            <p:nvPr/>
          </p:nvSpPr>
          <p:spPr bwMode="auto">
            <a:xfrm>
              <a:off x="864" y="3536"/>
              <a:ext cx="1955" cy="4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9pPr>
            </a:lstStyle>
            <a:p>
              <a:r>
                <a:rPr lang="en-US" sz="3600" b="0" dirty="0">
                  <a:latin typeface="+mn-lt"/>
                </a:rPr>
                <a:t>(</a:t>
              </a:r>
              <a:r>
                <a:rPr lang="en-US" sz="3600" b="0" dirty="0" err="1">
                  <a:latin typeface="+mn-lt"/>
                </a:rPr>
                <a:t>int</a:t>
              </a:r>
              <a:r>
                <a:rPr lang="en-US" sz="3600" b="0" dirty="0">
                  <a:latin typeface="+mn-lt"/>
                </a:rPr>
                <a:t>) t0 = t1 + t2</a:t>
              </a:r>
            </a:p>
          </p:txBody>
        </p:sp>
        <p:sp>
          <p:nvSpPr>
            <p:cNvPr id="24594" name="Line 38"/>
            <p:cNvSpPr>
              <a:spLocks noChangeShapeType="1"/>
            </p:cNvSpPr>
            <p:nvPr/>
          </p:nvSpPr>
          <p:spPr bwMode="auto">
            <a:xfrm>
              <a:off x="1632" y="3204"/>
              <a:ext cx="0" cy="271"/>
            </a:xfrm>
            <a:prstGeom prst="line">
              <a:avLst/>
            </a:prstGeom>
            <a:noFill/>
            <a:ln w="7620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24595" name="Text Box 39"/>
            <p:cNvSpPr txBox="1">
              <a:spLocks noChangeArrowheads="1"/>
            </p:cNvSpPr>
            <p:nvPr/>
          </p:nvSpPr>
          <p:spPr bwMode="auto">
            <a:xfrm>
              <a:off x="1718" y="3145"/>
              <a:ext cx="696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9pPr>
            </a:lstStyle>
            <a:p>
              <a:r>
                <a:rPr lang="en-US" dirty="0">
                  <a:latin typeface="+mn-lt"/>
                </a:rPr>
                <a:t>implies</a:t>
              </a:r>
            </a:p>
          </p:txBody>
        </p:sp>
      </p:grpSp>
      <p:grpSp>
        <p:nvGrpSpPr>
          <p:cNvPr id="3" name="Group 52"/>
          <p:cNvGrpSpPr>
            <a:grpSpLocks/>
          </p:cNvGrpSpPr>
          <p:nvPr/>
        </p:nvGrpSpPr>
        <p:grpSpPr bwMode="auto">
          <a:xfrm>
            <a:off x="4442742" y="4675188"/>
            <a:ext cx="2649538" cy="1573212"/>
            <a:chOff x="2702" y="2945"/>
            <a:chExt cx="1669" cy="991"/>
          </a:xfrm>
        </p:grpSpPr>
        <p:grpSp>
          <p:nvGrpSpPr>
            <p:cNvPr id="24583" name="Group 42"/>
            <p:cNvGrpSpPr>
              <a:grpSpLocks noChangeAspect="1"/>
            </p:cNvGrpSpPr>
            <p:nvPr/>
          </p:nvGrpSpPr>
          <p:grpSpPr bwMode="auto">
            <a:xfrm flipH="1">
              <a:off x="2702" y="3372"/>
              <a:ext cx="379" cy="564"/>
              <a:chOff x="5001" y="2310"/>
              <a:chExt cx="379" cy="564"/>
            </a:xfrm>
          </p:grpSpPr>
          <p:sp>
            <p:nvSpPr>
              <p:cNvPr id="24586" name="AutoShape 43"/>
              <p:cNvSpPr>
                <a:spLocks noChangeAspect="1" noChangeArrowheads="1" noTextEdit="1"/>
              </p:cNvSpPr>
              <p:nvPr/>
            </p:nvSpPr>
            <p:spPr bwMode="auto">
              <a:xfrm>
                <a:off x="5001" y="2310"/>
                <a:ext cx="379" cy="56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587" name="Freeform 44"/>
              <p:cNvSpPr>
                <a:spLocks/>
              </p:cNvSpPr>
              <p:nvPr/>
            </p:nvSpPr>
            <p:spPr bwMode="auto">
              <a:xfrm>
                <a:off x="5123" y="2310"/>
                <a:ext cx="111" cy="118"/>
              </a:xfrm>
              <a:custGeom>
                <a:avLst/>
                <a:gdLst>
                  <a:gd name="T0" fmla="*/ 0 w 558"/>
                  <a:gd name="T1" fmla="*/ 0 h 587"/>
                  <a:gd name="T2" fmla="*/ 0 w 558"/>
                  <a:gd name="T3" fmla="*/ 0 h 587"/>
                  <a:gd name="T4" fmla="*/ 0 w 558"/>
                  <a:gd name="T5" fmla="*/ 0 h 587"/>
                  <a:gd name="T6" fmla="*/ 0 w 558"/>
                  <a:gd name="T7" fmla="*/ 0 h 587"/>
                  <a:gd name="T8" fmla="*/ 0 w 558"/>
                  <a:gd name="T9" fmla="*/ 0 h 587"/>
                  <a:gd name="T10" fmla="*/ 0 w 558"/>
                  <a:gd name="T11" fmla="*/ 0 h 587"/>
                  <a:gd name="T12" fmla="*/ 0 w 558"/>
                  <a:gd name="T13" fmla="*/ 0 h 587"/>
                  <a:gd name="T14" fmla="*/ 0 w 558"/>
                  <a:gd name="T15" fmla="*/ 0 h 587"/>
                  <a:gd name="T16" fmla="*/ 0 w 558"/>
                  <a:gd name="T17" fmla="*/ 0 h 587"/>
                  <a:gd name="T18" fmla="*/ 0 w 558"/>
                  <a:gd name="T19" fmla="*/ 0 h 587"/>
                  <a:gd name="T20" fmla="*/ 0 w 558"/>
                  <a:gd name="T21" fmla="*/ 0 h 587"/>
                  <a:gd name="T22" fmla="*/ 0 w 558"/>
                  <a:gd name="T23" fmla="*/ 0 h 587"/>
                  <a:gd name="T24" fmla="*/ 0 w 558"/>
                  <a:gd name="T25" fmla="*/ 0 h 587"/>
                  <a:gd name="T26" fmla="*/ 0 w 558"/>
                  <a:gd name="T27" fmla="*/ 0 h 587"/>
                  <a:gd name="T28" fmla="*/ 0 w 558"/>
                  <a:gd name="T29" fmla="*/ 0 h 587"/>
                  <a:gd name="T30" fmla="*/ 0 w 558"/>
                  <a:gd name="T31" fmla="*/ 0 h 587"/>
                  <a:gd name="T32" fmla="*/ 0 w 558"/>
                  <a:gd name="T33" fmla="*/ 0 h 587"/>
                  <a:gd name="T34" fmla="*/ 0 w 558"/>
                  <a:gd name="T35" fmla="*/ 0 h 587"/>
                  <a:gd name="T36" fmla="*/ 0 w 558"/>
                  <a:gd name="T37" fmla="*/ 0 h 587"/>
                  <a:gd name="T38" fmla="*/ 0 w 558"/>
                  <a:gd name="T39" fmla="*/ 0 h 587"/>
                  <a:gd name="T40" fmla="*/ 0 w 558"/>
                  <a:gd name="T41" fmla="*/ 0 h 587"/>
                  <a:gd name="T42" fmla="*/ 0 w 558"/>
                  <a:gd name="T43" fmla="*/ 0 h 587"/>
                  <a:gd name="T44" fmla="*/ 0 w 558"/>
                  <a:gd name="T45" fmla="*/ 0 h 587"/>
                  <a:gd name="T46" fmla="*/ 0 w 558"/>
                  <a:gd name="T47" fmla="*/ 0 h 587"/>
                  <a:gd name="T48" fmla="*/ 0 w 558"/>
                  <a:gd name="T49" fmla="*/ 0 h 587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w 558"/>
                  <a:gd name="T76" fmla="*/ 0 h 587"/>
                  <a:gd name="T77" fmla="*/ 558 w 558"/>
                  <a:gd name="T78" fmla="*/ 587 h 587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T75" t="T76" r="T77" b="T78"/>
                <a:pathLst>
                  <a:path w="558" h="587">
                    <a:moveTo>
                      <a:pt x="275" y="0"/>
                    </a:moveTo>
                    <a:lnTo>
                      <a:pt x="344" y="9"/>
                    </a:lnTo>
                    <a:lnTo>
                      <a:pt x="378" y="54"/>
                    </a:lnTo>
                    <a:lnTo>
                      <a:pt x="394" y="143"/>
                    </a:lnTo>
                    <a:lnTo>
                      <a:pt x="383" y="251"/>
                    </a:lnTo>
                    <a:lnTo>
                      <a:pt x="356" y="318"/>
                    </a:lnTo>
                    <a:lnTo>
                      <a:pt x="325" y="403"/>
                    </a:lnTo>
                    <a:lnTo>
                      <a:pt x="511" y="510"/>
                    </a:lnTo>
                    <a:lnTo>
                      <a:pt x="558" y="550"/>
                    </a:lnTo>
                    <a:lnTo>
                      <a:pt x="530" y="587"/>
                    </a:lnTo>
                    <a:lnTo>
                      <a:pt x="437" y="510"/>
                    </a:lnTo>
                    <a:lnTo>
                      <a:pt x="297" y="457"/>
                    </a:lnTo>
                    <a:lnTo>
                      <a:pt x="232" y="524"/>
                    </a:lnTo>
                    <a:lnTo>
                      <a:pt x="162" y="573"/>
                    </a:lnTo>
                    <a:lnTo>
                      <a:pt x="103" y="577"/>
                    </a:lnTo>
                    <a:lnTo>
                      <a:pt x="46" y="573"/>
                    </a:lnTo>
                    <a:lnTo>
                      <a:pt x="19" y="533"/>
                    </a:lnTo>
                    <a:lnTo>
                      <a:pt x="0" y="443"/>
                    </a:lnTo>
                    <a:lnTo>
                      <a:pt x="0" y="344"/>
                    </a:lnTo>
                    <a:lnTo>
                      <a:pt x="22" y="269"/>
                    </a:lnTo>
                    <a:lnTo>
                      <a:pt x="100" y="147"/>
                    </a:lnTo>
                    <a:lnTo>
                      <a:pt x="186" y="67"/>
                    </a:lnTo>
                    <a:lnTo>
                      <a:pt x="244" y="23"/>
                    </a:lnTo>
                    <a:lnTo>
                      <a:pt x="297" y="9"/>
                    </a:lnTo>
                    <a:lnTo>
                      <a:pt x="275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588" name="Freeform 45"/>
              <p:cNvSpPr>
                <a:spLocks/>
              </p:cNvSpPr>
              <p:nvPr/>
            </p:nvSpPr>
            <p:spPr bwMode="auto">
              <a:xfrm>
                <a:off x="5150" y="2450"/>
                <a:ext cx="230" cy="102"/>
              </a:xfrm>
              <a:custGeom>
                <a:avLst/>
                <a:gdLst>
                  <a:gd name="T0" fmla="*/ 0 w 1150"/>
                  <a:gd name="T1" fmla="*/ 0 h 513"/>
                  <a:gd name="T2" fmla="*/ 0 w 1150"/>
                  <a:gd name="T3" fmla="*/ 0 h 513"/>
                  <a:gd name="T4" fmla="*/ 0 w 1150"/>
                  <a:gd name="T5" fmla="*/ 0 h 513"/>
                  <a:gd name="T6" fmla="*/ 0 w 1150"/>
                  <a:gd name="T7" fmla="*/ 0 h 513"/>
                  <a:gd name="T8" fmla="*/ 0 w 1150"/>
                  <a:gd name="T9" fmla="*/ 0 h 513"/>
                  <a:gd name="T10" fmla="*/ 0 w 1150"/>
                  <a:gd name="T11" fmla="*/ 0 h 513"/>
                  <a:gd name="T12" fmla="*/ 0 w 1150"/>
                  <a:gd name="T13" fmla="*/ 0 h 513"/>
                  <a:gd name="T14" fmla="*/ 0 w 1150"/>
                  <a:gd name="T15" fmla="*/ 0 h 513"/>
                  <a:gd name="T16" fmla="*/ 0 w 1150"/>
                  <a:gd name="T17" fmla="*/ 0 h 513"/>
                  <a:gd name="T18" fmla="*/ 0 w 1150"/>
                  <a:gd name="T19" fmla="*/ 0 h 513"/>
                  <a:gd name="T20" fmla="*/ 0 w 1150"/>
                  <a:gd name="T21" fmla="*/ 0 h 513"/>
                  <a:gd name="T22" fmla="*/ 0 w 1150"/>
                  <a:gd name="T23" fmla="*/ 0 h 513"/>
                  <a:gd name="T24" fmla="*/ 0 w 1150"/>
                  <a:gd name="T25" fmla="*/ 0 h 513"/>
                  <a:gd name="T26" fmla="*/ 0 w 1150"/>
                  <a:gd name="T27" fmla="*/ 0 h 513"/>
                  <a:gd name="T28" fmla="*/ 0 w 1150"/>
                  <a:gd name="T29" fmla="*/ 0 h 513"/>
                  <a:gd name="T30" fmla="*/ 0 w 1150"/>
                  <a:gd name="T31" fmla="*/ 0 h 513"/>
                  <a:gd name="T32" fmla="*/ 0 w 1150"/>
                  <a:gd name="T33" fmla="*/ 0 h 513"/>
                  <a:gd name="T34" fmla="*/ 0 w 1150"/>
                  <a:gd name="T35" fmla="*/ 0 h 513"/>
                  <a:gd name="T36" fmla="*/ 0 w 1150"/>
                  <a:gd name="T37" fmla="*/ 0 h 513"/>
                  <a:gd name="T38" fmla="*/ 0 w 1150"/>
                  <a:gd name="T39" fmla="*/ 0 h 513"/>
                  <a:gd name="T40" fmla="*/ 0 w 1150"/>
                  <a:gd name="T41" fmla="*/ 0 h 513"/>
                  <a:gd name="T42" fmla="*/ 0 w 1150"/>
                  <a:gd name="T43" fmla="*/ 0 h 513"/>
                  <a:gd name="T44" fmla="*/ 0 w 1150"/>
                  <a:gd name="T45" fmla="*/ 0 h 513"/>
                  <a:gd name="T46" fmla="*/ 0 w 1150"/>
                  <a:gd name="T47" fmla="*/ 0 h 513"/>
                  <a:gd name="T48" fmla="*/ 0 w 1150"/>
                  <a:gd name="T49" fmla="*/ 0 h 513"/>
                  <a:gd name="T50" fmla="*/ 0 w 1150"/>
                  <a:gd name="T51" fmla="*/ 0 h 513"/>
                  <a:gd name="T52" fmla="*/ 0 w 1150"/>
                  <a:gd name="T53" fmla="*/ 0 h 513"/>
                  <a:gd name="T54" fmla="*/ 0 w 1150"/>
                  <a:gd name="T55" fmla="*/ 0 h 513"/>
                  <a:gd name="T56" fmla="*/ 0 w 1150"/>
                  <a:gd name="T57" fmla="*/ 0 h 513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w 1150"/>
                  <a:gd name="T88" fmla="*/ 0 h 513"/>
                  <a:gd name="T89" fmla="*/ 1150 w 1150"/>
                  <a:gd name="T90" fmla="*/ 513 h 513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T87" t="T88" r="T89" b="T90"/>
                <a:pathLst>
                  <a:path w="1150" h="513">
                    <a:moveTo>
                      <a:pt x="12" y="0"/>
                    </a:moveTo>
                    <a:lnTo>
                      <a:pt x="120" y="15"/>
                    </a:lnTo>
                    <a:lnTo>
                      <a:pt x="317" y="104"/>
                    </a:lnTo>
                    <a:lnTo>
                      <a:pt x="488" y="176"/>
                    </a:lnTo>
                    <a:lnTo>
                      <a:pt x="678" y="239"/>
                    </a:lnTo>
                    <a:lnTo>
                      <a:pt x="814" y="305"/>
                    </a:lnTo>
                    <a:lnTo>
                      <a:pt x="1000" y="378"/>
                    </a:lnTo>
                    <a:lnTo>
                      <a:pt x="1150" y="445"/>
                    </a:lnTo>
                    <a:lnTo>
                      <a:pt x="1142" y="471"/>
                    </a:lnTo>
                    <a:lnTo>
                      <a:pt x="1097" y="485"/>
                    </a:lnTo>
                    <a:lnTo>
                      <a:pt x="964" y="414"/>
                    </a:lnTo>
                    <a:lnTo>
                      <a:pt x="956" y="458"/>
                    </a:lnTo>
                    <a:lnTo>
                      <a:pt x="922" y="498"/>
                    </a:lnTo>
                    <a:lnTo>
                      <a:pt x="872" y="513"/>
                    </a:lnTo>
                    <a:lnTo>
                      <a:pt x="817" y="480"/>
                    </a:lnTo>
                    <a:lnTo>
                      <a:pt x="778" y="440"/>
                    </a:lnTo>
                    <a:lnTo>
                      <a:pt x="783" y="378"/>
                    </a:lnTo>
                    <a:lnTo>
                      <a:pt x="794" y="347"/>
                    </a:lnTo>
                    <a:lnTo>
                      <a:pt x="666" y="283"/>
                    </a:lnTo>
                    <a:lnTo>
                      <a:pt x="604" y="270"/>
                    </a:lnTo>
                    <a:lnTo>
                      <a:pt x="488" y="243"/>
                    </a:lnTo>
                    <a:lnTo>
                      <a:pt x="329" y="185"/>
                    </a:lnTo>
                    <a:lnTo>
                      <a:pt x="201" y="122"/>
                    </a:lnTo>
                    <a:lnTo>
                      <a:pt x="109" y="95"/>
                    </a:lnTo>
                    <a:lnTo>
                      <a:pt x="12" y="104"/>
                    </a:lnTo>
                    <a:lnTo>
                      <a:pt x="0" y="37"/>
                    </a:lnTo>
                    <a:lnTo>
                      <a:pt x="39" y="0"/>
                    </a:lnTo>
                    <a:lnTo>
                      <a:pt x="62" y="0"/>
                    </a:lnTo>
                    <a:lnTo>
                      <a:pt x="12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589" name="Freeform 46"/>
              <p:cNvSpPr>
                <a:spLocks/>
              </p:cNvSpPr>
              <p:nvPr/>
            </p:nvSpPr>
            <p:spPr bwMode="auto">
              <a:xfrm>
                <a:off x="5088" y="2448"/>
                <a:ext cx="76" cy="219"/>
              </a:xfrm>
              <a:custGeom>
                <a:avLst/>
                <a:gdLst>
                  <a:gd name="T0" fmla="*/ 0 w 379"/>
                  <a:gd name="T1" fmla="*/ 0 h 1098"/>
                  <a:gd name="T2" fmla="*/ 0 w 379"/>
                  <a:gd name="T3" fmla="*/ 0 h 1098"/>
                  <a:gd name="T4" fmla="*/ 0 w 379"/>
                  <a:gd name="T5" fmla="*/ 0 h 1098"/>
                  <a:gd name="T6" fmla="*/ 0 w 379"/>
                  <a:gd name="T7" fmla="*/ 0 h 1098"/>
                  <a:gd name="T8" fmla="*/ 0 w 379"/>
                  <a:gd name="T9" fmla="*/ 0 h 1098"/>
                  <a:gd name="T10" fmla="*/ 0 w 379"/>
                  <a:gd name="T11" fmla="*/ 0 h 1098"/>
                  <a:gd name="T12" fmla="*/ 0 w 379"/>
                  <a:gd name="T13" fmla="*/ 0 h 1098"/>
                  <a:gd name="T14" fmla="*/ 0 w 379"/>
                  <a:gd name="T15" fmla="*/ 0 h 1098"/>
                  <a:gd name="T16" fmla="*/ 0 w 379"/>
                  <a:gd name="T17" fmla="*/ 0 h 1098"/>
                  <a:gd name="T18" fmla="*/ 0 w 379"/>
                  <a:gd name="T19" fmla="*/ 0 h 1098"/>
                  <a:gd name="T20" fmla="*/ 0 w 379"/>
                  <a:gd name="T21" fmla="*/ 0 h 1098"/>
                  <a:gd name="T22" fmla="*/ 0 w 379"/>
                  <a:gd name="T23" fmla="*/ 0 h 1098"/>
                  <a:gd name="T24" fmla="*/ 0 w 379"/>
                  <a:gd name="T25" fmla="*/ 0 h 1098"/>
                  <a:gd name="T26" fmla="*/ 0 w 379"/>
                  <a:gd name="T27" fmla="*/ 0 h 1098"/>
                  <a:gd name="T28" fmla="*/ 0 w 379"/>
                  <a:gd name="T29" fmla="*/ 0 h 1098"/>
                  <a:gd name="T30" fmla="*/ 0 w 379"/>
                  <a:gd name="T31" fmla="*/ 0 h 1098"/>
                  <a:gd name="T32" fmla="*/ 0 w 379"/>
                  <a:gd name="T33" fmla="*/ 0 h 1098"/>
                  <a:gd name="T34" fmla="*/ 0 w 379"/>
                  <a:gd name="T35" fmla="*/ 0 h 1098"/>
                  <a:gd name="T36" fmla="*/ 0 w 379"/>
                  <a:gd name="T37" fmla="*/ 0 h 1098"/>
                  <a:gd name="T38" fmla="*/ 0 w 379"/>
                  <a:gd name="T39" fmla="*/ 0 h 1098"/>
                  <a:gd name="T40" fmla="*/ 0 w 379"/>
                  <a:gd name="T41" fmla="*/ 0 h 1098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w 379"/>
                  <a:gd name="T64" fmla="*/ 0 h 1098"/>
                  <a:gd name="T65" fmla="*/ 379 w 379"/>
                  <a:gd name="T66" fmla="*/ 1098 h 1098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T63" t="T64" r="T65" b="T66"/>
                <a:pathLst>
                  <a:path w="379" h="1098">
                    <a:moveTo>
                      <a:pt x="216" y="0"/>
                    </a:moveTo>
                    <a:lnTo>
                      <a:pt x="266" y="0"/>
                    </a:lnTo>
                    <a:lnTo>
                      <a:pt x="310" y="23"/>
                    </a:lnTo>
                    <a:lnTo>
                      <a:pt x="355" y="91"/>
                    </a:lnTo>
                    <a:lnTo>
                      <a:pt x="371" y="175"/>
                    </a:lnTo>
                    <a:lnTo>
                      <a:pt x="379" y="386"/>
                    </a:lnTo>
                    <a:lnTo>
                      <a:pt x="368" y="565"/>
                    </a:lnTo>
                    <a:lnTo>
                      <a:pt x="332" y="749"/>
                    </a:lnTo>
                    <a:lnTo>
                      <a:pt x="286" y="937"/>
                    </a:lnTo>
                    <a:lnTo>
                      <a:pt x="232" y="1049"/>
                    </a:lnTo>
                    <a:lnTo>
                      <a:pt x="163" y="1098"/>
                    </a:lnTo>
                    <a:lnTo>
                      <a:pt x="105" y="1098"/>
                    </a:lnTo>
                    <a:lnTo>
                      <a:pt x="35" y="1049"/>
                    </a:lnTo>
                    <a:lnTo>
                      <a:pt x="8" y="977"/>
                    </a:lnTo>
                    <a:lnTo>
                      <a:pt x="0" y="848"/>
                    </a:lnTo>
                    <a:lnTo>
                      <a:pt x="8" y="686"/>
                    </a:lnTo>
                    <a:lnTo>
                      <a:pt x="43" y="485"/>
                    </a:lnTo>
                    <a:lnTo>
                      <a:pt x="89" y="238"/>
                    </a:lnTo>
                    <a:lnTo>
                      <a:pt x="147" y="49"/>
                    </a:lnTo>
                    <a:lnTo>
                      <a:pt x="182" y="23"/>
                    </a:lnTo>
                    <a:lnTo>
                      <a:pt x="216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590" name="Freeform 47"/>
              <p:cNvSpPr>
                <a:spLocks/>
              </p:cNvSpPr>
              <p:nvPr/>
            </p:nvSpPr>
            <p:spPr bwMode="auto">
              <a:xfrm>
                <a:off x="5009" y="2436"/>
                <a:ext cx="107" cy="202"/>
              </a:xfrm>
              <a:custGeom>
                <a:avLst/>
                <a:gdLst>
                  <a:gd name="T0" fmla="*/ 0 w 535"/>
                  <a:gd name="T1" fmla="*/ 0 h 1008"/>
                  <a:gd name="T2" fmla="*/ 0 w 535"/>
                  <a:gd name="T3" fmla="*/ 0 h 1008"/>
                  <a:gd name="T4" fmla="*/ 0 w 535"/>
                  <a:gd name="T5" fmla="*/ 0 h 1008"/>
                  <a:gd name="T6" fmla="*/ 0 w 535"/>
                  <a:gd name="T7" fmla="*/ 0 h 1008"/>
                  <a:gd name="T8" fmla="*/ 0 w 535"/>
                  <a:gd name="T9" fmla="*/ 0 h 1008"/>
                  <a:gd name="T10" fmla="*/ 0 w 535"/>
                  <a:gd name="T11" fmla="*/ 0 h 1008"/>
                  <a:gd name="T12" fmla="*/ 0 w 535"/>
                  <a:gd name="T13" fmla="*/ 0 h 1008"/>
                  <a:gd name="T14" fmla="*/ 0 w 535"/>
                  <a:gd name="T15" fmla="*/ 0 h 1008"/>
                  <a:gd name="T16" fmla="*/ 0 w 535"/>
                  <a:gd name="T17" fmla="*/ 0 h 1008"/>
                  <a:gd name="T18" fmla="*/ 0 w 535"/>
                  <a:gd name="T19" fmla="*/ 0 h 1008"/>
                  <a:gd name="T20" fmla="*/ 0 w 535"/>
                  <a:gd name="T21" fmla="*/ 0 h 1008"/>
                  <a:gd name="T22" fmla="*/ 0 w 535"/>
                  <a:gd name="T23" fmla="*/ 0 h 1008"/>
                  <a:gd name="T24" fmla="*/ 0 w 535"/>
                  <a:gd name="T25" fmla="*/ 0 h 1008"/>
                  <a:gd name="T26" fmla="*/ 0 w 535"/>
                  <a:gd name="T27" fmla="*/ 0 h 1008"/>
                  <a:gd name="T28" fmla="*/ 0 w 535"/>
                  <a:gd name="T29" fmla="*/ 0 h 1008"/>
                  <a:gd name="T30" fmla="*/ 0 w 535"/>
                  <a:gd name="T31" fmla="*/ 0 h 1008"/>
                  <a:gd name="T32" fmla="*/ 0 w 535"/>
                  <a:gd name="T33" fmla="*/ 0 h 1008"/>
                  <a:gd name="T34" fmla="*/ 0 w 535"/>
                  <a:gd name="T35" fmla="*/ 0 h 1008"/>
                  <a:gd name="T36" fmla="*/ 0 w 535"/>
                  <a:gd name="T37" fmla="*/ 0 h 1008"/>
                  <a:gd name="T38" fmla="*/ 0 w 535"/>
                  <a:gd name="T39" fmla="*/ 0 h 1008"/>
                  <a:gd name="T40" fmla="*/ 0 w 535"/>
                  <a:gd name="T41" fmla="*/ 0 h 1008"/>
                  <a:gd name="T42" fmla="*/ 0 w 535"/>
                  <a:gd name="T43" fmla="*/ 0 h 1008"/>
                  <a:gd name="T44" fmla="*/ 0 w 535"/>
                  <a:gd name="T45" fmla="*/ 0 h 1008"/>
                  <a:gd name="T46" fmla="*/ 0 w 535"/>
                  <a:gd name="T47" fmla="*/ 0 h 1008"/>
                  <a:gd name="T48" fmla="*/ 0 w 535"/>
                  <a:gd name="T49" fmla="*/ 0 h 1008"/>
                  <a:gd name="T50" fmla="*/ 0 w 535"/>
                  <a:gd name="T51" fmla="*/ 0 h 1008"/>
                  <a:gd name="T52" fmla="*/ 0 w 535"/>
                  <a:gd name="T53" fmla="*/ 0 h 1008"/>
                  <a:gd name="T54" fmla="*/ 0 w 535"/>
                  <a:gd name="T55" fmla="*/ 0 h 1008"/>
                  <a:gd name="T56" fmla="*/ 0 w 535"/>
                  <a:gd name="T57" fmla="*/ 0 h 1008"/>
                  <a:gd name="T58" fmla="*/ 0 w 535"/>
                  <a:gd name="T59" fmla="*/ 0 h 1008"/>
                  <a:gd name="T60" fmla="*/ 0 w 535"/>
                  <a:gd name="T61" fmla="*/ 0 h 1008"/>
                  <a:gd name="T62" fmla="*/ 0 w 535"/>
                  <a:gd name="T63" fmla="*/ 0 h 1008"/>
                  <a:gd name="T64" fmla="*/ 0 w 535"/>
                  <a:gd name="T65" fmla="*/ 0 h 1008"/>
                  <a:gd name="T66" fmla="*/ 0 w 535"/>
                  <a:gd name="T67" fmla="*/ 0 h 1008"/>
                  <a:gd name="T68" fmla="*/ 0 w 535"/>
                  <a:gd name="T69" fmla="*/ 0 h 1008"/>
                  <a:gd name="T70" fmla="*/ 0 w 535"/>
                  <a:gd name="T71" fmla="*/ 0 h 1008"/>
                  <a:gd name="T72" fmla="*/ 0 w 535"/>
                  <a:gd name="T73" fmla="*/ 0 h 1008"/>
                  <a:gd name="T74" fmla="*/ 0 w 535"/>
                  <a:gd name="T75" fmla="*/ 0 h 1008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w 535"/>
                  <a:gd name="T115" fmla="*/ 0 h 1008"/>
                  <a:gd name="T116" fmla="*/ 535 w 535"/>
                  <a:gd name="T117" fmla="*/ 1008 h 1008"/>
                </a:gdLst>
                <a:ahLst/>
                <a:cxnLst>
                  <a:cxn ang="T76">
                    <a:pos x="T0" y="T1"/>
                  </a:cxn>
                  <a:cxn ang="T77">
                    <a:pos x="T2" y="T3"/>
                  </a:cxn>
                  <a:cxn ang="T78">
                    <a:pos x="T4" y="T5"/>
                  </a:cxn>
                  <a:cxn ang="T79">
                    <a:pos x="T6" y="T7"/>
                  </a:cxn>
                  <a:cxn ang="T80">
                    <a:pos x="T8" y="T9"/>
                  </a:cxn>
                  <a:cxn ang="T81">
                    <a:pos x="T10" y="T11"/>
                  </a:cxn>
                  <a:cxn ang="T82">
                    <a:pos x="T12" y="T13"/>
                  </a:cxn>
                  <a:cxn ang="T83">
                    <a:pos x="T14" y="T15"/>
                  </a:cxn>
                  <a:cxn ang="T84">
                    <a:pos x="T16" y="T17"/>
                  </a:cxn>
                  <a:cxn ang="T85">
                    <a:pos x="T18" y="T19"/>
                  </a:cxn>
                  <a:cxn ang="T86">
                    <a:pos x="T20" y="T21"/>
                  </a:cxn>
                  <a:cxn ang="T87">
                    <a:pos x="T22" y="T23"/>
                  </a:cxn>
                  <a:cxn ang="T88">
                    <a:pos x="T24" y="T25"/>
                  </a:cxn>
                  <a:cxn ang="T89">
                    <a:pos x="T26" y="T27"/>
                  </a:cxn>
                  <a:cxn ang="T90">
                    <a:pos x="T28" y="T29"/>
                  </a:cxn>
                  <a:cxn ang="T91">
                    <a:pos x="T30" y="T31"/>
                  </a:cxn>
                  <a:cxn ang="T92">
                    <a:pos x="T32" y="T33"/>
                  </a:cxn>
                  <a:cxn ang="T93">
                    <a:pos x="T34" y="T35"/>
                  </a:cxn>
                  <a:cxn ang="T94">
                    <a:pos x="T36" y="T37"/>
                  </a:cxn>
                  <a:cxn ang="T95">
                    <a:pos x="T38" y="T39"/>
                  </a:cxn>
                  <a:cxn ang="T96">
                    <a:pos x="T40" y="T41"/>
                  </a:cxn>
                  <a:cxn ang="T97">
                    <a:pos x="T42" y="T43"/>
                  </a:cxn>
                  <a:cxn ang="T98">
                    <a:pos x="T44" y="T45"/>
                  </a:cxn>
                  <a:cxn ang="T99">
                    <a:pos x="T46" y="T47"/>
                  </a:cxn>
                  <a:cxn ang="T100">
                    <a:pos x="T48" y="T49"/>
                  </a:cxn>
                  <a:cxn ang="T101">
                    <a:pos x="T50" y="T51"/>
                  </a:cxn>
                  <a:cxn ang="T102">
                    <a:pos x="T52" y="T53"/>
                  </a:cxn>
                  <a:cxn ang="T103">
                    <a:pos x="T54" y="T55"/>
                  </a:cxn>
                  <a:cxn ang="T104">
                    <a:pos x="T56" y="T57"/>
                  </a:cxn>
                  <a:cxn ang="T105">
                    <a:pos x="T58" y="T59"/>
                  </a:cxn>
                  <a:cxn ang="T106">
                    <a:pos x="T60" y="T61"/>
                  </a:cxn>
                  <a:cxn ang="T107">
                    <a:pos x="T62" y="T63"/>
                  </a:cxn>
                  <a:cxn ang="T108">
                    <a:pos x="T64" y="T65"/>
                  </a:cxn>
                  <a:cxn ang="T109">
                    <a:pos x="T66" y="T67"/>
                  </a:cxn>
                  <a:cxn ang="T110">
                    <a:pos x="T68" y="T69"/>
                  </a:cxn>
                  <a:cxn ang="T111">
                    <a:pos x="T70" y="T71"/>
                  </a:cxn>
                  <a:cxn ang="T112">
                    <a:pos x="T72" y="T73"/>
                  </a:cxn>
                  <a:cxn ang="T113">
                    <a:pos x="T74" y="T75"/>
                  </a:cxn>
                </a:cxnLst>
                <a:rect l="T114" t="T115" r="T116" b="T117"/>
                <a:pathLst>
                  <a:path w="535" h="1008">
                    <a:moveTo>
                      <a:pt x="406" y="40"/>
                    </a:moveTo>
                    <a:lnTo>
                      <a:pt x="465" y="0"/>
                    </a:lnTo>
                    <a:lnTo>
                      <a:pt x="508" y="0"/>
                    </a:lnTo>
                    <a:lnTo>
                      <a:pt x="535" y="32"/>
                    </a:lnTo>
                    <a:lnTo>
                      <a:pt x="520" y="94"/>
                    </a:lnTo>
                    <a:lnTo>
                      <a:pt x="484" y="134"/>
                    </a:lnTo>
                    <a:lnTo>
                      <a:pt x="418" y="174"/>
                    </a:lnTo>
                    <a:lnTo>
                      <a:pt x="290" y="233"/>
                    </a:lnTo>
                    <a:lnTo>
                      <a:pt x="128" y="336"/>
                    </a:lnTo>
                    <a:lnTo>
                      <a:pt x="66" y="340"/>
                    </a:lnTo>
                    <a:lnTo>
                      <a:pt x="100" y="435"/>
                    </a:lnTo>
                    <a:lnTo>
                      <a:pt x="170" y="537"/>
                    </a:lnTo>
                    <a:lnTo>
                      <a:pt x="228" y="663"/>
                    </a:lnTo>
                    <a:lnTo>
                      <a:pt x="251" y="792"/>
                    </a:lnTo>
                    <a:lnTo>
                      <a:pt x="240" y="833"/>
                    </a:lnTo>
                    <a:lnTo>
                      <a:pt x="205" y="860"/>
                    </a:lnTo>
                    <a:lnTo>
                      <a:pt x="158" y="878"/>
                    </a:lnTo>
                    <a:lnTo>
                      <a:pt x="112" y="918"/>
                    </a:lnTo>
                    <a:lnTo>
                      <a:pt x="92" y="958"/>
                    </a:lnTo>
                    <a:lnTo>
                      <a:pt x="81" y="1008"/>
                    </a:lnTo>
                    <a:lnTo>
                      <a:pt x="46" y="1008"/>
                    </a:lnTo>
                    <a:lnTo>
                      <a:pt x="34" y="972"/>
                    </a:lnTo>
                    <a:lnTo>
                      <a:pt x="58" y="914"/>
                    </a:lnTo>
                    <a:lnTo>
                      <a:pt x="123" y="874"/>
                    </a:lnTo>
                    <a:lnTo>
                      <a:pt x="162" y="833"/>
                    </a:lnTo>
                    <a:lnTo>
                      <a:pt x="197" y="811"/>
                    </a:lnTo>
                    <a:lnTo>
                      <a:pt x="209" y="770"/>
                    </a:lnTo>
                    <a:lnTo>
                      <a:pt x="194" y="663"/>
                    </a:lnTo>
                    <a:lnTo>
                      <a:pt x="139" y="582"/>
                    </a:lnTo>
                    <a:lnTo>
                      <a:pt x="92" y="510"/>
                    </a:lnTo>
                    <a:lnTo>
                      <a:pt x="34" y="430"/>
                    </a:lnTo>
                    <a:lnTo>
                      <a:pt x="0" y="353"/>
                    </a:lnTo>
                    <a:lnTo>
                      <a:pt x="0" y="309"/>
                    </a:lnTo>
                    <a:lnTo>
                      <a:pt x="30" y="287"/>
                    </a:lnTo>
                    <a:lnTo>
                      <a:pt x="150" y="206"/>
                    </a:lnTo>
                    <a:lnTo>
                      <a:pt x="267" y="134"/>
                    </a:lnTo>
                    <a:lnTo>
                      <a:pt x="384" y="67"/>
                    </a:lnTo>
                    <a:lnTo>
                      <a:pt x="406" y="4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591" name="Freeform 48"/>
              <p:cNvSpPr>
                <a:spLocks/>
              </p:cNvSpPr>
              <p:nvPr/>
            </p:nvSpPr>
            <p:spPr bwMode="auto">
              <a:xfrm>
                <a:off x="5111" y="2648"/>
                <a:ext cx="71" cy="219"/>
              </a:xfrm>
              <a:custGeom>
                <a:avLst/>
                <a:gdLst>
                  <a:gd name="T0" fmla="*/ 0 w 356"/>
                  <a:gd name="T1" fmla="*/ 0 h 1093"/>
                  <a:gd name="T2" fmla="*/ 0 w 356"/>
                  <a:gd name="T3" fmla="*/ 0 h 1093"/>
                  <a:gd name="T4" fmla="*/ 0 w 356"/>
                  <a:gd name="T5" fmla="*/ 0 h 1093"/>
                  <a:gd name="T6" fmla="*/ 0 w 356"/>
                  <a:gd name="T7" fmla="*/ 0 h 1093"/>
                  <a:gd name="T8" fmla="*/ 0 w 356"/>
                  <a:gd name="T9" fmla="*/ 0 h 1093"/>
                  <a:gd name="T10" fmla="*/ 0 w 356"/>
                  <a:gd name="T11" fmla="*/ 0 h 1093"/>
                  <a:gd name="T12" fmla="*/ 0 w 356"/>
                  <a:gd name="T13" fmla="*/ 0 h 1093"/>
                  <a:gd name="T14" fmla="*/ 0 w 356"/>
                  <a:gd name="T15" fmla="*/ 0 h 1093"/>
                  <a:gd name="T16" fmla="*/ 0 w 356"/>
                  <a:gd name="T17" fmla="*/ 0 h 1093"/>
                  <a:gd name="T18" fmla="*/ 0 w 356"/>
                  <a:gd name="T19" fmla="*/ 0 h 1093"/>
                  <a:gd name="T20" fmla="*/ 0 w 356"/>
                  <a:gd name="T21" fmla="*/ 0 h 1093"/>
                  <a:gd name="T22" fmla="*/ 0 w 356"/>
                  <a:gd name="T23" fmla="*/ 0 h 1093"/>
                  <a:gd name="T24" fmla="*/ 0 w 356"/>
                  <a:gd name="T25" fmla="*/ 0 h 1093"/>
                  <a:gd name="T26" fmla="*/ 0 w 356"/>
                  <a:gd name="T27" fmla="*/ 0 h 1093"/>
                  <a:gd name="T28" fmla="*/ 0 w 356"/>
                  <a:gd name="T29" fmla="*/ 0 h 1093"/>
                  <a:gd name="T30" fmla="*/ 0 w 356"/>
                  <a:gd name="T31" fmla="*/ 0 h 1093"/>
                  <a:gd name="T32" fmla="*/ 0 w 356"/>
                  <a:gd name="T33" fmla="*/ 0 h 1093"/>
                  <a:gd name="T34" fmla="*/ 0 w 356"/>
                  <a:gd name="T35" fmla="*/ 0 h 1093"/>
                  <a:gd name="T36" fmla="*/ 0 w 356"/>
                  <a:gd name="T37" fmla="*/ 0 h 1093"/>
                  <a:gd name="T38" fmla="*/ 0 w 356"/>
                  <a:gd name="T39" fmla="*/ 0 h 1093"/>
                  <a:gd name="T40" fmla="*/ 0 w 356"/>
                  <a:gd name="T41" fmla="*/ 0 h 1093"/>
                  <a:gd name="T42" fmla="*/ 0 w 356"/>
                  <a:gd name="T43" fmla="*/ 0 h 1093"/>
                  <a:gd name="T44" fmla="*/ 0 w 356"/>
                  <a:gd name="T45" fmla="*/ 0 h 1093"/>
                  <a:gd name="T46" fmla="*/ 0 w 356"/>
                  <a:gd name="T47" fmla="*/ 0 h 1093"/>
                  <a:gd name="T48" fmla="*/ 0 w 356"/>
                  <a:gd name="T49" fmla="*/ 0 h 1093"/>
                  <a:gd name="T50" fmla="*/ 0 w 356"/>
                  <a:gd name="T51" fmla="*/ 0 h 1093"/>
                  <a:gd name="T52" fmla="*/ 0 w 356"/>
                  <a:gd name="T53" fmla="*/ 0 h 1093"/>
                  <a:gd name="T54" fmla="*/ 0 w 356"/>
                  <a:gd name="T55" fmla="*/ 0 h 1093"/>
                  <a:gd name="T56" fmla="*/ 0 w 356"/>
                  <a:gd name="T57" fmla="*/ 0 h 1093"/>
                  <a:gd name="T58" fmla="*/ 0 w 356"/>
                  <a:gd name="T59" fmla="*/ 0 h 1093"/>
                  <a:gd name="T60" fmla="*/ 0 w 356"/>
                  <a:gd name="T61" fmla="*/ 0 h 1093"/>
                  <a:gd name="T62" fmla="*/ 0 w 356"/>
                  <a:gd name="T63" fmla="*/ 0 h 1093"/>
                  <a:gd name="T64" fmla="*/ 0 w 356"/>
                  <a:gd name="T65" fmla="*/ 0 h 1093"/>
                  <a:gd name="T66" fmla="*/ 0 w 356"/>
                  <a:gd name="T67" fmla="*/ 0 h 1093"/>
                  <a:gd name="T68" fmla="*/ 0 w 356"/>
                  <a:gd name="T69" fmla="*/ 0 h 1093"/>
                  <a:gd name="T70" fmla="*/ 0 w 356"/>
                  <a:gd name="T71" fmla="*/ 0 h 1093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w 356"/>
                  <a:gd name="T109" fmla="*/ 0 h 1093"/>
                  <a:gd name="T110" fmla="*/ 356 w 356"/>
                  <a:gd name="T111" fmla="*/ 1093 h 1093"/>
                </a:gdLst>
                <a:ahLst/>
                <a:cxnLst>
                  <a:cxn ang="T72">
                    <a:pos x="T0" y="T1"/>
                  </a:cxn>
                  <a:cxn ang="T73">
                    <a:pos x="T2" y="T3"/>
                  </a:cxn>
                  <a:cxn ang="T74">
                    <a:pos x="T4" y="T5"/>
                  </a:cxn>
                  <a:cxn ang="T75">
                    <a:pos x="T6" y="T7"/>
                  </a:cxn>
                  <a:cxn ang="T76">
                    <a:pos x="T8" y="T9"/>
                  </a:cxn>
                  <a:cxn ang="T77">
                    <a:pos x="T10" y="T11"/>
                  </a:cxn>
                  <a:cxn ang="T78">
                    <a:pos x="T12" y="T13"/>
                  </a:cxn>
                  <a:cxn ang="T79">
                    <a:pos x="T14" y="T15"/>
                  </a:cxn>
                  <a:cxn ang="T80">
                    <a:pos x="T16" y="T17"/>
                  </a:cxn>
                  <a:cxn ang="T81">
                    <a:pos x="T18" y="T19"/>
                  </a:cxn>
                  <a:cxn ang="T82">
                    <a:pos x="T20" y="T21"/>
                  </a:cxn>
                  <a:cxn ang="T83">
                    <a:pos x="T22" y="T23"/>
                  </a:cxn>
                  <a:cxn ang="T84">
                    <a:pos x="T24" y="T25"/>
                  </a:cxn>
                  <a:cxn ang="T85">
                    <a:pos x="T26" y="T27"/>
                  </a:cxn>
                  <a:cxn ang="T86">
                    <a:pos x="T28" y="T29"/>
                  </a:cxn>
                  <a:cxn ang="T87">
                    <a:pos x="T30" y="T31"/>
                  </a:cxn>
                  <a:cxn ang="T88">
                    <a:pos x="T32" y="T33"/>
                  </a:cxn>
                  <a:cxn ang="T89">
                    <a:pos x="T34" y="T35"/>
                  </a:cxn>
                  <a:cxn ang="T90">
                    <a:pos x="T36" y="T37"/>
                  </a:cxn>
                  <a:cxn ang="T91">
                    <a:pos x="T38" y="T39"/>
                  </a:cxn>
                  <a:cxn ang="T92">
                    <a:pos x="T40" y="T41"/>
                  </a:cxn>
                  <a:cxn ang="T93">
                    <a:pos x="T42" y="T43"/>
                  </a:cxn>
                  <a:cxn ang="T94">
                    <a:pos x="T44" y="T45"/>
                  </a:cxn>
                  <a:cxn ang="T95">
                    <a:pos x="T46" y="T47"/>
                  </a:cxn>
                  <a:cxn ang="T96">
                    <a:pos x="T48" y="T49"/>
                  </a:cxn>
                  <a:cxn ang="T97">
                    <a:pos x="T50" y="T51"/>
                  </a:cxn>
                  <a:cxn ang="T98">
                    <a:pos x="T52" y="T53"/>
                  </a:cxn>
                  <a:cxn ang="T99">
                    <a:pos x="T54" y="T55"/>
                  </a:cxn>
                  <a:cxn ang="T100">
                    <a:pos x="T56" y="T57"/>
                  </a:cxn>
                  <a:cxn ang="T101">
                    <a:pos x="T58" y="T59"/>
                  </a:cxn>
                  <a:cxn ang="T102">
                    <a:pos x="T60" y="T61"/>
                  </a:cxn>
                  <a:cxn ang="T103">
                    <a:pos x="T62" y="T63"/>
                  </a:cxn>
                  <a:cxn ang="T104">
                    <a:pos x="T64" y="T65"/>
                  </a:cxn>
                  <a:cxn ang="T105">
                    <a:pos x="T66" y="T67"/>
                  </a:cxn>
                  <a:cxn ang="T106">
                    <a:pos x="T68" y="T69"/>
                  </a:cxn>
                  <a:cxn ang="T107">
                    <a:pos x="T70" y="T71"/>
                  </a:cxn>
                </a:cxnLst>
                <a:rect l="T108" t="T109" r="T110" b="T111"/>
                <a:pathLst>
                  <a:path w="356" h="1093">
                    <a:moveTo>
                      <a:pt x="66" y="125"/>
                    </a:moveTo>
                    <a:lnTo>
                      <a:pt x="19" y="53"/>
                    </a:lnTo>
                    <a:lnTo>
                      <a:pt x="35" y="0"/>
                    </a:lnTo>
                    <a:lnTo>
                      <a:pt x="81" y="0"/>
                    </a:lnTo>
                    <a:lnTo>
                      <a:pt x="136" y="57"/>
                    </a:lnTo>
                    <a:lnTo>
                      <a:pt x="205" y="179"/>
                    </a:lnTo>
                    <a:lnTo>
                      <a:pt x="244" y="296"/>
                    </a:lnTo>
                    <a:lnTo>
                      <a:pt x="278" y="407"/>
                    </a:lnTo>
                    <a:lnTo>
                      <a:pt x="291" y="511"/>
                    </a:lnTo>
                    <a:lnTo>
                      <a:pt x="286" y="564"/>
                    </a:lnTo>
                    <a:lnTo>
                      <a:pt x="252" y="631"/>
                    </a:lnTo>
                    <a:lnTo>
                      <a:pt x="194" y="810"/>
                    </a:lnTo>
                    <a:lnTo>
                      <a:pt x="128" y="914"/>
                    </a:lnTo>
                    <a:lnTo>
                      <a:pt x="112" y="958"/>
                    </a:lnTo>
                    <a:lnTo>
                      <a:pt x="175" y="967"/>
                    </a:lnTo>
                    <a:lnTo>
                      <a:pt x="256" y="967"/>
                    </a:lnTo>
                    <a:lnTo>
                      <a:pt x="356" y="1009"/>
                    </a:lnTo>
                    <a:lnTo>
                      <a:pt x="349" y="1040"/>
                    </a:lnTo>
                    <a:lnTo>
                      <a:pt x="333" y="1075"/>
                    </a:lnTo>
                    <a:lnTo>
                      <a:pt x="302" y="1093"/>
                    </a:lnTo>
                    <a:lnTo>
                      <a:pt x="241" y="1067"/>
                    </a:lnTo>
                    <a:lnTo>
                      <a:pt x="175" y="1026"/>
                    </a:lnTo>
                    <a:lnTo>
                      <a:pt x="81" y="1022"/>
                    </a:lnTo>
                    <a:lnTo>
                      <a:pt x="23" y="1035"/>
                    </a:lnTo>
                    <a:lnTo>
                      <a:pt x="0" y="1013"/>
                    </a:lnTo>
                    <a:lnTo>
                      <a:pt x="0" y="981"/>
                    </a:lnTo>
                    <a:lnTo>
                      <a:pt x="31" y="945"/>
                    </a:lnTo>
                    <a:lnTo>
                      <a:pt x="81" y="887"/>
                    </a:lnTo>
                    <a:lnTo>
                      <a:pt x="170" y="739"/>
                    </a:lnTo>
                    <a:lnTo>
                      <a:pt x="209" y="609"/>
                    </a:lnTo>
                    <a:lnTo>
                      <a:pt x="220" y="484"/>
                    </a:lnTo>
                    <a:lnTo>
                      <a:pt x="217" y="416"/>
                    </a:lnTo>
                    <a:lnTo>
                      <a:pt x="186" y="296"/>
                    </a:lnTo>
                    <a:lnTo>
                      <a:pt x="105" y="165"/>
                    </a:lnTo>
                    <a:lnTo>
                      <a:pt x="47" y="99"/>
                    </a:lnTo>
                    <a:lnTo>
                      <a:pt x="66" y="125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592" name="Freeform 49"/>
              <p:cNvSpPr>
                <a:spLocks/>
              </p:cNvSpPr>
              <p:nvPr/>
            </p:nvSpPr>
            <p:spPr bwMode="auto">
              <a:xfrm>
                <a:off x="5001" y="2633"/>
                <a:ext cx="105" cy="241"/>
              </a:xfrm>
              <a:custGeom>
                <a:avLst/>
                <a:gdLst>
                  <a:gd name="T0" fmla="*/ 0 w 524"/>
                  <a:gd name="T1" fmla="*/ 0 h 1205"/>
                  <a:gd name="T2" fmla="*/ 0 w 524"/>
                  <a:gd name="T3" fmla="*/ 0 h 1205"/>
                  <a:gd name="T4" fmla="*/ 0 w 524"/>
                  <a:gd name="T5" fmla="*/ 0 h 1205"/>
                  <a:gd name="T6" fmla="*/ 0 w 524"/>
                  <a:gd name="T7" fmla="*/ 0 h 1205"/>
                  <a:gd name="T8" fmla="*/ 0 w 524"/>
                  <a:gd name="T9" fmla="*/ 0 h 1205"/>
                  <a:gd name="T10" fmla="*/ 0 w 524"/>
                  <a:gd name="T11" fmla="*/ 0 h 1205"/>
                  <a:gd name="T12" fmla="*/ 0 w 524"/>
                  <a:gd name="T13" fmla="*/ 0 h 1205"/>
                  <a:gd name="T14" fmla="*/ 0 w 524"/>
                  <a:gd name="T15" fmla="*/ 0 h 1205"/>
                  <a:gd name="T16" fmla="*/ 0 w 524"/>
                  <a:gd name="T17" fmla="*/ 0 h 1205"/>
                  <a:gd name="T18" fmla="*/ 0 w 524"/>
                  <a:gd name="T19" fmla="*/ 0 h 1205"/>
                  <a:gd name="T20" fmla="*/ 0 w 524"/>
                  <a:gd name="T21" fmla="*/ 0 h 1205"/>
                  <a:gd name="T22" fmla="*/ 0 w 524"/>
                  <a:gd name="T23" fmla="*/ 0 h 1205"/>
                  <a:gd name="T24" fmla="*/ 0 w 524"/>
                  <a:gd name="T25" fmla="*/ 0 h 1205"/>
                  <a:gd name="T26" fmla="*/ 0 w 524"/>
                  <a:gd name="T27" fmla="*/ 0 h 1205"/>
                  <a:gd name="T28" fmla="*/ 0 w 524"/>
                  <a:gd name="T29" fmla="*/ 0 h 1205"/>
                  <a:gd name="T30" fmla="*/ 0 w 524"/>
                  <a:gd name="T31" fmla="*/ 0 h 1205"/>
                  <a:gd name="T32" fmla="*/ 0 w 524"/>
                  <a:gd name="T33" fmla="*/ 0 h 1205"/>
                  <a:gd name="T34" fmla="*/ 0 w 524"/>
                  <a:gd name="T35" fmla="*/ 0 h 1205"/>
                  <a:gd name="T36" fmla="*/ 0 w 524"/>
                  <a:gd name="T37" fmla="*/ 0 h 1205"/>
                  <a:gd name="T38" fmla="*/ 0 w 524"/>
                  <a:gd name="T39" fmla="*/ 0 h 1205"/>
                  <a:gd name="T40" fmla="*/ 0 w 524"/>
                  <a:gd name="T41" fmla="*/ 0 h 1205"/>
                  <a:gd name="T42" fmla="*/ 0 w 524"/>
                  <a:gd name="T43" fmla="*/ 0 h 1205"/>
                  <a:gd name="T44" fmla="*/ 0 w 524"/>
                  <a:gd name="T45" fmla="*/ 0 h 1205"/>
                  <a:gd name="T46" fmla="*/ 0 w 524"/>
                  <a:gd name="T47" fmla="*/ 0 h 1205"/>
                  <a:gd name="T48" fmla="*/ 0 w 524"/>
                  <a:gd name="T49" fmla="*/ 0 h 1205"/>
                  <a:gd name="T50" fmla="*/ 0 w 524"/>
                  <a:gd name="T51" fmla="*/ 0 h 1205"/>
                  <a:gd name="T52" fmla="*/ 0 w 524"/>
                  <a:gd name="T53" fmla="*/ 0 h 1205"/>
                  <a:gd name="T54" fmla="*/ 0 w 524"/>
                  <a:gd name="T55" fmla="*/ 0 h 1205"/>
                  <a:gd name="T56" fmla="*/ 0 w 524"/>
                  <a:gd name="T57" fmla="*/ 0 h 1205"/>
                  <a:gd name="T58" fmla="*/ 0 w 524"/>
                  <a:gd name="T59" fmla="*/ 0 h 1205"/>
                  <a:gd name="T60" fmla="*/ 0 w 524"/>
                  <a:gd name="T61" fmla="*/ 0 h 1205"/>
                  <a:gd name="T62" fmla="*/ 0 w 524"/>
                  <a:gd name="T63" fmla="*/ 0 h 1205"/>
                  <a:gd name="T64" fmla="*/ 0 w 524"/>
                  <a:gd name="T65" fmla="*/ 0 h 1205"/>
                  <a:gd name="T66" fmla="*/ 0 w 524"/>
                  <a:gd name="T67" fmla="*/ 0 h 1205"/>
                  <a:gd name="T68" fmla="*/ 0 w 524"/>
                  <a:gd name="T69" fmla="*/ 0 h 1205"/>
                  <a:gd name="T70" fmla="*/ 0 w 524"/>
                  <a:gd name="T71" fmla="*/ 0 h 1205"/>
                  <a:gd name="T72" fmla="*/ 0 w 524"/>
                  <a:gd name="T73" fmla="*/ 0 h 1205"/>
                  <a:gd name="T74" fmla="*/ 0 w 524"/>
                  <a:gd name="T75" fmla="*/ 0 h 1205"/>
                  <a:gd name="T76" fmla="*/ 0 w 524"/>
                  <a:gd name="T77" fmla="*/ 0 h 1205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w 524"/>
                  <a:gd name="T118" fmla="*/ 0 h 1205"/>
                  <a:gd name="T119" fmla="*/ 524 w 524"/>
                  <a:gd name="T120" fmla="*/ 1205 h 1205"/>
                </a:gdLst>
                <a:ahLst/>
                <a:cxnLst>
                  <a:cxn ang="T78">
                    <a:pos x="T0" y="T1"/>
                  </a:cxn>
                  <a:cxn ang="T79">
                    <a:pos x="T2" y="T3"/>
                  </a:cxn>
                  <a:cxn ang="T80">
                    <a:pos x="T4" y="T5"/>
                  </a:cxn>
                  <a:cxn ang="T81">
                    <a:pos x="T6" y="T7"/>
                  </a:cxn>
                  <a:cxn ang="T82">
                    <a:pos x="T8" y="T9"/>
                  </a:cxn>
                  <a:cxn ang="T83">
                    <a:pos x="T10" y="T11"/>
                  </a:cxn>
                  <a:cxn ang="T84">
                    <a:pos x="T12" y="T13"/>
                  </a:cxn>
                  <a:cxn ang="T85">
                    <a:pos x="T14" y="T15"/>
                  </a:cxn>
                  <a:cxn ang="T86">
                    <a:pos x="T16" y="T17"/>
                  </a:cxn>
                  <a:cxn ang="T87">
                    <a:pos x="T18" y="T19"/>
                  </a:cxn>
                  <a:cxn ang="T88">
                    <a:pos x="T20" y="T21"/>
                  </a:cxn>
                  <a:cxn ang="T89">
                    <a:pos x="T22" y="T23"/>
                  </a:cxn>
                  <a:cxn ang="T90">
                    <a:pos x="T24" y="T25"/>
                  </a:cxn>
                  <a:cxn ang="T91">
                    <a:pos x="T26" y="T27"/>
                  </a:cxn>
                  <a:cxn ang="T92">
                    <a:pos x="T28" y="T29"/>
                  </a:cxn>
                  <a:cxn ang="T93">
                    <a:pos x="T30" y="T31"/>
                  </a:cxn>
                  <a:cxn ang="T94">
                    <a:pos x="T32" y="T33"/>
                  </a:cxn>
                  <a:cxn ang="T95">
                    <a:pos x="T34" y="T35"/>
                  </a:cxn>
                  <a:cxn ang="T96">
                    <a:pos x="T36" y="T37"/>
                  </a:cxn>
                  <a:cxn ang="T97">
                    <a:pos x="T38" y="T39"/>
                  </a:cxn>
                  <a:cxn ang="T98">
                    <a:pos x="T40" y="T41"/>
                  </a:cxn>
                  <a:cxn ang="T99">
                    <a:pos x="T42" y="T43"/>
                  </a:cxn>
                  <a:cxn ang="T100">
                    <a:pos x="T44" y="T45"/>
                  </a:cxn>
                  <a:cxn ang="T101">
                    <a:pos x="T46" y="T47"/>
                  </a:cxn>
                  <a:cxn ang="T102">
                    <a:pos x="T48" y="T49"/>
                  </a:cxn>
                  <a:cxn ang="T103">
                    <a:pos x="T50" y="T51"/>
                  </a:cxn>
                  <a:cxn ang="T104">
                    <a:pos x="T52" y="T53"/>
                  </a:cxn>
                  <a:cxn ang="T105">
                    <a:pos x="T54" y="T55"/>
                  </a:cxn>
                  <a:cxn ang="T106">
                    <a:pos x="T56" y="T57"/>
                  </a:cxn>
                  <a:cxn ang="T107">
                    <a:pos x="T58" y="T59"/>
                  </a:cxn>
                  <a:cxn ang="T108">
                    <a:pos x="T60" y="T61"/>
                  </a:cxn>
                  <a:cxn ang="T109">
                    <a:pos x="T62" y="T63"/>
                  </a:cxn>
                  <a:cxn ang="T110">
                    <a:pos x="T64" y="T65"/>
                  </a:cxn>
                  <a:cxn ang="T111">
                    <a:pos x="T66" y="T67"/>
                  </a:cxn>
                  <a:cxn ang="T112">
                    <a:pos x="T68" y="T69"/>
                  </a:cxn>
                  <a:cxn ang="T113">
                    <a:pos x="T70" y="T71"/>
                  </a:cxn>
                  <a:cxn ang="T114">
                    <a:pos x="T72" y="T73"/>
                  </a:cxn>
                  <a:cxn ang="T115">
                    <a:pos x="T74" y="T75"/>
                  </a:cxn>
                  <a:cxn ang="T116">
                    <a:pos x="T76" y="T77"/>
                  </a:cxn>
                </a:cxnLst>
                <a:rect l="T117" t="T118" r="T119" b="T120"/>
                <a:pathLst>
                  <a:path w="524" h="1205">
                    <a:moveTo>
                      <a:pt x="306" y="211"/>
                    </a:moveTo>
                    <a:lnTo>
                      <a:pt x="383" y="94"/>
                    </a:lnTo>
                    <a:lnTo>
                      <a:pt x="453" y="0"/>
                    </a:lnTo>
                    <a:lnTo>
                      <a:pt x="500" y="9"/>
                    </a:lnTo>
                    <a:lnTo>
                      <a:pt x="524" y="49"/>
                    </a:lnTo>
                    <a:lnTo>
                      <a:pt x="524" y="121"/>
                    </a:lnTo>
                    <a:lnTo>
                      <a:pt x="480" y="162"/>
                    </a:lnTo>
                    <a:lnTo>
                      <a:pt x="407" y="215"/>
                    </a:lnTo>
                    <a:lnTo>
                      <a:pt x="349" y="282"/>
                    </a:lnTo>
                    <a:lnTo>
                      <a:pt x="283" y="372"/>
                    </a:lnTo>
                    <a:lnTo>
                      <a:pt x="256" y="439"/>
                    </a:lnTo>
                    <a:lnTo>
                      <a:pt x="225" y="520"/>
                    </a:lnTo>
                    <a:lnTo>
                      <a:pt x="210" y="627"/>
                    </a:lnTo>
                    <a:lnTo>
                      <a:pt x="210" y="726"/>
                    </a:lnTo>
                    <a:lnTo>
                      <a:pt x="225" y="846"/>
                    </a:lnTo>
                    <a:lnTo>
                      <a:pt x="267" y="963"/>
                    </a:lnTo>
                    <a:lnTo>
                      <a:pt x="302" y="1030"/>
                    </a:lnTo>
                    <a:lnTo>
                      <a:pt x="325" y="1075"/>
                    </a:lnTo>
                    <a:lnTo>
                      <a:pt x="325" y="1112"/>
                    </a:lnTo>
                    <a:lnTo>
                      <a:pt x="302" y="1125"/>
                    </a:lnTo>
                    <a:lnTo>
                      <a:pt x="249" y="1125"/>
                    </a:lnTo>
                    <a:lnTo>
                      <a:pt x="163" y="1143"/>
                    </a:lnTo>
                    <a:lnTo>
                      <a:pt x="97" y="1169"/>
                    </a:lnTo>
                    <a:lnTo>
                      <a:pt x="58" y="1205"/>
                    </a:lnTo>
                    <a:lnTo>
                      <a:pt x="24" y="1192"/>
                    </a:lnTo>
                    <a:lnTo>
                      <a:pt x="0" y="1143"/>
                    </a:lnTo>
                    <a:lnTo>
                      <a:pt x="4" y="1102"/>
                    </a:lnTo>
                    <a:lnTo>
                      <a:pt x="69" y="1070"/>
                    </a:lnTo>
                    <a:lnTo>
                      <a:pt x="174" y="1061"/>
                    </a:lnTo>
                    <a:lnTo>
                      <a:pt x="271" y="1061"/>
                    </a:lnTo>
                    <a:lnTo>
                      <a:pt x="233" y="1008"/>
                    </a:lnTo>
                    <a:lnTo>
                      <a:pt x="213" y="941"/>
                    </a:lnTo>
                    <a:lnTo>
                      <a:pt x="186" y="846"/>
                    </a:lnTo>
                    <a:lnTo>
                      <a:pt x="155" y="748"/>
                    </a:lnTo>
                    <a:lnTo>
                      <a:pt x="155" y="632"/>
                    </a:lnTo>
                    <a:lnTo>
                      <a:pt x="163" y="520"/>
                    </a:lnTo>
                    <a:lnTo>
                      <a:pt x="197" y="417"/>
                    </a:lnTo>
                    <a:lnTo>
                      <a:pt x="260" y="282"/>
                    </a:lnTo>
                    <a:lnTo>
                      <a:pt x="306" y="211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4584" name="Text Box 50"/>
            <p:cNvSpPr txBox="1">
              <a:spLocks noChangeArrowheads="1"/>
            </p:cNvSpPr>
            <p:nvPr/>
          </p:nvSpPr>
          <p:spPr bwMode="auto">
            <a:xfrm>
              <a:off x="3216" y="2945"/>
              <a:ext cx="1155" cy="6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9pPr>
            </a:lstStyle>
            <a:p>
              <a:r>
                <a:rPr lang="en-US" sz="1000">
                  <a:latin typeface="Tahoma" charset="0"/>
                </a:rPr>
                <a:t>The instruction syntax provides operands in the same order as you would expect in a statement from a high level language.</a:t>
              </a:r>
            </a:p>
          </p:txBody>
        </p:sp>
        <p:sp>
          <p:nvSpPr>
            <p:cNvPr id="24585" name="Line 51"/>
            <p:cNvSpPr>
              <a:spLocks noChangeShapeType="1"/>
            </p:cNvSpPr>
            <p:nvPr/>
          </p:nvSpPr>
          <p:spPr bwMode="auto">
            <a:xfrm flipV="1">
              <a:off x="3020" y="3312"/>
              <a:ext cx="122" cy="9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</p:grpSp>
      <p:sp>
        <p:nvSpPr>
          <p:cNvPr id="24582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9pPr>
          </a:lstStyle>
          <a:p>
            <a:fld id="{C4CD7BD9-2E14-D74A-A4FD-62372E2C5534}" type="slidenum">
              <a:rPr lang="en-US" sz="1400">
                <a:latin typeface="Arial Narrow" charset="0"/>
              </a:rPr>
              <a:pPr/>
              <a:t>6</a:t>
            </a:fld>
            <a:endParaRPr lang="en-US" sz="1400">
              <a:latin typeface="Arial Narrow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63081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19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7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198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US" dirty="0">
                <a:ea typeface="ＭＳ Ｐゴシック" charset="0"/>
                <a:cs typeface="ＭＳ Ｐゴシック" charset="0"/>
              </a:rPr>
              <a:t>Being the Machine!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  <a:cs typeface="ＭＳ Ｐゴシック" charset="0"/>
              </a:rPr>
              <a:t>Instruction sequence</a:t>
            </a:r>
          </a:p>
          <a:p>
            <a:pPr lvl="1"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</a:rPr>
              <a:t>Instructions are executed sequentially from a list …</a:t>
            </a:r>
          </a:p>
          <a:p>
            <a:pPr lvl="2"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</a:rPr>
              <a:t>… unless some special instructions alter this flow</a:t>
            </a:r>
          </a:p>
          <a:p>
            <a:pPr lvl="1"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</a:rPr>
              <a:t>Instructions execute one after another</a:t>
            </a:r>
          </a:p>
          <a:p>
            <a:pPr lvl="2"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</a:rPr>
              <a:t>therefore, results of all previous instructions have been computed</a:t>
            </a:r>
          </a:p>
          <a:p>
            <a:pPr marL="457200" lvl="1" indent="0">
              <a:buFont typeface="Wingdings" charset="0"/>
              <a:buNone/>
              <a:defRPr/>
            </a:pPr>
            <a:endParaRPr lang="en-US" dirty="0">
              <a:effectLst>
                <a:outerShdw blurRad="38100" dist="38100" dir="2700000" algn="tl">
                  <a:srgbClr val="DDDDDD"/>
                </a:outerShdw>
              </a:effectLst>
              <a:ea typeface="ＭＳ Ｐゴシック" charset="0"/>
            </a:endParaRPr>
          </a:p>
          <a:p>
            <a:pPr>
              <a:defRPr/>
            </a:pPr>
            <a:endParaRPr lang="en-US" dirty="0">
              <a:effectLst>
                <a:outerShdw blurRad="38100" dist="38100" dir="2700000" algn="tl">
                  <a:srgbClr val="DDDDDD"/>
                </a:outerShdw>
              </a:effectLst>
              <a:ea typeface="ＭＳ Ｐゴシック" charset="0"/>
              <a:cs typeface="ＭＳ Ｐゴシック" charset="0"/>
            </a:endParaRPr>
          </a:p>
        </p:txBody>
      </p:sp>
      <p:grpSp>
        <p:nvGrpSpPr>
          <p:cNvPr id="26627" name="Group 4"/>
          <p:cNvGrpSpPr>
            <a:grpSpLocks/>
          </p:cNvGrpSpPr>
          <p:nvPr/>
        </p:nvGrpSpPr>
        <p:grpSpPr bwMode="auto">
          <a:xfrm>
            <a:off x="5715000" y="3590950"/>
            <a:ext cx="2743200" cy="2238375"/>
            <a:chOff x="816" y="2352"/>
            <a:chExt cx="1728" cy="1410"/>
          </a:xfrm>
        </p:grpSpPr>
        <p:sp>
          <p:nvSpPr>
            <p:cNvPr id="26659" name="Text Box 5"/>
            <p:cNvSpPr txBox="1">
              <a:spLocks noChangeArrowheads="1"/>
            </p:cNvSpPr>
            <p:nvPr/>
          </p:nvSpPr>
          <p:spPr bwMode="auto">
            <a:xfrm>
              <a:off x="816" y="2640"/>
              <a:ext cx="1728" cy="252"/>
            </a:xfrm>
            <a:prstGeom prst="rect">
              <a:avLst/>
            </a:prstGeom>
            <a:solidFill>
              <a:srgbClr val="FF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sz="2000">
                  <a:latin typeface="Tahoma" charset="0"/>
                </a:rPr>
                <a:t>$t0:	0 </a:t>
              </a:r>
            </a:p>
          </p:txBody>
        </p:sp>
        <p:sp>
          <p:nvSpPr>
            <p:cNvPr id="26660" name="Text Box 6"/>
            <p:cNvSpPr txBox="1">
              <a:spLocks noChangeArrowheads="1"/>
            </p:cNvSpPr>
            <p:nvPr/>
          </p:nvSpPr>
          <p:spPr bwMode="auto">
            <a:xfrm>
              <a:off x="816" y="2934"/>
              <a:ext cx="1728" cy="252"/>
            </a:xfrm>
            <a:prstGeom prst="rect">
              <a:avLst/>
            </a:prstGeom>
            <a:solidFill>
              <a:srgbClr val="FF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sz="2000">
                  <a:latin typeface="Tahoma" charset="0"/>
                </a:rPr>
                <a:t>$t1:	6 </a:t>
              </a:r>
            </a:p>
          </p:txBody>
        </p:sp>
        <p:sp>
          <p:nvSpPr>
            <p:cNvPr id="26661" name="Text Box 7"/>
            <p:cNvSpPr txBox="1">
              <a:spLocks noChangeArrowheads="1"/>
            </p:cNvSpPr>
            <p:nvPr/>
          </p:nvSpPr>
          <p:spPr bwMode="auto">
            <a:xfrm>
              <a:off x="816" y="3222"/>
              <a:ext cx="1728" cy="252"/>
            </a:xfrm>
            <a:prstGeom prst="rect">
              <a:avLst/>
            </a:prstGeom>
            <a:solidFill>
              <a:srgbClr val="FF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sz="2000">
                  <a:latin typeface="Tahoma" charset="0"/>
                </a:rPr>
                <a:t>$t2:	8 </a:t>
              </a:r>
            </a:p>
          </p:txBody>
        </p:sp>
        <p:sp>
          <p:nvSpPr>
            <p:cNvPr id="26662" name="Text Box 8"/>
            <p:cNvSpPr txBox="1">
              <a:spLocks noChangeArrowheads="1"/>
            </p:cNvSpPr>
            <p:nvPr/>
          </p:nvSpPr>
          <p:spPr bwMode="auto">
            <a:xfrm>
              <a:off x="816" y="3510"/>
              <a:ext cx="1728" cy="252"/>
            </a:xfrm>
            <a:prstGeom prst="rect">
              <a:avLst/>
            </a:prstGeom>
            <a:solidFill>
              <a:srgbClr val="FF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sz="2000">
                  <a:latin typeface="Tahoma" charset="0"/>
                </a:rPr>
                <a:t>$t3:	10 </a:t>
              </a:r>
            </a:p>
          </p:txBody>
        </p:sp>
        <p:sp>
          <p:nvSpPr>
            <p:cNvPr id="26663" name="Text Box 9"/>
            <p:cNvSpPr txBox="1">
              <a:spLocks noChangeArrowheads="1"/>
            </p:cNvSpPr>
            <p:nvPr/>
          </p:nvSpPr>
          <p:spPr bwMode="auto">
            <a:xfrm>
              <a:off x="1269" y="2352"/>
              <a:ext cx="867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9pPr>
            </a:lstStyle>
            <a:p>
              <a:r>
                <a:rPr lang="en-US" sz="2000">
                  <a:latin typeface="Tahoma" charset="0"/>
                </a:rPr>
                <a:t>Variables</a:t>
              </a:r>
            </a:p>
          </p:txBody>
        </p:sp>
      </p:grpSp>
      <p:grpSp>
        <p:nvGrpSpPr>
          <p:cNvPr id="26628" name="Group 10"/>
          <p:cNvGrpSpPr>
            <a:grpSpLocks/>
          </p:cNvGrpSpPr>
          <p:nvPr/>
        </p:nvGrpSpPr>
        <p:grpSpPr bwMode="auto">
          <a:xfrm>
            <a:off x="990600" y="3590950"/>
            <a:ext cx="2743200" cy="2238375"/>
            <a:chOff x="576" y="960"/>
            <a:chExt cx="1728" cy="1410"/>
          </a:xfrm>
        </p:grpSpPr>
        <p:sp>
          <p:nvSpPr>
            <p:cNvPr id="26654" name="Text Box 11"/>
            <p:cNvSpPr txBox="1">
              <a:spLocks noChangeArrowheads="1"/>
            </p:cNvSpPr>
            <p:nvPr/>
          </p:nvSpPr>
          <p:spPr bwMode="auto">
            <a:xfrm>
              <a:off x="576" y="1231"/>
              <a:ext cx="1728" cy="252"/>
            </a:xfrm>
            <a:prstGeom prst="rect">
              <a:avLst/>
            </a:prstGeom>
            <a:solidFill>
              <a:srgbClr val="CCE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sz="2000" dirty="0">
                  <a:latin typeface="Tahoma" charset="0"/>
                </a:rPr>
                <a:t>add $t0, $t1, $t1 </a:t>
              </a:r>
            </a:p>
          </p:txBody>
        </p:sp>
        <p:sp>
          <p:nvSpPr>
            <p:cNvPr id="26655" name="Text Box 12"/>
            <p:cNvSpPr txBox="1">
              <a:spLocks noChangeArrowheads="1"/>
            </p:cNvSpPr>
            <p:nvPr/>
          </p:nvSpPr>
          <p:spPr bwMode="auto">
            <a:xfrm>
              <a:off x="576" y="1530"/>
              <a:ext cx="1728" cy="252"/>
            </a:xfrm>
            <a:prstGeom prst="rect">
              <a:avLst/>
            </a:prstGeom>
            <a:solidFill>
              <a:srgbClr val="CCE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sz="2000">
                  <a:latin typeface="Tahoma" charset="0"/>
                </a:rPr>
                <a:t>add $t0, $t0, $t0 </a:t>
              </a:r>
            </a:p>
          </p:txBody>
        </p:sp>
        <p:sp>
          <p:nvSpPr>
            <p:cNvPr id="26656" name="Text Box 13"/>
            <p:cNvSpPr txBox="1">
              <a:spLocks noChangeArrowheads="1"/>
            </p:cNvSpPr>
            <p:nvPr/>
          </p:nvSpPr>
          <p:spPr bwMode="auto">
            <a:xfrm>
              <a:off x="576" y="1828"/>
              <a:ext cx="1728" cy="252"/>
            </a:xfrm>
            <a:prstGeom prst="rect">
              <a:avLst/>
            </a:prstGeom>
            <a:solidFill>
              <a:srgbClr val="CCE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sz="2000">
                  <a:latin typeface="Tahoma" charset="0"/>
                </a:rPr>
                <a:t>add $t0, $t0, $t0 </a:t>
              </a:r>
            </a:p>
          </p:txBody>
        </p:sp>
        <p:sp>
          <p:nvSpPr>
            <p:cNvPr id="26657" name="Text Box 14"/>
            <p:cNvSpPr txBox="1">
              <a:spLocks noChangeArrowheads="1"/>
            </p:cNvSpPr>
            <p:nvPr/>
          </p:nvSpPr>
          <p:spPr bwMode="auto">
            <a:xfrm>
              <a:off x="576" y="2118"/>
              <a:ext cx="1728" cy="252"/>
            </a:xfrm>
            <a:prstGeom prst="rect">
              <a:avLst/>
            </a:prstGeom>
            <a:solidFill>
              <a:srgbClr val="CCE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sz="2000">
                  <a:latin typeface="Tahoma" charset="0"/>
                </a:rPr>
                <a:t>sub $t1, $t0, $t1 </a:t>
              </a:r>
            </a:p>
          </p:txBody>
        </p:sp>
        <p:sp>
          <p:nvSpPr>
            <p:cNvPr id="26658" name="Text Box 15"/>
            <p:cNvSpPr txBox="1">
              <a:spLocks noChangeArrowheads="1"/>
            </p:cNvSpPr>
            <p:nvPr/>
          </p:nvSpPr>
          <p:spPr bwMode="auto">
            <a:xfrm>
              <a:off x="901" y="960"/>
              <a:ext cx="1109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9pPr>
            </a:lstStyle>
            <a:p>
              <a:r>
                <a:rPr lang="en-US" sz="2000">
                  <a:latin typeface="Tahoma" charset="0"/>
                </a:rPr>
                <a:t>Instructions</a:t>
              </a:r>
            </a:p>
          </p:txBody>
        </p:sp>
      </p:grpSp>
      <p:sp>
        <p:nvSpPr>
          <p:cNvPr id="679952" name="AutoShape 16"/>
          <p:cNvSpPr>
            <a:spLocks noChangeArrowheads="1"/>
          </p:cNvSpPr>
          <p:nvPr/>
        </p:nvSpPr>
        <p:spPr bwMode="auto">
          <a:xfrm>
            <a:off x="685800" y="3739158"/>
            <a:ext cx="304800" cy="917575"/>
          </a:xfrm>
          <a:prstGeom prst="rightArrow">
            <a:avLst>
              <a:gd name="adj1" fmla="val 50000"/>
              <a:gd name="adj2" fmla="val 3333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en-US">
              <a:latin typeface="Tahoma" charset="0"/>
            </a:endParaRPr>
          </a:p>
        </p:txBody>
      </p:sp>
      <p:sp>
        <p:nvSpPr>
          <p:cNvPr id="679953" name="AutoShape 17"/>
          <p:cNvSpPr>
            <a:spLocks noChangeArrowheads="1"/>
          </p:cNvSpPr>
          <p:nvPr/>
        </p:nvSpPr>
        <p:spPr bwMode="auto">
          <a:xfrm>
            <a:off x="685800" y="4196358"/>
            <a:ext cx="304800" cy="917575"/>
          </a:xfrm>
          <a:prstGeom prst="rightArrow">
            <a:avLst>
              <a:gd name="adj1" fmla="val 50000"/>
              <a:gd name="adj2" fmla="val 3333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en-US">
              <a:latin typeface="Tahoma" charset="0"/>
            </a:endParaRPr>
          </a:p>
        </p:txBody>
      </p:sp>
      <p:sp>
        <p:nvSpPr>
          <p:cNvPr id="679954" name="AutoShape 18"/>
          <p:cNvSpPr>
            <a:spLocks noChangeArrowheads="1"/>
          </p:cNvSpPr>
          <p:nvPr/>
        </p:nvSpPr>
        <p:spPr bwMode="auto">
          <a:xfrm>
            <a:off x="685800" y="4653558"/>
            <a:ext cx="304800" cy="917575"/>
          </a:xfrm>
          <a:prstGeom prst="rightArrow">
            <a:avLst>
              <a:gd name="adj1" fmla="val 50000"/>
              <a:gd name="adj2" fmla="val 3333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en-US">
              <a:latin typeface="Tahoma" charset="0"/>
            </a:endParaRPr>
          </a:p>
        </p:txBody>
      </p:sp>
      <p:sp>
        <p:nvSpPr>
          <p:cNvPr id="679955" name="AutoShape 19"/>
          <p:cNvSpPr>
            <a:spLocks noChangeArrowheads="1"/>
          </p:cNvSpPr>
          <p:nvPr/>
        </p:nvSpPr>
        <p:spPr bwMode="auto">
          <a:xfrm>
            <a:off x="685800" y="5186958"/>
            <a:ext cx="304800" cy="917575"/>
          </a:xfrm>
          <a:prstGeom prst="rightArrow">
            <a:avLst>
              <a:gd name="adj1" fmla="val 50000"/>
              <a:gd name="adj2" fmla="val 3333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en-US">
              <a:latin typeface="Tahoma" charset="0"/>
            </a:endParaRPr>
          </a:p>
        </p:txBody>
      </p:sp>
      <p:grpSp>
        <p:nvGrpSpPr>
          <p:cNvPr id="4" name="Group 23"/>
          <p:cNvGrpSpPr>
            <a:grpSpLocks/>
          </p:cNvGrpSpPr>
          <p:nvPr/>
        </p:nvGrpSpPr>
        <p:grpSpPr bwMode="auto">
          <a:xfrm>
            <a:off x="6705600" y="4016970"/>
            <a:ext cx="746125" cy="400050"/>
            <a:chOff x="2352" y="3696"/>
            <a:chExt cx="470" cy="252"/>
          </a:xfrm>
        </p:grpSpPr>
        <p:sp>
          <p:nvSpPr>
            <p:cNvPr id="26651" name="Line 20"/>
            <p:cNvSpPr>
              <a:spLocks noChangeShapeType="1"/>
            </p:cNvSpPr>
            <p:nvPr/>
          </p:nvSpPr>
          <p:spPr bwMode="auto">
            <a:xfrm>
              <a:off x="2352" y="3744"/>
              <a:ext cx="144" cy="192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26652" name="Line 21"/>
            <p:cNvSpPr>
              <a:spLocks noChangeShapeType="1"/>
            </p:cNvSpPr>
            <p:nvPr/>
          </p:nvSpPr>
          <p:spPr bwMode="auto">
            <a:xfrm flipH="1">
              <a:off x="2352" y="3744"/>
              <a:ext cx="144" cy="192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26653" name="Text Box 22"/>
            <p:cNvSpPr txBox="1">
              <a:spLocks noChangeArrowheads="1"/>
            </p:cNvSpPr>
            <p:nvPr/>
          </p:nvSpPr>
          <p:spPr bwMode="auto">
            <a:xfrm>
              <a:off x="2496" y="3696"/>
              <a:ext cx="326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9pPr>
            </a:lstStyle>
            <a:p>
              <a:r>
                <a:rPr lang="en-US" sz="2000">
                  <a:latin typeface="Tahoma" charset="0"/>
                </a:rPr>
                <a:t>12</a:t>
              </a:r>
            </a:p>
          </p:txBody>
        </p:sp>
      </p:grpSp>
      <p:grpSp>
        <p:nvGrpSpPr>
          <p:cNvPr id="5" name="Group 24"/>
          <p:cNvGrpSpPr>
            <a:grpSpLocks/>
          </p:cNvGrpSpPr>
          <p:nvPr/>
        </p:nvGrpSpPr>
        <p:grpSpPr bwMode="auto">
          <a:xfrm>
            <a:off x="7029450" y="4007445"/>
            <a:ext cx="746125" cy="400050"/>
            <a:chOff x="2352" y="3696"/>
            <a:chExt cx="470" cy="252"/>
          </a:xfrm>
        </p:grpSpPr>
        <p:sp>
          <p:nvSpPr>
            <p:cNvPr id="26648" name="Line 25"/>
            <p:cNvSpPr>
              <a:spLocks noChangeShapeType="1"/>
            </p:cNvSpPr>
            <p:nvPr/>
          </p:nvSpPr>
          <p:spPr bwMode="auto">
            <a:xfrm>
              <a:off x="2352" y="3744"/>
              <a:ext cx="144" cy="192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26649" name="Line 26"/>
            <p:cNvSpPr>
              <a:spLocks noChangeShapeType="1"/>
            </p:cNvSpPr>
            <p:nvPr/>
          </p:nvSpPr>
          <p:spPr bwMode="auto">
            <a:xfrm flipH="1">
              <a:off x="2352" y="3744"/>
              <a:ext cx="144" cy="192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26650" name="Text Box 27"/>
            <p:cNvSpPr txBox="1">
              <a:spLocks noChangeArrowheads="1"/>
            </p:cNvSpPr>
            <p:nvPr/>
          </p:nvSpPr>
          <p:spPr bwMode="auto">
            <a:xfrm>
              <a:off x="2496" y="3696"/>
              <a:ext cx="326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9pPr>
            </a:lstStyle>
            <a:p>
              <a:r>
                <a:rPr lang="en-US" sz="2000">
                  <a:latin typeface="Tahoma" charset="0"/>
                </a:rPr>
                <a:t>24</a:t>
              </a:r>
            </a:p>
          </p:txBody>
        </p:sp>
      </p:grpSp>
      <p:grpSp>
        <p:nvGrpSpPr>
          <p:cNvPr id="6" name="Group 28"/>
          <p:cNvGrpSpPr>
            <a:grpSpLocks/>
          </p:cNvGrpSpPr>
          <p:nvPr/>
        </p:nvGrpSpPr>
        <p:grpSpPr bwMode="auto">
          <a:xfrm>
            <a:off x="7445375" y="4016970"/>
            <a:ext cx="739775" cy="400050"/>
            <a:chOff x="2352" y="3696"/>
            <a:chExt cx="466" cy="252"/>
          </a:xfrm>
        </p:grpSpPr>
        <p:sp>
          <p:nvSpPr>
            <p:cNvPr id="26645" name="Line 29"/>
            <p:cNvSpPr>
              <a:spLocks noChangeShapeType="1"/>
            </p:cNvSpPr>
            <p:nvPr/>
          </p:nvSpPr>
          <p:spPr bwMode="auto">
            <a:xfrm>
              <a:off x="2352" y="3744"/>
              <a:ext cx="144" cy="192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26646" name="Line 30"/>
            <p:cNvSpPr>
              <a:spLocks noChangeShapeType="1"/>
            </p:cNvSpPr>
            <p:nvPr/>
          </p:nvSpPr>
          <p:spPr bwMode="auto">
            <a:xfrm flipH="1">
              <a:off x="2352" y="3744"/>
              <a:ext cx="144" cy="192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26647" name="Text Box 31"/>
            <p:cNvSpPr txBox="1">
              <a:spLocks noChangeArrowheads="1"/>
            </p:cNvSpPr>
            <p:nvPr/>
          </p:nvSpPr>
          <p:spPr bwMode="auto">
            <a:xfrm>
              <a:off x="2496" y="3696"/>
              <a:ext cx="322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9pPr>
            </a:lstStyle>
            <a:p>
              <a:r>
                <a:rPr lang="en-US" sz="2000">
                  <a:latin typeface="Tahoma" charset="0"/>
                </a:rPr>
                <a:t>48</a:t>
              </a:r>
            </a:p>
          </p:txBody>
        </p:sp>
      </p:grpSp>
      <p:grpSp>
        <p:nvGrpSpPr>
          <p:cNvPr id="7" name="Group 32"/>
          <p:cNvGrpSpPr>
            <a:grpSpLocks/>
          </p:cNvGrpSpPr>
          <p:nvPr/>
        </p:nvGrpSpPr>
        <p:grpSpPr bwMode="auto">
          <a:xfrm>
            <a:off x="6696075" y="4483695"/>
            <a:ext cx="746125" cy="400050"/>
            <a:chOff x="2352" y="3696"/>
            <a:chExt cx="470" cy="252"/>
          </a:xfrm>
        </p:grpSpPr>
        <p:sp>
          <p:nvSpPr>
            <p:cNvPr id="26642" name="Line 33"/>
            <p:cNvSpPr>
              <a:spLocks noChangeShapeType="1"/>
            </p:cNvSpPr>
            <p:nvPr/>
          </p:nvSpPr>
          <p:spPr bwMode="auto">
            <a:xfrm>
              <a:off x="2352" y="3744"/>
              <a:ext cx="144" cy="192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26643" name="Line 34"/>
            <p:cNvSpPr>
              <a:spLocks noChangeShapeType="1"/>
            </p:cNvSpPr>
            <p:nvPr/>
          </p:nvSpPr>
          <p:spPr bwMode="auto">
            <a:xfrm flipH="1">
              <a:off x="2352" y="3744"/>
              <a:ext cx="144" cy="192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26644" name="Text Box 35"/>
            <p:cNvSpPr txBox="1">
              <a:spLocks noChangeArrowheads="1"/>
            </p:cNvSpPr>
            <p:nvPr/>
          </p:nvSpPr>
          <p:spPr bwMode="auto">
            <a:xfrm>
              <a:off x="2496" y="3696"/>
              <a:ext cx="326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9pPr>
            </a:lstStyle>
            <a:p>
              <a:r>
                <a:rPr lang="en-US" sz="2000">
                  <a:latin typeface="Tahoma" charset="0"/>
                </a:rPr>
                <a:t>42</a:t>
              </a:r>
            </a:p>
          </p:txBody>
        </p:sp>
      </p:grpSp>
      <p:grpSp>
        <p:nvGrpSpPr>
          <p:cNvPr id="8" name="Group 39"/>
          <p:cNvGrpSpPr>
            <a:grpSpLocks/>
          </p:cNvGrpSpPr>
          <p:nvPr/>
        </p:nvGrpSpPr>
        <p:grpSpPr bwMode="auto">
          <a:xfrm>
            <a:off x="3884613" y="4388445"/>
            <a:ext cx="1754187" cy="1920875"/>
            <a:chOff x="2447" y="2640"/>
            <a:chExt cx="1105" cy="1210"/>
          </a:xfrm>
        </p:grpSpPr>
        <p:pic>
          <p:nvPicPr>
            <p:cNvPr id="26639" name="Picture 36" descr="MCj00787110000[1]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457" y="3157"/>
              <a:ext cx="286" cy="6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6640" name="Text Box 37"/>
            <p:cNvSpPr txBox="1">
              <a:spLocks noChangeArrowheads="1"/>
            </p:cNvSpPr>
            <p:nvPr/>
          </p:nvSpPr>
          <p:spPr bwMode="auto">
            <a:xfrm>
              <a:off x="2447" y="2640"/>
              <a:ext cx="1105" cy="5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9pPr>
            </a:lstStyle>
            <a:p>
              <a:r>
                <a:rPr lang="en-US" sz="1800">
                  <a:latin typeface="Tahoma" charset="0"/>
                </a:rPr>
                <a:t>What is this program doing?</a:t>
              </a:r>
            </a:p>
          </p:txBody>
        </p:sp>
        <p:sp>
          <p:nvSpPr>
            <p:cNvPr id="26641" name="Line 38"/>
            <p:cNvSpPr>
              <a:spLocks noChangeShapeType="1"/>
            </p:cNvSpPr>
            <p:nvPr/>
          </p:nvSpPr>
          <p:spPr bwMode="auto">
            <a:xfrm flipV="1">
              <a:off x="2606" y="3044"/>
              <a:ext cx="137" cy="11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</p:grpSp>
      <p:sp>
        <p:nvSpPr>
          <p:cNvPr id="26638" name="Slide Number Placeholder 1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9pPr>
          </a:lstStyle>
          <a:p>
            <a:fld id="{1C3FD53E-3430-F845-B281-AAEDF947431A}" type="slidenum">
              <a:rPr lang="en-US" sz="1400">
                <a:latin typeface="Arial Narrow" charset="0"/>
              </a:rPr>
              <a:pPr/>
              <a:t>7</a:t>
            </a:fld>
            <a:endParaRPr lang="en-US" sz="1400">
              <a:latin typeface="Arial Narrow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81183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99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99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99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99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99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99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99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9952" grpId="0" animBg="1"/>
      <p:bldP spid="679952" grpId="1" animBg="1"/>
      <p:bldP spid="679953" grpId="0" animBg="1"/>
      <p:bldP spid="679953" grpId="1" animBg="1"/>
      <p:bldP spid="679954" grpId="0" animBg="1"/>
      <p:bldP spid="679954" grpId="1" animBg="1"/>
      <p:bldP spid="67995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US" dirty="0">
                <a:ea typeface="ＭＳ Ｐゴシック" charset="0"/>
                <a:cs typeface="ＭＳ Ｐゴシック" charset="0"/>
              </a:rPr>
              <a:t>What did this machine do?</a:t>
            </a:r>
          </a:p>
        </p:txBody>
      </p:sp>
      <p:sp>
        <p:nvSpPr>
          <p:cNvPr id="68403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  <a:cs typeface="ＭＳ Ｐゴシック" charset="0"/>
              </a:rPr>
              <a:t>Let’s repeat the simulation, this time using unknowns</a:t>
            </a:r>
          </a:p>
          <a:p>
            <a:pPr lvl="1"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  <a:cs typeface="ＭＳ Ｐゴシック" charset="0"/>
              </a:rPr>
              <a:t>CLASS:  What is this machine doing?</a:t>
            </a:r>
          </a:p>
          <a:p>
            <a:pPr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  <a:cs typeface="ＭＳ Ｐゴシック" charset="0"/>
              </a:rPr>
              <a:t>Knowing what the program does allows us to write down its specification, and give it a meaningful name</a:t>
            </a:r>
          </a:p>
        </p:txBody>
      </p:sp>
      <p:sp>
        <p:nvSpPr>
          <p:cNvPr id="28686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9pPr>
          </a:lstStyle>
          <a:p>
            <a:fld id="{4AE74233-E0F7-A648-ACC4-542F60B0B04E}" type="slidenum">
              <a:rPr lang="en-US" sz="1400">
                <a:latin typeface="Arial Narrow" charset="0"/>
              </a:rPr>
              <a:pPr/>
              <a:t>8</a:t>
            </a:fld>
            <a:endParaRPr lang="en-US" sz="1400">
              <a:latin typeface="Arial Narrow" charset="0"/>
            </a:endParaRPr>
          </a:p>
        </p:txBody>
      </p:sp>
      <p:grpSp>
        <p:nvGrpSpPr>
          <p:cNvPr id="28675" name="Group 4"/>
          <p:cNvGrpSpPr>
            <a:grpSpLocks/>
          </p:cNvGrpSpPr>
          <p:nvPr/>
        </p:nvGrpSpPr>
        <p:grpSpPr bwMode="auto">
          <a:xfrm>
            <a:off x="5715000" y="3352800"/>
            <a:ext cx="2743200" cy="2238375"/>
            <a:chOff x="816" y="2352"/>
            <a:chExt cx="1728" cy="1410"/>
          </a:xfrm>
        </p:grpSpPr>
        <p:sp>
          <p:nvSpPr>
            <p:cNvPr id="28704" name="Text Box 5"/>
            <p:cNvSpPr txBox="1">
              <a:spLocks noChangeArrowheads="1"/>
            </p:cNvSpPr>
            <p:nvPr/>
          </p:nvSpPr>
          <p:spPr bwMode="auto">
            <a:xfrm>
              <a:off x="816" y="2640"/>
              <a:ext cx="1728" cy="252"/>
            </a:xfrm>
            <a:prstGeom prst="rect">
              <a:avLst/>
            </a:prstGeom>
            <a:solidFill>
              <a:srgbClr val="FF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sz="2000">
                  <a:latin typeface="Tahoma" charset="0"/>
                </a:rPr>
                <a:t>$t0:	w </a:t>
              </a:r>
            </a:p>
          </p:txBody>
        </p:sp>
        <p:sp>
          <p:nvSpPr>
            <p:cNvPr id="28705" name="Text Box 6"/>
            <p:cNvSpPr txBox="1">
              <a:spLocks noChangeArrowheads="1"/>
            </p:cNvSpPr>
            <p:nvPr/>
          </p:nvSpPr>
          <p:spPr bwMode="auto">
            <a:xfrm>
              <a:off x="816" y="2934"/>
              <a:ext cx="1728" cy="252"/>
            </a:xfrm>
            <a:prstGeom prst="rect">
              <a:avLst/>
            </a:prstGeom>
            <a:solidFill>
              <a:srgbClr val="FF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sz="2000">
                  <a:latin typeface="Tahoma" charset="0"/>
                </a:rPr>
                <a:t>$t1:	x </a:t>
              </a:r>
            </a:p>
          </p:txBody>
        </p:sp>
        <p:sp>
          <p:nvSpPr>
            <p:cNvPr id="28706" name="Text Box 7"/>
            <p:cNvSpPr txBox="1">
              <a:spLocks noChangeArrowheads="1"/>
            </p:cNvSpPr>
            <p:nvPr/>
          </p:nvSpPr>
          <p:spPr bwMode="auto">
            <a:xfrm>
              <a:off x="816" y="3222"/>
              <a:ext cx="1728" cy="252"/>
            </a:xfrm>
            <a:prstGeom prst="rect">
              <a:avLst/>
            </a:prstGeom>
            <a:solidFill>
              <a:srgbClr val="FF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sz="2000">
                  <a:latin typeface="Tahoma" charset="0"/>
                </a:rPr>
                <a:t>$t2:	y </a:t>
              </a:r>
            </a:p>
          </p:txBody>
        </p:sp>
        <p:sp>
          <p:nvSpPr>
            <p:cNvPr id="28707" name="Text Box 8"/>
            <p:cNvSpPr txBox="1">
              <a:spLocks noChangeArrowheads="1"/>
            </p:cNvSpPr>
            <p:nvPr/>
          </p:nvSpPr>
          <p:spPr bwMode="auto">
            <a:xfrm>
              <a:off x="816" y="3510"/>
              <a:ext cx="1728" cy="252"/>
            </a:xfrm>
            <a:prstGeom prst="rect">
              <a:avLst/>
            </a:prstGeom>
            <a:solidFill>
              <a:srgbClr val="FF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sz="2000">
                  <a:latin typeface="Tahoma" charset="0"/>
                </a:rPr>
                <a:t>$t3:	z </a:t>
              </a:r>
            </a:p>
          </p:txBody>
        </p:sp>
        <p:sp>
          <p:nvSpPr>
            <p:cNvPr id="28708" name="Text Box 9"/>
            <p:cNvSpPr txBox="1">
              <a:spLocks noChangeArrowheads="1"/>
            </p:cNvSpPr>
            <p:nvPr/>
          </p:nvSpPr>
          <p:spPr bwMode="auto">
            <a:xfrm>
              <a:off x="1269" y="2352"/>
              <a:ext cx="867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9pPr>
            </a:lstStyle>
            <a:p>
              <a:r>
                <a:rPr lang="en-US" sz="2000">
                  <a:latin typeface="Tahoma" charset="0"/>
                </a:rPr>
                <a:t>Variables</a:t>
              </a:r>
            </a:p>
          </p:txBody>
        </p:sp>
      </p:grpSp>
      <p:grpSp>
        <p:nvGrpSpPr>
          <p:cNvPr id="28676" name="Group 10"/>
          <p:cNvGrpSpPr>
            <a:grpSpLocks/>
          </p:cNvGrpSpPr>
          <p:nvPr/>
        </p:nvGrpSpPr>
        <p:grpSpPr bwMode="auto">
          <a:xfrm>
            <a:off x="1143000" y="3352800"/>
            <a:ext cx="2743200" cy="2238375"/>
            <a:chOff x="576" y="960"/>
            <a:chExt cx="1728" cy="1410"/>
          </a:xfrm>
        </p:grpSpPr>
        <p:sp>
          <p:nvSpPr>
            <p:cNvPr id="28699" name="Text Box 11"/>
            <p:cNvSpPr txBox="1">
              <a:spLocks noChangeArrowheads="1"/>
            </p:cNvSpPr>
            <p:nvPr/>
          </p:nvSpPr>
          <p:spPr bwMode="auto">
            <a:xfrm>
              <a:off x="576" y="1231"/>
              <a:ext cx="1728" cy="252"/>
            </a:xfrm>
            <a:prstGeom prst="rect">
              <a:avLst/>
            </a:prstGeom>
            <a:solidFill>
              <a:srgbClr val="CCE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sz="2000">
                  <a:latin typeface="Tahoma" charset="0"/>
                </a:rPr>
                <a:t>add $t0, $t1, $t1 </a:t>
              </a:r>
            </a:p>
          </p:txBody>
        </p:sp>
        <p:sp>
          <p:nvSpPr>
            <p:cNvPr id="28700" name="Text Box 12"/>
            <p:cNvSpPr txBox="1">
              <a:spLocks noChangeArrowheads="1"/>
            </p:cNvSpPr>
            <p:nvPr/>
          </p:nvSpPr>
          <p:spPr bwMode="auto">
            <a:xfrm>
              <a:off x="576" y="1530"/>
              <a:ext cx="1728" cy="252"/>
            </a:xfrm>
            <a:prstGeom prst="rect">
              <a:avLst/>
            </a:prstGeom>
            <a:solidFill>
              <a:srgbClr val="CCE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sz="2000">
                  <a:latin typeface="Tahoma" charset="0"/>
                </a:rPr>
                <a:t>add $t0, $t0, $t0 </a:t>
              </a:r>
            </a:p>
          </p:txBody>
        </p:sp>
        <p:sp>
          <p:nvSpPr>
            <p:cNvPr id="28701" name="Text Box 13"/>
            <p:cNvSpPr txBox="1">
              <a:spLocks noChangeArrowheads="1"/>
            </p:cNvSpPr>
            <p:nvPr/>
          </p:nvSpPr>
          <p:spPr bwMode="auto">
            <a:xfrm>
              <a:off x="576" y="1828"/>
              <a:ext cx="1728" cy="252"/>
            </a:xfrm>
            <a:prstGeom prst="rect">
              <a:avLst/>
            </a:prstGeom>
            <a:solidFill>
              <a:srgbClr val="CCE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sz="2000">
                  <a:latin typeface="Tahoma" charset="0"/>
                </a:rPr>
                <a:t>add $t0, $t0, $t0 </a:t>
              </a:r>
            </a:p>
          </p:txBody>
        </p:sp>
        <p:sp>
          <p:nvSpPr>
            <p:cNvPr id="28702" name="Text Box 14"/>
            <p:cNvSpPr txBox="1">
              <a:spLocks noChangeArrowheads="1"/>
            </p:cNvSpPr>
            <p:nvPr/>
          </p:nvSpPr>
          <p:spPr bwMode="auto">
            <a:xfrm>
              <a:off x="576" y="2118"/>
              <a:ext cx="1728" cy="252"/>
            </a:xfrm>
            <a:prstGeom prst="rect">
              <a:avLst/>
            </a:prstGeom>
            <a:solidFill>
              <a:srgbClr val="CCE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sz="2000">
                  <a:latin typeface="Tahoma" charset="0"/>
                </a:rPr>
                <a:t>sub $t1, $t0, $t1 </a:t>
              </a:r>
            </a:p>
          </p:txBody>
        </p:sp>
        <p:sp>
          <p:nvSpPr>
            <p:cNvPr id="28703" name="Text Box 15"/>
            <p:cNvSpPr txBox="1">
              <a:spLocks noChangeArrowheads="1"/>
            </p:cNvSpPr>
            <p:nvPr/>
          </p:nvSpPr>
          <p:spPr bwMode="auto">
            <a:xfrm>
              <a:off x="901" y="960"/>
              <a:ext cx="1109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9pPr>
            </a:lstStyle>
            <a:p>
              <a:r>
                <a:rPr lang="en-US" sz="2000">
                  <a:latin typeface="Tahoma" charset="0"/>
                </a:rPr>
                <a:t>Instructions</a:t>
              </a:r>
            </a:p>
          </p:txBody>
        </p:sp>
      </p:grpSp>
      <p:sp>
        <p:nvSpPr>
          <p:cNvPr id="684048" name="AutoShape 16"/>
          <p:cNvSpPr>
            <a:spLocks noChangeArrowheads="1"/>
          </p:cNvSpPr>
          <p:nvPr/>
        </p:nvSpPr>
        <p:spPr bwMode="auto">
          <a:xfrm>
            <a:off x="838200" y="3541713"/>
            <a:ext cx="304800" cy="917575"/>
          </a:xfrm>
          <a:prstGeom prst="rightArrow">
            <a:avLst>
              <a:gd name="adj1" fmla="val 50000"/>
              <a:gd name="adj2" fmla="val 3333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en-US">
              <a:latin typeface="Tahoma" charset="0"/>
            </a:endParaRPr>
          </a:p>
        </p:txBody>
      </p:sp>
      <p:sp>
        <p:nvSpPr>
          <p:cNvPr id="684049" name="AutoShape 17"/>
          <p:cNvSpPr>
            <a:spLocks noChangeArrowheads="1"/>
          </p:cNvSpPr>
          <p:nvPr/>
        </p:nvSpPr>
        <p:spPr bwMode="auto">
          <a:xfrm>
            <a:off x="838200" y="3998913"/>
            <a:ext cx="304800" cy="917575"/>
          </a:xfrm>
          <a:prstGeom prst="rightArrow">
            <a:avLst>
              <a:gd name="adj1" fmla="val 50000"/>
              <a:gd name="adj2" fmla="val 3333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en-US">
              <a:latin typeface="Tahoma" charset="0"/>
            </a:endParaRPr>
          </a:p>
        </p:txBody>
      </p:sp>
      <p:sp>
        <p:nvSpPr>
          <p:cNvPr id="684050" name="AutoShape 18"/>
          <p:cNvSpPr>
            <a:spLocks noChangeArrowheads="1"/>
          </p:cNvSpPr>
          <p:nvPr/>
        </p:nvSpPr>
        <p:spPr bwMode="auto">
          <a:xfrm>
            <a:off x="838200" y="4456113"/>
            <a:ext cx="304800" cy="917575"/>
          </a:xfrm>
          <a:prstGeom prst="rightArrow">
            <a:avLst>
              <a:gd name="adj1" fmla="val 50000"/>
              <a:gd name="adj2" fmla="val 3333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en-US">
              <a:latin typeface="Tahoma" charset="0"/>
            </a:endParaRPr>
          </a:p>
        </p:txBody>
      </p:sp>
      <p:sp>
        <p:nvSpPr>
          <p:cNvPr id="684051" name="AutoShape 19"/>
          <p:cNvSpPr>
            <a:spLocks noChangeArrowheads="1"/>
          </p:cNvSpPr>
          <p:nvPr/>
        </p:nvSpPr>
        <p:spPr bwMode="auto">
          <a:xfrm>
            <a:off x="838200" y="4989513"/>
            <a:ext cx="304800" cy="917575"/>
          </a:xfrm>
          <a:prstGeom prst="rightArrow">
            <a:avLst>
              <a:gd name="adj1" fmla="val 50000"/>
              <a:gd name="adj2" fmla="val 3333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en-US">
              <a:latin typeface="Tahoma" charset="0"/>
            </a:endParaRPr>
          </a:p>
        </p:txBody>
      </p:sp>
      <p:grpSp>
        <p:nvGrpSpPr>
          <p:cNvPr id="4" name="Group 20"/>
          <p:cNvGrpSpPr>
            <a:grpSpLocks/>
          </p:cNvGrpSpPr>
          <p:nvPr/>
        </p:nvGrpSpPr>
        <p:grpSpPr bwMode="auto">
          <a:xfrm>
            <a:off x="6705600" y="3819525"/>
            <a:ext cx="733425" cy="400050"/>
            <a:chOff x="2352" y="3696"/>
            <a:chExt cx="462" cy="252"/>
          </a:xfrm>
        </p:grpSpPr>
        <p:sp>
          <p:nvSpPr>
            <p:cNvPr id="28696" name="Line 21"/>
            <p:cNvSpPr>
              <a:spLocks noChangeShapeType="1"/>
            </p:cNvSpPr>
            <p:nvPr/>
          </p:nvSpPr>
          <p:spPr bwMode="auto">
            <a:xfrm>
              <a:off x="2352" y="3744"/>
              <a:ext cx="144" cy="192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28697" name="Line 22"/>
            <p:cNvSpPr>
              <a:spLocks noChangeShapeType="1"/>
            </p:cNvSpPr>
            <p:nvPr/>
          </p:nvSpPr>
          <p:spPr bwMode="auto">
            <a:xfrm flipH="1">
              <a:off x="2352" y="3744"/>
              <a:ext cx="144" cy="192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28698" name="Text Box 23"/>
            <p:cNvSpPr txBox="1">
              <a:spLocks noChangeArrowheads="1"/>
            </p:cNvSpPr>
            <p:nvPr/>
          </p:nvSpPr>
          <p:spPr bwMode="auto">
            <a:xfrm>
              <a:off x="2496" y="3696"/>
              <a:ext cx="318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9pPr>
            </a:lstStyle>
            <a:p>
              <a:r>
                <a:rPr lang="en-US" sz="2000">
                  <a:latin typeface="Tahoma" charset="0"/>
                </a:rPr>
                <a:t>2x</a:t>
              </a:r>
            </a:p>
          </p:txBody>
        </p:sp>
      </p:grpSp>
      <p:grpSp>
        <p:nvGrpSpPr>
          <p:cNvPr id="5" name="Group 24"/>
          <p:cNvGrpSpPr>
            <a:grpSpLocks/>
          </p:cNvGrpSpPr>
          <p:nvPr/>
        </p:nvGrpSpPr>
        <p:grpSpPr bwMode="auto">
          <a:xfrm>
            <a:off x="7029450" y="3810000"/>
            <a:ext cx="733425" cy="400050"/>
            <a:chOff x="2352" y="3696"/>
            <a:chExt cx="462" cy="252"/>
          </a:xfrm>
        </p:grpSpPr>
        <p:sp>
          <p:nvSpPr>
            <p:cNvPr id="28693" name="Line 25"/>
            <p:cNvSpPr>
              <a:spLocks noChangeShapeType="1"/>
            </p:cNvSpPr>
            <p:nvPr/>
          </p:nvSpPr>
          <p:spPr bwMode="auto">
            <a:xfrm>
              <a:off x="2352" y="3744"/>
              <a:ext cx="144" cy="192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28694" name="Line 26"/>
            <p:cNvSpPr>
              <a:spLocks noChangeShapeType="1"/>
            </p:cNvSpPr>
            <p:nvPr/>
          </p:nvSpPr>
          <p:spPr bwMode="auto">
            <a:xfrm flipH="1">
              <a:off x="2352" y="3744"/>
              <a:ext cx="144" cy="192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28695" name="Text Box 27"/>
            <p:cNvSpPr txBox="1">
              <a:spLocks noChangeArrowheads="1"/>
            </p:cNvSpPr>
            <p:nvPr/>
          </p:nvSpPr>
          <p:spPr bwMode="auto">
            <a:xfrm>
              <a:off x="2496" y="3696"/>
              <a:ext cx="318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9pPr>
            </a:lstStyle>
            <a:p>
              <a:r>
                <a:rPr lang="en-US" sz="2000">
                  <a:latin typeface="Tahoma" charset="0"/>
                </a:rPr>
                <a:t>4x</a:t>
              </a:r>
            </a:p>
          </p:txBody>
        </p:sp>
      </p:grpSp>
      <p:grpSp>
        <p:nvGrpSpPr>
          <p:cNvPr id="6" name="Group 28"/>
          <p:cNvGrpSpPr>
            <a:grpSpLocks/>
          </p:cNvGrpSpPr>
          <p:nvPr/>
        </p:nvGrpSpPr>
        <p:grpSpPr bwMode="auto">
          <a:xfrm>
            <a:off x="7445375" y="3819525"/>
            <a:ext cx="733425" cy="400050"/>
            <a:chOff x="2352" y="3696"/>
            <a:chExt cx="462" cy="252"/>
          </a:xfrm>
        </p:grpSpPr>
        <p:sp>
          <p:nvSpPr>
            <p:cNvPr id="28690" name="Line 29"/>
            <p:cNvSpPr>
              <a:spLocks noChangeShapeType="1"/>
            </p:cNvSpPr>
            <p:nvPr/>
          </p:nvSpPr>
          <p:spPr bwMode="auto">
            <a:xfrm>
              <a:off x="2352" y="3744"/>
              <a:ext cx="144" cy="192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28691" name="Line 30"/>
            <p:cNvSpPr>
              <a:spLocks noChangeShapeType="1"/>
            </p:cNvSpPr>
            <p:nvPr/>
          </p:nvSpPr>
          <p:spPr bwMode="auto">
            <a:xfrm flipH="1">
              <a:off x="2352" y="3744"/>
              <a:ext cx="144" cy="192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28692" name="Text Box 31"/>
            <p:cNvSpPr txBox="1">
              <a:spLocks noChangeArrowheads="1"/>
            </p:cNvSpPr>
            <p:nvPr/>
          </p:nvSpPr>
          <p:spPr bwMode="auto">
            <a:xfrm>
              <a:off x="2496" y="3696"/>
              <a:ext cx="318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9pPr>
            </a:lstStyle>
            <a:p>
              <a:r>
                <a:rPr lang="en-US" sz="2000">
                  <a:latin typeface="Tahoma" charset="0"/>
                </a:rPr>
                <a:t>8x</a:t>
              </a:r>
            </a:p>
          </p:txBody>
        </p:sp>
      </p:grpSp>
      <p:grpSp>
        <p:nvGrpSpPr>
          <p:cNvPr id="7" name="Group 32"/>
          <p:cNvGrpSpPr>
            <a:grpSpLocks/>
          </p:cNvGrpSpPr>
          <p:nvPr/>
        </p:nvGrpSpPr>
        <p:grpSpPr bwMode="auto">
          <a:xfrm>
            <a:off x="6711950" y="4286250"/>
            <a:ext cx="798513" cy="461963"/>
            <a:chOff x="2352" y="3696"/>
            <a:chExt cx="503" cy="291"/>
          </a:xfrm>
        </p:grpSpPr>
        <p:sp>
          <p:nvSpPr>
            <p:cNvPr id="28687" name="Line 33"/>
            <p:cNvSpPr>
              <a:spLocks noChangeShapeType="1"/>
            </p:cNvSpPr>
            <p:nvPr/>
          </p:nvSpPr>
          <p:spPr bwMode="auto">
            <a:xfrm>
              <a:off x="2352" y="3744"/>
              <a:ext cx="144" cy="192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28688" name="Line 34"/>
            <p:cNvSpPr>
              <a:spLocks noChangeShapeType="1"/>
            </p:cNvSpPr>
            <p:nvPr/>
          </p:nvSpPr>
          <p:spPr bwMode="auto">
            <a:xfrm flipH="1">
              <a:off x="2352" y="3744"/>
              <a:ext cx="144" cy="192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28689" name="Text Box 35"/>
            <p:cNvSpPr txBox="1">
              <a:spLocks noChangeArrowheads="1"/>
            </p:cNvSpPr>
            <p:nvPr/>
          </p:nvSpPr>
          <p:spPr bwMode="auto">
            <a:xfrm>
              <a:off x="2496" y="3696"/>
              <a:ext cx="359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9pPr>
            </a:lstStyle>
            <a:p>
              <a:r>
                <a:rPr lang="en-US">
                  <a:latin typeface="Tahoma" charset="0"/>
                </a:rPr>
                <a:t>7x</a:t>
              </a:r>
            </a:p>
          </p:txBody>
        </p:sp>
      </p:grpSp>
      <p:sp>
        <p:nvSpPr>
          <p:cNvPr id="684068" name="Text Box 36"/>
          <p:cNvSpPr txBox="1">
            <a:spLocks noChangeArrowheads="1"/>
          </p:cNvSpPr>
          <p:nvPr/>
        </p:nvSpPr>
        <p:spPr bwMode="auto">
          <a:xfrm>
            <a:off x="-25400" y="3810000"/>
            <a:ext cx="94138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9pPr>
          </a:lstStyle>
          <a:p>
            <a:r>
              <a:rPr lang="en-US" sz="1800" b="0">
                <a:latin typeface="Tahoma" charset="0"/>
              </a:rPr>
              <a:t>times7:</a:t>
            </a:r>
          </a:p>
        </p:txBody>
      </p:sp>
    </p:spTree>
    <p:extLst>
      <p:ext uri="{BB962C8B-B14F-4D97-AF65-F5344CB8AC3E}">
        <p14:creationId xmlns:p14="http://schemas.microsoft.com/office/powerpoint/2010/main" val="11494925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40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40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40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40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4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4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4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40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4048" grpId="0" animBg="1"/>
      <p:bldP spid="684048" grpId="1" animBg="1"/>
      <p:bldP spid="684049" grpId="0" animBg="1"/>
      <p:bldP spid="684049" grpId="1" animBg="1"/>
      <p:bldP spid="684050" grpId="0" animBg="1"/>
      <p:bldP spid="684050" grpId="1" animBg="1"/>
      <p:bldP spid="684051" grpId="0" animBg="1"/>
      <p:bldP spid="68406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US" dirty="0">
                <a:ea typeface="ＭＳ Ｐゴシック" charset="0"/>
                <a:cs typeface="ＭＳ Ｐゴシック" charset="0"/>
              </a:rPr>
              <a:t>Looping the Flow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  <a:cs typeface="ＭＳ Ｐゴシック" charset="0"/>
              </a:rPr>
              <a:t>Need something to change the instruction flow</a:t>
            </a:r>
          </a:p>
          <a:p>
            <a:pPr lvl="1"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  <a:cs typeface="ＭＳ Ｐゴシック" charset="0"/>
              </a:rPr>
              <a:t>“go back” to the beginning</a:t>
            </a:r>
          </a:p>
          <a:p>
            <a:pPr lvl="1"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  <a:cs typeface="ＭＳ Ｐゴシック" charset="0"/>
              </a:rPr>
              <a:t>a </a:t>
            </a:r>
            <a:r>
              <a:rPr lang="en-US" i="1" u="sng" dirty="0"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  <a:cs typeface="ＭＳ Ｐゴシック" charset="0"/>
              </a:rPr>
              <a:t>jump</a:t>
            </a: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  <a:cs typeface="ＭＳ Ｐゴシック" charset="0"/>
              </a:rPr>
              <a:t> instruction with </a:t>
            </a:r>
            <a:r>
              <a:rPr lang="en-US" dirty="0" err="1"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  <a:cs typeface="ＭＳ Ｐゴシック" charset="0"/>
              </a:rPr>
              <a:t>opcode</a:t>
            </a: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  <a:cs typeface="ＭＳ Ｐゴシック" charset="0"/>
              </a:rPr>
              <a:t> </a:t>
            </a:r>
            <a:r>
              <a:rPr lang="ja-JP" altLang="en-US" dirty="0"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  <a:cs typeface="ＭＳ Ｐゴシック" charset="0"/>
              </a:rPr>
              <a:t>‘</a:t>
            </a: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  <a:cs typeface="ＭＳ Ｐゴシック" charset="0"/>
              </a:rPr>
              <a:t>j</a:t>
            </a:r>
            <a:r>
              <a:rPr lang="ja-JP" altLang="en-US" dirty="0"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  <a:cs typeface="ＭＳ Ｐゴシック" charset="0"/>
              </a:rPr>
              <a:t>’</a:t>
            </a:r>
            <a:endParaRPr lang="en-US" dirty="0">
              <a:effectLst>
                <a:outerShdw blurRad="38100" dist="38100" dir="2700000" algn="tl">
                  <a:srgbClr val="DDDDDD"/>
                </a:outerShdw>
              </a:effectLst>
              <a:ea typeface="ＭＳ Ｐゴシック" charset="0"/>
              <a:cs typeface="ＭＳ Ｐゴシック" charset="0"/>
            </a:endParaRPr>
          </a:p>
          <a:p>
            <a:pPr lvl="2"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  <a:cs typeface="ＭＳ Ｐゴシック" charset="0"/>
              </a:rPr>
              <a:t>the operand refers to a label of some other instruction</a:t>
            </a:r>
          </a:p>
          <a:p>
            <a:pPr lvl="2"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  <a:cs typeface="ＭＳ Ｐゴシック" charset="0"/>
              </a:rPr>
              <a:t>for now, this is a text label you assign to an instruction</a:t>
            </a:r>
          </a:p>
          <a:p>
            <a:pPr lvl="2"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  <a:cs typeface="ＭＳ Ｐゴシック" charset="0"/>
              </a:rPr>
              <a:t>in reality, the text label becomes a numerical address</a:t>
            </a:r>
          </a:p>
        </p:txBody>
      </p:sp>
      <p:grpSp>
        <p:nvGrpSpPr>
          <p:cNvPr id="30723" name="Group 4"/>
          <p:cNvGrpSpPr>
            <a:grpSpLocks/>
          </p:cNvGrpSpPr>
          <p:nvPr/>
        </p:nvGrpSpPr>
        <p:grpSpPr bwMode="auto">
          <a:xfrm>
            <a:off x="5715000" y="3911302"/>
            <a:ext cx="2743200" cy="2238375"/>
            <a:chOff x="816" y="2352"/>
            <a:chExt cx="1728" cy="1410"/>
          </a:xfrm>
        </p:grpSpPr>
        <p:sp>
          <p:nvSpPr>
            <p:cNvPr id="30760" name="Text Box 5"/>
            <p:cNvSpPr txBox="1">
              <a:spLocks noChangeArrowheads="1"/>
            </p:cNvSpPr>
            <p:nvPr/>
          </p:nvSpPr>
          <p:spPr bwMode="auto">
            <a:xfrm>
              <a:off x="816" y="2640"/>
              <a:ext cx="1728" cy="252"/>
            </a:xfrm>
            <a:prstGeom prst="rect">
              <a:avLst/>
            </a:prstGeom>
            <a:solidFill>
              <a:srgbClr val="FF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sz="2000">
                  <a:latin typeface="Tahoma" charset="0"/>
                </a:rPr>
                <a:t>$t0:	w </a:t>
              </a:r>
            </a:p>
          </p:txBody>
        </p:sp>
        <p:sp>
          <p:nvSpPr>
            <p:cNvPr id="30761" name="Text Box 6"/>
            <p:cNvSpPr txBox="1">
              <a:spLocks noChangeArrowheads="1"/>
            </p:cNvSpPr>
            <p:nvPr/>
          </p:nvSpPr>
          <p:spPr bwMode="auto">
            <a:xfrm>
              <a:off x="816" y="2934"/>
              <a:ext cx="1728" cy="252"/>
            </a:xfrm>
            <a:prstGeom prst="rect">
              <a:avLst/>
            </a:prstGeom>
            <a:solidFill>
              <a:srgbClr val="FF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sz="2000">
                  <a:latin typeface="Tahoma" charset="0"/>
                </a:rPr>
                <a:t>$t1:	x </a:t>
              </a:r>
            </a:p>
          </p:txBody>
        </p:sp>
        <p:sp>
          <p:nvSpPr>
            <p:cNvPr id="30762" name="Text Box 7"/>
            <p:cNvSpPr txBox="1">
              <a:spLocks noChangeArrowheads="1"/>
            </p:cNvSpPr>
            <p:nvPr/>
          </p:nvSpPr>
          <p:spPr bwMode="auto">
            <a:xfrm>
              <a:off x="816" y="3222"/>
              <a:ext cx="1728" cy="252"/>
            </a:xfrm>
            <a:prstGeom prst="rect">
              <a:avLst/>
            </a:prstGeom>
            <a:solidFill>
              <a:srgbClr val="FF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sz="2000">
                  <a:latin typeface="Tahoma" charset="0"/>
                </a:rPr>
                <a:t>$t2:	y </a:t>
              </a:r>
            </a:p>
          </p:txBody>
        </p:sp>
        <p:sp>
          <p:nvSpPr>
            <p:cNvPr id="30763" name="Text Box 8"/>
            <p:cNvSpPr txBox="1">
              <a:spLocks noChangeArrowheads="1"/>
            </p:cNvSpPr>
            <p:nvPr/>
          </p:nvSpPr>
          <p:spPr bwMode="auto">
            <a:xfrm>
              <a:off x="816" y="3510"/>
              <a:ext cx="1728" cy="252"/>
            </a:xfrm>
            <a:prstGeom prst="rect">
              <a:avLst/>
            </a:prstGeom>
            <a:solidFill>
              <a:srgbClr val="FF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sz="2000">
                  <a:latin typeface="Tahoma" charset="0"/>
                </a:rPr>
                <a:t>$t3:	z </a:t>
              </a:r>
            </a:p>
          </p:txBody>
        </p:sp>
        <p:sp>
          <p:nvSpPr>
            <p:cNvPr id="30764" name="Text Box 9"/>
            <p:cNvSpPr txBox="1">
              <a:spLocks noChangeArrowheads="1"/>
            </p:cNvSpPr>
            <p:nvPr/>
          </p:nvSpPr>
          <p:spPr bwMode="auto">
            <a:xfrm>
              <a:off x="1269" y="2352"/>
              <a:ext cx="867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9pPr>
            </a:lstStyle>
            <a:p>
              <a:r>
                <a:rPr lang="en-US" sz="2000">
                  <a:latin typeface="Tahoma" charset="0"/>
                </a:rPr>
                <a:t>Variables</a:t>
              </a:r>
            </a:p>
          </p:txBody>
        </p:sp>
      </p:grpSp>
      <p:sp>
        <p:nvSpPr>
          <p:cNvPr id="30724" name="Text Box 11"/>
          <p:cNvSpPr txBox="1">
            <a:spLocks noChangeArrowheads="1"/>
          </p:cNvSpPr>
          <p:nvPr/>
        </p:nvSpPr>
        <p:spPr bwMode="auto">
          <a:xfrm>
            <a:off x="1143000" y="4341515"/>
            <a:ext cx="2743200" cy="400050"/>
          </a:xfrm>
          <a:prstGeom prst="rect">
            <a:avLst/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000">
                <a:latin typeface="Tahoma" charset="0"/>
              </a:rPr>
              <a:t>add $t0, $t1, $t1 </a:t>
            </a:r>
          </a:p>
        </p:txBody>
      </p:sp>
      <p:sp>
        <p:nvSpPr>
          <p:cNvPr id="30725" name="Text Box 12"/>
          <p:cNvSpPr txBox="1">
            <a:spLocks noChangeArrowheads="1"/>
          </p:cNvSpPr>
          <p:nvPr/>
        </p:nvSpPr>
        <p:spPr bwMode="auto">
          <a:xfrm>
            <a:off x="1143000" y="4816177"/>
            <a:ext cx="2743200" cy="400050"/>
          </a:xfrm>
          <a:prstGeom prst="rect">
            <a:avLst/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000">
                <a:latin typeface="Tahoma" charset="0"/>
              </a:rPr>
              <a:t>add $t0, $t0, $t0 </a:t>
            </a:r>
          </a:p>
        </p:txBody>
      </p:sp>
      <p:sp>
        <p:nvSpPr>
          <p:cNvPr id="30726" name="Text Box 13"/>
          <p:cNvSpPr txBox="1">
            <a:spLocks noChangeArrowheads="1"/>
          </p:cNvSpPr>
          <p:nvPr/>
        </p:nvSpPr>
        <p:spPr bwMode="auto">
          <a:xfrm>
            <a:off x="1143000" y="5289252"/>
            <a:ext cx="2743200" cy="400050"/>
          </a:xfrm>
          <a:prstGeom prst="rect">
            <a:avLst/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000">
                <a:latin typeface="Tahoma" charset="0"/>
              </a:rPr>
              <a:t>add $t0, $t0, $t0 </a:t>
            </a:r>
          </a:p>
        </p:txBody>
      </p:sp>
      <p:sp>
        <p:nvSpPr>
          <p:cNvPr id="30727" name="Text Box 14"/>
          <p:cNvSpPr txBox="1">
            <a:spLocks noChangeArrowheads="1"/>
          </p:cNvSpPr>
          <p:nvPr/>
        </p:nvSpPr>
        <p:spPr bwMode="auto">
          <a:xfrm>
            <a:off x="1143000" y="5749627"/>
            <a:ext cx="2743200" cy="400050"/>
          </a:xfrm>
          <a:prstGeom prst="rect">
            <a:avLst/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000">
                <a:latin typeface="Tahoma" charset="0"/>
              </a:rPr>
              <a:t>sub $t1, $t0, $t1 </a:t>
            </a:r>
          </a:p>
        </p:txBody>
      </p:sp>
      <p:sp>
        <p:nvSpPr>
          <p:cNvPr id="30728" name="Text Box 15"/>
          <p:cNvSpPr txBox="1">
            <a:spLocks noChangeArrowheads="1"/>
          </p:cNvSpPr>
          <p:nvPr/>
        </p:nvSpPr>
        <p:spPr bwMode="auto">
          <a:xfrm>
            <a:off x="1658938" y="3911302"/>
            <a:ext cx="176053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9pPr>
          </a:lstStyle>
          <a:p>
            <a:r>
              <a:rPr lang="en-US" sz="2000">
                <a:latin typeface="Tahoma" charset="0"/>
              </a:rPr>
              <a:t>Instructions</a:t>
            </a:r>
          </a:p>
        </p:txBody>
      </p:sp>
      <p:grpSp>
        <p:nvGrpSpPr>
          <p:cNvPr id="3" name="Group 20"/>
          <p:cNvGrpSpPr>
            <a:grpSpLocks/>
          </p:cNvGrpSpPr>
          <p:nvPr/>
        </p:nvGrpSpPr>
        <p:grpSpPr bwMode="auto">
          <a:xfrm>
            <a:off x="6705600" y="4378027"/>
            <a:ext cx="733425" cy="400050"/>
            <a:chOff x="2352" y="3696"/>
            <a:chExt cx="462" cy="252"/>
          </a:xfrm>
        </p:grpSpPr>
        <p:sp>
          <p:nvSpPr>
            <p:cNvPr id="30757" name="Line 21"/>
            <p:cNvSpPr>
              <a:spLocks noChangeShapeType="1"/>
            </p:cNvSpPr>
            <p:nvPr/>
          </p:nvSpPr>
          <p:spPr bwMode="auto">
            <a:xfrm>
              <a:off x="2352" y="3744"/>
              <a:ext cx="144" cy="192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30758" name="Line 22"/>
            <p:cNvSpPr>
              <a:spLocks noChangeShapeType="1"/>
            </p:cNvSpPr>
            <p:nvPr/>
          </p:nvSpPr>
          <p:spPr bwMode="auto">
            <a:xfrm flipH="1">
              <a:off x="2352" y="3744"/>
              <a:ext cx="144" cy="192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30759" name="Text Box 23"/>
            <p:cNvSpPr txBox="1">
              <a:spLocks noChangeArrowheads="1"/>
            </p:cNvSpPr>
            <p:nvPr/>
          </p:nvSpPr>
          <p:spPr bwMode="auto">
            <a:xfrm>
              <a:off x="2496" y="3696"/>
              <a:ext cx="318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9pPr>
            </a:lstStyle>
            <a:p>
              <a:r>
                <a:rPr lang="en-US" sz="2000">
                  <a:latin typeface="Tahoma" charset="0"/>
                </a:rPr>
                <a:t>8x</a:t>
              </a:r>
            </a:p>
          </p:txBody>
        </p:sp>
      </p:grpSp>
      <p:grpSp>
        <p:nvGrpSpPr>
          <p:cNvPr id="4" name="Group 32"/>
          <p:cNvGrpSpPr>
            <a:grpSpLocks/>
          </p:cNvGrpSpPr>
          <p:nvPr/>
        </p:nvGrpSpPr>
        <p:grpSpPr bwMode="auto">
          <a:xfrm>
            <a:off x="6711950" y="4844752"/>
            <a:ext cx="733425" cy="400050"/>
            <a:chOff x="2352" y="3696"/>
            <a:chExt cx="462" cy="252"/>
          </a:xfrm>
        </p:grpSpPr>
        <p:sp>
          <p:nvSpPr>
            <p:cNvPr id="30754" name="Line 33"/>
            <p:cNvSpPr>
              <a:spLocks noChangeShapeType="1"/>
            </p:cNvSpPr>
            <p:nvPr/>
          </p:nvSpPr>
          <p:spPr bwMode="auto">
            <a:xfrm>
              <a:off x="2352" y="3744"/>
              <a:ext cx="144" cy="192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30755" name="Line 34"/>
            <p:cNvSpPr>
              <a:spLocks noChangeShapeType="1"/>
            </p:cNvSpPr>
            <p:nvPr/>
          </p:nvSpPr>
          <p:spPr bwMode="auto">
            <a:xfrm flipH="1">
              <a:off x="2352" y="3744"/>
              <a:ext cx="144" cy="192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30756" name="Text Box 35"/>
            <p:cNvSpPr txBox="1">
              <a:spLocks noChangeArrowheads="1"/>
            </p:cNvSpPr>
            <p:nvPr/>
          </p:nvSpPr>
          <p:spPr bwMode="auto">
            <a:xfrm>
              <a:off x="2496" y="3696"/>
              <a:ext cx="318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9pPr>
            </a:lstStyle>
            <a:p>
              <a:r>
                <a:rPr lang="en-US" sz="2000">
                  <a:latin typeface="Tahoma" charset="0"/>
                </a:rPr>
                <a:t>7x</a:t>
              </a:r>
            </a:p>
          </p:txBody>
        </p:sp>
      </p:grpSp>
      <p:sp>
        <p:nvSpPr>
          <p:cNvPr id="30731" name="Text Box 36"/>
          <p:cNvSpPr txBox="1">
            <a:spLocks noChangeArrowheads="1"/>
          </p:cNvSpPr>
          <p:nvPr/>
        </p:nvSpPr>
        <p:spPr bwMode="auto">
          <a:xfrm>
            <a:off x="-25400" y="4368502"/>
            <a:ext cx="105727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9pPr>
          </a:lstStyle>
          <a:p>
            <a:r>
              <a:rPr lang="en-US" sz="1800">
                <a:latin typeface="Tahoma" charset="0"/>
              </a:rPr>
              <a:t>times7:</a:t>
            </a:r>
          </a:p>
        </p:txBody>
      </p:sp>
      <p:sp>
        <p:nvSpPr>
          <p:cNvPr id="686117" name="Text Box 37"/>
          <p:cNvSpPr txBox="1">
            <a:spLocks noChangeArrowheads="1"/>
          </p:cNvSpPr>
          <p:nvPr/>
        </p:nvSpPr>
        <p:spPr bwMode="auto">
          <a:xfrm>
            <a:off x="1143000" y="6197302"/>
            <a:ext cx="2743200" cy="400050"/>
          </a:xfrm>
          <a:prstGeom prst="rect">
            <a:avLst/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000">
                <a:latin typeface="Tahoma" charset="0"/>
              </a:rPr>
              <a:t>j      times7</a:t>
            </a:r>
          </a:p>
        </p:txBody>
      </p:sp>
      <p:grpSp>
        <p:nvGrpSpPr>
          <p:cNvPr id="5" name="Group 38"/>
          <p:cNvGrpSpPr>
            <a:grpSpLocks/>
          </p:cNvGrpSpPr>
          <p:nvPr/>
        </p:nvGrpSpPr>
        <p:grpSpPr bwMode="auto">
          <a:xfrm>
            <a:off x="7067550" y="4387552"/>
            <a:ext cx="895350" cy="400050"/>
            <a:chOff x="2352" y="3696"/>
            <a:chExt cx="564" cy="252"/>
          </a:xfrm>
        </p:grpSpPr>
        <p:sp>
          <p:nvSpPr>
            <p:cNvPr id="30751" name="Line 39"/>
            <p:cNvSpPr>
              <a:spLocks noChangeShapeType="1"/>
            </p:cNvSpPr>
            <p:nvPr/>
          </p:nvSpPr>
          <p:spPr bwMode="auto">
            <a:xfrm>
              <a:off x="2352" y="3744"/>
              <a:ext cx="144" cy="192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30752" name="Line 40"/>
            <p:cNvSpPr>
              <a:spLocks noChangeShapeType="1"/>
            </p:cNvSpPr>
            <p:nvPr/>
          </p:nvSpPr>
          <p:spPr bwMode="auto">
            <a:xfrm flipH="1">
              <a:off x="2352" y="3744"/>
              <a:ext cx="144" cy="192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30753" name="Text Box 41"/>
            <p:cNvSpPr txBox="1">
              <a:spLocks noChangeArrowheads="1"/>
            </p:cNvSpPr>
            <p:nvPr/>
          </p:nvSpPr>
          <p:spPr bwMode="auto">
            <a:xfrm>
              <a:off x="2496" y="3696"/>
              <a:ext cx="420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9pPr>
            </a:lstStyle>
            <a:p>
              <a:r>
                <a:rPr lang="en-US" sz="2000">
                  <a:latin typeface="Tahoma" charset="0"/>
                </a:rPr>
                <a:t>56x</a:t>
              </a:r>
            </a:p>
          </p:txBody>
        </p:sp>
      </p:grpSp>
      <p:grpSp>
        <p:nvGrpSpPr>
          <p:cNvPr id="6" name="Group 42"/>
          <p:cNvGrpSpPr>
            <a:grpSpLocks/>
          </p:cNvGrpSpPr>
          <p:nvPr/>
        </p:nvGrpSpPr>
        <p:grpSpPr bwMode="auto">
          <a:xfrm>
            <a:off x="7010400" y="4825702"/>
            <a:ext cx="895350" cy="400050"/>
            <a:chOff x="2352" y="3696"/>
            <a:chExt cx="564" cy="252"/>
          </a:xfrm>
        </p:grpSpPr>
        <p:sp>
          <p:nvSpPr>
            <p:cNvPr id="30748" name="Line 43"/>
            <p:cNvSpPr>
              <a:spLocks noChangeShapeType="1"/>
            </p:cNvSpPr>
            <p:nvPr/>
          </p:nvSpPr>
          <p:spPr bwMode="auto">
            <a:xfrm>
              <a:off x="2352" y="3744"/>
              <a:ext cx="144" cy="192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30749" name="Line 44"/>
            <p:cNvSpPr>
              <a:spLocks noChangeShapeType="1"/>
            </p:cNvSpPr>
            <p:nvPr/>
          </p:nvSpPr>
          <p:spPr bwMode="auto">
            <a:xfrm flipH="1">
              <a:off x="2352" y="3744"/>
              <a:ext cx="144" cy="192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30750" name="Text Box 45"/>
            <p:cNvSpPr txBox="1">
              <a:spLocks noChangeArrowheads="1"/>
            </p:cNvSpPr>
            <p:nvPr/>
          </p:nvSpPr>
          <p:spPr bwMode="auto">
            <a:xfrm>
              <a:off x="2496" y="3696"/>
              <a:ext cx="420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9pPr>
            </a:lstStyle>
            <a:p>
              <a:r>
                <a:rPr lang="en-US" sz="2000">
                  <a:latin typeface="Tahoma" charset="0"/>
                </a:rPr>
                <a:t>49x</a:t>
              </a:r>
            </a:p>
          </p:txBody>
        </p:sp>
      </p:grpSp>
      <p:grpSp>
        <p:nvGrpSpPr>
          <p:cNvPr id="7" name="Group 46"/>
          <p:cNvGrpSpPr>
            <a:grpSpLocks/>
          </p:cNvGrpSpPr>
          <p:nvPr/>
        </p:nvGrpSpPr>
        <p:grpSpPr bwMode="auto">
          <a:xfrm>
            <a:off x="7626350" y="4387552"/>
            <a:ext cx="1058863" cy="400050"/>
            <a:chOff x="2352" y="3696"/>
            <a:chExt cx="667" cy="252"/>
          </a:xfrm>
        </p:grpSpPr>
        <p:sp>
          <p:nvSpPr>
            <p:cNvPr id="30745" name="Line 47"/>
            <p:cNvSpPr>
              <a:spLocks noChangeShapeType="1"/>
            </p:cNvSpPr>
            <p:nvPr/>
          </p:nvSpPr>
          <p:spPr bwMode="auto">
            <a:xfrm>
              <a:off x="2352" y="3744"/>
              <a:ext cx="144" cy="192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30746" name="Line 48"/>
            <p:cNvSpPr>
              <a:spLocks noChangeShapeType="1"/>
            </p:cNvSpPr>
            <p:nvPr/>
          </p:nvSpPr>
          <p:spPr bwMode="auto">
            <a:xfrm flipH="1">
              <a:off x="2352" y="3744"/>
              <a:ext cx="144" cy="192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30747" name="Text Box 49"/>
            <p:cNvSpPr txBox="1">
              <a:spLocks noChangeArrowheads="1"/>
            </p:cNvSpPr>
            <p:nvPr/>
          </p:nvSpPr>
          <p:spPr bwMode="auto">
            <a:xfrm>
              <a:off x="2496" y="3696"/>
              <a:ext cx="523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9pPr>
            </a:lstStyle>
            <a:p>
              <a:r>
                <a:rPr lang="en-US" sz="2000">
                  <a:latin typeface="Tahoma" charset="0"/>
                </a:rPr>
                <a:t>392x</a:t>
              </a:r>
            </a:p>
          </p:txBody>
        </p:sp>
      </p:grpSp>
      <p:grpSp>
        <p:nvGrpSpPr>
          <p:cNvPr id="8" name="Group 50"/>
          <p:cNvGrpSpPr>
            <a:grpSpLocks/>
          </p:cNvGrpSpPr>
          <p:nvPr/>
        </p:nvGrpSpPr>
        <p:grpSpPr bwMode="auto">
          <a:xfrm>
            <a:off x="7626350" y="4825702"/>
            <a:ext cx="1058863" cy="400050"/>
            <a:chOff x="2352" y="3696"/>
            <a:chExt cx="667" cy="252"/>
          </a:xfrm>
        </p:grpSpPr>
        <p:sp>
          <p:nvSpPr>
            <p:cNvPr id="30742" name="Line 51"/>
            <p:cNvSpPr>
              <a:spLocks noChangeShapeType="1"/>
            </p:cNvSpPr>
            <p:nvPr/>
          </p:nvSpPr>
          <p:spPr bwMode="auto">
            <a:xfrm>
              <a:off x="2352" y="3744"/>
              <a:ext cx="144" cy="192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30743" name="Line 52"/>
            <p:cNvSpPr>
              <a:spLocks noChangeShapeType="1"/>
            </p:cNvSpPr>
            <p:nvPr/>
          </p:nvSpPr>
          <p:spPr bwMode="auto">
            <a:xfrm flipH="1">
              <a:off x="2352" y="3744"/>
              <a:ext cx="144" cy="192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30744" name="Text Box 53"/>
            <p:cNvSpPr txBox="1">
              <a:spLocks noChangeArrowheads="1"/>
            </p:cNvSpPr>
            <p:nvPr/>
          </p:nvSpPr>
          <p:spPr bwMode="auto">
            <a:xfrm>
              <a:off x="2496" y="3696"/>
              <a:ext cx="523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9pPr>
            </a:lstStyle>
            <a:p>
              <a:r>
                <a:rPr lang="en-US" sz="2000">
                  <a:latin typeface="Tahoma" charset="0"/>
                </a:rPr>
                <a:t>343x</a:t>
              </a:r>
            </a:p>
          </p:txBody>
        </p:sp>
      </p:grpSp>
      <p:grpSp>
        <p:nvGrpSpPr>
          <p:cNvPr id="9" name="Group 57"/>
          <p:cNvGrpSpPr>
            <a:grpSpLocks/>
          </p:cNvGrpSpPr>
          <p:nvPr/>
        </p:nvGrpSpPr>
        <p:grpSpPr bwMode="auto">
          <a:xfrm>
            <a:off x="3946525" y="4733627"/>
            <a:ext cx="1768475" cy="1754188"/>
            <a:chOff x="2486" y="2630"/>
            <a:chExt cx="1114" cy="1105"/>
          </a:xfrm>
        </p:grpSpPr>
        <p:pic>
          <p:nvPicPr>
            <p:cNvPr id="30739" name="Picture 54" descr="nmhcpsea[1]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688" y="2976"/>
              <a:ext cx="415" cy="75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0740" name="Text Box 55"/>
            <p:cNvSpPr txBox="1">
              <a:spLocks noChangeArrowheads="1"/>
            </p:cNvSpPr>
            <p:nvPr/>
          </p:nvSpPr>
          <p:spPr bwMode="auto">
            <a:xfrm>
              <a:off x="2486" y="2630"/>
              <a:ext cx="1114" cy="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9pPr>
            </a:lstStyle>
            <a:p>
              <a:r>
                <a:rPr lang="en-US" sz="1600">
                  <a:latin typeface="Tahoma" charset="0"/>
                </a:rPr>
                <a:t>An infinite loop</a:t>
              </a:r>
            </a:p>
          </p:txBody>
        </p:sp>
        <p:sp>
          <p:nvSpPr>
            <p:cNvPr id="30741" name="Line 56"/>
            <p:cNvSpPr>
              <a:spLocks noChangeShapeType="1"/>
            </p:cNvSpPr>
            <p:nvPr/>
          </p:nvSpPr>
          <p:spPr bwMode="auto">
            <a:xfrm>
              <a:off x="2832" y="2832"/>
              <a:ext cx="96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4855490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6117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11330</TotalTime>
  <Words>2559</Words>
  <Application>Microsoft Macintosh PowerPoint</Application>
  <PresentationFormat>On-screen Show (4:3)</PresentationFormat>
  <Paragraphs>613</Paragraphs>
  <Slides>28</Slides>
  <Notes>22</Notes>
  <HiddenSlides>0</HiddenSlides>
  <MMClips>0</MMClips>
  <ScaleCrop>false</ScaleCrop>
  <HeadingPairs>
    <vt:vector size="8" baseType="variant">
      <vt:variant>
        <vt:lpstr>Fonts Used</vt:lpstr>
      </vt:variant>
      <vt:variant>
        <vt:i4>11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41" baseType="lpstr">
      <vt:lpstr>ＭＳ Ｐゴシック</vt:lpstr>
      <vt:lpstr>Arial</vt:lpstr>
      <vt:lpstr>Arial Narrow</vt:lpstr>
      <vt:lpstr>Calibri</vt:lpstr>
      <vt:lpstr>Courier New</vt:lpstr>
      <vt:lpstr>Symbol</vt:lpstr>
      <vt:lpstr>Tahoma</vt:lpstr>
      <vt:lpstr>Tekton</vt:lpstr>
      <vt:lpstr>Times New Roman</vt:lpstr>
      <vt:lpstr>Wingdings</vt:lpstr>
      <vt:lpstr>Wingdings 2</vt:lpstr>
      <vt:lpstr>Office Theme</vt:lpstr>
      <vt:lpstr>Worksheet</vt:lpstr>
      <vt:lpstr>Instruction Sets, Episode 1</vt:lpstr>
      <vt:lpstr>Representing Instructions</vt:lpstr>
      <vt:lpstr>A General-Purpose Computer</vt:lpstr>
      <vt:lpstr>Instructions and Programs</vt:lpstr>
      <vt:lpstr>Anatomy of an Instruction</vt:lpstr>
      <vt:lpstr>Meaning of an Instruction</vt:lpstr>
      <vt:lpstr>Being the Machine!</vt:lpstr>
      <vt:lpstr>What did this machine do?</vt:lpstr>
      <vt:lpstr>Looping the Flow</vt:lpstr>
      <vt:lpstr>Open Questions in our Simple Model</vt:lpstr>
      <vt:lpstr>The Stored-Program Computer</vt:lpstr>
      <vt:lpstr>Anatomy of a von Neumann Computer</vt:lpstr>
      <vt:lpstr>Instruction Set Architecture (ISA)</vt:lpstr>
      <vt:lpstr>Instruction Set Architecture (ISA)</vt:lpstr>
      <vt:lpstr>The big picture</vt:lpstr>
      <vt:lpstr>MIPS Programming Model a representative simple RISC machine</vt:lpstr>
      <vt:lpstr>Some MIPS Memory Nits</vt:lpstr>
      <vt:lpstr>MIPS Register Nits</vt:lpstr>
      <vt:lpstr>MIPS Instruction Formats</vt:lpstr>
      <vt:lpstr>MIPS ALU Operations</vt:lpstr>
      <vt:lpstr>Shift operations</vt:lpstr>
      <vt:lpstr>MIPS Shift Operations</vt:lpstr>
      <vt:lpstr>MIPS Shift Operations</vt:lpstr>
      <vt:lpstr>MIPS ALU Operations with Immediate</vt:lpstr>
      <vt:lpstr>Why Built-in Constants? (Immediate)</vt:lpstr>
      <vt:lpstr>First MIPS Program (fragment)</vt:lpstr>
      <vt:lpstr>MIPS Register Usage Conventions</vt:lpstr>
      <vt:lpstr>Continue next lecture…</vt:lpstr>
    </vt:vector>
  </TitlesOfParts>
  <LinksUpToDate>false</LinksUpToDate>
  <SharedDoc>false</SharedDoc>
  <HyperlinksChanged>false</HyperlinksChanged>
  <AppVersion>16.0009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Computer Architecture What is it, and how is it related to Computer Science anyway?</dc:title>
  <dc:creator>mike</dc:creator>
  <cp:lastModifiedBy>Don Porter</cp:lastModifiedBy>
  <cp:revision>206</cp:revision>
  <dcterms:created xsi:type="dcterms:W3CDTF">2012-09-21T01:57:31Z</dcterms:created>
  <dcterms:modified xsi:type="dcterms:W3CDTF">2018-02-07T21:14:03Z</dcterms:modified>
</cp:coreProperties>
</file>