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3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038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012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45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1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8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16852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20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4274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637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6322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00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3476625"/>
            <a:ext cx="7038975" cy="3289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716" tIns="48358" rIns="96716" bIns="48358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095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pPr>
              <a:defRPr/>
            </a:pPr>
            <a:r>
              <a:rPr lang="en-US" sz="1200" dirty="0"/>
              <a:t>Top table summarizes </a:t>
            </a:r>
            <a:r>
              <a:rPr lang="en-US" sz="1200" b="1" u="sng" dirty="0"/>
              <a:t>opcodes</a:t>
            </a:r>
          </a:p>
          <a:p>
            <a:pPr>
              <a:defRPr/>
            </a:pPr>
            <a:r>
              <a:rPr lang="en-US" sz="1200" dirty="0"/>
              <a:t>Bottom table summarizes </a:t>
            </a:r>
            <a:r>
              <a:rPr lang="en-US" sz="1200" b="1" u="sng" dirty="0" err="1"/>
              <a:t>func</a:t>
            </a:r>
            <a:r>
              <a:rPr lang="en-US" sz="1200" dirty="0"/>
              <a:t> field if opcode is 000000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535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21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17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82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0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54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9491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32942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613" tIns="44512" rIns="90613" bIns="44512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8150" y="554038"/>
            <a:ext cx="3644900" cy="27336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9391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2/7/18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Instruction Sets, Episode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225425" y="312738"/>
            <a:ext cx="42592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3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How About Larger Constants?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Look at this in more detail:</a:t>
            </a:r>
          </a:p>
          <a:p>
            <a:pPr lvl="1">
              <a:defRPr/>
            </a:pP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load upper immediate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”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lui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 $5, 0x5678  // 0101 0110 0111 1000 in binary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</a:b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Then must get the lower order bits right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ori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 $5, $5, 0xABCD // 1010 1011 1100 1101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84350" y="4819650"/>
            <a:ext cx="4084638" cy="325438"/>
            <a:chOff x="1124" y="3036"/>
            <a:chExt cx="2573" cy="205"/>
          </a:xfrm>
        </p:grpSpPr>
        <p:sp>
          <p:nvSpPr>
            <p:cNvPr id="31783" name="Rectangle 5"/>
            <p:cNvSpPr>
              <a:spLocks noChangeArrowheads="1"/>
            </p:cNvSpPr>
            <p:nvPr/>
          </p:nvSpPr>
          <p:spPr bwMode="auto">
            <a:xfrm>
              <a:off x="1124" y="3036"/>
              <a:ext cx="1286" cy="2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Rectangle 6"/>
            <p:cNvSpPr>
              <a:spLocks noChangeArrowheads="1"/>
            </p:cNvSpPr>
            <p:nvPr/>
          </p:nvSpPr>
          <p:spPr bwMode="auto">
            <a:xfrm>
              <a:off x="2411" y="3036"/>
              <a:ext cx="1286" cy="2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7959" name="Rectangle 7"/>
          <p:cNvSpPr>
            <a:spLocks noChangeArrowheads="1"/>
          </p:cNvSpPr>
          <p:nvPr/>
        </p:nvSpPr>
        <p:spPr bwMode="auto">
          <a:xfrm>
            <a:off x="1941513" y="4802188"/>
            <a:ext cx="2630487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sz="1400">
                <a:solidFill>
                  <a:srgbClr val="000000"/>
                </a:solidFill>
                <a:latin typeface="Courier New" charset="0"/>
              </a:rPr>
              <a:t>0101011001111000</a:t>
            </a:r>
          </a:p>
        </p:txBody>
      </p:sp>
      <p:sp>
        <p:nvSpPr>
          <p:cNvPr id="637960" name="Rectangle 8"/>
          <p:cNvSpPr>
            <a:spLocks noChangeArrowheads="1"/>
          </p:cNvSpPr>
          <p:nvPr/>
        </p:nvSpPr>
        <p:spPr bwMode="auto">
          <a:xfrm>
            <a:off x="3970338" y="4802188"/>
            <a:ext cx="20304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sz="1400">
                <a:solidFill>
                  <a:srgbClr val="000000"/>
                </a:solidFill>
                <a:latin typeface="Courier New" charset="0"/>
              </a:rPr>
              <a:t>0000000000000000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784350" y="5208588"/>
            <a:ext cx="4084638" cy="325437"/>
            <a:chOff x="1124" y="3281"/>
            <a:chExt cx="2573" cy="205"/>
          </a:xfrm>
        </p:grpSpPr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1124" y="3281"/>
              <a:ext cx="1286" cy="2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2411" y="3281"/>
              <a:ext cx="1286" cy="2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7964" name="Rectangle 12"/>
          <p:cNvSpPr>
            <a:spLocks noChangeArrowheads="1"/>
          </p:cNvSpPr>
          <p:nvPr/>
        </p:nvSpPr>
        <p:spPr bwMode="auto">
          <a:xfrm>
            <a:off x="1941513" y="5191125"/>
            <a:ext cx="26304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sz="1400">
                <a:solidFill>
                  <a:srgbClr val="000000"/>
                </a:solidFill>
                <a:latin typeface="Courier New" charset="0"/>
              </a:rPr>
              <a:t>0000000000000000</a:t>
            </a:r>
          </a:p>
        </p:txBody>
      </p:sp>
      <p:sp>
        <p:nvSpPr>
          <p:cNvPr id="637965" name="Rectangle 13"/>
          <p:cNvSpPr>
            <a:spLocks noChangeArrowheads="1"/>
          </p:cNvSpPr>
          <p:nvPr/>
        </p:nvSpPr>
        <p:spPr bwMode="auto">
          <a:xfrm>
            <a:off x="3970338" y="5191125"/>
            <a:ext cx="2030412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sz="1400">
                <a:solidFill>
                  <a:srgbClr val="000000"/>
                </a:solidFill>
                <a:latin typeface="Courier New" charset="0"/>
              </a:rPr>
              <a:t>1010101111001101</a:t>
            </a: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1784350" y="5862638"/>
            <a:ext cx="4216400" cy="538162"/>
            <a:chOff x="1124" y="3693"/>
            <a:chExt cx="2656" cy="339"/>
          </a:xfrm>
        </p:grpSpPr>
        <p:grpSp>
          <p:nvGrpSpPr>
            <p:cNvPr id="31776" name="Group 15"/>
            <p:cNvGrpSpPr>
              <a:grpSpLocks/>
            </p:cNvGrpSpPr>
            <p:nvPr/>
          </p:nvGrpSpPr>
          <p:grpSpPr bwMode="auto">
            <a:xfrm>
              <a:off x="1124" y="3707"/>
              <a:ext cx="2573" cy="205"/>
              <a:chOff x="1124" y="3716"/>
              <a:chExt cx="2573" cy="205"/>
            </a:xfrm>
          </p:grpSpPr>
          <p:sp>
            <p:nvSpPr>
              <p:cNvPr id="31779" name="Rectangle 16"/>
              <p:cNvSpPr>
                <a:spLocks noChangeArrowheads="1"/>
              </p:cNvSpPr>
              <p:nvPr/>
            </p:nvSpPr>
            <p:spPr bwMode="auto">
              <a:xfrm>
                <a:off x="1124" y="371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0" name="Rectangle 17"/>
              <p:cNvSpPr>
                <a:spLocks noChangeArrowheads="1"/>
              </p:cNvSpPr>
              <p:nvPr/>
            </p:nvSpPr>
            <p:spPr bwMode="auto">
              <a:xfrm>
                <a:off x="2411" y="371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77" name="Rectangle 18"/>
            <p:cNvSpPr>
              <a:spLocks noChangeArrowheads="1"/>
            </p:cNvSpPr>
            <p:nvPr/>
          </p:nvSpPr>
          <p:spPr bwMode="auto">
            <a:xfrm>
              <a:off x="1223" y="3693"/>
              <a:ext cx="165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0101011001111000</a:t>
              </a:r>
            </a:p>
          </p:txBody>
        </p:sp>
        <p:sp>
          <p:nvSpPr>
            <p:cNvPr id="31778" name="Rectangle 19"/>
            <p:cNvSpPr>
              <a:spLocks noChangeArrowheads="1"/>
            </p:cNvSpPr>
            <p:nvPr/>
          </p:nvSpPr>
          <p:spPr bwMode="auto">
            <a:xfrm>
              <a:off x="2501" y="3693"/>
              <a:ext cx="1279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1010101111001101</a:t>
              </a:r>
            </a:p>
          </p:txBody>
        </p:sp>
      </p:grpSp>
      <p:sp>
        <p:nvSpPr>
          <p:cNvPr id="637972" name="Line 20"/>
          <p:cNvSpPr>
            <a:spLocks noChangeShapeType="1"/>
          </p:cNvSpPr>
          <p:nvPr/>
        </p:nvSpPr>
        <p:spPr bwMode="auto">
          <a:xfrm>
            <a:off x="1135063" y="5754688"/>
            <a:ext cx="49466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7973" name="Rectangle 21"/>
          <p:cNvSpPr>
            <a:spLocks noChangeArrowheads="1"/>
          </p:cNvSpPr>
          <p:nvPr/>
        </p:nvSpPr>
        <p:spPr bwMode="auto">
          <a:xfrm>
            <a:off x="701675" y="5283200"/>
            <a:ext cx="113982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/>
          <a:p>
            <a:pPr algn="ctr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ori</a:t>
            </a:r>
          </a:p>
        </p:txBody>
      </p:sp>
      <p:grpSp>
        <p:nvGrpSpPr>
          <p:cNvPr id="31757" name="Group 41"/>
          <p:cNvGrpSpPr>
            <a:grpSpLocks/>
          </p:cNvGrpSpPr>
          <p:nvPr/>
        </p:nvGrpSpPr>
        <p:grpSpPr bwMode="auto">
          <a:xfrm>
            <a:off x="1850107" y="2636912"/>
            <a:ext cx="4810125" cy="833437"/>
            <a:chOff x="1789113" y="2227263"/>
            <a:chExt cx="4810125" cy="833437"/>
          </a:xfrm>
        </p:grpSpPr>
        <p:grpSp>
          <p:nvGrpSpPr>
            <p:cNvPr id="31769" name="Group 23"/>
            <p:cNvGrpSpPr>
              <a:grpSpLocks/>
            </p:cNvGrpSpPr>
            <p:nvPr/>
          </p:nvGrpSpPr>
          <p:grpSpPr bwMode="auto">
            <a:xfrm>
              <a:off x="1789113" y="2538413"/>
              <a:ext cx="4084637" cy="327025"/>
              <a:chOff x="548" y="1794"/>
              <a:chExt cx="2573" cy="206"/>
            </a:xfrm>
          </p:grpSpPr>
          <p:sp>
            <p:nvSpPr>
              <p:cNvPr id="31774" name="Rectangle 24"/>
              <p:cNvSpPr>
                <a:spLocks noChangeArrowheads="1"/>
              </p:cNvSpPr>
              <p:nvPr/>
            </p:nvSpPr>
            <p:spPr bwMode="auto">
              <a:xfrm>
                <a:off x="548" y="1794"/>
                <a:ext cx="1286" cy="20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5" name="Rectangle 25"/>
              <p:cNvSpPr>
                <a:spLocks noChangeArrowheads="1"/>
              </p:cNvSpPr>
              <p:nvPr/>
            </p:nvSpPr>
            <p:spPr bwMode="auto">
              <a:xfrm>
                <a:off x="1835" y="1794"/>
                <a:ext cx="1286" cy="20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70" name="Line 26"/>
            <p:cNvSpPr>
              <a:spLocks noChangeShapeType="1"/>
            </p:cNvSpPr>
            <p:nvPr/>
          </p:nvSpPr>
          <p:spPr bwMode="auto">
            <a:xfrm flipH="1">
              <a:off x="3019425" y="2227263"/>
              <a:ext cx="962025" cy="2619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1946275" y="2520950"/>
              <a:ext cx="2630488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0101011001111000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975100" y="2520950"/>
              <a:ext cx="2030413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0000000000000000</a:t>
              </a:r>
            </a:p>
          </p:txBody>
        </p:sp>
        <p:sp>
          <p:nvSpPr>
            <p:cNvPr id="31773" name="Line 29"/>
            <p:cNvSpPr>
              <a:spLocks noChangeShapeType="1"/>
            </p:cNvSpPr>
            <p:nvPr/>
          </p:nvSpPr>
          <p:spPr bwMode="auto">
            <a:xfrm flipH="1">
              <a:off x="5637213" y="2278063"/>
              <a:ext cx="962025" cy="2619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7424739" y="4113212"/>
            <a:ext cx="1539875" cy="2308225"/>
            <a:chOff x="4677" y="2591"/>
            <a:chExt cx="970" cy="1454"/>
          </a:xfrm>
        </p:grpSpPr>
        <p:grpSp>
          <p:nvGrpSpPr>
            <p:cNvPr id="31760" name="Group 33"/>
            <p:cNvGrpSpPr>
              <a:grpSpLocks/>
            </p:cNvGrpSpPr>
            <p:nvPr/>
          </p:nvGrpSpPr>
          <p:grpSpPr bwMode="auto">
            <a:xfrm>
              <a:off x="4878" y="3407"/>
              <a:ext cx="223" cy="638"/>
              <a:chOff x="5216" y="3448"/>
              <a:chExt cx="223" cy="638"/>
            </a:xfrm>
          </p:grpSpPr>
          <p:sp>
            <p:nvSpPr>
              <p:cNvPr id="31763" name="Freeform 34"/>
              <p:cNvSpPr>
                <a:spLocks/>
              </p:cNvSpPr>
              <p:nvPr/>
            </p:nvSpPr>
            <p:spPr bwMode="auto">
              <a:xfrm>
                <a:off x="5256" y="3553"/>
                <a:ext cx="112" cy="111"/>
              </a:xfrm>
              <a:custGeom>
                <a:avLst/>
                <a:gdLst>
                  <a:gd name="T0" fmla="*/ 0 w 448"/>
                  <a:gd name="T1" fmla="*/ 0 h 444"/>
                  <a:gd name="T2" fmla="*/ 0 w 448"/>
                  <a:gd name="T3" fmla="*/ 0 h 444"/>
                  <a:gd name="T4" fmla="*/ 0 w 448"/>
                  <a:gd name="T5" fmla="*/ 0 h 444"/>
                  <a:gd name="T6" fmla="*/ 0 w 448"/>
                  <a:gd name="T7" fmla="*/ 0 h 444"/>
                  <a:gd name="T8" fmla="*/ 0 w 448"/>
                  <a:gd name="T9" fmla="*/ 0 h 444"/>
                  <a:gd name="T10" fmla="*/ 0 w 448"/>
                  <a:gd name="T11" fmla="*/ 0 h 444"/>
                  <a:gd name="T12" fmla="*/ 0 w 448"/>
                  <a:gd name="T13" fmla="*/ 0 h 444"/>
                  <a:gd name="T14" fmla="*/ 0 w 448"/>
                  <a:gd name="T15" fmla="*/ 0 h 444"/>
                  <a:gd name="T16" fmla="*/ 0 w 448"/>
                  <a:gd name="T17" fmla="*/ 0 h 444"/>
                  <a:gd name="T18" fmla="*/ 0 w 448"/>
                  <a:gd name="T19" fmla="*/ 0 h 444"/>
                  <a:gd name="T20" fmla="*/ 0 w 448"/>
                  <a:gd name="T21" fmla="*/ 0 h 444"/>
                  <a:gd name="T22" fmla="*/ 0 w 448"/>
                  <a:gd name="T23" fmla="*/ 0 h 444"/>
                  <a:gd name="T24" fmla="*/ 0 w 448"/>
                  <a:gd name="T25" fmla="*/ 0 h 444"/>
                  <a:gd name="T26" fmla="*/ 0 w 448"/>
                  <a:gd name="T27" fmla="*/ 0 h 444"/>
                  <a:gd name="T28" fmla="*/ 0 w 448"/>
                  <a:gd name="T29" fmla="*/ 0 h 444"/>
                  <a:gd name="T30" fmla="*/ 0 w 448"/>
                  <a:gd name="T31" fmla="*/ 0 h 444"/>
                  <a:gd name="T32" fmla="*/ 0 w 448"/>
                  <a:gd name="T33" fmla="*/ 0 h 444"/>
                  <a:gd name="T34" fmla="*/ 0 w 448"/>
                  <a:gd name="T35" fmla="*/ 0 h 444"/>
                  <a:gd name="T36" fmla="*/ 0 w 448"/>
                  <a:gd name="T37" fmla="*/ 0 h 444"/>
                  <a:gd name="T38" fmla="*/ 0 w 448"/>
                  <a:gd name="T39" fmla="*/ 0 h 444"/>
                  <a:gd name="T40" fmla="*/ 0 w 448"/>
                  <a:gd name="T41" fmla="*/ 0 h 444"/>
                  <a:gd name="T42" fmla="*/ 0 w 448"/>
                  <a:gd name="T43" fmla="*/ 0 h 4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8"/>
                  <a:gd name="T67" fmla="*/ 0 h 444"/>
                  <a:gd name="T68" fmla="*/ 448 w 448"/>
                  <a:gd name="T69" fmla="*/ 444 h 44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8" h="444">
                    <a:moveTo>
                      <a:pt x="292" y="128"/>
                    </a:moveTo>
                    <a:lnTo>
                      <a:pt x="237" y="45"/>
                    </a:lnTo>
                    <a:lnTo>
                      <a:pt x="182" y="0"/>
                    </a:lnTo>
                    <a:lnTo>
                      <a:pt x="116" y="0"/>
                    </a:lnTo>
                    <a:lnTo>
                      <a:pt x="44" y="28"/>
                    </a:lnTo>
                    <a:lnTo>
                      <a:pt x="11" y="78"/>
                    </a:lnTo>
                    <a:lnTo>
                      <a:pt x="0" y="145"/>
                    </a:lnTo>
                    <a:lnTo>
                      <a:pt x="11" y="233"/>
                    </a:lnTo>
                    <a:lnTo>
                      <a:pt x="55" y="333"/>
                    </a:lnTo>
                    <a:lnTo>
                      <a:pt x="132" y="400"/>
                    </a:lnTo>
                    <a:lnTo>
                      <a:pt x="193" y="433"/>
                    </a:lnTo>
                    <a:lnTo>
                      <a:pt x="254" y="444"/>
                    </a:lnTo>
                    <a:lnTo>
                      <a:pt x="303" y="428"/>
                    </a:lnTo>
                    <a:lnTo>
                      <a:pt x="330" y="400"/>
                    </a:lnTo>
                    <a:lnTo>
                      <a:pt x="348" y="333"/>
                    </a:lnTo>
                    <a:lnTo>
                      <a:pt x="342" y="255"/>
                    </a:lnTo>
                    <a:lnTo>
                      <a:pt x="325" y="190"/>
                    </a:lnTo>
                    <a:lnTo>
                      <a:pt x="435" y="128"/>
                    </a:lnTo>
                    <a:lnTo>
                      <a:pt x="448" y="101"/>
                    </a:lnTo>
                    <a:lnTo>
                      <a:pt x="435" y="89"/>
                    </a:lnTo>
                    <a:lnTo>
                      <a:pt x="314" y="161"/>
                    </a:lnTo>
                    <a:lnTo>
                      <a:pt x="292" y="1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4" name="Freeform 35"/>
              <p:cNvSpPr>
                <a:spLocks/>
              </p:cNvSpPr>
              <p:nvPr/>
            </p:nvSpPr>
            <p:spPr bwMode="auto">
              <a:xfrm>
                <a:off x="5336" y="3448"/>
                <a:ext cx="100" cy="248"/>
              </a:xfrm>
              <a:custGeom>
                <a:avLst/>
                <a:gdLst>
                  <a:gd name="T0" fmla="*/ 0 w 398"/>
                  <a:gd name="T1" fmla="*/ 0 h 992"/>
                  <a:gd name="T2" fmla="*/ 0 w 398"/>
                  <a:gd name="T3" fmla="*/ 0 h 992"/>
                  <a:gd name="T4" fmla="*/ 0 w 398"/>
                  <a:gd name="T5" fmla="*/ 0 h 992"/>
                  <a:gd name="T6" fmla="*/ 0 w 398"/>
                  <a:gd name="T7" fmla="*/ 0 h 992"/>
                  <a:gd name="T8" fmla="*/ 0 w 398"/>
                  <a:gd name="T9" fmla="*/ 0 h 992"/>
                  <a:gd name="T10" fmla="*/ 0 w 398"/>
                  <a:gd name="T11" fmla="*/ 0 h 992"/>
                  <a:gd name="T12" fmla="*/ 0 w 398"/>
                  <a:gd name="T13" fmla="*/ 0 h 992"/>
                  <a:gd name="T14" fmla="*/ 0 w 398"/>
                  <a:gd name="T15" fmla="*/ 0 h 992"/>
                  <a:gd name="T16" fmla="*/ 0 w 398"/>
                  <a:gd name="T17" fmla="*/ 0 h 992"/>
                  <a:gd name="T18" fmla="*/ 0 w 398"/>
                  <a:gd name="T19" fmla="*/ 0 h 992"/>
                  <a:gd name="T20" fmla="*/ 0 w 398"/>
                  <a:gd name="T21" fmla="*/ 0 h 992"/>
                  <a:gd name="T22" fmla="*/ 0 w 398"/>
                  <a:gd name="T23" fmla="*/ 0 h 992"/>
                  <a:gd name="T24" fmla="*/ 0 w 398"/>
                  <a:gd name="T25" fmla="*/ 0 h 992"/>
                  <a:gd name="T26" fmla="*/ 0 w 398"/>
                  <a:gd name="T27" fmla="*/ 0 h 992"/>
                  <a:gd name="T28" fmla="*/ 0 w 398"/>
                  <a:gd name="T29" fmla="*/ 0 h 992"/>
                  <a:gd name="T30" fmla="*/ 0 w 398"/>
                  <a:gd name="T31" fmla="*/ 0 h 992"/>
                  <a:gd name="T32" fmla="*/ 0 w 398"/>
                  <a:gd name="T33" fmla="*/ 0 h 992"/>
                  <a:gd name="T34" fmla="*/ 0 w 398"/>
                  <a:gd name="T35" fmla="*/ 0 h 992"/>
                  <a:gd name="T36" fmla="*/ 0 w 398"/>
                  <a:gd name="T37" fmla="*/ 0 h 992"/>
                  <a:gd name="T38" fmla="*/ 0 w 398"/>
                  <a:gd name="T39" fmla="*/ 0 h 992"/>
                  <a:gd name="T40" fmla="*/ 0 w 398"/>
                  <a:gd name="T41" fmla="*/ 0 h 992"/>
                  <a:gd name="T42" fmla="*/ 0 w 398"/>
                  <a:gd name="T43" fmla="*/ 0 h 992"/>
                  <a:gd name="T44" fmla="*/ 0 w 398"/>
                  <a:gd name="T45" fmla="*/ 0 h 992"/>
                  <a:gd name="T46" fmla="*/ 0 w 398"/>
                  <a:gd name="T47" fmla="*/ 0 h 992"/>
                  <a:gd name="T48" fmla="*/ 0 w 398"/>
                  <a:gd name="T49" fmla="*/ 0 h 992"/>
                  <a:gd name="T50" fmla="*/ 0 w 398"/>
                  <a:gd name="T51" fmla="*/ 0 h 992"/>
                  <a:gd name="T52" fmla="*/ 0 w 398"/>
                  <a:gd name="T53" fmla="*/ 0 h 992"/>
                  <a:gd name="T54" fmla="*/ 0 w 398"/>
                  <a:gd name="T55" fmla="*/ 0 h 992"/>
                  <a:gd name="T56" fmla="*/ 0 w 398"/>
                  <a:gd name="T57" fmla="*/ 0 h 992"/>
                  <a:gd name="T58" fmla="*/ 0 w 398"/>
                  <a:gd name="T59" fmla="*/ 0 h 992"/>
                  <a:gd name="T60" fmla="*/ 0 w 398"/>
                  <a:gd name="T61" fmla="*/ 0 h 992"/>
                  <a:gd name="T62" fmla="*/ 0 w 398"/>
                  <a:gd name="T63" fmla="*/ 0 h 992"/>
                  <a:gd name="T64" fmla="*/ 0 w 398"/>
                  <a:gd name="T65" fmla="*/ 0 h 992"/>
                  <a:gd name="T66" fmla="*/ 0 w 398"/>
                  <a:gd name="T67" fmla="*/ 0 h 992"/>
                  <a:gd name="T68" fmla="*/ 0 w 398"/>
                  <a:gd name="T69" fmla="*/ 0 h 992"/>
                  <a:gd name="T70" fmla="*/ 0 w 398"/>
                  <a:gd name="T71" fmla="*/ 0 h 992"/>
                  <a:gd name="T72" fmla="*/ 0 w 398"/>
                  <a:gd name="T73" fmla="*/ 0 h 992"/>
                  <a:gd name="T74" fmla="*/ 0 w 398"/>
                  <a:gd name="T75" fmla="*/ 0 h 992"/>
                  <a:gd name="T76" fmla="*/ 0 w 398"/>
                  <a:gd name="T77" fmla="*/ 0 h 9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398"/>
                  <a:gd name="T118" fmla="*/ 0 h 992"/>
                  <a:gd name="T119" fmla="*/ 398 w 398"/>
                  <a:gd name="T120" fmla="*/ 992 h 9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398" h="992">
                    <a:moveTo>
                      <a:pt x="110" y="838"/>
                    </a:moveTo>
                    <a:lnTo>
                      <a:pt x="38" y="892"/>
                    </a:lnTo>
                    <a:lnTo>
                      <a:pt x="16" y="910"/>
                    </a:lnTo>
                    <a:lnTo>
                      <a:pt x="0" y="948"/>
                    </a:lnTo>
                    <a:lnTo>
                      <a:pt x="21" y="987"/>
                    </a:lnTo>
                    <a:lnTo>
                      <a:pt x="43" y="992"/>
                    </a:lnTo>
                    <a:lnTo>
                      <a:pt x="110" y="970"/>
                    </a:lnTo>
                    <a:lnTo>
                      <a:pt x="210" y="892"/>
                    </a:lnTo>
                    <a:lnTo>
                      <a:pt x="298" y="799"/>
                    </a:lnTo>
                    <a:lnTo>
                      <a:pt x="392" y="693"/>
                    </a:lnTo>
                    <a:lnTo>
                      <a:pt x="398" y="649"/>
                    </a:lnTo>
                    <a:lnTo>
                      <a:pt x="398" y="527"/>
                    </a:lnTo>
                    <a:lnTo>
                      <a:pt x="371" y="339"/>
                    </a:lnTo>
                    <a:lnTo>
                      <a:pt x="387" y="228"/>
                    </a:lnTo>
                    <a:lnTo>
                      <a:pt x="398" y="183"/>
                    </a:lnTo>
                    <a:lnTo>
                      <a:pt x="382" y="161"/>
                    </a:lnTo>
                    <a:lnTo>
                      <a:pt x="342" y="139"/>
                    </a:lnTo>
                    <a:lnTo>
                      <a:pt x="315" y="123"/>
                    </a:lnTo>
                    <a:lnTo>
                      <a:pt x="331" y="23"/>
                    </a:lnTo>
                    <a:lnTo>
                      <a:pt x="320" y="0"/>
                    </a:lnTo>
                    <a:lnTo>
                      <a:pt x="298" y="7"/>
                    </a:lnTo>
                    <a:lnTo>
                      <a:pt x="287" y="134"/>
                    </a:lnTo>
                    <a:lnTo>
                      <a:pt x="276" y="167"/>
                    </a:lnTo>
                    <a:lnTo>
                      <a:pt x="271" y="189"/>
                    </a:lnTo>
                    <a:lnTo>
                      <a:pt x="226" y="172"/>
                    </a:lnTo>
                    <a:lnTo>
                      <a:pt x="193" y="172"/>
                    </a:lnTo>
                    <a:lnTo>
                      <a:pt x="193" y="194"/>
                    </a:lnTo>
                    <a:lnTo>
                      <a:pt x="215" y="212"/>
                    </a:lnTo>
                    <a:lnTo>
                      <a:pt x="255" y="212"/>
                    </a:lnTo>
                    <a:lnTo>
                      <a:pt x="282" y="234"/>
                    </a:lnTo>
                    <a:lnTo>
                      <a:pt x="304" y="272"/>
                    </a:lnTo>
                    <a:lnTo>
                      <a:pt x="326" y="333"/>
                    </a:lnTo>
                    <a:lnTo>
                      <a:pt x="342" y="455"/>
                    </a:lnTo>
                    <a:lnTo>
                      <a:pt x="342" y="566"/>
                    </a:lnTo>
                    <a:lnTo>
                      <a:pt x="331" y="654"/>
                    </a:lnTo>
                    <a:lnTo>
                      <a:pt x="309" y="693"/>
                    </a:lnTo>
                    <a:lnTo>
                      <a:pt x="232" y="749"/>
                    </a:lnTo>
                    <a:lnTo>
                      <a:pt x="148" y="799"/>
                    </a:lnTo>
                    <a:lnTo>
                      <a:pt x="110" y="8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5" name="Freeform 36"/>
              <p:cNvSpPr>
                <a:spLocks/>
              </p:cNvSpPr>
              <p:nvPr/>
            </p:nvSpPr>
            <p:spPr bwMode="auto">
              <a:xfrm>
                <a:off x="5216" y="3677"/>
                <a:ext cx="90" cy="149"/>
              </a:xfrm>
              <a:custGeom>
                <a:avLst/>
                <a:gdLst>
                  <a:gd name="T0" fmla="*/ 0 w 360"/>
                  <a:gd name="T1" fmla="*/ 0 h 599"/>
                  <a:gd name="T2" fmla="*/ 0 w 360"/>
                  <a:gd name="T3" fmla="*/ 0 h 599"/>
                  <a:gd name="T4" fmla="*/ 0 w 360"/>
                  <a:gd name="T5" fmla="*/ 0 h 599"/>
                  <a:gd name="T6" fmla="*/ 0 w 360"/>
                  <a:gd name="T7" fmla="*/ 0 h 599"/>
                  <a:gd name="T8" fmla="*/ 0 w 360"/>
                  <a:gd name="T9" fmla="*/ 0 h 599"/>
                  <a:gd name="T10" fmla="*/ 0 w 360"/>
                  <a:gd name="T11" fmla="*/ 0 h 599"/>
                  <a:gd name="T12" fmla="*/ 0 w 360"/>
                  <a:gd name="T13" fmla="*/ 0 h 599"/>
                  <a:gd name="T14" fmla="*/ 0 w 360"/>
                  <a:gd name="T15" fmla="*/ 0 h 599"/>
                  <a:gd name="T16" fmla="*/ 0 w 360"/>
                  <a:gd name="T17" fmla="*/ 0 h 599"/>
                  <a:gd name="T18" fmla="*/ 0 w 360"/>
                  <a:gd name="T19" fmla="*/ 0 h 599"/>
                  <a:gd name="T20" fmla="*/ 0 w 360"/>
                  <a:gd name="T21" fmla="*/ 0 h 599"/>
                  <a:gd name="T22" fmla="*/ 0 w 360"/>
                  <a:gd name="T23" fmla="*/ 0 h 599"/>
                  <a:gd name="T24" fmla="*/ 0 w 360"/>
                  <a:gd name="T25" fmla="*/ 0 h 599"/>
                  <a:gd name="T26" fmla="*/ 0 w 360"/>
                  <a:gd name="T27" fmla="*/ 0 h 599"/>
                  <a:gd name="T28" fmla="*/ 0 w 360"/>
                  <a:gd name="T29" fmla="*/ 0 h 599"/>
                  <a:gd name="T30" fmla="*/ 0 w 360"/>
                  <a:gd name="T31" fmla="*/ 0 h 599"/>
                  <a:gd name="T32" fmla="*/ 0 w 360"/>
                  <a:gd name="T33" fmla="*/ 0 h 599"/>
                  <a:gd name="T34" fmla="*/ 0 w 360"/>
                  <a:gd name="T35" fmla="*/ 0 h 599"/>
                  <a:gd name="T36" fmla="*/ 0 w 360"/>
                  <a:gd name="T37" fmla="*/ 0 h 599"/>
                  <a:gd name="T38" fmla="*/ 0 w 360"/>
                  <a:gd name="T39" fmla="*/ 0 h 599"/>
                  <a:gd name="T40" fmla="*/ 0 w 360"/>
                  <a:gd name="T41" fmla="*/ 0 h 599"/>
                  <a:gd name="T42" fmla="*/ 0 w 360"/>
                  <a:gd name="T43" fmla="*/ 0 h 599"/>
                  <a:gd name="T44" fmla="*/ 0 w 360"/>
                  <a:gd name="T45" fmla="*/ 0 h 599"/>
                  <a:gd name="T46" fmla="*/ 0 w 360"/>
                  <a:gd name="T47" fmla="*/ 0 h 599"/>
                  <a:gd name="T48" fmla="*/ 0 w 360"/>
                  <a:gd name="T49" fmla="*/ 0 h 599"/>
                  <a:gd name="T50" fmla="*/ 0 w 360"/>
                  <a:gd name="T51" fmla="*/ 0 h 599"/>
                  <a:gd name="T52" fmla="*/ 0 w 360"/>
                  <a:gd name="T53" fmla="*/ 0 h 599"/>
                  <a:gd name="T54" fmla="*/ 0 w 360"/>
                  <a:gd name="T55" fmla="*/ 0 h 599"/>
                  <a:gd name="T56" fmla="*/ 0 w 360"/>
                  <a:gd name="T57" fmla="*/ 0 h 599"/>
                  <a:gd name="T58" fmla="*/ 0 w 360"/>
                  <a:gd name="T59" fmla="*/ 0 h 599"/>
                  <a:gd name="T60" fmla="*/ 0 w 360"/>
                  <a:gd name="T61" fmla="*/ 0 h 599"/>
                  <a:gd name="T62" fmla="*/ 0 w 360"/>
                  <a:gd name="T63" fmla="*/ 0 h 599"/>
                  <a:gd name="T64" fmla="*/ 0 w 360"/>
                  <a:gd name="T65" fmla="*/ 0 h 599"/>
                  <a:gd name="T66" fmla="*/ 0 w 360"/>
                  <a:gd name="T67" fmla="*/ 0 h 599"/>
                  <a:gd name="T68" fmla="*/ 0 w 360"/>
                  <a:gd name="T69" fmla="*/ 0 h 599"/>
                  <a:gd name="T70" fmla="*/ 0 w 360"/>
                  <a:gd name="T71" fmla="*/ 0 h 5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60"/>
                  <a:gd name="T109" fmla="*/ 0 h 599"/>
                  <a:gd name="T110" fmla="*/ 360 w 360"/>
                  <a:gd name="T111" fmla="*/ 599 h 59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60" h="599">
                    <a:moveTo>
                      <a:pt x="360" y="17"/>
                    </a:moveTo>
                    <a:lnTo>
                      <a:pt x="321" y="0"/>
                    </a:lnTo>
                    <a:lnTo>
                      <a:pt x="238" y="6"/>
                    </a:lnTo>
                    <a:lnTo>
                      <a:pt x="165" y="62"/>
                    </a:lnTo>
                    <a:lnTo>
                      <a:pt x="60" y="178"/>
                    </a:lnTo>
                    <a:lnTo>
                      <a:pt x="5" y="272"/>
                    </a:lnTo>
                    <a:lnTo>
                      <a:pt x="0" y="305"/>
                    </a:lnTo>
                    <a:lnTo>
                      <a:pt x="27" y="367"/>
                    </a:lnTo>
                    <a:lnTo>
                      <a:pt x="88" y="394"/>
                    </a:lnTo>
                    <a:lnTo>
                      <a:pt x="165" y="427"/>
                    </a:lnTo>
                    <a:lnTo>
                      <a:pt x="227" y="443"/>
                    </a:lnTo>
                    <a:lnTo>
                      <a:pt x="254" y="472"/>
                    </a:lnTo>
                    <a:lnTo>
                      <a:pt x="238" y="510"/>
                    </a:lnTo>
                    <a:lnTo>
                      <a:pt x="194" y="555"/>
                    </a:lnTo>
                    <a:lnTo>
                      <a:pt x="138" y="561"/>
                    </a:lnTo>
                    <a:lnTo>
                      <a:pt x="100" y="543"/>
                    </a:lnTo>
                    <a:lnTo>
                      <a:pt x="77" y="561"/>
                    </a:lnTo>
                    <a:lnTo>
                      <a:pt x="82" y="582"/>
                    </a:lnTo>
                    <a:lnTo>
                      <a:pt x="127" y="599"/>
                    </a:lnTo>
                    <a:lnTo>
                      <a:pt x="194" y="599"/>
                    </a:lnTo>
                    <a:lnTo>
                      <a:pt x="254" y="582"/>
                    </a:lnTo>
                    <a:lnTo>
                      <a:pt x="288" y="561"/>
                    </a:lnTo>
                    <a:lnTo>
                      <a:pt x="310" y="521"/>
                    </a:lnTo>
                    <a:lnTo>
                      <a:pt x="321" y="477"/>
                    </a:lnTo>
                    <a:lnTo>
                      <a:pt x="293" y="438"/>
                    </a:lnTo>
                    <a:lnTo>
                      <a:pt x="227" y="410"/>
                    </a:lnTo>
                    <a:lnTo>
                      <a:pt x="149" y="388"/>
                    </a:lnTo>
                    <a:lnTo>
                      <a:pt x="82" y="350"/>
                    </a:lnTo>
                    <a:lnTo>
                      <a:pt x="66" y="316"/>
                    </a:lnTo>
                    <a:lnTo>
                      <a:pt x="77" y="256"/>
                    </a:lnTo>
                    <a:lnTo>
                      <a:pt x="127" y="178"/>
                    </a:lnTo>
                    <a:lnTo>
                      <a:pt x="188" y="133"/>
                    </a:lnTo>
                    <a:lnTo>
                      <a:pt x="282" y="100"/>
                    </a:lnTo>
                    <a:lnTo>
                      <a:pt x="360" y="84"/>
                    </a:lnTo>
                    <a:lnTo>
                      <a:pt x="360" y="39"/>
                    </a:lnTo>
                    <a:lnTo>
                      <a:pt x="36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6" name="Freeform 37"/>
              <p:cNvSpPr>
                <a:spLocks/>
              </p:cNvSpPr>
              <p:nvPr/>
            </p:nvSpPr>
            <p:spPr bwMode="auto">
              <a:xfrm>
                <a:off x="5289" y="3670"/>
                <a:ext cx="85" cy="184"/>
              </a:xfrm>
              <a:custGeom>
                <a:avLst/>
                <a:gdLst>
                  <a:gd name="T0" fmla="*/ 0 w 337"/>
                  <a:gd name="T1" fmla="*/ 0 h 737"/>
                  <a:gd name="T2" fmla="*/ 0 w 337"/>
                  <a:gd name="T3" fmla="*/ 0 h 737"/>
                  <a:gd name="T4" fmla="*/ 0 w 337"/>
                  <a:gd name="T5" fmla="*/ 0 h 737"/>
                  <a:gd name="T6" fmla="*/ 0 w 337"/>
                  <a:gd name="T7" fmla="*/ 0 h 737"/>
                  <a:gd name="T8" fmla="*/ 0 w 337"/>
                  <a:gd name="T9" fmla="*/ 0 h 737"/>
                  <a:gd name="T10" fmla="*/ 0 w 337"/>
                  <a:gd name="T11" fmla="*/ 0 h 737"/>
                  <a:gd name="T12" fmla="*/ 0 w 337"/>
                  <a:gd name="T13" fmla="*/ 0 h 737"/>
                  <a:gd name="T14" fmla="*/ 0 w 337"/>
                  <a:gd name="T15" fmla="*/ 0 h 737"/>
                  <a:gd name="T16" fmla="*/ 0 w 337"/>
                  <a:gd name="T17" fmla="*/ 0 h 737"/>
                  <a:gd name="T18" fmla="*/ 0 w 337"/>
                  <a:gd name="T19" fmla="*/ 0 h 737"/>
                  <a:gd name="T20" fmla="*/ 0 w 337"/>
                  <a:gd name="T21" fmla="*/ 0 h 737"/>
                  <a:gd name="T22" fmla="*/ 0 w 337"/>
                  <a:gd name="T23" fmla="*/ 0 h 737"/>
                  <a:gd name="T24" fmla="*/ 0 w 337"/>
                  <a:gd name="T25" fmla="*/ 0 h 737"/>
                  <a:gd name="T26" fmla="*/ 0 w 337"/>
                  <a:gd name="T27" fmla="*/ 0 h 737"/>
                  <a:gd name="T28" fmla="*/ 0 w 337"/>
                  <a:gd name="T29" fmla="*/ 0 h 737"/>
                  <a:gd name="T30" fmla="*/ 0 w 337"/>
                  <a:gd name="T31" fmla="*/ 0 h 737"/>
                  <a:gd name="T32" fmla="*/ 0 w 337"/>
                  <a:gd name="T33" fmla="*/ 0 h 737"/>
                  <a:gd name="T34" fmla="*/ 0 w 337"/>
                  <a:gd name="T35" fmla="*/ 0 h 737"/>
                  <a:gd name="T36" fmla="*/ 0 w 337"/>
                  <a:gd name="T37" fmla="*/ 0 h 737"/>
                  <a:gd name="T38" fmla="*/ 0 w 337"/>
                  <a:gd name="T39" fmla="*/ 0 h 737"/>
                  <a:gd name="T40" fmla="*/ 0 w 337"/>
                  <a:gd name="T41" fmla="*/ 0 h 7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37"/>
                  <a:gd name="T64" fmla="*/ 0 h 737"/>
                  <a:gd name="T65" fmla="*/ 337 w 337"/>
                  <a:gd name="T66" fmla="*/ 737 h 73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37" h="737">
                    <a:moveTo>
                      <a:pt x="294" y="232"/>
                    </a:moveTo>
                    <a:lnTo>
                      <a:pt x="260" y="94"/>
                    </a:lnTo>
                    <a:lnTo>
                      <a:pt x="221" y="27"/>
                    </a:lnTo>
                    <a:lnTo>
                      <a:pt x="138" y="0"/>
                    </a:lnTo>
                    <a:lnTo>
                      <a:pt x="55" y="11"/>
                    </a:lnTo>
                    <a:lnTo>
                      <a:pt x="17" y="83"/>
                    </a:lnTo>
                    <a:lnTo>
                      <a:pt x="22" y="172"/>
                    </a:lnTo>
                    <a:lnTo>
                      <a:pt x="44" y="316"/>
                    </a:lnTo>
                    <a:lnTo>
                      <a:pt x="44" y="443"/>
                    </a:lnTo>
                    <a:lnTo>
                      <a:pt x="17" y="554"/>
                    </a:lnTo>
                    <a:lnTo>
                      <a:pt x="0" y="615"/>
                    </a:lnTo>
                    <a:lnTo>
                      <a:pt x="11" y="670"/>
                    </a:lnTo>
                    <a:lnTo>
                      <a:pt x="50" y="698"/>
                    </a:lnTo>
                    <a:lnTo>
                      <a:pt x="100" y="726"/>
                    </a:lnTo>
                    <a:lnTo>
                      <a:pt x="149" y="737"/>
                    </a:lnTo>
                    <a:lnTo>
                      <a:pt x="210" y="737"/>
                    </a:lnTo>
                    <a:lnTo>
                      <a:pt x="283" y="681"/>
                    </a:lnTo>
                    <a:lnTo>
                      <a:pt x="337" y="565"/>
                    </a:lnTo>
                    <a:lnTo>
                      <a:pt x="332" y="459"/>
                    </a:lnTo>
                    <a:lnTo>
                      <a:pt x="299" y="338"/>
                    </a:lnTo>
                    <a:lnTo>
                      <a:pt x="294" y="2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7" name="Freeform 38"/>
              <p:cNvSpPr>
                <a:spLocks/>
              </p:cNvSpPr>
              <p:nvPr/>
            </p:nvSpPr>
            <p:spPr bwMode="auto">
              <a:xfrm>
                <a:off x="5264" y="3820"/>
                <a:ext cx="64" cy="266"/>
              </a:xfrm>
              <a:custGeom>
                <a:avLst/>
                <a:gdLst>
                  <a:gd name="T0" fmla="*/ 0 w 256"/>
                  <a:gd name="T1" fmla="*/ 0 h 1065"/>
                  <a:gd name="T2" fmla="*/ 0 w 256"/>
                  <a:gd name="T3" fmla="*/ 0 h 1065"/>
                  <a:gd name="T4" fmla="*/ 0 w 256"/>
                  <a:gd name="T5" fmla="*/ 0 h 1065"/>
                  <a:gd name="T6" fmla="*/ 0 w 256"/>
                  <a:gd name="T7" fmla="*/ 0 h 1065"/>
                  <a:gd name="T8" fmla="*/ 0 w 256"/>
                  <a:gd name="T9" fmla="*/ 0 h 1065"/>
                  <a:gd name="T10" fmla="*/ 0 w 256"/>
                  <a:gd name="T11" fmla="*/ 0 h 1065"/>
                  <a:gd name="T12" fmla="*/ 0 w 256"/>
                  <a:gd name="T13" fmla="*/ 0 h 1065"/>
                  <a:gd name="T14" fmla="*/ 0 w 256"/>
                  <a:gd name="T15" fmla="*/ 0 h 1065"/>
                  <a:gd name="T16" fmla="*/ 0 w 256"/>
                  <a:gd name="T17" fmla="*/ 0 h 1065"/>
                  <a:gd name="T18" fmla="*/ 0 w 256"/>
                  <a:gd name="T19" fmla="*/ 0 h 1065"/>
                  <a:gd name="T20" fmla="*/ 0 w 256"/>
                  <a:gd name="T21" fmla="*/ 0 h 1065"/>
                  <a:gd name="T22" fmla="*/ 0 w 256"/>
                  <a:gd name="T23" fmla="*/ 0 h 1065"/>
                  <a:gd name="T24" fmla="*/ 0 w 256"/>
                  <a:gd name="T25" fmla="*/ 0 h 1065"/>
                  <a:gd name="T26" fmla="*/ 0 w 256"/>
                  <a:gd name="T27" fmla="*/ 0 h 1065"/>
                  <a:gd name="T28" fmla="*/ 0 w 256"/>
                  <a:gd name="T29" fmla="*/ 0 h 1065"/>
                  <a:gd name="T30" fmla="*/ 0 w 256"/>
                  <a:gd name="T31" fmla="*/ 0 h 1065"/>
                  <a:gd name="T32" fmla="*/ 0 w 256"/>
                  <a:gd name="T33" fmla="*/ 0 h 1065"/>
                  <a:gd name="T34" fmla="*/ 0 w 256"/>
                  <a:gd name="T35" fmla="*/ 0 h 1065"/>
                  <a:gd name="T36" fmla="*/ 0 w 256"/>
                  <a:gd name="T37" fmla="*/ 0 h 1065"/>
                  <a:gd name="T38" fmla="*/ 0 w 256"/>
                  <a:gd name="T39" fmla="*/ 0 h 1065"/>
                  <a:gd name="T40" fmla="*/ 0 w 256"/>
                  <a:gd name="T41" fmla="*/ 0 h 1065"/>
                  <a:gd name="T42" fmla="*/ 0 w 256"/>
                  <a:gd name="T43" fmla="*/ 0 h 1065"/>
                  <a:gd name="T44" fmla="*/ 0 w 256"/>
                  <a:gd name="T45" fmla="*/ 0 h 1065"/>
                  <a:gd name="T46" fmla="*/ 0 w 256"/>
                  <a:gd name="T47" fmla="*/ 0 h 1065"/>
                  <a:gd name="T48" fmla="*/ 0 w 256"/>
                  <a:gd name="T49" fmla="*/ 0 h 1065"/>
                  <a:gd name="T50" fmla="*/ 0 w 256"/>
                  <a:gd name="T51" fmla="*/ 0 h 1065"/>
                  <a:gd name="T52" fmla="*/ 0 w 256"/>
                  <a:gd name="T53" fmla="*/ 0 h 1065"/>
                  <a:gd name="T54" fmla="*/ 0 w 256"/>
                  <a:gd name="T55" fmla="*/ 0 h 1065"/>
                  <a:gd name="T56" fmla="*/ 0 w 256"/>
                  <a:gd name="T57" fmla="*/ 0 h 106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56"/>
                  <a:gd name="T88" fmla="*/ 0 h 1065"/>
                  <a:gd name="T89" fmla="*/ 256 w 256"/>
                  <a:gd name="T90" fmla="*/ 1065 h 106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56" h="1065">
                    <a:moveTo>
                      <a:pt x="244" y="17"/>
                    </a:moveTo>
                    <a:lnTo>
                      <a:pt x="178" y="0"/>
                    </a:lnTo>
                    <a:lnTo>
                      <a:pt x="139" y="17"/>
                    </a:lnTo>
                    <a:lnTo>
                      <a:pt x="122" y="72"/>
                    </a:lnTo>
                    <a:lnTo>
                      <a:pt x="139" y="376"/>
                    </a:lnTo>
                    <a:lnTo>
                      <a:pt x="139" y="449"/>
                    </a:lnTo>
                    <a:lnTo>
                      <a:pt x="117" y="583"/>
                    </a:lnTo>
                    <a:lnTo>
                      <a:pt x="111" y="737"/>
                    </a:lnTo>
                    <a:lnTo>
                      <a:pt x="122" y="815"/>
                    </a:lnTo>
                    <a:lnTo>
                      <a:pt x="111" y="859"/>
                    </a:lnTo>
                    <a:lnTo>
                      <a:pt x="34" y="926"/>
                    </a:lnTo>
                    <a:lnTo>
                      <a:pt x="0" y="1009"/>
                    </a:lnTo>
                    <a:lnTo>
                      <a:pt x="6" y="1036"/>
                    </a:lnTo>
                    <a:lnTo>
                      <a:pt x="66" y="1065"/>
                    </a:lnTo>
                    <a:lnTo>
                      <a:pt x="83" y="1053"/>
                    </a:lnTo>
                    <a:lnTo>
                      <a:pt x="89" y="1004"/>
                    </a:lnTo>
                    <a:lnTo>
                      <a:pt x="106" y="931"/>
                    </a:lnTo>
                    <a:lnTo>
                      <a:pt x="133" y="898"/>
                    </a:lnTo>
                    <a:lnTo>
                      <a:pt x="166" y="876"/>
                    </a:lnTo>
                    <a:lnTo>
                      <a:pt x="194" y="848"/>
                    </a:lnTo>
                    <a:lnTo>
                      <a:pt x="200" y="826"/>
                    </a:lnTo>
                    <a:lnTo>
                      <a:pt x="184" y="799"/>
                    </a:lnTo>
                    <a:lnTo>
                      <a:pt x="166" y="782"/>
                    </a:lnTo>
                    <a:lnTo>
                      <a:pt x="155" y="715"/>
                    </a:lnTo>
                    <a:lnTo>
                      <a:pt x="166" y="576"/>
                    </a:lnTo>
                    <a:lnTo>
                      <a:pt x="205" y="416"/>
                    </a:lnTo>
                    <a:lnTo>
                      <a:pt x="244" y="288"/>
                    </a:lnTo>
                    <a:lnTo>
                      <a:pt x="256" y="133"/>
                    </a:lnTo>
                    <a:lnTo>
                      <a:pt x="244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8" name="Freeform 39"/>
              <p:cNvSpPr>
                <a:spLocks/>
              </p:cNvSpPr>
              <p:nvPr/>
            </p:nvSpPr>
            <p:spPr bwMode="auto">
              <a:xfrm>
                <a:off x="5334" y="3820"/>
                <a:ext cx="105" cy="224"/>
              </a:xfrm>
              <a:custGeom>
                <a:avLst/>
                <a:gdLst>
                  <a:gd name="T0" fmla="*/ 0 w 420"/>
                  <a:gd name="T1" fmla="*/ 0 h 898"/>
                  <a:gd name="T2" fmla="*/ 0 w 420"/>
                  <a:gd name="T3" fmla="*/ 0 h 898"/>
                  <a:gd name="T4" fmla="*/ 0 w 420"/>
                  <a:gd name="T5" fmla="*/ 0 h 898"/>
                  <a:gd name="T6" fmla="*/ 0 w 420"/>
                  <a:gd name="T7" fmla="*/ 0 h 898"/>
                  <a:gd name="T8" fmla="*/ 0 w 420"/>
                  <a:gd name="T9" fmla="*/ 0 h 898"/>
                  <a:gd name="T10" fmla="*/ 0 w 420"/>
                  <a:gd name="T11" fmla="*/ 0 h 898"/>
                  <a:gd name="T12" fmla="*/ 0 w 420"/>
                  <a:gd name="T13" fmla="*/ 0 h 898"/>
                  <a:gd name="T14" fmla="*/ 0 w 420"/>
                  <a:gd name="T15" fmla="*/ 0 h 898"/>
                  <a:gd name="T16" fmla="*/ 0 w 420"/>
                  <a:gd name="T17" fmla="*/ 0 h 898"/>
                  <a:gd name="T18" fmla="*/ 0 w 420"/>
                  <a:gd name="T19" fmla="*/ 0 h 898"/>
                  <a:gd name="T20" fmla="*/ 0 w 420"/>
                  <a:gd name="T21" fmla="*/ 0 h 898"/>
                  <a:gd name="T22" fmla="*/ 0 w 420"/>
                  <a:gd name="T23" fmla="*/ 0 h 898"/>
                  <a:gd name="T24" fmla="*/ 0 w 420"/>
                  <a:gd name="T25" fmla="*/ 0 h 898"/>
                  <a:gd name="T26" fmla="*/ 0 w 420"/>
                  <a:gd name="T27" fmla="*/ 0 h 898"/>
                  <a:gd name="T28" fmla="*/ 0 w 420"/>
                  <a:gd name="T29" fmla="*/ 0 h 898"/>
                  <a:gd name="T30" fmla="*/ 0 w 420"/>
                  <a:gd name="T31" fmla="*/ 0 h 898"/>
                  <a:gd name="T32" fmla="*/ 0 w 420"/>
                  <a:gd name="T33" fmla="*/ 0 h 898"/>
                  <a:gd name="T34" fmla="*/ 0 w 420"/>
                  <a:gd name="T35" fmla="*/ 0 h 898"/>
                  <a:gd name="T36" fmla="*/ 0 w 420"/>
                  <a:gd name="T37" fmla="*/ 0 h 898"/>
                  <a:gd name="T38" fmla="*/ 0 w 420"/>
                  <a:gd name="T39" fmla="*/ 0 h 898"/>
                  <a:gd name="T40" fmla="*/ 0 w 420"/>
                  <a:gd name="T41" fmla="*/ 0 h 898"/>
                  <a:gd name="T42" fmla="*/ 0 w 420"/>
                  <a:gd name="T43" fmla="*/ 0 h 898"/>
                  <a:gd name="T44" fmla="*/ 0 w 420"/>
                  <a:gd name="T45" fmla="*/ 0 h 898"/>
                  <a:gd name="T46" fmla="*/ 0 w 420"/>
                  <a:gd name="T47" fmla="*/ 0 h 898"/>
                  <a:gd name="T48" fmla="*/ 0 w 420"/>
                  <a:gd name="T49" fmla="*/ 0 h 898"/>
                  <a:gd name="T50" fmla="*/ 0 w 420"/>
                  <a:gd name="T51" fmla="*/ 0 h 898"/>
                  <a:gd name="T52" fmla="*/ 0 w 420"/>
                  <a:gd name="T53" fmla="*/ 0 h 898"/>
                  <a:gd name="T54" fmla="*/ 0 w 420"/>
                  <a:gd name="T55" fmla="*/ 0 h 898"/>
                  <a:gd name="T56" fmla="*/ 0 w 420"/>
                  <a:gd name="T57" fmla="*/ 0 h 898"/>
                  <a:gd name="T58" fmla="*/ 0 w 420"/>
                  <a:gd name="T59" fmla="*/ 0 h 898"/>
                  <a:gd name="T60" fmla="*/ 0 w 420"/>
                  <a:gd name="T61" fmla="*/ 0 h 898"/>
                  <a:gd name="T62" fmla="*/ 0 w 420"/>
                  <a:gd name="T63" fmla="*/ 0 h 89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0"/>
                  <a:gd name="T97" fmla="*/ 0 h 898"/>
                  <a:gd name="T98" fmla="*/ 420 w 420"/>
                  <a:gd name="T99" fmla="*/ 898 h 89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0" h="898">
                    <a:moveTo>
                      <a:pt x="138" y="133"/>
                    </a:moveTo>
                    <a:lnTo>
                      <a:pt x="127" y="44"/>
                    </a:lnTo>
                    <a:lnTo>
                      <a:pt x="77" y="0"/>
                    </a:lnTo>
                    <a:lnTo>
                      <a:pt x="5" y="6"/>
                    </a:lnTo>
                    <a:lnTo>
                      <a:pt x="0" y="44"/>
                    </a:lnTo>
                    <a:lnTo>
                      <a:pt x="5" y="128"/>
                    </a:lnTo>
                    <a:lnTo>
                      <a:pt x="43" y="255"/>
                    </a:lnTo>
                    <a:lnTo>
                      <a:pt x="72" y="349"/>
                    </a:lnTo>
                    <a:lnTo>
                      <a:pt x="105" y="476"/>
                    </a:lnTo>
                    <a:lnTo>
                      <a:pt x="116" y="587"/>
                    </a:lnTo>
                    <a:lnTo>
                      <a:pt x="116" y="676"/>
                    </a:lnTo>
                    <a:lnTo>
                      <a:pt x="99" y="743"/>
                    </a:lnTo>
                    <a:lnTo>
                      <a:pt x="83" y="765"/>
                    </a:lnTo>
                    <a:lnTo>
                      <a:pt x="83" y="786"/>
                    </a:lnTo>
                    <a:lnTo>
                      <a:pt x="105" y="820"/>
                    </a:lnTo>
                    <a:lnTo>
                      <a:pt x="143" y="831"/>
                    </a:lnTo>
                    <a:lnTo>
                      <a:pt x="204" y="831"/>
                    </a:lnTo>
                    <a:lnTo>
                      <a:pt x="315" y="859"/>
                    </a:lnTo>
                    <a:lnTo>
                      <a:pt x="348" y="898"/>
                    </a:lnTo>
                    <a:lnTo>
                      <a:pt x="398" y="875"/>
                    </a:lnTo>
                    <a:lnTo>
                      <a:pt x="420" y="820"/>
                    </a:lnTo>
                    <a:lnTo>
                      <a:pt x="398" y="799"/>
                    </a:lnTo>
                    <a:lnTo>
                      <a:pt x="304" y="786"/>
                    </a:lnTo>
                    <a:lnTo>
                      <a:pt x="199" y="786"/>
                    </a:lnTo>
                    <a:lnTo>
                      <a:pt x="154" y="781"/>
                    </a:lnTo>
                    <a:lnTo>
                      <a:pt x="143" y="748"/>
                    </a:lnTo>
                    <a:lnTo>
                      <a:pt x="154" y="687"/>
                    </a:lnTo>
                    <a:lnTo>
                      <a:pt x="161" y="581"/>
                    </a:lnTo>
                    <a:lnTo>
                      <a:pt x="148" y="465"/>
                    </a:lnTo>
                    <a:lnTo>
                      <a:pt x="132" y="311"/>
                    </a:lnTo>
                    <a:lnTo>
                      <a:pt x="138" y="177"/>
                    </a:lnTo>
                    <a:lnTo>
                      <a:pt x="138" y="1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61" name="Text Box 40"/>
            <p:cNvSpPr txBox="1">
              <a:spLocks noChangeArrowheads="1"/>
            </p:cNvSpPr>
            <p:nvPr/>
          </p:nvSpPr>
          <p:spPr bwMode="auto">
            <a:xfrm>
              <a:off x="4677" y="2591"/>
              <a:ext cx="97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dirty="0"/>
                <a:t>Reminder: In MIPS, Logical Immediate instructions (ANDI, ORI, XORI) do not sign-extend their constant operand</a:t>
              </a:r>
            </a:p>
          </p:txBody>
        </p:sp>
        <p:sp>
          <p:nvSpPr>
            <p:cNvPr id="31762" name="Line 41"/>
            <p:cNvSpPr>
              <a:spLocks noChangeShapeType="1"/>
            </p:cNvSpPr>
            <p:nvPr/>
          </p:nvSpPr>
          <p:spPr bwMode="auto">
            <a:xfrm flipH="1" flipV="1">
              <a:off x="4926" y="3407"/>
              <a:ext cx="64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175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6DBCDA7E-D9A7-7949-8DBF-3E98B717C0CC}" type="slidenum">
              <a:rPr lang="en-US" sz="1400">
                <a:latin typeface="Arial Narrow" charset="0"/>
              </a:rPr>
              <a:pPr/>
              <a:t>10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99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9" grpId="0"/>
      <p:bldP spid="637960" grpId="0"/>
      <p:bldP spid="637964" grpId="0"/>
      <p:bldP spid="637965" grpId="0"/>
      <p:bldP spid="637972" grpId="0" animBg="1"/>
      <p:bldP spid="6379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Accessing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MIPS is a “load-store” architecture</a:t>
            </a:r>
          </a:p>
          <a:p>
            <a:pPr lvl="1">
              <a:defRPr/>
            </a:pPr>
            <a:r>
              <a:rPr lang="en-US" dirty="0"/>
              <a:t>all operands for ALU instructions are in registers or immediate</a:t>
            </a:r>
          </a:p>
          <a:p>
            <a:pPr lvl="1">
              <a:defRPr/>
            </a:pPr>
            <a:r>
              <a:rPr lang="en-US" dirty="0"/>
              <a:t>cannot directly add values residing in memory</a:t>
            </a:r>
          </a:p>
          <a:p>
            <a:pPr lvl="2">
              <a:defRPr/>
            </a:pPr>
            <a:r>
              <a:rPr lang="en-US" dirty="0"/>
              <a:t>must first bring values into registers from memory (called LOAD)</a:t>
            </a:r>
          </a:p>
          <a:p>
            <a:pPr lvl="2">
              <a:defRPr/>
            </a:pPr>
            <a:r>
              <a:rPr lang="en-US" dirty="0"/>
              <a:t>must store result of computation back into memory (called STORE)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35057F3-2F63-D746-929C-08FD45661069}" type="slidenum">
              <a:rPr lang="en-US" sz="1400">
                <a:latin typeface="Arial Narrow" charset="0"/>
              </a:rPr>
              <a:pPr/>
              <a:t>11</a:t>
            </a:fld>
            <a:endParaRPr lang="en-US" sz="1400">
              <a:latin typeface="Arial Narrow" charset="0"/>
            </a:endParaRPr>
          </a:p>
        </p:txBody>
      </p:sp>
      <p:grpSp>
        <p:nvGrpSpPr>
          <p:cNvPr id="33796" name="Group 30"/>
          <p:cNvGrpSpPr>
            <a:grpSpLocks/>
          </p:cNvGrpSpPr>
          <p:nvPr/>
        </p:nvGrpSpPr>
        <p:grpSpPr bwMode="auto">
          <a:xfrm>
            <a:off x="2286000" y="4041675"/>
            <a:ext cx="4868863" cy="1979613"/>
            <a:chOff x="2286000" y="1135063"/>
            <a:chExt cx="4868863" cy="1979612"/>
          </a:xfrm>
        </p:grpSpPr>
        <p:sp>
          <p:nvSpPr>
            <p:cNvPr id="33797" name="Rectangle 31"/>
            <p:cNvSpPr>
              <a:spLocks noChangeArrowheads="1"/>
            </p:cNvSpPr>
            <p:nvPr/>
          </p:nvSpPr>
          <p:spPr bwMode="auto">
            <a:xfrm>
              <a:off x="4881563" y="1135063"/>
              <a:ext cx="160337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Control</a:t>
              </a:r>
              <a:br>
                <a:rPr lang="en-US" b="0">
                  <a:latin typeface="Tahoma" charset="0"/>
                </a:rPr>
              </a:br>
              <a:r>
                <a:rPr lang="en-US" b="0">
                  <a:latin typeface="Tahoma" charset="0"/>
                </a:rPr>
                <a:t>Unit</a:t>
              </a:r>
            </a:p>
          </p:txBody>
        </p:sp>
        <p:sp>
          <p:nvSpPr>
            <p:cNvPr id="33798" name="Rectangle 32"/>
            <p:cNvSpPr>
              <a:spLocks noChangeArrowheads="1"/>
            </p:cNvSpPr>
            <p:nvPr/>
          </p:nvSpPr>
          <p:spPr bwMode="auto">
            <a:xfrm>
              <a:off x="2647950" y="1135063"/>
              <a:ext cx="131762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Data</a:t>
              </a:r>
            </a:p>
            <a:p>
              <a:pPr algn="ctr"/>
              <a:r>
                <a:rPr lang="en-US" b="0">
                  <a:latin typeface="Tahoma" charset="0"/>
                </a:rPr>
                <a:t>Path</a:t>
              </a:r>
            </a:p>
          </p:txBody>
        </p:sp>
        <p:sp>
          <p:nvSpPr>
            <p:cNvPr id="33799" name="Rectangle 33"/>
            <p:cNvSpPr>
              <a:spLocks noChangeArrowheads="1"/>
            </p:cNvSpPr>
            <p:nvPr/>
          </p:nvSpPr>
          <p:spPr bwMode="auto">
            <a:xfrm rot="-5400000">
              <a:off x="1935162" y="1562101"/>
              <a:ext cx="1139825" cy="2857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b="0">
                  <a:latin typeface="Tahoma" charset="0"/>
                </a:rPr>
                <a:t>registers</a:t>
              </a:r>
            </a:p>
          </p:txBody>
        </p:sp>
        <p:sp>
          <p:nvSpPr>
            <p:cNvPr id="33800" name="Line 7"/>
            <p:cNvSpPr>
              <a:spLocks noChangeShapeType="1"/>
            </p:cNvSpPr>
            <p:nvPr/>
          </p:nvSpPr>
          <p:spPr bwMode="auto">
            <a:xfrm>
              <a:off x="3965575" y="19145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Line 8"/>
            <p:cNvSpPr>
              <a:spLocks noChangeShapeType="1"/>
            </p:cNvSpPr>
            <p:nvPr/>
          </p:nvSpPr>
          <p:spPr bwMode="auto">
            <a:xfrm flipH="1">
              <a:off x="3965575" y="14954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Rectangle 36"/>
            <p:cNvSpPr>
              <a:spLocks noChangeArrowheads="1"/>
            </p:cNvSpPr>
            <p:nvPr/>
          </p:nvSpPr>
          <p:spPr bwMode="auto">
            <a:xfrm>
              <a:off x="2362200" y="2754313"/>
              <a:ext cx="4179888" cy="36036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MEMORY</a:t>
              </a:r>
            </a:p>
          </p:txBody>
        </p:sp>
        <p:sp>
          <p:nvSpPr>
            <p:cNvPr id="33803" name="Line 10"/>
            <p:cNvSpPr>
              <a:spLocks noChangeShapeType="1"/>
            </p:cNvSpPr>
            <p:nvPr/>
          </p:nvSpPr>
          <p:spPr bwMode="auto">
            <a:xfrm flipV="1">
              <a:off x="5875338" y="2274888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Line 11"/>
            <p:cNvSpPr>
              <a:spLocks noChangeShapeType="1"/>
            </p:cNvSpPr>
            <p:nvPr/>
          </p:nvSpPr>
          <p:spPr bwMode="auto">
            <a:xfrm>
              <a:off x="3548063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Text Box 12"/>
            <p:cNvSpPr txBox="1">
              <a:spLocks noChangeArrowheads="1"/>
            </p:cNvSpPr>
            <p:nvPr/>
          </p:nvSpPr>
          <p:spPr bwMode="auto">
            <a:xfrm>
              <a:off x="4075113" y="1236663"/>
              <a:ext cx="7286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control</a:t>
              </a:r>
            </a:p>
          </p:txBody>
        </p:sp>
        <p:sp>
          <p:nvSpPr>
            <p:cNvPr id="33806" name="Text Box 13"/>
            <p:cNvSpPr txBox="1">
              <a:spLocks noChangeArrowheads="1"/>
            </p:cNvSpPr>
            <p:nvPr/>
          </p:nvSpPr>
          <p:spPr bwMode="auto">
            <a:xfrm>
              <a:off x="4079875" y="1651000"/>
              <a:ext cx="658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status</a:t>
              </a:r>
            </a:p>
          </p:txBody>
        </p:sp>
        <p:sp>
          <p:nvSpPr>
            <p:cNvPr id="33807" name="Text Box 14"/>
            <p:cNvSpPr txBox="1">
              <a:spLocks noChangeArrowheads="1"/>
            </p:cNvSpPr>
            <p:nvPr/>
          </p:nvSpPr>
          <p:spPr bwMode="auto">
            <a:xfrm>
              <a:off x="5899150" y="2395538"/>
              <a:ext cx="1255713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instructions</a:t>
              </a:r>
            </a:p>
          </p:txBody>
        </p:sp>
        <p:sp>
          <p:nvSpPr>
            <p:cNvPr id="33808" name="Text Box 15"/>
            <p:cNvSpPr txBox="1">
              <a:spLocks noChangeArrowheads="1"/>
            </p:cNvSpPr>
            <p:nvPr/>
          </p:nvSpPr>
          <p:spPr bwMode="auto">
            <a:xfrm>
              <a:off x="3571875" y="2398713"/>
              <a:ext cx="587375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data</a:t>
              </a:r>
            </a:p>
          </p:txBody>
        </p:sp>
        <p:sp>
          <p:nvSpPr>
            <p:cNvPr id="33809" name="Line 78"/>
            <p:cNvSpPr>
              <a:spLocks noChangeShapeType="1"/>
            </p:cNvSpPr>
            <p:nvPr/>
          </p:nvSpPr>
          <p:spPr bwMode="auto">
            <a:xfrm>
              <a:off x="5526088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Text Box 79"/>
            <p:cNvSpPr txBox="1">
              <a:spLocks noChangeArrowheads="1"/>
            </p:cNvSpPr>
            <p:nvPr/>
          </p:nvSpPr>
          <p:spPr bwMode="auto">
            <a:xfrm>
              <a:off x="4725988" y="2354263"/>
              <a:ext cx="8874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  <p:sp>
          <p:nvSpPr>
            <p:cNvPr id="33811" name="Line 80"/>
            <p:cNvSpPr>
              <a:spLocks noChangeShapeType="1"/>
            </p:cNvSpPr>
            <p:nvPr/>
          </p:nvSpPr>
          <p:spPr bwMode="auto">
            <a:xfrm>
              <a:off x="3086100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Text Box 81"/>
            <p:cNvSpPr txBox="1">
              <a:spLocks noChangeArrowheads="1"/>
            </p:cNvSpPr>
            <p:nvPr/>
          </p:nvSpPr>
          <p:spPr bwMode="auto">
            <a:xfrm>
              <a:off x="2286000" y="2354263"/>
              <a:ext cx="8874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953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Font typeface="Symbol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Load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Load instruction is I-type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 2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r>
              <a:rPr lang="en-US" altLang="ja-JP" dirty="0"/>
              <a:t>Does the following:</a:t>
            </a:r>
          </a:p>
          <a:p>
            <a:pPr lvl="2">
              <a:defRPr/>
            </a:pPr>
            <a:r>
              <a:rPr lang="en-US" altLang="ja-JP" dirty="0"/>
              <a:t>takes the value stored in register $</a:t>
            </a:r>
            <a:r>
              <a:rPr lang="en-US" altLang="ja-JP" dirty="0" err="1"/>
              <a:t>rs</a:t>
            </a:r>
            <a:endParaRPr lang="en-US" altLang="ja-JP" dirty="0"/>
          </a:p>
          <a:p>
            <a:pPr lvl="2">
              <a:defRPr/>
            </a:pPr>
            <a:r>
              <a:rPr lang="en-US" altLang="ja-JP" dirty="0"/>
              <a:t>adds to it the immediate value (signed)</a:t>
            </a:r>
          </a:p>
          <a:p>
            <a:pPr lvl="2">
              <a:defRPr/>
            </a:pPr>
            <a:r>
              <a:rPr lang="en-US" altLang="ja-JP" dirty="0"/>
              <a:t>this is the address where memory is looked up</a:t>
            </a:r>
          </a:p>
          <a:p>
            <a:pPr lvl="2">
              <a:defRPr/>
            </a:pPr>
            <a:r>
              <a:rPr lang="en-US" altLang="ja-JP" dirty="0"/>
              <a:t>value found at this address in memory is brought in and stored in register $</a:t>
            </a:r>
            <a:r>
              <a:rPr lang="en-US" altLang="ja-JP" dirty="0" err="1"/>
              <a:t>rt</a:t>
            </a:r>
            <a:endParaRPr lang="en-US" altLang="ja-JP" dirty="0"/>
          </a:p>
        </p:txBody>
      </p:sp>
      <p:sp>
        <p:nvSpPr>
          <p:cNvPr id="34819" name="Rectangle 10"/>
          <p:cNvSpPr>
            <a:spLocks noChangeArrowheads="1"/>
          </p:cNvSpPr>
          <p:nvPr/>
        </p:nvSpPr>
        <p:spPr bwMode="auto">
          <a:xfrm>
            <a:off x="779463" y="2133600"/>
            <a:ext cx="61658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Courier New" charset="0"/>
              </a:rPr>
              <a:t>lw rt, imm(rs)</a:t>
            </a:r>
            <a:endParaRPr lang="en-US" b="0"/>
          </a:p>
          <a:p>
            <a:pPr>
              <a:lnSpc>
                <a:spcPct val="90000"/>
              </a:lnSpc>
            </a:pPr>
            <a:endParaRPr lang="en-US" b="0"/>
          </a:p>
          <a:p>
            <a:pPr>
              <a:lnSpc>
                <a:spcPct val="90000"/>
              </a:lnSpc>
            </a:pPr>
            <a:r>
              <a:rPr lang="en-US" sz="2000" b="0"/>
              <a:t>Meaning:  Reg[rt]</a:t>
            </a:r>
            <a:r>
              <a:rPr lang="en-US" sz="2000" b="0">
                <a:latin typeface="Symbol" charset="0"/>
              </a:rPr>
              <a:t>=</a:t>
            </a:r>
            <a:r>
              <a:rPr lang="en-US" sz="2000" b="0"/>
              <a:t> Mem[Reg[rs] +  sign-ext(imm)]</a:t>
            </a:r>
          </a:p>
          <a:p>
            <a:pPr>
              <a:lnSpc>
                <a:spcPct val="90000"/>
              </a:lnSpc>
            </a:pPr>
            <a:endParaRPr lang="en-US" sz="2000" b="0"/>
          </a:p>
          <a:p>
            <a:pPr>
              <a:lnSpc>
                <a:spcPct val="90000"/>
              </a:lnSpc>
            </a:pPr>
            <a:r>
              <a:rPr lang="en-US" sz="2000" b="0"/>
              <a:t>Abbreviation: 	</a:t>
            </a:r>
            <a:r>
              <a:rPr lang="en-US" sz="2000" b="0">
                <a:latin typeface="Courier New" charset="0"/>
              </a:rPr>
              <a:t>lw rt,imm</a:t>
            </a:r>
            <a:r>
              <a:rPr lang="en-US" sz="2000" b="0"/>
              <a:t>  for  </a:t>
            </a:r>
            <a:r>
              <a:rPr lang="en-US" sz="2000" b="0">
                <a:latin typeface="Courier New" charset="0"/>
              </a:rPr>
              <a:t>lw rt, imm($0)</a:t>
            </a:r>
            <a:endParaRPr lang="en-US" sz="2000" b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1563688" y="1732806"/>
            <a:ext cx="5675312" cy="400050"/>
            <a:chOff x="1182688" y="2422525"/>
            <a:chExt cx="5675312" cy="400050"/>
          </a:xfrm>
        </p:grpSpPr>
        <p:grpSp>
          <p:nvGrpSpPr>
            <p:cNvPr id="34822" name="Group 32"/>
            <p:cNvGrpSpPr>
              <a:grpSpLocks/>
            </p:cNvGrpSpPr>
            <p:nvPr/>
          </p:nvGrpSpPr>
          <p:grpSpPr bwMode="auto">
            <a:xfrm>
              <a:off x="1981200" y="2476500"/>
              <a:ext cx="4876800" cy="304800"/>
              <a:chOff x="1728" y="288"/>
              <a:chExt cx="3072" cy="192"/>
            </a:xfrm>
          </p:grpSpPr>
          <p:grpSp>
            <p:nvGrpSpPr>
              <p:cNvPr id="34831" name="Group 33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3483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4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6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7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8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0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2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3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4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5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6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8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0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1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2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3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4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5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6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7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8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9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0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2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3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832" name="Rectangle 65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34823" name="Line 67"/>
            <p:cNvSpPr>
              <a:spLocks noChangeShapeType="1"/>
            </p:cNvSpPr>
            <p:nvPr/>
          </p:nvSpPr>
          <p:spPr bwMode="auto">
            <a:xfrm>
              <a:off x="2895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Line 68"/>
            <p:cNvSpPr>
              <a:spLocks noChangeShapeType="1"/>
            </p:cNvSpPr>
            <p:nvPr/>
          </p:nvSpPr>
          <p:spPr bwMode="auto">
            <a:xfrm>
              <a:off x="3657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69"/>
            <p:cNvSpPr>
              <a:spLocks noChangeShapeType="1"/>
            </p:cNvSpPr>
            <p:nvPr/>
          </p:nvSpPr>
          <p:spPr bwMode="auto">
            <a:xfrm>
              <a:off x="4419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70"/>
            <p:cNvSpPr txBox="1">
              <a:spLocks noChangeArrowheads="1"/>
            </p:cNvSpPr>
            <p:nvPr/>
          </p:nvSpPr>
          <p:spPr bwMode="auto">
            <a:xfrm>
              <a:off x="2208213" y="2438400"/>
              <a:ext cx="5143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/>
                <a:t>OP</a:t>
              </a:r>
            </a:p>
          </p:txBody>
        </p:sp>
        <p:sp>
          <p:nvSpPr>
            <p:cNvPr id="34827" name="Text Box 71"/>
            <p:cNvSpPr txBox="1">
              <a:spLocks noChangeArrowheads="1"/>
            </p:cNvSpPr>
            <p:nvPr/>
          </p:nvSpPr>
          <p:spPr bwMode="auto">
            <a:xfrm>
              <a:off x="3048000" y="2422525"/>
              <a:ext cx="457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rs</a:t>
              </a:r>
              <a:endParaRPr lang="en-US" sz="2000" b="0" baseline="-25000"/>
            </a:p>
          </p:txBody>
        </p:sp>
        <p:sp>
          <p:nvSpPr>
            <p:cNvPr id="34828" name="Text Box 72"/>
            <p:cNvSpPr txBox="1">
              <a:spLocks noChangeArrowheads="1"/>
            </p:cNvSpPr>
            <p:nvPr/>
          </p:nvSpPr>
          <p:spPr bwMode="auto">
            <a:xfrm>
              <a:off x="3733800" y="2422525"/>
              <a:ext cx="609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/>
                <a:t>rt</a:t>
              </a:r>
            </a:p>
          </p:txBody>
        </p:sp>
        <p:sp>
          <p:nvSpPr>
            <p:cNvPr id="34829" name="Text Box 73"/>
            <p:cNvSpPr txBox="1">
              <a:spLocks noChangeArrowheads="1"/>
            </p:cNvSpPr>
            <p:nvPr/>
          </p:nvSpPr>
          <p:spPr bwMode="auto">
            <a:xfrm>
              <a:off x="4419600" y="2454275"/>
              <a:ext cx="2438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/>
                <a:t>16-bit signed constant </a:t>
              </a:r>
              <a:endParaRPr lang="en-US" sz="1600" b="0" baseline="-25000"/>
            </a:p>
          </p:txBody>
        </p:sp>
        <p:sp>
          <p:nvSpPr>
            <p:cNvPr id="34830" name="Text Box 75"/>
            <p:cNvSpPr txBox="1">
              <a:spLocks noChangeArrowheads="1"/>
            </p:cNvSpPr>
            <p:nvPr/>
          </p:nvSpPr>
          <p:spPr bwMode="auto">
            <a:xfrm>
              <a:off x="1182688" y="2422525"/>
              <a:ext cx="8969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I-type:</a:t>
              </a:r>
            </a:p>
          </p:txBody>
        </p:sp>
      </p:grpSp>
      <p:sp>
        <p:nvSpPr>
          <p:cNvPr id="3482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E062F218-7DC8-B14A-AA65-95CECADD9D8B}" type="slidenum">
              <a:rPr lang="en-US" sz="1400">
                <a:latin typeface="Arial Narrow" charset="0"/>
              </a:rPr>
              <a:pPr/>
              <a:t>12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8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Font typeface="Symbol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Load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08025"/>
            <a:ext cx="4724400" cy="6149975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 2" charset="0"/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altLang="ja-JP" sz="2000" dirty="0"/>
          </a:p>
          <a:p>
            <a:pPr lvl="1">
              <a:defRPr/>
            </a:pPr>
            <a:r>
              <a:rPr lang="en-US" altLang="ja-JP" sz="2000" dirty="0"/>
              <a:t>Does the following:</a:t>
            </a:r>
          </a:p>
          <a:p>
            <a:pPr lvl="2">
              <a:defRPr/>
            </a:pPr>
            <a:r>
              <a:rPr lang="en-US" altLang="ja-JP" sz="1800" dirty="0"/>
              <a:t>takes the value stored in register $</a:t>
            </a:r>
            <a:r>
              <a:rPr lang="en-US" altLang="ja-JP" sz="1800" dirty="0" err="1"/>
              <a:t>rs</a:t>
            </a:r>
            <a:endParaRPr lang="en-US" altLang="ja-JP" sz="1800" dirty="0"/>
          </a:p>
          <a:p>
            <a:pPr lvl="2">
              <a:defRPr/>
            </a:pPr>
            <a:r>
              <a:rPr lang="en-US" altLang="ja-JP" sz="1800" dirty="0"/>
              <a:t>adds to it the immediate value (signed)</a:t>
            </a:r>
          </a:p>
          <a:p>
            <a:pPr lvl="2">
              <a:defRPr/>
            </a:pPr>
            <a:r>
              <a:rPr lang="en-US" altLang="ja-JP" sz="1800" dirty="0"/>
              <a:t>this is the address where memory is looked up</a:t>
            </a:r>
          </a:p>
          <a:p>
            <a:pPr lvl="2">
              <a:defRPr/>
            </a:pPr>
            <a:r>
              <a:rPr lang="en-US" altLang="ja-JP" sz="1800" dirty="0"/>
              <a:t>value found at this address in memory is brought in and stored in register $</a:t>
            </a:r>
            <a:r>
              <a:rPr lang="en-US" altLang="ja-JP" sz="1800" dirty="0" err="1"/>
              <a:t>rt</a:t>
            </a:r>
            <a:endParaRPr lang="en-US" altLang="ja-JP" sz="1800" dirty="0"/>
          </a:p>
        </p:txBody>
      </p:sp>
      <p:sp>
        <p:nvSpPr>
          <p:cNvPr id="34819" name="Rectangle 10"/>
          <p:cNvSpPr>
            <a:spLocks noChangeArrowheads="1"/>
          </p:cNvSpPr>
          <p:nvPr/>
        </p:nvSpPr>
        <p:spPr bwMode="auto">
          <a:xfrm>
            <a:off x="779463" y="1533525"/>
            <a:ext cx="61658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>
                <a:latin typeface="Courier New" charset="0"/>
              </a:rPr>
              <a:t>lw</a:t>
            </a:r>
            <a:r>
              <a:rPr lang="en-US" sz="2000" dirty="0">
                <a:latin typeface="Courier New" charset="0"/>
              </a:rPr>
              <a:t> </a:t>
            </a:r>
            <a:r>
              <a:rPr lang="en-US" sz="2000" dirty="0" err="1">
                <a:latin typeface="Courier New" charset="0"/>
              </a:rPr>
              <a:t>rt</a:t>
            </a:r>
            <a:r>
              <a:rPr lang="en-US" sz="2000" dirty="0">
                <a:latin typeface="Courier New" charset="0"/>
              </a:rPr>
              <a:t>, </a:t>
            </a:r>
            <a:r>
              <a:rPr lang="en-US" sz="2000" dirty="0" err="1">
                <a:latin typeface="Courier New" charset="0"/>
              </a:rPr>
              <a:t>imm</a:t>
            </a:r>
            <a:r>
              <a:rPr lang="en-US" sz="2000" dirty="0">
                <a:latin typeface="Courier New" charset="0"/>
              </a:rPr>
              <a:t>(</a:t>
            </a:r>
            <a:r>
              <a:rPr lang="en-US" sz="2000" dirty="0" err="1">
                <a:latin typeface="Courier New" charset="0"/>
              </a:rPr>
              <a:t>rs</a:t>
            </a:r>
            <a:r>
              <a:rPr lang="en-US" sz="2000" dirty="0">
                <a:latin typeface="Courier New" charset="0"/>
              </a:rPr>
              <a:t>)</a:t>
            </a:r>
            <a:endParaRPr lang="en-US" b="0" dirty="0"/>
          </a:p>
          <a:p>
            <a:pPr>
              <a:lnSpc>
                <a:spcPct val="90000"/>
              </a:lnSpc>
            </a:pP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Meaning:  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rt</a:t>
            </a:r>
            <a:r>
              <a:rPr lang="en-US" sz="2000" b="0" dirty="0"/>
              <a:t>]</a:t>
            </a:r>
            <a:r>
              <a:rPr lang="en-US" sz="2000" b="0" dirty="0">
                <a:latin typeface="Symbol" charset="0"/>
              </a:rPr>
              <a:t>=</a:t>
            </a:r>
            <a:r>
              <a:rPr lang="en-US" sz="2000" b="0" dirty="0"/>
              <a:t> </a:t>
            </a:r>
            <a:r>
              <a:rPr lang="en-US" sz="2000" b="0" dirty="0" err="1"/>
              <a:t>Mem</a:t>
            </a:r>
            <a:r>
              <a:rPr lang="en-US" sz="2000" b="0" dirty="0"/>
              <a:t>[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rs</a:t>
            </a:r>
            <a:r>
              <a:rPr lang="en-US" sz="2000" b="0" dirty="0"/>
              <a:t>] +  sign-</a:t>
            </a:r>
            <a:r>
              <a:rPr lang="en-US" sz="2000" b="0" dirty="0" err="1"/>
              <a:t>ext</a:t>
            </a:r>
            <a:r>
              <a:rPr lang="en-US" sz="2000" b="0" dirty="0"/>
              <a:t>(</a:t>
            </a:r>
            <a:r>
              <a:rPr lang="en-US" sz="2000" b="0" dirty="0" err="1"/>
              <a:t>imm</a:t>
            </a:r>
            <a:r>
              <a:rPr lang="en-US" sz="2000" b="0" dirty="0"/>
              <a:t>)]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Abbreviation: 	</a:t>
            </a:r>
            <a:r>
              <a:rPr lang="en-US" sz="2000" b="0" dirty="0" err="1">
                <a:latin typeface="Courier New" charset="0"/>
              </a:rPr>
              <a:t>lw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rt,imm</a:t>
            </a:r>
            <a:r>
              <a:rPr lang="en-US" sz="2000" b="0" dirty="0"/>
              <a:t>  for  </a:t>
            </a:r>
            <a:r>
              <a:rPr lang="en-US" sz="2000" b="0" dirty="0" err="1">
                <a:latin typeface="Courier New" charset="0"/>
              </a:rPr>
              <a:t>lw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</a:t>
            </a:r>
            <a:r>
              <a:rPr lang="en-US" sz="2000" b="0" dirty="0">
                <a:latin typeface="Courier New" charset="0"/>
              </a:rPr>
              <a:t>, </a:t>
            </a:r>
            <a:r>
              <a:rPr lang="en-US" sz="2000" b="0" dirty="0" err="1">
                <a:latin typeface="Courier New" charset="0"/>
              </a:rPr>
              <a:t>imm</a:t>
            </a:r>
            <a:r>
              <a:rPr lang="en-US" sz="2000" b="0" dirty="0">
                <a:latin typeface="Courier New" charset="0"/>
              </a:rPr>
              <a:t>($0)</a:t>
            </a:r>
            <a:endParaRPr lang="en-US" sz="2000" b="0" dirty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1563688" y="1196752"/>
            <a:ext cx="5675312" cy="400050"/>
            <a:chOff x="1182688" y="2422525"/>
            <a:chExt cx="5675312" cy="400050"/>
          </a:xfrm>
        </p:grpSpPr>
        <p:grpSp>
          <p:nvGrpSpPr>
            <p:cNvPr id="34822" name="Group 32"/>
            <p:cNvGrpSpPr>
              <a:grpSpLocks/>
            </p:cNvGrpSpPr>
            <p:nvPr/>
          </p:nvGrpSpPr>
          <p:grpSpPr bwMode="auto">
            <a:xfrm>
              <a:off x="1981200" y="2476500"/>
              <a:ext cx="4876800" cy="304800"/>
              <a:chOff x="1728" y="288"/>
              <a:chExt cx="3072" cy="192"/>
            </a:xfrm>
          </p:grpSpPr>
          <p:grpSp>
            <p:nvGrpSpPr>
              <p:cNvPr id="34831" name="Group 33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3483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4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6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7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8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0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2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3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4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5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6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8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0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1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2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3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4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5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6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7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8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59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0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2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3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832" name="Rectangle 65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34823" name="Line 67"/>
            <p:cNvSpPr>
              <a:spLocks noChangeShapeType="1"/>
            </p:cNvSpPr>
            <p:nvPr/>
          </p:nvSpPr>
          <p:spPr bwMode="auto">
            <a:xfrm>
              <a:off x="2895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Line 68"/>
            <p:cNvSpPr>
              <a:spLocks noChangeShapeType="1"/>
            </p:cNvSpPr>
            <p:nvPr/>
          </p:nvSpPr>
          <p:spPr bwMode="auto">
            <a:xfrm>
              <a:off x="3657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69"/>
            <p:cNvSpPr>
              <a:spLocks noChangeShapeType="1"/>
            </p:cNvSpPr>
            <p:nvPr/>
          </p:nvSpPr>
          <p:spPr bwMode="auto">
            <a:xfrm>
              <a:off x="4419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70"/>
            <p:cNvSpPr txBox="1">
              <a:spLocks noChangeArrowheads="1"/>
            </p:cNvSpPr>
            <p:nvPr/>
          </p:nvSpPr>
          <p:spPr bwMode="auto">
            <a:xfrm>
              <a:off x="2208213" y="2438400"/>
              <a:ext cx="5143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 dirty="0"/>
                <a:t>OP</a:t>
              </a:r>
            </a:p>
          </p:txBody>
        </p:sp>
        <p:sp>
          <p:nvSpPr>
            <p:cNvPr id="34827" name="Text Box 71"/>
            <p:cNvSpPr txBox="1">
              <a:spLocks noChangeArrowheads="1"/>
            </p:cNvSpPr>
            <p:nvPr/>
          </p:nvSpPr>
          <p:spPr bwMode="auto">
            <a:xfrm>
              <a:off x="3048000" y="2422525"/>
              <a:ext cx="457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rs</a:t>
              </a:r>
              <a:endParaRPr lang="en-US" sz="2000" b="0" baseline="-25000"/>
            </a:p>
          </p:txBody>
        </p:sp>
        <p:sp>
          <p:nvSpPr>
            <p:cNvPr id="34828" name="Text Box 72"/>
            <p:cNvSpPr txBox="1">
              <a:spLocks noChangeArrowheads="1"/>
            </p:cNvSpPr>
            <p:nvPr/>
          </p:nvSpPr>
          <p:spPr bwMode="auto">
            <a:xfrm>
              <a:off x="3733800" y="2422525"/>
              <a:ext cx="609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/>
                <a:t>rt</a:t>
              </a:r>
            </a:p>
          </p:txBody>
        </p:sp>
        <p:sp>
          <p:nvSpPr>
            <p:cNvPr id="34829" name="Text Box 73"/>
            <p:cNvSpPr txBox="1">
              <a:spLocks noChangeArrowheads="1"/>
            </p:cNvSpPr>
            <p:nvPr/>
          </p:nvSpPr>
          <p:spPr bwMode="auto">
            <a:xfrm>
              <a:off x="4419600" y="2454275"/>
              <a:ext cx="2438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/>
                <a:t>16-bit signed constant </a:t>
              </a:r>
              <a:endParaRPr lang="en-US" sz="1600" b="0" baseline="-25000"/>
            </a:p>
          </p:txBody>
        </p:sp>
        <p:sp>
          <p:nvSpPr>
            <p:cNvPr id="34830" name="Text Box 75"/>
            <p:cNvSpPr txBox="1">
              <a:spLocks noChangeArrowheads="1"/>
            </p:cNvSpPr>
            <p:nvPr/>
          </p:nvSpPr>
          <p:spPr bwMode="auto">
            <a:xfrm>
              <a:off x="1182688" y="2422525"/>
              <a:ext cx="8969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I-type:</a:t>
              </a:r>
            </a:p>
          </p:txBody>
        </p:sp>
      </p:grpSp>
      <p:sp>
        <p:nvSpPr>
          <p:cNvPr id="3482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E062F218-7DC8-B14A-AA65-95CECADD9D8B}" type="slidenum">
              <a:rPr lang="en-US" sz="1400">
                <a:latin typeface="Arial Narrow" charset="0"/>
              </a:rPr>
              <a:pPr/>
              <a:t>13</a:t>
            </a:fld>
            <a:endParaRPr lang="en-US" sz="1400">
              <a:latin typeface="Arial Narrow" charset="0"/>
            </a:endParaRPr>
          </a:p>
        </p:txBody>
      </p:sp>
      <p:grpSp>
        <p:nvGrpSpPr>
          <p:cNvPr id="49" name="Group 30"/>
          <p:cNvGrpSpPr>
            <a:grpSpLocks/>
          </p:cNvGrpSpPr>
          <p:nvPr/>
        </p:nvGrpSpPr>
        <p:grpSpPr bwMode="auto">
          <a:xfrm>
            <a:off x="4724400" y="3733800"/>
            <a:ext cx="4256088" cy="1979613"/>
            <a:chOff x="2286000" y="1135063"/>
            <a:chExt cx="4256088" cy="1979612"/>
          </a:xfrm>
        </p:grpSpPr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4881563" y="1135063"/>
              <a:ext cx="160337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dirty="0">
                  <a:latin typeface="Tahoma" charset="0"/>
                </a:rPr>
                <a:t>Control</a:t>
              </a:r>
              <a:br>
                <a:rPr lang="en-US" b="0" dirty="0">
                  <a:latin typeface="Tahoma" charset="0"/>
                </a:rPr>
              </a:br>
              <a:r>
                <a:rPr lang="en-US" b="0" dirty="0">
                  <a:latin typeface="Tahoma" charset="0"/>
                </a:rPr>
                <a:t>Unit</a:t>
              </a:r>
            </a:p>
          </p:txBody>
        </p:sp>
        <p:sp>
          <p:nvSpPr>
            <p:cNvPr id="51" name="Rectangle 32"/>
            <p:cNvSpPr>
              <a:spLocks noChangeArrowheads="1"/>
            </p:cNvSpPr>
            <p:nvPr/>
          </p:nvSpPr>
          <p:spPr bwMode="auto">
            <a:xfrm>
              <a:off x="2647950" y="1135063"/>
              <a:ext cx="131762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Data</a:t>
              </a:r>
            </a:p>
            <a:p>
              <a:pPr algn="ctr"/>
              <a:r>
                <a:rPr lang="en-US" b="0">
                  <a:latin typeface="Tahoma" charset="0"/>
                </a:rPr>
                <a:t>Path</a:t>
              </a:r>
            </a:p>
          </p:txBody>
        </p:sp>
        <p:sp>
          <p:nvSpPr>
            <p:cNvPr id="52" name="Rectangle 33"/>
            <p:cNvSpPr>
              <a:spLocks noChangeArrowheads="1"/>
            </p:cNvSpPr>
            <p:nvPr/>
          </p:nvSpPr>
          <p:spPr bwMode="auto">
            <a:xfrm rot="-5400000">
              <a:off x="1935162" y="1562101"/>
              <a:ext cx="1139825" cy="2857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b="0">
                  <a:latin typeface="Tahoma" charset="0"/>
                </a:rPr>
                <a:t>registers</a:t>
              </a: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3965575" y="19145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 flipH="1">
              <a:off x="3965575" y="14954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36"/>
            <p:cNvSpPr>
              <a:spLocks noChangeArrowheads="1"/>
            </p:cNvSpPr>
            <p:nvPr/>
          </p:nvSpPr>
          <p:spPr bwMode="auto">
            <a:xfrm>
              <a:off x="2362200" y="2754313"/>
              <a:ext cx="4179888" cy="36036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MEMORY</a:t>
              </a:r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 flipV="1">
              <a:off x="5875338" y="2274888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11"/>
            <p:cNvSpPr>
              <a:spLocks noChangeShapeType="1"/>
            </p:cNvSpPr>
            <p:nvPr/>
          </p:nvSpPr>
          <p:spPr bwMode="auto">
            <a:xfrm>
              <a:off x="3548063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auto">
            <a:xfrm>
              <a:off x="4075113" y="1236663"/>
              <a:ext cx="7286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control</a:t>
              </a: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>
              <a:off x="4079875" y="1651000"/>
              <a:ext cx="658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status</a:t>
              </a:r>
            </a:p>
          </p:txBody>
        </p:sp>
        <p:sp>
          <p:nvSpPr>
            <p:cNvPr id="60" name="Text Box 14"/>
            <p:cNvSpPr txBox="1">
              <a:spLocks noChangeArrowheads="1"/>
            </p:cNvSpPr>
            <p:nvPr/>
          </p:nvSpPr>
          <p:spPr bwMode="auto">
            <a:xfrm>
              <a:off x="5899150" y="2395538"/>
              <a:ext cx="598616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dirty="0" err="1">
                  <a:latin typeface="Tahoma" charset="0"/>
                </a:rPr>
                <a:t>instr</a:t>
              </a:r>
              <a:endParaRPr lang="en-US" sz="1400" dirty="0">
                <a:latin typeface="Tahoma" charset="0"/>
              </a:endParaRPr>
            </a:p>
          </p:txBody>
        </p:sp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71875" y="2398713"/>
              <a:ext cx="587375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data</a:t>
              </a:r>
            </a:p>
          </p:txBody>
        </p:sp>
        <p:sp>
          <p:nvSpPr>
            <p:cNvPr id="62" name="Line 78"/>
            <p:cNvSpPr>
              <a:spLocks noChangeShapeType="1"/>
            </p:cNvSpPr>
            <p:nvPr/>
          </p:nvSpPr>
          <p:spPr bwMode="auto">
            <a:xfrm>
              <a:off x="5526088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79"/>
            <p:cNvSpPr txBox="1">
              <a:spLocks noChangeArrowheads="1"/>
            </p:cNvSpPr>
            <p:nvPr/>
          </p:nvSpPr>
          <p:spPr bwMode="auto">
            <a:xfrm>
              <a:off x="4725988" y="2354263"/>
              <a:ext cx="8874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  <p:sp>
          <p:nvSpPr>
            <p:cNvPr id="64" name="Line 80"/>
            <p:cNvSpPr>
              <a:spLocks noChangeShapeType="1"/>
            </p:cNvSpPr>
            <p:nvPr/>
          </p:nvSpPr>
          <p:spPr bwMode="auto">
            <a:xfrm>
              <a:off x="3086100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81"/>
            <p:cNvSpPr txBox="1">
              <a:spLocks noChangeArrowheads="1"/>
            </p:cNvSpPr>
            <p:nvPr/>
          </p:nvSpPr>
          <p:spPr bwMode="auto">
            <a:xfrm>
              <a:off x="2286000" y="2354263"/>
              <a:ext cx="8874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77753" y="4748213"/>
            <a:ext cx="2718520" cy="734081"/>
            <a:chOff x="2977753" y="5129213"/>
            <a:chExt cx="2718520" cy="734081"/>
          </a:xfrm>
        </p:grpSpPr>
        <p:sp>
          <p:nvSpPr>
            <p:cNvPr id="4" name="Oval 3"/>
            <p:cNvSpPr/>
            <p:nvPr/>
          </p:nvSpPr>
          <p:spPr bwMode="auto">
            <a:xfrm>
              <a:off x="5352726" y="5129213"/>
              <a:ext cx="343547" cy="734081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19050" cap="flat" cmpd="sng" algn="ctr">
              <a:solidFill>
                <a:srgbClr val="A5002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2977753" y="5155827"/>
              <a:ext cx="2342791" cy="198094"/>
            </a:xfrm>
            <a:custGeom>
              <a:avLst/>
              <a:gdLst>
                <a:gd name="connsiteX0" fmla="*/ 0 w 2342791"/>
                <a:gd name="connsiteY0" fmla="*/ 99555 h 198094"/>
                <a:gd name="connsiteX1" fmla="*/ 875809 w 2342791"/>
                <a:gd name="connsiteY1" fmla="*/ 1017 h 198094"/>
                <a:gd name="connsiteX2" fmla="*/ 1598352 w 2342791"/>
                <a:gd name="connsiteY2" fmla="*/ 154299 h 198094"/>
                <a:gd name="connsiteX3" fmla="*/ 2342791 w 2342791"/>
                <a:gd name="connsiteY3" fmla="*/ 198094 h 19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2791" h="198094">
                  <a:moveTo>
                    <a:pt x="0" y="99555"/>
                  </a:moveTo>
                  <a:cubicBezTo>
                    <a:pt x="304708" y="45724"/>
                    <a:pt x="609417" y="-8107"/>
                    <a:pt x="875809" y="1017"/>
                  </a:cubicBezTo>
                  <a:cubicBezTo>
                    <a:pt x="1142201" y="10141"/>
                    <a:pt x="1353855" y="121453"/>
                    <a:pt x="1598352" y="154299"/>
                  </a:cubicBezTo>
                  <a:cubicBezTo>
                    <a:pt x="1842849" y="187145"/>
                    <a:pt x="2342791" y="198094"/>
                    <a:pt x="2342791" y="198094"/>
                  </a:cubicBezTo>
                </a:path>
              </a:pathLst>
            </a:custGeom>
            <a:ln w="1905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90820" y="4611613"/>
            <a:ext cx="2528900" cy="1423333"/>
            <a:chOff x="3590820" y="4992613"/>
            <a:chExt cx="2528900" cy="1423333"/>
          </a:xfrm>
        </p:grpSpPr>
        <p:grpSp>
          <p:nvGrpSpPr>
            <p:cNvPr id="13" name="Group 12"/>
            <p:cNvGrpSpPr/>
            <p:nvPr/>
          </p:nvGrpSpPr>
          <p:grpSpPr>
            <a:xfrm>
              <a:off x="3590820" y="4992613"/>
              <a:ext cx="2509943" cy="1423333"/>
              <a:chOff x="3590820" y="4992613"/>
              <a:chExt cx="2509943" cy="1423333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3590820" y="5099302"/>
                <a:ext cx="2509943" cy="1316644"/>
                <a:chOff x="3590820" y="5099302"/>
                <a:chExt cx="2509943" cy="1316644"/>
              </a:xfrm>
            </p:grpSpPr>
            <p:sp>
              <p:nvSpPr>
                <p:cNvPr id="7" name="Left Arrow 6"/>
                <p:cNvSpPr/>
                <p:nvPr/>
              </p:nvSpPr>
              <p:spPr bwMode="auto">
                <a:xfrm rot="5400000">
                  <a:off x="5639594" y="5331871"/>
                  <a:ext cx="693738" cy="228600"/>
                </a:xfrm>
                <a:prstGeom prst="leftArrow">
                  <a:avLst/>
                </a:prstGeom>
                <a:solidFill>
                  <a:schemeClr val="accent1">
                    <a:alpha val="2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b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3590820" y="5518151"/>
                  <a:ext cx="2320895" cy="897795"/>
                </a:xfrm>
                <a:custGeom>
                  <a:avLst/>
                  <a:gdLst>
                    <a:gd name="connsiteX0" fmla="*/ 0 w 2320895"/>
                    <a:gd name="connsiteY0" fmla="*/ 897795 h 897795"/>
                    <a:gd name="connsiteX1" fmla="*/ 481695 w 2320895"/>
                    <a:gd name="connsiteY1" fmla="*/ 886846 h 897795"/>
                    <a:gd name="connsiteX2" fmla="*/ 1269923 w 2320895"/>
                    <a:gd name="connsiteY2" fmla="*/ 832102 h 897795"/>
                    <a:gd name="connsiteX3" fmla="*/ 1773514 w 2320895"/>
                    <a:gd name="connsiteY3" fmla="*/ 700718 h 897795"/>
                    <a:gd name="connsiteX4" fmla="*/ 2145733 w 2320895"/>
                    <a:gd name="connsiteY4" fmla="*/ 350359 h 897795"/>
                    <a:gd name="connsiteX5" fmla="*/ 2156681 w 2320895"/>
                    <a:gd name="connsiteY5" fmla="*/ 109487 h 897795"/>
                    <a:gd name="connsiteX6" fmla="*/ 2255209 w 2320895"/>
                    <a:gd name="connsiteY6" fmla="*/ 21898 h 897795"/>
                    <a:gd name="connsiteX7" fmla="*/ 2320895 w 2320895"/>
                    <a:gd name="connsiteY7" fmla="*/ 0 h 8977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320895" h="897795">
                      <a:moveTo>
                        <a:pt x="0" y="897795"/>
                      </a:moveTo>
                      <a:cubicBezTo>
                        <a:pt x="135020" y="897795"/>
                        <a:pt x="270041" y="897795"/>
                        <a:pt x="481695" y="886846"/>
                      </a:cubicBezTo>
                      <a:cubicBezTo>
                        <a:pt x="693349" y="875897"/>
                        <a:pt x="1054620" y="863123"/>
                        <a:pt x="1269923" y="832102"/>
                      </a:cubicBezTo>
                      <a:cubicBezTo>
                        <a:pt x="1485226" y="801081"/>
                        <a:pt x="1627546" y="781008"/>
                        <a:pt x="1773514" y="700718"/>
                      </a:cubicBezTo>
                      <a:cubicBezTo>
                        <a:pt x="1919482" y="620427"/>
                        <a:pt x="2081872" y="448897"/>
                        <a:pt x="2145733" y="350359"/>
                      </a:cubicBezTo>
                      <a:cubicBezTo>
                        <a:pt x="2209594" y="251820"/>
                        <a:pt x="2138435" y="164230"/>
                        <a:pt x="2156681" y="109487"/>
                      </a:cubicBezTo>
                      <a:cubicBezTo>
                        <a:pt x="2174927" y="54743"/>
                        <a:pt x="2227840" y="40146"/>
                        <a:pt x="2255209" y="21898"/>
                      </a:cubicBezTo>
                      <a:cubicBezTo>
                        <a:pt x="2282578" y="3650"/>
                        <a:pt x="2320895" y="0"/>
                        <a:pt x="2320895" y="0"/>
                      </a:cubicBezTo>
                    </a:path>
                  </a:pathLst>
                </a:custGeom>
                <a:ln w="19050" cmpd="sng">
                  <a:solidFill>
                    <a:srgbClr val="A50021"/>
                  </a:solidFill>
                  <a:headEnd type="none"/>
                  <a:tailEnd type="triangle"/>
                </a:ln>
              </p:spPr>
              <p:txBody>
                <a:bodyPr vert="horz" wrap="none" lIns="91440" tIns="45720" rIns="91440" bIns="45720" numCol="1" rtlCol="0" anchor="b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12" name="Freeform 11"/>
              <p:cNvSpPr/>
              <p:nvPr/>
            </p:nvSpPr>
            <p:spPr>
              <a:xfrm>
                <a:off x="5003063" y="4992613"/>
                <a:ext cx="919600" cy="87590"/>
              </a:xfrm>
              <a:custGeom>
                <a:avLst/>
                <a:gdLst>
                  <a:gd name="connsiteX0" fmla="*/ 919600 w 919600"/>
                  <a:gd name="connsiteY0" fmla="*/ 87590 h 87590"/>
                  <a:gd name="connsiteX1" fmla="*/ 777281 w 919600"/>
                  <a:gd name="connsiteY1" fmla="*/ 54744 h 87590"/>
                  <a:gd name="connsiteX2" fmla="*/ 470747 w 919600"/>
                  <a:gd name="connsiteY2" fmla="*/ 65692 h 87590"/>
                  <a:gd name="connsiteX3" fmla="*/ 251795 w 919600"/>
                  <a:gd name="connsiteY3" fmla="*/ 32846 h 87590"/>
                  <a:gd name="connsiteX4" fmla="*/ 0 w 919600"/>
                  <a:gd name="connsiteY4" fmla="*/ 0 h 87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9600" h="87590">
                    <a:moveTo>
                      <a:pt x="919600" y="87590"/>
                    </a:moveTo>
                    <a:cubicBezTo>
                      <a:pt x="885845" y="72992"/>
                      <a:pt x="852090" y="58394"/>
                      <a:pt x="777281" y="54744"/>
                    </a:cubicBezTo>
                    <a:cubicBezTo>
                      <a:pt x="702472" y="51094"/>
                      <a:pt x="558328" y="69342"/>
                      <a:pt x="470747" y="65692"/>
                    </a:cubicBezTo>
                    <a:cubicBezTo>
                      <a:pt x="383166" y="62042"/>
                      <a:pt x="251795" y="32846"/>
                      <a:pt x="251795" y="32846"/>
                    </a:cubicBezTo>
                    <a:lnTo>
                      <a:pt x="0" y="0"/>
                    </a:lnTo>
                  </a:path>
                </a:pathLst>
              </a:custGeom>
              <a:ln w="19050" cmpd="sng">
                <a:solidFill>
                  <a:srgbClr val="0000FF"/>
                </a:solidFill>
                <a:headEnd type="none"/>
                <a:tailEnd type="triangle"/>
              </a:ln>
            </p:spPr>
            <p:txBody>
              <a:bodyPr vert="horz" wrap="non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Freeform 13"/>
            <p:cNvSpPr/>
            <p:nvPr/>
          </p:nvSpPr>
          <p:spPr>
            <a:xfrm>
              <a:off x="5966273" y="5824715"/>
              <a:ext cx="153447" cy="153282"/>
            </a:xfrm>
            <a:custGeom>
              <a:avLst/>
              <a:gdLst>
                <a:gd name="connsiteX0" fmla="*/ 153447 w 153447"/>
                <a:gd name="connsiteY0" fmla="*/ 153282 h 153282"/>
                <a:gd name="connsiteX1" fmla="*/ 22075 w 153447"/>
                <a:gd name="connsiteY1" fmla="*/ 109487 h 153282"/>
                <a:gd name="connsiteX2" fmla="*/ 180 w 153447"/>
                <a:gd name="connsiteY2" fmla="*/ 0 h 153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447" h="153282">
                  <a:moveTo>
                    <a:pt x="153447" y="153282"/>
                  </a:moveTo>
                  <a:cubicBezTo>
                    <a:pt x="100533" y="144158"/>
                    <a:pt x="47619" y="135034"/>
                    <a:pt x="22075" y="109487"/>
                  </a:cubicBezTo>
                  <a:cubicBezTo>
                    <a:pt x="-3470" y="83940"/>
                    <a:pt x="180" y="0"/>
                    <a:pt x="180" y="0"/>
                  </a:cubicBezTo>
                </a:path>
              </a:pathLst>
            </a:custGeom>
            <a:ln w="19050" cmpd="sng">
              <a:solidFill>
                <a:srgbClr val="0000FF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07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Font typeface="Symbol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Store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Store instruction is also I-type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 2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r>
              <a:rPr lang="en-US" altLang="ja-JP" dirty="0"/>
              <a:t>Does the following:</a:t>
            </a:r>
          </a:p>
          <a:p>
            <a:pPr lvl="2">
              <a:defRPr/>
            </a:pPr>
            <a:r>
              <a:rPr lang="en-US" altLang="ja-JP" dirty="0"/>
              <a:t>takes the value stored in register $</a:t>
            </a:r>
            <a:r>
              <a:rPr lang="en-US" altLang="ja-JP" dirty="0" err="1"/>
              <a:t>rs</a:t>
            </a:r>
            <a:endParaRPr lang="en-US" altLang="ja-JP" dirty="0"/>
          </a:p>
          <a:p>
            <a:pPr lvl="2">
              <a:defRPr/>
            </a:pPr>
            <a:r>
              <a:rPr lang="en-US" altLang="ja-JP" dirty="0"/>
              <a:t>adds to it the immediate value (signed)</a:t>
            </a:r>
          </a:p>
          <a:p>
            <a:pPr lvl="2">
              <a:defRPr/>
            </a:pPr>
            <a:r>
              <a:rPr lang="en-US" altLang="ja-JP" dirty="0"/>
              <a:t>this is the address where memory is accessed</a:t>
            </a:r>
          </a:p>
          <a:p>
            <a:pPr lvl="2">
              <a:defRPr/>
            </a:pPr>
            <a:r>
              <a:rPr lang="en-US" altLang="ja-JP" dirty="0"/>
              <a:t>reads the value from register $</a:t>
            </a:r>
            <a:r>
              <a:rPr lang="en-US" altLang="ja-JP" dirty="0" err="1"/>
              <a:t>rt</a:t>
            </a:r>
            <a:r>
              <a:rPr lang="en-US" altLang="ja-JP" dirty="0"/>
              <a:t> and writes it into the memory at the address computed</a:t>
            </a:r>
          </a:p>
        </p:txBody>
      </p:sp>
      <p:sp>
        <p:nvSpPr>
          <p:cNvPr id="36867" name="Rectangle 10"/>
          <p:cNvSpPr>
            <a:spLocks noChangeArrowheads="1"/>
          </p:cNvSpPr>
          <p:nvPr/>
        </p:nvSpPr>
        <p:spPr bwMode="auto">
          <a:xfrm>
            <a:off x="779463" y="2630413"/>
            <a:ext cx="61658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>
                <a:latin typeface="Courier New" charset="0"/>
              </a:rPr>
              <a:t>sw</a:t>
            </a:r>
            <a:r>
              <a:rPr lang="en-US" sz="2000" dirty="0">
                <a:latin typeface="Courier New" charset="0"/>
              </a:rPr>
              <a:t> </a:t>
            </a:r>
            <a:r>
              <a:rPr lang="en-US" sz="2000" dirty="0" err="1">
                <a:latin typeface="Courier New" charset="0"/>
              </a:rPr>
              <a:t>rt</a:t>
            </a:r>
            <a:r>
              <a:rPr lang="en-US" sz="2000" dirty="0">
                <a:latin typeface="Courier New" charset="0"/>
              </a:rPr>
              <a:t>, </a:t>
            </a:r>
            <a:r>
              <a:rPr lang="en-US" sz="2000" dirty="0" err="1">
                <a:latin typeface="Courier New" charset="0"/>
              </a:rPr>
              <a:t>imm</a:t>
            </a:r>
            <a:r>
              <a:rPr lang="en-US" sz="2000" dirty="0">
                <a:latin typeface="Courier New" charset="0"/>
              </a:rPr>
              <a:t>(</a:t>
            </a:r>
            <a:r>
              <a:rPr lang="en-US" sz="2000" dirty="0" err="1">
                <a:latin typeface="Courier New" charset="0"/>
              </a:rPr>
              <a:t>rs</a:t>
            </a:r>
            <a:r>
              <a:rPr lang="en-US" sz="2000" dirty="0">
                <a:latin typeface="Courier New" charset="0"/>
              </a:rPr>
              <a:t>)</a:t>
            </a:r>
            <a:endParaRPr lang="en-US" b="0" dirty="0"/>
          </a:p>
          <a:p>
            <a:pPr>
              <a:lnSpc>
                <a:spcPct val="90000"/>
              </a:lnSpc>
            </a:pP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Meaning:  Mem[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rs</a:t>
            </a:r>
            <a:r>
              <a:rPr lang="en-US" sz="2000" b="0" dirty="0"/>
              <a:t>] +  sign-</a:t>
            </a:r>
            <a:r>
              <a:rPr lang="en-US" sz="2000" b="0" dirty="0" err="1"/>
              <a:t>ext</a:t>
            </a:r>
            <a:r>
              <a:rPr lang="en-US" sz="2000" b="0" dirty="0"/>
              <a:t>(</a:t>
            </a:r>
            <a:r>
              <a:rPr lang="en-US" sz="2000" b="0" dirty="0" err="1"/>
              <a:t>imm</a:t>
            </a:r>
            <a:r>
              <a:rPr lang="en-US" sz="2000" b="0" dirty="0"/>
              <a:t>)] = 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rt</a:t>
            </a:r>
            <a:r>
              <a:rPr lang="en-US" sz="2000" b="0" dirty="0"/>
              <a:t>]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Abbreviation: 	</a:t>
            </a:r>
            <a:r>
              <a:rPr lang="en-US" sz="2000" b="0" dirty="0" err="1">
                <a:latin typeface="Courier New" charset="0"/>
              </a:rPr>
              <a:t>sw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rt,imm</a:t>
            </a:r>
            <a:r>
              <a:rPr lang="en-US" sz="2000" b="0" dirty="0"/>
              <a:t>  for  </a:t>
            </a:r>
            <a:r>
              <a:rPr lang="en-US" sz="2000" b="0" dirty="0" err="1">
                <a:latin typeface="Courier New" charset="0"/>
              </a:rPr>
              <a:t>sw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</a:t>
            </a:r>
            <a:r>
              <a:rPr lang="en-US" sz="2000" b="0" dirty="0">
                <a:latin typeface="Courier New" charset="0"/>
              </a:rPr>
              <a:t>, </a:t>
            </a:r>
            <a:r>
              <a:rPr lang="en-US" sz="2000" b="0" dirty="0" err="1">
                <a:latin typeface="Courier New" charset="0"/>
              </a:rPr>
              <a:t>imm</a:t>
            </a:r>
            <a:r>
              <a:rPr lang="en-US" sz="2000" b="0" dirty="0">
                <a:latin typeface="Courier New" charset="0"/>
              </a:rPr>
              <a:t>($0)</a:t>
            </a:r>
            <a:endParaRPr lang="en-US" sz="2000" b="0" dirty="0"/>
          </a:p>
        </p:txBody>
      </p:sp>
      <p:grpSp>
        <p:nvGrpSpPr>
          <p:cNvPr id="36868" name="Group 2"/>
          <p:cNvGrpSpPr>
            <a:grpSpLocks/>
          </p:cNvGrpSpPr>
          <p:nvPr/>
        </p:nvGrpSpPr>
        <p:grpSpPr bwMode="auto">
          <a:xfrm>
            <a:off x="1563688" y="1948830"/>
            <a:ext cx="5675312" cy="400050"/>
            <a:chOff x="1182688" y="2422525"/>
            <a:chExt cx="5675312" cy="400050"/>
          </a:xfrm>
        </p:grpSpPr>
        <p:grpSp>
          <p:nvGrpSpPr>
            <p:cNvPr id="36870" name="Group 32"/>
            <p:cNvGrpSpPr>
              <a:grpSpLocks/>
            </p:cNvGrpSpPr>
            <p:nvPr/>
          </p:nvGrpSpPr>
          <p:grpSpPr bwMode="auto">
            <a:xfrm>
              <a:off x="1981200" y="2476500"/>
              <a:ext cx="4876800" cy="304800"/>
              <a:chOff x="1728" y="288"/>
              <a:chExt cx="3072" cy="192"/>
            </a:xfrm>
          </p:grpSpPr>
          <p:grpSp>
            <p:nvGrpSpPr>
              <p:cNvPr id="36879" name="Group 33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3688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2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4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6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7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8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9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0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1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3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4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5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6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7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8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9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1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2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3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4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6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8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9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1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11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880" name="Rectangle 65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36871" name="Line 67"/>
            <p:cNvSpPr>
              <a:spLocks noChangeShapeType="1"/>
            </p:cNvSpPr>
            <p:nvPr/>
          </p:nvSpPr>
          <p:spPr bwMode="auto">
            <a:xfrm>
              <a:off x="2895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Line 68"/>
            <p:cNvSpPr>
              <a:spLocks noChangeShapeType="1"/>
            </p:cNvSpPr>
            <p:nvPr/>
          </p:nvSpPr>
          <p:spPr bwMode="auto">
            <a:xfrm>
              <a:off x="3657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Line 69"/>
            <p:cNvSpPr>
              <a:spLocks noChangeShapeType="1"/>
            </p:cNvSpPr>
            <p:nvPr/>
          </p:nvSpPr>
          <p:spPr bwMode="auto">
            <a:xfrm>
              <a:off x="4419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Text Box 70"/>
            <p:cNvSpPr txBox="1">
              <a:spLocks noChangeArrowheads="1"/>
            </p:cNvSpPr>
            <p:nvPr/>
          </p:nvSpPr>
          <p:spPr bwMode="auto">
            <a:xfrm>
              <a:off x="2208213" y="2438400"/>
              <a:ext cx="5143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/>
                <a:t>OP</a:t>
              </a:r>
            </a:p>
          </p:txBody>
        </p:sp>
        <p:sp>
          <p:nvSpPr>
            <p:cNvPr id="36875" name="Text Box 71"/>
            <p:cNvSpPr txBox="1">
              <a:spLocks noChangeArrowheads="1"/>
            </p:cNvSpPr>
            <p:nvPr/>
          </p:nvSpPr>
          <p:spPr bwMode="auto">
            <a:xfrm>
              <a:off x="3048000" y="2422525"/>
              <a:ext cx="457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rs</a:t>
              </a:r>
              <a:endParaRPr lang="en-US" sz="2000" b="0" baseline="-25000"/>
            </a:p>
          </p:txBody>
        </p:sp>
        <p:sp>
          <p:nvSpPr>
            <p:cNvPr id="36876" name="Text Box 72"/>
            <p:cNvSpPr txBox="1">
              <a:spLocks noChangeArrowheads="1"/>
            </p:cNvSpPr>
            <p:nvPr/>
          </p:nvSpPr>
          <p:spPr bwMode="auto">
            <a:xfrm>
              <a:off x="3733800" y="2422525"/>
              <a:ext cx="609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/>
                <a:t>rt</a:t>
              </a:r>
            </a:p>
          </p:txBody>
        </p:sp>
        <p:sp>
          <p:nvSpPr>
            <p:cNvPr id="36877" name="Text Box 73"/>
            <p:cNvSpPr txBox="1">
              <a:spLocks noChangeArrowheads="1"/>
            </p:cNvSpPr>
            <p:nvPr/>
          </p:nvSpPr>
          <p:spPr bwMode="auto">
            <a:xfrm>
              <a:off x="4419600" y="2454275"/>
              <a:ext cx="2438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/>
                <a:t>16-bit signed constant </a:t>
              </a:r>
              <a:endParaRPr lang="en-US" sz="1600" b="0" baseline="-25000"/>
            </a:p>
          </p:txBody>
        </p:sp>
        <p:sp>
          <p:nvSpPr>
            <p:cNvPr id="36878" name="Text Box 75"/>
            <p:cNvSpPr txBox="1">
              <a:spLocks noChangeArrowheads="1"/>
            </p:cNvSpPr>
            <p:nvPr/>
          </p:nvSpPr>
          <p:spPr bwMode="auto">
            <a:xfrm>
              <a:off x="1182688" y="2422525"/>
              <a:ext cx="8969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I-type:</a:t>
              </a:r>
            </a:p>
          </p:txBody>
        </p:sp>
      </p:grpSp>
      <p:sp>
        <p:nvSpPr>
          <p:cNvPr id="3686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C3905D4-8512-EB45-807D-E973AC3F116A}" type="slidenum">
              <a:rPr lang="en-US" sz="1400">
                <a:latin typeface="Arial Narrow" charset="0"/>
              </a:rPr>
              <a:pPr/>
              <a:t>14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23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Font typeface="Symbol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Store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1450"/>
            <a:ext cx="4724400" cy="47958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 2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endParaRPr lang="en-US" altLang="ja-JP" dirty="0"/>
          </a:p>
          <a:p>
            <a:pPr lvl="1">
              <a:defRPr/>
            </a:pPr>
            <a:r>
              <a:rPr lang="en-US" altLang="ja-JP" sz="2000" dirty="0"/>
              <a:t>Does the following:</a:t>
            </a:r>
          </a:p>
          <a:p>
            <a:pPr lvl="2">
              <a:defRPr/>
            </a:pPr>
            <a:r>
              <a:rPr lang="en-US" altLang="ja-JP" sz="1800" dirty="0"/>
              <a:t>takes the value stored in register $</a:t>
            </a:r>
            <a:r>
              <a:rPr lang="en-US" altLang="ja-JP" sz="1800" dirty="0" err="1"/>
              <a:t>rs</a:t>
            </a:r>
            <a:endParaRPr lang="en-US" altLang="ja-JP" sz="1800" dirty="0"/>
          </a:p>
          <a:p>
            <a:pPr lvl="2">
              <a:defRPr/>
            </a:pPr>
            <a:r>
              <a:rPr lang="en-US" altLang="ja-JP" sz="1800" dirty="0"/>
              <a:t>adds to it the immediate value (signed)</a:t>
            </a:r>
          </a:p>
          <a:p>
            <a:pPr lvl="2">
              <a:defRPr/>
            </a:pPr>
            <a:r>
              <a:rPr lang="en-US" altLang="ja-JP" sz="1800" dirty="0"/>
              <a:t>this is the address where memory is accessed</a:t>
            </a:r>
          </a:p>
          <a:p>
            <a:pPr lvl="2">
              <a:defRPr/>
            </a:pPr>
            <a:r>
              <a:rPr lang="en-US" altLang="ja-JP" sz="1800" dirty="0"/>
              <a:t>reads the value from register $</a:t>
            </a:r>
            <a:r>
              <a:rPr lang="en-US" altLang="ja-JP" sz="1800" dirty="0" err="1"/>
              <a:t>rt</a:t>
            </a:r>
            <a:r>
              <a:rPr lang="en-US" altLang="ja-JP" sz="1800" dirty="0"/>
              <a:t> and writes it into the memory at the address computed</a:t>
            </a:r>
          </a:p>
        </p:txBody>
      </p:sp>
      <p:sp>
        <p:nvSpPr>
          <p:cNvPr id="36867" name="Rectangle 10"/>
          <p:cNvSpPr>
            <a:spLocks noChangeArrowheads="1"/>
          </p:cNvSpPr>
          <p:nvPr/>
        </p:nvSpPr>
        <p:spPr bwMode="auto">
          <a:xfrm>
            <a:off x="779463" y="1982341"/>
            <a:ext cx="61658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>
                <a:latin typeface="Courier New" charset="0"/>
              </a:rPr>
              <a:t>sw</a:t>
            </a:r>
            <a:r>
              <a:rPr lang="en-US" sz="2000" dirty="0">
                <a:latin typeface="Courier New" charset="0"/>
              </a:rPr>
              <a:t> </a:t>
            </a:r>
            <a:r>
              <a:rPr lang="en-US" sz="2000" dirty="0" err="1">
                <a:latin typeface="Courier New" charset="0"/>
              </a:rPr>
              <a:t>rt</a:t>
            </a:r>
            <a:r>
              <a:rPr lang="en-US" sz="2000" dirty="0">
                <a:latin typeface="Courier New" charset="0"/>
              </a:rPr>
              <a:t>, </a:t>
            </a:r>
            <a:r>
              <a:rPr lang="en-US" sz="2000" dirty="0" err="1">
                <a:latin typeface="Courier New" charset="0"/>
              </a:rPr>
              <a:t>imm</a:t>
            </a:r>
            <a:r>
              <a:rPr lang="en-US" sz="2000" dirty="0">
                <a:latin typeface="Courier New" charset="0"/>
              </a:rPr>
              <a:t>(</a:t>
            </a:r>
            <a:r>
              <a:rPr lang="en-US" sz="2000" dirty="0" err="1">
                <a:latin typeface="Courier New" charset="0"/>
              </a:rPr>
              <a:t>rs</a:t>
            </a:r>
            <a:r>
              <a:rPr lang="en-US" sz="2000" dirty="0">
                <a:latin typeface="Courier New" charset="0"/>
              </a:rPr>
              <a:t>)</a:t>
            </a:r>
            <a:endParaRPr lang="en-US" b="0" dirty="0"/>
          </a:p>
          <a:p>
            <a:pPr>
              <a:lnSpc>
                <a:spcPct val="90000"/>
              </a:lnSpc>
            </a:pP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Meaning:  Mem[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rs</a:t>
            </a:r>
            <a:r>
              <a:rPr lang="en-US" sz="2000" b="0" dirty="0"/>
              <a:t>] +  sign-</a:t>
            </a:r>
            <a:r>
              <a:rPr lang="en-US" sz="2000" b="0" dirty="0" err="1"/>
              <a:t>ext</a:t>
            </a:r>
            <a:r>
              <a:rPr lang="en-US" sz="2000" b="0" dirty="0"/>
              <a:t>(</a:t>
            </a:r>
            <a:r>
              <a:rPr lang="en-US" sz="2000" b="0" dirty="0" err="1"/>
              <a:t>imm</a:t>
            </a:r>
            <a:r>
              <a:rPr lang="en-US" sz="2000" b="0" dirty="0"/>
              <a:t>)] = </a:t>
            </a:r>
            <a:r>
              <a:rPr lang="en-US" sz="2000" b="0" dirty="0" err="1"/>
              <a:t>Reg</a:t>
            </a:r>
            <a:r>
              <a:rPr lang="en-US" sz="2000" b="0" dirty="0"/>
              <a:t>[</a:t>
            </a:r>
            <a:r>
              <a:rPr lang="en-US" sz="2000" b="0" dirty="0" err="1"/>
              <a:t>rt</a:t>
            </a:r>
            <a:r>
              <a:rPr lang="en-US" sz="2000" b="0" dirty="0"/>
              <a:t>]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Abbreviation: 	</a:t>
            </a:r>
            <a:r>
              <a:rPr lang="en-US" sz="2000" b="0" dirty="0" err="1">
                <a:latin typeface="Courier New" charset="0"/>
              </a:rPr>
              <a:t>sw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rt,imm</a:t>
            </a:r>
            <a:r>
              <a:rPr lang="en-US" sz="2000" b="0" dirty="0"/>
              <a:t>  for  </a:t>
            </a:r>
            <a:r>
              <a:rPr lang="en-US" sz="2000" b="0" dirty="0" err="1">
                <a:latin typeface="Courier New" charset="0"/>
              </a:rPr>
              <a:t>sw</a:t>
            </a:r>
            <a:r>
              <a:rPr lang="en-US" sz="2000" b="0" dirty="0">
                <a:latin typeface="Courier New" charset="0"/>
              </a:rPr>
              <a:t> </a:t>
            </a:r>
            <a:r>
              <a:rPr lang="en-US" sz="2000" b="0" dirty="0" err="1">
                <a:latin typeface="Courier New" charset="0"/>
              </a:rPr>
              <a:t>rt</a:t>
            </a:r>
            <a:r>
              <a:rPr lang="en-US" sz="2000" b="0" dirty="0">
                <a:latin typeface="Courier New" charset="0"/>
              </a:rPr>
              <a:t>, </a:t>
            </a:r>
            <a:r>
              <a:rPr lang="en-US" sz="2000" b="0" dirty="0" err="1">
                <a:latin typeface="Courier New" charset="0"/>
              </a:rPr>
              <a:t>imm</a:t>
            </a:r>
            <a:r>
              <a:rPr lang="en-US" sz="2000" b="0" dirty="0">
                <a:latin typeface="Courier New" charset="0"/>
              </a:rPr>
              <a:t>($0)</a:t>
            </a:r>
            <a:endParaRPr lang="en-US" sz="2000" b="0" dirty="0"/>
          </a:p>
        </p:txBody>
      </p:sp>
      <p:grpSp>
        <p:nvGrpSpPr>
          <p:cNvPr id="36868" name="Group 2"/>
          <p:cNvGrpSpPr>
            <a:grpSpLocks/>
          </p:cNvGrpSpPr>
          <p:nvPr/>
        </p:nvGrpSpPr>
        <p:grpSpPr bwMode="auto">
          <a:xfrm>
            <a:off x="1563688" y="1429891"/>
            <a:ext cx="5675312" cy="400050"/>
            <a:chOff x="1182688" y="2422525"/>
            <a:chExt cx="5675312" cy="400050"/>
          </a:xfrm>
        </p:grpSpPr>
        <p:grpSp>
          <p:nvGrpSpPr>
            <p:cNvPr id="36870" name="Group 32"/>
            <p:cNvGrpSpPr>
              <a:grpSpLocks/>
            </p:cNvGrpSpPr>
            <p:nvPr/>
          </p:nvGrpSpPr>
          <p:grpSpPr bwMode="auto">
            <a:xfrm>
              <a:off x="1981200" y="2476500"/>
              <a:ext cx="4876800" cy="304800"/>
              <a:chOff x="1728" y="288"/>
              <a:chExt cx="3072" cy="192"/>
            </a:xfrm>
          </p:grpSpPr>
          <p:grpSp>
            <p:nvGrpSpPr>
              <p:cNvPr id="36879" name="Group 33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3688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2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4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6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7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8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89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0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1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3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4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5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6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7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8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99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1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2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3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4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6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8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9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1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11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880" name="Rectangle 65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36871" name="Line 67"/>
            <p:cNvSpPr>
              <a:spLocks noChangeShapeType="1"/>
            </p:cNvSpPr>
            <p:nvPr/>
          </p:nvSpPr>
          <p:spPr bwMode="auto">
            <a:xfrm>
              <a:off x="2895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Line 68"/>
            <p:cNvSpPr>
              <a:spLocks noChangeShapeType="1"/>
            </p:cNvSpPr>
            <p:nvPr/>
          </p:nvSpPr>
          <p:spPr bwMode="auto">
            <a:xfrm>
              <a:off x="3657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Line 69"/>
            <p:cNvSpPr>
              <a:spLocks noChangeShapeType="1"/>
            </p:cNvSpPr>
            <p:nvPr/>
          </p:nvSpPr>
          <p:spPr bwMode="auto">
            <a:xfrm>
              <a:off x="4419600" y="24765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Text Box 70"/>
            <p:cNvSpPr txBox="1">
              <a:spLocks noChangeArrowheads="1"/>
            </p:cNvSpPr>
            <p:nvPr/>
          </p:nvSpPr>
          <p:spPr bwMode="auto">
            <a:xfrm>
              <a:off x="2208213" y="2438400"/>
              <a:ext cx="5143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 dirty="0"/>
                <a:t>OP</a:t>
              </a:r>
            </a:p>
          </p:txBody>
        </p:sp>
        <p:sp>
          <p:nvSpPr>
            <p:cNvPr id="36875" name="Text Box 71"/>
            <p:cNvSpPr txBox="1">
              <a:spLocks noChangeArrowheads="1"/>
            </p:cNvSpPr>
            <p:nvPr/>
          </p:nvSpPr>
          <p:spPr bwMode="auto">
            <a:xfrm>
              <a:off x="3048000" y="2422525"/>
              <a:ext cx="457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 dirty="0" err="1"/>
                <a:t>rs</a:t>
              </a:r>
              <a:endParaRPr lang="en-US" sz="2000" b="0" baseline="-25000" dirty="0"/>
            </a:p>
          </p:txBody>
        </p:sp>
        <p:sp>
          <p:nvSpPr>
            <p:cNvPr id="36876" name="Text Box 72"/>
            <p:cNvSpPr txBox="1">
              <a:spLocks noChangeArrowheads="1"/>
            </p:cNvSpPr>
            <p:nvPr/>
          </p:nvSpPr>
          <p:spPr bwMode="auto">
            <a:xfrm>
              <a:off x="3733800" y="2422525"/>
              <a:ext cx="609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/>
                <a:t>rt</a:t>
              </a:r>
            </a:p>
          </p:txBody>
        </p:sp>
        <p:sp>
          <p:nvSpPr>
            <p:cNvPr id="36877" name="Text Box 73"/>
            <p:cNvSpPr txBox="1">
              <a:spLocks noChangeArrowheads="1"/>
            </p:cNvSpPr>
            <p:nvPr/>
          </p:nvSpPr>
          <p:spPr bwMode="auto">
            <a:xfrm>
              <a:off x="4419600" y="2454275"/>
              <a:ext cx="2438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/>
                <a:t>16-bit signed constant </a:t>
              </a:r>
              <a:endParaRPr lang="en-US" sz="1600" b="0" baseline="-25000"/>
            </a:p>
          </p:txBody>
        </p:sp>
        <p:sp>
          <p:nvSpPr>
            <p:cNvPr id="36878" name="Text Box 75"/>
            <p:cNvSpPr txBox="1">
              <a:spLocks noChangeArrowheads="1"/>
            </p:cNvSpPr>
            <p:nvPr/>
          </p:nvSpPr>
          <p:spPr bwMode="auto">
            <a:xfrm>
              <a:off x="1182688" y="2422525"/>
              <a:ext cx="8969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/>
                <a:t>I-type:</a:t>
              </a:r>
            </a:p>
          </p:txBody>
        </p:sp>
      </p:grpSp>
      <p:sp>
        <p:nvSpPr>
          <p:cNvPr id="3686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C3905D4-8512-EB45-807D-E973AC3F116A}" type="slidenum">
              <a:rPr lang="en-US" sz="1400">
                <a:latin typeface="Arial Narrow" charset="0"/>
              </a:rPr>
              <a:pPr/>
              <a:t>15</a:t>
            </a:fld>
            <a:endParaRPr lang="en-US" sz="1400">
              <a:latin typeface="Arial Narrow" charset="0"/>
            </a:endParaRPr>
          </a:p>
        </p:txBody>
      </p:sp>
      <p:grpSp>
        <p:nvGrpSpPr>
          <p:cNvPr id="49" name="Group 30"/>
          <p:cNvGrpSpPr>
            <a:grpSpLocks/>
          </p:cNvGrpSpPr>
          <p:nvPr/>
        </p:nvGrpSpPr>
        <p:grpSpPr bwMode="auto">
          <a:xfrm>
            <a:off x="4724400" y="3733800"/>
            <a:ext cx="4256088" cy="1979613"/>
            <a:chOff x="2286000" y="1135063"/>
            <a:chExt cx="4256088" cy="1979612"/>
          </a:xfrm>
        </p:grpSpPr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4881563" y="1135063"/>
              <a:ext cx="160337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dirty="0">
                  <a:latin typeface="Tahoma" charset="0"/>
                </a:rPr>
                <a:t>Control</a:t>
              </a:r>
              <a:br>
                <a:rPr lang="en-US" b="0" dirty="0">
                  <a:latin typeface="Tahoma" charset="0"/>
                </a:rPr>
              </a:br>
              <a:r>
                <a:rPr lang="en-US" b="0" dirty="0">
                  <a:latin typeface="Tahoma" charset="0"/>
                </a:rPr>
                <a:t>Unit</a:t>
              </a:r>
            </a:p>
          </p:txBody>
        </p:sp>
        <p:sp>
          <p:nvSpPr>
            <p:cNvPr id="51" name="Rectangle 32"/>
            <p:cNvSpPr>
              <a:spLocks noChangeArrowheads="1"/>
            </p:cNvSpPr>
            <p:nvPr/>
          </p:nvSpPr>
          <p:spPr bwMode="auto">
            <a:xfrm>
              <a:off x="2647950" y="1135063"/>
              <a:ext cx="1317625" cy="11398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Data</a:t>
              </a:r>
            </a:p>
            <a:p>
              <a:pPr algn="ctr"/>
              <a:r>
                <a:rPr lang="en-US" b="0">
                  <a:latin typeface="Tahoma" charset="0"/>
                </a:rPr>
                <a:t>Path</a:t>
              </a:r>
            </a:p>
          </p:txBody>
        </p:sp>
        <p:sp>
          <p:nvSpPr>
            <p:cNvPr id="52" name="Rectangle 33"/>
            <p:cNvSpPr>
              <a:spLocks noChangeArrowheads="1"/>
            </p:cNvSpPr>
            <p:nvPr/>
          </p:nvSpPr>
          <p:spPr bwMode="auto">
            <a:xfrm rot="-5400000">
              <a:off x="1935162" y="1562101"/>
              <a:ext cx="1139825" cy="2857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b="0">
                  <a:latin typeface="Tahoma" charset="0"/>
                </a:rPr>
                <a:t>registers</a:t>
              </a: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3965575" y="19145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 flipH="1">
              <a:off x="3965575" y="1495425"/>
              <a:ext cx="915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36"/>
            <p:cNvSpPr>
              <a:spLocks noChangeArrowheads="1"/>
            </p:cNvSpPr>
            <p:nvPr/>
          </p:nvSpPr>
          <p:spPr bwMode="auto">
            <a:xfrm>
              <a:off x="2362200" y="2754313"/>
              <a:ext cx="4179888" cy="36036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>
                  <a:latin typeface="Tahoma" charset="0"/>
                </a:rPr>
                <a:t>MEMORY</a:t>
              </a:r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 flipV="1">
              <a:off x="5875338" y="2274888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11"/>
            <p:cNvSpPr>
              <a:spLocks noChangeShapeType="1"/>
            </p:cNvSpPr>
            <p:nvPr/>
          </p:nvSpPr>
          <p:spPr bwMode="auto">
            <a:xfrm>
              <a:off x="3548063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auto">
            <a:xfrm>
              <a:off x="4075113" y="1236663"/>
              <a:ext cx="7286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control</a:t>
              </a: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>
              <a:off x="4079875" y="1651000"/>
              <a:ext cx="658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</a:rPr>
                <a:t>status</a:t>
              </a:r>
            </a:p>
          </p:txBody>
        </p:sp>
        <p:sp>
          <p:nvSpPr>
            <p:cNvPr id="60" name="Text Box 14"/>
            <p:cNvSpPr txBox="1">
              <a:spLocks noChangeArrowheads="1"/>
            </p:cNvSpPr>
            <p:nvPr/>
          </p:nvSpPr>
          <p:spPr bwMode="auto">
            <a:xfrm>
              <a:off x="5899150" y="2395538"/>
              <a:ext cx="598616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dirty="0" err="1">
                  <a:latin typeface="Tahoma" charset="0"/>
                </a:rPr>
                <a:t>instr</a:t>
              </a:r>
              <a:endParaRPr lang="en-US" sz="1400" dirty="0">
                <a:latin typeface="Tahoma" charset="0"/>
              </a:endParaRPr>
            </a:p>
          </p:txBody>
        </p:sp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71875" y="2398713"/>
              <a:ext cx="587375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data</a:t>
              </a:r>
            </a:p>
          </p:txBody>
        </p:sp>
        <p:sp>
          <p:nvSpPr>
            <p:cNvPr id="62" name="Line 78"/>
            <p:cNvSpPr>
              <a:spLocks noChangeShapeType="1"/>
            </p:cNvSpPr>
            <p:nvPr/>
          </p:nvSpPr>
          <p:spPr bwMode="auto">
            <a:xfrm>
              <a:off x="5526088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79"/>
            <p:cNvSpPr txBox="1">
              <a:spLocks noChangeArrowheads="1"/>
            </p:cNvSpPr>
            <p:nvPr/>
          </p:nvSpPr>
          <p:spPr bwMode="auto">
            <a:xfrm>
              <a:off x="4725988" y="2354263"/>
              <a:ext cx="8874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  <p:sp>
          <p:nvSpPr>
            <p:cNvPr id="64" name="Line 80"/>
            <p:cNvSpPr>
              <a:spLocks noChangeShapeType="1"/>
            </p:cNvSpPr>
            <p:nvPr/>
          </p:nvSpPr>
          <p:spPr bwMode="auto">
            <a:xfrm>
              <a:off x="3086100" y="2278063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81"/>
            <p:cNvSpPr txBox="1">
              <a:spLocks noChangeArrowheads="1"/>
            </p:cNvSpPr>
            <p:nvPr/>
          </p:nvSpPr>
          <p:spPr bwMode="auto">
            <a:xfrm>
              <a:off x="2286000" y="2354263"/>
              <a:ext cx="8874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</a:rPr>
                <a:t>address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977753" y="4746829"/>
            <a:ext cx="2718520" cy="735466"/>
            <a:chOff x="2977753" y="5129213"/>
            <a:chExt cx="2718520" cy="734081"/>
          </a:xfrm>
        </p:grpSpPr>
        <p:sp>
          <p:nvSpPr>
            <p:cNvPr id="67" name="Oval 66"/>
            <p:cNvSpPr/>
            <p:nvPr/>
          </p:nvSpPr>
          <p:spPr bwMode="auto">
            <a:xfrm>
              <a:off x="5352726" y="5129213"/>
              <a:ext cx="343547" cy="734081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19050" cap="flat" cmpd="sng" algn="ctr">
              <a:solidFill>
                <a:srgbClr val="A5002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>
              <a:off x="2977753" y="5155827"/>
              <a:ext cx="2342791" cy="198094"/>
            </a:xfrm>
            <a:custGeom>
              <a:avLst/>
              <a:gdLst>
                <a:gd name="connsiteX0" fmla="*/ 0 w 2342791"/>
                <a:gd name="connsiteY0" fmla="*/ 99555 h 198094"/>
                <a:gd name="connsiteX1" fmla="*/ 875809 w 2342791"/>
                <a:gd name="connsiteY1" fmla="*/ 1017 h 198094"/>
                <a:gd name="connsiteX2" fmla="*/ 1598352 w 2342791"/>
                <a:gd name="connsiteY2" fmla="*/ 154299 h 198094"/>
                <a:gd name="connsiteX3" fmla="*/ 2342791 w 2342791"/>
                <a:gd name="connsiteY3" fmla="*/ 198094 h 19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2791" h="198094">
                  <a:moveTo>
                    <a:pt x="0" y="99555"/>
                  </a:moveTo>
                  <a:cubicBezTo>
                    <a:pt x="304708" y="45724"/>
                    <a:pt x="609417" y="-8107"/>
                    <a:pt x="875809" y="1017"/>
                  </a:cubicBezTo>
                  <a:cubicBezTo>
                    <a:pt x="1142201" y="10141"/>
                    <a:pt x="1353855" y="121453"/>
                    <a:pt x="1598352" y="154299"/>
                  </a:cubicBezTo>
                  <a:cubicBezTo>
                    <a:pt x="1842849" y="187145"/>
                    <a:pt x="2342791" y="198094"/>
                    <a:pt x="2342791" y="198094"/>
                  </a:cubicBezTo>
                </a:path>
              </a:pathLst>
            </a:custGeom>
            <a:ln w="1905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733800" y="4611613"/>
            <a:ext cx="2385920" cy="1423333"/>
            <a:chOff x="3733800" y="4992613"/>
            <a:chExt cx="2385920" cy="1423333"/>
          </a:xfrm>
        </p:grpSpPr>
        <p:grpSp>
          <p:nvGrpSpPr>
            <p:cNvPr id="70" name="Group 69"/>
            <p:cNvGrpSpPr/>
            <p:nvPr/>
          </p:nvGrpSpPr>
          <p:grpSpPr>
            <a:xfrm>
              <a:off x="3733800" y="4992613"/>
              <a:ext cx="2366963" cy="1423333"/>
              <a:chOff x="3733800" y="4992613"/>
              <a:chExt cx="2366963" cy="1423333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3733800" y="5099302"/>
                <a:ext cx="2366963" cy="1316644"/>
                <a:chOff x="3733800" y="5099302"/>
                <a:chExt cx="2366963" cy="1316644"/>
              </a:xfrm>
            </p:grpSpPr>
            <p:sp>
              <p:nvSpPr>
                <p:cNvPr id="74" name="Left Arrow 73"/>
                <p:cNvSpPr/>
                <p:nvPr/>
              </p:nvSpPr>
              <p:spPr bwMode="auto">
                <a:xfrm rot="16200000">
                  <a:off x="5639594" y="5331871"/>
                  <a:ext cx="693738" cy="228600"/>
                </a:xfrm>
                <a:prstGeom prst="leftArrow">
                  <a:avLst/>
                </a:prstGeom>
                <a:solidFill>
                  <a:schemeClr val="accent1">
                    <a:alpha val="2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b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3733800" y="5518151"/>
                  <a:ext cx="2177915" cy="897795"/>
                </a:xfrm>
                <a:custGeom>
                  <a:avLst/>
                  <a:gdLst>
                    <a:gd name="connsiteX0" fmla="*/ 0 w 2320895"/>
                    <a:gd name="connsiteY0" fmla="*/ 897795 h 897795"/>
                    <a:gd name="connsiteX1" fmla="*/ 481695 w 2320895"/>
                    <a:gd name="connsiteY1" fmla="*/ 886846 h 897795"/>
                    <a:gd name="connsiteX2" fmla="*/ 1269923 w 2320895"/>
                    <a:gd name="connsiteY2" fmla="*/ 832102 h 897795"/>
                    <a:gd name="connsiteX3" fmla="*/ 1773514 w 2320895"/>
                    <a:gd name="connsiteY3" fmla="*/ 700718 h 897795"/>
                    <a:gd name="connsiteX4" fmla="*/ 2145733 w 2320895"/>
                    <a:gd name="connsiteY4" fmla="*/ 350359 h 897795"/>
                    <a:gd name="connsiteX5" fmla="*/ 2156681 w 2320895"/>
                    <a:gd name="connsiteY5" fmla="*/ 109487 h 897795"/>
                    <a:gd name="connsiteX6" fmla="*/ 2255209 w 2320895"/>
                    <a:gd name="connsiteY6" fmla="*/ 21898 h 897795"/>
                    <a:gd name="connsiteX7" fmla="*/ 2320895 w 2320895"/>
                    <a:gd name="connsiteY7" fmla="*/ 0 h 8977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320895" h="897795">
                      <a:moveTo>
                        <a:pt x="0" y="897795"/>
                      </a:moveTo>
                      <a:cubicBezTo>
                        <a:pt x="135020" y="897795"/>
                        <a:pt x="270041" y="897795"/>
                        <a:pt x="481695" y="886846"/>
                      </a:cubicBezTo>
                      <a:cubicBezTo>
                        <a:pt x="693349" y="875897"/>
                        <a:pt x="1054620" y="863123"/>
                        <a:pt x="1269923" y="832102"/>
                      </a:cubicBezTo>
                      <a:cubicBezTo>
                        <a:pt x="1485226" y="801081"/>
                        <a:pt x="1627546" y="781008"/>
                        <a:pt x="1773514" y="700718"/>
                      </a:cubicBezTo>
                      <a:cubicBezTo>
                        <a:pt x="1919482" y="620427"/>
                        <a:pt x="2081872" y="448897"/>
                        <a:pt x="2145733" y="350359"/>
                      </a:cubicBezTo>
                      <a:cubicBezTo>
                        <a:pt x="2209594" y="251820"/>
                        <a:pt x="2138435" y="164230"/>
                        <a:pt x="2156681" y="109487"/>
                      </a:cubicBezTo>
                      <a:cubicBezTo>
                        <a:pt x="2174927" y="54743"/>
                        <a:pt x="2227840" y="40146"/>
                        <a:pt x="2255209" y="21898"/>
                      </a:cubicBezTo>
                      <a:cubicBezTo>
                        <a:pt x="2282578" y="3650"/>
                        <a:pt x="2320895" y="0"/>
                        <a:pt x="2320895" y="0"/>
                      </a:cubicBezTo>
                    </a:path>
                  </a:pathLst>
                </a:custGeom>
                <a:ln w="19050" cmpd="sng">
                  <a:solidFill>
                    <a:srgbClr val="A50021"/>
                  </a:solidFill>
                  <a:headEnd type="none"/>
                  <a:tailEnd type="triangle"/>
                </a:ln>
              </p:spPr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73" name="Freeform 72"/>
              <p:cNvSpPr/>
              <p:nvPr/>
            </p:nvSpPr>
            <p:spPr>
              <a:xfrm>
                <a:off x="5003063" y="4992613"/>
                <a:ext cx="919600" cy="87590"/>
              </a:xfrm>
              <a:custGeom>
                <a:avLst/>
                <a:gdLst>
                  <a:gd name="connsiteX0" fmla="*/ 919600 w 919600"/>
                  <a:gd name="connsiteY0" fmla="*/ 87590 h 87590"/>
                  <a:gd name="connsiteX1" fmla="*/ 777281 w 919600"/>
                  <a:gd name="connsiteY1" fmla="*/ 54744 h 87590"/>
                  <a:gd name="connsiteX2" fmla="*/ 470747 w 919600"/>
                  <a:gd name="connsiteY2" fmla="*/ 65692 h 87590"/>
                  <a:gd name="connsiteX3" fmla="*/ 251795 w 919600"/>
                  <a:gd name="connsiteY3" fmla="*/ 32846 h 87590"/>
                  <a:gd name="connsiteX4" fmla="*/ 0 w 919600"/>
                  <a:gd name="connsiteY4" fmla="*/ 0 h 87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9600" h="87590">
                    <a:moveTo>
                      <a:pt x="919600" y="87590"/>
                    </a:moveTo>
                    <a:cubicBezTo>
                      <a:pt x="885845" y="72992"/>
                      <a:pt x="852090" y="58394"/>
                      <a:pt x="777281" y="54744"/>
                    </a:cubicBezTo>
                    <a:cubicBezTo>
                      <a:pt x="702472" y="51094"/>
                      <a:pt x="558328" y="69342"/>
                      <a:pt x="470747" y="65692"/>
                    </a:cubicBezTo>
                    <a:cubicBezTo>
                      <a:pt x="383166" y="62042"/>
                      <a:pt x="251795" y="32846"/>
                      <a:pt x="251795" y="32846"/>
                    </a:cubicBezTo>
                    <a:lnTo>
                      <a:pt x="0" y="0"/>
                    </a:lnTo>
                  </a:path>
                </a:pathLst>
              </a:custGeom>
              <a:ln w="19050" cmpd="sng">
                <a:solidFill>
                  <a:srgbClr val="0000FF"/>
                </a:solidFill>
                <a:headEnd type="triangle"/>
                <a:tailEnd type="none"/>
              </a:ln>
            </p:spPr>
            <p:txBody>
              <a:bodyPr vert="horz" wrap="non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71" name="Freeform 70"/>
            <p:cNvSpPr/>
            <p:nvPr/>
          </p:nvSpPr>
          <p:spPr>
            <a:xfrm>
              <a:off x="5966273" y="5824715"/>
              <a:ext cx="153447" cy="153282"/>
            </a:xfrm>
            <a:custGeom>
              <a:avLst/>
              <a:gdLst>
                <a:gd name="connsiteX0" fmla="*/ 153447 w 153447"/>
                <a:gd name="connsiteY0" fmla="*/ 153282 h 153282"/>
                <a:gd name="connsiteX1" fmla="*/ 22075 w 153447"/>
                <a:gd name="connsiteY1" fmla="*/ 109487 h 153282"/>
                <a:gd name="connsiteX2" fmla="*/ 180 w 153447"/>
                <a:gd name="connsiteY2" fmla="*/ 0 h 153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447" h="153282">
                  <a:moveTo>
                    <a:pt x="153447" y="153282"/>
                  </a:moveTo>
                  <a:cubicBezTo>
                    <a:pt x="100533" y="144158"/>
                    <a:pt x="47619" y="135034"/>
                    <a:pt x="22075" y="109487"/>
                  </a:cubicBezTo>
                  <a:cubicBezTo>
                    <a:pt x="-3470" y="83940"/>
                    <a:pt x="180" y="0"/>
                    <a:pt x="180" y="0"/>
                  </a:cubicBezTo>
                </a:path>
              </a:pathLst>
            </a:custGeom>
            <a:ln w="19050" cmpd="sng">
              <a:solidFill>
                <a:srgbClr val="0000FF"/>
              </a:solidFill>
              <a:headEnd type="triangle"/>
              <a:tailEnd type="non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672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MIPS Memory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latin typeface="Courier New"/>
                <a:cs typeface="Courier New"/>
              </a:rPr>
              <a:t>lw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sw</a:t>
            </a:r>
            <a:r>
              <a:rPr lang="en-US" dirty="0"/>
              <a:t> read whole 32-bit words</a:t>
            </a:r>
          </a:p>
          <a:p>
            <a:pPr lvl="1">
              <a:defRPr/>
            </a:pPr>
            <a:r>
              <a:rPr lang="en-US" dirty="0"/>
              <a:t>so, addresses computed must be multiples of 4</a:t>
            </a:r>
          </a:p>
          <a:p>
            <a:pPr lvl="2">
              <a:defRPr/>
            </a:pPr>
            <a:r>
              <a:rPr lang="en-US" sz="2100" dirty="0" err="1"/>
              <a:t>Reg</a:t>
            </a:r>
            <a:r>
              <a:rPr lang="en-US" sz="2100" dirty="0"/>
              <a:t>[</a:t>
            </a:r>
            <a:r>
              <a:rPr lang="en-US" sz="2100" dirty="0" err="1"/>
              <a:t>rs</a:t>
            </a:r>
            <a:r>
              <a:rPr lang="en-US" sz="2100" dirty="0"/>
              <a:t>] +  sign-</a:t>
            </a:r>
            <a:r>
              <a:rPr lang="en-US" sz="2100" dirty="0" err="1"/>
              <a:t>ext</a:t>
            </a:r>
            <a:r>
              <a:rPr lang="en-US" sz="2100" dirty="0"/>
              <a:t>(</a:t>
            </a:r>
            <a:r>
              <a:rPr lang="en-US" sz="2100" dirty="0" err="1"/>
              <a:t>imm</a:t>
            </a:r>
            <a:r>
              <a:rPr lang="en-US" sz="2100" dirty="0"/>
              <a:t>) must end in “00” in binary</a:t>
            </a:r>
          </a:p>
          <a:p>
            <a:pPr lvl="1">
              <a:defRPr/>
            </a:pPr>
            <a:r>
              <a:rPr lang="en-US" dirty="0"/>
              <a:t>otherwise:  runtime exception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There are also byte-sized flavors of these instructions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lb</a:t>
            </a:r>
            <a:r>
              <a:rPr lang="en-US" dirty="0"/>
              <a:t> (load byte)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sb</a:t>
            </a:r>
            <a:r>
              <a:rPr lang="en-US" dirty="0"/>
              <a:t> (store byte)</a:t>
            </a:r>
          </a:p>
          <a:p>
            <a:pPr lvl="2">
              <a:defRPr/>
            </a:pPr>
            <a:r>
              <a:rPr lang="en-US" dirty="0"/>
              <a:t>work the same way, but their addresses do not have to be multiples of 4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E570866-79FA-D044-88A4-23A4170CF335}" type="slidenum">
              <a:rPr lang="en-US" sz="1400">
                <a:latin typeface="Arial Narrow" charset="0"/>
              </a:rPr>
              <a:pPr/>
              <a:t>16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3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Storage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5868144" cy="5445224"/>
          </a:xfrm>
        </p:spPr>
        <p:txBody>
          <a:bodyPr/>
          <a:lstStyle/>
          <a:p>
            <a:r>
              <a:rPr lang="en-US" dirty="0"/>
              <a:t>Data stored in memory</a:t>
            </a:r>
          </a:p>
          <a:p>
            <a:pPr lvl="1"/>
            <a:r>
              <a:rPr lang="en-US" sz="2000" dirty="0"/>
              <a:t>addresses in memory assigned at compile time</a:t>
            </a:r>
          </a:p>
          <a:p>
            <a:pPr lvl="1"/>
            <a:r>
              <a:rPr lang="en-US" sz="2000" dirty="0"/>
              <a:t>data values must be “loaded” into registers first</a:t>
            </a:r>
          </a:p>
          <a:p>
            <a:pPr lvl="1"/>
            <a:r>
              <a:rPr lang="en-US" sz="2000" dirty="0"/>
              <a:t>operations done on registers</a:t>
            </a:r>
          </a:p>
          <a:p>
            <a:pPr lvl="1"/>
            <a:r>
              <a:rPr lang="en-US" sz="2000" dirty="0"/>
              <a:t>result stored in memory</a:t>
            </a:r>
          </a:p>
          <a:p>
            <a:r>
              <a:rPr lang="en-US" sz="2500" dirty="0"/>
              <a:t>Example</a:t>
            </a:r>
          </a:p>
          <a:p>
            <a:pPr lvl="1"/>
            <a:r>
              <a:rPr lang="en-US" sz="2000" dirty="0"/>
              <a:t>assume compiler has assigned these memory addresses</a:t>
            </a: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3811588" y="4821734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>
            <a:off x="3811588" y="5126534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6"/>
          <p:cNvSpPr>
            <a:spLocks noChangeShapeType="1"/>
          </p:cNvSpPr>
          <p:nvPr/>
        </p:nvSpPr>
        <p:spPr bwMode="auto">
          <a:xfrm>
            <a:off x="3811588" y="5432921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7"/>
          <p:cNvSpPr>
            <a:spLocks noChangeShapeType="1"/>
          </p:cNvSpPr>
          <p:nvPr/>
        </p:nvSpPr>
        <p:spPr bwMode="auto">
          <a:xfrm>
            <a:off x="3811588" y="5737721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3105150" y="4515346"/>
            <a:ext cx="735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1000:</a:t>
            </a:r>
          </a:p>
        </p:txBody>
      </p:sp>
      <p:sp>
        <p:nvSpPr>
          <p:cNvPr id="39944" name="Rectangle 9"/>
          <p:cNvSpPr>
            <a:spLocks noChangeArrowheads="1"/>
          </p:cNvSpPr>
          <p:nvPr/>
        </p:nvSpPr>
        <p:spPr bwMode="auto">
          <a:xfrm>
            <a:off x="3105150" y="4820146"/>
            <a:ext cx="720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1004:</a:t>
            </a:r>
          </a:p>
        </p:txBody>
      </p:sp>
      <p:sp>
        <p:nvSpPr>
          <p:cNvPr id="39945" name="Rectangle 10"/>
          <p:cNvSpPr>
            <a:spLocks noChangeArrowheads="1"/>
          </p:cNvSpPr>
          <p:nvPr/>
        </p:nvSpPr>
        <p:spPr bwMode="auto">
          <a:xfrm>
            <a:off x="3105150" y="5126534"/>
            <a:ext cx="742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1008:</a:t>
            </a:r>
          </a:p>
        </p:txBody>
      </p:sp>
      <p:sp>
        <p:nvSpPr>
          <p:cNvPr id="39946" name="Rectangle 11"/>
          <p:cNvSpPr>
            <a:spLocks noChangeArrowheads="1"/>
          </p:cNvSpPr>
          <p:nvPr/>
        </p:nvSpPr>
        <p:spPr bwMode="auto">
          <a:xfrm>
            <a:off x="3105150" y="5736134"/>
            <a:ext cx="665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1010:</a:t>
            </a:r>
          </a:p>
        </p:txBody>
      </p:sp>
      <p:sp>
        <p:nvSpPr>
          <p:cNvPr id="39947" name="Rectangle 12"/>
          <p:cNvSpPr>
            <a:spLocks noChangeArrowheads="1"/>
          </p:cNvSpPr>
          <p:nvPr/>
        </p:nvSpPr>
        <p:spPr bwMode="auto">
          <a:xfrm>
            <a:off x="3105150" y="5436096"/>
            <a:ext cx="715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100C:</a:t>
            </a:r>
          </a:p>
        </p:txBody>
      </p:sp>
      <p:sp>
        <p:nvSpPr>
          <p:cNvPr id="39948" name="Rectangle 13"/>
          <p:cNvSpPr>
            <a:spLocks noChangeArrowheads="1"/>
          </p:cNvSpPr>
          <p:nvPr/>
        </p:nvSpPr>
        <p:spPr bwMode="auto">
          <a:xfrm>
            <a:off x="4554538" y="4515346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n</a:t>
            </a:r>
          </a:p>
        </p:txBody>
      </p:sp>
      <p:sp>
        <p:nvSpPr>
          <p:cNvPr id="39949" name="Rectangle 14"/>
          <p:cNvSpPr>
            <a:spLocks noChangeArrowheads="1"/>
          </p:cNvSpPr>
          <p:nvPr/>
        </p:nvSpPr>
        <p:spPr bwMode="auto">
          <a:xfrm>
            <a:off x="4554538" y="4820146"/>
            <a:ext cx="263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r</a:t>
            </a:r>
          </a:p>
        </p:txBody>
      </p:sp>
      <p:sp>
        <p:nvSpPr>
          <p:cNvPr id="39950" name="Rectangle 15"/>
          <p:cNvSpPr>
            <a:spLocks noChangeArrowheads="1"/>
          </p:cNvSpPr>
          <p:nvPr/>
        </p:nvSpPr>
        <p:spPr bwMode="auto">
          <a:xfrm>
            <a:off x="4554538" y="5126534"/>
            <a:ext cx="2714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x</a:t>
            </a:r>
          </a:p>
        </p:txBody>
      </p:sp>
      <p:sp>
        <p:nvSpPr>
          <p:cNvPr id="39951" name="Rectangle 16"/>
          <p:cNvSpPr>
            <a:spLocks noChangeArrowheads="1"/>
          </p:cNvSpPr>
          <p:nvPr/>
        </p:nvSpPr>
        <p:spPr bwMode="auto">
          <a:xfrm>
            <a:off x="4554538" y="5431334"/>
            <a:ext cx="279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y</a:t>
            </a:r>
          </a:p>
        </p:txBody>
      </p:sp>
      <p:grpSp>
        <p:nvGrpSpPr>
          <p:cNvPr id="39952" name="Group 17"/>
          <p:cNvGrpSpPr>
            <a:grpSpLocks/>
          </p:cNvGrpSpPr>
          <p:nvPr/>
        </p:nvGrpSpPr>
        <p:grpSpPr bwMode="auto">
          <a:xfrm>
            <a:off x="3805238" y="4293096"/>
            <a:ext cx="1528762" cy="1974850"/>
            <a:chOff x="3889" y="721"/>
            <a:chExt cx="963" cy="1244"/>
          </a:xfrm>
        </p:grpSpPr>
        <p:grpSp>
          <p:nvGrpSpPr>
            <p:cNvPr id="39971" name="Group 18"/>
            <p:cNvGrpSpPr>
              <a:grpSpLocks/>
            </p:cNvGrpSpPr>
            <p:nvPr/>
          </p:nvGrpSpPr>
          <p:grpSpPr bwMode="auto">
            <a:xfrm>
              <a:off x="3889" y="722"/>
              <a:ext cx="963" cy="121"/>
              <a:chOff x="3889" y="722"/>
              <a:chExt cx="963" cy="121"/>
            </a:xfrm>
          </p:grpSpPr>
          <p:sp>
            <p:nvSpPr>
              <p:cNvPr id="39977" name="Arc 19"/>
              <p:cNvSpPr>
                <a:spLocks/>
              </p:cNvSpPr>
              <p:nvPr/>
            </p:nvSpPr>
            <p:spPr bwMode="auto">
              <a:xfrm>
                <a:off x="4376" y="722"/>
                <a:ext cx="476" cy="68"/>
              </a:xfrm>
              <a:custGeom>
                <a:avLst/>
                <a:gdLst>
                  <a:gd name="T0" fmla="*/ 0 w 21598"/>
                  <a:gd name="T1" fmla="*/ 0 h 21600"/>
                  <a:gd name="T2" fmla="*/ 0 w 21598"/>
                  <a:gd name="T3" fmla="*/ 0 h 21600"/>
                  <a:gd name="T4" fmla="*/ 0 w 2159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98"/>
                  <a:gd name="T10" fmla="*/ 0 h 21600"/>
                  <a:gd name="T11" fmla="*/ 21598 w 2159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8" h="21600" fill="none" extrusionOk="0">
                    <a:moveTo>
                      <a:pt x="0" y="21280"/>
                    </a:moveTo>
                    <a:cubicBezTo>
                      <a:pt x="174" y="9494"/>
                      <a:pt x="9765" y="24"/>
                      <a:pt x="21553" y="0"/>
                    </a:cubicBezTo>
                  </a:path>
                  <a:path w="21598" h="21600" stroke="0" extrusionOk="0">
                    <a:moveTo>
                      <a:pt x="0" y="21280"/>
                    </a:moveTo>
                    <a:cubicBezTo>
                      <a:pt x="174" y="9494"/>
                      <a:pt x="9765" y="24"/>
                      <a:pt x="21553" y="0"/>
                    </a:cubicBezTo>
                    <a:lnTo>
                      <a:pt x="21598" y="21600"/>
                    </a:lnTo>
                    <a:lnTo>
                      <a:pt x="0" y="2128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8" name="Arc 20"/>
              <p:cNvSpPr>
                <a:spLocks/>
              </p:cNvSpPr>
              <p:nvPr/>
            </p:nvSpPr>
            <p:spPr bwMode="auto">
              <a:xfrm>
                <a:off x="3889" y="774"/>
                <a:ext cx="478" cy="69"/>
              </a:xfrm>
              <a:custGeom>
                <a:avLst/>
                <a:gdLst>
                  <a:gd name="T0" fmla="*/ 0 w 21646"/>
                  <a:gd name="T1" fmla="*/ 0 h 21920"/>
                  <a:gd name="T2" fmla="*/ 0 w 21646"/>
                  <a:gd name="T3" fmla="*/ 0 h 21920"/>
                  <a:gd name="T4" fmla="*/ 0 w 21646"/>
                  <a:gd name="T5" fmla="*/ 0 h 21920"/>
                  <a:gd name="T6" fmla="*/ 0 60000 65536"/>
                  <a:gd name="T7" fmla="*/ 0 60000 65536"/>
                  <a:gd name="T8" fmla="*/ 0 60000 65536"/>
                  <a:gd name="T9" fmla="*/ 0 w 21646"/>
                  <a:gd name="T10" fmla="*/ 0 h 21920"/>
                  <a:gd name="T11" fmla="*/ 21646 w 21646"/>
                  <a:gd name="T12" fmla="*/ 21920 h 219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46" h="21920" fill="none" extrusionOk="0">
                    <a:moveTo>
                      <a:pt x="21643" y="0"/>
                    </a:moveTo>
                    <a:cubicBezTo>
                      <a:pt x="21645" y="106"/>
                      <a:pt x="21646" y="213"/>
                      <a:pt x="21646" y="320"/>
                    </a:cubicBezTo>
                    <a:cubicBezTo>
                      <a:pt x="21646" y="12249"/>
                      <a:pt x="11975" y="21920"/>
                      <a:pt x="46" y="21920"/>
                    </a:cubicBezTo>
                    <a:cubicBezTo>
                      <a:pt x="30" y="21920"/>
                      <a:pt x="15" y="21919"/>
                      <a:pt x="0" y="21919"/>
                    </a:cubicBezTo>
                  </a:path>
                  <a:path w="21646" h="21920" stroke="0" extrusionOk="0">
                    <a:moveTo>
                      <a:pt x="21643" y="0"/>
                    </a:moveTo>
                    <a:cubicBezTo>
                      <a:pt x="21645" y="106"/>
                      <a:pt x="21646" y="213"/>
                      <a:pt x="21646" y="320"/>
                    </a:cubicBezTo>
                    <a:cubicBezTo>
                      <a:pt x="21646" y="12249"/>
                      <a:pt x="11975" y="21920"/>
                      <a:pt x="46" y="21920"/>
                    </a:cubicBezTo>
                    <a:cubicBezTo>
                      <a:pt x="30" y="21920"/>
                      <a:pt x="15" y="21919"/>
                      <a:pt x="0" y="21919"/>
                    </a:cubicBezTo>
                    <a:lnTo>
                      <a:pt x="46" y="320"/>
                    </a:lnTo>
                    <a:lnTo>
                      <a:pt x="21643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72" name="Line 21"/>
            <p:cNvSpPr>
              <a:spLocks noChangeShapeType="1"/>
            </p:cNvSpPr>
            <p:nvPr/>
          </p:nvSpPr>
          <p:spPr bwMode="auto">
            <a:xfrm>
              <a:off x="3889" y="850"/>
              <a:ext cx="0" cy="1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3" name="Line 22"/>
            <p:cNvSpPr>
              <a:spLocks noChangeShapeType="1"/>
            </p:cNvSpPr>
            <p:nvPr/>
          </p:nvSpPr>
          <p:spPr bwMode="auto">
            <a:xfrm>
              <a:off x="4851" y="721"/>
              <a:ext cx="0" cy="1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74" name="Group 23"/>
            <p:cNvGrpSpPr>
              <a:grpSpLocks/>
            </p:cNvGrpSpPr>
            <p:nvPr/>
          </p:nvGrpSpPr>
          <p:grpSpPr bwMode="auto">
            <a:xfrm>
              <a:off x="3889" y="1844"/>
              <a:ext cx="963" cy="121"/>
              <a:chOff x="3889" y="1844"/>
              <a:chExt cx="963" cy="121"/>
            </a:xfrm>
          </p:grpSpPr>
          <p:sp>
            <p:nvSpPr>
              <p:cNvPr id="39975" name="Arc 24"/>
              <p:cNvSpPr>
                <a:spLocks/>
              </p:cNvSpPr>
              <p:nvPr/>
            </p:nvSpPr>
            <p:spPr bwMode="auto">
              <a:xfrm>
                <a:off x="4376" y="1844"/>
                <a:ext cx="476" cy="68"/>
              </a:xfrm>
              <a:custGeom>
                <a:avLst/>
                <a:gdLst>
                  <a:gd name="T0" fmla="*/ 0 w 21598"/>
                  <a:gd name="T1" fmla="*/ 0 h 21600"/>
                  <a:gd name="T2" fmla="*/ 0 w 21598"/>
                  <a:gd name="T3" fmla="*/ 0 h 21600"/>
                  <a:gd name="T4" fmla="*/ 0 w 2159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98"/>
                  <a:gd name="T10" fmla="*/ 0 h 21600"/>
                  <a:gd name="T11" fmla="*/ 21598 w 2159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8" h="21600" fill="none" extrusionOk="0">
                    <a:moveTo>
                      <a:pt x="0" y="21280"/>
                    </a:moveTo>
                    <a:cubicBezTo>
                      <a:pt x="174" y="9494"/>
                      <a:pt x="9765" y="24"/>
                      <a:pt x="21553" y="0"/>
                    </a:cubicBezTo>
                  </a:path>
                  <a:path w="21598" h="21600" stroke="0" extrusionOk="0">
                    <a:moveTo>
                      <a:pt x="0" y="21280"/>
                    </a:moveTo>
                    <a:cubicBezTo>
                      <a:pt x="174" y="9494"/>
                      <a:pt x="9765" y="24"/>
                      <a:pt x="21553" y="0"/>
                    </a:cubicBezTo>
                    <a:lnTo>
                      <a:pt x="21598" y="21600"/>
                    </a:lnTo>
                    <a:lnTo>
                      <a:pt x="0" y="2128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6" name="Arc 25"/>
              <p:cNvSpPr>
                <a:spLocks/>
              </p:cNvSpPr>
              <p:nvPr/>
            </p:nvSpPr>
            <p:spPr bwMode="auto">
              <a:xfrm>
                <a:off x="3889" y="1896"/>
                <a:ext cx="478" cy="69"/>
              </a:xfrm>
              <a:custGeom>
                <a:avLst/>
                <a:gdLst>
                  <a:gd name="T0" fmla="*/ 0 w 21646"/>
                  <a:gd name="T1" fmla="*/ 0 h 21920"/>
                  <a:gd name="T2" fmla="*/ 0 w 21646"/>
                  <a:gd name="T3" fmla="*/ 0 h 21920"/>
                  <a:gd name="T4" fmla="*/ 0 w 21646"/>
                  <a:gd name="T5" fmla="*/ 0 h 21920"/>
                  <a:gd name="T6" fmla="*/ 0 60000 65536"/>
                  <a:gd name="T7" fmla="*/ 0 60000 65536"/>
                  <a:gd name="T8" fmla="*/ 0 60000 65536"/>
                  <a:gd name="T9" fmla="*/ 0 w 21646"/>
                  <a:gd name="T10" fmla="*/ 0 h 21920"/>
                  <a:gd name="T11" fmla="*/ 21646 w 21646"/>
                  <a:gd name="T12" fmla="*/ 21920 h 219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46" h="21920" fill="none" extrusionOk="0">
                    <a:moveTo>
                      <a:pt x="21643" y="0"/>
                    </a:moveTo>
                    <a:cubicBezTo>
                      <a:pt x="21645" y="106"/>
                      <a:pt x="21646" y="213"/>
                      <a:pt x="21646" y="320"/>
                    </a:cubicBezTo>
                    <a:cubicBezTo>
                      <a:pt x="21646" y="12249"/>
                      <a:pt x="11975" y="21920"/>
                      <a:pt x="46" y="21920"/>
                    </a:cubicBezTo>
                    <a:cubicBezTo>
                      <a:pt x="30" y="21920"/>
                      <a:pt x="15" y="21919"/>
                      <a:pt x="0" y="21919"/>
                    </a:cubicBezTo>
                  </a:path>
                  <a:path w="21646" h="21920" stroke="0" extrusionOk="0">
                    <a:moveTo>
                      <a:pt x="21643" y="0"/>
                    </a:moveTo>
                    <a:cubicBezTo>
                      <a:pt x="21645" y="106"/>
                      <a:pt x="21646" y="213"/>
                      <a:pt x="21646" y="320"/>
                    </a:cubicBezTo>
                    <a:cubicBezTo>
                      <a:pt x="21646" y="12249"/>
                      <a:pt x="11975" y="21920"/>
                      <a:pt x="46" y="21920"/>
                    </a:cubicBezTo>
                    <a:cubicBezTo>
                      <a:pt x="30" y="21920"/>
                      <a:pt x="15" y="21919"/>
                      <a:pt x="0" y="21919"/>
                    </a:cubicBezTo>
                    <a:lnTo>
                      <a:pt x="46" y="320"/>
                    </a:lnTo>
                    <a:lnTo>
                      <a:pt x="21643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9953" name="Line 26"/>
          <p:cNvSpPr>
            <a:spLocks noChangeShapeType="1"/>
          </p:cNvSpPr>
          <p:nvPr/>
        </p:nvSpPr>
        <p:spPr bwMode="auto">
          <a:xfrm>
            <a:off x="3811588" y="4516934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7"/>
          <p:cNvSpPr>
            <a:spLocks noChangeShapeType="1"/>
          </p:cNvSpPr>
          <p:nvPr/>
        </p:nvSpPr>
        <p:spPr bwMode="auto">
          <a:xfrm>
            <a:off x="3811588" y="6042521"/>
            <a:ext cx="151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74" name="Rectangle 30"/>
          <p:cNvSpPr>
            <a:spLocks noChangeArrowheads="1"/>
          </p:cNvSpPr>
          <p:nvPr/>
        </p:nvSpPr>
        <p:spPr bwMode="auto">
          <a:xfrm>
            <a:off x="6254750" y="1478686"/>
            <a:ext cx="16827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Courier New" charset="0"/>
              </a:rPr>
              <a:t>int x, y;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Courier New" charset="0"/>
              </a:rPr>
              <a:t>y = x + 37;</a:t>
            </a:r>
          </a:p>
          <a:p>
            <a:pPr>
              <a:lnSpc>
                <a:spcPct val="90000"/>
              </a:lnSpc>
            </a:pPr>
            <a:endParaRPr lang="en-US" sz="1800">
              <a:latin typeface="Courier New" charset="0"/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787900" y="2308948"/>
            <a:ext cx="4487863" cy="1874838"/>
            <a:chOff x="3016" y="1282"/>
            <a:chExt cx="2827" cy="1181"/>
          </a:xfrm>
        </p:grpSpPr>
        <p:sp>
          <p:nvSpPr>
            <p:cNvPr id="39960" name="Rectangle 31"/>
            <p:cNvSpPr>
              <a:spLocks noChangeArrowheads="1"/>
            </p:cNvSpPr>
            <p:nvPr/>
          </p:nvSpPr>
          <p:spPr bwMode="auto">
            <a:xfrm>
              <a:off x="3552" y="1906"/>
              <a:ext cx="2257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dirty="0" err="1">
                  <a:latin typeface="Courier New" charset="0"/>
                </a:rPr>
                <a:t>lw</a:t>
              </a:r>
              <a:r>
                <a:rPr lang="en-US" sz="1800" dirty="0">
                  <a:latin typeface="Courier New" charset="0"/>
                </a:rPr>
                <a:t> 	$t0, 0x1008($0)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dirty="0" err="1">
                  <a:latin typeface="Courier New" charset="0"/>
                </a:rPr>
                <a:t>addi</a:t>
              </a:r>
              <a:r>
                <a:rPr lang="en-US" sz="1800" dirty="0">
                  <a:latin typeface="Courier New" charset="0"/>
                </a:rPr>
                <a:t>	$t0, $t0, 37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dirty="0" err="1">
                  <a:latin typeface="Courier New" charset="0"/>
                </a:rPr>
                <a:t>sw</a:t>
              </a:r>
              <a:r>
                <a:rPr lang="en-US" sz="1800" dirty="0">
                  <a:latin typeface="Courier New" charset="0"/>
                </a:rPr>
                <a:t>	$t0, 0x100C($0)</a:t>
              </a:r>
            </a:p>
          </p:txBody>
        </p:sp>
        <p:sp>
          <p:nvSpPr>
            <p:cNvPr id="39961" name="Rectangle 33"/>
            <p:cNvSpPr>
              <a:spLocks noChangeArrowheads="1"/>
            </p:cNvSpPr>
            <p:nvPr/>
          </p:nvSpPr>
          <p:spPr bwMode="auto">
            <a:xfrm>
              <a:off x="3016" y="1616"/>
              <a:ext cx="802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800" dirty="0"/>
                <a:t>translates</a:t>
              </a:r>
            </a:p>
            <a:p>
              <a:pPr algn="ctr">
                <a:lnSpc>
                  <a:spcPct val="90000"/>
                </a:lnSpc>
              </a:pPr>
              <a:r>
                <a:rPr lang="en-US" sz="1800" dirty="0"/>
                <a:t>to:</a:t>
              </a:r>
            </a:p>
          </p:txBody>
        </p:sp>
        <p:sp>
          <p:nvSpPr>
            <p:cNvPr id="39962" name="Text Box 38"/>
            <p:cNvSpPr txBox="1">
              <a:spLocks noChangeArrowheads="1"/>
            </p:cNvSpPr>
            <p:nvPr/>
          </p:nvSpPr>
          <p:spPr bwMode="auto">
            <a:xfrm>
              <a:off x="4128" y="1296"/>
              <a:ext cx="171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rgbClr val="CC0000"/>
                  </a:solidFill>
                </a:rPr>
                <a:t>Compilation approach:</a:t>
              </a:r>
            </a:p>
            <a:p>
              <a:r>
                <a:rPr lang="en-US" sz="1600" b="0">
                  <a:solidFill>
                    <a:srgbClr val="CC0000"/>
                  </a:solidFill>
                </a:rPr>
                <a:t>LOAD, COMPUTE, STORE</a:t>
              </a:r>
            </a:p>
          </p:txBody>
        </p:sp>
        <p:sp>
          <p:nvSpPr>
            <p:cNvPr id="39963" name="AutoShape 41"/>
            <p:cNvSpPr>
              <a:spLocks noChangeArrowheads="1"/>
            </p:cNvSpPr>
            <p:nvPr/>
          </p:nvSpPr>
          <p:spPr bwMode="auto">
            <a:xfrm rot="-36088">
              <a:off x="3788" y="1282"/>
              <a:ext cx="340" cy="417"/>
            </a:xfrm>
            <a:prstGeom prst="downArrow">
              <a:avLst>
                <a:gd name="adj1" fmla="val 49704"/>
                <a:gd name="adj2" fmla="val 44732"/>
              </a:avLst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51681" y="5075892"/>
            <a:ext cx="2635119" cy="369332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dirty="0"/>
              <a:t>choice of $t0 is arbitrary</a:t>
            </a:r>
          </a:p>
        </p:txBody>
      </p:sp>
      <p:sp>
        <p:nvSpPr>
          <p:cNvPr id="8" name="Freeform 7"/>
          <p:cNvSpPr/>
          <p:nvPr/>
        </p:nvSpPr>
        <p:spPr>
          <a:xfrm>
            <a:off x="6305826" y="4061686"/>
            <a:ext cx="298174" cy="905565"/>
          </a:xfrm>
          <a:custGeom>
            <a:avLst/>
            <a:gdLst>
              <a:gd name="connsiteX0" fmla="*/ 0 w 298174"/>
              <a:gd name="connsiteY0" fmla="*/ 905565 h 905565"/>
              <a:gd name="connsiteX1" fmla="*/ 165652 w 298174"/>
              <a:gd name="connsiteY1" fmla="*/ 209826 h 905565"/>
              <a:gd name="connsiteX2" fmla="*/ 298174 w 298174"/>
              <a:gd name="connsiteY2" fmla="*/ 0 h 90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174" h="905565">
                <a:moveTo>
                  <a:pt x="0" y="905565"/>
                </a:moveTo>
                <a:cubicBezTo>
                  <a:pt x="57978" y="633159"/>
                  <a:pt x="115956" y="360753"/>
                  <a:pt x="165652" y="209826"/>
                </a:cubicBezTo>
                <a:cubicBezTo>
                  <a:pt x="215348" y="58899"/>
                  <a:pt x="298174" y="0"/>
                  <a:pt x="298174" y="0"/>
                </a:cubicBezTo>
              </a:path>
            </a:pathLst>
          </a:custGeom>
          <a:ln>
            <a:solidFill>
              <a:srgbClr val="A50021"/>
            </a:solidFill>
            <a:headEnd type="none"/>
            <a:tailEnd type="triangle"/>
          </a:ln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152711-8CE8-C04E-9974-655FF3BE69D1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Big idea: Swapping variables between mem &amp; </a:t>
            </a:r>
            <a:r>
              <a:rPr lang="en-US" sz="3200" dirty="0" err="1"/>
              <a:t>regs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1143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7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MIPS Branch Instructions</a:t>
            </a:r>
          </a:p>
        </p:txBody>
      </p:sp>
      <p:grpSp>
        <p:nvGrpSpPr>
          <p:cNvPr id="41986" name="Group 67"/>
          <p:cNvGrpSpPr>
            <a:grpSpLocks/>
          </p:cNvGrpSpPr>
          <p:nvPr/>
        </p:nvGrpSpPr>
        <p:grpSpPr bwMode="auto">
          <a:xfrm>
            <a:off x="4648200" y="2851150"/>
            <a:ext cx="4535488" cy="1728788"/>
            <a:chOff x="288" y="1440"/>
            <a:chExt cx="2857" cy="1089"/>
          </a:xfrm>
        </p:grpSpPr>
        <p:sp>
          <p:nvSpPr>
            <p:cNvPr id="42043" name="Rectangle 65"/>
            <p:cNvSpPr>
              <a:spLocks noChangeArrowheads="1"/>
            </p:cNvSpPr>
            <p:nvPr/>
          </p:nvSpPr>
          <p:spPr bwMode="auto">
            <a:xfrm>
              <a:off x="576" y="1776"/>
              <a:ext cx="2118" cy="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>
                  <a:latin typeface="Courier New" charset="0"/>
                </a:rPr>
                <a:t>if (REG[RS] != REG[RT])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Courier New" charset="0"/>
                </a:rPr>
                <a:t> {</a:t>
              </a:r>
              <a:br>
                <a:rPr lang="en-US" sz="1600">
                  <a:latin typeface="Courier New" charset="0"/>
                </a:rPr>
              </a:br>
              <a:r>
                <a:rPr lang="en-US" sz="1600">
                  <a:latin typeface="Courier New" charset="0"/>
                </a:rPr>
                <a:t>   PC = PC + 4 + 4*offset;</a:t>
              </a:r>
              <a:br>
                <a:rPr lang="en-US" sz="1600">
                  <a:latin typeface="Courier New" charset="0"/>
                </a:rPr>
              </a:br>
              <a:r>
                <a:rPr lang="en-US" sz="1600">
                  <a:latin typeface="Courier New" charset="0"/>
                </a:rPr>
                <a:t> }</a:t>
              </a:r>
            </a:p>
            <a:p>
              <a:pPr>
                <a:lnSpc>
                  <a:spcPct val="90000"/>
                </a:lnSpc>
              </a:pPr>
              <a:endParaRPr lang="en-US" sz="1600">
                <a:latin typeface="Courier New" charset="0"/>
              </a:endParaRPr>
            </a:p>
          </p:txBody>
        </p:sp>
        <p:sp>
          <p:nvSpPr>
            <p:cNvPr id="42044" name="Text Box 66"/>
            <p:cNvSpPr txBox="1">
              <a:spLocks noChangeArrowheads="1"/>
            </p:cNvSpPr>
            <p:nvPr/>
          </p:nvSpPr>
          <p:spPr bwMode="auto">
            <a:xfrm>
              <a:off x="288" y="1440"/>
              <a:ext cx="285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CC0000"/>
                  </a:solidFill>
                  <a:latin typeface="Courier New" charset="0"/>
                </a:rPr>
                <a:t>bne rs, rt, label</a:t>
              </a:r>
              <a:r>
                <a:rPr lang="en-US" sz="2000"/>
                <a:t>  </a:t>
              </a:r>
              <a:r>
                <a:rPr lang="en-US" sz="1800" b="0"/>
                <a:t>#  </a:t>
              </a:r>
              <a:r>
                <a:rPr lang="en-US" sz="1600" b="0"/>
                <a:t>Branch if not equal</a:t>
              </a:r>
            </a:p>
          </p:txBody>
        </p:sp>
      </p:grpSp>
      <p:grpSp>
        <p:nvGrpSpPr>
          <p:cNvPr id="41987" name="Group 68"/>
          <p:cNvGrpSpPr>
            <a:grpSpLocks/>
          </p:cNvGrpSpPr>
          <p:nvPr/>
        </p:nvGrpSpPr>
        <p:grpSpPr bwMode="auto">
          <a:xfrm>
            <a:off x="381000" y="2851150"/>
            <a:ext cx="4046538" cy="1508125"/>
            <a:chOff x="288" y="1440"/>
            <a:chExt cx="2549" cy="950"/>
          </a:xfrm>
        </p:grpSpPr>
        <p:sp>
          <p:nvSpPr>
            <p:cNvPr id="42041" name="Rectangle 69"/>
            <p:cNvSpPr>
              <a:spLocks noChangeArrowheads="1"/>
            </p:cNvSpPr>
            <p:nvPr/>
          </p:nvSpPr>
          <p:spPr bwMode="auto">
            <a:xfrm>
              <a:off x="576" y="1776"/>
              <a:ext cx="2118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>
                  <a:latin typeface="Courier New" charset="0"/>
                </a:rPr>
                <a:t>if (REG[RS] == REG[RT])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Courier New" charset="0"/>
                </a:rPr>
                <a:t> {</a:t>
              </a:r>
              <a:br>
                <a:rPr lang="en-US" sz="1600">
                  <a:latin typeface="Courier New" charset="0"/>
                </a:rPr>
              </a:br>
              <a:r>
                <a:rPr lang="en-US" sz="1600">
                  <a:latin typeface="Courier New" charset="0"/>
                </a:rPr>
                <a:t>   PC = PC + 4 + 4*offset;</a:t>
              </a:r>
              <a:br>
                <a:rPr lang="en-US" sz="1600">
                  <a:latin typeface="Courier New" charset="0"/>
                </a:rPr>
              </a:br>
              <a:r>
                <a:rPr lang="en-US" sz="1600">
                  <a:latin typeface="Courier New" charset="0"/>
                </a:rPr>
                <a:t> }</a:t>
              </a:r>
            </a:p>
          </p:txBody>
        </p:sp>
        <p:sp>
          <p:nvSpPr>
            <p:cNvPr id="42042" name="Text Box 70"/>
            <p:cNvSpPr txBox="1">
              <a:spLocks noChangeArrowheads="1"/>
            </p:cNvSpPr>
            <p:nvPr/>
          </p:nvSpPr>
          <p:spPr bwMode="auto">
            <a:xfrm>
              <a:off x="288" y="1440"/>
              <a:ext cx="254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CC0000"/>
                  </a:solidFill>
                  <a:latin typeface="Courier New" charset="0"/>
                </a:rPr>
                <a:t>beq rs, rt, label</a:t>
              </a:r>
              <a:r>
                <a:rPr lang="en-US" sz="2000"/>
                <a:t>  </a:t>
              </a:r>
              <a:r>
                <a:rPr lang="en-US" sz="1800" b="0"/>
                <a:t>#  </a:t>
              </a:r>
              <a:r>
                <a:rPr lang="en-US" sz="1600" b="0"/>
                <a:t>Branch if equal</a:t>
              </a:r>
              <a:endParaRPr lang="en-US" sz="1800" b="0"/>
            </a:p>
          </p:txBody>
        </p:sp>
      </p:grpSp>
      <p:grpSp>
        <p:nvGrpSpPr>
          <p:cNvPr id="41988" name="Group 117"/>
          <p:cNvGrpSpPr>
            <a:grpSpLocks/>
          </p:cNvGrpSpPr>
          <p:nvPr/>
        </p:nvGrpSpPr>
        <p:grpSpPr bwMode="auto">
          <a:xfrm>
            <a:off x="990600" y="4949825"/>
            <a:ext cx="7315200" cy="1430337"/>
            <a:chOff x="624" y="2943"/>
            <a:chExt cx="4608" cy="1106"/>
          </a:xfrm>
        </p:grpSpPr>
        <p:sp>
          <p:nvSpPr>
            <p:cNvPr id="627718" name="AutoShape 6"/>
            <p:cNvSpPr>
              <a:spLocks noChangeArrowheads="1"/>
            </p:cNvSpPr>
            <p:nvPr/>
          </p:nvSpPr>
          <p:spPr bwMode="auto">
            <a:xfrm>
              <a:off x="624" y="2943"/>
              <a:ext cx="4608" cy="1106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latin typeface="Tekton" pitchFamily="34" charset="0"/>
                <a:ea typeface="+mn-ea"/>
                <a:cs typeface="+mn-cs"/>
              </a:endParaRPr>
            </a:p>
          </p:txBody>
        </p:sp>
        <p:sp>
          <p:nvSpPr>
            <p:cNvPr id="42040" name="Text Box 7"/>
            <p:cNvSpPr txBox="1">
              <a:spLocks noChangeArrowheads="1"/>
            </p:cNvSpPr>
            <p:nvPr/>
          </p:nvSpPr>
          <p:spPr bwMode="auto">
            <a:xfrm>
              <a:off x="729" y="3000"/>
              <a:ext cx="4399" cy="99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sz="1800" b="0"/>
                <a:t>NB: Branch targets are specified relative to the </a:t>
              </a:r>
              <a:r>
                <a:rPr lang="en-US" sz="1800" b="0" u="sng"/>
                <a:t>next instruction</a:t>
              </a:r>
              <a:r>
                <a:rPr lang="en-US" sz="1800" b="0"/>
                <a:t> (which would be fetched by default). The assembler hides the calculation of these offset values from the user, by allowing them to specify a target address (usually a label) and it does the job of computing the offset’</a:t>
              </a:r>
              <a:r>
                <a:rPr lang="en-US" altLang="ja-JP" sz="1800" b="0"/>
                <a:t>s value. The size of the constant field (16-bits) limits the range of branches. </a:t>
              </a:r>
              <a:endParaRPr lang="en-US" sz="1800" b="0"/>
            </a:p>
          </p:txBody>
        </p:sp>
      </p:grpSp>
      <p:grpSp>
        <p:nvGrpSpPr>
          <p:cNvPr id="41989" name="Group 116"/>
          <p:cNvGrpSpPr>
            <a:grpSpLocks/>
          </p:cNvGrpSpPr>
          <p:nvPr/>
        </p:nvGrpSpPr>
        <p:grpSpPr bwMode="auto">
          <a:xfrm>
            <a:off x="2057400" y="1981200"/>
            <a:ext cx="5181600" cy="609600"/>
            <a:chOff x="240" y="2016"/>
            <a:chExt cx="3264" cy="384"/>
          </a:xfrm>
        </p:grpSpPr>
        <p:grpSp>
          <p:nvGrpSpPr>
            <p:cNvPr id="41997" name="Group 72"/>
            <p:cNvGrpSpPr>
              <a:grpSpLocks/>
            </p:cNvGrpSpPr>
            <p:nvPr/>
          </p:nvGrpSpPr>
          <p:grpSpPr bwMode="auto">
            <a:xfrm>
              <a:off x="336" y="2112"/>
              <a:ext cx="3072" cy="192"/>
              <a:chOff x="1728" y="288"/>
              <a:chExt cx="3072" cy="192"/>
            </a:xfrm>
          </p:grpSpPr>
          <p:grpSp>
            <p:nvGrpSpPr>
              <p:cNvPr id="42006" name="Group 73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42008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9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0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1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3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4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5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6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7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8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9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0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1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2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3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4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5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6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7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8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9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0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1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2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3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4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5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6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7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8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007" name="Rectangle 105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 b="0"/>
              </a:p>
            </p:txBody>
          </p:sp>
        </p:grpSp>
        <p:sp>
          <p:nvSpPr>
            <p:cNvPr id="41998" name="Rectangle 106"/>
            <p:cNvSpPr>
              <a:spLocks noChangeArrowheads="1"/>
            </p:cNvSpPr>
            <p:nvPr/>
          </p:nvSpPr>
          <p:spPr bwMode="auto">
            <a:xfrm>
              <a:off x="240" y="2016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000" b="0"/>
            </a:p>
          </p:txBody>
        </p:sp>
        <p:sp>
          <p:nvSpPr>
            <p:cNvPr id="41999" name="Line 107"/>
            <p:cNvSpPr>
              <a:spLocks noChangeShapeType="1"/>
            </p:cNvSpPr>
            <p:nvPr/>
          </p:nvSpPr>
          <p:spPr bwMode="auto">
            <a:xfrm>
              <a:off x="91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Line 108"/>
            <p:cNvSpPr>
              <a:spLocks noChangeShapeType="1"/>
            </p:cNvSpPr>
            <p:nvPr/>
          </p:nvSpPr>
          <p:spPr bwMode="auto">
            <a:xfrm>
              <a:off x="139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Line 109"/>
            <p:cNvSpPr>
              <a:spLocks noChangeShapeType="1"/>
            </p:cNvSpPr>
            <p:nvPr/>
          </p:nvSpPr>
          <p:spPr bwMode="auto">
            <a:xfrm>
              <a:off x="187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Text Box 110"/>
            <p:cNvSpPr txBox="1">
              <a:spLocks noChangeArrowheads="1"/>
            </p:cNvSpPr>
            <p:nvPr/>
          </p:nvSpPr>
          <p:spPr bwMode="auto">
            <a:xfrm>
              <a:off x="336" y="2095"/>
              <a:ext cx="60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/>
                <a:t>OPCODE</a:t>
              </a:r>
            </a:p>
          </p:txBody>
        </p:sp>
        <p:sp>
          <p:nvSpPr>
            <p:cNvPr id="42003" name="Text Box 111"/>
            <p:cNvSpPr txBox="1">
              <a:spLocks noChangeArrowheads="1"/>
            </p:cNvSpPr>
            <p:nvPr/>
          </p:nvSpPr>
          <p:spPr bwMode="auto">
            <a:xfrm>
              <a:off x="1008" y="2095"/>
              <a:ext cx="38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/>
                <a:t>rs</a:t>
              </a:r>
            </a:p>
          </p:txBody>
        </p:sp>
        <p:sp>
          <p:nvSpPr>
            <p:cNvPr id="42004" name="Text Box 112"/>
            <p:cNvSpPr txBox="1">
              <a:spLocks noChangeArrowheads="1"/>
            </p:cNvSpPr>
            <p:nvPr/>
          </p:nvSpPr>
          <p:spPr bwMode="auto">
            <a:xfrm>
              <a:off x="1392" y="2095"/>
              <a:ext cx="38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/>
                <a:t>rt</a:t>
              </a:r>
            </a:p>
          </p:txBody>
        </p:sp>
        <p:sp>
          <p:nvSpPr>
            <p:cNvPr id="42005" name="Text Box 113"/>
            <p:cNvSpPr txBox="1">
              <a:spLocks noChangeArrowheads="1"/>
            </p:cNvSpPr>
            <p:nvPr/>
          </p:nvSpPr>
          <p:spPr bwMode="auto">
            <a:xfrm>
              <a:off x="1872" y="2095"/>
              <a:ext cx="15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/>
                <a:t>16-bit signed constant </a:t>
              </a:r>
              <a:endParaRPr lang="en-US" sz="1400" b="0" baseline="-25000"/>
            </a:p>
          </p:txBody>
        </p:sp>
      </p:grpSp>
      <p:sp>
        <p:nvSpPr>
          <p:cNvPr id="41990" name="Text Box 114"/>
          <p:cNvSpPr txBox="1">
            <a:spLocks noChangeArrowheads="1"/>
          </p:cNvSpPr>
          <p:nvPr/>
        </p:nvSpPr>
        <p:spPr bwMode="auto">
          <a:xfrm>
            <a:off x="381000" y="1359173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/>
              <a:t>MIPS </a:t>
            </a:r>
            <a:r>
              <a:rPr lang="en-US" sz="2000" i="1"/>
              <a:t>branch instructions</a:t>
            </a:r>
            <a:r>
              <a:rPr lang="en-US" sz="2000"/>
              <a:t> provide a way of conditionally changing the PC to some nearby location...</a:t>
            </a:r>
          </a:p>
        </p:txBody>
      </p:sp>
      <p:sp>
        <p:nvSpPr>
          <p:cNvPr id="41991" name="Text Box 119"/>
          <p:cNvSpPr txBox="1">
            <a:spLocks noChangeArrowheads="1"/>
          </p:cNvSpPr>
          <p:nvPr/>
        </p:nvSpPr>
        <p:spPr bwMode="auto">
          <a:xfrm>
            <a:off x="1373188" y="20574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/>
              <a:t>I-type:</a:t>
            </a:r>
          </a:p>
        </p:txBody>
      </p: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3759200" y="4043363"/>
            <a:ext cx="3860800" cy="603250"/>
            <a:chOff x="2368" y="2547"/>
            <a:chExt cx="2432" cy="380"/>
          </a:xfrm>
        </p:grpSpPr>
        <p:pic>
          <p:nvPicPr>
            <p:cNvPr id="41994" name="Picture 121" descr="j007873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368" y="2547"/>
              <a:ext cx="135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95" name="Text Box 122"/>
            <p:cNvSpPr txBox="1">
              <a:spLocks noChangeArrowheads="1"/>
            </p:cNvSpPr>
            <p:nvPr/>
          </p:nvSpPr>
          <p:spPr bwMode="auto">
            <a:xfrm>
              <a:off x="2676" y="2662"/>
              <a:ext cx="21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/>
                <a:t>Notice on memory references offsets are multiplied by 4, so that branch targets are restricted to word boundaries.</a:t>
              </a:r>
            </a:p>
          </p:txBody>
        </p:sp>
        <p:sp>
          <p:nvSpPr>
            <p:cNvPr id="41996" name="Line 123"/>
            <p:cNvSpPr>
              <a:spLocks noChangeShapeType="1"/>
            </p:cNvSpPr>
            <p:nvPr/>
          </p:nvSpPr>
          <p:spPr bwMode="auto">
            <a:xfrm>
              <a:off x="2544" y="2662"/>
              <a:ext cx="156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99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4A0A9870-D087-9C41-A5E3-272571EE350B}" type="slidenum">
              <a:rPr lang="en-US" sz="1400">
                <a:latin typeface="Arial Narrow" charset="0"/>
              </a:rPr>
              <a:pPr/>
              <a:t>18</a:t>
            </a:fld>
            <a:endParaRPr lang="en-US" sz="1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8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225425" y="312738"/>
            <a:ext cx="51355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1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MIPS Jumps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0768"/>
            <a:ext cx="8610600" cy="5288632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range of MIPS branch instructions is limited to approximately </a:t>
            </a:r>
            <a:b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  <a:sym typeface="Symbol" charset="0"/>
              </a:rPr>
              <a:t>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32K instructions (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  <a:sym typeface="Symbol" charset="0"/>
              </a:rPr>
              <a:t>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128K bytes) from the branch instruction.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To branch farther:  an unconditional jump instruction is used.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Instructions: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j label	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# 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jump to label (PC = { PC[31-28], CONST[25:0]*4) 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				lower 28 bits are the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const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 * 4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				upper 4 bits are from the current PC value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				“ {  } ” here means concatenate them together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jal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 label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# 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jump to label and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store PC+4 in $31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	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jr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 $t0	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# 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jump to address specified by register’s contents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jalr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 $t0,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ra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# 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jump to address specified by first register’s contents 				    and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</a:rPr>
              <a:t>store PC+4 in second register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</a:rPr>
              <a:t>	</a:t>
            </a:r>
            <a:endParaRPr lang="en-US" sz="1600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Formats:</a:t>
            </a:r>
          </a:p>
        </p:txBody>
      </p:sp>
      <p:sp>
        <p:nvSpPr>
          <p:cNvPr id="44036" name="Rectangle 15"/>
          <p:cNvSpPr>
            <a:spLocks noChangeArrowheads="1"/>
          </p:cNvSpPr>
          <p:nvPr/>
        </p:nvSpPr>
        <p:spPr bwMode="auto">
          <a:xfrm>
            <a:off x="814388" y="1479550"/>
            <a:ext cx="7515225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17"/>
          <p:cNvSpPr txBox="1">
            <a:spLocks noChangeArrowheads="1"/>
          </p:cNvSpPr>
          <p:nvPr/>
        </p:nvSpPr>
        <p:spPr bwMode="auto">
          <a:xfrm>
            <a:off x="990600" y="4908376"/>
            <a:ext cx="312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600" b="0" dirty="0"/>
              <a:t>J-type: used for j</a:t>
            </a:r>
          </a:p>
        </p:txBody>
      </p:sp>
      <p:grpSp>
        <p:nvGrpSpPr>
          <p:cNvPr id="44038" name="Group 19"/>
          <p:cNvGrpSpPr>
            <a:grpSpLocks/>
          </p:cNvGrpSpPr>
          <p:nvPr/>
        </p:nvGrpSpPr>
        <p:grpSpPr bwMode="auto">
          <a:xfrm>
            <a:off x="3200400" y="4929014"/>
            <a:ext cx="4876800" cy="304800"/>
            <a:chOff x="1728" y="288"/>
            <a:chExt cx="3072" cy="192"/>
          </a:xfrm>
        </p:grpSpPr>
        <p:grpSp>
          <p:nvGrpSpPr>
            <p:cNvPr id="44175" name="Group 20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44177" name="Line 21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8" name="Line 22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9" name="Line 23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0" name="Line 24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1" name="Line 25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2" name="Line 26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Line 27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Line 28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5" name="Line 29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6" name="Line 30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7" name="Line 31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8" name="Line 32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9" name="Line 33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0" name="Line 34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Line 35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2" name="Line 36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3" name="Line 37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4" name="Line 38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5" name="Line 39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6" name="Line 40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7" name="Line 41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8" name="Line 42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9" name="Line 43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0" name="Line 44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1" name="Line 45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2" name="Line 46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3" name="Line 47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4" name="Line 48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5" name="Line 49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6" name="Line 50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7" name="Line 51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76" name="Rectangle 52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 b="0"/>
            </a:p>
          </p:txBody>
        </p:sp>
      </p:grpSp>
      <p:sp>
        <p:nvSpPr>
          <p:cNvPr id="44039" name="Rectangle 53"/>
          <p:cNvSpPr>
            <a:spLocks noChangeArrowheads="1"/>
          </p:cNvSpPr>
          <p:nvPr/>
        </p:nvSpPr>
        <p:spPr bwMode="auto">
          <a:xfrm>
            <a:off x="3352800" y="3886200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4"/>
          <p:cNvSpPr>
            <a:spLocks noChangeShapeType="1"/>
          </p:cNvSpPr>
          <p:nvPr/>
        </p:nvSpPr>
        <p:spPr bwMode="auto">
          <a:xfrm>
            <a:off x="4114800" y="492901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Text Box 57"/>
          <p:cNvSpPr txBox="1">
            <a:spLocks noChangeArrowheads="1"/>
          </p:cNvSpPr>
          <p:nvPr/>
        </p:nvSpPr>
        <p:spPr bwMode="auto">
          <a:xfrm>
            <a:off x="3273425" y="4929014"/>
            <a:ext cx="825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OP = 2</a:t>
            </a:r>
          </a:p>
        </p:txBody>
      </p:sp>
      <p:sp>
        <p:nvSpPr>
          <p:cNvPr id="44042" name="Text Box 60"/>
          <p:cNvSpPr txBox="1">
            <a:spLocks noChangeArrowheads="1"/>
          </p:cNvSpPr>
          <p:nvPr/>
        </p:nvSpPr>
        <p:spPr bwMode="auto">
          <a:xfrm>
            <a:off x="4724400" y="4929014"/>
            <a:ext cx="243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26-bit constant </a:t>
            </a:r>
            <a:endParaRPr lang="en-US" sz="1400" b="0" baseline="-25000"/>
          </a:p>
        </p:txBody>
      </p:sp>
      <p:sp>
        <p:nvSpPr>
          <p:cNvPr id="44043" name="Text Box 61"/>
          <p:cNvSpPr txBox="1">
            <a:spLocks noChangeArrowheads="1"/>
          </p:cNvSpPr>
          <p:nvPr/>
        </p:nvSpPr>
        <p:spPr bwMode="auto">
          <a:xfrm>
            <a:off x="990600" y="5379864"/>
            <a:ext cx="3124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600" b="0"/>
              <a:t>J-type: used for jal</a:t>
            </a:r>
          </a:p>
        </p:txBody>
      </p:sp>
      <p:grpSp>
        <p:nvGrpSpPr>
          <p:cNvPr id="44044" name="Group 62"/>
          <p:cNvGrpSpPr>
            <a:grpSpLocks/>
          </p:cNvGrpSpPr>
          <p:nvPr/>
        </p:nvGrpSpPr>
        <p:grpSpPr bwMode="auto">
          <a:xfrm>
            <a:off x="3200400" y="5400501"/>
            <a:ext cx="4876800" cy="304800"/>
            <a:chOff x="1728" y="288"/>
            <a:chExt cx="3072" cy="192"/>
          </a:xfrm>
        </p:grpSpPr>
        <p:grpSp>
          <p:nvGrpSpPr>
            <p:cNvPr id="44142" name="Group 63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44144" name="Line 64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5" name="Line 65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6" name="Line 66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7" name="Line 67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Line 68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9" name="Line 69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0" name="Line 70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Line 71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2" name="Line 72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3" name="Line 73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4" name="Line 74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5" name="Line 75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6" name="Line 76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7" name="Line 77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8" name="Line 78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Line 79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Line 80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1" name="Line 81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2" name="Line 82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3" name="Line 83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4" name="Line 84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5" name="Line 85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6" name="Line 86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Line 87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8" name="Line 88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9" name="Line 89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0" name="Line 90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1" name="Line 91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2" name="Line 92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3" name="Line 93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4" name="Line 94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43" name="Rectangle 95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 b="0"/>
            </a:p>
          </p:txBody>
        </p:sp>
      </p:grpSp>
      <p:sp>
        <p:nvSpPr>
          <p:cNvPr id="44045" name="Line 96"/>
          <p:cNvSpPr>
            <a:spLocks noChangeShapeType="1"/>
          </p:cNvSpPr>
          <p:nvPr/>
        </p:nvSpPr>
        <p:spPr bwMode="auto">
          <a:xfrm>
            <a:off x="4114800" y="54005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Text Box 97"/>
          <p:cNvSpPr txBox="1">
            <a:spLocks noChangeArrowheads="1"/>
          </p:cNvSpPr>
          <p:nvPr/>
        </p:nvSpPr>
        <p:spPr bwMode="auto">
          <a:xfrm>
            <a:off x="3273425" y="5400501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OP = 3</a:t>
            </a:r>
          </a:p>
        </p:txBody>
      </p:sp>
      <p:sp>
        <p:nvSpPr>
          <p:cNvPr id="44047" name="Text Box 98"/>
          <p:cNvSpPr txBox="1">
            <a:spLocks noChangeArrowheads="1"/>
          </p:cNvSpPr>
          <p:nvPr/>
        </p:nvSpPr>
        <p:spPr bwMode="auto">
          <a:xfrm>
            <a:off x="4724400" y="5400501"/>
            <a:ext cx="243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/>
              <a:t>26-bit constant </a:t>
            </a:r>
            <a:endParaRPr lang="en-US" sz="1400" b="0" baseline="-25000"/>
          </a:p>
        </p:txBody>
      </p:sp>
      <p:grpSp>
        <p:nvGrpSpPr>
          <p:cNvPr id="44048" name="Group 150"/>
          <p:cNvGrpSpPr>
            <a:grpSpLocks/>
          </p:cNvGrpSpPr>
          <p:nvPr/>
        </p:nvGrpSpPr>
        <p:grpSpPr bwMode="auto">
          <a:xfrm>
            <a:off x="990600" y="5746576"/>
            <a:ext cx="7239000" cy="609600"/>
            <a:chOff x="768" y="2976"/>
            <a:chExt cx="4560" cy="384"/>
          </a:xfrm>
        </p:grpSpPr>
        <p:sp>
          <p:nvSpPr>
            <p:cNvPr id="44096" name="Text Box 99"/>
            <p:cNvSpPr txBox="1">
              <a:spLocks noChangeArrowheads="1"/>
            </p:cNvSpPr>
            <p:nvPr/>
          </p:nvSpPr>
          <p:spPr bwMode="auto">
            <a:xfrm>
              <a:off x="768" y="3072"/>
              <a:ext cx="196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3038" indent="-173038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600" b="0"/>
                <a:t>R-type, used for jr</a:t>
              </a:r>
            </a:p>
          </p:txBody>
        </p:sp>
        <p:sp>
          <p:nvSpPr>
            <p:cNvPr id="44097" name="Rectangle 101"/>
            <p:cNvSpPr>
              <a:spLocks noChangeArrowheads="1"/>
            </p:cNvSpPr>
            <p:nvPr/>
          </p:nvSpPr>
          <p:spPr bwMode="auto">
            <a:xfrm>
              <a:off x="2064" y="2976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000" b="0"/>
            </a:p>
          </p:txBody>
        </p:sp>
        <p:grpSp>
          <p:nvGrpSpPr>
            <p:cNvPr id="44098" name="Group 103"/>
            <p:cNvGrpSpPr>
              <a:grpSpLocks/>
            </p:cNvGrpSpPr>
            <p:nvPr/>
          </p:nvGrpSpPr>
          <p:grpSpPr bwMode="auto">
            <a:xfrm>
              <a:off x="2160" y="3072"/>
              <a:ext cx="3072" cy="192"/>
              <a:chOff x="1728" y="288"/>
              <a:chExt cx="3072" cy="192"/>
            </a:xfrm>
          </p:grpSpPr>
          <p:grpSp>
            <p:nvGrpSpPr>
              <p:cNvPr id="44109" name="Group 104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44111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2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3" name="Line 107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4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5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6" name="Line 110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7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8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9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0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1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2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3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4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5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6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7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8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9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0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1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2" name="Line 126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3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4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5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6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7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8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9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0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1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10" name="Rectangle 136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 b="0"/>
              </a:p>
            </p:txBody>
          </p:sp>
        </p:grpSp>
        <p:sp>
          <p:nvSpPr>
            <p:cNvPr id="44099" name="Line 137"/>
            <p:cNvSpPr>
              <a:spLocks noChangeShapeType="1"/>
            </p:cNvSpPr>
            <p:nvPr/>
          </p:nvSpPr>
          <p:spPr bwMode="auto">
            <a:xfrm>
              <a:off x="2736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0" name="Line 138"/>
            <p:cNvSpPr>
              <a:spLocks noChangeShapeType="1"/>
            </p:cNvSpPr>
            <p:nvPr/>
          </p:nvSpPr>
          <p:spPr bwMode="auto">
            <a:xfrm>
              <a:off x="3216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1" name="Line 140"/>
            <p:cNvSpPr>
              <a:spLocks noChangeShapeType="1"/>
            </p:cNvSpPr>
            <p:nvPr/>
          </p:nvSpPr>
          <p:spPr bwMode="auto">
            <a:xfrm>
              <a:off x="4176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2" name="Text Box 141"/>
            <p:cNvSpPr txBox="1">
              <a:spLocks noChangeArrowheads="1"/>
            </p:cNvSpPr>
            <p:nvPr/>
          </p:nvSpPr>
          <p:spPr bwMode="auto">
            <a:xfrm>
              <a:off x="2206" y="3072"/>
              <a:ext cx="52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/>
                <a:t>OP = 0</a:t>
              </a:r>
            </a:p>
          </p:txBody>
        </p:sp>
        <p:sp>
          <p:nvSpPr>
            <p:cNvPr id="44103" name="Text Box 142"/>
            <p:cNvSpPr txBox="1">
              <a:spLocks noChangeArrowheads="1"/>
            </p:cNvSpPr>
            <p:nvPr/>
          </p:nvSpPr>
          <p:spPr bwMode="auto">
            <a:xfrm>
              <a:off x="2832" y="3024"/>
              <a:ext cx="24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/>
                <a:t>r</a:t>
              </a:r>
              <a:r>
                <a:rPr lang="en-US" sz="1800" b="0" baseline="-25000"/>
                <a:t>s</a:t>
              </a:r>
            </a:p>
          </p:txBody>
        </p:sp>
        <p:sp>
          <p:nvSpPr>
            <p:cNvPr id="44104" name="Text Box 145"/>
            <p:cNvSpPr txBox="1">
              <a:spLocks noChangeArrowheads="1"/>
            </p:cNvSpPr>
            <p:nvPr/>
          </p:nvSpPr>
          <p:spPr bwMode="auto">
            <a:xfrm>
              <a:off x="4176" y="3072"/>
              <a:ext cx="105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 i="1" baseline="-25000"/>
            </a:p>
          </p:txBody>
        </p:sp>
        <p:sp>
          <p:nvSpPr>
            <p:cNvPr id="44105" name="Rectangle 146"/>
            <p:cNvSpPr>
              <a:spLocks noChangeArrowheads="1"/>
            </p:cNvSpPr>
            <p:nvPr/>
          </p:nvSpPr>
          <p:spPr bwMode="auto">
            <a:xfrm>
              <a:off x="4656" y="307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 b="0"/>
                <a:t>func = 8</a:t>
              </a:r>
            </a:p>
          </p:txBody>
        </p:sp>
        <p:sp>
          <p:nvSpPr>
            <p:cNvPr id="44106" name="Rectangle 147"/>
            <p:cNvSpPr>
              <a:spLocks noChangeArrowheads="1"/>
            </p:cNvSpPr>
            <p:nvPr/>
          </p:nvSpPr>
          <p:spPr bwMode="auto">
            <a:xfrm>
              <a:off x="4176" y="307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 b="0"/>
                <a:t>0</a:t>
              </a:r>
            </a:p>
          </p:txBody>
        </p:sp>
        <p:sp>
          <p:nvSpPr>
            <p:cNvPr id="44107" name="Rectangle 148"/>
            <p:cNvSpPr>
              <a:spLocks noChangeArrowheads="1"/>
            </p:cNvSpPr>
            <p:nvPr/>
          </p:nvSpPr>
          <p:spPr bwMode="auto">
            <a:xfrm>
              <a:off x="3696" y="307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 b="0"/>
                <a:t>0</a:t>
              </a:r>
            </a:p>
          </p:txBody>
        </p:sp>
        <p:sp>
          <p:nvSpPr>
            <p:cNvPr id="44108" name="Rectangle 149"/>
            <p:cNvSpPr>
              <a:spLocks noChangeArrowheads="1"/>
            </p:cNvSpPr>
            <p:nvPr/>
          </p:nvSpPr>
          <p:spPr bwMode="auto">
            <a:xfrm>
              <a:off x="3216" y="307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 b="0"/>
                <a:t>0</a:t>
              </a:r>
            </a:p>
          </p:txBody>
        </p:sp>
      </p:grpSp>
      <p:sp>
        <p:nvSpPr>
          <p:cNvPr id="44049" name="Text Box 152"/>
          <p:cNvSpPr txBox="1">
            <a:spLocks noChangeArrowheads="1"/>
          </p:cNvSpPr>
          <p:nvPr/>
        </p:nvSpPr>
        <p:spPr bwMode="auto">
          <a:xfrm>
            <a:off x="990600" y="6356176"/>
            <a:ext cx="312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600" b="0"/>
              <a:t>R-type, used for jalr</a:t>
            </a:r>
          </a:p>
        </p:txBody>
      </p:sp>
      <p:sp>
        <p:nvSpPr>
          <p:cNvPr id="44050" name="Rectangle 153"/>
          <p:cNvSpPr>
            <a:spLocks noChangeArrowheads="1"/>
          </p:cNvSpPr>
          <p:nvPr/>
        </p:nvSpPr>
        <p:spPr bwMode="auto">
          <a:xfrm>
            <a:off x="3048000" y="6203776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grpSp>
        <p:nvGrpSpPr>
          <p:cNvPr id="44051" name="Group 154"/>
          <p:cNvGrpSpPr>
            <a:grpSpLocks/>
          </p:cNvGrpSpPr>
          <p:nvPr/>
        </p:nvGrpSpPr>
        <p:grpSpPr bwMode="auto">
          <a:xfrm>
            <a:off x="3200400" y="6356176"/>
            <a:ext cx="4876800" cy="304800"/>
            <a:chOff x="1728" y="288"/>
            <a:chExt cx="3072" cy="192"/>
          </a:xfrm>
        </p:grpSpPr>
        <p:grpSp>
          <p:nvGrpSpPr>
            <p:cNvPr id="44063" name="Group 155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44065" name="Line 156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6" name="Line 157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7" name="Line 158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8" name="Line 159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9" name="Line 160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0" name="Line 161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1" name="Line 162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2" name="Line 163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3" name="Line 164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4" name="Line 165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5" name="Line 166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6" name="Line 167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7" name="Line 168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8" name="Line 169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9" name="Line 170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0" name="Line 171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1" name="Line 172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2" name="Line 173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3" name="Line 174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4" name="Line 175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5" name="Line 176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6" name="Line 177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7" name="Line 178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Line 179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Line 180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Line 181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Line 182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Line 183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Line 184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4" name="Line 185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5" name="Line 186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64" name="Rectangle 187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 b="0"/>
            </a:p>
          </p:txBody>
        </p:sp>
      </p:grpSp>
      <p:sp>
        <p:nvSpPr>
          <p:cNvPr id="44052" name="Line 188"/>
          <p:cNvSpPr>
            <a:spLocks noChangeShapeType="1"/>
          </p:cNvSpPr>
          <p:nvPr/>
        </p:nvSpPr>
        <p:spPr bwMode="auto">
          <a:xfrm>
            <a:off x="4114800" y="635617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Line 189"/>
          <p:cNvSpPr>
            <a:spLocks noChangeShapeType="1"/>
          </p:cNvSpPr>
          <p:nvPr/>
        </p:nvSpPr>
        <p:spPr bwMode="auto">
          <a:xfrm>
            <a:off x="4876800" y="635617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Line 190"/>
          <p:cNvSpPr>
            <a:spLocks noChangeShapeType="1"/>
          </p:cNvSpPr>
          <p:nvPr/>
        </p:nvSpPr>
        <p:spPr bwMode="auto">
          <a:xfrm>
            <a:off x="6400800" y="635617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Text Box 191"/>
          <p:cNvSpPr txBox="1">
            <a:spLocks noChangeArrowheads="1"/>
          </p:cNvSpPr>
          <p:nvPr/>
        </p:nvSpPr>
        <p:spPr bwMode="auto">
          <a:xfrm>
            <a:off x="3273425" y="6356176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OP = 0</a:t>
            </a:r>
          </a:p>
        </p:txBody>
      </p:sp>
      <p:sp>
        <p:nvSpPr>
          <p:cNvPr id="44056" name="Text Box 192"/>
          <p:cNvSpPr txBox="1">
            <a:spLocks noChangeArrowheads="1"/>
          </p:cNvSpPr>
          <p:nvPr/>
        </p:nvSpPr>
        <p:spPr bwMode="auto">
          <a:xfrm>
            <a:off x="4267200" y="6279976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/>
              <a:t>r</a:t>
            </a:r>
            <a:r>
              <a:rPr lang="en-US" sz="1800" b="0" baseline="-25000"/>
              <a:t>s</a:t>
            </a:r>
          </a:p>
        </p:txBody>
      </p:sp>
      <p:sp>
        <p:nvSpPr>
          <p:cNvPr id="44057" name="Text Box 193"/>
          <p:cNvSpPr txBox="1">
            <a:spLocks noChangeArrowheads="1"/>
          </p:cNvSpPr>
          <p:nvPr/>
        </p:nvSpPr>
        <p:spPr bwMode="auto">
          <a:xfrm>
            <a:off x="6400800" y="6356176"/>
            <a:ext cx="16764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endParaRPr lang="en-US" sz="1400" b="0" i="1" baseline="-25000"/>
          </a:p>
        </p:txBody>
      </p:sp>
      <p:sp>
        <p:nvSpPr>
          <p:cNvPr id="44058" name="Rectangle 194"/>
          <p:cNvSpPr>
            <a:spLocks noChangeArrowheads="1"/>
          </p:cNvSpPr>
          <p:nvPr/>
        </p:nvSpPr>
        <p:spPr bwMode="auto">
          <a:xfrm>
            <a:off x="7162800" y="6356176"/>
            <a:ext cx="914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200" b="0"/>
              <a:t>func = 9</a:t>
            </a:r>
          </a:p>
        </p:txBody>
      </p:sp>
      <p:sp>
        <p:nvSpPr>
          <p:cNvPr id="44059" name="Rectangle 195"/>
          <p:cNvSpPr>
            <a:spLocks noChangeArrowheads="1"/>
          </p:cNvSpPr>
          <p:nvPr/>
        </p:nvSpPr>
        <p:spPr bwMode="auto">
          <a:xfrm>
            <a:off x="6400800" y="6356176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200" b="0"/>
              <a:t>0</a:t>
            </a:r>
          </a:p>
        </p:txBody>
      </p:sp>
      <p:sp>
        <p:nvSpPr>
          <p:cNvPr id="44060" name="Rectangle 197"/>
          <p:cNvSpPr>
            <a:spLocks noChangeArrowheads="1"/>
          </p:cNvSpPr>
          <p:nvPr/>
        </p:nvSpPr>
        <p:spPr bwMode="auto">
          <a:xfrm>
            <a:off x="4876800" y="6356176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200" b="0"/>
              <a:t>0</a:t>
            </a:r>
          </a:p>
        </p:txBody>
      </p:sp>
      <p:sp>
        <p:nvSpPr>
          <p:cNvPr id="44061" name="Text Box 198"/>
          <p:cNvSpPr txBox="1">
            <a:spLocks noChangeArrowheads="1"/>
          </p:cNvSpPr>
          <p:nvPr/>
        </p:nvSpPr>
        <p:spPr bwMode="auto">
          <a:xfrm>
            <a:off x="5867400" y="6279976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/>
              <a:t>r</a:t>
            </a:r>
            <a:r>
              <a:rPr lang="en-US" sz="1800" b="0" baseline="-2500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07068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More MIPS instructions</a:t>
            </a:r>
          </a:p>
          <a:p>
            <a:pPr lvl="1">
              <a:defRPr/>
            </a:pPr>
            <a:r>
              <a:rPr lang="en-US" dirty="0"/>
              <a:t>signed vs. unsigned instructions</a:t>
            </a:r>
          </a:p>
          <a:p>
            <a:pPr lvl="1">
              <a:defRPr/>
            </a:pPr>
            <a:r>
              <a:rPr lang="en-US" dirty="0"/>
              <a:t>larger constants</a:t>
            </a:r>
          </a:p>
          <a:p>
            <a:pPr lvl="1">
              <a:defRPr/>
            </a:pPr>
            <a:r>
              <a:rPr lang="en-US" dirty="0"/>
              <a:t>accessing memory</a:t>
            </a:r>
          </a:p>
          <a:p>
            <a:pPr lvl="1">
              <a:defRPr/>
            </a:pPr>
            <a:r>
              <a:rPr lang="en-US" dirty="0"/>
              <a:t>branches and jumps</a:t>
            </a:r>
          </a:p>
          <a:p>
            <a:pPr lvl="1">
              <a:defRPr/>
            </a:pPr>
            <a:r>
              <a:rPr lang="en-US" dirty="0"/>
              <a:t>multiply, divide</a:t>
            </a:r>
          </a:p>
          <a:p>
            <a:pPr lvl="1">
              <a:defRPr/>
            </a:pPr>
            <a:r>
              <a:rPr lang="en-US" dirty="0"/>
              <a:t>comparisons</a:t>
            </a:r>
          </a:p>
          <a:p>
            <a:pPr lvl="1">
              <a:defRPr/>
            </a:pPr>
            <a:r>
              <a:rPr lang="en-US" dirty="0"/>
              <a:t>logical instructions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Reading</a:t>
            </a:r>
          </a:p>
          <a:p>
            <a:pPr lvl="1">
              <a:defRPr/>
            </a:pPr>
            <a:r>
              <a:rPr lang="en-US" dirty="0"/>
              <a:t>Book Chapter 2.1-2.7</a:t>
            </a:r>
          </a:p>
          <a:p>
            <a:pPr lvl="1">
              <a:defRPr/>
            </a:pPr>
            <a:r>
              <a:rPr lang="en-US" dirty="0"/>
              <a:t>Study the inside green flap (“Green Card”)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CE84E906-DEF6-9D41-A33D-D2FCB8EF5EF9}" type="slidenum">
              <a:rPr lang="en-US" sz="1400">
                <a:latin typeface="Arial Narrow" charset="0"/>
              </a:rPr>
              <a:pPr/>
              <a:t>2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777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Multiply and Divide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Slightly more complicated than add/subtract</a:t>
            </a:r>
          </a:p>
          <a:p>
            <a:pPr lvl="1">
              <a:defRPr/>
            </a:pPr>
            <a:r>
              <a:rPr lang="en-US" dirty="0"/>
              <a:t>multiply:  product is twice as long!</a:t>
            </a:r>
          </a:p>
          <a:p>
            <a:pPr lvl="2">
              <a:defRPr/>
            </a:pPr>
            <a:r>
              <a:rPr lang="en-US" dirty="0"/>
              <a:t>if A, B are 32-bit long, A * B is how many bits?</a:t>
            </a:r>
          </a:p>
          <a:p>
            <a:pPr lvl="1">
              <a:defRPr/>
            </a:pPr>
            <a:r>
              <a:rPr lang="en-US" dirty="0"/>
              <a:t>divide:  dividing integer A by B gives two results!</a:t>
            </a:r>
          </a:p>
          <a:p>
            <a:pPr lvl="2">
              <a:defRPr/>
            </a:pPr>
            <a:r>
              <a:rPr lang="en-US" dirty="0"/>
              <a:t>quotient and remainder</a:t>
            </a:r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Solution:  two new special-purpose registers</a:t>
            </a:r>
          </a:p>
          <a:p>
            <a:pPr lvl="1">
              <a:defRPr/>
            </a:pPr>
            <a:r>
              <a:rPr lang="en-US" dirty="0"/>
              <a:t>“Hi” and “Lo”</a:t>
            </a:r>
          </a:p>
        </p:txBody>
      </p:sp>
      <p:sp>
        <p:nvSpPr>
          <p:cNvPr id="4608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D3F4D518-4886-F848-99F6-E9D1846B11CC}" type="slidenum">
              <a:rPr lang="en-US" sz="1400">
                <a:latin typeface="Arial Narrow" charset="0"/>
              </a:rPr>
              <a:pPr/>
              <a:t>20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95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Multiply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MULT instruction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mult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dirty="0"/>
              <a:t>Meaning:  multiply contents of registers $</a:t>
            </a:r>
            <a:r>
              <a:rPr lang="en-US" dirty="0" err="1"/>
              <a:t>rs</a:t>
            </a:r>
            <a:r>
              <a:rPr lang="en-US" dirty="0"/>
              <a:t> and $</a:t>
            </a:r>
            <a:r>
              <a:rPr lang="en-US" dirty="0" err="1"/>
              <a:t>rt</a:t>
            </a:r>
            <a:r>
              <a:rPr lang="en-US" dirty="0"/>
              <a:t>, and store the (64-bit result) in the pair of special registers </a:t>
            </a:r>
            <a:r>
              <a:rPr lang="en-US" b="1" dirty="0">
                <a:latin typeface="Courier New"/>
                <a:cs typeface="Courier New"/>
              </a:rPr>
              <a:t>{hi, lo}</a:t>
            </a:r>
            <a:endParaRPr lang="en-US" dirty="0"/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		</a:t>
            </a:r>
            <a:r>
              <a:rPr lang="en-US" b="1" dirty="0" err="1">
                <a:latin typeface="Courier New"/>
                <a:cs typeface="Courier New"/>
              </a:rPr>
              <a:t>hi:lo</a:t>
            </a:r>
            <a:r>
              <a:rPr lang="en-US" b="1" dirty="0">
                <a:latin typeface="Courier New"/>
                <a:cs typeface="Courier New"/>
              </a:rPr>
              <a:t> = $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 * $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dirty="0"/>
              <a:t>upper 32 bits go into </a:t>
            </a:r>
            <a:r>
              <a:rPr lang="en-US" b="1" dirty="0">
                <a:latin typeface="Courier New"/>
                <a:cs typeface="Courier New"/>
              </a:rPr>
              <a:t>hi, </a:t>
            </a:r>
            <a:r>
              <a:rPr lang="en-US" dirty="0"/>
              <a:t>lower 32 bits go into </a:t>
            </a:r>
            <a:r>
              <a:rPr lang="en-US" b="1" dirty="0">
                <a:latin typeface="Courier New"/>
                <a:cs typeface="Courier New"/>
              </a:rPr>
              <a:t>lo</a:t>
            </a:r>
          </a:p>
          <a:p>
            <a:pPr>
              <a:defRPr/>
            </a:pPr>
            <a:r>
              <a:rPr lang="en-US" dirty="0"/>
              <a:t>To access result, use two new instructions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mfhi</a:t>
            </a:r>
            <a:r>
              <a:rPr lang="en-US" b="1" dirty="0">
                <a:latin typeface="Courier New"/>
                <a:cs typeface="Courier New"/>
              </a:rPr>
              <a:t>:</a:t>
            </a:r>
            <a:r>
              <a:rPr lang="en-US" dirty="0"/>
              <a:t>  move from hi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		</a:t>
            </a:r>
            <a:r>
              <a:rPr lang="en-US" b="1" dirty="0" err="1">
                <a:latin typeface="Courier New"/>
                <a:cs typeface="Courier New"/>
              </a:rPr>
              <a:t>mfhi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rd</a:t>
            </a:r>
            <a:endParaRPr lang="en-US" dirty="0"/>
          </a:p>
          <a:p>
            <a:pPr lvl="3">
              <a:defRPr/>
            </a:pPr>
            <a:r>
              <a:rPr lang="en-US" dirty="0"/>
              <a:t>move the 32-bit half result from </a:t>
            </a:r>
            <a:r>
              <a:rPr lang="en-US" b="1" dirty="0">
                <a:latin typeface="Courier New"/>
                <a:cs typeface="Courier New"/>
              </a:rPr>
              <a:t>hi </a:t>
            </a:r>
            <a:r>
              <a:rPr lang="en-US" dirty="0"/>
              <a:t>to $</a:t>
            </a:r>
            <a:r>
              <a:rPr lang="en-US" dirty="0" err="1"/>
              <a:t>rd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mflo</a:t>
            </a:r>
            <a:r>
              <a:rPr lang="en-US" b="1" dirty="0">
                <a:latin typeface="Courier New"/>
                <a:cs typeface="Courier New"/>
              </a:rPr>
              <a:t>:</a:t>
            </a:r>
            <a:r>
              <a:rPr lang="en-US" dirty="0"/>
              <a:t>  move from lo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		</a:t>
            </a:r>
            <a:r>
              <a:rPr lang="en-US" b="1" dirty="0" err="1">
                <a:latin typeface="Courier New"/>
                <a:cs typeface="Courier New"/>
              </a:rPr>
              <a:t>mflo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rd</a:t>
            </a:r>
            <a:endParaRPr lang="en-US" dirty="0"/>
          </a:p>
          <a:p>
            <a:pPr lvl="3">
              <a:defRPr/>
            </a:pPr>
            <a:r>
              <a:rPr lang="en-US" dirty="0"/>
              <a:t>move the 32-bit half result from </a:t>
            </a:r>
            <a:r>
              <a:rPr lang="en-US" b="1" dirty="0">
                <a:latin typeface="Courier New"/>
                <a:cs typeface="Courier New"/>
              </a:rPr>
              <a:t>lo </a:t>
            </a:r>
            <a:r>
              <a:rPr lang="en-US" dirty="0"/>
              <a:t>to $</a:t>
            </a:r>
            <a:r>
              <a:rPr lang="en-US" dirty="0" err="1"/>
              <a:t>rd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endParaRPr lang="en-US" dirty="0"/>
          </a:p>
        </p:txBody>
      </p:sp>
      <p:sp>
        <p:nvSpPr>
          <p:cNvPr id="471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09FA5D37-4E2F-D349-AC9E-397D54AEF259}" type="slidenum">
              <a:rPr lang="en-US" sz="1400">
                <a:latin typeface="Arial Narrow" charset="0"/>
              </a:rPr>
              <a:pPr/>
              <a:t>21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50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Divide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DIV instruction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div 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dirty="0"/>
              <a:t>Meaning:  divide contents of register $</a:t>
            </a:r>
            <a:r>
              <a:rPr lang="en-US" dirty="0" err="1"/>
              <a:t>rs</a:t>
            </a:r>
            <a:r>
              <a:rPr lang="en-US" dirty="0"/>
              <a:t> by $</a:t>
            </a:r>
            <a:r>
              <a:rPr lang="en-US" dirty="0" err="1"/>
              <a:t>rt</a:t>
            </a:r>
            <a:r>
              <a:rPr lang="en-US" dirty="0"/>
              <a:t>, and store the quotient in </a:t>
            </a:r>
            <a:r>
              <a:rPr lang="en-US" b="1" dirty="0">
                <a:latin typeface="Courier New"/>
                <a:cs typeface="Courier New"/>
              </a:rPr>
              <a:t>lo</a:t>
            </a:r>
            <a:r>
              <a:rPr lang="en-US" dirty="0"/>
              <a:t>, and remainder in </a:t>
            </a:r>
            <a:r>
              <a:rPr lang="en-US" b="1" dirty="0">
                <a:latin typeface="Courier New"/>
                <a:cs typeface="Courier New"/>
              </a:rPr>
              <a:t>hi</a:t>
            </a:r>
            <a:endParaRPr lang="en-US" dirty="0"/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		</a:t>
            </a:r>
            <a:r>
              <a:rPr lang="en-US" b="1" dirty="0">
                <a:latin typeface="Courier New"/>
                <a:cs typeface="Courier New"/>
              </a:rPr>
              <a:t>lo = $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 / $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		</a:t>
            </a:r>
            <a:r>
              <a:rPr lang="en-US" b="1" dirty="0">
                <a:latin typeface="Courier New"/>
                <a:cs typeface="Courier New"/>
              </a:rPr>
              <a:t>hi = $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 % $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marL="914400" lvl="2" indent="0">
              <a:buFont typeface="Wingdings" charset="0"/>
              <a:buNone/>
              <a:defRPr/>
            </a:pPr>
            <a:endParaRPr lang="en-US" b="1" dirty="0">
              <a:latin typeface="Courier New"/>
              <a:cs typeface="Courier New"/>
            </a:endParaRPr>
          </a:p>
          <a:p>
            <a:pPr>
              <a:defRPr/>
            </a:pPr>
            <a:r>
              <a:rPr lang="en-US" dirty="0"/>
              <a:t>To access result, use </a:t>
            </a:r>
            <a:r>
              <a:rPr lang="en-US" b="1" dirty="0" err="1">
                <a:latin typeface="Courier New"/>
                <a:cs typeface="Courier New"/>
              </a:rPr>
              <a:t>mfhi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mflo</a:t>
            </a:r>
            <a:endParaRPr lang="en-US" b="1" dirty="0">
              <a:latin typeface="Courier New"/>
              <a:cs typeface="Courier New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NOTE:  There are also unsigned versions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multu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divu</a:t>
            </a:r>
            <a:endParaRPr lang="en-US" b="1" dirty="0">
              <a:latin typeface="Courier New"/>
              <a:cs typeface="Courier New"/>
            </a:endParaRPr>
          </a:p>
          <a:p>
            <a:pPr>
              <a:defRPr/>
            </a:pP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81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9B8489AB-4405-754B-BA3F-38C653D7381B}" type="slidenum">
              <a:rPr lang="en-US" sz="1400">
                <a:latin typeface="Arial Narrow" charset="0"/>
              </a:rPr>
              <a:pPr/>
              <a:t>22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11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i="1" u="sng" dirty="0">
                <a:ea typeface="ＭＳ Ｐゴシック" charset="0"/>
                <a:cs typeface="ＭＳ Ｐゴシック" charset="0"/>
              </a:rPr>
              <a:t>Now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 we can do a real program: Factorial...</a:t>
            </a:r>
          </a:p>
        </p:txBody>
      </p:sp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762000" y="3080231"/>
            <a:ext cx="7239000" cy="322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n:	.word	11		# suppose </a:t>
            </a:r>
            <a:r>
              <a:rPr lang="en-US" sz="1600" dirty="0" err="1">
                <a:latin typeface="Courier New" charset="0"/>
              </a:rPr>
              <a:t>mem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loc</a:t>
            </a:r>
            <a:r>
              <a:rPr lang="en-US" sz="1600" dirty="0">
                <a:latin typeface="Courier New" charset="0"/>
              </a:rPr>
              <a:t> 0x1000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 err="1">
                <a:latin typeface="Courier New" charset="0"/>
              </a:rPr>
              <a:t>ans</a:t>
            </a:r>
            <a:r>
              <a:rPr lang="en-US" sz="1600" dirty="0">
                <a:latin typeface="Courier New" charset="0"/>
              </a:rPr>
              <a:t>:	.word	0		# suppose </a:t>
            </a:r>
            <a:r>
              <a:rPr lang="en-US" sz="1600" dirty="0" err="1">
                <a:latin typeface="Courier New" charset="0"/>
              </a:rPr>
              <a:t>mem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loc</a:t>
            </a:r>
            <a:r>
              <a:rPr lang="en-US" sz="1600" dirty="0">
                <a:latin typeface="Courier New" charset="0"/>
              </a:rPr>
              <a:t> 0x1004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...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addi</a:t>
            </a:r>
            <a:r>
              <a:rPr lang="en-US" sz="1600" dirty="0">
                <a:latin typeface="Courier New" charset="0"/>
              </a:rPr>
              <a:t>	$t0, $0, 1		# t0 = 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lw</a:t>
            </a:r>
            <a:r>
              <a:rPr lang="en-US" sz="1600" dirty="0">
                <a:latin typeface="Courier New" charset="0"/>
              </a:rPr>
              <a:t>	$t1, 0x1000($0)	# t1 = n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loop:	</a:t>
            </a:r>
            <a:r>
              <a:rPr lang="en-US" sz="1600" dirty="0" err="1">
                <a:latin typeface="Courier New" charset="0"/>
              </a:rPr>
              <a:t>beq</a:t>
            </a:r>
            <a:r>
              <a:rPr lang="en-US" sz="1600" dirty="0">
                <a:latin typeface="Courier New" charset="0"/>
              </a:rPr>
              <a:t>	$t1, $0, done		# while (t1 != 0)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mult</a:t>
            </a:r>
            <a:r>
              <a:rPr lang="en-US" sz="1600" dirty="0">
                <a:latin typeface="Courier New" charset="0"/>
              </a:rPr>
              <a:t>	$t0, $t1		# </a:t>
            </a:r>
            <a:r>
              <a:rPr lang="en-US" sz="1600" dirty="0" err="1">
                <a:latin typeface="Courier New" charset="0"/>
              </a:rPr>
              <a:t>hi:lo</a:t>
            </a:r>
            <a:r>
              <a:rPr lang="en-US" sz="1600" dirty="0">
                <a:latin typeface="Courier New" charset="0"/>
              </a:rPr>
              <a:t> = t0 * t1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mflo</a:t>
            </a:r>
            <a:r>
              <a:rPr lang="en-US" sz="1600" dirty="0">
                <a:latin typeface="Courier New" charset="0"/>
              </a:rPr>
              <a:t>	$t0			# t0 = t0 * t1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addi</a:t>
            </a:r>
            <a:r>
              <a:rPr lang="en-US" sz="1600" dirty="0">
                <a:latin typeface="Courier New" charset="0"/>
              </a:rPr>
              <a:t>	$t1, $t1, -1		# t1 = t1 - 1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	j	loop			# Always loop back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858838" algn="l"/>
              </a:tabLst>
            </a:pPr>
            <a:r>
              <a:rPr lang="en-US" sz="1600" dirty="0">
                <a:latin typeface="Courier New" charset="0"/>
              </a:rPr>
              <a:t>done:	</a:t>
            </a:r>
            <a:r>
              <a:rPr lang="en-US" sz="1600" dirty="0" err="1">
                <a:latin typeface="Courier New" charset="0"/>
              </a:rPr>
              <a:t>sw</a:t>
            </a:r>
            <a:r>
              <a:rPr lang="en-US" sz="1600" dirty="0">
                <a:latin typeface="Courier New" charset="0"/>
              </a:rPr>
              <a:t>	$t0, 0x1004($0)	# </a:t>
            </a:r>
            <a:r>
              <a:rPr lang="en-US" sz="1600" dirty="0" err="1">
                <a:latin typeface="Courier New" charset="0"/>
              </a:rPr>
              <a:t>ans</a:t>
            </a:r>
            <a:r>
              <a:rPr lang="en-US" sz="1600" dirty="0">
                <a:latin typeface="Courier New" charset="0"/>
              </a:rPr>
              <a:t> = r1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4860032" y="1234495"/>
            <a:ext cx="43601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CC0000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 n=r2=11,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</a:rPr>
              <a:t>ans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 = 0, r1=1;</a:t>
            </a:r>
          </a:p>
          <a:p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while (r2 != 0) { </a:t>
            </a:r>
          </a:p>
          <a:p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   r1 = r1 * r2;</a:t>
            </a:r>
          </a:p>
          <a:p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   r2 = r2 – 1; </a:t>
            </a:r>
            <a:br>
              <a:rPr lang="en-US" sz="1600" dirty="0">
                <a:solidFill>
                  <a:srgbClr val="CC0000"/>
                </a:solidFill>
                <a:latin typeface="Courier New" charset="0"/>
              </a:rPr>
            </a:br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}</a:t>
            </a:r>
          </a:p>
          <a:p>
            <a:r>
              <a:rPr lang="en-US" sz="1600" dirty="0" err="1">
                <a:solidFill>
                  <a:srgbClr val="CC0000"/>
                </a:solidFill>
                <a:latin typeface="Courier New" charset="0"/>
              </a:rPr>
              <a:t>ans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</a:rPr>
              <a:t> = r1;</a:t>
            </a:r>
          </a:p>
        </p:txBody>
      </p:sp>
      <p:sp>
        <p:nvSpPr>
          <p:cNvPr id="49156" name="Text Box 6"/>
          <p:cNvSpPr txBox="1">
            <a:spLocks noChangeArrowheads="1"/>
          </p:cNvSpPr>
          <p:nvPr/>
        </p:nvSpPr>
        <p:spPr bwMode="auto">
          <a:xfrm>
            <a:off x="838200" y="1252612"/>
            <a:ext cx="4191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631825" indent="-1746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b="0" dirty="0"/>
              <a:t>Synopsis (in C):</a:t>
            </a:r>
          </a:p>
          <a:p>
            <a:pPr lvl="1">
              <a:buFontTx/>
              <a:buChar char="•"/>
            </a:pPr>
            <a:r>
              <a:rPr lang="en-US" sz="2000" b="0" dirty="0"/>
              <a:t>Input in n, output in </a:t>
            </a:r>
            <a:r>
              <a:rPr lang="en-US" sz="2000" b="0" dirty="0" err="1"/>
              <a:t>ans</a:t>
            </a:r>
            <a:endParaRPr lang="en-US" sz="2000" b="0" dirty="0"/>
          </a:p>
          <a:p>
            <a:pPr lvl="1">
              <a:buFontTx/>
              <a:buChar char="•"/>
            </a:pPr>
            <a:r>
              <a:rPr lang="en-US" sz="2000" b="0" dirty="0"/>
              <a:t>r1, r2 used for temporaries</a:t>
            </a:r>
          </a:p>
          <a:p>
            <a:pPr lvl="1">
              <a:buFontTx/>
              <a:buChar char="•"/>
            </a:pPr>
            <a:r>
              <a:rPr lang="en-US" sz="2000" b="0" dirty="0"/>
              <a:t>assume n is small</a:t>
            </a:r>
          </a:p>
        </p:txBody>
      </p:sp>
      <p:sp>
        <p:nvSpPr>
          <p:cNvPr id="49157" name="Text Box 7"/>
          <p:cNvSpPr txBox="1">
            <a:spLocks noChangeArrowheads="1"/>
          </p:cNvSpPr>
          <p:nvPr/>
        </p:nvSpPr>
        <p:spPr bwMode="auto">
          <a:xfrm>
            <a:off x="762000" y="2618269"/>
            <a:ext cx="4924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b="0" dirty="0"/>
              <a:t>MIPS code, in assembly language:</a:t>
            </a:r>
          </a:p>
        </p:txBody>
      </p:sp>
      <p:sp>
        <p:nvSpPr>
          <p:cNvPr id="4915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ACA32289-9094-4E43-A8B3-0EA0717023EA}" type="slidenum">
              <a:rPr lang="en-US" sz="1400">
                <a:latin typeface="Arial Narrow" charset="0"/>
              </a:rPr>
              <a:pPr/>
              <a:t>23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3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Comparison:  </a:t>
            </a:r>
            <a:r>
              <a:rPr lang="en-US" b="1" dirty="0" err="1">
                <a:latin typeface="Courier New"/>
                <a:cs typeface="Courier New"/>
              </a:rPr>
              <a:t>slt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slti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/>
              <a:t>slt</a:t>
            </a:r>
            <a:r>
              <a:rPr lang="en-US" dirty="0"/>
              <a:t> = set-if-less-than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slt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rd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endParaRPr lang="en-US" b="1" dirty="0">
              <a:latin typeface="Courier New"/>
              <a:cs typeface="Courier New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>
                <a:latin typeface="Tahoma (Body)"/>
                <a:cs typeface="Tahoma (Body)"/>
              </a:rPr>
              <a:t>		$</a:t>
            </a:r>
            <a:r>
              <a:rPr lang="en-US" dirty="0" err="1">
                <a:latin typeface="Tahoma (Body)"/>
                <a:cs typeface="Tahoma (Body)"/>
              </a:rPr>
              <a:t>rd</a:t>
            </a:r>
            <a:r>
              <a:rPr lang="en-US" dirty="0">
                <a:latin typeface="Tahoma (Body)"/>
                <a:cs typeface="Tahoma (Body)"/>
              </a:rPr>
              <a:t> = ($</a:t>
            </a:r>
            <a:r>
              <a:rPr lang="en-US" dirty="0" err="1">
                <a:latin typeface="Tahoma (Body)"/>
                <a:cs typeface="Tahoma (Body)"/>
              </a:rPr>
              <a:t>rs</a:t>
            </a:r>
            <a:r>
              <a:rPr lang="en-US" dirty="0">
                <a:latin typeface="Tahoma (Body)"/>
                <a:cs typeface="Tahoma (Body)"/>
              </a:rPr>
              <a:t> &lt; $</a:t>
            </a:r>
            <a:r>
              <a:rPr lang="en-US" dirty="0" err="1">
                <a:latin typeface="Tahoma (Body)"/>
                <a:cs typeface="Tahoma (Body)"/>
              </a:rPr>
              <a:t>rt</a:t>
            </a:r>
            <a:r>
              <a:rPr lang="en-US" dirty="0">
                <a:latin typeface="Tahoma (Body)"/>
                <a:cs typeface="Tahoma (Body)"/>
              </a:rPr>
              <a:t>)  // “1” </a:t>
            </a:r>
            <a:r>
              <a:rPr lang="en-US" dirty="0"/>
              <a:t>if true and “0” if false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slti</a:t>
            </a:r>
            <a:r>
              <a:rPr lang="en-US" dirty="0"/>
              <a:t> = set-if-less-than-immediate</a:t>
            </a:r>
          </a:p>
          <a:p>
            <a:pPr lvl="1">
              <a:defRPr/>
            </a:pPr>
            <a:r>
              <a:rPr lang="en-US" b="1">
                <a:latin typeface="Courier New"/>
                <a:cs typeface="Courier New"/>
              </a:rPr>
              <a:t>slti </a:t>
            </a:r>
            <a:r>
              <a:rPr lang="en-US" b="1" dirty="0" err="1">
                <a:latin typeface="Courier New"/>
                <a:cs typeface="Courier New"/>
              </a:rPr>
              <a:t>rt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imm</a:t>
            </a:r>
            <a:endParaRPr lang="en-US" b="1" dirty="0">
              <a:latin typeface="Courier New"/>
              <a:cs typeface="Courier New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/>
              <a:t>		$</a:t>
            </a:r>
            <a:r>
              <a:rPr lang="en-US" dirty="0" err="1"/>
              <a:t>rt</a:t>
            </a:r>
            <a:r>
              <a:rPr lang="en-US" dirty="0"/>
              <a:t> = ($</a:t>
            </a:r>
            <a:r>
              <a:rPr lang="en-US" dirty="0" err="1"/>
              <a:t>rs</a:t>
            </a:r>
            <a:r>
              <a:rPr lang="en-US" dirty="0"/>
              <a:t> &lt; sign-</a:t>
            </a:r>
            <a:r>
              <a:rPr lang="en-US" dirty="0" err="1"/>
              <a:t>ext</a:t>
            </a:r>
            <a:r>
              <a:rPr lang="en-US" dirty="0"/>
              <a:t>(</a:t>
            </a:r>
            <a:r>
              <a:rPr lang="en-US" dirty="0" err="1"/>
              <a:t>imm</a:t>
            </a:r>
            <a:r>
              <a:rPr lang="en-US" dirty="0"/>
              <a:t>))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also other flavors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sltu</a:t>
            </a:r>
            <a:endParaRPr lang="en-US" b="1" dirty="0">
              <a:latin typeface="Courier New"/>
              <a:cs typeface="Courier New"/>
            </a:endParaRP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sltiu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BBC83FCA-9D8B-594E-AED7-AE1FC0AD6FDD}" type="slidenum">
              <a:rPr lang="en-US" sz="1400">
                <a:latin typeface="Arial Narrow" charset="0"/>
              </a:rPr>
              <a:pPr/>
              <a:t>24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05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Logical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Boolean operations:  bitwise on all 32 bits</a:t>
            </a:r>
          </a:p>
          <a:p>
            <a:pPr lvl="1">
              <a:defRPr/>
            </a:pPr>
            <a:r>
              <a:rPr lang="en-US" dirty="0"/>
              <a:t>operations:  AND, OR, NOR, XOR</a:t>
            </a:r>
          </a:p>
          <a:p>
            <a:pPr lvl="1">
              <a:defRPr/>
            </a:pPr>
            <a:r>
              <a:rPr lang="en-US" dirty="0"/>
              <a:t>instructions:</a:t>
            </a:r>
          </a:p>
          <a:p>
            <a:pPr lvl="2">
              <a:defRPr/>
            </a:pPr>
            <a:r>
              <a:rPr lang="en-US" b="1" dirty="0">
                <a:latin typeface="Courier New"/>
                <a:cs typeface="Courier New"/>
              </a:rPr>
              <a:t>and, </a:t>
            </a:r>
            <a:r>
              <a:rPr lang="en-US" b="1" dirty="0" err="1">
                <a:latin typeface="Courier New"/>
                <a:cs typeface="Courier New"/>
              </a:rPr>
              <a:t>andi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b="1" dirty="0">
                <a:latin typeface="Courier New"/>
                <a:cs typeface="Courier New"/>
              </a:rPr>
              <a:t>or, </a:t>
            </a:r>
            <a:r>
              <a:rPr lang="en-US" b="1" dirty="0" err="1">
                <a:latin typeface="Courier New"/>
                <a:cs typeface="Courier New"/>
              </a:rPr>
              <a:t>ori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b="1" dirty="0">
                <a:latin typeface="Courier New"/>
                <a:cs typeface="Courier New"/>
              </a:rPr>
              <a:t>nor       </a:t>
            </a:r>
            <a:r>
              <a:rPr lang="en-US" dirty="0"/>
              <a:t>// Note:  There is no </a:t>
            </a:r>
            <a:r>
              <a:rPr lang="en-US" b="1" dirty="0" err="1">
                <a:latin typeface="Courier New"/>
                <a:cs typeface="Courier New"/>
              </a:rPr>
              <a:t>nori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b="1" dirty="0" err="1">
                <a:latin typeface="Courier New"/>
                <a:cs typeface="Courier New"/>
              </a:rPr>
              <a:t>xor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xori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Examples: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and $1, $2, $3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/>
              <a:t>		$1 = $2 &amp; $3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xori</a:t>
            </a:r>
            <a:r>
              <a:rPr lang="en-US" b="1" dirty="0">
                <a:latin typeface="Courier New"/>
                <a:cs typeface="Courier New"/>
              </a:rPr>
              <a:t> $1, $2, 0xFF12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/>
              <a:t>		$1 = $2 ^ 0x0000FF12</a:t>
            </a:r>
          </a:p>
          <a:p>
            <a:pPr lvl="1">
              <a:defRPr/>
            </a:pPr>
            <a:r>
              <a:rPr lang="en-US" dirty="0"/>
              <a:t>See all in textbook!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1B9F501F-B468-B441-BE32-2F638B0A5ACE}" type="slidenum">
              <a:rPr lang="en-US" sz="1400">
                <a:latin typeface="Arial Narrow" charset="0"/>
              </a:rPr>
              <a:pPr/>
              <a:t>25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18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Summary - 1</a:t>
            </a:r>
          </a:p>
        </p:txBody>
      </p:sp>
      <p:graphicFrame>
        <p:nvGraphicFramePr>
          <p:cNvPr id="53250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" y="1752600"/>
          <a:ext cx="86868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4" imgW="6364288" imgH="1328738" progId="Excel.Sheet.8">
                  <p:embed/>
                </p:oleObj>
              </mc:Choice>
              <mc:Fallback>
                <p:oleObj name="Worksheet" r:id="rId4" imgW="6364288" imgH="1328738" progId="Excel.Sheet.8">
                  <p:embed/>
                  <p:pic>
                    <p:nvPicPr>
                      <p:cNvPr id="53250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52600"/>
                        <a:ext cx="86868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CCBC7E03-FDF4-3042-9875-B77EF4A552C4}" type="slidenum">
              <a:rPr lang="en-US" sz="1400">
                <a:latin typeface="Arial Narrow" charset="0"/>
              </a:rPr>
              <a:pPr/>
              <a:t>26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935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Summary - 2</a:t>
            </a:r>
          </a:p>
        </p:txBody>
      </p:sp>
      <p:graphicFrame>
        <p:nvGraphicFramePr>
          <p:cNvPr id="55298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78958"/>
              </p:ext>
            </p:extLst>
          </p:nvPr>
        </p:nvGraphicFramePr>
        <p:xfrm>
          <a:off x="457200" y="1196752"/>
          <a:ext cx="82296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4" imgW="6248400" imgH="3949700" progId="Excel.Sheet.8">
                  <p:embed/>
                </p:oleObj>
              </mc:Choice>
              <mc:Fallback>
                <p:oleObj name="Worksheet" r:id="rId4" imgW="6248400" imgH="3949700" progId="Excel.Sheet.8">
                  <p:embed/>
                  <p:pic>
                    <p:nvPicPr>
                      <p:cNvPr id="55298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96752"/>
                        <a:ext cx="82296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DC42BB0B-1C78-B841-A0DB-AD0F6D5656F0}" type="slidenum">
              <a:rPr lang="en-US" sz="1400">
                <a:latin typeface="Arial Narrow" charset="0"/>
              </a:rPr>
              <a:pPr/>
              <a:t>27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32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MIPS Instruction Decoding Charts</a:t>
            </a:r>
          </a:p>
        </p:txBody>
      </p:sp>
      <p:graphicFrame>
        <p:nvGraphicFramePr>
          <p:cNvPr id="640237" name="Group 237"/>
          <p:cNvGraphicFramePr>
            <a:graphicFrameLocks noGrp="1"/>
          </p:cNvGraphicFramePr>
          <p:nvPr/>
        </p:nvGraphicFramePr>
        <p:xfrm>
          <a:off x="609600" y="1646238"/>
          <a:ext cx="7848603" cy="2468880"/>
        </p:xfrm>
        <a:graphic>
          <a:graphicData uri="http://schemas.openxmlformats.org/drawingml/2006/table">
            <a:tbl>
              <a:tblPr/>
              <a:tblGrid>
                <a:gridCol w="8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ekton" pitchFamily="34" charset="0"/>
                        </a:rPr>
                        <a:t>OP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000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ekton" pitchFamily="34" charset="0"/>
                        </a:rPr>
                        <a:t>func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j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jal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beq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bne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addi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addiu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slti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sltiu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andi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ori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xori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lui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lw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sw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40238" name="Group 238"/>
          <p:cNvGraphicFramePr>
            <a:graphicFrameLocks noGrp="1"/>
          </p:cNvGraphicFramePr>
          <p:nvPr/>
        </p:nvGraphicFramePr>
        <p:xfrm>
          <a:off x="609600" y="4267200"/>
          <a:ext cx="7848603" cy="2468880"/>
        </p:xfrm>
        <a:graphic>
          <a:graphicData uri="http://schemas.openxmlformats.org/drawingml/2006/table">
            <a:tbl>
              <a:tblPr/>
              <a:tblGrid>
                <a:gridCol w="8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ekton" pitchFamily="34" charset="0"/>
                        </a:rPr>
                        <a:t>func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000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sll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srl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sra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sllv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srlv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srav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001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jr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jalr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011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mult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multu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div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divu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add</a:t>
                      </a: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addu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sub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subu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and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or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xor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nor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101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slt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sltu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110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ekton" pitchFamily="34" charset="0"/>
                        </a:rPr>
                        <a:t>111</a:t>
                      </a:r>
                    </a:p>
                  </a:txBody>
                  <a:tcPr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ekton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ekton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48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We will use a subset of MIPS instruction set in this class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Sometimes called “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miniMIPS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”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All instructions are 32-bit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3 basic instruction formats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R-type - Mostly 2 source and 1 destination register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I-type	- 1-source, a small (16-bit) constant, and a destination register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J-type - A large (26-bit) constant used for jumps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Load/Store architecture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31 general purpose registers, one hardwired to 0, and, by convention, several are used for specific purposes.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ISA design requires tradeoffs, usually based on 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History, Art, Engineering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Benchmark results</a:t>
            </a:r>
          </a:p>
          <a:p>
            <a:pPr>
              <a:defRPr/>
            </a:pP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5939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449E3680-CD62-6440-9A8C-B70DBA5306C7}" type="slidenum">
              <a:rPr lang="en-US" sz="1400">
                <a:latin typeface="Arial Narrow" charset="0"/>
              </a:rPr>
              <a:pPr/>
              <a:t>29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8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ym typeface="Symbol" charset="0"/>
              </a:rPr>
              <a:t>Recap:  MIPS</a:t>
            </a:r>
            <a:r>
              <a:rPr lang="en-US" dirty="0"/>
              <a:t> Instruction Formats</a:t>
            </a:r>
          </a:p>
        </p:txBody>
      </p:sp>
      <p:sp>
        <p:nvSpPr>
          <p:cNvPr id="169" name="Content Placeholder 16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All MIPS instructions fit into a single 32-bit word</a:t>
            </a:r>
          </a:p>
          <a:p>
            <a:pPr>
              <a:defRPr/>
            </a:pPr>
            <a:r>
              <a:rPr lang="en-US" sz="2000" dirty="0"/>
              <a:t>Every instruction includes various </a:t>
            </a:r>
            <a:r>
              <a:rPr lang="ja-JP" altLang="en-US" sz="2000" dirty="0"/>
              <a:t>“</a:t>
            </a:r>
            <a:r>
              <a:rPr lang="en-US" sz="2000" dirty="0"/>
              <a:t>fields</a:t>
            </a:r>
            <a:r>
              <a:rPr lang="ja-JP" altLang="en-US" sz="2000" dirty="0"/>
              <a:t>”</a:t>
            </a:r>
            <a:r>
              <a:rPr lang="en-US" altLang="ja-JP" sz="2000" dirty="0"/>
              <a:t>:</a:t>
            </a:r>
            <a:endParaRPr lang="en-US" sz="2000" dirty="0"/>
          </a:p>
          <a:p>
            <a:pPr lvl="1">
              <a:defRPr/>
            </a:pPr>
            <a:r>
              <a:rPr lang="en-US" sz="1800" dirty="0"/>
              <a:t>a 6-bit operation or </a:t>
            </a:r>
            <a:r>
              <a:rPr lang="ja-JP" altLang="en-US" sz="1800" dirty="0"/>
              <a:t>“</a:t>
            </a:r>
            <a:r>
              <a:rPr lang="en-US" sz="1800" dirty="0"/>
              <a:t>OPCODE</a:t>
            </a:r>
            <a:r>
              <a:rPr lang="ja-JP" altLang="en-US" sz="1800" dirty="0"/>
              <a:t>”</a:t>
            </a:r>
            <a:endParaRPr lang="en-US" sz="1800" dirty="0"/>
          </a:p>
          <a:p>
            <a:pPr lvl="2">
              <a:defRPr/>
            </a:pPr>
            <a:r>
              <a:rPr lang="en-US" sz="1600" dirty="0"/>
              <a:t>specifies which operation to execute (fewer than 64)</a:t>
            </a:r>
          </a:p>
          <a:p>
            <a:pPr lvl="1">
              <a:defRPr/>
            </a:pPr>
            <a:r>
              <a:rPr lang="en-US" sz="1800" dirty="0"/>
              <a:t>up to three 5-bit OPERAND fields</a:t>
            </a:r>
          </a:p>
          <a:p>
            <a:pPr lvl="2">
              <a:defRPr/>
            </a:pPr>
            <a:r>
              <a:rPr lang="en-US" sz="1600" dirty="0"/>
              <a:t>each specifies a register (one of 32) as source/destination</a:t>
            </a:r>
          </a:p>
          <a:p>
            <a:pPr lvl="1">
              <a:defRPr/>
            </a:pPr>
            <a:r>
              <a:rPr lang="en-US" sz="1800" dirty="0"/>
              <a:t>embedded constants</a:t>
            </a:r>
          </a:p>
          <a:p>
            <a:pPr lvl="2">
              <a:defRPr/>
            </a:pPr>
            <a:r>
              <a:rPr lang="en-US" sz="1600" dirty="0"/>
              <a:t>also called “literals” or “</a:t>
            </a:r>
            <a:r>
              <a:rPr lang="en-US" sz="1600" dirty="0" err="1"/>
              <a:t>immediates</a:t>
            </a:r>
            <a:r>
              <a:rPr lang="en-US" sz="1600" dirty="0"/>
              <a:t>”</a:t>
            </a:r>
          </a:p>
          <a:p>
            <a:pPr lvl="2">
              <a:defRPr/>
            </a:pPr>
            <a:r>
              <a:rPr lang="en-US" sz="1600" dirty="0"/>
              <a:t>16-bits, 5-bits or 26-bits long</a:t>
            </a:r>
          </a:p>
          <a:p>
            <a:pPr lvl="2">
              <a:defRPr/>
            </a:pPr>
            <a:r>
              <a:rPr lang="en-US" sz="1600" dirty="0"/>
              <a:t>sometimes treated as signed values, sometimes unsigned</a:t>
            </a:r>
          </a:p>
          <a:p>
            <a:pPr>
              <a:defRPr/>
            </a:pPr>
            <a:r>
              <a:rPr lang="en-US" sz="2000" dirty="0"/>
              <a:t>There are three basic instruction formats: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1143" name="Text Box 119"/>
          <p:cNvSpPr txBox="1">
            <a:spLocks noChangeArrowheads="1"/>
          </p:cNvSpPr>
          <p:nvPr/>
        </p:nvSpPr>
        <p:spPr bwMode="auto">
          <a:xfrm>
            <a:off x="152400" y="512802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>
                <a:solidFill>
                  <a:srgbClr val="CC0000"/>
                </a:solidFill>
                <a:latin typeface="Tahoma" charset="0"/>
              </a:rPr>
              <a:t>R-type</a:t>
            </a:r>
            <a:r>
              <a:rPr lang="en-US" sz="1800" b="0">
                <a:latin typeface="Tahoma" charset="0"/>
              </a:rPr>
              <a:t>, 3 register operands (2 sources, destination)</a:t>
            </a:r>
          </a:p>
        </p:txBody>
      </p:sp>
      <p:sp>
        <p:nvSpPr>
          <p:cNvPr id="1144" name="Text Box 120"/>
          <p:cNvSpPr txBox="1">
            <a:spLocks noChangeArrowheads="1"/>
          </p:cNvSpPr>
          <p:nvPr/>
        </p:nvSpPr>
        <p:spPr bwMode="auto">
          <a:xfrm>
            <a:off x="152400" y="569952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rgbClr val="CC0000"/>
                </a:solidFill>
                <a:latin typeface="Tahoma" charset="0"/>
              </a:rPr>
              <a:t>I-type</a:t>
            </a:r>
            <a:r>
              <a:rPr lang="en-US" sz="1800" b="0" dirty="0">
                <a:latin typeface="Tahoma" charset="0"/>
              </a:rPr>
              <a:t>, 2 register operands, 16-bit constant</a:t>
            </a:r>
          </a:p>
        </p:txBody>
      </p:sp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3733800" y="5143896"/>
            <a:ext cx="5181600" cy="609600"/>
            <a:chOff x="1632" y="1872"/>
            <a:chExt cx="3264" cy="384"/>
          </a:xfrm>
        </p:grpSpPr>
        <p:sp>
          <p:nvSpPr>
            <p:cNvPr id="20571" name="Rectangle 122"/>
            <p:cNvSpPr>
              <a:spLocks noChangeArrowheads="1"/>
            </p:cNvSpPr>
            <p:nvPr/>
          </p:nvSpPr>
          <p:spPr bwMode="auto">
            <a:xfrm>
              <a:off x="1632" y="1872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20572" name="Group 123"/>
            <p:cNvGrpSpPr>
              <a:grpSpLocks/>
            </p:cNvGrpSpPr>
            <p:nvPr/>
          </p:nvGrpSpPr>
          <p:grpSpPr bwMode="auto">
            <a:xfrm>
              <a:off x="1728" y="1968"/>
              <a:ext cx="3072" cy="192"/>
              <a:chOff x="576" y="3984"/>
              <a:chExt cx="3072" cy="192"/>
            </a:xfrm>
          </p:grpSpPr>
          <p:grpSp>
            <p:nvGrpSpPr>
              <p:cNvPr id="20578" name="Group 124"/>
              <p:cNvGrpSpPr>
                <a:grpSpLocks/>
              </p:cNvGrpSpPr>
              <p:nvPr/>
            </p:nvGrpSpPr>
            <p:grpSpPr bwMode="auto">
              <a:xfrm>
                <a:off x="576" y="3984"/>
                <a:ext cx="3072" cy="192"/>
                <a:chOff x="1728" y="288"/>
                <a:chExt cx="3072" cy="192"/>
              </a:xfrm>
            </p:grpSpPr>
            <p:grpSp>
              <p:nvGrpSpPr>
                <p:cNvPr id="20583" name="Group 125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20585" name="Line 1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6" name="Line 1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7" name="Line 1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8" name="Line 1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89" name="Line 1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0" name="Line 1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1" name="Line 1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2" name="Line 1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3" name="Line 1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4" name="Line 1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5" name="Line 1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6" name="Line 1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7" name="Line 1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8" name="Line 1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99" name="Line 1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0" name="Line 1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1" name="Line 1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2" name="Line 1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3" name="Line 1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4" name="Line 1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5" name="Line 1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6" name="Line 1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7" name="Line 1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8" name="Line 1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09" name="Line 1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0" name="Line 1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1" name="Line 1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2" name="Line 1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3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4" name="Line 1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5" name="Line 1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84" name="Rectangle 157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</a:endParaRPr>
                </a:p>
              </p:txBody>
            </p:sp>
          </p:grpSp>
          <p:sp>
            <p:nvSpPr>
              <p:cNvPr id="20579" name="Line 158"/>
              <p:cNvSpPr>
                <a:spLocks noChangeShapeType="1"/>
              </p:cNvSpPr>
              <p:nvPr/>
            </p:nvSpPr>
            <p:spPr bwMode="auto">
              <a:xfrm>
                <a:off x="115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0" name="Line 159"/>
              <p:cNvSpPr>
                <a:spLocks noChangeShapeType="1"/>
              </p:cNvSpPr>
              <p:nvPr/>
            </p:nvSpPr>
            <p:spPr bwMode="auto">
              <a:xfrm>
                <a:off x="163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1" name="Line 160"/>
              <p:cNvSpPr>
                <a:spLocks noChangeShapeType="1"/>
              </p:cNvSpPr>
              <p:nvPr/>
            </p:nvSpPr>
            <p:spPr bwMode="auto">
              <a:xfrm>
                <a:off x="211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2" name="Line 161"/>
              <p:cNvSpPr>
                <a:spLocks noChangeShapeType="1"/>
              </p:cNvSpPr>
              <p:nvPr/>
            </p:nvSpPr>
            <p:spPr bwMode="auto">
              <a:xfrm>
                <a:off x="2592" y="398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73" name="Text Box 162"/>
            <p:cNvSpPr txBox="1">
              <a:spLocks noChangeArrowheads="1"/>
            </p:cNvSpPr>
            <p:nvPr/>
          </p:nvSpPr>
          <p:spPr bwMode="auto">
            <a:xfrm>
              <a:off x="1870" y="1968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Tahoma" charset="0"/>
                </a:rPr>
                <a:t>OP</a:t>
              </a:r>
            </a:p>
          </p:txBody>
        </p:sp>
        <p:sp>
          <p:nvSpPr>
            <p:cNvPr id="20574" name="Text Box 163"/>
            <p:cNvSpPr txBox="1">
              <a:spLocks noChangeArrowheads="1"/>
            </p:cNvSpPr>
            <p:nvPr/>
          </p:nvSpPr>
          <p:spPr bwMode="auto">
            <a:xfrm>
              <a:off x="2400" y="1920"/>
              <a:ext cx="2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s</a:t>
              </a:r>
            </a:p>
          </p:txBody>
        </p:sp>
        <p:sp>
          <p:nvSpPr>
            <p:cNvPr id="20575" name="Text Box 164"/>
            <p:cNvSpPr txBox="1">
              <a:spLocks noChangeArrowheads="1"/>
            </p:cNvSpPr>
            <p:nvPr/>
          </p:nvSpPr>
          <p:spPr bwMode="auto">
            <a:xfrm>
              <a:off x="2832" y="192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t</a:t>
              </a:r>
            </a:p>
          </p:txBody>
        </p:sp>
        <p:sp>
          <p:nvSpPr>
            <p:cNvPr id="20576" name="Text Box 165"/>
            <p:cNvSpPr txBox="1">
              <a:spLocks noChangeArrowheads="1"/>
            </p:cNvSpPr>
            <p:nvPr/>
          </p:nvSpPr>
          <p:spPr bwMode="auto">
            <a:xfrm>
              <a:off x="3312" y="192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d</a:t>
              </a:r>
            </a:p>
          </p:txBody>
        </p:sp>
        <p:sp>
          <p:nvSpPr>
            <p:cNvPr id="20577" name="Text Box 166"/>
            <p:cNvSpPr txBox="1">
              <a:spLocks noChangeArrowheads="1"/>
            </p:cNvSpPr>
            <p:nvPr/>
          </p:nvSpPr>
          <p:spPr bwMode="auto">
            <a:xfrm>
              <a:off x="3744" y="1968"/>
              <a:ext cx="1056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600" i="1" baseline="-25000">
                <a:latin typeface="Tahoma" charset="0"/>
              </a:endParaRPr>
            </a:p>
          </p:txBody>
        </p:sp>
      </p:grpSp>
      <p:grpSp>
        <p:nvGrpSpPr>
          <p:cNvPr id="6" name="Group 167"/>
          <p:cNvGrpSpPr>
            <a:grpSpLocks/>
          </p:cNvGrpSpPr>
          <p:nvPr/>
        </p:nvGrpSpPr>
        <p:grpSpPr bwMode="auto">
          <a:xfrm>
            <a:off x="3733800" y="5715396"/>
            <a:ext cx="5181600" cy="609600"/>
            <a:chOff x="1680" y="2352"/>
            <a:chExt cx="3264" cy="384"/>
          </a:xfrm>
        </p:grpSpPr>
        <p:grpSp>
          <p:nvGrpSpPr>
            <p:cNvPr id="20529" name="Group 168"/>
            <p:cNvGrpSpPr>
              <a:grpSpLocks/>
            </p:cNvGrpSpPr>
            <p:nvPr/>
          </p:nvGrpSpPr>
          <p:grpSpPr bwMode="auto">
            <a:xfrm>
              <a:off x="1776" y="2448"/>
              <a:ext cx="3072" cy="192"/>
              <a:chOff x="1728" y="288"/>
              <a:chExt cx="3072" cy="192"/>
            </a:xfrm>
          </p:grpSpPr>
          <p:grpSp>
            <p:nvGrpSpPr>
              <p:cNvPr id="20538" name="Group 169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20540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1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2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3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4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5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6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7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8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9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0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1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2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3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4" name="Line 184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5" name="Line 185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6" name="Line 186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7" name="Line 187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8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9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0" name="Line 190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1" name="Line 191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2" name="Line 192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3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4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5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6" name="Line 196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7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8" name="Line 198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9" name="Line 199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0" name="Line 200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39" name="Rectangle 201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</p:grpSp>
        <p:sp>
          <p:nvSpPr>
            <p:cNvPr id="20530" name="Rectangle 202"/>
            <p:cNvSpPr>
              <a:spLocks noChangeArrowheads="1"/>
            </p:cNvSpPr>
            <p:nvPr/>
          </p:nvSpPr>
          <p:spPr bwMode="auto">
            <a:xfrm>
              <a:off x="1680" y="2352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20531" name="Line 203"/>
            <p:cNvSpPr>
              <a:spLocks noChangeShapeType="1"/>
            </p:cNvSpPr>
            <p:nvPr/>
          </p:nvSpPr>
          <p:spPr bwMode="auto">
            <a:xfrm>
              <a:off x="235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Line 204"/>
            <p:cNvSpPr>
              <a:spLocks noChangeShapeType="1"/>
            </p:cNvSpPr>
            <p:nvPr/>
          </p:nvSpPr>
          <p:spPr bwMode="auto">
            <a:xfrm>
              <a:off x="283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Line 205"/>
            <p:cNvSpPr>
              <a:spLocks noChangeShapeType="1"/>
            </p:cNvSpPr>
            <p:nvPr/>
          </p:nvSpPr>
          <p:spPr bwMode="auto">
            <a:xfrm>
              <a:off x="331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4" name="Text Box 206"/>
            <p:cNvSpPr txBox="1">
              <a:spLocks noChangeArrowheads="1"/>
            </p:cNvSpPr>
            <p:nvPr/>
          </p:nvSpPr>
          <p:spPr bwMode="auto">
            <a:xfrm>
              <a:off x="1918" y="2448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Tahoma" charset="0"/>
                </a:rPr>
                <a:t>OP</a:t>
              </a:r>
            </a:p>
          </p:txBody>
        </p:sp>
        <p:sp>
          <p:nvSpPr>
            <p:cNvPr id="20535" name="Text Box 207"/>
            <p:cNvSpPr txBox="1">
              <a:spLocks noChangeArrowheads="1"/>
            </p:cNvSpPr>
            <p:nvPr/>
          </p:nvSpPr>
          <p:spPr bwMode="auto">
            <a:xfrm>
              <a:off x="2448" y="2400"/>
              <a:ext cx="2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s</a:t>
              </a:r>
            </a:p>
          </p:txBody>
        </p:sp>
        <p:sp>
          <p:nvSpPr>
            <p:cNvPr id="20536" name="Text Box 208"/>
            <p:cNvSpPr txBox="1">
              <a:spLocks noChangeArrowheads="1"/>
            </p:cNvSpPr>
            <p:nvPr/>
          </p:nvSpPr>
          <p:spPr bwMode="auto">
            <a:xfrm>
              <a:off x="2832" y="240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</a:rPr>
                <a:t>r</a:t>
              </a:r>
              <a:r>
                <a:rPr lang="en-US" sz="2000" baseline="-25000">
                  <a:latin typeface="Tahoma" charset="0"/>
                </a:rPr>
                <a:t>t</a:t>
              </a:r>
            </a:p>
          </p:txBody>
        </p:sp>
        <p:sp>
          <p:nvSpPr>
            <p:cNvPr id="20537" name="Text Box 209"/>
            <p:cNvSpPr txBox="1">
              <a:spLocks noChangeArrowheads="1"/>
            </p:cNvSpPr>
            <p:nvPr/>
          </p:nvSpPr>
          <p:spPr bwMode="auto">
            <a:xfrm>
              <a:off x="3312" y="2448"/>
              <a:ext cx="1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Tahoma" charset="0"/>
                </a:rPr>
                <a:t>16-bit constant </a:t>
              </a:r>
              <a:endParaRPr lang="en-US" sz="1600" baseline="-25000">
                <a:latin typeface="Tahoma" charset="0"/>
              </a:endParaRPr>
            </a:p>
          </p:txBody>
        </p:sp>
      </p:grpSp>
      <p:sp>
        <p:nvSpPr>
          <p:cNvPr id="1235" name="Rectangle 211"/>
          <p:cNvSpPr>
            <a:spLocks noChangeArrowheads="1"/>
          </p:cNvSpPr>
          <p:nvPr/>
        </p:nvSpPr>
        <p:spPr bwMode="auto">
          <a:xfrm>
            <a:off x="7848600" y="5296296"/>
            <a:ext cx="914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400">
                <a:latin typeface="Tahoma" charset="0"/>
              </a:rPr>
              <a:t>func</a:t>
            </a:r>
          </a:p>
        </p:txBody>
      </p:sp>
      <p:sp>
        <p:nvSpPr>
          <p:cNvPr id="1237" name="Rectangle 213"/>
          <p:cNvSpPr>
            <a:spLocks noChangeArrowheads="1"/>
          </p:cNvSpPr>
          <p:nvPr/>
        </p:nvSpPr>
        <p:spPr bwMode="auto">
          <a:xfrm>
            <a:off x="7086600" y="5296296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400">
                <a:latin typeface="Tahoma" charset="0"/>
              </a:rPr>
              <a:t>shamt</a:t>
            </a:r>
          </a:p>
        </p:txBody>
      </p:sp>
      <p:sp>
        <p:nvSpPr>
          <p:cNvPr id="1238" name="Text Box 214"/>
          <p:cNvSpPr txBox="1">
            <a:spLocks noChangeArrowheads="1"/>
          </p:cNvSpPr>
          <p:nvPr/>
        </p:nvSpPr>
        <p:spPr bwMode="auto">
          <a:xfrm>
            <a:off x="152400" y="6239271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>
                <a:solidFill>
                  <a:srgbClr val="CC0000"/>
                </a:solidFill>
                <a:latin typeface="Tahoma" charset="0"/>
              </a:rPr>
              <a:t>J-type</a:t>
            </a:r>
            <a:r>
              <a:rPr lang="en-US" sz="1800" b="0">
                <a:latin typeface="Tahoma" charset="0"/>
              </a:rPr>
              <a:t>, no register operands, 26-bit constant</a:t>
            </a:r>
          </a:p>
        </p:txBody>
      </p:sp>
      <p:grpSp>
        <p:nvGrpSpPr>
          <p:cNvPr id="9" name="Group 216"/>
          <p:cNvGrpSpPr>
            <a:grpSpLocks/>
          </p:cNvGrpSpPr>
          <p:nvPr/>
        </p:nvGrpSpPr>
        <p:grpSpPr bwMode="auto">
          <a:xfrm>
            <a:off x="3886200" y="6407546"/>
            <a:ext cx="4876800" cy="304800"/>
            <a:chOff x="1728" y="288"/>
            <a:chExt cx="3072" cy="192"/>
          </a:xfrm>
        </p:grpSpPr>
        <p:grpSp>
          <p:nvGrpSpPr>
            <p:cNvPr id="20496" name="Group 217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20498" name="Line 218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Line 219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Line 220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1" name="Line 221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Line 222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Line 223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Line 224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Line 225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Line 226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Line 227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Line 228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Line 229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Line 230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Line 231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Line 232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3" name="Line 233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Line 234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Line 235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6" name="Line 236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7" name="Line 237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8" name="Line 238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9" name="Line 239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0" name="Line 240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1" name="Line 241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2" name="Line 242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3" name="Line 243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4" name="Line 244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5" name="Line 245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6" name="Line 246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7" name="Line 247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Line 248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7" name="Rectangle 249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20491" name="Rectangle 250"/>
          <p:cNvSpPr>
            <a:spLocks noChangeArrowheads="1"/>
          </p:cNvSpPr>
          <p:nvPr/>
        </p:nvSpPr>
        <p:spPr bwMode="auto">
          <a:xfrm>
            <a:off x="3733800" y="6183138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1275" name="Line 251"/>
          <p:cNvSpPr>
            <a:spLocks noChangeShapeType="1"/>
          </p:cNvSpPr>
          <p:nvPr/>
        </p:nvSpPr>
        <p:spPr bwMode="auto">
          <a:xfrm>
            <a:off x="4800600" y="640754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8" name="Text Box 254"/>
          <p:cNvSpPr txBox="1">
            <a:spLocks noChangeArrowheads="1"/>
          </p:cNvSpPr>
          <p:nvPr/>
        </p:nvSpPr>
        <p:spPr bwMode="auto">
          <a:xfrm>
            <a:off x="4111625" y="6407546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Tahoma" charset="0"/>
              </a:rPr>
              <a:t>OP</a:t>
            </a:r>
          </a:p>
        </p:txBody>
      </p:sp>
      <p:sp>
        <p:nvSpPr>
          <p:cNvPr id="1281" name="Text Box 257"/>
          <p:cNvSpPr txBox="1">
            <a:spLocks noChangeArrowheads="1"/>
          </p:cNvSpPr>
          <p:nvPr/>
        </p:nvSpPr>
        <p:spPr bwMode="auto">
          <a:xfrm>
            <a:off x="5410200" y="6407546"/>
            <a:ext cx="243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Tahoma" charset="0"/>
              </a:rPr>
              <a:t>26-bit constant </a:t>
            </a:r>
            <a:endParaRPr lang="en-US" sz="1600" baseline="-250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5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uild="p" bldLvl="2"/>
      <p:bldP spid="1143" grpId="0"/>
      <p:bldP spid="1144" grpId="0"/>
      <p:bldP spid="1235" grpId="0" animBg="1"/>
      <p:bldP spid="1237" grpId="0" animBg="1"/>
      <p:bldP spid="1238" grpId="0"/>
      <p:bldP spid="1275" grpId="0" animBg="1"/>
      <p:bldP spid="1278" grpId="0"/>
      <p:bldP spid="12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Working with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Immediate instructions allow constants to be specified within the instruction</a:t>
            </a:r>
          </a:p>
          <a:p>
            <a:pPr lvl="1">
              <a:defRPr/>
            </a:pPr>
            <a:r>
              <a:rPr lang="en-US" dirty="0"/>
              <a:t>Examples</a:t>
            </a:r>
          </a:p>
          <a:p>
            <a:pPr lvl="2">
              <a:defRPr/>
            </a:pPr>
            <a:r>
              <a:rPr lang="en-US" dirty="0"/>
              <a:t>add 2000 to register $5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addi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$5, $5, 2000</a:t>
            </a:r>
          </a:p>
          <a:p>
            <a:pPr lvl="2">
              <a:defRPr/>
            </a:pPr>
            <a:r>
              <a:rPr lang="en-US" dirty="0"/>
              <a:t>subtract 60 from register $5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addi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$5, $5, -60</a:t>
            </a:r>
          </a:p>
          <a:p>
            <a:pPr lvl="3">
              <a:defRPr/>
            </a:pPr>
            <a:r>
              <a:rPr lang="en-US" dirty="0"/>
              <a:t>… no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subi</a:t>
            </a:r>
            <a:r>
              <a:rPr lang="en-US" dirty="0"/>
              <a:t> instruction!</a:t>
            </a:r>
          </a:p>
          <a:p>
            <a:pPr lvl="2">
              <a:defRPr/>
            </a:pPr>
            <a:r>
              <a:rPr lang="en-US" dirty="0"/>
              <a:t>logically AND $5 with 0x8723 and put the result in $7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andi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$7, $5, 0x8723</a:t>
            </a:r>
          </a:p>
          <a:p>
            <a:pPr lvl="2">
              <a:defRPr/>
            </a:pPr>
            <a:r>
              <a:rPr lang="en-US" dirty="0"/>
              <a:t>put the number 1234 in $10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addi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$10, $0, 1234</a:t>
            </a:r>
          </a:p>
          <a:p>
            <a:pPr lvl="1">
              <a:defRPr/>
            </a:pPr>
            <a:r>
              <a:rPr lang="en-US" dirty="0"/>
              <a:t>But…</a:t>
            </a:r>
          </a:p>
          <a:p>
            <a:pPr lvl="2">
              <a:defRPr/>
            </a:pPr>
            <a:r>
              <a:rPr lang="en-US" dirty="0"/>
              <a:t>these constants are limited to 16 bits only!</a:t>
            </a:r>
          </a:p>
          <a:p>
            <a:pPr lvl="3">
              <a:defRPr/>
            </a:pPr>
            <a:r>
              <a:rPr lang="en-US" dirty="0"/>
              <a:t>Range is [-32768…32767] if signed, or [0…65535] if unsigned</a:t>
            </a:r>
          </a:p>
          <a:p>
            <a:pPr lvl="3">
              <a:defRPr/>
            </a:pPr>
            <a:endParaRPr lang="en-US" dirty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4A99EC23-CD02-8D44-B1DB-45BEE32828DD}" type="slidenum">
              <a:rPr lang="en-US" sz="1400">
                <a:latin typeface="Arial Narrow" charset="0"/>
              </a:rPr>
              <a:pPr/>
              <a:t>4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4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Recap:  ADDI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04800" y="1340768"/>
            <a:ext cx="7423150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CC0000"/>
                </a:solidFill>
              </a:rPr>
              <a:t>addi</a:t>
            </a:r>
            <a:r>
              <a:rPr lang="en-US" dirty="0">
                <a:solidFill>
                  <a:srgbClr val="CC0000"/>
                </a:solidFill>
              </a:rPr>
              <a:t> instruction: adds register contents, signed-constant: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663575" y="3952875"/>
            <a:ext cx="7794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Symbolic version:  </a:t>
            </a:r>
            <a:r>
              <a:rPr lang="en-US" sz="2000">
                <a:latin typeface="Courier New" charset="0"/>
              </a:rPr>
              <a:t>addi $9, $11, -3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1143000" y="5638800"/>
            <a:ext cx="342106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233363" indent="-233363">
              <a:lnSpc>
                <a:spcPct val="90000"/>
              </a:lnSpc>
            </a:pPr>
            <a:r>
              <a:rPr lang="ja-JP" altLang="en-US" sz="1800"/>
              <a:t>“</a:t>
            </a:r>
            <a:r>
              <a:rPr lang="en-US" altLang="ja-JP" sz="1800"/>
              <a:t>Add the contents of rs to const; store result in rt</a:t>
            </a:r>
            <a:r>
              <a:rPr lang="ja-JP" altLang="en-US" sz="1800"/>
              <a:t>”</a:t>
            </a:r>
            <a:endParaRPr lang="en-US" sz="1800"/>
          </a:p>
        </p:txBody>
      </p:sp>
      <p:grpSp>
        <p:nvGrpSpPr>
          <p:cNvPr id="23557" name="Group 71"/>
          <p:cNvGrpSpPr>
            <a:grpSpLocks/>
          </p:cNvGrpSpPr>
          <p:nvPr/>
        </p:nvGrpSpPr>
        <p:grpSpPr bwMode="auto">
          <a:xfrm>
            <a:off x="501650" y="2209800"/>
            <a:ext cx="2292350" cy="876300"/>
            <a:chOff x="309" y="1404"/>
            <a:chExt cx="1444" cy="552"/>
          </a:xfrm>
        </p:grpSpPr>
        <p:grpSp>
          <p:nvGrpSpPr>
            <p:cNvPr id="23646" name="Group 72"/>
            <p:cNvGrpSpPr>
              <a:grpSpLocks/>
            </p:cNvGrpSpPr>
            <p:nvPr/>
          </p:nvGrpSpPr>
          <p:grpSpPr bwMode="auto">
            <a:xfrm>
              <a:off x="309" y="1476"/>
              <a:ext cx="1108" cy="480"/>
              <a:chOff x="237" y="1556"/>
              <a:chExt cx="1108" cy="480"/>
            </a:xfrm>
          </p:grpSpPr>
          <p:sp>
            <p:nvSpPr>
              <p:cNvPr id="23648" name="Freeform 73"/>
              <p:cNvSpPr>
                <a:spLocks/>
              </p:cNvSpPr>
              <p:nvPr/>
            </p:nvSpPr>
            <p:spPr bwMode="auto">
              <a:xfrm flipH="1">
                <a:off x="1009" y="1556"/>
                <a:ext cx="336" cy="152"/>
              </a:xfrm>
              <a:custGeom>
                <a:avLst/>
                <a:gdLst>
                  <a:gd name="T0" fmla="*/ 336 w 336"/>
                  <a:gd name="T1" fmla="*/ 144 h 152"/>
                  <a:gd name="T2" fmla="*/ 192 w 336"/>
                  <a:gd name="T3" fmla="*/ 48 h 152"/>
                  <a:gd name="T4" fmla="*/ 192 w 336"/>
                  <a:gd name="T5" fmla="*/ 144 h 152"/>
                  <a:gd name="T6" fmla="*/ 0 w 336"/>
                  <a:gd name="T7" fmla="*/ 0 h 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152"/>
                  <a:gd name="T14" fmla="*/ 336 w 336"/>
                  <a:gd name="T15" fmla="*/ 152 h 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152">
                    <a:moveTo>
                      <a:pt x="336" y="144"/>
                    </a:moveTo>
                    <a:cubicBezTo>
                      <a:pt x="276" y="96"/>
                      <a:pt x="216" y="48"/>
                      <a:pt x="192" y="48"/>
                    </a:cubicBezTo>
                    <a:cubicBezTo>
                      <a:pt x="168" y="48"/>
                      <a:pt x="224" y="152"/>
                      <a:pt x="192" y="144"/>
                    </a:cubicBezTo>
                    <a:cubicBezTo>
                      <a:pt x="160" y="136"/>
                      <a:pt x="80" y="68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649" name="Text Box 74"/>
              <p:cNvSpPr txBox="1">
                <a:spLocks noChangeArrowheads="1"/>
              </p:cNvSpPr>
              <p:nvPr/>
            </p:nvSpPr>
            <p:spPr bwMode="auto">
              <a:xfrm>
                <a:off x="237" y="1632"/>
                <a:ext cx="101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>
                    <a:solidFill>
                      <a:srgbClr val="CC0000"/>
                    </a:solidFill>
                  </a:rPr>
                  <a:t>OP = 0x08, dictating addi</a:t>
                </a:r>
              </a:p>
            </p:txBody>
          </p:sp>
        </p:grpSp>
        <p:sp>
          <p:nvSpPr>
            <p:cNvPr id="23647" name="AutoShape 75"/>
            <p:cNvSpPr>
              <a:spLocks/>
            </p:cNvSpPr>
            <p:nvPr/>
          </p:nvSpPr>
          <p:spPr bwMode="auto">
            <a:xfrm rot="-5400000">
              <a:off x="1438" y="1161"/>
              <a:ext cx="72" cy="558"/>
            </a:xfrm>
            <a:prstGeom prst="leftBrace">
              <a:avLst>
                <a:gd name="adj1" fmla="val 645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3558" name="AutoShape 77"/>
          <p:cNvSpPr>
            <a:spLocks/>
          </p:cNvSpPr>
          <p:nvPr/>
        </p:nvSpPr>
        <p:spPr bwMode="auto">
          <a:xfrm rot="-5400000">
            <a:off x="3106738" y="1905000"/>
            <a:ext cx="114300" cy="762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3559" name="Group 382"/>
          <p:cNvGrpSpPr>
            <a:grpSpLocks/>
          </p:cNvGrpSpPr>
          <p:nvPr/>
        </p:nvGrpSpPr>
        <p:grpSpPr bwMode="auto">
          <a:xfrm>
            <a:off x="2325688" y="2343150"/>
            <a:ext cx="1779587" cy="1036638"/>
            <a:chOff x="1465" y="1476"/>
            <a:chExt cx="1121" cy="653"/>
          </a:xfrm>
        </p:grpSpPr>
        <p:sp>
          <p:nvSpPr>
            <p:cNvPr id="23644" name="Rectangle 78"/>
            <p:cNvSpPr>
              <a:spLocks noChangeArrowheads="1"/>
            </p:cNvSpPr>
            <p:nvPr/>
          </p:nvSpPr>
          <p:spPr bwMode="auto">
            <a:xfrm>
              <a:off x="1465" y="1725"/>
              <a:ext cx="112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rs = 11, Reg[11]</a:t>
              </a:r>
              <a:br>
                <a:rPr lang="en-US" sz="1800">
                  <a:solidFill>
                    <a:srgbClr val="CC0000"/>
                  </a:solidFill>
                </a:rPr>
              </a:br>
              <a:r>
                <a:rPr lang="en-US" sz="1800">
                  <a:solidFill>
                    <a:srgbClr val="CC0000"/>
                  </a:solidFill>
                </a:rPr>
                <a:t>source </a:t>
              </a:r>
            </a:p>
          </p:txBody>
        </p:sp>
        <p:sp>
          <p:nvSpPr>
            <p:cNvPr id="23645" name="Line 79"/>
            <p:cNvSpPr>
              <a:spLocks noChangeShapeType="1"/>
            </p:cNvSpPr>
            <p:nvPr/>
          </p:nvSpPr>
          <p:spPr bwMode="auto">
            <a:xfrm flipV="1">
              <a:off x="1948" y="1476"/>
              <a:ext cx="42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3560" name="Group 384"/>
          <p:cNvGrpSpPr>
            <a:grpSpLocks/>
          </p:cNvGrpSpPr>
          <p:nvPr/>
        </p:nvGrpSpPr>
        <p:grpSpPr bwMode="auto">
          <a:xfrm>
            <a:off x="3556000" y="2228850"/>
            <a:ext cx="2452688" cy="1123950"/>
            <a:chOff x="2240" y="1404"/>
            <a:chExt cx="1545" cy="708"/>
          </a:xfrm>
        </p:grpSpPr>
        <p:sp>
          <p:nvSpPr>
            <p:cNvPr id="23641" name="Freeform 81"/>
            <p:cNvSpPr>
              <a:spLocks/>
            </p:cNvSpPr>
            <p:nvPr/>
          </p:nvSpPr>
          <p:spPr bwMode="auto">
            <a:xfrm>
              <a:off x="2473" y="1480"/>
              <a:ext cx="711" cy="248"/>
            </a:xfrm>
            <a:custGeom>
              <a:avLst/>
              <a:gdLst>
                <a:gd name="T0" fmla="*/ 712303298 w 265"/>
                <a:gd name="T1" fmla="*/ 30 h 288"/>
                <a:gd name="T2" fmla="*/ 405780753 w 265"/>
                <a:gd name="T3" fmla="*/ 10 h 288"/>
                <a:gd name="T4" fmla="*/ 295246689 w 265"/>
                <a:gd name="T5" fmla="*/ 25 h 288"/>
                <a:gd name="T6" fmla="*/ 0 w 265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5"/>
                <a:gd name="T13" fmla="*/ 0 h 288"/>
                <a:gd name="T14" fmla="*/ 265 w 265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5" h="288">
                  <a:moveTo>
                    <a:pt x="265" y="288"/>
                  </a:moveTo>
                  <a:cubicBezTo>
                    <a:pt x="218" y="192"/>
                    <a:pt x="177" y="105"/>
                    <a:pt x="151" y="96"/>
                  </a:cubicBezTo>
                  <a:cubicBezTo>
                    <a:pt x="125" y="87"/>
                    <a:pt x="135" y="252"/>
                    <a:pt x="110" y="236"/>
                  </a:cubicBezTo>
                  <a:cubicBezTo>
                    <a:pt x="85" y="220"/>
                    <a:pt x="23" y="49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642" name="AutoShape 82"/>
            <p:cNvSpPr>
              <a:spLocks/>
            </p:cNvSpPr>
            <p:nvPr/>
          </p:nvSpPr>
          <p:spPr bwMode="auto">
            <a:xfrm rot="-5400000">
              <a:off x="2444" y="1200"/>
              <a:ext cx="72" cy="48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643" name="Rectangle 85"/>
            <p:cNvSpPr>
              <a:spLocks noChangeArrowheads="1"/>
            </p:cNvSpPr>
            <p:nvPr/>
          </p:nvSpPr>
          <p:spPr bwMode="auto">
            <a:xfrm>
              <a:off x="2738" y="1708"/>
              <a:ext cx="104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rt = 9, Reg[9] destination</a:t>
              </a:r>
            </a:p>
          </p:txBody>
        </p:sp>
      </p:grpSp>
      <p:sp>
        <p:nvSpPr>
          <p:cNvPr id="23561" name="Rectangle 86"/>
          <p:cNvSpPr>
            <a:spLocks noChangeArrowheads="1"/>
          </p:cNvSpPr>
          <p:nvPr/>
        </p:nvSpPr>
        <p:spPr bwMode="auto">
          <a:xfrm>
            <a:off x="990600" y="5181600"/>
            <a:ext cx="3902443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rt</a:t>
            </a:r>
            <a:r>
              <a:rPr lang="en-US" sz="1800" dirty="0"/>
              <a:t>] </a:t>
            </a:r>
            <a:r>
              <a:rPr lang="en-US" sz="1800" dirty="0">
                <a:latin typeface="Symbol" charset="0"/>
              </a:rPr>
              <a:t>=</a:t>
            </a:r>
            <a:r>
              <a:rPr lang="en-US" sz="1800" dirty="0"/>
              <a:t>  </a:t>
            </a: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rs</a:t>
            </a:r>
            <a:r>
              <a:rPr lang="en-US" sz="1800" dirty="0"/>
              <a:t>] + sign-</a:t>
            </a:r>
            <a:r>
              <a:rPr lang="en-US" sz="1800" dirty="0" err="1"/>
              <a:t>ext</a:t>
            </a:r>
            <a:r>
              <a:rPr lang="en-US" sz="1800" dirty="0"/>
              <a:t>(</a:t>
            </a:r>
            <a:r>
              <a:rPr lang="en-US" sz="1800" dirty="0" err="1"/>
              <a:t>imm</a:t>
            </a:r>
            <a:r>
              <a:rPr lang="en-US" sz="1800" dirty="0"/>
              <a:t>)</a:t>
            </a:r>
          </a:p>
        </p:txBody>
      </p:sp>
      <p:grpSp>
        <p:nvGrpSpPr>
          <p:cNvPr id="23562" name="Group 383"/>
          <p:cNvGrpSpPr>
            <a:grpSpLocks/>
          </p:cNvGrpSpPr>
          <p:nvPr/>
        </p:nvGrpSpPr>
        <p:grpSpPr bwMode="auto">
          <a:xfrm>
            <a:off x="4346575" y="2235200"/>
            <a:ext cx="4111625" cy="1693863"/>
            <a:chOff x="2738" y="1408"/>
            <a:chExt cx="2590" cy="1067"/>
          </a:xfrm>
        </p:grpSpPr>
        <p:sp>
          <p:nvSpPr>
            <p:cNvPr id="23638" name="AutoShape 83"/>
            <p:cNvSpPr>
              <a:spLocks/>
            </p:cNvSpPr>
            <p:nvPr/>
          </p:nvSpPr>
          <p:spPr bwMode="auto">
            <a:xfrm rot="-5400000">
              <a:off x="3472" y="674"/>
              <a:ext cx="68" cy="1536"/>
            </a:xfrm>
            <a:prstGeom prst="leftBrace">
              <a:avLst>
                <a:gd name="adj1" fmla="val 1882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639" name="Freeform 84"/>
            <p:cNvSpPr>
              <a:spLocks/>
            </p:cNvSpPr>
            <p:nvPr/>
          </p:nvSpPr>
          <p:spPr bwMode="auto">
            <a:xfrm>
              <a:off x="3548" y="1496"/>
              <a:ext cx="726" cy="288"/>
            </a:xfrm>
            <a:custGeom>
              <a:avLst/>
              <a:gdLst>
                <a:gd name="T0" fmla="*/ 857502 w 438"/>
                <a:gd name="T1" fmla="*/ 288 h 288"/>
                <a:gd name="T2" fmla="*/ 489057 w 438"/>
                <a:gd name="T3" fmla="*/ 96 h 288"/>
                <a:gd name="T4" fmla="*/ 344883 w 438"/>
                <a:gd name="T5" fmla="*/ 161 h 288"/>
                <a:gd name="T6" fmla="*/ 0 w 43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8"/>
                <a:gd name="T13" fmla="*/ 0 h 288"/>
                <a:gd name="T14" fmla="*/ 438 w 43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8" h="288">
                  <a:moveTo>
                    <a:pt x="438" y="288"/>
                  </a:moveTo>
                  <a:cubicBezTo>
                    <a:pt x="360" y="192"/>
                    <a:pt x="294" y="117"/>
                    <a:pt x="250" y="96"/>
                  </a:cubicBezTo>
                  <a:cubicBezTo>
                    <a:pt x="206" y="75"/>
                    <a:pt x="218" y="177"/>
                    <a:pt x="176" y="161"/>
                  </a:cubicBezTo>
                  <a:cubicBezTo>
                    <a:pt x="134" y="145"/>
                    <a:pt x="37" y="34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640" name="Rectangle 236"/>
            <p:cNvSpPr>
              <a:spLocks noChangeArrowheads="1"/>
            </p:cNvSpPr>
            <p:nvPr/>
          </p:nvSpPr>
          <p:spPr bwMode="auto">
            <a:xfrm>
              <a:off x="4028" y="1725"/>
              <a:ext cx="130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rgbClr val="CC0000"/>
                  </a:solidFill>
                </a:rPr>
                <a:t>constant field, indicating -3 as second operand</a:t>
              </a:r>
            </a:p>
            <a:p>
              <a:pPr algn="ctr"/>
              <a:r>
                <a:rPr lang="en-US" sz="1800" dirty="0">
                  <a:solidFill>
                    <a:srgbClr val="CC0000"/>
                  </a:solidFill>
                </a:rPr>
                <a:t>(sign-extended!)</a:t>
              </a:r>
            </a:p>
          </p:txBody>
        </p:sp>
      </p:grpSp>
      <p:sp>
        <p:nvSpPr>
          <p:cNvPr id="23563" name="Rectangle 309"/>
          <p:cNvSpPr>
            <a:spLocks noChangeArrowheads="1"/>
          </p:cNvSpPr>
          <p:nvPr/>
        </p:nvSpPr>
        <p:spPr bwMode="auto">
          <a:xfrm>
            <a:off x="685800" y="4775200"/>
            <a:ext cx="24844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Courier New" charset="0"/>
              </a:rPr>
              <a:t>addi rt, rs, imm</a:t>
            </a:r>
            <a:r>
              <a:rPr lang="en-US" sz="2000"/>
              <a:t>:</a:t>
            </a:r>
          </a:p>
        </p:txBody>
      </p:sp>
      <p:grpSp>
        <p:nvGrpSpPr>
          <p:cNvPr id="23564" name="Group 310"/>
          <p:cNvGrpSpPr>
            <a:grpSpLocks/>
          </p:cNvGrpSpPr>
          <p:nvPr/>
        </p:nvGrpSpPr>
        <p:grpSpPr bwMode="auto">
          <a:xfrm>
            <a:off x="1752600" y="1752600"/>
            <a:ext cx="5181600" cy="609600"/>
            <a:chOff x="1632" y="3600"/>
            <a:chExt cx="3264" cy="384"/>
          </a:xfrm>
        </p:grpSpPr>
        <p:sp>
          <p:nvSpPr>
            <p:cNvPr id="23567" name="Rectangle 311"/>
            <p:cNvSpPr>
              <a:spLocks noChangeArrowheads="1"/>
            </p:cNvSpPr>
            <p:nvPr/>
          </p:nvSpPr>
          <p:spPr bwMode="auto">
            <a:xfrm>
              <a:off x="1632" y="3600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68" name="Group 312"/>
            <p:cNvGrpSpPr>
              <a:grpSpLocks/>
            </p:cNvGrpSpPr>
            <p:nvPr/>
          </p:nvGrpSpPr>
          <p:grpSpPr bwMode="auto">
            <a:xfrm>
              <a:off x="1728" y="3696"/>
              <a:ext cx="3072" cy="192"/>
              <a:chOff x="1728" y="1728"/>
              <a:chExt cx="3072" cy="192"/>
            </a:xfrm>
          </p:grpSpPr>
          <p:grpSp>
            <p:nvGrpSpPr>
              <p:cNvPr id="23601" name="Group 313"/>
              <p:cNvGrpSpPr>
                <a:grpSpLocks/>
              </p:cNvGrpSpPr>
              <p:nvPr/>
            </p:nvGrpSpPr>
            <p:grpSpPr bwMode="auto">
              <a:xfrm>
                <a:off x="1728" y="1728"/>
                <a:ext cx="3072" cy="192"/>
                <a:chOff x="1728" y="288"/>
                <a:chExt cx="3072" cy="192"/>
              </a:xfrm>
            </p:grpSpPr>
            <p:grpSp>
              <p:nvGrpSpPr>
                <p:cNvPr id="23605" name="Group 314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23607" name="Lin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08" name="Line 3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09" name="Line 3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0" name="Line 3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1" name="Line 3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2" name="Line 3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3" name="Line 3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4" name="Line 3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5" name="Lin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6" name="Line 3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7" name="Line 3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8" name="Line 3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9" name="Line 3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0" name="Line 3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1" name="Line 3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2" name="Line 3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3" name="Line 3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4" name="Line 3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5" name="Line 3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6" name="Line 3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7" name="Line 3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8" name="Line 3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29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0" name="Line 3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1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2" name="Line 3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3" name="Line 3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4" name="Line 3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5" name="Line 3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6" name="Line 3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37" name="Line 3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606" name="Rectangle 346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602" name="Line 347"/>
              <p:cNvSpPr>
                <a:spLocks noChangeShapeType="1"/>
              </p:cNvSpPr>
              <p:nvPr/>
            </p:nvSpPr>
            <p:spPr bwMode="auto">
              <a:xfrm>
                <a:off x="230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3" name="Line 34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4" name="Line 349"/>
              <p:cNvSpPr>
                <a:spLocks noChangeShapeType="1"/>
              </p:cNvSpPr>
              <p:nvPr/>
            </p:nvSpPr>
            <p:spPr bwMode="auto">
              <a:xfrm>
                <a:off x="326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9" name="Text Box 350"/>
            <p:cNvSpPr txBox="1">
              <a:spLocks noChangeArrowheads="1"/>
            </p:cNvSpPr>
            <p:nvPr/>
          </p:nvSpPr>
          <p:spPr bwMode="auto">
            <a:xfrm>
              <a:off x="1680" y="369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0" name="Text Box 351"/>
            <p:cNvSpPr txBox="1">
              <a:spLocks noChangeArrowheads="1"/>
            </p:cNvSpPr>
            <p:nvPr/>
          </p:nvSpPr>
          <p:spPr bwMode="auto">
            <a:xfrm>
              <a:off x="177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1" name="Text Box 352"/>
            <p:cNvSpPr txBox="1">
              <a:spLocks noChangeArrowheads="1"/>
            </p:cNvSpPr>
            <p:nvPr/>
          </p:nvSpPr>
          <p:spPr bwMode="auto">
            <a:xfrm>
              <a:off x="189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72" name="Text Box 353"/>
            <p:cNvSpPr txBox="1">
              <a:spLocks noChangeArrowheads="1"/>
            </p:cNvSpPr>
            <p:nvPr/>
          </p:nvSpPr>
          <p:spPr bwMode="auto">
            <a:xfrm>
              <a:off x="196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3" name="Text Box 354"/>
            <p:cNvSpPr txBox="1">
              <a:spLocks noChangeArrowheads="1"/>
            </p:cNvSpPr>
            <p:nvPr/>
          </p:nvSpPr>
          <p:spPr bwMode="auto">
            <a:xfrm>
              <a:off x="206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4" name="Text Box 355"/>
            <p:cNvSpPr txBox="1">
              <a:spLocks noChangeArrowheads="1"/>
            </p:cNvSpPr>
            <p:nvPr/>
          </p:nvSpPr>
          <p:spPr bwMode="auto">
            <a:xfrm>
              <a:off x="21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5" name="Text Box 356"/>
            <p:cNvSpPr txBox="1">
              <a:spLocks noChangeArrowheads="1"/>
            </p:cNvSpPr>
            <p:nvPr/>
          </p:nvSpPr>
          <p:spPr bwMode="auto">
            <a:xfrm>
              <a:off x="225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6" name="Text Box 357"/>
            <p:cNvSpPr txBox="1">
              <a:spLocks noChangeArrowheads="1"/>
            </p:cNvSpPr>
            <p:nvPr/>
          </p:nvSpPr>
          <p:spPr bwMode="auto">
            <a:xfrm>
              <a:off x="237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77" name="Text Box 358"/>
            <p:cNvSpPr txBox="1">
              <a:spLocks noChangeArrowheads="1"/>
            </p:cNvSpPr>
            <p:nvPr/>
          </p:nvSpPr>
          <p:spPr bwMode="auto">
            <a:xfrm>
              <a:off x="244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78" name="Text Box 359"/>
            <p:cNvSpPr txBox="1">
              <a:spLocks noChangeArrowheads="1"/>
            </p:cNvSpPr>
            <p:nvPr/>
          </p:nvSpPr>
          <p:spPr bwMode="auto">
            <a:xfrm>
              <a:off x="256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79" name="Text Box 360"/>
            <p:cNvSpPr txBox="1">
              <a:spLocks noChangeArrowheads="1"/>
            </p:cNvSpPr>
            <p:nvPr/>
          </p:nvSpPr>
          <p:spPr bwMode="auto">
            <a:xfrm>
              <a:off x="265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0" name="Text Box 361"/>
            <p:cNvSpPr txBox="1">
              <a:spLocks noChangeArrowheads="1"/>
            </p:cNvSpPr>
            <p:nvPr/>
          </p:nvSpPr>
          <p:spPr bwMode="auto">
            <a:xfrm>
              <a:off x="273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81" name="Text Box 362"/>
            <p:cNvSpPr txBox="1">
              <a:spLocks noChangeArrowheads="1"/>
            </p:cNvSpPr>
            <p:nvPr/>
          </p:nvSpPr>
          <p:spPr bwMode="auto">
            <a:xfrm>
              <a:off x="285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2" name="Text Box 363"/>
            <p:cNvSpPr txBox="1">
              <a:spLocks noChangeArrowheads="1"/>
            </p:cNvSpPr>
            <p:nvPr/>
          </p:nvSpPr>
          <p:spPr bwMode="auto">
            <a:xfrm>
              <a:off x="292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83" name="Text Box 364"/>
            <p:cNvSpPr txBox="1">
              <a:spLocks noChangeArrowheads="1"/>
            </p:cNvSpPr>
            <p:nvPr/>
          </p:nvSpPr>
          <p:spPr bwMode="auto">
            <a:xfrm>
              <a:off x="302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584" name="Text Box 365"/>
            <p:cNvSpPr txBox="1">
              <a:spLocks noChangeArrowheads="1"/>
            </p:cNvSpPr>
            <p:nvPr/>
          </p:nvSpPr>
          <p:spPr bwMode="auto">
            <a:xfrm>
              <a:off x="313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5" name="Text Box 366"/>
            <p:cNvSpPr txBox="1">
              <a:spLocks noChangeArrowheads="1"/>
            </p:cNvSpPr>
            <p:nvPr/>
          </p:nvSpPr>
          <p:spPr bwMode="auto">
            <a:xfrm>
              <a:off x="323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6" name="Text Box 367"/>
            <p:cNvSpPr txBox="1">
              <a:spLocks noChangeArrowheads="1"/>
            </p:cNvSpPr>
            <p:nvPr/>
          </p:nvSpPr>
          <p:spPr bwMode="auto">
            <a:xfrm>
              <a:off x="332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7" name="Text Box 368"/>
            <p:cNvSpPr txBox="1">
              <a:spLocks noChangeArrowheads="1"/>
            </p:cNvSpPr>
            <p:nvPr/>
          </p:nvSpPr>
          <p:spPr bwMode="auto">
            <a:xfrm>
              <a:off x="342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8" name="Text Box 369"/>
            <p:cNvSpPr txBox="1">
              <a:spLocks noChangeArrowheads="1"/>
            </p:cNvSpPr>
            <p:nvPr/>
          </p:nvSpPr>
          <p:spPr bwMode="auto">
            <a:xfrm>
              <a:off x="352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89" name="Text Box 370"/>
            <p:cNvSpPr txBox="1">
              <a:spLocks noChangeArrowheads="1"/>
            </p:cNvSpPr>
            <p:nvPr/>
          </p:nvSpPr>
          <p:spPr bwMode="auto">
            <a:xfrm>
              <a:off x="361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0" name="Text Box 371"/>
            <p:cNvSpPr txBox="1">
              <a:spLocks noChangeArrowheads="1"/>
            </p:cNvSpPr>
            <p:nvPr/>
          </p:nvSpPr>
          <p:spPr bwMode="auto">
            <a:xfrm>
              <a:off x="371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1" name="Text Box 372"/>
            <p:cNvSpPr txBox="1">
              <a:spLocks noChangeArrowheads="1"/>
            </p:cNvSpPr>
            <p:nvPr/>
          </p:nvSpPr>
          <p:spPr bwMode="auto">
            <a:xfrm>
              <a:off x="380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2" name="Text Box 373"/>
            <p:cNvSpPr txBox="1">
              <a:spLocks noChangeArrowheads="1"/>
            </p:cNvSpPr>
            <p:nvPr/>
          </p:nvSpPr>
          <p:spPr bwMode="auto">
            <a:xfrm>
              <a:off x="390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3" name="Text Box 374"/>
            <p:cNvSpPr txBox="1">
              <a:spLocks noChangeArrowheads="1"/>
            </p:cNvSpPr>
            <p:nvPr/>
          </p:nvSpPr>
          <p:spPr bwMode="auto">
            <a:xfrm>
              <a:off x="400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4" name="Text Box 375"/>
            <p:cNvSpPr txBox="1">
              <a:spLocks noChangeArrowheads="1"/>
            </p:cNvSpPr>
            <p:nvPr/>
          </p:nvSpPr>
          <p:spPr bwMode="auto">
            <a:xfrm>
              <a:off x="409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5" name="Text Box 376"/>
            <p:cNvSpPr txBox="1">
              <a:spLocks noChangeArrowheads="1"/>
            </p:cNvSpPr>
            <p:nvPr/>
          </p:nvSpPr>
          <p:spPr bwMode="auto">
            <a:xfrm>
              <a:off x="419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6" name="Text Box 377"/>
            <p:cNvSpPr txBox="1">
              <a:spLocks noChangeArrowheads="1"/>
            </p:cNvSpPr>
            <p:nvPr/>
          </p:nvSpPr>
          <p:spPr bwMode="auto">
            <a:xfrm>
              <a:off x="428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7" name="Text Box 378"/>
            <p:cNvSpPr txBox="1">
              <a:spLocks noChangeArrowheads="1"/>
            </p:cNvSpPr>
            <p:nvPr/>
          </p:nvSpPr>
          <p:spPr bwMode="auto">
            <a:xfrm>
              <a:off x="438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8" name="Text Box 379"/>
            <p:cNvSpPr txBox="1">
              <a:spLocks noChangeArrowheads="1"/>
            </p:cNvSpPr>
            <p:nvPr/>
          </p:nvSpPr>
          <p:spPr bwMode="auto">
            <a:xfrm>
              <a:off x="448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3599" name="Text Box 380"/>
            <p:cNvSpPr txBox="1">
              <a:spLocks noChangeArrowheads="1"/>
            </p:cNvSpPr>
            <p:nvPr/>
          </p:nvSpPr>
          <p:spPr bwMode="auto">
            <a:xfrm>
              <a:off x="45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3600" name="Text Box 381"/>
            <p:cNvSpPr txBox="1">
              <a:spLocks noChangeArrowheads="1"/>
            </p:cNvSpPr>
            <p:nvPr/>
          </p:nvSpPr>
          <p:spPr bwMode="auto">
            <a:xfrm>
              <a:off x="467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3565" name="Text Box 403"/>
          <p:cNvSpPr txBox="1">
            <a:spLocks noChangeArrowheads="1"/>
          </p:cNvSpPr>
          <p:nvPr/>
        </p:nvSpPr>
        <p:spPr bwMode="auto">
          <a:xfrm>
            <a:off x="1068388" y="1857375"/>
            <a:ext cx="836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/>
              <a:t>I-type:</a:t>
            </a:r>
          </a:p>
        </p:txBody>
      </p:sp>
      <p:sp>
        <p:nvSpPr>
          <p:cNvPr id="2356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89A8FAE-AA81-1543-B9B4-BAF495AF8A4E}" type="slidenum">
              <a:rPr lang="en-US" sz="1400">
                <a:latin typeface="Arial Narrow" charset="0"/>
              </a:rPr>
              <a:pPr/>
              <a:t>5</a:t>
            </a:fld>
            <a:endParaRPr lang="en-US" sz="1400">
              <a:latin typeface="Arial Narrow" charset="0"/>
            </a:endParaRPr>
          </a:p>
        </p:txBody>
      </p:sp>
      <p:sp>
        <p:nvSpPr>
          <p:cNvPr id="99" name="Text Box 90"/>
          <p:cNvSpPr txBox="1">
            <a:spLocks noChangeArrowheads="1"/>
          </p:cNvSpPr>
          <p:nvPr/>
        </p:nvSpPr>
        <p:spPr bwMode="auto">
          <a:xfrm>
            <a:off x="5105400" y="5085184"/>
            <a:ext cx="3862388" cy="107721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95288" indent="-39528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 dirty="0"/>
              <a:t>sign extension pads the sign to make the </a:t>
            </a:r>
            <a:r>
              <a:rPr lang="en-US" sz="1600" b="0" dirty="0" err="1"/>
              <a:t>imm</a:t>
            </a:r>
            <a:r>
              <a:rPr lang="en-US" sz="1600" b="0" dirty="0"/>
              <a:t> into a 32-bit signed number:</a:t>
            </a:r>
          </a:p>
          <a:p>
            <a:endParaRPr lang="en-US" sz="1600" b="0" dirty="0"/>
          </a:p>
          <a:p>
            <a:r>
              <a:rPr lang="en-US" sz="1600" b="0" dirty="0">
                <a:solidFill>
                  <a:srgbClr val="0000FF"/>
                </a:solidFill>
              </a:rPr>
              <a:t>1111111111111111</a:t>
            </a:r>
            <a:r>
              <a:rPr lang="en-US" sz="1600" b="0" dirty="0"/>
              <a:t>1111111111111101</a:t>
            </a:r>
          </a:p>
        </p:txBody>
      </p:sp>
    </p:spTree>
    <p:extLst>
      <p:ext uri="{BB962C8B-B14F-4D97-AF65-F5344CB8AC3E}">
        <p14:creationId xmlns:p14="http://schemas.microsoft.com/office/powerpoint/2010/main" val="1458740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76906"/>
            <a:ext cx="9144000" cy="70787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Beware ADDIU: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“add immediate </a:t>
            </a:r>
            <a:r>
              <a:rPr lang="en-US" sz="3200" strike="sngStrike" dirty="0">
                <a:ea typeface="ＭＳ Ｐゴシック" charset="0"/>
                <a:cs typeface="ＭＳ Ｐゴシック" charset="0"/>
                <a:sym typeface="Symbol" charset="0"/>
              </a:rPr>
              <a:t>unsigned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”</a:t>
            </a:r>
            <a:endParaRPr lang="en-US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04800" y="1439148"/>
            <a:ext cx="663842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 err="1">
                <a:solidFill>
                  <a:srgbClr val="CC0000"/>
                </a:solidFill>
              </a:rPr>
              <a:t>addi</a:t>
            </a:r>
            <a:r>
              <a:rPr lang="en-US" dirty="0" err="1">
                <a:solidFill>
                  <a:srgbClr val="0000FF"/>
                </a:solidFill>
              </a:rPr>
              <a:t>u</a:t>
            </a:r>
            <a:r>
              <a:rPr lang="en-US" b="0" dirty="0">
                <a:solidFill>
                  <a:srgbClr val="CC0000"/>
                </a:solidFill>
              </a:rPr>
              <a:t>:  supposedly “add immediate </a:t>
            </a:r>
            <a:r>
              <a:rPr lang="en-US" b="0" strike="sngStrike" dirty="0">
                <a:solidFill>
                  <a:srgbClr val="CC0000"/>
                </a:solidFill>
              </a:rPr>
              <a:t>unsigned</a:t>
            </a:r>
            <a:r>
              <a:rPr lang="en-US" b="0" dirty="0">
                <a:solidFill>
                  <a:srgbClr val="CC0000"/>
                </a:solidFill>
              </a:rPr>
              <a:t>”</a:t>
            </a:r>
          </a:p>
          <a:p>
            <a:r>
              <a:rPr lang="en-US" b="0" dirty="0">
                <a:solidFill>
                  <a:srgbClr val="CC0000"/>
                </a:solidFill>
              </a:rPr>
              <a:t>	BUT IS A MISNOMER!  Actually sign-extends the immediate.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663575" y="4104531"/>
            <a:ext cx="7794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Symbolic version:  </a:t>
            </a:r>
            <a:r>
              <a:rPr lang="en-US" sz="2000" dirty="0" err="1">
                <a:latin typeface="Courier New" charset="0"/>
              </a:rPr>
              <a:t>addi</a:t>
            </a:r>
            <a:r>
              <a:rPr lang="en-US" sz="2000" dirty="0" err="1">
                <a:solidFill>
                  <a:srgbClr val="0000FF"/>
                </a:solidFill>
                <a:latin typeface="Courier New" charset="0"/>
              </a:rPr>
              <a:t>u</a:t>
            </a:r>
            <a:r>
              <a:rPr lang="en-US" sz="2000" dirty="0">
                <a:latin typeface="Courier New" charset="0"/>
              </a:rPr>
              <a:t> $9, $11, </a:t>
            </a:r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-3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143000" y="5638800"/>
            <a:ext cx="342106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233363" indent="-233363">
              <a:lnSpc>
                <a:spcPct val="90000"/>
              </a:lnSpc>
            </a:pPr>
            <a:r>
              <a:rPr lang="ja-JP" altLang="en-US" sz="1800"/>
              <a:t>“</a:t>
            </a:r>
            <a:r>
              <a:rPr lang="en-US" altLang="ja-JP" sz="1800"/>
              <a:t>Add the contents of rs to const; store result in rt</a:t>
            </a:r>
            <a:r>
              <a:rPr lang="ja-JP" altLang="en-US" sz="1800"/>
              <a:t>”</a:t>
            </a:r>
            <a:endParaRPr lang="en-US" sz="1800"/>
          </a:p>
        </p:txBody>
      </p:sp>
      <p:grpSp>
        <p:nvGrpSpPr>
          <p:cNvPr id="25605" name="Group 71"/>
          <p:cNvGrpSpPr>
            <a:grpSpLocks/>
          </p:cNvGrpSpPr>
          <p:nvPr/>
        </p:nvGrpSpPr>
        <p:grpSpPr bwMode="auto">
          <a:xfrm>
            <a:off x="501650" y="2590056"/>
            <a:ext cx="2292350" cy="1158875"/>
            <a:chOff x="309" y="1404"/>
            <a:chExt cx="1444" cy="730"/>
          </a:xfrm>
        </p:grpSpPr>
        <p:grpSp>
          <p:nvGrpSpPr>
            <p:cNvPr id="25695" name="Group 72"/>
            <p:cNvGrpSpPr>
              <a:grpSpLocks/>
            </p:cNvGrpSpPr>
            <p:nvPr/>
          </p:nvGrpSpPr>
          <p:grpSpPr bwMode="auto">
            <a:xfrm>
              <a:off x="309" y="1476"/>
              <a:ext cx="1108" cy="658"/>
              <a:chOff x="237" y="1556"/>
              <a:chExt cx="1108" cy="658"/>
            </a:xfrm>
          </p:grpSpPr>
          <p:sp>
            <p:nvSpPr>
              <p:cNvPr id="25697" name="Freeform 73"/>
              <p:cNvSpPr>
                <a:spLocks/>
              </p:cNvSpPr>
              <p:nvPr/>
            </p:nvSpPr>
            <p:spPr bwMode="auto">
              <a:xfrm flipH="1">
                <a:off x="1009" y="1556"/>
                <a:ext cx="336" cy="152"/>
              </a:xfrm>
              <a:custGeom>
                <a:avLst/>
                <a:gdLst>
                  <a:gd name="T0" fmla="*/ 336 w 336"/>
                  <a:gd name="T1" fmla="*/ 144 h 152"/>
                  <a:gd name="T2" fmla="*/ 192 w 336"/>
                  <a:gd name="T3" fmla="*/ 48 h 152"/>
                  <a:gd name="T4" fmla="*/ 192 w 336"/>
                  <a:gd name="T5" fmla="*/ 144 h 152"/>
                  <a:gd name="T6" fmla="*/ 0 w 336"/>
                  <a:gd name="T7" fmla="*/ 0 h 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152"/>
                  <a:gd name="T14" fmla="*/ 336 w 336"/>
                  <a:gd name="T15" fmla="*/ 152 h 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152">
                    <a:moveTo>
                      <a:pt x="336" y="144"/>
                    </a:moveTo>
                    <a:cubicBezTo>
                      <a:pt x="276" y="96"/>
                      <a:pt x="216" y="48"/>
                      <a:pt x="192" y="48"/>
                    </a:cubicBezTo>
                    <a:cubicBezTo>
                      <a:pt x="168" y="48"/>
                      <a:pt x="224" y="152"/>
                      <a:pt x="192" y="144"/>
                    </a:cubicBezTo>
                    <a:cubicBezTo>
                      <a:pt x="160" y="136"/>
                      <a:pt x="80" y="68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698" name="Text Box 74"/>
              <p:cNvSpPr txBox="1">
                <a:spLocks noChangeArrowheads="1"/>
              </p:cNvSpPr>
              <p:nvPr/>
            </p:nvSpPr>
            <p:spPr bwMode="auto">
              <a:xfrm>
                <a:off x="237" y="1632"/>
                <a:ext cx="1010" cy="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>
                    <a:solidFill>
                      <a:srgbClr val="CC0000"/>
                    </a:solidFill>
                  </a:rPr>
                  <a:t>OP = </a:t>
                </a:r>
                <a:r>
                  <a:rPr lang="en-US" sz="1800" dirty="0">
                    <a:solidFill>
                      <a:srgbClr val="0000FF"/>
                    </a:solidFill>
                  </a:rPr>
                  <a:t>0x09</a:t>
                </a:r>
                <a:r>
                  <a:rPr lang="en-US" sz="1800" dirty="0">
                    <a:solidFill>
                      <a:srgbClr val="CC0000"/>
                    </a:solidFill>
                  </a:rPr>
                  <a:t>, dictating </a:t>
                </a:r>
                <a:r>
                  <a:rPr lang="en-US" sz="1800" dirty="0" err="1">
                    <a:solidFill>
                      <a:srgbClr val="CC0000"/>
                    </a:solidFill>
                  </a:rPr>
                  <a:t>addi</a:t>
                </a:r>
                <a:r>
                  <a:rPr lang="en-US" sz="1800" dirty="0" err="1">
                    <a:solidFill>
                      <a:srgbClr val="0000FF"/>
                    </a:solidFill>
                  </a:rPr>
                  <a:t>u</a:t>
                </a:r>
                <a:endParaRPr lang="en-US" sz="1800" dirty="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25696" name="AutoShape 75"/>
            <p:cNvSpPr>
              <a:spLocks/>
            </p:cNvSpPr>
            <p:nvPr/>
          </p:nvSpPr>
          <p:spPr bwMode="auto">
            <a:xfrm rot="-5400000">
              <a:off x="1438" y="1161"/>
              <a:ext cx="72" cy="558"/>
            </a:xfrm>
            <a:prstGeom prst="leftBrace">
              <a:avLst>
                <a:gd name="adj1" fmla="val 645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5606" name="AutoShape 77"/>
          <p:cNvSpPr>
            <a:spLocks/>
          </p:cNvSpPr>
          <p:nvPr/>
        </p:nvSpPr>
        <p:spPr bwMode="auto">
          <a:xfrm rot="-5400000">
            <a:off x="3106738" y="2285256"/>
            <a:ext cx="114300" cy="762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5607" name="Group 382"/>
          <p:cNvGrpSpPr>
            <a:grpSpLocks/>
          </p:cNvGrpSpPr>
          <p:nvPr/>
        </p:nvGrpSpPr>
        <p:grpSpPr bwMode="auto">
          <a:xfrm>
            <a:off x="2325688" y="2723406"/>
            <a:ext cx="1779587" cy="1036638"/>
            <a:chOff x="1465" y="1476"/>
            <a:chExt cx="1121" cy="653"/>
          </a:xfrm>
        </p:grpSpPr>
        <p:sp>
          <p:nvSpPr>
            <p:cNvPr id="25693" name="Rectangle 78"/>
            <p:cNvSpPr>
              <a:spLocks noChangeArrowheads="1"/>
            </p:cNvSpPr>
            <p:nvPr/>
          </p:nvSpPr>
          <p:spPr bwMode="auto">
            <a:xfrm>
              <a:off x="1465" y="1725"/>
              <a:ext cx="112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rs = 11, Reg[11]</a:t>
              </a:r>
              <a:br>
                <a:rPr lang="en-US" sz="1800">
                  <a:solidFill>
                    <a:srgbClr val="CC0000"/>
                  </a:solidFill>
                </a:rPr>
              </a:br>
              <a:r>
                <a:rPr lang="en-US" sz="1800">
                  <a:solidFill>
                    <a:srgbClr val="CC0000"/>
                  </a:solidFill>
                </a:rPr>
                <a:t>source </a:t>
              </a:r>
            </a:p>
          </p:txBody>
        </p:sp>
        <p:sp>
          <p:nvSpPr>
            <p:cNvPr id="25694" name="Line 79"/>
            <p:cNvSpPr>
              <a:spLocks noChangeShapeType="1"/>
            </p:cNvSpPr>
            <p:nvPr/>
          </p:nvSpPr>
          <p:spPr bwMode="auto">
            <a:xfrm flipV="1">
              <a:off x="1948" y="1476"/>
              <a:ext cx="42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5608" name="Group 384"/>
          <p:cNvGrpSpPr>
            <a:grpSpLocks/>
          </p:cNvGrpSpPr>
          <p:nvPr/>
        </p:nvGrpSpPr>
        <p:grpSpPr bwMode="auto">
          <a:xfrm>
            <a:off x="3556000" y="2609106"/>
            <a:ext cx="2452688" cy="1123950"/>
            <a:chOff x="2240" y="1404"/>
            <a:chExt cx="1545" cy="708"/>
          </a:xfrm>
        </p:grpSpPr>
        <p:sp>
          <p:nvSpPr>
            <p:cNvPr id="25690" name="Freeform 81"/>
            <p:cNvSpPr>
              <a:spLocks/>
            </p:cNvSpPr>
            <p:nvPr/>
          </p:nvSpPr>
          <p:spPr bwMode="auto">
            <a:xfrm>
              <a:off x="2473" y="1480"/>
              <a:ext cx="711" cy="248"/>
            </a:xfrm>
            <a:custGeom>
              <a:avLst/>
              <a:gdLst>
                <a:gd name="T0" fmla="*/ 712303298 w 265"/>
                <a:gd name="T1" fmla="*/ 30 h 288"/>
                <a:gd name="T2" fmla="*/ 405780753 w 265"/>
                <a:gd name="T3" fmla="*/ 10 h 288"/>
                <a:gd name="T4" fmla="*/ 295246689 w 265"/>
                <a:gd name="T5" fmla="*/ 25 h 288"/>
                <a:gd name="T6" fmla="*/ 0 w 265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5"/>
                <a:gd name="T13" fmla="*/ 0 h 288"/>
                <a:gd name="T14" fmla="*/ 265 w 265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5" h="288">
                  <a:moveTo>
                    <a:pt x="265" y="288"/>
                  </a:moveTo>
                  <a:cubicBezTo>
                    <a:pt x="218" y="192"/>
                    <a:pt x="177" y="105"/>
                    <a:pt x="151" y="96"/>
                  </a:cubicBezTo>
                  <a:cubicBezTo>
                    <a:pt x="125" y="87"/>
                    <a:pt x="135" y="252"/>
                    <a:pt x="110" y="236"/>
                  </a:cubicBezTo>
                  <a:cubicBezTo>
                    <a:pt x="85" y="220"/>
                    <a:pt x="23" y="49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691" name="AutoShape 82"/>
            <p:cNvSpPr>
              <a:spLocks/>
            </p:cNvSpPr>
            <p:nvPr/>
          </p:nvSpPr>
          <p:spPr bwMode="auto">
            <a:xfrm rot="-5400000">
              <a:off x="2444" y="1200"/>
              <a:ext cx="72" cy="48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92" name="Rectangle 85"/>
            <p:cNvSpPr>
              <a:spLocks noChangeArrowheads="1"/>
            </p:cNvSpPr>
            <p:nvPr/>
          </p:nvSpPr>
          <p:spPr bwMode="auto">
            <a:xfrm>
              <a:off x="2738" y="1708"/>
              <a:ext cx="104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rt = 9, Reg[9] destination</a:t>
              </a:r>
            </a:p>
          </p:txBody>
        </p:sp>
      </p:grpSp>
      <p:sp>
        <p:nvSpPr>
          <p:cNvPr id="25609" name="Rectangle 86"/>
          <p:cNvSpPr>
            <a:spLocks noChangeArrowheads="1"/>
          </p:cNvSpPr>
          <p:nvPr/>
        </p:nvSpPr>
        <p:spPr bwMode="auto">
          <a:xfrm>
            <a:off x="990600" y="5181600"/>
            <a:ext cx="3902443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rt</a:t>
            </a:r>
            <a:r>
              <a:rPr lang="en-US" sz="1800" dirty="0"/>
              <a:t>] </a:t>
            </a:r>
            <a:r>
              <a:rPr lang="en-US" sz="1800" dirty="0">
                <a:latin typeface="Symbol" charset="0"/>
              </a:rPr>
              <a:t>=</a:t>
            </a:r>
            <a:r>
              <a:rPr lang="en-US" sz="1800" dirty="0"/>
              <a:t>  </a:t>
            </a: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rs</a:t>
            </a:r>
            <a:r>
              <a:rPr lang="en-US" sz="1800" dirty="0"/>
              <a:t>] + sign-</a:t>
            </a:r>
            <a:r>
              <a:rPr lang="en-US" sz="1800" dirty="0" err="1"/>
              <a:t>ext</a:t>
            </a:r>
            <a:r>
              <a:rPr lang="en-US" sz="1800" dirty="0"/>
              <a:t>(</a:t>
            </a:r>
            <a:r>
              <a:rPr lang="en-US" sz="1800" dirty="0" err="1"/>
              <a:t>imm</a:t>
            </a:r>
            <a:r>
              <a:rPr lang="en-US" sz="1800" dirty="0"/>
              <a:t>)</a:t>
            </a:r>
          </a:p>
        </p:txBody>
      </p:sp>
      <p:grpSp>
        <p:nvGrpSpPr>
          <p:cNvPr id="25611" name="Group 383"/>
          <p:cNvGrpSpPr>
            <a:grpSpLocks/>
          </p:cNvGrpSpPr>
          <p:nvPr/>
        </p:nvGrpSpPr>
        <p:grpSpPr bwMode="auto">
          <a:xfrm>
            <a:off x="4346575" y="2615456"/>
            <a:ext cx="4416425" cy="1703388"/>
            <a:chOff x="2738" y="1408"/>
            <a:chExt cx="2782" cy="1073"/>
          </a:xfrm>
        </p:grpSpPr>
        <p:sp>
          <p:nvSpPr>
            <p:cNvPr id="25687" name="AutoShape 83"/>
            <p:cNvSpPr>
              <a:spLocks/>
            </p:cNvSpPr>
            <p:nvPr/>
          </p:nvSpPr>
          <p:spPr bwMode="auto">
            <a:xfrm rot="-5400000">
              <a:off x="3472" y="674"/>
              <a:ext cx="68" cy="1536"/>
            </a:xfrm>
            <a:prstGeom prst="leftBrace">
              <a:avLst>
                <a:gd name="adj1" fmla="val 1882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88" name="Freeform 84"/>
            <p:cNvSpPr>
              <a:spLocks/>
            </p:cNvSpPr>
            <p:nvPr/>
          </p:nvSpPr>
          <p:spPr bwMode="auto">
            <a:xfrm>
              <a:off x="3548" y="1496"/>
              <a:ext cx="726" cy="288"/>
            </a:xfrm>
            <a:custGeom>
              <a:avLst/>
              <a:gdLst>
                <a:gd name="T0" fmla="*/ 857502 w 438"/>
                <a:gd name="T1" fmla="*/ 288 h 288"/>
                <a:gd name="T2" fmla="*/ 489057 w 438"/>
                <a:gd name="T3" fmla="*/ 96 h 288"/>
                <a:gd name="T4" fmla="*/ 344883 w 438"/>
                <a:gd name="T5" fmla="*/ 161 h 288"/>
                <a:gd name="T6" fmla="*/ 0 w 43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8"/>
                <a:gd name="T13" fmla="*/ 0 h 288"/>
                <a:gd name="T14" fmla="*/ 438 w 43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8" h="288">
                  <a:moveTo>
                    <a:pt x="438" y="288"/>
                  </a:moveTo>
                  <a:cubicBezTo>
                    <a:pt x="360" y="192"/>
                    <a:pt x="294" y="117"/>
                    <a:pt x="250" y="96"/>
                  </a:cubicBezTo>
                  <a:cubicBezTo>
                    <a:pt x="206" y="75"/>
                    <a:pt x="218" y="177"/>
                    <a:pt x="176" y="161"/>
                  </a:cubicBezTo>
                  <a:cubicBezTo>
                    <a:pt x="134" y="145"/>
                    <a:pt x="37" y="34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689" name="Rectangle 236"/>
            <p:cNvSpPr>
              <a:spLocks noChangeArrowheads="1"/>
            </p:cNvSpPr>
            <p:nvPr/>
          </p:nvSpPr>
          <p:spPr bwMode="auto">
            <a:xfrm>
              <a:off x="4028" y="1725"/>
              <a:ext cx="149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rgbClr val="CC0000"/>
                  </a:solidFill>
                </a:rPr>
                <a:t>constant field, indicating -3 as second operand</a:t>
              </a:r>
            </a:p>
            <a:p>
              <a:pPr algn="ctr"/>
              <a:r>
                <a:rPr lang="en-US" sz="1800" dirty="0">
                  <a:solidFill>
                    <a:srgbClr val="CC0000"/>
                  </a:solidFill>
                </a:rPr>
                <a:t>(sign-extended!)</a:t>
              </a:r>
            </a:p>
          </p:txBody>
        </p:sp>
      </p:grpSp>
      <p:sp>
        <p:nvSpPr>
          <p:cNvPr id="25612" name="Rectangle 309"/>
          <p:cNvSpPr>
            <a:spLocks noChangeArrowheads="1"/>
          </p:cNvSpPr>
          <p:nvPr/>
        </p:nvSpPr>
        <p:spPr bwMode="auto">
          <a:xfrm>
            <a:off x="685800" y="4775200"/>
            <a:ext cx="26225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>
                <a:latin typeface="Courier New" charset="0"/>
              </a:rPr>
              <a:t>addi</a:t>
            </a:r>
            <a:r>
              <a:rPr lang="en-US" sz="1800" dirty="0" err="1">
                <a:solidFill>
                  <a:srgbClr val="0000FF"/>
                </a:solidFill>
                <a:latin typeface="Courier New" charset="0"/>
              </a:rPr>
              <a:t>u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rt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rs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imm</a:t>
            </a:r>
            <a:r>
              <a:rPr lang="en-US" sz="2000" dirty="0"/>
              <a:t>:</a:t>
            </a:r>
          </a:p>
        </p:txBody>
      </p:sp>
      <p:grpSp>
        <p:nvGrpSpPr>
          <p:cNvPr id="25613" name="Group 310"/>
          <p:cNvGrpSpPr>
            <a:grpSpLocks/>
          </p:cNvGrpSpPr>
          <p:nvPr/>
        </p:nvGrpSpPr>
        <p:grpSpPr bwMode="auto">
          <a:xfrm>
            <a:off x="1752600" y="2132856"/>
            <a:ext cx="5181600" cy="609600"/>
            <a:chOff x="1632" y="3600"/>
            <a:chExt cx="3264" cy="384"/>
          </a:xfrm>
        </p:grpSpPr>
        <p:sp>
          <p:nvSpPr>
            <p:cNvPr id="25616" name="Rectangle 311"/>
            <p:cNvSpPr>
              <a:spLocks noChangeArrowheads="1"/>
            </p:cNvSpPr>
            <p:nvPr/>
          </p:nvSpPr>
          <p:spPr bwMode="auto">
            <a:xfrm>
              <a:off x="1632" y="3600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17" name="Group 312"/>
            <p:cNvGrpSpPr>
              <a:grpSpLocks/>
            </p:cNvGrpSpPr>
            <p:nvPr/>
          </p:nvGrpSpPr>
          <p:grpSpPr bwMode="auto">
            <a:xfrm>
              <a:off x="1728" y="3696"/>
              <a:ext cx="3072" cy="192"/>
              <a:chOff x="1728" y="1728"/>
              <a:chExt cx="3072" cy="192"/>
            </a:xfrm>
          </p:grpSpPr>
          <p:grpSp>
            <p:nvGrpSpPr>
              <p:cNvPr id="25650" name="Group 313"/>
              <p:cNvGrpSpPr>
                <a:grpSpLocks/>
              </p:cNvGrpSpPr>
              <p:nvPr/>
            </p:nvGrpSpPr>
            <p:grpSpPr bwMode="auto">
              <a:xfrm>
                <a:off x="1728" y="1728"/>
                <a:ext cx="3072" cy="192"/>
                <a:chOff x="1728" y="288"/>
                <a:chExt cx="3072" cy="192"/>
              </a:xfrm>
            </p:grpSpPr>
            <p:grpSp>
              <p:nvGrpSpPr>
                <p:cNvPr id="25654" name="Group 314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25656" name="Lin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7" name="Line 3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8" name="Line 3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9" name="Line 3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0" name="Line 3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1" name="Line 3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2" name="Line 3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3" name="Line 3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4" name="Lin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5" name="Line 3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6" name="Line 3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7" name="Line 3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8" name="Line 3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9" name="Line 3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0" name="Line 3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1" name="Line 3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2" name="Line 3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3" name="Line 3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4" name="Line 3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5" name="Line 3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6" name="Line 3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7" name="Line 3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8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9" name="Line 3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0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1" name="Line 3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2" name="Line 3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3" name="Line 3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4" name="Line 3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5" name="Line 3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6" name="Line 3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55" name="Rectangle 346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51" name="Line 347"/>
              <p:cNvSpPr>
                <a:spLocks noChangeShapeType="1"/>
              </p:cNvSpPr>
              <p:nvPr/>
            </p:nvSpPr>
            <p:spPr bwMode="auto">
              <a:xfrm>
                <a:off x="230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2" name="Line 34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3" name="Line 349"/>
              <p:cNvSpPr>
                <a:spLocks noChangeShapeType="1"/>
              </p:cNvSpPr>
              <p:nvPr/>
            </p:nvSpPr>
            <p:spPr bwMode="auto">
              <a:xfrm>
                <a:off x="326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8" name="Text Box 350"/>
            <p:cNvSpPr txBox="1">
              <a:spLocks noChangeArrowheads="1"/>
            </p:cNvSpPr>
            <p:nvPr/>
          </p:nvSpPr>
          <p:spPr bwMode="auto">
            <a:xfrm>
              <a:off x="1680" y="369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19" name="Text Box 351"/>
            <p:cNvSpPr txBox="1">
              <a:spLocks noChangeArrowheads="1"/>
            </p:cNvSpPr>
            <p:nvPr/>
          </p:nvSpPr>
          <p:spPr bwMode="auto">
            <a:xfrm>
              <a:off x="177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0" name="Text Box 352"/>
            <p:cNvSpPr txBox="1">
              <a:spLocks noChangeArrowheads="1"/>
            </p:cNvSpPr>
            <p:nvPr/>
          </p:nvSpPr>
          <p:spPr bwMode="auto">
            <a:xfrm>
              <a:off x="189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1" name="Text Box 353"/>
            <p:cNvSpPr txBox="1">
              <a:spLocks noChangeArrowheads="1"/>
            </p:cNvSpPr>
            <p:nvPr/>
          </p:nvSpPr>
          <p:spPr bwMode="auto">
            <a:xfrm>
              <a:off x="196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2" name="Text Box 354"/>
            <p:cNvSpPr txBox="1">
              <a:spLocks noChangeArrowheads="1"/>
            </p:cNvSpPr>
            <p:nvPr/>
          </p:nvSpPr>
          <p:spPr bwMode="auto">
            <a:xfrm>
              <a:off x="206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3" name="Text Box 355"/>
            <p:cNvSpPr txBox="1">
              <a:spLocks noChangeArrowheads="1"/>
            </p:cNvSpPr>
            <p:nvPr/>
          </p:nvSpPr>
          <p:spPr bwMode="auto">
            <a:xfrm>
              <a:off x="21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25624" name="Text Box 356"/>
            <p:cNvSpPr txBox="1">
              <a:spLocks noChangeArrowheads="1"/>
            </p:cNvSpPr>
            <p:nvPr/>
          </p:nvSpPr>
          <p:spPr bwMode="auto">
            <a:xfrm>
              <a:off x="225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5" name="Text Box 357"/>
            <p:cNvSpPr txBox="1">
              <a:spLocks noChangeArrowheads="1"/>
            </p:cNvSpPr>
            <p:nvPr/>
          </p:nvSpPr>
          <p:spPr bwMode="auto">
            <a:xfrm>
              <a:off x="237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6" name="Text Box 358"/>
            <p:cNvSpPr txBox="1">
              <a:spLocks noChangeArrowheads="1"/>
            </p:cNvSpPr>
            <p:nvPr/>
          </p:nvSpPr>
          <p:spPr bwMode="auto">
            <a:xfrm>
              <a:off x="244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7" name="Text Box 359"/>
            <p:cNvSpPr txBox="1">
              <a:spLocks noChangeArrowheads="1"/>
            </p:cNvSpPr>
            <p:nvPr/>
          </p:nvSpPr>
          <p:spPr bwMode="auto">
            <a:xfrm>
              <a:off x="256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8" name="Text Box 360"/>
            <p:cNvSpPr txBox="1">
              <a:spLocks noChangeArrowheads="1"/>
            </p:cNvSpPr>
            <p:nvPr/>
          </p:nvSpPr>
          <p:spPr bwMode="auto">
            <a:xfrm>
              <a:off x="265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9" name="Text Box 361"/>
            <p:cNvSpPr txBox="1">
              <a:spLocks noChangeArrowheads="1"/>
            </p:cNvSpPr>
            <p:nvPr/>
          </p:nvSpPr>
          <p:spPr bwMode="auto">
            <a:xfrm>
              <a:off x="273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0" name="Text Box 362"/>
            <p:cNvSpPr txBox="1">
              <a:spLocks noChangeArrowheads="1"/>
            </p:cNvSpPr>
            <p:nvPr/>
          </p:nvSpPr>
          <p:spPr bwMode="auto">
            <a:xfrm>
              <a:off x="285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1" name="Text Box 363"/>
            <p:cNvSpPr txBox="1">
              <a:spLocks noChangeArrowheads="1"/>
            </p:cNvSpPr>
            <p:nvPr/>
          </p:nvSpPr>
          <p:spPr bwMode="auto">
            <a:xfrm>
              <a:off x="292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2" name="Text Box 364"/>
            <p:cNvSpPr txBox="1">
              <a:spLocks noChangeArrowheads="1"/>
            </p:cNvSpPr>
            <p:nvPr/>
          </p:nvSpPr>
          <p:spPr bwMode="auto">
            <a:xfrm>
              <a:off x="302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3" name="Text Box 365"/>
            <p:cNvSpPr txBox="1">
              <a:spLocks noChangeArrowheads="1"/>
            </p:cNvSpPr>
            <p:nvPr/>
          </p:nvSpPr>
          <p:spPr bwMode="auto">
            <a:xfrm>
              <a:off x="313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4" name="Text Box 366"/>
            <p:cNvSpPr txBox="1">
              <a:spLocks noChangeArrowheads="1"/>
            </p:cNvSpPr>
            <p:nvPr/>
          </p:nvSpPr>
          <p:spPr bwMode="auto">
            <a:xfrm>
              <a:off x="323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5" name="Text Box 367"/>
            <p:cNvSpPr txBox="1">
              <a:spLocks noChangeArrowheads="1"/>
            </p:cNvSpPr>
            <p:nvPr/>
          </p:nvSpPr>
          <p:spPr bwMode="auto">
            <a:xfrm>
              <a:off x="332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6" name="Text Box 368"/>
            <p:cNvSpPr txBox="1">
              <a:spLocks noChangeArrowheads="1"/>
            </p:cNvSpPr>
            <p:nvPr/>
          </p:nvSpPr>
          <p:spPr bwMode="auto">
            <a:xfrm>
              <a:off x="342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7" name="Text Box 369"/>
            <p:cNvSpPr txBox="1">
              <a:spLocks noChangeArrowheads="1"/>
            </p:cNvSpPr>
            <p:nvPr/>
          </p:nvSpPr>
          <p:spPr bwMode="auto">
            <a:xfrm>
              <a:off x="352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8" name="Text Box 370"/>
            <p:cNvSpPr txBox="1">
              <a:spLocks noChangeArrowheads="1"/>
            </p:cNvSpPr>
            <p:nvPr/>
          </p:nvSpPr>
          <p:spPr bwMode="auto">
            <a:xfrm>
              <a:off x="361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9" name="Text Box 371"/>
            <p:cNvSpPr txBox="1">
              <a:spLocks noChangeArrowheads="1"/>
            </p:cNvSpPr>
            <p:nvPr/>
          </p:nvSpPr>
          <p:spPr bwMode="auto">
            <a:xfrm>
              <a:off x="371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0" name="Text Box 372"/>
            <p:cNvSpPr txBox="1">
              <a:spLocks noChangeArrowheads="1"/>
            </p:cNvSpPr>
            <p:nvPr/>
          </p:nvSpPr>
          <p:spPr bwMode="auto">
            <a:xfrm>
              <a:off x="380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1" name="Text Box 373"/>
            <p:cNvSpPr txBox="1">
              <a:spLocks noChangeArrowheads="1"/>
            </p:cNvSpPr>
            <p:nvPr/>
          </p:nvSpPr>
          <p:spPr bwMode="auto">
            <a:xfrm>
              <a:off x="390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2" name="Text Box 374"/>
            <p:cNvSpPr txBox="1">
              <a:spLocks noChangeArrowheads="1"/>
            </p:cNvSpPr>
            <p:nvPr/>
          </p:nvSpPr>
          <p:spPr bwMode="auto">
            <a:xfrm>
              <a:off x="400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3" name="Text Box 375"/>
            <p:cNvSpPr txBox="1">
              <a:spLocks noChangeArrowheads="1"/>
            </p:cNvSpPr>
            <p:nvPr/>
          </p:nvSpPr>
          <p:spPr bwMode="auto">
            <a:xfrm>
              <a:off x="409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4" name="Text Box 376"/>
            <p:cNvSpPr txBox="1">
              <a:spLocks noChangeArrowheads="1"/>
            </p:cNvSpPr>
            <p:nvPr/>
          </p:nvSpPr>
          <p:spPr bwMode="auto">
            <a:xfrm>
              <a:off x="419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5" name="Text Box 377"/>
            <p:cNvSpPr txBox="1">
              <a:spLocks noChangeArrowheads="1"/>
            </p:cNvSpPr>
            <p:nvPr/>
          </p:nvSpPr>
          <p:spPr bwMode="auto">
            <a:xfrm>
              <a:off x="428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6" name="Text Box 378"/>
            <p:cNvSpPr txBox="1">
              <a:spLocks noChangeArrowheads="1"/>
            </p:cNvSpPr>
            <p:nvPr/>
          </p:nvSpPr>
          <p:spPr bwMode="auto">
            <a:xfrm>
              <a:off x="438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7" name="Text Box 379"/>
            <p:cNvSpPr txBox="1">
              <a:spLocks noChangeArrowheads="1"/>
            </p:cNvSpPr>
            <p:nvPr/>
          </p:nvSpPr>
          <p:spPr bwMode="auto">
            <a:xfrm>
              <a:off x="448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8" name="Text Box 380"/>
            <p:cNvSpPr txBox="1">
              <a:spLocks noChangeArrowheads="1"/>
            </p:cNvSpPr>
            <p:nvPr/>
          </p:nvSpPr>
          <p:spPr bwMode="auto">
            <a:xfrm>
              <a:off x="45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49" name="Text Box 381"/>
            <p:cNvSpPr txBox="1">
              <a:spLocks noChangeArrowheads="1"/>
            </p:cNvSpPr>
            <p:nvPr/>
          </p:nvSpPr>
          <p:spPr bwMode="auto">
            <a:xfrm>
              <a:off x="467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5614" name="Text Box 403"/>
          <p:cNvSpPr txBox="1">
            <a:spLocks noChangeArrowheads="1"/>
          </p:cNvSpPr>
          <p:nvPr/>
        </p:nvSpPr>
        <p:spPr bwMode="auto">
          <a:xfrm>
            <a:off x="1068388" y="2237631"/>
            <a:ext cx="836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/>
              <a:t>I-type:</a:t>
            </a:r>
          </a:p>
        </p:txBody>
      </p:sp>
      <p:sp>
        <p:nvSpPr>
          <p:cNvPr id="2561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F8056C19-E655-EF40-869F-EE43D44871B7}" type="slidenum">
              <a:rPr lang="en-US" sz="1400">
                <a:latin typeface="Arial Narrow" charset="0"/>
              </a:rPr>
              <a:pPr/>
              <a:t>6</a:t>
            </a:fld>
            <a:endParaRPr lang="en-US" sz="1400">
              <a:latin typeface="Arial Narrow" charset="0"/>
            </a:endParaRPr>
          </a:p>
        </p:txBody>
      </p:sp>
      <p:sp>
        <p:nvSpPr>
          <p:cNvPr id="101" name="Text Box 90"/>
          <p:cNvSpPr txBox="1">
            <a:spLocks noChangeArrowheads="1"/>
          </p:cNvSpPr>
          <p:nvPr/>
        </p:nvSpPr>
        <p:spPr bwMode="auto">
          <a:xfrm>
            <a:off x="4992688" y="4829395"/>
            <a:ext cx="3862388" cy="83099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95288" indent="-39528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 dirty="0"/>
              <a:t>The only difference between </a:t>
            </a:r>
            <a:r>
              <a:rPr lang="en-US" sz="1600" b="0" dirty="0" err="1"/>
              <a:t>addi</a:t>
            </a:r>
            <a:r>
              <a:rPr lang="en-US" sz="1600" b="0" dirty="0"/>
              <a:t> and </a:t>
            </a:r>
            <a:r>
              <a:rPr lang="en-US" sz="1600" b="0" dirty="0" err="1"/>
              <a:t>addiu</a:t>
            </a:r>
            <a:r>
              <a:rPr lang="en-US" sz="1600" b="0" dirty="0"/>
              <a:t> is that </a:t>
            </a:r>
            <a:r>
              <a:rPr lang="en-US" sz="1600" b="0" dirty="0" err="1"/>
              <a:t>addiu</a:t>
            </a:r>
            <a:r>
              <a:rPr lang="en-US" sz="1600" b="0" dirty="0"/>
              <a:t> doesn’t check for overflow.  (It still sign-extends!)</a:t>
            </a:r>
          </a:p>
        </p:txBody>
      </p:sp>
    </p:spTree>
    <p:extLst>
      <p:ext uri="{BB962C8B-B14F-4D97-AF65-F5344CB8AC3E}">
        <p14:creationId xmlns:p14="http://schemas.microsoft.com/office/powerpoint/2010/main" val="228372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ORI: Unsigned Constants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04800" y="1340768"/>
            <a:ext cx="9063480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CC0000"/>
                </a:solidFill>
              </a:rPr>
              <a:t>ori</a:t>
            </a:r>
            <a:r>
              <a:rPr lang="en-US" dirty="0">
                <a:solidFill>
                  <a:srgbClr val="CC0000"/>
                </a:solidFill>
              </a:rPr>
              <a:t> instruction: bitwise OR’s register to </a:t>
            </a:r>
            <a:r>
              <a:rPr lang="en-US" dirty="0">
                <a:solidFill>
                  <a:srgbClr val="0000FF"/>
                </a:solidFill>
              </a:rPr>
              <a:t>un</a:t>
            </a:r>
            <a:r>
              <a:rPr lang="en-US" dirty="0">
                <a:solidFill>
                  <a:srgbClr val="CC0000"/>
                </a:solidFill>
              </a:rPr>
              <a:t>signed-constant: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663575" y="3952875"/>
            <a:ext cx="7794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Symbolic version:  </a:t>
            </a:r>
            <a:r>
              <a:rPr lang="en-US" sz="2000" dirty="0" err="1"/>
              <a:t>ori</a:t>
            </a:r>
            <a:r>
              <a:rPr lang="en-US" sz="2000" dirty="0"/>
              <a:t> </a:t>
            </a:r>
            <a:r>
              <a:rPr lang="en-US" sz="2000" dirty="0">
                <a:latin typeface="Courier New" charset="0"/>
              </a:rPr>
              <a:t> $9, $11, </a:t>
            </a:r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65533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143000" y="5638800"/>
            <a:ext cx="342106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233363" indent="-233363">
              <a:lnSpc>
                <a:spcPct val="90000"/>
              </a:lnSpc>
            </a:pPr>
            <a:r>
              <a:rPr lang="ja-JP" altLang="en-US" sz="1800" dirty="0"/>
              <a:t>“</a:t>
            </a:r>
            <a:r>
              <a:rPr lang="en-US" altLang="ja-JP" sz="1800" dirty="0"/>
              <a:t>OR the contents of </a:t>
            </a:r>
            <a:r>
              <a:rPr lang="en-US" altLang="ja-JP" sz="1800" dirty="0" err="1"/>
              <a:t>rs</a:t>
            </a:r>
            <a:r>
              <a:rPr lang="en-US" altLang="ja-JP" sz="1800" dirty="0"/>
              <a:t> to </a:t>
            </a:r>
            <a:r>
              <a:rPr lang="en-US" altLang="ja-JP" sz="1800" dirty="0" err="1"/>
              <a:t>const</a:t>
            </a:r>
            <a:r>
              <a:rPr lang="en-US" altLang="ja-JP" sz="1800" dirty="0"/>
              <a:t>; store result in </a:t>
            </a:r>
            <a:r>
              <a:rPr lang="en-US" altLang="ja-JP" sz="1800" dirty="0" err="1"/>
              <a:t>rt</a:t>
            </a:r>
            <a:r>
              <a:rPr lang="ja-JP" altLang="en-US" sz="1800" dirty="0"/>
              <a:t>”</a:t>
            </a:r>
            <a:endParaRPr lang="en-US" sz="1800" dirty="0"/>
          </a:p>
        </p:txBody>
      </p:sp>
      <p:grpSp>
        <p:nvGrpSpPr>
          <p:cNvPr id="25605" name="Group 71"/>
          <p:cNvGrpSpPr>
            <a:grpSpLocks/>
          </p:cNvGrpSpPr>
          <p:nvPr/>
        </p:nvGrpSpPr>
        <p:grpSpPr bwMode="auto">
          <a:xfrm>
            <a:off x="501650" y="2209801"/>
            <a:ext cx="2292350" cy="881063"/>
            <a:chOff x="309" y="1404"/>
            <a:chExt cx="1444" cy="555"/>
          </a:xfrm>
        </p:grpSpPr>
        <p:grpSp>
          <p:nvGrpSpPr>
            <p:cNvPr id="25695" name="Group 72"/>
            <p:cNvGrpSpPr>
              <a:grpSpLocks/>
            </p:cNvGrpSpPr>
            <p:nvPr/>
          </p:nvGrpSpPr>
          <p:grpSpPr bwMode="auto">
            <a:xfrm>
              <a:off x="309" y="1476"/>
              <a:ext cx="1108" cy="483"/>
              <a:chOff x="237" y="1556"/>
              <a:chExt cx="1108" cy="483"/>
            </a:xfrm>
          </p:grpSpPr>
          <p:sp>
            <p:nvSpPr>
              <p:cNvPr id="25697" name="Freeform 73"/>
              <p:cNvSpPr>
                <a:spLocks/>
              </p:cNvSpPr>
              <p:nvPr/>
            </p:nvSpPr>
            <p:spPr bwMode="auto">
              <a:xfrm flipH="1">
                <a:off x="1009" y="1556"/>
                <a:ext cx="336" cy="152"/>
              </a:xfrm>
              <a:custGeom>
                <a:avLst/>
                <a:gdLst>
                  <a:gd name="T0" fmla="*/ 336 w 336"/>
                  <a:gd name="T1" fmla="*/ 144 h 152"/>
                  <a:gd name="T2" fmla="*/ 192 w 336"/>
                  <a:gd name="T3" fmla="*/ 48 h 152"/>
                  <a:gd name="T4" fmla="*/ 192 w 336"/>
                  <a:gd name="T5" fmla="*/ 144 h 152"/>
                  <a:gd name="T6" fmla="*/ 0 w 336"/>
                  <a:gd name="T7" fmla="*/ 0 h 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152"/>
                  <a:gd name="T14" fmla="*/ 336 w 336"/>
                  <a:gd name="T15" fmla="*/ 152 h 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152">
                    <a:moveTo>
                      <a:pt x="336" y="144"/>
                    </a:moveTo>
                    <a:cubicBezTo>
                      <a:pt x="276" y="96"/>
                      <a:pt x="216" y="48"/>
                      <a:pt x="192" y="48"/>
                    </a:cubicBezTo>
                    <a:cubicBezTo>
                      <a:pt x="168" y="48"/>
                      <a:pt x="224" y="152"/>
                      <a:pt x="192" y="144"/>
                    </a:cubicBezTo>
                    <a:cubicBezTo>
                      <a:pt x="160" y="136"/>
                      <a:pt x="80" y="68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698" name="Text Box 74"/>
              <p:cNvSpPr txBox="1">
                <a:spLocks noChangeArrowheads="1"/>
              </p:cNvSpPr>
              <p:nvPr/>
            </p:nvSpPr>
            <p:spPr bwMode="auto">
              <a:xfrm>
                <a:off x="237" y="1632"/>
                <a:ext cx="101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>
                    <a:solidFill>
                      <a:srgbClr val="CC0000"/>
                    </a:solidFill>
                  </a:rPr>
                  <a:t>OP = </a:t>
                </a:r>
                <a:r>
                  <a:rPr lang="en-US" sz="1800" dirty="0">
                    <a:solidFill>
                      <a:srgbClr val="0000FF"/>
                    </a:solidFill>
                  </a:rPr>
                  <a:t>0x0d</a:t>
                </a:r>
                <a:r>
                  <a:rPr lang="en-US" sz="1800" dirty="0">
                    <a:solidFill>
                      <a:srgbClr val="CC0000"/>
                    </a:solidFill>
                  </a:rPr>
                  <a:t>, dictating </a:t>
                </a:r>
                <a:r>
                  <a:rPr lang="en-US" sz="1800" dirty="0" err="1">
                    <a:solidFill>
                      <a:srgbClr val="CC0000"/>
                    </a:solidFill>
                  </a:rPr>
                  <a:t>ori</a:t>
                </a:r>
                <a:endParaRPr lang="en-US" sz="1800" dirty="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25696" name="AutoShape 75"/>
            <p:cNvSpPr>
              <a:spLocks/>
            </p:cNvSpPr>
            <p:nvPr/>
          </p:nvSpPr>
          <p:spPr bwMode="auto">
            <a:xfrm rot="-5400000">
              <a:off x="1438" y="1161"/>
              <a:ext cx="72" cy="558"/>
            </a:xfrm>
            <a:prstGeom prst="leftBrace">
              <a:avLst>
                <a:gd name="adj1" fmla="val 645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5606" name="AutoShape 77"/>
          <p:cNvSpPr>
            <a:spLocks/>
          </p:cNvSpPr>
          <p:nvPr/>
        </p:nvSpPr>
        <p:spPr bwMode="auto">
          <a:xfrm rot="-5400000">
            <a:off x="3106738" y="1905000"/>
            <a:ext cx="114300" cy="762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5607" name="Group 382"/>
          <p:cNvGrpSpPr>
            <a:grpSpLocks/>
          </p:cNvGrpSpPr>
          <p:nvPr/>
        </p:nvGrpSpPr>
        <p:grpSpPr bwMode="auto">
          <a:xfrm>
            <a:off x="2325688" y="2343150"/>
            <a:ext cx="1779587" cy="1036638"/>
            <a:chOff x="1465" y="1476"/>
            <a:chExt cx="1121" cy="653"/>
          </a:xfrm>
        </p:grpSpPr>
        <p:sp>
          <p:nvSpPr>
            <p:cNvPr id="25693" name="Rectangle 78"/>
            <p:cNvSpPr>
              <a:spLocks noChangeArrowheads="1"/>
            </p:cNvSpPr>
            <p:nvPr/>
          </p:nvSpPr>
          <p:spPr bwMode="auto">
            <a:xfrm>
              <a:off x="1465" y="1725"/>
              <a:ext cx="112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rs = 11, Reg[11]</a:t>
              </a:r>
              <a:br>
                <a:rPr lang="en-US" sz="1800">
                  <a:solidFill>
                    <a:srgbClr val="CC0000"/>
                  </a:solidFill>
                </a:rPr>
              </a:br>
              <a:r>
                <a:rPr lang="en-US" sz="1800">
                  <a:solidFill>
                    <a:srgbClr val="CC0000"/>
                  </a:solidFill>
                </a:rPr>
                <a:t>source </a:t>
              </a:r>
            </a:p>
          </p:txBody>
        </p:sp>
        <p:sp>
          <p:nvSpPr>
            <p:cNvPr id="25694" name="Line 79"/>
            <p:cNvSpPr>
              <a:spLocks noChangeShapeType="1"/>
            </p:cNvSpPr>
            <p:nvPr/>
          </p:nvSpPr>
          <p:spPr bwMode="auto">
            <a:xfrm flipV="1">
              <a:off x="1948" y="1476"/>
              <a:ext cx="42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5608" name="Group 384"/>
          <p:cNvGrpSpPr>
            <a:grpSpLocks/>
          </p:cNvGrpSpPr>
          <p:nvPr/>
        </p:nvGrpSpPr>
        <p:grpSpPr bwMode="auto">
          <a:xfrm>
            <a:off x="3556000" y="2228850"/>
            <a:ext cx="2452688" cy="1123950"/>
            <a:chOff x="2240" y="1404"/>
            <a:chExt cx="1545" cy="708"/>
          </a:xfrm>
        </p:grpSpPr>
        <p:sp>
          <p:nvSpPr>
            <p:cNvPr id="25690" name="Freeform 81"/>
            <p:cNvSpPr>
              <a:spLocks/>
            </p:cNvSpPr>
            <p:nvPr/>
          </p:nvSpPr>
          <p:spPr bwMode="auto">
            <a:xfrm>
              <a:off x="2473" y="1480"/>
              <a:ext cx="711" cy="248"/>
            </a:xfrm>
            <a:custGeom>
              <a:avLst/>
              <a:gdLst>
                <a:gd name="T0" fmla="*/ 712303298 w 265"/>
                <a:gd name="T1" fmla="*/ 30 h 288"/>
                <a:gd name="T2" fmla="*/ 405780753 w 265"/>
                <a:gd name="T3" fmla="*/ 10 h 288"/>
                <a:gd name="T4" fmla="*/ 295246689 w 265"/>
                <a:gd name="T5" fmla="*/ 25 h 288"/>
                <a:gd name="T6" fmla="*/ 0 w 265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5"/>
                <a:gd name="T13" fmla="*/ 0 h 288"/>
                <a:gd name="T14" fmla="*/ 265 w 265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5" h="288">
                  <a:moveTo>
                    <a:pt x="265" y="288"/>
                  </a:moveTo>
                  <a:cubicBezTo>
                    <a:pt x="218" y="192"/>
                    <a:pt x="177" y="105"/>
                    <a:pt x="151" y="96"/>
                  </a:cubicBezTo>
                  <a:cubicBezTo>
                    <a:pt x="125" y="87"/>
                    <a:pt x="135" y="252"/>
                    <a:pt x="110" y="236"/>
                  </a:cubicBezTo>
                  <a:cubicBezTo>
                    <a:pt x="85" y="220"/>
                    <a:pt x="23" y="49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691" name="AutoShape 82"/>
            <p:cNvSpPr>
              <a:spLocks/>
            </p:cNvSpPr>
            <p:nvPr/>
          </p:nvSpPr>
          <p:spPr bwMode="auto">
            <a:xfrm rot="-5400000">
              <a:off x="2444" y="1200"/>
              <a:ext cx="72" cy="48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92" name="Rectangle 85"/>
            <p:cNvSpPr>
              <a:spLocks noChangeArrowheads="1"/>
            </p:cNvSpPr>
            <p:nvPr/>
          </p:nvSpPr>
          <p:spPr bwMode="auto">
            <a:xfrm>
              <a:off x="2738" y="1708"/>
              <a:ext cx="104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rt = 9, Reg[9] destination</a:t>
              </a:r>
            </a:p>
          </p:txBody>
        </p:sp>
      </p:grpSp>
      <p:sp>
        <p:nvSpPr>
          <p:cNvPr id="25609" name="Rectangle 86"/>
          <p:cNvSpPr>
            <a:spLocks noChangeArrowheads="1"/>
          </p:cNvSpPr>
          <p:nvPr/>
        </p:nvSpPr>
        <p:spPr bwMode="auto">
          <a:xfrm>
            <a:off x="990600" y="5181600"/>
            <a:ext cx="3902556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rt</a:t>
            </a:r>
            <a:r>
              <a:rPr lang="en-US" sz="1800" dirty="0"/>
              <a:t>] </a:t>
            </a:r>
            <a:r>
              <a:rPr lang="en-US" sz="1800" dirty="0">
                <a:latin typeface="Symbol" charset="0"/>
              </a:rPr>
              <a:t>=</a:t>
            </a:r>
            <a:r>
              <a:rPr lang="en-US" sz="1800" dirty="0"/>
              <a:t>  </a:t>
            </a:r>
            <a:r>
              <a:rPr lang="en-US" sz="1800" dirty="0" err="1"/>
              <a:t>Reg</a:t>
            </a:r>
            <a:r>
              <a:rPr lang="en-US" sz="1800" dirty="0"/>
              <a:t>[</a:t>
            </a:r>
            <a:r>
              <a:rPr lang="en-US" sz="1800" dirty="0" err="1"/>
              <a:t>rs</a:t>
            </a:r>
            <a:r>
              <a:rPr lang="en-US" sz="1800" dirty="0"/>
              <a:t>] | zero-</a:t>
            </a:r>
            <a:r>
              <a:rPr lang="en-US" sz="1800" dirty="0" err="1"/>
              <a:t>ext</a:t>
            </a:r>
            <a:r>
              <a:rPr lang="en-US" sz="1800" dirty="0"/>
              <a:t>(</a:t>
            </a:r>
            <a:r>
              <a:rPr lang="en-US" sz="1800" dirty="0" err="1"/>
              <a:t>imm</a:t>
            </a:r>
            <a:r>
              <a:rPr lang="en-US" sz="1800" dirty="0"/>
              <a:t>)</a:t>
            </a:r>
          </a:p>
        </p:txBody>
      </p:sp>
      <p:sp>
        <p:nvSpPr>
          <p:cNvPr id="25610" name="Text Box 90"/>
          <p:cNvSpPr txBox="1">
            <a:spLocks noChangeArrowheads="1"/>
          </p:cNvSpPr>
          <p:nvPr/>
        </p:nvSpPr>
        <p:spPr bwMode="auto">
          <a:xfrm>
            <a:off x="5715000" y="5645150"/>
            <a:ext cx="3252788" cy="107721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5288" indent="-39528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dirty="0"/>
              <a:t>Also:  All logical operations are always “unsigned”, so always zero-extended:</a:t>
            </a:r>
          </a:p>
          <a:p>
            <a:r>
              <a:rPr lang="en-US" sz="1600" dirty="0"/>
              <a:t>		</a:t>
            </a:r>
            <a:r>
              <a:rPr lang="en-US" sz="1600" b="0" dirty="0" err="1"/>
              <a:t>ori</a:t>
            </a:r>
            <a:r>
              <a:rPr lang="en-US" sz="1600" b="0" dirty="0"/>
              <a:t>, </a:t>
            </a:r>
            <a:r>
              <a:rPr lang="en-US" sz="1600" b="0" dirty="0" err="1"/>
              <a:t>andi</a:t>
            </a:r>
            <a:r>
              <a:rPr lang="en-US" sz="1600" b="0" dirty="0"/>
              <a:t>, </a:t>
            </a:r>
            <a:r>
              <a:rPr lang="en-US" sz="1600" b="0" dirty="0" err="1"/>
              <a:t>xori</a:t>
            </a:r>
            <a:endParaRPr lang="en-US" sz="1600" b="0" dirty="0"/>
          </a:p>
        </p:txBody>
      </p:sp>
      <p:grpSp>
        <p:nvGrpSpPr>
          <p:cNvPr id="25611" name="Group 383"/>
          <p:cNvGrpSpPr>
            <a:grpSpLocks/>
          </p:cNvGrpSpPr>
          <p:nvPr/>
        </p:nvGrpSpPr>
        <p:grpSpPr bwMode="auto">
          <a:xfrm>
            <a:off x="4346575" y="2235200"/>
            <a:ext cx="4416425" cy="1703388"/>
            <a:chOff x="2738" y="1408"/>
            <a:chExt cx="2782" cy="1073"/>
          </a:xfrm>
        </p:grpSpPr>
        <p:sp>
          <p:nvSpPr>
            <p:cNvPr id="25687" name="AutoShape 83"/>
            <p:cNvSpPr>
              <a:spLocks/>
            </p:cNvSpPr>
            <p:nvPr/>
          </p:nvSpPr>
          <p:spPr bwMode="auto">
            <a:xfrm rot="-5400000">
              <a:off x="3472" y="674"/>
              <a:ext cx="68" cy="1536"/>
            </a:xfrm>
            <a:prstGeom prst="leftBrace">
              <a:avLst>
                <a:gd name="adj1" fmla="val 1882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88" name="Freeform 84"/>
            <p:cNvSpPr>
              <a:spLocks/>
            </p:cNvSpPr>
            <p:nvPr/>
          </p:nvSpPr>
          <p:spPr bwMode="auto">
            <a:xfrm>
              <a:off x="3548" y="1496"/>
              <a:ext cx="726" cy="288"/>
            </a:xfrm>
            <a:custGeom>
              <a:avLst/>
              <a:gdLst>
                <a:gd name="T0" fmla="*/ 857502 w 438"/>
                <a:gd name="T1" fmla="*/ 288 h 288"/>
                <a:gd name="T2" fmla="*/ 489057 w 438"/>
                <a:gd name="T3" fmla="*/ 96 h 288"/>
                <a:gd name="T4" fmla="*/ 344883 w 438"/>
                <a:gd name="T5" fmla="*/ 161 h 288"/>
                <a:gd name="T6" fmla="*/ 0 w 438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8"/>
                <a:gd name="T13" fmla="*/ 0 h 288"/>
                <a:gd name="T14" fmla="*/ 438 w 43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8" h="288">
                  <a:moveTo>
                    <a:pt x="438" y="288"/>
                  </a:moveTo>
                  <a:cubicBezTo>
                    <a:pt x="360" y="192"/>
                    <a:pt x="294" y="117"/>
                    <a:pt x="250" y="96"/>
                  </a:cubicBezTo>
                  <a:cubicBezTo>
                    <a:pt x="206" y="75"/>
                    <a:pt x="218" y="177"/>
                    <a:pt x="176" y="161"/>
                  </a:cubicBezTo>
                  <a:cubicBezTo>
                    <a:pt x="134" y="145"/>
                    <a:pt x="37" y="34"/>
                    <a:pt x="0" y="0"/>
                  </a:cubicBezTo>
                </a:path>
              </a:pathLst>
            </a:cu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689" name="Rectangle 236"/>
            <p:cNvSpPr>
              <a:spLocks noChangeArrowheads="1"/>
            </p:cNvSpPr>
            <p:nvPr/>
          </p:nvSpPr>
          <p:spPr bwMode="auto">
            <a:xfrm>
              <a:off x="4028" y="1725"/>
              <a:ext cx="149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rgbClr val="CC0000"/>
                  </a:solidFill>
                </a:rPr>
                <a:t>constant field, indicating </a:t>
              </a:r>
              <a:r>
                <a:rPr lang="en-US" sz="1800">
                  <a:solidFill>
                    <a:srgbClr val="0000FF"/>
                  </a:solidFill>
                </a:rPr>
                <a:t>65533</a:t>
              </a:r>
              <a:r>
                <a:rPr lang="en-US" sz="1800">
                  <a:solidFill>
                    <a:srgbClr val="CC0000"/>
                  </a:solidFill>
                </a:rPr>
                <a:t> as second operand</a:t>
              </a:r>
            </a:p>
            <a:p>
              <a:pPr algn="ctr"/>
              <a:r>
                <a:rPr lang="en-US" sz="1800">
                  <a:solidFill>
                    <a:srgbClr val="CC0000"/>
                  </a:solidFill>
                </a:rPr>
                <a:t>(zero-extended!)</a:t>
              </a:r>
            </a:p>
          </p:txBody>
        </p:sp>
      </p:grpSp>
      <p:sp>
        <p:nvSpPr>
          <p:cNvPr id="25612" name="Rectangle 309"/>
          <p:cNvSpPr>
            <a:spLocks noChangeArrowheads="1"/>
          </p:cNvSpPr>
          <p:nvPr/>
        </p:nvSpPr>
        <p:spPr bwMode="auto">
          <a:xfrm>
            <a:off x="685800" y="4775200"/>
            <a:ext cx="2345983" cy="37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>
                <a:latin typeface="Courier New" charset="0"/>
              </a:rPr>
              <a:t>ori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rt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rs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imm</a:t>
            </a:r>
            <a:r>
              <a:rPr lang="en-US" sz="2000" dirty="0"/>
              <a:t>:</a:t>
            </a:r>
          </a:p>
        </p:txBody>
      </p:sp>
      <p:grpSp>
        <p:nvGrpSpPr>
          <p:cNvPr id="25613" name="Group 310"/>
          <p:cNvGrpSpPr>
            <a:grpSpLocks/>
          </p:cNvGrpSpPr>
          <p:nvPr/>
        </p:nvGrpSpPr>
        <p:grpSpPr bwMode="auto">
          <a:xfrm>
            <a:off x="1752600" y="1752600"/>
            <a:ext cx="5181600" cy="609600"/>
            <a:chOff x="1632" y="3600"/>
            <a:chExt cx="3264" cy="384"/>
          </a:xfrm>
        </p:grpSpPr>
        <p:sp>
          <p:nvSpPr>
            <p:cNvPr id="25616" name="Rectangle 311"/>
            <p:cNvSpPr>
              <a:spLocks noChangeArrowheads="1"/>
            </p:cNvSpPr>
            <p:nvPr/>
          </p:nvSpPr>
          <p:spPr bwMode="auto">
            <a:xfrm>
              <a:off x="1632" y="3600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17" name="Group 312"/>
            <p:cNvGrpSpPr>
              <a:grpSpLocks/>
            </p:cNvGrpSpPr>
            <p:nvPr/>
          </p:nvGrpSpPr>
          <p:grpSpPr bwMode="auto">
            <a:xfrm>
              <a:off x="1728" y="3696"/>
              <a:ext cx="3072" cy="192"/>
              <a:chOff x="1728" y="1728"/>
              <a:chExt cx="3072" cy="192"/>
            </a:xfrm>
          </p:grpSpPr>
          <p:grpSp>
            <p:nvGrpSpPr>
              <p:cNvPr id="25650" name="Group 313"/>
              <p:cNvGrpSpPr>
                <a:grpSpLocks/>
              </p:cNvGrpSpPr>
              <p:nvPr/>
            </p:nvGrpSpPr>
            <p:grpSpPr bwMode="auto">
              <a:xfrm>
                <a:off x="1728" y="1728"/>
                <a:ext cx="3072" cy="192"/>
                <a:chOff x="1728" y="288"/>
                <a:chExt cx="3072" cy="192"/>
              </a:xfrm>
            </p:grpSpPr>
            <p:grpSp>
              <p:nvGrpSpPr>
                <p:cNvPr id="25654" name="Group 314"/>
                <p:cNvGrpSpPr>
                  <a:grpSpLocks/>
                </p:cNvGrpSpPr>
                <p:nvPr/>
              </p:nvGrpSpPr>
              <p:grpSpPr bwMode="auto">
                <a:xfrm>
                  <a:off x="1824" y="432"/>
                  <a:ext cx="2880" cy="48"/>
                  <a:chOff x="1968" y="1776"/>
                  <a:chExt cx="2880" cy="192"/>
                </a:xfrm>
              </p:grpSpPr>
              <p:sp>
                <p:nvSpPr>
                  <p:cNvPr id="25656" name="Lin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7" name="Line 3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8" name="Line 3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59" name="Line 3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0" name="Line 3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1" name="Line 3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2" name="Line 3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3" name="Line 3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4" name="Lin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3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5" name="Line 3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6" name="Line 3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2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7" name="Line 3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2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8" name="Line 3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2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69" name="Line 3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1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0" name="Line 3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1" name="Line 3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2" name="Line 3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3" name="Line 3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0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4" name="Line 3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5" name="Line 3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6" name="Line 3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7" name="Line 3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8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8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79" name="Line 3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0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1" name="Line 3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6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2" name="Line 3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4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3" name="Line 3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4" name="Line 3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6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5" name="Line 3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2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86" name="Line 3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48" y="1776"/>
                    <a:ext cx="0" cy="192"/>
                  </a:xfrm>
                  <a:prstGeom prst="line">
                    <a:avLst/>
                  </a:prstGeom>
                  <a:noFill/>
                  <a:ln w="3175">
                    <a:solidFill>
                      <a:srgbClr val="66FFFF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55" name="Rectangle 346"/>
                <p:cNvSpPr>
                  <a:spLocks noChangeArrowheads="1"/>
                </p:cNvSpPr>
                <p:nvPr/>
              </p:nvSpPr>
              <p:spPr bwMode="auto">
                <a:xfrm>
                  <a:off x="1728" y="288"/>
                  <a:ext cx="3072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51" name="Line 347"/>
              <p:cNvSpPr>
                <a:spLocks noChangeShapeType="1"/>
              </p:cNvSpPr>
              <p:nvPr/>
            </p:nvSpPr>
            <p:spPr bwMode="auto">
              <a:xfrm>
                <a:off x="230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2" name="Line 34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3" name="Line 349"/>
              <p:cNvSpPr>
                <a:spLocks noChangeShapeType="1"/>
              </p:cNvSpPr>
              <p:nvPr/>
            </p:nvSpPr>
            <p:spPr bwMode="auto">
              <a:xfrm>
                <a:off x="3264" y="17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8" name="Text Box 350"/>
            <p:cNvSpPr txBox="1">
              <a:spLocks noChangeArrowheads="1"/>
            </p:cNvSpPr>
            <p:nvPr/>
          </p:nvSpPr>
          <p:spPr bwMode="auto">
            <a:xfrm>
              <a:off x="1680" y="369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19" name="Text Box 351"/>
            <p:cNvSpPr txBox="1">
              <a:spLocks noChangeArrowheads="1"/>
            </p:cNvSpPr>
            <p:nvPr/>
          </p:nvSpPr>
          <p:spPr bwMode="auto">
            <a:xfrm>
              <a:off x="177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0" name="Text Box 352"/>
            <p:cNvSpPr txBox="1">
              <a:spLocks noChangeArrowheads="1"/>
            </p:cNvSpPr>
            <p:nvPr/>
          </p:nvSpPr>
          <p:spPr bwMode="auto">
            <a:xfrm>
              <a:off x="189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1" name="Text Box 353"/>
            <p:cNvSpPr txBox="1">
              <a:spLocks noChangeArrowheads="1"/>
            </p:cNvSpPr>
            <p:nvPr/>
          </p:nvSpPr>
          <p:spPr bwMode="auto">
            <a:xfrm>
              <a:off x="196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25622" name="Text Box 354"/>
            <p:cNvSpPr txBox="1">
              <a:spLocks noChangeArrowheads="1"/>
            </p:cNvSpPr>
            <p:nvPr/>
          </p:nvSpPr>
          <p:spPr bwMode="auto">
            <a:xfrm>
              <a:off x="206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3" name="Text Box 355"/>
            <p:cNvSpPr txBox="1">
              <a:spLocks noChangeArrowheads="1"/>
            </p:cNvSpPr>
            <p:nvPr/>
          </p:nvSpPr>
          <p:spPr bwMode="auto">
            <a:xfrm>
              <a:off x="21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25624" name="Text Box 356"/>
            <p:cNvSpPr txBox="1">
              <a:spLocks noChangeArrowheads="1"/>
            </p:cNvSpPr>
            <p:nvPr/>
          </p:nvSpPr>
          <p:spPr bwMode="auto">
            <a:xfrm>
              <a:off x="225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5" name="Text Box 357"/>
            <p:cNvSpPr txBox="1">
              <a:spLocks noChangeArrowheads="1"/>
            </p:cNvSpPr>
            <p:nvPr/>
          </p:nvSpPr>
          <p:spPr bwMode="auto">
            <a:xfrm>
              <a:off x="237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6" name="Text Box 358"/>
            <p:cNvSpPr txBox="1">
              <a:spLocks noChangeArrowheads="1"/>
            </p:cNvSpPr>
            <p:nvPr/>
          </p:nvSpPr>
          <p:spPr bwMode="auto">
            <a:xfrm>
              <a:off x="244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27" name="Text Box 359"/>
            <p:cNvSpPr txBox="1">
              <a:spLocks noChangeArrowheads="1"/>
            </p:cNvSpPr>
            <p:nvPr/>
          </p:nvSpPr>
          <p:spPr bwMode="auto">
            <a:xfrm>
              <a:off x="256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8" name="Text Box 360"/>
            <p:cNvSpPr txBox="1">
              <a:spLocks noChangeArrowheads="1"/>
            </p:cNvSpPr>
            <p:nvPr/>
          </p:nvSpPr>
          <p:spPr bwMode="auto">
            <a:xfrm>
              <a:off x="265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29" name="Text Box 361"/>
            <p:cNvSpPr txBox="1">
              <a:spLocks noChangeArrowheads="1"/>
            </p:cNvSpPr>
            <p:nvPr/>
          </p:nvSpPr>
          <p:spPr bwMode="auto">
            <a:xfrm>
              <a:off x="2736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0" name="Text Box 362"/>
            <p:cNvSpPr txBox="1">
              <a:spLocks noChangeArrowheads="1"/>
            </p:cNvSpPr>
            <p:nvPr/>
          </p:nvSpPr>
          <p:spPr bwMode="auto">
            <a:xfrm>
              <a:off x="2850" y="3696"/>
              <a:ext cx="1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1" name="Text Box 363"/>
            <p:cNvSpPr txBox="1">
              <a:spLocks noChangeArrowheads="1"/>
            </p:cNvSpPr>
            <p:nvPr/>
          </p:nvSpPr>
          <p:spPr bwMode="auto">
            <a:xfrm>
              <a:off x="2928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2" name="Text Box 364"/>
            <p:cNvSpPr txBox="1">
              <a:spLocks noChangeArrowheads="1"/>
            </p:cNvSpPr>
            <p:nvPr/>
          </p:nvSpPr>
          <p:spPr bwMode="auto">
            <a:xfrm>
              <a:off x="3024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33" name="Text Box 365"/>
            <p:cNvSpPr txBox="1">
              <a:spLocks noChangeArrowheads="1"/>
            </p:cNvSpPr>
            <p:nvPr/>
          </p:nvSpPr>
          <p:spPr bwMode="auto">
            <a:xfrm>
              <a:off x="313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4" name="Text Box 366"/>
            <p:cNvSpPr txBox="1">
              <a:spLocks noChangeArrowheads="1"/>
            </p:cNvSpPr>
            <p:nvPr/>
          </p:nvSpPr>
          <p:spPr bwMode="auto">
            <a:xfrm>
              <a:off x="323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5" name="Text Box 367"/>
            <p:cNvSpPr txBox="1">
              <a:spLocks noChangeArrowheads="1"/>
            </p:cNvSpPr>
            <p:nvPr/>
          </p:nvSpPr>
          <p:spPr bwMode="auto">
            <a:xfrm>
              <a:off x="332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6" name="Text Box 368"/>
            <p:cNvSpPr txBox="1">
              <a:spLocks noChangeArrowheads="1"/>
            </p:cNvSpPr>
            <p:nvPr/>
          </p:nvSpPr>
          <p:spPr bwMode="auto">
            <a:xfrm>
              <a:off x="342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7" name="Text Box 369"/>
            <p:cNvSpPr txBox="1">
              <a:spLocks noChangeArrowheads="1"/>
            </p:cNvSpPr>
            <p:nvPr/>
          </p:nvSpPr>
          <p:spPr bwMode="auto">
            <a:xfrm>
              <a:off x="352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8" name="Text Box 370"/>
            <p:cNvSpPr txBox="1">
              <a:spLocks noChangeArrowheads="1"/>
            </p:cNvSpPr>
            <p:nvPr/>
          </p:nvSpPr>
          <p:spPr bwMode="auto">
            <a:xfrm>
              <a:off x="361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39" name="Text Box 371"/>
            <p:cNvSpPr txBox="1">
              <a:spLocks noChangeArrowheads="1"/>
            </p:cNvSpPr>
            <p:nvPr/>
          </p:nvSpPr>
          <p:spPr bwMode="auto">
            <a:xfrm>
              <a:off x="371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0" name="Text Box 372"/>
            <p:cNvSpPr txBox="1">
              <a:spLocks noChangeArrowheads="1"/>
            </p:cNvSpPr>
            <p:nvPr/>
          </p:nvSpPr>
          <p:spPr bwMode="auto">
            <a:xfrm>
              <a:off x="380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1" name="Text Box 373"/>
            <p:cNvSpPr txBox="1">
              <a:spLocks noChangeArrowheads="1"/>
            </p:cNvSpPr>
            <p:nvPr/>
          </p:nvSpPr>
          <p:spPr bwMode="auto">
            <a:xfrm>
              <a:off x="390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2" name="Text Box 374"/>
            <p:cNvSpPr txBox="1">
              <a:spLocks noChangeArrowheads="1"/>
            </p:cNvSpPr>
            <p:nvPr/>
          </p:nvSpPr>
          <p:spPr bwMode="auto">
            <a:xfrm>
              <a:off x="400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3" name="Text Box 375"/>
            <p:cNvSpPr txBox="1">
              <a:spLocks noChangeArrowheads="1"/>
            </p:cNvSpPr>
            <p:nvPr/>
          </p:nvSpPr>
          <p:spPr bwMode="auto">
            <a:xfrm>
              <a:off x="4097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4" name="Text Box 376"/>
            <p:cNvSpPr txBox="1">
              <a:spLocks noChangeArrowheads="1"/>
            </p:cNvSpPr>
            <p:nvPr/>
          </p:nvSpPr>
          <p:spPr bwMode="auto">
            <a:xfrm>
              <a:off x="419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5" name="Text Box 377"/>
            <p:cNvSpPr txBox="1">
              <a:spLocks noChangeArrowheads="1"/>
            </p:cNvSpPr>
            <p:nvPr/>
          </p:nvSpPr>
          <p:spPr bwMode="auto">
            <a:xfrm>
              <a:off x="4289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6" name="Text Box 378"/>
            <p:cNvSpPr txBox="1">
              <a:spLocks noChangeArrowheads="1"/>
            </p:cNvSpPr>
            <p:nvPr/>
          </p:nvSpPr>
          <p:spPr bwMode="auto">
            <a:xfrm>
              <a:off x="4385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7" name="Text Box 379"/>
            <p:cNvSpPr txBox="1">
              <a:spLocks noChangeArrowheads="1"/>
            </p:cNvSpPr>
            <p:nvPr/>
          </p:nvSpPr>
          <p:spPr bwMode="auto">
            <a:xfrm>
              <a:off x="4481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25648" name="Text Box 380"/>
            <p:cNvSpPr txBox="1">
              <a:spLocks noChangeArrowheads="1"/>
            </p:cNvSpPr>
            <p:nvPr/>
          </p:nvSpPr>
          <p:spPr bwMode="auto">
            <a:xfrm>
              <a:off x="4560" y="3696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25649" name="Text Box 381"/>
            <p:cNvSpPr txBox="1">
              <a:spLocks noChangeArrowheads="1"/>
            </p:cNvSpPr>
            <p:nvPr/>
          </p:nvSpPr>
          <p:spPr bwMode="auto">
            <a:xfrm>
              <a:off x="4673" y="3696"/>
              <a:ext cx="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5614" name="Text Box 403"/>
          <p:cNvSpPr txBox="1">
            <a:spLocks noChangeArrowheads="1"/>
          </p:cNvSpPr>
          <p:nvPr/>
        </p:nvSpPr>
        <p:spPr bwMode="auto">
          <a:xfrm>
            <a:off x="1068388" y="1857375"/>
            <a:ext cx="836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/>
              <a:t>I-type:</a:t>
            </a:r>
          </a:p>
        </p:txBody>
      </p:sp>
      <p:sp>
        <p:nvSpPr>
          <p:cNvPr id="2561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F8056C19-E655-EF40-869F-EE43D44871B7}" type="slidenum">
              <a:rPr lang="en-US" sz="1400">
                <a:latin typeface="Arial Narrow" charset="0"/>
              </a:rPr>
              <a:pPr/>
              <a:t>7</a:t>
            </a:fld>
            <a:endParaRPr lang="en-US" sz="1400">
              <a:latin typeface="Arial Narrow" charset="0"/>
            </a:endParaRPr>
          </a:p>
        </p:txBody>
      </p:sp>
      <p:sp>
        <p:nvSpPr>
          <p:cNvPr id="100" name="Text Box 90"/>
          <p:cNvSpPr txBox="1">
            <a:spLocks noChangeArrowheads="1"/>
          </p:cNvSpPr>
          <p:nvPr/>
        </p:nvSpPr>
        <p:spPr bwMode="auto">
          <a:xfrm>
            <a:off x="5105400" y="4409182"/>
            <a:ext cx="3862388" cy="107721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95288" indent="-395288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b="0" dirty="0"/>
              <a:t>The </a:t>
            </a:r>
            <a:r>
              <a:rPr lang="en-US" sz="1600" b="0" dirty="0" err="1"/>
              <a:t>imm</a:t>
            </a:r>
            <a:r>
              <a:rPr lang="en-US" sz="1600" b="0" dirty="0"/>
              <a:t> is 0-padded into a 32-bit unsigned (+</a:t>
            </a:r>
            <a:r>
              <a:rPr lang="en-US" sz="1600" b="0" dirty="0" err="1"/>
              <a:t>ve</a:t>
            </a:r>
            <a:r>
              <a:rPr lang="en-US" sz="1600" b="0" dirty="0"/>
              <a:t>) number:</a:t>
            </a:r>
          </a:p>
          <a:p>
            <a:endParaRPr lang="en-US" sz="1600" b="0" dirty="0"/>
          </a:p>
          <a:p>
            <a:r>
              <a:rPr lang="en-US" sz="1600" b="0" dirty="0">
                <a:solidFill>
                  <a:srgbClr val="0000FF"/>
                </a:solidFill>
              </a:rPr>
              <a:t>0000000000000000</a:t>
            </a:r>
            <a:r>
              <a:rPr lang="en-US" sz="1600" b="0" dirty="0"/>
              <a:t>1111111111111101</a:t>
            </a:r>
          </a:p>
        </p:txBody>
      </p:sp>
    </p:spTree>
    <p:extLst>
      <p:ext uri="{BB962C8B-B14F-4D97-AF65-F5344CB8AC3E}">
        <p14:creationId xmlns:p14="http://schemas.microsoft.com/office/powerpoint/2010/main" val="364915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25425" y="312738"/>
            <a:ext cx="42592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3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How About Larger Constants?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Problem:  How do we work with bigger constants?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 Put the 32-bit value 0x5678ABCD in $5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CLASS:  How will you do it?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One Solution: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put the upper half (0x5678) into $5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then shift it left by 16 positions (0x5678 0000)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now “add” the lower half to it (0x5678 0000 + 0xABCD)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		</a:t>
            </a:r>
            <a:r>
              <a:rPr lang="en-US" sz="2000" b="1" dirty="0" err="1">
                <a:solidFill>
                  <a:srgbClr val="0000FF"/>
                </a:solidFill>
                <a:latin typeface="Courier New" charset="0"/>
              </a:rPr>
              <a:t>addi</a:t>
            </a: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 $5, $0, 0x5678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		</a:t>
            </a:r>
            <a:r>
              <a:rPr lang="en-US" sz="2000" b="1" dirty="0" err="1">
                <a:solidFill>
                  <a:srgbClr val="0000FF"/>
                </a:solidFill>
                <a:latin typeface="Courier New" charset="0"/>
              </a:rPr>
              <a:t>sll</a:t>
            </a: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  $5, $5, 16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		</a:t>
            </a:r>
            <a:r>
              <a:rPr lang="en-US" sz="2000" b="1" dirty="0" err="1">
                <a:solidFill>
                  <a:srgbClr val="0000FF"/>
                </a:solidFill>
                <a:latin typeface="Courier New" charset="0"/>
              </a:rPr>
              <a:t>addi</a:t>
            </a: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 $5, $5, 0xABCD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One minor problem with this: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Courier New"/>
              </a:rPr>
              <a:t>addi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can mess up by treating the constants are signed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use </a:t>
            </a:r>
            <a:r>
              <a:rPr lang="en-US" b="1" u="sng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Courier New"/>
              </a:rPr>
              <a:t>ori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instead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D65B2C0A-6531-A74F-A90C-3885FBED68D2}" type="slidenum">
              <a:rPr lang="en-US" sz="1400">
                <a:latin typeface="Arial Narrow" charset="0"/>
              </a:rPr>
              <a:pPr/>
              <a:t>8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8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37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37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37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37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37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225425" y="312738"/>
            <a:ext cx="42592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3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How About Larger Constants?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Observation:  This sequence is very common!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so, a special instruction was introduced to make it shorter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first two (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addi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+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sll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combo is performed by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				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ＭＳ Ｐゴシック" charset="0"/>
                <a:cs typeface="Courier New"/>
              </a:rPr>
              <a:t>lui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ＭＳ Ｐゴシック" charset="0"/>
              <a:cs typeface="Courier New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		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     “load upper immediate”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puts the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16-bit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immediate into the </a:t>
            </a:r>
            <a:r>
              <a:rPr lang="en-US" i="1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upper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half of a register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 Put the 32-bit value 0x5678ABCD in $5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		</a:t>
            </a:r>
            <a:r>
              <a:rPr lang="en-US" sz="2000" b="1" dirty="0" err="1">
                <a:solidFill>
                  <a:srgbClr val="0000FF"/>
                </a:solidFill>
                <a:latin typeface="Courier New" charset="0"/>
              </a:rPr>
              <a:t>lui</a:t>
            </a: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 $5, 0x5678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		</a:t>
            </a:r>
            <a:r>
              <a:rPr lang="en-US" sz="2000" b="1" dirty="0" err="1">
                <a:solidFill>
                  <a:srgbClr val="0000FF"/>
                </a:solidFill>
                <a:latin typeface="Courier New" charset="0"/>
              </a:rPr>
              <a:t>ori</a:t>
            </a:r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 $5, $5, 0xABCD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7B5150FB-F756-6849-9926-0499F9758DEA}" type="slidenum">
              <a:rPr lang="en-US" sz="1400">
                <a:latin typeface="Arial Narrow" charset="0"/>
              </a:rPr>
              <a:pPr/>
              <a:t>9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7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37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37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11335</TotalTime>
  <Words>2044</Words>
  <Application>Microsoft Macintosh PowerPoint</Application>
  <PresentationFormat>On-screen Show (4:3)</PresentationFormat>
  <Paragraphs>651</Paragraphs>
  <Slides>29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ＭＳ Ｐゴシック</vt:lpstr>
      <vt:lpstr>Arial</vt:lpstr>
      <vt:lpstr>Arial Narrow</vt:lpstr>
      <vt:lpstr>Calibri</vt:lpstr>
      <vt:lpstr>Courier New</vt:lpstr>
      <vt:lpstr>Symbol</vt:lpstr>
      <vt:lpstr>Tahoma</vt:lpstr>
      <vt:lpstr>Tahoma (Body)</vt:lpstr>
      <vt:lpstr>Tekton</vt:lpstr>
      <vt:lpstr>Times New Roman</vt:lpstr>
      <vt:lpstr>Wingdings</vt:lpstr>
      <vt:lpstr>Wingdings 2</vt:lpstr>
      <vt:lpstr>Office Theme</vt:lpstr>
      <vt:lpstr>Worksheet</vt:lpstr>
      <vt:lpstr>Instruction Sets, Episode 2</vt:lpstr>
      <vt:lpstr>Today</vt:lpstr>
      <vt:lpstr>Recap:  MIPS Instruction Formats</vt:lpstr>
      <vt:lpstr>Working with Constants</vt:lpstr>
      <vt:lpstr>Recap:  ADDI</vt:lpstr>
      <vt:lpstr>Beware ADDIU: “add immediate unsigned”</vt:lpstr>
      <vt:lpstr>ORI: Unsigned Constants</vt:lpstr>
      <vt:lpstr>How About Larger Constants?</vt:lpstr>
      <vt:lpstr>How About Larger Constants?</vt:lpstr>
      <vt:lpstr>How About Larger Constants?</vt:lpstr>
      <vt:lpstr>Accessing Memory</vt:lpstr>
      <vt:lpstr>MIPS Load Instruction</vt:lpstr>
      <vt:lpstr>MIPS Load Instruction</vt:lpstr>
      <vt:lpstr>MIPS Store Instruction</vt:lpstr>
      <vt:lpstr>MIPS Store Instruction</vt:lpstr>
      <vt:lpstr>MIPS Memory Addresses</vt:lpstr>
      <vt:lpstr>Storage Conventions</vt:lpstr>
      <vt:lpstr>MIPS Branch Instructions</vt:lpstr>
      <vt:lpstr>MIPS Jumps</vt:lpstr>
      <vt:lpstr>Multiply and Divide</vt:lpstr>
      <vt:lpstr>Multiply</vt:lpstr>
      <vt:lpstr>Divide</vt:lpstr>
      <vt:lpstr>Now  we can do a real program: Factorial...</vt:lpstr>
      <vt:lpstr>Comparison:  slt, slti</vt:lpstr>
      <vt:lpstr>Logical Instructions</vt:lpstr>
      <vt:lpstr>Summary - 1</vt:lpstr>
      <vt:lpstr>Summary - 2</vt:lpstr>
      <vt:lpstr>MIPS Instruction Decoding Charts</vt:lpstr>
      <vt:lpstr>Summary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213</cp:revision>
  <dcterms:created xsi:type="dcterms:W3CDTF">2012-09-21T01:57:31Z</dcterms:created>
  <dcterms:modified xsi:type="dcterms:W3CDTF">2018-02-07T21:57:07Z</dcterms:modified>
</cp:coreProperties>
</file>