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312" r:id="rId3"/>
    <p:sldId id="338" r:id="rId4"/>
    <p:sldId id="279" r:id="rId5"/>
    <p:sldId id="280" r:id="rId6"/>
    <p:sldId id="314" r:id="rId7"/>
    <p:sldId id="315" r:id="rId8"/>
    <p:sldId id="282" r:id="rId9"/>
    <p:sldId id="283" r:id="rId10"/>
    <p:sldId id="284" r:id="rId11"/>
    <p:sldId id="316"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17" r:id="rId35"/>
    <p:sldId id="318" r:id="rId36"/>
    <p:sldId id="308" r:id="rId37"/>
    <p:sldId id="319" r:id="rId38"/>
    <p:sldId id="320" r:id="rId39"/>
    <p:sldId id="267" r:id="rId40"/>
    <p:sldId id="268" r:id="rId41"/>
    <p:sldId id="276" r:id="rId42"/>
    <p:sldId id="329" r:id="rId43"/>
    <p:sldId id="330" r:id="rId44"/>
    <p:sldId id="331" r:id="rId45"/>
    <p:sldId id="269" r:id="rId46"/>
    <p:sldId id="270" r:id="rId47"/>
    <p:sldId id="339" r:id="rId48"/>
    <p:sldId id="340" r:id="rId49"/>
    <p:sldId id="326" r:id="rId50"/>
    <p:sldId id="332" r:id="rId51"/>
    <p:sldId id="321" r:id="rId52"/>
    <p:sldId id="322" r:id="rId53"/>
    <p:sldId id="323" r:id="rId54"/>
    <p:sldId id="324" r:id="rId55"/>
    <p:sldId id="325" r:id="rId56"/>
    <p:sldId id="334" r:id="rId57"/>
    <p:sldId id="335" r:id="rId58"/>
    <p:sldId id="278" r:id="rId59"/>
    <p:sldId id="336" r:id="rId60"/>
    <p:sldId id="33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74" autoAdjust="0"/>
    <p:restoredTop sz="92596" autoAdjust="0"/>
  </p:normalViewPr>
  <p:slideViewPr>
    <p:cSldViewPr>
      <p:cViewPr>
        <p:scale>
          <a:sx n="86" d="100"/>
          <a:sy n="86" d="100"/>
        </p:scale>
        <p:origin x="664" y="392"/>
      </p:cViewPr>
      <p:guideLst>
        <p:guide orient="horz" pos="2160"/>
        <p:guide pos="2880"/>
      </p:guideLst>
    </p:cSldViewPr>
  </p:slideViewPr>
  <p:outlineViewPr>
    <p:cViewPr>
      <p:scale>
        <a:sx n="33" d="100"/>
        <a:sy n="33" d="100"/>
      </p:scale>
      <p:origin x="0" y="46548"/>
    </p:cViewPr>
  </p:outlineViewPr>
  <p:notesTextViewPr>
    <p:cViewPr>
      <p:scale>
        <a:sx n="100" d="100"/>
        <a:sy n="100" d="100"/>
      </p:scale>
      <p:origin x="0" y="0"/>
    </p:cViewPr>
  </p:notesTextViewPr>
  <p:sorterViewPr>
    <p:cViewPr>
      <p:scale>
        <a:sx n="80" d="100"/>
        <a:sy n="80" d="100"/>
      </p:scale>
      <p:origin x="0" y="6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10497C-7000-6D43-8BB4-0C3A962819F8}" type="datetimeFigureOut">
              <a:rPr lang="en-US" smtClean="0"/>
              <a:t>1/10/18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5F3A2D-27E2-4B49-9089-836CF80E8BE0}" type="slidenum">
              <a:rPr lang="en-US" smtClean="0"/>
              <a:t>‹#›</a:t>
            </a:fld>
            <a:endParaRPr lang="en-US"/>
          </a:p>
        </p:txBody>
      </p:sp>
    </p:spTree>
    <p:extLst>
      <p:ext uri="{BB962C8B-B14F-4D97-AF65-F5344CB8AC3E}">
        <p14:creationId xmlns:p14="http://schemas.microsoft.com/office/powerpoint/2010/main" val="12637570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00BFCF-8F27-4775-A75C-FAB6C4D28C2C}" type="datetimeFigureOut">
              <a:rPr lang="en-US" smtClean="0"/>
              <a:pPr/>
              <a:t>1/10/18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676F42-9BAD-4ADC-9380-BAF04DBAEE78}" type="slidenum">
              <a:rPr lang="en-US" smtClean="0"/>
              <a:pPr/>
              <a:t>‹#›</a:t>
            </a:fld>
            <a:endParaRPr lang="en-US"/>
          </a:p>
        </p:txBody>
      </p:sp>
    </p:spTree>
    <p:extLst>
      <p:ext uri="{BB962C8B-B14F-4D97-AF65-F5344CB8AC3E}">
        <p14:creationId xmlns:p14="http://schemas.microsoft.com/office/powerpoint/2010/main" val="10130760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3C534-D55E-BB4C-855F-D591140389A6}" type="slidenum">
              <a:rPr lang="en-US" smtClean="0"/>
              <a:pPr/>
              <a:t>1</a:t>
            </a:fld>
            <a:endParaRPr lang="en-US" dirty="0"/>
          </a:p>
        </p:txBody>
      </p:sp>
    </p:spTree>
    <p:extLst>
      <p:ext uri="{BB962C8B-B14F-4D97-AF65-F5344CB8AC3E}">
        <p14:creationId xmlns:p14="http://schemas.microsoft.com/office/powerpoint/2010/main" val="893762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4514"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410598F0-ADB5-1244-AFDF-83ED689A8D10}" type="datetime4">
              <a:rPr lang="en-US"/>
              <a:pPr/>
              <a:t>January 10, 2018</a:t>
            </a:fld>
            <a:endParaRPr lang="en-US"/>
          </a:p>
        </p:txBody>
      </p:sp>
      <p:sp>
        <p:nvSpPr>
          <p:cNvPr id="64515"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4516"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E5DE10C1-9355-9045-B400-8AF425F3D48A}" type="slidenum">
              <a:rPr lang="en-US"/>
              <a:pPr/>
              <a:t>18</a:t>
            </a:fld>
            <a:endParaRPr lang="en-US"/>
          </a:p>
        </p:txBody>
      </p:sp>
      <p:sp>
        <p:nvSpPr>
          <p:cNvPr id="64517" name="Rectangle 2"/>
          <p:cNvSpPr>
            <a:spLocks noGrp="1" noRot="1" noChangeAspect="1" noChangeArrowheads="1" noTextEdit="1"/>
          </p:cNvSpPr>
          <p:nvPr>
            <p:ph type="sldImg"/>
          </p:nvPr>
        </p:nvSpPr>
        <p:spPr/>
      </p:sp>
      <p:sp>
        <p:nvSpPr>
          <p:cNvPr id="64518"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31159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6562"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1DD952DB-9CC5-4446-8A59-B76FC4BAB299}" type="datetime4">
              <a:rPr lang="en-US"/>
              <a:pPr/>
              <a:t>January 10, 2018</a:t>
            </a:fld>
            <a:endParaRPr lang="en-US"/>
          </a:p>
        </p:txBody>
      </p:sp>
      <p:sp>
        <p:nvSpPr>
          <p:cNvPr id="66563"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656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E2577C2F-A9C3-9140-AD5B-076BD949FAD1}" type="slidenum">
              <a:rPr lang="en-US"/>
              <a:pPr/>
              <a:t>19</a:t>
            </a:fld>
            <a:endParaRPr lang="en-US"/>
          </a:p>
        </p:txBody>
      </p:sp>
      <p:sp>
        <p:nvSpPr>
          <p:cNvPr id="66565" name="Rectangle 2"/>
          <p:cNvSpPr>
            <a:spLocks noGrp="1" noRot="1" noChangeAspect="1" noChangeArrowheads="1" noTextEdit="1"/>
          </p:cNvSpPr>
          <p:nvPr>
            <p:ph type="sldImg"/>
          </p:nvPr>
        </p:nvSpPr>
        <p:spPr/>
      </p:sp>
      <p:sp>
        <p:nvSpPr>
          <p:cNvPr id="66566"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047055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63491"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6E4C533F-555E-C246-B546-D220F37FBC08}" type="datetime4">
              <a:rPr lang="en-US">
                <a:latin typeface="Times New Roman" charset="0"/>
              </a:rPr>
              <a:pPr/>
              <a:t>January 10, 2018</a:t>
            </a:fld>
            <a:endParaRPr lang="en-US">
              <a:latin typeface="Times New Roman" charset="0"/>
            </a:endParaRPr>
          </a:p>
        </p:txBody>
      </p:sp>
      <p:sp>
        <p:nvSpPr>
          <p:cNvPr id="63492"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63493"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7BF6949D-1C70-E348-AAEE-32F5290F5644}" type="slidenum">
              <a:rPr lang="en-US">
                <a:latin typeface="Times New Roman" charset="0"/>
              </a:rPr>
              <a:pPr/>
              <a:t>20</a:t>
            </a:fld>
            <a:endParaRPr lang="en-US">
              <a:latin typeface="Times New Roman" charset="0"/>
            </a:endParaRPr>
          </a:p>
        </p:txBody>
      </p:sp>
      <p:sp>
        <p:nvSpPr>
          <p:cNvPr id="63494" name="Rectangle 2"/>
          <p:cNvSpPr>
            <a:spLocks noGrp="1" noRot="1" noChangeAspect="1" noChangeArrowheads="1" noTextEdit="1"/>
          </p:cNvSpPr>
          <p:nvPr>
            <p:ph type="sldImg"/>
          </p:nvPr>
        </p:nvSpPr>
        <p:spPr>
          <a:ln/>
        </p:spPr>
      </p:sp>
      <p:sp>
        <p:nvSpPr>
          <p:cNvPr id="63495" name="Rectangle 3"/>
          <p:cNvSpPr>
            <a:spLocks noGrp="1" noChangeArrowheads="1"/>
          </p:cNvSpPr>
          <p:nvPr>
            <p:ph type="body" idx="1"/>
          </p:nvPr>
        </p:nvSpPr>
        <p:spPr>
          <a:xfrm>
            <a:off x="731194" y="4560086"/>
            <a:ext cx="5852814" cy="432031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85240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8610"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C6964D25-52B3-6E4F-80A0-CCE9E6093651}" type="datetime4">
              <a:rPr lang="en-US"/>
              <a:pPr/>
              <a:t>January 10, 2018</a:t>
            </a:fld>
            <a:endParaRPr lang="en-US"/>
          </a:p>
        </p:txBody>
      </p:sp>
      <p:sp>
        <p:nvSpPr>
          <p:cNvPr id="68611"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8612"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61B97D34-7083-C949-9150-4BC7020B89DC}" type="slidenum">
              <a:rPr lang="en-US"/>
              <a:pPr/>
              <a:t>22</a:t>
            </a:fld>
            <a:endParaRPr lang="en-US"/>
          </a:p>
        </p:txBody>
      </p:sp>
      <p:sp>
        <p:nvSpPr>
          <p:cNvPr id="68613" name="Rectangle 2"/>
          <p:cNvSpPr>
            <a:spLocks noGrp="1" noRot="1" noChangeAspect="1" noChangeArrowheads="1" noTextEdit="1"/>
          </p:cNvSpPr>
          <p:nvPr>
            <p:ph type="sldImg"/>
          </p:nvPr>
        </p:nvSpPr>
        <p:spPr/>
      </p:sp>
      <p:sp>
        <p:nvSpPr>
          <p:cNvPr id="68614"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58732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71682"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8ED9D635-197E-074B-A0F4-0E846B167DD5}" type="datetime4">
              <a:rPr lang="en-US"/>
              <a:pPr/>
              <a:t>January 10, 2018</a:t>
            </a:fld>
            <a:endParaRPr lang="en-US"/>
          </a:p>
        </p:txBody>
      </p:sp>
      <p:sp>
        <p:nvSpPr>
          <p:cNvPr id="71683"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7168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2AADF747-5186-E347-8ACF-4E974F1E1F1A}" type="slidenum">
              <a:rPr lang="en-US"/>
              <a:pPr/>
              <a:t>23</a:t>
            </a:fld>
            <a:endParaRPr lang="en-US"/>
          </a:p>
        </p:txBody>
      </p:sp>
      <p:sp>
        <p:nvSpPr>
          <p:cNvPr id="71685" name="Rectangle 2"/>
          <p:cNvSpPr>
            <a:spLocks noGrp="1" noRot="1" noChangeAspect="1" noChangeArrowheads="1" noTextEdit="1"/>
          </p:cNvSpPr>
          <p:nvPr>
            <p:ph type="sldImg"/>
          </p:nvPr>
        </p:nvSpPr>
        <p:spPr/>
      </p:sp>
      <p:sp>
        <p:nvSpPr>
          <p:cNvPr id="71686"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146658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65539"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858C8AA8-5262-BF46-B5AB-1BB1AC5A994D}" type="datetime4">
              <a:rPr lang="en-US">
                <a:latin typeface="Times New Roman" charset="0"/>
              </a:rPr>
              <a:pPr/>
              <a:t>January 10, 2018</a:t>
            </a:fld>
            <a:endParaRPr lang="en-US">
              <a:latin typeface="Times New Roman" charset="0"/>
            </a:endParaRPr>
          </a:p>
        </p:txBody>
      </p:sp>
      <p:sp>
        <p:nvSpPr>
          <p:cNvPr id="65540"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65541"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2D371009-1AA9-0E47-927C-AA9EFB64E3FF}" type="slidenum">
              <a:rPr lang="en-US">
                <a:latin typeface="Times New Roman" charset="0"/>
              </a:rPr>
              <a:pPr/>
              <a:t>24</a:t>
            </a:fld>
            <a:endParaRPr lang="en-US">
              <a:latin typeface="Times New Roman" charset="0"/>
            </a:endParaRPr>
          </a:p>
        </p:txBody>
      </p:sp>
      <p:sp>
        <p:nvSpPr>
          <p:cNvPr id="65542" name="Rectangle 2"/>
          <p:cNvSpPr>
            <a:spLocks noGrp="1" noRot="1" noChangeAspect="1" noChangeArrowheads="1" noTextEdit="1"/>
          </p:cNvSpPr>
          <p:nvPr>
            <p:ph type="sldImg"/>
          </p:nvPr>
        </p:nvSpPr>
        <p:spPr>
          <a:ln/>
        </p:spPr>
      </p:sp>
      <p:sp>
        <p:nvSpPr>
          <p:cNvPr id="65543" name="Rectangle 3"/>
          <p:cNvSpPr>
            <a:spLocks noGrp="1" noChangeArrowheads="1"/>
          </p:cNvSpPr>
          <p:nvPr>
            <p:ph type="body" idx="1"/>
          </p:nvPr>
        </p:nvSpPr>
        <p:spPr>
          <a:xfrm>
            <a:off x="731194" y="4560086"/>
            <a:ext cx="5852814" cy="432031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71951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77826"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03657D46-DE7A-F84C-9735-C1C16FB6B0B7}" type="datetime4">
              <a:rPr lang="en-US"/>
              <a:pPr/>
              <a:t>January 10, 2018</a:t>
            </a:fld>
            <a:endParaRPr lang="en-US"/>
          </a:p>
        </p:txBody>
      </p:sp>
      <p:sp>
        <p:nvSpPr>
          <p:cNvPr id="77827"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77828"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81BD59D5-7341-F04F-9776-2007D039F90E}" type="slidenum">
              <a:rPr lang="en-US"/>
              <a:pPr/>
              <a:t>26</a:t>
            </a:fld>
            <a:endParaRPr lang="en-US"/>
          </a:p>
        </p:txBody>
      </p:sp>
      <p:sp>
        <p:nvSpPr>
          <p:cNvPr id="77829" name="Rectangle 2"/>
          <p:cNvSpPr>
            <a:spLocks noGrp="1" noRot="1" noChangeAspect="1" noChangeArrowheads="1" noTextEdit="1"/>
          </p:cNvSpPr>
          <p:nvPr>
            <p:ph type="sldImg"/>
          </p:nvPr>
        </p:nvSpPr>
        <p:spPr/>
      </p:sp>
      <p:sp>
        <p:nvSpPr>
          <p:cNvPr id="77830"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54095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79874"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CE82BDEA-6999-2248-A02C-10552C3D249B}" type="datetime4">
              <a:rPr lang="en-US"/>
              <a:pPr/>
              <a:t>January 10, 2018</a:t>
            </a:fld>
            <a:endParaRPr lang="en-US"/>
          </a:p>
        </p:txBody>
      </p:sp>
      <p:sp>
        <p:nvSpPr>
          <p:cNvPr id="79875"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79876"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A8246ABB-4D47-0F4F-A485-4223D65CEC1D}" type="slidenum">
              <a:rPr lang="en-US"/>
              <a:pPr/>
              <a:t>27</a:t>
            </a:fld>
            <a:endParaRPr lang="en-US"/>
          </a:p>
        </p:txBody>
      </p:sp>
      <p:sp>
        <p:nvSpPr>
          <p:cNvPr id="79877" name="Rectangle 2"/>
          <p:cNvSpPr>
            <a:spLocks noGrp="1" noRot="1" noChangeAspect="1" noChangeArrowheads="1" noTextEdit="1"/>
          </p:cNvSpPr>
          <p:nvPr>
            <p:ph type="sldImg"/>
          </p:nvPr>
        </p:nvSpPr>
        <p:spPr/>
      </p:sp>
      <p:sp>
        <p:nvSpPr>
          <p:cNvPr id="79878"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213985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71683"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5F553B13-DB7C-EF4B-BFDB-573D7242C112}" type="datetime4">
              <a:rPr lang="en-US">
                <a:latin typeface="Times New Roman" charset="0"/>
              </a:rPr>
              <a:pPr/>
              <a:t>January 10, 2018</a:t>
            </a:fld>
            <a:endParaRPr lang="en-US">
              <a:latin typeface="Times New Roman" charset="0"/>
            </a:endParaRPr>
          </a:p>
        </p:txBody>
      </p:sp>
      <p:sp>
        <p:nvSpPr>
          <p:cNvPr id="71684"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71685"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A0147B69-9CED-3E40-A708-2FC5A899EA2B}" type="slidenum">
              <a:rPr lang="en-US">
                <a:latin typeface="Times New Roman" charset="0"/>
              </a:rPr>
              <a:pPr/>
              <a:t>28</a:t>
            </a:fld>
            <a:endParaRPr lang="en-US">
              <a:latin typeface="Times New Roman" charset="0"/>
            </a:endParaRPr>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xfrm>
            <a:off x="731194" y="4560086"/>
            <a:ext cx="5852814" cy="432031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dirty="0">
              <a:latin typeface="Times New Roman" charset="0"/>
            </a:endParaRPr>
          </a:p>
        </p:txBody>
      </p:sp>
    </p:spTree>
    <p:extLst>
      <p:ext uri="{BB962C8B-B14F-4D97-AF65-F5344CB8AC3E}">
        <p14:creationId xmlns:p14="http://schemas.microsoft.com/office/powerpoint/2010/main" val="1980368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71683"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5F553B13-DB7C-EF4B-BFDB-573D7242C112}" type="datetime4">
              <a:rPr lang="en-US">
                <a:latin typeface="Times New Roman" charset="0"/>
              </a:rPr>
              <a:pPr/>
              <a:t>January 10, 2018</a:t>
            </a:fld>
            <a:endParaRPr lang="en-US">
              <a:latin typeface="Times New Roman" charset="0"/>
            </a:endParaRPr>
          </a:p>
        </p:txBody>
      </p:sp>
      <p:sp>
        <p:nvSpPr>
          <p:cNvPr id="71684"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71685"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A0147B69-9CED-3E40-A708-2FC5A899EA2B}" type="slidenum">
              <a:rPr lang="en-US">
                <a:latin typeface="Times New Roman" charset="0"/>
              </a:rPr>
              <a:pPr/>
              <a:t>29</a:t>
            </a:fld>
            <a:endParaRPr lang="en-US">
              <a:latin typeface="Times New Roman" charset="0"/>
            </a:endParaRPr>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xfrm>
            <a:off x="731194" y="4560086"/>
            <a:ext cx="5852814" cy="432031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41005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258888" y="1200150"/>
            <a:ext cx="4800600" cy="3602038"/>
          </a:xfrm>
        </p:spPr>
      </p:sp>
      <p:sp>
        <p:nvSpPr>
          <p:cNvPr id="46082" name="Rectangle 3"/>
          <p:cNvSpPr>
            <a:spLocks noGrp="1" noChangeArrowheads="1"/>
          </p:cNvSpPr>
          <p:nvPr>
            <p:ph type="body" idx="1"/>
          </p:nvPr>
        </p:nvSpPr>
        <p:spPr bwMode="auto">
          <a:xfrm>
            <a:off x="731838" y="4562475"/>
            <a:ext cx="5851525" cy="43180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atin typeface="Times New Roman" charset="0"/>
            </a:endParaRPr>
          </a:p>
        </p:txBody>
      </p:sp>
    </p:spTree>
    <p:extLst>
      <p:ext uri="{BB962C8B-B14F-4D97-AF65-F5344CB8AC3E}">
        <p14:creationId xmlns:p14="http://schemas.microsoft.com/office/powerpoint/2010/main" val="66922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71683"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5F553B13-DB7C-EF4B-BFDB-573D7242C112}" type="datetime4">
              <a:rPr lang="en-US">
                <a:latin typeface="Times New Roman" charset="0"/>
              </a:rPr>
              <a:pPr/>
              <a:t>January 10, 2018</a:t>
            </a:fld>
            <a:endParaRPr lang="en-US">
              <a:latin typeface="Times New Roman" charset="0"/>
            </a:endParaRPr>
          </a:p>
        </p:txBody>
      </p:sp>
      <p:sp>
        <p:nvSpPr>
          <p:cNvPr id="71684"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71685"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A0147B69-9CED-3E40-A708-2FC5A899EA2B}" type="slidenum">
              <a:rPr lang="en-US">
                <a:latin typeface="Times New Roman" charset="0"/>
              </a:rPr>
              <a:pPr/>
              <a:t>30</a:t>
            </a:fld>
            <a:endParaRPr lang="en-US">
              <a:latin typeface="Times New Roman" charset="0"/>
            </a:endParaRPr>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xfrm>
            <a:off x="731194" y="4560086"/>
            <a:ext cx="5852814" cy="432031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503569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xfrm>
            <a:off x="1"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Morgan Kaufmann Publishers</a:t>
            </a:r>
          </a:p>
        </p:txBody>
      </p:sp>
      <p:sp>
        <p:nvSpPr>
          <p:cNvPr id="67587" name="Rectangle 3"/>
          <p:cNvSpPr>
            <a:spLocks noGrp="1" noChangeArrowheads="1"/>
          </p:cNvSpPr>
          <p:nvPr>
            <p:ph type="dt" sz="quarter" idx="1"/>
          </p:nvPr>
        </p:nvSpPr>
        <p:spPr>
          <a:xfrm>
            <a:off x="4143427" y="0"/>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7CFD22F9-0DF5-DB4B-83AA-250F71F74AC1}" type="datetime4">
              <a:rPr lang="en-US">
                <a:latin typeface="Times New Roman" charset="0"/>
              </a:rPr>
              <a:pPr/>
              <a:t>January 10, 2018</a:t>
            </a:fld>
            <a:endParaRPr lang="en-US">
              <a:latin typeface="Times New Roman" charset="0"/>
            </a:endParaRPr>
          </a:p>
        </p:txBody>
      </p:sp>
      <p:sp>
        <p:nvSpPr>
          <p:cNvPr id="67588" name="Rectangle 6"/>
          <p:cNvSpPr>
            <a:spLocks noGrp="1" noChangeArrowheads="1"/>
          </p:cNvSpPr>
          <p:nvPr>
            <p:ph type="ftr" sz="quarter" idx="4"/>
          </p:nvPr>
        </p:nvSpPr>
        <p:spPr>
          <a:xfrm>
            <a:off x="1"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r>
              <a:rPr lang="en-US">
                <a:latin typeface="Times New Roman" charset="0"/>
              </a:rPr>
              <a:t>Chapter 1 — Computer Abstractions and Technology</a:t>
            </a:r>
          </a:p>
        </p:txBody>
      </p:sp>
      <p:sp>
        <p:nvSpPr>
          <p:cNvPr id="67589" name="Rectangle 7"/>
          <p:cNvSpPr>
            <a:spLocks noGrp="1" noChangeArrowheads="1"/>
          </p:cNvSpPr>
          <p:nvPr>
            <p:ph type="sldNum" sz="quarter" idx="5"/>
          </p:nvPr>
        </p:nvSpPr>
        <p:spPr>
          <a:xfrm>
            <a:off x="4143427" y="9120172"/>
            <a:ext cx="3170138" cy="47953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CC299F3A-2D4A-9C42-82DD-2544D7DBAE8B}" type="slidenum">
              <a:rPr lang="en-US">
                <a:latin typeface="Times New Roman" charset="0"/>
              </a:rPr>
              <a:pPr/>
              <a:t>31</a:t>
            </a:fld>
            <a:endParaRPr lang="en-US">
              <a:latin typeface="Times New Roman" charset="0"/>
            </a:endParaRPr>
          </a:p>
        </p:txBody>
      </p:sp>
      <p:sp>
        <p:nvSpPr>
          <p:cNvPr id="67590" name="Rectangle 2"/>
          <p:cNvSpPr>
            <a:spLocks noGrp="1" noRot="1" noChangeAspect="1" noChangeArrowheads="1" noTextEdit="1"/>
          </p:cNvSpPr>
          <p:nvPr>
            <p:ph type="sldImg"/>
          </p:nvPr>
        </p:nvSpPr>
        <p:spPr>
          <a:ln/>
        </p:spPr>
      </p:sp>
      <p:sp>
        <p:nvSpPr>
          <p:cNvPr id="67591" name="Rectangle 3"/>
          <p:cNvSpPr>
            <a:spLocks noGrp="1" noChangeArrowheads="1"/>
          </p:cNvSpPr>
          <p:nvPr>
            <p:ph type="body" idx="1"/>
          </p:nvPr>
        </p:nvSpPr>
        <p:spPr>
          <a:xfrm>
            <a:off x="731194" y="4560086"/>
            <a:ext cx="5852814" cy="432031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542827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258888" y="1200150"/>
            <a:ext cx="4800600" cy="3602038"/>
          </a:xfrm>
        </p:spPr>
      </p:sp>
      <p:sp>
        <p:nvSpPr>
          <p:cNvPr id="87042" name="Rectangle 3"/>
          <p:cNvSpPr>
            <a:spLocks noGrp="1" noChangeArrowheads="1"/>
          </p:cNvSpPr>
          <p:nvPr>
            <p:ph type="body" idx="1"/>
          </p:nvPr>
        </p:nvSpPr>
        <p:spPr bwMode="auto">
          <a:xfrm>
            <a:off x="731838" y="4562475"/>
            <a:ext cx="5851525" cy="43180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atin typeface="Times New Roman" charset="0"/>
            </a:endParaRPr>
          </a:p>
        </p:txBody>
      </p:sp>
    </p:spTree>
    <p:extLst>
      <p:ext uri="{BB962C8B-B14F-4D97-AF65-F5344CB8AC3E}">
        <p14:creationId xmlns:p14="http://schemas.microsoft.com/office/powerpoint/2010/main" val="645471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258888" y="1200150"/>
            <a:ext cx="4800600" cy="3602038"/>
          </a:xfrm>
        </p:spPr>
      </p:sp>
      <p:sp>
        <p:nvSpPr>
          <p:cNvPr id="89090" name="Rectangle 3"/>
          <p:cNvSpPr>
            <a:spLocks noGrp="1" noChangeArrowheads="1"/>
          </p:cNvSpPr>
          <p:nvPr>
            <p:ph type="body" idx="1"/>
          </p:nvPr>
        </p:nvSpPr>
        <p:spPr bwMode="auto">
          <a:xfrm>
            <a:off x="731838" y="4562475"/>
            <a:ext cx="5851525" cy="43180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atin typeface="Times New Roman" charset="0"/>
            </a:endParaRPr>
          </a:p>
        </p:txBody>
      </p:sp>
    </p:spTree>
    <p:extLst>
      <p:ext uri="{BB962C8B-B14F-4D97-AF65-F5344CB8AC3E}">
        <p14:creationId xmlns:p14="http://schemas.microsoft.com/office/powerpoint/2010/main" val="1588110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258888" y="1200150"/>
            <a:ext cx="4800600" cy="3602038"/>
          </a:xfrm>
        </p:spPr>
      </p:sp>
      <p:sp>
        <p:nvSpPr>
          <p:cNvPr id="93186" name="Rectangle 3"/>
          <p:cNvSpPr>
            <a:spLocks noGrp="1" noChangeArrowheads="1"/>
          </p:cNvSpPr>
          <p:nvPr>
            <p:ph type="body" idx="1"/>
          </p:nvPr>
        </p:nvSpPr>
        <p:spPr bwMode="auto">
          <a:xfrm>
            <a:off x="731838" y="4562475"/>
            <a:ext cx="5851525" cy="43180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atin typeface="Times New Roman" charset="0"/>
            </a:endParaRPr>
          </a:p>
        </p:txBody>
      </p:sp>
    </p:spTree>
    <p:extLst>
      <p:ext uri="{BB962C8B-B14F-4D97-AF65-F5344CB8AC3E}">
        <p14:creationId xmlns:p14="http://schemas.microsoft.com/office/powerpoint/2010/main" val="1993322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START HERE</a:t>
            </a:r>
            <a:endParaRPr lang="en-US"/>
          </a:p>
        </p:txBody>
      </p:sp>
      <p:sp>
        <p:nvSpPr>
          <p:cNvPr id="4" name="Slide Number Placeholder 3"/>
          <p:cNvSpPr>
            <a:spLocks noGrp="1"/>
          </p:cNvSpPr>
          <p:nvPr>
            <p:ph type="sldNum" sz="quarter" idx="10"/>
          </p:nvPr>
        </p:nvSpPr>
        <p:spPr/>
        <p:txBody>
          <a:bodyPr/>
          <a:lstStyle/>
          <a:p>
            <a:fld id="{57676F42-9BAD-4ADC-9380-BAF04DBAEE78}" type="slidenum">
              <a:rPr lang="en-US" smtClean="0"/>
              <a:pPr/>
              <a:t>42</a:t>
            </a:fld>
            <a:endParaRPr lang="en-US"/>
          </a:p>
        </p:txBody>
      </p:sp>
    </p:spTree>
    <p:extLst>
      <p:ext uri="{BB962C8B-B14F-4D97-AF65-F5344CB8AC3E}">
        <p14:creationId xmlns:p14="http://schemas.microsoft.com/office/powerpoint/2010/main" val="1911042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1200150"/>
            <a:ext cx="4805363" cy="3605213"/>
          </a:xfrm>
        </p:spPr>
      </p:sp>
      <p:sp>
        <p:nvSpPr>
          <p:cNvPr id="28674" name="Rectangle 3"/>
          <p:cNvSpPr>
            <a:spLocks noGrp="1" noChangeArrowheads="1"/>
          </p:cNvSpPr>
          <p:nvPr>
            <p:ph type="body" idx="1"/>
          </p:nvPr>
        </p:nvSpPr>
        <p:spPr bwMode="auto">
          <a:xfrm>
            <a:off x="731838" y="4560888"/>
            <a:ext cx="5851525" cy="431958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79629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257300" y="1200150"/>
            <a:ext cx="4805363" cy="3605213"/>
          </a:xfrm>
        </p:spPr>
      </p:sp>
      <p:sp>
        <p:nvSpPr>
          <p:cNvPr id="30722" name="Rectangle 3"/>
          <p:cNvSpPr>
            <a:spLocks noGrp="1" noChangeArrowheads="1"/>
          </p:cNvSpPr>
          <p:nvPr>
            <p:ph type="body" idx="1"/>
          </p:nvPr>
        </p:nvSpPr>
        <p:spPr bwMode="auto">
          <a:xfrm>
            <a:off x="731838" y="4560888"/>
            <a:ext cx="5851525" cy="431958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367672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 isn’t on this list, I don’t want to hear about it.</a:t>
            </a:r>
            <a:endParaRPr lang="en-US" dirty="0"/>
          </a:p>
        </p:txBody>
      </p:sp>
      <p:sp>
        <p:nvSpPr>
          <p:cNvPr id="4" name="Slide Number Placeholder 3"/>
          <p:cNvSpPr>
            <a:spLocks noGrp="1"/>
          </p:cNvSpPr>
          <p:nvPr>
            <p:ph type="sldNum" sz="quarter" idx="10"/>
          </p:nvPr>
        </p:nvSpPr>
        <p:spPr/>
        <p:txBody>
          <a:bodyPr/>
          <a:lstStyle/>
          <a:p>
            <a:fld id="{1A491D39-9DE6-6943-9522-33DB4EC804AF}" type="slidenum">
              <a:rPr lang="en-US" smtClean="0"/>
              <a:t>49</a:t>
            </a:fld>
            <a:endParaRPr lang="en-US"/>
          </a:p>
        </p:txBody>
      </p:sp>
    </p:spTree>
    <p:extLst>
      <p:ext uri="{BB962C8B-B14F-4D97-AF65-F5344CB8AC3E}">
        <p14:creationId xmlns:p14="http://schemas.microsoft.com/office/powerpoint/2010/main" val="1025863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material</a:t>
            </a:r>
            <a:r>
              <a:rPr lang="en-US" baseline="0" dirty="0" smtClean="0"/>
              <a:t> will be presented in lecture</a:t>
            </a:r>
            <a:endParaRPr lang="en-US" dirty="0"/>
          </a:p>
        </p:txBody>
      </p:sp>
      <p:sp>
        <p:nvSpPr>
          <p:cNvPr id="4" name="Slide Number Placeholder 3"/>
          <p:cNvSpPr>
            <a:spLocks noGrp="1"/>
          </p:cNvSpPr>
          <p:nvPr>
            <p:ph type="sldNum" sz="quarter" idx="10"/>
          </p:nvPr>
        </p:nvSpPr>
        <p:spPr/>
        <p:txBody>
          <a:bodyPr/>
          <a:lstStyle/>
          <a:p>
            <a:fld id="{1A491D39-9DE6-6943-9522-33DB4EC804AF}" type="slidenum">
              <a:rPr lang="en-US" smtClean="0"/>
              <a:t>51</a:t>
            </a:fld>
            <a:endParaRPr lang="en-US"/>
          </a:p>
        </p:txBody>
      </p:sp>
    </p:spTree>
    <p:extLst>
      <p:ext uri="{BB962C8B-B14F-4D97-AF65-F5344CB8AC3E}">
        <p14:creationId xmlns:p14="http://schemas.microsoft.com/office/powerpoint/2010/main" val="18965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257300" y="1200150"/>
            <a:ext cx="4805363" cy="3605213"/>
          </a:xfrm>
        </p:spPr>
      </p:sp>
      <p:sp>
        <p:nvSpPr>
          <p:cNvPr id="50178" name="Rectangle 3"/>
          <p:cNvSpPr>
            <a:spLocks noGrp="1" noChangeArrowheads="1"/>
          </p:cNvSpPr>
          <p:nvPr>
            <p:ph type="body" idx="1"/>
          </p:nvPr>
        </p:nvSpPr>
        <p:spPr bwMode="auto">
          <a:xfrm>
            <a:off x="731838" y="4560888"/>
            <a:ext cx="5851525" cy="4319587"/>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30675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257300" y="1200150"/>
            <a:ext cx="4805363" cy="3605213"/>
          </a:xfrm>
        </p:spPr>
      </p:sp>
      <p:sp>
        <p:nvSpPr>
          <p:cNvPr id="52226" name="Rectangle 3"/>
          <p:cNvSpPr>
            <a:spLocks noGrp="1" noChangeArrowheads="1"/>
          </p:cNvSpPr>
          <p:nvPr>
            <p:ph type="body" idx="1"/>
          </p:nvPr>
        </p:nvSpPr>
        <p:spPr bwMode="auto">
          <a:xfrm>
            <a:off x="976313" y="4560888"/>
            <a:ext cx="5362575" cy="43180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711" tIns="48355" rIns="96711" bIns="48355"/>
          <a:lstStyle/>
          <a:p>
            <a:endParaRPr lang="en-US">
              <a:latin typeface="Times New Roman" charset="0"/>
            </a:endParaRPr>
          </a:p>
        </p:txBody>
      </p:sp>
    </p:spTree>
    <p:extLst>
      <p:ext uri="{BB962C8B-B14F-4D97-AF65-F5344CB8AC3E}">
        <p14:creationId xmlns:p14="http://schemas.microsoft.com/office/powerpoint/2010/main" val="148805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260475" y="1200150"/>
            <a:ext cx="4800600" cy="3602038"/>
          </a:xfrm>
        </p:spPr>
      </p:sp>
      <p:sp>
        <p:nvSpPr>
          <p:cNvPr id="54274" name="Rectangle 3"/>
          <p:cNvSpPr>
            <a:spLocks noGrp="1" noChangeArrowheads="1"/>
          </p:cNvSpPr>
          <p:nvPr>
            <p:ph type="body" idx="1"/>
          </p:nvPr>
        </p:nvSpPr>
        <p:spPr bwMode="auto">
          <a:xfrm>
            <a:off x="731838" y="4562475"/>
            <a:ext cx="5851525" cy="43180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139" tIns="44070" rIns="88139" bIns="44070"/>
          <a:lstStyle/>
          <a:p>
            <a:endParaRPr lang="en-US">
              <a:latin typeface="Times New Roman" charset="0"/>
            </a:endParaRPr>
          </a:p>
        </p:txBody>
      </p:sp>
    </p:spTree>
    <p:extLst>
      <p:ext uri="{BB962C8B-B14F-4D97-AF65-F5344CB8AC3E}">
        <p14:creationId xmlns:p14="http://schemas.microsoft.com/office/powerpoint/2010/main" val="171019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58370"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AD878A28-3298-C549-9781-CC1963A70092}" type="datetime4">
              <a:rPr lang="en-US"/>
              <a:pPr/>
              <a:t>January 10, 2018</a:t>
            </a:fld>
            <a:endParaRPr lang="en-US"/>
          </a:p>
        </p:txBody>
      </p:sp>
      <p:sp>
        <p:nvSpPr>
          <p:cNvPr id="58371"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58372"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62D4FBA0-F94F-9A4D-AB69-26E460B3CA94}" type="slidenum">
              <a:rPr lang="en-US"/>
              <a:pPr/>
              <a:t>14</a:t>
            </a:fld>
            <a:endParaRPr lang="en-US"/>
          </a:p>
        </p:txBody>
      </p:sp>
      <p:sp>
        <p:nvSpPr>
          <p:cNvPr id="58373" name="Rectangle 2"/>
          <p:cNvSpPr>
            <a:spLocks noGrp="1" noRot="1" noChangeAspect="1" noChangeArrowheads="1" noTextEdit="1"/>
          </p:cNvSpPr>
          <p:nvPr>
            <p:ph type="sldImg"/>
          </p:nvPr>
        </p:nvSpPr>
        <p:spPr/>
      </p:sp>
      <p:sp>
        <p:nvSpPr>
          <p:cNvPr id="58374"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528613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56322"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1F7C2759-3E09-6A40-98C0-00403594B47E}" type="datetime4">
              <a:rPr lang="en-US"/>
              <a:pPr/>
              <a:t>January 10, 2018</a:t>
            </a:fld>
            <a:endParaRPr lang="en-US"/>
          </a:p>
        </p:txBody>
      </p:sp>
      <p:sp>
        <p:nvSpPr>
          <p:cNvPr id="56323"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5632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4A1A77CF-EB62-DD41-9473-C9091AE22C80}" type="slidenum">
              <a:rPr lang="en-US"/>
              <a:pPr/>
              <a:t>15</a:t>
            </a:fld>
            <a:endParaRPr lang="en-US"/>
          </a:p>
        </p:txBody>
      </p:sp>
      <p:sp>
        <p:nvSpPr>
          <p:cNvPr id="56325" name="Rectangle 2"/>
          <p:cNvSpPr>
            <a:spLocks noGrp="1" noRot="1" noChangeAspect="1" noChangeArrowheads="1" noTextEdit="1"/>
          </p:cNvSpPr>
          <p:nvPr>
            <p:ph type="sldImg"/>
          </p:nvPr>
        </p:nvSpPr>
        <p:spPr/>
      </p:sp>
      <p:sp>
        <p:nvSpPr>
          <p:cNvPr id="56326"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150956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0418"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C647B41E-9F03-E44C-8EC3-0590EECEC0E8}" type="datetime4">
              <a:rPr lang="en-US"/>
              <a:pPr/>
              <a:t>January 10, 2018</a:t>
            </a:fld>
            <a:endParaRPr lang="en-US"/>
          </a:p>
        </p:txBody>
      </p:sp>
      <p:sp>
        <p:nvSpPr>
          <p:cNvPr id="60419"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0420"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54F1C52A-6BDE-EF41-875D-3CB89C367807}" type="slidenum">
              <a:rPr lang="en-US"/>
              <a:pPr/>
              <a:t>16</a:t>
            </a:fld>
            <a:endParaRPr lang="en-US"/>
          </a:p>
        </p:txBody>
      </p:sp>
      <p:sp>
        <p:nvSpPr>
          <p:cNvPr id="60421" name="Rectangle 2"/>
          <p:cNvSpPr>
            <a:spLocks noGrp="1" noRot="1" noChangeAspect="1" noChangeArrowheads="1" noTextEdit="1"/>
          </p:cNvSpPr>
          <p:nvPr>
            <p:ph type="sldImg"/>
          </p:nvPr>
        </p:nvSpPr>
        <p:spPr/>
      </p:sp>
      <p:sp>
        <p:nvSpPr>
          <p:cNvPr id="60422"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19242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Morgan Kaufmann Publishers</a:t>
            </a:r>
          </a:p>
        </p:txBody>
      </p:sp>
      <p:sp>
        <p:nvSpPr>
          <p:cNvPr id="62466" name="Rectangle 3"/>
          <p:cNvSpPr>
            <a:spLocks noGrp="1" noChangeArrowheads="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3AA04EE9-5F93-394D-8D22-D61959F12786}" type="datetime4">
              <a:rPr lang="en-US"/>
              <a:pPr/>
              <a:t>January 10, 2018</a:t>
            </a:fld>
            <a:endParaRPr lang="en-US"/>
          </a:p>
        </p:txBody>
      </p:sp>
      <p:sp>
        <p:nvSpPr>
          <p:cNvPr id="62467" name="Rectangle 6"/>
          <p:cNvSpPr>
            <a:spLocks noGrp="1" noChangeArrowheads="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r>
              <a:rPr lang="en-US"/>
              <a:t>Chapter 1 — Computer Abstractions and Technology</a:t>
            </a:r>
          </a:p>
        </p:txBody>
      </p:sp>
      <p:sp>
        <p:nvSpPr>
          <p:cNvPr id="62468"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fld id="{898F5BBC-3DDF-5448-8138-103C85EFBCF8}" type="slidenum">
              <a:rPr lang="en-US"/>
              <a:pPr/>
              <a:t>17</a:t>
            </a:fld>
            <a:endParaRPr lang="en-US"/>
          </a:p>
        </p:txBody>
      </p:sp>
      <p:sp>
        <p:nvSpPr>
          <p:cNvPr id="62469" name="Rectangle 2"/>
          <p:cNvSpPr>
            <a:spLocks noGrp="1" noRot="1" noChangeAspect="1" noChangeArrowheads="1" noTextEdit="1"/>
          </p:cNvSpPr>
          <p:nvPr>
            <p:ph type="sldImg"/>
          </p:nvPr>
        </p:nvSpPr>
        <p:spPr/>
      </p:sp>
      <p:sp>
        <p:nvSpPr>
          <p:cNvPr id="62470" name="Rectangle 3"/>
          <p:cNvSpPr>
            <a:spLocks noGrp="1" noChangeArrowheads="1"/>
          </p:cNvSpPr>
          <p:nvPr>
            <p:ph type="body" idx="1"/>
          </p:nvPr>
        </p:nvSpPr>
        <p:spPr bwMode="auto">
          <a:xfrm>
            <a:off x="731838" y="4559300"/>
            <a:ext cx="5851525" cy="4321175"/>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AU">
              <a:latin typeface="Times New Roman" charset="0"/>
            </a:endParaRPr>
          </a:p>
        </p:txBody>
      </p:sp>
    </p:spTree>
    <p:extLst>
      <p:ext uri="{BB962C8B-B14F-4D97-AF65-F5344CB8AC3E}">
        <p14:creationId xmlns:p14="http://schemas.microsoft.com/office/powerpoint/2010/main" val="190241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473B60-6473-F545-9385-A53D94CCB13B}" type="datetime1">
              <a:rPr lang="en-US" smtClean="0"/>
              <a:t>1/10/18</a:t>
            </a:fld>
            <a:endParaRPr lang="en-US"/>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E9046-62EF-4D4D-AD96-2915163B9D13}" type="datetime1">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BCC96B-6DF5-4640-A835-939C44573CE8}" type="datetime1">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CA137-3534-A441-BE38-646B5A2330AF}" type="datetime1">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219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1219200"/>
            <a:ext cx="4191000" cy="4876800"/>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9144000" cy="576064"/>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2A86590-E106-BF42-9475-757C87E8D19F}" type="datetime1">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941FFF-A25F-F045-BE21-54E0B4D0B1E0}" type="datetime1">
              <a:rPr lang="en-US" smtClean="0"/>
              <a:t>1/10/18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6AB54D-5E7C-6249-A11F-0891812158ED}" type="datetime1">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07BDC2-49CA-8A45-88A4-075285359B0D}" type="datetime1">
              <a:rPr lang="en-US" smtClean="0"/>
              <a:t>1/10/18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30BF4B-3B43-7E45-BFA1-7F06C1AE9EC4}" type="datetime1">
              <a:rPr lang="en-US" smtClean="0"/>
              <a:t>1/10/18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A1E46-F9CF-714B-8015-1F124156698C}" type="datetime1">
              <a:rPr lang="en-US" smtClean="0"/>
              <a:t>1/10/18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r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58C665-E041-EC46-95BD-3B4331C0A93C}" type="datetime1">
              <a:rPr lang="en-US" smtClean="0"/>
              <a:t>1/10/18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9A3DA4-3E46-45AF-808A-D7FF9D1D755F}" type="slidenum">
              <a:rPr lang="en-US" smtClean="0"/>
              <a:pPr/>
              <a:t>‹#›</a:t>
            </a:fld>
            <a:endParaRPr lang="en-US"/>
          </a:p>
        </p:txBody>
      </p:sp>
      <p:sp>
        <p:nvSpPr>
          <p:cNvPr id="6" name="Text Placeholder 7"/>
          <p:cNvSpPr>
            <a:spLocks noGrp="1"/>
          </p:cNvSpPr>
          <p:nvPr>
            <p:ph type="body" sz="quarter" idx="15"/>
          </p:nvPr>
        </p:nvSpPr>
        <p:spPr>
          <a:xfrm>
            <a:off x="457200" y="692696"/>
            <a:ext cx="8229600" cy="5586021"/>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smtClean="0"/>
              <a:t>Click to edit Master text styles</a:t>
            </a:r>
          </a:p>
          <a:p>
            <a:pPr lvl="1"/>
            <a:r>
              <a:rPr lang="en-US" dirty="0" smtClean="0"/>
              <a:t>Second level </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3B25A-C783-D44D-A205-9DEE32559E14}" type="datetime1">
              <a:rPr lang="en-US" smtClean="0"/>
              <a:t>1/10/18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9A3DA4-3E46-45AF-808A-D7FF9D1D75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6278563"/>
            <a:ext cx="9144000" cy="579437"/>
          </a:xfrm>
          <a:prstGeom prst="rect">
            <a:avLst/>
          </a:prstGeom>
          <a:solidFill>
            <a:srgbClr val="7BAFD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0" y="692696"/>
            <a:ext cx="9144000" cy="57606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40769"/>
            <a:ext cx="8229600" cy="489654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49188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58BF0-DA1D-E244-9598-2ACCAF7CF53B}" type="datetime1">
              <a:rPr lang="en-US" smtClean="0"/>
              <a:t>1/10/18</a:t>
            </a:fld>
            <a:endParaRPr lang="en-US"/>
          </a:p>
        </p:txBody>
      </p:sp>
      <p:sp>
        <p:nvSpPr>
          <p:cNvPr id="5" name="Footer Placeholder 4"/>
          <p:cNvSpPr>
            <a:spLocks noGrp="1"/>
          </p:cNvSpPr>
          <p:nvPr>
            <p:ph type="ftr" sz="quarter" idx="3"/>
          </p:nvPr>
        </p:nvSpPr>
        <p:spPr>
          <a:xfrm>
            <a:off x="0" y="6597352"/>
            <a:ext cx="2895600" cy="26064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B79A3DA4-3E46-45AF-808A-D7FF9D1D755F}" type="slidenum">
              <a:rPr lang="en-US" smtClean="0"/>
              <a:pPr/>
              <a:t>‹#›</a:t>
            </a:fld>
            <a:endParaRPr lang="en-US" dirty="0"/>
          </a:p>
        </p:txBody>
      </p:sp>
      <p:cxnSp>
        <p:nvCxnSpPr>
          <p:cNvPr id="20" name="Straight Connector 19"/>
          <p:cNvCxnSpPr/>
          <p:nvPr userDrawn="1"/>
        </p:nvCxnSpPr>
        <p:spPr>
          <a:xfrm>
            <a:off x="0" y="692696"/>
            <a:ext cx="9144000" cy="1588"/>
          </a:xfrm>
          <a:prstGeom prst="line">
            <a:avLst/>
          </a:prstGeom>
          <a:ln w="12700">
            <a:solidFill>
              <a:srgbClr val="7BAFD4"/>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txBox="1">
            <a:spLocks/>
          </p:cNvSpPr>
          <p:nvPr userDrawn="1"/>
        </p:nvSpPr>
        <p:spPr>
          <a:xfrm>
            <a:off x="4716016" y="116632"/>
            <a:ext cx="4427984" cy="576064"/>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F81BD"/>
                </a:solidFill>
                <a:effectLst/>
                <a:uLnTx/>
                <a:uFillTx/>
                <a:latin typeface="+mn-lt"/>
                <a:ea typeface="+mn-ea"/>
                <a:cs typeface="+mn-cs"/>
              </a:rPr>
              <a:t>COMP 411</a:t>
            </a:r>
            <a:r>
              <a:rPr kumimoji="0" lang="en-US" sz="4400" b="1" i="0" u="none" strike="noStrike" kern="1200" cap="none" spc="0" normalizeH="0" baseline="0" noProof="0" smtClean="0">
                <a:ln>
                  <a:noFill/>
                </a:ln>
                <a:solidFill>
                  <a:srgbClr val="4F81BD"/>
                </a:solidFill>
                <a:effectLst/>
                <a:uLnTx/>
                <a:uFillTx/>
                <a:latin typeface="+mn-lt"/>
                <a:ea typeface="+mn-ea"/>
                <a:cs typeface="+mn-cs"/>
              </a:rPr>
              <a:t>: Computer Organization</a:t>
            </a:r>
            <a:endParaRPr kumimoji="0" lang="en-US" sz="4400" b="1" i="0" u="none" strike="noStrike" kern="1200" cap="none" spc="0" normalizeH="0" baseline="0" noProof="0" dirty="0">
              <a:ln>
                <a:noFill/>
              </a:ln>
              <a:solidFill>
                <a:srgbClr val="4F81BD"/>
              </a:solidFill>
              <a:effectLst/>
              <a:uLnTx/>
              <a:uFillTx/>
              <a:latin typeface="+mn-lt"/>
              <a:ea typeface="+mn-ea"/>
              <a:cs typeface="+mn-cs"/>
            </a:endParaRPr>
          </a:p>
        </p:txBody>
      </p:sp>
      <p:pic>
        <p:nvPicPr>
          <p:cNvPr id="12" name="Picture 6"/>
          <p:cNvPicPr>
            <a:picLocks noChangeAspect="1" noChangeArrowheads="1"/>
          </p:cNvPicPr>
          <p:nvPr userDrawn="1"/>
        </p:nvPicPr>
        <p:blipFill>
          <a:blip r:embed="rId16"/>
          <a:srcRect/>
          <a:stretch>
            <a:fillRect/>
          </a:stretch>
        </p:blipFill>
        <p:spPr bwMode="auto">
          <a:xfrm>
            <a:off x="251520" y="106119"/>
            <a:ext cx="1944216" cy="53435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Lst>
  <p:timing>
    <p:tnLst>
      <p:par>
        <p:cTn id="1" dur="indefinite" restart="never" nodeType="tmRoot"/>
      </p:par>
    </p:tnLst>
  </p:timing>
  <p:hf hdr="0" ftr="0" dt="0"/>
  <p:txStyles>
    <p:titleStyle>
      <a:lvl1pPr algn="ctr" defTabSz="914400" rtl="0" eaLnBrk="1" latinLnBrk="0" hangingPunct="1">
        <a:spcBef>
          <a:spcPct val="0"/>
        </a:spcBef>
        <a:buNone/>
        <a:defRPr lang="en-US" sz="4400" kern="1200" dirty="0" smtClean="0">
          <a:solidFill>
            <a:schemeClr val="accent1"/>
          </a:solidFill>
          <a:latin typeface="+mn-lt"/>
          <a:ea typeface="+mn-ea"/>
          <a:cs typeface="+mn-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hyperlink" Target="http://www.hotchips.org/" TargetMode="External"/><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stonybrook.edu/~porter/courses/cse306/s16"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se506ta@cs.stonybrook.edu"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4576"/>
            <a:ext cx="7772400" cy="1470025"/>
          </a:xfrm>
        </p:spPr>
        <p:txBody>
          <a:bodyPr>
            <a:normAutofit/>
          </a:bodyPr>
          <a:lstStyle/>
          <a:p>
            <a:r>
              <a:rPr lang="en-US" sz="5400" b="1" dirty="0" smtClean="0"/>
              <a:t>Welcome to </a:t>
            </a:r>
            <a:r>
              <a:rPr lang="en-US" sz="5400" b="1" smtClean="0"/>
              <a:t>COMP 411</a:t>
            </a:r>
            <a:endParaRPr lang="en-US" sz="5400" b="1" dirty="0"/>
          </a:p>
        </p:txBody>
      </p:sp>
      <p:sp>
        <p:nvSpPr>
          <p:cNvPr id="3" name="Subtitle 2"/>
          <p:cNvSpPr>
            <a:spLocks noGrp="1"/>
          </p:cNvSpPr>
          <p:nvPr>
            <p:ph type="subTitle" idx="1"/>
          </p:nvPr>
        </p:nvSpPr>
        <p:spPr>
          <a:xfrm>
            <a:off x="0" y="2759436"/>
            <a:ext cx="9144000" cy="2316588"/>
          </a:xfrm>
        </p:spPr>
        <p:txBody>
          <a:bodyPr>
            <a:normAutofit/>
          </a:bodyPr>
          <a:lstStyle/>
          <a:p>
            <a:pPr>
              <a:spcAft>
                <a:spcPts val="1080"/>
              </a:spcAft>
            </a:pPr>
            <a:endParaRPr lang="en-US" dirty="0" smtClean="0">
              <a:solidFill>
                <a:schemeClr val="tx1">
                  <a:lumMod val="95000"/>
                  <a:lumOff val="5000"/>
                </a:schemeClr>
              </a:solidFill>
            </a:endParaRPr>
          </a:p>
          <a:p>
            <a:pPr>
              <a:spcAft>
                <a:spcPts val="1080"/>
              </a:spcAft>
            </a:pPr>
            <a:r>
              <a:rPr lang="en-US" dirty="0" smtClean="0">
                <a:solidFill>
                  <a:schemeClr val="tx1">
                    <a:lumMod val="95000"/>
                    <a:lumOff val="5000"/>
                  </a:schemeClr>
                </a:solidFill>
              </a:rPr>
              <a:t>Don Porter</a:t>
            </a:r>
          </a:p>
        </p:txBody>
      </p:sp>
      <p:sp>
        <p:nvSpPr>
          <p:cNvPr id="4" name="Slide Number Placeholder 3"/>
          <p:cNvSpPr>
            <a:spLocks noGrp="1"/>
          </p:cNvSpPr>
          <p:nvPr>
            <p:ph type="sldNum" sz="quarter" idx="12"/>
          </p:nvPr>
        </p:nvSpPr>
        <p:spPr/>
        <p:txBody>
          <a:bodyPr/>
          <a:lstStyle/>
          <a:p>
            <a:fld id="{B79A3DA4-3E46-45AF-808A-D7FF9D1D755F}"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Box 3"/>
          <p:cNvSpPr txBox="1">
            <a:spLocks noChangeArrowheads="1"/>
          </p:cNvSpPr>
          <p:nvPr/>
        </p:nvSpPr>
        <p:spPr bwMode="auto">
          <a:xfrm>
            <a:off x="685800" y="5373216"/>
            <a:ext cx="7772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1.2</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ITCFranklinGothicStd-Hvy" charset="0"/>
              </a:rPr>
              <a:t>The number manufactured per year of tablets and smart phones, which reflect the </a:t>
            </a:r>
            <a:r>
              <a:rPr lang="en-US" sz="1200" dirty="0" err="1">
                <a:solidFill>
                  <a:srgbClr val="000000"/>
                </a:solidFill>
                <a:ea typeface="Times New Roman" charset="0"/>
                <a:cs typeface="ITCFranklinGothicStd-Hvy" charset="0"/>
              </a:rPr>
              <a:t>PostPC</a:t>
            </a:r>
            <a:r>
              <a:rPr lang="en-US" sz="1200" dirty="0">
                <a:solidFill>
                  <a:srgbClr val="000000"/>
                </a:solidFill>
                <a:ea typeface="Times New Roman" charset="0"/>
                <a:cs typeface="ITCFranklinGothicStd-Hvy" charset="0"/>
              </a:rPr>
              <a:t> era, versus personal computers and traditional cell phones.</a:t>
            </a:r>
            <a:r>
              <a:rPr lang="en-US" sz="1200" dirty="0">
                <a:solidFill>
                  <a:srgbClr val="000000"/>
                </a:solidFill>
                <a:ea typeface="Times New Roman" charset="0"/>
                <a:cs typeface="Arial" charset="0"/>
              </a:rPr>
              <a:t> Smart phones represent the recent growth in the cell phone industry, and they passed PCs in 2011. Tablets are the fastest growing category, nearly doubling between 2011 and 2012. Recent PCs and traditional cell phone categories are relatively flat or declining. </a:t>
            </a:r>
          </a:p>
        </p:txBody>
      </p:sp>
      <p:sp>
        <p:nvSpPr>
          <p:cNvPr id="3" name="Title 2"/>
          <p:cNvSpPr>
            <a:spLocks noGrp="1"/>
          </p:cNvSpPr>
          <p:nvPr>
            <p:ph type="title"/>
          </p:nvPr>
        </p:nvSpPr>
        <p:spPr/>
        <p:txBody>
          <a:bodyPr>
            <a:normAutofit fontScale="90000"/>
          </a:bodyPr>
          <a:lstStyle/>
          <a:p>
            <a:r>
              <a:rPr lang="en-US" dirty="0"/>
              <a:t>Portable gadgets dominate!</a:t>
            </a:r>
          </a:p>
        </p:txBody>
      </p:sp>
      <p:pic>
        <p:nvPicPr>
          <p:cNvPr id="4101" name="Picture 6" descr="f01-02-978012407726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52550" y="1219200"/>
            <a:ext cx="6419850" cy="4006850"/>
          </a:xfrm>
        </p:spPr>
      </p:pic>
      <p:sp>
        <p:nvSpPr>
          <p:cNvPr id="4" name="Slide Number Placeholder 3"/>
          <p:cNvSpPr>
            <a:spLocks noGrp="1"/>
          </p:cNvSpPr>
          <p:nvPr>
            <p:ph type="sldNum" sz="quarter" idx="10"/>
          </p:nvPr>
        </p:nvSpPr>
        <p:spPr/>
        <p:txBody>
          <a:bodyPr/>
          <a:lstStyle/>
          <a:p>
            <a:pPr>
              <a:defRPr/>
            </a:pPr>
            <a:fld id="{970656EF-6F42-2C49-9937-B5B1D39842E9}" type="slidenum">
              <a:rPr lang="en-US" smtClean="0"/>
              <a:pPr>
                <a:defRPr/>
              </a:pPr>
              <a:t>10</a:t>
            </a:fld>
            <a:endParaRPr lang="en-US"/>
          </a:p>
        </p:txBody>
      </p:sp>
      <p:sp>
        <p:nvSpPr>
          <p:cNvPr id="6" name="TextBox 5"/>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smtClean="0"/>
              <a:t>The next billion computers sold won’t be PCs</a:t>
            </a:r>
            <a:endParaRPr lang="en-US" sz="3200" i="1" dirty="0"/>
          </a:p>
        </p:txBody>
      </p:sp>
    </p:spTree>
    <p:extLst>
      <p:ext uri="{BB962C8B-B14F-4D97-AF65-F5344CB8AC3E}">
        <p14:creationId xmlns:p14="http://schemas.microsoft.com/office/powerpoint/2010/main" val="1315405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Goal 2: </a:t>
            </a:r>
            <a:r>
              <a:rPr lang="en-US" dirty="0" smtClean="0">
                <a:ea typeface="ＭＳ Ｐゴシック" charset="0"/>
                <a:cs typeface="ＭＳ Ｐゴシック" charset="0"/>
              </a:rPr>
              <a:t>The Power </a:t>
            </a:r>
            <a:r>
              <a:rPr lang="en-US" dirty="0">
                <a:ea typeface="ＭＳ Ｐゴシック" charset="0"/>
                <a:cs typeface="ＭＳ Ｐゴシック" charset="0"/>
              </a:rPr>
              <a:t>of Abstraction</a:t>
            </a:r>
          </a:p>
        </p:txBody>
      </p:sp>
      <p:sp>
        <p:nvSpPr>
          <p:cNvPr id="362499" name="Rectangle 3"/>
          <p:cNvSpPr>
            <a:spLocks noGrp="1" noChangeArrowheads="1"/>
          </p:cNvSpPr>
          <p:nvPr>
            <p:ph idx="1"/>
          </p:nvPr>
        </p:nvSpPr>
        <p:spPr/>
        <p:txBody>
          <a:bodyPr>
            <a:normAutofit/>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What is </a:t>
            </a:r>
            <a:r>
              <a:rPr lang="en-US" i="1" dirty="0">
                <a:effectLst>
                  <a:outerShdw blurRad="38100" dist="38100" dir="2700000" algn="tl">
                    <a:srgbClr val="DDDDDD"/>
                  </a:outerShdw>
                </a:effectLst>
                <a:ea typeface="ＭＳ Ｐゴシック" charset="0"/>
                <a:cs typeface="ＭＳ Ｐゴシック" charset="0"/>
              </a:rPr>
              <a:t>abstraction</a:t>
            </a:r>
            <a:r>
              <a:rPr lang="en-US" i="1" dirty="0" smtClean="0">
                <a:effectLst>
                  <a:outerShdw blurRad="38100" dist="38100" dir="2700000" algn="tl">
                    <a:srgbClr val="DDDDDD"/>
                  </a:outerShdw>
                </a:effectLst>
                <a:ea typeface="ＭＳ Ｐゴシック" charset="0"/>
                <a:cs typeface="ＭＳ Ｐゴシック" charset="0"/>
              </a:rPr>
              <a:t>?</a:t>
            </a:r>
          </a:p>
          <a:p>
            <a:pPr lvl="1">
              <a:defRPr/>
            </a:pPr>
            <a:r>
              <a:rPr lang="en-US" dirty="0" smtClean="0">
                <a:effectLst>
                  <a:outerShdw blurRad="38100" dist="38100" dir="2700000" algn="tl">
                    <a:srgbClr val="DDDDDD"/>
                  </a:outerShdw>
                </a:effectLst>
                <a:ea typeface="ＭＳ Ｐゴシック" charset="0"/>
                <a:cs typeface="ＭＳ Ｐゴシック" charset="0"/>
              </a:rPr>
              <a:t>Separate </a:t>
            </a:r>
            <a:r>
              <a:rPr lang="en-US" i="1" dirty="0" smtClean="0">
                <a:effectLst>
                  <a:outerShdw blurRad="38100" dist="38100" dir="2700000" algn="tl">
                    <a:srgbClr val="DDDDDD"/>
                  </a:outerShdw>
                </a:effectLst>
                <a:ea typeface="ＭＳ Ｐゴシック" charset="0"/>
                <a:cs typeface="ＭＳ Ｐゴシック" charset="0"/>
              </a:rPr>
              <a:t>what it does</a:t>
            </a:r>
            <a:r>
              <a:rPr lang="en-US" dirty="0" smtClean="0">
                <a:effectLst>
                  <a:outerShdw blurRad="38100" dist="38100" dir="2700000" algn="tl">
                    <a:srgbClr val="DDDDDD"/>
                  </a:outerShdw>
                </a:effectLst>
                <a:ea typeface="ＭＳ Ｐゴシック" charset="0"/>
                <a:cs typeface="ＭＳ Ｐゴシック" charset="0"/>
              </a:rPr>
              <a:t> from </a:t>
            </a:r>
            <a:r>
              <a:rPr lang="en-US" i="1" dirty="0" smtClean="0">
                <a:effectLst>
                  <a:outerShdw blurRad="38100" dist="38100" dir="2700000" algn="tl">
                    <a:srgbClr val="DDDDDD"/>
                  </a:outerShdw>
                </a:effectLst>
                <a:ea typeface="ＭＳ Ｐゴシック" charset="0"/>
                <a:cs typeface="ＭＳ Ｐゴシック" charset="0"/>
              </a:rPr>
              <a:t>how it does it</a:t>
            </a:r>
          </a:p>
          <a:p>
            <a:pPr>
              <a:defRPr/>
            </a:pPr>
            <a:r>
              <a:rPr lang="en-US" dirty="0" smtClean="0">
                <a:effectLst>
                  <a:outerShdw blurRad="38100" dist="38100" dir="2700000" algn="tl">
                    <a:srgbClr val="DDDDDD"/>
                  </a:outerShdw>
                </a:effectLst>
                <a:ea typeface="ＭＳ Ｐゴシック" charset="0"/>
                <a:cs typeface="ＭＳ Ｐゴシック" charset="0"/>
              </a:rPr>
              <a:t>Auto Industry Abstractions:</a:t>
            </a:r>
          </a:p>
          <a:p>
            <a:pPr lvl="1">
              <a:defRPr/>
            </a:pPr>
            <a:r>
              <a:rPr lang="en-US" dirty="0" smtClean="0">
                <a:effectLst>
                  <a:outerShdw blurRad="38100" dist="38100" dir="2700000" algn="tl">
                    <a:srgbClr val="DDDDDD"/>
                  </a:outerShdw>
                </a:effectLst>
                <a:ea typeface="ＭＳ Ｐゴシック" charset="0"/>
                <a:cs typeface="ＭＳ Ｐゴシック" charset="0"/>
              </a:rPr>
              <a:t>Operating: Gas pedal: Car goes faster, I don’t care how</a:t>
            </a:r>
          </a:p>
          <a:p>
            <a:pPr lvl="1">
              <a:defRPr/>
            </a:pPr>
            <a:r>
              <a:rPr lang="en-US" dirty="0" smtClean="0">
                <a:effectLst>
                  <a:outerShdw blurRad="38100" dist="38100" dir="2700000" algn="tl">
                    <a:srgbClr val="DDDDDD"/>
                  </a:outerShdw>
                </a:effectLst>
                <a:ea typeface="ＭＳ Ｐゴシック" charset="0"/>
                <a:cs typeface="ＭＳ Ｐゴシック" charset="0"/>
              </a:rPr>
              <a:t>Buying: Metrics like miles per gallon allow comparison</a:t>
            </a:r>
          </a:p>
          <a:p>
            <a:pPr lvl="1">
              <a:defRPr/>
            </a:pPr>
            <a:r>
              <a:rPr lang="en-US" dirty="0" smtClean="0">
                <a:effectLst>
                  <a:outerShdw blurRad="38100" dist="38100" dir="2700000" algn="tl">
                    <a:srgbClr val="DDDDDD"/>
                  </a:outerShdw>
                </a:effectLst>
                <a:ea typeface="ＭＳ Ｐゴシック" charset="0"/>
                <a:cs typeface="ＭＳ Ｐゴシック" charset="0"/>
              </a:rPr>
              <a:t>Servicing: Standard part specifications (e.g., tire sizes) allow same part to be used on different cars, competition, innovation, etc.</a:t>
            </a:r>
          </a:p>
          <a:p>
            <a:pPr>
              <a:defRPr/>
            </a:pPr>
            <a:r>
              <a:rPr lang="en-US" dirty="0" smtClean="0">
                <a:effectLst>
                  <a:outerShdw blurRad="38100" dist="38100" dir="2700000" algn="tl">
                    <a:srgbClr val="DDDDDD"/>
                  </a:outerShdw>
                </a:effectLst>
                <a:ea typeface="ＭＳ Ｐゴシック" charset="0"/>
                <a:cs typeface="ＭＳ Ｐゴシック" charset="0"/>
              </a:rPr>
              <a:t>Home Example:</a:t>
            </a:r>
          </a:p>
          <a:p>
            <a:pPr lvl="1">
              <a:defRPr/>
            </a:pPr>
            <a:r>
              <a:rPr lang="en-US" dirty="0" smtClean="0">
                <a:effectLst>
                  <a:outerShdw blurRad="38100" dist="38100" dir="2700000" algn="tl">
                    <a:srgbClr val="DDDDDD"/>
                  </a:outerShdw>
                </a:effectLst>
                <a:ea typeface="ＭＳ Ｐゴシック" charset="0"/>
                <a:cs typeface="ＭＳ Ｐゴシック" charset="0"/>
              </a:rPr>
              <a:t>Standard light bulb socket is an abstraction:</a:t>
            </a:r>
          </a:p>
          <a:p>
            <a:pPr lvl="2">
              <a:defRPr/>
            </a:pPr>
            <a:r>
              <a:rPr lang="en-US" dirty="0" smtClean="0">
                <a:effectLst>
                  <a:outerShdw blurRad="38100" dist="38100" dir="2700000" algn="tl">
                    <a:srgbClr val="DDDDDD"/>
                  </a:outerShdw>
                </a:effectLst>
                <a:ea typeface="ＭＳ Ｐゴシック" charset="0"/>
                <a:cs typeface="ＭＳ Ｐゴシック" charset="0"/>
              </a:rPr>
              <a:t>Independent evolution of light fixtures and light bulbs (CFT, LED)</a:t>
            </a:r>
            <a:endParaRPr lang="en-US" dirty="0">
              <a:effectLst>
                <a:outerShdw blurRad="38100" dist="38100" dir="2700000" algn="tl">
                  <a:srgbClr val="DDDDDD"/>
                </a:outerShdw>
              </a:effectLst>
              <a:ea typeface="ＭＳ Ｐゴシック" charset="0"/>
              <a:cs typeface="ＭＳ Ｐゴシック" charset="0"/>
            </a:endParaRPr>
          </a:p>
        </p:txBody>
      </p:sp>
      <p:sp>
        <p:nvSpPr>
          <p:cNvPr id="49156" name="Text Box 5"/>
          <p:cNvSpPr txBox="1">
            <a:spLocks noChangeArrowheads="1"/>
          </p:cNvSpPr>
          <p:nvPr/>
        </p:nvSpPr>
        <p:spPr bwMode="auto">
          <a:xfrm>
            <a:off x="7559675" y="57150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2" rIns="91424" bIns="45712">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endParaRPr lang="en-US"/>
          </a:p>
        </p:txBody>
      </p:sp>
      <p:sp>
        <p:nvSpPr>
          <p:cNvPr id="7" name="TextBox 6"/>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smtClean="0"/>
              <a:t>So what are computer abstractions?</a:t>
            </a:r>
            <a:endParaRPr lang="en-US" sz="3200" i="1" dirty="0"/>
          </a:p>
        </p:txBody>
      </p:sp>
    </p:spTree>
    <p:extLst>
      <p:ext uri="{BB962C8B-B14F-4D97-AF65-F5344CB8AC3E}">
        <p14:creationId xmlns:p14="http://schemas.microsoft.com/office/powerpoint/2010/main" val="380458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Effect transition="in" filter="dissolve">
                                      <p:cBhvr>
                                        <p:cTn id="7" dur="500"/>
                                        <p:tgtEl>
                                          <p:spTgt spid="362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2499">
                                            <p:txEl>
                                              <p:pRg st="1" end="1"/>
                                            </p:txEl>
                                          </p:spTgt>
                                        </p:tgtEl>
                                        <p:attrNameLst>
                                          <p:attrName>style.visibility</p:attrName>
                                        </p:attrNameLst>
                                      </p:cBhvr>
                                      <p:to>
                                        <p:strVal val="visible"/>
                                      </p:to>
                                    </p:set>
                                    <p:animEffect transition="in" filter="dissolve">
                                      <p:cBhvr>
                                        <p:cTn id="12" dur="500"/>
                                        <p:tgtEl>
                                          <p:spTgt spid="3624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2499">
                                            <p:txEl>
                                              <p:pRg st="2" end="2"/>
                                            </p:txEl>
                                          </p:spTgt>
                                        </p:tgtEl>
                                        <p:attrNameLst>
                                          <p:attrName>style.visibility</p:attrName>
                                        </p:attrNameLst>
                                      </p:cBhvr>
                                      <p:to>
                                        <p:strVal val="visible"/>
                                      </p:to>
                                    </p:set>
                                    <p:animEffect transition="in" filter="dissolve">
                                      <p:cBhvr>
                                        <p:cTn id="17" dur="500"/>
                                        <p:tgtEl>
                                          <p:spTgt spid="3624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2499">
                                            <p:txEl>
                                              <p:pRg st="3" end="3"/>
                                            </p:txEl>
                                          </p:spTgt>
                                        </p:tgtEl>
                                        <p:attrNameLst>
                                          <p:attrName>style.visibility</p:attrName>
                                        </p:attrNameLst>
                                      </p:cBhvr>
                                      <p:to>
                                        <p:strVal val="visible"/>
                                      </p:to>
                                    </p:set>
                                    <p:animEffect transition="in" filter="dissolve">
                                      <p:cBhvr>
                                        <p:cTn id="22" dur="500"/>
                                        <p:tgtEl>
                                          <p:spTgt spid="3624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2499">
                                            <p:txEl>
                                              <p:pRg st="4" end="4"/>
                                            </p:txEl>
                                          </p:spTgt>
                                        </p:tgtEl>
                                        <p:attrNameLst>
                                          <p:attrName>style.visibility</p:attrName>
                                        </p:attrNameLst>
                                      </p:cBhvr>
                                      <p:to>
                                        <p:strVal val="visible"/>
                                      </p:to>
                                    </p:set>
                                    <p:animEffect transition="in" filter="dissolve">
                                      <p:cBhvr>
                                        <p:cTn id="27" dur="500"/>
                                        <p:tgtEl>
                                          <p:spTgt spid="3624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2499">
                                            <p:txEl>
                                              <p:pRg st="5" end="5"/>
                                            </p:txEl>
                                          </p:spTgt>
                                        </p:tgtEl>
                                        <p:attrNameLst>
                                          <p:attrName>style.visibility</p:attrName>
                                        </p:attrNameLst>
                                      </p:cBhvr>
                                      <p:to>
                                        <p:strVal val="visible"/>
                                      </p:to>
                                    </p:set>
                                    <p:animEffect transition="in" filter="dissolve">
                                      <p:cBhvr>
                                        <p:cTn id="32" dur="500"/>
                                        <p:tgtEl>
                                          <p:spTgt spid="3624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62499">
                                            <p:txEl>
                                              <p:pRg st="6" end="6"/>
                                            </p:txEl>
                                          </p:spTgt>
                                        </p:tgtEl>
                                        <p:attrNameLst>
                                          <p:attrName>style.visibility</p:attrName>
                                        </p:attrNameLst>
                                      </p:cBhvr>
                                      <p:to>
                                        <p:strVal val="visible"/>
                                      </p:to>
                                    </p:set>
                                    <p:animEffect transition="in" filter="dissolve">
                                      <p:cBhvr>
                                        <p:cTn id="37" dur="500"/>
                                        <p:tgtEl>
                                          <p:spTgt spid="3624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62499">
                                            <p:txEl>
                                              <p:pRg st="7" end="7"/>
                                            </p:txEl>
                                          </p:spTgt>
                                        </p:tgtEl>
                                        <p:attrNameLst>
                                          <p:attrName>style.visibility</p:attrName>
                                        </p:attrNameLst>
                                      </p:cBhvr>
                                      <p:to>
                                        <p:strVal val="visible"/>
                                      </p:to>
                                    </p:set>
                                    <p:animEffect transition="in" filter="dissolve">
                                      <p:cBhvr>
                                        <p:cTn id="42" dur="500"/>
                                        <p:tgtEl>
                                          <p:spTgt spid="362499">
                                            <p:txEl>
                                              <p:pRg st="7" end="7"/>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62499">
                                            <p:txEl>
                                              <p:pRg st="8" end="8"/>
                                            </p:txEl>
                                          </p:spTgt>
                                        </p:tgtEl>
                                        <p:attrNameLst>
                                          <p:attrName>style.visibility</p:attrName>
                                        </p:attrNameLst>
                                      </p:cBhvr>
                                      <p:to>
                                        <p:strVal val="visible"/>
                                      </p:to>
                                    </p:set>
                                    <p:animEffect transition="in" filter="dissolve">
                                      <p:cBhvr>
                                        <p:cTn id="45" dur="500"/>
                                        <p:tgtEl>
                                          <p:spTgt spid="362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8-23 at 8.50.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4" y="1365250"/>
            <a:ext cx="1362906" cy="1236857"/>
          </a:xfrm>
          <a:prstGeom prst="rect">
            <a:avLst/>
          </a:prstGeom>
        </p:spPr>
      </p:pic>
      <p:sp>
        <p:nvSpPr>
          <p:cNvPr id="14338" name="Rectangle 2"/>
          <p:cNvSpPr>
            <a:spLocks noGrp="1" noChangeArrowheads="1"/>
          </p:cNvSpPr>
          <p:nvPr>
            <p:ph type="title"/>
          </p:nvPr>
        </p:nvSpPr>
        <p:spPr>
          <a:xfrm>
            <a:off x="13447" y="672347"/>
            <a:ext cx="9144000" cy="646323"/>
          </a:xfrm>
        </p:spPr>
        <p:txBody>
          <a:bodyPr/>
          <a:lstStyle/>
          <a:p>
            <a:pPr eaLnBrk="1" hangingPunct="1">
              <a:defRPr/>
            </a:pPr>
            <a:r>
              <a:rPr lang="en-US" sz="3600" dirty="0" smtClean="0">
                <a:ea typeface="ＭＳ Ｐゴシック" charset="0"/>
                <a:cs typeface="ＭＳ Ｐゴシック" charset="0"/>
              </a:rPr>
              <a:t>Abstraction: key </a:t>
            </a:r>
            <a:r>
              <a:rPr lang="en-US" sz="3600" dirty="0">
                <a:ea typeface="ＭＳ Ｐゴシック" charset="0"/>
                <a:cs typeface="ＭＳ Ｐゴシック" charset="0"/>
              </a:rPr>
              <a:t>to building </a:t>
            </a:r>
            <a:r>
              <a:rPr lang="en-US" sz="3600" dirty="0" smtClean="0">
                <a:ea typeface="ＭＳ Ｐゴシック" charset="0"/>
                <a:cs typeface="ＭＳ Ｐゴシック" charset="0"/>
              </a:rPr>
              <a:t>large systems</a:t>
            </a:r>
            <a:endParaRPr lang="en-US" sz="3600" dirty="0">
              <a:ea typeface="ＭＳ Ｐゴシック" charset="0"/>
              <a:cs typeface="ＭＳ Ｐゴシック" charset="0"/>
            </a:endParaRPr>
          </a:p>
        </p:txBody>
      </p:sp>
      <p:sp>
        <p:nvSpPr>
          <p:cNvPr id="51203" name="Text Box 4"/>
          <p:cNvSpPr txBox="1">
            <a:spLocks noChangeArrowheads="1"/>
          </p:cNvSpPr>
          <p:nvPr/>
        </p:nvSpPr>
        <p:spPr bwMode="auto">
          <a:xfrm>
            <a:off x="247650" y="2617788"/>
            <a:ext cx="200342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Personal Computer:</a:t>
            </a:r>
          </a:p>
          <a:p>
            <a:pPr algn="ctr"/>
            <a:r>
              <a:rPr lang="en-US" sz="1600"/>
              <a:t>Hardware &amp; Software</a:t>
            </a:r>
          </a:p>
        </p:txBody>
      </p:sp>
      <p:grpSp>
        <p:nvGrpSpPr>
          <p:cNvPr id="2" name="Group 5"/>
          <p:cNvGrpSpPr>
            <a:grpSpLocks/>
          </p:cNvGrpSpPr>
          <p:nvPr/>
        </p:nvGrpSpPr>
        <p:grpSpPr bwMode="auto">
          <a:xfrm>
            <a:off x="608012" y="1282700"/>
            <a:ext cx="3937001" cy="2251075"/>
            <a:chOff x="383" y="616"/>
            <a:chExt cx="2480" cy="1417"/>
          </a:xfrm>
        </p:grpSpPr>
        <p:pic>
          <p:nvPicPr>
            <p:cNvPr id="51237" name="Picture 6" descr="pcboard"/>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 y="616"/>
              <a:ext cx="967"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8" name="Text Box 7"/>
            <p:cNvSpPr txBox="1">
              <a:spLocks noChangeArrowheads="1"/>
            </p:cNvSpPr>
            <p:nvPr/>
          </p:nvSpPr>
          <p:spPr bwMode="auto">
            <a:xfrm>
              <a:off x="2010" y="1494"/>
              <a:ext cx="853"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Circuit Board:</a:t>
              </a:r>
            </a:p>
            <a:p>
              <a:pPr algn="ctr"/>
              <a:r>
                <a:rPr lang="en-US" sz="1600">
                  <a:sym typeface="Symbol" charset="0"/>
                </a:rPr>
                <a:t></a:t>
              </a:r>
              <a:r>
                <a:rPr lang="en-US" sz="1600"/>
                <a:t>8 / system</a:t>
              </a:r>
            </a:p>
            <a:p>
              <a:pPr algn="ctr"/>
              <a:r>
                <a:rPr lang="en-US" sz="1600"/>
                <a:t>1-2G devices</a:t>
              </a:r>
              <a:r>
                <a:rPr lang="en-US" sz="1800"/>
                <a:t> </a:t>
              </a:r>
            </a:p>
          </p:txBody>
        </p:sp>
        <p:sp>
          <p:nvSpPr>
            <p:cNvPr id="51239" name="Oval 8"/>
            <p:cNvSpPr>
              <a:spLocks noChangeArrowheads="1"/>
            </p:cNvSpPr>
            <p:nvPr/>
          </p:nvSpPr>
          <p:spPr bwMode="auto">
            <a:xfrm>
              <a:off x="383" y="1104"/>
              <a:ext cx="385" cy="192"/>
            </a:xfrm>
            <a:prstGeom prst="ellipse">
              <a:avLst/>
            </a:prstGeom>
            <a:noFill/>
            <a:ln w="381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1240" name="Line 9"/>
            <p:cNvSpPr>
              <a:spLocks noChangeShapeType="1"/>
            </p:cNvSpPr>
            <p:nvPr/>
          </p:nvSpPr>
          <p:spPr bwMode="auto">
            <a:xfrm flipV="1">
              <a:off x="768" y="672"/>
              <a:ext cx="1104" cy="384"/>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1" name="Line 10"/>
            <p:cNvSpPr>
              <a:spLocks noChangeShapeType="1"/>
            </p:cNvSpPr>
            <p:nvPr/>
          </p:nvSpPr>
          <p:spPr bwMode="auto">
            <a:xfrm>
              <a:off x="768" y="1277"/>
              <a:ext cx="1056" cy="163"/>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11"/>
          <p:cNvGrpSpPr>
            <a:grpSpLocks/>
          </p:cNvGrpSpPr>
          <p:nvPr/>
        </p:nvGrpSpPr>
        <p:grpSpPr bwMode="auto">
          <a:xfrm>
            <a:off x="3916363" y="1466850"/>
            <a:ext cx="2998787" cy="2066925"/>
            <a:chOff x="2467" y="732"/>
            <a:chExt cx="1889" cy="1301"/>
          </a:xfrm>
        </p:grpSpPr>
        <p:pic>
          <p:nvPicPr>
            <p:cNvPr id="51232" name="Picture 12" descr="pentium"/>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 y="732"/>
              <a:ext cx="679" cy="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3" name="Oval 13"/>
            <p:cNvSpPr>
              <a:spLocks noChangeArrowheads="1"/>
            </p:cNvSpPr>
            <p:nvPr/>
          </p:nvSpPr>
          <p:spPr bwMode="auto">
            <a:xfrm>
              <a:off x="2467" y="1075"/>
              <a:ext cx="173" cy="173"/>
            </a:xfrm>
            <a:prstGeom prst="ellipse">
              <a:avLst/>
            </a:prstGeom>
            <a:noFill/>
            <a:ln w="381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1234" name="Line 14"/>
            <p:cNvSpPr>
              <a:spLocks noChangeShapeType="1"/>
            </p:cNvSpPr>
            <p:nvPr/>
          </p:nvSpPr>
          <p:spPr bwMode="auto">
            <a:xfrm flipV="1">
              <a:off x="2688" y="768"/>
              <a:ext cx="672" cy="288"/>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5" name="Line 15"/>
            <p:cNvSpPr>
              <a:spLocks noChangeShapeType="1"/>
            </p:cNvSpPr>
            <p:nvPr/>
          </p:nvSpPr>
          <p:spPr bwMode="auto">
            <a:xfrm>
              <a:off x="2688" y="1248"/>
              <a:ext cx="624" cy="144"/>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6" name="Text Box 16"/>
            <p:cNvSpPr txBox="1">
              <a:spLocks noChangeArrowheads="1"/>
            </p:cNvSpPr>
            <p:nvPr/>
          </p:nvSpPr>
          <p:spPr bwMode="auto">
            <a:xfrm>
              <a:off x="3160" y="1494"/>
              <a:ext cx="1196" cy="5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Integrated Circuit:</a:t>
              </a:r>
            </a:p>
            <a:p>
              <a:pPr algn="ctr"/>
              <a:r>
                <a:rPr lang="en-US" sz="1600">
                  <a:sym typeface="Symbol" charset="0"/>
                </a:rPr>
                <a:t></a:t>
              </a:r>
              <a:r>
                <a:rPr lang="en-US" sz="1600"/>
                <a:t>8-16 / PCB</a:t>
              </a:r>
            </a:p>
            <a:p>
              <a:pPr algn="ctr"/>
              <a:r>
                <a:rPr lang="en-US" sz="1600"/>
                <a:t>0.25M-16M devices</a:t>
              </a:r>
              <a:r>
                <a:rPr lang="en-US" sz="1800"/>
                <a:t> </a:t>
              </a:r>
            </a:p>
          </p:txBody>
        </p:sp>
      </p:grpSp>
      <p:grpSp>
        <p:nvGrpSpPr>
          <p:cNvPr id="4" name="Group 17"/>
          <p:cNvGrpSpPr>
            <a:grpSpLocks/>
          </p:cNvGrpSpPr>
          <p:nvPr/>
        </p:nvGrpSpPr>
        <p:grpSpPr bwMode="auto">
          <a:xfrm>
            <a:off x="6172200" y="1219200"/>
            <a:ext cx="2352675" cy="2541588"/>
            <a:chOff x="3888" y="576"/>
            <a:chExt cx="1483" cy="1601"/>
          </a:xfrm>
        </p:grpSpPr>
        <p:pic>
          <p:nvPicPr>
            <p:cNvPr id="51227" name="Picture 18" descr="modul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 y="576"/>
              <a:ext cx="593" cy="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8" name="Text Box 19"/>
            <p:cNvSpPr txBox="1">
              <a:spLocks noChangeArrowheads="1"/>
            </p:cNvSpPr>
            <p:nvPr/>
          </p:nvSpPr>
          <p:spPr bwMode="auto">
            <a:xfrm>
              <a:off x="4524" y="1638"/>
              <a:ext cx="847"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Module:</a:t>
              </a:r>
            </a:p>
            <a:p>
              <a:pPr algn="ctr"/>
              <a:r>
                <a:rPr lang="en-US" sz="1600">
                  <a:sym typeface="Symbol" charset="0"/>
                </a:rPr>
                <a:t></a:t>
              </a:r>
              <a:r>
                <a:rPr lang="en-US" sz="1600"/>
                <a:t>8-16 / IC</a:t>
              </a:r>
            </a:p>
            <a:p>
              <a:pPr algn="ctr"/>
              <a:r>
                <a:rPr lang="en-US" sz="1600"/>
                <a:t>100K devices</a:t>
              </a:r>
              <a:r>
                <a:rPr lang="en-US" sz="1800"/>
                <a:t> </a:t>
              </a:r>
            </a:p>
          </p:txBody>
        </p:sp>
        <p:sp>
          <p:nvSpPr>
            <p:cNvPr id="51229" name="Line 20"/>
            <p:cNvSpPr>
              <a:spLocks noChangeShapeType="1"/>
            </p:cNvSpPr>
            <p:nvPr/>
          </p:nvSpPr>
          <p:spPr bwMode="auto">
            <a:xfrm>
              <a:off x="4080" y="1296"/>
              <a:ext cx="528" cy="253"/>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0" name="Line 21"/>
            <p:cNvSpPr>
              <a:spLocks noChangeShapeType="1"/>
            </p:cNvSpPr>
            <p:nvPr/>
          </p:nvSpPr>
          <p:spPr bwMode="auto">
            <a:xfrm flipH="1">
              <a:off x="4080" y="624"/>
              <a:ext cx="528" cy="432"/>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1" name="Oval 22"/>
            <p:cNvSpPr>
              <a:spLocks noChangeArrowheads="1"/>
            </p:cNvSpPr>
            <p:nvPr/>
          </p:nvSpPr>
          <p:spPr bwMode="auto">
            <a:xfrm>
              <a:off x="3888" y="1104"/>
              <a:ext cx="173" cy="173"/>
            </a:xfrm>
            <a:prstGeom prst="ellipse">
              <a:avLst/>
            </a:prstGeom>
            <a:noFill/>
            <a:ln w="381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5" name="Group 23"/>
          <p:cNvGrpSpPr>
            <a:grpSpLocks/>
          </p:cNvGrpSpPr>
          <p:nvPr/>
        </p:nvGrpSpPr>
        <p:grpSpPr bwMode="auto">
          <a:xfrm>
            <a:off x="6700838" y="2209800"/>
            <a:ext cx="2290762" cy="4143375"/>
            <a:chOff x="4221" y="1200"/>
            <a:chExt cx="1443" cy="2609"/>
          </a:xfrm>
        </p:grpSpPr>
        <p:pic>
          <p:nvPicPr>
            <p:cNvPr id="51223" name="Picture 24" descr="c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2532"/>
              <a:ext cx="1008"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4" name="Text Box 25"/>
            <p:cNvSpPr txBox="1">
              <a:spLocks noChangeArrowheads="1"/>
            </p:cNvSpPr>
            <p:nvPr/>
          </p:nvSpPr>
          <p:spPr bwMode="auto">
            <a:xfrm>
              <a:off x="4221" y="3270"/>
              <a:ext cx="103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Cell:</a:t>
              </a:r>
            </a:p>
            <a:p>
              <a:pPr algn="ctr"/>
              <a:r>
                <a:rPr lang="en-US" sz="1600">
                  <a:sym typeface="Symbol" charset="0"/>
                </a:rPr>
                <a:t></a:t>
              </a:r>
              <a:r>
                <a:rPr lang="en-US" sz="1600"/>
                <a:t>1K-10K / Module</a:t>
              </a:r>
            </a:p>
            <a:p>
              <a:pPr algn="ctr"/>
              <a:r>
                <a:rPr lang="en-US" sz="1600"/>
                <a:t>16-64 devices</a:t>
              </a:r>
              <a:r>
                <a:rPr lang="en-US" sz="1800"/>
                <a:t> </a:t>
              </a:r>
            </a:p>
          </p:txBody>
        </p:sp>
        <p:sp>
          <p:nvSpPr>
            <p:cNvPr id="51225" name="AutoShape 26"/>
            <p:cNvSpPr>
              <a:spLocks noChangeArrowheads="1"/>
            </p:cNvSpPr>
            <p:nvPr/>
          </p:nvSpPr>
          <p:spPr bwMode="auto">
            <a:xfrm>
              <a:off x="5280" y="1200"/>
              <a:ext cx="384" cy="1968"/>
            </a:xfrm>
            <a:prstGeom prst="curvedLeftArrow">
              <a:avLst>
                <a:gd name="adj1" fmla="val 86271"/>
                <a:gd name="adj2" fmla="val 149194"/>
                <a:gd name="adj3" fmla="val 65278"/>
              </a:avLst>
            </a:prstGeom>
            <a:solidFill>
              <a:srgbClr val="FF0000"/>
            </a:solidFill>
            <a:ln w="9525">
              <a:solidFill>
                <a:schemeClr val="tx1"/>
              </a:solidFill>
              <a:miter lim="800000"/>
              <a:headEnd/>
              <a:tailEnd/>
            </a:ln>
          </p:spPr>
          <p:txBody>
            <a:bodyPr wrap="none" anchor="ctr"/>
            <a:lstStyle/>
            <a:p>
              <a:endParaRPr lang="en-US"/>
            </a:p>
          </p:txBody>
        </p:sp>
        <p:sp>
          <p:nvSpPr>
            <p:cNvPr id="51226" name="Oval 27"/>
            <p:cNvSpPr>
              <a:spLocks noChangeArrowheads="1"/>
            </p:cNvSpPr>
            <p:nvPr/>
          </p:nvSpPr>
          <p:spPr bwMode="auto">
            <a:xfrm>
              <a:off x="5059" y="1267"/>
              <a:ext cx="173" cy="173"/>
            </a:xfrm>
            <a:prstGeom prst="ellipse">
              <a:avLst/>
            </a:prstGeom>
            <a:noFill/>
            <a:ln w="381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6" name="Group 28"/>
          <p:cNvGrpSpPr>
            <a:grpSpLocks/>
          </p:cNvGrpSpPr>
          <p:nvPr/>
        </p:nvGrpSpPr>
        <p:grpSpPr bwMode="auto">
          <a:xfrm>
            <a:off x="4765675" y="3925888"/>
            <a:ext cx="2244725" cy="2932112"/>
            <a:chOff x="3002" y="2281"/>
            <a:chExt cx="1414" cy="1847"/>
          </a:xfrm>
        </p:grpSpPr>
        <p:pic>
          <p:nvPicPr>
            <p:cNvPr id="51218" name="Picture 29" descr="gat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 y="2281"/>
              <a:ext cx="351" cy="1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9" name="Line 30"/>
            <p:cNvSpPr>
              <a:spLocks noChangeShapeType="1"/>
            </p:cNvSpPr>
            <p:nvPr/>
          </p:nvSpPr>
          <p:spPr bwMode="auto">
            <a:xfrm>
              <a:off x="3600" y="2304"/>
              <a:ext cx="576" cy="240"/>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0" name="Line 31"/>
            <p:cNvSpPr>
              <a:spLocks noChangeShapeType="1"/>
            </p:cNvSpPr>
            <p:nvPr/>
          </p:nvSpPr>
          <p:spPr bwMode="auto">
            <a:xfrm flipV="1">
              <a:off x="3600" y="3215"/>
              <a:ext cx="576" cy="337"/>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1" name="Text Box 32"/>
            <p:cNvSpPr txBox="1">
              <a:spLocks noChangeArrowheads="1"/>
            </p:cNvSpPr>
            <p:nvPr/>
          </p:nvSpPr>
          <p:spPr bwMode="auto">
            <a:xfrm>
              <a:off x="3002" y="3589"/>
              <a:ext cx="81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dirty="0">
                  <a:latin typeface="Comic Sans MS" charset="0"/>
                </a:rPr>
                <a:t>Gate:</a:t>
              </a:r>
            </a:p>
            <a:p>
              <a:pPr algn="ctr"/>
              <a:r>
                <a:rPr lang="en-US" sz="1600" dirty="0">
                  <a:latin typeface="Comic Sans MS" charset="0"/>
                  <a:sym typeface="Symbol" charset="0"/>
                </a:rPr>
                <a:t></a:t>
              </a:r>
              <a:r>
                <a:rPr lang="en-US" sz="1600" dirty="0">
                  <a:latin typeface="Comic Sans MS" charset="0"/>
                </a:rPr>
                <a:t>2-8 / Cell</a:t>
              </a:r>
            </a:p>
            <a:p>
              <a:pPr algn="ctr"/>
              <a:r>
                <a:rPr lang="en-US" sz="1600" dirty="0">
                  <a:latin typeface="Comic Sans MS" charset="0"/>
                </a:rPr>
                <a:t>8 devices</a:t>
              </a:r>
              <a:r>
                <a:rPr lang="en-US" sz="1800" dirty="0">
                  <a:latin typeface="Comic Sans MS" charset="0"/>
                </a:rPr>
                <a:t> </a:t>
              </a:r>
            </a:p>
          </p:txBody>
        </p:sp>
        <p:sp>
          <p:nvSpPr>
            <p:cNvPr id="51222" name="Oval 33"/>
            <p:cNvSpPr>
              <a:spLocks noChangeArrowheads="1"/>
            </p:cNvSpPr>
            <p:nvPr/>
          </p:nvSpPr>
          <p:spPr bwMode="auto">
            <a:xfrm>
              <a:off x="4224" y="2591"/>
              <a:ext cx="192" cy="672"/>
            </a:xfrm>
            <a:prstGeom prst="ellipse">
              <a:avLst/>
            </a:prstGeom>
            <a:noFill/>
            <a:ln w="381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7" name="Group 34"/>
          <p:cNvGrpSpPr>
            <a:grpSpLocks/>
          </p:cNvGrpSpPr>
          <p:nvPr/>
        </p:nvGrpSpPr>
        <p:grpSpPr bwMode="auto">
          <a:xfrm>
            <a:off x="709614" y="3808413"/>
            <a:ext cx="4884738" cy="2408126"/>
            <a:chOff x="447" y="2207"/>
            <a:chExt cx="3077" cy="1516"/>
          </a:xfrm>
        </p:grpSpPr>
        <p:sp>
          <p:nvSpPr>
            <p:cNvPr id="51210" name="Text Box 35"/>
            <p:cNvSpPr txBox="1">
              <a:spLocks noChangeArrowheads="1"/>
            </p:cNvSpPr>
            <p:nvPr/>
          </p:nvSpPr>
          <p:spPr bwMode="auto">
            <a:xfrm>
              <a:off x="492" y="3200"/>
              <a:ext cx="811"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dirty="0"/>
                <a:t>Scheme for </a:t>
              </a:r>
            </a:p>
            <a:p>
              <a:pPr algn="ctr"/>
              <a:r>
                <a:rPr lang="en-US" sz="1600" dirty="0"/>
                <a:t>representing</a:t>
              </a:r>
            </a:p>
            <a:p>
              <a:pPr algn="ctr"/>
              <a:r>
                <a:rPr lang="en-US" sz="1600" dirty="0"/>
                <a:t> </a:t>
              </a:r>
              <a:r>
                <a:rPr lang="en-US" sz="1600" dirty="0" smtClean="0"/>
                <a:t>information</a:t>
              </a:r>
              <a:endParaRPr lang="en-US" sz="1800" dirty="0"/>
            </a:p>
          </p:txBody>
        </p:sp>
        <p:pic>
          <p:nvPicPr>
            <p:cNvPr id="51211" name="Picture 36" descr="mosf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 y="2207"/>
              <a:ext cx="1054" cy="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2" name="Picture 37" descr="bits"/>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 y="3503"/>
              <a:ext cx="118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3" name="Text Box 38"/>
            <p:cNvSpPr txBox="1">
              <a:spLocks noChangeArrowheads="1"/>
            </p:cNvSpPr>
            <p:nvPr/>
          </p:nvSpPr>
          <p:spPr bwMode="auto">
            <a:xfrm>
              <a:off x="447" y="2453"/>
              <a:ext cx="914"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3" tIns="45706" rIns="91413" bIns="4570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sz="1600"/>
                <a:t>MOSFET</a:t>
              </a:r>
            </a:p>
            <a:p>
              <a:pPr algn="ctr"/>
              <a:r>
                <a:rPr lang="en-US" sz="1600"/>
                <a:t>=</a:t>
              </a:r>
              <a:r>
                <a:rPr lang="en-US" altLang="ja-JP" sz="1600"/>
                <a:t>"</a:t>
              </a:r>
              <a:r>
                <a:rPr lang="en-US" sz="1600"/>
                <a:t>transistor</a:t>
              </a:r>
              <a:r>
                <a:rPr lang="en-US" altLang="ja-JP" sz="1600"/>
                <a:t>"</a:t>
              </a:r>
              <a:endParaRPr lang="en-US" sz="1600"/>
            </a:p>
            <a:p>
              <a:pPr algn="ctr"/>
              <a:r>
                <a:rPr lang="en-US" sz="1600"/>
                <a:t>=</a:t>
              </a:r>
              <a:r>
                <a:rPr lang="en-US" altLang="ja-JP" sz="1600"/>
                <a:t>"</a:t>
              </a:r>
              <a:r>
                <a:rPr lang="en-US" sz="1600"/>
                <a:t>device</a:t>
              </a:r>
              <a:r>
                <a:rPr lang="en-US" altLang="ja-JP" sz="1600"/>
                <a:t>"</a:t>
              </a:r>
              <a:endParaRPr lang="en-US" sz="1800"/>
            </a:p>
          </p:txBody>
        </p:sp>
        <p:sp>
          <p:nvSpPr>
            <p:cNvPr id="51214" name="Line 39"/>
            <p:cNvSpPr>
              <a:spLocks noChangeShapeType="1"/>
            </p:cNvSpPr>
            <p:nvPr/>
          </p:nvSpPr>
          <p:spPr bwMode="auto">
            <a:xfrm>
              <a:off x="2448" y="2208"/>
              <a:ext cx="768" cy="192"/>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5" name="Line 40"/>
            <p:cNvSpPr>
              <a:spLocks noChangeShapeType="1"/>
            </p:cNvSpPr>
            <p:nvPr/>
          </p:nvSpPr>
          <p:spPr bwMode="auto">
            <a:xfrm flipV="1">
              <a:off x="2448" y="2832"/>
              <a:ext cx="768" cy="48"/>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6" name="AutoShape 41"/>
            <p:cNvSpPr>
              <a:spLocks noChangeArrowheads="1"/>
            </p:cNvSpPr>
            <p:nvPr/>
          </p:nvSpPr>
          <p:spPr bwMode="auto">
            <a:xfrm>
              <a:off x="1728" y="3023"/>
              <a:ext cx="288" cy="288"/>
            </a:xfrm>
            <a:prstGeom prst="plus">
              <a:avLst>
                <a:gd name="adj" fmla="val 42968"/>
              </a:avLst>
            </a:prstGeom>
            <a:solidFill>
              <a:srgbClr val="FF0000"/>
            </a:solidFill>
            <a:ln w="9525">
              <a:solidFill>
                <a:schemeClr val="tx1"/>
              </a:solidFill>
              <a:miter lim="800000"/>
              <a:headEnd/>
              <a:tailEnd/>
            </a:ln>
          </p:spPr>
          <p:txBody>
            <a:bodyPr wrap="none" anchor="ctr"/>
            <a:lstStyle/>
            <a:p>
              <a:endParaRPr lang="en-US"/>
            </a:p>
          </p:txBody>
        </p:sp>
        <p:sp>
          <p:nvSpPr>
            <p:cNvPr id="51217" name="Oval 42"/>
            <p:cNvSpPr>
              <a:spLocks noChangeArrowheads="1"/>
            </p:cNvSpPr>
            <p:nvPr/>
          </p:nvSpPr>
          <p:spPr bwMode="auto">
            <a:xfrm>
              <a:off x="3284" y="2400"/>
              <a:ext cx="240" cy="432"/>
            </a:xfrm>
            <a:prstGeom prst="ellipse">
              <a:avLst/>
            </a:prstGeom>
            <a:noFill/>
            <a:ln w="381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1533622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1736725"/>
            <a:ext cx="8888413" cy="4899025"/>
            <a:chOff x="199" y="1056"/>
            <a:chExt cx="5465" cy="3086"/>
          </a:xfrm>
        </p:grpSpPr>
        <p:sp>
          <p:nvSpPr>
            <p:cNvPr id="53310" name="Oval 3"/>
            <p:cNvSpPr>
              <a:spLocks noChangeArrowheads="1"/>
            </p:cNvSpPr>
            <p:nvPr/>
          </p:nvSpPr>
          <p:spPr bwMode="auto">
            <a:xfrm>
              <a:off x="199" y="1056"/>
              <a:ext cx="5465" cy="3086"/>
            </a:xfrm>
            <a:prstGeom prst="ellipse">
              <a:avLst/>
            </a:prstGeom>
            <a:solidFill>
              <a:srgbClr val="FEBEEF"/>
            </a:solidFill>
            <a:ln w="9525">
              <a:solidFill>
                <a:schemeClr val="tx1"/>
              </a:solidFill>
              <a:round/>
              <a:headEnd/>
              <a:tailEnd/>
            </a:ln>
          </p:spPr>
          <p:txBody>
            <a:bodyPr anchor="ctr">
              <a:spAutoFit/>
            </a:bodyPr>
            <a:lstStyle/>
            <a:p>
              <a:endParaRPr lang="en-US"/>
            </a:p>
          </p:txBody>
        </p:sp>
        <p:sp>
          <p:nvSpPr>
            <p:cNvPr id="53311" name="Text Box 4"/>
            <p:cNvSpPr txBox="1">
              <a:spLocks noChangeArrowheads="1"/>
            </p:cNvSpPr>
            <p:nvPr/>
          </p:nvSpPr>
          <p:spPr bwMode="auto">
            <a:xfrm>
              <a:off x="1656" y="1180"/>
              <a:ext cx="621"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Compiler</a:t>
              </a:r>
            </a:p>
          </p:txBody>
        </p:sp>
        <p:sp>
          <p:nvSpPr>
            <p:cNvPr id="53312" name="Text Box 5"/>
            <p:cNvSpPr txBox="1">
              <a:spLocks noChangeArrowheads="1"/>
            </p:cNvSpPr>
            <p:nvPr/>
          </p:nvSpPr>
          <p:spPr bwMode="auto">
            <a:xfrm>
              <a:off x="2635" y="1056"/>
              <a:ext cx="189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b="0" i="1"/>
                <a:t> for (i = 0; i &lt; 3; i++)</a:t>
              </a:r>
            </a:p>
            <a:p>
              <a:pPr algn="l"/>
              <a:r>
                <a:rPr lang="en-US" sz="1800" b="0" i="1"/>
                <a:t>                               m += i*i;</a:t>
              </a:r>
            </a:p>
          </p:txBody>
        </p:sp>
      </p:grpSp>
      <p:grpSp>
        <p:nvGrpSpPr>
          <p:cNvPr id="3" name="Group 6"/>
          <p:cNvGrpSpPr>
            <a:grpSpLocks/>
          </p:cNvGrpSpPr>
          <p:nvPr/>
        </p:nvGrpSpPr>
        <p:grpSpPr bwMode="auto">
          <a:xfrm>
            <a:off x="315913" y="2155825"/>
            <a:ext cx="8305800" cy="4419600"/>
            <a:chOff x="199" y="1358"/>
            <a:chExt cx="5232" cy="2784"/>
          </a:xfrm>
        </p:grpSpPr>
        <p:sp>
          <p:nvSpPr>
            <p:cNvPr id="53307" name="Oval 7"/>
            <p:cNvSpPr>
              <a:spLocks noChangeArrowheads="1"/>
            </p:cNvSpPr>
            <p:nvPr/>
          </p:nvSpPr>
          <p:spPr bwMode="auto">
            <a:xfrm>
              <a:off x="199" y="1358"/>
              <a:ext cx="5232" cy="2784"/>
            </a:xfrm>
            <a:prstGeom prst="ellipse">
              <a:avLst/>
            </a:prstGeom>
            <a:solidFill>
              <a:srgbClr val="C6BDFF"/>
            </a:solidFill>
            <a:ln w="9525">
              <a:solidFill>
                <a:schemeClr val="tx1"/>
              </a:solidFill>
              <a:round/>
              <a:headEnd/>
              <a:tailEnd/>
            </a:ln>
          </p:spPr>
          <p:txBody>
            <a:bodyPr anchor="ctr">
              <a:spAutoFit/>
            </a:bodyPr>
            <a:lstStyle/>
            <a:p>
              <a:endParaRPr lang="en-US"/>
            </a:p>
          </p:txBody>
        </p:sp>
        <p:sp>
          <p:nvSpPr>
            <p:cNvPr id="53308" name="Text Box 8"/>
            <p:cNvSpPr txBox="1">
              <a:spLocks noChangeArrowheads="1"/>
            </p:cNvSpPr>
            <p:nvPr/>
          </p:nvSpPr>
          <p:spPr bwMode="auto">
            <a:xfrm>
              <a:off x="1584" y="1488"/>
              <a:ext cx="1409"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Assembler and Linker</a:t>
              </a:r>
            </a:p>
          </p:txBody>
        </p:sp>
        <p:sp>
          <p:nvSpPr>
            <p:cNvPr id="53309" name="Text Box 9"/>
            <p:cNvSpPr txBox="1">
              <a:spLocks noChangeArrowheads="1"/>
            </p:cNvSpPr>
            <p:nvPr/>
          </p:nvSpPr>
          <p:spPr bwMode="auto">
            <a:xfrm>
              <a:off x="3229" y="1488"/>
              <a:ext cx="1823"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b="0" i="1"/>
                <a:t>addi $8, $6, $6</a:t>
              </a:r>
            </a:p>
            <a:p>
              <a:pPr algn="l"/>
              <a:r>
                <a:rPr lang="en-US" sz="1800" b="0" i="1"/>
                <a:t>                       sll $8, $8, 4</a:t>
              </a:r>
            </a:p>
          </p:txBody>
        </p:sp>
      </p:grpSp>
      <p:grpSp>
        <p:nvGrpSpPr>
          <p:cNvPr id="4" name="Group 10"/>
          <p:cNvGrpSpPr>
            <a:grpSpLocks/>
          </p:cNvGrpSpPr>
          <p:nvPr/>
        </p:nvGrpSpPr>
        <p:grpSpPr bwMode="auto">
          <a:xfrm>
            <a:off x="762000" y="2678113"/>
            <a:ext cx="7124700" cy="3798887"/>
            <a:chOff x="1272" y="1636"/>
            <a:chExt cx="4488" cy="2393"/>
          </a:xfrm>
        </p:grpSpPr>
        <p:sp>
          <p:nvSpPr>
            <p:cNvPr id="53304" name="Oval 11"/>
            <p:cNvSpPr>
              <a:spLocks noChangeArrowheads="1"/>
            </p:cNvSpPr>
            <p:nvPr/>
          </p:nvSpPr>
          <p:spPr bwMode="auto">
            <a:xfrm>
              <a:off x="1272" y="1636"/>
              <a:ext cx="4488" cy="2393"/>
            </a:xfrm>
            <a:prstGeom prst="ellipse">
              <a:avLst/>
            </a:prstGeom>
            <a:solidFill>
              <a:srgbClr val="8DFFE9"/>
            </a:solidFill>
            <a:ln w="9525">
              <a:solidFill>
                <a:schemeClr val="tx1"/>
              </a:solidFill>
              <a:round/>
              <a:headEnd/>
              <a:tailEnd/>
            </a:ln>
          </p:spPr>
          <p:txBody>
            <a:bodyPr anchor="ctr">
              <a:spAutoFit/>
            </a:bodyPr>
            <a:lstStyle/>
            <a:p>
              <a:endParaRPr lang="en-US"/>
            </a:p>
          </p:txBody>
        </p:sp>
        <p:sp>
          <p:nvSpPr>
            <p:cNvPr id="53305" name="Text Box 12"/>
            <p:cNvSpPr txBox="1">
              <a:spLocks noChangeArrowheads="1"/>
            </p:cNvSpPr>
            <p:nvPr/>
          </p:nvSpPr>
          <p:spPr bwMode="auto">
            <a:xfrm>
              <a:off x="2912" y="1689"/>
              <a:ext cx="364"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CPU</a:t>
              </a:r>
            </a:p>
          </p:txBody>
        </p:sp>
        <p:pic>
          <p:nvPicPr>
            <p:cNvPr id="53306" name="Picture 13" descr="MM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095"/>
              <a:ext cx="1381" cy="1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4"/>
          <p:cNvGrpSpPr>
            <a:grpSpLocks/>
          </p:cNvGrpSpPr>
          <p:nvPr/>
        </p:nvGrpSpPr>
        <p:grpSpPr bwMode="auto">
          <a:xfrm>
            <a:off x="1295400" y="3128963"/>
            <a:ext cx="5334000" cy="3270250"/>
            <a:chOff x="1364" y="1920"/>
            <a:chExt cx="3787" cy="2060"/>
          </a:xfrm>
        </p:grpSpPr>
        <p:sp>
          <p:nvSpPr>
            <p:cNvPr id="53294" name="Oval 15"/>
            <p:cNvSpPr>
              <a:spLocks noChangeArrowheads="1"/>
            </p:cNvSpPr>
            <p:nvPr/>
          </p:nvSpPr>
          <p:spPr bwMode="auto">
            <a:xfrm>
              <a:off x="1364" y="1920"/>
              <a:ext cx="3787" cy="2060"/>
            </a:xfrm>
            <a:prstGeom prst="ellipse">
              <a:avLst/>
            </a:prstGeom>
            <a:solidFill>
              <a:srgbClr val="B3FF8D"/>
            </a:solidFill>
            <a:ln w="9525">
              <a:solidFill>
                <a:schemeClr val="tx1"/>
              </a:solidFill>
              <a:round/>
              <a:headEnd/>
              <a:tailEnd/>
            </a:ln>
          </p:spPr>
          <p:txBody>
            <a:bodyPr anchor="ctr">
              <a:spAutoFit/>
            </a:bodyPr>
            <a:lstStyle/>
            <a:p>
              <a:endParaRPr lang="en-US"/>
            </a:p>
          </p:txBody>
        </p:sp>
        <p:sp>
          <p:nvSpPr>
            <p:cNvPr id="53295" name="Text Box 16"/>
            <p:cNvSpPr txBox="1">
              <a:spLocks noChangeArrowheads="1"/>
            </p:cNvSpPr>
            <p:nvPr/>
          </p:nvSpPr>
          <p:spPr bwMode="auto">
            <a:xfrm>
              <a:off x="2256" y="2160"/>
              <a:ext cx="628"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Module</a:t>
              </a:r>
            </a:p>
          </p:txBody>
        </p:sp>
        <p:grpSp>
          <p:nvGrpSpPr>
            <p:cNvPr id="53296" name="Group 17"/>
            <p:cNvGrpSpPr>
              <a:grpSpLocks/>
            </p:cNvGrpSpPr>
            <p:nvPr/>
          </p:nvGrpSpPr>
          <p:grpSpPr bwMode="auto">
            <a:xfrm>
              <a:off x="3264" y="2058"/>
              <a:ext cx="820" cy="280"/>
              <a:chOff x="3264" y="2058"/>
              <a:chExt cx="820" cy="280"/>
            </a:xfrm>
          </p:grpSpPr>
          <p:sp>
            <p:nvSpPr>
              <p:cNvPr id="53297" name="Freeform 18"/>
              <p:cNvSpPr>
                <a:spLocks/>
              </p:cNvSpPr>
              <p:nvPr/>
            </p:nvSpPr>
            <p:spPr bwMode="auto">
              <a:xfrm>
                <a:off x="3300" y="2058"/>
                <a:ext cx="784" cy="280"/>
              </a:xfrm>
              <a:custGeom>
                <a:avLst/>
                <a:gdLst>
                  <a:gd name="T0" fmla="*/ 0 w 784"/>
                  <a:gd name="T1" fmla="*/ 0 h 280"/>
                  <a:gd name="T2" fmla="*/ 344 w 784"/>
                  <a:gd name="T3" fmla="*/ 0 h 280"/>
                  <a:gd name="T4" fmla="*/ 392 w 784"/>
                  <a:gd name="T5" fmla="*/ 70 h 280"/>
                  <a:gd name="T6" fmla="*/ 439 w 784"/>
                  <a:gd name="T7" fmla="*/ 0 h 280"/>
                  <a:gd name="T8" fmla="*/ 784 w 784"/>
                  <a:gd name="T9" fmla="*/ 0 h 280"/>
                  <a:gd name="T10" fmla="*/ 590 w 784"/>
                  <a:gd name="T11" fmla="*/ 280 h 280"/>
                  <a:gd name="T12" fmla="*/ 198 w 784"/>
                  <a:gd name="T13" fmla="*/ 280 h 280"/>
                  <a:gd name="T14" fmla="*/ 0 w 784"/>
                  <a:gd name="T15" fmla="*/ 0 h 280"/>
                  <a:gd name="T16" fmla="*/ 0 60000 65536"/>
                  <a:gd name="T17" fmla="*/ 0 60000 65536"/>
                  <a:gd name="T18" fmla="*/ 0 60000 65536"/>
                  <a:gd name="T19" fmla="*/ 0 60000 65536"/>
                  <a:gd name="T20" fmla="*/ 0 60000 65536"/>
                  <a:gd name="T21" fmla="*/ 0 60000 65536"/>
                  <a:gd name="T22" fmla="*/ 0 60000 65536"/>
                  <a:gd name="T23" fmla="*/ 0 60000 65536"/>
                  <a:gd name="T24" fmla="*/ 0 w 784"/>
                  <a:gd name="T25" fmla="*/ 0 h 280"/>
                  <a:gd name="T26" fmla="*/ 784 w 784"/>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4" h="280">
                    <a:moveTo>
                      <a:pt x="0" y="0"/>
                    </a:moveTo>
                    <a:lnTo>
                      <a:pt x="344" y="0"/>
                    </a:lnTo>
                    <a:lnTo>
                      <a:pt x="392" y="70"/>
                    </a:lnTo>
                    <a:lnTo>
                      <a:pt x="439" y="0"/>
                    </a:lnTo>
                    <a:lnTo>
                      <a:pt x="784" y="0"/>
                    </a:lnTo>
                    <a:lnTo>
                      <a:pt x="590" y="280"/>
                    </a:lnTo>
                    <a:lnTo>
                      <a:pt x="198" y="280"/>
                    </a:lnTo>
                    <a:lnTo>
                      <a:pt x="0" y="0"/>
                    </a:lnTo>
                    <a:close/>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3298" name="Group 19"/>
              <p:cNvGrpSpPr>
                <a:grpSpLocks/>
              </p:cNvGrpSpPr>
              <p:nvPr/>
            </p:nvGrpSpPr>
            <p:grpSpPr bwMode="auto">
              <a:xfrm>
                <a:off x="3264" y="2085"/>
                <a:ext cx="685" cy="167"/>
                <a:chOff x="2080" y="2910"/>
                <a:chExt cx="685" cy="167"/>
              </a:xfrm>
            </p:grpSpPr>
            <p:sp>
              <p:nvSpPr>
                <p:cNvPr id="53299" name="Rectangle 20"/>
                <p:cNvSpPr>
                  <a:spLocks noChangeArrowheads="1"/>
                </p:cNvSpPr>
                <p:nvPr/>
              </p:nvSpPr>
              <p:spPr bwMode="auto">
                <a:xfrm>
                  <a:off x="2414" y="2960"/>
                  <a:ext cx="225" cy="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200">
                      <a:solidFill>
                        <a:srgbClr val="000000"/>
                      </a:solidFill>
                      <a:latin typeface="DomCasual" charset="0"/>
                    </a:rPr>
                    <a:t>ALU</a:t>
                  </a:r>
                  <a:endParaRPr lang="en-US" b="0"/>
                </a:p>
              </p:txBody>
            </p:sp>
            <p:sp>
              <p:nvSpPr>
                <p:cNvPr id="53300" name="Rectangle 21"/>
                <p:cNvSpPr>
                  <a:spLocks noChangeArrowheads="1"/>
                </p:cNvSpPr>
                <p:nvPr/>
              </p:nvSpPr>
              <p:spPr bwMode="auto">
                <a:xfrm>
                  <a:off x="2262" y="2910"/>
                  <a:ext cx="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700" b="0">
                      <a:solidFill>
                        <a:srgbClr val="000000"/>
                      </a:solidFill>
                      <a:latin typeface="DomCasual" charset="0"/>
                    </a:rPr>
                    <a:t>A</a:t>
                  </a:r>
                  <a:endParaRPr lang="en-US" b="0"/>
                </a:p>
              </p:txBody>
            </p:sp>
            <p:sp>
              <p:nvSpPr>
                <p:cNvPr id="53301" name="Rectangle 22"/>
                <p:cNvSpPr>
                  <a:spLocks noChangeArrowheads="1"/>
                </p:cNvSpPr>
                <p:nvPr/>
              </p:nvSpPr>
              <p:spPr bwMode="auto">
                <a:xfrm>
                  <a:off x="2725" y="2910"/>
                  <a:ext cx="40" cy="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700" b="0">
                      <a:solidFill>
                        <a:srgbClr val="000000"/>
                      </a:solidFill>
                      <a:latin typeface="DomCasual" charset="0"/>
                    </a:rPr>
                    <a:t>B</a:t>
                  </a:r>
                  <a:endParaRPr lang="en-US" b="0"/>
                </a:p>
              </p:txBody>
            </p:sp>
            <p:sp>
              <p:nvSpPr>
                <p:cNvPr id="53302" name="Arc 23"/>
                <p:cNvSpPr>
                  <a:spLocks/>
                </p:cNvSpPr>
                <p:nvPr/>
              </p:nvSpPr>
              <p:spPr bwMode="auto">
                <a:xfrm>
                  <a:off x="2159" y="3007"/>
                  <a:ext cx="48" cy="32"/>
                </a:xfrm>
                <a:custGeom>
                  <a:avLst/>
                  <a:gdLst>
                    <a:gd name="T0" fmla="*/ 0 w 21600"/>
                    <a:gd name="T1" fmla="*/ 0 h 14688"/>
                    <a:gd name="T2" fmla="*/ 0 w 21600"/>
                    <a:gd name="T3" fmla="*/ 0 h 14688"/>
                    <a:gd name="T4" fmla="*/ 0 w 21600"/>
                    <a:gd name="T5" fmla="*/ 0 h 14688"/>
                    <a:gd name="T6" fmla="*/ 0 60000 65536"/>
                    <a:gd name="T7" fmla="*/ 0 60000 65536"/>
                    <a:gd name="T8" fmla="*/ 0 60000 65536"/>
                    <a:gd name="T9" fmla="*/ 0 w 21600"/>
                    <a:gd name="T10" fmla="*/ 0 h 14688"/>
                    <a:gd name="T11" fmla="*/ 21600 w 21600"/>
                    <a:gd name="T12" fmla="*/ 14688 h 14688"/>
                  </a:gdLst>
                  <a:ahLst/>
                  <a:cxnLst>
                    <a:cxn ang="T6">
                      <a:pos x="T0" y="T1"/>
                    </a:cxn>
                    <a:cxn ang="T7">
                      <a:pos x="T2" y="T3"/>
                    </a:cxn>
                    <a:cxn ang="T8">
                      <a:pos x="T4" y="T5"/>
                    </a:cxn>
                  </a:cxnLst>
                  <a:rect l="T9" t="T10" r="T11" b="T12"/>
                  <a:pathLst>
                    <a:path w="21600" h="14688" fill="none" extrusionOk="0">
                      <a:moveTo>
                        <a:pt x="1286" y="14688"/>
                      </a:moveTo>
                      <a:cubicBezTo>
                        <a:pt x="435" y="12333"/>
                        <a:pt x="0" y="9848"/>
                        <a:pt x="0" y="7344"/>
                      </a:cubicBezTo>
                      <a:cubicBezTo>
                        <a:pt x="-1" y="4839"/>
                        <a:pt x="435" y="2354"/>
                        <a:pt x="1286" y="-1"/>
                      </a:cubicBezTo>
                    </a:path>
                    <a:path w="21600" h="14688" stroke="0" extrusionOk="0">
                      <a:moveTo>
                        <a:pt x="1286" y="14688"/>
                      </a:moveTo>
                      <a:cubicBezTo>
                        <a:pt x="435" y="12333"/>
                        <a:pt x="0" y="9848"/>
                        <a:pt x="0" y="7344"/>
                      </a:cubicBezTo>
                      <a:cubicBezTo>
                        <a:pt x="-1" y="4839"/>
                        <a:pt x="435" y="2354"/>
                        <a:pt x="1286" y="-1"/>
                      </a:cubicBezTo>
                      <a:lnTo>
                        <a:pt x="21600" y="7344"/>
                      </a:lnTo>
                      <a:lnTo>
                        <a:pt x="1286" y="146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303" name="Line 24"/>
                <p:cNvSpPr>
                  <a:spLocks noChangeShapeType="1"/>
                </p:cNvSpPr>
                <p:nvPr/>
              </p:nvSpPr>
              <p:spPr bwMode="auto">
                <a:xfrm flipH="1">
                  <a:off x="2080" y="3019"/>
                  <a:ext cx="79" cy="1"/>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nvGrpSpPr>
          <p:cNvPr id="8" name="Group 25"/>
          <p:cNvGrpSpPr>
            <a:grpSpLocks/>
          </p:cNvGrpSpPr>
          <p:nvPr/>
        </p:nvGrpSpPr>
        <p:grpSpPr bwMode="auto">
          <a:xfrm>
            <a:off x="1752600" y="3814763"/>
            <a:ext cx="4419600" cy="2514600"/>
            <a:chOff x="1824" y="2352"/>
            <a:chExt cx="2784" cy="1584"/>
          </a:xfrm>
        </p:grpSpPr>
        <p:sp>
          <p:nvSpPr>
            <p:cNvPr id="53282" name="Oval 26"/>
            <p:cNvSpPr>
              <a:spLocks noChangeArrowheads="1"/>
            </p:cNvSpPr>
            <p:nvPr/>
          </p:nvSpPr>
          <p:spPr bwMode="auto">
            <a:xfrm>
              <a:off x="1824" y="2352"/>
              <a:ext cx="2784" cy="1584"/>
            </a:xfrm>
            <a:prstGeom prst="ellipse">
              <a:avLst/>
            </a:prstGeom>
            <a:solidFill>
              <a:srgbClr val="FFF48D"/>
            </a:solidFill>
            <a:ln w="9525">
              <a:solidFill>
                <a:schemeClr val="tx1"/>
              </a:solidFill>
              <a:round/>
              <a:headEnd/>
              <a:tailEnd/>
            </a:ln>
          </p:spPr>
          <p:txBody>
            <a:bodyPr anchor="ctr">
              <a:spAutoFit/>
            </a:bodyPr>
            <a:lstStyle/>
            <a:p>
              <a:endParaRPr lang="en-US"/>
            </a:p>
          </p:txBody>
        </p:sp>
        <p:sp>
          <p:nvSpPr>
            <p:cNvPr id="53283" name="Text Box 27"/>
            <p:cNvSpPr txBox="1">
              <a:spLocks noChangeArrowheads="1"/>
            </p:cNvSpPr>
            <p:nvPr/>
          </p:nvSpPr>
          <p:spPr bwMode="auto">
            <a:xfrm>
              <a:off x="2256" y="2544"/>
              <a:ext cx="399"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Cells</a:t>
              </a:r>
            </a:p>
          </p:txBody>
        </p:sp>
        <p:grpSp>
          <p:nvGrpSpPr>
            <p:cNvPr id="53284" name="Group 28"/>
            <p:cNvGrpSpPr>
              <a:grpSpLocks/>
            </p:cNvGrpSpPr>
            <p:nvPr/>
          </p:nvGrpSpPr>
          <p:grpSpPr bwMode="auto">
            <a:xfrm>
              <a:off x="3358" y="2391"/>
              <a:ext cx="497" cy="392"/>
              <a:chOff x="3928" y="1892"/>
              <a:chExt cx="497" cy="392"/>
            </a:xfrm>
          </p:grpSpPr>
          <p:grpSp>
            <p:nvGrpSpPr>
              <p:cNvPr id="53285" name="Group 29"/>
              <p:cNvGrpSpPr>
                <a:grpSpLocks/>
              </p:cNvGrpSpPr>
              <p:nvPr/>
            </p:nvGrpSpPr>
            <p:grpSpPr bwMode="auto">
              <a:xfrm>
                <a:off x="3928" y="1892"/>
                <a:ext cx="497" cy="392"/>
                <a:chOff x="3936" y="528"/>
                <a:chExt cx="960" cy="676"/>
              </a:xfrm>
            </p:grpSpPr>
            <p:sp>
              <p:nvSpPr>
                <p:cNvPr id="53287" name="Rectangle 30"/>
                <p:cNvSpPr>
                  <a:spLocks noChangeArrowheads="1"/>
                </p:cNvSpPr>
                <p:nvPr/>
              </p:nvSpPr>
              <p:spPr bwMode="auto">
                <a:xfrm>
                  <a:off x="4128" y="672"/>
                  <a:ext cx="576" cy="377"/>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288" name="Text Box 31"/>
                <p:cNvSpPr txBox="1">
                  <a:spLocks noChangeArrowheads="1"/>
                </p:cNvSpPr>
                <p:nvPr/>
              </p:nvSpPr>
              <p:spPr bwMode="auto">
                <a:xfrm>
                  <a:off x="4120" y="638"/>
                  <a:ext cx="632" cy="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900"/>
                    <a:t>   </a:t>
                  </a:r>
                  <a:r>
                    <a:rPr lang="en-US" sz="600"/>
                    <a:t>A       B</a:t>
                  </a:r>
                </a:p>
                <a:p>
                  <a:pPr algn="l"/>
                  <a:r>
                    <a:rPr lang="en-US" sz="600"/>
                    <a:t>CO          CI</a:t>
                  </a:r>
                </a:p>
                <a:p>
                  <a:pPr algn="l"/>
                  <a:r>
                    <a:rPr lang="en-US" sz="600"/>
                    <a:t>        S</a:t>
                  </a:r>
                </a:p>
              </p:txBody>
            </p:sp>
            <p:sp>
              <p:nvSpPr>
                <p:cNvPr id="53289" name="Line 32"/>
                <p:cNvSpPr>
                  <a:spLocks noChangeShapeType="1"/>
                </p:cNvSpPr>
                <p:nvPr/>
              </p:nvSpPr>
              <p:spPr bwMode="auto">
                <a:xfrm>
                  <a:off x="4272" y="528"/>
                  <a:ext cx="0" cy="14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0" name="Line 33"/>
                <p:cNvSpPr>
                  <a:spLocks noChangeShapeType="1"/>
                </p:cNvSpPr>
                <p:nvPr/>
              </p:nvSpPr>
              <p:spPr bwMode="auto">
                <a:xfrm>
                  <a:off x="4528" y="529"/>
                  <a:ext cx="0" cy="14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1" name="Line 34"/>
                <p:cNvSpPr>
                  <a:spLocks noChangeShapeType="1"/>
                </p:cNvSpPr>
                <p:nvPr/>
              </p:nvSpPr>
              <p:spPr bwMode="auto">
                <a:xfrm>
                  <a:off x="4416" y="1060"/>
                  <a:ext cx="0" cy="14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2" name="Line 35"/>
                <p:cNvSpPr>
                  <a:spLocks noChangeShapeType="1"/>
                </p:cNvSpPr>
                <p:nvPr/>
              </p:nvSpPr>
              <p:spPr bwMode="auto">
                <a:xfrm>
                  <a:off x="4704" y="864"/>
                  <a:ext cx="19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3" name="Line 36"/>
                <p:cNvSpPr>
                  <a:spLocks noChangeShapeType="1"/>
                </p:cNvSpPr>
                <p:nvPr/>
              </p:nvSpPr>
              <p:spPr bwMode="auto">
                <a:xfrm>
                  <a:off x="3936" y="864"/>
                  <a:ext cx="19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286" name="Text Box 37"/>
              <p:cNvSpPr txBox="1">
                <a:spLocks noChangeArrowheads="1"/>
              </p:cNvSpPr>
              <p:nvPr/>
            </p:nvSpPr>
            <p:spPr bwMode="auto">
              <a:xfrm>
                <a:off x="4105" y="2011"/>
                <a:ext cx="201"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000">
                    <a:latin typeface="Helvetica" charset="0"/>
                  </a:rPr>
                  <a:t>FA</a:t>
                </a:r>
              </a:p>
            </p:txBody>
          </p:sp>
        </p:grpSp>
      </p:grpSp>
      <p:sp>
        <p:nvSpPr>
          <p:cNvPr id="16391" name="Rectangle 38"/>
          <p:cNvSpPr>
            <a:spLocks noGrp="1" noChangeArrowheads="1"/>
          </p:cNvSpPr>
          <p:nvPr>
            <p:ph type="title"/>
          </p:nvPr>
        </p:nvSpPr>
        <p:spPr/>
        <p:txBody>
          <a:bodyPr>
            <a:normAutofit fontScale="90000"/>
          </a:bodyPr>
          <a:lstStyle/>
          <a:p>
            <a:pPr eaLnBrk="1" hangingPunct="1">
              <a:defRPr/>
            </a:pPr>
            <a:r>
              <a:rPr lang="en-US" dirty="0" smtClean="0">
                <a:ea typeface="ＭＳ Ｐゴシック" charset="0"/>
                <a:cs typeface="ＭＳ Ｐゴシック" charset="0"/>
              </a:rPr>
              <a:t>One View of a </a:t>
            </a:r>
            <a:r>
              <a:rPr lang="en-US" dirty="0">
                <a:ea typeface="ＭＳ Ｐゴシック" charset="0"/>
                <a:cs typeface="ＭＳ Ｐゴシック" charset="0"/>
              </a:rPr>
              <a:t>Computer System</a:t>
            </a:r>
          </a:p>
        </p:txBody>
      </p:sp>
      <p:grpSp>
        <p:nvGrpSpPr>
          <p:cNvPr id="11" name="Group 40"/>
          <p:cNvGrpSpPr>
            <a:grpSpLocks/>
          </p:cNvGrpSpPr>
          <p:nvPr/>
        </p:nvGrpSpPr>
        <p:grpSpPr bwMode="auto">
          <a:xfrm>
            <a:off x="2057400" y="4424363"/>
            <a:ext cx="3810000" cy="1828800"/>
            <a:chOff x="2208" y="1651"/>
            <a:chExt cx="2400" cy="1152"/>
          </a:xfrm>
        </p:grpSpPr>
        <p:sp>
          <p:nvSpPr>
            <p:cNvPr id="53269" name="Oval 41"/>
            <p:cNvSpPr>
              <a:spLocks noChangeArrowheads="1"/>
            </p:cNvSpPr>
            <p:nvPr/>
          </p:nvSpPr>
          <p:spPr bwMode="auto">
            <a:xfrm>
              <a:off x="2208" y="1651"/>
              <a:ext cx="2400" cy="1152"/>
            </a:xfrm>
            <a:prstGeom prst="ellipse">
              <a:avLst/>
            </a:prstGeom>
            <a:solidFill>
              <a:srgbClr val="FFD18D"/>
            </a:solidFill>
            <a:ln w="9525">
              <a:solidFill>
                <a:schemeClr val="tx1"/>
              </a:solidFill>
              <a:round/>
              <a:headEnd/>
              <a:tailEnd/>
            </a:ln>
          </p:spPr>
          <p:txBody>
            <a:bodyPr anchor="ctr">
              <a:spAutoFit/>
            </a:bodyPr>
            <a:lstStyle/>
            <a:p>
              <a:endParaRPr lang="en-US"/>
            </a:p>
          </p:txBody>
        </p:sp>
        <p:sp>
          <p:nvSpPr>
            <p:cNvPr id="53270" name="Text Box 42"/>
            <p:cNvSpPr txBox="1">
              <a:spLocks noChangeArrowheads="1"/>
            </p:cNvSpPr>
            <p:nvPr/>
          </p:nvSpPr>
          <p:spPr bwMode="auto">
            <a:xfrm>
              <a:off x="2485" y="1785"/>
              <a:ext cx="50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Gates</a:t>
              </a:r>
            </a:p>
          </p:txBody>
        </p:sp>
        <p:grpSp>
          <p:nvGrpSpPr>
            <p:cNvPr id="53271" name="Group 43"/>
            <p:cNvGrpSpPr>
              <a:grpSpLocks/>
            </p:cNvGrpSpPr>
            <p:nvPr/>
          </p:nvGrpSpPr>
          <p:grpSpPr bwMode="auto">
            <a:xfrm>
              <a:off x="3936" y="1862"/>
              <a:ext cx="518" cy="230"/>
              <a:chOff x="3936" y="1872"/>
              <a:chExt cx="518" cy="230"/>
            </a:xfrm>
          </p:grpSpPr>
          <p:sp>
            <p:nvSpPr>
              <p:cNvPr id="53278" name="Freeform 44"/>
              <p:cNvSpPr>
                <a:spLocks/>
              </p:cNvSpPr>
              <p:nvPr/>
            </p:nvSpPr>
            <p:spPr bwMode="auto">
              <a:xfrm>
                <a:off x="4051" y="1872"/>
                <a:ext cx="299" cy="230"/>
              </a:xfrm>
              <a:custGeom>
                <a:avLst/>
                <a:gdLst>
                  <a:gd name="T0" fmla="*/ 0 w 747"/>
                  <a:gd name="T1" fmla="*/ 0 h 576"/>
                  <a:gd name="T2" fmla="*/ 2 w 747"/>
                  <a:gd name="T3" fmla="*/ 0 h 576"/>
                  <a:gd name="T4" fmla="*/ 2 w 747"/>
                  <a:gd name="T5" fmla="*/ 0 h 576"/>
                  <a:gd name="T6" fmla="*/ 2 w 747"/>
                  <a:gd name="T7" fmla="*/ 0 h 576"/>
                  <a:gd name="T8" fmla="*/ 2 w 747"/>
                  <a:gd name="T9" fmla="*/ 0 h 576"/>
                  <a:gd name="T10" fmla="*/ 3 w 747"/>
                  <a:gd name="T11" fmla="*/ 1 h 576"/>
                  <a:gd name="T12" fmla="*/ 3 w 747"/>
                  <a:gd name="T13" fmla="*/ 1 h 576"/>
                  <a:gd name="T14" fmla="*/ 3 w 747"/>
                  <a:gd name="T15" fmla="*/ 2 h 576"/>
                  <a:gd name="T16" fmla="*/ 2 w 747"/>
                  <a:gd name="T17" fmla="*/ 2 h 576"/>
                  <a:gd name="T18" fmla="*/ 2 w 747"/>
                  <a:gd name="T19" fmla="*/ 2 h 576"/>
                  <a:gd name="T20" fmla="*/ 2 w 747"/>
                  <a:gd name="T21" fmla="*/ 2 h 576"/>
                  <a:gd name="T22" fmla="*/ 2 w 747"/>
                  <a:gd name="T23" fmla="*/ 2 h 576"/>
                  <a:gd name="T24" fmla="*/ 0 w 747"/>
                  <a:gd name="T25" fmla="*/ 2 h 576"/>
                  <a:gd name="T26" fmla="*/ 0 w 747"/>
                  <a:gd name="T27" fmla="*/ 2 h 576"/>
                  <a:gd name="T28" fmla="*/ 0 w 747"/>
                  <a:gd name="T29" fmla="*/ 2 h 576"/>
                  <a:gd name="T30" fmla="*/ 0 w 747"/>
                  <a:gd name="T31" fmla="*/ 2 h 576"/>
                  <a:gd name="T32" fmla="*/ 1 w 747"/>
                  <a:gd name="T33" fmla="*/ 2 h 576"/>
                  <a:gd name="T34" fmla="*/ 1 w 747"/>
                  <a:gd name="T35" fmla="*/ 1 h 576"/>
                  <a:gd name="T36" fmla="*/ 1 w 747"/>
                  <a:gd name="T37" fmla="*/ 1 h 576"/>
                  <a:gd name="T38" fmla="*/ 0 w 747"/>
                  <a:gd name="T39" fmla="*/ 0 h 576"/>
                  <a:gd name="T40" fmla="*/ 0 w 747"/>
                  <a:gd name="T41" fmla="*/ 0 h 576"/>
                  <a:gd name="T42" fmla="*/ 0 w 747"/>
                  <a:gd name="T43" fmla="*/ 0 h 576"/>
                  <a:gd name="T44" fmla="*/ 0 w 747"/>
                  <a:gd name="T45" fmla="*/ 0 h 5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7"/>
                  <a:gd name="T70" fmla="*/ 0 h 576"/>
                  <a:gd name="T71" fmla="*/ 747 w 747"/>
                  <a:gd name="T72" fmla="*/ 576 h 5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7" h="576">
                    <a:moveTo>
                      <a:pt x="0" y="0"/>
                    </a:moveTo>
                    <a:lnTo>
                      <a:pt x="432" y="0"/>
                    </a:lnTo>
                    <a:lnTo>
                      <a:pt x="495" y="9"/>
                    </a:lnTo>
                    <a:lnTo>
                      <a:pt x="555" y="27"/>
                    </a:lnTo>
                    <a:lnTo>
                      <a:pt x="639" y="99"/>
                    </a:lnTo>
                    <a:lnTo>
                      <a:pt x="699" y="189"/>
                    </a:lnTo>
                    <a:lnTo>
                      <a:pt x="747" y="291"/>
                    </a:lnTo>
                    <a:lnTo>
                      <a:pt x="699" y="393"/>
                    </a:lnTo>
                    <a:lnTo>
                      <a:pt x="633" y="477"/>
                    </a:lnTo>
                    <a:lnTo>
                      <a:pt x="549" y="549"/>
                    </a:lnTo>
                    <a:lnTo>
                      <a:pt x="495" y="567"/>
                    </a:lnTo>
                    <a:lnTo>
                      <a:pt x="432" y="576"/>
                    </a:lnTo>
                    <a:lnTo>
                      <a:pt x="0" y="576"/>
                    </a:lnTo>
                    <a:lnTo>
                      <a:pt x="39" y="561"/>
                    </a:lnTo>
                    <a:lnTo>
                      <a:pt x="69" y="537"/>
                    </a:lnTo>
                    <a:lnTo>
                      <a:pt x="111" y="483"/>
                    </a:lnTo>
                    <a:lnTo>
                      <a:pt x="135" y="381"/>
                    </a:lnTo>
                    <a:lnTo>
                      <a:pt x="144" y="288"/>
                    </a:lnTo>
                    <a:lnTo>
                      <a:pt x="135" y="183"/>
                    </a:lnTo>
                    <a:lnTo>
                      <a:pt x="111" y="99"/>
                    </a:lnTo>
                    <a:lnTo>
                      <a:pt x="69" y="33"/>
                    </a:lnTo>
                    <a:lnTo>
                      <a:pt x="39" y="9"/>
                    </a:lnTo>
                    <a:lnTo>
                      <a:pt x="0" y="0"/>
                    </a:lnTo>
                    <a:close/>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3279" name="Line 45"/>
              <p:cNvSpPr>
                <a:spLocks noChangeShapeType="1"/>
              </p:cNvSpPr>
              <p:nvPr/>
            </p:nvSpPr>
            <p:spPr bwMode="auto">
              <a:xfrm>
                <a:off x="3936" y="2045"/>
                <a:ext cx="163"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80" name="Line 46"/>
              <p:cNvSpPr>
                <a:spLocks noChangeShapeType="1"/>
              </p:cNvSpPr>
              <p:nvPr/>
            </p:nvSpPr>
            <p:spPr bwMode="auto">
              <a:xfrm flipH="1">
                <a:off x="4351" y="1987"/>
                <a:ext cx="103"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81" name="Line 47"/>
              <p:cNvSpPr>
                <a:spLocks noChangeShapeType="1"/>
              </p:cNvSpPr>
              <p:nvPr/>
            </p:nvSpPr>
            <p:spPr bwMode="auto">
              <a:xfrm>
                <a:off x="3936" y="1930"/>
                <a:ext cx="165"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72" name="Group 48"/>
            <p:cNvGrpSpPr>
              <a:grpSpLocks/>
            </p:cNvGrpSpPr>
            <p:nvPr/>
          </p:nvGrpSpPr>
          <p:grpSpPr bwMode="auto">
            <a:xfrm>
              <a:off x="3195" y="1690"/>
              <a:ext cx="519" cy="230"/>
              <a:chOff x="3195" y="1738"/>
              <a:chExt cx="519" cy="230"/>
            </a:xfrm>
          </p:grpSpPr>
          <p:sp>
            <p:nvSpPr>
              <p:cNvPr id="53273" name="Freeform 49"/>
              <p:cNvSpPr>
                <a:spLocks/>
              </p:cNvSpPr>
              <p:nvPr/>
            </p:nvSpPr>
            <p:spPr bwMode="auto">
              <a:xfrm>
                <a:off x="3310" y="1738"/>
                <a:ext cx="290" cy="230"/>
              </a:xfrm>
              <a:custGeom>
                <a:avLst/>
                <a:gdLst>
                  <a:gd name="T0" fmla="*/ 0 w 723"/>
                  <a:gd name="T1" fmla="*/ 0 h 576"/>
                  <a:gd name="T2" fmla="*/ 0 w 723"/>
                  <a:gd name="T3" fmla="*/ 2 h 576"/>
                  <a:gd name="T4" fmla="*/ 2 w 723"/>
                  <a:gd name="T5" fmla="*/ 2 h 576"/>
                  <a:gd name="T6" fmla="*/ 2 w 723"/>
                  <a:gd name="T7" fmla="*/ 2 h 576"/>
                  <a:gd name="T8" fmla="*/ 2 w 723"/>
                  <a:gd name="T9" fmla="*/ 2 h 576"/>
                  <a:gd name="T10" fmla="*/ 2 w 723"/>
                  <a:gd name="T11" fmla="*/ 2 h 576"/>
                  <a:gd name="T12" fmla="*/ 2 w 723"/>
                  <a:gd name="T13" fmla="*/ 2 h 576"/>
                  <a:gd name="T14" fmla="*/ 3 w 723"/>
                  <a:gd name="T15" fmla="*/ 2 h 576"/>
                  <a:gd name="T16" fmla="*/ 3 w 723"/>
                  <a:gd name="T17" fmla="*/ 2 h 576"/>
                  <a:gd name="T18" fmla="*/ 3 w 723"/>
                  <a:gd name="T19" fmla="*/ 1 h 576"/>
                  <a:gd name="T20" fmla="*/ 3 w 723"/>
                  <a:gd name="T21" fmla="*/ 1 h 576"/>
                  <a:gd name="T22" fmla="*/ 3 w 723"/>
                  <a:gd name="T23" fmla="*/ 1 h 576"/>
                  <a:gd name="T24" fmla="*/ 2 w 723"/>
                  <a:gd name="T25" fmla="*/ 0 h 576"/>
                  <a:gd name="T26" fmla="*/ 2 w 723"/>
                  <a:gd name="T27" fmla="*/ 0 h 576"/>
                  <a:gd name="T28" fmla="*/ 2 w 723"/>
                  <a:gd name="T29" fmla="*/ 0 h 576"/>
                  <a:gd name="T30" fmla="*/ 2 w 723"/>
                  <a:gd name="T31" fmla="*/ 0 h 576"/>
                  <a:gd name="T32" fmla="*/ 2 w 723"/>
                  <a:gd name="T33" fmla="*/ 0 h 576"/>
                  <a:gd name="T34" fmla="*/ 2 w 723"/>
                  <a:gd name="T35" fmla="*/ 0 h 576"/>
                  <a:gd name="T36" fmla="*/ 0 w 723"/>
                  <a:gd name="T37" fmla="*/ 0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3"/>
                  <a:gd name="T58" fmla="*/ 0 h 576"/>
                  <a:gd name="T59" fmla="*/ 723 w 723"/>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3" h="576">
                    <a:moveTo>
                      <a:pt x="0" y="0"/>
                    </a:moveTo>
                    <a:lnTo>
                      <a:pt x="0" y="576"/>
                    </a:lnTo>
                    <a:lnTo>
                      <a:pt x="432" y="576"/>
                    </a:lnTo>
                    <a:lnTo>
                      <a:pt x="489" y="573"/>
                    </a:lnTo>
                    <a:lnTo>
                      <a:pt x="555" y="549"/>
                    </a:lnTo>
                    <a:lnTo>
                      <a:pt x="591" y="525"/>
                    </a:lnTo>
                    <a:lnTo>
                      <a:pt x="627" y="501"/>
                    </a:lnTo>
                    <a:lnTo>
                      <a:pt x="681" y="435"/>
                    </a:lnTo>
                    <a:lnTo>
                      <a:pt x="711" y="363"/>
                    </a:lnTo>
                    <a:lnTo>
                      <a:pt x="723" y="285"/>
                    </a:lnTo>
                    <a:lnTo>
                      <a:pt x="711" y="213"/>
                    </a:lnTo>
                    <a:lnTo>
                      <a:pt x="687" y="147"/>
                    </a:lnTo>
                    <a:lnTo>
                      <a:pt x="639" y="87"/>
                    </a:lnTo>
                    <a:lnTo>
                      <a:pt x="585" y="45"/>
                    </a:lnTo>
                    <a:lnTo>
                      <a:pt x="549" y="27"/>
                    </a:lnTo>
                    <a:lnTo>
                      <a:pt x="513" y="15"/>
                    </a:lnTo>
                    <a:lnTo>
                      <a:pt x="477" y="3"/>
                    </a:lnTo>
                    <a:lnTo>
                      <a:pt x="432" y="0"/>
                    </a:lnTo>
                    <a:lnTo>
                      <a:pt x="0" y="0"/>
                    </a:lnTo>
                    <a:close/>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3274" name="Line 50"/>
              <p:cNvSpPr>
                <a:spLocks noChangeShapeType="1"/>
              </p:cNvSpPr>
              <p:nvPr/>
            </p:nvSpPr>
            <p:spPr bwMode="auto">
              <a:xfrm>
                <a:off x="3656" y="1853"/>
                <a:ext cx="5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75" name="Line 51"/>
              <p:cNvSpPr>
                <a:spLocks noChangeShapeType="1"/>
              </p:cNvSpPr>
              <p:nvPr/>
            </p:nvSpPr>
            <p:spPr bwMode="auto">
              <a:xfrm>
                <a:off x="3195" y="1796"/>
                <a:ext cx="115"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76" name="Line 52"/>
              <p:cNvSpPr>
                <a:spLocks noChangeShapeType="1"/>
              </p:cNvSpPr>
              <p:nvPr/>
            </p:nvSpPr>
            <p:spPr bwMode="auto">
              <a:xfrm>
                <a:off x="3195" y="1911"/>
                <a:ext cx="115"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77" name="Oval 53"/>
              <p:cNvSpPr>
                <a:spLocks noChangeArrowheads="1"/>
              </p:cNvSpPr>
              <p:nvPr/>
            </p:nvSpPr>
            <p:spPr bwMode="auto">
              <a:xfrm>
                <a:off x="3599" y="1824"/>
                <a:ext cx="57" cy="58"/>
              </a:xfrm>
              <a:prstGeom prst="ellipse">
                <a:avLst/>
              </a:pr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grpSp>
        <p:nvGrpSpPr>
          <p:cNvPr id="14" name="Group 54"/>
          <p:cNvGrpSpPr>
            <a:grpSpLocks/>
          </p:cNvGrpSpPr>
          <p:nvPr/>
        </p:nvGrpSpPr>
        <p:grpSpPr bwMode="auto">
          <a:xfrm>
            <a:off x="2286000" y="4973638"/>
            <a:ext cx="3352800" cy="1219200"/>
            <a:chOff x="1488" y="3120"/>
            <a:chExt cx="2112" cy="768"/>
          </a:xfrm>
        </p:grpSpPr>
        <p:sp>
          <p:nvSpPr>
            <p:cNvPr id="53258" name="Oval 55"/>
            <p:cNvSpPr>
              <a:spLocks noChangeArrowheads="1"/>
            </p:cNvSpPr>
            <p:nvPr/>
          </p:nvSpPr>
          <p:spPr bwMode="auto">
            <a:xfrm>
              <a:off x="1488" y="3120"/>
              <a:ext cx="2112" cy="768"/>
            </a:xfrm>
            <a:prstGeom prst="ellipse">
              <a:avLst/>
            </a:prstGeom>
            <a:solidFill>
              <a:srgbClr val="FF8163"/>
            </a:solidFill>
            <a:ln w="9525">
              <a:solidFill>
                <a:schemeClr val="tx1"/>
              </a:solidFill>
              <a:round/>
              <a:headEnd/>
              <a:tailEnd/>
            </a:ln>
          </p:spPr>
          <p:txBody>
            <a:bodyPr anchor="ctr">
              <a:spAutoFit/>
            </a:bodyPr>
            <a:lstStyle/>
            <a:p>
              <a:endParaRPr lang="en-US"/>
            </a:p>
          </p:txBody>
        </p:sp>
        <p:sp>
          <p:nvSpPr>
            <p:cNvPr id="53259" name="Text Box 56"/>
            <p:cNvSpPr txBox="1">
              <a:spLocks noChangeArrowheads="1"/>
            </p:cNvSpPr>
            <p:nvPr/>
          </p:nvSpPr>
          <p:spPr bwMode="auto">
            <a:xfrm>
              <a:off x="1696" y="3389"/>
              <a:ext cx="833"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800"/>
                <a:t>Transistors</a:t>
              </a:r>
            </a:p>
          </p:txBody>
        </p:sp>
        <p:grpSp>
          <p:nvGrpSpPr>
            <p:cNvPr id="53260" name="Group 57"/>
            <p:cNvGrpSpPr>
              <a:grpSpLocks/>
            </p:cNvGrpSpPr>
            <p:nvPr/>
          </p:nvGrpSpPr>
          <p:grpSpPr bwMode="auto">
            <a:xfrm>
              <a:off x="2544" y="3331"/>
              <a:ext cx="231" cy="346"/>
              <a:chOff x="4032" y="4752"/>
              <a:chExt cx="576" cy="864"/>
            </a:xfrm>
          </p:grpSpPr>
          <p:sp>
            <p:nvSpPr>
              <p:cNvPr id="53266" name="Line 58"/>
              <p:cNvSpPr>
                <a:spLocks noChangeShapeType="1"/>
              </p:cNvSpPr>
              <p:nvPr/>
            </p:nvSpPr>
            <p:spPr bwMode="auto">
              <a:xfrm>
                <a:off x="4320" y="5040"/>
                <a:ext cx="0" cy="288"/>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67" name="Line 59"/>
              <p:cNvSpPr>
                <a:spLocks noChangeShapeType="1"/>
              </p:cNvSpPr>
              <p:nvPr/>
            </p:nvSpPr>
            <p:spPr bwMode="auto">
              <a:xfrm flipH="1">
                <a:off x="4032" y="5184"/>
                <a:ext cx="2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68" name="Freeform 60"/>
              <p:cNvSpPr>
                <a:spLocks/>
              </p:cNvSpPr>
              <p:nvPr/>
            </p:nvSpPr>
            <p:spPr bwMode="auto">
              <a:xfrm>
                <a:off x="4398" y="4752"/>
                <a:ext cx="210" cy="864"/>
              </a:xfrm>
              <a:custGeom>
                <a:avLst/>
                <a:gdLst>
                  <a:gd name="T0" fmla="*/ 210 w 210"/>
                  <a:gd name="T1" fmla="*/ 0 h 864"/>
                  <a:gd name="T2" fmla="*/ 210 w 210"/>
                  <a:gd name="T3" fmla="*/ 288 h 864"/>
                  <a:gd name="T4" fmla="*/ 0 w 210"/>
                  <a:gd name="T5" fmla="*/ 288 h 864"/>
                  <a:gd name="T6" fmla="*/ 0 w 210"/>
                  <a:gd name="T7" fmla="*/ 576 h 864"/>
                  <a:gd name="T8" fmla="*/ 210 w 210"/>
                  <a:gd name="T9" fmla="*/ 576 h 864"/>
                  <a:gd name="T10" fmla="*/ 210 w 210"/>
                  <a:gd name="T11" fmla="*/ 864 h 864"/>
                  <a:gd name="T12" fmla="*/ 0 60000 65536"/>
                  <a:gd name="T13" fmla="*/ 0 60000 65536"/>
                  <a:gd name="T14" fmla="*/ 0 60000 65536"/>
                  <a:gd name="T15" fmla="*/ 0 60000 65536"/>
                  <a:gd name="T16" fmla="*/ 0 60000 65536"/>
                  <a:gd name="T17" fmla="*/ 0 60000 65536"/>
                  <a:gd name="T18" fmla="*/ 0 w 210"/>
                  <a:gd name="T19" fmla="*/ 0 h 864"/>
                  <a:gd name="T20" fmla="*/ 210 w 21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10" h="864">
                    <a:moveTo>
                      <a:pt x="210" y="0"/>
                    </a:moveTo>
                    <a:lnTo>
                      <a:pt x="210" y="288"/>
                    </a:lnTo>
                    <a:lnTo>
                      <a:pt x="0" y="288"/>
                    </a:lnTo>
                    <a:lnTo>
                      <a:pt x="0" y="576"/>
                    </a:lnTo>
                    <a:lnTo>
                      <a:pt x="210" y="576"/>
                    </a:lnTo>
                    <a:lnTo>
                      <a:pt x="210" y="864"/>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53261" name="Group 61"/>
            <p:cNvGrpSpPr>
              <a:grpSpLocks/>
            </p:cNvGrpSpPr>
            <p:nvPr/>
          </p:nvGrpSpPr>
          <p:grpSpPr bwMode="auto">
            <a:xfrm>
              <a:off x="2928" y="3331"/>
              <a:ext cx="231" cy="346"/>
              <a:chOff x="4032" y="3744"/>
              <a:chExt cx="576" cy="864"/>
            </a:xfrm>
          </p:grpSpPr>
          <p:sp>
            <p:nvSpPr>
              <p:cNvPr id="53262" name="Line 62"/>
              <p:cNvSpPr>
                <a:spLocks noChangeShapeType="1"/>
              </p:cNvSpPr>
              <p:nvPr/>
            </p:nvSpPr>
            <p:spPr bwMode="auto">
              <a:xfrm>
                <a:off x="4320" y="4032"/>
                <a:ext cx="0" cy="288"/>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63" name="Line 63"/>
              <p:cNvSpPr>
                <a:spLocks noChangeShapeType="1"/>
              </p:cNvSpPr>
              <p:nvPr/>
            </p:nvSpPr>
            <p:spPr bwMode="auto">
              <a:xfrm flipH="1">
                <a:off x="4032" y="4176"/>
                <a:ext cx="288" cy="0"/>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64" name="Freeform 64"/>
              <p:cNvSpPr>
                <a:spLocks/>
              </p:cNvSpPr>
              <p:nvPr/>
            </p:nvSpPr>
            <p:spPr bwMode="auto">
              <a:xfrm>
                <a:off x="4398" y="3744"/>
                <a:ext cx="210" cy="864"/>
              </a:xfrm>
              <a:custGeom>
                <a:avLst/>
                <a:gdLst>
                  <a:gd name="T0" fmla="*/ 210 w 210"/>
                  <a:gd name="T1" fmla="*/ 0 h 864"/>
                  <a:gd name="T2" fmla="*/ 210 w 210"/>
                  <a:gd name="T3" fmla="*/ 288 h 864"/>
                  <a:gd name="T4" fmla="*/ 0 w 210"/>
                  <a:gd name="T5" fmla="*/ 288 h 864"/>
                  <a:gd name="T6" fmla="*/ 0 w 210"/>
                  <a:gd name="T7" fmla="*/ 576 h 864"/>
                  <a:gd name="T8" fmla="*/ 210 w 210"/>
                  <a:gd name="T9" fmla="*/ 576 h 864"/>
                  <a:gd name="T10" fmla="*/ 210 w 210"/>
                  <a:gd name="T11" fmla="*/ 864 h 864"/>
                  <a:gd name="T12" fmla="*/ 0 60000 65536"/>
                  <a:gd name="T13" fmla="*/ 0 60000 65536"/>
                  <a:gd name="T14" fmla="*/ 0 60000 65536"/>
                  <a:gd name="T15" fmla="*/ 0 60000 65536"/>
                  <a:gd name="T16" fmla="*/ 0 60000 65536"/>
                  <a:gd name="T17" fmla="*/ 0 60000 65536"/>
                  <a:gd name="T18" fmla="*/ 0 w 210"/>
                  <a:gd name="T19" fmla="*/ 0 h 864"/>
                  <a:gd name="T20" fmla="*/ 210 w 210"/>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210" h="864">
                    <a:moveTo>
                      <a:pt x="210" y="0"/>
                    </a:moveTo>
                    <a:lnTo>
                      <a:pt x="210" y="288"/>
                    </a:lnTo>
                    <a:lnTo>
                      <a:pt x="0" y="288"/>
                    </a:lnTo>
                    <a:lnTo>
                      <a:pt x="0" y="576"/>
                    </a:lnTo>
                    <a:lnTo>
                      <a:pt x="210" y="576"/>
                    </a:lnTo>
                    <a:lnTo>
                      <a:pt x="210" y="864"/>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3265" name="Oval 65"/>
              <p:cNvSpPr>
                <a:spLocks noChangeArrowheads="1"/>
              </p:cNvSpPr>
              <p:nvPr/>
            </p:nvSpPr>
            <p:spPr bwMode="auto">
              <a:xfrm>
                <a:off x="4245" y="4137"/>
                <a:ext cx="72" cy="72"/>
              </a:xfrm>
              <a:prstGeom prst="ellipse">
                <a:avLst/>
              </a:prstGeom>
              <a:solidFill>
                <a:srgbClr val="FFFFFF"/>
              </a:solidFill>
              <a:ln w="19050">
                <a:solidFill>
                  <a:srgbClr val="000000"/>
                </a:solidFill>
                <a:round/>
                <a:headEnd/>
                <a:tailEnd/>
              </a:ln>
            </p:spPr>
            <p:txBody>
              <a:bodyPr/>
              <a:lstStyle/>
              <a:p>
                <a:endParaRPr lang="en-US"/>
              </a:p>
            </p:txBody>
          </p:sp>
        </p:grpSp>
      </p:grpSp>
      <p:sp>
        <p:nvSpPr>
          <p:cNvPr id="6" name="Slide Number Placeholder 5"/>
          <p:cNvSpPr>
            <a:spLocks noGrp="1"/>
          </p:cNvSpPr>
          <p:nvPr>
            <p:ph type="sldNum" sz="quarter" idx="10"/>
          </p:nvPr>
        </p:nvSpPr>
        <p:spPr/>
        <p:txBody>
          <a:bodyPr/>
          <a:lstStyle/>
          <a:p>
            <a:pPr>
              <a:defRPr/>
            </a:pPr>
            <a:fld id="{B4F23F4D-8533-2441-BBB4-63921714E1CB}" type="slidenum">
              <a:rPr lang="en-US" smtClean="0"/>
              <a:pPr>
                <a:defRPr/>
              </a:pPr>
              <a:t>13</a:t>
            </a:fld>
            <a:endParaRPr lang="en-US"/>
          </a:p>
        </p:txBody>
      </p:sp>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140268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rmAutofit fontScale="90000"/>
          </a:bodyPr>
          <a:lstStyle/>
          <a:p>
            <a:pPr>
              <a:defRPr/>
            </a:pPr>
            <a:r>
              <a:rPr lang="en-US" dirty="0" smtClean="0"/>
              <a:t>More abstract view!</a:t>
            </a:r>
            <a:endParaRPr lang="en-AU" dirty="0"/>
          </a:p>
        </p:txBody>
      </p:sp>
      <p:sp>
        <p:nvSpPr>
          <p:cNvPr id="193542" name="Rectangle 6"/>
          <p:cNvSpPr>
            <a:spLocks noGrp="1" noChangeArrowheads="1"/>
          </p:cNvSpPr>
          <p:nvPr>
            <p:ph idx="1"/>
          </p:nvPr>
        </p:nvSpPr>
        <p:spPr>
          <a:xfrm>
            <a:off x="3086067" y="1328713"/>
            <a:ext cx="6059487" cy="4908599"/>
          </a:xfrm>
        </p:spPr>
        <p:txBody>
          <a:bodyPr/>
          <a:lstStyle/>
          <a:p>
            <a:pPr>
              <a:defRPr/>
            </a:pPr>
            <a:r>
              <a:rPr lang="en-US" dirty="0"/>
              <a:t>Application software</a:t>
            </a:r>
          </a:p>
          <a:p>
            <a:pPr lvl="1">
              <a:defRPr/>
            </a:pPr>
            <a:r>
              <a:rPr lang="en-US" sz="2400" dirty="0"/>
              <a:t>Written in high-level language</a:t>
            </a:r>
          </a:p>
          <a:p>
            <a:pPr>
              <a:defRPr/>
            </a:pPr>
            <a:r>
              <a:rPr lang="en-US" dirty="0"/>
              <a:t>System software</a:t>
            </a:r>
          </a:p>
          <a:p>
            <a:pPr lvl="1">
              <a:defRPr/>
            </a:pPr>
            <a:r>
              <a:rPr lang="en-US" sz="2400" dirty="0" smtClean="0"/>
              <a:t>Compiler: </a:t>
            </a:r>
            <a:r>
              <a:rPr lang="en-US" sz="2400" dirty="0"/>
              <a:t>translates HLL </a:t>
            </a:r>
            <a:r>
              <a:rPr lang="en-US" sz="2400" dirty="0" smtClean="0"/>
              <a:t>to </a:t>
            </a:r>
            <a:r>
              <a:rPr lang="en-US" sz="2400" dirty="0"/>
              <a:t>machine code</a:t>
            </a:r>
          </a:p>
          <a:p>
            <a:pPr lvl="1">
              <a:defRPr/>
            </a:pPr>
            <a:r>
              <a:rPr lang="en-US" sz="2400" dirty="0"/>
              <a:t>Operating System: service code</a:t>
            </a:r>
          </a:p>
          <a:p>
            <a:pPr lvl="2">
              <a:defRPr/>
            </a:pPr>
            <a:r>
              <a:rPr lang="en-US" dirty="0"/>
              <a:t>Handling input/output</a:t>
            </a:r>
          </a:p>
          <a:p>
            <a:pPr lvl="2">
              <a:defRPr/>
            </a:pPr>
            <a:r>
              <a:rPr lang="en-US" dirty="0" smtClean="0"/>
              <a:t>Multiplexes memory </a:t>
            </a:r>
            <a:r>
              <a:rPr lang="en-US" dirty="0"/>
              <a:t>and storage</a:t>
            </a:r>
          </a:p>
          <a:p>
            <a:pPr lvl="2">
              <a:defRPr/>
            </a:pPr>
            <a:r>
              <a:rPr lang="en-US" dirty="0"/>
              <a:t>Scheduling tasks &amp; sharing resources</a:t>
            </a:r>
          </a:p>
          <a:p>
            <a:pPr>
              <a:defRPr/>
            </a:pPr>
            <a:r>
              <a:rPr lang="en-US" dirty="0"/>
              <a:t>Hardware</a:t>
            </a:r>
          </a:p>
          <a:p>
            <a:pPr lvl="1">
              <a:defRPr/>
            </a:pPr>
            <a:r>
              <a:rPr lang="en-US" sz="2400" dirty="0"/>
              <a:t>Processor, memory, I/O controllers</a:t>
            </a:r>
            <a:endParaRPr lang="en-AU" sz="2400" dirty="0"/>
          </a:p>
        </p:txBody>
      </p:sp>
      <p:pic>
        <p:nvPicPr>
          <p:cNvPr id="57347" name="Picture 11" descr="f01-02-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 y="2017713"/>
            <a:ext cx="3163887" cy="316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7628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normAutofit fontScale="90000"/>
          </a:bodyPr>
          <a:lstStyle/>
          <a:p>
            <a:pPr>
              <a:defRPr/>
            </a:pPr>
            <a:r>
              <a:rPr lang="en-US" dirty="0" smtClean="0"/>
              <a:t>What determines performance?</a:t>
            </a:r>
            <a:endParaRPr lang="en-AU" dirty="0"/>
          </a:p>
        </p:txBody>
      </p:sp>
      <p:sp>
        <p:nvSpPr>
          <p:cNvPr id="190467" name="Rectangle 3"/>
          <p:cNvSpPr>
            <a:spLocks noGrp="1" noChangeArrowheads="1"/>
          </p:cNvSpPr>
          <p:nvPr>
            <p:ph type="body" idx="1"/>
          </p:nvPr>
        </p:nvSpPr>
        <p:spPr/>
        <p:txBody>
          <a:bodyPr/>
          <a:lstStyle/>
          <a:p>
            <a:pPr>
              <a:defRPr/>
            </a:pPr>
            <a:r>
              <a:rPr lang="en-US" dirty="0"/>
              <a:t>Algorithm</a:t>
            </a:r>
          </a:p>
          <a:p>
            <a:pPr lvl="1">
              <a:defRPr/>
            </a:pPr>
            <a:r>
              <a:rPr lang="en-US" sz="2400" dirty="0"/>
              <a:t>Determines number of operations executed</a:t>
            </a:r>
          </a:p>
          <a:p>
            <a:pPr>
              <a:defRPr/>
            </a:pPr>
            <a:r>
              <a:rPr lang="en-US" dirty="0"/>
              <a:t>Programming language, compiler, architecture</a:t>
            </a:r>
          </a:p>
          <a:p>
            <a:pPr lvl="1">
              <a:defRPr/>
            </a:pPr>
            <a:r>
              <a:rPr lang="en-US" sz="2400" dirty="0"/>
              <a:t>Determine number of machine instructions executed per operation</a:t>
            </a:r>
          </a:p>
          <a:p>
            <a:pPr>
              <a:defRPr/>
            </a:pPr>
            <a:r>
              <a:rPr lang="en-US" dirty="0"/>
              <a:t>Processor and memory system</a:t>
            </a:r>
          </a:p>
          <a:p>
            <a:pPr lvl="1">
              <a:defRPr/>
            </a:pPr>
            <a:r>
              <a:rPr lang="en-US" sz="2400" dirty="0"/>
              <a:t>Determine how fast instructions are executed</a:t>
            </a:r>
          </a:p>
          <a:p>
            <a:pPr>
              <a:defRPr/>
            </a:pPr>
            <a:r>
              <a:rPr lang="en-US" dirty="0"/>
              <a:t>I/O system (including OS)</a:t>
            </a:r>
          </a:p>
          <a:p>
            <a:pPr lvl="1">
              <a:defRPr/>
            </a:pPr>
            <a:r>
              <a:rPr lang="en-US" sz="2400" dirty="0"/>
              <a:t>Determines how fast I/O operations are executed</a:t>
            </a:r>
            <a:endParaRPr lang="en-AU" sz="2400" dirty="0"/>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15</a:t>
            </a:fld>
            <a:endParaRPr lang="en-US"/>
          </a:p>
        </p:txBody>
      </p:sp>
    </p:spTree>
    <p:extLst>
      <p:ext uri="{BB962C8B-B14F-4D97-AF65-F5344CB8AC3E}">
        <p14:creationId xmlns:p14="http://schemas.microsoft.com/office/powerpoint/2010/main" val="260725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04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4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4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46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046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0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40" name="Rectangle 8"/>
          <p:cNvSpPr>
            <a:spLocks noGrp="1" noChangeArrowheads="1"/>
          </p:cNvSpPr>
          <p:nvPr>
            <p:ph type="title"/>
          </p:nvPr>
        </p:nvSpPr>
        <p:spPr/>
        <p:txBody>
          <a:bodyPr>
            <a:normAutofit fontScale="90000"/>
          </a:bodyPr>
          <a:lstStyle/>
          <a:p>
            <a:pPr>
              <a:defRPr/>
            </a:pPr>
            <a:r>
              <a:rPr lang="en-US" dirty="0"/>
              <a:t>Levels of </a:t>
            </a:r>
            <a:r>
              <a:rPr lang="en-US" dirty="0" smtClean="0"/>
              <a:t>(Abstraction of) </a:t>
            </a:r>
            <a:r>
              <a:rPr lang="en-US" dirty="0" smtClean="0"/>
              <a:t>Program </a:t>
            </a:r>
            <a:r>
              <a:rPr lang="en-US" dirty="0"/>
              <a:t>Code</a:t>
            </a:r>
            <a:endParaRPr lang="en-AU" dirty="0"/>
          </a:p>
        </p:txBody>
      </p:sp>
      <p:sp>
        <p:nvSpPr>
          <p:cNvPr id="197641" name="Rectangle 9"/>
          <p:cNvSpPr>
            <a:spLocks noGrp="1" noChangeArrowheads="1"/>
          </p:cNvSpPr>
          <p:nvPr>
            <p:ph sz="half" idx="1"/>
          </p:nvPr>
        </p:nvSpPr>
        <p:spPr/>
        <p:txBody>
          <a:bodyPr>
            <a:normAutofit fontScale="92500"/>
          </a:bodyPr>
          <a:lstStyle/>
          <a:p>
            <a:pPr>
              <a:lnSpc>
                <a:spcPct val="90000"/>
              </a:lnSpc>
              <a:defRPr/>
            </a:pPr>
            <a:r>
              <a:rPr lang="en-US" dirty="0"/>
              <a:t>High-level language</a:t>
            </a:r>
          </a:p>
          <a:p>
            <a:pPr lvl="1">
              <a:lnSpc>
                <a:spcPct val="90000"/>
              </a:lnSpc>
              <a:defRPr/>
            </a:pPr>
            <a:r>
              <a:rPr lang="en-US" dirty="0"/>
              <a:t>Level of abstraction closer to problem domain</a:t>
            </a:r>
          </a:p>
          <a:p>
            <a:pPr lvl="1">
              <a:lnSpc>
                <a:spcPct val="90000"/>
              </a:lnSpc>
              <a:defRPr/>
            </a:pPr>
            <a:r>
              <a:rPr lang="en-US" dirty="0"/>
              <a:t>Provides for productivity and portability </a:t>
            </a:r>
            <a:endParaRPr lang="en-AU" dirty="0"/>
          </a:p>
          <a:p>
            <a:pPr>
              <a:lnSpc>
                <a:spcPct val="90000"/>
              </a:lnSpc>
              <a:defRPr/>
            </a:pPr>
            <a:r>
              <a:rPr lang="en-US" dirty="0"/>
              <a:t>Assembly language</a:t>
            </a:r>
          </a:p>
          <a:p>
            <a:pPr lvl="1">
              <a:lnSpc>
                <a:spcPct val="90000"/>
              </a:lnSpc>
              <a:defRPr/>
            </a:pPr>
            <a:r>
              <a:rPr lang="en-US" dirty="0"/>
              <a:t>Textual representation of instructions</a:t>
            </a:r>
          </a:p>
          <a:p>
            <a:pPr>
              <a:lnSpc>
                <a:spcPct val="90000"/>
              </a:lnSpc>
              <a:defRPr/>
            </a:pPr>
            <a:r>
              <a:rPr lang="en-US" dirty="0"/>
              <a:t>Hardware representation</a:t>
            </a:r>
          </a:p>
          <a:p>
            <a:pPr lvl="1">
              <a:lnSpc>
                <a:spcPct val="90000"/>
              </a:lnSpc>
              <a:defRPr/>
            </a:pPr>
            <a:r>
              <a:rPr lang="en-US" dirty="0"/>
              <a:t>Binary digits (bits)</a:t>
            </a:r>
          </a:p>
          <a:p>
            <a:pPr lvl="1">
              <a:lnSpc>
                <a:spcPct val="90000"/>
              </a:lnSpc>
              <a:defRPr/>
            </a:pPr>
            <a:r>
              <a:rPr lang="en-US" dirty="0"/>
              <a:t>Encoded instructions and data</a:t>
            </a:r>
          </a:p>
        </p:txBody>
      </p:sp>
      <p:pic>
        <p:nvPicPr>
          <p:cNvPr id="59395" name="Picture 10" descr="f01-03-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268413"/>
            <a:ext cx="3228975" cy="505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16</a:t>
            </a:fld>
            <a:endParaRPr lang="en-US"/>
          </a:p>
        </p:txBody>
      </p:sp>
    </p:spTree>
    <p:extLst>
      <p:ext uri="{BB962C8B-B14F-4D97-AF65-F5344CB8AC3E}">
        <p14:creationId xmlns:p14="http://schemas.microsoft.com/office/powerpoint/2010/main" val="1737913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fontScale="90000"/>
          </a:bodyPr>
          <a:lstStyle/>
          <a:p>
            <a:pPr>
              <a:defRPr/>
            </a:pPr>
            <a:r>
              <a:rPr lang="en-US"/>
              <a:t>Components of a Computer</a:t>
            </a:r>
            <a:endParaRPr lang="en-AU"/>
          </a:p>
        </p:txBody>
      </p:sp>
      <p:sp>
        <p:nvSpPr>
          <p:cNvPr id="196615" name="Rectangle 7"/>
          <p:cNvSpPr>
            <a:spLocks noGrp="1" noChangeArrowheads="1"/>
          </p:cNvSpPr>
          <p:nvPr>
            <p:ph sz="half" idx="1"/>
          </p:nvPr>
        </p:nvSpPr>
        <p:spPr>
          <a:xfrm>
            <a:off x="395536" y="1470501"/>
            <a:ext cx="8748464" cy="4766812"/>
          </a:xfrm>
        </p:spPr>
        <p:txBody>
          <a:bodyPr>
            <a:normAutofit/>
          </a:bodyPr>
          <a:lstStyle/>
          <a:p>
            <a:pPr>
              <a:defRPr/>
            </a:pPr>
            <a:r>
              <a:rPr lang="en-US" dirty="0"/>
              <a:t>Same </a:t>
            </a:r>
            <a:r>
              <a:rPr lang="en-US" dirty="0" smtClean="0"/>
              <a:t>abstractions apply </a:t>
            </a:r>
            <a:r>
              <a:rPr lang="en-US" dirty="0" smtClean="0"/>
              <a:t>to all </a:t>
            </a:r>
            <a:r>
              <a:rPr lang="en-US" dirty="0"/>
              <a:t>kinds of </a:t>
            </a:r>
            <a:r>
              <a:rPr lang="en-US" dirty="0" smtClean="0"/>
              <a:t>computers</a:t>
            </a:r>
            <a:endParaRPr lang="en-US" dirty="0"/>
          </a:p>
          <a:p>
            <a:pPr lvl="1">
              <a:defRPr/>
            </a:pPr>
            <a:r>
              <a:rPr lang="en-US" dirty="0" smtClean="0"/>
              <a:t>Server, personal, phone,</a:t>
            </a:r>
            <a:r>
              <a:rPr lang="en-US" dirty="0"/>
              <a:t/>
            </a:r>
            <a:br>
              <a:rPr lang="en-US" dirty="0"/>
            </a:br>
            <a:r>
              <a:rPr lang="en-US" dirty="0"/>
              <a:t>embedded</a:t>
            </a:r>
          </a:p>
          <a:p>
            <a:pPr>
              <a:defRPr/>
            </a:pPr>
            <a:r>
              <a:rPr lang="en-US" dirty="0"/>
              <a:t>Input/output includes</a:t>
            </a:r>
          </a:p>
          <a:p>
            <a:pPr lvl="1">
              <a:defRPr/>
            </a:pPr>
            <a:r>
              <a:rPr lang="en-US" dirty="0"/>
              <a:t>User-interface devices</a:t>
            </a:r>
          </a:p>
          <a:p>
            <a:pPr lvl="2">
              <a:defRPr/>
            </a:pPr>
            <a:r>
              <a:rPr lang="en-US" dirty="0"/>
              <a:t>Display, keyboard, mouse</a:t>
            </a:r>
          </a:p>
          <a:p>
            <a:pPr lvl="1">
              <a:defRPr/>
            </a:pPr>
            <a:r>
              <a:rPr lang="en-US" dirty="0"/>
              <a:t>Storage devices</a:t>
            </a:r>
          </a:p>
          <a:p>
            <a:pPr lvl="2">
              <a:defRPr/>
            </a:pPr>
            <a:r>
              <a:rPr lang="en-US" dirty="0"/>
              <a:t>Hard disk, CD/DVD, flash</a:t>
            </a:r>
          </a:p>
          <a:p>
            <a:pPr lvl="1">
              <a:defRPr/>
            </a:pPr>
            <a:r>
              <a:rPr lang="en-US" dirty="0"/>
              <a:t>Network adapters</a:t>
            </a:r>
          </a:p>
          <a:p>
            <a:pPr lvl="2">
              <a:defRPr/>
            </a:pPr>
            <a:r>
              <a:rPr lang="en-US" dirty="0"/>
              <a:t>For communicating with other computers</a:t>
            </a:r>
            <a:endParaRPr lang="en-AU" dirty="0"/>
          </a:p>
        </p:txBody>
      </p:sp>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17</a:t>
            </a:fld>
            <a:endParaRPr lang="en-US"/>
          </a:p>
        </p:txBody>
      </p:sp>
    </p:spTree>
    <p:extLst>
      <p:ext uri="{BB962C8B-B14F-4D97-AF65-F5344CB8AC3E}">
        <p14:creationId xmlns:p14="http://schemas.microsoft.com/office/powerpoint/2010/main" val="730336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6" name="Picture 10" descr="f01-05-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471" y="1297370"/>
            <a:ext cx="3743746" cy="4276127"/>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sp>
        <p:nvSpPr>
          <p:cNvPr id="249858" name="Rectangle 2"/>
          <p:cNvSpPr>
            <a:spLocks noGrp="1" noChangeArrowheads="1"/>
          </p:cNvSpPr>
          <p:nvPr>
            <p:ph type="title"/>
          </p:nvPr>
        </p:nvSpPr>
        <p:spPr/>
        <p:txBody>
          <a:bodyPr>
            <a:normAutofit fontScale="90000"/>
          </a:bodyPr>
          <a:lstStyle/>
          <a:p>
            <a:pPr>
              <a:defRPr/>
            </a:pPr>
            <a:r>
              <a:rPr lang="en-US"/>
              <a:t>Anatomy of a Computer</a:t>
            </a:r>
          </a:p>
        </p:txBody>
      </p:sp>
      <p:sp>
        <p:nvSpPr>
          <p:cNvPr id="63492" name="AutoShape 5"/>
          <p:cNvSpPr>
            <a:spLocks/>
          </p:cNvSpPr>
          <p:nvPr/>
        </p:nvSpPr>
        <p:spPr bwMode="auto">
          <a:xfrm>
            <a:off x="827088" y="1791370"/>
            <a:ext cx="1209675" cy="720725"/>
          </a:xfrm>
          <a:prstGeom prst="borderCallout1">
            <a:avLst>
              <a:gd name="adj1" fmla="val 15861"/>
              <a:gd name="adj2" fmla="val 107060"/>
              <a:gd name="adj3" fmla="val 17843"/>
              <a:gd name="adj4" fmla="val 168236"/>
            </a:avLst>
          </a:prstGeom>
          <a:solidFill>
            <a:srgbClr val="C1B7F0"/>
          </a:solidFill>
          <a:ln w="12700">
            <a:solidFill>
              <a:schemeClr val="tx1"/>
            </a:solidFill>
            <a:miter lim="800000"/>
            <a:headEnd/>
            <a:tailEnd type="triangle" w="med" len="med"/>
          </a:ln>
        </p:spPr>
        <p:txBody>
          <a:bodyPr/>
          <a:lstStyle/>
          <a:p>
            <a:pPr algn="ctr"/>
            <a:r>
              <a:rPr lang="en-US" sz="2000"/>
              <a:t>Output device</a:t>
            </a:r>
            <a:endParaRPr lang="en-AU" sz="2000"/>
          </a:p>
        </p:txBody>
      </p:sp>
      <p:sp>
        <p:nvSpPr>
          <p:cNvPr id="63493" name="AutoShape 6"/>
          <p:cNvSpPr>
            <a:spLocks/>
          </p:cNvSpPr>
          <p:nvPr/>
        </p:nvSpPr>
        <p:spPr bwMode="auto">
          <a:xfrm>
            <a:off x="827088" y="4725070"/>
            <a:ext cx="1209675" cy="720725"/>
          </a:xfrm>
          <a:prstGeom prst="borderCallout1">
            <a:avLst>
              <a:gd name="adj1" fmla="val 15861"/>
              <a:gd name="adj2" fmla="val 107060"/>
              <a:gd name="adj3" fmla="val 40528"/>
              <a:gd name="adj4" fmla="val 175884"/>
            </a:avLst>
          </a:prstGeom>
          <a:solidFill>
            <a:srgbClr val="C1B7F0"/>
          </a:solidFill>
          <a:ln w="12700">
            <a:solidFill>
              <a:schemeClr val="tx1"/>
            </a:solidFill>
            <a:miter lim="800000"/>
            <a:headEnd/>
            <a:tailEnd type="triangle" w="med" len="med"/>
          </a:ln>
        </p:spPr>
        <p:txBody>
          <a:bodyPr/>
          <a:lstStyle/>
          <a:p>
            <a:pPr algn="ctr"/>
            <a:r>
              <a:rPr lang="en-US" sz="2000"/>
              <a:t>Input device</a:t>
            </a:r>
            <a:endParaRPr lang="en-AU" sz="2000" dirty="0"/>
          </a:p>
        </p:txBody>
      </p:sp>
      <p:sp>
        <p:nvSpPr>
          <p:cNvPr id="63494" name="AutoShape 7"/>
          <p:cNvSpPr>
            <a:spLocks/>
          </p:cNvSpPr>
          <p:nvPr/>
        </p:nvSpPr>
        <p:spPr bwMode="auto">
          <a:xfrm>
            <a:off x="7019925" y="4672682"/>
            <a:ext cx="1209675" cy="720725"/>
          </a:xfrm>
          <a:prstGeom prst="borderCallout1">
            <a:avLst>
              <a:gd name="adj1" fmla="val 15861"/>
              <a:gd name="adj2" fmla="val -7060"/>
              <a:gd name="adj3" fmla="val 49560"/>
              <a:gd name="adj4" fmla="val -84264"/>
            </a:avLst>
          </a:prstGeom>
          <a:solidFill>
            <a:srgbClr val="C1B7F0"/>
          </a:solidFill>
          <a:ln w="12700">
            <a:solidFill>
              <a:schemeClr val="tx1"/>
            </a:solidFill>
            <a:miter lim="800000"/>
            <a:headEnd/>
            <a:tailEnd type="triangle" w="med" len="med"/>
          </a:ln>
        </p:spPr>
        <p:txBody>
          <a:bodyPr/>
          <a:lstStyle/>
          <a:p>
            <a:pPr algn="ctr"/>
            <a:r>
              <a:rPr lang="en-US" sz="2000"/>
              <a:t>Input device</a:t>
            </a:r>
            <a:endParaRPr lang="en-AU" sz="2000"/>
          </a:p>
        </p:txBody>
      </p:sp>
      <p:sp>
        <p:nvSpPr>
          <p:cNvPr id="63495" name="AutoShape 8"/>
          <p:cNvSpPr>
            <a:spLocks/>
          </p:cNvSpPr>
          <p:nvPr/>
        </p:nvSpPr>
        <p:spPr bwMode="auto">
          <a:xfrm>
            <a:off x="7019925" y="3232820"/>
            <a:ext cx="1438275" cy="720725"/>
          </a:xfrm>
          <a:prstGeom prst="borderCallout1">
            <a:avLst>
              <a:gd name="adj1" fmla="val 15861"/>
              <a:gd name="adj2" fmla="val -7060"/>
              <a:gd name="adj3" fmla="val 63875"/>
              <a:gd name="adj4" fmla="val -135736"/>
            </a:avLst>
          </a:prstGeom>
          <a:solidFill>
            <a:srgbClr val="C1B7F0"/>
          </a:solidFill>
          <a:ln w="12700">
            <a:solidFill>
              <a:schemeClr val="tx1"/>
            </a:solidFill>
            <a:miter lim="800000"/>
            <a:headEnd/>
            <a:tailEnd type="triangle" w="med" len="med"/>
          </a:ln>
        </p:spPr>
        <p:txBody>
          <a:bodyPr/>
          <a:lstStyle/>
          <a:p>
            <a:pPr algn="ctr"/>
            <a:r>
              <a:rPr lang="en-US" sz="2000" dirty="0"/>
              <a:t>Network </a:t>
            </a:r>
            <a:r>
              <a:rPr lang="en-US" sz="2000" dirty="0" smtClean="0"/>
              <a:t>cable (I/O)</a:t>
            </a:r>
            <a:endParaRPr lang="en-AU" sz="2000" dirty="0"/>
          </a:p>
        </p:txBody>
      </p:sp>
      <p:sp>
        <p:nvSpPr>
          <p:cNvPr id="9" name="Text Box 2"/>
          <p:cNvSpPr txBox="1">
            <a:spLocks noChangeArrowheads="1"/>
          </p:cNvSpPr>
          <p:nvPr/>
        </p:nvSpPr>
        <p:spPr bwMode="auto">
          <a:xfrm>
            <a:off x="395287" y="5526087"/>
            <a:ext cx="8353425"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defRPr/>
            </a:pPr>
            <a:r>
              <a:rPr lang="en-US" sz="1200" b="0" dirty="0"/>
              <a:t>FIGURE 1.5 A desktop computer. The liquid crystal display (LCD) screen is the primary output device, and the keyboard and mouse are the primary input devices. On the right side is an Ethernet cable that connected the laptop to the network and the Web. The lap top contains the processor, memory, and additional I/O devices. This system is a </a:t>
            </a:r>
            <a:r>
              <a:rPr lang="en-US" sz="1200" b="0" dirty="0" err="1"/>
              <a:t>Macbook</a:t>
            </a:r>
            <a:r>
              <a:rPr lang="en-US" sz="1200" b="0" dirty="0"/>
              <a:t> Pro 15" laptop connected to an external display. Copyright © 2009 Elsevier, Inc. All rights reserved.</a:t>
            </a:r>
            <a:endParaRPr lang="en-GB" sz="1200" b="0" dirty="0"/>
          </a:p>
        </p:txBody>
      </p:sp>
      <p:sp>
        <p:nvSpPr>
          <p:cNvPr id="2" name="TextBox 1"/>
          <p:cNvSpPr txBox="1"/>
          <p:nvPr/>
        </p:nvSpPr>
        <p:spPr>
          <a:xfrm>
            <a:off x="6529405" y="1297370"/>
            <a:ext cx="2590800" cy="707886"/>
          </a:xfrm>
          <a:prstGeom prst="rect">
            <a:avLst/>
          </a:prstGeom>
          <a:noFill/>
        </p:spPr>
        <p:txBody>
          <a:bodyPr wrap="square" rtlCol="0">
            <a:spAutoFit/>
          </a:bodyPr>
          <a:lstStyle/>
          <a:p>
            <a:pPr algn="l"/>
            <a:r>
              <a:rPr lang="en-US" sz="2000" dirty="0"/>
              <a:t>Example:  Laptop as </a:t>
            </a:r>
            <a:r>
              <a:rPr lang="en-US" sz="2000" dirty="0" smtClean="0"/>
              <a:t>today’s </a:t>
            </a:r>
            <a:r>
              <a:rPr lang="en-US" sz="2000" dirty="0"/>
              <a:t>desktop</a:t>
            </a:r>
          </a:p>
        </p:txBody>
      </p:sp>
    </p:spTree>
    <p:extLst>
      <p:ext uri="{BB962C8B-B14F-4D97-AF65-F5344CB8AC3E}">
        <p14:creationId xmlns:p14="http://schemas.microsoft.com/office/powerpoint/2010/main" val="2104502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normAutofit fontScale="90000"/>
          </a:bodyPr>
          <a:lstStyle/>
          <a:p>
            <a:pPr>
              <a:defRPr/>
            </a:pPr>
            <a:r>
              <a:rPr lang="en-US"/>
              <a:t>Anatomy of a Mouse</a:t>
            </a:r>
          </a:p>
        </p:txBody>
      </p:sp>
      <p:sp>
        <p:nvSpPr>
          <p:cNvPr id="251907" name="Rectangle 3"/>
          <p:cNvSpPr>
            <a:spLocks noGrp="1" noChangeArrowheads="1"/>
          </p:cNvSpPr>
          <p:nvPr>
            <p:ph sz="half" idx="1"/>
          </p:nvPr>
        </p:nvSpPr>
        <p:spPr/>
        <p:txBody>
          <a:bodyPr/>
          <a:lstStyle/>
          <a:p>
            <a:pPr>
              <a:defRPr/>
            </a:pPr>
            <a:r>
              <a:rPr lang="en-US" dirty="0"/>
              <a:t>Optical mouse</a:t>
            </a:r>
          </a:p>
          <a:p>
            <a:pPr lvl="1">
              <a:defRPr/>
            </a:pPr>
            <a:r>
              <a:rPr lang="en-US" dirty="0"/>
              <a:t>LED illuminates desktop</a:t>
            </a:r>
          </a:p>
          <a:p>
            <a:pPr lvl="1">
              <a:defRPr/>
            </a:pPr>
            <a:r>
              <a:rPr lang="en-US" dirty="0"/>
              <a:t>Small low-res camera</a:t>
            </a:r>
          </a:p>
          <a:p>
            <a:pPr lvl="1">
              <a:defRPr/>
            </a:pPr>
            <a:r>
              <a:rPr lang="en-US" dirty="0"/>
              <a:t>Basic image processor</a:t>
            </a:r>
          </a:p>
          <a:p>
            <a:pPr lvl="2">
              <a:defRPr/>
            </a:pPr>
            <a:r>
              <a:rPr lang="en-US" dirty="0"/>
              <a:t>Looks for x, y movement</a:t>
            </a:r>
          </a:p>
          <a:p>
            <a:pPr lvl="1">
              <a:defRPr/>
            </a:pPr>
            <a:r>
              <a:rPr lang="en-US" dirty="0"/>
              <a:t>Buttons &amp; wheel</a:t>
            </a:r>
          </a:p>
          <a:p>
            <a:pPr>
              <a:defRPr/>
            </a:pPr>
            <a:r>
              <a:rPr lang="en-US" dirty="0"/>
              <a:t>Supersedes roller-ball mechanical mouse</a:t>
            </a:r>
          </a:p>
          <a:p>
            <a:pPr lvl="1">
              <a:defRPr/>
            </a:pPr>
            <a:endParaRPr lang="en-US" dirty="0"/>
          </a:p>
        </p:txBody>
      </p:sp>
      <p:pic>
        <p:nvPicPr>
          <p:cNvPr id="65540" name="Picture 7" descr="optical-mouse-explo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644900"/>
            <a:ext cx="3173412"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8" descr="optical-m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484313"/>
            <a:ext cx="2328862" cy="170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19</a:t>
            </a:fld>
            <a:endParaRPr lang="en-US"/>
          </a:p>
        </p:txBody>
      </p:sp>
    </p:spTree>
    <p:extLst>
      <p:ext uri="{BB962C8B-B14F-4D97-AF65-F5344CB8AC3E}">
        <p14:creationId xmlns:p14="http://schemas.microsoft.com/office/powerpoint/2010/main" val="128218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Welcome!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Today’s </a:t>
            </a:r>
            <a:r>
              <a:rPr lang="en-US" dirty="0" smtClean="0"/>
              <a:t>goals:</a:t>
            </a:r>
          </a:p>
          <a:p>
            <a:pPr lvl="1"/>
            <a:r>
              <a:rPr lang="en-US" dirty="0" smtClean="0"/>
              <a:t>Give you a flavor of my teaching style with a mini-lecture</a:t>
            </a:r>
          </a:p>
          <a:p>
            <a:pPr lvl="1"/>
            <a:r>
              <a:rPr lang="en-US" dirty="0" smtClean="0"/>
              <a:t>Cover course </a:t>
            </a:r>
            <a:r>
              <a:rPr lang="en-US" dirty="0" smtClean="0"/>
              <a:t>organization and policies</a:t>
            </a:r>
            <a:endParaRPr lang="en-US" dirty="0" smtClean="0"/>
          </a:p>
          <a:p>
            <a:r>
              <a:rPr lang="en-US" dirty="0" smtClean="0"/>
              <a:t>My high-level goals for the class:</a:t>
            </a:r>
          </a:p>
          <a:p>
            <a:pPr lvl="1"/>
            <a:r>
              <a:rPr lang="en-US" dirty="0" smtClean="0"/>
              <a:t>Demystify how computers work (No magic)</a:t>
            </a:r>
          </a:p>
          <a:p>
            <a:pPr lvl="1"/>
            <a:r>
              <a:rPr lang="en-US" dirty="0" smtClean="0"/>
              <a:t>Learn core principles: </a:t>
            </a:r>
            <a:endParaRPr lang="en-US" dirty="0" smtClean="0"/>
          </a:p>
          <a:p>
            <a:pPr lvl="2">
              <a:defRPr/>
            </a:pPr>
            <a:r>
              <a:rPr lang="en-US" dirty="0"/>
              <a:t>How programs are translated into the machine language</a:t>
            </a:r>
          </a:p>
          <a:p>
            <a:pPr lvl="3">
              <a:defRPr/>
            </a:pPr>
            <a:r>
              <a:rPr lang="en-US" dirty="0"/>
              <a:t>And how the hardware executes them</a:t>
            </a:r>
          </a:p>
          <a:p>
            <a:pPr lvl="2">
              <a:defRPr/>
            </a:pPr>
            <a:r>
              <a:rPr lang="en-US" dirty="0"/>
              <a:t>The hardware/software interface</a:t>
            </a:r>
          </a:p>
          <a:p>
            <a:pPr lvl="2">
              <a:defRPr/>
            </a:pPr>
            <a:r>
              <a:rPr lang="en-US" dirty="0"/>
              <a:t>What determines program performance</a:t>
            </a:r>
          </a:p>
          <a:p>
            <a:pPr lvl="3">
              <a:defRPr/>
            </a:pPr>
            <a:r>
              <a:rPr lang="en-US" dirty="0"/>
              <a:t>And how it can be improved</a:t>
            </a:r>
          </a:p>
          <a:p>
            <a:pPr lvl="2">
              <a:defRPr/>
            </a:pPr>
            <a:r>
              <a:rPr lang="en-US" dirty="0"/>
              <a:t>What a typical computer processor looks like</a:t>
            </a:r>
          </a:p>
          <a:p>
            <a:pPr lvl="2">
              <a:defRPr/>
            </a:pPr>
            <a:r>
              <a:rPr lang="en-US" dirty="0"/>
              <a:t>How hardware designers improve </a:t>
            </a:r>
            <a:r>
              <a:rPr lang="en-US" dirty="0" smtClean="0"/>
              <a:t>performance</a:t>
            </a:r>
            <a:endParaRPr lang="en-US" dirty="0" smtClean="0"/>
          </a:p>
          <a:p>
            <a:pPr lvl="1"/>
            <a:r>
              <a:rPr lang="en-US" b="1" dirty="0" smtClean="0"/>
              <a:t>Challenging</a:t>
            </a:r>
            <a:r>
              <a:rPr lang="en-US" b="1" dirty="0" smtClean="0"/>
              <a:t>, but supportive, environment</a:t>
            </a:r>
          </a:p>
        </p:txBody>
      </p:sp>
      <p:sp>
        <p:nvSpPr>
          <p:cNvPr id="4" name="Slide Number Placeholder 3"/>
          <p:cNvSpPr>
            <a:spLocks noGrp="1"/>
          </p:cNvSpPr>
          <p:nvPr>
            <p:ph type="sldNum" sz="quarter" idx="12"/>
          </p:nvPr>
        </p:nvSpPr>
        <p:spPr/>
        <p:txBody>
          <a:bodyPr/>
          <a:lstStyle/>
          <a:p>
            <a:fld id="{B79A3DA4-3E46-45AF-808A-D7FF9D1D755F}" type="slidenum">
              <a:rPr lang="en-US" smtClean="0"/>
              <a:pPr/>
              <a:t>2</a:t>
            </a:fld>
            <a:endParaRPr lang="en-US"/>
          </a:p>
        </p:txBody>
      </p:sp>
    </p:spTree>
    <p:extLst>
      <p:ext uri="{BB962C8B-B14F-4D97-AF65-F5344CB8AC3E}">
        <p14:creationId xmlns:p14="http://schemas.microsoft.com/office/powerpoint/2010/main" val="119508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normAutofit fontScale="90000"/>
          </a:bodyPr>
          <a:lstStyle/>
          <a:p>
            <a:r>
              <a:rPr lang="en-US" smtClean="0"/>
              <a:t>Touchscreen</a:t>
            </a:r>
            <a:endParaRPr lang="en-US"/>
          </a:p>
        </p:txBody>
      </p:sp>
      <p:sp>
        <p:nvSpPr>
          <p:cNvPr id="30724" name="Rectangle 3"/>
          <p:cNvSpPr>
            <a:spLocks noGrp="1" noChangeArrowheads="1"/>
          </p:cNvSpPr>
          <p:nvPr>
            <p:ph type="body" sz="half" idx="1"/>
          </p:nvPr>
        </p:nvSpPr>
        <p:spPr/>
        <p:txBody>
          <a:bodyPr/>
          <a:lstStyle/>
          <a:p>
            <a:r>
              <a:rPr lang="en-US" smtClean="0"/>
              <a:t>PostPC device</a:t>
            </a:r>
          </a:p>
          <a:p>
            <a:r>
              <a:rPr lang="en-US" smtClean="0"/>
              <a:t>Supersedes keyboard and mouse</a:t>
            </a:r>
          </a:p>
          <a:p>
            <a:r>
              <a:rPr lang="en-US" smtClean="0"/>
              <a:t>Resistive and Capacitive types</a:t>
            </a:r>
          </a:p>
          <a:p>
            <a:pPr lvl="1"/>
            <a:r>
              <a:rPr lang="en-US" smtClean="0"/>
              <a:t>Most tablets, smart phones use capacitive</a:t>
            </a:r>
          </a:p>
          <a:p>
            <a:pPr lvl="1"/>
            <a:r>
              <a:rPr lang="en-GB" smtClean="0"/>
              <a:t>Capacitive allows multiple touches simultaneously</a:t>
            </a:r>
            <a:endParaRPr lang="en-US" smtClean="0"/>
          </a:p>
          <a:p>
            <a:pPr lvl="1"/>
            <a:endParaRPr lang="en-US"/>
          </a:p>
        </p:txBody>
      </p:sp>
      <p:sp>
        <p:nvSpPr>
          <p:cNvPr id="5" name="Content Placeholder 4"/>
          <p:cNvSpPr>
            <a:spLocks noGrp="1"/>
          </p:cNvSpPr>
          <p:nvPr>
            <p:ph sz="half" idx="2"/>
          </p:nvPr>
        </p:nvSpPr>
        <p:spPr/>
        <p:txBody>
          <a:bodyPr/>
          <a:lstStyle/>
          <a:p>
            <a:endParaRPr lang="en-US"/>
          </a:p>
        </p:txBody>
      </p:sp>
      <p:pic>
        <p:nvPicPr>
          <p:cNvPr id="30725" name="Picture 14" descr="http://wrtassoc.com/wp-content/uploads/2010/01/iPad-w-ha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844675"/>
            <a:ext cx="3362325"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8686800" y="6477000"/>
            <a:ext cx="381000" cy="304800"/>
          </a:xfrm>
          <a:prstGeom prst="rect">
            <a:avLst/>
          </a:prstGeom>
        </p:spPr>
        <p:txBody>
          <a:bodyPr/>
          <a:lstStyle/>
          <a:p>
            <a:pPr>
              <a:defRPr/>
            </a:pPr>
            <a:fld id="{AEEFAB83-472B-B542-9C24-9ED79857D2B5}" type="slidenum">
              <a:rPr lang="en-US" smtClean="0"/>
              <a:pPr>
                <a:defRPr/>
              </a:pPr>
              <a:t>20</a:t>
            </a:fld>
            <a:endParaRPr lang="en-US"/>
          </a:p>
        </p:txBody>
      </p:sp>
    </p:spTree>
    <p:extLst>
      <p:ext uri="{BB962C8B-B14F-4D97-AF65-F5344CB8AC3E}">
        <p14:creationId xmlns:p14="http://schemas.microsoft.com/office/powerpoint/2010/main" val="1375205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fontScale="90000"/>
          </a:bodyPr>
          <a:lstStyle/>
          <a:p>
            <a:pPr>
              <a:defRPr/>
            </a:pPr>
            <a:r>
              <a:rPr lang="en-US" dirty="0" smtClean="0"/>
              <a:t>Displays</a:t>
            </a:r>
            <a:endParaRPr lang="en-US" dirty="0"/>
          </a:p>
        </p:txBody>
      </p:sp>
      <p:sp>
        <p:nvSpPr>
          <p:cNvPr id="12" name="Content Placeholder 11"/>
          <p:cNvSpPr>
            <a:spLocks noGrp="1"/>
          </p:cNvSpPr>
          <p:nvPr>
            <p:ph sz="half" idx="1"/>
          </p:nvPr>
        </p:nvSpPr>
        <p:spPr/>
        <p:txBody>
          <a:bodyPr/>
          <a:lstStyle/>
          <a:p>
            <a:pPr>
              <a:defRPr/>
            </a:pPr>
            <a:r>
              <a:rPr lang="en-US" sz="2400" dirty="0" smtClean="0"/>
              <a:t>Cathode Ray Tube (CRT)</a:t>
            </a:r>
          </a:p>
          <a:p>
            <a:pPr lvl="1">
              <a:defRPr/>
            </a:pPr>
            <a:r>
              <a:rPr lang="en-US" sz="2000" dirty="0" smtClean="0"/>
              <a:t>The “last vacuum tube”</a:t>
            </a:r>
            <a:endParaRPr lang="en-US" altLang="ja-JP" sz="2000" dirty="0"/>
          </a:p>
          <a:p>
            <a:pPr lvl="1">
              <a:defRPr/>
            </a:pPr>
            <a:r>
              <a:rPr lang="en-US" sz="2000" dirty="0" smtClean="0"/>
              <a:t>Now nearing extinction</a:t>
            </a:r>
          </a:p>
          <a:p>
            <a:pPr>
              <a:defRPr/>
            </a:pPr>
            <a:endParaRPr lang="en-US" sz="2400" dirty="0"/>
          </a:p>
        </p:txBody>
      </p:sp>
      <p:sp>
        <p:nvSpPr>
          <p:cNvPr id="13" name="Content Placeholder 12"/>
          <p:cNvSpPr>
            <a:spLocks noGrp="1"/>
          </p:cNvSpPr>
          <p:nvPr>
            <p:ph sz="half" idx="2"/>
          </p:nvPr>
        </p:nvSpPr>
        <p:spPr>
          <a:xfrm>
            <a:off x="4648200" y="1600200"/>
            <a:ext cx="4172272" cy="4525963"/>
          </a:xfrm>
        </p:spPr>
        <p:txBody>
          <a:bodyPr/>
          <a:lstStyle/>
          <a:p>
            <a:pPr>
              <a:defRPr/>
            </a:pPr>
            <a:r>
              <a:rPr lang="en-US" sz="2400" dirty="0" smtClean="0"/>
              <a:t>Liquid Crystal Displays (LCDs)</a:t>
            </a:r>
          </a:p>
          <a:p>
            <a:pPr>
              <a:defRPr/>
            </a:pPr>
            <a:endParaRPr lang="en-US" sz="2400" dirty="0"/>
          </a:p>
        </p:txBody>
      </p:sp>
      <p:pic>
        <p:nvPicPr>
          <p:cNvPr id="69636" name="Picture 4" descr="crt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2438400"/>
            <a:ext cx="3525837"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9637" name="Group 5"/>
          <p:cNvGrpSpPr>
            <a:grpSpLocks/>
          </p:cNvGrpSpPr>
          <p:nvPr/>
        </p:nvGrpSpPr>
        <p:grpSpPr bwMode="auto">
          <a:xfrm>
            <a:off x="4271963" y="2119313"/>
            <a:ext cx="4681537" cy="4357687"/>
            <a:chOff x="2552700" y="1400175"/>
            <a:chExt cx="5372100" cy="5000625"/>
          </a:xfrm>
        </p:grpSpPr>
        <p:pic>
          <p:nvPicPr>
            <p:cNvPr id="69638" name="Picture 4" descr="LCD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400175"/>
              <a:ext cx="5372100" cy="225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9" name="Picture 5" descr="LCD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810000"/>
              <a:ext cx="53721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Slide Number Placeholder 1"/>
          <p:cNvSpPr>
            <a:spLocks noGrp="1"/>
          </p:cNvSpPr>
          <p:nvPr>
            <p:ph type="sldNum" sz="quarter" idx="10"/>
          </p:nvPr>
        </p:nvSpPr>
        <p:spPr/>
        <p:txBody>
          <a:bodyPr/>
          <a:lstStyle/>
          <a:p>
            <a:pPr>
              <a:defRPr/>
            </a:pPr>
            <a:fld id="{44FCEAC3-6EF7-3546-A157-C652DC370DA0}" type="slidenum">
              <a:rPr lang="en-US" smtClean="0"/>
              <a:pPr>
                <a:defRPr/>
              </a:pPr>
              <a:t>21</a:t>
            </a:fld>
            <a:endParaRPr lang="en-US"/>
          </a:p>
        </p:txBody>
      </p:sp>
    </p:spTree>
    <p:extLst>
      <p:ext uri="{BB962C8B-B14F-4D97-AF65-F5344CB8AC3E}">
        <p14:creationId xmlns:p14="http://schemas.microsoft.com/office/powerpoint/2010/main" val="1229680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normAutofit fontScale="90000"/>
          </a:bodyPr>
          <a:lstStyle/>
          <a:p>
            <a:pPr>
              <a:defRPr/>
            </a:pPr>
            <a:r>
              <a:rPr lang="en-US" dirty="0" smtClean="0"/>
              <a:t>Display Abstraction</a:t>
            </a:r>
            <a:endParaRPr lang="en-US" dirty="0"/>
          </a:p>
        </p:txBody>
      </p:sp>
      <p:sp>
        <p:nvSpPr>
          <p:cNvPr id="252931" name="Rectangle 3"/>
          <p:cNvSpPr>
            <a:spLocks noGrp="1" noChangeArrowheads="1"/>
          </p:cNvSpPr>
          <p:nvPr>
            <p:ph idx="1"/>
          </p:nvPr>
        </p:nvSpPr>
        <p:spPr/>
        <p:txBody>
          <a:bodyPr/>
          <a:lstStyle/>
          <a:p>
            <a:pPr>
              <a:defRPr/>
            </a:pPr>
            <a:r>
              <a:rPr lang="en-US" dirty="0" smtClean="0"/>
              <a:t>Screen</a:t>
            </a:r>
            <a:r>
              <a:rPr lang="en-US" dirty="0"/>
              <a:t>: picture elements (pixels)</a:t>
            </a:r>
          </a:p>
          <a:p>
            <a:pPr lvl="1">
              <a:defRPr/>
            </a:pPr>
            <a:r>
              <a:rPr lang="en-US" dirty="0"/>
              <a:t>Mirrors content of </a:t>
            </a:r>
            <a:r>
              <a:rPr lang="en-US" dirty="0" smtClean="0"/>
              <a:t>“frame buffer” </a:t>
            </a:r>
            <a:r>
              <a:rPr lang="en-US" dirty="0"/>
              <a:t>memory</a:t>
            </a:r>
          </a:p>
        </p:txBody>
      </p:sp>
      <p:pic>
        <p:nvPicPr>
          <p:cNvPr id="67588" name="Picture 6" descr="f01-06-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62200"/>
            <a:ext cx="624840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
          <p:cNvSpPr txBox="1">
            <a:spLocks noChangeArrowheads="1"/>
          </p:cNvSpPr>
          <p:nvPr/>
        </p:nvSpPr>
        <p:spPr bwMode="auto">
          <a:xfrm>
            <a:off x="685800" y="5646738"/>
            <a:ext cx="7772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1.6</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ITCFranklinGothicStd-Hvy" charset="0"/>
              </a:rPr>
              <a:t>Each coordinate in the frame buffer on the left determines the shade of the corresponding coordinate for the raster scan CRT display on the right.</a:t>
            </a:r>
            <a:r>
              <a:rPr lang="en-US" sz="1200" dirty="0">
                <a:solidFill>
                  <a:srgbClr val="000000"/>
                </a:solidFill>
                <a:ea typeface="Times New Roman" charset="0"/>
                <a:cs typeface="Arial" charset="0"/>
              </a:rPr>
              <a:t> Pixel (X</a:t>
            </a:r>
            <a:r>
              <a:rPr lang="en-US" sz="1200" baseline="-25000" dirty="0">
                <a:solidFill>
                  <a:srgbClr val="000000"/>
                </a:solidFill>
                <a:ea typeface="Times New Roman" charset="0"/>
                <a:cs typeface="Arial" charset="0"/>
              </a:rPr>
              <a:t>0</a:t>
            </a:r>
            <a:r>
              <a:rPr lang="en-US" sz="1200" dirty="0">
                <a:solidFill>
                  <a:srgbClr val="000000"/>
                </a:solidFill>
                <a:ea typeface="Times New Roman" charset="0"/>
                <a:cs typeface="Arial" charset="0"/>
              </a:rPr>
              <a:t>, Y</a:t>
            </a:r>
            <a:r>
              <a:rPr lang="en-US" sz="1200" baseline="-25000" dirty="0">
                <a:solidFill>
                  <a:srgbClr val="000000"/>
                </a:solidFill>
                <a:ea typeface="Times New Roman" charset="0"/>
                <a:cs typeface="Arial" charset="0"/>
              </a:rPr>
              <a:t>0</a:t>
            </a:r>
            <a:r>
              <a:rPr lang="en-US" sz="1200" dirty="0">
                <a:solidFill>
                  <a:srgbClr val="000000"/>
                </a:solidFill>
                <a:ea typeface="Times New Roman" charset="0"/>
                <a:cs typeface="Arial" charset="0"/>
              </a:rPr>
              <a:t>) contains the bit pattern 0011, which is a lighter shade on the screen than the bit pattern 1101 in pixel (X</a:t>
            </a:r>
            <a:r>
              <a:rPr lang="en-US" sz="1200" baseline="-25000" dirty="0">
                <a:solidFill>
                  <a:srgbClr val="000000"/>
                </a:solidFill>
                <a:ea typeface="Times New Roman" charset="0"/>
                <a:cs typeface="Arial" charset="0"/>
              </a:rPr>
              <a:t>1</a:t>
            </a:r>
            <a:r>
              <a:rPr lang="en-US" sz="1200" dirty="0">
                <a:solidFill>
                  <a:srgbClr val="000000"/>
                </a:solidFill>
                <a:ea typeface="Times New Roman" charset="0"/>
                <a:cs typeface="Arial" charset="0"/>
              </a:rPr>
              <a:t>, Y</a:t>
            </a:r>
            <a:r>
              <a:rPr lang="en-US" sz="1200" baseline="-25000" dirty="0">
                <a:solidFill>
                  <a:srgbClr val="000000"/>
                </a:solidFill>
                <a:ea typeface="Times New Roman" charset="0"/>
                <a:cs typeface="Arial" charset="0"/>
              </a:rPr>
              <a:t>1</a:t>
            </a:r>
            <a:r>
              <a:rPr lang="en-US" sz="1200" dirty="0">
                <a:solidFill>
                  <a:srgbClr val="000000"/>
                </a:solidFill>
                <a:ea typeface="Times New Roman" charset="0"/>
                <a:cs typeface="Arial" charset="0"/>
              </a:rPr>
              <a:t>).</a:t>
            </a:r>
            <a:r>
              <a:rPr lang="en-US" sz="1200" dirty="0">
                <a:solidFill>
                  <a:srgbClr val="000000"/>
                </a:solidFill>
                <a:cs typeface="Arial" charset="0"/>
              </a:rPr>
              <a:t> </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22</a:t>
            </a:fld>
            <a:endParaRPr lang="en-US"/>
          </a:p>
        </p:txBody>
      </p:sp>
    </p:spTree>
    <p:extLst>
      <p:ext uri="{BB962C8B-B14F-4D97-AF65-F5344CB8AC3E}">
        <p14:creationId xmlns:p14="http://schemas.microsoft.com/office/powerpoint/2010/main" val="2006457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type="title"/>
          </p:nvPr>
        </p:nvSpPr>
        <p:spPr/>
        <p:txBody>
          <a:bodyPr>
            <a:normAutofit fontScale="90000"/>
          </a:bodyPr>
          <a:lstStyle/>
          <a:p>
            <a:pPr>
              <a:defRPr/>
            </a:pPr>
            <a:r>
              <a:rPr lang="en-US" dirty="0"/>
              <a:t>Opening the </a:t>
            </a:r>
            <a:r>
              <a:rPr lang="en-US" dirty="0" smtClean="0"/>
              <a:t>Box:  Laptop</a:t>
            </a:r>
            <a:endParaRPr lang="en-AU" dirty="0"/>
          </a:p>
        </p:txBody>
      </p:sp>
      <p:pic>
        <p:nvPicPr>
          <p:cNvPr id="70659" name="Picture 17" descr="f01-07-P374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4425950" cy="479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0" name="Picture 18" descr="f01-08-P374493"/>
          <p:cNvPicPr>
            <a:picLocks noChangeAspect="1" noChangeArrowheads="1"/>
          </p:cNvPicPr>
          <p:nvPr/>
        </p:nvPicPr>
        <p:blipFill>
          <a:blip r:embed="rId4">
            <a:extLst>
              <a:ext uri="{28A0092B-C50C-407E-A947-70E740481C1C}">
                <a14:useLocalDpi xmlns:a14="http://schemas.microsoft.com/office/drawing/2010/main" val="0"/>
              </a:ext>
            </a:extLst>
          </a:blip>
          <a:srcRect r="49309"/>
          <a:stretch>
            <a:fillRect/>
          </a:stretch>
        </p:blipFill>
        <p:spPr bwMode="auto">
          <a:xfrm>
            <a:off x="5867400" y="2636838"/>
            <a:ext cx="2736850" cy="362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970656EF-6F42-2C49-9937-B5B1D39842E9}" type="slidenum">
              <a:rPr lang="en-US" smtClean="0"/>
              <a:pPr>
                <a:defRPr/>
              </a:pPr>
              <a:t>23</a:t>
            </a:fld>
            <a:endParaRPr lang="en-US"/>
          </a:p>
        </p:txBody>
      </p:sp>
    </p:spTree>
    <p:extLst>
      <p:ext uri="{BB962C8B-B14F-4D97-AF65-F5344CB8AC3E}">
        <p14:creationId xmlns:p14="http://schemas.microsoft.com/office/powerpoint/2010/main" val="1344114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a:spLocks noGrp="1" noChangeArrowheads="1"/>
          </p:cNvSpPr>
          <p:nvPr>
            <p:ph type="title"/>
          </p:nvPr>
        </p:nvSpPr>
        <p:spPr/>
        <p:txBody>
          <a:bodyPr>
            <a:normAutofit fontScale="90000"/>
          </a:bodyPr>
          <a:lstStyle/>
          <a:p>
            <a:pPr eaLnBrk="1" hangingPunct="1"/>
            <a:r>
              <a:rPr lang="en-US" dirty="0">
                <a:latin typeface="Arial" charset="0"/>
              </a:rPr>
              <a:t>Opening the </a:t>
            </a:r>
            <a:r>
              <a:rPr lang="en-US" dirty="0" smtClean="0">
                <a:latin typeface="Arial" charset="0"/>
              </a:rPr>
              <a:t>Box:  Tablet</a:t>
            </a:r>
            <a:endParaRPr lang="en-AU" dirty="0">
              <a:latin typeface="Arial" charset="0"/>
            </a:endParaRPr>
          </a:p>
        </p:txBody>
      </p:sp>
      <p:pic>
        <p:nvPicPr>
          <p:cNvPr id="327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65" y="1393378"/>
            <a:ext cx="4173537" cy="358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437063"/>
            <a:ext cx="6480175" cy="195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extBox 1"/>
          <p:cNvSpPr txBox="1">
            <a:spLocks noChangeArrowheads="1"/>
          </p:cNvSpPr>
          <p:nvPr/>
        </p:nvSpPr>
        <p:spPr bwMode="auto">
          <a:xfrm>
            <a:off x="5076825" y="1241425"/>
            <a:ext cx="3959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r>
              <a:rPr lang="en-US" sz="1800" b="0" dirty="0"/>
              <a:t>Capacitive </a:t>
            </a:r>
            <a:r>
              <a:rPr lang="en-US" sz="1800" b="0" dirty="0" err="1"/>
              <a:t>multitouch</a:t>
            </a:r>
            <a:r>
              <a:rPr lang="en-US" sz="1800" b="0" dirty="0"/>
              <a:t> LCD screen</a:t>
            </a:r>
          </a:p>
        </p:txBody>
      </p:sp>
      <p:cxnSp>
        <p:nvCxnSpPr>
          <p:cNvPr id="32775" name="Straight Arrow Connector 3"/>
          <p:cNvCxnSpPr>
            <a:cxnSpLocks noChangeShapeType="1"/>
          </p:cNvCxnSpPr>
          <p:nvPr/>
        </p:nvCxnSpPr>
        <p:spPr bwMode="auto">
          <a:xfrm flipH="1">
            <a:off x="2987675" y="1425575"/>
            <a:ext cx="1944688" cy="3476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2776" name="TextBox 11"/>
          <p:cNvSpPr txBox="1">
            <a:spLocks noChangeArrowheads="1"/>
          </p:cNvSpPr>
          <p:nvPr/>
        </p:nvSpPr>
        <p:spPr bwMode="auto">
          <a:xfrm>
            <a:off x="5164138" y="1746250"/>
            <a:ext cx="39608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r>
              <a:rPr lang="en-US" sz="1800" b="0"/>
              <a:t>3.8 V, 25 Watt-hour battery</a:t>
            </a:r>
          </a:p>
        </p:txBody>
      </p:sp>
      <p:cxnSp>
        <p:nvCxnSpPr>
          <p:cNvPr id="32777" name="Straight Arrow Connector 12"/>
          <p:cNvCxnSpPr>
            <a:cxnSpLocks noChangeShapeType="1"/>
            <a:stCxn id="32776" idx="1"/>
          </p:cNvCxnSpPr>
          <p:nvPr/>
        </p:nvCxnSpPr>
        <p:spPr bwMode="auto">
          <a:xfrm flipH="1">
            <a:off x="4500564" y="1930916"/>
            <a:ext cx="663574" cy="56145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2778" name="TextBox 15"/>
          <p:cNvSpPr txBox="1">
            <a:spLocks noChangeArrowheads="1"/>
          </p:cNvSpPr>
          <p:nvPr/>
        </p:nvSpPr>
        <p:spPr bwMode="auto">
          <a:xfrm>
            <a:off x="6081713" y="2565400"/>
            <a:ext cx="21256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a:r>
              <a:rPr lang="en-US" sz="1800" b="0"/>
              <a:t>Computer board</a:t>
            </a:r>
          </a:p>
        </p:txBody>
      </p:sp>
      <p:cxnSp>
        <p:nvCxnSpPr>
          <p:cNvPr id="32779" name="Straight Arrow Connector 16"/>
          <p:cNvCxnSpPr>
            <a:cxnSpLocks noChangeShapeType="1"/>
          </p:cNvCxnSpPr>
          <p:nvPr/>
        </p:nvCxnSpPr>
        <p:spPr bwMode="auto">
          <a:xfrm flipH="1">
            <a:off x="2698750" y="2751138"/>
            <a:ext cx="3313113" cy="11826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2780" name="Straight Arrow Connector 19"/>
          <p:cNvCxnSpPr>
            <a:cxnSpLocks noChangeShapeType="1"/>
            <a:stCxn id="32778" idx="2"/>
          </p:cNvCxnSpPr>
          <p:nvPr/>
        </p:nvCxnSpPr>
        <p:spPr bwMode="auto">
          <a:xfrm flipH="1">
            <a:off x="6227764" y="2934732"/>
            <a:ext cx="916780" cy="150233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 name="Slide Number Placeholder 1"/>
          <p:cNvSpPr>
            <a:spLocks noGrp="1"/>
          </p:cNvSpPr>
          <p:nvPr>
            <p:ph type="sldNum" sz="quarter" idx="10"/>
          </p:nvPr>
        </p:nvSpPr>
        <p:spPr/>
        <p:txBody>
          <a:bodyPr/>
          <a:lstStyle/>
          <a:p>
            <a:pPr>
              <a:defRPr/>
            </a:pPr>
            <a:fld id="{970656EF-6F42-2C49-9937-B5B1D39842E9}" type="slidenum">
              <a:rPr lang="en-US" smtClean="0"/>
              <a:pPr>
                <a:defRPr/>
              </a:pPr>
              <a:t>24</a:t>
            </a:fld>
            <a:endParaRPr lang="en-US"/>
          </a:p>
        </p:txBody>
      </p:sp>
    </p:spTree>
    <p:extLst>
      <p:ext uri="{BB962C8B-B14F-4D97-AF65-F5344CB8AC3E}">
        <p14:creationId xmlns:p14="http://schemas.microsoft.com/office/powerpoint/2010/main" val="364707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880" y="1288257"/>
            <a:ext cx="4267200"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4" name="Text Box 3"/>
          <p:cNvSpPr txBox="1">
            <a:spLocks noChangeArrowheads="1"/>
          </p:cNvSpPr>
          <p:nvPr/>
        </p:nvSpPr>
        <p:spPr bwMode="auto">
          <a:xfrm>
            <a:off x="7240123" y="6610041"/>
            <a:ext cx="14033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2" tIns="45716" rIns="91432" bIns="45716">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l"/>
            <a:r>
              <a:rPr lang="en-US" sz="1000">
                <a:latin typeface="Arial" charset="0"/>
              </a:rPr>
              <a:t>Courtesy Troubador</a:t>
            </a:r>
          </a:p>
        </p:txBody>
      </p:sp>
      <p:pic>
        <p:nvPicPr>
          <p:cNvPr id="407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523" y="3920816"/>
            <a:ext cx="3981450"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Rectangle 5"/>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Issues for Modern Computers</a:t>
            </a:r>
          </a:p>
        </p:txBody>
      </p:sp>
      <p:sp>
        <p:nvSpPr>
          <p:cNvPr id="25606" name="Rectangle 6"/>
          <p:cNvSpPr>
            <a:spLocks noGrp="1" noChangeArrowheads="1"/>
          </p:cNvSpPr>
          <p:nvPr>
            <p:ph idx="1"/>
          </p:nvPr>
        </p:nvSpPr>
        <p:spPr>
          <a:xfrm>
            <a:off x="23920" y="1268761"/>
            <a:ext cx="4495800" cy="4968552"/>
          </a:xfrm>
        </p:spPr>
        <p:txBody>
          <a:bodyPr/>
          <a:lstStyle/>
          <a:p>
            <a:pPr lvl="1" eaLnBrk="1" hangingPunct="1">
              <a:defRPr/>
            </a:pPr>
            <a:r>
              <a:rPr lang="en-US" dirty="0" smtClean="0">
                <a:effectLst>
                  <a:outerShdw blurRad="38100" dist="38100" dir="2700000" algn="tl">
                    <a:srgbClr val="DDDDDD"/>
                  </a:outerShdw>
                </a:effectLst>
                <a:ea typeface="ＭＳ Ｐゴシック" charset="0"/>
              </a:rPr>
              <a:t>Energy/Power consumption has become a major challenge</a:t>
            </a:r>
          </a:p>
          <a:p>
            <a:pPr lvl="2" eaLnBrk="1" hangingPunct="1">
              <a:defRPr/>
            </a:pPr>
            <a:r>
              <a:rPr lang="en-US" dirty="0" smtClean="0">
                <a:effectLst>
                  <a:outerShdw blurRad="38100" dist="38100" dir="2700000" algn="tl">
                    <a:srgbClr val="DDDDDD"/>
                  </a:outerShdw>
                </a:effectLst>
                <a:ea typeface="ＭＳ Ｐゴシック" charset="0"/>
              </a:rPr>
              <a:t>It is now perhaps the limiting factor in most processors</a:t>
            </a:r>
            <a:endParaRPr lang="en-US" dirty="0">
              <a:effectLst>
                <a:outerShdw blurRad="38100" dist="38100" dir="2700000" algn="tl">
                  <a:srgbClr val="DDDDDD"/>
                </a:outerShdw>
              </a:effectLst>
              <a:ea typeface="ＭＳ Ｐゴシック" charset="0"/>
            </a:endParaRPr>
          </a:p>
        </p:txBody>
      </p:sp>
      <p:sp>
        <p:nvSpPr>
          <p:cNvPr id="84998" name="Rectangle 17"/>
          <p:cNvSpPr>
            <a:spLocks noChangeArrowheads="1"/>
          </p:cNvSpPr>
          <p:nvPr/>
        </p:nvSpPr>
        <p:spPr bwMode="auto">
          <a:xfrm>
            <a:off x="152400" y="4876800"/>
            <a:ext cx="419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a:r>
              <a:rPr lang="en-US" b="0">
                <a:hlinkClick r:id="rId4"/>
              </a:rPr>
              <a:t>http://www.hotchips.org/</a:t>
            </a:r>
            <a:r>
              <a:rPr lang="en-US" b="0"/>
              <a:t> </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25</a:t>
            </a:fld>
            <a:endParaRPr lang="en-US"/>
          </a:p>
        </p:txBody>
      </p:sp>
    </p:spTree>
    <p:extLst>
      <p:ext uri="{BB962C8B-B14F-4D97-AF65-F5344CB8AC3E}">
        <p14:creationId xmlns:p14="http://schemas.microsoft.com/office/powerpoint/2010/main" val="403146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7554"/>
                                        </p:tgtEl>
                                        <p:attrNameLst>
                                          <p:attrName>style.visibility</p:attrName>
                                        </p:attrNameLst>
                                      </p:cBhvr>
                                      <p:to>
                                        <p:strVal val="visible"/>
                                      </p:to>
                                    </p:set>
                                    <p:animEffect transition="in" filter="dissolve">
                                      <p:cBhvr>
                                        <p:cTn id="7" dur="500"/>
                                        <p:tgtEl>
                                          <p:spTgt spid="407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7556"/>
                                        </p:tgtEl>
                                        <p:attrNameLst>
                                          <p:attrName>style.visibility</p:attrName>
                                        </p:attrNameLst>
                                      </p:cBhvr>
                                      <p:to>
                                        <p:strVal val="visible"/>
                                      </p:to>
                                    </p:set>
                                    <p:animEffect transition="in" filter="dissolve">
                                      <p:cBhvr>
                                        <p:cTn id="12" dur="500"/>
                                        <p:tgtEl>
                                          <p:spTgt spid="407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normAutofit fontScale="90000"/>
          </a:bodyPr>
          <a:lstStyle/>
          <a:p>
            <a:pPr>
              <a:defRPr/>
            </a:pPr>
            <a:r>
              <a:rPr lang="en-US"/>
              <a:t>A Safe Place for Data</a:t>
            </a:r>
          </a:p>
        </p:txBody>
      </p:sp>
      <p:sp>
        <p:nvSpPr>
          <p:cNvPr id="256003" name="Rectangle 3"/>
          <p:cNvSpPr>
            <a:spLocks noGrp="1" noChangeArrowheads="1"/>
          </p:cNvSpPr>
          <p:nvPr>
            <p:ph idx="1"/>
          </p:nvPr>
        </p:nvSpPr>
        <p:spPr/>
        <p:txBody>
          <a:bodyPr/>
          <a:lstStyle/>
          <a:p>
            <a:pPr>
              <a:defRPr/>
            </a:pPr>
            <a:r>
              <a:rPr lang="en-US" sz="2400"/>
              <a:t>Volatile main memory</a:t>
            </a:r>
          </a:p>
          <a:p>
            <a:pPr lvl="1">
              <a:defRPr/>
            </a:pPr>
            <a:r>
              <a:rPr lang="en-US" sz="2000"/>
              <a:t>Loses instructions and data when power off</a:t>
            </a:r>
          </a:p>
          <a:p>
            <a:pPr>
              <a:defRPr/>
            </a:pPr>
            <a:r>
              <a:rPr lang="en-US" sz="2400"/>
              <a:t>Non-volatile secondary memory</a:t>
            </a:r>
          </a:p>
          <a:p>
            <a:pPr lvl="1">
              <a:defRPr/>
            </a:pPr>
            <a:r>
              <a:rPr lang="en-US" sz="2000"/>
              <a:t>Magnetic disk</a:t>
            </a:r>
          </a:p>
          <a:p>
            <a:pPr lvl="1">
              <a:defRPr/>
            </a:pPr>
            <a:r>
              <a:rPr lang="en-US" sz="2000"/>
              <a:t>Flash memory</a:t>
            </a:r>
          </a:p>
          <a:p>
            <a:pPr lvl="1">
              <a:defRPr/>
            </a:pPr>
            <a:r>
              <a:rPr lang="en-US" sz="2000"/>
              <a:t>Optical disk (CDROM, DVD)</a:t>
            </a:r>
          </a:p>
        </p:txBody>
      </p:sp>
      <p:pic>
        <p:nvPicPr>
          <p:cNvPr id="76803" name="Picture 11" descr="flash-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1196975"/>
            <a:ext cx="2695575"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9" descr="hard-disk-dr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716338"/>
            <a:ext cx="4537075" cy="255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10" descr="flash-memory-explo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141663"/>
            <a:ext cx="1828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12" descr="dvd-dr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4797425"/>
            <a:ext cx="2454275" cy="145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26</a:t>
            </a:fld>
            <a:endParaRPr lang="en-US"/>
          </a:p>
        </p:txBody>
      </p:sp>
    </p:spTree>
    <p:extLst>
      <p:ext uri="{BB962C8B-B14F-4D97-AF65-F5344CB8AC3E}">
        <p14:creationId xmlns:p14="http://schemas.microsoft.com/office/powerpoint/2010/main" val="374722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normAutofit fontScale="90000"/>
          </a:bodyPr>
          <a:lstStyle/>
          <a:p>
            <a:pPr>
              <a:defRPr/>
            </a:pPr>
            <a:r>
              <a:rPr lang="en-US"/>
              <a:t>Networks</a:t>
            </a:r>
          </a:p>
        </p:txBody>
      </p:sp>
      <p:sp>
        <p:nvSpPr>
          <p:cNvPr id="257027" name="Rectangle 3"/>
          <p:cNvSpPr>
            <a:spLocks noGrp="1" noChangeArrowheads="1"/>
          </p:cNvSpPr>
          <p:nvPr>
            <p:ph idx="1"/>
          </p:nvPr>
        </p:nvSpPr>
        <p:spPr/>
        <p:txBody>
          <a:bodyPr/>
          <a:lstStyle/>
          <a:p>
            <a:pPr>
              <a:defRPr/>
            </a:pPr>
            <a:r>
              <a:rPr lang="en-US" dirty="0"/>
              <a:t>Communication and resource sharing</a:t>
            </a:r>
          </a:p>
          <a:p>
            <a:pPr>
              <a:defRPr/>
            </a:pPr>
            <a:r>
              <a:rPr lang="en-US" dirty="0"/>
              <a:t>Local area network (LAN): Ethernet</a:t>
            </a:r>
          </a:p>
          <a:p>
            <a:pPr lvl="1">
              <a:defRPr/>
            </a:pPr>
            <a:r>
              <a:rPr lang="en-US" dirty="0"/>
              <a:t>Within a building</a:t>
            </a:r>
          </a:p>
          <a:p>
            <a:pPr>
              <a:defRPr/>
            </a:pPr>
            <a:r>
              <a:rPr lang="en-US" dirty="0"/>
              <a:t>Wide area network (</a:t>
            </a:r>
            <a:r>
              <a:rPr lang="en-US" dirty="0" smtClean="0"/>
              <a:t>WAN): </a:t>
            </a:r>
            <a:r>
              <a:rPr lang="en-US" dirty="0"/>
              <a:t>the Internet</a:t>
            </a:r>
          </a:p>
          <a:p>
            <a:pPr>
              <a:defRPr/>
            </a:pPr>
            <a:r>
              <a:rPr lang="en-US" dirty="0"/>
              <a:t>Wireless network: </a:t>
            </a:r>
            <a:r>
              <a:rPr lang="en-US" dirty="0" err="1"/>
              <a:t>WiFi</a:t>
            </a:r>
            <a:r>
              <a:rPr lang="en-US" dirty="0"/>
              <a:t>, Bluetooth</a:t>
            </a:r>
          </a:p>
        </p:txBody>
      </p:sp>
      <p:pic>
        <p:nvPicPr>
          <p:cNvPr id="78852" name="Picture 6" descr="ethernet-c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365625"/>
            <a:ext cx="2289175"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8" descr="wireless-ro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860800"/>
            <a:ext cx="2524125"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27</a:t>
            </a:fld>
            <a:endParaRPr lang="en-US"/>
          </a:p>
        </p:txBody>
      </p:sp>
    </p:spTree>
    <p:extLst>
      <p:ext uri="{BB962C8B-B14F-4D97-AF65-F5344CB8AC3E}">
        <p14:creationId xmlns:p14="http://schemas.microsoft.com/office/powerpoint/2010/main" val="162910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ormAutofit fontScale="90000"/>
          </a:bodyPr>
          <a:lstStyle/>
          <a:p>
            <a:r>
              <a:rPr lang="en-US" smtClean="0"/>
              <a:t>Technology Trends</a:t>
            </a:r>
            <a:endParaRPr lang="en-US"/>
          </a:p>
        </p:txBody>
      </p:sp>
      <p:sp>
        <p:nvSpPr>
          <p:cNvPr id="38916" name="Rectangle 3"/>
          <p:cNvSpPr>
            <a:spLocks noGrp="1" noChangeArrowheads="1"/>
          </p:cNvSpPr>
          <p:nvPr>
            <p:ph type="body" idx="1"/>
          </p:nvPr>
        </p:nvSpPr>
        <p:spPr>
          <a:xfrm>
            <a:off x="0" y="1268761"/>
            <a:ext cx="9144000" cy="4968552"/>
          </a:xfrm>
        </p:spPr>
        <p:txBody>
          <a:bodyPr/>
          <a:lstStyle/>
          <a:p>
            <a:r>
              <a:rPr lang="en-AU" dirty="0" smtClean="0"/>
              <a:t>Electronics technology continues to evolve</a:t>
            </a:r>
          </a:p>
          <a:p>
            <a:pPr lvl="1"/>
            <a:r>
              <a:rPr lang="en-AU" dirty="0" smtClean="0"/>
              <a:t>Increased capacity and performance</a:t>
            </a:r>
          </a:p>
          <a:p>
            <a:pPr lvl="1"/>
            <a:r>
              <a:rPr lang="en-AU" dirty="0" smtClean="0"/>
              <a:t>Reduced cost</a:t>
            </a:r>
            <a:endParaRPr lang="en-AU" dirty="0"/>
          </a:p>
        </p:txBody>
      </p:sp>
      <p:graphicFrame>
        <p:nvGraphicFramePr>
          <p:cNvPr id="258136" name="Group 88"/>
          <p:cNvGraphicFramePr>
            <a:graphicFrameLocks noGrp="1"/>
          </p:cNvGraphicFramePr>
          <p:nvPr>
            <p:extLst/>
          </p:nvPr>
        </p:nvGraphicFramePr>
        <p:xfrm>
          <a:off x="612775" y="2971800"/>
          <a:ext cx="7920038" cy="2194284"/>
        </p:xfrm>
        <a:graphic>
          <a:graphicData uri="http://schemas.openxmlformats.org/drawingml/2006/table">
            <a:tbl>
              <a:tblPr/>
              <a:tblGrid>
                <a:gridCol w="865188"/>
                <a:gridCol w="3527425"/>
                <a:gridCol w="2736850"/>
                <a:gridCol w="790575"/>
              </a:tblGrid>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Year</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Technology</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Relative performance/cost</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1951</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Vacuum tube</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a:t>
                      </a:r>
                    </a:p>
                  </a:txBody>
                  <a:tcPr marT="45697" marB="45697" horzOverflow="overflow">
                    <a:lnL w="12700" cap="flat" cmpd="sng" algn="ctr">
                      <a:solidFill>
                        <a:schemeClr val="tx1"/>
                      </a:solidFill>
                      <a:prstDash val="solid"/>
                      <a:round/>
                      <a:headEnd type="none" w="med" len="med"/>
                      <a:tailEnd type="none" w="med" len="med"/>
                    </a:lnL>
                    <a:lnR cap="flat">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1965</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Transistor</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35</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1975</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Integrated circuit (IC)</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900</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1995</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Very large scale IC (VLSI)</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2,400,000</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5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2013</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smtClean="0">
                          <a:ln>
                            <a:noFill/>
                          </a:ln>
                          <a:solidFill>
                            <a:schemeClr val="tx1"/>
                          </a:solidFill>
                          <a:effectLst/>
                          <a:latin typeface="Arial" charset="0"/>
                        </a:rPr>
                        <a:t>Ultra large scale IC</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AU" sz="1800" b="0" i="0" u="none" strike="noStrike" cap="none" normalizeH="0" baseline="0" dirty="0" smtClean="0">
                          <a:ln>
                            <a:noFill/>
                          </a:ln>
                          <a:solidFill>
                            <a:schemeClr val="tx1"/>
                          </a:solidFill>
                          <a:effectLst/>
                          <a:latin typeface="Arial" charset="0"/>
                        </a:rPr>
                        <a:t>250,000,000,000</a:t>
                      </a:r>
                    </a:p>
                  </a:txBody>
                  <a:tcPr marT="45697" marB="4569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1800" b="0" i="0" u="none" strike="noStrike" cap="none" normalizeH="0" baseline="0" dirty="0" smtClean="0">
                        <a:ln>
                          <a:noFill/>
                        </a:ln>
                        <a:solidFill>
                          <a:schemeClr val="tx1"/>
                        </a:solidFill>
                        <a:effectLst/>
                        <a:latin typeface="Arial" charset="0"/>
                      </a:endParaRPr>
                    </a:p>
                  </a:txBody>
                  <a:tcPr marT="45697" marB="45697"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65003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ormAutofit fontScale="90000"/>
          </a:bodyPr>
          <a:lstStyle/>
          <a:p>
            <a:r>
              <a:rPr lang="en-US" smtClean="0"/>
              <a:t>Technology Trends</a:t>
            </a:r>
            <a:endParaRPr lang="en-US"/>
          </a:p>
        </p:txBody>
      </p:sp>
      <p:sp>
        <p:nvSpPr>
          <p:cNvPr id="38916" name="Rectangle 3"/>
          <p:cNvSpPr>
            <a:spLocks noGrp="1" noChangeArrowheads="1"/>
          </p:cNvSpPr>
          <p:nvPr>
            <p:ph type="body" idx="1"/>
          </p:nvPr>
        </p:nvSpPr>
        <p:spPr>
          <a:xfrm>
            <a:off x="0" y="1238125"/>
            <a:ext cx="9144000" cy="4999187"/>
          </a:xfrm>
        </p:spPr>
        <p:txBody>
          <a:bodyPr/>
          <a:lstStyle/>
          <a:p>
            <a:r>
              <a:rPr lang="en-AU" dirty="0" smtClean="0"/>
              <a:t>Memory Capacity:</a:t>
            </a:r>
          </a:p>
          <a:p>
            <a:pPr lvl="1"/>
            <a:r>
              <a:rPr lang="en-AU" dirty="0" smtClean="0"/>
              <a:t>Growing exponentially as well</a:t>
            </a:r>
          </a:p>
        </p:txBody>
      </p:sp>
      <p:pic>
        <p:nvPicPr>
          <p:cNvPr id="5" name="Picture 6" descr="f01-11-97801240772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7" y="2438400"/>
            <a:ext cx="7878763" cy="3073400"/>
          </a:xfrm>
          <a:prstGeom prst="rect">
            <a:avLst/>
          </a:prstGeom>
          <a:noFill/>
          <a:ln w="9525">
            <a:noFill/>
            <a:miter lim="800000"/>
            <a:headEnd/>
            <a:tailEnd/>
          </a:ln>
        </p:spPr>
      </p:pic>
      <p:sp>
        <p:nvSpPr>
          <p:cNvPr id="6" name="TextBox 3"/>
          <p:cNvSpPr txBox="1">
            <a:spLocks noChangeArrowheads="1"/>
          </p:cNvSpPr>
          <p:nvPr/>
        </p:nvSpPr>
        <p:spPr bwMode="auto">
          <a:xfrm>
            <a:off x="685800" y="5562600"/>
            <a:ext cx="7772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1.11</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ITCFranklinGothicStd-Hvy" charset="0"/>
              </a:rPr>
              <a:t>Growth of capacity per DRAM chip over time.</a:t>
            </a:r>
            <a:r>
              <a:rPr lang="en-US" sz="1200" dirty="0">
                <a:solidFill>
                  <a:srgbClr val="000000"/>
                </a:solidFill>
                <a:ea typeface="Times New Roman" charset="0"/>
                <a:cs typeface="MinionPro-Regular" charset="0"/>
              </a:rPr>
              <a:t> The </a:t>
            </a:r>
            <a:r>
              <a:rPr lang="en-US" sz="1200" i="1" dirty="0">
                <a:solidFill>
                  <a:srgbClr val="000000"/>
                </a:solidFill>
                <a:ea typeface="Times New Roman" charset="0"/>
                <a:cs typeface="MinionPro-Regular" charset="0"/>
              </a:rPr>
              <a:t>y</a:t>
            </a:r>
            <a:r>
              <a:rPr lang="en-US" sz="1200" dirty="0">
                <a:solidFill>
                  <a:srgbClr val="000000"/>
                </a:solidFill>
                <a:ea typeface="Times New Roman" charset="0"/>
                <a:cs typeface="MinionPro-Regular" charset="0"/>
              </a:rPr>
              <a:t>-axis is measured in </a:t>
            </a:r>
            <a:r>
              <a:rPr lang="en-US" sz="1200" dirty="0" err="1">
                <a:solidFill>
                  <a:srgbClr val="000000"/>
                </a:solidFill>
                <a:ea typeface="Times New Roman" charset="0"/>
                <a:cs typeface="MinionPro-Regular" charset="0"/>
              </a:rPr>
              <a:t>kibibits</a:t>
            </a:r>
            <a:r>
              <a:rPr lang="en-US" sz="1200" dirty="0">
                <a:solidFill>
                  <a:srgbClr val="000000"/>
                </a:solidFill>
                <a:ea typeface="Times New Roman" charset="0"/>
                <a:cs typeface="MinionPro-Regular" charset="0"/>
              </a:rPr>
              <a:t> (2</a:t>
            </a:r>
            <a:r>
              <a:rPr lang="en-US" sz="1200" baseline="30000" dirty="0">
                <a:solidFill>
                  <a:srgbClr val="000000"/>
                </a:solidFill>
                <a:ea typeface="Times New Roman" charset="0"/>
                <a:cs typeface="MinionPro-Regular" charset="0"/>
              </a:rPr>
              <a:t>10</a:t>
            </a:r>
            <a:r>
              <a:rPr lang="en-US" sz="1200" dirty="0">
                <a:solidFill>
                  <a:srgbClr val="000000"/>
                </a:solidFill>
                <a:ea typeface="Times New Roman" charset="0"/>
                <a:cs typeface="MinionPro-Regular" charset="0"/>
              </a:rPr>
              <a:t> bits). The DRAM industry quadrupled capacity almost every three years, a 60% increase per year, for 20 years. In recent years, the rate has slowed down and is somewhat closer to doubling every two years to three years.</a:t>
            </a:r>
          </a:p>
        </p:txBody>
      </p:sp>
      <p:sp>
        <p:nvSpPr>
          <p:cNvPr id="7" name="TextBox 6"/>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smtClean="0"/>
              <a:t>Cavea</a:t>
            </a:r>
            <a:r>
              <a:rPr lang="en-US" sz="3200" dirty="0" smtClean="0"/>
              <a:t>t: Growth is flattening, but new tech may fix</a:t>
            </a:r>
            <a:endParaRPr lang="en-US" sz="3200" i="1" dirty="0"/>
          </a:p>
        </p:txBody>
      </p:sp>
    </p:spTree>
    <p:extLst>
      <p:ext uri="{BB962C8B-B14F-4D97-AF65-F5344CB8AC3E}">
        <p14:creationId xmlns:p14="http://schemas.microsoft.com/office/powerpoint/2010/main" val="210654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Important Announcements</a:t>
            </a:r>
            <a:endParaRPr lang="en-US" dirty="0"/>
          </a:p>
        </p:txBody>
      </p:sp>
      <p:sp>
        <p:nvSpPr>
          <p:cNvPr id="3" name="Content Placeholder 2"/>
          <p:cNvSpPr>
            <a:spLocks noGrp="1"/>
          </p:cNvSpPr>
          <p:nvPr>
            <p:ph idx="1"/>
          </p:nvPr>
        </p:nvSpPr>
        <p:spPr/>
        <p:txBody>
          <a:bodyPr/>
          <a:lstStyle/>
          <a:p>
            <a:r>
              <a:rPr lang="en-US" dirty="0" smtClean="0"/>
              <a:t>Labs (on Friday) are mandatory</a:t>
            </a:r>
          </a:p>
          <a:p>
            <a:r>
              <a:rPr lang="en-US" dirty="0" smtClean="0"/>
              <a:t>Note: Room is different (SN 014)</a:t>
            </a:r>
          </a:p>
        </p:txBody>
      </p:sp>
      <p:sp>
        <p:nvSpPr>
          <p:cNvPr id="4" name="Slide Number Placeholder 3"/>
          <p:cNvSpPr>
            <a:spLocks noGrp="1"/>
          </p:cNvSpPr>
          <p:nvPr>
            <p:ph type="sldNum" sz="quarter" idx="12"/>
          </p:nvPr>
        </p:nvSpPr>
        <p:spPr/>
        <p:txBody>
          <a:bodyPr/>
          <a:lstStyle/>
          <a:p>
            <a:fld id="{B79A3DA4-3E46-45AF-808A-D7FF9D1D755F}" type="slidenum">
              <a:rPr lang="en-US" smtClean="0"/>
              <a:pPr/>
              <a:t>3</a:t>
            </a:fld>
            <a:endParaRPr lang="en-US"/>
          </a:p>
        </p:txBody>
      </p:sp>
    </p:spTree>
    <p:extLst>
      <p:ext uri="{BB962C8B-B14F-4D97-AF65-F5344CB8AC3E}">
        <p14:creationId xmlns:p14="http://schemas.microsoft.com/office/powerpoint/2010/main" val="35477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ormAutofit fontScale="90000"/>
          </a:bodyPr>
          <a:lstStyle/>
          <a:p>
            <a:r>
              <a:rPr lang="en-US" dirty="0">
                <a:ea typeface="ＭＳ Ｐゴシック" charset="0"/>
                <a:cs typeface="ＭＳ Ｐゴシック" charset="0"/>
              </a:rPr>
              <a:t>Inside the Processor: </a:t>
            </a:r>
            <a:r>
              <a:rPr lang="en-US" dirty="0" smtClean="0">
                <a:ea typeface="ＭＳ Ｐゴシック" charset="0"/>
                <a:cs typeface="ＭＳ Ｐゴシック" charset="0"/>
              </a:rPr>
              <a:t>Intel </a:t>
            </a:r>
            <a:r>
              <a:rPr lang="en-US" dirty="0">
                <a:ea typeface="ＭＳ Ｐゴシック" charset="0"/>
                <a:cs typeface="ＭＳ Ｐゴシック" charset="0"/>
              </a:rPr>
              <a:t>Core i7</a:t>
            </a:r>
            <a:endParaRPr lang="en-US" dirty="0"/>
          </a:p>
        </p:txBody>
      </p:sp>
      <p:sp>
        <p:nvSpPr>
          <p:cNvPr id="38916" name="Rectangle 3"/>
          <p:cNvSpPr>
            <a:spLocks noGrp="1" noChangeArrowheads="1"/>
          </p:cNvSpPr>
          <p:nvPr>
            <p:ph type="body" idx="1"/>
          </p:nvPr>
        </p:nvSpPr>
        <p:spPr>
          <a:xfrm>
            <a:off x="0" y="1412776"/>
            <a:ext cx="9144000" cy="5445224"/>
          </a:xfrm>
        </p:spPr>
        <p:txBody>
          <a:bodyPr/>
          <a:lstStyle/>
          <a:p>
            <a:r>
              <a:rPr lang="en-AU" dirty="0" smtClean="0"/>
              <a:t>4 “cores”</a:t>
            </a:r>
          </a:p>
          <a:p>
            <a:pPr lvl="1"/>
            <a:r>
              <a:rPr lang="en-AU" dirty="0" smtClean="0"/>
              <a:t>each core is essentially an independent computing engine</a:t>
            </a:r>
          </a:p>
          <a:p>
            <a:pPr lvl="1"/>
            <a:r>
              <a:rPr lang="en-AU" dirty="0" smtClean="0"/>
              <a:t>at the top-level, memory and I/O is shared by all cores</a:t>
            </a:r>
          </a:p>
        </p:txBody>
      </p:sp>
      <p:pic>
        <p:nvPicPr>
          <p:cNvPr id="7" name="Content Placeholder 1"/>
          <p:cNvPicPr>
            <a:picLocks noChangeAspect="1"/>
          </p:cNvPicPr>
          <p:nvPr/>
        </p:nvPicPr>
        <p:blipFill rotWithShape="1">
          <a:blip r:embed="rId3"/>
          <a:srcRect t="10182" b="-11893"/>
          <a:stretch/>
        </p:blipFill>
        <p:spPr bwMode="auto">
          <a:xfrm>
            <a:off x="827584" y="2761155"/>
            <a:ext cx="7137702" cy="394449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30</a:t>
            </a:fld>
            <a:endParaRPr lang="en-US"/>
          </a:p>
        </p:txBody>
      </p:sp>
    </p:spTree>
    <p:extLst>
      <p:ext uri="{BB962C8B-B14F-4D97-AF65-F5344CB8AC3E}">
        <p14:creationId xmlns:p14="http://schemas.microsoft.com/office/powerpoint/2010/main" val="1320693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normAutofit fontScale="90000"/>
          </a:bodyPr>
          <a:lstStyle/>
          <a:p>
            <a:r>
              <a:rPr lang="en-US" dirty="0" smtClean="0"/>
              <a:t>Inside the Processor:  Apple</a:t>
            </a:r>
            <a:endParaRPr lang="en-AU" dirty="0"/>
          </a:p>
        </p:txBody>
      </p:sp>
      <p:sp>
        <p:nvSpPr>
          <p:cNvPr id="34820" name="Rectangle 19"/>
          <p:cNvSpPr>
            <a:spLocks noGrp="1" noChangeArrowheads="1"/>
          </p:cNvSpPr>
          <p:nvPr>
            <p:ph type="body" idx="1"/>
          </p:nvPr>
        </p:nvSpPr>
        <p:spPr/>
        <p:txBody>
          <a:bodyPr/>
          <a:lstStyle/>
          <a:p>
            <a:r>
              <a:rPr lang="en-US" smtClean="0"/>
              <a:t>Apple A5</a:t>
            </a:r>
            <a:endParaRPr lang="en-US"/>
          </a:p>
        </p:txBody>
      </p:sp>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264" y="1373299"/>
            <a:ext cx="3905536" cy="4697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
          <p:cNvSpPr txBox="1">
            <a:spLocks noChangeArrowheads="1"/>
          </p:cNvSpPr>
          <p:nvPr/>
        </p:nvSpPr>
        <p:spPr bwMode="auto">
          <a:xfrm>
            <a:off x="823449" y="4399962"/>
            <a:ext cx="3958208"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rgbClr val="000000"/>
                </a:solidFill>
                <a:ea typeface="Times New Roman" charset="0"/>
                <a:cs typeface="ITCFranklinGothicStd-Hvy" charset="0"/>
              </a:rPr>
              <a:t>FIGURE 1.9</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Arial" charset="0"/>
              </a:rPr>
              <a:t>The processor integrated circuit inside the A5 package. The size of chip is 12.1 by 10.1</a:t>
            </a:r>
            <a:r>
              <a:rPr lang="en-US" sz="1200" dirty="0">
                <a:solidFill>
                  <a:srgbClr val="000000"/>
                </a:solidFill>
                <a:ea typeface="Times New Roman" charset="0"/>
                <a:cs typeface="MinionPro-Regular" charset="0"/>
              </a:rPr>
              <a:t> </a:t>
            </a:r>
            <a:r>
              <a:rPr lang="en-US" sz="1200" dirty="0">
                <a:solidFill>
                  <a:srgbClr val="000000"/>
                </a:solidFill>
                <a:ea typeface="Times New Roman" charset="0"/>
                <a:cs typeface="Arial" charset="0"/>
              </a:rPr>
              <a:t>mm, and it was manufactured originally in a 45-nm process (see Section 1.5). It has two identical ARM processors or cores in the middle left of the chip and a </a:t>
            </a:r>
            <a:r>
              <a:rPr lang="en-US" sz="1200" dirty="0" err="1">
                <a:solidFill>
                  <a:srgbClr val="000000"/>
                </a:solidFill>
                <a:ea typeface="Times New Roman" charset="0"/>
                <a:cs typeface="Arial" charset="0"/>
              </a:rPr>
              <a:t>PowerVR</a:t>
            </a:r>
            <a:r>
              <a:rPr lang="en-US" sz="1200" dirty="0">
                <a:solidFill>
                  <a:srgbClr val="000000"/>
                </a:solidFill>
                <a:ea typeface="Times New Roman" charset="0"/>
                <a:cs typeface="Arial" charset="0"/>
              </a:rPr>
              <a:t> graphical processor unit (GPU) with four </a:t>
            </a:r>
            <a:r>
              <a:rPr lang="en-US" sz="1200" dirty="0" err="1">
                <a:solidFill>
                  <a:srgbClr val="000000"/>
                </a:solidFill>
                <a:ea typeface="Times New Roman" charset="0"/>
                <a:cs typeface="Arial" charset="0"/>
              </a:rPr>
              <a:t>datapaths</a:t>
            </a:r>
            <a:r>
              <a:rPr lang="en-US" sz="1200" dirty="0">
                <a:solidFill>
                  <a:srgbClr val="000000"/>
                </a:solidFill>
                <a:ea typeface="Times New Roman" charset="0"/>
                <a:cs typeface="Arial" charset="0"/>
              </a:rPr>
              <a:t> in the upper left quadrant. To the left and bottom side of the ARM cores are interfaces to main memory (DRAM). (Courtesy </a:t>
            </a:r>
            <a:r>
              <a:rPr lang="en-US" sz="1200" dirty="0" err="1">
                <a:solidFill>
                  <a:srgbClr val="000000"/>
                </a:solidFill>
                <a:ea typeface="Times New Roman" charset="0"/>
                <a:cs typeface="Arial" charset="0"/>
              </a:rPr>
              <a:t>Chipworks</a:t>
            </a:r>
            <a:r>
              <a:rPr lang="en-US" sz="1200" dirty="0">
                <a:solidFill>
                  <a:srgbClr val="000000"/>
                </a:solidFill>
                <a:ea typeface="Times New Roman" charset="0"/>
                <a:cs typeface="Arial" charset="0"/>
              </a:rPr>
              <a:t>, </a:t>
            </a:r>
            <a:r>
              <a:rPr lang="en-US" sz="1200" dirty="0" err="1">
                <a:solidFill>
                  <a:srgbClr val="000000"/>
                </a:solidFill>
                <a:ea typeface="Times New Roman" charset="0"/>
                <a:cs typeface="Arial" charset="0"/>
              </a:rPr>
              <a:t>www.chipworks.com</a:t>
            </a:r>
            <a:r>
              <a:rPr lang="en-US" sz="1200" dirty="0">
                <a:solidFill>
                  <a:srgbClr val="000000"/>
                </a:solidFill>
                <a:ea typeface="Times New Roman" charset="0"/>
                <a:cs typeface="Arial" charset="0"/>
              </a:rPr>
              <a:t>)</a:t>
            </a:r>
            <a:r>
              <a:rPr lang="en-US" sz="1200" dirty="0">
                <a:solidFill>
                  <a:srgbClr val="000000"/>
                </a:solidFill>
                <a:cs typeface="Arial" charset="0"/>
              </a:rPr>
              <a:t> </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31</a:t>
            </a:fld>
            <a:endParaRPr lang="en-US"/>
          </a:p>
        </p:txBody>
      </p:sp>
    </p:spTree>
    <p:extLst>
      <p:ext uri="{BB962C8B-B14F-4D97-AF65-F5344CB8AC3E}">
        <p14:creationId xmlns:p14="http://schemas.microsoft.com/office/powerpoint/2010/main" val="265348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14400"/>
            <a:ext cx="23622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Rectangle 3"/>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Implementation Technology</a:t>
            </a:r>
          </a:p>
        </p:txBody>
      </p:sp>
      <p:sp>
        <p:nvSpPr>
          <p:cNvPr id="26628" name="Rectangle 4"/>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Relays</a:t>
            </a:r>
          </a:p>
          <a:p>
            <a:pPr eaLnBrk="1" hangingPunct="1">
              <a:defRPr/>
            </a:pPr>
            <a:r>
              <a:rPr lang="en-US" dirty="0">
                <a:effectLst>
                  <a:outerShdw blurRad="38100" dist="38100" dir="2700000" algn="tl">
                    <a:srgbClr val="DDDDDD"/>
                  </a:outerShdw>
                </a:effectLst>
                <a:ea typeface="ＭＳ Ｐゴシック" charset="0"/>
                <a:cs typeface="ＭＳ Ｐゴシック" charset="0"/>
              </a:rPr>
              <a:t>Vacuum Tubes</a:t>
            </a:r>
          </a:p>
          <a:p>
            <a:pPr eaLnBrk="1" hangingPunct="1">
              <a:defRPr/>
            </a:pPr>
            <a:r>
              <a:rPr lang="en-US" dirty="0">
                <a:effectLst>
                  <a:outerShdw blurRad="38100" dist="38100" dir="2700000" algn="tl">
                    <a:srgbClr val="DDDDDD"/>
                  </a:outerShdw>
                </a:effectLst>
                <a:ea typeface="ＭＳ Ｐゴシック" charset="0"/>
                <a:cs typeface="ＭＳ Ｐゴシック" charset="0"/>
              </a:rPr>
              <a:t>Transistors</a:t>
            </a:r>
          </a:p>
          <a:p>
            <a:pPr eaLnBrk="1" hangingPunct="1">
              <a:defRPr/>
            </a:pPr>
            <a:r>
              <a:rPr lang="en-US" dirty="0">
                <a:effectLst>
                  <a:outerShdw blurRad="38100" dist="38100" dir="2700000" algn="tl">
                    <a:srgbClr val="DDDDDD"/>
                  </a:outerShdw>
                </a:effectLst>
                <a:ea typeface="ＭＳ Ｐゴシック" charset="0"/>
                <a:cs typeface="ＭＳ Ｐゴシック" charset="0"/>
              </a:rPr>
              <a:t>Integrated Circuits</a:t>
            </a:r>
          </a:p>
          <a:p>
            <a:pPr lvl="1" eaLnBrk="1" hangingPunct="1">
              <a:defRPr/>
            </a:pPr>
            <a:r>
              <a:rPr lang="en-US" dirty="0">
                <a:effectLst>
                  <a:outerShdw blurRad="38100" dist="38100" dir="2700000" algn="tl">
                    <a:srgbClr val="DDDDDD"/>
                  </a:outerShdw>
                </a:effectLst>
                <a:ea typeface="ＭＳ Ｐゴシック" charset="0"/>
              </a:rPr>
              <a:t>Gate-level integration</a:t>
            </a:r>
          </a:p>
          <a:p>
            <a:pPr lvl="1" eaLnBrk="1" hangingPunct="1">
              <a:defRPr/>
            </a:pPr>
            <a:r>
              <a:rPr lang="en-US" dirty="0">
                <a:effectLst>
                  <a:outerShdw blurRad="38100" dist="38100" dir="2700000" algn="tl">
                    <a:srgbClr val="DDDDDD"/>
                  </a:outerShdw>
                </a:effectLst>
                <a:ea typeface="ＭＳ Ｐゴシック" charset="0"/>
              </a:rPr>
              <a:t>Medium Scale Integration (PALs)</a:t>
            </a:r>
          </a:p>
          <a:p>
            <a:pPr lvl="1" eaLnBrk="1" hangingPunct="1">
              <a:defRPr/>
            </a:pPr>
            <a:r>
              <a:rPr lang="en-US" dirty="0">
                <a:effectLst>
                  <a:outerShdw blurRad="38100" dist="38100" dir="2700000" algn="tl">
                    <a:srgbClr val="DDDDDD"/>
                  </a:outerShdw>
                </a:effectLst>
                <a:ea typeface="ＭＳ Ｐゴシック" charset="0"/>
              </a:rPr>
              <a:t>Large Scale Integration (Processing unit on a chip)</a:t>
            </a:r>
          </a:p>
          <a:p>
            <a:pPr lvl="1" eaLnBrk="1" hangingPunct="1">
              <a:defRPr/>
            </a:pPr>
            <a:r>
              <a:rPr lang="en-US" dirty="0">
                <a:effectLst>
                  <a:outerShdw blurRad="38100" dist="38100" dir="2700000" algn="tl">
                    <a:srgbClr val="DDDDDD"/>
                  </a:outerShdw>
                </a:effectLst>
                <a:ea typeface="ＭＳ Ｐゴシック" charset="0"/>
              </a:rPr>
              <a:t>Today (Multiple CPUs on a chip)</a:t>
            </a:r>
          </a:p>
          <a:p>
            <a:pPr eaLnBrk="1" hangingPunct="1">
              <a:defRPr/>
            </a:pPr>
            <a:r>
              <a:rPr lang="en-US" dirty="0">
                <a:effectLst>
                  <a:outerShdw blurRad="38100" dist="38100" dir="2700000" algn="tl">
                    <a:srgbClr val="DDDDDD"/>
                  </a:outerShdw>
                </a:effectLst>
                <a:ea typeface="ＭＳ Ｐゴシック" charset="0"/>
                <a:cs typeface="ＭＳ Ｐゴシック" charset="0"/>
              </a:rPr>
              <a:t>Nanotubes??</a:t>
            </a:r>
          </a:p>
          <a:p>
            <a:pPr eaLnBrk="1" hangingPunct="1">
              <a:defRPr/>
            </a:pPr>
            <a:r>
              <a:rPr lang="en-US" dirty="0">
                <a:effectLst>
                  <a:outerShdw blurRad="38100" dist="38100" dir="2700000" algn="tl">
                    <a:srgbClr val="DDDDDD"/>
                  </a:outerShdw>
                </a:effectLst>
                <a:ea typeface="ＭＳ Ｐゴシック" charset="0"/>
                <a:cs typeface="ＭＳ Ｐゴシック" charset="0"/>
              </a:rPr>
              <a:t>Quantum-Effect Devices??</a:t>
            </a:r>
          </a:p>
          <a:p>
            <a:pPr lvl="1" eaLnBrk="1" hangingPunct="1">
              <a:defRPr/>
            </a:pPr>
            <a:endParaRPr lang="en-US" dirty="0">
              <a:effectLst>
                <a:outerShdw blurRad="38100" dist="38100" dir="2700000" algn="tl">
                  <a:srgbClr val="DDDDDD"/>
                </a:outerShdw>
              </a:effectLst>
              <a:ea typeface="ＭＳ Ｐゴシック" charset="0"/>
            </a:endParaRPr>
          </a:p>
        </p:txBody>
      </p:sp>
      <p:pic>
        <p:nvPicPr>
          <p:cNvPr id="860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684" y="1410047"/>
            <a:ext cx="1905000"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053" y="2687758"/>
            <a:ext cx="1876425" cy="153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787" y="5014912"/>
            <a:ext cx="2347913" cy="184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724400"/>
            <a:ext cx="1524000" cy="146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32</a:t>
            </a:fld>
            <a:endParaRPr lang="en-US"/>
          </a:p>
        </p:txBody>
      </p:sp>
    </p:spTree>
    <p:extLst>
      <p:ext uri="{BB962C8B-B14F-4D97-AF65-F5344CB8AC3E}">
        <p14:creationId xmlns:p14="http://schemas.microsoft.com/office/powerpoint/2010/main" val="1577398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62200" y="3717032"/>
            <a:ext cx="4419600" cy="931863"/>
            <a:chOff x="1824" y="1525"/>
            <a:chExt cx="2784" cy="587"/>
          </a:xfrm>
        </p:grpSpPr>
        <p:sp>
          <p:nvSpPr>
            <p:cNvPr id="88092" name="Oval 3"/>
            <p:cNvSpPr>
              <a:spLocks noChangeArrowheads="1"/>
            </p:cNvSpPr>
            <p:nvPr/>
          </p:nvSpPr>
          <p:spPr bwMode="auto">
            <a:xfrm>
              <a:off x="2784"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93" name="Line 4"/>
            <p:cNvSpPr>
              <a:spLocks noChangeShapeType="1"/>
            </p:cNvSpPr>
            <p:nvPr/>
          </p:nvSpPr>
          <p:spPr bwMode="auto">
            <a:xfrm>
              <a:off x="1824" y="2064"/>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4" name="Oval 5"/>
            <p:cNvSpPr>
              <a:spLocks noChangeArrowheads="1"/>
            </p:cNvSpPr>
            <p:nvPr/>
          </p:nvSpPr>
          <p:spPr bwMode="auto">
            <a:xfrm>
              <a:off x="3552"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95" name="Line 6"/>
            <p:cNvSpPr>
              <a:spLocks noChangeShapeType="1"/>
            </p:cNvSpPr>
            <p:nvPr/>
          </p:nvSpPr>
          <p:spPr bwMode="auto">
            <a:xfrm>
              <a:off x="3648" y="2064"/>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6" name="Line 7"/>
            <p:cNvSpPr>
              <a:spLocks noChangeShapeType="1"/>
            </p:cNvSpPr>
            <p:nvPr/>
          </p:nvSpPr>
          <p:spPr bwMode="auto">
            <a:xfrm flipV="1">
              <a:off x="2880" y="1728"/>
              <a:ext cx="672" cy="336"/>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7" name="Text Box 8"/>
            <p:cNvSpPr txBox="1">
              <a:spLocks noChangeArrowheads="1"/>
            </p:cNvSpPr>
            <p:nvPr/>
          </p:nvSpPr>
          <p:spPr bwMode="auto">
            <a:xfrm>
              <a:off x="2966" y="1525"/>
              <a:ext cx="496" cy="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open</a:t>
              </a:r>
            </a:p>
          </p:txBody>
        </p:sp>
      </p:grpSp>
      <p:grpSp>
        <p:nvGrpSpPr>
          <p:cNvPr id="3" name="Group 9"/>
          <p:cNvGrpSpPr>
            <a:grpSpLocks/>
          </p:cNvGrpSpPr>
          <p:nvPr/>
        </p:nvGrpSpPr>
        <p:grpSpPr bwMode="auto">
          <a:xfrm>
            <a:off x="2362200" y="3717032"/>
            <a:ext cx="4419600" cy="1143000"/>
            <a:chOff x="1824" y="2208"/>
            <a:chExt cx="2784" cy="720"/>
          </a:xfrm>
        </p:grpSpPr>
        <p:sp>
          <p:nvSpPr>
            <p:cNvPr id="88084" name="Rectangle 10"/>
            <p:cNvSpPr>
              <a:spLocks noChangeArrowheads="1"/>
            </p:cNvSpPr>
            <p:nvPr/>
          </p:nvSpPr>
          <p:spPr bwMode="auto">
            <a:xfrm>
              <a:off x="1824" y="2208"/>
              <a:ext cx="2784" cy="7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88085" name="Group 11"/>
            <p:cNvGrpSpPr>
              <a:grpSpLocks/>
            </p:cNvGrpSpPr>
            <p:nvPr/>
          </p:nvGrpSpPr>
          <p:grpSpPr bwMode="auto">
            <a:xfrm>
              <a:off x="1824" y="2459"/>
              <a:ext cx="2784" cy="336"/>
              <a:chOff x="1824" y="2459"/>
              <a:chExt cx="2784" cy="336"/>
            </a:xfrm>
          </p:grpSpPr>
          <p:sp>
            <p:nvSpPr>
              <p:cNvPr id="88086" name="Oval 12"/>
              <p:cNvSpPr>
                <a:spLocks noChangeArrowheads="1"/>
              </p:cNvSpPr>
              <p:nvPr/>
            </p:nvSpPr>
            <p:spPr bwMode="auto">
              <a:xfrm>
                <a:off x="2784" y="2699"/>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87" name="Line 13"/>
              <p:cNvSpPr>
                <a:spLocks noChangeShapeType="1"/>
              </p:cNvSpPr>
              <p:nvPr/>
            </p:nvSpPr>
            <p:spPr bwMode="auto">
              <a:xfrm>
                <a:off x="1824" y="2747"/>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8" name="Oval 14"/>
              <p:cNvSpPr>
                <a:spLocks noChangeArrowheads="1"/>
              </p:cNvSpPr>
              <p:nvPr/>
            </p:nvSpPr>
            <p:spPr bwMode="auto">
              <a:xfrm>
                <a:off x="3552" y="2699"/>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89" name="Line 15"/>
              <p:cNvSpPr>
                <a:spLocks noChangeShapeType="1"/>
              </p:cNvSpPr>
              <p:nvPr/>
            </p:nvSpPr>
            <p:spPr bwMode="auto">
              <a:xfrm>
                <a:off x="3648" y="2747"/>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0" name="Line 16"/>
              <p:cNvSpPr>
                <a:spLocks noChangeShapeType="1"/>
              </p:cNvSpPr>
              <p:nvPr/>
            </p:nvSpPr>
            <p:spPr bwMode="auto">
              <a:xfrm flipV="1">
                <a:off x="2880" y="2747"/>
                <a:ext cx="672" cy="0"/>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1" name="Text Box 17"/>
              <p:cNvSpPr txBox="1">
                <a:spLocks noChangeArrowheads="1"/>
              </p:cNvSpPr>
              <p:nvPr/>
            </p:nvSpPr>
            <p:spPr bwMode="auto">
              <a:xfrm>
                <a:off x="2899" y="2459"/>
                <a:ext cx="63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closed</a:t>
                </a:r>
              </a:p>
            </p:txBody>
          </p:sp>
        </p:grpSp>
      </p:grpSp>
      <p:sp>
        <p:nvSpPr>
          <p:cNvPr id="27652" name="Rectangle 18"/>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Implementation Technology</a:t>
            </a:r>
          </a:p>
        </p:txBody>
      </p:sp>
      <p:sp>
        <p:nvSpPr>
          <p:cNvPr id="27653" name="Rectangle 19"/>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Common </a:t>
            </a:r>
            <a:r>
              <a:rPr lang="en-US" dirty="0" smtClean="0">
                <a:effectLst>
                  <a:outerShdw blurRad="38100" dist="38100" dir="2700000" algn="tl">
                    <a:srgbClr val="DDDDDD"/>
                  </a:outerShdw>
                </a:effectLst>
                <a:ea typeface="ＭＳ Ｐゴシック" charset="0"/>
                <a:cs typeface="ＭＳ Ｐゴシック" charset="0"/>
              </a:rPr>
              <a:t>Abstraction?</a:t>
            </a:r>
            <a:endParaRPr lang="en-US" dirty="0">
              <a:effectLst>
                <a:outerShdw blurRad="38100" dist="38100" dir="2700000" algn="tl">
                  <a:srgbClr val="DDDDDD"/>
                </a:outerShdw>
              </a:effectLst>
              <a:ea typeface="ＭＳ Ｐゴシック" charset="0"/>
              <a:cs typeface="ＭＳ Ｐゴシック" charset="0"/>
            </a:endParaRPr>
          </a:p>
          <a:p>
            <a:pPr lvl="1" eaLnBrk="1" hangingPunct="1">
              <a:defRPr/>
            </a:pPr>
            <a:r>
              <a:rPr lang="en-US" dirty="0">
                <a:effectLst>
                  <a:outerShdw blurRad="38100" dist="38100" dir="2700000" algn="tl">
                    <a:srgbClr val="DDDDDD"/>
                  </a:outerShdw>
                </a:effectLst>
                <a:ea typeface="ＭＳ Ｐゴシック" charset="0"/>
              </a:rPr>
              <a:t>A controllable switch</a:t>
            </a:r>
          </a:p>
          <a:p>
            <a:pPr eaLnBrk="1" hangingPunct="1">
              <a:defRPr/>
            </a:pPr>
            <a:r>
              <a:rPr lang="en-US" dirty="0">
                <a:effectLst>
                  <a:outerShdw blurRad="38100" dist="38100" dir="2700000" algn="tl">
                    <a:srgbClr val="DDDDDD"/>
                  </a:outerShdw>
                </a:effectLst>
                <a:ea typeface="ＭＳ Ｐゴシック" charset="0"/>
                <a:cs typeface="ＭＳ Ｐゴシック" charset="0"/>
              </a:rPr>
              <a:t>Computers are wires and switches</a:t>
            </a:r>
          </a:p>
          <a:p>
            <a:pPr lvl="1" eaLnBrk="1" hangingPunct="1">
              <a:defRPr/>
            </a:pPr>
            <a:endParaRPr lang="en-US" dirty="0">
              <a:effectLst>
                <a:outerShdw blurRad="38100" dist="38100" dir="2700000" algn="tl">
                  <a:srgbClr val="DDDDDD"/>
                </a:outerShdw>
              </a:effectLst>
              <a:ea typeface="ＭＳ Ｐゴシック" charset="0"/>
            </a:endParaRPr>
          </a:p>
        </p:txBody>
      </p:sp>
      <p:grpSp>
        <p:nvGrpSpPr>
          <p:cNvPr id="5" name="Group 20"/>
          <p:cNvGrpSpPr>
            <a:grpSpLocks/>
          </p:cNvGrpSpPr>
          <p:nvPr/>
        </p:nvGrpSpPr>
        <p:grpSpPr bwMode="auto">
          <a:xfrm>
            <a:off x="2362200" y="2801938"/>
            <a:ext cx="4419600" cy="931862"/>
            <a:chOff x="1824" y="1525"/>
            <a:chExt cx="2784" cy="587"/>
          </a:xfrm>
        </p:grpSpPr>
        <p:sp>
          <p:nvSpPr>
            <p:cNvPr id="88078" name="Oval 21"/>
            <p:cNvSpPr>
              <a:spLocks noChangeArrowheads="1"/>
            </p:cNvSpPr>
            <p:nvPr/>
          </p:nvSpPr>
          <p:spPr bwMode="auto">
            <a:xfrm>
              <a:off x="2784"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79" name="Line 22"/>
            <p:cNvSpPr>
              <a:spLocks noChangeShapeType="1"/>
            </p:cNvSpPr>
            <p:nvPr/>
          </p:nvSpPr>
          <p:spPr bwMode="auto">
            <a:xfrm>
              <a:off x="1824" y="2064"/>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0" name="Oval 23"/>
            <p:cNvSpPr>
              <a:spLocks noChangeArrowheads="1"/>
            </p:cNvSpPr>
            <p:nvPr/>
          </p:nvSpPr>
          <p:spPr bwMode="auto">
            <a:xfrm>
              <a:off x="3552" y="2016"/>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81" name="Line 24"/>
            <p:cNvSpPr>
              <a:spLocks noChangeShapeType="1"/>
            </p:cNvSpPr>
            <p:nvPr/>
          </p:nvSpPr>
          <p:spPr bwMode="auto">
            <a:xfrm>
              <a:off x="3648" y="2064"/>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2" name="Line 25"/>
            <p:cNvSpPr>
              <a:spLocks noChangeShapeType="1"/>
            </p:cNvSpPr>
            <p:nvPr/>
          </p:nvSpPr>
          <p:spPr bwMode="auto">
            <a:xfrm flipV="1">
              <a:off x="2880" y="1728"/>
              <a:ext cx="672" cy="336"/>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3" name="Text Box 26"/>
            <p:cNvSpPr txBox="1">
              <a:spLocks noChangeArrowheads="1"/>
            </p:cNvSpPr>
            <p:nvPr/>
          </p:nvSpPr>
          <p:spPr bwMode="auto">
            <a:xfrm>
              <a:off x="2966" y="1525"/>
              <a:ext cx="496" cy="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open</a:t>
              </a:r>
            </a:p>
          </p:txBody>
        </p:sp>
      </p:grpSp>
      <p:grpSp>
        <p:nvGrpSpPr>
          <p:cNvPr id="6" name="Group 27"/>
          <p:cNvGrpSpPr>
            <a:grpSpLocks/>
          </p:cNvGrpSpPr>
          <p:nvPr/>
        </p:nvGrpSpPr>
        <p:grpSpPr bwMode="auto">
          <a:xfrm>
            <a:off x="2346325" y="5088632"/>
            <a:ext cx="4435475" cy="1066800"/>
            <a:chOff x="1814" y="3072"/>
            <a:chExt cx="2794" cy="672"/>
          </a:xfrm>
        </p:grpSpPr>
        <p:sp>
          <p:nvSpPr>
            <p:cNvPr id="88071" name="Oval 28"/>
            <p:cNvSpPr>
              <a:spLocks noChangeArrowheads="1"/>
            </p:cNvSpPr>
            <p:nvPr/>
          </p:nvSpPr>
          <p:spPr bwMode="auto">
            <a:xfrm>
              <a:off x="2784"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72" name="Line 29"/>
            <p:cNvSpPr>
              <a:spLocks noChangeShapeType="1"/>
            </p:cNvSpPr>
            <p:nvPr/>
          </p:nvSpPr>
          <p:spPr bwMode="auto">
            <a:xfrm>
              <a:off x="1824" y="3360"/>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73" name="Oval 30"/>
            <p:cNvSpPr>
              <a:spLocks noChangeArrowheads="1"/>
            </p:cNvSpPr>
            <p:nvPr/>
          </p:nvSpPr>
          <p:spPr bwMode="auto">
            <a:xfrm>
              <a:off x="3552" y="3312"/>
              <a:ext cx="96"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88074" name="Line 31"/>
            <p:cNvSpPr>
              <a:spLocks noChangeShapeType="1"/>
            </p:cNvSpPr>
            <p:nvPr/>
          </p:nvSpPr>
          <p:spPr bwMode="auto">
            <a:xfrm>
              <a:off x="3648" y="3360"/>
              <a:ext cx="96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75" name="Line 32"/>
            <p:cNvSpPr>
              <a:spLocks noChangeShapeType="1"/>
            </p:cNvSpPr>
            <p:nvPr/>
          </p:nvSpPr>
          <p:spPr bwMode="auto">
            <a:xfrm flipV="1">
              <a:off x="2880" y="3072"/>
              <a:ext cx="672" cy="288"/>
            </a:xfrm>
            <a:prstGeom prst="line">
              <a:avLst/>
            </a:prstGeom>
            <a:noFill/>
            <a:ln w="381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76" name="Freeform 33"/>
            <p:cNvSpPr>
              <a:spLocks/>
            </p:cNvSpPr>
            <p:nvPr/>
          </p:nvSpPr>
          <p:spPr bwMode="auto">
            <a:xfrm>
              <a:off x="1824" y="3360"/>
              <a:ext cx="1440" cy="384"/>
            </a:xfrm>
            <a:custGeom>
              <a:avLst/>
              <a:gdLst>
                <a:gd name="T0" fmla="*/ 0 w 1296"/>
                <a:gd name="T1" fmla="*/ 384 h 384"/>
                <a:gd name="T2" fmla="*/ 2440 w 1296"/>
                <a:gd name="T3" fmla="*/ 384 h 384"/>
                <a:gd name="T4" fmla="*/ 2440 w 1296"/>
                <a:gd name="T5" fmla="*/ 0 h 384"/>
                <a:gd name="T6" fmla="*/ 0 60000 65536"/>
                <a:gd name="T7" fmla="*/ 0 60000 65536"/>
                <a:gd name="T8" fmla="*/ 0 60000 65536"/>
                <a:gd name="T9" fmla="*/ 0 w 1296"/>
                <a:gd name="T10" fmla="*/ 0 h 384"/>
                <a:gd name="T11" fmla="*/ 1296 w 1296"/>
                <a:gd name="T12" fmla="*/ 384 h 384"/>
              </a:gdLst>
              <a:ahLst/>
              <a:cxnLst>
                <a:cxn ang="T6">
                  <a:pos x="T0" y="T1"/>
                </a:cxn>
                <a:cxn ang="T7">
                  <a:pos x="T2" y="T3"/>
                </a:cxn>
                <a:cxn ang="T8">
                  <a:pos x="T4" y="T5"/>
                </a:cxn>
              </a:cxnLst>
              <a:rect l="T9" t="T10" r="T11" b="T12"/>
              <a:pathLst>
                <a:path w="1296" h="384">
                  <a:moveTo>
                    <a:pt x="0" y="384"/>
                  </a:moveTo>
                  <a:lnTo>
                    <a:pt x="1296" y="384"/>
                  </a:lnTo>
                  <a:lnTo>
                    <a:pt x="1296" y="0"/>
                  </a:ln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8077" name="Text Box 34"/>
            <p:cNvSpPr txBox="1">
              <a:spLocks noChangeArrowheads="1"/>
            </p:cNvSpPr>
            <p:nvPr/>
          </p:nvSpPr>
          <p:spPr bwMode="auto">
            <a:xfrm>
              <a:off x="1814" y="3456"/>
              <a:ext cx="690" cy="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8" rIns="91416" bIns="45708">
              <a:spAutoFit/>
            </a:bodyPr>
            <a:lstStyle>
              <a:lvl1pPr>
                <a:defRPr sz="2400" b="1">
                  <a:solidFill>
                    <a:schemeClr val="tx1"/>
                  </a:solidFill>
                  <a:latin typeface="Tekton" charset="0"/>
                  <a:ea typeface="ＭＳ Ｐゴシック" charset="0"/>
                  <a:cs typeface="ＭＳ Ｐゴシック" charset="0"/>
                </a:defRPr>
              </a:lvl1pPr>
              <a:lvl2pPr marL="742950" indent="-285750">
                <a:defRPr sz="2400" b="1">
                  <a:solidFill>
                    <a:schemeClr val="tx1"/>
                  </a:solidFill>
                  <a:latin typeface="Tekton" charset="0"/>
                  <a:ea typeface="ＭＳ Ｐゴシック" charset="0"/>
                </a:defRPr>
              </a:lvl2pPr>
              <a:lvl3pPr marL="1143000" indent="-228600">
                <a:defRPr sz="2400" b="1">
                  <a:solidFill>
                    <a:schemeClr val="tx1"/>
                  </a:solidFill>
                  <a:latin typeface="Tekton" charset="0"/>
                  <a:ea typeface="ＭＳ Ｐゴシック" charset="0"/>
                </a:defRPr>
              </a:lvl3pPr>
              <a:lvl4pPr marL="1600200" indent="-228600">
                <a:defRPr sz="2400" b="1">
                  <a:solidFill>
                    <a:schemeClr val="tx1"/>
                  </a:solidFill>
                  <a:latin typeface="Tekton" charset="0"/>
                  <a:ea typeface="ＭＳ Ｐゴシック" charset="0"/>
                </a:defRPr>
              </a:lvl4pPr>
              <a:lvl5pPr marL="2057400" indent="-228600">
                <a:defRPr sz="2400" b="1">
                  <a:solidFill>
                    <a:schemeClr val="tx1"/>
                  </a:solidFill>
                  <a:latin typeface="Tekton" charset="0"/>
                  <a:ea typeface="ＭＳ Ｐゴシック" charset="0"/>
                </a:defRPr>
              </a:lvl5pPr>
              <a:lvl6pPr marL="2514600" indent="-228600" algn="r" eaLnBrk="0" fontAlgn="base" hangingPunct="0">
                <a:spcBef>
                  <a:spcPct val="0"/>
                </a:spcBef>
                <a:spcAft>
                  <a:spcPct val="0"/>
                </a:spcAft>
                <a:defRPr sz="2400" b="1">
                  <a:solidFill>
                    <a:schemeClr val="tx1"/>
                  </a:solidFill>
                  <a:latin typeface="Tekton" charset="0"/>
                  <a:ea typeface="ＭＳ Ｐゴシック" charset="0"/>
                </a:defRPr>
              </a:lvl6pPr>
              <a:lvl7pPr marL="2971800" indent="-228600" algn="r" eaLnBrk="0" fontAlgn="base" hangingPunct="0">
                <a:spcBef>
                  <a:spcPct val="0"/>
                </a:spcBef>
                <a:spcAft>
                  <a:spcPct val="0"/>
                </a:spcAft>
                <a:defRPr sz="2400" b="1">
                  <a:solidFill>
                    <a:schemeClr val="tx1"/>
                  </a:solidFill>
                  <a:latin typeface="Tekton" charset="0"/>
                  <a:ea typeface="ＭＳ Ｐゴシック" charset="0"/>
                </a:defRPr>
              </a:lvl7pPr>
              <a:lvl8pPr marL="3429000" indent="-228600" algn="r" eaLnBrk="0" fontAlgn="base" hangingPunct="0">
                <a:spcBef>
                  <a:spcPct val="0"/>
                </a:spcBef>
                <a:spcAft>
                  <a:spcPct val="0"/>
                </a:spcAft>
                <a:defRPr sz="2400" b="1">
                  <a:solidFill>
                    <a:schemeClr val="tx1"/>
                  </a:solidFill>
                  <a:latin typeface="Tekton" charset="0"/>
                  <a:ea typeface="ＭＳ Ｐゴシック" charset="0"/>
                </a:defRPr>
              </a:lvl8pPr>
              <a:lvl9pPr marL="3886200" indent="-228600" algn="r" eaLnBrk="0" fontAlgn="base" hangingPunct="0">
                <a:spcBef>
                  <a:spcPct val="0"/>
                </a:spcBef>
                <a:spcAft>
                  <a:spcPct val="0"/>
                </a:spcAft>
                <a:defRPr sz="2400" b="1">
                  <a:solidFill>
                    <a:schemeClr val="tx1"/>
                  </a:solidFill>
                  <a:latin typeface="Tekton" charset="0"/>
                  <a:ea typeface="ＭＳ Ｐゴシック" charset="0"/>
                </a:defRPr>
              </a:lvl9pPr>
            </a:lstStyle>
            <a:p>
              <a:pPr algn="ctr"/>
              <a:r>
                <a:rPr lang="en-US"/>
                <a:t>control</a:t>
              </a:r>
            </a:p>
          </p:txBody>
        </p:sp>
      </p:grpSp>
    </p:spTree>
    <p:extLst>
      <p:ext uri="{BB962C8B-B14F-4D97-AF65-F5344CB8AC3E}">
        <p14:creationId xmlns:p14="http://schemas.microsoft.com/office/powerpoint/2010/main" val="1497851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Switches to Functions</a:t>
            </a:r>
            <a:endParaRPr lang="en-US" dirty="0"/>
          </a:p>
        </p:txBody>
      </p:sp>
      <p:sp>
        <p:nvSpPr>
          <p:cNvPr id="3" name="Content Placeholder 2"/>
          <p:cNvSpPr>
            <a:spLocks noGrp="1"/>
          </p:cNvSpPr>
          <p:nvPr>
            <p:ph idx="1"/>
          </p:nvPr>
        </p:nvSpPr>
        <p:spPr/>
        <p:txBody>
          <a:bodyPr/>
          <a:lstStyle/>
          <a:p>
            <a:r>
              <a:rPr lang="en-US" dirty="0" smtClean="0"/>
              <a:t>Encode logic using a series of switches</a:t>
            </a:r>
          </a:p>
          <a:p>
            <a:pPr lvl="1"/>
            <a:r>
              <a:rPr lang="en-US" b="1" u="sng" dirty="0" smtClean="0"/>
              <a:t>Big part of the course</a:t>
            </a:r>
          </a:p>
          <a:p>
            <a:r>
              <a:rPr lang="en-US" dirty="0" smtClean="0"/>
              <a:t>Need a way to encode information as inputs/outputs</a:t>
            </a:r>
          </a:p>
          <a:p>
            <a:pPr lvl="1"/>
            <a:r>
              <a:rPr lang="en-US" dirty="0" smtClean="0"/>
              <a:t>Garden hose analogy: ”1” if water is on, “0” if off</a:t>
            </a:r>
            <a:endParaRPr lang="en-US" dirty="0"/>
          </a:p>
          <a:p>
            <a:r>
              <a:rPr lang="en-US" dirty="0" smtClean="0"/>
              <a:t>Digital logic: Compose functions from switches</a:t>
            </a:r>
          </a:p>
          <a:p>
            <a:pPr lvl="1"/>
            <a:r>
              <a:rPr lang="en-US" dirty="0" smtClean="0"/>
              <a:t>Hose + clock -&gt; Morse code</a:t>
            </a:r>
          </a:p>
          <a:p>
            <a:pPr lvl="1"/>
            <a:r>
              <a:rPr lang="en-US" dirty="0" smtClean="0"/>
              <a:t>With enough garden hose switches, one could have 26 outputs, one for each letter of the alphabet</a:t>
            </a:r>
          </a:p>
        </p:txBody>
      </p:sp>
      <p:sp>
        <p:nvSpPr>
          <p:cNvPr id="4" name="Slide Number Placeholder 3"/>
          <p:cNvSpPr>
            <a:spLocks noGrp="1"/>
          </p:cNvSpPr>
          <p:nvPr>
            <p:ph type="sldNum" sz="quarter" idx="12"/>
          </p:nvPr>
        </p:nvSpPr>
        <p:spPr/>
        <p:txBody>
          <a:bodyPr/>
          <a:lstStyle/>
          <a:p>
            <a:fld id="{B79A3DA4-3E46-45AF-808A-D7FF9D1D755F}" type="slidenum">
              <a:rPr lang="en-US" smtClean="0"/>
              <a:pPr/>
              <a:t>34</a:t>
            </a:fld>
            <a:endParaRPr lang="en-US"/>
          </a:p>
        </p:txBody>
      </p:sp>
    </p:spTree>
    <p:extLst>
      <p:ext uri="{BB962C8B-B14F-4D97-AF65-F5344CB8AC3E}">
        <p14:creationId xmlns:p14="http://schemas.microsoft.com/office/powerpoint/2010/main" val="722880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Functions to Circuits and Chips</a:t>
            </a:r>
            <a:endParaRPr lang="en-US" dirty="0"/>
          </a:p>
        </p:txBody>
      </p:sp>
      <p:sp>
        <p:nvSpPr>
          <p:cNvPr id="3" name="Content Placeholder 2"/>
          <p:cNvSpPr>
            <a:spLocks noGrp="1"/>
          </p:cNvSpPr>
          <p:nvPr>
            <p:ph idx="1"/>
          </p:nvPr>
        </p:nvSpPr>
        <p:spPr/>
        <p:txBody>
          <a:bodyPr/>
          <a:lstStyle/>
          <a:p>
            <a:r>
              <a:rPr lang="en-US" dirty="0" smtClean="0"/>
              <a:t>Compose functions into more complex logic</a:t>
            </a:r>
          </a:p>
          <a:p>
            <a:pPr lvl="1"/>
            <a:r>
              <a:rPr lang="en-US" dirty="0" smtClean="0"/>
              <a:t>Eventually get a CPU</a:t>
            </a:r>
          </a:p>
          <a:p>
            <a:r>
              <a:rPr lang="en-US" dirty="0" smtClean="0"/>
              <a:t>An x86 or ARM CPU is a very, very complex circuit</a:t>
            </a:r>
          </a:p>
          <a:p>
            <a:r>
              <a:rPr lang="en-US" dirty="0" smtClean="0"/>
              <a:t>Fabricated on silicon</a:t>
            </a:r>
          </a:p>
          <a:p>
            <a:r>
              <a:rPr lang="en-US" dirty="0" smtClean="0"/>
              <a:t>One package is called a chip</a:t>
            </a:r>
          </a:p>
          <a:p>
            <a:endParaRPr lang="en-US" dirty="0"/>
          </a:p>
        </p:txBody>
      </p:sp>
      <p:sp>
        <p:nvSpPr>
          <p:cNvPr id="4" name="Slide Number Placeholder 3"/>
          <p:cNvSpPr>
            <a:spLocks noGrp="1"/>
          </p:cNvSpPr>
          <p:nvPr>
            <p:ph type="sldNum" sz="quarter" idx="12"/>
          </p:nvPr>
        </p:nvSpPr>
        <p:spPr/>
        <p:txBody>
          <a:bodyPr/>
          <a:lstStyle/>
          <a:p>
            <a:fld id="{B79A3DA4-3E46-45AF-808A-D7FF9D1D755F}" type="slidenum">
              <a:rPr lang="en-US" smtClean="0"/>
              <a:pPr/>
              <a:t>35</a:t>
            </a:fld>
            <a:endParaRPr lang="en-US"/>
          </a:p>
        </p:txBody>
      </p:sp>
    </p:spTree>
    <p:extLst>
      <p:ext uri="{BB962C8B-B14F-4D97-AF65-F5344CB8AC3E}">
        <p14:creationId xmlns:p14="http://schemas.microsoft.com/office/powerpoint/2010/main" val="19978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35814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p:txBody>
          <a:bodyPr>
            <a:normAutofit fontScale="90000"/>
          </a:bodyPr>
          <a:lstStyle/>
          <a:p>
            <a:pPr eaLnBrk="1" hangingPunct="1">
              <a:defRPr/>
            </a:pPr>
            <a:r>
              <a:rPr lang="en-US" dirty="0" smtClean="0">
                <a:ea typeface="ＭＳ Ｐゴシック" charset="0"/>
                <a:cs typeface="ＭＳ Ｐゴシック" charset="0"/>
              </a:rPr>
              <a:t>Making a chip</a:t>
            </a:r>
            <a:endParaRPr lang="en-US" dirty="0">
              <a:ea typeface="ＭＳ Ｐゴシック" charset="0"/>
              <a:cs typeface="ＭＳ Ｐゴシック" charset="0"/>
            </a:endParaRPr>
          </a:p>
        </p:txBody>
      </p:sp>
      <p:sp>
        <p:nvSpPr>
          <p:cNvPr id="28676" name="Rectangle 4"/>
          <p:cNvSpPr>
            <a:spLocks noGrp="1" noChangeArrowheads="1"/>
          </p:cNvSpPr>
          <p:nvPr>
            <p:ph idx="1"/>
          </p:nvPr>
        </p:nvSpPr>
        <p:spPr>
          <a:xfrm>
            <a:off x="0" y="1268760"/>
            <a:ext cx="5562600" cy="4922490"/>
          </a:xfrm>
        </p:spPr>
        <p:txBody>
          <a:bodyPr>
            <a:normAutofit/>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Silicon Wafers</a:t>
            </a:r>
          </a:p>
          <a:p>
            <a:pPr lvl="1" eaLnBrk="1" hangingPunct="1">
              <a:defRPr/>
            </a:pPr>
            <a:r>
              <a:rPr lang="en-US" dirty="0">
                <a:effectLst>
                  <a:outerShdw blurRad="38100" dist="38100" dir="2700000" algn="tl">
                    <a:srgbClr val="DDDDDD"/>
                  </a:outerShdw>
                </a:effectLst>
                <a:ea typeface="ＭＳ Ｐゴシック" charset="0"/>
              </a:rPr>
              <a:t>Chip manufactures build many copies of the same circuit </a:t>
            </a:r>
            <a:r>
              <a:rPr lang="en-US" dirty="0" smtClean="0">
                <a:effectLst>
                  <a:outerShdw blurRad="38100" dist="38100" dir="2700000" algn="tl">
                    <a:srgbClr val="DDDDDD"/>
                  </a:outerShdw>
                </a:effectLst>
                <a:ea typeface="ＭＳ Ｐゴシック" charset="0"/>
              </a:rPr>
              <a:t>(chip) on a </a:t>
            </a:r>
            <a:r>
              <a:rPr lang="en-US" dirty="0">
                <a:effectLst>
                  <a:outerShdw blurRad="38100" dist="38100" dir="2700000" algn="tl">
                    <a:srgbClr val="DDDDDD"/>
                  </a:outerShdw>
                </a:effectLst>
                <a:ea typeface="ＭＳ Ｐゴシック" charset="0"/>
              </a:rPr>
              <a:t>single </a:t>
            </a:r>
            <a:r>
              <a:rPr lang="en-US" dirty="0" smtClean="0">
                <a:effectLst>
                  <a:outerShdw blurRad="38100" dist="38100" dir="2700000" algn="tl">
                    <a:srgbClr val="DDDDDD"/>
                  </a:outerShdw>
                </a:effectLst>
                <a:ea typeface="ＭＳ Ｐゴシック" charset="0"/>
              </a:rPr>
              <a:t>wafer</a:t>
            </a:r>
            <a:endParaRPr lang="en-US" dirty="0">
              <a:effectLst>
                <a:outerShdw blurRad="38100" dist="38100" dir="2700000" algn="tl">
                  <a:srgbClr val="DDDDDD"/>
                </a:outerShdw>
              </a:effectLst>
              <a:ea typeface="ＭＳ Ｐゴシック" charset="0"/>
            </a:endParaRPr>
          </a:p>
          <a:p>
            <a:pPr lvl="2" eaLnBrk="1" hangingPunct="1">
              <a:defRPr/>
            </a:pPr>
            <a:r>
              <a:rPr lang="en-US" dirty="0" smtClean="0">
                <a:effectLst>
                  <a:outerShdw blurRad="38100" dist="38100" dir="2700000" algn="tl">
                    <a:srgbClr val="DDDDDD"/>
                  </a:outerShdw>
                </a:effectLst>
                <a:ea typeface="ＭＳ Ｐゴシック" charset="0"/>
              </a:rPr>
              <a:t>Yield: % of chips that work</a:t>
            </a:r>
          </a:p>
          <a:p>
            <a:pPr lvl="1" eaLnBrk="1" hangingPunct="1">
              <a:defRPr/>
            </a:pPr>
            <a:r>
              <a:rPr lang="en-US" dirty="0" smtClean="0">
                <a:effectLst>
                  <a:outerShdw blurRad="38100" dist="38100" dir="2700000" algn="tl">
                    <a:srgbClr val="DDDDDD"/>
                  </a:outerShdw>
                </a:effectLst>
                <a:ea typeface="ＭＳ Ｐゴシック" charset="0"/>
              </a:rPr>
              <a:t>Wafers </a:t>
            </a:r>
            <a:r>
              <a:rPr lang="en-US" dirty="0">
                <a:effectLst>
                  <a:outerShdw blurRad="38100" dist="38100" dir="2700000" algn="tl">
                    <a:srgbClr val="DDDDDD"/>
                  </a:outerShdw>
                </a:effectLst>
                <a:ea typeface="ＭＳ Ｐゴシック" charset="0"/>
              </a:rPr>
              <a:t>are processed by automated fabrication </a:t>
            </a:r>
            <a:r>
              <a:rPr lang="en-US" dirty="0" smtClean="0">
                <a:effectLst>
                  <a:outerShdw blurRad="38100" dist="38100" dir="2700000" algn="tl">
                    <a:srgbClr val="DDDDDD"/>
                  </a:outerShdw>
                </a:effectLst>
                <a:ea typeface="ＭＳ Ｐゴシック" charset="0"/>
              </a:rPr>
              <a:t>lines</a:t>
            </a:r>
            <a:endParaRPr lang="en-US" dirty="0">
              <a:effectLst>
                <a:outerShdw blurRad="38100" dist="38100" dir="2700000" algn="tl">
                  <a:srgbClr val="DDDDDD"/>
                </a:outerShdw>
              </a:effectLst>
              <a:ea typeface="ＭＳ Ｐゴシック" charset="0"/>
            </a:endParaRPr>
          </a:p>
          <a:p>
            <a:pPr lvl="2" eaLnBrk="1" hangingPunct="1">
              <a:defRPr/>
            </a:pPr>
            <a:r>
              <a:rPr lang="en-US" dirty="0" smtClean="0">
                <a:effectLst>
                  <a:outerShdw blurRad="38100" dist="38100" dir="2700000" algn="tl">
                    <a:srgbClr val="DDDDDD"/>
                  </a:outerShdw>
                </a:effectLst>
                <a:ea typeface="ＭＳ Ｐゴシック" charset="0"/>
              </a:rPr>
              <a:t>In a </a:t>
            </a:r>
            <a:r>
              <a:rPr lang="en-US" dirty="0">
                <a:effectLst>
                  <a:outerShdw blurRad="38100" dist="38100" dir="2700000" algn="tl">
                    <a:srgbClr val="DDDDDD"/>
                  </a:outerShdw>
                </a:effectLst>
                <a:ea typeface="ＭＳ Ｐゴシック" charset="0"/>
              </a:rPr>
              <a:t>meticulously clean </a:t>
            </a:r>
            <a:r>
              <a:rPr lang="en-US" dirty="0" smtClean="0">
                <a:effectLst>
                  <a:outerShdw blurRad="38100" dist="38100" dir="2700000" algn="tl">
                    <a:srgbClr val="DDDDDD"/>
                  </a:outerShdw>
                </a:effectLst>
                <a:ea typeface="ＭＳ Ｐゴシック" charset="0"/>
              </a:rPr>
              <a:t>environment</a:t>
            </a:r>
            <a:endParaRPr lang="en-US" dirty="0">
              <a:effectLst>
                <a:outerShdw blurRad="38100" dist="38100" dir="2700000" algn="tl">
                  <a:srgbClr val="DDDDDD"/>
                </a:outerShdw>
              </a:effectLst>
              <a:ea typeface="ＭＳ Ｐゴシック" charset="0"/>
            </a:endParaRPr>
          </a:p>
          <a:p>
            <a:pPr lvl="1" eaLnBrk="1" hangingPunct="1">
              <a:defRPr/>
            </a:pPr>
            <a:endParaRPr lang="en-US" dirty="0">
              <a:effectLst>
                <a:outerShdw blurRad="38100" dist="38100" dir="2700000" algn="tl">
                  <a:srgbClr val="DDDDDD"/>
                </a:outerShdw>
              </a:effectLst>
              <a:ea typeface="ＭＳ Ｐゴシック" charset="0"/>
            </a:endParaRPr>
          </a:p>
        </p:txBody>
      </p:sp>
      <p:pic>
        <p:nvPicPr>
          <p:cNvPr id="921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144" y="1263998"/>
            <a:ext cx="28575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26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110957"/>
            <a:ext cx="2335212" cy="177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496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Abstraction: Encapsulate a function</a:t>
            </a:r>
          </a:p>
          <a:p>
            <a:pPr lvl="1"/>
            <a:r>
              <a:rPr lang="en-US" dirty="0" smtClean="0"/>
              <a:t>Separates “what” from “how”</a:t>
            </a:r>
          </a:p>
          <a:p>
            <a:r>
              <a:rPr lang="en-US" dirty="0" smtClean="0"/>
              <a:t>Computers are built by </a:t>
            </a:r>
            <a:r>
              <a:rPr lang="en-US" i="1" dirty="0" smtClean="0"/>
              <a:t>composing</a:t>
            </a:r>
            <a:r>
              <a:rPr lang="en-US" dirty="0" smtClean="0"/>
              <a:t> functions</a:t>
            </a:r>
          </a:p>
          <a:p>
            <a:pPr lvl="1"/>
            <a:r>
              <a:rPr lang="en-US" dirty="0" smtClean="0"/>
              <a:t>Many, many layers of abstraction</a:t>
            </a:r>
          </a:p>
          <a:p>
            <a:r>
              <a:rPr lang="en-US" dirty="0" smtClean="0"/>
              <a:t>Hardware: I/O, CPU, Memory</a:t>
            </a:r>
          </a:p>
          <a:p>
            <a:pPr lvl="1"/>
            <a:r>
              <a:rPr lang="en-US" dirty="0" smtClean="0"/>
              <a:t>It’s all gates-&gt;circuits-&gt;chips, just different functions</a:t>
            </a:r>
          </a:p>
          <a:p>
            <a:r>
              <a:rPr lang="en-US" dirty="0" smtClean="0"/>
              <a:t>Digital logic: encoding and manipulating data with switches</a:t>
            </a:r>
            <a:endParaRPr lang="en-US" dirty="0"/>
          </a:p>
        </p:txBody>
      </p:sp>
      <p:sp>
        <p:nvSpPr>
          <p:cNvPr id="4" name="Slide Number Placeholder 3"/>
          <p:cNvSpPr>
            <a:spLocks noGrp="1"/>
          </p:cNvSpPr>
          <p:nvPr>
            <p:ph type="sldNum" sz="quarter" idx="12"/>
          </p:nvPr>
        </p:nvSpPr>
        <p:spPr/>
        <p:txBody>
          <a:bodyPr/>
          <a:lstStyle/>
          <a:p>
            <a:fld id="{B79A3DA4-3E46-45AF-808A-D7FF9D1D755F}" type="slidenum">
              <a:rPr lang="en-US" smtClean="0"/>
              <a:pPr/>
              <a:t>37</a:t>
            </a:fld>
            <a:endParaRPr lang="en-US"/>
          </a:p>
        </p:txBody>
      </p:sp>
    </p:spTree>
    <p:extLst>
      <p:ext uri="{BB962C8B-B14F-4D97-AF65-F5344CB8AC3E}">
        <p14:creationId xmlns:p14="http://schemas.microsoft.com/office/powerpoint/2010/main" val="1914123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Course Policies</a:t>
            </a:r>
            <a:endParaRPr lang="en-US" dirty="0"/>
          </a:p>
        </p:txBody>
      </p:sp>
      <p:sp>
        <p:nvSpPr>
          <p:cNvPr id="3" name="Content Placeholder 2"/>
          <p:cNvSpPr>
            <a:spLocks noGrp="1"/>
          </p:cNvSpPr>
          <p:nvPr>
            <p:ph idx="1"/>
          </p:nvPr>
        </p:nvSpPr>
        <p:spPr/>
        <p:txBody>
          <a:bodyPr/>
          <a:lstStyle/>
          <a:p>
            <a:r>
              <a:rPr lang="en-US" dirty="0" smtClean="0"/>
              <a:t>Syllabus, schedule, homework, etc. posted on course website</a:t>
            </a:r>
          </a:p>
          <a:p>
            <a:r>
              <a:rPr lang="en-US" dirty="0" smtClean="0">
                <a:hlinkClick r:id="rId2"/>
              </a:rPr>
              <a:t>www.cs.unc.edu/~</a:t>
            </a:r>
            <a:r>
              <a:rPr lang="en-US" dirty="0" smtClean="0">
                <a:hlinkClick r:id="rId2"/>
              </a:rPr>
              <a:t>porter/courses/comp411/s18</a:t>
            </a:r>
            <a:r>
              <a:rPr lang="en-US" dirty="0" smtClean="0"/>
              <a:t> </a:t>
            </a:r>
          </a:p>
          <a:p>
            <a:r>
              <a:rPr lang="en-US" dirty="0" smtClean="0"/>
              <a:t>Please read the syllabus carefully</a:t>
            </a:r>
          </a:p>
          <a:p>
            <a:r>
              <a:rPr lang="en-US" dirty="0" smtClean="0"/>
              <a:t>And sign up for piazza to get announcements</a:t>
            </a:r>
            <a:endParaRPr lang="en-US" dirty="0" smtClean="0"/>
          </a:p>
          <a:p>
            <a:endParaRPr lang="en-US" dirty="0"/>
          </a:p>
        </p:txBody>
      </p:sp>
    </p:spTree>
    <p:extLst>
      <p:ext uri="{BB962C8B-B14F-4D97-AF65-F5344CB8AC3E}">
        <p14:creationId xmlns:p14="http://schemas.microsoft.com/office/powerpoint/2010/main" val="600308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dirty="0" smtClean="0"/>
              <a:t>Required Textbooks</a:t>
            </a:r>
            <a:endParaRPr lang="en-US" dirty="0"/>
          </a:p>
        </p:txBody>
      </p:sp>
      <p:sp>
        <p:nvSpPr>
          <p:cNvPr id="4" name="Content Placeholder 3"/>
          <p:cNvSpPr>
            <a:spLocks noGrp="1"/>
          </p:cNvSpPr>
          <p:nvPr>
            <p:ph idx="1"/>
          </p:nvPr>
        </p:nvSpPr>
        <p:spPr/>
        <p:txBody>
          <a:bodyPr>
            <a:normAutofit fontScale="92500" lnSpcReduction="10000"/>
          </a:bodyPr>
          <a:lstStyle/>
          <a:p>
            <a:pPr marL="514350" indent="-514350">
              <a:buFont typeface="+mj-lt"/>
              <a:buAutoNum type="arabicPeriod"/>
              <a:defRPr/>
            </a:pPr>
            <a:r>
              <a:rPr lang="en-US" i="1" dirty="0" smtClean="0"/>
              <a:t>Computer Organization and Design:  </a:t>
            </a:r>
            <a:r>
              <a:rPr lang="en-US" i="1" dirty="0" smtClean="0"/>
              <a:t/>
            </a:r>
            <a:br>
              <a:rPr lang="en-US" i="1" dirty="0" smtClean="0"/>
            </a:br>
            <a:r>
              <a:rPr lang="en-US" i="1" dirty="0" smtClean="0"/>
              <a:t>The </a:t>
            </a:r>
            <a:r>
              <a:rPr lang="en-US" i="1" dirty="0" smtClean="0"/>
              <a:t>Hardware/Software Interface</a:t>
            </a:r>
          </a:p>
          <a:p>
            <a:pPr marL="457200" lvl="1" indent="0">
              <a:buFont typeface="Wingdings" charset="0"/>
              <a:buNone/>
              <a:defRPr/>
            </a:pPr>
            <a:r>
              <a:rPr lang="en-US" dirty="0" smtClean="0"/>
              <a:t>	Patterson and Hennessy</a:t>
            </a:r>
          </a:p>
          <a:p>
            <a:pPr marL="457200" lvl="1" indent="0">
              <a:buFont typeface="Wingdings" charset="0"/>
              <a:buNone/>
              <a:defRPr/>
            </a:pPr>
            <a:r>
              <a:rPr lang="en-US" dirty="0" smtClean="0"/>
              <a:t>	</a:t>
            </a:r>
            <a:r>
              <a:rPr lang="en-US" u="sng" dirty="0" smtClean="0"/>
              <a:t>5th ed.,</a:t>
            </a:r>
            <a:r>
              <a:rPr lang="en-US" dirty="0" smtClean="0"/>
              <a:t> Oct 2013</a:t>
            </a:r>
          </a:p>
          <a:p>
            <a:pPr marL="457200" lvl="1" indent="0">
              <a:buNone/>
              <a:defRPr/>
            </a:pPr>
            <a:r>
              <a:rPr lang="en-US" dirty="0" smtClean="0"/>
              <a:t>	ISBN 9780124077263</a:t>
            </a:r>
          </a:p>
          <a:p>
            <a:pPr marL="457200" lvl="1" indent="0">
              <a:buFont typeface="Wingdings" charset="0"/>
              <a:buNone/>
              <a:defRPr/>
            </a:pPr>
            <a:endParaRPr lang="en-US" dirty="0" smtClean="0"/>
          </a:p>
          <a:p>
            <a:pPr marL="457200" lvl="1" indent="0">
              <a:buFont typeface="Wingdings" charset="0"/>
              <a:buNone/>
              <a:defRPr/>
            </a:pPr>
            <a:endParaRPr lang="en-US" dirty="0"/>
          </a:p>
          <a:p>
            <a:pPr marL="514350" indent="-457200">
              <a:buFont typeface="+mj-lt"/>
              <a:buAutoNum type="arabicPeriod"/>
              <a:defRPr/>
            </a:pPr>
            <a:r>
              <a:rPr lang="en-US" i="1" dirty="0" smtClean="0"/>
              <a:t>C Programming: </a:t>
            </a:r>
            <a:br>
              <a:rPr lang="en-US" i="1" dirty="0" smtClean="0"/>
            </a:br>
            <a:r>
              <a:rPr lang="en-US" i="1" dirty="0" smtClean="0"/>
              <a:t>Absolute Beginner’s Guide</a:t>
            </a:r>
          </a:p>
          <a:p>
            <a:pPr marL="457200" lvl="1" indent="0">
              <a:buFont typeface="Wingdings" charset="0"/>
              <a:buNone/>
              <a:defRPr/>
            </a:pPr>
            <a:r>
              <a:rPr lang="en-US" dirty="0" smtClean="0"/>
              <a:t>	Greg Perry and Dean Miller</a:t>
            </a:r>
          </a:p>
          <a:p>
            <a:pPr marL="457200" lvl="1" indent="0">
              <a:buNone/>
              <a:defRPr/>
            </a:pPr>
            <a:r>
              <a:rPr lang="en-US" dirty="0" smtClean="0"/>
              <a:t>	</a:t>
            </a:r>
            <a:r>
              <a:rPr lang="en-US" dirty="0"/>
              <a:t>3rd ed., </a:t>
            </a:r>
            <a:r>
              <a:rPr lang="en-US" dirty="0" smtClean="0"/>
              <a:t>Aug 2013</a:t>
            </a:r>
            <a:br>
              <a:rPr lang="en-US" dirty="0" smtClean="0"/>
            </a:br>
            <a:r>
              <a:rPr lang="en-US" dirty="0" smtClean="0"/>
              <a:t>	ISBN </a:t>
            </a:r>
            <a:r>
              <a:rPr lang="en-US" dirty="0"/>
              <a:t>978-</a:t>
            </a:r>
            <a:r>
              <a:rPr lang="en-US" dirty="0" smtClean="0"/>
              <a:t>0789751980</a:t>
            </a:r>
            <a:br>
              <a:rPr lang="en-US" dirty="0" smtClean="0"/>
            </a:br>
            <a:endParaRPr lang="en-US" dirty="0" smtClean="0"/>
          </a:p>
        </p:txBody>
      </p:sp>
      <p:pic>
        <p:nvPicPr>
          <p:cNvPr id="2" name="Picture 1" descr="cod-ph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340769"/>
            <a:ext cx="2420511" cy="2944661"/>
          </a:xfrm>
          <a:prstGeom prst="rect">
            <a:avLst/>
          </a:prstGeom>
        </p:spPr>
      </p:pic>
      <p:pic>
        <p:nvPicPr>
          <p:cNvPr id="5" name="Picture 4"/>
          <p:cNvPicPr>
            <a:picLocks noChangeAspect="1"/>
          </p:cNvPicPr>
          <p:nvPr/>
        </p:nvPicPr>
        <p:blipFill>
          <a:blip r:embed="rId3"/>
          <a:stretch>
            <a:fillRect/>
          </a:stretch>
        </p:blipFill>
        <p:spPr>
          <a:xfrm>
            <a:off x="6629400" y="3642008"/>
            <a:ext cx="2283760" cy="3050891"/>
          </a:xfrm>
          <a:prstGeom prst="rect">
            <a:avLst/>
          </a:prstGeom>
        </p:spPr>
      </p:pic>
    </p:spTree>
    <p:extLst>
      <p:ext uri="{BB962C8B-B14F-4D97-AF65-F5344CB8AC3E}">
        <p14:creationId xmlns:p14="http://schemas.microsoft.com/office/powerpoint/2010/main" val="1427242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normAutofit fontScale="90000"/>
          </a:bodyPr>
          <a:lstStyle/>
          <a:p>
            <a:pPr eaLnBrk="1" hangingPunct="1">
              <a:defRPr/>
            </a:pPr>
            <a:r>
              <a:rPr lang="en-US" dirty="0" smtClean="0">
                <a:ea typeface="ＭＳ Ｐゴシック" charset="0"/>
                <a:cs typeface="ＭＳ Ｐゴシック" charset="0"/>
              </a:rPr>
              <a:t>Introductions</a:t>
            </a:r>
            <a:endParaRPr lang="en-US" dirty="0">
              <a:ea typeface="ＭＳ Ｐゴシック" charset="0"/>
              <a:cs typeface="ＭＳ Ｐゴシック" charset="0"/>
            </a:endParaRPr>
          </a:p>
        </p:txBody>
      </p:sp>
      <p:sp>
        <p:nvSpPr>
          <p:cNvPr id="10243" name="Rectangle 5"/>
          <p:cNvSpPr>
            <a:spLocks noGrp="1" noChangeArrowheads="1"/>
          </p:cNvSpPr>
          <p:nvPr>
            <p:ph idx="1"/>
          </p:nvPr>
        </p:nvSpPr>
        <p:spPr/>
        <p:txBody>
          <a:bodyPr/>
          <a:lstStyle/>
          <a:p>
            <a:pPr eaLnBrk="1" hangingPunct="1">
              <a:defRPr/>
            </a:pPr>
            <a:r>
              <a:rPr lang="en-US" dirty="0" smtClean="0">
                <a:effectLst>
                  <a:outerShdw blurRad="38100" dist="38100" dir="2700000" algn="tl">
                    <a:srgbClr val="DDDDDD"/>
                  </a:outerShdw>
                </a:effectLst>
                <a:ea typeface="ＭＳ Ｐゴシック" charset="0"/>
                <a:cs typeface="ＭＳ Ｐゴシック" charset="0"/>
              </a:rPr>
              <a:t>Who am I?</a:t>
            </a:r>
          </a:p>
          <a:p>
            <a:pPr eaLnBrk="1" hangingPunct="1">
              <a:defRPr/>
            </a:pPr>
            <a:r>
              <a:rPr lang="en-US" dirty="0" smtClean="0">
                <a:effectLst>
                  <a:outerShdw blurRad="38100" dist="38100" dir="2700000" algn="tl">
                    <a:srgbClr val="DDDDDD"/>
                  </a:outerShdw>
                </a:effectLst>
                <a:ea typeface="ＭＳ Ｐゴシック" charset="0"/>
                <a:cs typeface="ＭＳ Ｐゴシック" charset="0"/>
              </a:rPr>
              <a:t>Who are you?</a:t>
            </a:r>
          </a:p>
          <a:p>
            <a:pPr lvl="1" eaLnBrk="1" hangingPunct="1">
              <a:defRPr/>
            </a:pPr>
            <a:r>
              <a:rPr lang="en-US" dirty="0">
                <a:effectLst>
                  <a:outerShdw blurRad="38100" dist="38100" dir="2700000" algn="tl">
                    <a:srgbClr val="DDDDDD"/>
                  </a:outerShdw>
                </a:effectLst>
                <a:ea typeface="ＭＳ Ｐゴシック" charset="0"/>
                <a:cs typeface="ＭＳ Ｐゴシック" charset="0"/>
              </a:rPr>
              <a:t>b</a:t>
            </a:r>
            <a:r>
              <a:rPr lang="en-US" dirty="0" smtClean="0">
                <a:effectLst>
                  <a:outerShdw blurRad="38100" dist="38100" dir="2700000" algn="tl">
                    <a:srgbClr val="DDDDDD"/>
                  </a:outerShdw>
                </a:effectLst>
                <a:ea typeface="ＭＳ Ｐゴシック" charset="0"/>
                <a:cs typeface="ＭＳ Ｐゴシック" charset="0"/>
              </a:rPr>
              <a:t>y year</a:t>
            </a:r>
            <a:endParaRPr lang="en-US" dirty="0">
              <a:effectLst>
                <a:outerShdw blurRad="38100" dist="38100" dir="2700000" algn="tl">
                  <a:srgbClr val="DDDDDD"/>
                </a:outerShdw>
              </a:effectLst>
              <a:ea typeface="ＭＳ Ｐゴシック" charset="0"/>
              <a:cs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by major</a:t>
            </a:r>
          </a:p>
          <a:p>
            <a:pPr eaLnBrk="1" hangingPunct="1">
              <a:defRPr/>
            </a:pPr>
            <a:endParaRPr lang="en-US" dirty="0" smtClean="0"/>
          </a:p>
          <a:p>
            <a:pPr eaLnBrk="1" hangingPunct="1">
              <a:defRPr/>
            </a:pPr>
            <a:r>
              <a:rPr lang="en-US" dirty="0" smtClean="0"/>
              <a:t>Why </a:t>
            </a:r>
            <a:r>
              <a:rPr lang="en-US" dirty="0"/>
              <a:t>take this course</a:t>
            </a:r>
            <a:r>
              <a:rPr lang="en-US" dirty="0" smtClean="0"/>
              <a:t>?</a:t>
            </a: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let’s hear from you</a:t>
            </a:r>
            <a:endParaRPr lang="en-US" dirty="0">
              <a:effectLst>
                <a:outerShdw blurRad="38100" dist="38100" dir="2700000" algn="tl">
                  <a:srgbClr val="DDDDDD"/>
                </a:outerShdw>
              </a:effectLst>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a:t>
            </a:fld>
            <a:endParaRPr lang="en-US"/>
          </a:p>
        </p:txBody>
      </p:sp>
    </p:spTree>
    <p:extLst>
      <p:ext uri="{BB962C8B-B14F-4D97-AF65-F5344CB8AC3E}">
        <p14:creationId xmlns:p14="http://schemas.microsoft.com/office/powerpoint/2010/main" val="2018682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Credits</a:t>
            </a:r>
          </a:p>
        </p:txBody>
      </p:sp>
      <p:sp>
        <p:nvSpPr>
          <p:cNvPr id="5123" name="Rectangle 3"/>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Some of </a:t>
            </a:r>
            <a:r>
              <a:rPr lang="en-US" dirty="0" smtClean="0">
                <a:effectLst>
                  <a:outerShdw blurRad="38100" dist="38100" dir="2700000" algn="tl">
                    <a:srgbClr val="DDDDDD"/>
                  </a:outerShdw>
                </a:effectLst>
                <a:ea typeface="ＭＳ Ｐゴシック" charset="0"/>
                <a:cs typeface="ＭＳ Ｐゴシック" charset="0"/>
              </a:rPr>
              <a:t>the course </a:t>
            </a:r>
            <a:r>
              <a:rPr lang="en-US" dirty="0">
                <a:effectLst>
                  <a:outerShdw blurRad="38100" dist="38100" dir="2700000" algn="tl">
                    <a:srgbClr val="DDDDDD"/>
                  </a:outerShdw>
                </a:effectLst>
                <a:ea typeface="ＭＳ Ｐゴシック" charset="0"/>
                <a:cs typeface="ＭＳ Ｐゴシック" charset="0"/>
              </a:rPr>
              <a:t>slides were developed by </a:t>
            </a:r>
            <a:r>
              <a:rPr lang="en-US" dirty="0" err="1" smtClean="0">
                <a:effectLst>
                  <a:outerShdw blurRad="38100" dist="38100" dir="2700000" algn="tl">
                    <a:srgbClr val="DDDDDD"/>
                  </a:outerShdw>
                </a:effectLst>
                <a:ea typeface="ＭＳ Ｐゴシック" charset="0"/>
                <a:cs typeface="ＭＳ Ｐゴシック" charset="0"/>
              </a:rPr>
              <a:t>Montek</a:t>
            </a:r>
            <a:r>
              <a:rPr lang="en-US" dirty="0" smtClean="0">
                <a:effectLst>
                  <a:outerShdw blurRad="38100" dist="38100" dir="2700000" algn="tl">
                    <a:srgbClr val="DDDDDD"/>
                  </a:outerShdw>
                </a:effectLst>
                <a:ea typeface="ＭＳ Ｐゴシック" charset="0"/>
                <a:cs typeface="ＭＳ Ｐゴシック" charset="0"/>
              </a:rPr>
              <a:t> Singh, Leonard </a:t>
            </a:r>
            <a:r>
              <a:rPr lang="en-US" dirty="0">
                <a:effectLst>
                  <a:outerShdw blurRad="38100" dist="38100" dir="2700000" algn="tl">
                    <a:srgbClr val="DDDDDD"/>
                  </a:outerShdw>
                </a:effectLst>
                <a:ea typeface="ＭＳ Ｐゴシック" charset="0"/>
                <a:cs typeface="ＭＳ Ｐゴシック" charset="0"/>
              </a:rPr>
              <a:t>McMillan and </a:t>
            </a:r>
            <a:r>
              <a:rPr lang="en-US" dirty="0" smtClean="0">
                <a:effectLst>
                  <a:outerShdw blurRad="38100" dist="38100" dir="2700000" algn="tl">
                    <a:srgbClr val="DDDDDD"/>
                  </a:outerShdw>
                </a:effectLst>
                <a:ea typeface="ＭＳ Ｐゴシック" charset="0"/>
                <a:cs typeface="ＭＳ Ｐゴシック" charset="0"/>
              </a:rPr>
              <a:t>Gary Bishop</a:t>
            </a:r>
          </a:p>
          <a:p>
            <a:pPr eaLnBrk="1" hangingPunct="1">
              <a:defRPr/>
            </a:pPr>
            <a:r>
              <a:rPr lang="en-US" dirty="0" smtClean="0">
                <a:effectLst>
                  <a:outerShdw blurRad="38100" dist="38100" dir="2700000" algn="tl">
                    <a:srgbClr val="DDDDDD"/>
                  </a:outerShdw>
                </a:effectLst>
                <a:ea typeface="ＭＳ Ｐゴシック" charset="0"/>
                <a:cs typeface="ＭＳ Ｐゴシック" charset="0"/>
              </a:rPr>
              <a:t>Some </a:t>
            </a:r>
            <a:r>
              <a:rPr lang="en-US" dirty="0" smtClean="0">
                <a:effectLst>
                  <a:outerShdw blurRad="38100" dist="38100" dir="2700000" algn="tl">
                    <a:srgbClr val="DDDDDD"/>
                  </a:outerShdw>
                </a:effectLst>
                <a:ea typeface="ＭＳ Ｐゴシック" charset="0"/>
                <a:cs typeface="ＭＳ Ｐゴシック" charset="0"/>
              </a:rPr>
              <a:t>slides and other materials are from the book </a:t>
            </a:r>
            <a:r>
              <a:rPr lang="en-US" dirty="0" smtClean="0">
                <a:effectLst>
                  <a:outerShdw blurRad="38100" dist="38100" dir="2700000" algn="tl">
                    <a:srgbClr val="DDDDDD"/>
                  </a:outerShdw>
                </a:effectLst>
                <a:ea typeface="ＭＳ Ｐゴシック" charset="0"/>
                <a:cs typeface="ＭＳ Ｐゴシック" charset="0"/>
              </a:rPr>
              <a:t>publisher</a:t>
            </a:r>
          </a:p>
          <a:p>
            <a:pPr eaLnBrk="1" hangingPunct="1">
              <a:defRPr/>
            </a:pPr>
            <a:endParaRPr lang="en-US" dirty="0">
              <a:effectLst>
                <a:outerShdw blurRad="38100" dist="38100" dir="2700000" algn="tl">
                  <a:srgbClr val="DDDDDD"/>
                </a:outerShdw>
              </a:effectLst>
              <a:ea typeface="ＭＳ Ｐゴシック" charset="0"/>
              <a:cs typeface="ＭＳ Ｐゴシック" charset="0"/>
            </a:endParaRPr>
          </a:p>
          <a:p>
            <a:pPr eaLnBrk="1" hangingPunct="1">
              <a:defRPr/>
            </a:pPr>
            <a:r>
              <a:rPr lang="en-US" dirty="0" smtClean="0">
                <a:effectLst>
                  <a:outerShdw blurRad="38100" dist="38100" dir="2700000" algn="tl">
                    <a:srgbClr val="DDDDDD"/>
                  </a:outerShdw>
                </a:effectLst>
                <a:ea typeface="ＭＳ Ｐゴシック" charset="0"/>
                <a:cs typeface="ＭＳ Ｐゴシック" charset="0"/>
              </a:rPr>
              <a:t>This applies to all decks for the course (unless other names are added to specific decks)</a:t>
            </a:r>
            <a:endParaRPr lang="en-US" dirty="0">
              <a:effectLst>
                <a:outerShdw blurRad="38100" dist="38100" dir="2700000" algn="tl">
                  <a:srgbClr val="DDDDDD"/>
                </a:outerShdw>
              </a:effectLst>
              <a:ea typeface="ＭＳ Ｐゴシック" charset="0"/>
              <a:cs typeface="ＭＳ Ｐゴシック" charset="0"/>
            </a:endParaRPr>
          </a:p>
        </p:txBody>
      </p:sp>
    </p:spTree>
    <p:extLst>
      <p:ext uri="{BB962C8B-B14F-4D97-AF65-F5344CB8AC3E}">
        <p14:creationId xmlns:p14="http://schemas.microsoft.com/office/powerpoint/2010/main" val="278427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Prerequisites</a:t>
            </a:r>
          </a:p>
        </p:txBody>
      </p:sp>
      <p:sp>
        <p:nvSpPr>
          <p:cNvPr id="7171" name="Rectangle 3"/>
          <p:cNvSpPr>
            <a:spLocks noGrp="1" noChangeArrowheads="1"/>
          </p:cNvSpPr>
          <p:nvPr>
            <p:ph idx="1"/>
          </p:nvPr>
        </p:nvSpPr>
        <p:spPr/>
        <p:txBody>
          <a:bodyPr>
            <a:normAutofit fontScale="92500" lnSpcReduction="20000"/>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COMP401:  Foundations of Programming</a:t>
            </a:r>
          </a:p>
          <a:p>
            <a:pPr lvl="1" eaLnBrk="1" hangingPunct="1">
              <a:defRPr/>
            </a:pPr>
            <a:r>
              <a:rPr lang="en-US" dirty="0">
                <a:effectLst>
                  <a:outerShdw blurRad="38100" dist="38100" dir="2700000" algn="tl">
                    <a:srgbClr val="DDDDDD"/>
                  </a:outerShdw>
                </a:effectLst>
                <a:ea typeface="ＭＳ Ｐゴシック" charset="0"/>
              </a:rPr>
              <a:t>This is a hard prerequisite</a:t>
            </a:r>
          </a:p>
          <a:p>
            <a:pPr lvl="1" eaLnBrk="1" hangingPunct="1">
              <a:defRPr/>
            </a:pPr>
            <a:r>
              <a:rPr lang="en-US" dirty="0">
                <a:effectLst>
                  <a:outerShdw blurRad="38100" dist="38100" dir="2700000" algn="tl">
                    <a:srgbClr val="DDDDDD"/>
                  </a:outerShdw>
                </a:effectLst>
                <a:ea typeface="ＭＳ Ｐゴシック" charset="0"/>
              </a:rPr>
              <a:t>You may be able to substitute another programming course, but please first talk to me!</a:t>
            </a:r>
            <a:br>
              <a:rPr lang="en-US" dirty="0">
                <a:effectLst>
                  <a:outerShdw blurRad="38100" dist="38100" dir="2700000" algn="tl">
                    <a:srgbClr val="DDDDDD"/>
                  </a:outerShdw>
                </a:effectLst>
                <a:ea typeface="ＭＳ Ｐゴシック" charset="0"/>
              </a:rPr>
            </a:br>
            <a:endParaRPr lang="en-US" dirty="0">
              <a:effectLst>
                <a:outerShdw blurRad="38100" dist="38100" dir="2700000" algn="tl">
                  <a:srgbClr val="DDDDDD"/>
                </a:outerShdw>
              </a:effectLst>
              <a:ea typeface="ＭＳ Ｐゴシック" charset="0"/>
            </a:endParaRPr>
          </a:p>
          <a:p>
            <a:pPr eaLnBrk="1" hangingPunct="1">
              <a:defRPr/>
            </a:pPr>
            <a:r>
              <a:rPr lang="en-US" dirty="0">
                <a:effectLst>
                  <a:outerShdw blurRad="38100" dist="38100" dir="2700000" algn="tl">
                    <a:srgbClr val="DDDDDD"/>
                  </a:outerShdw>
                </a:effectLst>
                <a:ea typeface="ＭＳ Ｐゴシック" charset="0"/>
                <a:cs typeface="ＭＳ Ｐゴシック" charset="0"/>
              </a:rPr>
              <a:t>You need to know at least the following concepts:</a:t>
            </a:r>
          </a:p>
          <a:p>
            <a:pPr lvl="1" eaLnBrk="1" hangingPunct="1">
              <a:defRPr/>
            </a:pPr>
            <a:r>
              <a:rPr lang="en-US" dirty="0">
                <a:effectLst>
                  <a:outerShdw blurRad="38100" dist="38100" dir="2700000" algn="tl">
                    <a:srgbClr val="DDDDDD"/>
                  </a:outerShdw>
                </a:effectLst>
                <a:ea typeface="ＭＳ Ｐゴシック" charset="0"/>
              </a:rPr>
              <a:t>basic data types:  integers, characters, Boolean, etc.</a:t>
            </a:r>
          </a:p>
          <a:p>
            <a:pPr lvl="1" eaLnBrk="1" hangingPunct="1">
              <a:defRPr/>
            </a:pPr>
            <a:r>
              <a:rPr lang="en-US" dirty="0">
                <a:effectLst>
                  <a:outerShdw blurRad="38100" dist="38100" dir="2700000" algn="tl">
                    <a:srgbClr val="DDDDDD"/>
                  </a:outerShdw>
                </a:effectLst>
                <a:ea typeface="ＭＳ Ｐゴシック" charset="0"/>
              </a:rPr>
              <a:t>basic arithmetic operators and expressions</a:t>
            </a:r>
          </a:p>
          <a:p>
            <a:pPr lvl="1" eaLnBrk="1" hangingPunct="1">
              <a:defRPr/>
            </a:pPr>
            <a:r>
              <a:rPr lang="en-US" dirty="0" smtClean="0">
                <a:effectLst>
                  <a:outerShdw blurRad="38100" dist="38100" dir="2700000" algn="tl">
                    <a:srgbClr val="DDDDDD"/>
                  </a:outerShdw>
                </a:effectLst>
                <a:ea typeface="ＭＳ Ｐゴシック" charset="0"/>
              </a:rPr>
              <a:t>“if</a:t>
            </a:r>
            <a:r>
              <a:rPr lang="en-US" dirty="0">
                <a:effectLst>
                  <a:outerShdw blurRad="38100" dist="38100" dir="2700000" algn="tl">
                    <a:srgbClr val="DDDDDD"/>
                  </a:outerShdw>
                </a:effectLst>
                <a:ea typeface="ＭＳ Ｐゴシック" charset="0"/>
              </a:rPr>
              <a:t>-then-</a:t>
            </a:r>
            <a:r>
              <a:rPr lang="en-US" dirty="0" smtClean="0">
                <a:effectLst>
                  <a:outerShdw blurRad="38100" dist="38100" dir="2700000" algn="tl">
                    <a:srgbClr val="DDDDDD"/>
                  </a:outerShdw>
                </a:effectLst>
                <a:ea typeface="ＭＳ Ｐゴシック" charset="0"/>
              </a:rPr>
              <a:t>else” </a:t>
            </a:r>
            <a:r>
              <a:rPr lang="en-US" dirty="0">
                <a:effectLst>
                  <a:outerShdw blurRad="38100" dist="38100" dir="2700000" algn="tl">
                    <a:srgbClr val="DDDDDD"/>
                  </a:outerShdw>
                </a:effectLst>
                <a:ea typeface="ＭＳ Ｐゴシック" charset="0"/>
              </a:rPr>
              <a:t>constructs, and </a:t>
            </a:r>
            <a:r>
              <a:rPr lang="en-US" dirty="0" smtClean="0">
                <a:effectLst>
                  <a:outerShdw blurRad="38100" dist="38100" dir="2700000" algn="tl">
                    <a:srgbClr val="DDDDDD"/>
                  </a:outerShdw>
                </a:effectLst>
                <a:ea typeface="ＭＳ Ｐゴシック" charset="0"/>
              </a:rPr>
              <a:t>“while”/“for” </a:t>
            </a:r>
            <a:r>
              <a:rPr lang="en-US" dirty="0">
                <a:effectLst>
                  <a:outerShdw blurRad="38100" dist="38100" dir="2700000" algn="tl">
                    <a:srgbClr val="DDDDDD"/>
                  </a:outerShdw>
                </a:effectLst>
                <a:ea typeface="ＭＳ Ｐゴシック" charset="0"/>
              </a:rPr>
              <a:t>loops</a:t>
            </a:r>
          </a:p>
          <a:p>
            <a:pPr lvl="1" eaLnBrk="1" hangingPunct="1">
              <a:defRPr/>
            </a:pPr>
            <a:r>
              <a:rPr lang="en-US" dirty="0">
                <a:effectLst>
                  <a:outerShdw blurRad="38100" dist="38100" dir="2700000" algn="tl">
                    <a:srgbClr val="DDDDDD"/>
                  </a:outerShdw>
                </a:effectLst>
                <a:ea typeface="ＭＳ Ｐゴシック" charset="0"/>
              </a:rPr>
              <a:t>function and procedure calls</a:t>
            </a:r>
          </a:p>
          <a:p>
            <a:pPr lvl="1" eaLnBrk="1" hangingPunct="1">
              <a:defRPr/>
            </a:pPr>
            <a:r>
              <a:rPr lang="en-US" dirty="0">
                <a:effectLst>
                  <a:outerShdw blurRad="38100" dist="38100" dir="2700000" algn="tl">
                    <a:srgbClr val="DDDDDD"/>
                  </a:outerShdw>
                </a:effectLst>
                <a:ea typeface="ＭＳ Ｐゴシック" charset="0"/>
              </a:rPr>
              <a:t>basic Boolean operators (AND, OR, XOR, etc.)</a:t>
            </a:r>
          </a:p>
          <a:p>
            <a:pPr lvl="1" eaLnBrk="1" hangingPunct="1">
              <a:defRPr/>
            </a:pPr>
            <a:endParaRPr lang="en-US" dirty="0">
              <a:effectLst>
                <a:outerShdw blurRad="38100" dist="38100" dir="2700000" algn="tl">
                  <a:srgbClr val="DDDDDD"/>
                </a:outerShdw>
              </a:effectLst>
              <a:ea typeface="ＭＳ Ｐゴシック" charset="0"/>
            </a:endParaRPr>
          </a:p>
          <a:p>
            <a:pPr eaLnBrk="1" hangingPunct="1">
              <a:defRPr/>
            </a:pPr>
            <a:r>
              <a:rPr lang="en-US" dirty="0">
                <a:effectLst>
                  <a:outerShdw blurRad="38100" dist="38100" dir="2700000" algn="tl">
                    <a:srgbClr val="DDDDDD"/>
                  </a:outerShdw>
                </a:effectLst>
                <a:ea typeface="ＭＳ Ｐゴシック" charset="0"/>
                <a:cs typeface="ＭＳ Ｐゴシック" charset="0"/>
              </a:rPr>
              <a:t>If you </a:t>
            </a:r>
            <a:r>
              <a:rPr lang="en-US" dirty="0" smtClean="0">
                <a:effectLst>
                  <a:outerShdw blurRad="38100" dist="38100" dir="2700000" algn="tl">
                    <a:srgbClr val="DDDDDD"/>
                  </a:outerShdw>
                </a:effectLst>
                <a:ea typeface="ＭＳ Ｐゴシック" charset="0"/>
                <a:cs typeface="ＭＳ Ｐゴシック" charset="0"/>
              </a:rPr>
              <a:t>don’t </a:t>
            </a:r>
            <a:r>
              <a:rPr lang="en-US" dirty="0">
                <a:effectLst>
                  <a:outerShdw blurRad="38100" dist="38100" dir="2700000" algn="tl">
                    <a:srgbClr val="DDDDDD"/>
                  </a:outerShdw>
                </a:effectLst>
                <a:ea typeface="ＭＳ Ｐゴシック" charset="0"/>
                <a:cs typeface="ＭＳ Ｐゴシック" charset="0"/>
              </a:rPr>
              <a:t>know many of the above concepts, please talk to me!</a:t>
            </a:r>
          </a:p>
        </p:txBody>
      </p:sp>
    </p:spTree>
    <p:extLst>
      <p:ext uri="{BB962C8B-B14F-4D97-AF65-F5344CB8AC3E}">
        <p14:creationId xmlns:p14="http://schemas.microsoft.com/office/powerpoint/2010/main" val="592857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Lectures</a:t>
            </a:r>
            <a:endParaRPr lang="en-US" dirty="0"/>
          </a:p>
        </p:txBody>
      </p:sp>
      <p:sp>
        <p:nvSpPr>
          <p:cNvPr id="3" name="Content Placeholder 2"/>
          <p:cNvSpPr>
            <a:spLocks noGrp="1"/>
          </p:cNvSpPr>
          <p:nvPr>
            <p:ph idx="1"/>
          </p:nvPr>
        </p:nvSpPr>
        <p:spPr/>
        <p:txBody>
          <a:bodyPr>
            <a:normAutofit lnSpcReduction="10000"/>
          </a:bodyPr>
          <a:lstStyle/>
          <a:p>
            <a:r>
              <a:rPr lang="en-US" dirty="0" smtClean="0"/>
              <a:t>Discuss and supplement reading material</a:t>
            </a:r>
          </a:p>
          <a:p>
            <a:r>
              <a:rPr lang="en-US" dirty="0" smtClean="0"/>
              <a:t>An important chance to clarify issues </a:t>
            </a:r>
          </a:p>
          <a:p>
            <a:pPr lvl="1"/>
            <a:r>
              <a:rPr lang="en-US" dirty="0" smtClean="0">
                <a:solidFill>
                  <a:srgbClr val="FF0000"/>
                </a:solidFill>
              </a:rPr>
              <a:t>Questions are encouraged!</a:t>
            </a:r>
            <a:endParaRPr lang="en-US" dirty="0" smtClean="0"/>
          </a:p>
          <a:p>
            <a:r>
              <a:rPr lang="en-US" dirty="0" smtClean="0"/>
              <a:t>I expect you to arrive prepared to answer and ask questions about the reading material</a:t>
            </a:r>
          </a:p>
          <a:p>
            <a:r>
              <a:rPr lang="en-US" dirty="0" smtClean="0"/>
              <a:t>Everything in lectures may appear on the exams, even if not in the book</a:t>
            </a:r>
          </a:p>
          <a:p>
            <a:endParaRPr lang="en-US" dirty="0"/>
          </a:p>
          <a:p>
            <a:r>
              <a:rPr lang="en-US" u="sng" dirty="0" smtClean="0"/>
              <a:t>I need </a:t>
            </a:r>
            <a:r>
              <a:rPr lang="en-US" u="sng" dirty="0" smtClean="0"/>
              <a:t>your presence</a:t>
            </a:r>
            <a:r>
              <a:rPr lang="en-US" dirty="0" smtClean="0"/>
              <a:t>: </a:t>
            </a:r>
            <a:r>
              <a:rPr lang="en-US" dirty="0" smtClean="0"/>
              <a:t>Digressions are common to fill in “gaps” and to integrate material from other classes</a:t>
            </a:r>
          </a:p>
          <a:p>
            <a:pPr lvl="1"/>
            <a:r>
              <a:rPr lang="en-US" dirty="0" smtClean="0"/>
              <a:t>And as I get familiar with UNC students</a:t>
            </a:r>
          </a:p>
          <a:p>
            <a:endParaRPr lang="en-US" dirty="0" smtClean="0"/>
          </a:p>
          <a:p>
            <a:pPr lvl="1"/>
            <a:endParaRPr lang="en-US" dirty="0"/>
          </a:p>
        </p:txBody>
      </p:sp>
      <p:sp>
        <p:nvSpPr>
          <p:cNvPr id="4" name="TextBox 3"/>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smtClean="0"/>
              <a:t>After first two classes, attendance will </a:t>
            </a:r>
            <a:r>
              <a:rPr lang="en-US" sz="3200" b="1" dirty="0" smtClean="0"/>
              <a:t>not</a:t>
            </a:r>
            <a:r>
              <a:rPr lang="en-US" sz="3200" dirty="0" smtClean="0"/>
              <a:t> be taken</a:t>
            </a:r>
            <a:endParaRPr lang="en-US" sz="3200" i="1" dirty="0"/>
          </a:p>
        </p:txBody>
      </p:sp>
    </p:spTree>
    <p:extLst>
      <p:ext uri="{BB962C8B-B14F-4D97-AF65-F5344CB8AC3E}">
        <p14:creationId xmlns:p14="http://schemas.microsoft.com/office/powerpoint/2010/main" val="947296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Recordings</a:t>
            </a:r>
            <a:endParaRPr lang="en-US" dirty="0"/>
          </a:p>
        </p:txBody>
      </p:sp>
      <p:sp>
        <p:nvSpPr>
          <p:cNvPr id="3" name="Content Placeholder 2"/>
          <p:cNvSpPr>
            <a:spLocks noGrp="1"/>
          </p:cNvSpPr>
          <p:nvPr>
            <p:ph idx="1"/>
          </p:nvPr>
        </p:nvSpPr>
        <p:spPr/>
        <p:txBody>
          <a:bodyPr>
            <a:normAutofit/>
          </a:bodyPr>
          <a:lstStyle/>
          <a:p>
            <a:r>
              <a:rPr lang="en-US" dirty="0" smtClean="0"/>
              <a:t>I usually record lectures for students to review later</a:t>
            </a:r>
          </a:p>
          <a:p>
            <a:pPr lvl="1"/>
            <a:r>
              <a:rPr lang="en-US" dirty="0"/>
              <a:t>I will share on </a:t>
            </a:r>
            <a:r>
              <a:rPr lang="en-US" dirty="0" err="1"/>
              <a:t>youtube</a:t>
            </a:r>
            <a:r>
              <a:rPr lang="en-US" dirty="0"/>
              <a:t> with </a:t>
            </a:r>
            <a:r>
              <a:rPr lang="en-US" dirty="0" err="1"/>
              <a:t>cs.unc.edu</a:t>
            </a:r>
            <a:r>
              <a:rPr lang="en-US" dirty="0"/>
              <a:t> emails; if you don’t have one, please send me your </a:t>
            </a:r>
            <a:r>
              <a:rPr lang="en-US" dirty="0" err="1"/>
              <a:t>youtube</a:t>
            </a:r>
            <a:r>
              <a:rPr lang="en-US" dirty="0"/>
              <a:t> account </a:t>
            </a:r>
            <a:endParaRPr lang="en-US" dirty="0" smtClean="0"/>
          </a:p>
          <a:p>
            <a:pPr lvl="1"/>
            <a:r>
              <a:rPr lang="en-US" dirty="0" smtClean="0"/>
              <a:t>Slides will also be posted online</a:t>
            </a:r>
            <a:endParaRPr lang="en-US" dirty="0"/>
          </a:p>
          <a:p>
            <a:r>
              <a:rPr lang="en-US" dirty="0" smtClean="0"/>
              <a:t>Recordings </a:t>
            </a:r>
            <a:r>
              <a:rPr lang="en-US" dirty="0" smtClean="0"/>
              <a:t>are </a:t>
            </a:r>
            <a:r>
              <a:rPr lang="en-US" b="1" dirty="0" smtClean="0">
                <a:solidFill>
                  <a:srgbClr val="FF0000"/>
                </a:solidFill>
              </a:rPr>
              <a:t>best effort</a:t>
            </a:r>
          </a:p>
          <a:p>
            <a:pPr lvl="1"/>
            <a:r>
              <a:rPr lang="en-US" dirty="0" smtClean="0">
                <a:solidFill>
                  <a:srgbClr val="000000"/>
                </a:solidFill>
              </a:rPr>
              <a:t>Recordings may fail, be unwatchable, or get deleted by accident</a:t>
            </a:r>
          </a:p>
          <a:p>
            <a:pPr lvl="1"/>
            <a:r>
              <a:rPr lang="en-US" dirty="0" smtClean="0">
                <a:solidFill>
                  <a:srgbClr val="000000"/>
                </a:solidFill>
              </a:rPr>
              <a:t>Or be discontinued if too many students stop attending</a:t>
            </a:r>
          </a:p>
          <a:p>
            <a:pPr lvl="2"/>
            <a:r>
              <a:rPr lang="en-US" dirty="0" smtClean="0">
                <a:solidFill>
                  <a:srgbClr val="000000"/>
                </a:solidFill>
              </a:rPr>
              <a:t>I need your facial expressions and questions to know if lectures make sense</a:t>
            </a:r>
          </a:p>
          <a:p>
            <a:r>
              <a:rPr lang="en-US" dirty="0" smtClean="0">
                <a:solidFill>
                  <a:srgbClr val="000000"/>
                </a:solidFill>
              </a:rPr>
              <a:t>Do not use this as a substitute for class attendance</a:t>
            </a:r>
          </a:p>
        </p:txBody>
      </p:sp>
      <p:sp>
        <p:nvSpPr>
          <p:cNvPr id="4" name="Slide Number Placeholder 3"/>
          <p:cNvSpPr>
            <a:spLocks noGrp="1"/>
          </p:cNvSpPr>
          <p:nvPr>
            <p:ph type="sldNum" sz="quarter" idx="12"/>
          </p:nvPr>
        </p:nvSpPr>
        <p:spPr/>
        <p:txBody>
          <a:bodyPr/>
          <a:lstStyle/>
          <a:p>
            <a:fld id="{B79A3DA4-3E46-45AF-808A-D7FF9D1D755F}" type="slidenum">
              <a:rPr lang="en-US" smtClean="0"/>
              <a:pPr/>
              <a:t>43</a:t>
            </a:fld>
            <a:endParaRPr lang="en-US"/>
          </a:p>
        </p:txBody>
      </p:sp>
    </p:spTree>
    <p:extLst>
      <p:ext uri="{BB962C8B-B14F-4D97-AF65-F5344CB8AC3E}">
        <p14:creationId xmlns:p14="http://schemas.microsoft.com/office/powerpoint/2010/main" val="1121234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Readings</a:t>
            </a:r>
            <a:endParaRPr lang="en-US" dirty="0"/>
          </a:p>
        </p:txBody>
      </p:sp>
      <p:sp>
        <p:nvSpPr>
          <p:cNvPr id="3" name="Content Placeholder 2"/>
          <p:cNvSpPr>
            <a:spLocks noGrp="1"/>
          </p:cNvSpPr>
          <p:nvPr>
            <p:ph idx="1"/>
          </p:nvPr>
        </p:nvSpPr>
        <p:spPr/>
        <p:txBody>
          <a:bodyPr>
            <a:normAutofit/>
          </a:bodyPr>
          <a:lstStyle/>
          <a:p>
            <a:r>
              <a:rPr lang="en-US" dirty="0" smtClean="0"/>
              <a:t>My lectures aren’t perfect; some concepts are subtle</a:t>
            </a:r>
            <a:endParaRPr lang="en-US" dirty="0"/>
          </a:p>
          <a:p>
            <a:pPr lvl="1"/>
            <a:r>
              <a:rPr lang="en-US" dirty="0" smtClean="0"/>
              <a:t>Reading other words can be helpful for reinforcement and clarification</a:t>
            </a:r>
          </a:p>
          <a:p>
            <a:r>
              <a:rPr lang="en-US" dirty="0"/>
              <a:t>You will learn more in class if you read before class</a:t>
            </a:r>
          </a:p>
          <a:p>
            <a:pPr lvl="1"/>
            <a:r>
              <a:rPr lang="en-US" dirty="0" smtClean="0"/>
              <a:t>Can’t ask the textbook questions</a:t>
            </a:r>
          </a:p>
          <a:p>
            <a:pPr lvl="1"/>
            <a:endParaRPr lang="en-US" dirty="0"/>
          </a:p>
        </p:txBody>
      </p:sp>
    </p:spTree>
    <p:extLst>
      <p:ext uri="{BB962C8B-B14F-4D97-AF65-F5344CB8AC3E}">
        <p14:creationId xmlns:p14="http://schemas.microsoft.com/office/powerpoint/2010/main" val="414802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normAutofit fontScale="90000"/>
          </a:bodyPr>
          <a:lstStyle/>
          <a:p>
            <a:pPr eaLnBrk="1" hangingPunct="1">
              <a:defRPr/>
            </a:pPr>
            <a:r>
              <a:rPr lang="en-US" dirty="0" smtClean="0">
                <a:ea typeface="ＭＳ Ｐゴシック" charset="0"/>
                <a:cs typeface="ＭＳ Ｐゴシック" charset="0"/>
              </a:rPr>
              <a:t>Grading</a:t>
            </a:r>
            <a:endParaRPr lang="en-US" dirty="0">
              <a:ea typeface="ＭＳ Ｐゴシック" charset="0"/>
              <a:cs typeface="ＭＳ Ｐゴシック" charset="0"/>
            </a:endParaRPr>
          </a:p>
        </p:txBody>
      </p:sp>
      <p:sp>
        <p:nvSpPr>
          <p:cNvPr id="23" name="Content Placeholder 22"/>
          <p:cNvSpPr>
            <a:spLocks noGrp="1"/>
          </p:cNvSpPr>
          <p:nvPr>
            <p:ph idx="1"/>
          </p:nvPr>
        </p:nvSpPr>
        <p:spPr/>
        <p:txBody>
          <a:bodyPr/>
          <a:lstStyle/>
          <a:p>
            <a:pPr lvl="1" eaLnBrk="1" hangingPunct="1">
              <a:defRPr/>
            </a:pPr>
            <a:r>
              <a:rPr lang="en-US" dirty="0" smtClean="0">
                <a:effectLst>
                  <a:outerShdw blurRad="38100" dist="38100" dir="2700000" algn="tl">
                    <a:srgbClr val="DDDDDD"/>
                  </a:outerShdw>
                </a:effectLst>
                <a:ea typeface="ＭＳ Ｐゴシック" charset="0"/>
              </a:rPr>
              <a:t>Homework</a:t>
            </a:r>
            <a:r>
              <a:rPr lang="en-US" dirty="0" smtClean="0">
                <a:effectLst>
                  <a:outerShdw blurRad="38100" dist="38100" dir="2700000" algn="tl">
                    <a:srgbClr val="DDDDDD"/>
                  </a:outerShdw>
                </a:effectLst>
                <a:ea typeface="ＭＳ Ｐゴシック" charset="0"/>
              </a:rPr>
              <a:t>: </a:t>
            </a:r>
            <a:r>
              <a:rPr lang="en-US" dirty="0">
                <a:effectLst>
                  <a:outerShdw blurRad="38100" dist="38100" dir="2700000" algn="tl">
                    <a:srgbClr val="DDDDDD"/>
                  </a:outerShdw>
                </a:effectLst>
                <a:ea typeface="ＭＳ Ｐゴシック" charset="0"/>
              </a:rPr>
              <a:t>	</a:t>
            </a:r>
            <a:r>
              <a:rPr lang="en-US" dirty="0" smtClean="0">
                <a:effectLst>
                  <a:outerShdw blurRad="38100" dist="38100" dir="2700000" algn="tl">
                    <a:srgbClr val="DDDDDD"/>
                  </a:outerShdw>
                </a:effectLst>
                <a:ea typeface="ＭＳ Ｐゴシック" charset="0"/>
              </a:rPr>
              <a:t>		25</a:t>
            </a:r>
            <a:r>
              <a:rPr lang="en-US" dirty="0">
                <a:effectLst>
                  <a:outerShdw blurRad="38100" dist="38100" dir="2700000" algn="tl">
                    <a:srgbClr val="DDDDDD"/>
                  </a:outerShdw>
                </a:effectLst>
                <a:ea typeface="ＭＳ Ｐゴシック" charset="0"/>
              </a:rPr>
              <a:t>%</a:t>
            </a:r>
          </a:p>
          <a:p>
            <a:pPr lvl="1" eaLnBrk="1" hangingPunct="1">
              <a:defRPr/>
            </a:pPr>
            <a:r>
              <a:rPr lang="en-US" dirty="0" smtClean="0">
                <a:effectLst>
                  <a:outerShdw blurRad="38100" dist="38100" dir="2700000" algn="tl">
                    <a:srgbClr val="DDDDDD"/>
                  </a:outerShdw>
                </a:effectLst>
                <a:ea typeface="ＭＳ Ｐゴシック" charset="0"/>
              </a:rPr>
              <a:t>Lab </a:t>
            </a:r>
            <a:r>
              <a:rPr lang="en-US" dirty="0">
                <a:effectLst>
                  <a:outerShdw blurRad="38100" dist="38100" dir="2700000" algn="tl">
                    <a:srgbClr val="DDDDDD"/>
                  </a:outerShdw>
                </a:effectLst>
                <a:ea typeface="ＭＳ Ｐゴシック" charset="0"/>
              </a:rPr>
              <a:t>Assignments: 	</a:t>
            </a:r>
            <a:r>
              <a:rPr lang="en-US" dirty="0" smtClean="0">
                <a:effectLst>
                  <a:outerShdw blurRad="38100" dist="38100" dir="2700000" algn="tl">
                    <a:srgbClr val="DDDDDD"/>
                  </a:outerShdw>
                </a:effectLst>
                <a:ea typeface="ＭＳ Ｐゴシック" charset="0"/>
              </a:rPr>
              <a:t>	20%</a:t>
            </a:r>
          </a:p>
          <a:p>
            <a:pPr lvl="1" eaLnBrk="1" hangingPunct="1">
              <a:defRPr/>
            </a:pPr>
            <a:r>
              <a:rPr lang="en-US" dirty="0" smtClean="0">
                <a:effectLst>
                  <a:outerShdw blurRad="38100" dist="38100" dir="2700000" algn="tl">
                    <a:srgbClr val="DDDDDD"/>
                  </a:outerShdw>
                </a:effectLst>
                <a:ea typeface="ＭＳ Ｐゴシック" charset="0"/>
              </a:rPr>
              <a:t>Lab Mini-Project:		5%</a:t>
            </a:r>
            <a:endParaRPr lang="en-US" dirty="0">
              <a:effectLst>
                <a:outerShdw blurRad="38100" dist="38100" dir="2700000" algn="tl">
                  <a:srgbClr val="DDDDDD"/>
                </a:outerShdw>
              </a:effectLst>
              <a:ea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rPr>
              <a:t>Quizzes</a:t>
            </a:r>
            <a:r>
              <a:rPr lang="en-US" dirty="0">
                <a:effectLst>
                  <a:outerShdw blurRad="38100" dist="38100" dir="2700000" algn="tl">
                    <a:srgbClr val="DDDDDD"/>
                  </a:outerShdw>
                </a:effectLst>
                <a:ea typeface="ＭＳ Ｐゴシック" charset="0"/>
              </a:rPr>
              <a:t>: 	</a:t>
            </a:r>
            <a:r>
              <a:rPr lang="en-US" dirty="0" smtClean="0">
                <a:effectLst>
                  <a:outerShdw blurRad="38100" dist="38100" dir="2700000" algn="tl">
                    <a:srgbClr val="DDDDDD"/>
                  </a:outerShdw>
                </a:effectLst>
                <a:ea typeface="ＭＳ Ｐゴシック" charset="0"/>
              </a:rPr>
              <a:t>		15</a:t>
            </a:r>
            <a:r>
              <a:rPr lang="en-US" dirty="0">
                <a:effectLst>
                  <a:outerShdw blurRad="38100" dist="38100" dir="2700000" algn="tl">
                    <a:srgbClr val="DDDDDD"/>
                  </a:outerShdw>
                </a:effectLst>
                <a:ea typeface="ＭＳ Ｐゴシック" charset="0"/>
              </a:rPr>
              <a:t>%</a:t>
            </a:r>
          </a:p>
          <a:p>
            <a:pPr lvl="1" eaLnBrk="1" hangingPunct="1">
              <a:defRPr/>
            </a:pPr>
            <a:r>
              <a:rPr lang="en-US" dirty="0" smtClean="0">
                <a:effectLst>
                  <a:outerShdw blurRad="38100" dist="38100" dir="2700000" algn="tl">
                    <a:srgbClr val="DDDDDD"/>
                  </a:outerShdw>
                </a:effectLst>
                <a:ea typeface="ＭＳ Ｐゴシック" charset="0"/>
              </a:rPr>
              <a:t>Midterm: 			15%</a:t>
            </a:r>
          </a:p>
          <a:p>
            <a:pPr lvl="1" eaLnBrk="1" hangingPunct="1">
              <a:defRPr/>
            </a:pPr>
            <a:r>
              <a:rPr lang="en-US" dirty="0" smtClean="0">
                <a:effectLst>
                  <a:outerShdw blurRad="38100" dist="38100" dir="2700000" algn="tl">
                    <a:srgbClr val="DDDDDD"/>
                  </a:outerShdw>
                </a:effectLst>
                <a:ea typeface="ＭＳ Ｐゴシック" charset="0"/>
              </a:rPr>
              <a:t>Final Exam: </a:t>
            </a:r>
            <a:r>
              <a:rPr lang="en-US" dirty="0">
                <a:effectLst>
                  <a:outerShdw blurRad="38100" dist="38100" dir="2700000" algn="tl">
                    <a:srgbClr val="DDDDDD"/>
                  </a:outerShdw>
                </a:effectLst>
                <a:ea typeface="ＭＳ Ｐゴシック" charset="0"/>
              </a:rPr>
              <a:t>	</a:t>
            </a:r>
            <a:r>
              <a:rPr lang="en-US" dirty="0" smtClean="0">
                <a:effectLst>
                  <a:outerShdw blurRad="38100" dist="38100" dir="2700000" algn="tl">
                    <a:srgbClr val="DDDDDD"/>
                  </a:outerShdw>
                </a:effectLst>
                <a:ea typeface="ＭＳ Ｐゴシック" charset="0"/>
              </a:rPr>
              <a:t>		20%</a:t>
            </a:r>
          </a:p>
          <a:p>
            <a:pPr>
              <a:defRPr/>
            </a:pPr>
            <a:r>
              <a:rPr lang="en-US" dirty="0"/>
              <a:t>Lowest scores </a:t>
            </a:r>
            <a:r>
              <a:rPr lang="en-US" dirty="0" smtClean="0"/>
              <a:t>dropped:</a:t>
            </a:r>
            <a:endParaRPr lang="en-US" dirty="0"/>
          </a:p>
          <a:p>
            <a:pPr lvl="1">
              <a:defRPr/>
            </a:pPr>
            <a:r>
              <a:rPr lang="en-US" dirty="0" smtClean="0"/>
              <a:t>1 </a:t>
            </a:r>
            <a:r>
              <a:rPr lang="en-US" dirty="0"/>
              <a:t>lowest lab </a:t>
            </a:r>
            <a:r>
              <a:rPr lang="en-US" dirty="0" smtClean="0"/>
              <a:t>score </a:t>
            </a:r>
            <a:r>
              <a:rPr lang="en-US" dirty="0"/>
              <a:t>dropped</a:t>
            </a:r>
          </a:p>
          <a:p>
            <a:pPr lvl="2">
              <a:defRPr/>
            </a:pPr>
            <a:r>
              <a:rPr lang="en-US" dirty="0" smtClean="0"/>
              <a:t>Excluding scores </a:t>
            </a:r>
            <a:r>
              <a:rPr lang="en-US" dirty="0"/>
              <a:t>for “lab mini-project” not dropped</a:t>
            </a:r>
          </a:p>
          <a:p>
            <a:pPr lvl="1">
              <a:defRPr/>
            </a:pPr>
            <a:r>
              <a:rPr lang="en-US" dirty="0"/>
              <a:t>1 lowest homework score dropped</a:t>
            </a:r>
          </a:p>
          <a:p>
            <a:pPr lvl="1">
              <a:defRPr/>
            </a:pPr>
            <a:r>
              <a:rPr lang="en-US" dirty="0" smtClean="0"/>
              <a:t>2 </a:t>
            </a:r>
            <a:r>
              <a:rPr lang="en-US" dirty="0"/>
              <a:t>lowest quiz </a:t>
            </a:r>
            <a:r>
              <a:rPr lang="en-US" dirty="0" smtClean="0"/>
              <a:t>scores </a:t>
            </a:r>
            <a:r>
              <a:rPr lang="en-US" dirty="0"/>
              <a:t>dropped</a:t>
            </a:r>
          </a:p>
          <a:p>
            <a:pPr marL="0" indent="0" eaLnBrk="1" hangingPunct="1">
              <a:buNone/>
              <a:defRPr/>
            </a:pPr>
            <a:endParaRPr lang="en-US" dirty="0">
              <a:effectLst>
                <a:outerShdw blurRad="38100" dist="38100" dir="2700000" algn="tl">
                  <a:srgbClr val="DDDDDD"/>
                </a:outerShdw>
              </a:effectLst>
              <a:ea typeface="ＭＳ Ｐゴシック" charset="0"/>
              <a:cs typeface="ＭＳ Ｐゴシック" charset="0"/>
            </a:endParaRPr>
          </a:p>
          <a:p>
            <a:pPr marL="457200" lvl="1" indent="0" eaLnBrk="1" hangingPunct="1">
              <a:buNone/>
              <a:defRPr/>
            </a:pPr>
            <a:endParaRPr lang="en-US" dirty="0">
              <a:effectLst>
                <a:outerShdw blurRad="38100" dist="38100" dir="2700000" algn="tl">
                  <a:srgbClr val="DDDDDD"/>
                </a:outerShdw>
              </a:effectLst>
              <a:ea typeface="ＭＳ Ｐゴシック" charset="0"/>
            </a:endParaRPr>
          </a:p>
        </p:txBody>
      </p:sp>
      <p:grpSp>
        <p:nvGrpSpPr>
          <p:cNvPr id="5" name="Group 4"/>
          <p:cNvGrpSpPr/>
          <p:nvPr/>
        </p:nvGrpSpPr>
        <p:grpSpPr>
          <a:xfrm>
            <a:off x="5943600" y="1411066"/>
            <a:ext cx="1219200" cy="1103534"/>
            <a:chOff x="4118879" y="1411066"/>
            <a:chExt cx="1219200" cy="661437"/>
          </a:xfrm>
        </p:grpSpPr>
        <p:sp>
          <p:nvSpPr>
            <p:cNvPr id="6" name="TextBox 5"/>
            <p:cNvSpPr txBox="1"/>
            <p:nvPr/>
          </p:nvSpPr>
          <p:spPr>
            <a:xfrm>
              <a:off x="4449456" y="1524000"/>
              <a:ext cx="888623" cy="461665"/>
            </a:xfrm>
            <a:prstGeom prst="rect">
              <a:avLst/>
            </a:prstGeom>
            <a:noFill/>
          </p:spPr>
          <p:txBody>
            <a:bodyPr wrap="square" rtlCol="0">
              <a:spAutoFit/>
            </a:bodyPr>
            <a:lstStyle/>
            <a:p>
              <a:pPr algn="l"/>
              <a:r>
                <a:rPr lang="en-US" b="0" dirty="0" smtClean="0"/>
                <a:t>50%</a:t>
              </a:r>
              <a:endParaRPr lang="en-US" b="0" dirty="0"/>
            </a:p>
          </p:txBody>
        </p:sp>
        <p:sp>
          <p:nvSpPr>
            <p:cNvPr id="7" name="Right Brace 6"/>
            <p:cNvSpPr/>
            <p:nvPr/>
          </p:nvSpPr>
          <p:spPr bwMode="auto">
            <a:xfrm>
              <a:off x="4118879" y="1411066"/>
              <a:ext cx="282236" cy="661437"/>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 name="Group 2"/>
          <p:cNvGrpSpPr/>
          <p:nvPr/>
        </p:nvGrpSpPr>
        <p:grpSpPr>
          <a:xfrm>
            <a:off x="5943600" y="2667000"/>
            <a:ext cx="1219200" cy="1115568"/>
            <a:chOff x="5943600" y="2286882"/>
            <a:chExt cx="1219200" cy="1115568"/>
          </a:xfrm>
        </p:grpSpPr>
        <p:sp>
          <p:nvSpPr>
            <p:cNvPr id="9" name="TextBox 8"/>
            <p:cNvSpPr txBox="1"/>
            <p:nvPr/>
          </p:nvSpPr>
          <p:spPr>
            <a:xfrm>
              <a:off x="6274177" y="2612952"/>
              <a:ext cx="888623" cy="461665"/>
            </a:xfrm>
            <a:prstGeom prst="rect">
              <a:avLst/>
            </a:prstGeom>
            <a:noFill/>
          </p:spPr>
          <p:txBody>
            <a:bodyPr wrap="square" rtlCol="0">
              <a:spAutoFit/>
            </a:bodyPr>
            <a:lstStyle/>
            <a:p>
              <a:pPr algn="l"/>
              <a:r>
                <a:rPr lang="en-US" b="0" dirty="0" smtClean="0"/>
                <a:t>50%</a:t>
              </a:r>
              <a:endParaRPr lang="en-US" b="0" dirty="0"/>
            </a:p>
          </p:txBody>
        </p:sp>
        <p:sp>
          <p:nvSpPr>
            <p:cNvPr id="10" name="Right Brace 9"/>
            <p:cNvSpPr/>
            <p:nvPr/>
          </p:nvSpPr>
          <p:spPr bwMode="auto">
            <a:xfrm>
              <a:off x="5943600" y="2286882"/>
              <a:ext cx="282236" cy="1115568"/>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69789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normAutofit fontScale="90000"/>
          </a:bodyPr>
          <a:lstStyle/>
          <a:p>
            <a:pPr eaLnBrk="1" hangingPunct="1">
              <a:defRPr/>
            </a:pPr>
            <a:r>
              <a:rPr lang="en-US" dirty="0" smtClean="0">
                <a:ea typeface="ＭＳ Ｐゴシック" charset="0"/>
                <a:cs typeface="ＭＳ Ｐゴシック" charset="0"/>
              </a:rPr>
              <a:t>Assignments</a:t>
            </a:r>
            <a:endParaRPr lang="en-US" dirty="0">
              <a:ea typeface="ＭＳ Ｐゴシック" charset="0"/>
              <a:cs typeface="ＭＳ Ｐゴシック" charset="0"/>
            </a:endParaRPr>
          </a:p>
        </p:txBody>
      </p:sp>
      <p:sp>
        <p:nvSpPr>
          <p:cNvPr id="23" name="Content Placeholder 22"/>
          <p:cNvSpPr>
            <a:spLocks noGrp="1"/>
          </p:cNvSpPr>
          <p:nvPr>
            <p:ph idx="1"/>
          </p:nvPr>
        </p:nvSpPr>
        <p:spPr>
          <a:xfrm>
            <a:off x="0" y="1412776"/>
            <a:ext cx="9144000" cy="4824536"/>
          </a:xfrm>
        </p:spPr>
        <p:txBody>
          <a:bodyPr/>
          <a:lstStyle/>
          <a:p>
            <a:pPr lvl="1" eaLnBrk="1" hangingPunct="1">
              <a:defRPr/>
            </a:pPr>
            <a:r>
              <a:rPr lang="en-US" dirty="0" smtClean="0">
                <a:effectLst>
                  <a:outerShdw blurRad="38100" dist="38100" dir="2700000" algn="tl">
                    <a:srgbClr val="DDDDDD"/>
                  </a:outerShdw>
                </a:effectLst>
                <a:ea typeface="ＭＳ Ｐゴシック" charset="0"/>
              </a:rPr>
              <a:t>Problem </a:t>
            </a:r>
            <a:r>
              <a:rPr lang="en-US" dirty="0">
                <a:effectLst>
                  <a:outerShdw blurRad="38100" dist="38100" dir="2700000" algn="tl">
                    <a:srgbClr val="DDDDDD"/>
                  </a:outerShdw>
                </a:effectLst>
                <a:ea typeface="ＭＳ Ｐゴシック" charset="0"/>
              </a:rPr>
              <a:t>Sets:</a:t>
            </a:r>
          </a:p>
          <a:p>
            <a:pPr lvl="2" eaLnBrk="1" hangingPunct="1">
              <a:defRPr/>
            </a:pPr>
            <a:r>
              <a:rPr lang="en-US" dirty="0">
                <a:effectLst>
                  <a:outerShdw blurRad="38100" dist="38100" dir="2700000" algn="tl">
                    <a:srgbClr val="DDDDDD"/>
                  </a:outerShdw>
                </a:effectLst>
                <a:ea typeface="ＭＳ Ｐゴシック" charset="0"/>
              </a:rPr>
              <a:t>Will be distributed on the web.  You will typically have 1 week to do them, but sometimes </a:t>
            </a:r>
            <a:r>
              <a:rPr lang="en-US" dirty="0" smtClean="0">
                <a:effectLst>
                  <a:outerShdw blurRad="38100" dist="38100" dir="2700000" algn="tl">
                    <a:srgbClr val="DDDDDD"/>
                  </a:outerShdw>
                </a:effectLst>
                <a:ea typeface="ＭＳ Ｐゴシック" charset="0"/>
              </a:rPr>
              <a:t>more or less </a:t>
            </a:r>
            <a:r>
              <a:rPr lang="en-US" dirty="0">
                <a:effectLst>
                  <a:outerShdw blurRad="38100" dist="38100" dir="2700000" algn="tl">
                    <a:srgbClr val="DDDDDD"/>
                  </a:outerShdw>
                </a:effectLst>
                <a:ea typeface="ＭＳ Ｐゴシック" charset="0"/>
              </a:rPr>
              <a:t>time.</a:t>
            </a:r>
          </a:p>
          <a:p>
            <a:pPr lvl="1" eaLnBrk="1" hangingPunct="1">
              <a:defRPr/>
            </a:pPr>
            <a:r>
              <a:rPr lang="en-US" dirty="0" smtClean="0">
                <a:effectLst>
                  <a:outerShdw blurRad="38100" dist="38100" dir="2700000" algn="tl">
                    <a:srgbClr val="DDDDDD"/>
                  </a:outerShdw>
                </a:effectLst>
                <a:ea typeface="ＭＳ Ｐゴシック" charset="0"/>
              </a:rPr>
              <a:t>Quizzes:</a:t>
            </a:r>
          </a:p>
          <a:p>
            <a:pPr lvl="2" eaLnBrk="1" hangingPunct="1">
              <a:defRPr/>
            </a:pPr>
            <a:r>
              <a:rPr lang="en-US" dirty="0" smtClean="0">
                <a:effectLst>
                  <a:outerShdw blurRad="38100" dist="38100" dir="2700000" algn="tl">
                    <a:srgbClr val="DDDDDD"/>
                  </a:outerShdw>
                </a:effectLst>
                <a:ea typeface="ＭＳ Ｐゴシック" charset="0"/>
              </a:rPr>
              <a:t>There will be a quiz on Sakai most Fridays.</a:t>
            </a:r>
          </a:p>
          <a:p>
            <a:pPr lvl="1" eaLnBrk="1" hangingPunct="1">
              <a:defRPr/>
            </a:pPr>
            <a:r>
              <a:rPr lang="en-US" dirty="0" smtClean="0">
                <a:effectLst>
                  <a:outerShdw blurRad="38100" dist="38100" dir="2700000" algn="tl">
                    <a:srgbClr val="DDDDDD"/>
                  </a:outerShdw>
                </a:effectLst>
                <a:ea typeface="ＭＳ Ｐゴシック" charset="0"/>
              </a:rPr>
              <a:t>Labs:</a:t>
            </a:r>
          </a:p>
          <a:p>
            <a:pPr lvl="2" eaLnBrk="1" hangingPunct="1">
              <a:defRPr/>
            </a:pPr>
            <a:r>
              <a:rPr lang="en-US" dirty="0" smtClean="0">
                <a:effectLst>
                  <a:outerShdw blurRad="38100" dist="38100" dir="2700000" algn="tl">
                    <a:srgbClr val="DDDDDD"/>
                  </a:outerShdw>
                </a:effectLst>
                <a:ea typeface="ＭＳ Ｐゴシック" charset="0"/>
              </a:rPr>
              <a:t>Labs on Fridays are compulsory.  It is a combined review-quiz-lab session.</a:t>
            </a:r>
          </a:p>
          <a:p>
            <a:pPr lvl="1" eaLnBrk="1" hangingPunct="1">
              <a:defRPr/>
            </a:pPr>
            <a:r>
              <a:rPr lang="en-US" dirty="0" smtClean="0">
                <a:effectLst>
                  <a:outerShdw blurRad="38100" dist="38100" dir="2700000" algn="tl">
                    <a:srgbClr val="DDDDDD"/>
                  </a:outerShdw>
                </a:effectLst>
                <a:ea typeface="ＭＳ Ｐゴシック" charset="0"/>
              </a:rPr>
              <a:t>Honor Code</a:t>
            </a:r>
            <a:r>
              <a:rPr lang="en-US" dirty="0" smtClean="0">
                <a:effectLst>
                  <a:outerShdw blurRad="38100" dist="38100" dir="2700000" algn="tl">
                    <a:srgbClr val="DDDDDD"/>
                  </a:outerShdw>
                </a:effectLst>
                <a:ea typeface="ＭＳ Ｐゴシック" charset="0"/>
              </a:rPr>
              <a:t>:</a:t>
            </a:r>
          </a:p>
          <a:p>
            <a:pPr lvl="2">
              <a:defRPr/>
            </a:pPr>
            <a:r>
              <a:rPr lang="en-US" dirty="0" smtClean="0">
                <a:effectLst>
                  <a:outerShdw blurRad="38100" dist="38100" dir="2700000" algn="tl">
                    <a:srgbClr val="DDDDDD"/>
                  </a:outerShdw>
                </a:effectLst>
                <a:ea typeface="ＭＳ Ｐゴシック" charset="0"/>
              </a:rPr>
              <a:t>You will work these alone</a:t>
            </a:r>
            <a:endParaRPr lang="en-US" dirty="0" smtClean="0">
              <a:effectLst>
                <a:outerShdw blurRad="38100" dist="38100" dir="2700000" algn="tl">
                  <a:srgbClr val="DDDDDD"/>
                </a:outerShdw>
              </a:effectLst>
              <a:ea typeface="ＭＳ Ｐゴシック" charset="0"/>
            </a:endParaRPr>
          </a:p>
          <a:p>
            <a:pPr lvl="2" eaLnBrk="1" hangingPunct="1">
              <a:defRPr/>
            </a:pPr>
            <a:r>
              <a:rPr lang="en-US" dirty="0" smtClean="0">
                <a:effectLst>
                  <a:outerShdw blurRad="38100" dist="38100" dir="2700000" algn="tl">
                    <a:srgbClr val="DDDDDD"/>
                  </a:outerShdw>
                </a:effectLst>
                <a:ea typeface="ＭＳ Ｐゴシック" charset="0"/>
              </a:rPr>
              <a:t>The honor code is in effect for all homework, labs, exams etc.  Please review the policy on the course website.</a:t>
            </a:r>
            <a:endParaRPr lang="en-US" dirty="0">
              <a:effectLst>
                <a:outerShdw blurRad="38100" dist="38100" dir="2700000" algn="tl">
                  <a:srgbClr val="DDDDDD"/>
                </a:outerShdw>
              </a:effectLst>
              <a:ea typeface="ＭＳ Ｐゴシック" charset="0"/>
            </a:endParaRP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46</a:t>
            </a:fld>
            <a:endParaRPr lang="en-US"/>
          </a:p>
        </p:txBody>
      </p:sp>
    </p:spTree>
    <p:extLst>
      <p:ext uri="{BB962C8B-B14F-4D97-AF65-F5344CB8AC3E}">
        <p14:creationId xmlns:p14="http://schemas.microsoft.com/office/powerpoint/2010/main" val="1040351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Exams and Quizzes</a:t>
            </a:r>
            <a:endParaRPr lang="en-US" dirty="0"/>
          </a:p>
        </p:txBody>
      </p:sp>
      <p:sp>
        <p:nvSpPr>
          <p:cNvPr id="3" name="Content Placeholder 2"/>
          <p:cNvSpPr>
            <a:spLocks noGrp="1"/>
          </p:cNvSpPr>
          <p:nvPr>
            <p:ph idx="1"/>
          </p:nvPr>
        </p:nvSpPr>
        <p:spPr/>
        <p:txBody>
          <a:bodyPr/>
          <a:lstStyle/>
          <a:p>
            <a:r>
              <a:rPr lang="en-US" dirty="0" smtClean="0"/>
              <a:t>Open book</a:t>
            </a:r>
          </a:p>
          <a:p>
            <a:r>
              <a:rPr lang="en-US" dirty="0" smtClean="0"/>
              <a:t>Open notes</a:t>
            </a:r>
          </a:p>
          <a:p>
            <a:r>
              <a:rPr lang="en-US" dirty="0" smtClean="0"/>
              <a:t>Usually completed on </a:t>
            </a:r>
            <a:r>
              <a:rPr lang="en-US" dirty="0" err="1" smtClean="0"/>
              <a:t>sakai</a:t>
            </a:r>
            <a:endParaRPr lang="en-US" dirty="0" smtClean="0"/>
          </a:p>
          <a:p>
            <a:r>
              <a:rPr lang="en-US" dirty="0" smtClean="0"/>
              <a:t>Not open internet - i.e., googling not allowed</a:t>
            </a:r>
          </a:p>
          <a:p>
            <a:pPr lvl="1"/>
            <a:r>
              <a:rPr lang="en-US" dirty="0" smtClean="0"/>
              <a:t>Probably won’t help you anyway</a:t>
            </a:r>
            <a:endParaRPr lang="en-US" dirty="0"/>
          </a:p>
        </p:txBody>
      </p:sp>
      <p:sp>
        <p:nvSpPr>
          <p:cNvPr id="4" name="Slide Number Placeholder 3"/>
          <p:cNvSpPr>
            <a:spLocks noGrp="1"/>
          </p:cNvSpPr>
          <p:nvPr>
            <p:ph type="sldNum" sz="quarter" idx="12"/>
          </p:nvPr>
        </p:nvSpPr>
        <p:spPr/>
        <p:txBody>
          <a:bodyPr/>
          <a:lstStyle/>
          <a:p>
            <a:fld id="{B79A3DA4-3E46-45AF-808A-D7FF9D1D755F}" type="slidenum">
              <a:rPr lang="en-US" smtClean="0"/>
              <a:pPr/>
              <a:t>47</a:t>
            </a:fld>
            <a:endParaRPr lang="en-US"/>
          </a:p>
        </p:txBody>
      </p:sp>
    </p:spTree>
    <p:extLst>
      <p:ext uri="{BB962C8B-B14F-4D97-AF65-F5344CB8AC3E}">
        <p14:creationId xmlns:p14="http://schemas.microsoft.com/office/powerpoint/2010/main" val="982020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Absences</a:t>
            </a:r>
            <a:endParaRPr lang="en-US" dirty="0"/>
          </a:p>
        </p:txBody>
      </p:sp>
      <p:sp>
        <p:nvSpPr>
          <p:cNvPr id="3" name="Content Placeholder 2"/>
          <p:cNvSpPr>
            <a:spLocks noGrp="1"/>
          </p:cNvSpPr>
          <p:nvPr>
            <p:ph idx="1"/>
          </p:nvPr>
        </p:nvSpPr>
        <p:spPr/>
        <p:txBody>
          <a:bodyPr/>
          <a:lstStyle/>
          <a:p>
            <a:r>
              <a:rPr lang="en-US" dirty="0" smtClean="0"/>
              <a:t>classes</a:t>
            </a:r>
            <a:r>
              <a:rPr lang="en-US" dirty="0"/>
              <a:t>:  while attendance is not required, there is no substitute to coming to class if you want a good grade</a:t>
            </a:r>
          </a:p>
          <a:p>
            <a:r>
              <a:rPr lang="en-US" dirty="0"/>
              <a:t>labs:  skipping a lab (even if you have a good excuse) will make it very hard to complete the lab</a:t>
            </a:r>
          </a:p>
          <a:p>
            <a:r>
              <a:rPr lang="en-US" dirty="0"/>
              <a:t>quizzes:  since the dates are announced, please see me well in advance if you have a compelling reason for absence</a:t>
            </a:r>
          </a:p>
          <a:p>
            <a:r>
              <a:rPr lang="en-US" dirty="0"/>
              <a:t>exams:  bring any conflicts to my </a:t>
            </a:r>
            <a:r>
              <a:rPr lang="en-US" dirty="0" smtClean="0"/>
              <a:t>attention in the first two weeks of class (or ASAP)</a:t>
            </a:r>
            <a:endParaRPr lang="en-US" dirty="0"/>
          </a:p>
          <a:p>
            <a:endParaRPr lang="en-US" dirty="0"/>
          </a:p>
        </p:txBody>
      </p:sp>
      <p:sp>
        <p:nvSpPr>
          <p:cNvPr id="4" name="Slide Number Placeholder 3"/>
          <p:cNvSpPr>
            <a:spLocks noGrp="1"/>
          </p:cNvSpPr>
          <p:nvPr>
            <p:ph type="sldNum" sz="quarter" idx="12"/>
          </p:nvPr>
        </p:nvSpPr>
        <p:spPr/>
        <p:txBody>
          <a:bodyPr/>
          <a:lstStyle/>
          <a:p>
            <a:fld id="{B79A3DA4-3E46-45AF-808A-D7FF9D1D755F}" type="slidenum">
              <a:rPr lang="en-US" smtClean="0"/>
              <a:pPr/>
              <a:t>48</a:t>
            </a:fld>
            <a:endParaRPr lang="en-US"/>
          </a:p>
        </p:txBody>
      </p:sp>
    </p:spTree>
    <p:extLst>
      <p:ext uri="{BB962C8B-B14F-4D97-AF65-F5344CB8AC3E}">
        <p14:creationId xmlns:p14="http://schemas.microsoft.com/office/powerpoint/2010/main" val="700594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Lateness</a:t>
            </a:r>
            <a:endParaRPr lang="en-US" dirty="0"/>
          </a:p>
        </p:txBody>
      </p:sp>
      <p:sp>
        <p:nvSpPr>
          <p:cNvPr id="3" name="Content Placeholder 2"/>
          <p:cNvSpPr>
            <a:spLocks noGrp="1"/>
          </p:cNvSpPr>
          <p:nvPr>
            <p:ph idx="1"/>
          </p:nvPr>
        </p:nvSpPr>
        <p:spPr/>
        <p:txBody>
          <a:bodyPr>
            <a:normAutofit/>
          </a:bodyPr>
          <a:lstStyle/>
          <a:p>
            <a:r>
              <a:rPr lang="en-US" dirty="0" smtClean="0"/>
              <a:t>Each student gets 72 late hours for programming </a:t>
            </a:r>
            <a:r>
              <a:rPr lang="en-US" dirty="0" err="1" smtClean="0"/>
              <a:t>hw</a:t>
            </a:r>
            <a:endParaRPr lang="en-US" dirty="0" smtClean="0"/>
          </a:p>
          <a:p>
            <a:pPr lvl="1"/>
            <a:r>
              <a:rPr lang="en-US" dirty="0" smtClean="0"/>
              <a:t>List how many you use in </a:t>
            </a:r>
            <a:r>
              <a:rPr lang="en-US" dirty="0" err="1" smtClean="0"/>
              <a:t>slack.txt</a:t>
            </a:r>
            <a:endParaRPr lang="en-US" dirty="0" smtClean="0"/>
          </a:p>
          <a:p>
            <a:pPr lvl="1"/>
            <a:r>
              <a:rPr lang="en-US" dirty="0" smtClean="0"/>
              <a:t>Each day after these are gone costs a full letter grade on the </a:t>
            </a:r>
            <a:r>
              <a:rPr lang="en-US" dirty="0" smtClean="0"/>
              <a:t>assignment </a:t>
            </a:r>
          </a:p>
          <a:p>
            <a:pPr lvl="1"/>
            <a:r>
              <a:rPr lang="en-US" dirty="0" smtClean="0"/>
              <a:t>Worst grade for lateness is a D, up until LDOC</a:t>
            </a:r>
            <a:endParaRPr lang="en-US" dirty="0" smtClean="0"/>
          </a:p>
          <a:p>
            <a:r>
              <a:rPr lang="en-US" dirty="0" smtClean="0"/>
              <a:t>It </a:t>
            </a:r>
            <a:r>
              <a:rPr lang="en-US" dirty="0" smtClean="0"/>
              <a:t>is your responsibility to use these to manage:</a:t>
            </a:r>
          </a:p>
          <a:p>
            <a:pPr lvl="1"/>
            <a:r>
              <a:rPr lang="en-US" dirty="0" smtClean="0"/>
              <a:t>Holidays, weddings, research deadlines, </a:t>
            </a:r>
            <a:r>
              <a:rPr lang="en-US" dirty="0" smtClean="0"/>
              <a:t>job interviews, </a:t>
            </a:r>
            <a:r>
              <a:rPr lang="en-US" dirty="0" smtClean="0"/>
              <a:t>Buffy marathons, release of the next Zelda game, etc.</a:t>
            </a:r>
          </a:p>
          <a:p>
            <a:r>
              <a:rPr lang="en-US" dirty="0" smtClean="0"/>
              <a:t>3 Exceptions: illness (need doctor’s note), death in immediate family, accommodation for disability</a:t>
            </a:r>
          </a:p>
          <a:p>
            <a:pPr lvl="1"/>
            <a:endParaRPr lang="en-US" dirty="0"/>
          </a:p>
        </p:txBody>
      </p:sp>
    </p:spTree>
    <p:extLst>
      <p:ext uri="{BB962C8B-B14F-4D97-AF65-F5344CB8AC3E}">
        <p14:creationId xmlns:p14="http://schemas.microsoft.com/office/powerpoint/2010/main" val="1167780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Goals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Goal 1:  Demystify Computers</a:t>
            </a:r>
          </a:p>
          <a:p>
            <a:pPr marL="0" indent="0">
              <a:buNone/>
            </a:pPr>
            <a:endParaRPr lang="en-US" dirty="0"/>
          </a:p>
          <a:p>
            <a:pPr marL="0" indent="0">
              <a:buNone/>
            </a:pPr>
            <a:endParaRPr lang="en-US" dirty="0" smtClean="0"/>
          </a:p>
          <a:p>
            <a:pPr marL="0" indent="0">
              <a:buNone/>
            </a:pPr>
            <a:r>
              <a:rPr lang="en-US" dirty="0" smtClean="0"/>
              <a:t>Goal 2:  Learn the Power of Abstraction</a:t>
            </a:r>
            <a:endParaRPr lang="en-US" dirty="0"/>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5</a:t>
            </a:fld>
            <a:endParaRPr lang="en-US"/>
          </a:p>
        </p:txBody>
      </p:sp>
    </p:spTree>
    <p:extLst>
      <p:ext uri="{BB962C8B-B14F-4D97-AF65-F5344CB8AC3E}">
        <p14:creationId xmlns:p14="http://schemas.microsoft.com/office/powerpoint/2010/main" val="2050172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Course email list</a:t>
            </a:r>
            <a:endParaRPr lang="en-US" dirty="0"/>
          </a:p>
        </p:txBody>
      </p:sp>
      <p:sp>
        <p:nvSpPr>
          <p:cNvPr id="3" name="Content Placeholder 2"/>
          <p:cNvSpPr>
            <a:spLocks noGrp="1"/>
          </p:cNvSpPr>
          <p:nvPr>
            <p:ph idx="1"/>
          </p:nvPr>
        </p:nvSpPr>
        <p:spPr/>
        <p:txBody>
          <a:bodyPr>
            <a:normAutofit/>
          </a:bodyPr>
          <a:lstStyle/>
          <a:p>
            <a:r>
              <a:rPr lang="en-US" dirty="0" smtClean="0"/>
              <a:t>We will use Piazza this semester.  Link on course website</a:t>
            </a:r>
          </a:p>
          <a:p>
            <a:r>
              <a:rPr lang="en-US" dirty="0" smtClean="0"/>
              <a:t>Will help scale up to a large class</a:t>
            </a:r>
          </a:p>
          <a:p>
            <a:r>
              <a:rPr lang="en-US" dirty="0" smtClean="0"/>
              <a:t>This is the primary announcement medium</a:t>
            </a:r>
          </a:p>
          <a:p>
            <a:r>
              <a:rPr lang="en-US" dirty="0" smtClean="0"/>
              <a:t>And for discussions about course work </a:t>
            </a:r>
          </a:p>
          <a:p>
            <a:pPr lvl="1"/>
            <a:r>
              <a:rPr lang="en-US" dirty="0" smtClean="0"/>
              <a:t>Do not post code here or other solutions</a:t>
            </a:r>
          </a:p>
          <a:p>
            <a:pPr lvl="1"/>
            <a:r>
              <a:rPr lang="en-US" dirty="0" smtClean="0"/>
              <a:t>Goal: Everyone can learn from general questions</a:t>
            </a:r>
          </a:p>
          <a:p>
            <a:r>
              <a:rPr lang="en-US" dirty="0" smtClean="0"/>
              <a:t>Material discussed on the mailing list can be an exam question</a:t>
            </a:r>
            <a:endParaRPr lang="en-US" dirty="0"/>
          </a:p>
          <a:p>
            <a:endParaRPr lang="en-US" dirty="0"/>
          </a:p>
        </p:txBody>
      </p:sp>
    </p:spTree>
    <p:extLst>
      <p:ext uri="{BB962C8B-B14F-4D97-AF65-F5344CB8AC3E}">
        <p14:creationId xmlns:p14="http://schemas.microsoft.com/office/powerpoint/2010/main" val="8457496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Labs and Homework: </a:t>
            </a:r>
            <a:r>
              <a:rPr lang="en-US" dirty="0" smtClean="0"/>
              <a:t>Learn by doing</a:t>
            </a:r>
            <a:endParaRPr lang="en-US" dirty="0"/>
          </a:p>
        </p:txBody>
      </p:sp>
      <p:sp>
        <p:nvSpPr>
          <p:cNvPr id="3" name="Content Placeholder 2"/>
          <p:cNvSpPr>
            <a:spLocks noGrp="1"/>
          </p:cNvSpPr>
          <p:nvPr>
            <p:ph idx="1"/>
          </p:nvPr>
        </p:nvSpPr>
        <p:spPr/>
        <p:txBody>
          <a:bodyPr>
            <a:normAutofit/>
          </a:bodyPr>
          <a:lstStyle/>
          <a:p>
            <a:r>
              <a:rPr lang="en-US" dirty="0" smtClean="0"/>
              <a:t>This course is </a:t>
            </a:r>
            <a:r>
              <a:rPr lang="en-US" b="1" dirty="0" smtClean="0">
                <a:solidFill>
                  <a:srgbClr val="FF0000"/>
                </a:solidFill>
              </a:rPr>
              <a:t>time intensive</a:t>
            </a:r>
            <a:endParaRPr lang="en-US" dirty="0" smtClean="0">
              <a:solidFill>
                <a:srgbClr val="FF0000"/>
              </a:solidFill>
            </a:endParaRPr>
          </a:p>
          <a:p>
            <a:pPr lvl="1"/>
            <a:r>
              <a:rPr lang="en-US" dirty="0" smtClean="0"/>
              <a:t>Labs and homework will take a lot of time</a:t>
            </a:r>
            <a:endParaRPr lang="en-US" dirty="0" smtClean="0"/>
          </a:p>
          <a:p>
            <a:r>
              <a:rPr lang="en-US" dirty="0" smtClean="0"/>
              <a:t>But, we hope you learn proportionally to the effort you put in</a:t>
            </a:r>
            <a:endParaRPr lang="en-US" dirty="0"/>
          </a:p>
          <a:p>
            <a:endParaRPr lang="en-US" dirty="0" smtClean="0"/>
          </a:p>
        </p:txBody>
      </p:sp>
    </p:spTree>
    <p:extLst>
      <p:ext uri="{BB962C8B-B14F-4D97-AF65-F5344CB8AC3E}">
        <p14:creationId xmlns:p14="http://schemas.microsoft.com/office/powerpoint/2010/main" val="1080972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Productive Frustration</a:t>
            </a:r>
            <a:endParaRPr lang="en-US" dirty="0"/>
          </a:p>
        </p:txBody>
      </p:sp>
      <p:sp>
        <p:nvSpPr>
          <p:cNvPr id="3" name="Content Placeholder 2"/>
          <p:cNvSpPr>
            <a:spLocks noGrp="1"/>
          </p:cNvSpPr>
          <p:nvPr>
            <p:ph idx="1"/>
          </p:nvPr>
        </p:nvSpPr>
        <p:spPr/>
        <p:txBody>
          <a:bodyPr/>
          <a:lstStyle/>
          <a:p>
            <a:r>
              <a:rPr lang="en-US" dirty="0" smtClean="0"/>
              <a:t>One of the “meta skills” that distinguishes an excellent programmer is the ability to get un-stuck</a:t>
            </a:r>
          </a:p>
          <a:p>
            <a:pPr lvl="1"/>
            <a:r>
              <a:rPr lang="en-US" dirty="0" smtClean="0"/>
              <a:t>Fixing a “</a:t>
            </a:r>
            <a:r>
              <a:rPr lang="en-US" dirty="0" err="1" smtClean="0"/>
              <a:t>heisenbug</a:t>
            </a:r>
            <a:r>
              <a:rPr lang="en-US" dirty="0" smtClean="0"/>
              <a:t>” has this property</a:t>
            </a:r>
          </a:p>
          <a:p>
            <a:r>
              <a:rPr lang="en-US" dirty="0" smtClean="0"/>
              <a:t>How do you learn this skill?</a:t>
            </a:r>
          </a:p>
          <a:p>
            <a:pPr lvl="1"/>
            <a:r>
              <a:rPr lang="en-US" dirty="0" smtClean="0"/>
              <a:t>Get stuck on a hard, but solvable problem</a:t>
            </a:r>
          </a:p>
          <a:p>
            <a:pPr lvl="1"/>
            <a:r>
              <a:rPr lang="en-US" dirty="0" smtClean="0"/>
              <a:t>Learn which strategies will get you moving again</a:t>
            </a:r>
          </a:p>
          <a:p>
            <a:r>
              <a:rPr lang="en-US" dirty="0" smtClean="0"/>
              <a:t>If you take a quick cheat, you won’t learn the skills to solve truly hard problems</a:t>
            </a:r>
            <a:endParaRPr lang="en-US" dirty="0"/>
          </a:p>
        </p:txBody>
      </p:sp>
    </p:spTree>
    <p:extLst>
      <p:ext uri="{BB962C8B-B14F-4D97-AF65-F5344CB8AC3E}">
        <p14:creationId xmlns:p14="http://schemas.microsoft.com/office/powerpoint/2010/main" val="185806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Academic Integrity</a:t>
            </a:r>
            <a:endParaRPr lang="en-US" dirty="0"/>
          </a:p>
        </p:txBody>
      </p:sp>
      <p:sp>
        <p:nvSpPr>
          <p:cNvPr id="3" name="Content Placeholder 2"/>
          <p:cNvSpPr>
            <a:spLocks noGrp="1"/>
          </p:cNvSpPr>
          <p:nvPr>
            <p:ph idx="1"/>
          </p:nvPr>
        </p:nvSpPr>
        <p:spPr/>
        <p:txBody>
          <a:bodyPr>
            <a:normAutofit/>
          </a:bodyPr>
          <a:lstStyle/>
          <a:p>
            <a:r>
              <a:rPr lang="en-US" dirty="0" smtClean="0"/>
              <a:t>I take cheating very seriously.  It can end your career.</a:t>
            </a:r>
          </a:p>
          <a:p>
            <a:r>
              <a:rPr lang="en-US" dirty="0" smtClean="0"/>
              <a:t>In a gray area, it is your job to stay on right side of line</a:t>
            </a:r>
          </a:p>
          <a:p>
            <a:r>
              <a:rPr lang="en-US" dirty="0" smtClean="0"/>
              <a:t>Never show your </a:t>
            </a:r>
            <a:r>
              <a:rPr lang="en-US" dirty="0" smtClean="0"/>
              <a:t>solutions (code or written) to </a:t>
            </a:r>
            <a:r>
              <a:rPr lang="en-US" dirty="0" smtClean="0"/>
              <a:t>anyone except </a:t>
            </a:r>
            <a:r>
              <a:rPr lang="en-US" dirty="0" smtClean="0"/>
              <a:t>course </a:t>
            </a:r>
            <a:r>
              <a:rPr lang="en-US" dirty="0" smtClean="0"/>
              <a:t>staff</a:t>
            </a:r>
          </a:p>
          <a:p>
            <a:r>
              <a:rPr lang="en-US" dirty="0" smtClean="0"/>
              <a:t>Never look at anyone else’s </a:t>
            </a:r>
            <a:r>
              <a:rPr lang="en-US" dirty="0" smtClean="0"/>
              <a:t>solutions (incl</a:t>
            </a:r>
            <a:r>
              <a:rPr lang="en-US" dirty="0" smtClean="0"/>
              <a:t>. other </a:t>
            </a:r>
            <a:r>
              <a:rPr lang="en-US" dirty="0" smtClean="0"/>
              <a:t>universities or past semesters)</a:t>
            </a:r>
            <a:endParaRPr lang="en-US" dirty="0" smtClean="0"/>
          </a:p>
          <a:p>
            <a:r>
              <a:rPr lang="en-US" dirty="0" smtClean="0"/>
              <a:t>Do not discuss code; do not debug each other’s code</a:t>
            </a:r>
          </a:p>
          <a:p>
            <a:r>
              <a:rPr lang="en-US" dirty="0" smtClean="0"/>
              <a:t>Acknowledge students that give you good ideas</a:t>
            </a:r>
            <a:endParaRPr lang="en-US" dirty="0"/>
          </a:p>
        </p:txBody>
      </p:sp>
    </p:spTree>
    <p:extLst>
      <p:ext uri="{BB962C8B-B14F-4D97-AF65-F5344CB8AC3E}">
        <p14:creationId xmlns:p14="http://schemas.microsoft.com/office/powerpoint/2010/main" val="18825077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we care?</a:t>
            </a:r>
            <a:endParaRPr lang="en-US" dirty="0"/>
          </a:p>
        </p:txBody>
      </p:sp>
      <p:sp>
        <p:nvSpPr>
          <p:cNvPr id="3" name="Content Placeholder 2"/>
          <p:cNvSpPr>
            <a:spLocks noGrp="1"/>
          </p:cNvSpPr>
          <p:nvPr>
            <p:ph idx="1"/>
          </p:nvPr>
        </p:nvSpPr>
        <p:spPr/>
        <p:txBody>
          <a:bodyPr>
            <a:normAutofit/>
          </a:bodyPr>
          <a:lstStyle/>
          <a:p>
            <a:r>
              <a:rPr lang="en-US" dirty="0" smtClean="0"/>
              <a:t>Analogy: This is the programming dojo</a:t>
            </a:r>
          </a:p>
          <a:p>
            <a:pPr lvl="1"/>
            <a:r>
              <a:rPr lang="en-US" dirty="0" smtClean="0"/>
              <a:t>If you don’t do your exercises, you will be unprepared for battle</a:t>
            </a:r>
          </a:p>
          <a:p>
            <a:pPr lvl="1"/>
            <a:r>
              <a:rPr lang="en-US" dirty="0" smtClean="0"/>
              <a:t>You’ve wasted your money and both of our time</a:t>
            </a:r>
          </a:p>
          <a:p>
            <a:pPr lvl="1"/>
            <a:r>
              <a:rPr lang="en-US" dirty="0" smtClean="0"/>
              <a:t>It brings dishonor on the dojo when you lose every battle</a:t>
            </a:r>
          </a:p>
          <a:p>
            <a:r>
              <a:rPr lang="en-US" dirty="0" smtClean="0"/>
              <a:t>Similarly, a lot of what I have to teach (and what will make you a valuable employee when you graduate) has no short cut</a:t>
            </a:r>
          </a:p>
          <a:p>
            <a:pPr lvl="1"/>
            <a:r>
              <a:rPr lang="en-US" dirty="0" smtClean="0"/>
              <a:t>How do you learn to punch through a board?</a:t>
            </a:r>
          </a:p>
          <a:p>
            <a:pPr lvl="1"/>
            <a:r>
              <a:rPr lang="en-US" dirty="0" smtClean="0"/>
              <a:t>You punch a board over and over until your fist goes through it</a:t>
            </a:r>
            <a:endParaRPr lang="en-US" dirty="0"/>
          </a:p>
        </p:txBody>
      </p:sp>
    </p:spTree>
    <p:extLst>
      <p:ext uri="{BB962C8B-B14F-4D97-AF65-F5344CB8AC3E}">
        <p14:creationId xmlns:p14="http://schemas.microsoft.com/office/powerpoint/2010/main" val="43119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Integrity Homework</a:t>
            </a:r>
            <a:endParaRPr lang="en-US" dirty="0"/>
          </a:p>
        </p:txBody>
      </p:sp>
      <p:sp>
        <p:nvSpPr>
          <p:cNvPr id="3" name="Content Placeholder 2"/>
          <p:cNvSpPr>
            <a:spLocks noGrp="1"/>
          </p:cNvSpPr>
          <p:nvPr>
            <p:ph idx="1"/>
          </p:nvPr>
        </p:nvSpPr>
        <p:spPr/>
        <p:txBody>
          <a:bodyPr/>
          <a:lstStyle/>
          <a:p>
            <a:r>
              <a:rPr lang="en-US" dirty="0" smtClean="0"/>
              <a:t>Exercises applying course policies and ethics to several situations</a:t>
            </a:r>
          </a:p>
          <a:p>
            <a:r>
              <a:rPr lang="en-US" dirty="0" smtClean="0"/>
              <a:t>Due in class </a:t>
            </a:r>
            <a:r>
              <a:rPr lang="en-US" dirty="0" smtClean="0"/>
              <a:t>Thurs. </a:t>
            </a:r>
            <a:r>
              <a:rPr lang="en-US" dirty="0" smtClean="0"/>
              <a:t>1</a:t>
            </a:r>
            <a:r>
              <a:rPr lang="en-US" dirty="0" smtClean="0"/>
              <a:t>/18, </a:t>
            </a:r>
            <a:r>
              <a:rPr lang="en-US" dirty="0" smtClean="0"/>
              <a:t>or by email</a:t>
            </a:r>
          </a:p>
          <a:p>
            <a:endParaRPr lang="en-US" dirty="0"/>
          </a:p>
        </p:txBody>
      </p:sp>
      <p:sp>
        <p:nvSpPr>
          <p:cNvPr id="4" name="Slide Number Placeholder 3"/>
          <p:cNvSpPr>
            <a:spLocks noGrp="1"/>
          </p:cNvSpPr>
          <p:nvPr>
            <p:ph type="sldNum" sz="quarter" idx="12"/>
          </p:nvPr>
        </p:nvSpPr>
        <p:spPr/>
        <p:txBody>
          <a:bodyPr/>
          <a:lstStyle/>
          <a:p>
            <a:fld id="{B79A3DA4-3E46-45AF-808A-D7FF9D1D755F}" type="slidenum">
              <a:rPr lang="en-US" smtClean="0"/>
              <a:pPr/>
              <a:t>55</a:t>
            </a:fld>
            <a:endParaRPr lang="en-US"/>
          </a:p>
        </p:txBody>
      </p:sp>
    </p:spTree>
    <p:extLst>
      <p:ext uri="{BB962C8B-B14F-4D97-AF65-F5344CB8AC3E}">
        <p14:creationId xmlns:p14="http://schemas.microsoft.com/office/powerpoint/2010/main" val="15866289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administrative notes</a:t>
            </a:r>
            <a:endParaRPr lang="en-US" dirty="0"/>
          </a:p>
        </p:txBody>
      </p:sp>
      <p:sp>
        <p:nvSpPr>
          <p:cNvPr id="3" name="Content Placeholder 2"/>
          <p:cNvSpPr>
            <a:spLocks noGrp="1"/>
          </p:cNvSpPr>
          <p:nvPr>
            <p:ph idx="1"/>
          </p:nvPr>
        </p:nvSpPr>
        <p:spPr/>
        <p:txBody>
          <a:bodyPr>
            <a:normAutofit/>
          </a:bodyPr>
          <a:lstStyle/>
          <a:p>
            <a:r>
              <a:rPr lang="en-US" dirty="0" smtClean="0"/>
              <a:t>Read syllabus completely</a:t>
            </a:r>
          </a:p>
          <a:p>
            <a:r>
              <a:rPr lang="en-US" dirty="0" smtClean="0"/>
              <a:t>Subscribe to the class piazza forum</a:t>
            </a:r>
          </a:p>
          <a:p>
            <a:r>
              <a:rPr lang="en-US" dirty="0"/>
              <a:t>3</a:t>
            </a:r>
            <a:r>
              <a:rPr lang="en-US" dirty="0" smtClean="0"/>
              <a:t> exams cover: lectures, labs, mailing list</a:t>
            </a:r>
          </a:p>
          <a:p>
            <a:r>
              <a:rPr lang="en-US" dirty="0" smtClean="0"/>
              <a:t>All staff email goes to </a:t>
            </a:r>
            <a:r>
              <a:rPr lang="en-US" dirty="0" smtClean="0">
                <a:hlinkClick r:id="rId2"/>
              </a:rPr>
              <a:t>comp411ta-s18@cs.unc.edu</a:t>
            </a:r>
            <a:r>
              <a:rPr lang="en-US" dirty="0" smtClean="0"/>
              <a:t> </a:t>
            </a:r>
            <a:endParaRPr lang="en-US" dirty="0" smtClean="0"/>
          </a:p>
          <a:p>
            <a:pPr lvl="1"/>
            <a:r>
              <a:rPr lang="en-US" dirty="0" smtClean="0"/>
              <a:t>Except private issues for instructor only</a:t>
            </a:r>
          </a:p>
          <a:p>
            <a:endParaRPr lang="en-US" dirty="0"/>
          </a:p>
        </p:txBody>
      </p:sp>
    </p:spTree>
    <p:extLst>
      <p:ext uri="{BB962C8B-B14F-4D97-AF65-F5344CB8AC3E}">
        <p14:creationId xmlns:p14="http://schemas.microsoft.com/office/powerpoint/2010/main" val="555098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Special Offer!</a:t>
            </a:r>
            <a:endParaRPr lang="en-US" dirty="0"/>
          </a:p>
        </p:txBody>
      </p:sp>
      <p:sp>
        <p:nvSpPr>
          <p:cNvPr id="3" name="Content Placeholder 2"/>
          <p:cNvSpPr>
            <a:spLocks noGrp="1"/>
          </p:cNvSpPr>
          <p:nvPr>
            <p:ph idx="1"/>
          </p:nvPr>
        </p:nvSpPr>
        <p:spPr/>
        <p:txBody>
          <a:bodyPr/>
          <a:lstStyle/>
          <a:p>
            <a:r>
              <a:rPr lang="en-US" dirty="0" smtClean="0"/>
              <a:t>You can write your own exam questions</a:t>
            </a:r>
          </a:p>
          <a:p>
            <a:pPr lvl="1"/>
            <a:r>
              <a:rPr lang="en-US" dirty="0" smtClean="0"/>
              <a:t>Send them to me in advance of the test, if I like them, I will use them</a:t>
            </a:r>
          </a:p>
          <a:p>
            <a:pPr lvl="1"/>
            <a:r>
              <a:rPr lang="en-US" dirty="0" smtClean="0"/>
              <a:t>Do NOT share with anyone else</a:t>
            </a:r>
            <a:endParaRPr lang="en-US" dirty="0"/>
          </a:p>
        </p:txBody>
      </p:sp>
    </p:spTree>
    <p:extLst>
      <p:ext uri="{BB962C8B-B14F-4D97-AF65-F5344CB8AC3E}">
        <p14:creationId xmlns:p14="http://schemas.microsoft.com/office/powerpoint/2010/main" val="8711571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How </a:t>
            </a:r>
            <a:r>
              <a:rPr lang="en-US" dirty="0" smtClean="0">
                <a:ea typeface="ＭＳ Ｐゴシック" charset="0"/>
                <a:cs typeface="ＭＳ Ｐゴシック" charset="0"/>
              </a:rPr>
              <a:t>NOT to </a:t>
            </a:r>
            <a:r>
              <a:rPr lang="en-US" dirty="0">
                <a:ea typeface="ＭＳ Ｐゴシック" charset="0"/>
                <a:cs typeface="ＭＳ Ｐゴシック" charset="0"/>
              </a:rPr>
              <a:t>do well in this course</a:t>
            </a:r>
          </a:p>
        </p:txBody>
      </p:sp>
      <p:sp>
        <p:nvSpPr>
          <p:cNvPr id="8195" name="Rectangle 5"/>
          <p:cNvSpPr>
            <a:spLocks noGrp="1" noChangeArrowheads="1"/>
          </p:cNvSpPr>
          <p:nvPr>
            <p:ph idx="1"/>
          </p:nvPr>
        </p:nvSpPr>
        <p:spPr/>
        <p:txBody>
          <a:bodyPr>
            <a:normAutofit lnSpcReduction="10000"/>
          </a:bodyPr>
          <a:lstStyle/>
          <a:p>
            <a:pPr eaLnBrk="1" hangingPunct="1">
              <a:defRPr/>
            </a:pPr>
            <a:r>
              <a:rPr lang="en-US" dirty="0" smtClean="0">
                <a:effectLst>
                  <a:outerShdw blurRad="38100" dist="38100" dir="2700000" algn="tl">
                    <a:srgbClr val="DDDDDD"/>
                  </a:outerShdw>
                </a:effectLst>
                <a:ea typeface="ＭＳ Ｐゴシック" charset="0"/>
                <a:cs typeface="ＭＳ Ｐゴシック" charset="0"/>
              </a:rPr>
              <a:t>BIG mistakes</a:t>
            </a: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Skipping lectures</a:t>
            </a: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Not obtaining the TWO textbooks</a:t>
            </a:r>
            <a:endParaRPr lang="en-US" dirty="0">
              <a:effectLst>
                <a:outerShdw blurRad="38100" dist="38100" dir="2700000" algn="tl">
                  <a:srgbClr val="DDDDDD"/>
                </a:outerShdw>
              </a:effectLst>
              <a:ea typeface="ＭＳ Ｐゴシック" charset="0"/>
              <a:cs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Not reading the books (on</a:t>
            </a:r>
            <a:r>
              <a:rPr lang="en-US" dirty="0" smtClean="0">
                <a:effectLst>
                  <a:outerShdw blurRad="38100" dist="38100" dir="2700000" algn="tl">
                    <a:srgbClr val="DDDDDD"/>
                  </a:outerShdw>
                </a:effectLst>
                <a:ea typeface="ＭＳ Ｐゴシック" charset="0"/>
              </a:rPr>
              <a:t>ly </a:t>
            </a:r>
            <a:r>
              <a:rPr lang="en-US" dirty="0">
                <a:effectLst>
                  <a:outerShdw blurRad="38100" dist="38100" dir="2700000" algn="tl">
                    <a:srgbClr val="DDDDDD"/>
                  </a:outerShdw>
                </a:effectLst>
                <a:ea typeface="ＭＳ Ｐゴシック" charset="0"/>
              </a:rPr>
              <a:t>reviewing lecture </a:t>
            </a:r>
            <a:r>
              <a:rPr lang="en-US" dirty="0" smtClean="0">
                <a:effectLst>
                  <a:outerShdw blurRad="38100" dist="38100" dir="2700000" algn="tl">
                    <a:srgbClr val="DDDDDD"/>
                  </a:outerShdw>
                </a:effectLst>
                <a:ea typeface="ＭＳ Ｐゴシック" charset="0"/>
              </a:rPr>
              <a:t>slides)</a:t>
            </a:r>
            <a:endParaRPr lang="en-US" dirty="0">
              <a:effectLst>
                <a:outerShdw blurRad="38100" dist="38100" dir="2700000" algn="tl">
                  <a:srgbClr val="DDDDDD"/>
                </a:outerShdw>
              </a:effectLst>
              <a:ea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Not spending enough time to do </a:t>
            </a:r>
            <a:r>
              <a:rPr lang="en-US" dirty="0">
                <a:effectLst>
                  <a:outerShdw blurRad="38100" dist="38100" dir="2700000" algn="tl">
                    <a:srgbClr val="DDDDDD"/>
                  </a:outerShdw>
                </a:effectLst>
                <a:ea typeface="ＭＳ Ｐゴシック" charset="0"/>
                <a:cs typeface="ＭＳ Ｐゴシック" charset="0"/>
              </a:rPr>
              <a:t>homework</a:t>
            </a:r>
          </a:p>
          <a:p>
            <a:pPr lvl="2" eaLnBrk="1" hangingPunct="1">
              <a:defRPr/>
            </a:pPr>
            <a:r>
              <a:rPr lang="en-US" dirty="0">
                <a:effectLst>
                  <a:outerShdw blurRad="38100" dist="38100" dir="2700000" algn="tl">
                    <a:srgbClr val="DDDDDD"/>
                  </a:outerShdw>
                </a:effectLst>
                <a:ea typeface="ＭＳ Ｐゴシック" charset="0"/>
              </a:rPr>
              <a:t>Start early.  Many problem sets are too hard to attempt the night before.</a:t>
            </a: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Not asking questions </a:t>
            </a:r>
            <a:r>
              <a:rPr lang="en-US" dirty="0">
                <a:effectLst>
                  <a:outerShdw blurRad="38100" dist="38100" dir="2700000" algn="tl">
                    <a:srgbClr val="DDDDDD"/>
                  </a:outerShdw>
                </a:effectLst>
                <a:ea typeface="ＭＳ Ｐゴシック" charset="0"/>
                <a:cs typeface="ＭＳ Ｐゴシック" charset="0"/>
              </a:rPr>
              <a:t>in </a:t>
            </a:r>
            <a:r>
              <a:rPr lang="en-US" dirty="0" smtClean="0">
                <a:effectLst>
                  <a:outerShdw blurRad="38100" dist="38100" dir="2700000" algn="tl">
                    <a:srgbClr val="DDDDDD"/>
                  </a:outerShdw>
                </a:effectLst>
                <a:ea typeface="ＭＳ Ｐゴシック" charset="0"/>
                <a:cs typeface="ＭＳ Ｐゴシック" charset="0"/>
              </a:rPr>
              <a:t>class</a:t>
            </a:r>
          </a:p>
          <a:p>
            <a:pPr lvl="1" eaLnBrk="1" hangingPunct="1">
              <a:defRPr/>
            </a:pPr>
            <a:r>
              <a:rPr lang="en-US" dirty="0" smtClean="0">
                <a:effectLst>
                  <a:outerShdw blurRad="38100" dist="38100" dir="2700000" algn="tl">
                    <a:srgbClr val="DDDDDD"/>
                  </a:outerShdw>
                </a:effectLst>
                <a:ea typeface="ＭＳ Ｐゴシック" charset="0"/>
                <a:cs typeface="ＭＳ Ｐゴシック" charset="0"/>
              </a:rPr>
              <a:t>Not discussing concepts with </a:t>
            </a:r>
            <a:r>
              <a:rPr lang="en-US" dirty="0">
                <a:effectLst>
                  <a:outerShdw blurRad="38100" dist="38100" dir="2700000" algn="tl">
                    <a:srgbClr val="DDDDDD"/>
                  </a:outerShdw>
                </a:effectLst>
                <a:ea typeface="ＭＳ Ｐゴシック" charset="0"/>
                <a:cs typeface="ＭＳ Ｐゴシック" charset="0"/>
              </a:rPr>
              <a:t>other students</a:t>
            </a:r>
          </a:p>
          <a:p>
            <a:pPr lvl="2" eaLnBrk="1" hangingPunct="1">
              <a:defRPr/>
            </a:pPr>
            <a:r>
              <a:rPr lang="en-US" dirty="0">
                <a:effectLst>
                  <a:outerShdw blurRad="38100" dist="38100" dir="2700000" algn="tl">
                    <a:srgbClr val="DDDDDD"/>
                  </a:outerShdw>
                </a:effectLst>
                <a:ea typeface="ＭＳ Ｐゴシック" charset="0"/>
              </a:rPr>
              <a:t>But all work handed </a:t>
            </a:r>
            <a:r>
              <a:rPr lang="en-US" dirty="0" smtClean="0">
                <a:effectLst>
                  <a:outerShdw blurRad="38100" dist="38100" dir="2700000" algn="tl">
                    <a:srgbClr val="DDDDDD"/>
                  </a:outerShdw>
                </a:effectLst>
                <a:ea typeface="ＭＳ Ｐゴシック" charset="0"/>
              </a:rPr>
              <a:t>in must </a:t>
            </a:r>
            <a:r>
              <a:rPr lang="en-US" dirty="0">
                <a:effectLst>
                  <a:outerShdw blurRad="38100" dist="38100" dir="2700000" algn="tl">
                    <a:srgbClr val="DDDDDD"/>
                  </a:outerShdw>
                </a:effectLst>
                <a:ea typeface="ＭＳ Ｐゴシック" charset="0"/>
              </a:rPr>
              <a:t>be your own (see Honor Code)</a:t>
            </a:r>
          </a:p>
          <a:p>
            <a:pPr lvl="1" eaLnBrk="1" hangingPunct="1">
              <a:defRPr/>
            </a:pPr>
            <a:r>
              <a:rPr lang="en-US" dirty="0" smtClean="0">
                <a:effectLst>
                  <a:outerShdw blurRad="38100" dist="38100" dir="2700000" algn="tl">
                    <a:srgbClr val="DDDDDD"/>
                  </a:outerShdw>
                </a:effectLst>
                <a:ea typeface="ＭＳ Ｐゴシック" charset="0"/>
              </a:rPr>
              <a:t>Looking </a:t>
            </a:r>
            <a:r>
              <a:rPr lang="en-US" dirty="0">
                <a:effectLst>
                  <a:outerShdw blurRad="38100" dist="38100" dir="2700000" algn="tl">
                    <a:srgbClr val="DDDDDD"/>
                  </a:outerShdw>
                </a:effectLst>
                <a:ea typeface="ＭＳ Ｐゴシック" charset="0"/>
              </a:rPr>
              <a:t>up solutions from earlier semesters = cheating.  Not worth it.</a:t>
            </a:r>
          </a:p>
        </p:txBody>
      </p:sp>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58</a:t>
            </a:fld>
            <a:endParaRPr lang="en-US"/>
          </a:p>
        </p:txBody>
      </p:sp>
    </p:spTree>
    <p:extLst>
      <p:ext uri="{BB962C8B-B14F-4D97-AF65-F5344CB8AC3E}">
        <p14:creationId xmlns:p14="http://schemas.microsoft.com/office/powerpoint/2010/main" val="2098666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Getting help</a:t>
            </a:r>
            <a:endParaRPr lang="en-US" dirty="0"/>
          </a:p>
        </p:txBody>
      </p:sp>
      <p:sp>
        <p:nvSpPr>
          <p:cNvPr id="3" name="Content Placeholder 2"/>
          <p:cNvSpPr>
            <a:spLocks noGrp="1"/>
          </p:cNvSpPr>
          <p:nvPr>
            <p:ph idx="1"/>
          </p:nvPr>
        </p:nvSpPr>
        <p:spPr/>
        <p:txBody>
          <a:bodyPr/>
          <a:lstStyle/>
          <a:p>
            <a:r>
              <a:rPr lang="en-US" dirty="0" smtClean="0"/>
              <a:t>TA’s will keep office </a:t>
            </a:r>
            <a:r>
              <a:rPr lang="en-US" dirty="0" smtClean="0"/>
              <a:t>hours</a:t>
            </a:r>
            <a:endParaRPr lang="en-US" dirty="0" smtClean="0"/>
          </a:p>
          <a:p>
            <a:r>
              <a:rPr lang="en-US" dirty="0" smtClean="0"/>
              <a:t>Instructor keeps office hours</a:t>
            </a:r>
          </a:p>
          <a:p>
            <a:pPr lvl="1"/>
            <a:r>
              <a:rPr lang="en-US" dirty="0" smtClean="0"/>
              <a:t>Note that “by appointment” means more time available on demand</a:t>
            </a:r>
          </a:p>
          <a:p>
            <a:pPr lvl="1"/>
            <a:endParaRPr lang="en-US" dirty="0"/>
          </a:p>
          <a:p>
            <a:endParaRPr lang="en-US" dirty="0"/>
          </a:p>
        </p:txBody>
      </p:sp>
    </p:spTree>
    <p:extLst>
      <p:ext uri="{BB962C8B-B14F-4D97-AF65-F5344CB8AC3E}">
        <p14:creationId xmlns:p14="http://schemas.microsoft.com/office/powerpoint/2010/main" val="2142669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 1: Demystify Computers</a:t>
            </a:r>
            <a:endParaRPr lang="en-US" dirty="0"/>
          </a:p>
        </p:txBody>
      </p:sp>
      <p:sp>
        <p:nvSpPr>
          <p:cNvPr id="3" name="Content Placeholder 2"/>
          <p:cNvSpPr>
            <a:spLocks noGrp="1"/>
          </p:cNvSpPr>
          <p:nvPr>
            <p:ph idx="1"/>
          </p:nvPr>
        </p:nvSpPr>
        <p:spPr>
          <a:xfrm>
            <a:off x="457200" y="1340769"/>
            <a:ext cx="4525894" cy="4896544"/>
          </a:xfrm>
        </p:spPr>
        <p:txBody>
          <a:bodyPr/>
          <a:lstStyle/>
          <a:p>
            <a:r>
              <a:rPr lang="en-US" dirty="0" smtClean="0"/>
              <a:t>Analogy to early autos: driver had to be mechanic</a:t>
            </a:r>
          </a:p>
          <a:p>
            <a:pPr lvl="1"/>
            <a:r>
              <a:rPr lang="en-US" dirty="0" smtClean="0"/>
              <a:t>Now: I can’t change my oil</a:t>
            </a:r>
          </a:p>
          <a:p>
            <a:r>
              <a:rPr lang="en-US" dirty="0" smtClean="0"/>
              <a:t>But </a:t>
            </a:r>
            <a:r>
              <a:rPr lang="en-US" dirty="0"/>
              <a:t>p</a:t>
            </a:r>
            <a:r>
              <a:rPr lang="en-US" dirty="0" smtClean="0"/>
              <a:t>eople in the auto industry should understand mechanics!</a:t>
            </a:r>
          </a:p>
        </p:txBody>
      </p:sp>
      <p:sp>
        <p:nvSpPr>
          <p:cNvPr id="4" name="Slide Number Placeholder 3"/>
          <p:cNvSpPr>
            <a:spLocks noGrp="1"/>
          </p:cNvSpPr>
          <p:nvPr>
            <p:ph type="sldNum" sz="quarter" idx="12"/>
          </p:nvPr>
        </p:nvSpPr>
        <p:spPr/>
        <p:txBody>
          <a:bodyPr/>
          <a:lstStyle/>
          <a:p>
            <a:fld id="{B79A3DA4-3E46-45AF-808A-D7FF9D1D755F}" type="slidenum">
              <a:rPr lang="en-US" smtClean="0"/>
              <a:pPr/>
              <a:t>6</a:t>
            </a:fld>
            <a:endParaRPr lang="en-US"/>
          </a:p>
        </p:txBody>
      </p:sp>
      <p:pic>
        <p:nvPicPr>
          <p:cNvPr id="5" name="Picture 4"/>
          <p:cNvPicPr>
            <a:picLocks noChangeAspect="1"/>
          </p:cNvPicPr>
          <p:nvPr/>
        </p:nvPicPr>
        <p:blipFill>
          <a:blip r:embed="rId2"/>
          <a:stretch>
            <a:fillRect/>
          </a:stretch>
        </p:blipFill>
        <p:spPr>
          <a:xfrm>
            <a:off x="4983094" y="1387797"/>
            <a:ext cx="4136208" cy="2733775"/>
          </a:xfrm>
          <a:prstGeom prst="rect">
            <a:avLst/>
          </a:prstGeom>
        </p:spPr>
      </p:pic>
    </p:spTree>
    <p:extLst>
      <p:ext uri="{BB962C8B-B14F-4D97-AF65-F5344CB8AC3E}">
        <p14:creationId xmlns:p14="http://schemas.microsoft.com/office/powerpoint/2010/main" val="5950777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Remember: </a:t>
            </a:r>
          </a:p>
          <a:p>
            <a:pPr lvl="1"/>
            <a:r>
              <a:rPr lang="en-US" dirty="0" smtClean="0"/>
              <a:t>Do academic honesty homework</a:t>
            </a:r>
          </a:p>
          <a:p>
            <a:pPr lvl="1"/>
            <a:r>
              <a:rPr lang="en-US" dirty="0" smtClean="0"/>
              <a:t>Labs Friday </a:t>
            </a:r>
            <a:r>
              <a:rPr lang="en-US" dirty="0" smtClean="0"/>
              <a:t>in SN 014</a:t>
            </a:r>
            <a:endParaRPr lang="en-US" dirty="0" smtClean="0"/>
          </a:p>
          <a:p>
            <a:pPr lvl="1"/>
            <a:endParaRPr lang="en-US" dirty="0"/>
          </a:p>
          <a:p>
            <a:pPr lvl="1"/>
            <a:endParaRPr lang="en-US" dirty="0"/>
          </a:p>
          <a:p>
            <a:pPr marL="0" indent="0">
              <a:buNone/>
            </a:pPr>
            <a:endParaRPr lang="en-US" dirty="0" smtClean="0"/>
          </a:p>
          <a:p>
            <a:pPr lvl="1"/>
            <a:endParaRPr lang="en-US" dirty="0"/>
          </a:p>
        </p:txBody>
      </p:sp>
    </p:spTree>
    <p:extLst>
      <p:ext uri="{BB962C8B-B14F-4D97-AF65-F5344CB8AC3E}">
        <p14:creationId xmlns:p14="http://schemas.microsoft.com/office/powerpoint/2010/main" val="685396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Goal 1: Demystify Computers</a:t>
            </a:r>
          </a:p>
        </p:txBody>
      </p:sp>
      <p:sp>
        <p:nvSpPr>
          <p:cNvPr id="3" name="Content Placeholder 2"/>
          <p:cNvSpPr>
            <a:spLocks noGrp="1"/>
          </p:cNvSpPr>
          <p:nvPr>
            <p:ph idx="1"/>
          </p:nvPr>
        </p:nvSpPr>
        <p:spPr>
          <a:xfrm>
            <a:off x="457200" y="1340769"/>
            <a:ext cx="5555580" cy="4896544"/>
          </a:xfrm>
        </p:spPr>
        <p:txBody>
          <a:bodyPr/>
          <a:lstStyle/>
          <a:p>
            <a:r>
              <a:rPr lang="en-US" dirty="0" smtClean="0"/>
              <a:t>There is no magic in computers!</a:t>
            </a:r>
          </a:p>
          <a:p>
            <a:r>
              <a:rPr lang="en-US" dirty="0" smtClean="0"/>
              <a:t>By graduation, you should understand what happens inside the computer when write a line of code</a:t>
            </a:r>
          </a:p>
          <a:p>
            <a:endParaRPr lang="en-US" dirty="0"/>
          </a:p>
          <a:p>
            <a:r>
              <a:rPr lang="en-US" dirty="0" smtClean="0"/>
              <a:t>Integrate what you learn in other classes into the ”big picture” </a:t>
            </a:r>
          </a:p>
          <a:p>
            <a:endParaRPr lang="en-US" dirty="0"/>
          </a:p>
        </p:txBody>
      </p:sp>
      <p:sp>
        <p:nvSpPr>
          <p:cNvPr id="4" name="Slide Number Placeholder 3"/>
          <p:cNvSpPr>
            <a:spLocks noGrp="1"/>
          </p:cNvSpPr>
          <p:nvPr>
            <p:ph type="sldNum" sz="quarter" idx="12"/>
          </p:nvPr>
        </p:nvSpPr>
        <p:spPr/>
        <p:txBody>
          <a:bodyPr/>
          <a:lstStyle/>
          <a:p>
            <a:fld id="{B79A3DA4-3E46-45AF-808A-D7FF9D1D755F}" type="slidenum">
              <a:rPr lang="en-US" smtClean="0"/>
              <a:pPr/>
              <a:t>7</a:t>
            </a:fld>
            <a:endParaRPr lang="en-US"/>
          </a:p>
        </p:txBody>
      </p:sp>
      <p:pic>
        <p:nvPicPr>
          <p:cNvPr id="5" name="Picture 4"/>
          <p:cNvPicPr>
            <a:picLocks noChangeAspect="1"/>
          </p:cNvPicPr>
          <p:nvPr/>
        </p:nvPicPr>
        <p:blipFill>
          <a:blip r:embed="rId2"/>
          <a:stretch>
            <a:fillRect/>
          </a:stretch>
        </p:blipFill>
        <p:spPr>
          <a:xfrm>
            <a:off x="6553200" y="1340769"/>
            <a:ext cx="2413000" cy="3365500"/>
          </a:xfrm>
          <a:prstGeom prst="rect">
            <a:avLst/>
          </a:prstGeom>
        </p:spPr>
      </p:pic>
      <p:sp>
        <p:nvSpPr>
          <p:cNvPr id="6" name="&quot;No&quot; Symbol 5"/>
          <p:cNvSpPr/>
          <p:nvPr/>
        </p:nvSpPr>
        <p:spPr>
          <a:xfrm>
            <a:off x="6012780" y="1417268"/>
            <a:ext cx="2813720" cy="284791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smtClean="0"/>
              <a:t>You will write better code</a:t>
            </a:r>
            <a:endParaRPr lang="en-US" sz="3200" i="1" dirty="0"/>
          </a:p>
        </p:txBody>
      </p:sp>
    </p:spTree>
    <p:extLst>
      <p:ext uri="{BB962C8B-B14F-4D97-AF65-F5344CB8AC3E}">
        <p14:creationId xmlns:p14="http://schemas.microsoft.com/office/powerpoint/2010/main" val="2140010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t>Where do you find computers today?</a:t>
            </a:r>
            <a:endParaRPr lang="en-US" dirty="0"/>
          </a:p>
        </p:txBody>
      </p:sp>
      <p:sp>
        <p:nvSpPr>
          <p:cNvPr id="3" name="Content Placeholder 2"/>
          <p:cNvSpPr>
            <a:spLocks noGrp="1"/>
          </p:cNvSpPr>
          <p:nvPr>
            <p:ph idx="1"/>
          </p:nvPr>
        </p:nvSpPr>
        <p:spPr/>
        <p:txBody>
          <a:bodyPr>
            <a:normAutofit fontScale="92500" lnSpcReduction="20000"/>
          </a:bodyPr>
          <a:lstStyle/>
          <a:p>
            <a:pPr eaLnBrk="1" hangingPunct="1">
              <a:defRPr/>
            </a:pPr>
            <a:r>
              <a:rPr lang="en-US" dirty="0" smtClean="0"/>
              <a:t>Besides on your desk, or in your lap, of course!</a:t>
            </a:r>
          </a:p>
          <a:p>
            <a:pPr lvl="1" eaLnBrk="1" hangingPunct="1">
              <a:defRPr/>
            </a:pPr>
            <a:r>
              <a:rPr lang="en-US" dirty="0" smtClean="0"/>
              <a:t>Let’s hear from you!</a:t>
            </a:r>
          </a:p>
          <a:p>
            <a:pPr eaLnBrk="1" hangingPunct="1">
              <a:defRPr/>
            </a:pPr>
            <a:endParaRPr lang="en-US" dirty="0"/>
          </a:p>
          <a:p>
            <a:pPr eaLnBrk="1" hangingPunct="1">
              <a:defRPr/>
            </a:pPr>
            <a:r>
              <a:rPr lang="en-US" dirty="0" smtClean="0"/>
              <a:t>How have computers revolutionized life in the 21</a:t>
            </a:r>
            <a:r>
              <a:rPr lang="en-US" baseline="30000" dirty="0" smtClean="0"/>
              <a:t>st</a:t>
            </a:r>
            <a:r>
              <a:rPr lang="en-US" dirty="0" smtClean="0"/>
              <a:t> century?</a:t>
            </a:r>
          </a:p>
          <a:p>
            <a:pPr lvl="1" eaLnBrk="1" hangingPunct="1">
              <a:defRPr/>
            </a:pPr>
            <a:r>
              <a:rPr lang="en-US" dirty="0" smtClean="0"/>
              <a:t>Automobiles</a:t>
            </a:r>
          </a:p>
          <a:p>
            <a:pPr lvl="1" eaLnBrk="1" hangingPunct="1">
              <a:defRPr/>
            </a:pPr>
            <a:r>
              <a:rPr lang="en-US" dirty="0" smtClean="0"/>
              <a:t>Mobile phones, PDAs, games</a:t>
            </a:r>
          </a:p>
          <a:p>
            <a:pPr lvl="1" eaLnBrk="1" hangingPunct="1">
              <a:defRPr/>
            </a:pPr>
            <a:r>
              <a:rPr lang="en-US" dirty="0" smtClean="0"/>
              <a:t>Massive distributed projects:  e.g., human genome project</a:t>
            </a:r>
          </a:p>
          <a:p>
            <a:pPr lvl="1" eaLnBrk="1" hangingPunct="1">
              <a:defRPr/>
            </a:pPr>
            <a:r>
              <a:rPr lang="en-US" dirty="0" smtClean="0"/>
              <a:t>World Wide Web</a:t>
            </a:r>
          </a:p>
          <a:p>
            <a:pPr lvl="1" eaLnBrk="1" hangingPunct="1">
              <a:defRPr/>
            </a:pPr>
            <a:r>
              <a:rPr lang="en-US" dirty="0" smtClean="0"/>
              <a:t>Search engines</a:t>
            </a:r>
          </a:p>
          <a:p>
            <a:pPr lvl="1" eaLnBrk="1" hangingPunct="1">
              <a:defRPr/>
            </a:pPr>
            <a:endParaRPr lang="en-US" dirty="0"/>
          </a:p>
          <a:p>
            <a:pPr eaLnBrk="1" hangingPunct="1">
              <a:defRPr/>
            </a:pPr>
            <a:r>
              <a:rPr lang="en-US" dirty="0" smtClean="0"/>
              <a:t>What has fueled progress in computer technology?</a:t>
            </a:r>
          </a:p>
          <a:p>
            <a:pPr lvl="1" eaLnBrk="1" hangingPunct="1">
              <a:defRPr/>
            </a:pPr>
            <a:r>
              <a:rPr lang="en-US" dirty="0" smtClean="0"/>
              <a:t>Moore’s Law</a:t>
            </a:r>
            <a:endParaRPr lang="en-US" dirty="0"/>
          </a:p>
        </p:txBody>
      </p:sp>
      <p:sp>
        <p:nvSpPr>
          <p:cNvPr id="4" name="Slide Number Placeholder 3"/>
          <p:cNvSpPr>
            <a:spLocks noGrp="1"/>
          </p:cNvSpPr>
          <p:nvPr>
            <p:ph type="sldNum" sz="quarter" idx="10"/>
          </p:nvPr>
        </p:nvSpPr>
        <p:spPr/>
        <p:txBody>
          <a:bodyPr/>
          <a:lstStyle/>
          <a:p>
            <a:pPr>
              <a:defRPr/>
            </a:pPr>
            <a:fld id="{B4F23F4D-8533-2441-BBB4-63921714E1CB}" type="slidenum">
              <a:rPr lang="en-US" smtClean="0"/>
              <a:pPr>
                <a:defRPr/>
              </a:pPr>
              <a:t>8</a:t>
            </a:fld>
            <a:endParaRPr lang="en-US"/>
          </a:p>
        </p:txBody>
      </p:sp>
    </p:spTree>
    <p:extLst>
      <p:ext uri="{BB962C8B-B14F-4D97-AF65-F5344CB8AC3E}">
        <p14:creationId xmlns:p14="http://schemas.microsoft.com/office/powerpoint/2010/main" val="671107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idx="1"/>
          </p:nvPr>
        </p:nvSpPr>
        <p:spPr/>
        <p:txBody>
          <a:bodyPr/>
          <a:lstStyle/>
          <a:p>
            <a:pPr eaLnBrk="1" hangingPunct="1">
              <a:defRPr/>
            </a:pPr>
            <a:r>
              <a:rPr lang="en-US" dirty="0">
                <a:effectLst>
                  <a:outerShdw blurRad="38100" dist="38100" dir="2700000" algn="tl">
                    <a:srgbClr val="DDDDDD"/>
                  </a:outerShdw>
                </a:effectLst>
                <a:ea typeface="ＭＳ Ｐゴシック" charset="0"/>
                <a:cs typeface="ＭＳ Ｐゴシック" charset="0"/>
              </a:rPr>
              <a:t>The computers we are used </a:t>
            </a:r>
            <a:r>
              <a:rPr lang="en-US" dirty="0" smtClean="0">
                <a:effectLst>
                  <a:outerShdw blurRad="38100" dist="38100" dir="2700000" algn="tl">
                    <a:srgbClr val="DDDDDD"/>
                  </a:outerShdw>
                </a:effectLst>
                <a:ea typeface="ＭＳ Ｐゴシック" charset="0"/>
                <a:cs typeface="ＭＳ Ｐゴシック" charset="0"/>
              </a:rPr>
              <a:t>to:</a:t>
            </a:r>
            <a:endParaRPr lang="en-US" dirty="0">
              <a:effectLst>
                <a:outerShdw blurRad="38100" dist="38100" dir="2700000" algn="tl">
                  <a:srgbClr val="DDDDDD"/>
                </a:outerShdw>
              </a:effectLst>
              <a:ea typeface="ＭＳ Ｐゴシック" charset="0"/>
              <a:cs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rPr>
              <a:t>Desktops</a:t>
            </a:r>
            <a:endParaRPr lang="en-US" dirty="0">
              <a:effectLst>
                <a:outerShdw blurRad="38100" dist="38100" dir="2700000" algn="tl">
                  <a:srgbClr val="DDDDDD"/>
                </a:outerShdw>
              </a:effectLst>
              <a:ea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rPr>
              <a:t>Laptops</a:t>
            </a:r>
            <a:endParaRPr lang="en-US" dirty="0">
              <a:effectLst>
                <a:outerShdw blurRad="38100" dist="38100" dir="2700000" algn="tl">
                  <a:srgbClr val="DDDDDD"/>
                </a:outerShdw>
              </a:effectLst>
              <a:ea typeface="ＭＳ Ｐゴシック" charset="0"/>
            </a:endParaRPr>
          </a:p>
          <a:p>
            <a:pPr lvl="1" eaLnBrk="1" hangingPunct="1">
              <a:defRPr/>
            </a:pPr>
            <a:r>
              <a:rPr lang="en-US" dirty="0" smtClean="0">
                <a:effectLst>
                  <a:outerShdw blurRad="38100" dist="38100" dir="2700000" algn="tl">
                    <a:srgbClr val="DDDDDD"/>
                  </a:outerShdw>
                </a:effectLst>
                <a:ea typeface="ＭＳ Ｐゴシック" charset="0"/>
              </a:rPr>
              <a:t>Servers</a:t>
            </a:r>
          </a:p>
          <a:p>
            <a:pPr lvl="2" eaLnBrk="1" hangingPunct="1">
              <a:defRPr/>
            </a:pPr>
            <a:r>
              <a:rPr lang="en-US" dirty="0" smtClean="0">
                <a:effectLst>
                  <a:outerShdw blurRad="38100" dist="38100" dir="2700000" algn="tl">
                    <a:srgbClr val="DDDDDD"/>
                  </a:outerShdw>
                </a:effectLst>
                <a:ea typeface="ＭＳ Ｐゴシック" charset="0"/>
              </a:rPr>
              <a:t>Network-based</a:t>
            </a:r>
          </a:p>
          <a:p>
            <a:pPr lvl="2" eaLnBrk="1" hangingPunct="1">
              <a:defRPr/>
            </a:pPr>
            <a:r>
              <a:rPr lang="en-US" dirty="0" smtClean="0">
                <a:effectLst>
                  <a:outerShdw blurRad="38100" dist="38100" dir="2700000" algn="tl">
                    <a:srgbClr val="DDDDDD"/>
                  </a:outerShdw>
                </a:effectLst>
                <a:ea typeface="ＭＳ Ｐゴシック" charset="0"/>
              </a:rPr>
              <a:t>“Cloud computers”</a:t>
            </a:r>
          </a:p>
          <a:p>
            <a:pPr lvl="1" eaLnBrk="1" hangingPunct="1">
              <a:defRPr/>
            </a:pPr>
            <a:r>
              <a:rPr lang="en-US" dirty="0" smtClean="0">
                <a:effectLst>
                  <a:outerShdw blurRad="38100" dist="38100" dir="2700000" algn="tl">
                    <a:srgbClr val="DDDDDD"/>
                  </a:outerShdw>
                </a:effectLst>
                <a:ea typeface="ＭＳ Ｐゴシック" charset="0"/>
              </a:rPr>
              <a:t>Embedded </a:t>
            </a:r>
            <a:r>
              <a:rPr lang="en-US" dirty="0">
                <a:effectLst>
                  <a:outerShdw blurRad="38100" dist="38100" dir="2700000" algn="tl">
                    <a:srgbClr val="DDDDDD"/>
                  </a:outerShdw>
                </a:effectLst>
                <a:ea typeface="ＭＳ Ｐゴシック" charset="0"/>
              </a:rPr>
              <a:t>processors</a:t>
            </a:r>
          </a:p>
          <a:p>
            <a:pPr lvl="2" eaLnBrk="1" hangingPunct="1">
              <a:defRPr/>
            </a:pPr>
            <a:r>
              <a:rPr lang="en-US" dirty="0" smtClean="0">
                <a:effectLst>
                  <a:outerShdw blurRad="38100" dist="38100" dir="2700000" algn="tl">
                    <a:srgbClr val="DDDDDD"/>
                  </a:outerShdw>
                </a:effectLst>
                <a:ea typeface="ＭＳ Ｐゴシック" charset="0"/>
              </a:rPr>
              <a:t>Hidden as components inside:  cars, phones, toasters</a:t>
            </a:r>
            <a:r>
              <a:rPr lang="en-US" dirty="0">
                <a:effectLst>
                  <a:outerShdw blurRad="38100" dist="38100" dir="2700000" algn="tl">
                    <a:srgbClr val="DDDDDD"/>
                  </a:outerShdw>
                </a:effectLst>
                <a:ea typeface="ＭＳ Ｐゴシック" charset="0"/>
              </a:rPr>
              <a:t>, irons, wristwatches, happy-meal toys</a:t>
            </a:r>
          </a:p>
        </p:txBody>
      </p:sp>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315" y="1912341"/>
            <a:ext cx="2509838" cy="21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Rectangle 4"/>
          <p:cNvSpPr>
            <a:spLocks noGrp="1" noChangeArrowheads="1"/>
          </p:cNvSpPr>
          <p:nvPr>
            <p:ph type="title"/>
          </p:nvPr>
        </p:nvSpPr>
        <p:spPr/>
        <p:txBody>
          <a:bodyPr>
            <a:normAutofit fontScale="90000"/>
          </a:bodyPr>
          <a:lstStyle/>
          <a:p>
            <a:pPr eaLnBrk="1" hangingPunct="1">
              <a:defRPr/>
            </a:pPr>
            <a:r>
              <a:rPr lang="en-US" dirty="0">
                <a:ea typeface="ＭＳ Ｐゴシック" charset="0"/>
                <a:cs typeface="ＭＳ Ｐゴシック" charset="0"/>
              </a:rPr>
              <a:t>Computers</a:t>
            </a:r>
            <a:r>
              <a:rPr lang="en-US" dirty="0">
                <a:latin typeface="Tahoma" charset="0"/>
                <a:ea typeface="ＭＳ Ｐゴシック" charset="0"/>
                <a:cs typeface="ＭＳ Ｐゴシック" charset="0"/>
              </a:rPr>
              <a:t> Everywhere</a:t>
            </a:r>
          </a:p>
        </p:txBody>
      </p:sp>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085184"/>
            <a:ext cx="2500313"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7" descr="c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1" y="4880372"/>
            <a:ext cx="2667000"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5055" y="1295400"/>
            <a:ext cx="2509858" cy="162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4F23F4D-8533-2441-BBB4-63921714E1CB}" type="slidenum">
              <a:rPr lang="en-US" smtClean="0"/>
              <a:pPr>
                <a:defRPr/>
              </a:pPr>
              <a:t>9</a:t>
            </a:fld>
            <a:endParaRPr lang="en-US"/>
          </a:p>
        </p:txBody>
      </p:sp>
      <p:pic>
        <p:nvPicPr>
          <p:cNvPr id="3" name="Picture 2" descr="Screen Shot 2017-08-23 at 9.36.2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036" y="5013175"/>
            <a:ext cx="1622563" cy="1865947"/>
          </a:xfrm>
          <a:prstGeom prst="rect">
            <a:avLst/>
          </a:prstGeom>
        </p:spPr>
      </p:pic>
      <p:pic>
        <p:nvPicPr>
          <p:cNvPr id="11" name="Picture 10" descr="Screen Shot 2017-08-23 at 8.50.2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4282" y="2996953"/>
            <a:ext cx="1362906" cy="1236857"/>
          </a:xfrm>
          <a:prstGeom prst="rect">
            <a:avLst/>
          </a:prstGeom>
        </p:spPr>
      </p:pic>
      <p:pic>
        <p:nvPicPr>
          <p:cNvPr id="4" name="Picture 3" descr="Screen Shot 2017-08-23 at 9.39.45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4234" y="5013175"/>
            <a:ext cx="1059998" cy="1856343"/>
          </a:xfrm>
          <a:prstGeom prst="rect">
            <a:avLst/>
          </a:prstGeom>
        </p:spPr>
      </p:pic>
    </p:spTree>
    <p:extLst>
      <p:ext uri="{BB962C8B-B14F-4D97-AF65-F5344CB8AC3E}">
        <p14:creationId xmlns:p14="http://schemas.microsoft.com/office/powerpoint/2010/main" val="720680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11887</TotalTime>
  <Words>2812</Words>
  <Application>Microsoft Macintosh PowerPoint</Application>
  <PresentationFormat>On-screen Show (4:3)</PresentationFormat>
  <Paragraphs>570</Paragraphs>
  <Slides>60</Slides>
  <Notes>29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Calibri</vt:lpstr>
      <vt:lpstr>Comic Sans MS</vt:lpstr>
      <vt:lpstr>DomCasual</vt:lpstr>
      <vt:lpstr>Helvetica</vt:lpstr>
      <vt:lpstr>ITCFranklinGothicStd-Hvy</vt:lpstr>
      <vt:lpstr>MinionPro-Regular</vt:lpstr>
      <vt:lpstr>ＭＳ Ｐゴシック</vt:lpstr>
      <vt:lpstr>Symbol</vt:lpstr>
      <vt:lpstr>Tahoma</vt:lpstr>
      <vt:lpstr>Tekton</vt:lpstr>
      <vt:lpstr>Times New Roman</vt:lpstr>
      <vt:lpstr>Wingdings</vt:lpstr>
      <vt:lpstr>Arial</vt:lpstr>
      <vt:lpstr>Office Theme</vt:lpstr>
      <vt:lpstr>Welcome to COMP 411</vt:lpstr>
      <vt:lpstr>Welcome!</vt:lpstr>
      <vt:lpstr>Important Announcements</vt:lpstr>
      <vt:lpstr>Introductions</vt:lpstr>
      <vt:lpstr>Two Goals</vt:lpstr>
      <vt:lpstr>Goal 1: Demystify Computers</vt:lpstr>
      <vt:lpstr>Goal 1: Demystify Computers</vt:lpstr>
      <vt:lpstr>Where do you find computers today?</vt:lpstr>
      <vt:lpstr>Computers Everywhere</vt:lpstr>
      <vt:lpstr>Portable gadgets dominate!</vt:lpstr>
      <vt:lpstr>Goal 2: The Power of Abstraction</vt:lpstr>
      <vt:lpstr>Abstraction: key to building large systems</vt:lpstr>
      <vt:lpstr>One View of a Computer System</vt:lpstr>
      <vt:lpstr>More abstract view!</vt:lpstr>
      <vt:lpstr>What determines performance?</vt:lpstr>
      <vt:lpstr>Levels of (Abstraction of) Program Code</vt:lpstr>
      <vt:lpstr>Components of a Computer</vt:lpstr>
      <vt:lpstr>Anatomy of a Computer</vt:lpstr>
      <vt:lpstr>Anatomy of a Mouse</vt:lpstr>
      <vt:lpstr>Touchscreen</vt:lpstr>
      <vt:lpstr>Displays</vt:lpstr>
      <vt:lpstr>Display Abstraction</vt:lpstr>
      <vt:lpstr>Opening the Box:  Laptop</vt:lpstr>
      <vt:lpstr>Opening the Box:  Tablet</vt:lpstr>
      <vt:lpstr>Issues for Modern Computers</vt:lpstr>
      <vt:lpstr>A Safe Place for Data</vt:lpstr>
      <vt:lpstr>Networks</vt:lpstr>
      <vt:lpstr>Technology Trends</vt:lpstr>
      <vt:lpstr>Technology Trends</vt:lpstr>
      <vt:lpstr>Inside the Processor: Intel Core i7</vt:lpstr>
      <vt:lpstr>Inside the Processor:  Apple</vt:lpstr>
      <vt:lpstr>Implementation Technology</vt:lpstr>
      <vt:lpstr>Implementation Technology</vt:lpstr>
      <vt:lpstr>Switches to Functions</vt:lpstr>
      <vt:lpstr>Functions to Circuits and Chips</vt:lpstr>
      <vt:lpstr>Making a chip</vt:lpstr>
      <vt:lpstr>Summary</vt:lpstr>
      <vt:lpstr>Course Policies</vt:lpstr>
      <vt:lpstr>Required Textbooks</vt:lpstr>
      <vt:lpstr>Credits</vt:lpstr>
      <vt:lpstr>Prerequisites</vt:lpstr>
      <vt:lpstr>Lectures</vt:lpstr>
      <vt:lpstr>Recordings</vt:lpstr>
      <vt:lpstr>Readings</vt:lpstr>
      <vt:lpstr>Grading</vt:lpstr>
      <vt:lpstr>Assignments</vt:lpstr>
      <vt:lpstr>Exams and Quizzes</vt:lpstr>
      <vt:lpstr>Absences</vt:lpstr>
      <vt:lpstr>Lateness</vt:lpstr>
      <vt:lpstr>Course email list</vt:lpstr>
      <vt:lpstr>Labs and Homework: Learn by doing</vt:lpstr>
      <vt:lpstr>Productive Frustration</vt:lpstr>
      <vt:lpstr>Academic Integrity</vt:lpstr>
      <vt:lpstr>Why do we care?</vt:lpstr>
      <vt:lpstr>Integrity Homework</vt:lpstr>
      <vt:lpstr>Other administrative notes</vt:lpstr>
      <vt:lpstr>Special Offer!</vt:lpstr>
      <vt:lpstr>How NOT to do well in this course</vt:lpstr>
      <vt:lpstr>Getting help</vt:lpstr>
      <vt:lpstr>Questions?</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Architecture What is it, and how is it related to Computer Science anyway?</dc:title>
  <dc:creator>mike</dc:creator>
  <cp:lastModifiedBy>Don Porter</cp:lastModifiedBy>
  <cp:revision>217</cp:revision>
  <dcterms:created xsi:type="dcterms:W3CDTF">2012-09-21T01:57:31Z</dcterms:created>
  <dcterms:modified xsi:type="dcterms:W3CDTF">2018-01-11T00:18:36Z</dcterms:modified>
</cp:coreProperties>
</file>