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589" r:id="rId3"/>
    <p:sldId id="538" r:id="rId4"/>
    <p:sldId id="539" r:id="rId5"/>
    <p:sldId id="540" r:id="rId6"/>
    <p:sldId id="541" r:id="rId7"/>
    <p:sldId id="542" r:id="rId8"/>
    <p:sldId id="543" r:id="rId9"/>
    <p:sldId id="544" r:id="rId10"/>
    <p:sldId id="547" r:id="rId11"/>
    <p:sldId id="548" r:id="rId12"/>
    <p:sldId id="602" r:id="rId13"/>
    <p:sldId id="603" r:id="rId14"/>
    <p:sldId id="604" r:id="rId15"/>
    <p:sldId id="605" r:id="rId16"/>
    <p:sldId id="606" r:id="rId17"/>
    <p:sldId id="607" r:id="rId18"/>
    <p:sldId id="608" r:id="rId19"/>
    <p:sldId id="609" r:id="rId20"/>
    <p:sldId id="610" r:id="rId21"/>
    <p:sldId id="611" r:id="rId22"/>
    <p:sldId id="612" r:id="rId23"/>
    <p:sldId id="613" r:id="rId24"/>
    <p:sldId id="614" r:id="rId25"/>
    <p:sldId id="615" r:id="rId26"/>
    <p:sldId id="616" r:id="rId27"/>
    <p:sldId id="617" r:id="rId28"/>
    <p:sldId id="618" r:id="rId29"/>
    <p:sldId id="619" r:id="rId30"/>
    <p:sldId id="620" r:id="rId31"/>
    <p:sldId id="621" r:id="rId32"/>
    <p:sldId id="568" r:id="rId33"/>
    <p:sldId id="622" r:id="rId34"/>
    <p:sldId id="569" r:id="rId35"/>
    <p:sldId id="571" r:id="rId36"/>
    <p:sldId id="590" r:id="rId37"/>
    <p:sldId id="591" r:id="rId38"/>
    <p:sldId id="596" r:id="rId39"/>
    <p:sldId id="597" r:id="rId40"/>
    <p:sldId id="599" r:id="rId41"/>
    <p:sldId id="600" r:id="rId42"/>
    <p:sldId id="57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4/9/18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4/9/18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1200150"/>
            <a:ext cx="4800600" cy="3602038"/>
          </a:xfrm>
        </p:spPr>
      </p:sp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-26723975" y="5924550"/>
            <a:ext cx="34032825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744" tIns="43593" rIns="88744" bIns="43593">
            <a:spAutoFit/>
          </a:bodyPr>
          <a:lstStyle/>
          <a:p>
            <a:pPr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For N-input function, need</a:t>
            </a:r>
          </a:p>
          <a:p>
            <a:pPr marL="447675" lvl="1"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N select inputs to MUX</a:t>
            </a:r>
          </a:p>
          <a:p>
            <a:pPr marL="447675" lvl="1"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2**N data inputs to MUX (LOTSA pins!)</a:t>
            </a:r>
          </a:p>
          <a:p>
            <a:pPr marL="447675" lvl="1" defTabSz="898525">
              <a:lnSpc>
                <a:spcPct val="90000"/>
              </a:lnSpc>
            </a:pPr>
            <a:endParaRPr lang="en-US">
              <a:latin typeface="Dom" charset="0"/>
              <a:cs typeface="Tahoma" charset="0"/>
            </a:endParaRPr>
          </a:p>
          <a:p>
            <a:pPr marL="447675" lvl="1" defTabSz="898525">
              <a:lnSpc>
                <a:spcPct val="90000"/>
              </a:lnSpc>
            </a:pPr>
            <a:endParaRPr lang="en-US">
              <a:latin typeface="Dom" charset="0"/>
              <a:cs typeface="Tahoma" charset="0"/>
            </a:endParaRPr>
          </a:p>
          <a:p>
            <a:pPr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Practical TABLE LOOKUP needs more efficient</a:t>
            </a:r>
          </a:p>
          <a:p>
            <a:pPr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   use of space...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870075" y="3387725"/>
            <a:ext cx="40163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744" tIns="43593" rIns="88744" bIns="43593">
            <a:spAutoFit/>
          </a:bodyPr>
          <a:lstStyle/>
          <a:p>
            <a:pPr defTabSz="898525">
              <a:lnSpc>
                <a:spcPct val="90000"/>
              </a:lnSpc>
            </a:pPr>
            <a:r>
              <a:rPr lang="en-US" sz="1800">
                <a:latin typeface="Dom" charset="0"/>
                <a:cs typeface="Tahoma" charset="0"/>
              </a:rPr>
              <a:t>2</a:t>
            </a:r>
            <a:r>
              <a:rPr lang="en-US" sz="1800" baseline="30000">
                <a:latin typeface="Dom" charset="0"/>
                <a:cs typeface="Tahoma" charset="0"/>
              </a:rPr>
              <a:t>n</a:t>
            </a:r>
          </a:p>
        </p:txBody>
      </p:sp>
      <p:grpSp>
        <p:nvGrpSpPr>
          <p:cNvPr id="20484" name="Group 5"/>
          <p:cNvGrpSpPr>
            <a:grpSpLocks/>
          </p:cNvGrpSpPr>
          <p:nvPr/>
        </p:nvGrpSpPr>
        <p:grpSpPr bwMode="auto">
          <a:xfrm>
            <a:off x="1824038" y="3700463"/>
            <a:ext cx="528637" cy="500062"/>
            <a:chOff x="1232" y="2505"/>
            <a:chExt cx="319" cy="303"/>
          </a:xfrm>
        </p:grpSpPr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1309" y="2505"/>
              <a:ext cx="242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8497" tIns="43472" rIns="88497" bIns="43472">
              <a:spAutoFit/>
            </a:bodyPr>
            <a:lstStyle/>
            <a:p>
              <a:pPr defTabSz="898525">
                <a:lnSpc>
                  <a:spcPct val="90000"/>
                </a:lnSpc>
              </a:pPr>
              <a:r>
                <a:rPr lang="en-US" sz="1800">
                  <a:latin typeface="Dom" charset="0"/>
                  <a:cs typeface="Tahoma" charset="0"/>
                </a:rPr>
                <a:t>2</a:t>
              </a:r>
              <a:r>
                <a:rPr lang="en-US" sz="1800" baseline="30000">
                  <a:latin typeface="Dom" charset="0"/>
                  <a:cs typeface="Tahoma" charset="0"/>
                </a:rPr>
                <a:t>n</a:t>
              </a:r>
              <a:endParaRPr lang="en-US" baseline="30000">
                <a:latin typeface="Dom" charset="0"/>
                <a:cs typeface="Tahoma" charset="0"/>
              </a:endParaRPr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1232" y="2601"/>
              <a:ext cx="185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8497" tIns="43472" rIns="88497" bIns="43472">
              <a:spAutoFit/>
            </a:bodyPr>
            <a:lstStyle/>
            <a:p>
              <a:pPr defTabSz="898525">
                <a:lnSpc>
                  <a:spcPct val="90000"/>
                </a:lnSpc>
              </a:pPr>
              <a:r>
                <a:rPr lang="en-US" sz="1800">
                  <a:latin typeface="Dom" charset="0"/>
                  <a:cs typeface="Tahoma" charset="0"/>
                </a:rPr>
                <a:t>2</a:t>
              </a:r>
            </a:p>
          </p:txBody>
        </p:sp>
      </p:grpSp>
      <p:sp>
        <p:nvSpPr>
          <p:cNvPr id="20485" name="Text Box 8"/>
          <p:cNvSpPr txBox="1">
            <a:spLocks noChangeArrowheads="1"/>
          </p:cNvSpPr>
          <p:nvPr/>
        </p:nvSpPr>
        <p:spPr bwMode="auto">
          <a:xfrm>
            <a:off x="3978275" y="4968875"/>
            <a:ext cx="33369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679" tIns="44840" rIns="89679" bIns="44840">
            <a:spAutoFit/>
          </a:bodyPr>
          <a:lstStyle>
            <a:lvl1pPr defTabSz="898525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 defTabSz="898525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 defTabSz="898525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 defTabSz="898525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 defTabSz="898525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defTabSz="8985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defTabSz="8985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defTabSz="8985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defTabSz="89852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Comic Sans MS" charset="0"/>
                <a:cs typeface="Tahoma" charset="0"/>
              </a:rPr>
              <a:t>1024-input MUX???</a:t>
            </a:r>
          </a:p>
        </p:txBody>
      </p:sp>
    </p:spTree>
    <p:extLst>
      <p:ext uri="{BB962C8B-B14F-4D97-AF65-F5344CB8AC3E}">
        <p14:creationId xmlns:p14="http://schemas.microsoft.com/office/powerpoint/2010/main" val="2263513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1200150"/>
            <a:ext cx="4800600" cy="3602038"/>
          </a:xfrm>
        </p:spPr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863600" y="6400800"/>
            <a:ext cx="29162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744" tIns="43593" rIns="88744" bIns="43593">
            <a:spAutoFit/>
          </a:bodyPr>
          <a:lstStyle/>
          <a:p>
            <a:pPr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... THIS one AIN</a:t>
            </a:r>
            <a:r>
              <a:rPr lang="ja-JP" altLang="en-US">
                <a:latin typeface="Dom" charset="0"/>
                <a:cs typeface="Tahoma" charset="0"/>
              </a:rPr>
              <a:t>’</a:t>
            </a:r>
            <a:r>
              <a:rPr lang="en-US" altLang="ja-JP">
                <a:latin typeface="Dom" charset="0"/>
                <a:cs typeface="Tahoma" charset="0"/>
              </a:rPr>
              <a:t>T!</a:t>
            </a:r>
            <a:endParaRPr lang="en-US">
              <a:latin typeface="Dom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03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1200150"/>
            <a:ext cx="4800600" cy="3602038"/>
          </a:xfrm>
        </p:spPr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1060450" y="5924550"/>
            <a:ext cx="4865688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744" tIns="43593" rIns="88744" bIns="43593">
            <a:spAutoFit/>
          </a:bodyPr>
          <a:lstStyle/>
          <a:p>
            <a:pPr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DECODER -- sorta inverse MUX.</a:t>
            </a:r>
          </a:p>
          <a:p>
            <a:pPr marL="447675" lvl="1"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BINARY number as input</a:t>
            </a:r>
          </a:p>
          <a:p>
            <a:pPr marL="447675" lvl="1" defTabSz="898525">
              <a:lnSpc>
                <a:spcPct val="90000"/>
              </a:lnSpc>
            </a:pPr>
            <a:r>
              <a:rPr lang="en-US">
                <a:latin typeface="Dom" charset="0"/>
                <a:cs typeface="Tahoma" charset="0"/>
              </a:rPr>
              <a:t>UNARY (decoded) output.</a:t>
            </a:r>
          </a:p>
        </p:txBody>
      </p:sp>
    </p:spTree>
    <p:extLst>
      <p:ext uri="{BB962C8B-B14F-4D97-AF65-F5344CB8AC3E}">
        <p14:creationId xmlns:p14="http://schemas.microsoft.com/office/powerpoint/2010/main" val="2510833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1200150"/>
            <a:ext cx="4800600" cy="3602038"/>
          </a:xfrm>
        </p:spPr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4067175" y="4100513"/>
            <a:ext cx="2624138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744" tIns="43593" rIns="88744" bIns="43593">
            <a:spAutoFit/>
          </a:bodyPr>
          <a:lstStyle/>
          <a:p>
            <a:pPr defTabSz="898525">
              <a:lnSpc>
                <a:spcPct val="90000"/>
              </a:lnSpc>
              <a:spcBef>
                <a:spcPct val="50000"/>
              </a:spcBef>
            </a:pPr>
            <a:r>
              <a:rPr lang="en-US" sz="1800">
                <a:latin typeface="Dom" charset="0"/>
                <a:cs typeface="Tahoma" charset="0"/>
              </a:rPr>
              <a:t>2-D: 2x/dimension</a:t>
            </a:r>
            <a:endParaRPr lang="en-US">
              <a:latin typeface="Dom" charset="0"/>
              <a:cs typeface="Tahoma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-6561138" y="5534025"/>
            <a:ext cx="13525501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744" tIns="43593" rIns="88744" bIns="43593">
            <a:spAutoFit/>
          </a:bodyPr>
          <a:lstStyle/>
          <a:p>
            <a:pPr defTabSz="898525">
              <a:lnSpc>
                <a:spcPct val="90000"/>
              </a:lnSpc>
            </a:pPr>
            <a:r>
              <a:rPr lang="en-US" sz="2000">
                <a:latin typeface="Comic Sans MS" charset="0"/>
                <a:cs typeface="Tahoma" charset="0"/>
              </a:rPr>
              <a:t>NOT OPTIMAL -- Optimized for WORST case</a:t>
            </a:r>
          </a:p>
          <a:p>
            <a:pPr defTabSz="898525">
              <a:lnSpc>
                <a:spcPct val="90000"/>
              </a:lnSpc>
            </a:pPr>
            <a:r>
              <a:rPr lang="en-US" sz="2000">
                <a:latin typeface="Comic Sans MS" charset="0"/>
                <a:cs typeface="Tahoma" charset="0"/>
              </a:rPr>
              <a:t>   (NO structure in TT entries!)</a:t>
            </a:r>
          </a:p>
          <a:p>
            <a:pPr defTabSz="898525">
              <a:lnSpc>
                <a:spcPct val="90000"/>
              </a:lnSpc>
            </a:pPr>
            <a:endParaRPr lang="en-US" sz="2000">
              <a:latin typeface="Comic Sans MS" charset="0"/>
              <a:cs typeface="Tahoma" charset="0"/>
            </a:endParaRPr>
          </a:p>
          <a:p>
            <a:pPr defTabSz="898525">
              <a:lnSpc>
                <a:spcPct val="90000"/>
              </a:lnSpc>
            </a:pPr>
            <a:r>
              <a:rPr lang="en-US" sz="2000">
                <a:latin typeface="Comic Sans MS" charset="0"/>
                <a:cs typeface="Tahoma" charset="0"/>
              </a:rPr>
              <a:t>ADVANTAGE: Flexibility.</a:t>
            </a:r>
          </a:p>
          <a:p>
            <a:pPr defTabSz="898525">
              <a:lnSpc>
                <a:spcPct val="90000"/>
              </a:lnSpc>
            </a:pPr>
            <a:r>
              <a:rPr lang="en-US" sz="2000">
                <a:latin typeface="Comic Sans MS" charset="0"/>
                <a:cs typeface="Tahoma" charset="0"/>
              </a:rPr>
              <a:t>CHANGE function with little change in HW.</a:t>
            </a:r>
          </a:p>
        </p:txBody>
      </p:sp>
    </p:spTree>
    <p:extLst>
      <p:ext uri="{BB962C8B-B14F-4D97-AF65-F5344CB8AC3E}">
        <p14:creationId xmlns:p14="http://schemas.microsoft.com/office/powerpoint/2010/main" val="3103169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4220" y="9119551"/>
            <a:ext cx="3169390" cy="4800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77" tIns="45789" rIns="91577" bIns="45789"/>
          <a:lstStyle>
            <a:lvl1pPr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4064" indent="-286179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4715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2600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60486" indent="-228943" defTabSz="96664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8372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6258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34144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92029" indent="-228943" defTabSz="96664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D97EA1D-AE45-D345-AAE4-A5514D00921C}" type="slidenum">
              <a:rPr lang="en-US" sz="1300">
                <a:latin typeface="Times New Roman" charset="0"/>
                <a:ea typeface="Tahoma"/>
                <a:cs typeface="Tahoma"/>
              </a:rPr>
              <a:pPr/>
              <a:t>33</a:t>
            </a:fld>
            <a:endParaRPr lang="en-US" sz="1300" dirty="0">
              <a:latin typeface="Times New Roman" charset="0"/>
              <a:ea typeface="Tahoma"/>
              <a:cs typeface="Tahoma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577" tIns="45789" rIns="91577" bIns="45789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05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4/9/18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4/9/18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4/9/18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4/9/18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4/9/18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4/9/18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4/9/18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Memories and State Machines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ChangeArrowheads="1"/>
          </p:cNvSpPr>
          <p:nvPr/>
        </p:nvSpPr>
        <p:spPr bwMode="auto">
          <a:xfrm>
            <a:off x="2319338" y="3429000"/>
            <a:ext cx="609600" cy="1524000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Static D Latch</a:t>
            </a:r>
          </a:p>
        </p:txBody>
      </p:sp>
      <p:sp>
        <p:nvSpPr>
          <p:cNvPr id="32771" name="Line 4"/>
          <p:cNvSpPr>
            <a:spLocks noChangeShapeType="1"/>
          </p:cNvSpPr>
          <p:nvPr/>
        </p:nvSpPr>
        <p:spPr bwMode="auto">
          <a:xfrm flipV="1">
            <a:off x="3608388" y="3487738"/>
            <a:ext cx="0" cy="1447800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 flipV="1">
            <a:off x="2922588" y="3487738"/>
            <a:ext cx="0" cy="1447800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 flipV="1">
            <a:off x="2312988" y="3487738"/>
            <a:ext cx="0" cy="1447800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Line 7"/>
          <p:cNvSpPr>
            <a:spLocks noChangeShapeType="1"/>
          </p:cNvSpPr>
          <p:nvPr/>
        </p:nvSpPr>
        <p:spPr bwMode="auto">
          <a:xfrm flipV="1">
            <a:off x="1627188" y="3487738"/>
            <a:ext cx="0" cy="1447800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75" name="Group 8"/>
          <p:cNvGrpSpPr>
            <a:grpSpLocks/>
          </p:cNvGrpSpPr>
          <p:nvPr/>
        </p:nvGrpSpPr>
        <p:grpSpPr bwMode="auto">
          <a:xfrm>
            <a:off x="2168525" y="1143000"/>
            <a:ext cx="741363" cy="977900"/>
            <a:chOff x="831" y="1204"/>
            <a:chExt cx="467" cy="616"/>
          </a:xfrm>
        </p:grpSpPr>
        <p:sp useBgFill="1">
          <p:nvSpPr>
            <p:cNvPr id="32814" name="Rectangle 9"/>
            <p:cNvSpPr>
              <a:spLocks noChangeArrowheads="1"/>
            </p:cNvSpPr>
            <p:nvPr/>
          </p:nvSpPr>
          <p:spPr bwMode="auto">
            <a:xfrm>
              <a:off x="868" y="1204"/>
              <a:ext cx="424" cy="61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2815" name="Rectangle 10"/>
            <p:cNvSpPr>
              <a:spLocks noChangeArrowheads="1"/>
            </p:cNvSpPr>
            <p:nvPr/>
          </p:nvSpPr>
          <p:spPr bwMode="auto">
            <a:xfrm>
              <a:off x="848" y="1582"/>
              <a:ext cx="225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G</a:t>
              </a:r>
            </a:p>
          </p:txBody>
        </p:sp>
        <p:sp>
          <p:nvSpPr>
            <p:cNvPr id="32816" name="Rectangle 11"/>
            <p:cNvSpPr>
              <a:spLocks noChangeArrowheads="1"/>
            </p:cNvSpPr>
            <p:nvPr/>
          </p:nvSpPr>
          <p:spPr bwMode="auto">
            <a:xfrm>
              <a:off x="831" y="1246"/>
              <a:ext cx="22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D</a:t>
              </a:r>
            </a:p>
          </p:txBody>
        </p:sp>
        <p:sp>
          <p:nvSpPr>
            <p:cNvPr id="32817" name="Rectangle 12"/>
            <p:cNvSpPr>
              <a:spLocks noChangeArrowheads="1"/>
            </p:cNvSpPr>
            <p:nvPr/>
          </p:nvSpPr>
          <p:spPr bwMode="auto">
            <a:xfrm>
              <a:off x="1069" y="1246"/>
              <a:ext cx="22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Q</a:t>
              </a:r>
            </a:p>
          </p:txBody>
        </p:sp>
      </p:grpSp>
      <p:sp>
        <p:nvSpPr>
          <p:cNvPr id="32776" name="Line 13"/>
          <p:cNvSpPr>
            <a:spLocks noChangeShapeType="1"/>
          </p:cNvSpPr>
          <p:nvPr/>
        </p:nvSpPr>
        <p:spPr bwMode="auto">
          <a:xfrm>
            <a:off x="1687513" y="189865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Line 14"/>
          <p:cNvSpPr>
            <a:spLocks noChangeShapeType="1"/>
          </p:cNvSpPr>
          <p:nvPr/>
        </p:nvSpPr>
        <p:spPr bwMode="auto">
          <a:xfrm>
            <a:off x="1687513" y="136525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Line 15"/>
          <p:cNvSpPr>
            <a:spLocks noChangeShapeType="1"/>
          </p:cNvSpPr>
          <p:nvPr/>
        </p:nvSpPr>
        <p:spPr bwMode="auto">
          <a:xfrm>
            <a:off x="2906713" y="1365250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Freeform 16"/>
          <p:cNvSpPr>
            <a:spLocks/>
          </p:cNvSpPr>
          <p:nvPr/>
        </p:nvSpPr>
        <p:spPr bwMode="auto">
          <a:xfrm>
            <a:off x="1093788" y="3716338"/>
            <a:ext cx="2973387" cy="230187"/>
          </a:xfrm>
          <a:custGeom>
            <a:avLst/>
            <a:gdLst>
              <a:gd name="T0" fmla="*/ 0 w 1873"/>
              <a:gd name="T1" fmla="*/ 2147483647 h 145"/>
              <a:gd name="T2" fmla="*/ 2147483647 w 1873"/>
              <a:gd name="T3" fmla="*/ 2147483647 h 145"/>
              <a:gd name="T4" fmla="*/ 2147483647 w 1873"/>
              <a:gd name="T5" fmla="*/ 0 h 145"/>
              <a:gd name="T6" fmla="*/ 2147483647 w 1873"/>
              <a:gd name="T7" fmla="*/ 0 h 145"/>
              <a:gd name="T8" fmla="*/ 2147483647 w 1873"/>
              <a:gd name="T9" fmla="*/ 2147483647 h 145"/>
              <a:gd name="T10" fmla="*/ 2147483647 w 1873"/>
              <a:gd name="T11" fmla="*/ 2147483647 h 145"/>
              <a:gd name="T12" fmla="*/ 2147483647 w 1873"/>
              <a:gd name="T13" fmla="*/ 0 h 145"/>
              <a:gd name="T14" fmla="*/ 2147483647 w 1873"/>
              <a:gd name="T15" fmla="*/ 0 h 145"/>
              <a:gd name="T16" fmla="*/ 2147483647 w 1873"/>
              <a:gd name="T17" fmla="*/ 2147483647 h 145"/>
              <a:gd name="T18" fmla="*/ 2147483647 w 1873"/>
              <a:gd name="T19" fmla="*/ 2147483647 h 145"/>
              <a:gd name="T20" fmla="*/ 2147483647 w 1873"/>
              <a:gd name="T21" fmla="*/ 2147483647 h 145"/>
              <a:gd name="T22" fmla="*/ 2147483647 w 1873"/>
              <a:gd name="T23" fmla="*/ 2147483647 h 145"/>
              <a:gd name="T24" fmla="*/ 2147483647 w 1873"/>
              <a:gd name="T25" fmla="*/ 0 h 145"/>
              <a:gd name="T26" fmla="*/ 2147483647 w 1873"/>
              <a:gd name="T27" fmla="*/ 0 h 145"/>
              <a:gd name="T28" fmla="*/ 2147483647 w 1873"/>
              <a:gd name="T29" fmla="*/ 2147483647 h 145"/>
              <a:gd name="T30" fmla="*/ 2147483647 w 1873"/>
              <a:gd name="T31" fmla="*/ 2147483647 h 145"/>
              <a:gd name="T32" fmla="*/ 2147483647 w 1873"/>
              <a:gd name="T33" fmla="*/ 0 h 145"/>
              <a:gd name="T34" fmla="*/ 2147483647 w 1873"/>
              <a:gd name="T35" fmla="*/ 0 h 145"/>
              <a:gd name="T36" fmla="*/ 2147483647 w 1873"/>
              <a:gd name="T37" fmla="*/ 2147483647 h 145"/>
              <a:gd name="T38" fmla="*/ 2147483647 w 1873"/>
              <a:gd name="T39" fmla="*/ 2147483647 h 145"/>
              <a:gd name="T40" fmla="*/ 2147483647 w 1873"/>
              <a:gd name="T41" fmla="*/ 0 h 145"/>
              <a:gd name="T42" fmla="*/ 2147483647 w 1873"/>
              <a:gd name="T43" fmla="*/ 0 h 14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873"/>
              <a:gd name="T67" fmla="*/ 0 h 145"/>
              <a:gd name="T68" fmla="*/ 1873 w 1873"/>
              <a:gd name="T69" fmla="*/ 145 h 14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873" h="145">
                <a:moveTo>
                  <a:pt x="0" y="144"/>
                </a:moveTo>
                <a:lnTo>
                  <a:pt x="192" y="144"/>
                </a:lnTo>
                <a:lnTo>
                  <a:pt x="192" y="0"/>
                </a:lnTo>
                <a:lnTo>
                  <a:pt x="432" y="0"/>
                </a:lnTo>
                <a:lnTo>
                  <a:pt x="432" y="144"/>
                </a:lnTo>
                <a:lnTo>
                  <a:pt x="576" y="144"/>
                </a:lnTo>
                <a:lnTo>
                  <a:pt x="576" y="0"/>
                </a:lnTo>
                <a:lnTo>
                  <a:pt x="816" y="0"/>
                </a:lnTo>
                <a:lnTo>
                  <a:pt x="816" y="144"/>
                </a:lnTo>
                <a:lnTo>
                  <a:pt x="1008" y="144"/>
                </a:lnTo>
                <a:lnTo>
                  <a:pt x="1008" y="0"/>
                </a:lnTo>
                <a:lnTo>
                  <a:pt x="1344" y="0"/>
                </a:lnTo>
                <a:lnTo>
                  <a:pt x="1344" y="144"/>
                </a:lnTo>
                <a:lnTo>
                  <a:pt x="1392" y="144"/>
                </a:lnTo>
                <a:lnTo>
                  <a:pt x="1392" y="0"/>
                </a:lnTo>
                <a:lnTo>
                  <a:pt x="1536" y="0"/>
                </a:lnTo>
                <a:lnTo>
                  <a:pt x="1536" y="144"/>
                </a:lnTo>
                <a:lnTo>
                  <a:pt x="1680" y="144"/>
                </a:lnTo>
                <a:lnTo>
                  <a:pt x="1680" y="0"/>
                </a:lnTo>
                <a:lnTo>
                  <a:pt x="1872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Rectangle 17"/>
          <p:cNvSpPr>
            <a:spLocks noChangeArrowheads="1"/>
          </p:cNvSpPr>
          <p:nvPr/>
        </p:nvSpPr>
        <p:spPr bwMode="auto">
          <a:xfrm>
            <a:off x="736600" y="3713163"/>
            <a:ext cx="360363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D</a:t>
            </a:r>
          </a:p>
        </p:txBody>
      </p:sp>
      <p:sp>
        <p:nvSpPr>
          <p:cNvPr id="32781" name="Freeform 18"/>
          <p:cNvSpPr>
            <a:spLocks/>
          </p:cNvSpPr>
          <p:nvPr/>
        </p:nvSpPr>
        <p:spPr bwMode="auto">
          <a:xfrm>
            <a:off x="1093788" y="4097338"/>
            <a:ext cx="2973387" cy="230187"/>
          </a:xfrm>
          <a:custGeom>
            <a:avLst/>
            <a:gdLst>
              <a:gd name="T0" fmla="*/ 0 w 1873"/>
              <a:gd name="T1" fmla="*/ 2147483647 h 145"/>
              <a:gd name="T2" fmla="*/ 2147483647 w 1873"/>
              <a:gd name="T3" fmla="*/ 2147483647 h 145"/>
              <a:gd name="T4" fmla="*/ 2147483647 w 1873"/>
              <a:gd name="T5" fmla="*/ 0 h 145"/>
              <a:gd name="T6" fmla="*/ 2147483647 w 1873"/>
              <a:gd name="T7" fmla="*/ 0 h 145"/>
              <a:gd name="T8" fmla="*/ 2147483647 w 1873"/>
              <a:gd name="T9" fmla="*/ 2147483647 h 145"/>
              <a:gd name="T10" fmla="*/ 2147483647 w 1873"/>
              <a:gd name="T11" fmla="*/ 2147483647 h 145"/>
              <a:gd name="T12" fmla="*/ 2147483647 w 1873"/>
              <a:gd name="T13" fmla="*/ 0 h 145"/>
              <a:gd name="T14" fmla="*/ 2147483647 w 1873"/>
              <a:gd name="T15" fmla="*/ 0 h 145"/>
              <a:gd name="T16" fmla="*/ 2147483647 w 1873"/>
              <a:gd name="T17" fmla="*/ 2147483647 h 145"/>
              <a:gd name="T18" fmla="*/ 2147483647 w 1873"/>
              <a:gd name="T19" fmla="*/ 2147483647 h 14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873"/>
              <a:gd name="T31" fmla="*/ 0 h 145"/>
              <a:gd name="T32" fmla="*/ 1873 w 1873"/>
              <a:gd name="T33" fmla="*/ 145 h 14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73" h="145">
                <a:moveTo>
                  <a:pt x="0" y="144"/>
                </a:moveTo>
                <a:lnTo>
                  <a:pt x="336" y="144"/>
                </a:lnTo>
                <a:lnTo>
                  <a:pt x="336" y="0"/>
                </a:lnTo>
                <a:lnTo>
                  <a:pt x="768" y="0"/>
                </a:lnTo>
                <a:lnTo>
                  <a:pt x="768" y="144"/>
                </a:lnTo>
                <a:lnTo>
                  <a:pt x="1152" y="144"/>
                </a:lnTo>
                <a:lnTo>
                  <a:pt x="1152" y="0"/>
                </a:lnTo>
                <a:lnTo>
                  <a:pt x="1584" y="0"/>
                </a:lnTo>
                <a:lnTo>
                  <a:pt x="1584" y="144"/>
                </a:lnTo>
                <a:lnTo>
                  <a:pt x="1872" y="14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Rectangle 19"/>
          <p:cNvSpPr>
            <a:spLocks noChangeArrowheads="1"/>
          </p:cNvSpPr>
          <p:nvPr/>
        </p:nvSpPr>
        <p:spPr bwMode="auto">
          <a:xfrm>
            <a:off x="763588" y="4094163"/>
            <a:ext cx="357187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G</a:t>
            </a:r>
          </a:p>
        </p:txBody>
      </p:sp>
      <p:sp>
        <p:nvSpPr>
          <p:cNvPr id="32783" name="Freeform 20"/>
          <p:cNvSpPr>
            <a:spLocks/>
          </p:cNvSpPr>
          <p:nvPr/>
        </p:nvSpPr>
        <p:spPr bwMode="auto">
          <a:xfrm>
            <a:off x="1093788" y="4478338"/>
            <a:ext cx="2973387" cy="230187"/>
          </a:xfrm>
          <a:custGeom>
            <a:avLst/>
            <a:gdLst>
              <a:gd name="T0" fmla="*/ 0 w 1873"/>
              <a:gd name="T1" fmla="*/ 2147483647 h 145"/>
              <a:gd name="T2" fmla="*/ 2147483647 w 1873"/>
              <a:gd name="T3" fmla="*/ 2147483647 h 145"/>
              <a:gd name="T4" fmla="*/ 2147483647 w 1873"/>
              <a:gd name="T5" fmla="*/ 0 h 145"/>
              <a:gd name="T6" fmla="*/ 2147483647 w 1873"/>
              <a:gd name="T7" fmla="*/ 0 h 145"/>
              <a:gd name="T8" fmla="*/ 2147483647 w 1873"/>
              <a:gd name="T9" fmla="*/ 2147483647 h 145"/>
              <a:gd name="T10" fmla="*/ 2147483647 w 1873"/>
              <a:gd name="T11" fmla="*/ 2147483647 h 145"/>
              <a:gd name="T12" fmla="*/ 2147483647 w 1873"/>
              <a:gd name="T13" fmla="*/ 0 h 145"/>
              <a:gd name="T14" fmla="*/ 2147483647 w 1873"/>
              <a:gd name="T15" fmla="*/ 0 h 145"/>
              <a:gd name="T16" fmla="*/ 2147483647 w 1873"/>
              <a:gd name="T17" fmla="*/ 2147483647 h 145"/>
              <a:gd name="T18" fmla="*/ 2147483647 w 1873"/>
              <a:gd name="T19" fmla="*/ 2147483647 h 145"/>
              <a:gd name="T20" fmla="*/ 2147483647 w 1873"/>
              <a:gd name="T21" fmla="*/ 2147483647 h 145"/>
              <a:gd name="T22" fmla="*/ 2147483647 w 1873"/>
              <a:gd name="T23" fmla="*/ 0 h 145"/>
              <a:gd name="T24" fmla="*/ 2147483647 w 1873"/>
              <a:gd name="T25" fmla="*/ 0 h 145"/>
              <a:gd name="T26" fmla="*/ 2147483647 w 1873"/>
              <a:gd name="T27" fmla="*/ 2147483647 h 145"/>
              <a:gd name="T28" fmla="*/ 2147483647 w 1873"/>
              <a:gd name="T29" fmla="*/ 2147483647 h 14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73"/>
              <a:gd name="T46" fmla="*/ 0 h 145"/>
              <a:gd name="T47" fmla="*/ 1873 w 1873"/>
              <a:gd name="T48" fmla="*/ 145 h 14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73" h="145">
                <a:moveTo>
                  <a:pt x="0" y="144"/>
                </a:moveTo>
                <a:lnTo>
                  <a:pt x="336" y="144"/>
                </a:lnTo>
                <a:lnTo>
                  <a:pt x="336" y="0"/>
                </a:lnTo>
                <a:lnTo>
                  <a:pt x="432" y="0"/>
                </a:lnTo>
                <a:lnTo>
                  <a:pt x="432" y="144"/>
                </a:lnTo>
                <a:lnTo>
                  <a:pt x="576" y="144"/>
                </a:lnTo>
                <a:lnTo>
                  <a:pt x="576" y="0"/>
                </a:lnTo>
                <a:lnTo>
                  <a:pt x="1344" y="0"/>
                </a:lnTo>
                <a:lnTo>
                  <a:pt x="1344" y="144"/>
                </a:lnTo>
                <a:lnTo>
                  <a:pt x="1392" y="144"/>
                </a:lnTo>
                <a:lnTo>
                  <a:pt x="1392" y="0"/>
                </a:lnTo>
                <a:lnTo>
                  <a:pt x="1536" y="0"/>
                </a:lnTo>
                <a:lnTo>
                  <a:pt x="1536" y="144"/>
                </a:lnTo>
                <a:lnTo>
                  <a:pt x="1872" y="14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Rectangle 21"/>
          <p:cNvSpPr>
            <a:spLocks noChangeArrowheads="1"/>
          </p:cNvSpPr>
          <p:nvPr/>
        </p:nvSpPr>
        <p:spPr bwMode="auto">
          <a:xfrm>
            <a:off x="1590675" y="5029200"/>
            <a:ext cx="14541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Tahoma" charset="0"/>
                <a:cs typeface="Tahoma" charset="0"/>
              </a:rPr>
              <a:t>Q stable</a:t>
            </a:r>
          </a:p>
        </p:txBody>
      </p:sp>
      <p:sp>
        <p:nvSpPr>
          <p:cNvPr id="32785" name="Rectangle 22"/>
          <p:cNvSpPr>
            <a:spLocks noChangeArrowheads="1"/>
          </p:cNvSpPr>
          <p:nvPr/>
        </p:nvSpPr>
        <p:spPr bwMode="auto">
          <a:xfrm>
            <a:off x="1171575" y="2895600"/>
            <a:ext cx="19526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Tahoma" charset="0"/>
                <a:cs typeface="Tahoma" charset="0"/>
              </a:rPr>
              <a:t>Q follows D</a:t>
            </a:r>
          </a:p>
        </p:txBody>
      </p:sp>
      <p:sp>
        <p:nvSpPr>
          <p:cNvPr id="32786" name="Rectangle 23"/>
          <p:cNvSpPr>
            <a:spLocks noChangeArrowheads="1"/>
          </p:cNvSpPr>
          <p:nvPr/>
        </p:nvSpPr>
        <p:spPr bwMode="auto">
          <a:xfrm>
            <a:off x="1522413" y="2276475"/>
            <a:ext cx="174625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Positive latch</a:t>
            </a:r>
          </a:p>
        </p:txBody>
      </p:sp>
      <p:sp>
        <p:nvSpPr>
          <p:cNvPr id="32787" name="Line 24"/>
          <p:cNvSpPr>
            <a:spLocks noChangeShapeType="1"/>
          </p:cNvSpPr>
          <p:nvPr/>
        </p:nvSpPr>
        <p:spPr bwMode="auto">
          <a:xfrm flipH="1">
            <a:off x="1931988" y="3259138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Line 25"/>
          <p:cNvSpPr>
            <a:spLocks noChangeShapeType="1"/>
          </p:cNvSpPr>
          <p:nvPr/>
        </p:nvSpPr>
        <p:spPr bwMode="auto">
          <a:xfrm>
            <a:off x="3074988" y="3259138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Line 26"/>
          <p:cNvSpPr>
            <a:spLocks noChangeShapeType="1"/>
          </p:cNvSpPr>
          <p:nvPr/>
        </p:nvSpPr>
        <p:spPr bwMode="auto">
          <a:xfrm flipV="1">
            <a:off x="2617788" y="470693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Rectangle 27"/>
          <p:cNvSpPr>
            <a:spLocks noChangeArrowheads="1"/>
          </p:cNvSpPr>
          <p:nvPr/>
        </p:nvSpPr>
        <p:spPr bwMode="auto">
          <a:xfrm>
            <a:off x="733425" y="4475163"/>
            <a:ext cx="36353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Q</a:t>
            </a:r>
          </a:p>
        </p:txBody>
      </p:sp>
      <p:sp>
        <p:nvSpPr>
          <p:cNvPr id="32791" name="Text Box 28"/>
          <p:cNvSpPr txBox="1">
            <a:spLocks noChangeArrowheads="1"/>
          </p:cNvSpPr>
          <p:nvPr/>
        </p:nvSpPr>
        <p:spPr bwMode="auto">
          <a:xfrm>
            <a:off x="685800" y="5662613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ja-JP" altLang="en-US" sz="2000" b="0">
                <a:latin typeface="+mn-lt"/>
                <a:cs typeface="Tahoma" charset="0"/>
              </a:rPr>
              <a:t>“</a:t>
            </a:r>
            <a:r>
              <a:rPr lang="en-US" altLang="ja-JP" sz="2000" b="0" dirty="0">
                <a:latin typeface="+mn-lt"/>
                <a:cs typeface="Tahoma" charset="0"/>
              </a:rPr>
              <a:t>static</a:t>
            </a:r>
            <a:r>
              <a:rPr lang="ja-JP" altLang="en-US" sz="2000" b="0">
                <a:latin typeface="+mn-lt"/>
                <a:cs typeface="Tahoma" charset="0"/>
              </a:rPr>
              <a:t>”</a:t>
            </a:r>
            <a:r>
              <a:rPr lang="en-US" altLang="ja-JP" sz="2000" b="0" dirty="0">
                <a:latin typeface="+mn-lt"/>
                <a:cs typeface="Tahoma" charset="0"/>
              </a:rPr>
              <a:t> means latch will hold data (i.e., value of Q) while G is inactive, however long that may be. </a:t>
            </a:r>
            <a:endParaRPr lang="en-US" sz="2000" b="0" dirty="0">
              <a:latin typeface="+mn-lt"/>
              <a:cs typeface="Tahoma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418138" y="1143000"/>
            <a:ext cx="2354262" cy="3994150"/>
            <a:chOff x="5418138" y="1143000"/>
            <a:chExt cx="2354262" cy="3994150"/>
          </a:xfrm>
        </p:grpSpPr>
        <p:grpSp>
          <p:nvGrpSpPr>
            <p:cNvPr id="32792" name="Group 29"/>
            <p:cNvGrpSpPr>
              <a:grpSpLocks/>
            </p:cNvGrpSpPr>
            <p:nvPr/>
          </p:nvGrpSpPr>
          <p:grpSpPr bwMode="auto">
            <a:xfrm>
              <a:off x="6149975" y="1143000"/>
              <a:ext cx="741363" cy="977900"/>
              <a:chOff x="831" y="1204"/>
              <a:chExt cx="467" cy="616"/>
            </a:xfrm>
          </p:grpSpPr>
          <p:sp useBgFill="1">
            <p:nvSpPr>
              <p:cNvPr id="32810" name="Rectangle 30"/>
              <p:cNvSpPr>
                <a:spLocks noChangeArrowheads="1"/>
              </p:cNvSpPr>
              <p:nvPr/>
            </p:nvSpPr>
            <p:spPr bwMode="auto">
              <a:xfrm>
                <a:off x="868" y="1204"/>
                <a:ext cx="424" cy="616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32811" name="Rectangle 31"/>
              <p:cNvSpPr>
                <a:spLocks noChangeArrowheads="1"/>
              </p:cNvSpPr>
              <p:nvPr/>
            </p:nvSpPr>
            <p:spPr bwMode="auto">
              <a:xfrm>
                <a:off x="848" y="1582"/>
                <a:ext cx="22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 dirty="0">
                    <a:latin typeface="Tahoma" charset="0"/>
                    <a:cs typeface="Tahoma" charset="0"/>
                  </a:rPr>
                  <a:t>G</a:t>
                </a:r>
              </a:p>
            </p:txBody>
          </p:sp>
          <p:sp>
            <p:nvSpPr>
              <p:cNvPr id="32812" name="Rectangle 32"/>
              <p:cNvSpPr>
                <a:spLocks noChangeArrowheads="1"/>
              </p:cNvSpPr>
              <p:nvPr/>
            </p:nvSpPr>
            <p:spPr bwMode="auto">
              <a:xfrm>
                <a:off x="831" y="1246"/>
                <a:ext cx="22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D</a:t>
                </a:r>
              </a:p>
            </p:txBody>
          </p:sp>
          <p:sp>
            <p:nvSpPr>
              <p:cNvPr id="32813" name="Rectangle 33"/>
              <p:cNvSpPr>
                <a:spLocks noChangeArrowheads="1"/>
              </p:cNvSpPr>
              <p:nvPr/>
            </p:nvSpPr>
            <p:spPr bwMode="auto">
              <a:xfrm>
                <a:off x="1069" y="1246"/>
                <a:ext cx="229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Q</a:t>
                </a:r>
              </a:p>
            </p:txBody>
          </p:sp>
        </p:grpSp>
        <p:sp>
          <p:nvSpPr>
            <p:cNvPr id="32793" name="Line 34"/>
            <p:cNvSpPr>
              <a:spLocks noChangeShapeType="1"/>
            </p:cNvSpPr>
            <p:nvPr/>
          </p:nvSpPr>
          <p:spPr bwMode="auto">
            <a:xfrm>
              <a:off x="5668963" y="1898650"/>
              <a:ext cx="381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4" name="Line 35"/>
            <p:cNvSpPr>
              <a:spLocks noChangeShapeType="1"/>
            </p:cNvSpPr>
            <p:nvPr/>
          </p:nvSpPr>
          <p:spPr bwMode="auto">
            <a:xfrm>
              <a:off x="5668963" y="136525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Line 36"/>
            <p:cNvSpPr>
              <a:spLocks noChangeShapeType="1"/>
            </p:cNvSpPr>
            <p:nvPr/>
          </p:nvSpPr>
          <p:spPr bwMode="auto">
            <a:xfrm>
              <a:off x="6888163" y="1365250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6" name="Rectangle 37"/>
            <p:cNvSpPr>
              <a:spLocks noChangeArrowheads="1"/>
            </p:cNvSpPr>
            <p:nvPr/>
          </p:nvSpPr>
          <p:spPr bwMode="auto">
            <a:xfrm>
              <a:off x="5467350" y="2276475"/>
              <a:ext cx="1862138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Negative latch</a:t>
              </a:r>
            </a:p>
          </p:txBody>
        </p:sp>
        <p:sp>
          <p:nvSpPr>
            <p:cNvPr id="32797" name="Oval 38"/>
            <p:cNvSpPr>
              <a:spLocks noChangeArrowheads="1"/>
            </p:cNvSpPr>
            <p:nvPr/>
          </p:nvSpPr>
          <p:spPr bwMode="auto">
            <a:xfrm>
              <a:off x="6049963" y="1830388"/>
              <a:ext cx="136525" cy="13493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grpSp>
          <p:nvGrpSpPr>
            <p:cNvPr id="32798" name="Group 51"/>
            <p:cNvGrpSpPr>
              <a:grpSpLocks/>
            </p:cNvGrpSpPr>
            <p:nvPr/>
          </p:nvGrpSpPr>
          <p:grpSpPr bwMode="auto">
            <a:xfrm>
              <a:off x="5418138" y="3354388"/>
              <a:ext cx="2354262" cy="1782762"/>
              <a:chOff x="3413" y="2113"/>
              <a:chExt cx="1483" cy="1123"/>
            </a:xfrm>
          </p:grpSpPr>
          <p:sp>
            <p:nvSpPr>
              <p:cNvPr id="32799" name="Freeform 40"/>
              <p:cNvSpPr>
                <a:spLocks/>
              </p:cNvSpPr>
              <p:nvPr/>
            </p:nvSpPr>
            <p:spPr bwMode="auto">
              <a:xfrm>
                <a:off x="3637" y="2838"/>
                <a:ext cx="538" cy="291"/>
              </a:xfrm>
              <a:custGeom>
                <a:avLst/>
                <a:gdLst>
                  <a:gd name="T0" fmla="*/ 0 w 816"/>
                  <a:gd name="T1" fmla="*/ 24 h 384"/>
                  <a:gd name="T2" fmla="*/ 13 w 816"/>
                  <a:gd name="T3" fmla="*/ 24 h 384"/>
                  <a:gd name="T4" fmla="*/ 13 w 816"/>
                  <a:gd name="T5" fmla="*/ 0 h 384"/>
                  <a:gd name="T6" fmla="*/ 0 60000 65536"/>
                  <a:gd name="T7" fmla="*/ 0 60000 65536"/>
                  <a:gd name="T8" fmla="*/ 0 60000 65536"/>
                  <a:gd name="T9" fmla="*/ 0 w 816"/>
                  <a:gd name="T10" fmla="*/ 0 h 384"/>
                  <a:gd name="T11" fmla="*/ 816 w 816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16" h="384">
                    <a:moveTo>
                      <a:pt x="0" y="384"/>
                    </a:moveTo>
                    <a:lnTo>
                      <a:pt x="816" y="384"/>
                    </a:lnTo>
                    <a:lnTo>
                      <a:pt x="816" y="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0" name="Text Box 41"/>
              <p:cNvSpPr txBox="1">
                <a:spLocks noChangeArrowheads="1"/>
              </p:cNvSpPr>
              <p:nvPr/>
            </p:nvSpPr>
            <p:spPr bwMode="auto">
              <a:xfrm>
                <a:off x="4630" y="2589"/>
                <a:ext cx="26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Tahoma" charset="0"/>
                    <a:cs typeface="Tahoma" charset="0"/>
                  </a:rPr>
                  <a:t>Q</a:t>
                </a:r>
              </a:p>
            </p:txBody>
          </p:sp>
          <p:sp>
            <p:nvSpPr>
              <p:cNvPr id="32801" name="Text Box 42"/>
              <p:cNvSpPr txBox="1">
                <a:spLocks noChangeArrowheads="1"/>
              </p:cNvSpPr>
              <p:nvPr/>
            </p:nvSpPr>
            <p:spPr bwMode="auto">
              <a:xfrm>
                <a:off x="3424" y="2945"/>
                <a:ext cx="26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Tahoma" charset="0"/>
                    <a:cs typeface="Tahoma" charset="0"/>
                  </a:rPr>
                  <a:t>G</a:t>
                </a:r>
              </a:p>
            </p:txBody>
          </p:sp>
          <p:sp>
            <p:nvSpPr>
              <p:cNvPr id="32802" name="Text Box 43"/>
              <p:cNvSpPr txBox="1">
                <a:spLocks noChangeArrowheads="1"/>
              </p:cNvSpPr>
              <p:nvPr/>
            </p:nvSpPr>
            <p:spPr bwMode="auto">
              <a:xfrm>
                <a:off x="3413" y="2588"/>
                <a:ext cx="263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Tahoma" charset="0"/>
                    <a:cs typeface="Tahoma" charset="0"/>
                  </a:rPr>
                  <a:t>D</a:t>
                </a:r>
              </a:p>
            </p:txBody>
          </p:sp>
          <p:sp>
            <p:nvSpPr>
              <p:cNvPr id="32803" name="AutoShape 44"/>
              <p:cNvSpPr>
                <a:spLocks noChangeArrowheads="1"/>
              </p:cNvSpPr>
              <p:nvPr/>
            </p:nvSpPr>
            <p:spPr bwMode="auto">
              <a:xfrm rot="-5400000">
                <a:off x="3785" y="2494"/>
                <a:ext cx="717" cy="25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89 w 21600"/>
                  <a:gd name="T13" fmla="*/ 4525 h 21600"/>
                  <a:gd name="T14" fmla="*/ 17111 w 21600"/>
                  <a:gd name="T15" fmla="*/ 1707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4" name="Line 45"/>
              <p:cNvSpPr>
                <a:spLocks noChangeShapeType="1"/>
              </p:cNvSpPr>
              <p:nvPr/>
            </p:nvSpPr>
            <p:spPr bwMode="auto">
              <a:xfrm>
                <a:off x="4270" y="2621"/>
                <a:ext cx="44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5" name="Line 46"/>
              <p:cNvSpPr>
                <a:spLocks noChangeShapeType="1"/>
              </p:cNvSpPr>
              <p:nvPr/>
            </p:nvSpPr>
            <p:spPr bwMode="auto">
              <a:xfrm>
                <a:off x="3669" y="2800"/>
                <a:ext cx="34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6" name="Text Box 47"/>
              <p:cNvSpPr txBox="1">
                <a:spLocks noChangeArrowheads="1"/>
              </p:cNvSpPr>
              <p:nvPr/>
            </p:nvSpPr>
            <p:spPr bwMode="auto">
              <a:xfrm>
                <a:off x="3976" y="2301"/>
                <a:ext cx="209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ahoma" charset="0"/>
                    <a:cs typeface="Tahoma" charset="0"/>
                  </a:rPr>
                  <a:t>1</a:t>
                </a:r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32807" name="Text Box 48"/>
              <p:cNvSpPr txBox="1">
                <a:spLocks noChangeArrowheads="1"/>
              </p:cNvSpPr>
              <p:nvPr/>
            </p:nvSpPr>
            <p:spPr bwMode="auto">
              <a:xfrm>
                <a:off x="3980" y="2674"/>
                <a:ext cx="207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ahoma" charset="0"/>
                    <a:cs typeface="Tahoma" charset="0"/>
                  </a:rPr>
                  <a:t>0</a:t>
                </a:r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32808" name="Freeform 49"/>
              <p:cNvSpPr>
                <a:spLocks/>
              </p:cNvSpPr>
              <p:nvPr/>
            </p:nvSpPr>
            <p:spPr bwMode="auto">
              <a:xfrm>
                <a:off x="3764" y="2113"/>
                <a:ext cx="695" cy="508"/>
              </a:xfrm>
              <a:custGeom>
                <a:avLst/>
                <a:gdLst>
                  <a:gd name="T0" fmla="*/ 5 w 1200"/>
                  <a:gd name="T1" fmla="*/ 7 h 816"/>
                  <a:gd name="T2" fmla="*/ 5 w 1200"/>
                  <a:gd name="T3" fmla="*/ 0 h 816"/>
                  <a:gd name="T4" fmla="*/ 0 w 1200"/>
                  <a:gd name="T5" fmla="*/ 0 h 816"/>
                  <a:gd name="T6" fmla="*/ 0 w 1200"/>
                  <a:gd name="T7" fmla="*/ 4 h 81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00"/>
                  <a:gd name="T13" fmla="*/ 0 h 816"/>
                  <a:gd name="T14" fmla="*/ 1200 w 1200"/>
                  <a:gd name="T15" fmla="*/ 816 h 81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00" h="816">
                    <a:moveTo>
                      <a:pt x="1200" y="816"/>
                    </a:moveTo>
                    <a:lnTo>
                      <a:pt x="1200" y="0"/>
                    </a:lnTo>
                    <a:lnTo>
                      <a:pt x="0" y="0"/>
                    </a:lnTo>
                    <a:lnTo>
                      <a:pt x="0" y="48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09" name="Line 50"/>
              <p:cNvSpPr>
                <a:spLocks noChangeShapeType="1"/>
              </p:cNvSpPr>
              <p:nvPr/>
            </p:nvSpPr>
            <p:spPr bwMode="auto">
              <a:xfrm flipH="1">
                <a:off x="3764" y="2412"/>
                <a:ext cx="24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375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Latch Timing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2793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Circuits with memory must follow some rules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Guarantee that inputs to sequential devices are valid and stable during periods when they may influence state changes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This is assured with additional timing specifications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2044700" y="2924944"/>
            <a:ext cx="41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G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2025650" y="3610744"/>
            <a:ext cx="417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D</a:t>
            </a:r>
          </a:p>
        </p:txBody>
      </p:sp>
      <p:sp>
        <p:nvSpPr>
          <p:cNvPr id="33797" name="Freeform 6"/>
          <p:cNvSpPr>
            <a:spLocks/>
          </p:cNvSpPr>
          <p:nvPr/>
        </p:nvSpPr>
        <p:spPr bwMode="auto">
          <a:xfrm>
            <a:off x="2590800" y="3001144"/>
            <a:ext cx="3657600" cy="304800"/>
          </a:xfrm>
          <a:custGeom>
            <a:avLst/>
            <a:gdLst>
              <a:gd name="T0" fmla="*/ 0 w 2304"/>
              <a:gd name="T1" fmla="*/ 2147483647 h 192"/>
              <a:gd name="T2" fmla="*/ 2147483647 w 2304"/>
              <a:gd name="T3" fmla="*/ 2147483647 h 192"/>
              <a:gd name="T4" fmla="*/ 2147483647 w 2304"/>
              <a:gd name="T5" fmla="*/ 0 h 192"/>
              <a:gd name="T6" fmla="*/ 2147483647 w 2304"/>
              <a:gd name="T7" fmla="*/ 0 h 192"/>
              <a:gd name="T8" fmla="*/ 2147483647 w 2304"/>
              <a:gd name="T9" fmla="*/ 2147483647 h 192"/>
              <a:gd name="T10" fmla="*/ 2147483647 w 2304"/>
              <a:gd name="T11" fmla="*/ 2147483647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04"/>
              <a:gd name="T19" fmla="*/ 0 h 192"/>
              <a:gd name="T20" fmla="*/ 2304 w 2304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04" h="192">
                <a:moveTo>
                  <a:pt x="0" y="192"/>
                </a:moveTo>
                <a:lnTo>
                  <a:pt x="672" y="192"/>
                </a:lnTo>
                <a:lnTo>
                  <a:pt x="768" y="0"/>
                </a:lnTo>
                <a:lnTo>
                  <a:pt x="1584" y="0"/>
                </a:lnTo>
                <a:lnTo>
                  <a:pt x="1706" y="188"/>
                </a:lnTo>
                <a:lnTo>
                  <a:pt x="2304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Freeform 7"/>
          <p:cNvSpPr>
            <a:spLocks/>
          </p:cNvSpPr>
          <p:nvPr/>
        </p:nvSpPr>
        <p:spPr bwMode="auto">
          <a:xfrm>
            <a:off x="2514600" y="3610744"/>
            <a:ext cx="3733800" cy="304800"/>
          </a:xfrm>
          <a:custGeom>
            <a:avLst/>
            <a:gdLst>
              <a:gd name="T0" fmla="*/ 0 w 2352"/>
              <a:gd name="T1" fmla="*/ 2147483647 h 192"/>
              <a:gd name="T2" fmla="*/ 2147483647 w 2352"/>
              <a:gd name="T3" fmla="*/ 2147483647 h 192"/>
              <a:gd name="T4" fmla="*/ 2147483647 w 2352"/>
              <a:gd name="T5" fmla="*/ 0 h 192"/>
              <a:gd name="T6" fmla="*/ 2147483647 w 2352"/>
              <a:gd name="T7" fmla="*/ 0 h 192"/>
              <a:gd name="T8" fmla="*/ 2147483647 w 2352"/>
              <a:gd name="T9" fmla="*/ 2147483647 h 192"/>
              <a:gd name="T10" fmla="*/ 2147483647 w 2352"/>
              <a:gd name="T11" fmla="*/ 2147483647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52"/>
              <a:gd name="T19" fmla="*/ 0 h 192"/>
              <a:gd name="T20" fmla="*/ 2352 w 2352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52" h="192">
                <a:moveTo>
                  <a:pt x="0" y="192"/>
                </a:moveTo>
                <a:lnTo>
                  <a:pt x="1056" y="192"/>
                </a:lnTo>
                <a:lnTo>
                  <a:pt x="1152" y="0"/>
                </a:lnTo>
                <a:lnTo>
                  <a:pt x="2112" y="0"/>
                </a:lnTo>
                <a:lnTo>
                  <a:pt x="2208" y="192"/>
                </a:lnTo>
                <a:lnTo>
                  <a:pt x="2352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Freeform 8"/>
          <p:cNvSpPr>
            <a:spLocks/>
          </p:cNvSpPr>
          <p:nvPr/>
        </p:nvSpPr>
        <p:spPr bwMode="auto">
          <a:xfrm flipV="1">
            <a:off x="2514600" y="3610744"/>
            <a:ext cx="3733800" cy="304800"/>
          </a:xfrm>
          <a:custGeom>
            <a:avLst/>
            <a:gdLst>
              <a:gd name="T0" fmla="*/ 0 w 2352"/>
              <a:gd name="T1" fmla="*/ 2147483647 h 192"/>
              <a:gd name="T2" fmla="*/ 2147483647 w 2352"/>
              <a:gd name="T3" fmla="*/ 2147483647 h 192"/>
              <a:gd name="T4" fmla="*/ 2147483647 w 2352"/>
              <a:gd name="T5" fmla="*/ 0 h 192"/>
              <a:gd name="T6" fmla="*/ 2147483647 w 2352"/>
              <a:gd name="T7" fmla="*/ 0 h 192"/>
              <a:gd name="T8" fmla="*/ 2147483647 w 2352"/>
              <a:gd name="T9" fmla="*/ 2147483647 h 192"/>
              <a:gd name="T10" fmla="*/ 2147483647 w 2352"/>
              <a:gd name="T11" fmla="*/ 2147483647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52"/>
              <a:gd name="T19" fmla="*/ 0 h 192"/>
              <a:gd name="T20" fmla="*/ 2352 w 2352"/>
              <a:gd name="T21" fmla="*/ 192 h 19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52" h="192">
                <a:moveTo>
                  <a:pt x="0" y="192"/>
                </a:moveTo>
                <a:lnTo>
                  <a:pt x="1056" y="192"/>
                </a:lnTo>
                <a:lnTo>
                  <a:pt x="1152" y="0"/>
                </a:lnTo>
                <a:lnTo>
                  <a:pt x="2112" y="0"/>
                </a:lnTo>
                <a:lnTo>
                  <a:pt x="2208" y="192"/>
                </a:lnTo>
                <a:lnTo>
                  <a:pt x="2352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85800" y="2432050"/>
            <a:ext cx="8153400" cy="3130550"/>
            <a:chOff x="528" y="1104"/>
            <a:chExt cx="5136" cy="1972"/>
          </a:xfrm>
        </p:grpSpPr>
        <p:sp>
          <p:nvSpPr>
            <p:cNvPr id="33811" name="Line 10"/>
            <p:cNvSpPr>
              <a:spLocks noChangeShapeType="1"/>
            </p:cNvSpPr>
            <p:nvPr/>
          </p:nvSpPr>
          <p:spPr bwMode="auto">
            <a:xfrm>
              <a:off x="3360" y="1373"/>
              <a:ext cx="0" cy="1008"/>
            </a:xfrm>
            <a:prstGeom prst="line">
              <a:avLst/>
            </a:prstGeom>
            <a:noFill/>
            <a:ln w="9525" cap="rnd">
              <a:solidFill>
                <a:srgbClr val="CC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Line 11"/>
            <p:cNvSpPr>
              <a:spLocks noChangeShapeType="1"/>
            </p:cNvSpPr>
            <p:nvPr/>
          </p:nvSpPr>
          <p:spPr bwMode="auto">
            <a:xfrm>
              <a:off x="2448" y="1373"/>
              <a:ext cx="0" cy="528"/>
            </a:xfrm>
            <a:prstGeom prst="line">
              <a:avLst/>
            </a:prstGeom>
            <a:noFill/>
            <a:ln w="9525" cap="rnd">
              <a:solidFill>
                <a:srgbClr val="CC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Line 12"/>
            <p:cNvSpPr>
              <a:spLocks noChangeShapeType="1"/>
            </p:cNvSpPr>
            <p:nvPr/>
          </p:nvSpPr>
          <p:spPr bwMode="auto">
            <a:xfrm>
              <a:off x="2448" y="1421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Text Box 13"/>
            <p:cNvSpPr txBox="1">
              <a:spLocks noChangeArrowheads="1"/>
            </p:cNvSpPr>
            <p:nvPr/>
          </p:nvSpPr>
          <p:spPr bwMode="auto">
            <a:xfrm>
              <a:off x="2472" y="1104"/>
              <a:ext cx="67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  <a:cs typeface="Tahoma" charset="0"/>
                </a:rPr>
                <a:t>&gt;t</a:t>
              </a:r>
              <a:r>
                <a:rPr lang="en-US" sz="2000" baseline="-25000">
                  <a:latin typeface="Tahoma" charset="0"/>
                  <a:cs typeface="Tahoma" charset="0"/>
                </a:rPr>
                <a:t>PULSE</a:t>
              </a:r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3815" name="Text Box 14"/>
            <p:cNvSpPr txBox="1">
              <a:spLocks noChangeArrowheads="1"/>
            </p:cNvSpPr>
            <p:nvPr/>
          </p:nvSpPr>
          <p:spPr bwMode="auto">
            <a:xfrm>
              <a:off x="528" y="2630"/>
              <a:ext cx="513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dirty="0" err="1">
                  <a:latin typeface="+mn-lt"/>
                  <a:cs typeface="Tahoma" charset="0"/>
                </a:rPr>
                <a:t>t</a:t>
              </a:r>
              <a:r>
                <a:rPr lang="en-US" sz="2000" baseline="-25000" dirty="0" err="1">
                  <a:latin typeface="+mn-lt"/>
                  <a:cs typeface="Tahoma" charset="0"/>
                </a:rPr>
                <a:t>PULSE</a:t>
              </a:r>
              <a:r>
                <a:rPr lang="en-US" sz="2000" b="0" dirty="0">
                  <a:latin typeface="+mn-lt"/>
                  <a:cs typeface="Tahoma" charset="0"/>
                </a:rPr>
                <a:t> (minimum pulse width):  </a:t>
              </a:r>
              <a:r>
                <a:rPr lang="en-US" sz="2000" b="0" i="1" dirty="0">
                  <a:latin typeface="+mn-lt"/>
                  <a:cs typeface="Tahoma" charset="0"/>
                </a:rPr>
                <a:t>guarantee G is active for long enough for latch to capture data</a:t>
              </a: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85800" y="3535363"/>
            <a:ext cx="8153400" cy="2636837"/>
            <a:chOff x="528" y="1853"/>
            <a:chExt cx="5136" cy="1661"/>
          </a:xfrm>
        </p:grpSpPr>
        <p:sp>
          <p:nvSpPr>
            <p:cNvPr id="33807" name="Line 16"/>
            <p:cNvSpPr>
              <a:spLocks noChangeShapeType="1"/>
            </p:cNvSpPr>
            <p:nvPr/>
          </p:nvSpPr>
          <p:spPr bwMode="auto">
            <a:xfrm>
              <a:off x="2832" y="1853"/>
              <a:ext cx="0" cy="528"/>
            </a:xfrm>
            <a:prstGeom prst="line">
              <a:avLst/>
            </a:prstGeom>
            <a:noFill/>
            <a:ln w="9525" cap="rnd">
              <a:solidFill>
                <a:srgbClr val="CC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Line 17"/>
            <p:cNvSpPr>
              <a:spLocks noChangeShapeType="1"/>
            </p:cNvSpPr>
            <p:nvPr/>
          </p:nvSpPr>
          <p:spPr bwMode="auto">
            <a:xfrm>
              <a:off x="2832" y="2381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Text Box 18"/>
            <p:cNvSpPr txBox="1">
              <a:spLocks noChangeArrowheads="1"/>
            </p:cNvSpPr>
            <p:nvPr/>
          </p:nvSpPr>
          <p:spPr bwMode="auto">
            <a:xfrm>
              <a:off x="2678" y="2410"/>
              <a:ext cx="67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  <a:cs typeface="Tahoma" charset="0"/>
                </a:rPr>
                <a:t>&gt;t</a:t>
              </a:r>
              <a:r>
                <a:rPr lang="en-US" sz="2000" baseline="-25000">
                  <a:latin typeface="Tahoma" charset="0"/>
                  <a:cs typeface="Tahoma" charset="0"/>
                </a:rPr>
                <a:t>SETUP</a:t>
              </a:r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33810" name="Text Box 19"/>
            <p:cNvSpPr txBox="1">
              <a:spLocks noChangeArrowheads="1"/>
            </p:cNvSpPr>
            <p:nvPr/>
          </p:nvSpPr>
          <p:spPr bwMode="auto">
            <a:xfrm>
              <a:off x="528" y="3068"/>
              <a:ext cx="513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dirty="0" err="1">
                  <a:latin typeface="+mn-lt"/>
                  <a:cs typeface="Tahoma" charset="0"/>
                </a:rPr>
                <a:t>t</a:t>
              </a:r>
              <a:r>
                <a:rPr lang="en-US" sz="2000" baseline="-25000" dirty="0" err="1">
                  <a:latin typeface="+mn-lt"/>
                  <a:cs typeface="Tahoma" charset="0"/>
                </a:rPr>
                <a:t>SETUP</a:t>
              </a:r>
              <a:r>
                <a:rPr lang="en-US" sz="2000" b="0" dirty="0">
                  <a:latin typeface="+mn-lt"/>
                  <a:cs typeface="Tahoma" charset="0"/>
                </a:rPr>
                <a:t> (setup time):  </a:t>
              </a:r>
              <a:r>
                <a:rPr lang="en-US" sz="2000" b="0" i="1" dirty="0">
                  <a:latin typeface="+mn-lt"/>
                  <a:cs typeface="Tahoma" charset="0"/>
                </a:rPr>
                <a:t>guarantee that D value has propagated through feedback path before latch becomes opaque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85800" y="3535363"/>
            <a:ext cx="8153400" cy="3349624"/>
            <a:chOff x="528" y="1853"/>
            <a:chExt cx="5136" cy="2110"/>
          </a:xfrm>
        </p:grpSpPr>
        <p:sp>
          <p:nvSpPr>
            <p:cNvPr id="33803" name="Line 21"/>
            <p:cNvSpPr>
              <a:spLocks noChangeShapeType="1"/>
            </p:cNvSpPr>
            <p:nvPr/>
          </p:nvSpPr>
          <p:spPr bwMode="auto">
            <a:xfrm>
              <a:off x="3792" y="1853"/>
              <a:ext cx="0" cy="528"/>
            </a:xfrm>
            <a:prstGeom prst="line">
              <a:avLst/>
            </a:prstGeom>
            <a:noFill/>
            <a:ln w="9525" cap="rnd">
              <a:solidFill>
                <a:srgbClr val="CC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4" name="Line 22"/>
            <p:cNvSpPr>
              <a:spLocks noChangeShapeType="1"/>
            </p:cNvSpPr>
            <p:nvPr/>
          </p:nvSpPr>
          <p:spPr bwMode="auto">
            <a:xfrm>
              <a:off x="3360" y="2381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5" name="Text Box 23"/>
            <p:cNvSpPr txBox="1">
              <a:spLocks noChangeArrowheads="1"/>
            </p:cNvSpPr>
            <p:nvPr/>
          </p:nvSpPr>
          <p:spPr bwMode="auto">
            <a:xfrm>
              <a:off x="3308" y="2419"/>
              <a:ext cx="62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dirty="0">
                  <a:latin typeface="Tahoma" charset="0"/>
                  <a:cs typeface="Tahoma" charset="0"/>
                </a:rPr>
                <a:t>&gt;</a:t>
              </a:r>
              <a:r>
                <a:rPr lang="en-US" sz="2000" dirty="0" err="1">
                  <a:latin typeface="Tahoma" charset="0"/>
                  <a:cs typeface="Tahoma" charset="0"/>
                </a:rPr>
                <a:t>t</a:t>
              </a:r>
              <a:r>
                <a:rPr lang="en-US" sz="2000" baseline="-25000" dirty="0" err="1">
                  <a:latin typeface="Tahoma" charset="0"/>
                  <a:cs typeface="Tahoma" charset="0"/>
                </a:rPr>
                <a:t>HOLD</a:t>
              </a:r>
              <a:endParaRPr lang="en-US" dirty="0">
                <a:latin typeface="Tahoma" charset="0"/>
                <a:cs typeface="Tahoma" charset="0"/>
              </a:endParaRPr>
            </a:p>
          </p:txBody>
        </p:sp>
        <p:sp>
          <p:nvSpPr>
            <p:cNvPr id="33806" name="Text Box 24"/>
            <p:cNvSpPr txBox="1">
              <a:spLocks noChangeArrowheads="1"/>
            </p:cNvSpPr>
            <p:nvPr/>
          </p:nvSpPr>
          <p:spPr bwMode="auto">
            <a:xfrm>
              <a:off x="528" y="3517"/>
              <a:ext cx="513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dirty="0" err="1">
                  <a:latin typeface="+mn-lt"/>
                  <a:cs typeface="Tahoma" charset="0"/>
                </a:rPr>
                <a:t>t</a:t>
              </a:r>
              <a:r>
                <a:rPr lang="en-US" sz="2000" baseline="-25000" dirty="0" err="1">
                  <a:latin typeface="+mn-lt"/>
                  <a:cs typeface="Tahoma" charset="0"/>
                </a:rPr>
                <a:t>HOLD</a:t>
              </a:r>
              <a:r>
                <a:rPr lang="en-US" sz="2000" b="0" dirty="0">
                  <a:latin typeface="+mn-lt"/>
                  <a:cs typeface="Tahoma" charset="0"/>
                </a:rPr>
                <a:t> (hold time):  </a:t>
              </a:r>
              <a:r>
                <a:rPr lang="en-US" sz="2000" b="0" i="1" dirty="0">
                  <a:latin typeface="+mn-lt"/>
                  <a:cs typeface="Tahoma" charset="0"/>
                </a:rPr>
                <a:t>guarantee latch is opaque and Q is stable before allowing D to change again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90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04800" y="2016272"/>
            <a:ext cx="8534400" cy="707878"/>
          </a:xfrm>
        </p:spPr>
        <p:txBody>
          <a:bodyPr>
            <a:normAutofit fontScale="90000"/>
          </a:bodyPr>
          <a:lstStyle/>
          <a:p>
            <a:r>
              <a:rPr lang="en-US" dirty="0"/>
              <a:t>Effects of transparency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Toll Booth Analogy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1A54D-52CB-094D-A37D-67C47315C62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53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Flakey Control Systems</a:t>
            </a:r>
          </a:p>
        </p:txBody>
      </p:sp>
      <p:pic>
        <p:nvPicPr>
          <p:cNvPr id="34819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 descr="car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2441575"/>
            <a:ext cx="2303462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 descr="ca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311785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7" descr="ca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267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1431925" y="1547813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dirty="0">
                <a:latin typeface="+mn-lt"/>
                <a:cs typeface="Tahoma" charset="0"/>
              </a:rPr>
              <a:t>Here’</a:t>
            </a:r>
            <a:r>
              <a:rPr lang="en-US" altLang="ja-JP" b="0" dirty="0">
                <a:latin typeface="+mn-lt"/>
                <a:cs typeface="Tahoma" charset="0"/>
              </a:rPr>
              <a:t>s a strategy for saving 2 bucks the next time you find yourself at a toll booth!</a:t>
            </a:r>
            <a:endParaRPr lang="en-US" b="0" dirty="0">
              <a:latin typeface="+mn-lt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19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2" name="Picture 3" descr="gate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089025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Flakey Control Systems</a:t>
            </a:r>
          </a:p>
        </p:txBody>
      </p:sp>
      <p:grpSp>
        <p:nvGrpSpPr>
          <p:cNvPr id="35844" name="Group 5"/>
          <p:cNvGrpSpPr>
            <a:grpSpLocks/>
          </p:cNvGrpSpPr>
          <p:nvPr/>
        </p:nvGrpSpPr>
        <p:grpSpPr bwMode="auto">
          <a:xfrm>
            <a:off x="1447800" y="2441575"/>
            <a:ext cx="6267450" cy="4183063"/>
            <a:chOff x="912" y="1538"/>
            <a:chExt cx="3948" cy="2635"/>
          </a:xfrm>
        </p:grpSpPr>
        <p:pic>
          <p:nvPicPr>
            <p:cNvPr id="35846" name="Picture 6" descr="car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9" y="1538"/>
              <a:ext cx="1451" cy="1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7" name="Picture 7" descr="car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9" y="1964"/>
              <a:ext cx="1526" cy="1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48" name="Picture 8" descr="car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2688"/>
              <a:ext cx="2965" cy="1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845" name="Text Box 10"/>
          <p:cNvSpPr txBox="1">
            <a:spLocks noChangeArrowheads="1"/>
          </p:cNvSpPr>
          <p:nvPr/>
        </p:nvSpPr>
        <p:spPr bwMode="auto">
          <a:xfrm>
            <a:off x="1431925" y="1547813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dirty="0">
                <a:latin typeface="+mn-lt"/>
                <a:cs typeface="Tahoma" charset="0"/>
              </a:rPr>
              <a:t>Here’</a:t>
            </a:r>
            <a:r>
              <a:rPr lang="en-US" altLang="ja-JP" b="0" dirty="0">
                <a:latin typeface="+mn-lt"/>
                <a:cs typeface="Tahoma" charset="0"/>
              </a:rPr>
              <a:t>s a strategy for saving 2 bucks the next time you find yourself at a toll booth!</a:t>
            </a:r>
            <a:endParaRPr lang="en-US" b="0" dirty="0">
              <a:latin typeface="+mn-lt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6161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6" name="Picture 3" descr="gate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089025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Flakey Control Systems</a:t>
            </a:r>
          </a:p>
        </p:txBody>
      </p:sp>
      <p:sp>
        <p:nvSpPr>
          <p:cNvPr id="462854" name="AutoShape 6"/>
          <p:cNvSpPr>
            <a:spLocks noChangeArrowheads="1"/>
          </p:cNvSpPr>
          <p:nvPr/>
        </p:nvSpPr>
        <p:spPr bwMode="auto">
          <a:xfrm>
            <a:off x="990600" y="2667000"/>
            <a:ext cx="7543800" cy="4038600"/>
          </a:xfrm>
          <a:prstGeom prst="irregularSeal2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0" i="1" dirty="0">
                <a:cs typeface="Tahoma" charset="0"/>
              </a:rPr>
              <a:t>WARNING:</a:t>
            </a:r>
          </a:p>
          <a:p>
            <a:pPr algn="ctr"/>
            <a:r>
              <a:rPr lang="en-US" sz="2800" b="0" dirty="0">
                <a:cs typeface="Tahoma" charset="0"/>
              </a:rPr>
              <a:t>DON</a:t>
            </a:r>
            <a:r>
              <a:rPr lang="en-US" sz="2800" dirty="0">
                <a:cs typeface="Tahoma" charset="0"/>
              </a:rPr>
              <a:t>’</a:t>
            </a:r>
            <a:r>
              <a:rPr lang="en-US" altLang="ja-JP" sz="2800" b="0" dirty="0">
                <a:cs typeface="Tahoma" charset="0"/>
              </a:rPr>
              <a:t>T try this</a:t>
            </a:r>
          </a:p>
          <a:p>
            <a:pPr algn="ctr"/>
            <a:r>
              <a:rPr lang="en-US" sz="2800" b="0" dirty="0">
                <a:cs typeface="Tahoma" charset="0"/>
              </a:rPr>
              <a:t>At home!</a:t>
            </a:r>
          </a:p>
        </p:txBody>
      </p:sp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1431925" y="1547813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dirty="0">
                <a:latin typeface="+mn-lt"/>
                <a:cs typeface="Tahoma" charset="0"/>
              </a:rPr>
              <a:t>Here’</a:t>
            </a:r>
            <a:r>
              <a:rPr lang="en-US" altLang="ja-JP" b="0" dirty="0">
                <a:latin typeface="+mn-lt"/>
                <a:cs typeface="Tahoma" charset="0"/>
              </a:rPr>
              <a:t>s a strategy for saving 2 bucks the next time you find yourself at a toll booth!</a:t>
            </a:r>
            <a:endParaRPr lang="en-US" b="0" dirty="0">
              <a:latin typeface="+mn-lt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40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2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4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37891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5" descr="car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2441575"/>
            <a:ext cx="2303462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893" name="Group 6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37897" name="Picture 7" descr="secgat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898" name="Picture 8" descr="gatedow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7894" name="Picture 9" descr="car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311785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5" name="Picture 10" descr="car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267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11"/>
          <p:cNvSpPr txBox="1">
            <a:spLocks noChangeArrowheads="1"/>
          </p:cNvSpPr>
          <p:nvPr/>
        </p:nvSpPr>
        <p:spPr bwMode="auto">
          <a:xfrm>
            <a:off x="1371600" y="1524000"/>
            <a:ext cx="25304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</p:txBody>
      </p:sp>
    </p:spTree>
    <p:extLst>
      <p:ext uri="{BB962C8B-B14F-4D97-AF65-F5344CB8AC3E}">
        <p14:creationId xmlns:p14="http://schemas.microsoft.com/office/powerpoint/2010/main" val="1457681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4" name="Picture 3" descr="gate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0795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38916" name="Picture 5" descr="car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2441575"/>
            <a:ext cx="2303462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917" name="Group 6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38921" name="Picture 7" descr="secgat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22" name="Picture 8" descr="gatedow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8918" name="Picture 9" descr="car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311785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9" name="Picture 10" descr="car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267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1371600" y="1524000"/>
            <a:ext cx="25304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</p:txBody>
      </p:sp>
    </p:spTree>
    <p:extLst>
      <p:ext uri="{BB962C8B-B14F-4D97-AF65-F5344CB8AC3E}">
        <p14:creationId xmlns:p14="http://schemas.microsoft.com/office/powerpoint/2010/main" val="950681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8" name="Picture 3" descr="gate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0795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grpSp>
        <p:nvGrpSpPr>
          <p:cNvPr id="39940" name="Group 5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39944" name="Picture 6" descr="secgat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9945" name="Picture 7" descr="gatedow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9941" name="Picture 8" descr="car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311785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9" descr="car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267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3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</p:txBody>
      </p:sp>
    </p:spTree>
    <p:extLst>
      <p:ext uri="{BB962C8B-B14F-4D97-AF65-F5344CB8AC3E}">
        <p14:creationId xmlns:p14="http://schemas.microsoft.com/office/powerpoint/2010/main" val="963252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40963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964" name="Group 5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40968" name="Picture 6" descr="secgat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69" name="Picture 7" descr="gatedow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0965" name="Picture 8" descr="ca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311785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6" name="Picture 9" descr="ca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267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27649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Memory Arrays</a:t>
            </a:r>
          </a:p>
          <a:p>
            <a:pPr>
              <a:defRPr/>
            </a:pPr>
            <a:r>
              <a:rPr lang="en-US" dirty="0">
                <a:ea typeface="Tahoma"/>
              </a:rPr>
              <a:t>Transparent Latches</a:t>
            </a:r>
          </a:p>
          <a:p>
            <a:pPr>
              <a:defRPr/>
            </a:pPr>
            <a:r>
              <a:rPr lang="en-US" dirty="0">
                <a:ea typeface="Tahoma"/>
              </a:rPr>
              <a:t>Edge-Triggered Registers</a:t>
            </a:r>
          </a:p>
          <a:p>
            <a:pPr>
              <a:defRPr/>
            </a:pPr>
            <a:r>
              <a:rPr lang="en-US" dirty="0">
                <a:ea typeface="Tahoma"/>
              </a:rPr>
              <a:t>Finite State Machines</a:t>
            </a:r>
          </a:p>
          <a:p>
            <a:pPr>
              <a:defRPr/>
            </a:pPr>
            <a:endParaRPr lang="en-US" dirty="0"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0666764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41987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8" name="Picture 5" descr="secg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2962275"/>
            <a:ext cx="1154113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6" descr="ca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88" y="311785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7" descr="ca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267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1" name="Picture 8" descr="gateu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138" y="1146175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304637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43011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5" descr="secg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2962275"/>
            <a:ext cx="1154113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6" descr="car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0980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7" descr="ca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8" descr="gateu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138" y="1146175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77293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44035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6" name="Picture 5" descr="ca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0980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037" name="Group 6"/>
          <p:cNvGrpSpPr>
            <a:grpSpLocks/>
          </p:cNvGrpSpPr>
          <p:nvPr/>
        </p:nvGrpSpPr>
        <p:grpSpPr bwMode="auto">
          <a:xfrm>
            <a:off x="4603750" y="1939925"/>
            <a:ext cx="2559050" cy="2633663"/>
            <a:chOff x="2516" y="1008"/>
            <a:chExt cx="1612" cy="1659"/>
          </a:xfrm>
        </p:grpSpPr>
        <p:pic>
          <p:nvPicPr>
            <p:cNvPr id="44040" name="Picture 7" descr="secgat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041" name="Picture 8" descr="gatedow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4038" name="Picture 9" descr="ca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749049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58" name="Picture 3" descr="gate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0795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45060" name="Picture 5" descr="ca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09800"/>
            <a:ext cx="2422525" cy="256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061" name="Group 6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45064" name="Picture 7" descr="secgat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65" name="Picture 8" descr="gatedow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062" name="Text Box 9"/>
          <p:cNvSpPr txBox="1">
            <a:spLocks noChangeArrowheads="1"/>
          </p:cNvSpPr>
          <p:nvPr/>
        </p:nvSpPr>
        <p:spPr bwMode="auto">
          <a:xfrm>
            <a:off x="1371600" y="1524000"/>
            <a:ext cx="25304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</p:txBody>
      </p:sp>
      <p:pic>
        <p:nvPicPr>
          <p:cNvPr id="45063" name="Picture 10" descr="car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16018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1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2" name="Picture 3" descr="gate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0795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grpSp>
        <p:nvGrpSpPr>
          <p:cNvPr id="46084" name="Group 5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46087" name="Picture 6" descr="secgat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088" name="Picture 7" descr="gatedow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6085" name="Text Box 8"/>
          <p:cNvSpPr txBox="1">
            <a:spLocks noChangeArrowheads="1"/>
          </p:cNvSpPr>
          <p:nvPr/>
        </p:nvSpPr>
        <p:spPr bwMode="auto">
          <a:xfrm>
            <a:off x="1371600" y="1524000"/>
            <a:ext cx="25304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</p:txBody>
      </p:sp>
      <p:pic>
        <p:nvPicPr>
          <p:cNvPr id="46086" name="Picture 9" descr="ca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862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47107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7108" name="Group 5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47111" name="Picture 6" descr="secgat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112" name="Picture 7" descr="gatedow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7110" name="Picture 9" descr="ca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59469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48131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2" name="Picture 5" descr="secg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2962275"/>
            <a:ext cx="1154113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6" descr="gate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138" y="1146175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5" name="Picture 8" descr="ca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886200"/>
            <a:ext cx="47069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536432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49155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6" name="Picture 5" descr="secg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75" y="2962275"/>
            <a:ext cx="1154113" cy="161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6" descr="gateu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138" y="1146175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9" name="Picture 8" descr="car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3013"/>
            <a:ext cx="388620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3907821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50179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5" descr="car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3013"/>
            <a:ext cx="388620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0181" name="Group 6"/>
          <p:cNvGrpSpPr>
            <a:grpSpLocks/>
          </p:cNvGrpSpPr>
          <p:nvPr/>
        </p:nvGrpSpPr>
        <p:grpSpPr bwMode="auto">
          <a:xfrm>
            <a:off x="4603750" y="1939925"/>
            <a:ext cx="2559050" cy="2633663"/>
            <a:chOff x="2516" y="1008"/>
            <a:chExt cx="1612" cy="1659"/>
          </a:xfrm>
        </p:grpSpPr>
        <p:pic>
          <p:nvPicPr>
            <p:cNvPr id="50183" name="Picture 7" descr="secgat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184" name="Picture 8" descr="gatedow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28468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2" name="Picture 3" descr="gate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0795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51204" name="Picture 5" descr="car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3013"/>
            <a:ext cx="388620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05" name="Group 6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51207" name="Picture 7" descr="secgate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08" name="Picture 8" descr="gatedow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06" name="Text Box 9"/>
          <p:cNvSpPr txBox="1">
            <a:spLocks noChangeArrowheads="1"/>
          </p:cNvSpPr>
          <p:nvPr/>
        </p:nvSpPr>
        <p:spPr bwMode="auto">
          <a:xfrm>
            <a:off x="1371600" y="1524000"/>
            <a:ext cx="25304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</p:txBody>
      </p:sp>
    </p:spTree>
    <p:extLst>
      <p:ext uri="{BB962C8B-B14F-4D97-AF65-F5344CB8AC3E}">
        <p14:creationId xmlns:p14="http://schemas.microsoft.com/office/powerpoint/2010/main" val="41995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751"/>
            <a:ext cx="9144000" cy="708025"/>
          </a:xfrm>
          <a:noFill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Read-Only Memory = a Lookup Table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0" y="3870324"/>
            <a:ext cx="9144000" cy="2366987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A multiplexer can implement a lookup table: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for an N-input function we need a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input multiplexer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simply select one row out of 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2</a:t>
            </a:r>
            <a:r>
              <a:rPr lang="en-US" baseline="3000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values go into the mux, only one comes out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N-bit select input is now the “address” of data being accessed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Limitations: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mux can get really big:  10-bit address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 1024 rows!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Wingdings"/>
              </a:rPr>
              <a:t>read-only; we also would like to write!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 useBgFill="1">
        <p:nvSpPr>
          <p:cNvPr id="19459" name="Rectangle 3"/>
          <p:cNvSpPr>
            <a:spLocks noChangeArrowheads="1"/>
          </p:cNvSpPr>
          <p:nvPr/>
        </p:nvSpPr>
        <p:spPr bwMode="auto">
          <a:xfrm>
            <a:off x="4059238" y="2247230"/>
            <a:ext cx="1587500" cy="1663700"/>
          </a:xfrm>
          <a:prstGeom prst="rect">
            <a:avLst/>
          </a:prstGeom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424363" y="2636168"/>
            <a:ext cx="9207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MUX</a:t>
            </a:r>
          </a:p>
          <a:p>
            <a:pPr algn="ctr"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Logic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2916238" y="2475830"/>
            <a:ext cx="1054100" cy="292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916238" y="2856830"/>
            <a:ext cx="1054100" cy="63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 flipV="1">
            <a:off x="2916238" y="3072730"/>
            <a:ext cx="1054100" cy="88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V="1">
            <a:off x="2916238" y="3225130"/>
            <a:ext cx="105410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586288" y="1790030"/>
            <a:ext cx="0" cy="444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5119688" y="1790030"/>
            <a:ext cx="0" cy="444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>
            <a:off x="5659438" y="3079080"/>
            <a:ext cx="596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4414838" y="1340768"/>
            <a:ext cx="4079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A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4949825" y="1340768"/>
            <a:ext cx="3762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B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6388100" y="2864768"/>
            <a:ext cx="13081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Fn(A,B)</a:t>
            </a:r>
          </a:p>
        </p:txBody>
      </p:sp>
      <p:graphicFrame>
        <p:nvGraphicFramePr>
          <p:cNvPr id="19471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1911790"/>
              </p:ext>
            </p:extLst>
          </p:nvPr>
        </p:nvGraphicFramePr>
        <p:xfrm>
          <a:off x="1631950" y="1874168"/>
          <a:ext cx="1646238" cy="187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1560576" imgH="1981200" progId="Word.Document.8">
                  <p:embed/>
                </p:oleObj>
              </mc:Choice>
              <mc:Fallback>
                <p:oleObj name="Document" r:id="rId4" imgW="1560576" imgH="1981200" progId="Word.Document.8">
                  <p:embed/>
                  <p:pic>
                    <p:nvPicPr>
                      <p:cNvPr id="19471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1874168"/>
                        <a:ext cx="1646238" cy="187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086600" y="1641103"/>
            <a:ext cx="1600200" cy="923330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/>
              <a:t>Read-Only Memory (ROM)</a:t>
            </a:r>
          </a:p>
        </p:txBody>
      </p:sp>
    </p:spTree>
    <p:extLst>
      <p:ext uri="{BB962C8B-B14F-4D97-AF65-F5344CB8AC3E}">
        <p14:creationId xmlns:p14="http://schemas.microsoft.com/office/powerpoint/2010/main" val="20761893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6" name="Picture 3" descr="gateu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0795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grpSp>
        <p:nvGrpSpPr>
          <p:cNvPr id="52228" name="Group 5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52230" name="Picture 6" descr="secgat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2231" name="Picture 7" descr="gatedow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2229" name="Text Box 8"/>
          <p:cNvSpPr txBox="1">
            <a:spLocks noChangeArrowheads="1"/>
          </p:cNvSpPr>
          <p:nvPr/>
        </p:nvSpPr>
        <p:spPr bwMode="auto">
          <a:xfrm>
            <a:off x="1371600" y="1524000"/>
            <a:ext cx="25304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</p:txBody>
      </p:sp>
    </p:spTree>
    <p:extLst>
      <p:ext uri="{BB962C8B-B14F-4D97-AF65-F5344CB8AC3E}">
        <p14:creationId xmlns:p14="http://schemas.microsoft.com/office/powerpoint/2010/main" val="3073150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2" descr="tollboo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988" y="460375"/>
            <a:ext cx="5484812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Escapement Strategy</a:t>
            </a:r>
          </a:p>
        </p:txBody>
      </p:sp>
      <p:pic>
        <p:nvPicPr>
          <p:cNvPr id="53251" name="Picture 4" descr="gatedow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13" y="1778000"/>
            <a:ext cx="1882775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3252" name="Group 5"/>
          <p:cNvGrpSpPr>
            <a:grpSpLocks/>
          </p:cNvGrpSpPr>
          <p:nvPr/>
        </p:nvGrpSpPr>
        <p:grpSpPr bwMode="auto">
          <a:xfrm>
            <a:off x="4524375" y="1939925"/>
            <a:ext cx="2559050" cy="2633663"/>
            <a:chOff x="2516" y="1008"/>
            <a:chExt cx="1612" cy="1659"/>
          </a:xfrm>
        </p:grpSpPr>
        <p:pic>
          <p:nvPicPr>
            <p:cNvPr id="53255" name="Picture 6" descr="secgat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" y="1652"/>
              <a:ext cx="727" cy="1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256" name="Picture 7" descr="gatedow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008"/>
              <a:ext cx="1584" cy="1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3254" name="Text Box 9"/>
          <p:cNvSpPr txBox="1">
            <a:spLocks noChangeArrowheads="1"/>
          </p:cNvSpPr>
          <p:nvPr/>
        </p:nvSpPr>
        <p:spPr bwMode="auto">
          <a:xfrm>
            <a:off x="1903413" y="4908550"/>
            <a:ext cx="48021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7663" indent="-347663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dirty="0">
                <a:latin typeface="+mn-lt"/>
                <a:cs typeface="Tahoma" charset="0"/>
              </a:rPr>
              <a:t>Key Idea:  </a:t>
            </a:r>
            <a:r>
              <a:rPr lang="en-US" b="0" dirty="0">
                <a:latin typeface="+mn-lt"/>
                <a:cs typeface="Tahoma" charset="0"/>
              </a:rPr>
              <a:t>At no time is there an open path through both gates…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1371600" y="1524000"/>
            <a:ext cx="2530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u="sng" dirty="0">
                <a:latin typeface="+mn-lt"/>
                <a:cs typeface="Tahoma" charset="0"/>
              </a:rPr>
              <a:t>The Solution: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Add two gates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and only open</a:t>
            </a:r>
            <a:br>
              <a:rPr lang="en-US" b="0" dirty="0">
                <a:latin typeface="+mn-lt"/>
                <a:cs typeface="Tahoma" charset="0"/>
              </a:rPr>
            </a:br>
            <a:r>
              <a:rPr lang="en-US" b="0" dirty="0">
                <a:latin typeface="+mn-lt"/>
                <a:cs typeface="Tahoma" charset="0"/>
              </a:rPr>
              <a:t>  one at a time.</a:t>
            </a:r>
          </a:p>
          <a:p>
            <a:pPr algn="l"/>
            <a:r>
              <a:rPr lang="en-US" b="0" dirty="0">
                <a:latin typeface="+mn-lt"/>
                <a:cs typeface="Tahoma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58742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898"/>
            <a:ext cx="9144000" cy="70787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 Flip-Flop (Edge-Triggered Flip-Flop)</a:t>
            </a:r>
            <a:endParaRPr lang="en-US" dirty="0">
              <a:ea typeface="Tahoma"/>
            </a:endParaRPr>
          </a:p>
        </p:txBody>
      </p:sp>
      <p:sp>
        <p:nvSpPr>
          <p:cNvPr id="48" name="Content Placeholder 47"/>
          <p:cNvSpPr>
            <a:spLocks noGrp="1"/>
          </p:cNvSpPr>
          <p:nvPr>
            <p:ph idx="1"/>
          </p:nvPr>
        </p:nvSpPr>
        <p:spPr>
          <a:xfrm>
            <a:off x="0" y="2927498"/>
            <a:ext cx="9144000" cy="330981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Logical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escapement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Double-gated toll booth built using logic gates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Observations: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only one latch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transparent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at any time: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L1 opaque when L2 is transparent (CLK is high)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L2 opaque when L1 is transparent (CLK is low)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no combinational path all the way through flip flop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Q only changes shortly after 0 1 </a:t>
            </a:r>
            <a:r>
              <a:rPr lang="en-US" u="sng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transition 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of CLK, so flip flop appears to be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triggered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 by rising edge of CLK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279525" y="1556792"/>
            <a:ext cx="7026275" cy="1404938"/>
            <a:chOff x="1279525" y="914400"/>
            <a:chExt cx="7026275" cy="1404938"/>
          </a:xfrm>
        </p:grpSpPr>
        <p:grpSp>
          <p:nvGrpSpPr>
            <p:cNvPr id="54273" name="Group 44"/>
            <p:cNvGrpSpPr>
              <a:grpSpLocks/>
            </p:cNvGrpSpPr>
            <p:nvPr/>
          </p:nvGrpSpPr>
          <p:grpSpPr bwMode="auto">
            <a:xfrm>
              <a:off x="1916113" y="1017588"/>
              <a:ext cx="2743200" cy="1138237"/>
              <a:chOff x="624" y="3172"/>
              <a:chExt cx="1728" cy="717"/>
            </a:xfrm>
          </p:grpSpPr>
          <p:grpSp>
            <p:nvGrpSpPr>
              <p:cNvPr id="54299" name="Group 45"/>
              <p:cNvGrpSpPr>
                <a:grpSpLocks/>
              </p:cNvGrpSpPr>
              <p:nvPr/>
            </p:nvGrpSpPr>
            <p:grpSpPr bwMode="auto">
              <a:xfrm>
                <a:off x="1695" y="3172"/>
                <a:ext cx="467" cy="616"/>
                <a:chOff x="1695" y="3172"/>
                <a:chExt cx="467" cy="616"/>
              </a:xfrm>
            </p:grpSpPr>
            <p:sp useBgFill="1">
              <p:nvSpPr>
                <p:cNvPr id="54312" name="Rectangle 46"/>
                <p:cNvSpPr>
                  <a:spLocks noChangeArrowheads="1"/>
                </p:cNvSpPr>
                <p:nvPr/>
              </p:nvSpPr>
              <p:spPr bwMode="auto">
                <a:xfrm>
                  <a:off x="1732" y="3172"/>
                  <a:ext cx="424" cy="616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54313" name="Rectangle 47"/>
                <p:cNvSpPr>
                  <a:spLocks noChangeArrowheads="1"/>
                </p:cNvSpPr>
                <p:nvPr/>
              </p:nvSpPr>
              <p:spPr bwMode="auto">
                <a:xfrm>
                  <a:off x="1712" y="3550"/>
                  <a:ext cx="225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G</a:t>
                  </a:r>
                </a:p>
              </p:txBody>
            </p:sp>
            <p:sp>
              <p:nvSpPr>
                <p:cNvPr id="54314" name="Rectangle 48"/>
                <p:cNvSpPr>
                  <a:spLocks noChangeArrowheads="1"/>
                </p:cNvSpPr>
                <p:nvPr/>
              </p:nvSpPr>
              <p:spPr bwMode="auto">
                <a:xfrm>
                  <a:off x="1695" y="3214"/>
                  <a:ext cx="227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D</a:t>
                  </a:r>
                </a:p>
              </p:txBody>
            </p:sp>
            <p:sp>
              <p:nvSpPr>
                <p:cNvPr id="54315" name="Rectangle 49"/>
                <p:cNvSpPr>
                  <a:spLocks noChangeArrowheads="1"/>
                </p:cNvSpPr>
                <p:nvPr/>
              </p:nvSpPr>
              <p:spPr bwMode="auto">
                <a:xfrm>
                  <a:off x="1933" y="3214"/>
                  <a:ext cx="229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Q</a:t>
                  </a:r>
                </a:p>
              </p:txBody>
            </p:sp>
          </p:grpSp>
          <p:grpSp>
            <p:nvGrpSpPr>
              <p:cNvPr id="54300" name="Group 50"/>
              <p:cNvGrpSpPr>
                <a:grpSpLocks/>
              </p:cNvGrpSpPr>
              <p:nvPr/>
            </p:nvGrpSpPr>
            <p:grpSpPr bwMode="auto">
              <a:xfrm>
                <a:off x="964" y="3172"/>
                <a:ext cx="526" cy="616"/>
                <a:chOff x="964" y="3172"/>
                <a:chExt cx="526" cy="616"/>
              </a:xfrm>
            </p:grpSpPr>
            <p:sp useBgFill="1">
              <p:nvSpPr>
                <p:cNvPr id="54306" name="Rectangle 51"/>
                <p:cNvSpPr>
                  <a:spLocks noChangeArrowheads="1"/>
                </p:cNvSpPr>
                <p:nvPr/>
              </p:nvSpPr>
              <p:spPr bwMode="auto">
                <a:xfrm>
                  <a:off x="1060" y="3172"/>
                  <a:ext cx="424" cy="616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54307" name="Rectangle 52"/>
                <p:cNvSpPr>
                  <a:spLocks noChangeArrowheads="1"/>
                </p:cNvSpPr>
                <p:nvPr/>
              </p:nvSpPr>
              <p:spPr bwMode="auto">
                <a:xfrm>
                  <a:off x="1040" y="3550"/>
                  <a:ext cx="225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G</a:t>
                  </a:r>
                </a:p>
              </p:txBody>
            </p:sp>
            <p:sp>
              <p:nvSpPr>
                <p:cNvPr id="54308" name="Rectangle 53"/>
                <p:cNvSpPr>
                  <a:spLocks noChangeArrowheads="1"/>
                </p:cNvSpPr>
                <p:nvPr/>
              </p:nvSpPr>
              <p:spPr bwMode="auto">
                <a:xfrm>
                  <a:off x="1023" y="3214"/>
                  <a:ext cx="227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D</a:t>
                  </a:r>
                </a:p>
              </p:txBody>
            </p:sp>
            <p:sp>
              <p:nvSpPr>
                <p:cNvPr id="54309" name="Rectangle 54"/>
                <p:cNvSpPr>
                  <a:spLocks noChangeArrowheads="1"/>
                </p:cNvSpPr>
                <p:nvPr/>
              </p:nvSpPr>
              <p:spPr bwMode="auto">
                <a:xfrm>
                  <a:off x="1261" y="3214"/>
                  <a:ext cx="229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Q</a:t>
                  </a:r>
                </a:p>
              </p:txBody>
            </p:sp>
            <p:sp useBgFill="1">
              <p:nvSpPr>
                <p:cNvPr id="54310" name="Oval 55"/>
                <p:cNvSpPr>
                  <a:spLocks noChangeArrowheads="1"/>
                </p:cNvSpPr>
                <p:nvPr/>
              </p:nvSpPr>
              <p:spPr bwMode="auto">
                <a:xfrm>
                  <a:off x="964" y="3604"/>
                  <a:ext cx="88" cy="88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54311" name="Line 56"/>
                <p:cNvSpPr>
                  <a:spLocks noChangeShapeType="1"/>
                </p:cNvSpPr>
                <p:nvPr/>
              </p:nvSpPr>
              <p:spPr bwMode="auto">
                <a:xfrm>
                  <a:off x="1104" y="3579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4301" name="Freeform 57"/>
              <p:cNvSpPr>
                <a:spLocks/>
              </p:cNvSpPr>
              <p:nvPr/>
            </p:nvSpPr>
            <p:spPr bwMode="auto">
              <a:xfrm>
                <a:off x="624" y="3648"/>
                <a:ext cx="1105" cy="241"/>
              </a:xfrm>
              <a:custGeom>
                <a:avLst/>
                <a:gdLst>
                  <a:gd name="T0" fmla="*/ 1104 w 1105"/>
                  <a:gd name="T1" fmla="*/ 0 h 241"/>
                  <a:gd name="T2" fmla="*/ 953 w 1105"/>
                  <a:gd name="T3" fmla="*/ 0 h 241"/>
                  <a:gd name="T4" fmla="*/ 953 w 1105"/>
                  <a:gd name="T5" fmla="*/ 240 h 241"/>
                  <a:gd name="T6" fmla="*/ 0 w 1105"/>
                  <a:gd name="T7" fmla="*/ 240 h 24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05"/>
                  <a:gd name="T13" fmla="*/ 0 h 241"/>
                  <a:gd name="T14" fmla="*/ 1105 w 1105"/>
                  <a:gd name="T15" fmla="*/ 241 h 24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05" h="241">
                    <a:moveTo>
                      <a:pt x="1104" y="0"/>
                    </a:moveTo>
                    <a:lnTo>
                      <a:pt x="953" y="0"/>
                    </a:lnTo>
                    <a:lnTo>
                      <a:pt x="953" y="240"/>
                    </a:lnTo>
                    <a:lnTo>
                      <a:pt x="0" y="24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2" name="Freeform 58"/>
              <p:cNvSpPr>
                <a:spLocks/>
              </p:cNvSpPr>
              <p:nvPr/>
            </p:nvSpPr>
            <p:spPr bwMode="auto">
              <a:xfrm>
                <a:off x="768" y="3648"/>
                <a:ext cx="193" cy="241"/>
              </a:xfrm>
              <a:custGeom>
                <a:avLst/>
                <a:gdLst>
                  <a:gd name="T0" fmla="*/ 192 w 193"/>
                  <a:gd name="T1" fmla="*/ 0 h 241"/>
                  <a:gd name="T2" fmla="*/ 0 w 193"/>
                  <a:gd name="T3" fmla="*/ 0 h 241"/>
                  <a:gd name="T4" fmla="*/ 0 w 193"/>
                  <a:gd name="T5" fmla="*/ 240 h 241"/>
                  <a:gd name="T6" fmla="*/ 0 60000 65536"/>
                  <a:gd name="T7" fmla="*/ 0 60000 65536"/>
                  <a:gd name="T8" fmla="*/ 0 60000 65536"/>
                  <a:gd name="T9" fmla="*/ 0 w 193"/>
                  <a:gd name="T10" fmla="*/ 0 h 241"/>
                  <a:gd name="T11" fmla="*/ 193 w 193"/>
                  <a:gd name="T12" fmla="*/ 241 h 24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3" h="241">
                    <a:moveTo>
                      <a:pt x="192" y="0"/>
                    </a:moveTo>
                    <a:lnTo>
                      <a:pt x="0" y="0"/>
                    </a:lnTo>
                    <a:lnTo>
                      <a:pt x="0" y="24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303" name="Line 59"/>
              <p:cNvSpPr>
                <a:spLocks noChangeShapeType="1"/>
              </p:cNvSpPr>
              <p:nvPr/>
            </p:nvSpPr>
            <p:spPr bwMode="auto">
              <a:xfrm>
                <a:off x="672" y="3312"/>
                <a:ext cx="3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4" name="Line 60"/>
              <p:cNvSpPr>
                <a:spLocks noChangeShapeType="1"/>
              </p:cNvSpPr>
              <p:nvPr/>
            </p:nvSpPr>
            <p:spPr bwMode="auto">
              <a:xfrm>
                <a:off x="2160" y="33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305" name="Line 61"/>
              <p:cNvSpPr>
                <a:spLocks noChangeShapeType="1"/>
              </p:cNvSpPr>
              <p:nvPr/>
            </p:nvSpPr>
            <p:spPr bwMode="auto">
              <a:xfrm>
                <a:off x="1488" y="3312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4276" name="Group 17"/>
            <p:cNvGrpSpPr>
              <a:grpSpLocks/>
            </p:cNvGrpSpPr>
            <p:nvPr/>
          </p:nvGrpSpPr>
          <p:grpSpPr bwMode="auto">
            <a:xfrm>
              <a:off x="6692900" y="990600"/>
              <a:ext cx="1295400" cy="977900"/>
              <a:chOff x="3072" y="3172"/>
              <a:chExt cx="816" cy="616"/>
            </a:xfrm>
          </p:grpSpPr>
          <p:sp useBgFill="1">
            <p:nvSpPr>
              <p:cNvPr id="54292" name="Rectangle 18"/>
              <p:cNvSpPr>
                <a:spLocks noChangeArrowheads="1"/>
              </p:cNvSpPr>
              <p:nvPr/>
            </p:nvSpPr>
            <p:spPr bwMode="auto">
              <a:xfrm>
                <a:off x="3268" y="3172"/>
                <a:ext cx="424" cy="616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4293" name="Rectangle 19"/>
              <p:cNvSpPr>
                <a:spLocks noChangeArrowheads="1"/>
              </p:cNvSpPr>
              <p:nvPr/>
            </p:nvSpPr>
            <p:spPr bwMode="auto">
              <a:xfrm>
                <a:off x="3231" y="3214"/>
                <a:ext cx="22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D</a:t>
                </a:r>
              </a:p>
            </p:txBody>
          </p:sp>
          <p:sp>
            <p:nvSpPr>
              <p:cNvPr id="54294" name="Rectangle 20"/>
              <p:cNvSpPr>
                <a:spLocks noChangeArrowheads="1"/>
              </p:cNvSpPr>
              <p:nvPr/>
            </p:nvSpPr>
            <p:spPr bwMode="auto">
              <a:xfrm>
                <a:off x="3475" y="3214"/>
                <a:ext cx="229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Q</a:t>
                </a:r>
              </a:p>
            </p:txBody>
          </p:sp>
          <p:sp>
            <p:nvSpPr>
              <p:cNvPr id="54295" name="Line 21"/>
              <p:cNvSpPr>
                <a:spLocks noChangeShapeType="1"/>
              </p:cNvSpPr>
              <p:nvPr/>
            </p:nvSpPr>
            <p:spPr bwMode="auto">
              <a:xfrm>
                <a:off x="3696" y="33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6" name="Line 22"/>
              <p:cNvSpPr>
                <a:spLocks noChangeShapeType="1"/>
              </p:cNvSpPr>
              <p:nvPr/>
            </p:nvSpPr>
            <p:spPr bwMode="auto">
              <a:xfrm>
                <a:off x="3072" y="33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7" name="Line 23"/>
              <p:cNvSpPr>
                <a:spLocks noChangeShapeType="1"/>
              </p:cNvSpPr>
              <p:nvPr/>
            </p:nvSpPr>
            <p:spPr bwMode="auto">
              <a:xfrm>
                <a:off x="3072" y="364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8" name="Freeform 24"/>
              <p:cNvSpPr>
                <a:spLocks/>
              </p:cNvSpPr>
              <p:nvPr/>
            </p:nvSpPr>
            <p:spPr bwMode="auto">
              <a:xfrm>
                <a:off x="3264" y="3600"/>
                <a:ext cx="145" cy="97"/>
              </a:xfrm>
              <a:custGeom>
                <a:avLst/>
                <a:gdLst>
                  <a:gd name="T0" fmla="*/ 0 w 145"/>
                  <a:gd name="T1" fmla="*/ 0 h 97"/>
                  <a:gd name="T2" fmla="*/ 144 w 145"/>
                  <a:gd name="T3" fmla="*/ 48 h 97"/>
                  <a:gd name="T4" fmla="*/ 0 w 145"/>
                  <a:gd name="T5" fmla="*/ 96 h 97"/>
                  <a:gd name="T6" fmla="*/ 0 60000 65536"/>
                  <a:gd name="T7" fmla="*/ 0 60000 65536"/>
                  <a:gd name="T8" fmla="*/ 0 60000 65536"/>
                  <a:gd name="T9" fmla="*/ 0 w 145"/>
                  <a:gd name="T10" fmla="*/ 0 h 97"/>
                  <a:gd name="T11" fmla="*/ 145 w 145"/>
                  <a:gd name="T12" fmla="*/ 97 h 9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5" h="97">
                    <a:moveTo>
                      <a:pt x="0" y="0"/>
                    </a:moveTo>
                    <a:lnTo>
                      <a:pt x="144" y="48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277" name="Rectangle 25"/>
            <p:cNvSpPr>
              <a:spLocks noChangeArrowheads="1"/>
            </p:cNvSpPr>
            <p:nvPr/>
          </p:nvSpPr>
          <p:spPr bwMode="auto">
            <a:xfrm>
              <a:off x="1639888" y="1057275"/>
              <a:ext cx="360362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D</a:t>
              </a:r>
            </a:p>
          </p:txBody>
        </p:sp>
        <p:sp>
          <p:nvSpPr>
            <p:cNvPr id="54278" name="Rectangle 26"/>
            <p:cNvSpPr>
              <a:spLocks noChangeArrowheads="1"/>
            </p:cNvSpPr>
            <p:nvPr/>
          </p:nvSpPr>
          <p:spPr bwMode="auto">
            <a:xfrm>
              <a:off x="1279525" y="1971675"/>
              <a:ext cx="63500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CLK</a:t>
              </a:r>
            </a:p>
          </p:txBody>
        </p:sp>
        <p:sp>
          <p:nvSpPr>
            <p:cNvPr id="54279" name="Rectangle 27"/>
            <p:cNvSpPr>
              <a:spLocks noChangeArrowheads="1"/>
            </p:cNvSpPr>
            <p:nvPr/>
          </p:nvSpPr>
          <p:spPr bwMode="auto">
            <a:xfrm>
              <a:off x="4618038" y="1057275"/>
              <a:ext cx="363537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Q</a:t>
              </a:r>
            </a:p>
          </p:txBody>
        </p:sp>
        <p:sp>
          <p:nvSpPr>
            <p:cNvPr id="54280" name="Rectangle 28"/>
            <p:cNvSpPr>
              <a:spLocks noChangeArrowheads="1"/>
            </p:cNvSpPr>
            <p:nvPr/>
          </p:nvSpPr>
          <p:spPr bwMode="auto">
            <a:xfrm>
              <a:off x="6335713" y="1057275"/>
              <a:ext cx="360362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D</a:t>
              </a:r>
            </a:p>
          </p:txBody>
        </p:sp>
        <p:sp>
          <p:nvSpPr>
            <p:cNvPr id="54281" name="Rectangle 29"/>
            <p:cNvSpPr>
              <a:spLocks noChangeArrowheads="1"/>
            </p:cNvSpPr>
            <p:nvPr/>
          </p:nvSpPr>
          <p:spPr bwMode="auto">
            <a:xfrm>
              <a:off x="6051550" y="1590675"/>
              <a:ext cx="63500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CLK</a:t>
              </a:r>
            </a:p>
          </p:txBody>
        </p:sp>
        <p:sp>
          <p:nvSpPr>
            <p:cNvPr id="54282" name="Rectangle 30"/>
            <p:cNvSpPr>
              <a:spLocks noChangeArrowheads="1"/>
            </p:cNvSpPr>
            <p:nvPr/>
          </p:nvSpPr>
          <p:spPr bwMode="auto">
            <a:xfrm>
              <a:off x="7942263" y="1057275"/>
              <a:ext cx="363537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Q</a:t>
              </a:r>
            </a:p>
          </p:txBody>
        </p:sp>
        <p:grpSp>
          <p:nvGrpSpPr>
            <p:cNvPr id="54283" name="Group 31"/>
            <p:cNvGrpSpPr>
              <a:grpSpLocks/>
            </p:cNvGrpSpPr>
            <p:nvPr/>
          </p:nvGrpSpPr>
          <p:grpSpPr bwMode="auto">
            <a:xfrm>
              <a:off x="5207000" y="1479550"/>
              <a:ext cx="381000" cy="304800"/>
              <a:chOff x="2424" y="3480"/>
              <a:chExt cx="240" cy="192"/>
            </a:xfrm>
          </p:grpSpPr>
          <p:sp>
            <p:nvSpPr>
              <p:cNvPr id="54289" name="Line 32"/>
              <p:cNvSpPr>
                <a:spLocks noChangeShapeType="1"/>
              </p:cNvSpPr>
              <p:nvPr/>
            </p:nvSpPr>
            <p:spPr bwMode="auto">
              <a:xfrm>
                <a:off x="2424" y="3672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0" name="Line 33"/>
              <p:cNvSpPr>
                <a:spLocks noChangeShapeType="1"/>
              </p:cNvSpPr>
              <p:nvPr/>
            </p:nvSpPr>
            <p:spPr bwMode="auto">
              <a:xfrm>
                <a:off x="2424" y="3576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91" name="Line 34"/>
              <p:cNvSpPr>
                <a:spLocks noChangeShapeType="1"/>
              </p:cNvSpPr>
              <p:nvPr/>
            </p:nvSpPr>
            <p:spPr bwMode="auto">
              <a:xfrm>
                <a:off x="2424" y="3480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0291" name="AutoShape 35"/>
            <p:cNvSpPr>
              <a:spLocks noChangeArrowheads="1"/>
            </p:cNvSpPr>
            <p:nvPr/>
          </p:nvSpPr>
          <p:spPr bwMode="auto">
            <a:xfrm>
              <a:off x="3375025" y="914400"/>
              <a:ext cx="215900" cy="215900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Tahoma"/>
                <a:ea typeface="Tahoma"/>
                <a:cs typeface="Tahoma"/>
              </a:endParaRPr>
            </a:p>
          </p:txBody>
        </p:sp>
        <p:sp>
          <p:nvSpPr>
            <p:cNvPr id="54285" name="Rectangle 36"/>
            <p:cNvSpPr>
              <a:spLocks noChangeArrowheads="1"/>
            </p:cNvSpPr>
            <p:nvPr/>
          </p:nvSpPr>
          <p:spPr bwMode="auto">
            <a:xfrm>
              <a:off x="2754423" y="1327150"/>
              <a:ext cx="403005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latin typeface="Tahoma" charset="0"/>
                  <a:cs typeface="Tahoma" charset="0"/>
                </a:rPr>
                <a:t>L1</a:t>
              </a:r>
            </a:p>
          </p:txBody>
        </p:sp>
        <p:sp>
          <p:nvSpPr>
            <p:cNvPr id="54286" name="Rectangle 37"/>
            <p:cNvSpPr>
              <a:spLocks noChangeArrowheads="1"/>
            </p:cNvSpPr>
            <p:nvPr/>
          </p:nvSpPr>
          <p:spPr bwMode="auto">
            <a:xfrm>
              <a:off x="3673475" y="1327150"/>
              <a:ext cx="685800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latin typeface="Tahoma" charset="0"/>
                  <a:cs typeface="Tahoma" charset="0"/>
                </a:rPr>
                <a:t>L2</a:t>
              </a:r>
            </a:p>
          </p:txBody>
        </p:sp>
      </p:grpSp>
      <p:sp>
        <p:nvSpPr>
          <p:cNvPr id="54287" name="Text Box 42"/>
          <p:cNvSpPr txBox="1">
            <a:spLocks noChangeArrowheads="1"/>
          </p:cNvSpPr>
          <p:nvPr/>
        </p:nvSpPr>
        <p:spPr bwMode="auto">
          <a:xfrm>
            <a:off x="7423150" y="4191000"/>
            <a:ext cx="17208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400" b="0">
                <a:latin typeface="Tahoma" charset="0"/>
                <a:cs typeface="Tahoma" charset="0"/>
              </a:rPr>
              <a:t>Transitions mark </a:t>
            </a:r>
            <a:r>
              <a:rPr lang="en-US" sz="1400" b="0" i="1">
                <a:latin typeface="Tahoma" charset="0"/>
                <a:cs typeface="Tahoma" charset="0"/>
              </a:rPr>
              <a:t>instants</a:t>
            </a:r>
            <a:r>
              <a:rPr lang="en-US" sz="1400" b="0">
                <a:latin typeface="Tahoma" charset="0"/>
                <a:cs typeface="Tahoma" charset="0"/>
              </a:rPr>
              <a:t>, not intervals</a:t>
            </a:r>
          </a:p>
        </p:txBody>
      </p:sp>
      <p:sp>
        <p:nvSpPr>
          <p:cNvPr id="54288" name="Line 43"/>
          <p:cNvSpPr>
            <a:spLocks noChangeShapeType="1"/>
          </p:cNvSpPr>
          <p:nvPr/>
        </p:nvSpPr>
        <p:spPr bwMode="auto">
          <a:xfrm flipH="1">
            <a:off x="5796136" y="4595813"/>
            <a:ext cx="1671464" cy="9415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207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 Flip-Flop: Operation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-2" y="2722562"/>
            <a:ext cx="9144001" cy="35115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Edge-triggered</a:t>
            </a:r>
          </a:p>
          <a:p>
            <a:pPr lvl="1"/>
            <a:r>
              <a:rPr lang="en-US" dirty="0"/>
              <a:t>when CLK goes from 0 to 1</a:t>
            </a:r>
          </a:p>
          <a:p>
            <a:pPr lvl="2"/>
            <a:r>
              <a:rPr lang="en-US" dirty="0"/>
              <a:t>output Q is updated </a:t>
            </a:r>
            <a:r>
              <a:rPr lang="en-US" i="1" u="sng" dirty="0"/>
              <a:t>once</a:t>
            </a:r>
            <a:r>
              <a:rPr lang="en-US" dirty="0"/>
              <a:t> to the input D value</a:t>
            </a:r>
          </a:p>
          <a:p>
            <a:pPr lvl="1"/>
            <a:r>
              <a:rPr lang="en-US" dirty="0"/>
              <a:t>all other times, output is held</a:t>
            </a:r>
          </a:p>
          <a:p>
            <a:r>
              <a:rPr lang="en-US" dirty="0"/>
              <a:t>Why?</a:t>
            </a:r>
          </a:p>
          <a:p>
            <a:pPr lvl="1"/>
            <a:r>
              <a:rPr lang="en-US" dirty="0"/>
              <a:t>L1 is transparent when CLK=0</a:t>
            </a:r>
          </a:p>
          <a:p>
            <a:pPr lvl="2"/>
            <a:r>
              <a:rPr lang="en-US" dirty="0"/>
              <a:t>the last value of D that goes through to N1 is when CLK goes to 1</a:t>
            </a:r>
          </a:p>
          <a:p>
            <a:pPr lvl="1"/>
            <a:r>
              <a:rPr lang="is-IS" dirty="0"/>
              <a:t>L2</a:t>
            </a:r>
            <a:r>
              <a:rPr lang="en-US" dirty="0"/>
              <a:t> is transparent when CLK=1</a:t>
            </a:r>
          </a:p>
          <a:p>
            <a:pPr lvl="2"/>
            <a:r>
              <a:rPr lang="en-US" dirty="0"/>
              <a:t>the value that goes through is N1</a:t>
            </a:r>
          </a:p>
          <a:p>
            <a:pPr lvl="2"/>
            <a:r>
              <a:rPr lang="en-US" dirty="0"/>
              <a:t>i.e., last value of D just before CLK goes to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1A54D-52CB-094D-A37D-67C47315C629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79525" y="1231974"/>
            <a:ext cx="7026275" cy="1404938"/>
            <a:chOff x="1279525" y="914400"/>
            <a:chExt cx="7026275" cy="1404938"/>
          </a:xfrm>
        </p:grpSpPr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1916113" y="1017588"/>
              <a:ext cx="2743200" cy="1138237"/>
              <a:chOff x="624" y="3172"/>
              <a:chExt cx="1728" cy="717"/>
            </a:xfrm>
          </p:grpSpPr>
          <p:grpSp>
            <p:nvGrpSpPr>
              <p:cNvPr id="31" name="Group 45"/>
              <p:cNvGrpSpPr>
                <a:grpSpLocks/>
              </p:cNvGrpSpPr>
              <p:nvPr/>
            </p:nvGrpSpPr>
            <p:grpSpPr bwMode="auto">
              <a:xfrm>
                <a:off x="1695" y="3172"/>
                <a:ext cx="467" cy="616"/>
                <a:chOff x="1695" y="3172"/>
                <a:chExt cx="467" cy="616"/>
              </a:xfrm>
            </p:grpSpPr>
            <p:sp useBgFill="1">
              <p:nvSpPr>
                <p:cNvPr id="44" name="Rectangle 46"/>
                <p:cNvSpPr>
                  <a:spLocks noChangeArrowheads="1"/>
                </p:cNvSpPr>
                <p:nvPr/>
              </p:nvSpPr>
              <p:spPr bwMode="auto">
                <a:xfrm>
                  <a:off x="1732" y="3172"/>
                  <a:ext cx="424" cy="616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45" name="Rectangle 47"/>
                <p:cNvSpPr>
                  <a:spLocks noChangeArrowheads="1"/>
                </p:cNvSpPr>
                <p:nvPr/>
              </p:nvSpPr>
              <p:spPr bwMode="auto">
                <a:xfrm>
                  <a:off x="1712" y="3550"/>
                  <a:ext cx="225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G</a:t>
                  </a:r>
                </a:p>
              </p:txBody>
            </p:sp>
            <p:sp>
              <p:nvSpPr>
                <p:cNvPr id="46" name="Rectangle 48"/>
                <p:cNvSpPr>
                  <a:spLocks noChangeArrowheads="1"/>
                </p:cNvSpPr>
                <p:nvPr/>
              </p:nvSpPr>
              <p:spPr bwMode="auto">
                <a:xfrm>
                  <a:off x="1695" y="3214"/>
                  <a:ext cx="227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D</a:t>
                  </a:r>
                </a:p>
              </p:txBody>
            </p:sp>
            <p:sp>
              <p:nvSpPr>
                <p:cNvPr id="47" name="Rectangle 49"/>
                <p:cNvSpPr>
                  <a:spLocks noChangeArrowheads="1"/>
                </p:cNvSpPr>
                <p:nvPr/>
              </p:nvSpPr>
              <p:spPr bwMode="auto">
                <a:xfrm>
                  <a:off x="1933" y="3214"/>
                  <a:ext cx="229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Q</a:t>
                  </a:r>
                </a:p>
              </p:txBody>
            </p:sp>
          </p:grpSp>
          <p:grpSp>
            <p:nvGrpSpPr>
              <p:cNvPr id="32" name="Group 50"/>
              <p:cNvGrpSpPr>
                <a:grpSpLocks/>
              </p:cNvGrpSpPr>
              <p:nvPr/>
            </p:nvGrpSpPr>
            <p:grpSpPr bwMode="auto">
              <a:xfrm>
                <a:off x="964" y="3172"/>
                <a:ext cx="526" cy="616"/>
                <a:chOff x="964" y="3172"/>
                <a:chExt cx="526" cy="616"/>
              </a:xfrm>
            </p:grpSpPr>
            <p:sp useBgFill="1">
              <p:nvSpPr>
                <p:cNvPr id="38" name="Rectangle 51"/>
                <p:cNvSpPr>
                  <a:spLocks noChangeArrowheads="1"/>
                </p:cNvSpPr>
                <p:nvPr/>
              </p:nvSpPr>
              <p:spPr bwMode="auto">
                <a:xfrm>
                  <a:off x="1060" y="3172"/>
                  <a:ext cx="424" cy="616"/>
                </a:xfrm>
                <a:prstGeom prst="rect">
                  <a:avLst/>
                </a:prstGeom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39" name="Rectangle 52"/>
                <p:cNvSpPr>
                  <a:spLocks noChangeArrowheads="1"/>
                </p:cNvSpPr>
                <p:nvPr/>
              </p:nvSpPr>
              <p:spPr bwMode="auto">
                <a:xfrm>
                  <a:off x="1040" y="3550"/>
                  <a:ext cx="225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G</a:t>
                  </a:r>
                </a:p>
              </p:txBody>
            </p:sp>
            <p:sp>
              <p:nvSpPr>
                <p:cNvPr id="40" name="Rectangle 53"/>
                <p:cNvSpPr>
                  <a:spLocks noChangeArrowheads="1"/>
                </p:cNvSpPr>
                <p:nvPr/>
              </p:nvSpPr>
              <p:spPr bwMode="auto">
                <a:xfrm>
                  <a:off x="1023" y="3214"/>
                  <a:ext cx="227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D</a:t>
                  </a:r>
                </a:p>
              </p:txBody>
            </p:sp>
            <p:sp>
              <p:nvSpPr>
                <p:cNvPr id="41" name="Rectangle 54"/>
                <p:cNvSpPr>
                  <a:spLocks noChangeArrowheads="1"/>
                </p:cNvSpPr>
                <p:nvPr/>
              </p:nvSpPr>
              <p:spPr bwMode="auto">
                <a:xfrm>
                  <a:off x="1261" y="3214"/>
                  <a:ext cx="229" cy="21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>
                    <a:lnSpc>
                      <a:spcPct val="90000"/>
                    </a:lnSpc>
                  </a:pPr>
                  <a:r>
                    <a:rPr lang="en-US" sz="1800">
                      <a:latin typeface="Tahoma" charset="0"/>
                      <a:cs typeface="Tahoma" charset="0"/>
                    </a:rPr>
                    <a:t>Q</a:t>
                  </a:r>
                </a:p>
              </p:txBody>
            </p:sp>
            <p:sp useBgFill="1">
              <p:nvSpPr>
                <p:cNvPr id="42" name="Oval 55"/>
                <p:cNvSpPr>
                  <a:spLocks noChangeArrowheads="1"/>
                </p:cNvSpPr>
                <p:nvPr/>
              </p:nvSpPr>
              <p:spPr bwMode="auto">
                <a:xfrm>
                  <a:off x="964" y="3604"/>
                  <a:ext cx="88" cy="88"/>
                </a:xfrm>
                <a:prstGeom prst="ellipse">
                  <a:avLst/>
                </a:prstGeom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>
                    <a:latin typeface="Tahoma" charset="0"/>
                    <a:cs typeface="Tahoma" charset="0"/>
                  </a:endParaRPr>
                </a:p>
              </p:txBody>
            </p:sp>
            <p:sp>
              <p:nvSpPr>
                <p:cNvPr id="43" name="Line 56"/>
                <p:cNvSpPr>
                  <a:spLocks noChangeShapeType="1"/>
                </p:cNvSpPr>
                <p:nvPr/>
              </p:nvSpPr>
              <p:spPr bwMode="auto">
                <a:xfrm>
                  <a:off x="1104" y="3579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3" name="Freeform 57"/>
              <p:cNvSpPr>
                <a:spLocks/>
              </p:cNvSpPr>
              <p:nvPr/>
            </p:nvSpPr>
            <p:spPr bwMode="auto">
              <a:xfrm>
                <a:off x="624" y="3648"/>
                <a:ext cx="1105" cy="241"/>
              </a:xfrm>
              <a:custGeom>
                <a:avLst/>
                <a:gdLst>
                  <a:gd name="T0" fmla="*/ 1104 w 1105"/>
                  <a:gd name="T1" fmla="*/ 0 h 241"/>
                  <a:gd name="T2" fmla="*/ 953 w 1105"/>
                  <a:gd name="T3" fmla="*/ 0 h 241"/>
                  <a:gd name="T4" fmla="*/ 953 w 1105"/>
                  <a:gd name="T5" fmla="*/ 240 h 241"/>
                  <a:gd name="T6" fmla="*/ 0 w 1105"/>
                  <a:gd name="T7" fmla="*/ 240 h 24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05"/>
                  <a:gd name="T13" fmla="*/ 0 h 241"/>
                  <a:gd name="T14" fmla="*/ 1105 w 1105"/>
                  <a:gd name="T15" fmla="*/ 241 h 24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05" h="241">
                    <a:moveTo>
                      <a:pt x="1104" y="0"/>
                    </a:moveTo>
                    <a:lnTo>
                      <a:pt x="953" y="0"/>
                    </a:lnTo>
                    <a:lnTo>
                      <a:pt x="953" y="240"/>
                    </a:lnTo>
                    <a:lnTo>
                      <a:pt x="0" y="24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58"/>
              <p:cNvSpPr>
                <a:spLocks/>
              </p:cNvSpPr>
              <p:nvPr/>
            </p:nvSpPr>
            <p:spPr bwMode="auto">
              <a:xfrm>
                <a:off x="768" y="3648"/>
                <a:ext cx="193" cy="241"/>
              </a:xfrm>
              <a:custGeom>
                <a:avLst/>
                <a:gdLst>
                  <a:gd name="T0" fmla="*/ 192 w 193"/>
                  <a:gd name="T1" fmla="*/ 0 h 241"/>
                  <a:gd name="T2" fmla="*/ 0 w 193"/>
                  <a:gd name="T3" fmla="*/ 0 h 241"/>
                  <a:gd name="T4" fmla="*/ 0 w 193"/>
                  <a:gd name="T5" fmla="*/ 240 h 241"/>
                  <a:gd name="T6" fmla="*/ 0 60000 65536"/>
                  <a:gd name="T7" fmla="*/ 0 60000 65536"/>
                  <a:gd name="T8" fmla="*/ 0 60000 65536"/>
                  <a:gd name="T9" fmla="*/ 0 w 193"/>
                  <a:gd name="T10" fmla="*/ 0 h 241"/>
                  <a:gd name="T11" fmla="*/ 193 w 193"/>
                  <a:gd name="T12" fmla="*/ 241 h 24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3" h="241">
                    <a:moveTo>
                      <a:pt x="192" y="0"/>
                    </a:moveTo>
                    <a:lnTo>
                      <a:pt x="0" y="0"/>
                    </a:lnTo>
                    <a:lnTo>
                      <a:pt x="0" y="240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59"/>
              <p:cNvSpPr>
                <a:spLocks noChangeShapeType="1"/>
              </p:cNvSpPr>
              <p:nvPr/>
            </p:nvSpPr>
            <p:spPr bwMode="auto">
              <a:xfrm>
                <a:off x="672" y="3312"/>
                <a:ext cx="38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60"/>
              <p:cNvSpPr>
                <a:spLocks noChangeShapeType="1"/>
              </p:cNvSpPr>
              <p:nvPr/>
            </p:nvSpPr>
            <p:spPr bwMode="auto">
              <a:xfrm>
                <a:off x="2160" y="33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61"/>
              <p:cNvSpPr>
                <a:spLocks noChangeShapeType="1"/>
              </p:cNvSpPr>
              <p:nvPr/>
            </p:nvSpPr>
            <p:spPr bwMode="auto">
              <a:xfrm>
                <a:off x="1488" y="3312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17"/>
            <p:cNvGrpSpPr>
              <a:grpSpLocks/>
            </p:cNvGrpSpPr>
            <p:nvPr/>
          </p:nvGrpSpPr>
          <p:grpSpPr bwMode="auto">
            <a:xfrm>
              <a:off x="6692900" y="990600"/>
              <a:ext cx="1295400" cy="977900"/>
              <a:chOff x="3072" y="3172"/>
              <a:chExt cx="816" cy="616"/>
            </a:xfrm>
          </p:grpSpPr>
          <p:sp useBgFill="1"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3268" y="3172"/>
                <a:ext cx="424" cy="616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3231" y="3214"/>
                <a:ext cx="22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D</a:t>
                </a:r>
              </a:p>
            </p:txBody>
          </p:sp>
          <p:sp>
            <p:nvSpPr>
              <p:cNvPr id="26" name="Rectangle 20"/>
              <p:cNvSpPr>
                <a:spLocks noChangeArrowheads="1"/>
              </p:cNvSpPr>
              <p:nvPr/>
            </p:nvSpPr>
            <p:spPr bwMode="auto">
              <a:xfrm>
                <a:off x="3475" y="3214"/>
                <a:ext cx="229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Q</a:t>
                </a: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>
                <a:off x="3696" y="33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2"/>
              <p:cNvSpPr>
                <a:spLocks noChangeShapeType="1"/>
              </p:cNvSpPr>
              <p:nvPr/>
            </p:nvSpPr>
            <p:spPr bwMode="auto">
              <a:xfrm>
                <a:off x="3072" y="3312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3"/>
              <p:cNvSpPr>
                <a:spLocks noChangeShapeType="1"/>
              </p:cNvSpPr>
              <p:nvPr/>
            </p:nvSpPr>
            <p:spPr bwMode="auto">
              <a:xfrm>
                <a:off x="3072" y="3648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Freeform 24"/>
              <p:cNvSpPr>
                <a:spLocks/>
              </p:cNvSpPr>
              <p:nvPr/>
            </p:nvSpPr>
            <p:spPr bwMode="auto">
              <a:xfrm>
                <a:off x="3264" y="3600"/>
                <a:ext cx="145" cy="97"/>
              </a:xfrm>
              <a:custGeom>
                <a:avLst/>
                <a:gdLst>
                  <a:gd name="T0" fmla="*/ 0 w 145"/>
                  <a:gd name="T1" fmla="*/ 0 h 97"/>
                  <a:gd name="T2" fmla="*/ 144 w 145"/>
                  <a:gd name="T3" fmla="*/ 48 h 97"/>
                  <a:gd name="T4" fmla="*/ 0 w 145"/>
                  <a:gd name="T5" fmla="*/ 96 h 97"/>
                  <a:gd name="T6" fmla="*/ 0 60000 65536"/>
                  <a:gd name="T7" fmla="*/ 0 60000 65536"/>
                  <a:gd name="T8" fmla="*/ 0 60000 65536"/>
                  <a:gd name="T9" fmla="*/ 0 w 145"/>
                  <a:gd name="T10" fmla="*/ 0 h 97"/>
                  <a:gd name="T11" fmla="*/ 145 w 145"/>
                  <a:gd name="T12" fmla="*/ 97 h 9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5" h="97">
                    <a:moveTo>
                      <a:pt x="0" y="0"/>
                    </a:moveTo>
                    <a:lnTo>
                      <a:pt x="144" y="48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1639888" y="1057275"/>
              <a:ext cx="360362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D</a:t>
              </a:r>
            </a:p>
          </p:txBody>
        </p:sp>
        <p:sp>
          <p:nvSpPr>
            <p:cNvPr id="12" name="Rectangle 26"/>
            <p:cNvSpPr>
              <a:spLocks noChangeArrowheads="1"/>
            </p:cNvSpPr>
            <p:nvPr/>
          </p:nvSpPr>
          <p:spPr bwMode="auto">
            <a:xfrm>
              <a:off x="1279525" y="1971675"/>
              <a:ext cx="63500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CLK</a:t>
              </a:r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>
              <a:off x="4618038" y="1057275"/>
              <a:ext cx="363537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Q</a:t>
              </a:r>
            </a:p>
          </p:txBody>
        </p:sp>
        <p:sp>
          <p:nvSpPr>
            <p:cNvPr id="14" name="Rectangle 28"/>
            <p:cNvSpPr>
              <a:spLocks noChangeArrowheads="1"/>
            </p:cNvSpPr>
            <p:nvPr/>
          </p:nvSpPr>
          <p:spPr bwMode="auto">
            <a:xfrm>
              <a:off x="6335713" y="1057275"/>
              <a:ext cx="360362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D</a:t>
              </a:r>
            </a:p>
          </p:txBody>
        </p:sp>
        <p:sp>
          <p:nvSpPr>
            <p:cNvPr id="15" name="Rectangle 29"/>
            <p:cNvSpPr>
              <a:spLocks noChangeArrowheads="1"/>
            </p:cNvSpPr>
            <p:nvPr/>
          </p:nvSpPr>
          <p:spPr bwMode="auto">
            <a:xfrm>
              <a:off x="6051550" y="1590675"/>
              <a:ext cx="635000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CLK</a:t>
              </a:r>
            </a:p>
          </p:txBody>
        </p:sp>
        <p:sp>
          <p:nvSpPr>
            <p:cNvPr id="16" name="Rectangle 30"/>
            <p:cNvSpPr>
              <a:spLocks noChangeArrowheads="1"/>
            </p:cNvSpPr>
            <p:nvPr/>
          </p:nvSpPr>
          <p:spPr bwMode="auto">
            <a:xfrm>
              <a:off x="7942263" y="1057275"/>
              <a:ext cx="363537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Q</a:t>
              </a:r>
            </a:p>
          </p:txBody>
        </p:sp>
        <p:grpSp>
          <p:nvGrpSpPr>
            <p:cNvPr id="17" name="Group 31"/>
            <p:cNvGrpSpPr>
              <a:grpSpLocks/>
            </p:cNvGrpSpPr>
            <p:nvPr/>
          </p:nvGrpSpPr>
          <p:grpSpPr bwMode="auto">
            <a:xfrm>
              <a:off x="5207000" y="1479550"/>
              <a:ext cx="381000" cy="304800"/>
              <a:chOff x="2424" y="3480"/>
              <a:chExt cx="240" cy="192"/>
            </a:xfrm>
          </p:grpSpPr>
          <p:sp>
            <p:nvSpPr>
              <p:cNvPr id="21" name="Line 32"/>
              <p:cNvSpPr>
                <a:spLocks noChangeShapeType="1"/>
              </p:cNvSpPr>
              <p:nvPr/>
            </p:nvSpPr>
            <p:spPr bwMode="auto">
              <a:xfrm>
                <a:off x="2424" y="3672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33"/>
              <p:cNvSpPr>
                <a:spLocks noChangeShapeType="1"/>
              </p:cNvSpPr>
              <p:nvPr/>
            </p:nvSpPr>
            <p:spPr bwMode="auto">
              <a:xfrm>
                <a:off x="2424" y="3576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34"/>
              <p:cNvSpPr>
                <a:spLocks noChangeShapeType="1"/>
              </p:cNvSpPr>
              <p:nvPr/>
            </p:nvSpPr>
            <p:spPr bwMode="auto">
              <a:xfrm>
                <a:off x="2424" y="3480"/>
                <a:ext cx="240" cy="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" name="AutoShape 35"/>
            <p:cNvSpPr>
              <a:spLocks noChangeArrowheads="1"/>
            </p:cNvSpPr>
            <p:nvPr/>
          </p:nvSpPr>
          <p:spPr bwMode="auto">
            <a:xfrm>
              <a:off x="3375025" y="914400"/>
              <a:ext cx="215900" cy="215900"/>
            </a:xfrm>
            <a:prstGeom prst="star5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Tahoma"/>
                <a:ea typeface="Tahoma"/>
                <a:cs typeface="Tahoma"/>
              </a:endParaRPr>
            </a:p>
          </p:txBody>
        </p:sp>
        <p:sp>
          <p:nvSpPr>
            <p:cNvPr id="19" name="Rectangle 36"/>
            <p:cNvSpPr>
              <a:spLocks noChangeArrowheads="1"/>
            </p:cNvSpPr>
            <p:nvPr/>
          </p:nvSpPr>
          <p:spPr bwMode="auto">
            <a:xfrm>
              <a:off x="2754423" y="1327150"/>
              <a:ext cx="403005" cy="290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latin typeface="Tahoma" charset="0"/>
                  <a:cs typeface="Tahoma" charset="0"/>
                </a:rPr>
                <a:t>L1</a:t>
              </a:r>
            </a:p>
          </p:txBody>
        </p:sp>
        <p:sp>
          <p:nvSpPr>
            <p:cNvPr id="20" name="Rectangle 37"/>
            <p:cNvSpPr>
              <a:spLocks noChangeArrowheads="1"/>
            </p:cNvSpPr>
            <p:nvPr/>
          </p:nvSpPr>
          <p:spPr bwMode="auto">
            <a:xfrm>
              <a:off x="3673475" y="1327150"/>
              <a:ext cx="685800" cy="29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latin typeface="Tahoma" charset="0"/>
                  <a:cs typeface="Tahoma" charset="0"/>
                </a:rPr>
                <a:t>L2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92064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Flip Flop Waveforms</a:t>
            </a:r>
          </a:p>
        </p:txBody>
      </p:sp>
      <p:grpSp>
        <p:nvGrpSpPr>
          <p:cNvPr id="55298" name="Group 3"/>
          <p:cNvGrpSpPr>
            <a:grpSpLocks/>
          </p:cNvGrpSpPr>
          <p:nvPr/>
        </p:nvGrpSpPr>
        <p:grpSpPr bwMode="auto">
          <a:xfrm>
            <a:off x="2120900" y="1508125"/>
            <a:ext cx="2743200" cy="1138238"/>
            <a:chOff x="624" y="3172"/>
            <a:chExt cx="1728" cy="717"/>
          </a:xfrm>
        </p:grpSpPr>
        <p:grpSp>
          <p:nvGrpSpPr>
            <p:cNvPr id="55338" name="Group 4"/>
            <p:cNvGrpSpPr>
              <a:grpSpLocks/>
            </p:cNvGrpSpPr>
            <p:nvPr/>
          </p:nvGrpSpPr>
          <p:grpSpPr bwMode="auto">
            <a:xfrm>
              <a:off x="1695" y="3172"/>
              <a:ext cx="473" cy="616"/>
              <a:chOff x="1695" y="3172"/>
              <a:chExt cx="473" cy="616"/>
            </a:xfrm>
          </p:grpSpPr>
          <p:sp useBgFill="1">
            <p:nvSpPr>
              <p:cNvPr id="55351" name="Rectangle 5"/>
              <p:cNvSpPr>
                <a:spLocks noChangeArrowheads="1"/>
              </p:cNvSpPr>
              <p:nvPr/>
            </p:nvSpPr>
            <p:spPr bwMode="auto">
              <a:xfrm>
                <a:off x="1732" y="3172"/>
                <a:ext cx="424" cy="616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5352" name="Rectangle 6"/>
              <p:cNvSpPr>
                <a:spLocks noChangeArrowheads="1"/>
              </p:cNvSpPr>
              <p:nvPr/>
            </p:nvSpPr>
            <p:spPr bwMode="auto">
              <a:xfrm>
                <a:off x="1712" y="3550"/>
                <a:ext cx="22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G</a:t>
                </a:r>
              </a:p>
            </p:txBody>
          </p:sp>
          <p:sp>
            <p:nvSpPr>
              <p:cNvPr id="55353" name="Rectangle 7"/>
              <p:cNvSpPr>
                <a:spLocks noChangeArrowheads="1"/>
              </p:cNvSpPr>
              <p:nvPr/>
            </p:nvSpPr>
            <p:spPr bwMode="auto">
              <a:xfrm>
                <a:off x="1695" y="3214"/>
                <a:ext cx="22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D</a:t>
                </a:r>
              </a:p>
            </p:txBody>
          </p:sp>
          <p:sp>
            <p:nvSpPr>
              <p:cNvPr id="55354" name="Rectangle 8"/>
              <p:cNvSpPr>
                <a:spLocks noChangeArrowheads="1"/>
              </p:cNvSpPr>
              <p:nvPr/>
            </p:nvSpPr>
            <p:spPr bwMode="auto">
              <a:xfrm>
                <a:off x="1939" y="3214"/>
                <a:ext cx="229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Q</a:t>
                </a:r>
              </a:p>
            </p:txBody>
          </p:sp>
        </p:grpSp>
        <p:grpSp>
          <p:nvGrpSpPr>
            <p:cNvPr id="55339" name="Group 9"/>
            <p:cNvGrpSpPr>
              <a:grpSpLocks/>
            </p:cNvGrpSpPr>
            <p:nvPr/>
          </p:nvGrpSpPr>
          <p:grpSpPr bwMode="auto">
            <a:xfrm>
              <a:off x="964" y="3172"/>
              <a:ext cx="532" cy="616"/>
              <a:chOff x="964" y="3172"/>
              <a:chExt cx="532" cy="616"/>
            </a:xfrm>
          </p:grpSpPr>
          <p:sp useBgFill="1">
            <p:nvSpPr>
              <p:cNvPr id="55345" name="Rectangle 10"/>
              <p:cNvSpPr>
                <a:spLocks noChangeArrowheads="1"/>
              </p:cNvSpPr>
              <p:nvPr/>
            </p:nvSpPr>
            <p:spPr bwMode="auto">
              <a:xfrm>
                <a:off x="1060" y="3172"/>
                <a:ext cx="424" cy="616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5346" name="Rectangle 11"/>
              <p:cNvSpPr>
                <a:spLocks noChangeArrowheads="1"/>
              </p:cNvSpPr>
              <p:nvPr/>
            </p:nvSpPr>
            <p:spPr bwMode="auto">
              <a:xfrm>
                <a:off x="1040" y="3550"/>
                <a:ext cx="225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G</a:t>
                </a:r>
              </a:p>
            </p:txBody>
          </p:sp>
          <p:sp>
            <p:nvSpPr>
              <p:cNvPr id="55347" name="Rectangle 12"/>
              <p:cNvSpPr>
                <a:spLocks noChangeArrowheads="1"/>
              </p:cNvSpPr>
              <p:nvPr/>
            </p:nvSpPr>
            <p:spPr bwMode="auto">
              <a:xfrm>
                <a:off x="1023" y="3214"/>
                <a:ext cx="227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D</a:t>
                </a:r>
              </a:p>
            </p:txBody>
          </p:sp>
          <p:sp>
            <p:nvSpPr>
              <p:cNvPr id="55348" name="Rectangle 13"/>
              <p:cNvSpPr>
                <a:spLocks noChangeArrowheads="1"/>
              </p:cNvSpPr>
              <p:nvPr/>
            </p:nvSpPr>
            <p:spPr bwMode="auto">
              <a:xfrm>
                <a:off x="1267" y="3214"/>
                <a:ext cx="229" cy="2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>
                    <a:latin typeface="Tahoma" charset="0"/>
                    <a:cs typeface="Tahoma" charset="0"/>
                  </a:rPr>
                  <a:t>Q</a:t>
                </a:r>
              </a:p>
            </p:txBody>
          </p:sp>
          <p:sp useBgFill="1">
            <p:nvSpPr>
              <p:cNvPr id="55349" name="Oval 14"/>
              <p:cNvSpPr>
                <a:spLocks noChangeArrowheads="1"/>
              </p:cNvSpPr>
              <p:nvPr/>
            </p:nvSpPr>
            <p:spPr bwMode="auto">
              <a:xfrm>
                <a:off x="964" y="3604"/>
                <a:ext cx="88" cy="88"/>
              </a:xfrm>
              <a:prstGeom prst="ellipse">
                <a:avLst/>
              </a:prstGeom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55350" name="Line 15"/>
              <p:cNvSpPr>
                <a:spLocks noChangeShapeType="1"/>
              </p:cNvSpPr>
              <p:nvPr/>
            </p:nvSpPr>
            <p:spPr bwMode="auto">
              <a:xfrm>
                <a:off x="1104" y="3579"/>
                <a:ext cx="9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340" name="Freeform 16"/>
            <p:cNvSpPr>
              <a:spLocks/>
            </p:cNvSpPr>
            <p:nvPr/>
          </p:nvSpPr>
          <p:spPr bwMode="auto">
            <a:xfrm>
              <a:off x="624" y="3648"/>
              <a:ext cx="1105" cy="241"/>
            </a:xfrm>
            <a:custGeom>
              <a:avLst/>
              <a:gdLst>
                <a:gd name="T0" fmla="*/ 1104 w 1105"/>
                <a:gd name="T1" fmla="*/ 0 h 241"/>
                <a:gd name="T2" fmla="*/ 953 w 1105"/>
                <a:gd name="T3" fmla="*/ 0 h 241"/>
                <a:gd name="T4" fmla="*/ 953 w 1105"/>
                <a:gd name="T5" fmla="*/ 240 h 241"/>
                <a:gd name="T6" fmla="*/ 0 w 1105"/>
                <a:gd name="T7" fmla="*/ 240 h 24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05"/>
                <a:gd name="T13" fmla="*/ 0 h 241"/>
                <a:gd name="T14" fmla="*/ 1105 w 1105"/>
                <a:gd name="T15" fmla="*/ 241 h 24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05" h="241">
                  <a:moveTo>
                    <a:pt x="1104" y="0"/>
                  </a:moveTo>
                  <a:lnTo>
                    <a:pt x="953" y="0"/>
                  </a:lnTo>
                  <a:lnTo>
                    <a:pt x="953" y="240"/>
                  </a:lnTo>
                  <a:lnTo>
                    <a:pt x="0" y="24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41" name="Freeform 17"/>
            <p:cNvSpPr>
              <a:spLocks/>
            </p:cNvSpPr>
            <p:nvPr/>
          </p:nvSpPr>
          <p:spPr bwMode="auto">
            <a:xfrm>
              <a:off x="768" y="3648"/>
              <a:ext cx="193" cy="241"/>
            </a:xfrm>
            <a:custGeom>
              <a:avLst/>
              <a:gdLst>
                <a:gd name="T0" fmla="*/ 192 w 193"/>
                <a:gd name="T1" fmla="*/ 0 h 241"/>
                <a:gd name="T2" fmla="*/ 0 w 193"/>
                <a:gd name="T3" fmla="*/ 0 h 241"/>
                <a:gd name="T4" fmla="*/ 0 w 193"/>
                <a:gd name="T5" fmla="*/ 240 h 241"/>
                <a:gd name="T6" fmla="*/ 0 60000 65536"/>
                <a:gd name="T7" fmla="*/ 0 60000 65536"/>
                <a:gd name="T8" fmla="*/ 0 60000 65536"/>
                <a:gd name="T9" fmla="*/ 0 w 193"/>
                <a:gd name="T10" fmla="*/ 0 h 241"/>
                <a:gd name="T11" fmla="*/ 193 w 193"/>
                <a:gd name="T12" fmla="*/ 241 h 2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3" h="241">
                  <a:moveTo>
                    <a:pt x="192" y="0"/>
                  </a:moveTo>
                  <a:lnTo>
                    <a:pt x="0" y="0"/>
                  </a:lnTo>
                  <a:lnTo>
                    <a:pt x="0" y="240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342" name="Line 18"/>
            <p:cNvSpPr>
              <a:spLocks noChangeShapeType="1"/>
            </p:cNvSpPr>
            <p:nvPr/>
          </p:nvSpPr>
          <p:spPr bwMode="auto">
            <a:xfrm>
              <a:off x="672" y="3312"/>
              <a:ext cx="3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3" name="Line 19"/>
            <p:cNvSpPr>
              <a:spLocks noChangeShapeType="1"/>
            </p:cNvSpPr>
            <p:nvPr/>
          </p:nvSpPr>
          <p:spPr bwMode="auto">
            <a:xfrm>
              <a:off x="2160" y="33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44" name="Line 20"/>
            <p:cNvSpPr>
              <a:spLocks noChangeShapeType="1"/>
            </p:cNvSpPr>
            <p:nvPr/>
          </p:nvSpPr>
          <p:spPr bwMode="auto">
            <a:xfrm>
              <a:off x="1488" y="3312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5299" name="Group 21"/>
          <p:cNvGrpSpPr>
            <a:grpSpLocks/>
          </p:cNvGrpSpPr>
          <p:nvPr/>
        </p:nvGrpSpPr>
        <p:grpSpPr bwMode="auto">
          <a:xfrm>
            <a:off x="6007100" y="1508125"/>
            <a:ext cx="1295400" cy="977900"/>
            <a:chOff x="3072" y="3172"/>
            <a:chExt cx="816" cy="616"/>
          </a:xfrm>
        </p:grpSpPr>
        <p:sp useBgFill="1">
          <p:nvSpPr>
            <p:cNvPr id="55331" name="Rectangle 22"/>
            <p:cNvSpPr>
              <a:spLocks noChangeArrowheads="1"/>
            </p:cNvSpPr>
            <p:nvPr/>
          </p:nvSpPr>
          <p:spPr bwMode="auto">
            <a:xfrm>
              <a:off x="3268" y="3172"/>
              <a:ext cx="424" cy="61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55332" name="Rectangle 23"/>
            <p:cNvSpPr>
              <a:spLocks noChangeArrowheads="1"/>
            </p:cNvSpPr>
            <p:nvPr/>
          </p:nvSpPr>
          <p:spPr bwMode="auto">
            <a:xfrm>
              <a:off x="3231" y="3214"/>
              <a:ext cx="22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D</a:t>
              </a:r>
            </a:p>
          </p:txBody>
        </p:sp>
        <p:sp>
          <p:nvSpPr>
            <p:cNvPr id="55333" name="Rectangle 24"/>
            <p:cNvSpPr>
              <a:spLocks noChangeArrowheads="1"/>
            </p:cNvSpPr>
            <p:nvPr/>
          </p:nvSpPr>
          <p:spPr bwMode="auto">
            <a:xfrm>
              <a:off x="3475" y="3214"/>
              <a:ext cx="22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Q</a:t>
              </a:r>
            </a:p>
          </p:txBody>
        </p:sp>
        <p:sp>
          <p:nvSpPr>
            <p:cNvPr id="55334" name="Line 25"/>
            <p:cNvSpPr>
              <a:spLocks noChangeShapeType="1"/>
            </p:cNvSpPr>
            <p:nvPr/>
          </p:nvSpPr>
          <p:spPr bwMode="auto">
            <a:xfrm>
              <a:off x="3696" y="33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5" name="Line 26"/>
            <p:cNvSpPr>
              <a:spLocks noChangeShapeType="1"/>
            </p:cNvSpPr>
            <p:nvPr/>
          </p:nvSpPr>
          <p:spPr bwMode="auto">
            <a:xfrm>
              <a:off x="3072" y="33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6" name="Line 27"/>
            <p:cNvSpPr>
              <a:spLocks noChangeShapeType="1"/>
            </p:cNvSpPr>
            <p:nvPr/>
          </p:nvSpPr>
          <p:spPr bwMode="auto">
            <a:xfrm>
              <a:off x="3072" y="364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7" name="Freeform 28"/>
            <p:cNvSpPr>
              <a:spLocks/>
            </p:cNvSpPr>
            <p:nvPr/>
          </p:nvSpPr>
          <p:spPr bwMode="auto">
            <a:xfrm>
              <a:off x="3264" y="3600"/>
              <a:ext cx="145" cy="97"/>
            </a:xfrm>
            <a:custGeom>
              <a:avLst/>
              <a:gdLst>
                <a:gd name="T0" fmla="*/ 0 w 145"/>
                <a:gd name="T1" fmla="*/ 0 h 97"/>
                <a:gd name="T2" fmla="*/ 144 w 145"/>
                <a:gd name="T3" fmla="*/ 48 h 97"/>
                <a:gd name="T4" fmla="*/ 0 w 145"/>
                <a:gd name="T5" fmla="*/ 96 h 97"/>
                <a:gd name="T6" fmla="*/ 0 60000 65536"/>
                <a:gd name="T7" fmla="*/ 0 60000 65536"/>
                <a:gd name="T8" fmla="*/ 0 60000 65536"/>
                <a:gd name="T9" fmla="*/ 0 w 145"/>
                <a:gd name="T10" fmla="*/ 0 h 97"/>
                <a:gd name="T11" fmla="*/ 145 w 145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5" h="97">
                  <a:moveTo>
                    <a:pt x="0" y="0"/>
                  </a:moveTo>
                  <a:lnTo>
                    <a:pt x="144" y="48"/>
                  </a:lnTo>
                  <a:lnTo>
                    <a:pt x="0" y="9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300" name="Rectangle 29"/>
          <p:cNvSpPr>
            <a:spLocks noChangeArrowheads="1"/>
          </p:cNvSpPr>
          <p:nvPr/>
        </p:nvSpPr>
        <p:spPr bwMode="auto">
          <a:xfrm>
            <a:off x="1839913" y="1574800"/>
            <a:ext cx="360362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D</a:t>
            </a:r>
          </a:p>
        </p:txBody>
      </p:sp>
      <p:sp>
        <p:nvSpPr>
          <p:cNvPr id="55301" name="Rectangle 30"/>
          <p:cNvSpPr>
            <a:spLocks noChangeArrowheads="1"/>
          </p:cNvSpPr>
          <p:nvPr/>
        </p:nvSpPr>
        <p:spPr bwMode="auto">
          <a:xfrm>
            <a:off x="1479550" y="2489200"/>
            <a:ext cx="6350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CLK</a:t>
            </a:r>
          </a:p>
        </p:txBody>
      </p:sp>
      <p:sp>
        <p:nvSpPr>
          <p:cNvPr id="55302" name="Rectangle 31"/>
          <p:cNvSpPr>
            <a:spLocks noChangeArrowheads="1"/>
          </p:cNvSpPr>
          <p:nvPr/>
        </p:nvSpPr>
        <p:spPr bwMode="auto">
          <a:xfrm>
            <a:off x="4818063" y="1574800"/>
            <a:ext cx="36353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Q</a:t>
            </a:r>
          </a:p>
        </p:txBody>
      </p:sp>
      <p:sp>
        <p:nvSpPr>
          <p:cNvPr id="55303" name="Rectangle 32"/>
          <p:cNvSpPr>
            <a:spLocks noChangeArrowheads="1"/>
          </p:cNvSpPr>
          <p:nvPr/>
        </p:nvSpPr>
        <p:spPr bwMode="auto">
          <a:xfrm>
            <a:off x="5649913" y="1574800"/>
            <a:ext cx="360362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D</a:t>
            </a:r>
          </a:p>
        </p:txBody>
      </p:sp>
      <p:sp>
        <p:nvSpPr>
          <p:cNvPr id="55304" name="Rectangle 33"/>
          <p:cNvSpPr>
            <a:spLocks noChangeArrowheads="1"/>
          </p:cNvSpPr>
          <p:nvPr/>
        </p:nvSpPr>
        <p:spPr bwMode="auto">
          <a:xfrm>
            <a:off x="5365750" y="2108200"/>
            <a:ext cx="6350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CLK</a:t>
            </a:r>
          </a:p>
        </p:txBody>
      </p:sp>
      <p:sp>
        <p:nvSpPr>
          <p:cNvPr id="55305" name="Rectangle 34"/>
          <p:cNvSpPr>
            <a:spLocks noChangeArrowheads="1"/>
          </p:cNvSpPr>
          <p:nvPr/>
        </p:nvSpPr>
        <p:spPr bwMode="auto">
          <a:xfrm>
            <a:off x="7256463" y="1574800"/>
            <a:ext cx="36353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Q</a:t>
            </a:r>
          </a:p>
        </p:txBody>
      </p:sp>
      <p:grpSp>
        <p:nvGrpSpPr>
          <p:cNvPr id="55306" name="Group 35"/>
          <p:cNvGrpSpPr>
            <a:grpSpLocks/>
          </p:cNvGrpSpPr>
          <p:nvPr/>
        </p:nvGrpSpPr>
        <p:grpSpPr bwMode="auto">
          <a:xfrm>
            <a:off x="4978400" y="1997075"/>
            <a:ext cx="381000" cy="304800"/>
            <a:chOff x="2424" y="3480"/>
            <a:chExt cx="240" cy="192"/>
          </a:xfrm>
        </p:grpSpPr>
        <p:sp>
          <p:nvSpPr>
            <p:cNvPr id="55328" name="Line 36"/>
            <p:cNvSpPr>
              <a:spLocks noChangeShapeType="1"/>
            </p:cNvSpPr>
            <p:nvPr/>
          </p:nvSpPr>
          <p:spPr bwMode="auto">
            <a:xfrm>
              <a:off x="2424" y="3672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29" name="Line 37"/>
            <p:cNvSpPr>
              <a:spLocks noChangeShapeType="1"/>
            </p:cNvSpPr>
            <p:nvPr/>
          </p:nvSpPr>
          <p:spPr bwMode="auto">
            <a:xfrm>
              <a:off x="2424" y="3576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30" name="Line 38"/>
            <p:cNvSpPr>
              <a:spLocks noChangeShapeType="1"/>
            </p:cNvSpPr>
            <p:nvPr/>
          </p:nvSpPr>
          <p:spPr bwMode="auto">
            <a:xfrm>
              <a:off x="2424" y="3480"/>
              <a:ext cx="24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81319" name="AutoShape 39"/>
          <p:cNvSpPr>
            <a:spLocks noChangeArrowheads="1"/>
          </p:cNvSpPr>
          <p:nvPr/>
        </p:nvSpPr>
        <p:spPr bwMode="auto">
          <a:xfrm>
            <a:off x="3575050" y="1431925"/>
            <a:ext cx="215900" cy="215900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ahoma"/>
              <a:ea typeface="Tahoma"/>
              <a:cs typeface="Tahoma"/>
            </a:endParaRPr>
          </a:p>
        </p:txBody>
      </p:sp>
      <p:sp>
        <p:nvSpPr>
          <p:cNvPr id="55308" name="Rectangle 40"/>
          <p:cNvSpPr>
            <a:spLocks noChangeArrowheads="1"/>
          </p:cNvSpPr>
          <p:nvPr/>
        </p:nvSpPr>
        <p:spPr bwMode="auto">
          <a:xfrm>
            <a:off x="2954448" y="1844675"/>
            <a:ext cx="403005" cy="290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>
                <a:latin typeface="Tahoma" charset="0"/>
                <a:cs typeface="Tahoma" charset="0"/>
              </a:rPr>
              <a:t>L1</a:t>
            </a:r>
          </a:p>
        </p:txBody>
      </p:sp>
      <p:sp>
        <p:nvSpPr>
          <p:cNvPr id="55309" name="Rectangle 41"/>
          <p:cNvSpPr>
            <a:spLocks noChangeArrowheads="1"/>
          </p:cNvSpPr>
          <p:nvPr/>
        </p:nvSpPr>
        <p:spPr bwMode="auto">
          <a:xfrm>
            <a:off x="3873500" y="1844675"/>
            <a:ext cx="68580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>
                <a:latin typeface="Tahoma" charset="0"/>
                <a:cs typeface="Tahoma" charset="0"/>
              </a:rPr>
              <a:t>L2</a:t>
            </a:r>
          </a:p>
        </p:txBody>
      </p:sp>
      <p:sp>
        <p:nvSpPr>
          <p:cNvPr id="55310" name="Line 42"/>
          <p:cNvSpPr>
            <a:spLocks noChangeShapeType="1"/>
          </p:cNvSpPr>
          <p:nvPr/>
        </p:nvSpPr>
        <p:spPr bwMode="auto">
          <a:xfrm flipV="1">
            <a:off x="6146800" y="2879725"/>
            <a:ext cx="0" cy="2560638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43"/>
          <p:cNvSpPr>
            <a:spLocks noChangeShapeType="1"/>
          </p:cNvSpPr>
          <p:nvPr/>
        </p:nvSpPr>
        <p:spPr bwMode="auto">
          <a:xfrm flipV="1">
            <a:off x="5224463" y="2879725"/>
            <a:ext cx="0" cy="2560638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44"/>
          <p:cNvSpPr>
            <a:spLocks noChangeShapeType="1"/>
          </p:cNvSpPr>
          <p:nvPr/>
        </p:nvSpPr>
        <p:spPr bwMode="auto">
          <a:xfrm flipV="1">
            <a:off x="4405313" y="2879725"/>
            <a:ext cx="0" cy="2560638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45"/>
          <p:cNvSpPr>
            <a:spLocks noChangeShapeType="1"/>
          </p:cNvSpPr>
          <p:nvPr/>
        </p:nvSpPr>
        <p:spPr bwMode="auto">
          <a:xfrm flipV="1">
            <a:off x="3482975" y="2879725"/>
            <a:ext cx="0" cy="2560638"/>
          </a:xfrm>
          <a:prstGeom prst="line">
            <a:avLst/>
          </a:prstGeom>
          <a:noFill/>
          <a:ln w="12700">
            <a:solidFill>
              <a:srgbClr val="CC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Freeform 46"/>
          <p:cNvSpPr>
            <a:spLocks/>
          </p:cNvSpPr>
          <p:nvPr/>
        </p:nvSpPr>
        <p:spPr bwMode="auto">
          <a:xfrm>
            <a:off x="2767013" y="3187700"/>
            <a:ext cx="3995737" cy="307975"/>
          </a:xfrm>
          <a:custGeom>
            <a:avLst/>
            <a:gdLst>
              <a:gd name="T0" fmla="*/ 0 w 1873"/>
              <a:gd name="T1" fmla="*/ 2147483647 h 145"/>
              <a:gd name="T2" fmla="*/ 2147483647 w 1873"/>
              <a:gd name="T3" fmla="*/ 2147483647 h 145"/>
              <a:gd name="T4" fmla="*/ 2147483647 w 1873"/>
              <a:gd name="T5" fmla="*/ 0 h 145"/>
              <a:gd name="T6" fmla="*/ 2147483647 w 1873"/>
              <a:gd name="T7" fmla="*/ 0 h 145"/>
              <a:gd name="T8" fmla="*/ 2147483647 w 1873"/>
              <a:gd name="T9" fmla="*/ 2147483647 h 145"/>
              <a:gd name="T10" fmla="*/ 2147483647 w 1873"/>
              <a:gd name="T11" fmla="*/ 2147483647 h 145"/>
              <a:gd name="T12" fmla="*/ 2147483647 w 1873"/>
              <a:gd name="T13" fmla="*/ 0 h 145"/>
              <a:gd name="T14" fmla="*/ 2147483647 w 1873"/>
              <a:gd name="T15" fmla="*/ 0 h 145"/>
              <a:gd name="T16" fmla="*/ 2147483647 w 1873"/>
              <a:gd name="T17" fmla="*/ 2147483647 h 145"/>
              <a:gd name="T18" fmla="*/ 2147483647 w 1873"/>
              <a:gd name="T19" fmla="*/ 2147483647 h 145"/>
              <a:gd name="T20" fmla="*/ 2147483647 w 1873"/>
              <a:gd name="T21" fmla="*/ 2147483647 h 145"/>
              <a:gd name="T22" fmla="*/ 2147483647 w 1873"/>
              <a:gd name="T23" fmla="*/ 2147483647 h 145"/>
              <a:gd name="T24" fmla="*/ 2147483647 w 1873"/>
              <a:gd name="T25" fmla="*/ 0 h 145"/>
              <a:gd name="T26" fmla="*/ 2147483647 w 1873"/>
              <a:gd name="T27" fmla="*/ 0 h 145"/>
              <a:gd name="T28" fmla="*/ 2147483647 w 1873"/>
              <a:gd name="T29" fmla="*/ 2147483647 h 145"/>
              <a:gd name="T30" fmla="*/ 2147483647 w 1873"/>
              <a:gd name="T31" fmla="*/ 2147483647 h 145"/>
              <a:gd name="T32" fmla="*/ 2147483647 w 1873"/>
              <a:gd name="T33" fmla="*/ 0 h 145"/>
              <a:gd name="T34" fmla="*/ 2147483647 w 1873"/>
              <a:gd name="T35" fmla="*/ 0 h 145"/>
              <a:gd name="T36" fmla="*/ 2147483647 w 1873"/>
              <a:gd name="T37" fmla="*/ 2147483647 h 145"/>
              <a:gd name="T38" fmla="*/ 2147483647 w 1873"/>
              <a:gd name="T39" fmla="*/ 2147483647 h 145"/>
              <a:gd name="T40" fmla="*/ 2147483647 w 1873"/>
              <a:gd name="T41" fmla="*/ 0 h 145"/>
              <a:gd name="T42" fmla="*/ 2147483647 w 1873"/>
              <a:gd name="T43" fmla="*/ 0 h 145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1873"/>
              <a:gd name="T67" fmla="*/ 0 h 145"/>
              <a:gd name="T68" fmla="*/ 1873 w 1873"/>
              <a:gd name="T69" fmla="*/ 145 h 145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1873" h="145">
                <a:moveTo>
                  <a:pt x="0" y="144"/>
                </a:moveTo>
                <a:lnTo>
                  <a:pt x="192" y="144"/>
                </a:lnTo>
                <a:lnTo>
                  <a:pt x="192" y="0"/>
                </a:lnTo>
                <a:lnTo>
                  <a:pt x="432" y="0"/>
                </a:lnTo>
                <a:lnTo>
                  <a:pt x="432" y="144"/>
                </a:lnTo>
                <a:lnTo>
                  <a:pt x="576" y="144"/>
                </a:lnTo>
                <a:lnTo>
                  <a:pt x="576" y="0"/>
                </a:lnTo>
                <a:lnTo>
                  <a:pt x="720" y="0"/>
                </a:lnTo>
                <a:lnTo>
                  <a:pt x="720" y="144"/>
                </a:lnTo>
                <a:lnTo>
                  <a:pt x="816" y="144"/>
                </a:lnTo>
                <a:lnTo>
                  <a:pt x="960" y="144"/>
                </a:lnTo>
                <a:lnTo>
                  <a:pt x="960" y="0"/>
                </a:lnTo>
                <a:lnTo>
                  <a:pt x="1056" y="0"/>
                </a:lnTo>
                <a:lnTo>
                  <a:pt x="1056" y="144"/>
                </a:lnTo>
                <a:lnTo>
                  <a:pt x="1392" y="144"/>
                </a:lnTo>
                <a:lnTo>
                  <a:pt x="1392" y="0"/>
                </a:lnTo>
                <a:lnTo>
                  <a:pt x="1536" y="0"/>
                </a:lnTo>
                <a:lnTo>
                  <a:pt x="1536" y="144"/>
                </a:lnTo>
                <a:lnTo>
                  <a:pt x="1680" y="144"/>
                </a:lnTo>
                <a:lnTo>
                  <a:pt x="1680" y="0"/>
                </a:lnTo>
                <a:lnTo>
                  <a:pt x="1872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Rectangle 47"/>
          <p:cNvSpPr>
            <a:spLocks noChangeArrowheads="1"/>
          </p:cNvSpPr>
          <p:nvPr/>
        </p:nvSpPr>
        <p:spPr bwMode="auto">
          <a:xfrm>
            <a:off x="2287588" y="3182938"/>
            <a:ext cx="4191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Tahoma" charset="0"/>
                <a:cs typeface="Tahoma" charset="0"/>
              </a:rPr>
              <a:t>D</a:t>
            </a:r>
          </a:p>
        </p:txBody>
      </p:sp>
      <p:sp>
        <p:nvSpPr>
          <p:cNvPr id="55316" name="Freeform 48"/>
          <p:cNvSpPr>
            <a:spLocks/>
          </p:cNvSpPr>
          <p:nvPr/>
        </p:nvSpPr>
        <p:spPr bwMode="auto">
          <a:xfrm>
            <a:off x="2767013" y="3698875"/>
            <a:ext cx="3995737" cy="309563"/>
          </a:xfrm>
          <a:custGeom>
            <a:avLst/>
            <a:gdLst>
              <a:gd name="T0" fmla="*/ 0 w 1873"/>
              <a:gd name="T1" fmla="*/ 2147483647 h 145"/>
              <a:gd name="T2" fmla="*/ 2147483647 w 1873"/>
              <a:gd name="T3" fmla="*/ 2147483647 h 145"/>
              <a:gd name="T4" fmla="*/ 2147483647 w 1873"/>
              <a:gd name="T5" fmla="*/ 0 h 145"/>
              <a:gd name="T6" fmla="*/ 2147483647 w 1873"/>
              <a:gd name="T7" fmla="*/ 0 h 145"/>
              <a:gd name="T8" fmla="*/ 2147483647 w 1873"/>
              <a:gd name="T9" fmla="*/ 2147483647 h 145"/>
              <a:gd name="T10" fmla="*/ 2147483647 w 1873"/>
              <a:gd name="T11" fmla="*/ 2147483647 h 145"/>
              <a:gd name="T12" fmla="*/ 2147483647 w 1873"/>
              <a:gd name="T13" fmla="*/ 0 h 145"/>
              <a:gd name="T14" fmla="*/ 2147483647 w 1873"/>
              <a:gd name="T15" fmla="*/ 0 h 145"/>
              <a:gd name="T16" fmla="*/ 2147483647 w 1873"/>
              <a:gd name="T17" fmla="*/ 2147483647 h 145"/>
              <a:gd name="T18" fmla="*/ 2147483647 w 1873"/>
              <a:gd name="T19" fmla="*/ 2147483647 h 14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873"/>
              <a:gd name="T31" fmla="*/ 0 h 145"/>
              <a:gd name="T32" fmla="*/ 1873 w 1873"/>
              <a:gd name="T33" fmla="*/ 145 h 14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873" h="145">
                <a:moveTo>
                  <a:pt x="0" y="144"/>
                </a:moveTo>
                <a:lnTo>
                  <a:pt x="336" y="144"/>
                </a:lnTo>
                <a:lnTo>
                  <a:pt x="336" y="0"/>
                </a:lnTo>
                <a:lnTo>
                  <a:pt x="768" y="0"/>
                </a:lnTo>
                <a:lnTo>
                  <a:pt x="768" y="144"/>
                </a:lnTo>
                <a:lnTo>
                  <a:pt x="1152" y="144"/>
                </a:lnTo>
                <a:lnTo>
                  <a:pt x="1152" y="0"/>
                </a:lnTo>
                <a:lnTo>
                  <a:pt x="1584" y="0"/>
                </a:lnTo>
                <a:lnTo>
                  <a:pt x="1584" y="144"/>
                </a:lnTo>
                <a:lnTo>
                  <a:pt x="1872" y="14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Rectangle 49"/>
          <p:cNvSpPr>
            <a:spLocks noChangeArrowheads="1"/>
          </p:cNvSpPr>
          <p:nvPr/>
        </p:nvSpPr>
        <p:spPr bwMode="auto">
          <a:xfrm>
            <a:off x="1941513" y="3694113"/>
            <a:ext cx="7889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Tahoma" charset="0"/>
                <a:cs typeface="Tahoma" charset="0"/>
              </a:rPr>
              <a:t>CLK</a:t>
            </a:r>
          </a:p>
        </p:txBody>
      </p:sp>
      <p:sp>
        <p:nvSpPr>
          <p:cNvPr id="55318" name="Freeform 50"/>
          <p:cNvSpPr>
            <a:spLocks/>
          </p:cNvSpPr>
          <p:nvPr/>
        </p:nvSpPr>
        <p:spPr bwMode="auto">
          <a:xfrm>
            <a:off x="2773363" y="4313238"/>
            <a:ext cx="3995737" cy="309562"/>
          </a:xfrm>
          <a:custGeom>
            <a:avLst/>
            <a:gdLst>
              <a:gd name="T0" fmla="*/ 0 w 1873"/>
              <a:gd name="T1" fmla="*/ 2147483647 h 145"/>
              <a:gd name="T2" fmla="*/ 2147483647 w 1873"/>
              <a:gd name="T3" fmla="*/ 2147483647 h 145"/>
              <a:gd name="T4" fmla="*/ 2147483647 w 1873"/>
              <a:gd name="T5" fmla="*/ 0 h 145"/>
              <a:gd name="T6" fmla="*/ 2147483647 w 1873"/>
              <a:gd name="T7" fmla="*/ 0 h 145"/>
              <a:gd name="T8" fmla="*/ 2147483647 w 1873"/>
              <a:gd name="T9" fmla="*/ 2147483647 h 145"/>
              <a:gd name="T10" fmla="*/ 2147483647 w 1873"/>
              <a:gd name="T11" fmla="*/ 2147483647 h 145"/>
              <a:gd name="T12" fmla="*/ 2147483647 w 1873"/>
              <a:gd name="T13" fmla="*/ 0 h 145"/>
              <a:gd name="T14" fmla="*/ 2147483647 w 1873"/>
              <a:gd name="T15" fmla="*/ 0 h 145"/>
              <a:gd name="T16" fmla="*/ 2147483647 w 1873"/>
              <a:gd name="T17" fmla="*/ 2147483647 h 145"/>
              <a:gd name="T18" fmla="*/ 2147483647 w 1873"/>
              <a:gd name="T19" fmla="*/ 2147483647 h 145"/>
              <a:gd name="T20" fmla="*/ 2147483647 w 1873"/>
              <a:gd name="T21" fmla="*/ 2147483647 h 145"/>
              <a:gd name="T22" fmla="*/ 2147483647 w 1873"/>
              <a:gd name="T23" fmla="*/ 0 h 145"/>
              <a:gd name="T24" fmla="*/ 2147483647 w 1873"/>
              <a:gd name="T25" fmla="*/ 0 h 145"/>
              <a:gd name="T26" fmla="*/ 2147483647 w 1873"/>
              <a:gd name="T27" fmla="*/ 0 h 145"/>
              <a:gd name="T28" fmla="*/ 2147483647 w 1873"/>
              <a:gd name="T29" fmla="*/ 0 h 14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73"/>
              <a:gd name="T46" fmla="*/ 0 h 145"/>
              <a:gd name="T47" fmla="*/ 1873 w 1873"/>
              <a:gd name="T48" fmla="*/ 145 h 14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73" h="145">
                <a:moveTo>
                  <a:pt x="0" y="144"/>
                </a:moveTo>
                <a:lnTo>
                  <a:pt x="192" y="144"/>
                </a:lnTo>
                <a:lnTo>
                  <a:pt x="192" y="0"/>
                </a:lnTo>
                <a:lnTo>
                  <a:pt x="765" y="0"/>
                </a:lnTo>
                <a:lnTo>
                  <a:pt x="765" y="144"/>
                </a:lnTo>
                <a:lnTo>
                  <a:pt x="957" y="144"/>
                </a:lnTo>
                <a:lnTo>
                  <a:pt x="957" y="0"/>
                </a:lnTo>
                <a:lnTo>
                  <a:pt x="1053" y="0"/>
                </a:lnTo>
                <a:lnTo>
                  <a:pt x="1053" y="144"/>
                </a:lnTo>
                <a:lnTo>
                  <a:pt x="1584" y="144"/>
                </a:lnTo>
                <a:lnTo>
                  <a:pt x="1680" y="144"/>
                </a:lnTo>
                <a:lnTo>
                  <a:pt x="1680" y="0"/>
                </a:lnTo>
                <a:lnTo>
                  <a:pt x="1776" y="0"/>
                </a:lnTo>
                <a:lnTo>
                  <a:pt x="1872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31" name="AutoShape 51"/>
          <p:cNvSpPr>
            <a:spLocks noChangeArrowheads="1"/>
          </p:cNvSpPr>
          <p:nvPr/>
        </p:nvSpPr>
        <p:spPr bwMode="auto">
          <a:xfrm>
            <a:off x="2365375" y="4322763"/>
            <a:ext cx="290513" cy="288925"/>
          </a:xfrm>
          <a:prstGeom prst="star5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ahoma"/>
              <a:ea typeface="Tahoma"/>
              <a:cs typeface="Tahoma"/>
            </a:endParaRPr>
          </a:p>
        </p:txBody>
      </p:sp>
      <p:sp>
        <p:nvSpPr>
          <p:cNvPr id="55320" name="Freeform 52"/>
          <p:cNvSpPr>
            <a:spLocks/>
          </p:cNvSpPr>
          <p:nvPr/>
        </p:nvSpPr>
        <p:spPr bwMode="auto">
          <a:xfrm>
            <a:off x="2773363" y="4927600"/>
            <a:ext cx="3989387" cy="309563"/>
          </a:xfrm>
          <a:custGeom>
            <a:avLst/>
            <a:gdLst>
              <a:gd name="T0" fmla="*/ 0 w 1870"/>
              <a:gd name="T1" fmla="*/ 2147483647 h 145"/>
              <a:gd name="T2" fmla="*/ 2147483647 w 1870"/>
              <a:gd name="T3" fmla="*/ 2147483647 h 145"/>
              <a:gd name="T4" fmla="*/ 2147483647 w 1870"/>
              <a:gd name="T5" fmla="*/ 0 h 145"/>
              <a:gd name="T6" fmla="*/ 2147483647 w 1870"/>
              <a:gd name="T7" fmla="*/ 0 h 145"/>
              <a:gd name="T8" fmla="*/ 2147483647 w 1870"/>
              <a:gd name="T9" fmla="*/ 2147483647 h 145"/>
              <a:gd name="T10" fmla="*/ 2147483647 w 1870"/>
              <a:gd name="T11" fmla="*/ 2147483647 h 145"/>
              <a:gd name="T12" fmla="*/ 2147483647 w 1870"/>
              <a:gd name="T13" fmla="*/ 2147483647 h 145"/>
              <a:gd name="T14" fmla="*/ 2147483647 w 1870"/>
              <a:gd name="T15" fmla="*/ 2147483647 h 145"/>
              <a:gd name="T16" fmla="*/ 2147483647 w 1870"/>
              <a:gd name="T17" fmla="*/ 2147483647 h 145"/>
              <a:gd name="T18" fmla="*/ 2147483647 w 1870"/>
              <a:gd name="T19" fmla="*/ 2147483647 h 145"/>
              <a:gd name="T20" fmla="*/ 2147483647 w 1870"/>
              <a:gd name="T21" fmla="*/ 2147483647 h 145"/>
              <a:gd name="T22" fmla="*/ 2147483647 w 1870"/>
              <a:gd name="T23" fmla="*/ 2147483647 h 145"/>
              <a:gd name="T24" fmla="*/ 2147483647 w 1870"/>
              <a:gd name="T25" fmla="*/ 2147483647 h 145"/>
              <a:gd name="T26" fmla="*/ 2147483647 w 1870"/>
              <a:gd name="T27" fmla="*/ 2147483647 h 145"/>
              <a:gd name="T28" fmla="*/ 2147483647 w 1870"/>
              <a:gd name="T29" fmla="*/ 2147483647 h 14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870"/>
              <a:gd name="T46" fmla="*/ 0 h 145"/>
              <a:gd name="T47" fmla="*/ 1870 w 1870"/>
              <a:gd name="T48" fmla="*/ 145 h 14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870" h="145">
                <a:moveTo>
                  <a:pt x="0" y="144"/>
                </a:moveTo>
                <a:lnTo>
                  <a:pt x="333" y="144"/>
                </a:lnTo>
                <a:lnTo>
                  <a:pt x="333" y="0"/>
                </a:lnTo>
                <a:lnTo>
                  <a:pt x="1149" y="0"/>
                </a:lnTo>
                <a:lnTo>
                  <a:pt x="1149" y="144"/>
                </a:lnTo>
                <a:lnTo>
                  <a:pt x="1584" y="144"/>
                </a:lnTo>
                <a:lnTo>
                  <a:pt x="1680" y="144"/>
                </a:lnTo>
                <a:lnTo>
                  <a:pt x="1677" y="144"/>
                </a:lnTo>
                <a:lnTo>
                  <a:pt x="1773" y="144"/>
                </a:lnTo>
                <a:lnTo>
                  <a:pt x="1869" y="14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1" name="Rectangle 53"/>
          <p:cNvSpPr>
            <a:spLocks noChangeArrowheads="1"/>
          </p:cNvSpPr>
          <p:nvPr/>
        </p:nvSpPr>
        <p:spPr bwMode="auto">
          <a:xfrm>
            <a:off x="2298700" y="4924425"/>
            <a:ext cx="4222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Tahoma" charset="0"/>
                <a:cs typeface="Tahoma" charset="0"/>
              </a:rPr>
              <a:t>Q</a:t>
            </a:r>
          </a:p>
        </p:txBody>
      </p:sp>
      <p:sp>
        <p:nvSpPr>
          <p:cNvPr id="55322" name="Text Box 54"/>
          <p:cNvSpPr txBox="1">
            <a:spLocks noChangeArrowheads="1"/>
          </p:cNvSpPr>
          <p:nvPr/>
        </p:nvSpPr>
        <p:spPr bwMode="auto">
          <a:xfrm>
            <a:off x="1592263" y="5622925"/>
            <a:ext cx="13865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dirty="0">
                <a:latin typeface="Tahoma" charset="0"/>
                <a:cs typeface="Tahoma" charset="0"/>
              </a:rPr>
              <a:t>L1 closed</a:t>
            </a:r>
          </a:p>
          <a:p>
            <a:pPr algn="l"/>
            <a:r>
              <a:rPr lang="en-US" sz="2000" dirty="0">
                <a:latin typeface="Tahoma" charset="0"/>
                <a:cs typeface="Tahoma" charset="0"/>
              </a:rPr>
              <a:t>L2 open</a:t>
            </a:r>
            <a:endParaRPr lang="en-US" dirty="0">
              <a:latin typeface="Tahoma" charset="0"/>
              <a:cs typeface="Tahoma" charset="0"/>
            </a:endParaRPr>
          </a:p>
        </p:txBody>
      </p:sp>
      <p:sp>
        <p:nvSpPr>
          <p:cNvPr id="55323" name="Text Box 55"/>
          <p:cNvSpPr txBox="1">
            <a:spLocks noChangeArrowheads="1"/>
          </p:cNvSpPr>
          <p:nvPr/>
        </p:nvSpPr>
        <p:spPr bwMode="auto">
          <a:xfrm>
            <a:off x="5138738" y="5622925"/>
            <a:ext cx="13865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dirty="0">
                <a:latin typeface="Tahoma" charset="0"/>
                <a:cs typeface="Tahoma" charset="0"/>
              </a:rPr>
              <a:t>L2 closed</a:t>
            </a:r>
          </a:p>
          <a:p>
            <a:pPr algn="l"/>
            <a:r>
              <a:rPr lang="en-US" sz="2000" dirty="0">
                <a:latin typeface="Tahoma" charset="0"/>
                <a:cs typeface="Tahoma" charset="0"/>
              </a:rPr>
              <a:t>L1 open</a:t>
            </a:r>
            <a:endParaRPr lang="en-US" dirty="0">
              <a:latin typeface="Tahoma" charset="0"/>
              <a:cs typeface="Tahoma" charset="0"/>
            </a:endParaRPr>
          </a:p>
        </p:txBody>
      </p:sp>
      <p:sp>
        <p:nvSpPr>
          <p:cNvPr id="55324" name="AutoShape 56"/>
          <p:cNvSpPr>
            <a:spLocks/>
          </p:cNvSpPr>
          <p:nvPr/>
        </p:nvSpPr>
        <p:spPr bwMode="auto">
          <a:xfrm rot="5400000">
            <a:off x="3789363" y="5097462"/>
            <a:ext cx="304800" cy="898525"/>
          </a:xfrm>
          <a:prstGeom prst="rightBrace">
            <a:avLst>
              <a:gd name="adj1" fmla="val 2456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55325" name="AutoShape 57"/>
          <p:cNvSpPr>
            <a:spLocks/>
          </p:cNvSpPr>
          <p:nvPr/>
        </p:nvSpPr>
        <p:spPr bwMode="auto">
          <a:xfrm rot="5400000">
            <a:off x="4673600" y="5127625"/>
            <a:ext cx="304800" cy="838200"/>
          </a:xfrm>
          <a:prstGeom prst="righ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55326" name="Line 58"/>
          <p:cNvSpPr>
            <a:spLocks noChangeShapeType="1"/>
          </p:cNvSpPr>
          <p:nvPr/>
        </p:nvSpPr>
        <p:spPr bwMode="auto">
          <a:xfrm flipH="1">
            <a:off x="3568700" y="57753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27" name="Line 59"/>
          <p:cNvSpPr>
            <a:spLocks noChangeShapeType="1"/>
          </p:cNvSpPr>
          <p:nvPr/>
        </p:nvSpPr>
        <p:spPr bwMode="auto">
          <a:xfrm>
            <a:off x="4864100" y="5775325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765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Flip Flop Timing</a:t>
            </a:r>
          </a:p>
        </p:txBody>
      </p:sp>
      <p:sp>
        <p:nvSpPr>
          <p:cNvPr id="56322" name="Text Box 3"/>
          <p:cNvSpPr txBox="1">
            <a:spLocks noChangeArrowheads="1"/>
          </p:cNvSpPr>
          <p:nvPr/>
        </p:nvSpPr>
        <p:spPr bwMode="auto">
          <a:xfrm>
            <a:off x="4927600" y="2178050"/>
            <a:ext cx="787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CLK</a:t>
            </a:r>
          </a:p>
        </p:txBody>
      </p:sp>
      <p:sp>
        <p:nvSpPr>
          <p:cNvPr id="56323" name="Text Box 4"/>
          <p:cNvSpPr txBox="1">
            <a:spLocks noChangeArrowheads="1"/>
          </p:cNvSpPr>
          <p:nvPr/>
        </p:nvSpPr>
        <p:spPr bwMode="auto">
          <a:xfrm>
            <a:off x="5149850" y="2863850"/>
            <a:ext cx="4175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D</a:t>
            </a:r>
          </a:p>
        </p:txBody>
      </p:sp>
      <p:sp>
        <p:nvSpPr>
          <p:cNvPr id="56324" name="Freeform 5"/>
          <p:cNvSpPr>
            <a:spLocks/>
          </p:cNvSpPr>
          <p:nvPr/>
        </p:nvSpPr>
        <p:spPr bwMode="auto">
          <a:xfrm>
            <a:off x="5768975" y="2254250"/>
            <a:ext cx="2438400" cy="304800"/>
          </a:xfrm>
          <a:custGeom>
            <a:avLst/>
            <a:gdLst>
              <a:gd name="T0" fmla="*/ 0 w 1536"/>
              <a:gd name="T1" fmla="*/ 2147483647 h 192"/>
              <a:gd name="T2" fmla="*/ 2147483647 w 1536"/>
              <a:gd name="T3" fmla="*/ 2147483647 h 192"/>
              <a:gd name="T4" fmla="*/ 2147483647 w 1536"/>
              <a:gd name="T5" fmla="*/ 2147483647 h 192"/>
              <a:gd name="T6" fmla="*/ 2147483647 w 1536"/>
              <a:gd name="T7" fmla="*/ 0 h 192"/>
              <a:gd name="T8" fmla="*/ 0 60000 65536"/>
              <a:gd name="T9" fmla="*/ 0 60000 65536"/>
              <a:gd name="T10" fmla="*/ 0 60000 65536"/>
              <a:gd name="T11" fmla="*/ 0 60000 65536"/>
              <a:gd name="T12" fmla="*/ 0 w 1536"/>
              <a:gd name="T13" fmla="*/ 0 h 192"/>
              <a:gd name="T14" fmla="*/ 1536 w 1536"/>
              <a:gd name="T15" fmla="*/ 192 h 1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36" h="192">
                <a:moveTo>
                  <a:pt x="0" y="192"/>
                </a:moveTo>
                <a:lnTo>
                  <a:pt x="869" y="191"/>
                </a:lnTo>
                <a:lnTo>
                  <a:pt x="869" y="1"/>
                </a:lnTo>
                <a:lnTo>
                  <a:pt x="153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Freeform 6"/>
          <p:cNvSpPr>
            <a:spLocks/>
          </p:cNvSpPr>
          <p:nvPr/>
        </p:nvSpPr>
        <p:spPr bwMode="auto">
          <a:xfrm>
            <a:off x="5762625" y="2859088"/>
            <a:ext cx="2444750" cy="309562"/>
          </a:xfrm>
          <a:custGeom>
            <a:avLst/>
            <a:gdLst>
              <a:gd name="T0" fmla="*/ 0 w 1540"/>
              <a:gd name="T1" fmla="*/ 0 h 195"/>
              <a:gd name="T2" fmla="*/ 2147483647 w 1540"/>
              <a:gd name="T3" fmla="*/ 2147483647 h 195"/>
              <a:gd name="T4" fmla="*/ 2147483647 w 1540"/>
              <a:gd name="T5" fmla="*/ 2147483647 h 195"/>
              <a:gd name="T6" fmla="*/ 2147483647 w 1540"/>
              <a:gd name="T7" fmla="*/ 2147483647 h 195"/>
              <a:gd name="T8" fmla="*/ 2147483647 w 1540"/>
              <a:gd name="T9" fmla="*/ 2147483647 h 195"/>
              <a:gd name="T10" fmla="*/ 2147483647 w 1540"/>
              <a:gd name="T11" fmla="*/ 2147483647 h 1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40"/>
              <a:gd name="T19" fmla="*/ 0 h 195"/>
              <a:gd name="T20" fmla="*/ 1540 w 1540"/>
              <a:gd name="T21" fmla="*/ 195 h 19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40" h="195">
                <a:moveTo>
                  <a:pt x="0" y="0"/>
                </a:moveTo>
                <a:lnTo>
                  <a:pt x="244" y="3"/>
                </a:lnTo>
                <a:lnTo>
                  <a:pt x="340" y="195"/>
                </a:lnTo>
                <a:lnTo>
                  <a:pt x="1300" y="195"/>
                </a:lnTo>
                <a:lnTo>
                  <a:pt x="1396" y="3"/>
                </a:lnTo>
                <a:lnTo>
                  <a:pt x="1540" y="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6" name="Freeform 7"/>
          <p:cNvSpPr>
            <a:spLocks/>
          </p:cNvSpPr>
          <p:nvPr/>
        </p:nvSpPr>
        <p:spPr bwMode="auto">
          <a:xfrm flipV="1">
            <a:off x="5784850" y="2833688"/>
            <a:ext cx="2444750" cy="309562"/>
          </a:xfrm>
          <a:custGeom>
            <a:avLst/>
            <a:gdLst>
              <a:gd name="T0" fmla="*/ 0 w 1540"/>
              <a:gd name="T1" fmla="*/ 0 h 195"/>
              <a:gd name="T2" fmla="*/ 2147483647 w 1540"/>
              <a:gd name="T3" fmla="*/ 2147483647 h 195"/>
              <a:gd name="T4" fmla="*/ 2147483647 w 1540"/>
              <a:gd name="T5" fmla="*/ 2147483647 h 195"/>
              <a:gd name="T6" fmla="*/ 2147483647 w 1540"/>
              <a:gd name="T7" fmla="*/ 2147483647 h 195"/>
              <a:gd name="T8" fmla="*/ 2147483647 w 1540"/>
              <a:gd name="T9" fmla="*/ 2147483647 h 195"/>
              <a:gd name="T10" fmla="*/ 2147483647 w 1540"/>
              <a:gd name="T11" fmla="*/ 2147483647 h 19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40"/>
              <a:gd name="T19" fmla="*/ 0 h 195"/>
              <a:gd name="T20" fmla="*/ 1540 w 1540"/>
              <a:gd name="T21" fmla="*/ 195 h 19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40" h="195">
                <a:moveTo>
                  <a:pt x="0" y="0"/>
                </a:moveTo>
                <a:lnTo>
                  <a:pt x="244" y="3"/>
                </a:lnTo>
                <a:lnTo>
                  <a:pt x="340" y="195"/>
                </a:lnTo>
                <a:lnTo>
                  <a:pt x="1300" y="195"/>
                </a:lnTo>
                <a:lnTo>
                  <a:pt x="1396" y="3"/>
                </a:lnTo>
                <a:lnTo>
                  <a:pt x="1540" y="3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Freeform 8"/>
          <p:cNvSpPr>
            <a:spLocks/>
          </p:cNvSpPr>
          <p:nvPr/>
        </p:nvSpPr>
        <p:spPr bwMode="auto">
          <a:xfrm>
            <a:off x="5800725" y="1614488"/>
            <a:ext cx="2224088" cy="307975"/>
          </a:xfrm>
          <a:custGeom>
            <a:avLst/>
            <a:gdLst>
              <a:gd name="T0" fmla="*/ 0 w 1401"/>
              <a:gd name="T1" fmla="*/ 2147483647 h 194"/>
              <a:gd name="T2" fmla="*/ 2147483647 w 1401"/>
              <a:gd name="T3" fmla="*/ 2147483647 h 194"/>
              <a:gd name="T4" fmla="*/ 2147483647 w 1401"/>
              <a:gd name="T5" fmla="*/ 0 h 194"/>
              <a:gd name="T6" fmla="*/ 2147483647 w 1401"/>
              <a:gd name="T7" fmla="*/ 0 h 194"/>
              <a:gd name="T8" fmla="*/ 2147483647 w 1401"/>
              <a:gd name="T9" fmla="*/ 2147483647 h 194"/>
              <a:gd name="T10" fmla="*/ 2147483647 w 1401"/>
              <a:gd name="T11" fmla="*/ 2147483647 h 1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01"/>
              <a:gd name="T19" fmla="*/ 0 h 194"/>
              <a:gd name="T20" fmla="*/ 1401 w 1401"/>
              <a:gd name="T21" fmla="*/ 194 h 19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01" h="194">
                <a:moveTo>
                  <a:pt x="0" y="187"/>
                </a:moveTo>
                <a:lnTo>
                  <a:pt x="825" y="192"/>
                </a:lnTo>
                <a:lnTo>
                  <a:pt x="921" y="0"/>
                </a:lnTo>
                <a:lnTo>
                  <a:pt x="1113" y="0"/>
                </a:lnTo>
                <a:lnTo>
                  <a:pt x="1185" y="194"/>
                </a:lnTo>
                <a:lnTo>
                  <a:pt x="1401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Freeform 9"/>
          <p:cNvSpPr>
            <a:spLocks/>
          </p:cNvSpPr>
          <p:nvPr/>
        </p:nvSpPr>
        <p:spPr bwMode="auto">
          <a:xfrm>
            <a:off x="5781675" y="1614488"/>
            <a:ext cx="2257425" cy="307975"/>
          </a:xfrm>
          <a:custGeom>
            <a:avLst/>
            <a:gdLst>
              <a:gd name="T0" fmla="*/ 0 w 1422"/>
              <a:gd name="T1" fmla="*/ 2147483647 h 194"/>
              <a:gd name="T2" fmla="*/ 2147483647 w 1422"/>
              <a:gd name="T3" fmla="*/ 2147483647 h 194"/>
              <a:gd name="T4" fmla="*/ 2147483647 w 1422"/>
              <a:gd name="T5" fmla="*/ 2147483647 h 194"/>
              <a:gd name="T6" fmla="*/ 2147483647 w 1422"/>
              <a:gd name="T7" fmla="*/ 2147483647 h 194"/>
              <a:gd name="T8" fmla="*/ 2147483647 w 1422"/>
              <a:gd name="T9" fmla="*/ 0 h 194"/>
              <a:gd name="T10" fmla="*/ 2147483647 w 1422"/>
              <a:gd name="T11" fmla="*/ 2147483647 h 19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22"/>
              <a:gd name="T19" fmla="*/ 0 h 194"/>
              <a:gd name="T20" fmla="*/ 1422 w 1422"/>
              <a:gd name="T21" fmla="*/ 194 h 19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22" h="194">
                <a:moveTo>
                  <a:pt x="0" y="1"/>
                </a:moveTo>
                <a:lnTo>
                  <a:pt x="846" y="2"/>
                </a:lnTo>
                <a:lnTo>
                  <a:pt x="942" y="194"/>
                </a:lnTo>
                <a:lnTo>
                  <a:pt x="1134" y="194"/>
                </a:lnTo>
                <a:lnTo>
                  <a:pt x="1206" y="0"/>
                </a:lnTo>
                <a:lnTo>
                  <a:pt x="1422" y="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Freeform 10" descr="Wide downward diagonal"/>
          <p:cNvSpPr>
            <a:spLocks/>
          </p:cNvSpPr>
          <p:nvPr/>
        </p:nvSpPr>
        <p:spPr bwMode="auto">
          <a:xfrm>
            <a:off x="7186613" y="1614488"/>
            <a:ext cx="457200" cy="304800"/>
          </a:xfrm>
          <a:custGeom>
            <a:avLst/>
            <a:gdLst>
              <a:gd name="T0" fmla="*/ 0 w 288"/>
              <a:gd name="T1" fmla="*/ 2147483647 h 192"/>
              <a:gd name="T2" fmla="*/ 2147483647 w 288"/>
              <a:gd name="T3" fmla="*/ 0 h 192"/>
              <a:gd name="T4" fmla="*/ 2147483647 w 288"/>
              <a:gd name="T5" fmla="*/ 0 h 192"/>
              <a:gd name="T6" fmla="*/ 2147483647 w 288"/>
              <a:gd name="T7" fmla="*/ 2147483647 h 192"/>
              <a:gd name="T8" fmla="*/ 2147483647 w 288"/>
              <a:gd name="T9" fmla="*/ 2147483647 h 192"/>
              <a:gd name="T10" fmla="*/ 2147483647 w 288"/>
              <a:gd name="T11" fmla="*/ 2147483647 h 192"/>
              <a:gd name="T12" fmla="*/ 0 w 288"/>
              <a:gd name="T13" fmla="*/ 2147483647 h 1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8"/>
              <a:gd name="T22" fmla="*/ 0 h 192"/>
              <a:gd name="T23" fmla="*/ 288 w 288"/>
              <a:gd name="T24" fmla="*/ 192 h 1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8" h="192">
                <a:moveTo>
                  <a:pt x="0" y="96"/>
                </a:moveTo>
                <a:lnTo>
                  <a:pt x="48" y="0"/>
                </a:lnTo>
                <a:lnTo>
                  <a:pt x="240" y="0"/>
                </a:lnTo>
                <a:lnTo>
                  <a:pt x="288" y="96"/>
                </a:lnTo>
                <a:lnTo>
                  <a:pt x="240" y="192"/>
                </a:lnTo>
                <a:lnTo>
                  <a:pt x="48" y="192"/>
                </a:lnTo>
                <a:lnTo>
                  <a:pt x="0" y="96"/>
                </a:lnTo>
                <a:close/>
              </a:path>
            </a:pathLst>
          </a:custGeom>
          <a:pattFill prst="wdDnDiag">
            <a:fgClr>
              <a:srgbClr val="CC0000"/>
            </a:fgClr>
            <a:bgClr>
              <a:srgbClr val="FFFFFF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Text Box 11"/>
          <p:cNvSpPr txBox="1">
            <a:spLocks noChangeArrowheads="1"/>
          </p:cNvSpPr>
          <p:nvPr/>
        </p:nvSpPr>
        <p:spPr bwMode="auto">
          <a:xfrm>
            <a:off x="5143500" y="1492250"/>
            <a:ext cx="42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Q</a:t>
            </a:r>
          </a:p>
        </p:txBody>
      </p:sp>
      <p:grpSp>
        <p:nvGrpSpPr>
          <p:cNvPr id="56331" name="Group 12"/>
          <p:cNvGrpSpPr>
            <a:grpSpLocks/>
          </p:cNvGrpSpPr>
          <p:nvPr/>
        </p:nvGrpSpPr>
        <p:grpSpPr bwMode="auto">
          <a:xfrm>
            <a:off x="1816100" y="1263650"/>
            <a:ext cx="1295400" cy="977900"/>
            <a:chOff x="3072" y="3172"/>
            <a:chExt cx="816" cy="616"/>
          </a:xfrm>
        </p:grpSpPr>
        <p:sp useBgFill="1">
          <p:nvSpPr>
            <p:cNvPr id="56351" name="Rectangle 13"/>
            <p:cNvSpPr>
              <a:spLocks noChangeArrowheads="1"/>
            </p:cNvSpPr>
            <p:nvPr/>
          </p:nvSpPr>
          <p:spPr bwMode="auto">
            <a:xfrm>
              <a:off x="3268" y="3172"/>
              <a:ext cx="424" cy="616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56352" name="Rectangle 14"/>
            <p:cNvSpPr>
              <a:spLocks noChangeArrowheads="1"/>
            </p:cNvSpPr>
            <p:nvPr/>
          </p:nvSpPr>
          <p:spPr bwMode="auto">
            <a:xfrm>
              <a:off x="3231" y="3214"/>
              <a:ext cx="227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D</a:t>
              </a:r>
            </a:p>
          </p:txBody>
        </p:sp>
        <p:sp>
          <p:nvSpPr>
            <p:cNvPr id="56353" name="Rectangle 15"/>
            <p:cNvSpPr>
              <a:spLocks noChangeArrowheads="1"/>
            </p:cNvSpPr>
            <p:nvPr/>
          </p:nvSpPr>
          <p:spPr bwMode="auto">
            <a:xfrm>
              <a:off x="3475" y="3214"/>
              <a:ext cx="229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latin typeface="Tahoma" charset="0"/>
                  <a:cs typeface="Tahoma" charset="0"/>
                </a:rPr>
                <a:t>Q</a:t>
              </a:r>
            </a:p>
          </p:txBody>
        </p:sp>
        <p:sp>
          <p:nvSpPr>
            <p:cNvPr id="56354" name="Line 16"/>
            <p:cNvSpPr>
              <a:spLocks noChangeShapeType="1"/>
            </p:cNvSpPr>
            <p:nvPr/>
          </p:nvSpPr>
          <p:spPr bwMode="auto">
            <a:xfrm>
              <a:off x="3696" y="33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5" name="Line 17"/>
            <p:cNvSpPr>
              <a:spLocks noChangeShapeType="1"/>
            </p:cNvSpPr>
            <p:nvPr/>
          </p:nvSpPr>
          <p:spPr bwMode="auto">
            <a:xfrm>
              <a:off x="3072" y="331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6" name="Line 18"/>
            <p:cNvSpPr>
              <a:spLocks noChangeShapeType="1"/>
            </p:cNvSpPr>
            <p:nvPr/>
          </p:nvSpPr>
          <p:spPr bwMode="auto">
            <a:xfrm>
              <a:off x="3072" y="3648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7" name="Freeform 19"/>
            <p:cNvSpPr>
              <a:spLocks/>
            </p:cNvSpPr>
            <p:nvPr/>
          </p:nvSpPr>
          <p:spPr bwMode="auto">
            <a:xfrm>
              <a:off x="3264" y="3600"/>
              <a:ext cx="145" cy="97"/>
            </a:xfrm>
            <a:custGeom>
              <a:avLst/>
              <a:gdLst>
                <a:gd name="T0" fmla="*/ 0 w 145"/>
                <a:gd name="T1" fmla="*/ 0 h 97"/>
                <a:gd name="T2" fmla="*/ 144 w 145"/>
                <a:gd name="T3" fmla="*/ 48 h 97"/>
                <a:gd name="T4" fmla="*/ 0 w 145"/>
                <a:gd name="T5" fmla="*/ 96 h 97"/>
                <a:gd name="T6" fmla="*/ 0 60000 65536"/>
                <a:gd name="T7" fmla="*/ 0 60000 65536"/>
                <a:gd name="T8" fmla="*/ 0 60000 65536"/>
                <a:gd name="T9" fmla="*/ 0 w 145"/>
                <a:gd name="T10" fmla="*/ 0 h 97"/>
                <a:gd name="T11" fmla="*/ 145 w 145"/>
                <a:gd name="T12" fmla="*/ 97 h 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5" h="97">
                  <a:moveTo>
                    <a:pt x="0" y="0"/>
                  </a:moveTo>
                  <a:lnTo>
                    <a:pt x="144" y="48"/>
                  </a:lnTo>
                  <a:lnTo>
                    <a:pt x="0" y="96"/>
                  </a:lnTo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6332" name="Rectangle 20"/>
          <p:cNvSpPr>
            <a:spLocks noChangeArrowheads="1"/>
          </p:cNvSpPr>
          <p:nvPr/>
        </p:nvSpPr>
        <p:spPr bwMode="auto">
          <a:xfrm>
            <a:off x="1458913" y="1330325"/>
            <a:ext cx="360362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D</a:t>
            </a:r>
          </a:p>
        </p:txBody>
      </p:sp>
      <p:sp>
        <p:nvSpPr>
          <p:cNvPr id="56333" name="Rectangle 21"/>
          <p:cNvSpPr>
            <a:spLocks noChangeArrowheads="1"/>
          </p:cNvSpPr>
          <p:nvPr/>
        </p:nvSpPr>
        <p:spPr bwMode="auto">
          <a:xfrm>
            <a:off x="1174750" y="1863725"/>
            <a:ext cx="6350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CLK</a:t>
            </a:r>
          </a:p>
        </p:txBody>
      </p:sp>
      <p:sp>
        <p:nvSpPr>
          <p:cNvPr id="56334" name="Rectangle 22"/>
          <p:cNvSpPr>
            <a:spLocks noChangeArrowheads="1"/>
          </p:cNvSpPr>
          <p:nvPr/>
        </p:nvSpPr>
        <p:spPr bwMode="auto">
          <a:xfrm>
            <a:off x="3065463" y="1330325"/>
            <a:ext cx="363537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Tahoma" charset="0"/>
                <a:cs typeface="Tahoma" charset="0"/>
              </a:rPr>
              <a:t>Q</a:t>
            </a:r>
          </a:p>
        </p:txBody>
      </p: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7002463" y="990600"/>
            <a:ext cx="738187" cy="2911475"/>
            <a:chOff x="4411" y="980"/>
            <a:chExt cx="465" cy="1834"/>
          </a:xfrm>
        </p:grpSpPr>
        <p:sp>
          <p:nvSpPr>
            <p:cNvPr id="56347" name="Line 24"/>
            <p:cNvSpPr>
              <a:spLocks noChangeShapeType="1"/>
            </p:cNvSpPr>
            <p:nvPr/>
          </p:nvSpPr>
          <p:spPr bwMode="auto">
            <a:xfrm>
              <a:off x="4498" y="1211"/>
              <a:ext cx="0" cy="1603"/>
            </a:xfrm>
            <a:prstGeom prst="line">
              <a:avLst/>
            </a:prstGeom>
            <a:noFill/>
            <a:ln w="9525" cap="rnd">
              <a:solidFill>
                <a:srgbClr val="CC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8" name="Line 25"/>
            <p:cNvSpPr>
              <a:spLocks noChangeShapeType="1"/>
            </p:cNvSpPr>
            <p:nvPr/>
          </p:nvSpPr>
          <p:spPr bwMode="auto">
            <a:xfrm>
              <a:off x="4812" y="1211"/>
              <a:ext cx="0" cy="720"/>
            </a:xfrm>
            <a:prstGeom prst="line">
              <a:avLst/>
            </a:prstGeom>
            <a:noFill/>
            <a:ln w="9525" cap="rnd">
              <a:solidFill>
                <a:srgbClr val="CC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9" name="Line 26"/>
            <p:cNvSpPr>
              <a:spLocks noChangeShapeType="1"/>
            </p:cNvSpPr>
            <p:nvPr/>
          </p:nvSpPr>
          <p:spPr bwMode="auto">
            <a:xfrm>
              <a:off x="4512" y="1230"/>
              <a:ext cx="3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50" name="Text Box 27"/>
            <p:cNvSpPr txBox="1">
              <a:spLocks noChangeArrowheads="1"/>
            </p:cNvSpPr>
            <p:nvPr/>
          </p:nvSpPr>
          <p:spPr bwMode="auto">
            <a:xfrm>
              <a:off x="4411" y="980"/>
              <a:ext cx="46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  <a:cs typeface="Tahoma" charset="0"/>
                </a:rPr>
                <a:t>&lt;t</a:t>
              </a:r>
              <a:r>
                <a:rPr lang="en-US" sz="2000" baseline="-25000">
                  <a:latin typeface="Tahoma" charset="0"/>
                  <a:cs typeface="Tahoma" charset="0"/>
                </a:rPr>
                <a:t>PD</a:t>
              </a:r>
              <a:endParaRPr lang="en-US">
                <a:latin typeface="Tahoma" charset="0"/>
                <a:cs typeface="Tahoma" charset="0"/>
              </a:endParaRPr>
            </a:p>
          </p:txBody>
        </p:sp>
      </p:grpSp>
      <p:sp>
        <p:nvSpPr>
          <p:cNvPr id="483356" name="Text Box 28"/>
          <p:cNvSpPr txBox="1">
            <a:spLocks noChangeArrowheads="1"/>
          </p:cNvSpPr>
          <p:nvPr/>
        </p:nvSpPr>
        <p:spPr bwMode="auto">
          <a:xfrm>
            <a:off x="381000" y="3429000"/>
            <a:ext cx="556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 err="1">
                <a:latin typeface="+mn-lt"/>
                <a:cs typeface="Tahoma" charset="0"/>
              </a:rPr>
              <a:t>t</a:t>
            </a:r>
            <a:r>
              <a:rPr lang="en-US" sz="2000" b="0" baseline="-25000" dirty="0" err="1">
                <a:latin typeface="+mn-lt"/>
                <a:cs typeface="Tahoma" charset="0"/>
              </a:rPr>
              <a:t>PD</a:t>
            </a:r>
            <a:r>
              <a:rPr lang="en-US" sz="2000" b="0" dirty="0">
                <a:latin typeface="+mn-lt"/>
                <a:cs typeface="Tahoma" charset="0"/>
              </a:rPr>
              <a:t>: maximum propagation delay, CLK </a:t>
            </a:r>
            <a:r>
              <a:rPr lang="en-US" sz="2000" b="0" dirty="0">
                <a:latin typeface="+mn-lt"/>
                <a:cs typeface="Tahoma" charset="0"/>
                <a:sym typeface="Symbol" charset="0"/>
              </a:rPr>
              <a:t>Q</a:t>
            </a:r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381000" y="2606675"/>
            <a:ext cx="8839200" cy="1957388"/>
            <a:chOff x="240" y="2016"/>
            <a:chExt cx="5568" cy="1233"/>
          </a:xfrm>
        </p:grpSpPr>
        <p:sp>
          <p:nvSpPr>
            <p:cNvPr id="56343" name="Line 36"/>
            <p:cNvSpPr>
              <a:spLocks noChangeShapeType="1"/>
            </p:cNvSpPr>
            <p:nvPr/>
          </p:nvSpPr>
          <p:spPr bwMode="auto">
            <a:xfrm>
              <a:off x="3970" y="2016"/>
              <a:ext cx="0" cy="528"/>
            </a:xfrm>
            <a:prstGeom prst="line">
              <a:avLst/>
            </a:prstGeom>
            <a:noFill/>
            <a:ln w="9525" cap="rnd">
              <a:solidFill>
                <a:srgbClr val="CC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4" name="Line 37"/>
            <p:cNvSpPr>
              <a:spLocks noChangeShapeType="1"/>
            </p:cNvSpPr>
            <p:nvPr/>
          </p:nvSpPr>
          <p:spPr bwMode="auto">
            <a:xfrm>
              <a:off x="3970" y="254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5" name="Text Box 38"/>
            <p:cNvSpPr txBox="1">
              <a:spLocks noChangeArrowheads="1"/>
            </p:cNvSpPr>
            <p:nvPr/>
          </p:nvSpPr>
          <p:spPr bwMode="auto">
            <a:xfrm>
              <a:off x="3816" y="2573"/>
              <a:ext cx="675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  <a:cs typeface="Tahoma" charset="0"/>
                </a:rPr>
                <a:t>&gt;t</a:t>
              </a:r>
              <a:r>
                <a:rPr lang="en-US" sz="2000" baseline="-25000">
                  <a:latin typeface="Tahoma" charset="0"/>
                  <a:cs typeface="Tahoma" charset="0"/>
                </a:rPr>
                <a:t>SETUP</a:t>
              </a:r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56346" name="Text Box 39"/>
            <p:cNvSpPr txBox="1">
              <a:spLocks noChangeArrowheads="1"/>
            </p:cNvSpPr>
            <p:nvPr/>
          </p:nvSpPr>
          <p:spPr bwMode="auto">
            <a:xfrm>
              <a:off x="240" y="2822"/>
              <a:ext cx="5568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 dirty="0" err="1">
                  <a:latin typeface="+mn-lt"/>
                  <a:cs typeface="Tahoma" charset="0"/>
                </a:rPr>
                <a:t>t</a:t>
              </a:r>
              <a:r>
                <a:rPr lang="en-US" sz="2000" b="0" baseline="-25000" dirty="0" err="1">
                  <a:latin typeface="+mn-lt"/>
                  <a:cs typeface="Tahoma" charset="0"/>
                </a:rPr>
                <a:t>SETUP</a:t>
              </a:r>
              <a:r>
                <a:rPr lang="en-US" sz="2000" b="0" dirty="0">
                  <a:latin typeface="+mn-lt"/>
                  <a:cs typeface="Tahoma" charset="0"/>
                </a:rPr>
                <a:t>: setup time</a:t>
              </a:r>
            </a:p>
            <a:p>
              <a:pPr lvl="1" algn="l"/>
              <a:r>
                <a:rPr lang="en-US" sz="1800" b="0" i="1" dirty="0">
                  <a:latin typeface="+mn-lt"/>
                  <a:cs typeface="Tahoma" charset="0"/>
                </a:rPr>
                <a:t>guarantee that D has propagated through feedback path before L1 closes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381000" y="2606675"/>
            <a:ext cx="8153400" cy="2643188"/>
            <a:chOff x="240" y="2016"/>
            <a:chExt cx="5136" cy="1665"/>
          </a:xfrm>
        </p:grpSpPr>
        <p:sp>
          <p:nvSpPr>
            <p:cNvPr id="56339" name="Line 41"/>
            <p:cNvSpPr>
              <a:spLocks noChangeShapeType="1"/>
            </p:cNvSpPr>
            <p:nvPr/>
          </p:nvSpPr>
          <p:spPr bwMode="auto">
            <a:xfrm>
              <a:off x="4930" y="2016"/>
              <a:ext cx="0" cy="528"/>
            </a:xfrm>
            <a:prstGeom prst="line">
              <a:avLst/>
            </a:prstGeom>
            <a:noFill/>
            <a:ln w="9525" cap="rnd">
              <a:solidFill>
                <a:srgbClr val="CC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0" name="Line 42"/>
            <p:cNvSpPr>
              <a:spLocks noChangeShapeType="1"/>
            </p:cNvSpPr>
            <p:nvPr/>
          </p:nvSpPr>
          <p:spPr bwMode="auto">
            <a:xfrm>
              <a:off x="4498" y="254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1" name="Text Box 43"/>
            <p:cNvSpPr txBox="1">
              <a:spLocks noChangeArrowheads="1"/>
            </p:cNvSpPr>
            <p:nvPr/>
          </p:nvSpPr>
          <p:spPr bwMode="auto">
            <a:xfrm>
              <a:off x="4446" y="2582"/>
              <a:ext cx="62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  <a:cs typeface="Tahoma" charset="0"/>
                </a:rPr>
                <a:t>&gt;t</a:t>
              </a:r>
              <a:r>
                <a:rPr lang="en-US" sz="2000" baseline="-25000">
                  <a:latin typeface="Tahoma" charset="0"/>
                  <a:cs typeface="Tahoma" charset="0"/>
                </a:rPr>
                <a:t>HOLD</a:t>
              </a:r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56342" name="Text Box 44"/>
            <p:cNvSpPr txBox="1">
              <a:spLocks noChangeArrowheads="1"/>
            </p:cNvSpPr>
            <p:nvPr/>
          </p:nvSpPr>
          <p:spPr bwMode="auto">
            <a:xfrm>
              <a:off x="240" y="3254"/>
              <a:ext cx="5136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 dirty="0" err="1">
                  <a:latin typeface="+mn-lt"/>
                  <a:cs typeface="Tahoma" charset="0"/>
                </a:rPr>
                <a:t>t</a:t>
              </a:r>
              <a:r>
                <a:rPr lang="en-US" sz="2000" b="0" baseline="-25000" dirty="0" err="1">
                  <a:latin typeface="+mn-lt"/>
                  <a:cs typeface="Tahoma" charset="0"/>
                </a:rPr>
                <a:t>HOLD</a:t>
              </a:r>
              <a:r>
                <a:rPr lang="en-US" sz="2000" b="0" dirty="0">
                  <a:latin typeface="+mn-lt"/>
                  <a:cs typeface="Tahoma" charset="0"/>
                </a:rPr>
                <a:t>: hold time</a:t>
              </a:r>
            </a:p>
            <a:p>
              <a:pPr lvl="1" algn="l"/>
              <a:r>
                <a:rPr lang="en-US" sz="1800" b="0" i="1" dirty="0">
                  <a:latin typeface="+mn-lt"/>
                  <a:cs typeface="Tahoma" charset="0"/>
                </a:rPr>
                <a:t>guarantee L1 is closed and data is stable before allowing D to change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70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5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2016125"/>
            <a:ext cx="8534400" cy="7080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>
                <a:ea typeface="Tahoma"/>
              </a:rPr>
              <a:t>Synchronous Systems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Tahoma"/>
              </a:rPr>
              <a:t>Designing digital systems using a clock</a:t>
            </a:r>
          </a:p>
          <a:p>
            <a:pPr>
              <a:defRPr/>
            </a:pPr>
            <a:endParaRPr lang="en-US" dirty="0">
              <a:ea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1304745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Synchronous Systems</a:t>
            </a:r>
          </a:p>
        </p:txBody>
      </p:sp>
      <p:sp>
        <p:nvSpPr>
          <p:cNvPr id="58370" name="Rectangle 3"/>
          <p:cNvSpPr>
            <a:spLocks noChangeArrowheads="1"/>
          </p:cNvSpPr>
          <p:nvPr/>
        </p:nvSpPr>
        <p:spPr bwMode="auto">
          <a:xfrm>
            <a:off x="1828800" y="1638300"/>
            <a:ext cx="990600" cy="91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Flipflop</a:t>
            </a:r>
          </a:p>
        </p:txBody>
      </p:sp>
      <p:sp>
        <p:nvSpPr>
          <p:cNvPr id="58371" name="Oval 4"/>
          <p:cNvSpPr>
            <a:spLocks noChangeArrowheads="1"/>
          </p:cNvSpPr>
          <p:nvPr/>
        </p:nvSpPr>
        <p:spPr bwMode="auto">
          <a:xfrm>
            <a:off x="3657600" y="1549400"/>
            <a:ext cx="1752600" cy="1066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Combinational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logic</a:t>
            </a:r>
          </a:p>
        </p:txBody>
      </p:sp>
      <p:sp>
        <p:nvSpPr>
          <p:cNvPr id="58372" name="Rectangle 5"/>
          <p:cNvSpPr>
            <a:spLocks noChangeArrowheads="1"/>
          </p:cNvSpPr>
          <p:nvPr/>
        </p:nvSpPr>
        <p:spPr bwMode="auto">
          <a:xfrm>
            <a:off x="6324600" y="1638300"/>
            <a:ext cx="990600" cy="91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Flipflop</a:t>
            </a:r>
          </a:p>
        </p:txBody>
      </p:sp>
      <p:sp>
        <p:nvSpPr>
          <p:cNvPr id="58373" name="Line 6"/>
          <p:cNvSpPr>
            <a:spLocks noChangeShapeType="1"/>
          </p:cNvSpPr>
          <p:nvPr/>
        </p:nvSpPr>
        <p:spPr bwMode="auto">
          <a:xfrm>
            <a:off x="2819400" y="20955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7"/>
          <p:cNvSpPr>
            <a:spLocks noChangeShapeType="1"/>
          </p:cNvSpPr>
          <p:nvPr/>
        </p:nvSpPr>
        <p:spPr bwMode="auto">
          <a:xfrm>
            <a:off x="5410200" y="20955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5" name="Line 8"/>
          <p:cNvSpPr>
            <a:spLocks noChangeShapeType="1"/>
          </p:cNvSpPr>
          <p:nvPr/>
        </p:nvSpPr>
        <p:spPr bwMode="auto">
          <a:xfrm>
            <a:off x="1371600" y="38100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6" name="Line 9"/>
          <p:cNvSpPr>
            <a:spLocks noChangeShapeType="1"/>
          </p:cNvSpPr>
          <p:nvPr/>
        </p:nvSpPr>
        <p:spPr bwMode="auto">
          <a:xfrm flipV="1">
            <a:off x="2362200" y="31242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7" name="Line 10"/>
          <p:cNvSpPr>
            <a:spLocks noChangeShapeType="1"/>
          </p:cNvSpPr>
          <p:nvPr/>
        </p:nvSpPr>
        <p:spPr bwMode="auto">
          <a:xfrm>
            <a:off x="2362200" y="3124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8" name="Line 11"/>
          <p:cNvSpPr>
            <a:spLocks noChangeShapeType="1"/>
          </p:cNvSpPr>
          <p:nvPr/>
        </p:nvSpPr>
        <p:spPr bwMode="auto">
          <a:xfrm>
            <a:off x="4495800" y="31242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Line 12"/>
          <p:cNvSpPr>
            <a:spLocks noChangeShapeType="1"/>
          </p:cNvSpPr>
          <p:nvPr/>
        </p:nvSpPr>
        <p:spPr bwMode="auto">
          <a:xfrm>
            <a:off x="4495800" y="3810000"/>
            <a:ext cx="2362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0" name="Line 13"/>
          <p:cNvSpPr>
            <a:spLocks noChangeShapeType="1"/>
          </p:cNvSpPr>
          <p:nvPr/>
        </p:nvSpPr>
        <p:spPr bwMode="auto">
          <a:xfrm flipV="1">
            <a:off x="6858000" y="30480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Line 14"/>
          <p:cNvSpPr>
            <a:spLocks noChangeShapeType="1"/>
          </p:cNvSpPr>
          <p:nvPr/>
        </p:nvSpPr>
        <p:spPr bwMode="auto">
          <a:xfrm>
            <a:off x="6858000" y="30480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AutoShape 15"/>
          <p:cNvSpPr>
            <a:spLocks/>
          </p:cNvSpPr>
          <p:nvPr/>
        </p:nvSpPr>
        <p:spPr bwMode="auto">
          <a:xfrm>
            <a:off x="2895600" y="3429000"/>
            <a:ext cx="1143000" cy="741363"/>
          </a:xfrm>
          <a:prstGeom prst="borderCallout1">
            <a:avLst>
              <a:gd name="adj1" fmla="val 18750"/>
              <a:gd name="adj2" fmla="val -6667"/>
              <a:gd name="adj3" fmla="val 2606"/>
              <a:gd name="adj4" fmla="val -48333"/>
            </a:avLst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leading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edge</a:t>
            </a:r>
          </a:p>
        </p:txBody>
      </p:sp>
      <p:sp>
        <p:nvSpPr>
          <p:cNvPr id="58383" name="AutoShape 16"/>
          <p:cNvSpPr>
            <a:spLocks/>
          </p:cNvSpPr>
          <p:nvPr/>
        </p:nvSpPr>
        <p:spPr bwMode="auto">
          <a:xfrm>
            <a:off x="5181600" y="2743200"/>
            <a:ext cx="914400" cy="762000"/>
          </a:xfrm>
          <a:prstGeom prst="borderCallout1">
            <a:avLst>
              <a:gd name="adj1" fmla="val 15000"/>
              <a:gd name="adj2" fmla="val -8333"/>
              <a:gd name="adj3" fmla="val 94792"/>
              <a:gd name="adj4" fmla="val -74829"/>
            </a:avLst>
          </a:prstGeom>
          <a:noFill/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trailing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edge</a:t>
            </a:r>
          </a:p>
        </p:txBody>
      </p:sp>
      <p:sp>
        <p:nvSpPr>
          <p:cNvPr id="58384" name="Line 17"/>
          <p:cNvSpPr>
            <a:spLocks noChangeShapeType="1"/>
          </p:cNvSpPr>
          <p:nvPr/>
        </p:nvSpPr>
        <p:spPr bwMode="auto">
          <a:xfrm>
            <a:off x="914400" y="2057400"/>
            <a:ext cx="91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Line 18"/>
          <p:cNvSpPr>
            <a:spLocks noChangeShapeType="1"/>
          </p:cNvSpPr>
          <p:nvPr/>
        </p:nvSpPr>
        <p:spPr bwMode="auto">
          <a:xfrm>
            <a:off x="7315200" y="21336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8707" name="Text Box 19"/>
          <p:cNvSpPr txBox="1">
            <a:spLocks noChangeArrowheads="1"/>
          </p:cNvSpPr>
          <p:nvPr/>
        </p:nvSpPr>
        <p:spPr bwMode="auto">
          <a:xfrm>
            <a:off x="1447800" y="4267200"/>
            <a:ext cx="624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0" dirty="0">
                <a:latin typeface="Arial" charset="0"/>
                <a:cs typeface="Tahoma" charset="0"/>
              </a:rPr>
              <a:t>On the leading edge of the clock, the input of a </a:t>
            </a:r>
            <a:r>
              <a:rPr lang="en-US" sz="1800" b="0" dirty="0" err="1">
                <a:latin typeface="Arial" charset="0"/>
                <a:cs typeface="Tahoma" charset="0"/>
              </a:rPr>
              <a:t>flipflop</a:t>
            </a:r>
            <a:r>
              <a:rPr lang="en-US" sz="1800" b="0" dirty="0">
                <a:latin typeface="Arial" charset="0"/>
                <a:cs typeface="Tahoma" charset="0"/>
              </a:rPr>
              <a:t> is transferred to the output and held.</a:t>
            </a:r>
          </a:p>
        </p:txBody>
      </p:sp>
      <p:sp>
        <p:nvSpPr>
          <p:cNvPr id="498708" name="Text Box 20"/>
          <p:cNvSpPr txBox="1">
            <a:spLocks noChangeArrowheads="1"/>
          </p:cNvSpPr>
          <p:nvPr/>
        </p:nvSpPr>
        <p:spPr bwMode="auto">
          <a:xfrm>
            <a:off x="1447800" y="5029200"/>
            <a:ext cx="647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0">
                <a:latin typeface="Arial" charset="0"/>
                <a:cs typeface="Tahoma" charset="0"/>
              </a:rPr>
              <a:t>We must be sure the output of the combinational logic has </a:t>
            </a:r>
            <a:r>
              <a:rPr lang="en-US" sz="1800" b="0" i="1">
                <a:latin typeface="Arial" charset="0"/>
                <a:cs typeface="Tahoma" charset="0"/>
              </a:rPr>
              <a:t>settled</a:t>
            </a:r>
            <a:r>
              <a:rPr lang="en-US" sz="1800" b="0">
                <a:latin typeface="Arial" charset="0"/>
                <a:cs typeface="Tahoma" charset="0"/>
              </a:rPr>
              <a:t> before the next leading clock edge.</a:t>
            </a:r>
          </a:p>
        </p:txBody>
      </p:sp>
      <p:sp>
        <p:nvSpPr>
          <p:cNvPr id="58388" name="Line 21"/>
          <p:cNvSpPr>
            <a:spLocks noChangeShapeType="1"/>
          </p:cNvSpPr>
          <p:nvPr/>
        </p:nvSpPr>
        <p:spPr bwMode="auto">
          <a:xfrm flipV="1">
            <a:off x="2286000" y="2514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9" name="Line 22"/>
          <p:cNvSpPr>
            <a:spLocks noChangeShapeType="1"/>
          </p:cNvSpPr>
          <p:nvPr/>
        </p:nvSpPr>
        <p:spPr bwMode="auto">
          <a:xfrm flipV="1">
            <a:off x="6858000" y="2514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0" name="Text Box 23"/>
          <p:cNvSpPr txBox="1">
            <a:spLocks noChangeArrowheads="1"/>
          </p:cNvSpPr>
          <p:nvPr/>
        </p:nvSpPr>
        <p:spPr bwMode="auto">
          <a:xfrm>
            <a:off x="898525" y="3008313"/>
            <a:ext cx="755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Clock</a:t>
            </a:r>
          </a:p>
        </p:txBody>
      </p:sp>
      <p:sp>
        <p:nvSpPr>
          <p:cNvPr id="58391" name="Text Box 24"/>
          <p:cNvSpPr txBox="1">
            <a:spLocks noChangeArrowheads="1"/>
          </p:cNvSpPr>
          <p:nvPr/>
        </p:nvSpPr>
        <p:spPr bwMode="auto">
          <a:xfrm>
            <a:off x="685800" y="1676400"/>
            <a:ext cx="62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data</a:t>
            </a:r>
          </a:p>
        </p:txBody>
      </p:sp>
      <p:sp>
        <p:nvSpPr>
          <p:cNvPr id="58392" name="Rectangle 1"/>
          <p:cNvSpPr>
            <a:spLocks noChangeArrowheads="1"/>
          </p:cNvSpPr>
          <p:nvPr/>
        </p:nvSpPr>
        <p:spPr bwMode="auto">
          <a:xfrm>
            <a:off x="960438" y="5661248"/>
            <a:ext cx="75739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dirty="0">
                <a:latin typeface="Tahoma" charset="0"/>
                <a:cs typeface="Tahoma" charset="0"/>
              </a:rPr>
              <a:t>Clock period must be “long enough”</a:t>
            </a:r>
          </a:p>
          <a:p>
            <a:pPr algn="l"/>
            <a:r>
              <a:rPr lang="en-US" b="0" dirty="0">
                <a:latin typeface="Tahoma" charset="0"/>
                <a:cs typeface="Tahoma" charset="0"/>
              </a:rPr>
              <a:t>	Clock Period &gt;= </a:t>
            </a:r>
            <a:r>
              <a:rPr lang="en-US" b="0" dirty="0" err="1">
                <a:latin typeface="Tahoma" charset="0"/>
                <a:cs typeface="Tahoma" charset="0"/>
              </a:rPr>
              <a:t>t</a:t>
            </a:r>
            <a:r>
              <a:rPr lang="en-US" b="0" baseline="-25000" dirty="0" err="1">
                <a:latin typeface="Tahoma" charset="0"/>
                <a:cs typeface="Tahoma" charset="0"/>
              </a:rPr>
              <a:t>FF</a:t>
            </a:r>
            <a:r>
              <a:rPr lang="en-US" b="0" dirty="0">
                <a:latin typeface="Tahoma" charset="0"/>
                <a:cs typeface="Tahoma" charset="0"/>
              </a:rPr>
              <a:t> + </a:t>
            </a:r>
            <a:r>
              <a:rPr lang="en-US" b="0" dirty="0" err="1">
                <a:latin typeface="Tahoma" charset="0"/>
                <a:cs typeface="Tahoma" charset="0"/>
              </a:rPr>
              <a:t>t</a:t>
            </a:r>
            <a:r>
              <a:rPr lang="en-US" b="0" baseline="-25000" dirty="0" err="1">
                <a:latin typeface="Tahoma" charset="0"/>
                <a:cs typeface="Tahoma" charset="0"/>
              </a:rPr>
              <a:t>logic</a:t>
            </a:r>
            <a:r>
              <a:rPr lang="en-US" b="0" dirty="0">
                <a:latin typeface="Tahoma" charset="0"/>
                <a:cs typeface="Tahoma" charset="0"/>
              </a:rPr>
              <a:t> + </a:t>
            </a:r>
            <a:r>
              <a:rPr lang="en-US" b="0" dirty="0" err="1">
                <a:latin typeface="Tahoma" charset="0"/>
                <a:cs typeface="Tahoma" charset="0"/>
              </a:rPr>
              <a:t>t</a:t>
            </a:r>
            <a:r>
              <a:rPr lang="en-US" b="0" baseline="-25000" dirty="0" err="1">
                <a:latin typeface="Tahoma" charset="0"/>
                <a:cs typeface="Tahoma" charset="0"/>
              </a:rPr>
              <a:t>setup</a:t>
            </a:r>
            <a:endParaRPr lang="en-US" sz="2000" b="0" i="1" baseline="-25000" dirty="0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18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707" grpId="0"/>
      <p:bldP spid="498708" grpId="0"/>
      <p:bldP spid="5839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Finite State Machines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What is a State Machine?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Remember automata?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It is defined by the following: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Set of STATES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Set of INPUTS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Set of OUTPUTS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 mapping from (STATES, INPUTS) to …</a:t>
            </a:r>
          </a:p>
          <a:p>
            <a:pPr lvl="2"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	… the next STATE and an OUTPUT</a:t>
            </a:r>
          </a:p>
          <a:p>
            <a:pPr lvl="2">
              <a:buFont typeface="Wingding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2">
              <a:buFont typeface="Wingdings" charset="0"/>
              <a:buNone/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STATE represents memory!</a:t>
            </a:r>
          </a:p>
        </p:txBody>
      </p:sp>
    </p:spTree>
    <p:extLst>
      <p:ext uri="{BB962C8B-B14F-4D97-AF65-F5344CB8AC3E}">
        <p14:creationId xmlns:p14="http://schemas.microsoft.com/office/powerpoint/2010/main" val="29083687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Implementing an FSM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0275"/>
            <a:ext cx="9144000" cy="159834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Use </a:t>
            </a:r>
            <a:r>
              <a:rPr lang="en-US" dirty="0" err="1"/>
              <a:t>flipflops</a:t>
            </a:r>
            <a:r>
              <a:rPr lang="en-US" dirty="0"/>
              <a:t> to represent state (i.e., memory)</a:t>
            </a:r>
          </a:p>
          <a:p>
            <a:pPr>
              <a:defRPr/>
            </a:pPr>
            <a:r>
              <a:rPr lang="en-US" dirty="0"/>
              <a:t>Use combinational logic to compute:</a:t>
            </a:r>
          </a:p>
          <a:p>
            <a:pPr lvl="1">
              <a:defRPr/>
            </a:pPr>
            <a:r>
              <a:rPr lang="en-US" dirty="0"/>
              <a:t>output as a function of inputs + state</a:t>
            </a:r>
          </a:p>
          <a:p>
            <a:pPr lvl="1">
              <a:defRPr/>
            </a:pPr>
            <a:r>
              <a:rPr lang="en-US" dirty="0"/>
              <a:t>next state as a function of inputs + state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819400" y="4384675"/>
            <a:ext cx="1143000" cy="1069975"/>
            <a:chOff x="2819400" y="4385066"/>
            <a:chExt cx="1143000" cy="1069632"/>
          </a:xfrm>
        </p:grpSpPr>
        <p:sp>
          <p:nvSpPr>
            <p:cNvPr id="60437" name="Rectangle 3"/>
            <p:cNvSpPr>
              <a:spLocks noChangeArrowheads="1"/>
            </p:cNvSpPr>
            <p:nvPr/>
          </p:nvSpPr>
          <p:spPr bwMode="auto">
            <a:xfrm>
              <a:off x="2819400" y="4385066"/>
              <a:ext cx="609600" cy="106963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  <a:cs typeface="Tahoma" charset="0"/>
                </a:rPr>
                <a:t>State</a:t>
              </a:r>
              <a:br>
                <a:rPr lang="en-US" sz="1800" b="0">
                  <a:latin typeface="Arial" charset="0"/>
                  <a:cs typeface="Tahoma" charset="0"/>
                </a:rPr>
              </a:br>
              <a:r>
                <a:rPr lang="en-US" sz="1200" b="0">
                  <a:latin typeface="Arial" charset="0"/>
                  <a:cs typeface="Tahoma" charset="0"/>
                </a:rPr>
                <a:t>(flipflops)</a:t>
              </a:r>
            </a:p>
          </p:txBody>
        </p:sp>
        <p:sp>
          <p:nvSpPr>
            <p:cNvPr id="60438" name="Line 7"/>
            <p:cNvSpPr>
              <a:spLocks noChangeShapeType="1"/>
            </p:cNvSpPr>
            <p:nvPr/>
          </p:nvSpPr>
          <p:spPr bwMode="auto">
            <a:xfrm>
              <a:off x="3429000" y="4919882"/>
              <a:ext cx="533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981200" y="4860925"/>
            <a:ext cx="4876800" cy="1009650"/>
            <a:chOff x="1981200" y="4860458"/>
            <a:chExt cx="4876800" cy="1010208"/>
          </a:xfrm>
        </p:grpSpPr>
        <p:sp>
          <p:nvSpPr>
            <p:cNvPr id="60432" name="Line 8"/>
            <p:cNvSpPr>
              <a:spLocks noChangeShapeType="1"/>
            </p:cNvSpPr>
            <p:nvPr/>
          </p:nvSpPr>
          <p:spPr bwMode="auto">
            <a:xfrm>
              <a:off x="5562600" y="4860458"/>
              <a:ext cx="12954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3" name="Line 9"/>
            <p:cNvSpPr>
              <a:spLocks noChangeShapeType="1"/>
            </p:cNvSpPr>
            <p:nvPr/>
          </p:nvSpPr>
          <p:spPr bwMode="auto">
            <a:xfrm>
              <a:off x="6858000" y="4860458"/>
              <a:ext cx="0" cy="10102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4" name="Line 10"/>
            <p:cNvSpPr>
              <a:spLocks noChangeShapeType="1"/>
            </p:cNvSpPr>
            <p:nvPr/>
          </p:nvSpPr>
          <p:spPr bwMode="auto">
            <a:xfrm flipH="1">
              <a:off x="1981200" y="5870666"/>
              <a:ext cx="4876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5" name="Line 11"/>
            <p:cNvSpPr>
              <a:spLocks noChangeShapeType="1"/>
            </p:cNvSpPr>
            <p:nvPr/>
          </p:nvSpPr>
          <p:spPr bwMode="auto">
            <a:xfrm flipV="1">
              <a:off x="1981200" y="4919882"/>
              <a:ext cx="0" cy="9507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36" name="Line 12"/>
            <p:cNvSpPr>
              <a:spLocks noChangeShapeType="1"/>
            </p:cNvSpPr>
            <p:nvPr/>
          </p:nvSpPr>
          <p:spPr bwMode="auto">
            <a:xfrm>
              <a:off x="1981200" y="4919882"/>
              <a:ext cx="838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133600" y="3314700"/>
            <a:ext cx="4800600" cy="2198688"/>
            <a:chOff x="2133600" y="3315434"/>
            <a:chExt cx="4800600" cy="2198688"/>
          </a:xfrm>
        </p:grpSpPr>
        <p:sp>
          <p:nvSpPr>
            <p:cNvPr id="60425" name="Rectangle 4"/>
            <p:cNvSpPr>
              <a:spLocks noChangeArrowheads="1"/>
            </p:cNvSpPr>
            <p:nvPr/>
          </p:nvSpPr>
          <p:spPr bwMode="auto">
            <a:xfrm>
              <a:off x="3962400" y="3315434"/>
              <a:ext cx="1600200" cy="219868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  <a:cs typeface="Tahoma" charset="0"/>
                </a:rPr>
                <a:t>Function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  <a:cs typeface="Tahoma" charset="0"/>
                </a:rPr>
                <a:t>(comb. logic)</a:t>
              </a:r>
            </a:p>
          </p:txBody>
        </p:sp>
        <p:grpSp>
          <p:nvGrpSpPr>
            <p:cNvPr id="60426" name="Group 4"/>
            <p:cNvGrpSpPr>
              <a:grpSpLocks/>
            </p:cNvGrpSpPr>
            <p:nvPr/>
          </p:nvGrpSpPr>
          <p:grpSpPr bwMode="auto">
            <a:xfrm>
              <a:off x="2133600" y="3403332"/>
              <a:ext cx="1828800" cy="387494"/>
              <a:chOff x="2133600" y="3403332"/>
              <a:chExt cx="1828800" cy="387494"/>
            </a:xfrm>
          </p:grpSpPr>
          <p:sp>
            <p:nvSpPr>
              <p:cNvPr id="60430" name="Line 5"/>
              <p:cNvSpPr>
                <a:spLocks noChangeShapeType="1"/>
              </p:cNvSpPr>
              <p:nvPr/>
            </p:nvSpPr>
            <p:spPr bwMode="auto">
              <a:xfrm>
                <a:off x="2133600" y="3790826"/>
                <a:ext cx="18288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31" name="Text Box 6"/>
              <p:cNvSpPr txBox="1">
                <a:spLocks noChangeArrowheads="1"/>
              </p:cNvSpPr>
              <p:nvPr/>
            </p:nvSpPr>
            <p:spPr bwMode="auto">
              <a:xfrm>
                <a:off x="2270125" y="3403332"/>
                <a:ext cx="806450" cy="285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sz="1800" b="0">
                    <a:latin typeface="Arial" charset="0"/>
                    <a:cs typeface="Tahoma" charset="0"/>
                  </a:rPr>
                  <a:t>Inputs</a:t>
                </a:r>
              </a:p>
            </p:txBody>
          </p:sp>
        </p:grpSp>
        <p:grpSp>
          <p:nvGrpSpPr>
            <p:cNvPr id="60427" name="Group 3"/>
            <p:cNvGrpSpPr>
              <a:grpSpLocks/>
            </p:cNvGrpSpPr>
            <p:nvPr/>
          </p:nvGrpSpPr>
          <p:grpSpPr bwMode="auto">
            <a:xfrm>
              <a:off x="5562600" y="3343908"/>
              <a:ext cx="1371600" cy="387494"/>
              <a:chOff x="5562600" y="3343908"/>
              <a:chExt cx="1371600" cy="387494"/>
            </a:xfrm>
          </p:grpSpPr>
          <p:sp>
            <p:nvSpPr>
              <p:cNvPr id="60428" name="Line 13"/>
              <p:cNvSpPr>
                <a:spLocks noChangeShapeType="1"/>
              </p:cNvSpPr>
              <p:nvPr/>
            </p:nvSpPr>
            <p:spPr bwMode="auto">
              <a:xfrm>
                <a:off x="5562600" y="3731402"/>
                <a:ext cx="13716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429" name="Text Box 14"/>
              <p:cNvSpPr txBox="1">
                <a:spLocks noChangeArrowheads="1"/>
              </p:cNvSpPr>
              <p:nvPr/>
            </p:nvSpPr>
            <p:spPr bwMode="auto">
              <a:xfrm>
                <a:off x="5927725" y="3343908"/>
                <a:ext cx="984250" cy="2859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sz="1800" b="0">
                    <a:latin typeface="Arial" charset="0"/>
                    <a:cs typeface="Tahoma" charset="0"/>
                  </a:rPr>
                  <a:t>Outputs</a:t>
                </a:r>
              </a:p>
            </p:txBody>
          </p:sp>
        </p:grp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200400" y="5454650"/>
            <a:ext cx="815975" cy="1247775"/>
            <a:chOff x="3200400" y="5454698"/>
            <a:chExt cx="815975" cy="1247904"/>
          </a:xfrm>
        </p:grpSpPr>
        <p:sp>
          <p:nvSpPr>
            <p:cNvPr id="60423" name="Line 15"/>
            <p:cNvSpPr>
              <a:spLocks noChangeShapeType="1"/>
            </p:cNvSpPr>
            <p:nvPr/>
          </p:nvSpPr>
          <p:spPr bwMode="auto">
            <a:xfrm flipV="1">
              <a:off x="3200400" y="5454698"/>
              <a:ext cx="0" cy="12479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4" name="Text Box 16"/>
            <p:cNvSpPr txBox="1">
              <a:spLocks noChangeArrowheads="1"/>
            </p:cNvSpPr>
            <p:nvPr/>
          </p:nvSpPr>
          <p:spPr bwMode="auto">
            <a:xfrm>
              <a:off x="3260725" y="6315108"/>
              <a:ext cx="755650" cy="285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  <a:cs typeface="Tahoma" charset="0"/>
                </a:rPr>
                <a:t>Clock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876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 descr="30%"/>
          <p:cNvSpPr>
            <a:spLocks noChangeArrowheads="1"/>
          </p:cNvSpPr>
          <p:nvPr/>
        </p:nvSpPr>
        <p:spPr bwMode="auto">
          <a:xfrm>
            <a:off x="1457325" y="1295400"/>
            <a:ext cx="1517650" cy="3657600"/>
          </a:xfrm>
          <a:prstGeom prst="rect">
            <a:avLst/>
          </a:prstGeom>
          <a:pattFill prst="pct30">
            <a:fgClr>
              <a:srgbClr val="FF99CC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Comic Sans MS" charset="0"/>
              <a:cs typeface="Tahoma" charset="0"/>
            </a:endParaRPr>
          </a:p>
        </p:txBody>
      </p:sp>
      <p:sp>
        <p:nvSpPr>
          <p:cNvPr id="21506" name="Rectangle 3" descr="10%"/>
          <p:cNvSpPr>
            <a:spLocks noChangeArrowheads="1"/>
          </p:cNvSpPr>
          <p:nvPr/>
        </p:nvSpPr>
        <p:spPr bwMode="auto">
          <a:xfrm>
            <a:off x="2974975" y="1295400"/>
            <a:ext cx="3344863" cy="3657600"/>
          </a:xfrm>
          <a:prstGeom prst="rect">
            <a:avLst/>
          </a:prstGeom>
          <a:pattFill prst="pct10">
            <a:fgClr>
              <a:schemeClr val="accent1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A Mux</a:t>
            </a:r>
            <a:r>
              <a:rPr lang="ja-JP" altLang="en-US" dirty="0">
                <a:ea typeface="Tahoma"/>
              </a:rPr>
              <a:t>’</a:t>
            </a:r>
            <a:r>
              <a:rPr lang="en-US" dirty="0">
                <a:ea typeface="Tahoma"/>
              </a:rPr>
              <a:t>s Guts: Decoder + Selector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1001713" y="5381625"/>
            <a:ext cx="7227887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2000" dirty="0">
                <a:cs typeface="Tahoma" charset="0"/>
              </a:rPr>
              <a:t>Hmmm, by sharing the decoder part of the logic MUXs could be adapted to make lookup tables with any number of outputs</a:t>
            </a:r>
          </a:p>
        </p:txBody>
      </p:sp>
      <p:grpSp>
        <p:nvGrpSpPr>
          <p:cNvPr id="21509" name="Group 6"/>
          <p:cNvGrpSpPr>
            <a:grpSpLocks noChangeAspect="1"/>
          </p:cNvGrpSpPr>
          <p:nvPr/>
        </p:nvGrpSpPr>
        <p:grpSpPr bwMode="auto">
          <a:xfrm>
            <a:off x="1824038" y="1860550"/>
            <a:ext cx="1365250" cy="608013"/>
            <a:chOff x="2304" y="7200"/>
            <a:chExt cx="1296" cy="576"/>
          </a:xfrm>
        </p:grpSpPr>
        <p:sp>
          <p:nvSpPr>
            <p:cNvPr id="21611" name="Freeform 7"/>
            <p:cNvSpPr>
              <a:spLocks noChangeAspect="1"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2" name="Line 8"/>
            <p:cNvSpPr>
              <a:spLocks noChangeAspect="1"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3" name="Line 9"/>
            <p:cNvSpPr>
              <a:spLocks noChangeAspect="1"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4" name="Line 10"/>
            <p:cNvSpPr>
              <a:spLocks noChangeAspect="1"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Oval 11" descr="30%"/>
          <p:cNvSpPr>
            <a:spLocks noChangeAspect="1" noChangeArrowheads="1"/>
          </p:cNvSpPr>
          <p:nvPr/>
        </p:nvSpPr>
        <p:spPr bwMode="auto">
          <a:xfrm>
            <a:off x="1974850" y="1936750"/>
            <a:ext cx="152400" cy="150813"/>
          </a:xfrm>
          <a:prstGeom prst="ellipse">
            <a:avLst/>
          </a:prstGeom>
          <a:pattFill prst="pct30">
            <a:fgClr>
              <a:srgbClr val="FF99CC"/>
            </a:fgClr>
            <a:bgClr>
              <a:srgbClr val="FFFFFF"/>
            </a:bgClr>
          </a:patt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ahoma" charset="0"/>
              <a:cs typeface="Tahoma" charset="0"/>
            </a:endParaRPr>
          </a:p>
        </p:txBody>
      </p:sp>
      <p:grpSp>
        <p:nvGrpSpPr>
          <p:cNvPr id="21511" name="Group 12"/>
          <p:cNvGrpSpPr>
            <a:grpSpLocks noChangeAspect="1"/>
          </p:cNvGrpSpPr>
          <p:nvPr/>
        </p:nvGrpSpPr>
        <p:grpSpPr bwMode="auto">
          <a:xfrm>
            <a:off x="1824038" y="2620963"/>
            <a:ext cx="1365250" cy="608012"/>
            <a:chOff x="2304" y="7200"/>
            <a:chExt cx="1296" cy="576"/>
          </a:xfrm>
        </p:grpSpPr>
        <p:sp>
          <p:nvSpPr>
            <p:cNvPr id="21607" name="Freeform 13"/>
            <p:cNvSpPr>
              <a:spLocks noChangeAspect="1"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8" name="Line 14"/>
            <p:cNvSpPr>
              <a:spLocks noChangeAspect="1"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9" name="Line 15"/>
            <p:cNvSpPr>
              <a:spLocks noChangeAspect="1"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0" name="Line 16"/>
            <p:cNvSpPr>
              <a:spLocks noChangeAspect="1"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2" name="Group 17"/>
          <p:cNvGrpSpPr>
            <a:grpSpLocks noChangeAspect="1"/>
          </p:cNvGrpSpPr>
          <p:nvPr/>
        </p:nvGrpSpPr>
        <p:grpSpPr bwMode="auto">
          <a:xfrm>
            <a:off x="1824038" y="3429000"/>
            <a:ext cx="1365250" cy="608013"/>
            <a:chOff x="2304" y="7200"/>
            <a:chExt cx="1296" cy="576"/>
          </a:xfrm>
        </p:grpSpPr>
        <p:sp>
          <p:nvSpPr>
            <p:cNvPr id="21603" name="Freeform 18"/>
            <p:cNvSpPr>
              <a:spLocks noChangeAspect="1"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4" name="Line 19"/>
            <p:cNvSpPr>
              <a:spLocks noChangeAspect="1"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5" name="Line 20"/>
            <p:cNvSpPr>
              <a:spLocks noChangeAspect="1"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6" name="Line 21"/>
            <p:cNvSpPr>
              <a:spLocks noChangeAspect="1"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3" name="Group 22"/>
          <p:cNvGrpSpPr>
            <a:grpSpLocks noChangeAspect="1"/>
          </p:cNvGrpSpPr>
          <p:nvPr/>
        </p:nvGrpSpPr>
        <p:grpSpPr bwMode="auto">
          <a:xfrm>
            <a:off x="1824038" y="4191000"/>
            <a:ext cx="1365250" cy="608013"/>
            <a:chOff x="2304" y="7200"/>
            <a:chExt cx="1296" cy="576"/>
          </a:xfrm>
        </p:grpSpPr>
        <p:sp>
          <p:nvSpPr>
            <p:cNvPr id="21599" name="Freeform 23"/>
            <p:cNvSpPr>
              <a:spLocks noChangeAspect="1"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0" name="Line 24"/>
            <p:cNvSpPr>
              <a:spLocks noChangeAspect="1"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1" name="Line 25"/>
            <p:cNvSpPr>
              <a:spLocks noChangeAspect="1"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02" name="Line 26"/>
            <p:cNvSpPr>
              <a:spLocks noChangeAspect="1"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4" name="Group 27"/>
          <p:cNvGrpSpPr>
            <a:grpSpLocks noChangeAspect="1"/>
          </p:cNvGrpSpPr>
          <p:nvPr/>
        </p:nvGrpSpPr>
        <p:grpSpPr bwMode="auto">
          <a:xfrm>
            <a:off x="3189288" y="4037013"/>
            <a:ext cx="1365250" cy="608012"/>
            <a:chOff x="2304" y="7200"/>
            <a:chExt cx="1296" cy="576"/>
          </a:xfrm>
        </p:grpSpPr>
        <p:sp>
          <p:nvSpPr>
            <p:cNvPr id="21595" name="Freeform 28"/>
            <p:cNvSpPr>
              <a:spLocks noChangeAspect="1"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6" name="Line 29"/>
            <p:cNvSpPr>
              <a:spLocks noChangeAspect="1"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7" name="Line 30"/>
            <p:cNvSpPr>
              <a:spLocks noChangeAspect="1"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8" name="Line 31"/>
            <p:cNvSpPr>
              <a:spLocks noChangeAspect="1"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5" name="Group 32"/>
          <p:cNvGrpSpPr>
            <a:grpSpLocks noChangeAspect="1"/>
          </p:cNvGrpSpPr>
          <p:nvPr/>
        </p:nvGrpSpPr>
        <p:grpSpPr bwMode="auto">
          <a:xfrm>
            <a:off x="3189288" y="3276600"/>
            <a:ext cx="1365250" cy="608013"/>
            <a:chOff x="2304" y="7200"/>
            <a:chExt cx="1296" cy="576"/>
          </a:xfrm>
        </p:grpSpPr>
        <p:sp>
          <p:nvSpPr>
            <p:cNvPr id="21591" name="Freeform 33"/>
            <p:cNvSpPr>
              <a:spLocks noChangeAspect="1"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2" name="Line 34"/>
            <p:cNvSpPr>
              <a:spLocks noChangeAspect="1"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3" name="Line 35"/>
            <p:cNvSpPr>
              <a:spLocks noChangeAspect="1"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4" name="Line 36"/>
            <p:cNvSpPr>
              <a:spLocks noChangeAspect="1"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6" name="Group 37"/>
          <p:cNvGrpSpPr>
            <a:grpSpLocks noChangeAspect="1"/>
          </p:cNvGrpSpPr>
          <p:nvPr/>
        </p:nvGrpSpPr>
        <p:grpSpPr bwMode="auto">
          <a:xfrm>
            <a:off x="3189288" y="2468563"/>
            <a:ext cx="1365250" cy="608012"/>
            <a:chOff x="2304" y="7200"/>
            <a:chExt cx="1296" cy="576"/>
          </a:xfrm>
        </p:grpSpPr>
        <p:sp>
          <p:nvSpPr>
            <p:cNvPr id="21587" name="Freeform 38"/>
            <p:cNvSpPr>
              <a:spLocks noChangeAspect="1"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8" name="Line 39"/>
            <p:cNvSpPr>
              <a:spLocks noChangeAspect="1"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9" name="Line 40"/>
            <p:cNvSpPr>
              <a:spLocks noChangeAspect="1"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90" name="Line 41"/>
            <p:cNvSpPr>
              <a:spLocks noChangeAspect="1"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17" name="Group 42"/>
          <p:cNvGrpSpPr>
            <a:grpSpLocks noChangeAspect="1"/>
          </p:cNvGrpSpPr>
          <p:nvPr/>
        </p:nvGrpSpPr>
        <p:grpSpPr bwMode="auto">
          <a:xfrm>
            <a:off x="3189288" y="1708150"/>
            <a:ext cx="1365250" cy="608013"/>
            <a:chOff x="2304" y="7200"/>
            <a:chExt cx="1296" cy="576"/>
          </a:xfrm>
        </p:grpSpPr>
        <p:sp>
          <p:nvSpPr>
            <p:cNvPr id="21583" name="Freeform 43"/>
            <p:cNvSpPr>
              <a:spLocks noChangeAspect="1"/>
            </p:cNvSpPr>
            <p:nvPr/>
          </p:nvSpPr>
          <p:spPr bwMode="auto">
            <a:xfrm>
              <a:off x="2592" y="7200"/>
              <a:ext cx="723" cy="576"/>
            </a:xfrm>
            <a:custGeom>
              <a:avLst/>
              <a:gdLst>
                <a:gd name="T0" fmla="*/ 0 w 723"/>
                <a:gd name="T1" fmla="*/ 0 h 576"/>
                <a:gd name="T2" fmla="*/ 0 w 723"/>
                <a:gd name="T3" fmla="*/ 576 h 576"/>
                <a:gd name="T4" fmla="*/ 432 w 723"/>
                <a:gd name="T5" fmla="*/ 576 h 576"/>
                <a:gd name="T6" fmla="*/ 489 w 723"/>
                <a:gd name="T7" fmla="*/ 573 h 576"/>
                <a:gd name="T8" fmla="*/ 555 w 723"/>
                <a:gd name="T9" fmla="*/ 549 h 576"/>
                <a:gd name="T10" fmla="*/ 591 w 723"/>
                <a:gd name="T11" fmla="*/ 525 h 576"/>
                <a:gd name="T12" fmla="*/ 627 w 723"/>
                <a:gd name="T13" fmla="*/ 501 h 576"/>
                <a:gd name="T14" fmla="*/ 681 w 723"/>
                <a:gd name="T15" fmla="*/ 435 h 576"/>
                <a:gd name="T16" fmla="*/ 711 w 723"/>
                <a:gd name="T17" fmla="*/ 363 h 576"/>
                <a:gd name="T18" fmla="*/ 723 w 723"/>
                <a:gd name="T19" fmla="*/ 285 h 576"/>
                <a:gd name="T20" fmla="*/ 711 w 723"/>
                <a:gd name="T21" fmla="*/ 213 h 576"/>
                <a:gd name="T22" fmla="*/ 687 w 723"/>
                <a:gd name="T23" fmla="*/ 147 h 576"/>
                <a:gd name="T24" fmla="*/ 639 w 723"/>
                <a:gd name="T25" fmla="*/ 87 h 576"/>
                <a:gd name="T26" fmla="*/ 585 w 723"/>
                <a:gd name="T27" fmla="*/ 45 h 576"/>
                <a:gd name="T28" fmla="*/ 549 w 723"/>
                <a:gd name="T29" fmla="*/ 27 h 576"/>
                <a:gd name="T30" fmla="*/ 513 w 723"/>
                <a:gd name="T31" fmla="*/ 15 h 576"/>
                <a:gd name="T32" fmla="*/ 477 w 723"/>
                <a:gd name="T33" fmla="*/ 3 h 576"/>
                <a:gd name="T34" fmla="*/ 432 w 723"/>
                <a:gd name="T35" fmla="*/ 0 h 576"/>
                <a:gd name="T36" fmla="*/ 0 w 723"/>
                <a:gd name="T37" fmla="*/ 0 h 5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3"/>
                <a:gd name="T58" fmla="*/ 0 h 576"/>
                <a:gd name="T59" fmla="*/ 723 w 723"/>
                <a:gd name="T60" fmla="*/ 576 h 5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3" h="576">
                  <a:moveTo>
                    <a:pt x="0" y="0"/>
                  </a:moveTo>
                  <a:lnTo>
                    <a:pt x="0" y="576"/>
                  </a:lnTo>
                  <a:lnTo>
                    <a:pt x="432" y="576"/>
                  </a:lnTo>
                  <a:lnTo>
                    <a:pt x="489" y="573"/>
                  </a:lnTo>
                  <a:lnTo>
                    <a:pt x="555" y="549"/>
                  </a:lnTo>
                  <a:lnTo>
                    <a:pt x="591" y="525"/>
                  </a:lnTo>
                  <a:lnTo>
                    <a:pt x="627" y="501"/>
                  </a:lnTo>
                  <a:lnTo>
                    <a:pt x="681" y="435"/>
                  </a:lnTo>
                  <a:lnTo>
                    <a:pt x="711" y="363"/>
                  </a:lnTo>
                  <a:lnTo>
                    <a:pt x="723" y="285"/>
                  </a:lnTo>
                  <a:lnTo>
                    <a:pt x="711" y="213"/>
                  </a:lnTo>
                  <a:lnTo>
                    <a:pt x="687" y="147"/>
                  </a:lnTo>
                  <a:lnTo>
                    <a:pt x="639" y="87"/>
                  </a:lnTo>
                  <a:lnTo>
                    <a:pt x="585" y="45"/>
                  </a:lnTo>
                  <a:lnTo>
                    <a:pt x="549" y="27"/>
                  </a:lnTo>
                  <a:lnTo>
                    <a:pt x="513" y="15"/>
                  </a:lnTo>
                  <a:lnTo>
                    <a:pt x="477" y="3"/>
                  </a:lnTo>
                  <a:lnTo>
                    <a:pt x="432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4" name="Line 44"/>
            <p:cNvSpPr>
              <a:spLocks noChangeAspect="1" noChangeShapeType="1"/>
            </p:cNvSpPr>
            <p:nvPr/>
          </p:nvSpPr>
          <p:spPr bwMode="auto">
            <a:xfrm>
              <a:off x="3312" y="7488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5" name="Line 45"/>
            <p:cNvSpPr>
              <a:spLocks noChangeAspect="1" noChangeShapeType="1"/>
            </p:cNvSpPr>
            <p:nvPr/>
          </p:nvSpPr>
          <p:spPr bwMode="auto">
            <a:xfrm>
              <a:off x="2304" y="7344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6" name="Line 46"/>
            <p:cNvSpPr>
              <a:spLocks noChangeAspect="1" noChangeShapeType="1"/>
            </p:cNvSpPr>
            <p:nvPr/>
          </p:nvSpPr>
          <p:spPr bwMode="auto">
            <a:xfrm>
              <a:off x="2304" y="7632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8" name="Oval 47" descr="30%"/>
          <p:cNvSpPr>
            <a:spLocks noChangeAspect="1" noChangeArrowheads="1"/>
          </p:cNvSpPr>
          <p:nvPr/>
        </p:nvSpPr>
        <p:spPr bwMode="auto">
          <a:xfrm>
            <a:off x="1974850" y="2241550"/>
            <a:ext cx="152400" cy="150813"/>
          </a:xfrm>
          <a:prstGeom prst="ellipse">
            <a:avLst/>
          </a:prstGeom>
          <a:pattFill prst="pct30">
            <a:fgClr>
              <a:srgbClr val="FF99CC"/>
            </a:fgClr>
            <a:bgClr>
              <a:srgbClr val="FFFFFF"/>
            </a:bgClr>
          </a:patt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1519" name="Oval 48" descr="30%"/>
          <p:cNvSpPr>
            <a:spLocks noChangeAspect="1" noChangeArrowheads="1"/>
          </p:cNvSpPr>
          <p:nvPr/>
        </p:nvSpPr>
        <p:spPr bwMode="auto">
          <a:xfrm>
            <a:off x="1974850" y="2697163"/>
            <a:ext cx="152400" cy="150812"/>
          </a:xfrm>
          <a:prstGeom prst="ellipse">
            <a:avLst/>
          </a:prstGeom>
          <a:pattFill prst="pct30">
            <a:fgClr>
              <a:srgbClr val="FF99CC"/>
            </a:fgClr>
            <a:bgClr>
              <a:srgbClr val="FFFFFF"/>
            </a:bgClr>
          </a:patt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1520" name="Oval 49" descr="30%"/>
          <p:cNvSpPr>
            <a:spLocks noChangeAspect="1" noChangeArrowheads="1"/>
          </p:cNvSpPr>
          <p:nvPr/>
        </p:nvSpPr>
        <p:spPr bwMode="auto">
          <a:xfrm>
            <a:off x="1974850" y="3808413"/>
            <a:ext cx="152400" cy="150812"/>
          </a:xfrm>
          <a:prstGeom prst="ellipse">
            <a:avLst/>
          </a:prstGeom>
          <a:pattFill prst="pct30">
            <a:fgClr>
              <a:srgbClr val="FF99CC"/>
            </a:fgClr>
            <a:bgClr>
              <a:srgbClr val="FFFFFF"/>
            </a:bgClr>
          </a:patt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ahoma" charset="0"/>
              <a:cs typeface="Tahoma" charset="0"/>
            </a:endParaRPr>
          </a:p>
        </p:txBody>
      </p:sp>
      <p:grpSp>
        <p:nvGrpSpPr>
          <p:cNvPr id="21521" name="Group 50"/>
          <p:cNvGrpSpPr>
            <a:grpSpLocks/>
          </p:cNvGrpSpPr>
          <p:nvPr/>
        </p:nvGrpSpPr>
        <p:grpSpPr bwMode="auto">
          <a:xfrm>
            <a:off x="5087938" y="2519363"/>
            <a:ext cx="1350962" cy="1212850"/>
            <a:chOff x="3448" y="1779"/>
            <a:chExt cx="851" cy="764"/>
          </a:xfrm>
        </p:grpSpPr>
        <p:sp>
          <p:nvSpPr>
            <p:cNvPr id="21577" name="Freeform 51" descr="10%"/>
            <p:cNvSpPr>
              <a:spLocks noChangeAspect="1"/>
            </p:cNvSpPr>
            <p:nvPr/>
          </p:nvSpPr>
          <p:spPr bwMode="auto">
            <a:xfrm>
              <a:off x="3637" y="1779"/>
              <a:ext cx="496" cy="764"/>
            </a:xfrm>
            <a:custGeom>
              <a:avLst/>
              <a:gdLst>
                <a:gd name="T0" fmla="*/ 0 w 747"/>
                <a:gd name="T1" fmla="*/ 0 h 576"/>
                <a:gd name="T2" fmla="*/ 7 w 747"/>
                <a:gd name="T3" fmla="*/ 0 h 576"/>
                <a:gd name="T4" fmla="*/ 9 w 747"/>
                <a:gd name="T5" fmla="*/ 151 h 576"/>
                <a:gd name="T6" fmla="*/ 9 w 747"/>
                <a:gd name="T7" fmla="*/ 464 h 576"/>
                <a:gd name="T8" fmla="*/ 11 w 747"/>
                <a:gd name="T9" fmla="*/ 1667 h 576"/>
                <a:gd name="T10" fmla="*/ 12 w 747"/>
                <a:gd name="T11" fmla="*/ 3193 h 576"/>
                <a:gd name="T12" fmla="*/ 13 w 747"/>
                <a:gd name="T13" fmla="*/ 4905 h 576"/>
                <a:gd name="T14" fmla="*/ 12 w 747"/>
                <a:gd name="T15" fmla="*/ 6620 h 576"/>
                <a:gd name="T16" fmla="*/ 11 w 747"/>
                <a:gd name="T17" fmla="*/ 8049 h 576"/>
                <a:gd name="T18" fmla="*/ 9 w 747"/>
                <a:gd name="T19" fmla="*/ 9254 h 576"/>
                <a:gd name="T20" fmla="*/ 9 w 747"/>
                <a:gd name="T21" fmla="*/ 9546 h 576"/>
                <a:gd name="T22" fmla="*/ 7 w 747"/>
                <a:gd name="T23" fmla="*/ 9709 h 576"/>
                <a:gd name="T24" fmla="*/ 0 w 747"/>
                <a:gd name="T25" fmla="*/ 9709 h 576"/>
                <a:gd name="T26" fmla="*/ 1 w 747"/>
                <a:gd name="T27" fmla="*/ 9456 h 576"/>
                <a:gd name="T28" fmla="*/ 1 w 747"/>
                <a:gd name="T29" fmla="*/ 9045 h 576"/>
                <a:gd name="T30" fmla="*/ 2 w 747"/>
                <a:gd name="T31" fmla="*/ 8139 h 576"/>
                <a:gd name="T32" fmla="*/ 2 w 747"/>
                <a:gd name="T33" fmla="*/ 6420 h 576"/>
                <a:gd name="T34" fmla="*/ 3 w 747"/>
                <a:gd name="T35" fmla="*/ 4855 h 576"/>
                <a:gd name="T36" fmla="*/ 2 w 747"/>
                <a:gd name="T37" fmla="*/ 3083 h 576"/>
                <a:gd name="T38" fmla="*/ 2 w 747"/>
                <a:gd name="T39" fmla="*/ 1667 h 576"/>
                <a:gd name="T40" fmla="*/ 1 w 747"/>
                <a:gd name="T41" fmla="*/ 552 h 576"/>
                <a:gd name="T42" fmla="*/ 1 w 747"/>
                <a:gd name="T43" fmla="*/ 151 h 576"/>
                <a:gd name="T44" fmla="*/ 0 w 747"/>
                <a:gd name="T45" fmla="*/ 0 h 57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47"/>
                <a:gd name="T70" fmla="*/ 0 h 576"/>
                <a:gd name="T71" fmla="*/ 747 w 747"/>
                <a:gd name="T72" fmla="*/ 576 h 57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47" h="576">
                  <a:moveTo>
                    <a:pt x="0" y="0"/>
                  </a:moveTo>
                  <a:lnTo>
                    <a:pt x="432" y="0"/>
                  </a:lnTo>
                  <a:lnTo>
                    <a:pt x="495" y="9"/>
                  </a:lnTo>
                  <a:lnTo>
                    <a:pt x="555" y="27"/>
                  </a:lnTo>
                  <a:lnTo>
                    <a:pt x="639" y="99"/>
                  </a:lnTo>
                  <a:lnTo>
                    <a:pt x="699" y="189"/>
                  </a:lnTo>
                  <a:lnTo>
                    <a:pt x="747" y="291"/>
                  </a:lnTo>
                  <a:lnTo>
                    <a:pt x="699" y="393"/>
                  </a:lnTo>
                  <a:lnTo>
                    <a:pt x="633" y="477"/>
                  </a:lnTo>
                  <a:lnTo>
                    <a:pt x="549" y="549"/>
                  </a:lnTo>
                  <a:lnTo>
                    <a:pt x="495" y="567"/>
                  </a:lnTo>
                  <a:lnTo>
                    <a:pt x="432" y="576"/>
                  </a:lnTo>
                  <a:lnTo>
                    <a:pt x="0" y="576"/>
                  </a:lnTo>
                  <a:lnTo>
                    <a:pt x="39" y="561"/>
                  </a:lnTo>
                  <a:lnTo>
                    <a:pt x="69" y="537"/>
                  </a:lnTo>
                  <a:lnTo>
                    <a:pt x="111" y="483"/>
                  </a:lnTo>
                  <a:lnTo>
                    <a:pt x="135" y="381"/>
                  </a:lnTo>
                  <a:lnTo>
                    <a:pt x="144" y="288"/>
                  </a:lnTo>
                  <a:lnTo>
                    <a:pt x="135" y="183"/>
                  </a:lnTo>
                  <a:lnTo>
                    <a:pt x="111" y="99"/>
                  </a:lnTo>
                  <a:lnTo>
                    <a:pt x="69" y="33"/>
                  </a:lnTo>
                  <a:lnTo>
                    <a:pt x="39" y="9"/>
                  </a:lnTo>
                  <a:lnTo>
                    <a:pt x="0" y="0"/>
                  </a:lnTo>
                  <a:close/>
                </a:path>
              </a:pathLst>
            </a:custGeom>
            <a:pattFill prst="pct10">
              <a:fgClr>
                <a:schemeClr val="accent1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Line 52" descr="10%"/>
            <p:cNvSpPr>
              <a:spLocks noChangeAspect="1" noChangeShapeType="1"/>
            </p:cNvSpPr>
            <p:nvPr/>
          </p:nvSpPr>
          <p:spPr bwMode="auto">
            <a:xfrm>
              <a:off x="3452" y="2065"/>
              <a:ext cx="27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79" name="Line 53" descr="10%"/>
            <p:cNvSpPr>
              <a:spLocks noChangeAspect="1" noChangeShapeType="1"/>
            </p:cNvSpPr>
            <p:nvPr/>
          </p:nvSpPr>
          <p:spPr bwMode="auto">
            <a:xfrm flipH="1">
              <a:off x="4128" y="2160"/>
              <a:ext cx="17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0" name="Line 54" descr="10%"/>
            <p:cNvSpPr>
              <a:spLocks noChangeAspect="1" noChangeShapeType="1"/>
            </p:cNvSpPr>
            <p:nvPr/>
          </p:nvSpPr>
          <p:spPr bwMode="auto">
            <a:xfrm>
              <a:off x="3448" y="1872"/>
              <a:ext cx="2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1" name="Line 55" descr="10%"/>
            <p:cNvSpPr>
              <a:spLocks noChangeAspect="1" noChangeShapeType="1"/>
            </p:cNvSpPr>
            <p:nvPr/>
          </p:nvSpPr>
          <p:spPr bwMode="auto">
            <a:xfrm>
              <a:off x="3456" y="2256"/>
              <a:ext cx="27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82" name="Line 56" descr="10%"/>
            <p:cNvSpPr>
              <a:spLocks noChangeAspect="1" noChangeShapeType="1"/>
            </p:cNvSpPr>
            <p:nvPr/>
          </p:nvSpPr>
          <p:spPr bwMode="auto">
            <a:xfrm>
              <a:off x="3448" y="2448"/>
              <a:ext cx="2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22" name="Line 57"/>
          <p:cNvSpPr>
            <a:spLocks noChangeShapeType="1"/>
          </p:cNvSpPr>
          <p:nvPr/>
        </p:nvSpPr>
        <p:spPr bwMode="auto">
          <a:xfrm flipV="1">
            <a:off x="4554538" y="3276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Line 58"/>
          <p:cNvSpPr>
            <a:spLocks noChangeShapeType="1"/>
          </p:cNvSpPr>
          <p:nvPr/>
        </p:nvSpPr>
        <p:spPr bwMode="auto">
          <a:xfrm flipH="1">
            <a:off x="4554538" y="3276600"/>
            <a:ext cx="546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Line 59"/>
          <p:cNvSpPr>
            <a:spLocks noChangeShapeType="1"/>
          </p:cNvSpPr>
          <p:nvPr/>
        </p:nvSpPr>
        <p:spPr bwMode="auto">
          <a:xfrm flipH="1">
            <a:off x="4554538" y="2974975"/>
            <a:ext cx="546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60"/>
          <p:cNvSpPr>
            <a:spLocks noChangeShapeType="1"/>
          </p:cNvSpPr>
          <p:nvPr/>
        </p:nvSpPr>
        <p:spPr bwMode="auto">
          <a:xfrm>
            <a:off x="4554538" y="2773363"/>
            <a:ext cx="0" cy="201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Line 61"/>
          <p:cNvSpPr>
            <a:spLocks noChangeShapeType="1"/>
          </p:cNvSpPr>
          <p:nvPr/>
        </p:nvSpPr>
        <p:spPr bwMode="auto">
          <a:xfrm flipH="1">
            <a:off x="4795838" y="2667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Line 62"/>
          <p:cNvSpPr>
            <a:spLocks noChangeShapeType="1"/>
          </p:cNvSpPr>
          <p:nvPr/>
        </p:nvSpPr>
        <p:spPr bwMode="auto">
          <a:xfrm>
            <a:off x="4554538" y="2012950"/>
            <a:ext cx="241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Line 63"/>
          <p:cNvSpPr>
            <a:spLocks noChangeShapeType="1"/>
          </p:cNvSpPr>
          <p:nvPr/>
        </p:nvSpPr>
        <p:spPr bwMode="auto">
          <a:xfrm>
            <a:off x="4795838" y="2012950"/>
            <a:ext cx="0" cy="654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Line 64"/>
          <p:cNvSpPr>
            <a:spLocks noChangeShapeType="1"/>
          </p:cNvSpPr>
          <p:nvPr/>
        </p:nvSpPr>
        <p:spPr bwMode="auto">
          <a:xfrm flipH="1">
            <a:off x="4795838" y="3584575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Line 65"/>
          <p:cNvSpPr>
            <a:spLocks noChangeShapeType="1"/>
          </p:cNvSpPr>
          <p:nvPr/>
        </p:nvSpPr>
        <p:spPr bwMode="auto">
          <a:xfrm>
            <a:off x="4554538" y="4341813"/>
            <a:ext cx="241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Line 66"/>
          <p:cNvSpPr>
            <a:spLocks noChangeShapeType="1"/>
          </p:cNvSpPr>
          <p:nvPr/>
        </p:nvSpPr>
        <p:spPr bwMode="auto">
          <a:xfrm>
            <a:off x="4795838" y="3584575"/>
            <a:ext cx="0" cy="758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32" name="Group 67"/>
          <p:cNvGrpSpPr>
            <a:grpSpLocks/>
          </p:cNvGrpSpPr>
          <p:nvPr/>
        </p:nvGrpSpPr>
        <p:grpSpPr bwMode="auto">
          <a:xfrm>
            <a:off x="2971800" y="1500188"/>
            <a:ext cx="520700" cy="409575"/>
            <a:chOff x="3789" y="1615"/>
            <a:chExt cx="328" cy="258"/>
          </a:xfrm>
        </p:grpSpPr>
        <p:sp>
          <p:nvSpPr>
            <p:cNvPr id="21573" name="Rectangle 68"/>
            <p:cNvSpPr>
              <a:spLocks noChangeArrowheads="1"/>
            </p:cNvSpPr>
            <p:nvPr/>
          </p:nvSpPr>
          <p:spPr bwMode="auto">
            <a:xfrm>
              <a:off x="3832" y="1654"/>
              <a:ext cx="11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 </a:t>
              </a:r>
            </a:p>
          </p:txBody>
        </p:sp>
        <p:sp>
          <p:nvSpPr>
            <p:cNvPr id="21574" name="Rectangle 69"/>
            <p:cNvSpPr>
              <a:spLocks noChangeArrowheads="1"/>
            </p:cNvSpPr>
            <p:nvPr/>
          </p:nvSpPr>
          <p:spPr bwMode="auto">
            <a:xfrm>
              <a:off x="3789" y="1615"/>
              <a:ext cx="19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I</a:t>
              </a:r>
            </a:p>
          </p:txBody>
        </p:sp>
        <p:sp>
          <p:nvSpPr>
            <p:cNvPr id="21575" name="Rectangle 70"/>
            <p:cNvSpPr>
              <a:spLocks noChangeArrowheads="1"/>
            </p:cNvSpPr>
            <p:nvPr/>
          </p:nvSpPr>
          <p:spPr bwMode="auto">
            <a:xfrm>
              <a:off x="3887" y="1710"/>
              <a:ext cx="1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0</a:t>
              </a:r>
            </a:p>
          </p:txBody>
        </p:sp>
        <p:sp>
          <p:nvSpPr>
            <p:cNvPr id="21576" name="Rectangle 71"/>
            <p:cNvSpPr>
              <a:spLocks noChangeArrowheads="1"/>
            </p:cNvSpPr>
            <p:nvPr/>
          </p:nvSpPr>
          <p:spPr bwMode="auto">
            <a:xfrm>
              <a:off x="3943" y="1710"/>
              <a:ext cx="1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0</a:t>
              </a:r>
            </a:p>
          </p:txBody>
        </p:sp>
      </p:grpSp>
      <p:grpSp>
        <p:nvGrpSpPr>
          <p:cNvPr id="21533" name="Group 72"/>
          <p:cNvGrpSpPr>
            <a:grpSpLocks/>
          </p:cNvGrpSpPr>
          <p:nvPr/>
        </p:nvGrpSpPr>
        <p:grpSpPr bwMode="auto">
          <a:xfrm>
            <a:off x="2971800" y="2265363"/>
            <a:ext cx="519113" cy="409575"/>
            <a:chOff x="3789" y="1959"/>
            <a:chExt cx="327" cy="258"/>
          </a:xfrm>
        </p:grpSpPr>
        <p:sp>
          <p:nvSpPr>
            <p:cNvPr id="21569" name="Rectangle 73"/>
            <p:cNvSpPr>
              <a:spLocks noChangeArrowheads="1"/>
            </p:cNvSpPr>
            <p:nvPr/>
          </p:nvSpPr>
          <p:spPr bwMode="auto">
            <a:xfrm>
              <a:off x="3832" y="1998"/>
              <a:ext cx="11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 </a:t>
              </a:r>
            </a:p>
          </p:txBody>
        </p:sp>
        <p:sp>
          <p:nvSpPr>
            <p:cNvPr id="21570" name="Rectangle 74"/>
            <p:cNvSpPr>
              <a:spLocks noChangeArrowheads="1"/>
            </p:cNvSpPr>
            <p:nvPr/>
          </p:nvSpPr>
          <p:spPr bwMode="auto">
            <a:xfrm>
              <a:off x="3789" y="1959"/>
              <a:ext cx="19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I</a:t>
              </a:r>
            </a:p>
          </p:txBody>
        </p:sp>
        <p:sp>
          <p:nvSpPr>
            <p:cNvPr id="21571" name="Rectangle 75"/>
            <p:cNvSpPr>
              <a:spLocks noChangeArrowheads="1"/>
            </p:cNvSpPr>
            <p:nvPr/>
          </p:nvSpPr>
          <p:spPr bwMode="auto">
            <a:xfrm>
              <a:off x="3887" y="2054"/>
              <a:ext cx="1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0</a:t>
              </a:r>
            </a:p>
          </p:txBody>
        </p:sp>
        <p:sp>
          <p:nvSpPr>
            <p:cNvPr id="21572" name="Rectangle 76"/>
            <p:cNvSpPr>
              <a:spLocks noChangeArrowheads="1"/>
            </p:cNvSpPr>
            <p:nvPr/>
          </p:nvSpPr>
          <p:spPr bwMode="auto">
            <a:xfrm>
              <a:off x="3942" y="2054"/>
              <a:ext cx="1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1</a:t>
              </a:r>
            </a:p>
          </p:txBody>
        </p:sp>
      </p:grpSp>
      <p:grpSp>
        <p:nvGrpSpPr>
          <p:cNvPr id="21534" name="Group 77"/>
          <p:cNvGrpSpPr>
            <a:grpSpLocks/>
          </p:cNvGrpSpPr>
          <p:nvPr/>
        </p:nvGrpSpPr>
        <p:grpSpPr bwMode="auto">
          <a:xfrm>
            <a:off x="2971800" y="3048000"/>
            <a:ext cx="520700" cy="409575"/>
            <a:chOff x="3789" y="2303"/>
            <a:chExt cx="328" cy="258"/>
          </a:xfrm>
        </p:grpSpPr>
        <p:sp>
          <p:nvSpPr>
            <p:cNvPr id="21565" name="Rectangle 78"/>
            <p:cNvSpPr>
              <a:spLocks noChangeArrowheads="1"/>
            </p:cNvSpPr>
            <p:nvPr/>
          </p:nvSpPr>
          <p:spPr bwMode="auto">
            <a:xfrm>
              <a:off x="3832" y="2342"/>
              <a:ext cx="11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 </a:t>
              </a:r>
            </a:p>
          </p:txBody>
        </p:sp>
        <p:sp>
          <p:nvSpPr>
            <p:cNvPr id="21566" name="Rectangle 79"/>
            <p:cNvSpPr>
              <a:spLocks noChangeArrowheads="1"/>
            </p:cNvSpPr>
            <p:nvPr/>
          </p:nvSpPr>
          <p:spPr bwMode="auto">
            <a:xfrm>
              <a:off x="3789" y="2303"/>
              <a:ext cx="19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I</a:t>
              </a:r>
            </a:p>
          </p:txBody>
        </p:sp>
        <p:sp>
          <p:nvSpPr>
            <p:cNvPr id="21567" name="Rectangle 80"/>
            <p:cNvSpPr>
              <a:spLocks noChangeArrowheads="1"/>
            </p:cNvSpPr>
            <p:nvPr/>
          </p:nvSpPr>
          <p:spPr bwMode="auto">
            <a:xfrm>
              <a:off x="3886" y="2398"/>
              <a:ext cx="1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1</a:t>
              </a:r>
            </a:p>
          </p:txBody>
        </p:sp>
        <p:sp>
          <p:nvSpPr>
            <p:cNvPr id="21568" name="Rectangle 81"/>
            <p:cNvSpPr>
              <a:spLocks noChangeArrowheads="1"/>
            </p:cNvSpPr>
            <p:nvPr/>
          </p:nvSpPr>
          <p:spPr bwMode="auto">
            <a:xfrm>
              <a:off x="3943" y="2398"/>
              <a:ext cx="1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0</a:t>
              </a:r>
            </a:p>
          </p:txBody>
        </p:sp>
      </p:grpSp>
      <p:grpSp>
        <p:nvGrpSpPr>
          <p:cNvPr id="21535" name="Group 82"/>
          <p:cNvGrpSpPr>
            <a:grpSpLocks/>
          </p:cNvGrpSpPr>
          <p:nvPr/>
        </p:nvGrpSpPr>
        <p:grpSpPr bwMode="auto">
          <a:xfrm>
            <a:off x="2971800" y="3814763"/>
            <a:ext cx="519113" cy="409575"/>
            <a:chOff x="3789" y="2647"/>
            <a:chExt cx="327" cy="258"/>
          </a:xfrm>
        </p:grpSpPr>
        <p:sp>
          <p:nvSpPr>
            <p:cNvPr id="21561" name="Rectangle 83"/>
            <p:cNvSpPr>
              <a:spLocks noChangeArrowheads="1"/>
            </p:cNvSpPr>
            <p:nvPr/>
          </p:nvSpPr>
          <p:spPr bwMode="auto">
            <a:xfrm>
              <a:off x="3832" y="2686"/>
              <a:ext cx="11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 </a:t>
              </a:r>
            </a:p>
          </p:txBody>
        </p:sp>
        <p:sp>
          <p:nvSpPr>
            <p:cNvPr id="21562" name="Rectangle 84"/>
            <p:cNvSpPr>
              <a:spLocks noChangeArrowheads="1"/>
            </p:cNvSpPr>
            <p:nvPr/>
          </p:nvSpPr>
          <p:spPr bwMode="auto">
            <a:xfrm>
              <a:off x="3789" y="2647"/>
              <a:ext cx="195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I</a:t>
              </a:r>
            </a:p>
          </p:txBody>
        </p:sp>
        <p:sp>
          <p:nvSpPr>
            <p:cNvPr id="21563" name="Rectangle 85"/>
            <p:cNvSpPr>
              <a:spLocks noChangeArrowheads="1"/>
            </p:cNvSpPr>
            <p:nvPr/>
          </p:nvSpPr>
          <p:spPr bwMode="auto">
            <a:xfrm>
              <a:off x="3886" y="2742"/>
              <a:ext cx="1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1</a:t>
              </a:r>
            </a:p>
          </p:txBody>
        </p:sp>
        <p:sp>
          <p:nvSpPr>
            <p:cNvPr id="21564" name="Rectangle 86"/>
            <p:cNvSpPr>
              <a:spLocks noChangeArrowheads="1"/>
            </p:cNvSpPr>
            <p:nvPr/>
          </p:nvSpPr>
          <p:spPr bwMode="auto">
            <a:xfrm>
              <a:off x="3942" y="2742"/>
              <a:ext cx="174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200">
                  <a:solidFill>
                    <a:srgbClr val="000000"/>
                  </a:solidFill>
                  <a:latin typeface="Comic Sans MS" charset="0"/>
                  <a:cs typeface="Tahoma" charset="0"/>
                </a:rPr>
                <a:t>1</a:t>
              </a:r>
            </a:p>
          </p:txBody>
        </p:sp>
      </p:grpSp>
      <p:sp>
        <p:nvSpPr>
          <p:cNvPr id="21536" name="Rectangle 87"/>
          <p:cNvSpPr>
            <a:spLocks noChangeArrowheads="1"/>
          </p:cNvSpPr>
          <p:nvPr/>
        </p:nvSpPr>
        <p:spPr bwMode="auto">
          <a:xfrm>
            <a:off x="1454150" y="1801813"/>
            <a:ext cx="3698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A</a:t>
            </a:r>
          </a:p>
        </p:txBody>
      </p:sp>
      <p:sp>
        <p:nvSpPr>
          <p:cNvPr id="21537" name="Rectangle 88"/>
          <p:cNvSpPr>
            <a:spLocks noChangeArrowheads="1"/>
          </p:cNvSpPr>
          <p:nvPr/>
        </p:nvSpPr>
        <p:spPr bwMode="auto">
          <a:xfrm>
            <a:off x="1454150" y="2170113"/>
            <a:ext cx="3444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B</a:t>
            </a:r>
          </a:p>
        </p:txBody>
      </p:sp>
      <p:sp>
        <p:nvSpPr>
          <p:cNvPr id="21538" name="Rectangle 89"/>
          <p:cNvSpPr>
            <a:spLocks noChangeArrowheads="1"/>
          </p:cNvSpPr>
          <p:nvPr/>
        </p:nvSpPr>
        <p:spPr bwMode="auto">
          <a:xfrm>
            <a:off x="1454150" y="2590800"/>
            <a:ext cx="3698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A</a:t>
            </a:r>
          </a:p>
        </p:txBody>
      </p:sp>
      <p:sp>
        <p:nvSpPr>
          <p:cNvPr id="21539" name="Rectangle 90"/>
          <p:cNvSpPr>
            <a:spLocks noChangeArrowheads="1"/>
          </p:cNvSpPr>
          <p:nvPr/>
        </p:nvSpPr>
        <p:spPr bwMode="auto">
          <a:xfrm>
            <a:off x="1454150" y="2959100"/>
            <a:ext cx="3444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B</a:t>
            </a:r>
          </a:p>
        </p:txBody>
      </p:sp>
      <p:sp>
        <p:nvSpPr>
          <p:cNvPr id="21540" name="Rectangle 91"/>
          <p:cNvSpPr>
            <a:spLocks noChangeArrowheads="1"/>
          </p:cNvSpPr>
          <p:nvPr/>
        </p:nvSpPr>
        <p:spPr bwMode="auto">
          <a:xfrm>
            <a:off x="1454150" y="3398838"/>
            <a:ext cx="3698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A</a:t>
            </a:r>
          </a:p>
        </p:txBody>
      </p:sp>
      <p:sp>
        <p:nvSpPr>
          <p:cNvPr id="21541" name="Rectangle 92"/>
          <p:cNvSpPr>
            <a:spLocks noChangeArrowheads="1"/>
          </p:cNvSpPr>
          <p:nvPr/>
        </p:nvSpPr>
        <p:spPr bwMode="auto">
          <a:xfrm>
            <a:off x="1454150" y="3767138"/>
            <a:ext cx="3444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B</a:t>
            </a:r>
          </a:p>
        </p:txBody>
      </p:sp>
      <p:sp>
        <p:nvSpPr>
          <p:cNvPr id="21542" name="Rectangle 93"/>
          <p:cNvSpPr>
            <a:spLocks noChangeArrowheads="1"/>
          </p:cNvSpPr>
          <p:nvPr/>
        </p:nvSpPr>
        <p:spPr bwMode="auto">
          <a:xfrm>
            <a:off x="1454150" y="4151313"/>
            <a:ext cx="3698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A</a:t>
            </a:r>
          </a:p>
        </p:txBody>
      </p:sp>
      <p:sp>
        <p:nvSpPr>
          <p:cNvPr id="21543" name="Rectangle 94"/>
          <p:cNvSpPr>
            <a:spLocks noChangeArrowheads="1"/>
          </p:cNvSpPr>
          <p:nvPr/>
        </p:nvSpPr>
        <p:spPr bwMode="auto">
          <a:xfrm>
            <a:off x="1454150" y="4519613"/>
            <a:ext cx="3444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B</a:t>
            </a:r>
          </a:p>
        </p:txBody>
      </p:sp>
      <p:sp>
        <p:nvSpPr>
          <p:cNvPr id="21544" name="Rectangle 95"/>
          <p:cNvSpPr>
            <a:spLocks noChangeArrowheads="1"/>
          </p:cNvSpPr>
          <p:nvPr/>
        </p:nvSpPr>
        <p:spPr bwMode="auto">
          <a:xfrm>
            <a:off x="6432550" y="2835275"/>
            <a:ext cx="3492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rgbClr val="000000"/>
                </a:solidFill>
                <a:latin typeface="Comic Sans MS" charset="0"/>
                <a:cs typeface="Tahoma" charset="0"/>
              </a:rPr>
              <a:t>Y</a:t>
            </a:r>
          </a:p>
        </p:txBody>
      </p:sp>
      <p:sp>
        <p:nvSpPr>
          <p:cNvPr id="21545" name="Text Box 96"/>
          <p:cNvSpPr txBox="1">
            <a:spLocks noChangeArrowheads="1"/>
          </p:cNvSpPr>
          <p:nvPr/>
        </p:nvSpPr>
        <p:spPr bwMode="auto">
          <a:xfrm>
            <a:off x="1501775" y="1333500"/>
            <a:ext cx="1387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omic Sans MS" charset="0"/>
                <a:cs typeface="Tahoma" charset="0"/>
              </a:rPr>
              <a:t>Decoder</a:t>
            </a:r>
          </a:p>
        </p:txBody>
      </p:sp>
      <p:sp>
        <p:nvSpPr>
          <p:cNvPr id="21546" name="Text Box 97"/>
          <p:cNvSpPr txBox="1">
            <a:spLocks noChangeArrowheads="1"/>
          </p:cNvSpPr>
          <p:nvPr/>
        </p:nvSpPr>
        <p:spPr bwMode="auto">
          <a:xfrm>
            <a:off x="4675188" y="1333500"/>
            <a:ext cx="1425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omic Sans MS" charset="0"/>
                <a:cs typeface="Tahoma" charset="0"/>
              </a:rPr>
              <a:t>Selector</a:t>
            </a:r>
          </a:p>
        </p:txBody>
      </p:sp>
      <p:sp>
        <p:nvSpPr>
          <p:cNvPr id="21547" name="Text Box 98"/>
          <p:cNvSpPr txBox="1">
            <a:spLocks noChangeArrowheads="1"/>
          </p:cNvSpPr>
          <p:nvPr/>
        </p:nvSpPr>
        <p:spPr bwMode="auto">
          <a:xfrm>
            <a:off x="6619875" y="1490663"/>
            <a:ext cx="2514600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n-lt"/>
                <a:cs typeface="Tahoma" charset="0"/>
              </a:rPr>
              <a:t>Multiplexers</a:t>
            </a:r>
            <a:br>
              <a:rPr lang="en-US" sz="1800" dirty="0">
                <a:latin typeface="+mn-lt"/>
                <a:cs typeface="Tahoma" charset="0"/>
              </a:rPr>
            </a:br>
            <a:r>
              <a:rPr lang="en-US" sz="1800" dirty="0">
                <a:latin typeface="+mn-lt"/>
                <a:cs typeface="Tahoma" charset="0"/>
              </a:rPr>
              <a:t>can be partitioned</a:t>
            </a:r>
            <a:br>
              <a:rPr lang="en-US" sz="1800" dirty="0">
                <a:latin typeface="+mn-lt"/>
                <a:cs typeface="Tahoma" charset="0"/>
              </a:rPr>
            </a:br>
            <a:r>
              <a:rPr lang="en-US" sz="1800" dirty="0">
                <a:latin typeface="+mn-lt"/>
                <a:cs typeface="Tahoma" charset="0"/>
              </a:rPr>
              <a:t>into two sections.</a:t>
            </a:r>
          </a:p>
          <a:p>
            <a:pPr algn="ctr"/>
            <a:endParaRPr lang="en-US" sz="1800" dirty="0">
              <a:latin typeface="+mn-lt"/>
              <a:cs typeface="Tahoma" charset="0"/>
            </a:endParaRPr>
          </a:p>
          <a:p>
            <a:pPr algn="ctr"/>
            <a:r>
              <a:rPr lang="en-US" sz="1800" dirty="0">
                <a:latin typeface="+mn-lt"/>
                <a:cs typeface="Tahoma" charset="0"/>
              </a:rPr>
              <a:t>A DECODER that</a:t>
            </a:r>
            <a:br>
              <a:rPr lang="en-US" sz="1800" dirty="0">
                <a:latin typeface="+mn-lt"/>
                <a:cs typeface="Tahoma" charset="0"/>
              </a:rPr>
            </a:br>
            <a:r>
              <a:rPr lang="en-US" sz="1800" dirty="0">
                <a:latin typeface="+mn-lt"/>
                <a:cs typeface="Tahoma" charset="0"/>
              </a:rPr>
              <a:t>identifies the</a:t>
            </a:r>
            <a:br>
              <a:rPr lang="en-US" sz="1800" dirty="0">
                <a:latin typeface="+mn-lt"/>
                <a:cs typeface="Tahoma" charset="0"/>
              </a:rPr>
            </a:br>
            <a:r>
              <a:rPr lang="en-US" sz="1800" dirty="0">
                <a:latin typeface="+mn-lt"/>
                <a:cs typeface="Tahoma" charset="0"/>
              </a:rPr>
              <a:t>desired </a:t>
            </a:r>
            <a:r>
              <a:rPr lang="en-US" sz="1800" dirty="0" err="1">
                <a:latin typeface="+mn-lt"/>
                <a:cs typeface="Tahoma" charset="0"/>
              </a:rPr>
              <a:t>input,and</a:t>
            </a:r>
            <a:endParaRPr lang="en-US" sz="1800" dirty="0">
              <a:latin typeface="+mn-lt"/>
              <a:cs typeface="Tahoma" charset="0"/>
            </a:endParaRPr>
          </a:p>
          <a:p>
            <a:pPr algn="ctr"/>
            <a:endParaRPr lang="en-US" sz="1800" dirty="0">
              <a:latin typeface="+mn-lt"/>
              <a:cs typeface="Tahoma" charset="0"/>
            </a:endParaRPr>
          </a:p>
          <a:p>
            <a:pPr algn="ctr"/>
            <a:r>
              <a:rPr lang="en-US" sz="1800" dirty="0">
                <a:latin typeface="+mn-lt"/>
                <a:cs typeface="Tahoma" charset="0"/>
              </a:rPr>
              <a:t>a SELECTOR that enables that input</a:t>
            </a:r>
            <a:br>
              <a:rPr lang="en-US" sz="1800" dirty="0">
                <a:latin typeface="+mn-lt"/>
                <a:cs typeface="Tahoma" charset="0"/>
              </a:rPr>
            </a:br>
            <a:r>
              <a:rPr lang="en-US" sz="1800" dirty="0">
                <a:latin typeface="+mn-lt"/>
                <a:cs typeface="Tahoma" charset="0"/>
              </a:rPr>
              <a:t>onto the output.</a:t>
            </a:r>
          </a:p>
        </p:txBody>
      </p:sp>
      <p:grpSp>
        <p:nvGrpSpPr>
          <p:cNvPr id="21548" name="Group 99"/>
          <p:cNvGrpSpPr>
            <a:grpSpLocks/>
          </p:cNvGrpSpPr>
          <p:nvPr/>
        </p:nvGrpSpPr>
        <p:grpSpPr bwMode="auto">
          <a:xfrm>
            <a:off x="276225" y="3927475"/>
            <a:ext cx="409575" cy="1171575"/>
            <a:chOff x="5118" y="2581"/>
            <a:chExt cx="258" cy="738"/>
          </a:xfrm>
        </p:grpSpPr>
        <p:sp>
          <p:nvSpPr>
            <p:cNvPr id="21555" name="Freeform 100"/>
            <p:cNvSpPr>
              <a:spLocks/>
            </p:cNvSpPr>
            <p:nvPr/>
          </p:nvSpPr>
          <p:spPr bwMode="auto">
            <a:xfrm>
              <a:off x="5165" y="2703"/>
              <a:ext cx="129" cy="128"/>
            </a:xfrm>
            <a:custGeom>
              <a:avLst/>
              <a:gdLst>
                <a:gd name="T0" fmla="*/ 0 w 518"/>
                <a:gd name="T1" fmla="*/ 0 h 513"/>
                <a:gd name="T2" fmla="*/ 0 w 518"/>
                <a:gd name="T3" fmla="*/ 0 h 513"/>
                <a:gd name="T4" fmla="*/ 0 w 518"/>
                <a:gd name="T5" fmla="*/ 0 h 513"/>
                <a:gd name="T6" fmla="*/ 0 w 518"/>
                <a:gd name="T7" fmla="*/ 0 h 513"/>
                <a:gd name="T8" fmla="*/ 0 w 518"/>
                <a:gd name="T9" fmla="*/ 0 h 513"/>
                <a:gd name="T10" fmla="*/ 0 w 518"/>
                <a:gd name="T11" fmla="*/ 0 h 513"/>
                <a:gd name="T12" fmla="*/ 0 w 518"/>
                <a:gd name="T13" fmla="*/ 0 h 513"/>
                <a:gd name="T14" fmla="*/ 0 w 518"/>
                <a:gd name="T15" fmla="*/ 0 h 513"/>
                <a:gd name="T16" fmla="*/ 0 w 518"/>
                <a:gd name="T17" fmla="*/ 0 h 513"/>
                <a:gd name="T18" fmla="*/ 0 w 518"/>
                <a:gd name="T19" fmla="*/ 0 h 513"/>
                <a:gd name="T20" fmla="*/ 0 w 518"/>
                <a:gd name="T21" fmla="*/ 0 h 513"/>
                <a:gd name="T22" fmla="*/ 0 w 518"/>
                <a:gd name="T23" fmla="*/ 0 h 513"/>
                <a:gd name="T24" fmla="*/ 0 w 518"/>
                <a:gd name="T25" fmla="*/ 0 h 513"/>
                <a:gd name="T26" fmla="*/ 0 w 518"/>
                <a:gd name="T27" fmla="*/ 0 h 513"/>
                <a:gd name="T28" fmla="*/ 0 w 518"/>
                <a:gd name="T29" fmla="*/ 0 h 513"/>
                <a:gd name="T30" fmla="*/ 0 w 518"/>
                <a:gd name="T31" fmla="*/ 0 h 513"/>
                <a:gd name="T32" fmla="*/ 0 w 518"/>
                <a:gd name="T33" fmla="*/ 0 h 513"/>
                <a:gd name="T34" fmla="*/ 0 w 518"/>
                <a:gd name="T35" fmla="*/ 0 h 513"/>
                <a:gd name="T36" fmla="*/ 0 w 518"/>
                <a:gd name="T37" fmla="*/ 0 h 513"/>
                <a:gd name="T38" fmla="*/ 0 w 518"/>
                <a:gd name="T39" fmla="*/ 0 h 513"/>
                <a:gd name="T40" fmla="*/ 0 w 518"/>
                <a:gd name="T41" fmla="*/ 0 h 513"/>
                <a:gd name="T42" fmla="*/ 0 w 518"/>
                <a:gd name="T43" fmla="*/ 0 h 51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18"/>
                <a:gd name="T67" fmla="*/ 0 h 513"/>
                <a:gd name="T68" fmla="*/ 518 w 518"/>
                <a:gd name="T69" fmla="*/ 513 h 51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18" h="513">
                  <a:moveTo>
                    <a:pt x="338" y="148"/>
                  </a:moveTo>
                  <a:lnTo>
                    <a:pt x="275" y="52"/>
                  </a:lnTo>
                  <a:lnTo>
                    <a:pt x="210" y="0"/>
                  </a:lnTo>
                  <a:lnTo>
                    <a:pt x="134" y="0"/>
                  </a:lnTo>
                  <a:lnTo>
                    <a:pt x="51" y="33"/>
                  </a:lnTo>
                  <a:lnTo>
                    <a:pt x="13" y="90"/>
                  </a:lnTo>
                  <a:lnTo>
                    <a:pt x="0" y="167"/>
                  </a:lnTo>
                  <a:lnTo>
                    <a:pt x="13" y="270"/>
                  </a:lnTo>
                  <a:lnTo>
                    <a:pt x="63" y="385"/>
                  </a:lnTo>
                  <a:lnTo>
                    <a:pt x="153" y="462"/>
                  </a:lnTo>
                  <a:lnTo>
                    <a:pt x="223" y="501"/>
                  </a:lnTo>
                  <a:lnTo>
                    <a:pt x="294" y="513"/>
                  </a:lnTo>
                  <a:lnTo>
                    <a:pt x="351" y="494"/>
                  </a:lnTo>
                  <a:lnTo>
                    <a:pt x="383" y="462"/>
                  </a:lnTo>
                  <a:lnTo>
                    <a:pt x="403" y="385"/>
                  </a:lnTo>
                  <a:lnTo>
                    <a:pt x="396" y="295"/>
                  </a:lnTo>
                  <a:lnTo>
                    <a:pt x="376" y="219"/>
                  </a:lnTo>
                  <a:lnTo>
                    <a:pt x="504" y="148"/>
                  </a:lnTo>
                  <a:lnTo>
                    <a:pt x="518" y="116"/>
                  </a:lnTo>
                  <a:lnTo>
                    <a:pt x="504" y="102"/>
                  </a:lnTo>
                  <a:lnTo>
                    <a:pt x="364" y="186"/>
                  </a:lnTo>
                  <a:lnTo>
                    <a:pt x="338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Freeform 101"/>
            <p:cNvSpPr>
              <a:spLocks/>
            </p:cNvSpPr>
            <p:nvPr/>
          </p:nvSpPr>
          <p:spPr bwMode="auto">
            <a:xfrm>
              <a:off x="5257" y="2581"/>
              <a:ext cx="116" cy="287"/>
            </a:xfrm>
            <a:custGeom>
              <a:avLst/>
              <a:gdLst>
                <a:gd name="T0" fmla="*/ 0 w 461"/>
                <a:gd name="T1" fmla="*/ 0 h 1147"/>
                <a:gd name="T2" fmla="*/ 0 w 461"/>
                <a:gd name="T3" fmla="*/ 0 h 1147"/>
                <a:gd name="T4" fmla="*/ 0 w 461"/>
                <a:gd name="T5" fmla="*/ 0 h 1147"/>
                <a:gd name="T6" fmla="*/ 0 w 461"/>
                <a:gd name="T7" fmla="*/ 0 h 1147"/>
                <a:gd name="T8" fmla="*/ 0 w 461"/>
                <a:gd name="T9" fmla="*/ 0 h 1147"/>
                <a:gd name="T10" fmla="*/ 0 w 461"/>
                <a:gd name="T11" fmla="*/ 0 h 1147"/>
                <a:gd name="T12" fmla="*/ 0 w 461"/>
                <a:gd name="T13" fmla="*/ 0 h 1147"/>
                <a:gd name="T14" fmla="*/ 0 w 461"/>
                <a:gd name="T15" fmla="*/ 0 h 1147"/>
                <a:gd name="T16" fmla="*/ 0 w 461"/>
                <a:gd name="T17" fmla="*/ 0 h 1147"/>
                <a:gd name="T18" fmla="*/ 0 w 461"/>
                <a:gd name="T19" fmla="*/ 0 h 1147"/>
                <a:gd name="T20" fmla="*/ 0 w 461"/>
                <a:gd name="T21" fmla="*/ 0 h 1147"/>
                <a:gd name="T22" fmla="*/ 0 w 461"/>
                <a:gd name="T23" fmla="*/ 0 h 1147"/>
                <a:gd name="T24" fmla="*/ 0 w 461"/>
                <a:gd name="T25" fmla="*/ 0 h 1147"/>
                <a:gd name="T26" fmla="*/ 0 w 461"/>
                <a:gd name="T27" fmla="*/ 0 h 1147"/>
                <a:gd name="T28" fmla="*/ 0 w 461"/>
                <a:gd name="T29" fmla="*/ 0 h 1147"/>
                <a:gd name="T30" fmla="*/ 0 w 461"/>
                <a:gd name="T31" fmla="*/ 0 h 1147"/>
                <a:gd name="T32" fmla="*/ 0 w 461"/>
                <a:gd name="T33" fmla="*/ 0 h 1147"/>
                <a:gd name="T34" fmla="*/ 0 w 461"/>
                <a:gd name="T35" fmla="*/ 0 h 1147"/>
                <a:gd name="T36" fmla="*/ 0 w 461"/>
                <a:gd name="T37" fmla="*/ 0 h 1147"/>
                <a:gd name="T38" fmla="*/ 0 w 461"/>
                <a:gd name="T39" fmla="*/ 0 h 1147"/>
                <a:gd name="T40" fmla="*/ 0 w 461"/>
                <a:gd name="T41" fmla="*/ 0 h 1147"/>
                <a:gd name="T42" fmla="*/ 0 w 461"/>
                <a:gd name="T43" fmla="*/ 0 h 1147"/>
                <a:gd name="T44" fmla="*/ 0 w 461"/>
                <a:gd name="T45" fmla="*/ 0 h 1147"/>
                <a:gd name="T46" fmla="*/ 0 w 461"/>
                <a:gd name="T47" fmla="*/ 0 h 1147"/>
                <a:gd name="T48" fmla="*/ 0 w 461"/>
                <a:gd name="T49" fmla="*/ 0 h 1147"/>
                <a:gd name="T50" fmla="*/ 0 w 461"/>
                <a:gd name="T51" fmla="*/ 0 h 1147"/>
                <a:gd name="T52" fmla="*/ 0 w 461"/>
                <a:gd name="T53" fmla="*/ 0 h 1147"/>
                <a:gd name="T54" fmla="*/ 0 w 461"/>
                <a:gd name="T55" fmla="*/ 0 h 1147"/>
                <a:gd name="T56" fmla="*/ 0 w 461"/>
                <a:gd name="T57" fmla="*/ 0 h 1147"/>
                <a:gd name="T58" fmla="*/ 0 w 461"/>
                <a:gd name="T59" fmla="*/ 0 h 1147"/>
                <a:gd name="T60" fmla="*/ 0 w 461"/>
                <a:gd name="T61" fmla="*/ 0 h 1147"/>
                <a:gd name="T62" fmla="*/ 0 w 461"/>
                <a:gd name="T63" fmla="*/ 0 h 1147"/>
                <a:gd name="T64" fmla="*/ 0 w 461"/>
                <a:gd name="T65" fmla="*/ 0 h 1147"/>
                <a:gd name="T66" fmla="*/ 0 w 461"/>
                <a:gd name="T67" fmla="*/ 0 h 1147"/>
                <a:gd name="T68" fmla="*/ 0 w 461"/>
                <a:gd name="T69" fmla="*/ 0 h 1147"/>
                <a:gd name="T70" fmla="*/ 0 w 461"/>
                <a:gd name="T71" fmla="*/ 0 h 1147"/>
                <a:gd name="T72" fmla="*/ 0 w 461"/>
                <a:gd name="T73" fmla="*/ 0 h 1147"/>
                <a:gd name="T74" fmla="*/ 0 w 461"/>
                <a:gd name="T75" fmla="*/ 0 h 1147"/>
                <a:gd name="T76" fmla="*/ 0 w 461"/>
                <a:gd name="T77" fmla="*/ 0 h 114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61"/>
                <a:gd name="T118" fmla="*/ 0 h 1147"/>
                <a:gd name="T119" fmla="*/ 461 w 461"/>
                <a:gd name="T120" fmla="*/ 1147 h 114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61" h="1147">
                  <a:moveTo>
                    <a:pt x="128" y="969"/>
                  </a:moveTo>
                  <a:lnTo>
                    <a:pt x="44" y="1032"/>
                  </a:lnTo>
                  <a:lnTo>
                    <a:pt x="19" y="1052"/>
                  </a:lnTo>
                  <a:lnTo>
                    <a:pt x="0" y="1097"/>
                  </a:lnTo>
                  <a:lnTo>
                    <a:pt x="25" y="1141"/>
                  </a:lnTo>
                  <a:lnTo>
                    <a:pt x="51" y="1147"/>
                  </a:lnTo>
                  <a:lnTo>
                    <a:pt x="128" y="1122"/>
                  </a:lnTo>
                  <a:lnTo>
                    <a:pt x="243" y="1032"/>
                  </a:lnTo>
                  <a:lnTo>
                    <a:pt x="346" y="924"/>
                  </a:lnTo>
                  <a:lnTo>
                    <a:pt x="455" y="801"/>
                  </a:lnTo>
                  <a:lnTo>
                    <a:pt x="461" y="750"/>
                  </a:lnTo>
                  <a:lnTo>
                    <a:pt x="461" y="610"/>
                  </a:lnTo>
                  <a:lnTo>
                    <a:pt x="429" y="392"/>
                  </a:lnTo>
                  <a:lnTo>
                    <a:pt x="448" y="264"/>
                  </a:lnTo>
                  <a:lnTo>
                    <a:pt x="461" y="212"/>
                  </a:lnTo>
                  <a:lnTo>
                    <a:pt x="442" y="186"/>
                  </a:lnTo>
                  <a:lnTo>
                    <a:pt x="396" y="161"/>
                  </a:lnTo>
                  <a:lnTo>
                    <a:pt x="365" y="142"/>
                  </a:lnTo>
                  <a:lnTo>
                    <a:pt x="384" y="27"/>
                  </a:lnTo>
                  <a:lnTo>
                    <a:pt x="371" y="0"/>
                  </a:lnTo>
                  <a:lnTo>
                    <a:pt x="346" y="8"/>
                  </a:lnTo>
                  <a:lnTo>
                    <a:pt x="333" y="155"/>
                  </a:lnTo>
                  <a:lnTo>
                    <a:pt x="321" y="193"/>
                  </a:lnTo>
                  <a:lnTo>
                    <a:pt x="314" y="218"/>
                  </a:lnTo>
                  <a:lnTo>
                    <a:pt x="262" y="199"/>
                  </a:lnTo>
                  <a:lnTo>
                    <a:pt x="224" y="199"/>
                  </a:lnTo>
                  <a:lnTo>
                    <a:pt x="224" y="224"/>
                  </a:lnTo>
                  <a:lnTo>
                    <a:pt x="250" y="245"/>
                  </a:lnTo>
                  <a:lnTo>
                    <a:pt x="295" y="245"/>
                  </a:lnTo>
                  <a:lnTo>
                    <a:pt x="327" y="270"/>
                  </a:lnTo>
                  <a:lnTo>
                    <a:pt x="352" y="314"/>
                  </a:lnTo>
                  <a:lnTo>
                    <a:pt x="377" y="385"/>
                  </a:lnTo>
                  <a:lnTo>
                    <a:pt x="396" y="526"/>
                  </a:lnTo>
                  <a:lnTo>
                    <a:pt x="396" y="654"/>
                  </a:lnTo>
                  <a:lnTo>
                    <a:pt x="384" y="757"/>
                  </a:lnTo>
                  <a:lnTo>
                    <a:pt x="359" y="801"/>
                  </a:lnTo>
                  <a:lnTo>
                    <a:pt x="269" y="866"/>
                  </a:lnTo>
                  <a:lnTo>
                    <a:pt x="172" y="924"/>
                  </a:lnTo>
                  <a:lnTo>
                    <a:pt x="128" y="9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Freeform 102"/>
            <p:cNvSpPr>
              <a:spLocks/>
            </p:cNvSpPr>
            <p:nvPr/>
          </p:nvSpPr>
          <p:spPr bwMode="auto">
            <a:xfrm>
              <a:off x="5118" y="2846"/>
              <a:ext cx="104" cy="173"/>
            </a:xfrm>
            <a:custGeom>
              <a:avLst/>
              <a:gdLst>
                <a:gd name="T0" fmla="*/ 0 w 417"/>
                <a:gd name="T1" fmla="*/ 0 h 693"/>
                <a:gd name="T2" fmla="*/ 0 w 417"/>
                <a:gd name="T3" fmla="*/ 0 h 693"/>
                <a:gd name="T4" fmla="*/ 0 w 417"/>
                <a:gd name="T5" fmla="*/ 0 h 693"/>
                <a:gd name="T6" fmla="*/ 0 w 417"/>
                <a:gd name="T7" fmla="*/ 0 h 693"/>
                <a:gd name="T8" fmla="*/ 0 w 417"/>
                <a:gd name="T9" fmla="*/ 0 h 693"/>
                <a:gd name="T10" fmla="*/ 0 w 417"/>
                <a:gd name="T11" fmla="*/ 0 h 693"/>
                <a:gd name="T12" fmla="*/ 0 w 417"/>
                <a:gd name="T13" fmla="*/ 0 h 693"/>
                <a:gd name="T14" fmla="*/ 0 w 417"/>
                <a:gd name="T15" fmla="*/ 0 h 693"/>
                <a:gd name="T16" fmla="*/ 0 w 417"/>
                <a:gd name="T17" fmla="*/ 0 h 693"/>
                <a:gd name="T18" fmla="*/ 0 w 417"/>
                <a:gd name="T19" fmla="*/ 0 h 693"/>
                <a:gd name="T20" fmla="*/ 0 w 417"/>
                <a:gd name="T21" fmla="*/ 0 h 693"/>
                <a:gd name="T22" fmla="*/ 0 w 417"/>
                <a:gd name="T23" fmla="*/ 0 h 693"/>
                <a:gd name="T24" fmla="*/ 0 w 417"/>
                <a:gd name="T25" fmla="*/ 0 h 693"/>
                <a:gd name="T26" fmla="*/ 0 w 417"/>
                <a:gd name="T27" fmla="*/ 0 h 693"/>
                <a:gd name="T28" fmla="*/ 0 w 417"/>
                <a:gd name="T29" fmla="*/ 0 h 693"/>
                <a:gd name="T30" fmla="*/ 0 w 417"/>
                <a:gd name="T31" fmla="*/ 0 h 693"/>
                <a:gd name="T32" fmla="*/ 0 w 417"/>
                <a:gd name="T33" fmla="*/ 0 h 693"/>
                <a:gd name="T34" fmla="*/ 0 w 417"/>
                <a:gd name="T35" fmla="*/ 0 h 693"/>
                <a:gd name="T36" fmla="*/ 0 w 417"/>
                <a:gd name="T37" fmla="*/ 0 h 693"/>
                <a:gd name="T38" fmla="*/ 0 w 417"/>
                <a:gd name="T39" fmla="*/ 0 h 693"/>
                <a:gd name="T40" fmla="*/ 0 w 417"/>
                <a:gd name="T41" fmla="*/ 0 h 693"/>
                <a:gd name="T42" fmla="*/ 0 w 417"/>
                <a:gd name="T43" fmla="*/ 0 h 693"/>
                <a:gd name="T44" fmla="*/ 0 w 417"/>
                <a:gd name="T45" fmla="*/ 0 h 693"/>
                <a:gd name="T46" fmla="*/ 0 w 417"/>
                <a:gd name="T47" fmla="*/ 0 h 693"/>
                <a:gd name="T48" fmla="*/ 0 w 417"/>
                <a:gd name="T49" fmla="*/ 0 h 693"/>
                <a:gd name="T50" fmla="*/ 0 w 417"/>
                <a:gd name="T51" fmla="*/ 0 h 693"/>
                <a:gd name="T52" fmla="*/ 0 w 417"/>
                <a:gd name="T53" fmla="*/ 0 h 693"/>
                <a:gd name="T54" fmla="*/ 0 w 417"/>
                <a:gd name="T55" fmla="*/ 0 h 693"/>
                <a:gd name="T56" fmla="*/ 0 w 417"/>
                <a:gd name="T57" fmla="*/ 0 h 693"/>
                <a:gd name="T58" fmla="*/ 0 w 417"/>
                <a:gd name="T59" fmla="*/ 0 h 693"/>
                <a:gd name="T60" fmla="*/ 0 w 417"/>
                <a:gd name="T61" fmla="*/ 0 h 693"/>
                <a:gd name="T62" fmla="*/ 0 w 417"/>
                <a:gd name="T63" fmla="*/ 0 h 693"/>
                <a:gd name="T64" fmla="*/ 0 w 417"/>
                <a:gd name="T65" fmla="*/ 0 h 693"/>
                <a:gd name="T66" fmla="*/ 0 w 417"/>
                <a:gd name="T67" fmla="*/ 0 h 693"/>
                <a:gd name="T68" fmla="*/ 0 w 417"/>
                <a:gd name="T69" fmla="*/ 0 h 693"/>
                <a:gd name="T70" fmla="*/ 0 w 417"/>
                <a:gd name="T71" fmla="*/ 0 h 69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7"/>
                <a:gd name="T109" fmla="*/ 0 h 693"/>
                <a:gd name="T110" fmla="*/ 417 w 417"/>
                <a:gd name="T111" fmla="*/ 693 h 69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7" h="693">
                  <a:moveTo>
                    <a:pt x="417" y="20"/>
                  </a:moveTo>
                  <a:lnTo>
                    <a:pt x="371" y="0"/>
                  </a:lnTo>
                  <a:lnTo>
                    <a:pt x="275" y="7"/>
                  </a:lnTo>
                  <a:lnTo>
                    <a:pt x="191" y="71"/>
                  </a:lnTo>
                  <a:lnTo>
                    <a:pt x="70" y="206"/>
                  </a:lnTo>
                  <a:lnTo>
                    <a:pt x="6" y="315"/>
                  </a:lnTo>
                  <a:lnTo>
                    <a:pt x="0" y="353"/>
                  </a:lnTo>
                  <a:lnTo>
                    <a:pt x="32" y="424"/>
                  </a:lnTo>
                  <a:lnTo>
                    <a:pt x="101" y="456"/>
                  </a:lnTo>
                  <a:lnTo>
                    <a:pt x="191" y="494"/>
                  </a:lnTo>
                  <a:lnTo>
                    <a:pt x="262" y="513"/>
                  </a:lnTo>
                  <a:lnTo>
                    <a:pt x="294" y="546"/>
                  </a:lnTo>
                  <a:lnTo>
                    <a:pt x="275" y="590"/>
                  </a:lnTo>
                  <a:lnTo>
                    <a:pt x="224" y="642"/>
                  </a:lnTo>
                  <a:lnTo>
                    <a:pt x="160" y="648"/>
                  </a:lnTo>
                  <a:lnTo>
                    <a:pt x="115" y="628"/>
                  </a:lnTo>
                  <a:lnTo>
                    <a:pt x="89" y="648"/>
                  </a:lnTo>
                  <a:lnTo>
                    <a:pt x="95" y="674"/>
                  </a:lnTo>
                  <a:lnTo>
                    <a:pt x="147" y="693"/>
                  </a:lnTo>
                  <a:lnTo>
                    <a:pt x="224" y="693"/>
                  </a:lnTo>
                  <a:lnTo>
                    <a:pt x="294" y="674"/>
                  </a:lnTo>
                  <a:lnTo>
                    <a:pt x="333" y="648"/>
                  </a:lnTo>
                  <a:lnTo>
                    <a:pt x="358" y="603"/>
                  </a:lnTo>
                  <a:lnTo>
                    <a:pt x="371" y="552"/>
                  </a:lnTo>
                  <a:lnTo>
                    <a:pt x="339" y="506"/>
                  </a:lnTo>
                  <a:lnTo>
                    <a:pt x="262" y="475"/>
                  </a:lnTo>
                  <a:lnTo>
                    <a:pt x="172" y="449"/>
                  </a:lnTo>
                  <a:lnTo>
                    <a:pt x="95" y="405"/>
                  </a:lnTo>
                  <a:lnTo>
                    <a:pt x="76" y="366"/>
                  </a:lnTo>
                  <a:lnTo>
                    <a:pt x="89" y="296"/>
                  </a:lnTo>
                  <a:lnTo>
                    <a:pt x="147" y="206"/>
                  </a:lnTo>
                  <a:lnTo>
                    <a:pt x="218" y="154"/>
                  </a:lnTo>
                  <a:lnTo>
                    <a:pt x="327" y="116"/>
                  </a:lnTo>
                  <a:lnTo>
                    <a:pt x="417" y="97"/>
                  </a:lnTo>
                  <a:lnTo>
                    <a:pt x="417" y="45"/>
                  </a:lnTo>
                  <a:lnTo>
                    <a:pt x="417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8" name="Freeform 103"/>
            <p:cNvSpPr>
              <a:spLocks/>
            </p:cNvSpPr>
            <p:nvPr/>
          </p:nvSpPr>
          <p:spPr bwMode="auto">
            <a:xfrm>
              <a:off x="5203" y="2838"/>
              <a:ext cx="97" cy="213"/>
            </a:xfrm>
            <a:custGeom>
              <a:avLst/>
              <a:gdLst>
                <a:gd name="T0" fmla="*/ 0 w 390"/>
                <a:gd name="T1" fmla="*/ 0 h 852"/>
                <a:gd name="T2" fmla="*/ 0 w 390"/>
                <a:gd name="T3" fmla="*/ 0 h 852"/>
                <a:gd name="T4" fmla="*/ 0 w 390"/>
                <a:gd name="T5" fmla="*/ 0 h 852"/>
                <a:gd name="T6" fmla="*/ 0 w 390"/>
                <a:gd name="T7" fmla="*/ 0 h 852"/>
                <a:gd name="T8" fmla="*/ 0 w 390"/>
                <a:gd name="T9" fmla="*/ 0 h 852"/>
                <a:gd name="T10" fmla="*/ 0 w 390"/>
                <a:gd name="T11" fmla="*/ 0 h 852"/>
                <a:gd name="T12" fmla="*/ 0 w 390"/>
                <a:gd name="T13" fmla="*/ 0 h 852"/>
                <a:gd name="T14" fmla="*/ 0 w 390"/>
                <a:gd name="T15" fmla="*/ 0 h 852"/>
                <a:gd name="T16" fmla="*/ 0 w 390"/>
                <a:gd name="T17" fmla="*/ 0 h 852"/>
                <a:gd name="T18" fmla="*/ 0 w 390"/>
                <a:gd name="T19" fmla="*/ 0 h 852"/>
                <a:gd name="T20" fmla="*/ 0 w 390"/>
                <a:gd name="T21" fmla="*/ 0 h 852"/>
                <a:gd name="T22" fmla="*/ 0 w 390"/>
                <a:gd name="T23" fmla="*/ 0 h 852"/>
                <a:gd name="T24" fmla="*/ 0 w 390"/>
                <a:gd name="T25" fmla="*/ 0 h 852"/>
                <a:gd name="T26" fmla="*/ 0 w 390"/>
                <a:gd name="T27" fmla="*/ 0 h 852"/>
                <a:gd name="T28" fmla="*/ 0 w 390"/>
                <a:gd name="T29" fmla="*/ 0 h 852"/>
                <a:gd name="T30" fmla="*/ 0 w 390"/>
                <a:gd name="T31" fmla="*/ 0 h 852"/>
                <a:gd name="T32" fmla="*/ 0 w 390"/>
                <a:gd name="T33" fmla="*/ 0 h 852"/>
                <a:gd name="T34" fmla="*/ 0 w 390"/>
                <a:gd name="T35" fmla="*/ 0 h 852"/>
                <a:gd name="T36" fmla="*/ 0 w 390"/>
                <a:gd name="T37" fmla="*/ 0 h 852"/>
                <a:gd name="T38" fmla="*/ 0 w 390"/>
                <a:gd name="T39" fmla="*/ 0 h 852"/>
                <a:gd name="T40" fmla="*/ 0 w 390"/>
                <a:gd name="T41" fmla="*/ 0 h 85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90"/>
                <a:gd name="T64" fmla="*/ 0 h 852"/>
                <a:gd name="T65" fmla="*/ 390 w 390"/>
                <a:gd name="T66" fmla="*/ 852 h 85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90" h="852">
                  <a:moveTo>
                    <a:pt x="340" y="269"/>
                  </a:moveTo>
                  <a:lnTo>
                    <a:pt x="300" y="109"/>
                  </a:lnTo>
                  <a:lnTo>
                    <a:pt x="256" y="31"/>
                  </a:lnTo>
                  <a:lnTo>
                    <a:pt x="160" y="0"/>
                  </a:lnTo>
                  <a:lnTo>
                    <a:pt x="64" y="12"/>
                  </a:lnTo>
                  <a:lnTo>
                    <a:pt x="19" y="96"/>
                  </a:lnTo>
                  <a:lnTo>
                    <a:pt x="26" y="199"/>
                  </a:lnTo>
                  <a:lnTo>
                    <a:pt x="51" y="365"/>
                  </a:lnTo>
                  <a:lnTo>
                    <a:pt x="51" y="512"/>
                  </a:lnTo>
                  <a:lnTo>
                    <a:pt x="19" y="640"/>
                  </a:lnTo>
                  <a:lnTo>
                    <a:pt x="0" y="711"/>
                  </a:lnTo>
                  <a:lnTo>
                    <a:pt x="13" y="774"/>
                  </a:lnTo>
                  <a:lnTo>
                    <a:pt x="57" y="807"/>
                  </a:lnTo>
                  <a:lnTo>
                    <a:pt x="116" y="839"/>
                  </a:lnTo>
                  <a:lnTo>
                    <a:pt x="173" y="852"/>
                  </a:lnTo>
                  <a:lnTo>
                    <a:pt x="243" y="852"/>
                  </a:lnTo>
                  <a:lnTo>
                    <a:pt x="327" y="787"/>
                  </a:lnTo>
                  <a:lnTo>
                    <a:pt x="390" y="653"/>
                  </a:lnTo>
                  <a:lnTo>
                    <a:pt x="384" y="531"/>
                  </a:lnTo>
                  <a:lnTo>
                    <a:pt x="346" y="390"/>
                  </a:lnTo>
                  <a:lnTo>
                    <a:pt x="340" y="2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9" name="Freeform 104"/>
            <p:cNvSpPr>
              <a:spLocks/>
            </p:cNvSpPr>
            <p:nvPr/>
          </p:nvSpPr>
          <p:spPr bwMode="auto">
            <a:xfrm>
              <a:off x="5174" y="3011"/>
              <a:ext cx="74" cy="308"/>
            </a:xfrm>
            <a:custGeom>
              <a:avLst/>
              <a:gdLst>
                <a:gd name="T0" fmla="*/ 0 w 296"/>
                <a:gd name="T1" fmla="*/ 0 h 1231"/>
                <a:gd name="T2" fmla="*/ 0 w 296"/>
                <a:gd name="T3" fmla="*/ 0 h 1231"/>
                <a:gd name="T4" fmla="*/ 0 w 296"/>
                <a:gd name="T5" fmla="*/ 0 h 1231"/>
                <a:gd name="T6" fmla="*/ 0 w 296"/>
                <a:gd name="T7" fmla="*/ 0 h 1231"/>
                <a:gd name="T8" fmla="*/ 0 w 296"/>
                <a:gd name="T9" fmla="*/ 0 h 1231"/>
                <a:gd name="T10" fmla="*/ 0 w 296"/>
                <a:gd name="T11" fmla="*/ 0 h 1231"/>
                <a:gd name="T12" fmla="*/ 0 w 296"/>
                <a:gd name="T13" fmla="*/ 0 h 1231"/>
                <a:gd name="T14" fmla="*/ 0 w 296"/>
                <a:gd name="T15" fmla="*/ 0 h 1231"/>
                <a:gd name="T16" fmla="*/ 0 w 296"/>
                <a:gd name="T17" fmla="*/ 0 h 1231"/>
                <a:gd name="T18" fmla="*/ 0 w 296"/>
                <a:gd name="T19" fmla="*/ 0 h 1231"/>
                <a:gd name="T20" fmla="*/ 0 w 296"/>
                <a:gd name="T21" fmla="*/ 0 h 1231"/>
                <a:gd name="T22" fmla="*/ 0 w 296"/>
                <a:gd name="T23" fmla="*/ 0 h 1231"/>
                <a:gd name="T24" fmla="*/ 0 w 296"/>
                <a:gd name="T25" fmla="*/ 0 h 1231"/>
                <a:gd name="T26" fmla="*/ 0 w 296"/>
                <a:gd name="T27" fmla="*/ 0 h 1231"/>
                <a:gd name="T28" fmla="*/ 0 w 296"/>
                <a:gd name="T29" fmla="*/ 0 h 1231"/>
                <a:gd name="T30" fmla="*/ 0 w 296"/>
                <a:gd name="T31" fmla="*/ 0 h 1231"/>
                <a:gd name="T32" fmla="*/ 0 w 296"/>
                <a:gd name="T33" fmla="*/ 0 h 1231"/>
                <a:gd name="T34" fmla="*/ 0 w 296"/>
                <a:gd name="T35" fmla="*/ 0 h 1231"/>
                <a:gd name="T36" fmla="*/ 0 w 296"/>
                <a:gd name="T37" fmla="*/ 0 h 1231"/>
                <a:gd name="T38" fmla="*/ 0 w 296"/>
                <a:gd name="T39" fmla="*/ 0 h 1231"/>
                <a:gd name="T40" fmla="*/ 0 w 296"/>
                <a:gd name="T41" fmla="*/ 0 h 1231"/>
                <a:gd name="T42" fmla="*/ 0 w 296"/>
                <a:gd name="T43" fmla="*/ 0 h 1231"/>
                <a:gd name="T44" fmla="*/ 0 w 296"/>
                <a:gd name="T45" fmla="*/ 0 h 1231"/>
                <a:gd name="T46" fmla="*/ 0 w 296"/>
                <a:gd name="T47" fmla="*/ 0 h 1231"/>
                <a:gd name="T48" fmla="*/ 0 w 296"/>
                <a:gd name="T49" fmla="*/ 0 h 1231"/>
                <a:gd name="T50" fmla="*/ 0 w 296"/>
                <a:gd name="T51" fmla="*/ 0 h 1231"/>
                <a:gd name="T52" fmla="*/ 0 w 296"/>
                <a:gd name="T53" fmla="*/ 0 h 1231"/>
                <a:gd name="T54" fmla="*/ 0 w 296"/>
                <a:gd name="T55" fmla="*/ 0 h 1231"/>
                <a:gd name="T56" fmla="*/ 0 w 296"/>
                <a:gd name="T57" fmla="*/ 0 h 123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96"/>
                <a:gd name="T88" fmla="*/ 0 h 1231"/>
                <a:gd name="T89" fmla="*/ 296 w 296"/>
                <a:gd name="T90" fmla="*/ 1231 h 123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96" h="1231">
                  <a:moveTo>
                    <a:pt x="282" y="19"/>
                  </a:moveTo>
                  <a:lnTo>
                    <a:pt x="206" y="0"/>
                  </a:lnTo>
                  <a:lnTo>
                    <a:pt x="161" y="19"/>
                  </a:lnTo>
                  <a:lnTo>
                    <a:pt x="142" y="82"/>
                  </a:lnTo>
                  <a:lnTo>
                    <a:pt x="161" y="435"/>
                  </a:lnTo>
                  <a:lnTo>
                    <a:pt x="161" y="518"/>
                  </a:lnTo>
                  <a:lnTo>
                    <a:pt x="135" y="673"/>
                  </a:lnTo>
                  <a:lnTo>
                    <a:pt x="129" y="852"/>
                  </a:lnTo>
                  <a:lnTo>
                    <a:pt x="142" y="942"/>
                  </a:lnTo>
                  <a:lnTo>
                    <a:pt x="129" y="992"/>
                  </a:lnTo>
                  <a:lnTo>
                    <a:pt x="39" y="1070"/>
                  </a:lnTo>
                  <a:lnTo>
                    <a:pt x="0" y="1166"/>
                  </a:lnTo>
                  <a:lnTo>
                    <a:pt x="7" y="1198"/>
                  </a:lnTo>
                  <a:lnTo>
                    <a:pt x="77" y="1231"/>
                  </a:lnTo>
                  <a:lnTo>
                    <a:pt x="96" y="1217"/>
                  </a:lnTo>
                  <a:lnTo>
                    <a:pt x="104" y="1160"/>
                  </a:lnTo>
                  <a:lnTo>
                    <a:pt x="123" y="1076"/>
                  </a:lnTo>
                  <a:lnTo>
                    <a:pt x="154" y="1038"/>
                  </a:lnTo>
                  <a:lnTo>
                    <a:pt x="192" y="1013"/>
                  </a:lnTo>
                  <a:lnTo>
                    <a:pt x="225" y="980"/>
                  </a:lnTo>
                  <a:lnTo>
                    <a:pt x="232" y="954"/>
                  </a:lnTo>
                  <a:lnTo>
                    <a:pt x="213" y="923"/>
                  </a:lnTo>
                  <a:lnTo>
                    <a:pt x="192" y="904"/>
                  </a:lnTo>
                  <a:lnTo>
                    <a:pt x="180" y="826"/>
                  </a:lnTo>
                  <a:lnTo>
                    <a:pt x="192" y="665"/>
                  </a:lnTo>
                  <a:lnTo>
                    <a:pt x="238" y="480"/>
                  </a:lnTo>
                  <a:lnTo>
                    <a:pt x="282" y="332"/>
                  </a:lnTo>
                  <a:lnTo>
                    <a:pt x="296" y="153"/>
                  </a:lnTo>
                  <a:lnTo>
                    <a:pt x="282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0" name="Freeform 105"/>
            <p:cNvSpPr>
              <a:spLocks/>
            </p:cNvSpPr>
            <p:nvPr/>
          </p:nvSpPr>
          <p:spPr bwMode="auto">
            <a:xfrm>
              <a:off x="5254" y="3011"/>
              <a:ext cx="122" cy="260"/>
            </a:xfrm>
            <a:custGeom>
              <a:avLst/>
              <a:gdLst>
                <a:gd name="T0" fmla="*/ 0 w 487"/>
                <a:gd name="T1" fmla="*/ 0 h 1038"/>
                <a:gd name="T2" fmla="*/ 0 w 487"/>
                <a:gd name="T3" fmla="*/ 0 h 1038"/>
                <a:gd name="T4" fmla="*/ 0 w 487"/>
                <a:gd name="T5" fmla="*/ 0 h 1038"/>
                <a:gd name="T6" fmla="*/ 0 w 487"/>
                <a:gd name="T7" fmla="*/ 0 h 1038"/>
                <a:gd name="T8" fmla="*/ 0 w 487"/>
                <a:gd name="T9" fmla="*/ 0 h 1038"/>
                <a:gd name="T10" fmla="*/ 0 w 487"/>
                <a:gd name="T11" fmla="*/ 0 h 1038"/>
                <a:gd name="T12" fmla="*/ 0 w 487"/>
                <a:gd name="T13" fmla="*/ 0 h 1038"/>
                <a:gd name="T14" fmla="*/ 0 w 487"/>
                <a:gd name="T15" fmla="*/ 0 h 1038"/>
                <a:gd name="T16" fmla="*/ 0 w 487"/>
                <a:gd name="T17" fmla="*/ 0 h 1038"/>
                <a:gd name="T18" fmla="*/ 0 w 487"/>
                <a:gd name="T19" fmla="*/ 0 h 1038"/>
                <a:gd name="T20" fmla="*/ 0 w 487"/>
                <a:gd name="T21" fmla="*/ 0 h 1038"/>
                <a:gd name="T22" fmla="*/ 0 w 487"/>
                <a:gd name="T23" fmla="*/ 0 h 1038"/>
                <a:gd name="T24" fmla="*/ 0 w 487"/>
                <a:gd name="T25" fmla="*/ 0 h 1038"/>
                <a:gd name="T26" fmla="*/ 0 w 487"/>
                <a:gd name="T27" fmla="*/ 0 h 1038"/>
                <a:gd name="T28" fmla="*/ 0 w 487"/>
                <a:gd name="T29" fmla="*/ 0 h 1038"/>
                <a:gd name="T30" fmla="*/ 0 w 487"/>
                <a:gd name="T31" fmla="*/ 0 h 1038"/>
                <a:gd name="T32" fmla="*/ 0 w 487"/>
                <a:gd name="T33" fmla="*/ 0 h 1038"/>
                <a:gd name="T34" fmla="*/ 0 w 487"/>
                <a:gd name="T35" fmla="*/ 0 h 1038"/>
                <a:gd name="T36" fmla="*/ 0 w 487"/>
                <a:gd name="T37" fmla="*/ 0 h 1038"/>
                <a:gd name="T38" fmla="*/ 0 w 487"/>
                <a:gd name="T39" fmla="*/ 0 h 1038"/>
                <a:gd name="T40" fmla="*/ 0 w 487"/>
                <a:gd name="T41" fmla="*/ 0 h 1038"/>
                <a:gd name="T42" fmla="*/ 0 w 487"/>
                <a:gd name="T43" fmla="*/ 0 h 1038"/>
                <a:gd name="T44" fmla="*/ 0 w 487"/>
                <a:gd name="T45" fmla="*/ 0 h 1038"/>
                <a:gd name="T46" fmla="*/ 0 w 487"/>
                <a:gd name="T47" fmla="*/ 0 h 1038"/>
                <a:gd name="T48" fmla="*/ 0 w 487"/>
                <a:gd name="T49" fmla="*/ 0 h 1038"/>
                <a:gd name="T50" fmla="*/ 0 w 487"/>
                <a:gd name="T51" fmla="*/ 0 h 1038"/>
                <a:gd name="T52" fmla="*/ 0 w 487"/>
                <a:gd name="T53" fmla="*/ 0 h 1038"/>
                <a:gd name="T54" fmla="*/ 0 w 487"/>
                <a:gd name="T55" fmla="*/ 0 h 1038"/>
                <a:gd name="T56" fmla="*/ 0 w 487"/>
                <a:gd name="T57" fmla="*/ 0 h 1038"/>
                <a:gd name="T58" fmla="*/ 0 w 487"/>
                <a:gd name="T59" fmla="*/ 0 h 1038"/>
                <a:gd name="T60" fmla="*/ 0 w 487"/>
                <a:gd name="T61" fmla="*/ 0 h 1038"/>
                <a:gd name="T62" fmla="*/ 0 w 487"/>
                <a:gd name="T63" fmla="*/ 0 h 103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7"/>
                <a:gd name="T97" fmla="*/ 0 h 1038"/>
                <a:gd name="T98" fmla="*/ 487 w 487"/>
                <a:gd name="T99" fmla="*/ 1038 h 103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7" h="1038">
                  <a:moveTo>
                    <a:pt x="160" y="153"/>
                  </a:moveTo>
                  <a:lnTo>
                    <a:pt x="147" y="51"/>
                  </a:lnTo>
                  <a:lnTo>
                    <a:pt x="90" y="0"/>
                  </a:lnTo>
                  <a:lnTo>
                    <a:pt x="7" y="6"/>
                  </a:lnTo>
                  <a:lnTo>
                    <a:pt x="0" y="51"/>
                  </a:lnTo>
                  <a:lnTo>
                    <a:pt x="7" y="147"/>
                  </a:lnTo>
                  <a:lnTo>
                    <a:pt x="51" y="294"/>
                  </a:lnTo>
                  <a:lnTo>
                    <a:pt x="84" y="403"/>
                  </a:lnTo>
                  <a:lnTo>
                    <a:pt x="122" y="550"/>
                  </a:lnTo>
                  <a:lnTo>
                    <a:pt x="135" y="678"/>
                  </a:lnTo>
                  <a:lnTo>
                    <a:pt x="135" y="781"/>
                  </a:lnTo>
                  <a:lnTo>
                    <a:pt x="116" y="858"/>
                  </a:lnTo>
                  <a:lnTo>
                    <a:pt x="97" y="883"/>
                  </a:lnTo>
                  <a:lnTo>
                    <a:pt x="97" y="909"/>
                  </a:lnTo>
                  <a:lnTo>
                    <a:pt x="122" y="948"/>
                  </a:lnTo>
                  <a:lnTo>
                    <a:pt x="166" y="961"/>
                  </a:lnTo>
                  <a:lnTo>
                    <a:pt x="237" y="961"/>
                  </a:lnTo>
                  <a:lnTo>
                    <a:pt x="365" y="992"/>
                  </a:lnTo>
                  <a:lnTo>
                    <a:pt x="403" y="1038"/>
                  </a:lnTo>
                  <a:lnTo>
                    <a:pt x="461" y="1011"/>
                  </a:lnTo>
                  <a:lnTo>
                    <a:pt x="487" y="948"/>
                  </a:lnTo>
                  <a:lnTo>
                    <a:pt x="461" y="923"/>
                  </a:lnTo>
                  <a:lnTo>
                    <a:pt x="353" y="909"/>
                  </a:lnTo>
                  <a:lnTo>
                    <a:pt x="231" y="909"/>
                  </a:lnTo>
                  <a:lnTo>
                    <a:pt x="179" y="902"/>
                  </a:lnTo>
                  <a:lnTo>
                    <a:pt x="166" y="864"/>
                  </a:lnTo>
                  <a:lnTo>
                    <a:pt x="179" y="793"/>
                  </a:lnTo>
                  <a:lnTo>
                    <a:pt x="187" y="672"/>
                  </a:lnTo>
                  <a:lnTo>
                    <a:pt x="173" y="537"/>
                  </a:lnTo>
                  <a:lnTo>
                    <a:pt x="154" y="359"/>
                  </a:lnTo>
                  <a:lnTo>
                    <a:pt x="160" y="204"/>
                  </a:lnTo>
                  <a:lnTo>
                    <a:pt x="160" y="1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49" name="Text Box 106"/>
          <p:cNvSpPr txBox="1">
            <a:spLocks noChangeArrowheads="1"/>
          </p:cNvSpPr>
          <p:nvPr/>
        </p:nvSpPr>
        <p:spPr bwMode="auto">
          <a:xfrm>
            <a:off x="85725" y="2417763"/>
            <a:ext cx="1046163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200">
                <a:latin typeface="Tahoma" charset="0"/>
                <a:cs typeface="Tahoma" charset="0"/>
              </a:rPr>
              <a:t>A decoder</a:t>
            </a:r>
            <a:br>
              <a:rPr lang="en-US" sz="1200">
                <a:latin typeface="Tahoma" charset="0"/>
                <a:cs typeface="Tahoma" charset="0"/>
              </a:rPr>
            </a:br>
            <a:r>
              <a:rPr lang="en-US" sz="1200">
                <a:latin typeface="Tahoma" charset="0"/>
                <a:cs typeface="Tahoma" charset="0"/>
              </a:rPr>
              <a:t>generates</a:t>
            </a:r>
            <a:br>
              <a:rPr lang="en-US" sz="1200">
                <a:latin typeface="Tahoma" charset="0"/>
                <a:cs typeface="Tahoma" charset="0"/>
              </a:rPr>
            </a:br>
            <a:r>
              <a:rPr lang="en-US" sz="1200">
                <a:latin typeface="Tahoma" charset="0"/>
                <a:cs typeface="Tahoma" charset="0"/>
              </a:rPr>
              <a:t>all possible</a:t>
            </a:r>
            <a:br>
              <a:rPr lang="en-US" sz="1200">
                <a:latin typeface="Tahoma" charset="0"/>
                <a:cs typeface="Tahoma" charset="0"/>
              </a:rPr>
            </a:br>
            <a:r>
              <a:rPr lang="en-US" sz="1200">
                <a:latin typeface="Tahoma" charset="0"/>
                <a:cs typeface="Tahoma" charset="0"/>
              </a:rPr>
              <a:t>product</a:t>
            </a:r>
            <a:br>
              <a:rPr lang="en-US" sz="1200">
                <a:latin typeface="Tahoma" charset="0"/>
                <a:cs typeface="Tahoma" charset="0"/>
              </a:rPr>
            </a:br>
            <a:r>
              <a:rPr lang="en-US" sz="1200">
                <a:latin typeface="Tahoma" charset="0"/>
                <a:cs typeface="Tahoma" charset="0"/>
              </a:rPr>
              <a:t>terms for</a:t>
            </a:r>
            <a:br>
              <a:rPr lang="en-US" sz="1200">
                <a:latin typeface="Tahoma" charset="0"/>
                <a:cs typeface="Tahoma" charset="0"/>
              </a:rPr>
            </a:br>
            <a:r>
              <a:rPr lang="en-US" sz="1200">
                <a:latin typeface="Tahoma" charset="0"/>
                <a:cs typeface="Tahoma" charset="0"/>
              </a:rPr>
              <a:t>a set of</a:t>
            </a:r>
            <a:br>
              <a:rPr lang="en-US" sz="1200">
                <a:latin typeface="Tahoma" charset="0"/>
                <a:cs typeface="Tahoma" charset="0"/>
              </a:rPr>
            </a:br>
            <a:r>
              <a:rPr lang="en-US" sz="1200">
                <a:latin typeface="Tahoma" charset="0"/>
                <a:cs typeface="Tahoma" charset="0"/>
              </a:rPr>
              <a:t>inputs</a:t>
            </a:r>
          </a:p>
          <a:p>
            <a:pPr algn="ctr"/>
            <a:endParaRPr lang="en-US" sz="1200">
              <a:latin typeface="Tahoma" charset="0"/>
              <a:cs typeface="Tahoma" charset="0"/>
            </a:endParaRPr>
          </a:p>
        </p:txBody>
      </p:sp>
      <p:sp>
        <p:nvSpPr>
          <p:cNvPr id="21550" name="Line 107"/>
          <p:cNvSpPr>
            <a:spLocks noChangeShapeType="1"/>
          </p:cNvSpPr>
          <p:nvPr/>
        </p:nvSpPr>
        <p:spPr bwMode="auto">
          <a:xfrm flipV="1">
            <a:off x="482600" y="3794125"/>
            <a:ext cx="144463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51" name="Text Box 108"/>
          <p:cNvSpPr txBox="1">
            <a:spLocks noChangeArrowheads="1"/>
          </p:cNvSpPr>
          <p:nvPr/>
        </p:nvSpPr>
        <p:spPr bwMode="auto">
          <a:xfrm>
            <a:off x="2286000" y="1941513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omic Sans MS" charset="0"/>
                <a:cs typeface="Tahoma" charset="0"/>
              </a:rPr>
              <a:t>0</a:t>
            </a:r>
          </a:p>
        </p:txBody>
      </p:sp>
      <p:sp>
        <p:nvSpPr>
          <p:cNvPr id="21552" name="Text Box 109"/>
          <p:cNvSpPr txBox="1">
            <a:spLocks noChangeArrowheads="1"/>
          </p:cNvSpPr>
          <p:nvPr/>
        </p:nvSpPr>
        <p:spPr bwMode="auto">
          <a:xfrm>
            <a:off x="2286000" y="2695575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omic Sans MS" charset="0"/>
                <a:cs typeface="Tahoma" charset="0"/>
              </a:rPr>
              <a:t>1</a:t>
            </a:r>
          </a:p>
        </p:txBody>
      </p:sp>
      <p:sp>
        <p:nvSpPr>
          <p:cNvPr id="21553" name="Text Box 110"/>
          <p:cNvSpPr txBox="1">
            <a:spLocks noChangeArrowheads="1"/>
          </p:cNvSpPr>
          <p:nvPr/>
        </p:nvSpPr>
        <p:spPr bwMode="auto">
          <a:xfrm>
            <a:off x="2286000" y="3500438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omic Sans MS" charset="0"/>
                <a:cs typeface="Tahoma" charset="0"/>
              </a:rPr>
              <a:t>2</a:t>
            </a:r>
          </a:p>
        </p:txBody>
      </p:sp>
      <p:sp>
        <p:nvSpPr>
          <p:cNvPr id="21554" name="Text Box 111"/>
          <p:cNvSpPr txBox="1">
            <a:spLocks noChangeArrowheads="1"/>
          </p:cNvSpPr>
          <p:nvPr/>
        </p:nvSpPr>
        <p:spPr bwMode="auto">
          <a:xfrm>
            <a:off x="2286000" y="42672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>
                <a:latin typeface="Comic Sans MS" charset="0"/>
                <a:cs typeface="Tahoma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16354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Example: Traffic Light Controller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277937"/>
            <a:ext cx="5029200" cy="5580063"/>
          </a:xfrm>
        </p:spPr>
        <p:txBody>
          <a:bodyPr/>
          <a:lstStyle/>
          <a:p>
            <a:pPr>
              <a:defRPr/>
            </a:pPr>
            <a:r>
              <a:rPr lang="en-US" dirty="0"/>
              <a:t>4 states</a:t>
            </a:r>
          </a:p>
          <a:p>
            <a:pPr lvl="1">
              <a:defRPr/>
            </a:pPr>
            <a:r>
              <a:rPr lang="en-US" dirty="0"/>
              <a:t>each corresponding to a circle</a:t>
            </a:r>
          </a:p>
          <a:p>
            <a:pPr lvl="1">
              <a:defRPr/>
            </a:pPr>
            <a:r>
              <a:rPr lang="en-US" dirty="0"/>
              <a:t>represent states using 2 bits</a:t>
            </a:r>
          </a:p>
          <a:p>
            <a:pPr lvl="2">
              <a:defRPr/>
            </a:pPr>
            <a:r>
              <a:rPr lang="en-US" dirty="0"/>
              <a:t>00, 01, 10, 11</a:t>
            </a:r>
          </a:p>
          <a:p>
            <a:pPr>
              <a:defRPr/>
            </a:pPr>
            <a:r>
              <a:rPr lang="en-US" dirty="0"/>
              <a:t>4 bits of output</a:t>
            </a:r>
          </a:p>
          <a:p>
            <a:pPr lvl="1">
              <a:defRPr/>
            </a:pPr>
            <a:r>
              <a:rPr lang="en-US" dirty="0"/>
              <a:t>2 bits for east/west light</a:t>
            </a:r>
          </a:p>
          <a:p>
            <a:pPr lvl="1">
              <a:defRPr/>
            </a:pPr>
            <a:r>
              <a:rPr lang="en-US" dirty="0"/>
              <a:t>2 bits for north/south light</a:t>
            </a:r>
          </a:p>
          <a:p>
            <a:pPr lvl="2">
              <a:defRPr/>
            </a:pPr>
            <a:r>
              <a:rPr lang="en-US" dirty="0"/>
              <a:t>Red (00)</a:t>
            </a:r>
          </a:p>
          <a:p>
            <a:pPr lvl="2">
              <a:defRPr/>
            </a:pPr>
            <a:r>
              <a:rPr lang="en-US" dirty="0"/>
              <a:t>Yellow (01)</a:t>
            </a:r>
          </a:p>
          <a:p>
            <a:pPr lvl="2">
              <a:defRPr/>
            </a:pPr>
            <a:r>
              <a:rPr lang="en-US" dirty="0"/>
              <a:t>Green (10)</a:t>
            </a:r>
          </a:p>
        </p:txBody>
      </p:sp>
      <p:grpSp>
        <p:nvGrpSpPr>
          <p:cNvPr id="61443" name="Group 5"/>
          <p:cNvGrpSpPr>
            <a:grpSpLocks/>
          </p:cNvGrpSpPr>
          <p:nvPr/>
        </p:nvGrpSpPr>
        <p:grpSpPr bwMode="auto">
          <a:xfrm>
            <a:off x="5029200" y="1143000"/>
            <a:ext cx="3962400" cy="5105400"/>
            <a:chOff x="2438400" y="1143000"/>
            <a:chExt cx="4343400" cy="5105400"/>
          </a:xfrm>
        </p:grpSpPr>
        <p:sp>
          <p:nvSpPr>
            <p:cNvPr id="61444" name="Oval 3"/>
            <p:cNvSpPr>
              <a:spLocks noChangeArrowheads="1"/>
            </p:cNvSpPr>
            <p:nvPr/>
          </p:nvSpPr>
          <p:spPr bwMode="auto">
            <a:xfrm>
              <a:off x="2438400" y="1143000"/>
              <a:ext cx="1219200" cy="990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G E/W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R N/S</a:t>
              </a:r>
            </a:p>
          </p:txBody>
        </p:sp>
        <p:sp>
          <p:nvSpPr>
            <p:cNvPr id="61445" name="Oval 4"/>
            <p:cNvSpPr>
              <a:spLocks noChangeArrowheads="1"/>
            </p:cNvSpPr>
            <p:nvPr/>
          </p:nvSpPr>
          <p:spPr bwMode="auto">
            <a:xfrm>
              <a:off x="3124200" y="2209800"/>
              <a:ext cx="1219200" cy="990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Y E/W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R N/S</a:t>
              </a:r>
            </a:p>
          </p:txBody>
        </p:sp>
        <p:sp>
          <p:nvSpPr>
            <p:cNvPr id="61446" name="Oval 5"/>
            <p:cNvSpPr>
              <a:spLocks noChangeArrowheads="1"/>
            </p:cNvSpPr>
            <p:nvPr/>
          </p:nvSpPr>
          <p:spPr bwMode="auto">
            <a:xfrm>
              <a:off x="3810000" y="3276600"/>
              <a:ext cx="1219200" cy="990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R E/W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G N/S</a:t>
              </a:r>
            </a:p>
          </p:txBody>
        </p:sp>
        <p:sp>
          <p:nvSpPr>
            <p:cNvPr id="61447" name="Oval 6"/>
            <p:cNvSpPr>
              <a:spLocks noChangeArrowheads="1"/>
            </p:cNvSpPr>
            <p:nvPr/>
          </p:nvSpPr>
          <p:spPr bwMode="auto">
            <a:xfrm>
              <a:off x="5562600" y="5257800"/>
              <a:ext cx="1219200" cy="990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R E/W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Y N/S</a:t>
              </a:r>
            </a:p>
          </p:txBody>
        </p:sp>
        <p:sp>
          <p:nvSpPr>
            <p:cNvPr id="61448" name="Line 7"/>
            <p:cNvSpPr>
              <a:spLocks noChangeShapeType="1"/>
            </p:cNvSpPr>
            <p:nvPr/>
          </p:nvSpPr>
          <p:spPr bwMode="auto">
            <a:xfrm>
              <a:off x="3352800" y="2057400"/>
              <a:ext cx="15240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49" name="Line 8"/>
            <p:cNvSpPr>
              <a:spLocks noChangeShapeType="1"/>
            </p:cNvSpPr>
            <p:nvPr/>
          </p:nvSpPr>
          <p:spPr bwMode="auto">
            <a:xfrm>
              <a:off x="4114800" y="3124200"/>
              <a:ext cx="7620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0" name="Line 9"/>
            <p:cNvSpPr>
              <a:spLocks noChangeShapeType="1"/>
            </p:cNvSpPr>
            <p:nvPr/>
          </p:nvSpPr>
          <p:spPr bwMode="auto">
            <a:xfrm>
              <a:off x="4800600" y="4191000"/>
              <a:ext cx="990600" cy="1143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61451" name="AutoShape 10"/>
            <p:cNvCxnSpPr>
              <a:cxnSpLocks noChangeShapeType="1"/>
              <a:stCxn id="61447" idx="7"/>
              <a:endCxn id="61444" idx="7"/>
            </p:cNvCxnSpPr>
            <p:nvPr/>
          </p:nvCxnSpPr>
          <p:spPr bwMode="auto">
            <a:xfrm rot="5400000" flipH="1">
              <a:off x="2984500" y="1773238"/>
              <a:ext cx="4114800" cy="3124200"/>
            </a:xfrm>
            <a:prstGeom prst="curvedConnector3">
              <a:avLst>
                <a:gd name="adj1" fmla="val 10150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23323375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Example:  Traffic Light Controller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268760"/>
            <a:ext cx="5029200" cy="5589240"/>
          </a:xfrm>
        </p:spPr>
        <p:txBody>
          <a:bodyPr/>
          <a:lstStyle/>
          <a:p>
            <a:pPr>
              <a:defRPr/>
            </a:pPr>
            <a:r>
              <a:rPr lang="en-US" dirty="0"/>
              <a:t>4 states</a:t>
            </a:r>
          </a:p>
          <a:p>
            <a:pPr lvl="2">
              <a:defRPr/>
            </a:pPr>
            <a:r>
              <a:rPr lang="en-US" dirty="0"/>
              <a:t>00, 01, 10, 11</a:t>
            </a:r>
          </a:p>
          <a:p>
            <a:pPr lvl="2">
              <a:defRPr/>
            </a:pPr>
            <a:r>
              <a:rPr lang="en-US" dirty="0"/>
              <a:t>need 2 </a:t>
            </a:r>
            <a:r>
              <a:rPr lang="en-US" dirty="0" err="1"/>
              <a:t>flipflops</a:t>
            </a:r>
            <a:r>
              <a:rPr lang="en-US" dirty="0"/>
              <a:t> to represent state</a:t>
            </a:r>
          </a:p>
          <a:p>
            <a:pPr>
              <a:defRPr/>
            </a:pPr>
            <a:r>
              <a:rPr lang="en-US" dirty="0"/>
              <a:t>4 bits of output</a:t>
            </a:r>
          </a:p>
          <a:p>
            <a:pPr lvl="2">
              <a:defRPr/>
            </a:pPr>
            <a:r>
              <a:rPr lang="en-US" dirty="0"/>
              <a:t>R (00), Y (01), G (10)</a:t>
            </a:r>
          </a:p>
          <a:p>
            <a:pPr>
              <a:defRPr/>
            </a:pPr>
            <a:r>
              <a:rPr lang="en-US" dirty="0"/>
              <a:t>Truth table:</a:t>
            </a:r>
          </a:p>
          <a:p>
            <a:pPr lvl="2">
              <a:defRPr/>
            </a:pPr>
            <a:r>
              <a:rPr lang="en-US" dirty="0"/>
              <a:t>this defines the combinational logic part of the FSM</a:t>
            </a:r>
          </a:p>
        </p:txBody>
      </p:sp>
      <p:grpSp>
        <p:nvGrpSpPr>
          <p:cNvPr id="62467" name="Group 5"/>
          <p:cNvGrpSpPr>
            <a:grpSpLocks/>
          </p:cNvGrpSpPr>
          <p:nvPr/>
        </p:nvGrpSpPr>
        <p:grpSpPr bwMode="auto">
          <a:xfrm>
            <a:off x="5029200" y="1275928"/>
            <a:ext cx="3962400" cy="5105400"/>
            <a:chOff x="2438400" y="1143000"/>
            <a:chExt cx="4343400" cy="5105400"/>
          </a:xfrm>
        </p:grpSpPr>
        <p:sp>
          <p:nvSpPr>
            <p:cNvPr id="62494" name="Oval 3"/>
            <p:cNvSpPr>
              <a:spLocks noChangeArrowheads="1"/>
            </p:cNvSpPr>
            <p:nvPr/>
          </p:nvSpPr>
          <p:spPr bwMode="auto">
            <a:xfrm>
              <a:off x="2438400" y="1143000"/>
              <a:ext cx="1219200" cy="990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G E/W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R N/S</a:t>
              </a:r>
            </a:p>
          </p:txBody>
        </p:sp>
        <p:sp>
          <p:nvSpPr>
            <p:cNvPr id="62495" name="Oval 4"/>
            <p:cNvSpPr>
              <a:spLocks noChangeArrowheads="1"/>
            </p:cNvSpPr>
            <p:nvPr/>
          </p:nvSpPr>
          <p:spPr bwMode="auto">
            <a:xfrm>
              <a:off x="3124200" y="2209800"/>
              <a:ext cx="1219200" cy="990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Y E/W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R N/S</a:t>
              </a:r>
            </a:p>
          </p:txBody>
        </p:sp>
        <p:sp>
          <p:nvSpPr>
            <p:cNvPr id="62496" name="Oval 5"/>
            <p:cNvSpPr>
              <a:spLocks noChangeArrowheads="1"/>
            </p:cNvSpPr>
            <p:nvPr/>
          </p:nvSpPr>
          <p:spPr bwMode="auto">
            <a:xfrm>
              <a:off x="3810000" y="3289176"/>
              <a:ext cx="1219200" cy="990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 dirty="0">
                  <a:latin typeface="Arial" charset="0"/>
                </a:rPr>
                <a:t>R E/W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 dirty="0">
                  <a:latin typeface="Arial" charset="0"/>
                </a:rPr>
                <a:t>G N/S</a:t>
              </a:r>
            </a:p>
          </p:txBody>
        </p:sp>
        <p:sp>
          <p:nvSpPr>
            <p:cNvPr id="62497" name="Oval 6"/>
            <p:cNvSpPr>
              <a:spLocks noChangeArrowheads="1"/>
            </p:cNvSpPr>
            <p:nvPr/>
          </p:nvSpPr>
          <p:spPr bwMode="auto">
            <a:xfrm>
              <a:off x="5562600" y="5257800"/>
              <a:ext cx="1219200" cy="990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R E/W</a:t>
              </a:r>
            </a:p>
            <a:p>
              <a:pPr algn="ctr" eaLnBrk="1" hangingPunct="1">
                <a:spcBef>
                  <a:spcPct val="20000"/>
                </a:spcBef>
              </a:pPr>
              <a:r>
                <a:rPr lang="en-US" sz="1800" b="0">
                  <a:latin typeface="Arial" charset="0"/>
                </a:rPr>
                <a:t>Y N/S</a:t>
              </a:r>
            </a:p>
          </p:txBody>
        </p:sp>
        <p:sp>
          <p:nvSpPr>
            <p:cNvPr id="62498" name="Line 7"/>
            <p:cNvSpPr>
              <a:spLocks noChangeShapeType="1"/>
            </p:cNvSpPr>
            <p:nvPr/>
          </p:nvSpPr>
          <p:spPr bwMode="auto">
            <a:xfrm>
              <a:off x="3352800" y="2057400"/>
              <a:ext cx="15240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9" name="Line 8"/>
            <p:cNvSpPr>
              <a:spLocks noChangeShapeType="1"/>
            </p:cNvSpPr>
            <p:nvPr/>
          </p:nvSpPr>
          <p:spPr bwMode="auto">
            <a:xfrm>
              <a:off x="4114800" y="3124200"/>
              <a:ext cx="76200" cy="1524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0" name="Line 9"/>
            <p:cNvSpPr>
              <a:spLocks noChangeShapeType="1"/>
            </p:cNvSpPr>
            <p:nvPr/>
          </p:nvSpPr>
          <p:spPr bwMode="auto">
            <a:xfrm>
              <a:off x="4800600" y="4191000"/>
              <a:ext cx="990600" cy="1143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cxnSp>
          <p:nvCxnSpPr>
            <p:cNvPr id="62501" name="AutoShape 10"/>
            <p:cNvCxnSpPr>
              <a:cxnSpLocks noChangeShapeType="1"/>
              <a:stCxn id="62497" idx="7"/>
              <a:endCxn id="62494" idx="7"/>
            </p:cNvCxnSpPr>
            <p:nvPr/>
          </p:nvCxnSpPr>
          <p:spPr bwMode="auto">
            <a:xfrm rot="5400000" flipH="1">
              <a:off x="2984500" y="1773238"/>
              <a:ext cx="4114800" cy="3124200"/>
            </a:xfrm>
            <a:prstGeom prst="curvedConnector3">
              <a:avLst>
                <a:gd name="adj1" fmla="val 101505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85750" y="4649788"/>
          <a:ext cx="7099299" cy="2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402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</a:rPr>
                        <a:t>Input (State)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</a:rPr>
                        <a:t>Output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</a:rPr>
                        <a:t>Next State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402">
                <a:tc>
                  <a:txBody>
                    <a:bodyPr/>
                    <a:lstStyle/>
                    <a:p>
                      <a:r>
                        <a:rPr lang="en-US" sz="2100" dirty="0"/>
                        <a:t>00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8000"/>
                          </a:solidFill>
                        </a:rPr>
                        <a:t>10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</a:rPr>
                        <a:t>00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01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402">
                <a:tc>
                  <a:txBody>
                    <a:bodyPr/>
                    <a:lstStyle/>
                    <a:p>
                      <a:r>
                        <a:rPr lang="en-US" sz="2100" dirty="0"/>
                        <a:t>01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FFFF00"/>
                          </a:solidFill>
                        </a:rPr>
                        <a:t>01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>
                          <a:solidFill>
                            <a:srgbClr val="FF3059"/>
                          </a:solidFill>
                        </a:rPr>
                        <a:t>00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402">
                <a:tc>
                  <a:txBody>
                    <a:bodyPr/>
                    <a:lstStyle/>
                    <a:p>
                      <a:r>
                        <a:rPr lang="en-US" sz="2100" dirty="0"/>
                        <a:t>10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FF3059"/>
                          </a:solidFill>
                        </a:rPr>
                        <a:t>00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>
                          <a:solidFill>
                            <a:srgbClr val="008000"/>
                          </a:solidFill>
                        </a:rPr>
                        <a:t>10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11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402">
                <a:tc>
                  <a:txBody>
                    <a:bodyPr/>
                    <a:lstStyle/>
                    <a:p>
                      <a:r>
                        <a:rPr lang="en-US" sz="2100" dirty="0"/>
                        <a:t>11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FF3059"/>
                          </a:solidFill>
                        </a:rPr>
                        <a:t>00</a:t>
                      </a:r>
                      <a:r>
                        <a:rPr lang="en-US" sz="2100" dirty="0"/>
                        <a:t> </a:t>
                      </a:r>
                      <a:r>
                        <a:rPr lang="en-US" sz="2100" dirty="0">
                          <a:solidFill>
                            <a:srgbClr val="FFFF00"/>
                          </a:solidFill>
                        </a:rPr>
                        <a:t>01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00</a:t>
                      </a:r>
                    </a:p>
                  </a:txBody>
                  <a:tcPr marL="106489" marR="106489" marT="53212" marB="53212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58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Regular Arrays can be used to implement arbitrary logic functions 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Memories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ROMs are HARDWIRED memories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RAMs include storage elements that are read-write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dynamic memory: compact, only reliable short-term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static memory: controlled use of positive feedback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For static storage: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Level-sensitive D-latches; edge-triggered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flipflops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Timing issues:  setup and hold times</a:t>
            </a: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Finite State Machines: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Implement using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flipflops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for memory, and combinational logic to compute output, next state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609600" y="762000"/>
            <a:ext cx="7848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latin typeface="Tahoma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30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Decoder</a:t>
            </a:r>
          </a:p>
        </p:txBody>
      </p:sp>
      <p:sp>
        <p:nvSpPr>
          <p:cNvPr id="23554" name="Freeform 3"/>
          <p:cNvSpPr>
            <a:spLocks/>
          </p:cNvSpPr>
          <p:nvPr/>
        </p:nvSpPr>
        <p:spPr bwMode="auto">
          <a:xfrm>
            <a:off x="1744663" y="1751013"/>
            <a:ext cx="541337" cy="1677987"/>
          </a:xfrm>
          <a:custGeom>
            <a:avLst/>
            <a:gdLst>
              <a:gd name="T0" fmla="*/ 0 w 193"/>
              <a:gd name="T1" fmla="*/ 2147483647 h 1057"/>
              <a:gd name="T2" fmla="*/ 0 w 193"/>
              <a:gd name="T3" fmla="*/ 2147483647 h 1057"/>
              <a:gd name="T4" fmla="*/ 2147483647 w 193"/>
              <a:gd name="T5" fmla="*/ 2147483647 h 1057"/>
              <a:gd name="T6" fmla="*/ 2147483647 w 193"/>
              <a:gd name="T7" fmla="*/ 0 h 1057"/>
              <a:gd name="T8" fmla="*/ 0 w 193"/>
              <a:gd name="T9" fmla="*/ 2147483647 h 10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3"/>
              <a:gd name="T16" fmla="*/ 0 h 1057"/>
              <a:gd name="T17" fmla="*/ 193 w 193"/>
              <a:gd name="T18" fmla="*/ 1057 h 10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3" h="1057">
                <a:moveTo>
                  <a:pt x="0" y="144"/>
                </a:moveTo>
                <a:lnTo>
                  <a:pt x="0" y="912"/>
                </a:lnTo>
                <a:lnTo>
                  <a:pt x="192" y="1056"/>
                </a:lnTo>
                <a:lnTo>
                  <a:pt x="192" y="0"/>
                </a:lnTo>
                <a:lnTo>
                  <a:pt x="0" y="144"/>
                </a:lnTo>
              </a:path>
            </a:pathLst>
          </a:custGeom>
          <a:noFill/>
          <a:ln w="28575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5" name="Freeform 4"/>
          <p:cNvSpPr>
            <a:spLocks/>
          </p:cNvSpPr>
          <p:nvPr/>
        </p:nvSpPr>
        <p:spPr bwMode="auto">
          <a:xfrm>
            <a:off x="1141413" y="3303588"/>
            <a:ext cx="839787" cy="319087"/>
          </a:xfrm>
          <a:custGeom>
            <a:avLst/>
            <a:gdLst>
              <a:gd name="T0" fmla="*/ 0 w 529"/>
              <a:gd name="T1" fmla="*/ 2147483647 h 145"/>
              <a:gd name="T2" fmla="*/ 2147483647 w 529"/>
              <a:gd name="T3" fmla="*/ 2147483647 h 145"/>
              <a:gd name="T4" fmla="*/ 2147483647 w 529"/>
              <a:gd name="T5" fmla="*/ 0 h 145"/>
              <a:gd name="T6" fmla="*/ 0 60000 65536"/>
              <a:gd name="T7" fmla="*/ 0 60000 65536"/>
              <a:gd name="T8" fmla="*/ 0 60000 65536"/>
              <a:gd name="T9" fmla="*/ 0 w 529"/>
              <a:gd name="T10" fmla="*/ 0 h 145"/>
              <a:gd name="T11" fmla="*/ 529 w 529"/>
              <a:gd name="T12" fmla="*/ 145 h 14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9" h="145">
                <a:moveTo>
                  <a:pt x="0" y="144"/>
                </a:moveTo>
                <a:lnTo>
                  <a:pt x="528" y="144"/>
                </a:lnTo>
                <a:lnTo>
                  <a:pt x="528" y="0"/>
                </a:lnTo>
              </a:path>
            </a:pathLst>
          </a:custGeom>
          <a:noFill/>
          <a:ln w="28575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1604963" y="3557588"/>
            <a:ext cx="139700" cy="139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1474788" y="3670300"/>
            <a:ext cx="34925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k</a:t>
            </a:r>
          </a:p>
        </p:txBody>
      </p:sp>
      <p:sp>
        <p:nvSpPr>
          <p:cNvPr id="23558" name="Line 7"/>
          <p:cNvSpPr>
            <a:spLocks noChangeShapeType="1"/>
          </p:cNvSpPr>
          <p:nvPr/>
        </p:nvSpPr>
        <p:spPr bwMode="auto">
          <a:xfrm>
            <a:off x="2290763" y="1979613"/>
            <a:ext cx="825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2290763" y="2208213"/>
            <a:ext cx="825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2290763" y="3198813"/>
            <a:ext cx="825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2741613" y="2366963"/>
            <a:ext cx="0" cy="63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>
            <a:off x="2741613" y="2595563"/>
            <a:ext cx="0" cy="63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2"/>
          <p:cNvSpPr>
            <a:spLocks noChangeShapeType="1"/>
          </p:cNvSpPr>
          <p:nvPr/>
        </p:nvSpPr>
        <p:spPr bwMode="auto">
          <a:xfrm>
            <a:off x="2741613" y="2824163"/>
            <a:ext cx="0" cy="63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3"/>
          <p:cNvSpPr>
            <a:spLocks noChangeArrowheads="1"/>
          </p:cNvSpPr>
          <p:nvPr/>
        </p:nvSpPr>
        <p:spPr bwMode="auto">
          <a:xfrm>
            <a:off x="3073400" y="1689100"/>
            <a:ext cx="5302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D</a:t>
            </a:r>
            <a:r>
              <a:rPr lang="en-US" baseline="-25000">
                <a:latin typeface="Comic Sans MS" charset="0"/>
                <a:cs typeface="Tahoma" charset="0"/>
              </a:rPr>
              <a:t>1</a:t>
            </a:r>
          </a:p>
        </p:txBody>
      </p:sp>
      <p:sp>
        <p:nvSpPr>
          <p:cNvPr id="23565" name="Rectangle 14"/>
          <p:cNvSpPr>
            <a:spLocks noChangeArrowheads="1"/>
          </p:cNvSpPr>
          <p:nvPr/>
        </p:nvSpPr>
        <p:spPr bwMode="auto">
          <a:xfrm>
            <a:off x="3092450" y="1993900"/>
            <a:ext cx="5302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D</a:t>
            </a:r>
            <a:r>
              <a:rPr lang="en-US" baseline="-25000">
                <a:latin typeface="Comic Sans MS" charset="0"/>
                <a:cs typeface="Tahoma" charset="0"/>
              </a:rPr>
              <a:t>2</a:t>
            </a:r>
          </a:p>
        </p:txBody>
      </p:sp>
      <p:sp>
        <p:nvSpPr>
          <p:cNvPr id="23566" name="Rectangle 15"/>
          <p:cNvSpPr>
            <a:spLocks noChangeArrowheads="1"/>
          </p:cNvSpPr>
          <p:nvPr/>
        </p:nvSpPr>
        <p:spPr bwMode="auto">
          <a:xfrm>
            <a:off x="3073400" y="2984500"/>
            <a:ext cx="571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Comic Sans MS" charset="0"/>
                <a:cs typeface="Tahoma" charset="0"/>
              </a:rPr>
              <a:t>D</a:t>
            </a:r>
            <a:r>
              <a:rPr lang="en-US" baseline="-25000">
                <a:latin typeface="Comic Sans MS" charset="0"/>
                <a:cs typeface="Tahoma" charset="0"/>
              </a:rPr>
              <a:t>N</a:t>
            </a:r>
          </a:p>
        </p:txBody>
      </p:sp>
      <p:sp>
        <p:nvSpPr>
          <p:cNvPr id="23567" name="Rectangle 16"/>
          <p:cNvSpPr>
            <a:spLocks noChangeArrowheads="1"/>
          </p:cNvSpPr>
          <p:nvPr/>
        </p:nvSpPr>
        <p:spPr bwMode="auto">
          <a:xfrm>
            <a:off x="3962400" y="1738313"/>
            <a:ext cx="3959225" cy="194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2000" dirty="0">
                <a:cs typeface="Tahoma" charset="0"/>
              </a:rPr>
              <a:t>DECODER:</a:t>
            </a:r>
          </a:p>
          <a:p>
            <a:pPr lvl="1" indent="-171450" algn="l">
              <a:lnSpc>
                <a:spcPct val="9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k SELECT inputs, </a:t>
            </a:r>
          </a:p>
          <a:p>
            <a:pPr lvl="1" indent="-171450" algn="l">
              <a:lnSpc>
                <a:spcPct val="9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N = 2</a:t>
            </a:r>
            <a:r>
              <a:rPr lang="en-US" sz="2000" b="0" baseline="30000" dirty="0">
                <a:cs typeface="Tahoma" charset="0"/>
              </a:rPr>
              <a:t>k</a:t>
            </a:r>
            <a:r>
              <a:rPr lang="en-US" sz="2000" b="0" dirty="0">
                <a:cs typeface="Tahoma" charset="0"/>
              </a:rPr>
              <a:t> DATA OUTPUTs.</a:t>
            </a:r>
          </a:p>
          <a:p>
            <a:pPr algn="l">
              <a:lnSpc>
                <a:spcPct val="90000"/>
              </a:lnSpc>
              <a:spcBef>
                <a:spcPct val="50000"/>
              </a:spcBef>
            </a:pPr>
            <a:r>
              <a:rPr lang="en-US" sz="2000" b="0" dirty="0">
                <a:cs typeface="Tahoma" charset="0"/>
              </a:rPr>
              <a:t>Selected </a:t>
            </a:r>
            <a:r>
              <a:rPr lang="en-US" sz="2000" b="0" dirty="0" err="1">
                <a:cs typeface="Tahoma" charset="0"/>
              </a:rPr>
              <a:t>D</a:t>
            </a:r>
            <a:r>
              <a:rPr lang="en-US" sz="2000" b="0" baseline="-25000" dirty="0" err="1">
                <a:cs typeface="Tahoma" charset="0"/>
              </a:rPr>
              <a:t>j</a:t>
            </a:r>
            <a:r>
              <a:rPr lang="en-US" sz="2000" b="0" dirty="0">
                <a:cs typeface="Tahoma" charset="0"/>
              </a:rPr>
              <a:t> HIGH; </a:t>
            </a:r>
            <a:br>
              <a:rPr lang="en-US" sz="2000" b="0" dirty="0">
                <a:cs typeface="Tahoma" charset="0"/>
              </a:rPr>
            </a:br>
            <a:r>
              <a:rPr lang="en-US" sz="2000" b="0" dirty="0">
                <a:cs typeface="Tahoma" charset="0"/>
              </a:rPr>
              <a:t>all others LOW.</a:t>
            </a:r>
          </a:p>
        </p:txBody>
      </p:sp>
      <p:sp>
        <p:nvSpPr>
          <p:cNvPr id="23568" name="Rectangle 17"/>
          <p:cNvSpPr>
            <a:spLocks noChangeArrowheads="1"/>
          </p:cNvSpPr>
          <p:nvPr/>
        </p:nvSpPr>
        <p:spPr bwMode="auto">
          <a:xfrm>
            <a:off x="898525" y="4364038"/>
            <a:ext cx="7051675" cy="133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b="0" dirty="0">
                <a:cs typeface="Tahoma" charset="0"/>
              </a:rPr>
              <a:t>NOW, we are well on our way to building a general purpose table-lookup device. </a:t>
            </a:r>
          </a:p>
          <a:p>
            <a:pPr algn="l">
              <a:lnSpc>
                <a:spcPct val="90000"/>
              </a:lnSpc>
            </a:pPr>
            <a:endParaRPr lang="en-US" b="0" dirty="0">
              <a:cs typeface="Tahoma" charset="0"/>
            </a:endParaRPr>
          </a:p>
          <a:p>
            <a:pPr algn="l">
              <a:lnSpc>
                <a:spcPct val="90000"/>
              </a:lnSpc>
            </a:pPr>
            <a:r>
              <a:rPr lang="en-US" b="0" dirty="0">
                <a:cs typeface="Tahoma" charset="0"/>
              </a:rPr>
              <a:t>We can build a 2-dimensional ARRAY of decoders and selectors as follows ...</a:t>
            </a:r>
          </a:p>
        </p:txBody>
      </p:sp>
    </p:spTree>
    <p:extLst>
      <p:ext uri="{BB962C8B-B14F-4D97-AF65-F5344CB8AC3E}">
        <p14:creationId xmlns:p14="http://schemas.microsoft.com/office/powerpoint/2010/main" val="3929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Shared Decoding Logic</a:t>
            </a:r>
          </a:p>
        </p:txBody>
      </p:sp>
      <p:sp>
        <p:nvSpPr>
          <p:cNvPr id="25602" name="Text Box 267"/>
          <p:cNvSpPr txBox="1">
            <a:spLocks noChangeArrowheads="1"/>
          </p:cNvSpPr>
          <p:nvPr/>
        </p:nvSpPr>
        <p:spPr bwMode="auto">
          <a:xfrm>
            <a:off x="441325" y="5229200"/>
            <a:ext cx="80137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  <a:cs typeface="Tahoma" charset="0"/>
              </a:rPr>
              <a:t>We can build a general purpose </a:t>
            </a:r>
            <a:r>
              <a:rPr lang="ja-JP" altLang="en-US" sz="2000" b="0">
                <a:latin typeface="+mn-lt"/>
                <a:cs typeface="Tahoma" charset="0"/>
              </a:rPr>
              <a:t>“</a:t>
            </a:r>
            <a:r>
              <a:rPr lang="en-US" altLang="ja-JP" sz="2000" b="0" dirty="0">
                <a:latin typeface="+mn-lt"/>
                <a:cs typeface="Tahoma" charset="0"/>
              </a:rPr>
              <a:t>table-lookup</a:t>
            </a:r>
            <a:r>
              <a:rPr lang="ja-JP" altLang="en-US" sz="2000" b="0">
                <a:latin typeface="+mn-lt"/>
                <a:cs typeface="Tahoma" charset="0"/>
              </a:rPr>
              <a:t>”</a:t>
            </a:r>
            <a:r>
              <a:rPr lang="en-US" altLang="ja-JP" sz="2000" b="0" dirty="0">
                <a:latin typeface="+mn-lt"/>
                <a:cs typeface="Tahoma" charset="0"/>
              </a:rPr>
              <a:t> device called a Read-Only Memory (ROM), from which we can implement any truth table and, thus, any combinational device</a:t>
            </a:r>
            <a:endParaRPr lang="en-US" sz="2000" b="0" dirty="0">
              <a:latin typeface="+mn-lt"/>
              <a:cs typeface="Tahoma" charset="0"/>
            </a:endParaRPr>
          </a:p>
        </p:txBody>
      </p:sp>
      <p:pic>
        <p:nvPicPr>
          <p:cNvPr id="25603" name="Picture 1" descr="PL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27"/>
          <a:stretch>
            <a:fillRect/>
          </a:stretch>
        </p:blipFill>
        <p:spPr bwMode="auto">
          <a:xfrm>
            <a:off x="1295400" y="1354559"/>
            <a:ext cx="6629400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2188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Logic According to ROMs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Different ROM implementation technologies</a:t>
            </a:r>
          </a:p>
          <a:p>
            <a:pPr lvl="1">
              <a:defRPr/>
            </a:pPr>
            <a:r>
              <a:rPr lang="en-US" dirty="0">
                <a:ea typeface="Tahoma"/>
              </a:rPr>
              <a:t>Mask (old) </a:t>
            </a:r>
            <a:r>
              <a:rPr lang="en-US" dirty="0">
                <a:ea typeface="Tahoma"/>
                <a:sym typeface="Wingdings"/>
              </a:rPr>
              <a:t> ROM</a:t>
            </a:r>
          </a:p>
          <a:p>
            <a:pPr lvl="2">
              <a:defRPr/>
            </a:pPr>
            <a:r>
              <a:rPr lang="en-US" dirty="0">
                <a:cs typeface="Tahoma"/>
                <a:sym typeface="Wingdings"/>
              </a:rPr>
              <a:t>read-only memory</a:t>
            </a:r>
            <a:endParaRPr lang="en-US" dirty="0">
              <a:cs typeface="Tahoma"/>
            </a:endParaRPr>
          </a:p>
          <a:p>
            <a:pPr lvl="1">
              <a:defRPr/>
            </a:pPr>
            <a:r>
              <a:rPr lang="en-US" dirty="0">
                <a:ea typeface="Tahoma"/>
              </a:rPr>
              <a:t>Fuses (old) </a:t>
            </a:r>
            <a:r>
              <a:rPr lang="en-US" dirty="0">
                <a:ea typeface="Tahoma"/>
                <a:sym typeface="Wingdings"/>
              </a:rPr>
              <a:t> PROM</a:t>
            </a:r>
          </a:p>
          <a:p>
            <a:pPr lvl="2">
              <a:defRPr/>
            </a:pPr>
            <a:r>
              <a:rPr lang="en-US" dirty="0">
                <a:cs typeface="Tahoma"/>
                <a:sym typeface="Wingdings"/>
              </a:rPr>
              <a:t>programmable read-only memory</a:t>
            </a:r>
            <a:endParaRPr lang="en-US" dirty="0">
              <a:cs typeface="Tahoma"/>
            </a:endParaRPr>
          </a:p>
          <a:p>
            <a:pPr lvl="1">
              <a:defRPr/>
            </a:pPr>
            <a:r>
              <a:rPr lang="en-US" dirty="0">
                <a:ea typeface="Tahoma"/>
              </a:rPr>
              <a:t>Erasable </a:t>
            </a:r>
            <a:r>
              <a:rPr lang="en-US" dirty="0">
                <a:ea typeface="Tahoma"/>
                <a:sym typeface="Wingdings"/>
              </a:rPr>
              <a:t> EPROM</a:t>
            </a:r>
          </a:p>
          <a:p>
            <a:pPr lvl="2">
              <a:defRPr/>
            </a:pPr>
            <a:r>
              <a:rPr lang="en-US" dirty="0">
                <a:cs typeface="Tahoma"/>
                <a:sym typeface="Wingdings"/>
              </a:rPr>
              <a:t>erasable programmable read-only memory</a:t>
            </a:r>
            <a:endParaRPr lang="en-US" dirty="0">
              <a:cs typeface="Tahoma"/>
            </a:endParaRPr>
          </a:p>
          <a:p>
            <a:pPr lvl="1">
              <a:defRPr/>
            </a:pPr>
            <a:r>
              <a:rPr lang="en-US" dirty="0">
                <a:ea typeface="Tahoma"/>
              </a:rPr>
              <a:t>Electrically erasable </a:t>
            </a:r>
            <a:r>
              <a:rPr lang="en-US" dirty="0">
                <a:ea typeface="Tahoma"/>
                <a:sym typeface="Wingdings"/>
              </a:rPr>
              <a:t> EEPROM</a:t>
            </a:r>
            <a:endParaRPr lang="en-US" dirty="0">
              <a:ea typeface="Tahoma"/>
            </a:endParaRPr>
          </a:p>
          <a:p>
            <a:pPr lvl="2">
              <a:defRPr/>
            </a:pPr>
            <a:r>
              <a:rPr lang="en-US" dirty="0">
                <a:cs typeface="Tahoma"/>
              </a:rPr>
              <a:t>electrically-erasable programmable read-only memory</a:t>
            </a:r>
          </a:p>
          <a:p>
            <a:pPr lvl="2">
              <a:buFont typeface="Wingdings" charset="0"/>
              <a:buChar char="è"/>
              <a:defRPr/>
            </a:pPr>
            <a:r>
              <a:rPr lang="en-US" dirty="0">
                <a:cs typeface="Tahoma"/>
                <a:sym typeface="Wingdings"/>
              </a:rPr>
              <a:t>today called FLASH!  </a:t>
            </a:r>
            <a:r>
              <a:rPr lang="en-US" dirty="0">
                <a:cs typeface="Tahoma"/>
              </a:rPr>
              <a:t>Used everywhere!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Model:  LOOK UP value of function in truth table...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Inputs: 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“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ADDRESS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”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of a truth table entry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ROM SIZE = # truth table entries...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... for an N-input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</a:rPr>
              <a:t>boolean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 function, size = ____________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5580112" y="5517232"/>
            <a:ext cx="1779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Comic Sans MS" charset="0"/>
                <a:cs typeface="Tahoma" charset="0"/>
              </a:rPr>
              <a:t>2</a:t>
            </a:r>
            <a:r>
              <a:rPr lang="en-US" sz="1800" baseline="30000" dirty="0">
                <a:latin typeface="Comic Sans MS" charset="0"/>
                <a:cs typeface="Tahoma" charset="0"/>
              </a:rPr>
              <a:t>N</a:t>
            </a:r>
            <a:r>
              <a:rPr lang="en-US" sz="1800" dirty="0">
                <a:latin typeface="Comic Sans MS" charset="0"/>
                <a:cs typeface="Tahoma" charset="0"/>
              </a:rPr>
              <a:t> x #outputs</a:t>
            </a:r>
          </a:p>
        </p:txBody>
      </p:sp>
    </p:spTree>
    <p:extLst>
      <p:ext uri="{BB962C8B-B14F-4D97-AF65-F5344CB8AC3E}">
        <p14:creationId xmlns:p14="http://schemas.microsoft.com/office/powerpoint/2010/main" val="37992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2568"/>
            <a:ext cx="9144000" cy="70787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Read-Write Memories (RAM)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sz="half" idx="1"/>
          </p:nvPr>
        </p:nvSpPr>
        <p:spPr>
          <a:xfrm>
            <a:off x="0" y="1410593"/>
            <a:ext cx="9144000" cy="20351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Read-Write often called random-access memories (RAM)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Dynamic RAM uses analog storage: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encode information using voltages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from physics:  we can 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store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a </a:t>
            </a:r>
            <a:b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</a:b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voltage as 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“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charge</a:t>
            </a:r>
            <a:r>
              <a:rPr lang="ja-JP" alt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”</a:t>
            </a: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 on a capacitor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half" idx="2"/>
          </p:nvPr>
        </p:nvSpPr>
        <p:spPr>
          <a:xfrm>
            <a:off x="5223" y="3230310"/>
            <a:ext cx="4495800" cy="3079010"/>
          </a:xfrm>
        </p:spPr>
        <p:txBody>
          <a:bodyPr>
            <a:normAutofit lnSpcReduction="10000"/>
          </a:bodyPr>
          <a:lstStyle/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Pros: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compact!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Cons: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it leaks! -&gt; refresh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complex interface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reading a bit, destroys it</a:t>
            </a:r>
          </a:p>
          <a:p>
            <a:pPr lvl="3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(you have to rewrite the value after each read)</a:t>
            </a:r>
          </a:p>
          <a:p>
            <a:pPr lvl="2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it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s NOT a digital circuit</a:t>
            </a:r>
          </a:p>
          <a:p>
            <a:pPr lvl="2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28680" name="Text Box 15"/>
          <p:cNvSpPr txBox="1">
            <a:spLocks noChangeArrowheads="1"/>
          </p:cNvSpPr>
          <p:nvPr/>
        </p:nvSpPr>
        <p:spPr bwMode="auto">
          <a:xfrm>
            <a:off x="4806544" y="4459149"/>
            <a:ext cx="409278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dirty="0">
                <a:latin typeface="+mn-lt"/>
                <a:cs typeface="Tahoma" charset="0"/>
              </a:rPr>
              <a:t>To write:</a:t>
            </a:r>
          </a:p>
          <a:p>
            <a:pPr algn="l"/>
            <a:r>
              <a:rPr lang="en-US" sz="1800" dirty="0">
                <a:latin typeface="+mn-lt"/>
                <a:cs typeface="Tahoma" charset="0"/>
              </a:rPr>
              <a:t>   </a:t>
            </a:r>
            <a:r>
              <a:rPr lang="en-US" sz="1800" b="0" dirty="0">
                <a:latin typeface="+mn-lt"/>
                <a:cs typeface="Tahoma" charset="0"/>
              </a:rPr>
              <a:t>Drive bit line, turn on access transistor,</a:t>
            </a:r>
            <a:br>
              <a:rPr lang="en-US" sz="1800" b="0" dirty="0">
                <a:latin typeface="+mn-lt"/>
                <a:cs typeface="Tahoma" charset="0"/>
              </a:rPr>
            </a:br>
            <a:r>
              <a:rPr lang="en-US" sz="1800" b="0" dirty="0">
                <a:latin typeface="+mn-lt"/>
                <a:cs typeface="Tahoma" charset="0"/>
              </a:rPr>
              <a:t>   force storage cap to new voltage</a:t>
            </a:r>
            <a:br>
              <a:rPr lang="en-US" sz="1800" dirty="0">
                <a:latin typeface="+mn-lt"/>
                <a:cs typeface="Tahoma" charset="0"/>
              </a:rPr>
            </a:br>
            <a:r>
              <a:rPr lang="en-US" sz="1800" dirty="0">
                <a:latin typeface="+mn-lt"/>
                <a:cs typeface="Tahoma" charset="0"/>
              </a:rPr>
              <a:t>To read:</a:t>
            </a:r>
            <a:br>
              <a:rPr lang="en-US" sz="1800" dirty="0">
                <a:latin typeface="+mn-lt"/>
                <a:cs typeface="Tahoma" charset="0"/>
              </a:rPr>
            </a:br>
            <a:r>
              <a:rPr lang="en-US" sz="1800" b="0" dirty="0">
                <a:latin typeface="+mn-lt"/>
                <a:cs typeface="Tahoma" charset="0"/>
              </a:rPr>
              <a:t>   </a:t>
            </a:r>
            <a:r>
              <a:rPr lang="en-US" sz="1800" b="0" dirty="0" err="1">
                <a:latin typeface="+mn-lt"/>
                <a:cs typeface="Tahoma" charset="0"/>
              </a:rPr>
              <a:t>precharge</a:t>
            </a:r>
            <a:r>
              <a:rPr lang="en-US" sz="1800" b="0" dirty="0">
                <a:latin typeface="+mn-lt"/>
                <a:cs typeface="Tahoma" charset="0"/>
              </a:rPr>
              <a:t> bit line, turn on access trans.,</a:t>
            </a:r>
          </a:p>
          <a:p>
            <a:pPr algn="l"/>
            <a:r>
              <a:rPr lang="en-US" sz="1800" b="0" dirty="0">
                <a:latin typeface="+mn-lt"/>
                <a:cs typeface="Tahoma" charset="0"/>
              </a:rPr>
              <a:t>   detect (small) change in bit line voltage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907423" y="1883668"/>
            <a:ext cx="3968969" cy="2514600"/>
            <a:chOff x="844550" y="2514600"/>
            <a:chExt cx="3968969" cy="2514600"/>
          </a:xfrm>
        </p:grpSpPr>
        <p:sp>
          <p:nvSpPr>
            <p:cNvPr id="28676" name="Text Box 10"/>
            <p:cNvSpPr txBox="1">
              <a:spLocks noChangeArrowheads="1"/>
            </p:cNvSpPr>
            <p:nvPr/>
          </p:nvSpPr>
          <p:spPr bwMode="auto">
            <a:xfrm>
              <a:off x="844550" y="3105150"/>
              <a:ext cx="10779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ahoma" charset="0"/>
                  <a:cs typeface="Tahoma" charset="0"/>
                </a:rPr>
                <a:t>bit line</a:t>
              </a:r>
              <a:endParaRPr lang="en-US">
                <a:latin typeface="Tahoma" charset="0"/>
                <a:cs typeface="Tahoma" charset="0"/>
              </a:endParaRPr>
            </a:p>
          </p:txBody>
        </p:sp>
        <p:sp>
          <p:nvSpPr>
            <p:cNvPr id="28677" name="Text Box 11"/>
            <p:cNvSpPr txBox="1">
              <a:spLocks noChangeArrowheads="1"/>
            </p:cNvSpPr>
            <p:nvPr/>
          </p:nvSpPr>
          <p:spPr bwMode="auto">
            <a:xfrm>
              <a:off x="3249394" y="2649538"/>
              <a:ext cx="1564125" cy="163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 dirty="0">
                  <a:latin typeface="Tahoma" charset="0"/>
                  <a:cs typeface="Tahoma" charset="0"/>
                </a:rPr>
                <a:t>N-transistor </a:t>
              </a:r>
            </a:p>
            <a:p>
              <a:pPr algn="ctr"/>
              <a:r>
                <a:rPr lang="en-US" sz="2000" b="0" dirty="0">
                  <a:latin typeface="Tahoma" charset="0"/>
                  <a:cs typeface="Tahoma" charset="0"/>
                </a:rPr>
                <a:t>serves</a:t>
              </a:r>
            </a:p>
            <a:p>
              <a:pPr algn="ctr"/>
              <a:r>
                <a:rPr lang="en-US" sz="2000" b="0" dirty="0">
                  <a:latin typeface="Tahoma" charset="0"/>
                  <a:cs typeface="Tahoma" charset="0"/>
                </a:rPr>
                <a:t>as an </a:t>
              </a:r>
              <a:br>
                <a:rPr lang="en-US" sz="2000" b="0" dirty="0">
                  <a:latin typeface="Tahoma" charset="0"/>
                  <a:cs typeface="Tahoma" charset="0"/>
                </a:rPr>
              </a:br>
              <a:r>
                <a:rPr lang="en-US" sz="2000" b="0" dirty="0">
                  <a:latin typeface="Tahoma" charset="0"/>
                  <a:cs typeface="Tahoma" charset="0"/>
                </a:rPr>
                <a:t>access </a:t>
              </a:r>
              <a:br>
                <a:rPr lang="en-US" sz="2000" b="0" dirty="0">
                  <a:latin typeface="Tahoma" charset="0"/>
                  <a:cs typeface="Tahoma" charset="0"/>
                </a:rPr>
              </a:br>
              <a:r>
                <a:rPr lang="en-US" sz="2000" b="0" dirty="0">
                  <a:latin typeface="Tahoma" charset="0"/>
                  <a:cs typeface="Tahoma" charset="0"/>
                </a:rPr>
                <a:t>switch</a:t>
              </a:r>
            </a:p>
          </p:txBody>
        </p:sp>
        <p:sp>
          <p:nvSpPr>
            <p:cNvPr id="28678" name="Line 12"/>
            <p:cNvSpPr>
              <a:spLocks noChangeShapeType="1"/>
            </p:cNvSpPr>
            <p:nvPr/>
          </p:nvSpPr>
          <p:spPr bwMode="auto">
            <a:xfrm flipH="1">
              <a:off x="2762250" y="3810000"/>
              <a:ext cx="809625" cy="47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8679" name="Group 144"/>
            <p:cNvGrpSpPr>
              <a:grpSpLocks/>
            </p:cNvGrpSpPr>
            <p:nvPr/>
          </p:nvGrpSpPr>
          <p:grpSpPr bwMode="auto">
            <a:xfrm>
              <a:off x="2505075" y="4324350"/>
              <a:ext cx="700088" cy="704850"/>
              <a:chOff x="2055" y="2428"/>
              <a:chExt cx="441" cy="444"/>
            </a:xfrm>
          </p:grpSpPr>
          <p:sp>
            <p:nvSpPr>
              <p:cNvPr id="28692" name="Line 7"/>
              <p:cNvSpPr>
                <a:spLocks noChangeShapeType="1"/>
              </p:cNvSpPr>
              <p:nvPr/>
            </p:nvSpPr>
            <p:spPr bwMode="auto">
              <a:xfrm>
                <a:off x="2225" y="242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3" name="Line 8"/>
              <p:cNvSpPr>
                <a:spLocks noChangeShapeType="1"/>
              </p:cNvSpPr>
              <p:nvPr/>
            </p:nvSpPr>
            <p:spPr bwMode="auto">
              <a:xfrm>
                <a:off x="2225" y="247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4" name="Line 9"/>
              <p:cNvSpPr>
                <a:spLocks noChangeShapeType="1"/>
              </p:cNvSpPr>
              <p:nvPr/>
            </p:nvSpPr>
            <p:spPr bwMode="auto">
              <a:xfrm>
                <a:off x="2321" y="2476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95" name="Text Box 13"/>
              <p:cNvSpPr txBox="1">
                <a:spLocks noChangeArrowheads="1"/>
              </p:cNvSpPr>
              <p:nvPr/>
            </p:nvSpPr>
            <p:spPr bwMode="auto">
              <a:xfrm>
                <a:off x="2055" y="2620"/>
                <a:ext cx="44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2000">
                    <a:latin typeface="Tahoma" charset="0"/>
                    <a:cs typeface="Tahoma" charset="0"/>
                  </a:rPr>
                  <a:t>V</a:t>
                </a:r>
                <a:r>
                  <a:rPr lang="en-US" sz="2000" baseline="-25000">
                    <a:latin typeface="Tahoma" charset="0"/>
                    <a:cs typeface="Tahoma" charset="0"/>
                  </a:rPr>
                  <a:t>REF</a:t>
                </a:r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  <p:sp>
          <p:nvSpPr>
            <p:cNvPr id="28681" name="Text Box 16"/>
            <p:cNvSpPr txBox="1">
              <a:spLocks noChangeArrowheads="1"/>
            </p:cNvSpPr>
            <p:nvPr/>
          </p:nvSpPr>
          <p:spPr bwMode="auto">
            <a:xfrm>
              <a:off x="1822450" y="2514600"/>
              <a:ext cx="844550" cy="708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>
                  <a:latin typeface="Tahoma" charset="0"/>
                  <a:cs typeface="Tahoma" charset="0"/>
                </a:rPr>
                <a:t>word</a:t>
              </a:r>
            </a:p>
            <a:p>
              <a:pPr algn="ctr"/>
              <a:r>
                <a:rPr lang="en-US" sz="2000">
                  <a:latin typeface="Tahoma" charset="0"/>
                  <a:cs typeface="Tahoma" charset="0"/>
                </a:rPr>
                <a:t>line</a:t>
              </a:r>
              <a:endParaRPr lang="en-US">
                <a:latin typeface="Tahoma" charset="0"/>
                <a:cs typeface="Tahoma" charset="0"/>
              </a:endParaRPr>
            </a:p>
          </p:txBody>
        </p:sp>
        <p:grpSp>
          <p:nvGrpSpPr>
            <p:cNvPr id="28682" name="Group 143"/>
            <p:cNvGrpSpPr>
              <a:grpSpLocks/>
            </p:cNvGrpSpPr>
            <p:nvPr/>
          </p:nvGrpSpPr>
          <p:grpSpPr bwMode="auto">
            <a:xfrm>
              <a:off x="1878013" y="3182938"/>
              <a:ext cx="1557337" cy="1624012"/>
              <a:chOff x="3872" y="3177"/>
              <a:chExt cx="981" cy="1023"/>
            </a:xfrm>
          </p:grpSpPr>
          <p:grpSp>
            <p:nvGrpSpPr>
              <p:cNvPr id="28684" name="Group 65"/>
              <p:cNvGrpSpPr>
                <a:grpSpLocks noChangeAspect="1"/>
              </p:cNvGrpSpPr>
              <p:nvPr/>
            </p:nvGrpSpPr>
            <p:grpSpPr bwMode="auto">
              <a:xfrm>
                <a:off x="4090" y="3279"/>
                <a:ext cx="436" cy="614"/>
                <a:chOff x="4032" y="4752"/>
                <a:chExt cx="576" cy="864"/>
              </a:xfrm>
            </p:grpSpPr>
            <p:sp>
              <p:nvSpPr>
                <p:cNvPr id="28689" name="Line 66"/>
                <p:cNvSpPr>
                  <a:spLocks noChangeAspect="1" noChangeShapeType="1"/>
                </p:cNvSpPr>
                <p:nvPr/>
              </p:nvSpPr>
              <p:spPr bwMode="auto">
                <a:xfrm>
                  <a:off x="4320" y="5040"/>
                  <a:ext cx="0" cy="28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90" name="Line 67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4032" y="5184"/>
                  <a:ext cx="288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91" name="Freeform 68"/>
                <p:cNvSpPr>
                  <a:spLocks noChangeAspect="1"/>
                </p:cNvSpPr>
                <p:nvPr/>
              </p:nvSpPr>
              <p:spPr bwMode="auto">
                <a:xfrm>
                  <a:off x="4398" y="4752"/>
                  <a:ext cx="210" cy="864"/>
                </a:xfrm>
                <a:custGeom>
                  <a:avLst/>
                  <a:gdLst>
                    <a:gd name="T0" fmla="*/ 210 w 210"/>
                    <a:gd name="T1" fmla="*/ 0 h 864"/>
                    <a:gd name="T2" fmla="*/ 210 w 210"/>
                    <a:gd name="T3" fmla="*/ 288 h 864"/>
                    <a:gd name="T4" fmla="*/ 0 w 210"/>
                    <a:gd name="T5" fmla="*/ 288 h 864"/>
                    <a:gd name="T6" fmla="*/ 0 w 210"/>
                    <a:gd name="T7" fmla="*/ 576 h 864"/>
                    <a:gd name="T8" fmla="*/ 210 w 210"/>
                    <a:gd name="T9" fmla="*/ 576 h 864"/>
                    <a:gd name="T10" fmla="*/ 210 w 210"/>
                    <a:gd name="T11" fmla="*/ 864 h 86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10"/>
                    <a:gd name="T19" fmla="*/ 0 h 864"/>
                    <a:gd name="T20" fmla="*/ 210 w 210"/>
                    <a:gd name="T21" fmla="*/ 864 h 86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10" h="864">
                      <a:moveTo>
                        <a:pt x="210" y="0"/>
                      </a:moveTo>
                      <a:lnTo>
                        <a:pt x="210" y="288"/>
                      </a:lnTo>
                      <a:lnTo>
                        <a:pt x="0" y="288"/>
                      </a:lnTo>
                      <a:lnTo>
                        <a:pt x="0" y="576"/>
                      </a:lnTo>
                      <a:lnTo>
                        <a:pt x="210" y="576"/>
                      </a:lnTo>
                      <a:lnTo>
                        <a:pt x="210" y="864"/>
                      </a:lnTo>
                    </a:path>
                  </a:pathLst>
                </a:cu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8685" name="Line 69"/>
              <p:cNvSpPr>
                <a:spLocks noChangeAspect="1" noChangeShapeType="1"/>
              </p:cNvSpPr>
              <p:nvPr/>
            </p:nvSpPr>
            <p:spPr bwMode="auto">
              <a:xfrm>
                <a:off x="3872" y="3279"/>
                <a:ext cx="981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Line 76"/>
              <p:cNvSpPr>
                <a:spLocks noChangeAspect="1" noChangeShapeType="1"/>
              </p:cNvSpPr>
              <p:nvPr/>
            </p:nvSpPr>
            <p:spPr bwMode="auto">
              <a:xfrm>
                <a:off x="4090" y="3177"/>
                <a:ext cx="0" cy="102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7" name="Oval 77"/>
              <p:cNvSpPr>
                <a:spLocks noChangeAspect="1" noChangeArrowheads="1"/>
              </p:cNvSpPr>
              <p:nvPr/>
            </p:nvSpPr>
            <p:spPr bwMode="auto">
              <a:xfrm>
                <a:off x="4067" y="3571"/>
                <a:ext cx="55" cy="5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8688" name="Oval 78"/>
              <p:cNvSpPr>
                <a:spLocks noChangeAspect="1" noChangeArrowheads="1"/>
              </p:cNvSpPr>
              <p:nvPr/>
            </p:nvSpPr>
            <p:spPr bwMode="auto">
              <a:xfrm>
                <a:off x="4496" y="3257"/>
                <a:ext cx="54" cy="51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</p:grp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7A606299-2DAE-8046-A8B5-70FCB5516B96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This storage circuit is the basis for commodity DRAMs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03768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  <p:bldP spid="2868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222"/>
          <p:cNvSpPr txBox="1">
            <a:spLocks noChangeArrowheads="1"/>
          </p:cNvSpPr>
          <p:nvPr/>
        </p:nvSpPr>
        <p:spPr bwMode="auto">
          <a:xfrm>
            <a:off x="3851275" y="4038600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Y</a:t>
            </a:r>
          </a:p>
        </p:txBody>
      </p:sp>
      <p:sp>
        <p:nvSpPr>
          <p:cNvPr id="29698" name="Text Box 221"/>
          <p:cNvSpPr txBox="1">
            <a:spLocks noChangeArrowheads="1"/>
          </p:cNvSpPr>
          <p:nvPr/>
        </p:nvSpPr>
        <p:spPr bwMode="auto">
          <a:xfrm>
            <a:off x="909638" y="5334000"/>
            <a:ext cx="379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S</a:t>
            </a:r>
          </a:p>
        </p:txBody>
      </p:sp>
      <p:sp>
        <p:nvSpPr>
          <p:cNvPr id="29699" name="Text Box 220"/>
          <p:cNvSpPr txBox="1">
            <a:spLocks noChangeArrowheads="1"/>
          </p:cNvSpPr>
          <p:nvPr/>
        </p:nvSpPr>
        <p:spPr bwMode="auto">
          <a:xfrm>
            <a:off x="895350" y="4503738"/>
            <a:ext cx="395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B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04898"/>
            <a:ext cx="9144000" cy="70787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>
                <a:ea typeface="Tahoma"/>
              </a:rPr>
              <a:t>Static RAM: A </a:t>
            </a:r>
            <a:r>
              <a:rPr lang="ja-JP" altLang="en-US" sz="4000" dirty="0">
                <a:ea typeface="Tahoma"/>
              </a:rPr>
              <a:t>“</a:t>
            </a:r>
            <a:r>
              <a:rPr lang="en-US" sz="4000" dirty="0">
                <a:ea typeface="Tahoma"/>
              </a:rPr>
              <a:t>Digital</a:t>
            </a:r>
            <a:r>
              <a:rPr lang="ja-JP" altLang="en-US" sz="4000" dirty="0">
                <a:ea typeface="Tahoma"/>
              </a:rPr>
              <a:t>”</a:t>
            </a:r>
            <a:r>
              <a:rPr lang="en-US" sz="4000" dirty="0">
                <a:ea typeface="Tahoma"/>
              </a:rPr>
              <a:t> Storage Element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It</a:t>
            </a:r>
            <a:r>
              <a:rPr lang="ja-JP" alt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Tahoma"/>
              </a:rPr>
              <a:t>s also easy to build a DIGITAL storage element (called a latch) using a MUX and FEEDBACK: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Tahoma"/>
            </a:endParaRPr>
          </a:p>
        </p:txBody>
      </p:sp>
      <p:sp>
        <p:nvSpPr>
          <p:cNvPr id="29702" name="AutoShape 4"/>
          <p:cNvSpPr>
            <a:spLocks noChangeArrowheads="1"/>
          </p:cNvSpPr>
          <p:nvPr/>
        </p:nvSpPr>
        <p:spPr bwMode="auto">
          <a:xfrm rot="-5400000">
            <a:off x="1600200" y="3962400"/>
            <a:ext cx="1828800" cy="6096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>
            <a:off x="2819400" y="4267200"/>
            <a:ext cx="1066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7"/>
          <p:cNvSpPr>
            <a:spLocks noChangeShapeType="1"/>
          </p:cNvSpPr>
          <p:nvPr/>
        </p:nvSpPr>
        <p:spPr bwMode="auto">
          <a:xfrm>
            <a:off x="1371600" y="47244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Freeform 8"/>
          <p:cNvSpPr>
            <a:spLocks/>
          </p:cNvSpPr>
          <p:nvPr/>
        </p:nvSpPr>
        <p:spPr bwMode="auto">
          <a:xfrm>
            <a:off x="1295400" y="4953000"/>
            <a:ext cx="1295400" cy="609600"/>
          </a:xfrm>
          <a:custGeom>
            <a:avLst/>
            <a:gdLst>
              <a:gd name="T0" fmla="*/ 0 w 816"/>
              <a:gd name="T1" fmla="*/ 2147483647 h 384"/>
              <a:gd name="T2" fmla="*/ 2147483647 w 816"/>
              <a:gd name="T3" fmla="*/ 2147483647 h 384"/>
              <a:gd name="T4" fmla="*/ 2147483647 w 816"/>
              <a:gd name="T5" fmla="*/ 0 h 384"/>
              <a:gd name="T6" fmla="*/ 0 60000 65536"/>
              <a:gd name="T7" fmla="*/ 0 60000 65536"/>
              <a:gd name="T8" fmla="*/ 0 60000 65536"/>
              <a:gd name="T9" fmla="*/ 0 w 816"/>
              <a:gd name="T10" fmla="*/ 0 h 384"/>
              <a:gd name="T11" fmla="*/ 816 w 816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16" h="384">
                <a:moveTo>
                  <a:pt x="0" y="384"/>
                </a:moveTo>
                <a:lnTo>
                  <a:pt x="816" y="384"/>
                </a:lnTo>
                <a:lnTo>
                  <a:pt x="816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2189163" y="3557588"/>
            <a:ext cx="331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>
                <a:latin typeface="Tahoma" charset="0"/>
                <a:cs typeface="Tahoma" charset="0"/>
              </a:rPr>
              <a:t>0</a:t>
            </a:r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9707" name="Text Box 10"/>
          <p:cNvSpPr txBox="1">
            <a:spLocks noChangeArrowheads="1"/>
          </p:cNvSpPr>
          <p:nvPr/>
        </p:nvSpPr>
        <p:spPr bwMode="auto">
          <a:xfrm>
            <a:off x="2135188" y="4510088"/>
            <a:ext cx="3317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>
                <a:latin typeface="Tahoma" charset="0"/>
                <a:cs typeface="Tahoma" charset="0"/>
              </a:rPr>
              <a:t>1</a:t>
            </a:r>
            <a:endParaRPr lang="en-US">
              <a:latin typeface="Tahoma" charset="0"/>
              <a:cs typeface="Tahoma" charset="0"/>
            </a:endParaRPr>
          </a:p>
        </p:txBody>
      </p:sp>
      <p:grpSp>
        <p:nvGrpSpPr>
          <p:cNvPr id="2" name="Group 237"/>
          <p:cNvGrpSpPr>
            <a:grpSpLocks/>
          </p:cNvGrpSpPr>
          <p:nvPr/>
        </p:nvGrpSpPr>
        <p:grpSpPr bwMode="auto">
          <a:xfrm>
            <a:off x="4849813" y="3416300"/>
            <a:ext cx="2362200" cy="2324100"/>
            <a:chOff x="3055" y="2152"/>
            <a:chExt cx="1488" cy="1464"/>
          </a:xfrm>
        </p:grpSpPr>
        <p:sp>
          <p:nvSpPr>
            <p:cNvPr id="29736" name="Text Box 14"/>
            <p:cNvSpPr txBox="1">
              <a:spLocks noChangeArrowheads="1"/>
            </p:cNvSpPr>
            <p:nvPr/>
          </p:nvSpPr>
          <p:spPr bwMode="auto">
            <a:xfrm>
              <a:off x="3131" y="2152"/>
              <a:ext cx="261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Tahoma" charset="0"/>
                  <a:cs typeface="Tahoma" charset="0"/>
                </a:rPr>
                <a:t>G</a:t>
              </a:r>
            </a:p>
            <a:p>
              <a:pPr algn="ctr"/>
              <a:endParaRPr lang="en-US">
                <a:latin typeface="Tahoma" charset="0"/>
                <a:cs typeface="Tahoma" charset="0"/>
              </a:endParaRP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0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0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1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1</a:t>
              </a:r>
            </a:p>
          </p:txBody>
        </p:sp>
        <p:sp>
          <p:nvSpPr>
            <p:cNvPr id="29737" name="Text Box 15"/>
            <p:cNvSpPr txBox="1">
              <a:spLocks noChangeArrowheads="1"/>
            </p:cNvSpPr>
            <p:nvPr/>
          </p:nvSpPr>
          <p:spPr bwMode="auto">
            <a:xfrm>
              <a:off x="3416" y="2154"/>
              <a:ext cx="284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Tahoma" charset="0"/>
                  <a:cs typeface="Tahoma" charset="0"/>
                </a:rPr>
                <a:t>D</a:t>
              </a:r>
            </a:p>
            <a:p>
              <a:pPr algn="ctr"/>
              <a:endParaRPr lang="en-US">
                <a:latin typeface="Tahoma" charset="0"/>
                <a:cs typeface="Tahoma" charset="0"/>
              </a:endParaRP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--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--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0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1</a:t>
              </a:r>
            </a:p>
          </p:txBody>
        </p:sp>
        <p:sp>
          <p:nvSpPr>
            <p:cNvPr id="29738" name="Text Box 16"/>
            <p:cNvSpPr txBox="1">
              <a:spLocks noChangeArrowheads="1"/>
            </p:cNvSpPr>
            <p:nvPr/>
          </p:nvSpPr>
          <p:spPr bwMode="auto">
            <a:xfrm>
              <a:off x="3622" y="2162"/>
              <a:ext cx="428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Tahoma" charset="0"/>
                  <a:cs typeface="Tahoma" charset="0"/>
                </a:rPr>
                <a:t>Q</a:t>
              </a:r>
              <a:r>
                <a:rPr lang="en-US" baseline="-25000">
                  <a:latin typeface="Tahoma" charset="0"/>
                  <a:cs typeface="Tahoma" charset="0"/>
                </a:rPr>
                <a:t>IN</a:t>
              </a:r>
            </a:p>
            <a:p>
              <a:pPr algn="ctr"/>
              <a:endParaRPr lang="en-US">
                <a:latin typeface="Tahoma" charset="0"/>
                <a:cs typeface="Tahoma" charset="0"/>
              </a:endParaRP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0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1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--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--</a:t>
              </a:r>
            </a:p>
          </p:txBody>
        </p:sp>
        <p:sp>
          <p:nvSpPr>
            <p:cNvPr id="29739" name="Text Box 17"/>
            <p:cNvSpPr txBox="1">
              <a:spLocks noChangeArrowheads="1"/>
            </p:cNvSpPr>
            <p:nvPr/>
          </p:nvSpPr>
          <p:spPr bwMode="auto">
            <a:xfrm>
              <a:off x="3990" y="2162"/>
              <a:ext cx="544" cy="1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>
                  <a:latin typeface="Tahoma" charset="0"/>
                  <a:cs typeface="Tahoma" charset="0"/>
                </a:rPr>
                <a:t>Q</a:t>
              </a:r>
              <a:r>
                <a:rPr lang="en-US" baseline="-25000">
                  <a:latin typeface="Tahoma" charset="0"/>
                  <a:cs typeface="Tahoma" charset="0"/>
                </a:rPr>
                <a:t>OUT</a:t>
              </a:r>
            </a:p>
            <a:p>
              <a:pPr algn="ctr"/>
              <a:endParaRPr lang="en-US">
                <a:latin typeface="Tahoma" charset="0"/>
                <a:cs typeface="Tahoma" charset="0"/>
              </a:endParaRP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0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1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0</a:t>
              </a:r>
            </a:p>
            <a:p>
              <a:pPr algn="ctr"/>
              <a:r>
                <a:rPr lang="en-US">
                  <a:latin typeface="Tahoma" charset="0"/>
                  <a:cs typeface="Tahoma" charset="0"/>
                </a:rPr>
                <a:t>1</a:t>
              </a:r>
            </a:p>
          </p:txBody>
        </p:sp>
        <p:sp>
          <p:nvSpPr>
            <p:cNvPr id="29740" name="Line 18"/>
            <p:cNvSpPr>
              <a:spLocks noChangeShapeType="1"/>
            </p:cNvSpPr>
            <p:nvPr/>
          </p:nvSpPr>
          <p:spPr bwMode="auto">
            <a:xfrm>
              <a:off x="3055" y="2488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1" name="Line 19"/>
            <p:cNvSpPr>
              <a:spLocks noChangeShapeType="1"/>
            </p:cNvSpPr>
            <p:nvPr/>
          </p:nvSpPr>
          <p:spPr bwMode="auto">
            <a:xfrm>
              <a:off x="4015" y="2200"/>
              <a:ext cx="0" cy="13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1909" name="Text Box 21"/>
          <p:cNvSpPr txBox="1">
            <a:spLocks noChangeArrowheads="1"/>
          </p:cNvSpPr>
          <p:nvPr/>
        </p:nvSpPr>
        <p:spPr bwMode="auto">
          <a:xfrm>
            <a:off x="7156450" y="5076825"/>
            <a:ext cx="1655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>
                <a:latin typeface="Tahoma" charset="0"/>
                <a:cs typeface="Tahoma" charset="0"/>
              </a:rPr>
              <a:t>Q follows D</a:t>
            </a:r>
          </a:p>
        </p:txBody>
      </p:sp>
      <p:sp>
        <p:nvSpPr>
          <p:cNvPr id="421910" name="Text Box 22"/>
          <p:cNvSpPr txBox="1">
            <a:spLocks noChangeArrowheads="1"/>
          </p:cNvSpPr>
          <p:nvPr/>
        </p:nvSpPr>
        <p:spPr bwMode="auto">
          <a:xfrm>
            <a:off x="7265988" y="4375150"/>
            <a:ext cx="12414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2000">
                <a:latin typeface="Tahoma" charset="0"/>
                <a:cs typeface="Tahoma" charset="0"/>
              </a:rPr>
              <a:t>Q stable</a:t>
            </a:r>
          </a:p>
        </p:txBody>
      </p:sp>
      <p:sp>
        <p:nvSpPr>
          <p:cNvPr id="421911" name="AutoShape 23"/>
          <p:cNvSpPr>
            <a:spLocks/>
          </p:cNvSpPr>
          <p:nvPr/>
        </p:nvSpPr>
        <p:spPr bwMode="auto">
          <a:xfrm>
            <a:off x="7059613" y="4238625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421912" name="AutoShape 24"/>
          <p:cNvSpPr>
            <a:spLocks/>
          </p:cNvSpPr>
          <p:nvPr/>
        </p:nvSpPr>
        <p:spPr bwMode="auto">
          <a:xfrm>
            <a:off x="7059613" y="5000625"/>
            <a:ext cx="228600" cy="609600"/>
          </a:xfrm>
          <a:prstGeom prst="righ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grpSp>
        <p:nvGrpSpPr>
          <p:cNvPr id="3" name="Group 238"/>
          <p:cNvGrpSpPr>
            <a:grpSpLocks/>
          </p:cNvGrpSpPr>
          <p:nvPr/>
        </p:nvGrpSpPr>
        <p:grpSpPr bwMode="auto">
          <a:xfrm>
            <a:off x="5997575" y="2341563"/>
            <a:ext cx="2582863" cy="1163638"/>
            <a:chOff x="3778" y="1475"/>
            <a:chExt cx="1627" cy="733"/>
          </a:xfrm>
        </p:grpSpPr>
        <p:sp>
          <p:nvSpPr>
            <p:cNvPr id="29733" name="Text Box 20"/>
            <p:cNvSpPr txBox="1">
              <a:spLocks noChangeArrowheads="1"/>
            </p:cNvSpPr>
            <p:nvPr/>
          </p:nvSpPr>
          <p:spPr bwMode="auto">
            <a:xfrm>
              <a:off x="4174" y="1475"/>
              <a:ext cx="1231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ja-JP" altLang="en-US" sz="2000" b="0">
                  <a:latin typeface="+mn-lt"/>
                  <a:cs typeface="Tahoma" charset="0"/>
                </a:rPr>
                <a:t>“</a:t>
              </a:r>
              <a:r>
                <a:rPr lang="en-US" altLang="ja-JP" sz="2000" b="0" dirty="0">
                  <a:latin typeface="+mn-lt"/>
                  <a:cs typeface="Tahoma" charset="0"/>
                </a:rPr>
                <a:t>state</a:t>
              </a:r>
              <a:r>
                <a:rPr lang="ja-JP" altLang="en-US" sz="2000" b="0">
                  <a:latin typeface="+mn-lt"/>
                  <a:cs typeface="Tahoma" charset="0"/>
                </a:rPr>
                <a:t>”</a:t>
              </a:r>
              <a:r>
                <a:rPr lang="en-US" altLang="ja-JP" sz="2000" b="0" dirty="0">
                  <a:latin typeface="+mn-lt"/>
                  <a:cs typeface="Tahoma" charset="0"/>
                </a:rPr>
                <a:t> signal</a:t>
              </a:r>
            </a:p>
            <a:p>
              <a:pPr algn="l"/>
              <a:r>
                <a:rPr lang="en-US" sz="2000" b="0" dirty="0">
                  <a:latin typeface="+mn-lt"/>
                  <a:cs typeface="Tahoma" charset="0"/>
                </a:rPr>
                <a:t>appears as both</a:t>
              </a:r>
            </a:p>
            <a:p>
              <a:pPr algn="l"/>
              <a:r>
                <a:rPr lang="en-US" sz="2000" b="0" dirty="0">
                  <a:latin typeface="+mn-lt"/>
                  <a:cs typeface="Tahoma" charset="0"/>
                </a:rPr>
                <a:t>input and output</a:t>
              </a:r>
              <a:endParaRPr lang="en-US" b="0" dirty="0">
                <a:latin typeface="+mn-lt"/>
                <a:cs typeface="Tahoma" charset="0"/>
              </a:endParaRPr>
            </a:p>
          </p:txBody>
        </p:sp>
        <p:sp>
          <p:nvSpPr>
            <p:cNvPr id="29734" name="Freeform 25"/>
            <p:cNvSpPr>
              <a:spLocks/>
            </p:cNvSpPr>
            <p:nvPr/>
          </p:nvSpPr>
          <p:spPr bwMode="auto">
            <a:xfrm>
              <a:off x="4051" y="1652"/>
              <a:ext cx="132" cy="556"/>
            </a:xfrm>
            <a:custGeom>
              <a:avLst/>
              <a:gdLst>
                <a:gd name="T0" fmla="*/ 132 w 132"/>
                <a:gd name="T1" fmla="*/ 0 h 556"/>
                <a:gd name="T2" fmla="*/ 19 w 132"/>
                <a:gd name="T3" fmla="*/ 227 h 556"/>
                <a:gd name="T4" fmla="*/ 19 w 132"/>
                <a:gd name="T5" fmla="*/ 444 h 556"/>
                <a:gd name="T6" fmla="*/ 77 w 132"/>
                <a:gd name="T7" fmla="*/ 556 h 5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2"/>
                <a:gd name="T13" fmla="*/ 0 h 556"/>
                <a:gd name="T14" fmla="*/ 132 w 132"/>
                <a:gd name="T15" fmla="*/ 556 h 5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2" h="556">
                  <a:moveTo>
                    <a:pt x="132" y="0"/>
                  </a:moveTo>
                  <a:cubicBezTo>
                    <a:pt x="113" y="38"/>
                    <a:pt x="38" y="153"/>
                    <a:pt x="19" y="227"/>
                  </a:cubicBezTo>
                  <a:cubicBezTo>
                    <a:pt x="0" y="301"/>
                    <a:pt x="9" y="389"/>
                    <a:pt x="19" y="444"/>
                  </a:cubicBezTo>
                  <a:cubicBezTo>
                    <a:pt x="29" y="499"/>
                    <a:pt x="65" y="533"/>
                    <a:pt x="77" y="5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Freeform 26"/>
            <p:cNvSpPr>
              <a:spLocks/>
            </p:cNvSpPr>
            <p:nvPr/>
          </p:nvSpPr>
          <p:spPr bwMode="auto">
            <a:xfrm>
              <a:off x="3778" y="1624"/>
              <a:ext cx="405" cy="584"/>
            </a:xfrm>
            <a:custGeom>
              <a:avLst/>
              <a:gdLst>
                <a:gd name="T0" fmla="*/ 405 w 405"/>
                <a:gd name="T1" fmla="*/ 0 h 584"/>
                <a:gd name="T2" fmla="*/ 122 w 405"/>
                <a:gd name="T3" fmla="*/ 95 h 584"/>
                <a:gd name="T4" fmla="*/ 18 w 405"/>
                <a:gd name="T5" fmla="*/ 283 h 584"/>
                <a:gd name="T6" fmla="*/ 14 w 405"/>
                <a:gd name="T7" fmla="*/ 584 h 5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5"/>
                <a:gd name="T13" fmla="*/ 0 h 584"/>
                <a:gd name="T14" fmla="*/ 405 w 405"/>
                <a:gd name="T15" fmla="*/ 584 h 5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5" h="584">
                  <a:moveTo>
                    <a:pt x="405" y="0"/>
                  </a:moveTo>
                  <a:cubicBezTo>
                    <a:pt x="358" y="16"/>
                    <a:pt x="186" y="48"/>
                    <a:pt x="122" y="95"/>
                  </a:cubicBezTo>
                  <a:cubicBezTo>
                    <a:pt x="58" y="142"/>
                    <a:pt x="36" y="202"/>
                    <a:pt x="18" y="283"/>
                  </a:cubicBezTo>
                  <a:cubicBezTo>
                    <a:pt x="0" y="364"/>
                    <a:pt x="15" y="521"/>
                    <a:pt x="14" y="5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14" name="Line 218"/>
          <p:cNvSpPr>
            <a:spLocks noChangeShapeType="1"/>
          </p:cNvSpPr>
          <p:nvPr/>
        </p:nvSpPr>
        <p:spPr bwMode="auto">
          <a:xfrm flipH="1">
            <a:off x="1447800" y="3733800"/>
            <a:ext cx="152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Text Box 219"/>
          <p:cNvSpPr txBox="1">
            <a:spLocks noChangeArrowheads="1"/>
          </p:cNvSpPr>
          <p:nvPr/>
        </p:nvSpPr>
        <p:spPr bwMode="auto">
          <a:xfrm>
            <a:off x="906463" y="3429000"/>
            <a:ext cx="395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A</a:t>
            </a:r>
          </a:p>
        </p:txBody>
      </p:sp>
      <p:grpSp>
        <p:nvGrpSpPr>
          <p:cNvPr id="4" name="Group 225"/>
          <p:cNvGrpSpPr>
            <a:grpSpLocks/>
          </p:cNvGrpSpPr>
          <p:nvPr/>
        </p:nvGrpSpPr>
        <p:grpSpPr bwMode="auto">
          <a:xfrm>
            <a:off x="877888" y="3352800"/>
            <a:ext cx="3392487" cy="2443163"/>
            <a:chOff x="553" y="2112"/>
            <a:chExt cx="2137" cy="1539"/>
          </a:xfrm>
        </p:grpSpPr>
        <p:sp>
          <p:nvSpPr>
            <p:cNvPr id="29729" name="Text Box 11"/>
            <p:cNvSpPr txBox="1">
              <a:spLocks noChangeArrowheads="1"/>
            </p:cNvSpPr>
            <p:nvPr/>
          </p:nvSpPr>
          <p:spPr bwMode="auto">
            <a:xfrm>
              <a:off x="553" y="2836"/>
              <a:ext cx="263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ahoma" charset="0"/>
                  <a:cs typeface="Tahoma" charset="0"/>
                </a:rPr>
                <a:t>D</a:t>
              </a:r>
            </a:p>
          </p:txBody>
        </p:sp>
        <p:sp>
          <p:nvSpPr>
            <p:cNvPr id="29730" name="Text Box 12"/>
            <p:cNvSpPr txBox="1">
              <a:spLocks noChangeArrowheads="1"/>
            </p:cNvSpPr>
            <p:nvPr/>
          </p:nvSpPr>
          <p:spPr bwMode="auto">
            <a:xfrm>
              <a:off x="568" y="3360"/>
              <a:ext cx="261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ahoma" charset="0"/>
                  <a:cs typeface="Tahoma" charset="0"/>
                </a:rPr>
                <a:t>G</a:t>
              </a:r>
            </a:p>
          </p:txBody>
        </p:sp>
        <p:sp>
          <p:nvSpPr>
            <p:cNvPr id="29731" name="Text Box 13"/>
            <p:cNvSpPr txBox="1">
              <a:spLocks noChangeArrowheads="1"/>
            </p:cNvSpPr>
            <p:nvPr/>
          </p:nvSpPr>
          <p:spPr bwMode="auto">
            <a:xfrm>
              <a:off x="2424" y="2544"/>
              <a:ext cx="26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Tahoma" charset="0"/>
                  <a:cs typeface="Tahoma" charset="0"/>
                </a:rPr>
                <a:t>Q</a:t>
              </a:r>
            </a:p>
          </p:txBody>
        </p:sp>
        <p:sp>
          <p:nvSpPr>
            <p:cNvPr id="29732" name="Rectangle 224"/>
            <p:cNvSpPr>
              <a:spLocks noChangeArrowheads="1"/>
            </p:cNvSpPr>
            <p:nvPr/>
          </p:nvSpPr>
          <p:spPr bwMode="auto">
            <a:xfrm>
              <a:off x="576" y="2112"/>
              <a:ext cx="528" cy="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  <a:cs typeface="Tahoma" charset="0"/>
              </a:endParaRPr>
            </a:p>
          </p:txBody>
        </p:sp>
      </p:grpSp>
      <p:sp>
        <p:nvSpPr>
          <p:cNvPr id="421894" name="Freeform 6"/>
          <p:cNvSpPr>
            <a:spLocks/>
          </p:cNvSpPr>
          <p:nvPr/>
        </p:nvSpPr>
        <p:spPr bwMode="auto">
          <a:xfrm>
            <a:off x="1600200" y="2971800"/>
            <a:ext cx="1676400" cy="1295400"/>
          </a:xfrm>
          <a:custGeom>
            <a:avLst/>
            <a:gdLst>
              <a:gd name="T0" fmla="*/ 2147483647 w 1200"/>
              <a:gd name="T1" fmla="*/ 2147483647 h 816"/>
              <a:gd name="T2" fmla="*/ 2147483647 w 1200"/>
              <a:gd name="T3" fmla="*/ 0 h 816"/>
              <a:gd name="T4" fmla="*/ 0 w 1200"/>
              <a:gd name="T5" fmla="*/ 0 h 816"/>
              <a:gd name="T6" fmla="*/ 0 w 1200"/>
              <a:gd name="T7" fmla="*/ 2147483647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1200"/>
              <a:gd name="T13" fmla="*/ 0 h 816"/>
              <a:gd name="T14" fmla="*/ 1200 w 120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" h="816">
                <a:moveTo>
                  <a:pt x="1200" y="816"/>
                </a:moveTo>
                <a:lnTo>
                  <a:pt x="1200" y="0"/>
                </a:lnTo>
                <a:lnTo>
                  <a:pt x="0" y="0"/>
                </a:lnTo>
                <a:lnTo>
                  <a:pt x="0" y="48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Line 217"/>
          <p:cNvSpPr>
            <a:spLocks noChangeShapeType="1"/>
          </p:cNvSpPr>
          <p:nvPr/>
        </p:nvSpPr>
        <p:spPr bwMode="auto">
          <a:xfrm flipH="1">
            <a:off x="1600200" y="3733800"/>
            <a:ext cx="593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36"/>
          <p:cNvGrpSpPr>
            <a:grpSpLocks/>
          </p:cNvGrpSpPr>
          <p:nvPr/>
        </p:nvGrpSpPr>
        <p:grpSpPr bwMode="auto">
          <a:xfrm>
            <a:off x="3348038" y="2356668"/>
            <a:ext cx="2146300" cy="1576388"/>
            <a:chOff x="2109" y="1207"/>
            <a:chExt cx="1352" cy="993"/>
          </a:xfrm>
        </p:grpSpPr>
        <p:grpSp>
          <p:nvGrpSpPr>
            <p:cNvPr id="29720" name="Group 233"/>
            <p:cNvGrpSpPr>
              <a:grpSpLocks/>
            </p:cNvGrpSpPr>
            <p:nvPr/>
          </p:nvGrpSpPr>
          <p:grpSpPr bwMode="auto">
            <a:xfrm flipH="1">
              <a:off x="2109" y="1701"/>
              <a:ext cx="317" cy="499"/>
              <a:chOff x="2268" y="1776"/>
              <a:chExt cx="317" cy="499"/>
            </a:xfrm>
          </p:grpSpPr>
          <p:sp>
            <p:nvSpPr>
              <p:cNvPr id="29723" name="Freeform 227"/>
              <p:cNvSpPr>
                <a:spLocks/>
              </p:cNvSpPr>
              <p:nvPr/>
            </p:nvSpPr>
            <p:spPr bwMode="auto">
              <a:xfrm>
                <a:off x="2370" y="1776"/>
                <a:ext cx="93" cy="104"/>
              </a:xfrm>
              <a:custGeom>
                <a:avLst/>
                <a:gdLst>
                  <a:gd name="T0" fmla="*/ 0 w 560"/>
                  <a:gd name="T1" fmla="*/ 0 h 624"/>
                  <a:gd name="T2" fmla="*/ 0 w 560"/>
                  <a:gd name="T3" fmla="*/ 0 h 624"/>
                  <a:gd name="T4" fmla="*/ 0 w 560"/>
                  <a:gd name="T5" fmla="*/ 0 h 624"/>
                  <a:gd name="T6" fmla="*/ 0 w 560"/>
                  <a:gd name="T7" fmla="*/ 0 h 624"/>
                  <a:gd name="T8" fmla="*/ 0 w 560"/>
                  <a:gd name="T9" fmla="*/ 0 h 624"/>
                  <a:gd name="T10" fmla="*/ 0 w 560"/>
                  <a:gd name="T11" fmla="*/ 0 h 624"/>
                  <a:gd name="T12" fmla="*/ 0 w 560"/>
                  <a:gd name="T13" fmla="*/ 0 h 624"/>
                  <a:gd name="T14" fmla="*/ 0 w 560"/>
                  <a:gd name="T15" fmla="*/ 0 h 624"/>
                  <a:gd name="T16" fmla="*/ 0 w 560"/>
                  <a:gd name="T17" fmla="*/ 0 h 624"/>
                  <a:gd name="T18" fmla="*/ 0 w 560"/>
                  <a:gd name="T19" fmla="*/ 0 h 624"/>
                  <a:gd name="T20" fmla="*/ 0 w 560"/>
                  <a:gd name="T21" fmla="*/ 0 h 624"/>
                  <a:gd name="T22" fmla="*/ 0 w 560"/>
                  <a:gd name="T23" fmla="*/ 0 h 624"/>
                  <a:gd name="T24" fmla="*/ 0 w 560"/>
                  <a:gd name="T25" fmla="*/ 0 h 624"/>
                  <a:gd name="T26" fmla="*/ 0 w 560"/>
                  <a:gd name="T27" fmla="*/ 0 h 624"/>
                  <a:gd name="T28" fmla="*/ 0 w 560"/>
                  <a:gd name="T29" fmla="*/ 0 h 624"/>
                  <a:gd name="T30" fmla="*/ 0 w 560"/>
                  <a:gd name="T31" fmla="*/ 0 h 624"/>
                  <a:gd name="T32" fmla="*/ 0 w 560"/>
                  <a:gd name="T33" fmla="*/ 0 h 624"/>
                  <a:gd name="T34" fmla="*/ 0 w 560"/>
                  <a:gd name="T35" fmla="*/ 0 h 624"/>
                  <a:gd name="T36" fmla="*/ 0 w 560"/>
                  <a:gd name="T37" fmla="*/ 0 h 624"/>
                  <a:gd name="T38" fmla="*/ 0 w 560"/>
                  <a:gd name="T39" fmla="*/ 0 h 624"/>
                  <a:gd name="T40" fmla="*/ 0 w 560"/>
                  <a:gd name="T41" fmla="*/ 0 h 624"/>
                  <a:gd name="T42" fmla="*/ 0 w 560"/>
                  <a:gd name="T43" fmla="*/ 0 h 624"/>
                  <a:gd name="T44" fmla="*/ 0 w 560"/>
                  <a:gd name="T45" fmla="*/ 0 h 624"/>
                  <a:gd name="T46" fmla="*/ 0 w 560"/>
                  <a:gd name="T47" fmla="*/ 0 h 624"/>
                  <a:gd name="T48" fmla="*/ 0 w 560"/>
                  <a:gd name="T49" fmla="*/ 0 h 62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560"/>
                  <a:gd name="T76" fmla="*/ 0 h 624"/>
                  <a:gd name="T77" fmla="*/ 560 w 560"/>
                  <a:gd name="T78" fmla="*/ 624 h 624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560" h="624">
                    <a:moveTo>
                      <a:pt x="276" y="0"/>
                    </a:moveTo>
                    <a:lnTo>
                      <a:pt x="345" y="10"/>
                    </a:lnTo>
                    <a:lnTo>
                      <a:pt x="380" y="57"/>
                    </a:lnTo>
                    <a:lnTo>
                      <a:pt x="396" y="152"/>
                    </a:lnTo>
                    <a:lnTo>
                      <a:pt x="385" y="266"/>
                    </a:lnTo>
                    <a:lnTo>
                      <a:pt x="358" y="337"/>
                    </a:lnTo>
                    <a:lnTo>
                      <a:pt x="326" y="428"/>
                    </a:lnTo>
                    <a:lnTo>
                      <a:pt x="513" y="542"/>
                    </a:lnTo>
                    <a:lnTo>
                      <a:pt x="560" y="585"/>
                    </a:lnTo>
                    <a:lnTo>
                      <a:pt x="532" y="624"/>
                    </a:lnTo>
                    <a:lnTo>
                      <a:pt x="439" y="542"/>
                    </a:lnTo>
                    <a:lnTo>
                      <a:pt x="299" y="485"/>
                    </a:lnTo>
                    <a:lnTo>
                      <a:pt x="233" y="556"/>
                    </a:lnTo>
                    <a:lnTo>
                      <a:pt x="163" y="608"/>
                    </a:lnTo>
                    <a:lnTo>
                      <a:pt x="104" y="613"/>
                    </a:lnTo>
                    <a:lnTo>
                      <a:pt x="46" y="608"/>
                    </a:lnTo>
                    <a:lnTo>
                      <a:pt x="19" y="566"/>
                    </a:lnTo>
                    <a:lnTo>
                      <a:pt x="0" y="471"/>
                    </a:lnTo>
                    <a:lnTo>
                      <a:pt x="0" y="366"/>
                    </a:lnTo>
                    <a:lnTo>
                      <a:pt x="23" y="285"/>
                    </a:lnTo>
                    <a:lnTo>
                      <a:pt x="101" y="156"/>
                    </a:lnTo>
                    <a:lnTo>
                      <a:pt x="187" y="71"/>
                    </a:lnTo>
                    <a:lnTo>
                      <a:pt x="245" y="24"/>
                    </a:lnTo>
                    <a:lnTo>
                      <a:pt x="299" y="10"/>
                    </a:lnTo>
                    <a:lnTo>
                      <a:pt x="27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4" name="Freeform 228"/>
              <p:cNvSpPr>
                <a:spLocks/>
              </p:cNvSpPr>
              <p:nvPr/>
            </p:nvSpPr>
            <p:spPr bwMode="auto">
              <a:xfrm>
                <a:off x="2393" y="1900"/>
                <a:ext cx="192" cy="90"/>
              </a:xfrm>
              <a:custGeom>
                <a:avLst/>
                <a:gdLst>
                  <a:gd name="T0" fmla="*/ 0 w 1154"/>
                  <a:gd name="T1" fmla="*/ 0 h 544"/>
                  <a:gd name="T2" fmla="*/ 0 w 1154"/>
                  <a:gd name="T3" fmla="*/ 0 h 544"/>
                  <a:gd name="T4" fmla="*/ 0 w 1154"/>
                  <a:gd name="T5" fmla="*/ 0 h 544"/>
                  <a:gd name="T6" fmla="*/ 0 w 1154"/>
                  <a:gd name="T7" fmla="*/ 0 h 544"/>
                  <a:gd name="T8" fmla="*/ 0 w 1154"/>
                  <a:gd name="T9" fmla="*/ 0 h 544"/>
                  <a:gd name="T10" fmla="*/ 0 w 1154"/>
                  <a:gd name="T11" fmla="*/ 0 h 544"/>
                  <a:gd name="T12" fmla="*/ 0 w 1154"/>
                  <a:gd name="T13" fmla="*/ 0 h 544"/>
                  <a:gd name="T14" fmla="*/ 0 w 1154"/>
                  <a:gd name="T15" fmla="*/ 0 h 544"/>
                  <a:gd name="T16" fmla="*/ 0 w 1154"/>
                  <a:gd name="T17" fmla="*/ 0 h 544"/>
                  <a:gd name="T18" fmla="*/ 0 w 1154"/>
                  <a:gd name="T19" fmla="*/ 0 h 544"/>
                  <a:gd name="T20" fmla="*/ 0 w 1154"/>
                  <a:gd name="T21" fmla="*/ 0 h 544"/>
                  <a:gd name="T22" fmla="*/ 0 w 1154"/>
                  <a:gd name="T23" fmla="*/ 0 h 544"/>
                  <a:gd name="T24" fmla="*/ 0 w 1154"/>
                  <a:gd name="T25" fmla="*/ 0 h 544"/>
                  <a:gd name="T26" fmla="*/ 0 w 1154"/>
                  <a:gd name="T27" fmla="*/ 0 h 544"/>
                  <a:gd name="T28" fmla="*/ 0 w 1154"/>
                  <a:gd name="T29" fmla="*/ 0 h 544"/>
                  <a:gd name="T30" fmla="*/ 0 w 1154"/>
                  <a:gd name="T31" fmla="*/ 0 h 544"/>
                  <a:gd name="T32" fmla="*/ 0 w 1154"/>
                  <a:gd name="T33" fmla="*/ 0 h 544"/>
                  <a:gd name="T34" fmla="*/ 0 w 1154"/>
                  <a:gd name="T35" fmla="*/ 0 h 544"/>
                  <a:gd name="T36" fmla="*/ 0 w 1154"/>
                  <a:gd name="T37" fmla="*/ 0 h 544"/>
                  <a:gd name="T38" fmla="*/ 0 w 1154"/>
                  <a:gd name="T39" fmla="*/ 0 h 544"/>
                  <a:gd name="T40" fmla="*/ 0 w 1154"/>
                  <a:gd name="T41" fmla="*/ 0 h 544"/>
                  <a:gd name="T42" fmla="*/ 0 w 1154"/>
                  <a:gd name="T43" fmla="*/ 0 h 544"/>
                  <a:gd name="T44" fmla="*/ 0 w 1154"/>
                  <a:gd name="T45" fmla="*/ 0 h 544"/>
                  <a:gd name="T46" fmla="*/ 0 w 1154"/>
                  <a:gd name="T47" fmla="*/ 0 h 544"/>
                  <a:gd name="T48" fmla="*/ 0 w 1154"/>
                  <a:gd name="T49" fmla="*/ 0 h 544"/>
                  <a:gd name="T50" fmla="*/ 0 w 1154"/>
                  <a:gd name="T51" fmla="*/ 0 h 544"/>
                  <a:gd name="T52" fmla="*/ 0 w 1154"/>
                  <a:gd name="T53" fmla="*/ 0 h 544"/>
                  <a:gd name="T54" fmla="*/ 0 w 1154"/>
                  <a:gd name="T55" fmla="*/ 0 h 544"/>
                  <a:gd name="T56" fmla="*/ 0 w 1154"/>
                  <a:gd name="T57" fmla="*/ 0 h 54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1154"/>
                  <a:gd name="T88" fmla="*/ 0 h 544"/>
                  <a:gd name="T89" fmla="*/ 1154 w 1154"/>
                  <a:gd name="T90" fmla="*/ 544 h 544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1154" h="544">
                    <a:moveTo>
                      <a:pt x="12" y="0"/>
                    </a:moveTo>
                    <a:lnTo>
                      <a:pt x="120" y="16"/>
                    </a:lnTo>
                    <a:lnTo>
                      <a:pt x="318" y="110"/>
                    </a:lnTo>
                    <a:lnTo>
                      <a:pt x="489" y="187"/>
                    </a:lnTo>
                    <a:lnTo>
                      <a:pt x="680" y="253"/>
                    </a:lnTo>
                    <a:lnTo>
                      <a:pt x="817" y="324"/>
                    </a:lnTo>
                    <a:lnTo>
                      <a:pt x="1003" y="401"/>
                    </a:lnTo>
                    <a:lnTo>
                      <a:pt x="1154" y="472"/>
                    </a:lnTo>
                    <a:lnTo>
                      <a:pt x="1146" y="501"/>
                    </a:lnTo>
                    <a:lnTo>
                      <a:pt x="1100" y="515"/>
                    </a:lnTo>
                    <a:lnTo>
                      <a:pt x="967" y="439"/>
                    </a:lnTo>
                    <a:lnTo>
                      <a:pt x="960" y="486"/>
                    </a:lnTo>
                    <a:lnTo>
                      <a:pt x="925" y="529"/>
                    </a:lnTo>
                    <a:lnTo>
                      <a:pt x="875" y="544"/>
                    </a:lnTo>
                    <a:lnTo>
                      <a:pt x="820" y="510"/>
                    </a:lnTo>
                    <a:lnTo>
                      <a:pt x="781" y="467"/>
                    </a:lnTo>
                    <a:lnTo>
                      <a:pt x="785" y="401"/>
                    </a:lnTo>
                    <a:lnTo>
                      <a:pt x="796" y="368"/>
                    </a:lnTo>
                    <a:lnTo>
                      <a:pt x="668" y="301"/>
                    </a:lnTo>
                    <a:lnTo>
                      <a:pt x="606" y="287"/>
                    </a:lnTo>
                    <a:lnTo>
                      <a:pt x="489" y="258"/>
                    </a:lnTo>
                    <a:lnTo>
                      <a:pt x="330" y="197"/>
                    </a:lnTo>
                    <a:lnTo>
                      <a:pt x="202" y="129"/>
                    </a:lnTo>
                    <a:lnTo>
                      <a:pt x="109" y="101"/>
                    </a:lnTo>
                    <a:lnTo>
                      <a:pt x="12" y="110"/>
                    </a:lnTo>
                    <a:lnTo>
                      <a:pt x="0" y="39"/>
                    </a:lnTo>
                    <a:lnTo>
                      <a:pt x="39" y="0"/>
                    </a:lnTo>
                    <a:lnTo>
                      <a:pt x="62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5" name="Freeform 229"/>
              <p:cNvSpPr>
                <a:spLocks/>
              </p:cNvSpPr>
              <p:nvPr/>
            </p:nvSpPr>
            <p:spPr bwMode="auto">
              <a:xfrm>
                <a:off x="2341" y="1898"/>
                <a:ext cx="63" cy="194"/>
              </a:xfrm>
              <a:custGeom>
                <a:avLst/>
                <a:gdLst>
                  <a:gd name="T0" fmla="*/ 0 w 380"/>
                  <a:gd name="T1" fmla="*/ 0 h 1166"/>
                  <a:gd name="T2" fmla="*/ 0 w 380"/>
                  <a:gd name="T3" fmla="*/ 0 h 1166"/>
                  <a:gd name="T4" fmla="*/ 0 w 380"/>
                  <a:gd name="T5" fmla="*/ 0 h 1166"/>
                  <a:gd name="T6" fmla="*/ 0 w 380"/>
                  <a:gd name="T7" fmla="*/ 0 h 1166"/>
                  <a:gd name="T8" fmla="*/ 0 w 380"/>
                  <a:gd name="T9" fmla="*/ 0 h 1166"/>
                  <a:gd name="T10" fmla="*/ 0 w 380"/>
                  <a:gd name="T11" fmla="*/ 0 h 1166"/>
                  <a:gd name="T12" fmla="*/ 0 w 380"/>
                  <a:gd name="T13" fmla="*/ 0 h 1166"/>
                  <a:gd name="T14" fmla="*/ 0 w 380"/>
                  <a:gd name="T15" fmla="*/ 0 h 1166"/>
                  <a:gd name="T16" fmla="*/ 0 w 380"/>
                  <a:gd name="T17" fmla="*/ 0 h 1166"/>
                  <a:gd name="T18" fmla="*/ 0 w 380"/>
                  <a:gd name="T19" fmla="*/ 0 h 1166"/>
                  <a:gd name="T20" fmla="*/ 0 w 380"/>
                  <a:gd name="T21" fmla="*/ 0 h 1166"/>
                  <a:gd name="T22" fmla="*/ 0 w 380"/>
                  <a:gd name="T23" fmla="*/ 0 h 1166"/>
                  <a:gd name="T24" fmla="*/ 0 w 380"/>
                  <a:gd name="T25" fmla="*/ 0 h 1166"/>
                  <a:gd name="T26" fmla="*/ 0 w 380"/>
                  <a:gd name="T27" fmla="*/ 0 h 1166"/>
                  <a:gd name="T28" fmla="*/ 0 w 380"/>
                  <a:gd name="T29" fmla="*/ 0 h 1166"/>
                  <a:gd name="T30" fmla="*/ 0 w 380"/>
                  <a:gd name="T31" fmla="*/ 0 h 1166"/>
                  <a:gd name="T32" fmla="*/ 0 w 380"/>
                  <a:gd name="T33" fmla="*/ 0 h 1166"/>
                  <a:gd name="T34" fmla="*/ 0 w 380"/>
                  <a:gd name="T35" fmla="*/ 0 h 1166"/>
                  <a:gd name="T36" fmla="*/ 0 w 380"/>
                  <a:gd name="T37" fmla="*/ 0 h 1166"/>
                  <a:gd name="T38" fmla="*/ 0 w 380"/>
                  <a:gd name="T39" fmla="*/ 0 h 1166"/>
                  <a:gd name="T40" fmla="*/ 0 w 380"/>
                  <a:gd name="T41" fmla="*/ 0 h 116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380"/>
                  <a:gd name="T64" fmla="*/ 0 h 1166"/>
                  <a:gd name="T65" fmla="*/ 380 w 380"/>
                  <a:gd name="T66" fmla="*/ 1166 h 116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380" h="1166">
                    <a:moveTo>
                      <a:pt x="217" y="0"/>
                    </a:moveTo>
                    <a:lnTo>
                      <a:pt x="267" y="0"/>
                    </a:lnTo>
                    <a:lnTo>
                      <a:pt x="310" y="23"/>
                    </a:lnTo>
                    <a:lnTo>
                      <a:pt x="356" y="96"/>
                    </a:lnTo>
                    <a:lnTo>
                      <a:pt x="372" y="185"/>
                    </a:lnTo>
                    <a:lnTo>
                      <a:pt x="380" y="409"/>
                    </a:lnTo>
                    <a:lnTo>
                      <a:pt x="369" y="599"/>
                    </a:lnTo>
                    <a:lnTo>
                      <a:pt x="333" y="794"/>
                    </a:lnTo>
                    <a:lnTo>
                      <a:pt x="287" y="994"/>
                    </a:lnTo>
                    <a:lnTo>
                      <a:pt x="232" y="1114"/>
                    </a:lnTo>
                    <a:lnTo>
                      <a:pt x="163" y="1166"/>
                    </a:lnTo>
                    <a:lnTo>
                      <a:pt x="105" y="1166"/>
                    </a:lnTo>
                    <a:lnTo>
                      <a:pt x="34" y="1114"/>
                    </a:lnTo>
                    <a:lnTo>
                      <a:pt x="8" y="1037"/>
                    </a:lnTo>
                    <a:lnTo>
                      <a:pt x="0" y="900"/>
                    </a:lnTo>
                    <a:lnTo>
                      <a:pt x="8" y="728"/>
                    </a:lnTo>
                    <a:lnTo>
                      <a:pt x="42" y="514"/>
                    </a:lnTo>
                    <a:lnTo>
                      <a:pt x="89" y="252"/>
                    </a:lnTo>
                    <a:lnTo>
                      <a:pt x="147" y="52"/>
                    </a:lnTo>
                    <a:lnTo>
                      <a:pt x="182" y="23"/>
                    </a:lnTo>
                    <a:lnTo>
                      <a:pt x="21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6" name="Freeform 230"/>
              <p:cNvSpPr>
                <a:spLocks/>
              </p:cNvSpPr>
              <p:nvPr/>
            </p:nvSpPr>
            <p:spPr bwMode="auto">
              <a:xfrm>
                <a:off x="2274" y="1888"/>
                <a:ext cx="90" cy="178"/>
              </a:xfrm>
              <a:custGeom>
                <a:avLst/>
                <a:gdLst>
                  <a:gd name="T0" fmla="*/ 0 w 538"/>
                  <a:gd name="T1" fmla="*/ 0 h 1070"/>
                  <a:gd name="T2" fmla="*/ 0 w 538"/>
                  <a:gd name="T3" fmla="*/ 0 h 1070"/>
                  <a:gd name="T4" fmla="*/ 0 w 538"/>
                  <a:gd name="T5" fmla="*/ 0 h 1070"/>
                  <a:gd name="T6" fmla="*/ 0 w 538"/>
                  <a:gd name="T7" fmla="*/ 0 h 1070"/>
                  <a:gd name="T8" fmla="*/ 0 w 538"/>
                  <a:gd name="T9" fmla="*/ 0 h 1070"/>
                  <a:gd name="T10" fmla="*/ 0 w 538"/>
                  <a:gd name="T11" fmla="*/ 0 h 1070"/>
                  <a:gd name="T12" fmla="*/ 0 w 538"/>
                  <a:gd name="T13" fmla="*/ 0 h 1070"/>
                  <a:gd name="T14" fmla="*/ 0 w 538"/>
                  <a:gd name="T15" fmla="*/ 0 h 1070"/>
                  <a:gd name="T16" fmla="*/ 0 w 538"/>
                  <a:gd name="T17" fmla="*/ 0 h 1070"/>
                  <a:gd name="T18" fmla="*/ 0 w 538"/>
                  <a:gd name="T19" fmla="*/ 0 h 1070"/>
                  <a:gd name="T20" fmla="*/ 0 w 538"/>
                  <a:gd name="T21" fmla="*/ 0 h 1070"/>
                  <a:gd name="T22" fmla="*/ 0 w 538"/>
                  <a:gd name="T23" fmla="*/ 0 h 1070"/>
                  <a:gd name="T24" fmla="*/ 0 w 538"/>
                  <a:gd name="T25" fmla="*/ 0 h 1070"/>
                  <a:gd name="T26" fmla="*/ 0 w 538"/>
                  <a:gd name="T27" fmla="*/ 0 h 1070"/>
                  <a:gd name="T28" fmla="*/ 0 w 538"/>
                  <a:gd name="T29" fmla="*/ 0 h 1070"/>
                  <a:gd name="T30" fmla="*/ 0 w 538"/>
                  <a:gd name="T31" fmla="*/ 0 h 1070"/>
                  <a:gd name="T32" fmla="*/ 0 w 538"/>
                  <a:gd name="T33" fmla="*/ 0 h 1070"/>
                  <a:gd name="T34" fmla="*/ 0 w 538"/>
                  <a:gd name="T35" fmla="*/ 0 h 1070"/>
                  <a:gd name="T36" fmla="*/ 0 w 538"/>
                  <a:gd name="T37" fmla="*/ 0 h 1070"/>
                  <a:gd name="T38" fmla="*/ 0 w 538"/>
                  <a:gd name="T39" fmla="*/ 0 h 1070"/>
                  <a:gd name="T40" fmla="*/ 0 w 538"/>
                  <a:gd name="T41" fmla="*/ 0 h 1070"/>
                  <a:gd name="T42" fmla="*/ 0 w 538"/>
                  <a:gd name="T43" fmla="*/ 0 h 1070"/>
                  <a:gd name="T44" fmla="*/ 0 w 538"/>
                  <a:gd name="T45" fmla="*/ 0 h 1070"/>
                  <a:gd name="T46" fmla="*/ 0 w 538"/>
                  <a:gd name="T47" fmla="*/ 0 h 1070"/>
                  <a:gd name="T48" fmla="*/ 0 w 538"/>
                  <a:gd name="T49" fmla="*/ 0 h 1070"/>
                  <a:gd name="T50" fmla="*/ 0 w 538"/>
                  <a:gd name="T51" fmla="*/ 0 h 1070"/>
                  <a:gd name="T52" fmla="*/ 0 w 538"/>
                  <a:gd name="T53" fmla="*/ 0 h 1070"/>
                  <a:gd name="T54" fmla="*/ 0 w 538"/>
                  <a:gd name="T55" fmla="*/ 0 h 1070"/>
                  <a:gd name="T56" fmla="*/ 0 w 538"/>
                  <a:gd name="T57" fmla="*/ 0 h 1070"/>
                  <a:gd name="T58" fmla="*/ 0 w 538"/>
                  <a:gd name="T59" fmla="*/ 0 h 1070"/>
                  <a:gd name="T60" fmla="*/ 0 w 538"/>
                  <a:gd name="T61" fmla="*/ 0 h 1070"/>
                  <a:gd name="T62" fmla="*/ 0 w 538"/>
                  <a:gd name="T63" fmla="*/ 0 h 1070"/>
                  <a:gd name="T64" fmla="*/ 0 w 538"/>
                  <a:gd name="T65" fmla="*/ 0 h 1070"/>
                  <a:gd name="T66" fmla="*/ 0 w 538"/>
                  <a:gd name="T67" fmla="*/ 0 h 1070"/>
                  <a:gd name="T68" fmla="*/ 0 w 538"/>
                  <a:gd name="T69" fmla="*/ 0 h 1070"/>
                  <a:gd name="T70" fmla="*/ 0 w 538"/>
                  <a:gd name="T71" fmla="*/ 0 h 1070"/>
                  <a:gd name="T72" fmla="*/ 0 w 538"/>
                  <a:gd name="T73" fmla="*/ 0 h 1070"/>
                  <a:gd name="T74" fmla="*/ 0 w 538"/>
                  <a:gd name="T75" fmla="*/ 0 h 107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538"/>
                  <a:gd name="T115" fmla="*/ 0 h 1070"/>
                  <a:gd name="T116" fmla="*/ 538 w 538"/>
                  <a:gd name="T117" fmla="*/ 1070 h 1070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538" h="1070">
                    <a:moveTo>
                      <a:pt x="408" y="43"/>
                    </a:moveTo>
                    <a:lnTo>
                      <a:pt x="467" y="0"/>
                    </a:lnTo>
                    <a:lnTo>
                      <a:pt x="510" y="0"/>
                    </a:lnTo>
                    <a:lnTo>
                      <a:pt x="538" y="33"/>
                    </a:lnTo>
                    <a:lnTo>
                      <a:pt x="522" y="100"/>
                    </a:lnTo>
                    <a:lnTo>
                      <a:pt x="486" y="142"/>
                    </a:lnTo>
                    <a:lnTo>
                      <a:pt x="420" y="185"/>
                    </a:lnTo>
                    <a:lnTo>
                      <a:pt x="292" y="247"/>
                    </a:lnTo>
                    <a:lnTo>
                      <a:pt x="129" y="356"/>
                    </a:lnTo>
                    <a:lnTo>
                      <a:pt x="66" y="361"/>
                    </a:lnTo>
                    <a:lnTo>
                      <a:pt x="101" y="461"/>
                    </a:lnTo>
                    <a:lnTo>
                      <a:pt x="171" y="570"/>
                    </a:lnTo>
                    <a:lnTo>
                      <a:pt x="229" y="704"/>
                    </a:lnTo>
                    <a:lnTo>
                      <a:pt x="253" y="841"/>
                    </a:lnTo>
                    <a:lnTo>
                      <a:pt x="241" y="885"/>
                    </a:lnTo>
                    <a:lnTo>
                      <a:pt x="206" y="913"/>
                    </a:lnTo>
                    <a:lnTo>
                      <a:pt x="159" y="932"/>
                    </a:lnTo>
                    <a:lnTo>
                      <a:pt x="113" y="975"/>
                    </a:lnTo>
                    <a:lnTo>
                      <a:pt x="93" y="1017"/>
                    </a:lnTo>
                    <a:lnTo>
                      <a:pt x="82" y="1070"/>
                    </a:lnTo>
                    <a:lnTo>
                      <a:pt x="46" y="1070"/>
                    </a:lnTo>
                    <a:lnTo>
                      <a:pt x="35" y="1031"/>
                    </a:lnTo>
                    <a:lnTo>
                      <a:pt x="58" y="970"/>
                    </a:lnTo>
                    <a:lnTo>
                      <a:pt x="124" y="927"/>
                    </a:lnTo>
                    <a:lnTo>
                      <a:pt x="163" y="885"/>
                    </a:lnTo>
                    <a:lnTo>
                      <a:pt x="198" y="861"/>
                    </a:lnTo>
                    <a:lnTo>
                      <a:pt x="210" y="817"/>
                    </a:lnTo>
                    <a:lnTo>
                      <a:pt x="194" y="704"/>
                    </a:lnTo>
                    <a:lnTo>
                      <a:pt x="140" y="618"/>
                    </a:lnTo>
                    <a:lnTo>
                      <a:pt x="93" y="542"/>
                    </a:lnTo>
                    <a:lnTo>
                      <a:pt x="35" y="457"/>
                    </a:lnTo>
                    <a:lnTo>
                      <a:pt x="0" y="375"/>
                    </a:lnTo>
                    <a:lnTo>
                      <a:pt x="0" y="328"/>
                    </a:lnTo>
                    <a:lnTo>
                      <a:pt x="30" y="304"/>
                    </a:lnTo>
                    <a:lnTo>
                      <a:pt x="151" y="219"/>
                    </a:lnTo>
                    <a:lnTo>
                      <a:pt x="268" y="142"/>
                    </a:lnTo>
                    <a:lnTo>
                      <a:pt x="386" y="71"/>
                    </a:lnTo>
                    <a:lnTo>
                      <a:pt x="408" y="4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7" name="Freeform 231"/>
              <p:cNvSpPr>
                <a:spLocks/>
              </p:cNvSpPr>
              <p:nvPr/>
            </p:nvSpPr>
            <p:spPr bwMode="auto">
              <a:xfrm>
                <a:off x="2360" y="2075"/>
                <a:ext cx="60" cy="193"/>
              </a:xfrm>
              <a:custGeom>
                <a:avLst/>
                <a:gdLst>
                  <a:gd name="T0" fmla="*/ 0 w 358"/>
                  <a:gd name="T1" fmla="*/ 0 h 1161"/>
                  <a:gd name="T2" fmla="*/ 0 w 358"/>
                  <a:gd name="T3" fmla="*/ 0 h 1161"/>
                  <a:gd name="T4" fmla="*/ 0 w 358"/>
                  <a:gd name="T5" fmla="*/ 0 h 1161"/>
                  <a:gd name="T6" fmla="*/ 0 w 358"/>
                  <a:gd name="T7" fmla="*/ 0 h 1161"/>
                  <a:gd name="T8" fmla="*/ 0 w 358"/>
                  <a:gd name="T9" fmla="*/ 0 h 1161"/>
                  <a:gd name="T10" fmla="*/ 0 w 358"/>
                  <a:gd name="T11" fmla="*/ 0 h 1161"/>
                  <a:gd name="T12" fmla="*/ 0 w 358"/>
                  <a:gd name="T13" fmla="*/ 0 h 1161"/>
                  <a:gd name="T14" fmla="*/ 0 w 358"/>
                  <a:gd name="T15" fmla="*/ 0 h 1161"/>
                  <a:gd name="T16" fmla="*/ 0 w 358"/>
                  <a:gd name="T17" fmla="*/ 0 h 1161"/>
                  <a:gd name="T18" fmla="*/ 0 w 358"/>
                  <a:gd name="T19" fmla="*/ 0 h 1161"/>
                  <a:gd name="T20" fmla="*/ 0 w 358"/>
                  <a:gd name="T21" fmla="*/ 0 h 1161"/>
                  <a:gd name="T22" fmla="*/ 0 w 358"/>
                  <a:gd name="T23" fmla="*/ 0 h 1161"/>
                  <a:gd name="T24" fmla="*/ 0 w 358"/>
                  <a:gd name="T25" fmla="*/ 0 h 1161"/>
                  <a:gd name="T26" fmla="*/ 0 w 358"/>
                  <a:gd name="T27" fmla="*/ 0 h 1161"/>
                  <a:gd name="T28" fmla="*/ 0 w 358"/>
                  <a:gd name="T29" fmla="*/ 0 h 1161"/>
                  <a:gd name="T30" fmla="*/ 0 w 358"/>
                  <a:gd name="T31" fmla="*/ 0 h 1161"/>
                  <a:gd name="T32" fmla="*/ 0 w 358"/>
                  <a:gd name="T33" fmla="*/ 0 h 1161"/>
                  <a:gd name="T34" fmla="*/ 0 w 358"/>
                  <a:gd name="T35" fmla="*/ 0 h 1161"/>
                  <a:gd name="T36" fmla="*/ 0 w 358"/>
                  <a:gd name="T37" fmla="*/ 0 h 1161"/>
                  <a:gd name="T38" fmla="*/ 0 w 358"/>
                  <a:gd name="T39" fmla="*/ 0 h 1161"/>
                  <a:gd name="T40" fmla="*/ 0 w 358"/>
                  <a:gd name="T41" fmla="*/ 0 h 1161"/>
                  <a:gd name="T42" fmla="*/ 0 w 358"/>
                  <a:gd name="T43" fmla="*/ 0 h 1161"/>
                  <a:gd name="T44" fmla="*/ 0 w 358"/>
                  <a:gd name="T45" fmla="*/ 0 h 1161"/>
                  <a:gd name="T46" fmla="*/ 0 w 358"/>
                  <a:gd name="T47" fmla="*/ 0 h 1161"/>
                  <a:gd name="T48" fmla="*/ 0 w 358"/>
                  <a:gd name="T49" fmla="*/ 0 h 1161"/>
                  <a:gd name="T50" fmla="*/ 0 w 358"/>
                  <a:gd name="T51" fmla="*/ 0 h 1161"/>
                  <a:gd name="T52" fmla="*/ 0 w 358"/>
                  <a:gd name="T53" fmla="*/ 0 h 1161"/>
                  <a:gd name="T54" fmla="*/ 0 w 358"/>
                  <a:gd name="T55" fmla="*/ 0 h 1161"/>
                  <a:gd name="T56" fmla="*/ 0 w 358"/>
                  <a:gd name="T57" fmla="*/ 0 h 1161"/>
                  <a:gd name="T58" fmla="*/ 0 w 358"/>
                  <a:gd name="T59" fmla="*/ 0 h 1161"/>
                  <a:gd name="T60" fmla="*/ 0 w 358"/>
                  <a:gd name="T61" fmla="*/ 0 h 1161"/>
                  <a:gd name="T62" fmla="*/ 0 w 358"/>
                  <a:gd name="T63" fmla="*/ 0 h 1161"/>
                  <a:gd name="T64" fmla="*/ 0 w 358"/>
                  <a:gd name="T65" fmla="*/ 0 h 1161"/>
                  <a:gd name="T66" fmla="*/ 0 w 358"/>
                  <a:gd name="T67" fmla="*/ 0 h 1161"/>
                  <a:gd name="T68" fmla="*/ 0 w 358"/>
                  <a:gd name="T69" fmla="*/ 0 h 1161"/>
                  <a:gd name="T70" fmla="*/ 0 w 358"/>
                  <a:gd name="T71" fmla="*/ 0 h 116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58"/>
                  <a:gd name="T109" fmla="*/ 0 h 1161"/>
                  <a:gd name="T110" fmla="*/ 358 w 358"/>
                  <a:gd name="T111" fmla="*/ 1161 h 1161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58" h="1161">
                    <a:moveTo>
                      <a:pt x="66" y="133"/>
                    </a:moveTo>
                    <a:lnTo>
                      <a:pt x="19" y="57"/>
                    </a:lnTo>
                    <a:lnTo>
                      <a:pt x="35" y="0"/>
                    </a:lnTo>
                    <a:lnTo>
                      <a:pt x="82" y="0"/>
                    </a:lnTo>
                    <a:lnTo>
                      <a:pt x="136" y="61"/>
                    </a:lnTo>
                    <a:lnTo>
                      <a:pt x="206" y="190"/>
                    </a:lnTo>
                    <a:lnTo>
                      <a:pt x="245" y="314"/>
                    </a:lnTo>
                    <a:lnTo>
                      <a:pt x="279" y="433"/>
                    </a:lnTo>
                    <a:lnTo>
                      <a:pt x="292" y="543"/>
                    </a:lnTo>
                    <a:lnTo>
                      <a:pt x="287" y="599"/>
                    </a:lnTo>
                    <a:lnTo>
                      <a:pt x="253" y="670"/>
                    </a:lnTo>
                    <a:lnTo>
                      <a:pt x="194" y="861"/>
                    </a:lnTo>
                    <a:lnTo>
                      <a:pt x="129" y="971"/>
                    </a:lnTo>
                    <a:lnTo>
                      <a:pt x="113" y="1018"/>
                    </a:lnTo>
                    <a:lnTo>
                      <a:pt x="175" y="1027"/>
                    </a:lnTo>
                    <a:lnTo>
                      <a:pt x="257" y="1027"/>
                    </a:lnTo>
                    <a:lnTo>
                      <a:pt x="358" y="1071"/>
                    </a:lnTo>
                    <a:lnTo>
                      <a:pt x="350" y="1104"/>
                    </a:lnTo>
                    <a:lnTo>
                      <a:pt x="334" y="1142"/>
                    </a:lnTo>
                    <a:lnTo>
                      <a:pt x="303" y="1161"/>
                    </a:lnTo>
                    <a:lnTo>
                      <a:pt x="241" y="1133"/>
                    </a:lnTo>
                    <a:lnTo>
                      <a:pt x="175" y="1090"/>
                    </a:lnTo>
                    <a:lnTo>
                      <a:pt x="82" y="1085"/>
                    </a:lnTo>
                    <a:lnTo>
                      <a:pt x="24" y="1099"/>
                    </a:lnTo>
                    <a:lnTo>
                      <a:pt x="0" y="1076"/>
                    </a:lnTo>
                    <a:lnTo>
                      <a:pt x="0" y="1042"/>
                    </a:lnTo>
                    <a:lnTo>
                      <a:pt x="31" y="1004"/>
                    </a:lnTo>
                    <a:lnTo>
                      <a:pt x="82" y="942"/>
                    </a:lnTo>
                    <a:lnTo>
                      <a:pt x="171" y="785"/>
                    </a:lnTo>
                    <a:lnTo>
                      <a:pt x="210" y="647"/>
                    </a:lnTo>
                    <a:lnTo>
                      <a:pt x="221" y="514"/>
                    </a:lnTo>
                    <a:lnTo>
                      <a:pt x="218" y="442"/>
                    </a:lnTo>
                    <a:lnTo>
                      <a:pt x="187" y="314"/>
                    </a:lnTo>
                    <a:lnTo>
                      <a:pt x="105" y="176"/>
                    </a:lnTo>
                    <a:lnTo>
                      <a:pt x="47" y="105"/>
                    </a:lnTo>
                    <a:lnTo>
                      <a:pt x="66" y="13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8" name="Freeform 232"/>
              <p:cNvSpPr>
                <a:spLocks/>
              </p:cNvSpPr>
              <p:nvPr/>
            </p:nvSpPr>
            <p:spPr bwMode="auto">
              <a:xfrm>
                <a:off x="2268" y="2062"/>
                <a:ext cx="88" cy="213"/>
              </a:xfrm>
              <a:custGeom>
                <a:avLst/>
                <a:gdLst>
                  <a:gd name="T0" fmla="*/ 0 w 525"/>
                  <a:gd name="T1" fmla="*/ 0 h 1279"/>
                  <a:gd name="T2" fmla="*/ 0 w 525"/>
                  <a:gd name="T3" fmla="*/ 0 h 1279"/>
                  <a:gd name="T4" fmla="*/ 0 w 525"/>
                  <a:gd name="T5" fmla="*/ 0 h 1279"/>
                  <a:gd name="T6" fmla="*/ 0 w 525"/>
                  <a:gd name="T7" fmla="*/ 0 h 1279"/>
                  <a:gd name="T8" fmla="*/ 0 w 525"/>
                  <a:gd name="T9" fmla="*/ 0 h 1279"/>
                  <a:gd name="T10" fmla="*/ 0 w 525"/>
                  <a:gd name="T11" fmla="*/ 0 h 1279"/>
                  <a:gd name="T12" fmla="*/ 0 w 525"/>
                  <a:gd name="T13" fmla="*/ 0 h 1279"/>
                  <a:gd name="T14" fmla="*/ 0 w 525"/>
                  <a:gd name="T15" fmla="*/ 0 h 1279"/>
                  <a:gd name="T16" fmla="*/ 0 w 525"/>
                  <a:gd name="T17" fmla="*/ 0 h 1279"/>
                  <a:gd name="T18" fmla="*/ 0 w 525"/>
                  <a:gd name="T19" fmla="*/ 0 h 1279"/>
                  <a:gd name="T20" fmla="*/ 0 w 525"/>
                  <a:gd name="T21" fmla="*/ 0 h 1279"/>
                  <a:gd name="T22" fmla="*/ 0 w 525"/>
                  <a:gd name="T23" fmla="*/ 0 h 1279"/>
                  <a:gd name="T24" fmla="*/ 0 w 525"/>
                  <a:gd name="T25" fmla="*/ 0 h 1279"/>
                  <a:gd name="T26" fmla="*/ 0 w 525"/>
                  <a:gd name="T27" fmla="*/ 0 h 1279"/>
                  <a:gd name="T28" fmla="*/ 0 w 525"/>
                  <a:gd name="T29" fmla="*/ 0 h 1279"/>
                  <a:gd name="T30" fmla="*/ 0 w 525"/>
                  <a:gd name="T31" fmla="*/ 0 h 1279"/>
                  <a:gd name="T32" fmla="*/ 0 w 525"/>
                  <a:gd name="T33" fmla="*/ 0 h 1279"/>
                  <a:gd name="T34" fmla="*/ 0 w 525"/>
                  <a:gd name="T35" fmla="*/ 0 h 1279"/>
                  <a:gd name="T36" fmla="*/ 0 w 525"/>
                  <a:gd name="T37" fmla="*/ 0 h 1279"/>
                  <a:gd name="T38" fmla="*/ 0 w 525"/>
                  <a:gd name="T39" fmla="*/ 0 h 1279"/>
                  <a:gd name="T40" fmla="*/ 0 w 525"/>
                  <a:gd name="T41" fmla="*/ 0 h 1279"/>
                  <a:gd name="T42" fmla="*/ 0 w 525"/>
                  <a:gd name="T43" fmla="*/ 0 h 1279"/>
                  <a:gd name="T44" fmla="*/ 0 w 525"/>
                  <a:gd name="T45" fmla="*/ 0 h 1279"/>
                  <a:gd name="T46" fmla="*/ 0 w 525"/>
                  <a:gd name="T47" fmla="*/ 0 h 1279"/>
                  <a:gd name="T48" fmla="*/ 0 w 525"/>
                  <a:gd name="T49" fmla="*/ 0 h 1279"/>
                  <a:gd name="T50" fmla="*/ 0 w 525"/>
                  <a:gd name="T51" fmla="*/ 0 h 1279"/>
                  <a:gd name="T52" fmla="*/ 0 w 525"/>
                  <a:gd name="T53" fmla="*/ 0 h 1279"/>
                  <a:gd name="T54" fmla="*/ 0 w 525"/>
                  <a:gd name="T55" fmla="*/ 0 h 1279"/>
                  <a:gd name="T56" fmla="*/ 0 w 525"/>
                  <a:gd name="T57" fmla="*/ 0 h 1279"/>
                  <a:gd name="T58" fmla="*/ 0 w 525"/>
                  <a:gd name="T59" fmla="*/ 0 h 1279"/>
                  <a:gd name="T60" fmla="*/ 0 w 525"/>
                  <a:gd name="T61" fmla="*/ 0 h 1279"/>
                  <a:gd name="T62" fmla="*/ 0 w 525"/>
                  <a:gd name="T63" fmla="*/ 0 h 1279"/>
                  <a:gd name="T64" fmla="*/ 0 w 525"/>
                  <a:gd name="T65" fmla="*/ 0 h 1279"/>
                  <a:gd name="T66" fmla="*/ 0 w 525"/>
                  <a:gd name="T67" fmla="*/ 0 h 1279"/>
                  <a:gd name="T68" fmla="*/ 0 w 525"/>
                  <a:gd name="T69" fmla="*/ 0 h 1279"/>
                  <a:gd name="T70" fmla="*/ 0 w 525"/>
                  <a:gd name="T71" fmla="*/ 0 h 1279"/>
                  <a:gd name="T72" fmla="*/ 0 w 525"/>
                  <a:gd name="T73" fmla="*/ 0 h 1279"/>
                  <a:gd name="T74" fmla="*/ 0 w 525"/>
                  <a:gd name="T75" fmla="*/ 0 h 1279"/>
                  <a:gd name="T76" fmla="*/ 0 w 525"/>
                  <a:gd name="T77" fmla="*/ 0 h 127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525"/>
                  <a:gd name="T118" fmla="*/ 0 h 1279"/>
                  <a:gd name="T119" fmla="*/ 525 w 525"/>
                  <a:gd name="T120" fmla="*/ 1279 h 1279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525" h="1279">
                    <a:moveTo>
                      <a:pt x="308" y="223"/>
                    </a:moveTo>
                    <a:lnTo>
                      <a:pt x="385" y="99"/>
                    </a:lnTo>
                    <a:lnTo>
                      <a:pt x="455" y="0"/>
                    </a:lnTo>
                    <a:lnTo>
                      <a:pt x="502" y="9"/>
                    </a:lnTo>
                    <a:lnTo>
                      <a:pt x="525" y="52"/>
                    </a:lnTo>
                    <a:lnTo>
                      <a:pt x="525" y="129"/>
                    </a:lnTo>
                    <a:lnTo>
                      <a:pt x="482" y="171"/>
                    </a:lnTo>
                    <a:lnTo>
                      <a:pt x="408" y="228"/>
                    </a:lnTo>
                    <a:lnTo>
                      <a:pt x="350" y="299"/>
                    </a:lnTo>
                    <a:lnTo>
                      <a:pt x="284" y="395"/>
                    </a:lnTo>
                    <a:lnTo>
                      <a:pt x="257" y="466"/>
                    </a:lnTo>
                    <a:lnTo>
                      <a:pt x="226" y="552"/>
                    </a:lnTo>
                    <a:lnTo>
                      <a:pt x="210" y="665"/>
                    </a:lnTo>
                    <a:lnTo>
                      <a:pt x="210" y="771"/>
                    </a:lnTo>
                    <a:lnTo>
                      <a:pt x="226" y="898"/>
                    </a:lnTo>
                    <a:lnTo>
                      <a:pt x="268" y="1023"/>
                    </a:lnTo>
                    <a:lnTo>
                      <a:pt x="303" y="1094"/>
                    </a:lnTo>
                    <a:lnTo>
                      <a:pt x="327" y="1141"/>
                    </a:lnTo>
                    <a:lnTo>
                      <a:pt x="327" y="1180"/>
                    </a:lnTo>
                    <a:lnTo>
                      <a:pt x="303" y="1194"/>
                    </a:lnTo>
                    <a:lnTo>
                      <a:pt x="249" y="1194"/>
                    </a:lnTo>
                    <a:lnTo>
                      <a:pt x="163" y="1213"/>
                    </a:lnTo>
                    <a:lnTo>
                      <a:pt x="97" y="1241"/>
                    </a:lnTo>
                    <a:lnTo>
                      <a:pt x="58" y="1279"/>
                    </a:lnTo>
                    <a:lnTo>
                      <a:pt x="24" y="1265"/>
                    </a:lnTo>
                    <a:lnTo>
                      <a:pt x="0" y="1213"/>
                    </a:lnTo>
                    <a:lnTo>
                      <a:pt x="4" y="1169"/>
                    </a:lnTo>
                    <a:lnTo>
                      <a:pt x="70" y="1136"/>
                    </a:lnTo>
                    <a:lnTo>
                      <a:pt x="175" y="1127"/>
                    </a:lnTo>
                    <a:lnTo>
                      <a:pt x="272" y="1127"/>
                    </a:lnTo>
                    <a:lnTo>
                      <a:pt x="234" y="1070"/>
                    </a:lnTo>
                    <a:lnTo>
                      <a:pt x="214" y="999"/>
                    </a:lnTo>
                    <a:lnTo>
                      <a:pt x="187" y="898"/>
                    </a:lnTo>
                    <a:lnTo>
                      <a:pt x="156" y="794"/>
                    </a:lnTo>
                    <a:lnTo>
                      <a:pt x="156" y="670"/>
                    </a:lnTo>
                    <a:lnTo>
                      <a:pt x="163" y="552"/>
                    </a:lnTo>
                    <a:lnTo>
                      <a:pt x="198" y="442"/>
                    </a:lnTo>
                    <a:lnTo>
                      <a:pt x="261" y="299"/>
                    </a:lnTo>
                    <a:lnTo>
                      <a:pt x="308" y="2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21" name="Text Box 234"/>
            <p:cNvSpPr txBox="1">
              <a:spLocks noChangeArrowheads="1"/>
            </p:cNvSpPr>
            <p:nvPr/>
          </p:nvSpPr>
          <p:spPr bwMode="auto">
            <a:xfrm>
              <a:off x="2165" y="1207"/>
              <a:ext cx="1296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 b="0" dirty="0">
                  <a:latin typeface="Tahoma" charset="0"/>
                  <a:cs typeface="Tahoma" charset="0"/>
                </a:rPr>
                <a:t>Here’</a:t>
              </a:r>
              <a:r>
                <a:rPr lang="en-US" altLang="ja-JP" sz="1400" b="0" dirty="0">
                  <a:latin typeface="Tahoma" charset="0"/>
                  <a:cs typeface="Tahoma" charset="0"/>
                </a:rPr>
                <a:t>s a feedback path,</a:t>
              </a:r>
              <a:br>
                <a:rPr lang="en-US" altLang="ja-JP" sz="1400" b="0" dirty="0">
                  <a:latin typeface="Tahoma" charset="0"/>
                  <a:cs typeface="Tahoma" charset="0"/>
                </a:rPr>
              </a:br>
              <a:r>
                <a:rPr lang="en-US" altLang="ja-JP" sz="1400" b="0" dirty="0">
                  <a:latin typeface="Tahoma" charset="0"/>
                  <a:cs typeface="Tahoma" charset="0"/>
                </a:rPr>
                <a:t>so it’s no longer a</a:t>
              </a:r>
              <a:br>
                <a:rPr lang="en-US" altLang="ja-JP" sz="1400" b="0" dirty="0">
                  <a:latin typeface="Tahoma" charset="0"/>
                  <a:cs typeface="Tahoma" charset="0"/>
                </a:rPr>
              </a:br>
              <a:r>
                <a:rPr lang="en-US" altLang="ja-JP" sz="1400" b="0" dirty="0">
                  <a:latin typeface="Tahoma" charset="0"/>
                  <a:cs typeface="Tahoma" charset="0"/>
                </a:rPr>
                <a:t>combinational circuit.</a:t>
              </a:r>
              <a:endParaRPr lang="en-US" sz="1400" b="0" dirty="0">
                <a:latin typeface="Tahoma" charset="0"/>
                <a:cs typeface="Tahoma" charset="0"/>
              </a:endParaRPr>
            </a:p>
          </p:txBody>
        </p:sp>
        <p:sp>
          <p:nvSpPr>
            <p:cNvPr id="29722" name="Line 235"/>
            <p:cNvSpPr>
              <a:spLocks noChangeShapeType="1"/>
            </p:cNvSpPr>
            <p:nvPr/>
          </p:nvSpPr>
          <p:spPr bwMode="auto">
            <a:xfrm flipV="1">
              <a:off x="2353" y="1652"/>
              <a:ext cx="67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2155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909" grpId="0"/>
      <p:bldP spid="421910" grpId="0"/>
      <p:bldP spid="421911" grpId="0" animBg="1"/>
      <p:bldP spid="421912" grpId="0" animBg="1"/>
      <p:bldP spid="42189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11324</TotalTime>
  <Words>1730</Words>
  <Application>Microsoft Macintosh PowerPoint</Application>
  <PresentationFormat>On-screen Show (4:3)</PresentationFormat>
  <Paragraphs>482</Paragraphs>
  <Slides>42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ＭＳ Ｐゴシック</vt:lpstr>
      <vt:lpstr>Arial</vt:lpstr>
      <vt:lpstr>Calibri</vt:lpstr>
      <vt:lpstr>Comic Sans MS</vt:lpstr>
      <vt:lpstr>Dom</vt:lpstr>
      <vt:lpstr>Symbol</vt:lpstr>
      <vt:lpstr>Tahoma</vt:lpstr>
      <vt:lpstr>Times New Roman</vt:lpstr>
      <vt:lpstr>Wingdings</vt:lpstr>
      <vt:lpstr>Office Theme</vt:lpstr>
      <vt:lpstr>Document</vt:lpstr>
      <vt:lpstr>Memories and State Machines</vt:lpstr>
      <vt:lpstr>Topics</vt:lpstr>
      <vt:lpstr>Read-Only Memory = a Lookup Table</vt:lpstr>
      <vt:lpstr>A Mux’s Guts: Decoder + Selector</vt:lpstr>
      <vt:lpstr>Decoder</vt:lpstr>
      <vt:lpstr>Shared Decoding Logic</vt:lpstr>
      <vt:lpstr>Logic According to ROMs</vt:lpstr>
      <vt:lpstr>Read-Write Memories (RAM)</vt:lpstr>
      <vt:lpstr>Static RAM: A “Digital” Storage Element</vt:lpstr>
      <vt:lpstr>Static D Latch</vt:lpstr>
      <vt:lpstr>Latch Timing</vt:lpstr>
      <vt:lpstr>Effects of transparency</vt:lpstr>
      <vt:lpstr>Flakey Control Systems</vt:lpstr>
      <vt:lpstr>Flakey Control Systems</vt:lpstr>
      <vt:lpstr>Flakey Control Systems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Escapement Strategy</vt:lpstr>
      <vt:lpstr>D Flip-Flop (Edge-Triggered Flip-Flop)</vt:lpstr>
      <vt:lpstr>D Flip-Flop: Operation</vt:lpstr>
      <vt:lpstr>Flip Flop Waveforms</vt:lpstr>
      <vt:lpstr>Flip Flop Timing</vt:lpstr>
      <vt:lpstr>Synchronous Systems</vt:lpstr>
      <vt:lpstr>Synchronous Systems</vt:lpstr>
      <vt:lpstr>Finite State Machines</vt:lpstr>
      <vt:lpstr>Implementing an FSM</vt:lpstr>
      <vt:lpstr>Example: Traffic Light Controller</vt:lpstr>
      <vt:lpstr>Example:  Traffic Light Controller</vt:lpstr>
      <vt:lpstr>Summary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219</cp:revision>
  <dcterms:created xsi:type="dcterms:W3CDTF">2012-09-21T01:57:31Z</dcterms:created>
  <dcterms:modified xsi:type="dcterms:W3CDTF">2018-04-09T21:49:03Z</dcterms:modified>
</cp:coreProperties>
</file>