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xlsm" ContentType="application/vnd.ms-excel.sheet.macroEnabled.12"/>
  <Default Extension="xls" ContentType="application/vnd.ms-exce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64" r:id="rId3"/>
    <p:sldId id="265" r:id="rId4"/>
    <p:sldId id="266" r:id="rId5"/>
    <p:sldId id="269" r:id="rId6"/>
    <p:sldId id="267" r:id="rId7"/>
    <p:sldId id="309" r:id="rId8"/>
    <p:sldId id="268" r:id="rId9"/>
    <p:sldId id="311" r:id="rId10"/>
    <p:sldId id="310" r:id="rId11"/>
    <p:sldId id="271" r:id="rId12"/>
    <p:sldId id="272" r:id="rId13"/>
    <p:sldId id="312" r:id="rId14"/>
    <p:sldId id="273" r:id="rId15"/>
    <p:sldId id="274" r:id="rId16"/>
    <p:sldId id="275" r:id="rId17"/>
    <p:sldId id="276" r:id="rId18"/>
    <p:sldId id="280" r:id="rId19"/>
    <p:sldId id="277" r:id="rId20"/>
    <p:sldId id="282" r:id="rId21"/>
    <p:sldId id="278" r:id="rId22"/>
    <p:sldId id="279" r:id="rId23"/>
    <p:sldId id="281" r:id="rId24"/>
    <p:sldId id="283" r:id="rId25"/>
    <p:sldId id="284" r:id="rId26"/>
    <p:sldId id="285" r:id="rId27"/>
    <p:sldId id="286" r:id="rId28"/>
    <p:sldId id="287" r:id="rId29"/>
    <p:sldId id="288" r:id="rId30"/>
    <p:sldId id="313" r:id="rId31"/>
    <p:sldId id="289" r:id="rId32"/>
    <p:sldId id="290" r:id="rId33"/>
    <p:sldId id="291" r:id="rId34"/>
    <p:sldId id="292" r:id="rId35"/>
    <p:sldId id="293" r:id="rId36"/>
    <p:sldId id="294" r:id="rId37"/>
    <p:sldId id="314" r:id="rId38"/>
    <p:sldId id="295" r:id="rId39"/>
    <p:sldId id="270" r:id="rId40"/>
    <p:sldId id="296" r:id="rId41"/>
    <p:sldId id="297" r:id="rId42"/>
    <p:sldId id="316" r:id="rId43"/>
    <p:sldId id="298" r:id="rId44"/>
    <p:sldId id="317" r:id="rId45"/>
    <p:sldId id="299" r:id="rId46"/>
    <p:sldId id="300" r:id="rId47"/>
    <p:sldId id="301" r:id="rId48"/>
    <p:sldId id="318" r:id="rId49"/>
    <p:sldId id="306" r:id="rId50"/>
    <p:sldId id="302" r:id="rId51"/>
    <p:sldId id="303" r:id="rId52"/>
    <p:sldId id="304" r:id="rId53"/>
    <p:sldId id="305" r:id="rId54"/>
    <p:sldId id="307" r:id="rId55"/>
    <p:sldId id="30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0" autoAdjust="0"/>
    <p:restoredTop sz="92596" autoAdjust="0"/>
  </p:normalViewPr>
  <p:slideViewPr>
    <p:cSldViewPr>
      <p:cViewPr>
        <p:scale>
          <a:sx n="88" d="100"/>
          <a:sy n="88" d="100"/>
        </p:scale>
        <p:origin x="1136" y="336"/>
      </p:cViewPr>
      <p:guideLst>
        <p:guide orient="horz" pos="2160"/>
        <p:guide pos="2880"/>
      </p:guideLst>
    </p:cSldViewPr>
  </p:slideViewPr>
  <p:outlineViewPr>
    <p:cViewPr>
      <p:scale>
        <a:sx n="33" d="100"/>
        <a:sy n="33" d="100"/>
      </p:scale>
      <p:origin x="0" y="46548"/>
    </p:cViewPr>
  </p:outlineViewPr>
  <p:notesTextViewPr>
    <p:cViewPr>
      <p:scale>
        <a:sx n="100" d="100"/>
        <a:sy n="100" d="100"/>
      </p:scale>
      <p:origin x="0" y="0"/>
    </p:cViewPr>
  </p:notesTextViewPr>
  <p:sorterViewPr>
    <p:cViewPr>
      <p:scale>
        <a:sx n="80" d="100"/>
        <a:sy n="80" d="100"/>
      </p:scale>
      <p:origin x="0" y="6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225806451613"/>
          <c:y val="0.0608108108108108"/>
          <c:w val="0.528225806451613"/>
          <c:h val="0.614864864864865"/>
        </c:manualLayout>
      </c:layout>
      <c:barChart>
        <c:barDir val="bar"/>
        <c:grouping val="clustered"/>
        <c:varyColors val="0"/>
        <c:ser>
          <c:idx val="0"/>
          <c:order val="0"/>
          <c:tx>
            <c:strRef>
              <c:f>Sheet1!$A$2</c:f>
              <c:strCache>
                <c:ptCount val="1"/>
                <c:pt idx="0">
                  <c:v>Passenger Capacity</c:v>
                </c:pt>
              </c:strCache>
            </c:strRef>
          </c:tx>
          <c:spPr>
            <a:solidFill>
              <a:srgbClr val="63AAFE"/>
            </a:solidFill>
            <a:ln w="12367">
              <a:solidFill>
                <a:srgbClr val="000000"/>
              </a:solidFill>
              <a:prstDash val="solid"/>
            </a:ln>
          </c:spPr>
          <c:invertIfNegative val="0"/>
          <c:cat>
            <c:strRef>
              <c:f>Sheet1!$B$1:$E$1</c:f>
              <c:strCache>
                <c:ptCount val="4"/>
                <c:pt idx="0">
                  <c:v>Douglas DC-8-50</c:v>
                </c:pt>
                <c:pt idx="1">
                  <c:v>BAC/Sud Concorde</c:v>
                </c:pt>
                <c:pt idx="2">
                  <c:v>Boeing 747</c:v>
                </c:pt>
                <c:pt idx="3">
                  <c:v>Boeing 777</c:v>
                </c:pt>
              </c:strCache>
            </c:strRef>
          </c:cat>
          <c:val>
            <c:numRef>
              <c:f>Sheet1!$B$2:$E$2</c:f>
              <c:numCache>
                <c:formatCode>General</c:formatCode>
                <c:ptCount val="4"/>
                <c:pt idx="0">
                  <c:v>146.0</c:v>
                </c:pt>
                <c:pt idx="1">
                  <c:v>132.0</c:v>
                </c:pt>
                <c:pt idx="2">
                  <c:v>470.0</c:v>
                </c:pt>
                <c:pt idx="3">
                  <c:v>375.0</c:v>
                </c:pt>
              </c:numCache>
            </c:numRef>
          </c:val>
        </c:ser>
        <c:dLbls>
          <c:showLegendKey val="0"/>
          <c:showVal val="0"/>
          <c:showCatName val="0"/>
          <c:showSerName val="0"/>
          <c:showPercent val="0"/>
          <c:showBubbleSize val="0"/>
        </c:dLbls>
        <c:gapWidth val="150"/>
        <c:axId val="-752237216"/>
        <c:axId val="-856790848"/>
      </c:barChart>
      <c:catAx>
        <c:axId val="-752237216"/>
        <c:scaling>
          <c:orientation val="minMax"/>
        </c:scaling>
        <c:delete val="0"/>
        <c:axPos val="l"/>
        <c:numFmt formatCode="General" sourceLinked="1"/>
        <c:majorTickMark val="out"/>
        <c:minorTickMark val="none"/>
        <c:tickLblPos val="nextTo"/>
        <c:spPr>
          <a:ln w="3093">
            <a:solidFill>
              <a:srgbClr val="000000"/>
            </a:solidFill>
            <a:prstDash val="solid"/>
          </a:ln>
        </c:spPr>
        <c:txPr>
          <a:bodyPr rot="0" vert="horz"/>
          <a:lstStyle/>
          <a:p>
            <a:pPr>
              <a:defRPr sz="830" b="1" i="0" u="none" strike="noStrike" baseline="0">
                <a:solidFill>
                  <a:srgbClr val="000000"/>
                </a:solidFill>
                <a:latin typeface="Tahoma"/>
                <a:ea typeface="Tahoma"/>
                <a:cs typeface="Tahoma"/>
              </a:defRPr>
            </a:pPr>
            <a:endParaRPr lang="en-US"/>
          </a:p>
        </c:txPr>
        <c:crossAx val="-856790848"/>
        <c:crosses val="autoZero"/>
        <c:auto val="1"/>
        <c:lblAlgn val="ctr"/>
        <c:lblOffset val="100"/>
        <c:tickLblSkip val="1"/>
        <c:tickMarkSkip val="1"/>
        <c:noMultiLvlLbl val="0"/>
      </c:catAx>
      <c:valAx>
        <c:axId val="-856790848"/>
        <c:scaling>
          <c:orientation val="minMax"/>
        </c:scaling>
        <c:delete val="0"/>
        <c:axPos val="b"/>
        <c:majorGridlines>
          <c:spPr>
            <a:ln w="3093">
              <a:solidFill>
                <a:srgbClr val="000000"/>
              </a:solidFill>
              <a:prstDash val="solid"/>
            </a:ln>
          </c:spPr>
        </c:majorGridlines>
        <c:numFmt formatCode="General" sourceLinked="1"/>
        <c:majorTickMark val="out"/>
        <c:minorTickMark val="none"/>
        <c:tickLblPos val="nextTo"/>
        <c:spPr>
          <a:ln w="3093">
            <a:solidFill>
              <a:srgbClr val="000000"/>
            </a:solidFill>
            <a:prstDash val="solid"/>
          </a:ln>
        </c:spPr>
        <c:txPr>
          <a:bodyPr rot="0" vert="horz"/>
          <a:lstStyle/>
          <a:p>
            <a:pPr>
              <a:defRPr sz="830" b="1" i="0" u="none" strike="noStrike" baseline="0">
                <a:solidFill>
                  <a:srgbClr val="000000"/>
                </a:solidFill>
                <a:latin typeface="Tahoma"/>
                <a:ea typeface="Tahoma"/>
                <a:cs typeface="Tahoma"/>
              </a:defRPr>
            </a:pPr>
            <a:endParaRPr lang="en-US"/>
          </a:p>
        </c:txPr>
        <c:crossAx val="-752237216"/>
        <c:crosses val="autoZero"/>
        <c:crossBetween val="between"/>
      </c:valAx>
      <c:spPr>
        <a:noFill/>
        <a:ln w="12367">
          <a:solidFill>
            <a:srgbClr val="000000"/>
          </a:solidFill>
          <a:prstDash val="solid"/>
        </a:ln>
      </c:spPr>
    </c:plotArea>
    <c:legend>
      <c:legendPos val="b"/>
      <c:layout>
        <c:manualLayout>
          <c:xMode val="edge"/>
          <c:yMode val="edge"/>
          <c:x val="0.459677342963708"/>
          <c:y val="0.871621786226998"/>
          <c:w val="0.403225978331656"/>
          <c:h val="0.108108496106495"/>
        </c:manualLayout>
      </c:layout>
      <c:overlay val="0"/>
      <c:spPr>
        <a:noFill/>
        <a:ln w="3093">
          <a:solidFill>
            <a:srgbClr val="000000"/>
          </a:solidFill>
          <a:prstDash val="solid"/>
        </a:ln>
      </c:spPr>
      <c:txPr>
        <a:bodyPr/>
        <a:lstStyle/>
        <a:p>
          <a:pPr>
            <a:defRPr sz="759" b="1" i="0" u="none" strike="noStrike" baseline="0">
              <a:solidFill>
                <a:srgbClr val="000000"/>
              </a:solidFill>
              <a:latin typeface="Tahoma"/>
              <a:ea typeface="Tahoma"/>
              <a:cs typeface="Tahoma"/>
            </a:defRPr>
          </a:pPr>
          <a:endParaRPr lang="en-US"/>
        </a:p>
      </c:txPr>
    </c:legend>
    <c:plotVisOnly val="1"/>
    <c:dispBlanksAs val="gap"/>
    <c:showDLblsOverMax val="0"/>
  </c:chart>
  <c:spPr>
    <a:noFill/>
    <a:ln w="9515" cap="flat" cmpd="sng" algn="ctr">
      <a:solidFill>
        <a:schemeClr val="tx1"/>
      </a:solidFill>
      <a:prstDash val="solid"/>
      <a:miter lim="800000"/>
      <a:headEnd type="none" w="med" len="med"/>
      <a:tailEnd type="none" w="med" len="med"/>
    </a:ln>
  </c:spPr>
  <c:txPr>
    <a:bodyPr/>
    <a:lstStyle/>
    <a:p>
      <a:pPr>
        <a:defRPr sz="830" b="1"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228136882129"/>
          <c:y val="0.0608108108108108"/>
          <c:w val="0.536121673003802"/>
          <c:h val="0.614864864864865"/>
        </c:manualLayout>
      </c:layout>
      <c:barChart>
        <c:barDir val="bar"/>
        <c:grouping val="clustered"/>
        <c:varyColors val="0"/>
        <c:ser>
          <c:idx val="0"/>
          <c:order val="0"/>
          <c:tx>
            <c:strRef>
              <c:f>Sheet1!$A$2</c:f>
              <c:strCache>
                <c:ptCount val="1"/>
                <c:pt idx="0">
                  <c:v>Cruising Range (miles)</c:v>
                </c:pt>
              </c:strCache>
            </c:strRef>
          </c:tx>
          <c:spPr>
            <a:solidFill>
              <a:srgbClr val="63AAFE"/>
            </a:solidFill>
            <a:ln w="12380">
              <a:solidFill>
                <a:srgbClr val="000000"/>
              </a:solidFill>
              <a:prstDash val="solid"/>
            </a:ln>
          </c:spPr>
          <c:invertIfNegative val="0"/>
          <c:cat>
            <c:strRef>
              <c:f>Sheet1!$B$1:$E$1</c:f>
              <c:strCache>
                <c:ptCount val="4"/>
                <c:pt idx="0">
                  <c:v>Douglas DC-8-50</c:v>
                </c:pt>
                <c:pt idx="1">
                  <c:v>BAC/Sud Concorde</c:v>
                </c:pt>
                <c:pt idx="2">
                  <c:v>Boeing 747</c:v>
                </c:pt>
                <c:pt idx="3">
                  <c:v>Boeing 777</c:v>
                </c:pt>
              </c:strCache>
            </c:strRef>
          </c:cat>
          <c:val>
            <c:numRef>
              <c:f>Sheet1!$B$2:$E$2</c:f>
              <c:numCache>
                <c:formatCode>General</c:formatCode>
                <c:ptCount val="4"/>
                <c:pt idx="0">
                  <c:v>8720.0</c:v>
                </c:pt>
                <c:pt idx="1">
                  <c:v>4000.0</c:v>
                </c:pt>
                <c:pt idx="2">
                  <c:v>4150.0</c:v>
                </c:pt>
                <c:pt idx="3">
                  <c:v>4630.0</c:v>
                </c:pt>
              </c:numCache>
            </c:numRef>
          </c:val>
        </c:ser>
        <c:dLbls>
          <c:showLegendKey val="0"/>
          <c:showVal val="0"/>
          <c:showCatName val="0"/>
          <c:showSerName val="0"/>
          <c:showPercent val="0"/>
          <c:showBubbleSize val="0"/>
        </c:dLbls>
        <c:gapWidth val="150"/>
        <c:axId val="-839639792"/>
        <c:axId val="-781732592"/>
      </c:barChart>
      <c:catAx>
        <c:axId val="-839639792"/>
        <c:scaling>
          <c:orientation val="minMax"/>
        </c:scaling>
        <c:delete val="0"/>
        <c:axPos val="l"/>
        <c:numFmt formatCode="General" sourceLinked="1"/>
        <c:majorTickMark val="out"/>
        <c:minorTickMark val="none"/>
        <c:tickLblPos val="nextTo"/>
        <c:spPr>
          <a:ln w="3095">
            <a:solidFill>
              <a:srgbClr val="000000"/>
            </a:solidFill>
            <a:prstDash val="solid"/>
          </a:ln>
        </c:spPr>
        <c:txPr>
          <a:bodyPr rot="0" vert="horz"/>
          <a:lstStyle/>
          <a:p>
            <a:pPr>
              <a:defRPr sz="830" b="1" i="0" u="none" strike="noStrike" baseline="0">
                <a:solidFill>
                  <a:srgbClr val="000000"/>
                </a:solidFill>
                <a:latin typeface="Tahoma"/>
                <a:ea typeface="Tahoma"/>
                <a:cs typeface="Tahoma"/>
              </a:defRPr>
            </a:pPr>
            <a:endParaRPr lang="en-US"/>
          </a:p>
        </c:txPr>
        <c:crossAx val="-781732592"/>
        <c:crosses val="autoZero"/>
        <c:auto val="1"/>
        <c:lblAlgn val="ctr"/>
        <c:lblOffset val="100"/>
        <c:tickLblSkip val="1"/>
        <c:tickMarkSkip val="1"/>
        <c:noMultiLvlLbl val="0"/>
      </c:catAx>
      <c:valAx>
        <c:axId val="-781732592"/>
        <c:scaling>
          <c:orientation val="minMax"/>
        </c:scaling>
        <c:delete val="0"/>
        <c:axPos val="b"/>
        <c:majorGridlines>
          <c:spPr>
            <a:ln w="3095">
              <a:solidFill>
                <a:srgbClr val="000000"/>
              </a:solidFill>
              <a:prstDash val="solid"/>
            </a:ln>
          </c:spPr>
        </c:majorGridlines>
        <c:numFmt formatCode="General" sourceLinked="1"/>
        <c:majorTickMark val="out"/>
        <c:minorTickMark val="none"/>
        <c:tickLblPos val="nextTo"/>
        <c:spPr>
          <a:ln w="3095">
            <a:solidFill>
              <a:srgbClr val="000000"/>
            </a:solidFill>
            <a:prstDash val="solid"/>
          </a:ln>
        </c:spPr>
        <c:txPr>
          <a:bodyPr rot="0" vert="horz"/>
          <a:lstStyle/>
          <a:p>
            <a:pPr>
              <a:defRPr sz="830" b="1" i="0" u="none" strike="noStrike" baseline="0">
                <a:solidFill>
                  <a:srgbClr val="000000"/>
                </a:solidFill>
                <a:latin typeface="Tahoma"/>
                <a:ea typeface="Tahoma"/>
                <a:cs typeface="Tahoma"/>
              </a:defRPr>
            </a:pPr>
            <a:endParaRPr lang="en-US"/>
          </a:p>
        </c:txPr>
        <c:crossAx val="-839639792"/>
        <c:crosses val="autoZero"/>
        <c:crossBetween val="between"/>
      </c:valAx>
      <c:spPr>
        <a:noFill/>
        <a:ln w="12380">
          <a:solidFill>
            <a:srgbClr val="000000"/>
          </a:solidFill>
          <a:prstDash val="solid"/>
        </a:ln>
      </c:spPr>
    </c:plotArea>
    <c:legend>
      <c:legendPos val="b"/>
      <c:layout>
        <c:manualLayout>
          <c:xMode val="edge"/>
          <c:yMode val="edge"/>
          <c:x val="0.425855455568054"/>
          <c:y val="0.871621786226998"/>
          <c:w val="0.433460348706412"/>
          <c:h val="0.108108496106495"/>
        </c:manualLayout>
      </c:layout>
      <c:overlay val="0"/>
      <c:spPr>
        <a:noFill/>
        <a:ln w="3095">
          <a:solidFill>
            <a:srgbClr val="000000"/>
          </a:solidFill>
          <a:prstDash val="solid"/>
        </a:ln>
      </c:spPr>
      <c:txPr>
        <a:bodyPr/>
        <a:lstStyle/>
        <a:p>
          <a:pPr>
            <a:defRPr sz="760" b="1" i="0" u="none" strike="noStrike" baseline="0">
              <a:solidFill>
                <a:srgbClr val="000000"/>
              </a:solidFill>
              <a:latin typeface="Tahoma"/>
              <a:ea typeface="Tahoma"/>
              <a:cs typeface="Tahoma"/>
            </a:defRPr>
          </a:pPr>
          <a:endParaRPr lang="en-US"/>
        </a:p>
      </c:txPr>
    </c:legend>
    <c:plotVisOnly val="1"/>
    <c:dispBlanksAs val="gap"/>
    <c:showDLblsOverMax val="0"/>
  </c:chart>
  <c:spPr>
    <a:noFill/>
    <a:ln w="9527" cap="flat" cmpd="sng" algn="ctr">
      <a:solidFill>
        <a:schemeClr val="tx1"/>
      </a:solidFill>
      <a:prstDash val="solid"/>
      <a:miter lim="800000"/>
      <a:headEnd type="none" w="med" len="med"/>
      <a:tailEnd type="none" w="med" len="med"/>
    </a:ln>
  </c:spPr>
  <c:txPr>
    <a:bodyPr/>
    <a:lstStyle/>
    <a:p>
      <a:pPr>
        <a:defRPr sz="830" b="1" i="0" u="none" strike="noStrike" baseline="0">
          <a:solidFill>
            <a:srgbClr val="000000"/>
          </a:solidFill>
          <a:latin typeface="Tahoma"/>
          <a:ea typeface="Tahoma"/>
          <a:cs typeface="Tahom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225806451613"/>
          <c:y val="0.0608108108108108"/>
          <c:w val="0.516129032258064"/>
          <c:h val="0.614864864864865"/>
        </c:manualLayout>
      </c:layout>
      <c:barChart>
        <c:barDir val="bar"/>
        <c:grouping val="clustered"/>
        <c:varyColors val="0"/>
        <c:ser>
          <c:idx val="0"/>
          <c:order val="0"/>
          <c:tx>
            <c:strRef>
              <c:f>Sheet1!$A$2</c:f>
              <c:strCache>
                <c:ptCount val="1"/>
                <c:pt idx="0">
                  <c:v>Cruising Speed (mph)</c:v>
                </c:pt>
              </c:strCache>
            </c:strRef>
          </c:tx>
          <c:spPr>
            <a:solidFill>
              <a:srgbClr val="63AAFE"/>
            </a:solidFill>
            <a:ln w="12378">
              <a:solidFill>
                <a:srgbClr val="000000"/>
              </a:solidFill>
              <a:prstDash val="solid"/>
            </a:ln>
          </c:spPr>
          <c:invertIfNegative val="0"/>
          <c:cat>
            <c:strRef>
              <c:f>Sheet1!$B$1:$E$1</c:f>
              <c:strCache>
                <c:ptCount val="4"/>
                <c:pt idx="0">
                  <c:v>Douglas DC-8-50</c:v>
                </c:pt>
                <c:pt idx="1">
                  <c:v>BAC/Sud Concorde</c:v>
                </c:pt>
                <c:pt idx="2">
                  <c:v>Boeing 747</c:v>
                </c:pt>
                <c:pt idx="3">
                  <c:v>Boeing 777</c:v>
                </c:pt>
              </c:strCache>
            </c:strRef>
          </c:cat>
          <c:val>
            <c:numRef>
              <c:f>Sheet1!$B$2:$E$2</c:f>
              <c:numCache>
                <c:formatCode>General</c:formatCode>
                <c:ptCount val="4"/>
                <c:pt idx="0">
                  <c:v>544.0</c:v>
                </c:pt>
                <c:pt idx="1">
                  <c:v>1350.0</c:v>
                </c:pt>
                <c:pt idx="2">
                  <c:v>610.0</c:v>
                </c:pt>
                <c:pt idx="3">
                  <c:v>610.0</c:v>
                </c:pt>
              </c:numCache>
            </c:numRef>
          </c:val>
        </c:ser>
        <c:dLbls>
          <c:showLegendKey val="0"/>
          <c:showVal val="0"/>
          <c:showCatName val="0"/>
          <c:showSerName val="0"/>
          <c:showPercent val="0"/>
          <c:showBubbleSize val="0"/>
        </c:dLbls>
        <c:gapWidth val="150"/>
        <c:axId val="-856122112"/>
        <c:axId val="-781849760"/>
      </c:barChart>
      <c:catAx>
        <c:axId val="-856122112"/>
        <c:scaling>
          <c:orientation val="minMax"/>
        </c:scaling>
        <c:delete val="0"/>
        <c:axPos val="l"/>
        <c:numFmt formatCode="General" sourceLinked="1"/>
        <c:majorTickMark val="out"/>
        <c:minorTickMark val="none"/>
        <c:tickLblPos val="nextTo"/>
        <c:spPr>
          <a:ln w="3096">
            <a:solidFill>
              <a:srgbClr val="000000"/>
            </a:solidFill>
            <a:prstDash val="solid"/>
          </a:ln>
        </c:spPr>
        <c:txPr>
          <a:bodyPr rot="0" vert="horz"/>
          <a:lstStyle/>
          <a:p>
            <a:pPr>
              <a:defRPr sz="830" b="1" i="0" u="none" strike="noStrike" baseline="0">
                <a:solidFill>
                  <a:srgbClr val="000000"/>
                </a:solidFill>
                <a:latin typeface="Tahoma"/>
                <a:ea typeface="Tahoma"/>
                <a:cs typeface="Tahoma"/>
              </a:defRPr>
            </a:pPr>
            <a:endParaRPr lang="en-US"/>
          </a:p>
        </c:txPr>
        <c:crossAx val="-781849760"/>
        <c:crosses val="autoZero"/>
        <c:auto val="1"/>
        <c:lblAlgn val="ctr"/>
        <c:lblOffset val="100"/>
        <c:tickLblSkip val="1"/>
        <c:tickMarkSkip val="1"/>
        <c:noMultiLvlLbl val="0"/>
      </c:catAx>
      <c:valAx>
        <c:axId val="-781849760"/>
        <c:scaling>
          <c:orientation val="minMax"/>
        </c:scaling>
        <c:delete val="0"/>
        <c:axPos val="b"/>
        <c:majorGridlines>
          <c:spPr>
            <a:ln w="3096">
              <a:solidFill>
                <a:srgbClr val="000000"/>
              </a:solidFill>
              <a:prstDash val="solid"/>
            </a:ln>
          </c:spPr>
        </c:majorGridlines>
        <c:numFmt formatCode="General" sourceLinked="1"/>
        <c:majorTickMark val="out"/>
        <c:minorTickMark val="none"/>
        <c:tickLblPos val="nextTo"/>
        <c:spPr>
          <a:ln w="3096">
            <a:solidFill>
              <a:srgbClr val="000000"/>
            </a:solidFill>
            <a:prstDash val="solid"/>
          </a:ln>
        </c:spPr>
        <c:txPr>
          <a:bodyPr rot="0" vert="horz"/>
          <a:lstStyle/>
          <a:p>
            <a:pPr>
              <a:defRPr sz="830" b="1" i="0" u="none" strike="noStrike" baseline="0">
                <a:solidFill>
                  <a:srgbClr val="000000"/>
                </a:solidFill>
                <a:latin typeface="Tahoma"/>
                <a:ea typeface="Tahoma"/>
                <a:cs typeface="Tahoma"/>
              </a:defRPr>
            </a:pPr>
            <a:endParaRPr lang="en-US"/>
          </a:p>
        </c:txPr>
        <c:crossAx val="-856122112"/>
        <c:crosses val="autoZero"/>
        <c:crossBetween val="between"/>
      </c:valAx>
      <c:spPr>
        <a:noFill/>
        <a:ln w="12378">
          <a:solidFill>
            <a:srgbClr val="000000"/>
          </a:solidFill>
          <a:prstDash val="solid"/>
        </a:ln>
      </c:spPr>
    </c:plotArea>
    <c:legend>
      <c:legendPos val="b"/>
      <c:layout>
        <c:manualLayout>
          <c:xMode val="edge"/>
          <c:yMode val="edge"/>
          <c:x val="0.435483689538808"/>
          <c:y val="0.871621786226998"/>
          <c:w val="0.439516310461192"/>
          <c:h val="0.108108496106495"/>
        </c:manualLayout>
      </c:layout>
      <c:overlay val="0"/>
      <c:spPr>
        <a:noFill/>
        <a:ln w="3096">
          <a:solidFill>
            <a:srgbClr val="000000"/>
          </a:solidFill>
          <a:prstDash val="solid"/>
        </a:ln>
      </c:spPr>
      <c:txPr>
        <a:bodyPr/>
        <a:lstStyle/>
        <a:p>
          <a:pPr>
            <a:defRPr sz="761" b="1" i="0" u="none" strike="noStrike" baseline="0">
              <a:solidFill>
                <a:srgbClr val="000000"/>
              </a:solidFill>
              <a:latin typeface="Tahoma"/>
              <a:ea typeface="Tahoma"/>
              <a:cs typeface="Tahoma"/>
            </a:defRPr>
          </a:pPr>
          <a:endParaRPr lang="en-US"/>
        </a:p>
      </c:txPr>
    </c:legend>
    <c:plotVisOnly val="1"/>
    <c:dispBlanksAs val="gap"/>
    <c:showDLblsOverMax val="0"/>
  </c:chart>
  <c:spPr>
    <a:noFill/>
    <a:ln w="9521" cap="flat" cmpd="sng" algn="ctr">
      <a:solidFill>
        <a:schemeClr val="tx1"/>
      </a:solidFill>
      <a:prstDash val="solid"/>
      <a:miter lim="800000"/>
      <a:headEnd type="none" w="med" len="med"/>
      <a:tailEnd type="none" w="med" len="med"/>
    </a:ln>
  </c:spPr>
  <c:txPr>
    <a:bodyPr/>
    <a:lstStyle/>
    <a:p>
      <a:pPr>
        <a:defRPr sz="830" b="1" i="0" u="none" strike="noStrike" baseline="0">
          <a:solidFill>
            <a:srgbClr val="000000"/>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10497C-7000-6D43-8BB4-0C3A962819F8}" type="datetimeFigureOut">
              <a:rPr lang="en-US" smtClean="0"/>
              <a:t>1/15/18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5F3A2D-27E2-4B49-9089-836CF80E8BE0}" type="slidenum">
              <a:rPr lang="en-US" smtClean="0"/>
              <a:t>‹#›</a:t>
            </a:fld>
            <a:endParaRPr lang="en-US"/>
          </a:p>
        </p:txBody>
      </p:sp>
    </p:spTree>
    <p:extLst>
      <p:ext uri="{BB962C8B-B14F-4D97-AF65-F5344CB8AC3E}">
        <p14:creationId xmlns:p14="http://schemas.microsoft.com/office/powerpoint/2010/main" val="1263757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0BFCF-8F27-4775-A75C-FAB6C4D28C2C}" type="datetimeFigureOut">
              <a:rPr lang="en-US" smtClean="0"/>
              <a:pPr/>
              <a:t>1/15/18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76F42-9BAD-4ADC-9380-BAF04DBAEE78}" type="slidenum">
              <a:rPr lang="en-US" smtClean="0"/>
              <a:pPr/>
              <a:t>‹#›</a:t>
            </a:fld>
            <a:endParaRPr lang="en-US"/>
          </a:p>
        </p:txBody>
      </p:sp>
    </p:spTree>
    <p:extLst>
      <p:ext uri="{BB962C8B-B14F-4D97-AF65-F5344CB8AC3E}">
        <p14:creationId xmlns:p14="http://schemas.microsoft.com/office/powerpoint/2010/main" val="1013076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1</a:t>
            </a:fld>
            <a:endParaRPr lang="en-US" dirty="0"/>
          </a:p>
        </p:txBody>
      </p:sp>
    </p:spTree>
    <p:extLst>
      <p:ext uri="{BB962C8B-B14F-4D97-AF65-F5344CB8AC3E}">
        <p14:creationId xmlns:p14="http://schemas.microsoft.com/office/powerpoint/2010/main" val="89376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
        <p:nvSpPr>
          <p:cNvPr id="35842" name="Rectangle 3"/>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Tree>
    <p:extLst>
      <p:ext uri="{BB962C8B-B14F-4D97-AF65-F5344CB8AC3E}">
        <p14:creationId xmlns:p14="http://schemas.microsoft.com/office/powerpoint/2010/main" val="186519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
        <p:nvSpPr>
          <p:cNvPr id="37890" name="Rectangle 3"/>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Tree>
    <p:extLst>
      <p:ext uri="{BB962C8B-B14F-4D97-AF65-F5344CB8AC3E}">
        <p14:creationId xmlns:p14="http://schemas.microsoft.com/office/powerpoint/2010/main" val="48440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45058"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70496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39938"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26E619CC-4C5C-9147-8650-86F4557DEDE5}" type="datetime4">
              <a:rPr lang="en-US"/>
              <a:pPr/>
              <a:t>January 15, 2018</a:t>
            </a:fld>
            <a:endParaRPr lang="en-US"/>
          </a:p>
        </p:txBody>
      </p:sp>
      <p:sp>
        <p:nvSpPr>
          <p:cNvPr id="39939"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3994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467441F3-0B26-614D-BF40-83AD2B2BB753}" type="slidenum">
              <a:rPr lang="en-US"/>
              <a:pPr/>
              <a:t>19</a:t>
            </a:fld>
            <a:endParaRPr lang="en-US"/>
          </a:p>
        </p:txBody>
      </p:sp>
      <p:sp>
        <p:nvSpPr>
          <p:cNvPr id="39941" name="Rectangle 2"/>
          <p:cNvSpPr>
            <a:spLocks noGrp="1" noRot="1" noChangeAspect="1" noChangeArrowheads="1" noTextEdit="1"/>
          </p:cNvSpPr>
          <p:nvPr>
            <p:ph type="sldImg"/>
          </p:nvPr>
        </p:nvSpPr>
        <p:spPr/>
      </p:sp>
      <p:sp>
        <p:nvSpPr>
          <p:cNvPr id="39942"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7989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49154"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33346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43010"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59692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47106"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146955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
        <p:nvSpPr>
          <p:cNvPr id="51202" name="Rectangle 3"/>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Tree>
    <p:extLst>
      <p:ext uri="{BB962C8B-B14F-4D97-AF65-F5344CB8AC3E}">
        <p14:creationId xmlns:p14="http://schemas.microsoft.com/office/powerpoint/2010/main" val="11709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53250"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688354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55298"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1836AC20-8714-F942-ABF8-30F1272AA73D}" type="datetime4">
              <a:rPr lang="en-US"/>
              <a:pPr/>
              <a:t>January 15, 2018</a:t>
            </a:fld>
            <a:endParaRPr lang="en-US"/>
          </a:p>
        </p:txBody>
      </p:sp>
      <p:sp>
        <p:nvSpPr>
          <p:cNvPr id="55299"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5530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51898603-0617-2344-9195-FE06CD7091DF}" type="slidenum">
              <a:rPr lang="en-US"/>
              <a:pPr/>
              <a:t>26</a:t>
            </a:fld>
            <a:endParaRPr lang="en-US"/>
          </a:p>
        </p:txBody>
      </p:sp>
      <p:sp>
        <p:nvSpPr>
          <p:cNvPr id="55301" name="Rectangle 2"/>
          <p:cNvSpPr>
            <a:spLocks noGrp="1" noRot="1" noChangeAspect="1" noChangeArrowheads="1" noTextEdit="1"/>
          </p:cNvSpPr>
          <p:nvPr>
            <p:ph type="sldImg"/>
          </p:nvPr>
        </p:nvSpPr>
        <p:spPr/>
      </p:sp>
      <p:sp>
        <p:nvSpPr>
          <p:cNvPr id="55302"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730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19458"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54006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57346"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61805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59394"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F6FF616A-8992-7D46-8A67-AF153CCAAF7D}" type="datetime4">
              <a:rPr lang="en-US"/>
              <a:pPr/>
              <a:t>January 15, 2018</a:t>
            </a:fld>
            <a:endParaRPr lang="en-US"/>
          </a:p>
        </p:txBody>
      </p:sp>
      <p:sp>
        <p:nvSpPr>
          <p:cNvPr id="59395"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5939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34472FF8-9792-5E48-8E12-AFCF897D5015}" type="slidenum">
              <a:rPr lang="en-US"/>
              <a:pPr/>
              <a:t>28</a:t>
            </a:fld>
            <a:endParaRPr lang="en-US"/>
          </a:p>
        </p:txBody>
      </p:sp>
      <p:sp>
        <p:nvSpPr>
          <p:cNvPr id="59397" name="Rectangle 2"/>
          <p:cNvSpPr>
            <a:spLocks noGrp="1" noRot="1" noChangeAspect="1" noChangeArrowheads="1" noTextEdit="1"/>
          </p:cNvSpPr>
          <p:nvPr>
            <p:ph type="sldImg"/>
          </p:nvPr>
        </p:nvSpPr>
        <p:spPr/>
      </p:sp>
      <p:sp>
        <p:nvSpPr>
          <p:cNvPr id="59398"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0850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61442"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87F22C2F-87C0-1B43-B90D-1FC6B780746B}" type="datetime4">
              <a:rPr lang="en-US"/>
              <a:pPr/>
              <a:t>January 15, 2018</a:t>
            </a:fld>
            <a:endParaRPr lang="en-US"/>
          </a:p>
        </p:txBody>
      </p:sp>
      <p:sp>
        <p:nvSpPr>
          <p:cNvPr id="61443"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6144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0BDAD80E-4F97-BF4C-924A-45BF7C3D006F}" type="slidenum">
              <a:rPr lang="en-US"/>
              <a:pPr/>
              <a:t>29</a:t>
            </a:fld>
            <a:endParaRPr lang="en-US"/>
          </a:p>
        </p:txBody>
      </p:sp>
      <p:sp>
        <p:nvSpPr>
          <p:cNvPr id="61445" name="Rectangle 2"/>
          <p:cNvSpPr>
            <a:spLocks noGrp="1" noRot="1" noChangeAspect="1" noChangeArrowheads="1" noTextEdit="1"/>
          </p:cNvSpPr>
          <p:nvPr>
            <p:ph type="sldImg"/>
          </p:nvPr>
        </p:nvSpPr>
        <p:spPr/>
      </p:sp>
      <p:sp>
        <p:nvSpPr>
          <p:cNvPr id="61446"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72720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63490"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718182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
        <p:nvSpPr>
          <p:cNvPr id="65538" name="Rectangle 3"/>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Tree>
    <p:extLst>
      <p:ext uri="{BB962C8B-B14F-4D97-AF65-F5344CB8AC3E}">
        <p14:creationId xmlns:p14="http://schemas.microsoft.com/office/powerpoint/2010/main" val="16425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69634"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399368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71682"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0142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73730"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64740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73730"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66680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xfrm>
            <a:off x="4144220" y="9119551"/>
            <a:ext cx="3169390" cy="480060"/>
          </a:xfrm>
          <a:prstGeom prst="rect">
            <a:avLst/>
          </a:prstGeom>
          <a:noFill/>
        </p:spPr>
        <p:txBody>
          <a:bodyPr lIns="91577" tIns="45789" rIns="91577" bIns="45789"/>
          <a:lstStyle>
            <a:lvl1pPr defTabSz="1021976" eaLnBrk="0" hangingPunct="0">
              <a:defRPr sz="3000">
                <a:solidFill>
                  <a:schemeClr val="tx1"/>
                </a:solidFill>
                <a:latin typeface="Arial" charset="0"/>
                <a:cs typeface="Arial" charset="0"/>
              </a:defRPr>
            </a:lvl1pPr>
            <a:lvl2pPr marL="785360" indent="-302061" defTabSz="1021976" eaLnBrk="0" hangingPunct="0">
              <a:defRPr sz="3000">
                <a:solidFill>
                  <a:schemeClr val="tx1"/>
                </a:solidFill>
                <a:latin typeface="Arial" charset="0"/>
                <a:cs typeface="Arial" charset="0"/>
              </a:defRPr>
            </a:lvl2pPr>
            <a:lvl3pPr marL="1208247" indent="-241649" defTabSz="1021976" eaLnBrk="0" hangingPunct="0">
              <a:defRPr sz="3000">
                <a:solidFill>
                  <a:schemeClr val="tx1"/>
                </a:solidFill>
                <a:latin typeface="Arial" charset="0"/>
                <a:cs typeface="Arial" charset="0"/>
              </a:defRPr>
            </a:lvl3pPr>
            <a:lvl4pPr marL="1691545" indent="-241649" defTabSz="1021976" eaLnBrk="0" hangingPunct="0">
              <a:defRPr sz="3000">
                <a:solidFill>
                  <a:schemeClr val="tx1"/>
                </a:solidFill>
                <a:latin typeface="Arial" charset="0"/>
                <a:cs typeface="Arial" charset="0"/>
              </a:defRPr>
            </a:lvl4pPr>
            <a:lvl5pPr marL="2174843" indent="-241649" defTabSz="1021976" eaLnBrk="0" hangingPunct="0">
              <a:defRPr sz="3000">
                <a:solidFill>
                  <a:schemeClr val="tx1"/>
                </a:solidFill>
                <a:latin typeface="Arial" charset="0"/>
                <a:cs typeface="Arial" charset="0"/>
              </a:defRPr>
            </a:lvl5pPr>
            <a:lvl6pPr marL="2658141" indent="-241649" defTabSz="1021976" eaLnBrk="0" fontAlgn="base" hangingPunct="0">
              <a:spcBef>
                <a:spcPct val="0"/>
              </a:spcBef>
              <a:spcAft>
                <a:spcPct val="0"/>
              </a:spcAft>
              <a:defRPr sz="3000">
                <a:solidFill>
                  <a:schemeClr val="tx1"/>
                </a:solidFill>
                <a:latin typeface="Arial" charset="0"/>
                <a:cs typeface="Arial" charset="0"/>
              </a:defRPr>
            </a:lvl6pPr>
            <a:lvl7pPr marL="3141440" indent="-241649" defTabSz="1021976" eaLnBrk="0" fontAlgn="base" hangingPunct="0">
              <a:spcBef>
                <a:spcPct val="0"/>
              </a:spcBef>
              <a:spcAft>
                <a:spcPct val="0"/>
              </a:spcAft>
              <a:defRPr sz="3000">
                <a:solidFill>
                  <a:schemeClr val="tx1"/>
                </a:solidFill>
                <a:latin typeface="Arial" charset="0"/>
                <a:cs typeface="Arial" charset="0"/>
              </a:defRPr>
            </a:lvl7pPr>
            <a:lvl8pPr marL="3624739" indent="-241649" defTabSz="1021976" eaLnBrk="0" fontAlgn="base" hangingPunct="0">
              <a:spcBef>
                <a:spcPct val="0"/>
              </a:spcBef>
              <a:spcAft>
                <a:spcPct val="0"/>
              </a:spcAft>
              <a:defRPr sz="3000">
                <a:solidFill>
                  <a:schemeClr val="tx1"/>
                </a:solidFill>
                <a:latin typeface="Arial" charset="0"/>
                <a:cs typeface="Arial" charset="0"/>
              </a:defRPr>
            </a:lvl8pPr>
            <a:lvl9pPr marL="4108037" indent="-241649" defTabSz="1021976" eaLnBrk="0" fontAlgn="base" hangingPunct="0">
              <a:spcBef>
                <a:spcPct val="0"/>
              </a:spcBef>
              <a:spcAft>
                <a:spcPct val="0"/>
              </a:spcAft>
              <a:defRPr sz="3000">
                <a:solidFill>
                  <a:schemeClr val="tx1"/>
                </a:solidFill>
                <a:latin typeface="Arial" charset="0"/>
                <a:cs typeface="Arial" charset="0"/>
              </a:defRPr>
            </a:lvl9pPr>
          </a:lstStyle>
          <a:p>
            <a:pPr eaLnBrk="1" hangingPunct="1"/>
            <a:fld id="{401CA65E-DE54-490A-BEF6-3A928E6212C8}" type="slidenum">
              <a:rPr lang="en-US" sz="1300">
                <a:latin typeface="Times New Roman" pitchFamily="18" charset="0"/>
              </a:rPr>
              <a:pPr eaLnBrk="1" hangingPunct="1"/>
              <a:t>40</a:t>
            </a:fld>
            <a:endParaRPr lang="en-US" sz="130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xfrm>
            <a:off x="731520" y="4560571"/>
            <a:ext cx="5852160" cy="4320540"/>
          </a:xfrm>
          <a:prstGeom prst="rect">
            <a:avLst/>
          </a:prstGeom>
          <a:noFill/>
        </p:spPr>
        <p:txBody>
          <a:bodyPr lIns="91577" tIns="45789" rIns="91577" bIns="45789"/>
          <a:lstStyle/>
          <a:p>
            <a:pPr eaLnBrk="1" hangingPunct="1"/>
            <a:endParaRPr lang="en-US" smtClean="0"/>
          </a:p>
        </p:txBody>
      </p:sp>
    </p:spTree>
    <p:extLst>
      <p:ext uri="{BB962C8B-B14F-4D97-AF65-F5344CB8AC3E}">
        <p14:creationId xmlns:p14="http://schemas.microsoft.com/office/powerpoint/2010/main" val="142741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
        <p:nvSpPr>
          <p:cNvPr id="24578" name="Rectangle 3"/>
          <p:cNvSpPr>
            <a:spLocks noGrp="1" noChangeArrowheads="1"/>
          </p:cNvSpPr>
          <p:nvPr>
            <p:ph type="body" idx="1"/>
          </p:nvPr>
        </p:nvSpPr>
        <p:spPr bwMode="auto">
          <a:xfrm>
            <a:off x="460375" y="5095875"/>
            <a:ext cx="5635625" cy="877888"/>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8191" tIns="25771" rIns="18191" bIns="25771"/>
          <a:lstStyle/>
          <a:p>
            <a:pPr>
              <a:lnSpc>
                <a:spcPts val="1800"/>
              </a:lnSpc>
              <a:spcBef>
                <a:spcPct val="0"/>
              </a:spcBef>
              <a:buClr>
                <a:srgbClr val="000000"/>
              </a:buClr>
              <a:buFontTx/>
              <a:buChar char="•"/>
              <a:tabLst>
                <a:tab pos="457200" algn="l"/>
                <a:tab pos="914400" algn="l"/>
                <a:tab pos="1371600" algn="l"/>
              </a:tabLst>
            </a:pPr>
            <a:endParaRPr lang="en-US" sz="2400" b="1">
              <a:solidFill>
                <a:srgbClr val="000000"/>
              </a:solidFill>
              <a:latin typeface="Arial" charset="0"/>
              <a:ea typeface="ＭＳ Ｐゴシック" charset="0"/>
              <a:cs typeface="Tahoma" charset="0"/>
            </a:endParaRPr>
          </a:p>
        </p:txBody>
      </p:sp>
    </p:spTree>
    <p:extLst>
      <p:ext uri="{BB962C8B-B14F-4D97-AF65-F5344CB8AC3E}">
        <p14:creationId xmlns:p14="http://schemas.microsoft.com/office/powerpoint/2010/main" val="1556612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xfrm>
            <a:off x="4144220" y="9119551"/>
            <a:ext cx="3169390" cy="480060"/>
          </a:xfrm>
          <a:prstGeom prst="rect">
            <a:avLst/>
          </a:prstGeom>
          <a:noFill/>
        </p:spPr>
        <p:txBody>
          <a:bodyPr lIns="91577" tIns="45789" rIns="91577" bIns="45789"/>
          <a:lstStyle>
            <a:lvl1pPr defTabSz="1021976" eaLnBrk="0" hangingPunct="0">
              <a:defRPr sz="3000">
                <a:solidFill>
                  <a:schemeClr val="tx1"/>
                </a:solidFill>
                <a:latin typeface="Arial" charset="0"/>
                <a:cs typeface="Arial" charset="0"/>
              </a:defRPr>
            </a:lvl1pPr>
            <a:lvl2pPr marL="785360" indent="-302061" defTabSz="1021976" eaLnBrk="0" hangingPunct="0">
              <a:defRPr sz="3000">
                <a:solidFill>
                  <a:schemeClr val="tx1"/>
                </a:solidFill>
                <a:latin typeface="Arial" charset="0"/>
                <a:cs typeface="Arial" charset="0"/>
              </a:defRPr>
            </a:lvl2pPr>
            <a:lvl3pPr marL="1208247" indent="-241649" defTabSz="1021976" eaLnBrk="0" hangingPunct="0">
              <a:defRPr sz="3000">
                <a:solidFill>
                  <a:schemeClr val="tx1"/>
                </a:solidFill>
                <a:latin typeface="Arial" charset="0"/>
                <a:cs typeface="Arial" charset="0"/>
              </a:defRPr>
            </a:lvl3pPr>
            <a:lvl4pPr marL="1691545" indent="-241649" defTabSz="1021976" eaLnBrk="0" hangingPunct="0">
              <a:defRPr sz="3000">
                <a:solidFill>
                  <a:schemeClr val="tx1"/>
                </a:solidFill>
                <a:latin typeface="Arial" charset="0"/>
                <a:cs typeface="Arial" charset="0"/>
              </a:defRPr>
            </a:lvl4pPr>
            <a:lvl5pPr marL="2174843" indent="-241649" defTabSz="1021976" eaLnBrk="0" hangingPunct="0">
              <a:defRPr sz="3000">
                <a:solidFill>
                  <a:schemeClr val="tx1"/>
                </a:solidFill>
                <a:latin typeface="Arial" charset="0"/>
                <a:cs typeface="Arial" charset="0"/>
              </a:defRPr>
            </a:lvl5pPr>
            <a:lvl6pPr marL="2658141" indent="-241649" defTabSz="1021976" eaLnBrk="0" fontAlgn="base" hangingPunct="0">
              <a:spcBef>
                <a:spcPct val="0"/>
              </a:spcBef>
              <a:spcAft>
                <a:spcPct val="0"/>
              </a:spcAft>
              <a:defRPr sz="3000">
                <a:solidFill>
                  <a:schemeClr val="tx1"/>
                </a:solidFill>
                <a:latin typeface="Arial" charset="0"/>
                <a:cs typeface="Arial" charset="0"/>
              </a:defRPr>
            </a:lvl6pPr>
            <a:lvl7pPr marL="3141440" indent="-241649" defTabSz="1021976" eaLnBrk="0" fontAlgn="base" hangingPunct="0">
              <a:spcBef>
                <a:spcPct val="0"/>
              </a:spcBef>
              <a:spcAft>
                <a:spcPct val="0"/>
              </a:spcAft>
              <a:defRPr sz="3000">
                <a:solidFill>
                  <a:schemeClr val="tx1"/>
                </a:solidFill>
                <a:latin typeface="Arial" charset="0"/>
                <a:cs typeface="Arial" charset="0"/>
              </a:defRPr>
            </a:lvl7pPr>
            <a:lvl8pPr marL="3624739" indent="-241649" defTabSz="1021976" eaLnBrk="0" fontAlgn="base" hangingPunct="0">
              <a:spcBef>
                <a:spcPct val="0"/>
              </a:spcBef>
              <a:spcAft>
                <a:spcPct val="0"/>
              </a:spcAft>
              <a:defRPr sz="3000">
                <a:solidFill>
                  <a:schemeClr val="tx1"/>
                </a:solidFill>
                <a:latin typeface="Arial" charset="0"/>
                <a:cs typeface="Arial" charset="0"/>
              </a:defRPr>
            </a:lvl8pPr>
            <a:lvl9pPr marL="4108037" indent="-241649" defTabSz="1021976" eaLnBrk="0" fontAlgn="base" hangingPunct="0">
              <a:spcBef>
                <a:spcPct val="0"/>
              </a:spcBef>
              <a:spcAft>
                <a:spcPct val="0"/>
              </a:spcAft>
              <a:defRPr sz="3000">
                <a:solidFill>
                  <a:schemeClr val="tx1"/>
                </a:solidFill>
                <a:latin typeface="Arial" charset="0"/>
                <a:cs typeface="Arial" charset="0"/>
              </a:defRPr>
            </a:lvl9pPr>
          </a:lstStyle>
          <a:p>
            <a:pPr eaLnBrk="1" hangingPunct="1"/>
            <a:fld id="{4DAFFB50-450D-46D2-A078-F9C1C15BEEBF}" type="slidenum">
              <a:rPr lang="en-US" sz="1300">
                <a:latin typeface="Times New Roman" pitchFamily="18" charset="0"/>
              </a:rPr>
              <a:pPr eaLnBrk="1" hangingPunct="1"/>
              <a:t>41</a:t>
            </a:fld>
            <a:endParaRPr lang="en-US" sz="1300">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xfrm>
            <a:off x="731520" y="4560571"/>
            <a:ext cx="5852160" cy="4320540"/>
          </a:xfrm>
          <a:prstGeom prst="rect">
            <a:avLst/>
          </a:prstGeom>
          <a:noFill/>
        </p:spPr>
        <p:txBody>
          <a:bodyPr lIns="91577" tIns="45789" rIns="91577" bIns="45789"/>
          <a:lstStyle/>
          <a:p>
            <a:pPr eaLnBrk="1" hangingPunct="1"/>
            <a:endParaRPr lang="en-US" smtClean="0"/>
          </a:p>
        </p:txBody>
      </p:sp>
    </p:spTree>
    <p:extLst>
      <p:ext uri="{BB962C8B-B14F-4D97-AF65-F5344CB8AC3E}">
        <p14:creationId xmlns:p14="http://schemas.microsoft.com/office/powerpoint/2010/main" val="1239630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xfrm>
            <a:off x="4144220" y="9119551"/>
            <a:ext cx="3169390" cy="480060"/>
          </a:xfrm>
          <a:prstGeom prst="rect">
            <a:avLst/>
          </a:prstGeom>
          <a:noFill/>
        </p:spPr>
        <p:txBody>
          <a:bodyPr lIns="91577" tIns="45789" rIns="91577" bIns="45789"/>
          <a:lstStyle>
            <a:lvl1pPr defTabSz="1021976" eaLnBrk="0" hangingPunct="0">
              <a:defRPr sz="3000">
                <a:solidFill>
                  <a:schemeClr val="tx1"/>
                </a:solidFill>
                <a:latin typeface="Arial" charset="0"/>
                <a:cs typeface="Arial" charset="0"/>
              </a:defRPr>
            </a:lvl1pPr>
            <a:lvl2pPr marL="785360" indent="-302061" defTabSz="1021976" eaLnBrk="0" hangingPunct="0">
              <a:defRPr sz="3000">
                <a:solidFill>
                  <a:schemeClr val="tx1"/>
                </a:solidFill>
                <a:latin typeface="Arial" charset="0"/>
                <a:cs typeface="Arial" charset="0"/>
              </a:defRPr>
            </a:lvl2pPr>
            <a:lvl3pPr marL="1208247" indent="-241649" defTabSz="1021976" eaLnBrk="0" hangingPunct="0">
              <a:defRPr sz="3000">
                <a:solidFill>
                  <a:schemeClr val="tx1"/>
                </a:solidFill>
                <a:latin typeface="Arial" charset="0"/>
                <a:cs typeface="Arial" charset="0"/>
              </a:defRPr>
            </a:lvl3pPr>
            <a:lvl4pPr marL="1691545" indent="-241649" defTabSz="1021976" eaLnBrk="0" hangingPunct="0">
              <a:defRPr sz="3000">
                <a:solidFill>
                  <a:schemeClr val="tx1"/>
                </a:solidFill>
                <a:latin typeface="Arial" charset="0"/>
                <a:cs typeface="Arial" charset="0"/>
              </a:defRPr>
            </a:lvl4pPr>
            <a:lvl5pPr marL="2174843" indent="-241649" defTabSz="1021976" eaLnBrk="0" hangingPunct="0">
              <a:defRPr sz="3000">
                <a:solidFill>
                  <a:schemeClr val="tx1"/>
                </a:solidFill>
                <a:latin typeface="Arial" charset="0"/>
                <a:cs typeface="Arial" charset="0"/>
              </a:defRPr>
            </a:lvl5pPr>
            <a:lvl6pPr marL="2658141" indent="-241649" defTabSz="1021976" eaLnBrk="0" fontAlgn="base" hangingPunct="0">
              <a:spcBef>
                <a:spcPct val="0"/>
              </a:spcBef>
              <a:spcAft>
                <a:spcPct val="0"/>
              </a:spcAft>
              <a:defRPr sz="3000">
                <a:solidFill>
                  <a:schemeClr val="tx1"/>
                </a:solidFill>
                <a:latin typeface="Arial" charset="0"/>
                <a:cs typeface="Arial" charset="0"/>
              </a:defRPr>
            </a:lvl6pPr>
            <a:lvl7pPr marL="3141440" indent="-241649" defTabSz="1021976" eaLnBrk="0" fontAlgn="base" hangingPunct="0">
              <a:spcBef>
                <a:spcPct val="0"/>
              </a:spcBef>
              <a:spcAft>
                <a:spcPct val="0"/>
              </a:spcAft>
              <a:defRPr sz="3000">
                <a:solidFill>
                  <a:schemeClr val="tx1"/>
                </a:solidFill>
                <a:latin typeface="Arial" charset="0"/>
                <a:cs typeface="Arial" charset="0"/>
              </a:defRPr>
            </a:lvl7pPr>
            <a:lvl8pPr marL="3624739" indent="-241649" defTabSz="1021976" eaLnBrk="0" fontAlgn="base" hangingPunct="0">
              <a:spcBef>
                <a:spcPct val="0"/>
              </a:spcBef>
              <a:spcAft>
                <a:spcPct val="0"/>
              </a:spcAft>
              <a:defRPr sz="3000">
                <a:solidFill>
                  <a:schemeClr val="tx1"/>
                </a:solidFill>
                <a:latin typeface="Arial" charset="0"/>
                <a:cs typeface="Arial" charset="0"/>
              </a:defRPr>
            </a:lvl8pPr>
            <a:lvl9pPr marL="4108037" indent="-241649" defTabSz="1021976" eaLnBrk="0" fontAlgn="base" hangingPunct="0">
              <a:spcBef>
                <a:spcPct val="0"/>
              </a:spcBef>
              <a:spcAft>
                <a:spcPct val="0"/>
              </a:spcAft>
              <a:defRPr sz="3000">
                <a:solidFill>
                  <a:schemeClr val="tx1"/>
                </a:solidFill>
                <a:latin typeface="Arial" charset="0"/>
                <a:cs typeface="Arial" charset="0"/>
              </a:defRPr>
            </a:lvl9pPr>
          </a:lstStyle>
          <a:p>
            <a:pPr eaLnBrk="1" hangingPunct="1"/>
            <a:fld id="{4DAFFB50-450D-46D2-A078-F9C1C15BEEBF}" type="slidenum">
              <a:rPr lang="en-US" sz="1300">
                <a:latin typeface="Times New Roman" pitchFamily="18" charset="0"/>
              </a:rPr>
              <a:pPr eaLnBrk="1" hangingPunct="1"/>
              <a:t>42</a:t>
            </a:fld>
            <a:endParaRPr lang="en-US" sz="1300">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xfrm>
            <a:off x="731520" y="4560571"/>
            <a:ext cx="5852160" cy="4320540"/>
          </a:xfrm>
          <a:prstGeom prst="rect">
            <a:avLst/>
          </a:prstGeom>
          <a:noFill/>
        </p:spPr>
        <p:txBody>
          <a:bodyPr lIns="91577" tIns="45789" rIns="91577" bIns="45789"/>
          <a:lstStyle/>
          <a:p>
            <a:pPr eaLnBrk="1" hangingPunct="1"/>
            <a:endParaRPr lang="en-US" smtClean="0"/>
          </a:p>
        </p:txBody>
      </p:sp>
    </p:spTree>
    <p:extLst>
      <p:ext uri="{BB962C8B-B14F-4D97-AF65-F5344CB8AC3E}">
        <p14:creationId xmlns:p14="http://schemas.microsoft.com/office/powerpoint/2010/main" val="363860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xfrm>
            <a:off x="4144220" y="9119551"/>
            <a:ext cx="3169390" cy="480060"/>
          </a:xfrm>
          <a:prstGeom prst="rect">
            <a:avLst/>
          </a:prstGeom>
          <a:noFill/>
        </p:spPr>
        <p:txBody>
          <a:bodyPr lIns="91577" tIns="45789" rIns="91577" bIns="45789"/>
          <a:lstStyle>
            <a:lvl1pPr defTabSz="1021976" eaLnBrk="0" hangingPunct="0">
              <a:defRPr sz="3000">
                <a:solidFill>
                  <a:schemeClr val="tx1"/>
                </a:solidFill>
                <a:latin typeface="Arial" charset="0"/>
                <a:cs typeface="Arial" charset="0"/>
              </a:defRPr>
            </a:lvl1pPr>
            <a:lvl2pPr marL="785360" indent="-302061" defTabSz="1021976" eaLnBrk="0" hangingPunct="0">
              <a:defRPr sz="3000">
                <a:solidFill>
                  <a:schemeClr val="tx1"/>
                </a:solidFill>
                <a:latin typeface="Arial" charset="0"/>
                <a:cs typeface="Arial" charset="0"/>
              </a:defRPr>
            </a:lvl2pPr>
            <a:lvl3pPr marL="1208247" indent="-241649" defTabSz="1021976" eaLnBrk="0" hangingPunct="0">
              <a:defRPr sz="3000">
                <a:solidFill>
                  <a:schemeClr val="tx1"/>
                </a:solidFill>
                <a:latin typeface="Arial" charset="0"/>
                <a:cs typeface="Arial" charset="0"/>
              </a:defRPr>
            </a:lvl3pPr>
            <a:lvl4pPr marL="1691545" indent="-241649" defTabSz="1021976" eaLnBrk="0" hangingPunct="0">
              <a:defRPr sz="3000">
                <a:solidFill>
                  <a:schemeClr val="tx1"/>
                </a:solidFill>
                <a:latin typeface="Arial" charset="0"/>
                <a:cs typeface="Arial" charset="0"/>
              </a:defRPr>
            </a:lvl4pPr>
            <a:lvl5pPr marL="2174843" indent="-241649" defTabSz="1021976" eaLnBrk="0" hangingPunct="0">
              <a:defRPr sz="3000">
                <a:solidFill>
                  <a:schemeClr val="tx1"/>
                </a:solidFill>
                <a:latin typeface="Arial" charset="0"/>
                <a:cs typeface="Arial" charset="0"/>
              </a:defRPr>
            </a:lvl5pPr>
            <a:lvl6pPr marL="2658141" indent="-241649" defTabSz="1021976" eaLnBrk="0" fontAlgn="base" hangingPunct="0">
              <a:spcBef>
                <a:spcPct val="0"/>
              </a:spcBef>
              <a:spcAft>
                <a:spcPct val="0"/>
              </a:spcAft>
              <a:defRPr sz="3000">
                <a:solidFill>
                  <a:schemeClr val="tx1"/>
                </a:solidFill>
                <a:latin typeface="Arial" charset="0"/>
                <a:cs typeface="Arial" charset="0"/>
              </a:defRPr>
            </a:lvl6pPr>
            <a:lvl7pPr marL="3141440" indent="-241649" defTabSz="1021976" eaLnBrk="0" fontAlgn="base" hangingPunct="0">
              <a:spcBef>
                <a:spcPct val="0"/>
              </a:spcBef>
              <a:spcAft>
                <a:spcPct val="0"/>
              </a:spcAft>
              <a:defRPr sz="3000">
                <a:solidFill>
                  <a:schemeClr val="tx1"/>
                </a:solidFill>
                <a:latin typeface="Arial" charset="0"/>
                <a:cs typeface="Arial" charset="0"/>
              </a:defRPr>
            </a:lvl7pPr>
            <a:lvl8pPr marL="3624739" indent="-241649" defTabSz="1021976" eaLnBrk="0" fontAlgn="base" hangingPunct="0">
              <a:spcBef>
                <a:spcPct val="0"/>
              </a:spcBef>
              <a:spcAft>
                <a:spcPct val="0"/>
              </a:spcAft>
              <a:defRPr sz="3000">
                <a:solidFill>
                  <a:schemeClr val="tx1"/>
                </a:solidFill>
                <a:latin typeface="Arial" charset="0"/>
                <a:cs typeface="Arial" charset="0"/>
              </a:defRPr>
            </a:lvl8pPr>
            <a:lvl9pPr marL="4108037" indent="-241649" defTabSz="1021976" eaLnBrk="0" fontAlgn="base" hangingPunct="0">
              <a:spcBef>
                <a:spcPct val="0"/>
              </a:spcBef>
              <a:spcAft>
                <a:spcPct val="0"/>
              </a:spcAft>
              <a:defRPr sz="3000">
                <a:solidFill>
                  <a:schemeClr val="tx1"/>
                </a:solidFill>
                <a:latin typeface="Arial" charset="0"/>
                <a:cs typeface="Arial" charset="0"/>
              </a:defRPr>
            </a:lvl9pPr>
          </a:lstStyle>
          <a:p>
            <a:pPr eaLnBrk="1" hangingPunct="1"/>
            <a:fld id="{4793B22B-66AB-4904-AA7E-6596F69FC24E}" type="slidenum">
              <a:rPr lang="en-US" sz="1300">
                <a:latin typeface="Times New Roman" pitchFamily="18" charset="0"/>
              </a:rPr>
              <a:pPr eaLnBrk="1" hangingPunct="1"/>
              <a:t>43</a:t>
            </a:fld>
            <a:endParaRPr lang="en-US" sz="1300">
              <a:latin typeface="Times New Roman" pitchFamily="18"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xfrm>
            <a:off x="731520" y="4560571"/>
            <a:ext cx="5852160" cy="4320540"/>
          </a:xfrm>
          <a:prstGeom prst="rect">
            <a:avLst/>
          </a:prstGeom>
          <a:noFill/>
        </p:spPr>
        <p:txBody>
          <a:bodyPr lIns="91577" tIns="45789" rIns="91577" bIns="45789"/>
          <a:lstStyle/>
          <a:p>
            <a:pPr eaLnBrk="1" hangingPunct="1"/>
            <a:endParaRPr lang="en-US" smtClean="0"/>
          </a:p>
        </p:txBody>
      </p:sp>
    </p:spTree>
    <p:extLst>
      <p:ext uri="{BB962C8B-B14F-4D97-AF65-F5344CB8AC3E}">
        <p14:creationId xmlns:p14="http://schemas.microsoft.com/office/powerpoint/2010/main" val="144785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xfrm>
            <a:off x="4144220" y="9119551"/>
            <a:ext cx="3169390" cy="480060"/>
          </a:xfrm>
          <a:prstGeom prst="rect">
            <a:avLst/>
          </a:prstGeom>
          <a:noFill/>
        </p:spPr>
        <p:txBody>
          <a:bodyPr lIns="91577" tIns="45789" rIns="91577" bIns="45789"/>
          <a:lstStyle>
            <a:lvl1pPr defTabSz="1021976" eaLnBrk="0" hangingPunct="0">
              <a:defRPr sz="3000">
                <a:solidFill>
                  <a:schemeClr val="tx1"/>
                </a:solidFill>
                <a:latin typeface="Arial" charset="0"/>
                <a:cs typeface="Arial" charset="0"/>
              </a:defRPr>
            </a:lvl1pPr>
            <a:lvl2pPr marL="785360" indent="-302061" defTabSz="1021976" eaLnBrk="0" hangingPunct="0">
              <a:defRPr sz="3000">
                <a:solidFill>
                  <a:schemeClr val="tx1"/>
                </a:solidFill>
                <a:latin typeface="Arial" charset="0"/>
                <a:cs typeface="Arial" charset="0"/>
              </a:defRPr>
            </a:lvl2pPr>
            <a:lvl3pPr marL="1208247" indent="-241649" defTabSz="1021976" eaLnBrk="0" hangingPunct="0">
              <a:defRPr sz="3000">
                <a:solidFill>
                  <a:schemeClr val="tx1"/>
                </a:solidFill>
                <a:latin typeface="Arial" charset="0"/>
                <a:cs typeface="Arial" charset="0"/>
              </a:defRPr>
            </a:lvl3pPr>
            <a:lvl4pPr marL="1691545" indent="-241649" defTabSz="1021976" eaLnBrk="0" hangingPunct="0">
              <a:defRPr sz="3000">
                <a:solidFill>
                  <a:schemeClr val="tx1"/>
                </a:solidFill>
                <a:latin typeface="Arial" charset="0"/>
                <a:cs typeface="Arial" charset="0"/>
              </a:defRPr>
            </a:lvl4pPr>
            <a:lvl5pPr marL="2174843" indent="-241649" defTabSz="1021976" eaLnBrk="0" hangingPunct="0">
              <a:defRPr sz="3000">
                <a:solidFill>
                  <a:schemeClr val="tx1"/>
                </a:solidFill>
                <a:latin typeface="Arial" charset="0"/>
                <a:cs typeface="Arial" charset="0"/>
              </a:defRPr>
            </a:lvl5pPr>
            <a:lvl6pPr marL="2658141" indent="-241649" defTabSz="1021976" eaLnBrk="0" fontAlgn="base" hangingPunct="0">
              <a:spcBef>
                <a:spcPct val="0"/>
              </a:spcBef>
              <a:spcAft>
                <a:spcPct val="0"/>
              </a:spcAft>
              <a:defRPr sz="3000">
                <a:solidFill>
                  <a:schemeClr val="tx1"/>
                </a:solidFill>
                <a:latin typeface="Arial" charset="0"/>
                <a:cs typeface="Arial" charset="0"/>
              </a:defRPr>
            </a:lvl6pPr>
            <a:lvl7pPr marL="3141440" indent="-241649" defTabSz="1021976" eaLnBrk="0" fontAlgn="base" hangingPunct="0">
              <a:spcBef>
                <a:spcPct val="0"/>
              </a:spcBef>
              <a:spcAft>
                <a:spcPct val="0"/>
              </a:spcAft>
              <a:defRPr sz="3000">
                <a:solidFill>
                  <a:schemeClr val="tx1"/>
                </a:solidFill>
                <a:latin typeface="Arial" charset="0"/>
                <a:cs typeface="Arial" charset="0"/>
              </a:defRPr>
            </a:lvl7pPr>
            <a:lvl8pPr marL="3624739" indent="-241649" defTabSz="1021976" eaLnBrk="0" fontAlgn="base" hangingPunct="0">
              <a:spcBef>
                <a:spcPct val="0"/>
              </a:spcBef>
              <a:spcAft>
                <a:spcPct val="0"/>
              </a:spcAft>
              <a:defRPr sz="3000">
                <a:solidFill>
                  <a:schemeClr val="tx1"/>
                </a:solidFill>
                <a:latin typeface="Arial" charset="0"/>
                <a:cs typeface="Arial" charset="0"/>
              </a:defRPr>
            </a:lvl8pPr>
            <a:lvl9pPr marL="4108037" indent="-241649" defTabSz="1021976" eaLnBrk="0" fontAlgn="base" hangingPunct="0">
              <a:spcBef>
                <a:spcPct val="0"/>
              </a:spcBef>
              <a:spcAft>
                <a:spcPct val="0"/>
              </a:spcAft>
              <a:defRPr sz="3000">
                <a:solidFill>
                  <a:schemeClr val="tx1"/>
                </a:solidFill>
                <a:latin typeface="Arial" charset="0"/>
                <a:cs typeface="Arial" charset="0"/>
              </a:defRPr>
            </a:lvl9pPr>
          </a:lstStyle>
          <a:p>
            <a:pPr eaLnBrk="1" hangingPunct="1"/>
            <a:fld id="{09316B91-6EC7-44FA-904A-DEB4C956EB6A}" type="slidenum">
              <a:rPr lang="en-US" sz="1300">
                <a:latin typeface="Times New Roman" pitchFamily="18" charset="0"/>
              </a:rPr>
              <a:pPr eaLnBrk="1" hangingPunct="1"/>
              <a:t>45</a:t>
            </a:fld>
            <a:endParaRPr lang="en-US" sz="1300">
              <a:latin typeface="Times New Roman"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xfrm>
            <a:off x="731520" y="4560571"/>
            <a:ext cx="5852160" cy="4320540"/>
          </a:xfrm>
          <a:prstGeom prst="rect">
            <a:avLst/>
          </a:prstGeom>
          <a:noFill/>
        </p:spPr>
        <p:txBody>
          <a:bodyPr lIns="91577" tIns="45789" rIns="91577" bIns="45789"/>
          <a:lstStyle/>
          <a:p>
            <a:pPr eaLnBrk="1" hangingPunct="1"/>
            <a:endParaRPr lang="en-US" smtClean="0"/>
          </a:p>
        </p:txBody>
      </p:sp>
    </p:spTree>
    <p:extLst>
      <p:ext uri="{BB962C8B-B14F-4D97-AF65-F5344CB8AC3E}">
        <p14:creationId xmlns:p14="http://schemas.microsoft.com/office/powerpoint/2010/main" val="1855850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75778"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C5AC77C9-56D4-5D4B-A80A-D16E73E98501}" type="datetime4">
              <a:rPr lang="en-US"/>
              <a:pPr/>
              <a:t>January 15, 2018</a:t>
            </a:fld>
            <a:endParaRPr lang="en-US"/>
          </a:p>
        </p:txBody>
      </p:sp>
      <p:sp>
        <p:nvSpPr>
          <p:cNvPr id="75779"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7578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33B646BD-DFC4-9045-A6A2-ACE8A33C089C}" type="slidenum">
              <a:rPr lang="en-US"/>
              <a:pPr/>
              <a:t>46</a:t>
            </a:fld>
            <a:endParaRPr lang="en-US"/>
          </a:p>
        </p:txBody>
      </p:sp>
      <p:sp>
        <p:nvSpPr>
          <p:cNvPr id="75781" name="Rectangle 2"/>
          <p:cNvSpPr>
            <a:spLocks noGrp="1" noRot="1" noChangeAspect="1" noChangeArrowheads="1" noTextEdit="1"/>
          </p:cNvSpPr>
          <p:nvPr>
            <p:ph type="sldImg"/>
          </p:nvPr>
        </p:nvSpPr>
        <p:spPr/>
      </p:sp>
      <p:sp>
        <p:nvSpPr>
          <p:cNvPr id="75782"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448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77826"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D0B7C51E-D297-C14A-807C-1455179349FF}" type="datetime4">
              <a:rPr lang="en-US"/>
              <a:pPr/>
              <a:t>January 15, 2018</a:t>
            </a:fld>
            <a:endParaRPr lang="en-US"/>
          </a:p>
        </p:txBody>
      </p:sp>
      <p:sp>
        <p:nvSpPr>
          <p:cNvPr id="77827"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7782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666D00FD-C41E-ED46-B212-E0370A67B137}" type="slidenum">
              <a:rPr lang="en-US"/>
              <a:pPr/>
              <a:t>47</a:t>
            </a:fld>
            <a:endParaRPr lang="en-US"/>
          </a:p>
        </p:txBody>
      </p:sp>
      <p:sp>
        <p:nvSpPr>
          <p:cNvPr id="77829" name="Rectangle 2"/>
          <p:cNvSpPr>
            <a:spLocks noGrp="1" noRot="1" noChangeAspect="1" noChangeArrowheads="1" noTextEdit="1"/>
          </p:cNvSpPr>
          <p:nvPr>
            <p:ph type="sldImg"/>
          </p:nvPr>
        </p:nvSpPr>
        <p:spPr/>
      </p:sp>
      <p:sp>
        <p:nvSpPr>
          <p:cNvPr id="77830"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7771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88066"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87EEA0D8-F268-BB40-A8C8-B61EF94F69A5}" type="datetime4">
              <a:rPr lang="en-US"/>
              <a:pPr/>
              <a:t>January 15, 2018</a:t>
            </a:fld>
            <a:endParaRPr lang="en-US"/>
          </a:p>
        </p:txBody>
      </p:sp>
      <p:sp>
        <p:nvSpPr>
          <p:cNvPr id="88067"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8806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2A3121EB-BA21-A343-B897-53212A46CDB7}" type="slidenum">
              <a:rPr lang="en-US"/>
              <a:pPr/>
              <a:t>49</a:t>
            </a:fld>
            <a:endParaRPr lang="en-US"/>
          </a:p>
        </p:txBody>
      </p:sp>
      <p:sp>
        <p:nvSpPr>
          <p:cNvPr id="88069" name="Rectangle 2"/>
          <p:cNvSpPr>
            <a:spLocks noGrp="1" noRot="1" noChangeAspect="1" noChangeArrowheads="1" noTextEdit="1"/>
          </p:cNvSpPr>
          <p:nvPr>
            <p:ph type="sldImg"/>
          </p:nvPr>
        </p:nvSpPr>
        <p:spPr/>
      </p:sp>
      <p:sp>
        <p:nvSpPr>
          <p:cNvPr id="88070"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0218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79874"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7B2B5793-E7E0-E649-A8F5-8DD82F4AD7BC}" type="datetime4">
              <a:rPr lang="en-US"/>
              <a:pPr/>
              <a:t>January 15, 2018</a:t>
            </a:fld>
            <a:endParaRPr lang="en-US"/>
          </a:p>
        </p:txBody>
      </p:sp>
      <p:sp>
        <p:nvSpPr>
          <p:cNvPr id="79875"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7987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32887272-C2D3-344A-B1ED-2922C555BDB1}" type="slidenum">
              <a:rPr lang="en-US"/>
              <a:pPr/>
              <a:t>50</a:t>
            </a:fld>
            <a:endParaRPr lang="en-US"/>
          </a:p>
        </p:txBody>
      </p:sp>
      <p:sp>
        <p:nvSpPr>
          <p:cNvPr id="79877" name="Rectangle 2"/>
          <p:cNvSpPr>
            <a:spLocks noGrp="1" noRot="1" noChangeAspect="1" noChangeArrowheads="1" noTextEdit="1"/>
          </p:cNvSpPr>
          <p:nvPr>
            <p:ph type="sldImg"/>
          </p:nvPr>
        </p:nvSpPr>
        <p:spPr/>
      </p:sp>
      <p:sp>
        <p:nvSpPr>
          <p:cNvPr id="79878"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7265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81922"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D1778E1E-6294-D040-BB40-6821638500F6}" type="datetime4">
              <a:rPr lang="en-US"/>
              <a:pPr/>
              <a:t>January 15, 2018</a:t>
            </a:fld>
            <a:endParaRPr lang="en-US"/>
          </a:p>
        </p:txBody>
      </p:sp>
      <p:sp>
        <p:nvSpPr>
          <p:cNvPr id="81923"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8192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82AD2FC3-3CCE-754F-B6EF-C51CDE7E5348}" type="slidenum">
              <a:rPr lang="en-US"/>
              <a:pPr/>
              <a:t>51</a:t>
            </a:fld>
            <a:endParaRPr lang="en-US"/>
          </a:p>
        </p:txBody>
      </p:sp>
      <p:sp>
        <p:nvSpPr>
          <p:cNvPr id="81925" name="Rectangle 2"/>
          <p:cNvSpPr>
            <a:spLocks noGrp="1" noRot="1" noChangeAspect="1" noChangeArrowheads="1" noTextEdit="1"/>
          </p:cNvSpPr>
          <p:nvPr>
            <p:ph type="sldImg"/>
          </p:nvPr>
        </p:nvSpPr>
        <p:spPr/>
      </p:sp>
      <p:sp>
        <p:nvSpPr>
          <p:cNvPr id="81926"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8297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83970"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CAFE99ED-0B08-584A-92FD-7CE9DD87412E}" type="datetime4">
              <a:rPr lang="en-US"/>
              <a:pPr/>
              <a:t>January 15, 2018</a:t>
            </a:fld>
            <a:endParaRPr lang="en-US"/>
          </a:p>
        </p:txBody>
      </p:sp>
      <p:sp>
        <p:nvSpPr>
          <p:cNvPr id="83971"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8397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4B1A52FA-BB5E-ED4B-A63D-B5E7BB202FEF}" type="slidenum">
              <a:rPr lang="en-US"/>
              <a:pPr/>
              <a:t>52</a:t>
            </a:fld>
            <a:endParaRPr lang="en-US"/>
          </a:p>
        </p:txBody>
      </p:sp>
      <p:sp>
        <p:nvSpPr>
          <p:cNvPr id="83973" name="Rectangle 2"/>
          <p:cNvSpPr>
            <a:spLocks noGrp="1" noRot="1" noChangeAspect="1" noChangeArrowheads="1" noTextEdit="1"/>
          </p:cNvSpPr>
          <p:nvPr>
            <p:ph type="sldImg"/>
          </p:nvPr>
        </p:nvSpPr>
        <p:spPr/>
      </p:sp>
      <p:sp>
        <p:nvSpPr>
          <p:cNvPr id="83974"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8526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
        <p:nvSpPr>
          <p:cNvPr id="24578" name="Rectangle 3"/>
          <p:cNvSpPr>
            <a:spLocks noGrp="1" noChangeArrowheads="1"/>
          </p:cNvSpPr>
          <p:nvPr>
            <p:ph type="body" idx="1"/>
          </p:nvPr>
        </p:nvSpPr>
        <p:spPr bwMode="auto">
          <a:xfrm>
            <a:off x="460375" y="5095875"/>
            <a:ext cx="5635625" cy="877888"/>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8191" tIns="25771" rIns="18191" bIns="25771"/>
          <a:lstStyle/>
          <a:p>
            <a:pPr>
              <a:lnSpc>
                <a:spcPts val="1800"/>
              </a:lnSpc>
              <a:spcBef>
                <a:spcPct val="0"/>
              </a:spcBef>
              <a:buClr>
                <a:srgbClr val="000000"/>
              </a:buClr>
              <a:buFontTx/>
              <a:buChar char="•"/>
              <a:tabLst>
                <a:tab pos="457200" algn="l"/>
                <a:tab pos="914400" algn="l"/>
                <a:tab pos="1371600" algn="l"/>
              </a:tabLst>
            </a:pPr>
            <a:endParaRPr lang="en-US" sz="2400" b="1">
              <a:solidFill>
                <a:srgbClr val="000000"/>
              </a:solidFill>
              <a:latin typeface="Arial" charset="0"/>
              <a:ea typeface="ＭＳ Ｐゴシック" charset="0"/>
              <a:cs typeface="Tahoma" charset="0"/>
            </a:endParaRPr>
          </a:p>
        </p:txBody>
      </p:sp>
    </p:spTree>
    <p:extLst>
      <p:ext uri="{BB962C8B-B14F-4D97-AF65-F5344CB8AC3E}">
        <p14:creationId xmlns:p14="http://schemas.microsoft.com/office/powerpoint/2010/main" val="237504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86018"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148C1F6B-99E5-954E-9D79-D691D093AFA8}" type="datetime4">
              <a:rPr lang="en-US"/>
              <a:pPr/>
              <a:t>January 15, 2018</a:t>
            </a:fld>
            <a:endParaRPr lang="en-US"/>
          </a:p>
        </p:txBody>
      </p:sp>
      <p:sp>
        <p:nvSpPr>
          <p:cNvPr id="86019"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8602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EEC6A25C-9C87-ED4F-8719-E25E11E49D98}" type="slidenum">
              <a:rPr lang="en-US"/>
              <a:pPr/>
              <a:t>53</a:t>
            </a:fld>
            <a:endParaRPr lang="en-US"/>
          </a:p>
        </p:txBody>
      </p:sp>
      <p:sp>
        <p:nvSpPr>
          <p:cNvPr id="86021" name="Rectangle 2"/>
          <p:cNvSpPr>
            <a:spLocks noGrp="1" noRot="1" noChangeAspect="1" noChangeArrowheads="1" noTextEdit="1"/>
          </p:cNvSpPr>
          <p:nvPr>
            <p:ph type="sldImg"/>
          </p:nvPr>
        </p:nvSpPr>
        <p:spPr/>
      </p:sp>
      <p:sp>
        <p:nvSpPr>
          <p:cNvPr id="86022"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3735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90114"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72654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27650"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75511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29698"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146547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29698"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82145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body" idx="1"/>
          </p:nvPr>
        </p:nvSpPr>
        <p:spPr bwMode="auto">
          <a:xfrm>
            <a:off x="974725" y="4560888"/>
            <a:ext cx="5365750" cy="4319587"/>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6407" tIns="42445" rIns="86407" bIns="42445"/>
          <a:lstStyle/>
          <a:p>
            <a:endParaRPr lang="en-US">
              <a:latin typeface="Times New Roman" charset="0"/>
              <a:ea typeface="ＭＳ Ｐゴシック" charset="0"/>
              <a:cs typeface="Tahoma" charset="0"/>
            </a:endParaRPr>
          </a:p>
        </p:txBody>
      </p:sp>
      <p:sp>
        <p:nvSpPr>
          <p:cNvPr id="31746" name="Rectangle 3"/>
          <p:cNvSpPr>
            <a:spLocks noGrp="1" noRot="1" noChangeAspect="1" noChangeArrowheads="1" noTextEdit="1"/>
          </p:cNvSpPr>
          <p:nvPr>
            <p:ph type="sldImg"/>
          </p:nvPr>
        </p:nvSpPr>
        <p:spPr>
          <a:xfrm>
            <a:off x="1268413" y="727075"/>
            <a:ext cx="4779962" cy="3586163"/>
          </a:xfrm>
          <a:ln w="12700" cap="flat">
            <a:solidFill>
              <a:schemeClr val="tx1"/>
            </a:solidFill>
            <a:miter lim="800000"/>
            <a:headEnd/>
            <a:tailEnd/>
          </a:ln>
        </p:spPr>
      </p:sp>
    </p:spTree>
    <p:extLst>
      <p:ext uri="{BB962C8B-B14F-4D97-AF65-F5344CB8AC3E}">
        <p14:creationId xmlns:p14="http://schemas.microsoft.com/office/powerpoint/2010/main" val="90612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idx="4294967295"/>
          </p:nvPr>
        </p:nvSpPr>
        <p:spPr bwMode="auto">
          <a:xfrm>
            <a:off x="0"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Morgan Kaufmann Publishers</a:t>
            </a:r>
          </a:p>
        </p:txBody>
      </p:sp>
      <p:sp>
        <p:nvSpPr>
          <p:cNvPr id="33794" name="Rectangle 3"/>
          <p:cNvSpPr>
            <a:spLocks noGrp="1" noChangeArrowheads="1"/>
          </p:cNvSpPr>
          <p:nvPr>
            <p:ph type="dt" sz="quarter" idx="4294967295"/>
          </p:nvPr>
        </p:nvSpPr>
        <p:spPr bwMode="auto">
          <a:xfrm>
            <a:off x="4143375" y="0"/>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184D1A6A-4B36-DB44-B231-D1B1F18E8821}" type="datetime4">
              <a:rPr lang="en-US"/>
              <a:pPr/>
              <a:t>January 15, 2018</a:t>
            </a:fld>
            <a:endParaRPr lang="en-US"/>
          </a:p>
        </p:txBody>
      </p:sp>
      <p:sp>
        <p:nvSpPr>
          <p:cNvPr id="33795" name="Rectangle 6"/>
          <p:cNvSpPr>
            <a:spLocks noGrp="1" noChangeArrowheads="1"/>
          </p:cNvSpPr>
          <p:nvPr>
            <p:ph type="ftr" sz="quarter" idx="4294967295"/>
          </p:nvPr>
        </p:nvSpPr>
        <p:spPr bwMode="auto">
          <a:xfrm>
            <a:off x="0"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a:t>Chapter 1 — Computer Abstractions and Technology</a:t>
            </a:r>
          </a:p>
        </p:txBody>
      </p:sp>
      <p:sp>
        <p:nvSpPr>
          <p:cNvPr id="3379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893D6D34-22EF-E241-A82F-5479B8410CF3}" type="slidenum">
              <a:rPr lang="en-US"/>
              <a:pPr/>
              <a:t>15</a:t>
            </a:fld>
            <a:endParaRPr lang="en-US"/>
          </a:p>
        </p:txBody>
      </p:sp>
      <p:sp>
        <p:nvSpPr>
          <p:cNvPr id="33797" name="Rectangle 2"/>
          <p:cNvSpPr>
            <a:spLocks noGrp="1" noRot="1" noChangeAspect="1" noChangeArrowheads="1" noTextEdit="1"/>
          </p:cNvSpPr>
          <p:nvPr>
            <p:ph type="sldImg"/>
          </p:nvPr>
        </p:nvSpPr>
        <p:spPr/>
      </p:sp>
      <p:sp>
        <p:nvSpPr>
          <p:cNvPr id="33798" name="Rectangle 3"/>
          <p:cNvSpPr>
            <a:spLocks noGrp="1" noChangeArrowheads="1"/>
          </p:cNvSpPr>
          <p:nvPr>
            <p:ph type="body" idx="1"/>
          </p:nvPr>
        </p:nvSpPr>
        <p:spPr bwMode="auto">
          <a:xfrm>
            <a:off x="731838" y="4559300"/>
            <a:ext cx="5851525" cy="4321175"/>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3780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73B60-6473-F545-9385-A53D94CCB13B}" type="datetime1">
              <a:rPr lang="en-US" smtClean="0"/>
              <a:t>1/15/18</a:t>
            </a:fld>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E9046-62EF-4D4D-AD96-2915163B9D13}" type="datetime1">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C96B-6DF5-4640-A835-939C44573CE8}" type="datetime1">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CA137-3534-A441-BE38-646B5A2330AF}" type="datetime1">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219200"/>
            <a:ext cx="4191000" cy="4876800"/>
          </a:xfrm>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0" y="708025"/>
            <a:ext cx="9144000" cy="28733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1"/>
          </p:nvPr>
        </p:nvSpPr>
        <p:spPr>
          <a:xfrm>
            <a:off x="-1622" y="3886201"/>
            <a:ext cx="9144000" cy="2971800"/>
          </a:xfrm>
        </p:spPr>
        <p:txBody>
          <a:bodyPr anchor="b"/>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958F0F6-6732-3B47-A953-0D1E8E7A1B31}" type="slidenum">
              <a:rPr lang="en-US"/>
              <a:pPr>
                <a:defRPr/>
              </a:pPr>
              <a:t>‹#›</a:t>
            </a:fld>
            <a:endParaRPr lang="en-US"/>
          </a:p>
        </p:txBody>
      </p:sp>
    </p:spTree>
    <p:extLst>
      <p:ext uri="{BB962C8B-B14F-4D97-AF65-F5344CB8AC3E}">
        <p14:creationId xmlns:p14="http://schemas.microsoft.com/office/powerpoint/2010/main" val="148576351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0" y="701675"/>
            <a:ext cx="9144000" cy="615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4718D52B-C52C-204A-9281-52B3694ABFA7}" type="slidenum">
              <a:rPr lang="en-US"/>
              <a:pPr>
                <a:defRPr/>
              </a:pPr>
              <a:t>‹#›</a:t>
            </a:fld>
            <a:endParaRPr lang="en-US"/>
          </a:p>
        </p:txBody>
      </p:sp>
    </p:spTree>
    <p:extLst>
      <p:ext uri="{BB962C8B-B14F-4D97-AF65-F5344CB8AC3E}">
        <p14:creationId xmlns:p14="http://schemas.microsoft.com/office/powerpoint/2010/main" val="2141043153"/>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576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A86590-E106-BF42-9475-757C87E8D19F}" type="datetime1">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41FFF-A25F-F045-BE21-54E0B4D0B1E0}" type="datetime1">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AB54D-5E7C-6249-A11F-0891812158ED}" type="datetime1">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7BDC2-49CA-8A45-88A4-075285359B0D}" type="datetime1">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30BF4B-3B43-7E45-BFA1-7F06C1AE9EC4}" type="datetime1">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A1E46-F9CF-714B-8015-1F124156698C}" type="datetime1">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58C665-E041-EC46-95BD-3B4331C0A93C}" type="datetime1">
              <a:rPr lang="en-US" smtClean="0"/>
              <a:t>1/15/18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9A3DA4-3E46-45AF-808A-D7FF9D1D755F}" type="slidenum">
              <a:rPr lang="en-US" smtClean="0"/>
              <a:pPr/>
              <a:t>‹#›</a:t>
            </a:fld>
            <a:endParaRPr lang="en-US"/>
          </a:p>
        </p:txBody>
      </p:sp>
      <p:sp>
        <p:nvSpPr>
          <p:cNvPr id="6" name="Text Placeholder 7"/>
          <p:cNvSpPr>
            <a:spLocks noGrp="1"/>
          </p:cNvSpPr>
          <p:nvPr>
            <p:ph type="body" sz="quarter" idx="15"/>
          </p:nvPr>
        </p:nvSpPr>
        <p:spPr>
          <a:xfrm>
            <a:off x="457200" y="692696"/>
            <a:ext cx="8229600" cy="5586021"/>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 </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3B25A-C783-D44D-A205-9DEE32559E14}" type="datetime1">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6278563"/>
            <a:ext cx="9144000" cy="579437"/>
          </a:xfrm>
          <a:prstGeom prst="rect">
            <a:avLst/>
          </a:prstGeom>
          <a:solidFill>
            <a:srgbClr val="7BAFD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0" y="692696"/>
            <a:ext cx="9144000" cy="5760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0769"/>
            <a:ext cx="8229600" cy="4896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9188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58BF0-DA1D-E244-9598-2ACCAF7CF53B}" type="datetime1">
              <a:rPr lang="en-US" smtClean="0"/>
              <a:t>1/15/18</a:t>
            </a:fld>
            <a:endParaRPr lang="en-US"/>
          </a:p>
        </p:txBody>
      </p:sp>
      <p:sp>
        <p:nvSpPr>
          <p:cNvPr id="5" name="Footer Placeholder 4"/>
          <p:cNvSpPr>
            <a:spLocks noGrp="1"/>
          </p:cNvSpPr>
          <p:nvPr>
            <p:ph type="ftr" sz="quarter" idx="3"/>
          </p:nvPr>
        </p:nvSpPr>
        <p:spPr>
          <a:xfrm>
            <a:off x="0" y="6597352"/>
            <a:ext cx="2895600" cy="26064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79A3DA4-3E46-45AF-808A-D7FF9D1D755F}" type="slidenum">
              <a:rPr lang="en-US" smtClean="0"/>
              <a:pPr/>
              <a:t>‹#›</a:t>
            </a:fld>
            <a:endParaRPr lang="en-US" dirty="0"/>
          </a:p>
        </p:txBody>
      </p:sp>
      <p:cxnSp>
        <p:nvCxnSpPr>
          <p:cNvPr id="20" name="Straight Connector 19"/>
          <p:cNvCxnSpPr/>
          <p:nvPr userDrawn="1"/>
        </p:nvCxnSpPr>
        <p:spPr>
          <a:xfrm>
            <a:off x="0" y="692696"/>
            <a:ext cx="9144000" cy="1588"/>
          </a:xfrm>
          <a:prstGeom prst="line">
            <a:avLst/>
          </a:prstGeom>
          <a:ln w="12700">
            <a:solidFill>
              <a:srgbClr val="7BAFD4"/>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
          <p:cNvSpPr txBox="1">
            <a:spLocks/>
          </p:cNvSpPr>
          <p:nvPr userDrawn="1"/>
        </p:nvSpPr>
        <p:spPr>
          <a:xfrm>
            <a:off x="4716016" y="116632"/>
            <a:ext cx="4427984" cy="576064"/>
          </a:xfrm>
          <a:prstGeom prst="rect">
            <a:avLst/>
          </a:prstGeom>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F81BD"/>
                </a:solidFill>
                <a:effectLst/>
                <a:uLnTx/>
                <a:uFillTx/>
                <a:latin typeface="+mn-lt"/>
                <a:ea typeface="+mn-ea"/>
                <a:cs typeface="+mn-cs"/>
              </a:rPr>
              <a:t>COMP 411</a:t>
            </a:r>
            <a:r>
              <a:rPr kumimoji="0" lang="en-US" sz="4400" b="1" i="0" u="none" strike="noStrike" kern="1200" cap="none" spc="0" normalizeH="0" baseline="0" noProof="0" smtClean="0">
                <a:ln>
                  <a:noFill/>
                </a:ln>
                <a:solidFill>
                  <a:srgbClr val="4F81BD"/>
                </a:solidFill>
                <a:effectLst/>
                <a:uLnTx/>
                <a:uFillTx/>
                <a:latin typeface="+mn-lt"/>
                <a:ea typeface="+mn-ea"/>
                <a:cs typeface="+mn-cs"/>
              </a:rPr>
              <a:t>: Computer Organization</a:t>
            </a:r>
            <a:endParaRPr kumimoji="0" lang="en-US" sz="4400" b="1" i="0" u="none" strike="noStrike" kern="1200" cap="none" spc="0" normalizeH="0" baseline="0" noProof="0" dirty="0">
              <a:ln>
                <a:noFill/>
              </a:ln>
              <a:solidFill>
                <a:srgbClr val="4F81BD"/>
              </a:solidFill>
              <a:effectLst/>
              <a:uLnTx/>
              <a:uFillTx/>
              <a:latin typeface="+mn-lt"/>
              <a:ea typeface="+mn-ea"/>
              <a:cs typeface="+mn-cs"/>
            </a:endParaRPr>
          </a:p>
        </p:txBody>
      </p:sp>
      <p:pic>
        <p:nvPicPr>
          <p:cNvPr id="12" name="Picture 6"/>
          <p:cNvPicPr>
            <a:picLocks noChangeAspect="1" noChangeArrowheads="1"/>
          </p:cNvPicPr>
          <p:nvPr userDrawn="1"/>
        </p:nvPicPr>
        <p:blipFill>
          <a:blip r:embed="rId18"/>
          <a:srcRect/>
          <a:stretch>
            <a:fillRect/>
          </a:stretch>
        </p:blipFill>
        <p:spPr bwMode="auto">
          <a:xfrm>
            <a:off x="251520" y="106119"/>
            <a:ext cx="1944216" cy="53435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timing>
    <p:tnLst>
      <p:par>
        <p:cTn id="1" dur="indefinite" restart="never" nodeType="tmRoot"/>
      </p:par>
    </p:tnLst>
  </p:timing>
  <p:hf hdr="0" ftr="0" dt="0"/>
  <p:txStyles>
    <p:titleStyle>
      <a:lvl1pPr algn="ctr" defTabSz="914400" rtl="0" eaLnBrk="1" latinLnBrk="0" hangingPunct="1">
        <a:spcBef>
          <a:spcPct val="0"/>
        </a:spcBef>
        <a:buNone/>
        <a:defRPr lang="en-US" sz="4400" kern="1200" dirty="0" smtClean="0">
          <a:solidFill>
            <a:schemeClr val="accent1"/>
          </a:solidFill>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png"/><Relationship Id="rId5" Type="http://schemas.openxmlformats.org/officeDocument/2006/relationships/oleObject" Target="../embeddings/oleObject2.bin"/><Relationship Id="rId6" Type="http://schemas.openxmlformats.org/officeDocument/2006/relationships/image" Target="../media/image7.emf"/><Relationship Id="rId7" Type="http://schemas.openxmlformats.org/officeDocument/2006/relationships/oleObject" Target="../embeddings/oleObject3.bin"/><Relationship Id="rId8"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bin"/><Relationship Id="rId5" Type="http://schemas.openxmlformats.org/officeDocument/2006/relationships/image" Target="../media/image9.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6.bin"/><Relationship Id="rId5" Type="http://schemas.openxmlformats.org/officeDocument/2006/relationships/image" Target="../media/image11.emf"/><Relationship Id="rId6" Type="http://schemas.openxmlformats.org/officeDocument/2006/relationships/oleObject" Target="../embeddings/oleObject7.bin"/><Relationship Id="rId7"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8.bin"/><Relationship Id="rId5" Type="http://schemas.openxmlformats.org/officeDocument/2006/relationships/image" Target="../media/image13.emf"/><Relationship Id="rId6" Type="http://schemas.openxmlformats.org/officeDocument/2006/relationships/oleObject" Target="../embeddings/oleObject9.bin"/><Relationship Id="rId7"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0.bin"/><Relationship Id="rId5" Type="http://schemas.openxmlformats.org/officeDocument/2006/relationships/image" Target="../media/image15.emf"/><Relationship Id="rId6" Type="http://schemas.openxmlformats.org/officeDocument/2006/relationships/oleObject" Target="../embeddings/oleObject11.bin"/><Relationship Id="rId7" Type="http://schemas.openxmlformats.org/officeDocument/2006/relationships/image" Target="../media/image16.emf"/><Relationship Id="rId8" Type="http://schemas.openxmlformats.org/officeDocument/2006/relationships/oleObject" Target="../embeddings/oleObject12.bin"/><Relationship Id="rId9"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3.bin"/><Relationship Id="rId5" Type="http://schemas.openxmlformats.org/officeDocument/2006/relationships/image" Target="../media/image18.wmf"/><Relationship Id="rId6" Type="http://schemas.openxmlformats.org/officeDocument/2006/relationships/oleObject" Target="../embeddings/oleObject14.bin"/><Relationship Id="rId7" Type="http://schemas.openxmlformats.org/officeDocument/2006/relationships/image" Target="../media/image19.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5.bin"/><Relationship Id="rId5"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6.bin"/><Relationship Id="rId5" Type="http://schemas.openxmlformats.org/officeDocument/2006/relationships/image" Target="../media/image2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7.bin"/><Relationship Id="rId5"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8.bin"/><Relationship Id="rId5"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6.xml"/><Relationship Id="rId3"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6.xml"/><Relationship Id="rId3"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6.xml"/><Relationship Id="rId3"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6.xml"/><Relationship Id="rId3"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6.xml"/><Relationship Id="rId3"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9.bin"/><Relationship Id="rId5" Type="http://schemas.openxmlformats.org/officeDocument/2006/relationships/image" Target="../media/image26.emf"/><Relationship Id="rId6" Type="http://schemas.openxmlformats.org/officeDocument/2006/relationships/image" Target="../media/image27.jpe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20.bin"/><Relationship Id="rId5" Type="http://schemas.openxmlformats.org/officeDocument/2006/relationships/image" Target="../media/image28.emf"/><Relationship Id="rId6" Type="http://schemas.openxmlformats.org/officeDocument/2006/relationships/oleObject" Target="../embeddings/oleObject21.bin"/><Relationship Id="rId7" Type="http://schemas.openxmlformats.org/officeDocument/2006/relationships/image" Target="../media/image26.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22.bin"/><Relationship Id="rId5" Type="http://schemas.openxmlformats.org/officeDocument/2006/relationships/image" Target="../media/image31.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chart" Target="../charts/chart3.xml"/><Relationship Id="rId8" Type="http://schemas.openxmlformats.org/officeDocument/2006/relationships/oleObject" Target="../embeddings/Microsoft_Excel_97_-_2004_Worksheet1.xls"/><Relationship Id="rId9"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4576"/>
            <a:ext cx="7772400" cy="1470025"/>
          </a:xfrm>
        </p:spPr>
        <p:txBody>
          <a:bodyPr>
            <a:normAutofit/>
          </a:bodyPr>
          <a:lstStyle/>
          <a:p>
            <a:r>
              <a:rPr lang="en-US" sz="5400" b="1" dirty="0" smtClean="0"/>
              <a:t>Performance</a:t>
            </a:r>
            <a:endParaRPr lang="en-US" sz="5400" b="1" dirty="0"/>
          </a:p>
        </p:txBody>
      </p:sp>
      <p:sp>
        <p:nvSpPr>
          <p:cNvPr id="3" name="Subtitle 2"/>
          <p:cNvSpPr>
            <a:spLocks noGrp="1"/>
          </p:cNvSpPr>
          <p:nvPr>
            <p:ph type="subTitle" idx="1"/>
          </p:nvPr>
        </p:nvSpPr>
        <p:spPr>
          <a:xfrm>
            <a:off x="0" y="2759436"/>
            <a:ext cx="9144000" cy="2316588"/>
          </a:xfrm>
        </p:spPr>
        <p:txBody>
          <a:bodyPr>
            <a:normAutofit/>
          </a:bodyPr>
          <a:lstStyle/>
          <a:p>
            <a:pPr>
              <a:spcAft>
                <a:spcPts val="1080"/>
              </a:spcAft>
            </a:pPr>
            <a:endParaRPr lang="en-US" dirty="0" smtClean="0">
              <a:solidFill>
                <a:schemeClr val="tx1">
                  <a:lumMod val="95000"/>
                  <a:lumOff val="5000"/>
                </a:schemeClr>
              </a:solidFill>
            </a:endParaRPr>
          </a:p>
          <a:p>
            <a:pPr>
              <a:spcAft>
                <a:spcPts val="1080"/>
              </a:spcAft>
            </a:pPr>
            <a:r>
              <a:rPr lang="en-US" dirty="0" smtClean="0">
                <a:solidFill>
                  <a:schemeClr val="tx1">
                    <a:lumMod val="95000"/>
                    <a:lumOff val="5000"/>
                  </a:schemeClr>
                </a:solidFill>
              </a:rPr>
              <a:t>Don Porter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25425" y="312738"/>
            <a:ext cx="53117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2292" name="Rectangle 4"/>
          <p:cNvSpPr>
            <a:spLocks noGrp="1" noChangeArrowheads="1"/>
          </p:cNvSpPr>
          <p:nvPr>
            <p:ph type="title"/>
          </p:nvPr>
        </p:nvSpPr>
        <p:spPr/>
        <p:txBody>
          <a:bodyPr>
            <a:normAutofit fontScale="90000"/>
          </a:bodyPr>
          <a:lstStyle/>
          <a:p>
            <a:pPr>
              <a:defRPr/>
            </a:pPr>
            <a:r>
              <a:rPr lang="en-US" dirty="0">
                <a:ea typeface="Tahoma"/>
              </a:rPr>
              <a:t>Performance Metrics</a:t>
            </a:r>
          </a:p>
        </p:txBody>
      </p:sp>
      <p:sp>
        <p:nvSpPr>
          <p:cNvPr id="12291" name="Rectangle 3"/>
          <p:cNvSpPr>
            <a:spLocks noGrp="1" noChangeArrowheads="1"/>
          </p:cNvSpPr>
          <p:nvPr>
            <p:ph type="body" idx="1"/>
          </p:nvPr>
        </p:nvSpPr>
        <p:spPr/>
        <p:txBody>
          <a:bodyPr>
            <a:normAutofit fontScale="92500" lnSpcReduction="10000"/>
          </a:bodyPr>
          <a:lstStyle/>
          <a:p>
            <a:pPr>
              <a:defRPr/>
            </a:pPr>
            <a:r>
              <a:rPr lang="en-US" dirty="0">
                <a:effectLst>
                  <a:outerShdw blurRad="38100" dist="38100" dir="2700000" algn="tl">
                    <a:srgbClr val="DDDDDD"/>
                  </a:outerShdw>
                </a:effectLst>
                <a:ea typeface="Tahoma"/>
              </a:rPr>
              <a:t>Latency:  </a:t>
            </a:r>
            <a:r>
              <a:rPr lang="en-US" dirty="0" smtClean="0">
                <a:effectLst>
                  <a:outerShdw blurRad="38100" dist="38100" dir="2700000" algn="tl">
                    <a:srgbClr val="DDDDDD"/>
                  </a:outerShdw>
                </a:effectLst>
                <a:ea typeface="Tahoma"/>
              </a:rPr>
              <a:t>Time from </a:t>
            </a:r>
            <a:r>
              <a:rPr lang="en-US" dirty="0">
                <a:effectLst>
                  <a:outerShdw blurRad="38100" dist="38100" dir="2700000" algn="tl">
                    <a:srgbClr val="DDDDDD"/>
                  </a:outerShdw>
                </a:effectLst>
                <a:ea typeface="Tahoma"/>
              </a:rPr>
              <a:t>input to corresponding </a:t>
            </a:r>
            <a:r>
              <a:rPr lang="en-US" dirty="0" smtClean="0">
                <a:effectLst>
                  <a:outerShdw blurRad="38100" dist="38100" dir="2700000" algn="tl">
                    <a:srgbClr val="DDDDDD"/>
                  </a:outerShdw>
                </a:effectLst>
                <a:ea typeface="Tahoma"/>
              </a:rPr>
              <a:t>output</a:t>
            </a:r>
          </a:p>
          <a:p>
            <a:pPr lvl="1">
              <a:defRPr/>
            </a:pPr>
            <a:r>
              <a:rPr lang="en-US" dirty="0" smtClean="0">
                <a:effectLst>
                  <a:outerShdw blurRad="38100" dist="38100" dir="2700000" algn="tl">
                    <a:srgbClr val="DDDDDD"/>
                  </a:outerShdw>
                </a:effectLst>
                <a:ea typeface="Tahoma"/>
              </a:rPr>
              <a:t>Flight time from Raleigh to Paris</a:t>
            </a:r>
            <a:endParaRPr lang="en-US" dirty="0">
              <a:effectLst>
                <a:outerShdw blurRad="38100" dist="38100" dir="2700000" algn="tl">
                  <a:srgbClr val="DDDDDD"/>
                </a:outerShdw>
              </a:effectLst>
              <a:ea typeface="Tahoma"/>
            </a:endParaRPr>
          </a:p>
          <a:p>
            <a:pPr lvl="1">
              <a:defRPr/>
            </a:pPr>
            <a:r>
              <a:rPr lang="en-US" dirty="0">
                <a:effectLst>
                  <a:outerShdw blurRad="38100" dist="38100" dir="2700000" algn="tl">
                    <a:srgbClr val="DDDDDD"/>
                  </a:outerShdw>
                </a:effectLst>
              </a:rPr>
              <a:t>How long does it take for my program to run?</a:t>
            </a:r>
          </a:p>
          <a:p>
            <a:pPr lvl="1">
              <a:defRPr/>
            </a:pPr>
            <a:r>
              <a:rPr lang="en-US" dirty="0">
                <a:effectLst>
                  <a:outerShdw blurRad="38100" dist="38100" dir="2700000" algn="tl">
                    <a:srgbClr val="DDDDDD"/>
                  </a:outerShdw>
                </a:effectLst>
              </a:rPr>
              <a:t>How long must I wait after typing return for the result</a:t>
            </a:r>
            <a:r>
              <a:rPr lang="en-US" dirty="0" smtClean="0">
                <a:effectLst>
                  <a:outerShdw blurRad="38100" dist="38100" dir="2700000" algn="tl">
                    <a:srgbClr val="DDDDDD"/>
                  </a:outerShdw>
                </a:effectLst>
              </a:rPr>
              <a:t>?</a:t>
            </a:r>
          </a:p>
          <a:p>
            <a:pPr lvl="1">
              <a:defRPr/>
            </a:pPr>
            <a:r>
              <a:rPr lang="en-US" dirty="0" smtClean="0">
                <a:effectLst>
                  <a:outerShdw blurRad="38100" dist="38100" dir="2700000" algn="tl">
                    <a:srgbClr val="DDDDDD"/>
                  </a:outerShdw>
                </a:effectLst>
              </a:rPr>
              <a:t>Other examples?</a:t>
            </a:r>
          </a:p>
          <a:p>
            <a:pPr>
              <a:defRPr/>
            </a:pPr>
            <a:endParaRPr lang="en-US" dirty="0">
              <a:effectLst>
                <a:outerShdw blurRad="38100" dist="38100" dir="2700000" algn="tl">
                  <a:srgbClr val="DDDDDD"/>
                </a:outerShdw>
              </a:effectLst>
              <a:ea typeface="Tahoma"/>
            </a:endParaRPr>
          </a:p>
          <a:p>
            <a:pPr>
              <a:defRPr/>
            </a:pPr>
            <a:r>
              <a:rPr lang="en-US" dirty="0" smtClean="0">
                <a:effectLst>
                  <a:outerShdw blurRad="38100" dist="38100" dir="2700000" algn="tl">
                    <a:srgbClr val="DDDDDD"/>
                  </a:outerShdw>
                </a:effectLst>
                <a:ea typeface="Tahoma"/>
              </a:rPr>
              <a:t>Throughput</a:t>
            </a:r>
            <a:r>
              <a:rPr lang="en-US" dirty="0">
                <a:effectLst>
                  <a:outerShdw blurRad="38100" dist="38100" dir="2700000" algn="tl">
                    <a:srgbClr val="DDDDDD"/>
                  </a:outerShdw>
                </a:effectLst>
                <a:ea typeface="Tahoma"/>
              </a:rPr>
              <a:t>:  </a:t>
            </a:r>
            <a:r>
              <a:rPr lang="en-US" dirty="0" smtClean="0">
                <a:effectLst>
                  <a:outerShdw blurRad="38100" dist="38100" dir="2700000" algn="tl">
                    <a:srgbClr val="DDDDDD"/>
                  </a:outerShdw>
                </a:effectLst>
                <a:ea typeface="Tahoma"/>
              </a:rPr>
              <a:t>Results produced </a:t>
            </a:r>
            <a:r>
              <a:rPr lang="en-US" dirty="0">
                <a:effectLst>
                  <a:outerShdw blurRad="38100" dist="38100" dir="2700000" algn="tl">
                    <a:srgbClr val="DDDDDD"/>
                  </a:outerShdw>
                </a:effectLst>
                <a:ea typeface="Tahoma"/>
              </a:rPr>
              <a:t>per </a:t>
            </a:r>
            <a:r>
              <a:rPr lang="en-US" dirty="0" smtClean="0">
                <a:effectLst>
                  <a:outerShdw blurRad="38100" dist="38100" dir="2700000" algn="tl">
                    <a:srgbClr val="DDDDDD"/>
                  </a:outerShdw>
                </a:effectLst>
                <a:ea typeface="Tahoma"/>
              </a:rPr>
              <a:t>unit </a:t>
            </a:r>
            <a:r>
              <a:rPr lang="en-US" dirty="0" smtClean="0">
                <a:effectLst>
                  <a:outerShdw blurRad="38100" dist="38100" dir="2700000" algn="tl">
                    <a:srgbClr val="DDDDDD"/>
                  </a:outerShdw>
                </a:effectLst>
                <a:ea typeface="Tahoma"/>
              </a:rPr>
              <a:t>time</a:t>
            </a:r>
          </a:p>
          <a:p>
            <a:pPr lvl="1">
              <a:defRPr/>
            </a:pPr>
            <a:r>
              <a:rPr lang="en-US" dirty="0" smtClean="0">
                <a:effectLst>
                  <a:outerShdw blurRad="38100" dist="38100" dir="2700000" algn="tl">
                    <a:srgbClr val="DDDDDD"/>
                  </a:outerShdw>
                </a:effectLst>
                <a:ea typeface="Tahoma"/>
              </a:rPr>
              <a:t>Passengers/hour</a:t>
            </a:r>
            <a:endParaRPr lang="en-US" dirty="0">
              <a:effectLst>
                <a:outerShdw blurRad="38100" dist="38100" dir="2700000" algn="tl">
                  <a:srgbClr val="DDDDDD"/>
                </a:outerShdw>
              </a:effectLst>
              <a:ea typeface="Tahoma"/>
            </a:endParaRPr>
          </a:p>
          <a:p>
            <a:pPr lvl="1">
              <a:defRPr/>
            </a:pPr>
            <a:r>
              <a:rPr lang="en-US" dirty="0">
                <a:effectLst>
                  <a:outerShdw blurRad="38100" dist="38100" dir="2700000" algn="tl">
                    <a:srgbClr val="DDDDDD"/>
                  </a:outerShdw>
                </a:effectLst>
              </a:rPr>
              <a:t>How many results can be processed per second?</a:t>
            </a:r>
          </a:p>
          <a:p>
            <a:pPr lvl="1">
              <a:defRPr/>
            </a:pPr>
            <a:r>
              <a:rPr lang="en-US" dirty="0">
                <a:effectLst>
                  <a:outerShdw blurRad="38100" dist="38100" dir="2700000" algn="tl">
                    <a:srgbClr val="DDDDDD"/>
                  </a:outerShdw>
                </a:effectLst>
              </a:rPr>
              <a:t>What is the average execution rate of my program?</a:t>
            </a:r>
          </a:p>
          <a:p>
            <a:pPr lvl="1">
              <a:defRPr/>
            </a:pPr>
            <a:r>
              <a:rPr lang="en-US" dirty="0">
                <a:effectLst>
                  <a:outerShdw blurRad="38100" dist="38100" dir="2700000" algn="tl">
                    <a:srgbClr val="DDDDDD"/>
                  </a:outerShdw>
                </a:effectLst>
              </a:rPr>
              <a:t>How much work is getting </a:t>
            </a:r>
            <a:r>
              <a:rPr lang="en-US" dirty="0" smtClean="0">
                <a:effectLst>
                  <a:outerShdw blurRad="38100" dist="38100" dir="2700000" algn="tl">
                    <a:srgbClr val="DDDDDD"/>
                  </a:outerShdw>
                </a:effectLst>
              </a:rPr>
              <a:t>done each second?</a:t>
            </a:r>
          </a:p>
          <a:p>
            <a:pPr lvl="1">
              <a:defRPr/>
            </a:pPr>
            <a:r>
              <a:rPr lang="en-US" dirty="0" smtClean="0">
                <a:effectLst>
                  <a:outerShdw blurRad="38100" dist="38100" dir="2700000" algn="tl">
                    <a:srgbClr val="DDDDDD"/>
                  </a:outerShdw>
                </a:effectLst>
              </a:rPr>
              <a:t>Other examples?</a:t>
            </a:r>
            <a:endParaRPr lang="en-US" dirty="0">
              <a:effectLst>
                <a:outerShdw blurRad="38100" dist="38100" dir="2700000" algn="tl">
                  <a:srgbClr val="DDDDDD"/>
                </a:outerShdw>
              </a:effectLst>
            </a:endParaRPr>
          </a:p>
        </p:txBody>
      </p:sp>
    </p:spTree>
    <p:extLst>
      <p:ext uri="{BB962C8B-B14F-4D97-AF65-F5344CB8AC3E}">
        <p14:creationId xmlns:p14="http://schemas.microsoft.com/office/powerpoint/2010/main" val="269359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5425" y="312738"/>
            <a:ext cx="3544888"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4341" name="Rectangle 5"/>
          <p:cNvSpPr>
            <a:spLocks noGrp="1" noChangeArrowheads="1"/>
          </p:cNvSpPr>
          <p:nvPr>
            <p:ph type="title"/>
          </p:nvPr>
        </p:nvSpPr>
        <p:spPr/>
        <p:txBody>
          <a:bodyPr>
            <a:normAutofit fontScale="90000"/>
          </a:bodyPr>
          <a:lstStyle/>
          <a:p>
            <a:pPr>
              <a:defRPr/>
            </a:pPr>
            <a:r>
              <a:rPr lang="en-US" dirty="0">
                <a:ea typeface="Tahoma"/>
              </a:rPr>
              <a:t>Execution Time</a:t>
            </a:r>
          </a:p>
        </p:txBody>
      </p:sp>
      <p:sp>
        <p:nvSpPr>
          <p:cNvPr id="14339" name="Rectangle 3"/>
          <p:cNvSpPr>
            <a:spLocks noGrp="1" noChangeArrowheads="1"/>
          </p:cNvSpPr>
          <p:nvPr>
            <p:ph type="body" idx="1"/>
          </p:nvPr>
        </p:nvSpPr>
        <p:spPr/>
        <p:txBody>
          <a:bodyPr>
            <a:normAutofit fontScale="92500"/>
          </a:bodyPr>
          <a:lstStyle/>
          <a:p>
            <a:pPr>
              <a:defRPr/>
            </a:pPr>
            <a:r>
              <a:rPr lang="en-US" dirty="0">
                <a:effectLst>
                  <a:outerShdw blurRad="38100" dist="38100" dir="2700000" algn="tl">
                    <a:srgbClr val="DDDDDD"/>
                  </a:outerShdw>
                </a:effectLst>
                <a:ea typeface="Tahoma"/>
              </a:rPr>
              <a:t>Elapsed Time/Wall Clock Time</a:t>
            </a:r>
          </a:p>
          <a:p>
            <a:pPr lvl="1">
              <a:defRPr/>
            </a:pPr>
            <a:r>
              <a:rPr lang="en-US" dirty="0">
                <a:effectLst>
                  <a:outerShdw blurRad="38100" dist="38100" dir="2700000" algn="tl">
                    <a:srgbClr val="DDDDDD"/>
                  </a:outerShdw>
                </a:effectLst>
              </a:rPr>
              <a:t>counts everything </a:t>
            </a:r>
            <a:r>
              <a:rPr lang="en-US" dirty="0" smtClean="0">
                <a:effectLst>
                  <a:outerShdw blurRad="38100" dist="38100" dir="2700000" algn="tl">
                    <a:srgbClr val="DDDDDD"/>
                  </a:outerShdw>
                </a:effectLst>
              </a:rPr>
              <a:t>(</a:t>
            </a:r>
            <a:r>
              <a:rPr lang="en-US" dirty="0">
                <a:effectLst>
                  <a:outerShdw blurRad="38100" dist="38100" dir="2700000" algn="tl">
                    <a:srgbClr val="DDDDDD"/>
                  </a:outerShdw>
                </a:effectLst>
              </a:rPr>
              <a:t>disk and memory accesses, I/</a:t>
            </a:r>
            <a:r>
              <a:rPr lang="en-US" dirty="0" smtClean="0">
                <a:effectLst>
                  <a:outerShdw blurRad="38100" dist="38100" dir="2700000" algn="tl">
                    <a:srgbClr val="DDDDDD"/>
                  </a:outerShdw>
                </a:effectLst>
              </a:rPr>
              <a:t>O, </a:t>
            </a:r>
            <a:r>
              <a:rPr lang="en-US" dirty="0">
                <a:effectLst>
                  <a:outerShdw blurRad="38100" dist="38100" dir="2700000" algn="tl">
                    <a:srgbClr val="DDDDDD"/>
                  </a:outerShdw>
                </a:effectLst>
              </a:rPr>
              <a:t>etc.</a:t>
            </a:r>
            <a:r>
              <a:rPr lang="en-US" dirty="0" smtClean="0">
                <a:effectLst>
                  <a:outerShdw blurRad="38100" dist="38100" dir="2700000" algn="tl">
                    <a:srgbClr val="DDDDDD"/>
                  </a:outerShdw>
                </a:effectLst>
              </a:rPr>
              <a:t>)</a:t>
            </a:r>
          </a:p>
          <a:p>
            <a:pPr lvl="1">
              <a:defRPr/>
            </a:pPr>
            <a:r>
              <a:rPr lang="en-US" dirty="0" smtClean="0">
                <a:effectLst>
                  <a:outerShdw blurRad="38100" dist="38100" dir="2700000" algn="tl">
                    <a:srgbClr val="DDDDDD"/>
                  </a:outerShdw>
                </a:effectLst>
              </a:rPr>
              <a:t>includes the impact of other programs</a:t>
            </a:r>
            <a:endParaRPr lang="en-US" dirty="0">
              <a:effectLst>
                <a:outerShdw blurRad="38100" dist="38100" dir="2700000" algn="tl">
                  <a:srgbClr val="DDDDDD"/>
                </a:outerShdw>
              </a:effectLst>
            </a:endParaRPr>
          </a:p>
          <a:p>
            <a:pPr lvl="1">
              <a:defRPr/>
            </a:pPr>
            <a:r>
              <a:rPr lang="en-US" dirty="0">
                <a:effectLst>
                  <a:outerShdw blurRad="38100" dist="38100" dir="2700000" algn="tl">
                    <a:srgbClr val="DDDDDD"/>
                  </a:outerShdw>
                </a:effectLst>
              </a:rPr>
              <a:t>a useful number, but often not good for comparison purposes</a:t>
            </a:r>
          </a:p>
          <a:p>
            <a:pPr lvl="1">
              <a:defRPr/>
            </a:pPr>
            <a:endParaRPr lang="en-US" dirty="0">
              <a:effectLst>
                <a:outerShdw blurRad="38100" dist="38100" dir="2700000" algn="tl">
                  <a:srgbClr val="DDDDDD"/>
                </a:outerShdw>
              </a:effectLst>
            </a:endParaRPr>
          </a:p>
          <a:p>
            <a:pPr>
              <a:defRPr/>
            </a:pPr>
            <a:r>
              <a:rPr lang="en-US" dirty="0">
                <a:effectLst>
                  <a:outerShdw blurRad="38100" dist="38100" dir="2700000" algn="tl">
                    <a:srgbClr val="DDDDDD"/>
                  </a:outerShdw>
                </a:effectLst>
                <a:ea typeface="Tahoma"/>
              </a:rPr>
              <a:t>CPU time</a:t>
            </a:r>
          </a:p>
          <a:p>
            <a:pPr lvl="1">
              <a:defRPr/>
            </a:pPr>
            <a:r>
              <a:rPr lang="en-US" dirty="0">
                <a:effectLst>
                  <a:outerShdw blurRad="38100" dist="38100" dir="2700000" algn="tl">
                    <a:srgbClr val="DDDDDD"/>
                  </a:outerShdw>
                </a:effectLst>
              </a:rPr>
              <a:t>d</a:t>
            </a:r>
            <a:r>
              <a:rPr lang="en-US" dirty="0" smtClean="0">
                <a:effectLst>
                  <a:outerShdw blurRad="38100" dist="38100" dir="2700000" algn="tl">
                    <a:srgbClr val="DDDDDD"/>
                  </a:outerShdw>
                </a:effectLst>
              </a:rPr>
              <a:t>oes n</a:t>
            </a:r>
            <a:r>
              <a:rPr lang="en-US" dirty="0">
                <a:effectLst>
                  <a:outerShdw blurRad="38100" dist="38100" dir="2700000" algn="tl">
                    <a:srgbClr val="DDDDDD"/>
                  </a:outerShdw>
                </a:effectLst>
              </a:rPr>
              <a:t>o</a:t>
            </a:r>
            <a:r>
              <a:rPr lang="en-US" dirty="0" smtClean="0">
                <a:effectLst>
                  <a:outerShdw blurRad="38100" dist="38100" dir="2700000" algn="tl">
                    <a:srgbClr val="DDDDDD"/>
                  </a:outerShdw>
                </a:effectLst>
              </a:rPr>
              <a:t>t </a:t>
            </a:r>
            <a:r>
              <a:rPr lang="en-US" dirty="0">
                <a:effectLst>
                  <a:outerShdw blurRad="38100" dist="38100" dir="2700000" algn="tl">
                    <a:srgbClr val="DDDDDD"/>
                  </a:outerShdw>
                </a:effectLst>
              </a:rPr>
              <a:t>include I/O or time spent running other programs</a:t>
            </a:r>
          </a:p>
          <a:p>
            <a:pPr lvl="1">
              <a:defRPr/>
            </a:pPr>
            <a:r>
              <a:rPr lang="en-US" dirty="0">
                <a:effectLst>
                  <a:outerShdw blurRad="38100" dist="38100" dir="2700000" algn="tl">
                    <a:srgbClr val="DDDDDD"/>
                  </a:outerShdw>
                </a:effectLst>
              </a:rPr>
              <a:t>can be broken up into system time, and </a:t>
            </a:r>
            <a:r>
              <a:rPr lang="en-US" u="sng" dirty="0">
                <a:effectLst>
                  <a:outerShdw blurRad="38100" dist="38100" dir="2700000" algn="tl">
                    <a:srgbClr val="DDDDDD"/>
                  </a:outerShdw>
                </a:effectLst>
              </a:rPr>
              <a:t>user time</a:t>
            </a:r>
          </a:p>
          <a:p>
            <a:pPr lvl="1">
              <a:defRPr/>
            </a:pPr>
            <a:endParaRPr lang="en-US" dirty="0">
              <a:effectLst>
                <a:outerShdw blurRad="38100" dist="38100" dir="2700000" algn="tl">
                  <a:srgbClr val="DDDDDD"/>
                </a:outerShdw>
              </a:effectLst>
            </a:endParaRPr>
          </a:p>
          <a:p>
            <a:pPr>
              <a:defRPr/>
            </a:pPr>
            <a:r>
              <a:rPr lang="en-US" dirty="0">
                <a:effectLst>
                  <a:outerShdw blurRad="38100" dist="38100" dir="2700000" algn="tl">
                    <a:srgbClr val="DDDDDD"/>
                  </a:outerShdw>
                </a:effectLst>
                <a:ea typeface="Tahoma"/>
              </a:rPr>
              <a:t>Our focus:  user CPU time </a:t>
            </a:r>
          </a:p>
          <a:p>
            <a:pPr lvl="1">
              <a:defRPr/>
            </a:pPr>
            <a:r>
              <a:rPr lang="en-US" dirty="0" smtClean="0">
                <a:effectLst>
                  <a:outerShdw blurRad="38100" dist="38100" dir="2700000" algn="tl">
                    <a:srgbClr val="DDDDDD"/>
                  </a:outerShdw>
                </a:effectLst>
              </a:rPr>
              <a:t>time </a:t>
            </a:r>
            <a:r>
              <a:rPr lang="en-US" dirty="0">
                <a:effectLst>
                  <a:outerShdw blurRad="38100" dist="38100" dir="2700000" algn="tl">
                    <a:srgbClr val="DDDDDD"/>
                  </a:outerShdw>
                </a:effectLst>
              </a:rPr>
              <a:t>spent executing actual instructions of </a:t>
            </a:r>
            <a:r>
              <a:rPr lang="ja-JP" altLang="en-US" dirty="0">
                <a:effectLst>
                  <a:outerShdw blurRad="38100" dist="38100" dir="2700000" algn="tl">
                    <a:srgbClr val="DDDDDD"/>
                  </a:outerShdw>
                </a:effectLst>
              </a:rPr>
              <a:t>“</a:t>
            </a:r>
            <a:r>
              <a:rPr lang="en-US" dirty="0">
                <a:effectLst>
                  <a:outerShdw blurRad="38100" dist="38100" dir="2700000" algn="tl">
                    <a:srgbClr val="DDDDDD"/>
                  </a:outerShdw>
                </a:effectLst>
              </a:rPr>
              <a:t>our</a:t>
            </a:r>
            <a:r>
              <a:rPr lang="ja-JP" altLang="en-US" dirty="0">
                <a:effectLst>
                  <a:outerShdw blurRad="38100" dist="38100" dir="2700000" algn="tl">
                    <a:srgbClr val="DDDDDD"/>
                  </a:outerShdw>
                </a:effectLst>
              </a:rPr>
              <a:t>”</a:t>
            </a:r>
            <a:r>
              <a:rPr lang="en-US" dirty="0">
                <a:effectLst>
                  <a:outerShdw blurRad="38100" dist="38100" dir="2700000" algn="tl">
                    <a:srgbClr val="DDDDDD"/>
                  </a:outerShdw>
                </a:effectLst>
              </a:rPr>
              <a:t> program</a:t>
            </a:r>
          </a:p>
        </p:txBody>
      </p:sp>
      <p:sp>
        <p:nvSpPr>
          <p:cNvPr id="26628" name="Rectangle 4"/>
          <p:cNvSpPr>
            <a:spLocks noChangeArrowheads="1"/>
          </p:cNvSpPr>
          <p:nvPr/>
        </p:nvSpPr>
        <p:spPr bwMode="auto">
          <a:xfrm>
            <a:off x="881063" y="4718050"/>
            <a:ext cx="7991475"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Tree>
    <p:extLst>
      <p:ext uri="{BB962C8B-B14F-4D97-AF65-F5344CB8AC3E}">
        <p14:creationId xmlns:p14="http://schemas.microsoft.com/office/powerpoint/2010/main" val="1263397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225425" y="312738"/>
            <a:ext cx="486092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5364" name="Rectangle 4"/>
          <p:cNvSpPr>
            <a:spLocks noGrp="1" noChangeArrowheads="1"/>
          </p:cNvSpPr>
          <p:nvPr>
            <p:ph type="title"/>
          </p:nvPr>
        </p:nvSpPr>
        <p:spPr/>
        <p:txBody>
          <a:bodyPr>
            <a:normAutofit fontScale="90000"/>
          </a:bodyPr>
          <a:lstStyle/>
          <a:p>
            <a:pPr>
              <a:defRPr/>
            </a:pPr>
            <a:r>
              <a:rPr lang="en-US" dirty="0" smtClean="0">
                <a:ea typeface="Tahoma"/>
              </a:rPr>
              <a:t>Performance</a:t>
            </a:r>
            <a:endParaRPr lang="en-US" dirty="0">
              <a:ea typeface="Tahoma"/>
            </a:endParaRPr>
          </a:p>
        </p:txBody>
      </p:sp>
      <p:sp>
        <p:nvSpPr>
          <p:cNvPr id="15363" name="Rectangle 3"/>
          <p:cNvSpPr>
            <a:spLocks noGrp="1" noChangeArrowheads="1"/>
          </p:cNvSpPr>
          <p:nvPr>
            <p:ph type="body" idx="1"/>
          </p:nvPr>
        </p:nvSpPr>
        <p:spPr/>
        <p:txBody>
          <a:bodyPr>
            <a:normAutofit/>
          </a:bodyPr>
          <a:lstStyle/>
          <a:p>
            <a:pPr>
              <a:defRPr/>
            </a:pPr>
            <a:r>
              <a:rPr lang="en-US" dirty="0">
                <a:effectLst>
                  <a:outerShdw blurRad="38100" dist="38100" dir="2700000" algn="tl">
                    <a:srgbClr val="DDDDDD"/>
                  </a:outerShdw>
                </a:effectLst>
                <a:cs typeface="Tahoma" charset="0"/>
              </a:rPr>
              <a:t>For some program running on machine X,</a:t>
            </a:r>
          </a:p>
          <a:p>
            <a:pPr lvl="1">
              <a:defRPr/>
            </a:pPr>
            <a:r>
              <a:rPr lang="en-US" sz="2200" dirty="0" err="1">
                <a:effectLst>
                  <a:outerShdw blurRad="38100" dist="38100" dir="2700000" algn="tl">
                    <a:srgbClr val="DDDDDD"/>
                  </a:outerShdw>
                </a:effectLst>
                <a:ea typeface="Tahoma" charset="0"/>
              </a:rPr>
              <a:t>Performance</a:t>
            </a:r>
            <a:r>
              <a:rPr lang="en-US" sz="2200" baseline="-25000" dirty="0" err="1">
                <a:effectLst>
                  <a:outerShdw blurRad="38100" dist="38100" dir="2700000" algn="tl">
                    <a:srgbClr val="DDDDDD"/>
                  </a:outerShdw>
                </a:effectLst>
                <a:ea typeface="Tahoma" charset="0"/>
              </a:rPr>
              <a:t>X</a:t>
            </a:r>
            <a:r>
              <a:rPr lang="en-US" sz="2200" dirty="0">
                <a:effectLst>
                  <a:outerShdw blurRad="38100" dist="38100" dir="2700000" algn="tl">
                    <a:srgbClr val="DDDDDD"/>
                  </a:outerShdw>
                </a:effectLst>
                <a:ea typeface="Tahoma" charset="0"/>
              </a:rPr>
              <a:t> </a:t>
            </a:r>
            <a:r>
              <a:rPr lang="en-US" sz="2200" dirty="0" smtClean="0">
                <a:effectLst>
                  <a:outerShdw blurRad="38100" dist="38100" dir="2700000" algn="tl">
                    <a:srgbClr val="DDDDDD"/>
                  </a:outerShdw>
                </a:effectLst>
                <a:ea typeface="Tahoma" charset="0"/>
              </a:rPr>
              <a:t>= </a:t>
            </a:r>
            <a:r>
              <a:rPr lang="en-US" sz="2200" dirty="0">
                <a:effectLst>
                  <a:outerShdw blurRad="38100" dist="38100" dir="2700000" algn="tl">
                    <a:srgbClr val="DDDDDD"/>
                  </a:outerShdw>
                </a:effectLst>
                <a:ea typeface="Tahoma" charset="0"/>
              </a:rPr>
              <a:t>Program Executions / </a:t>
            </a:r>
            <a:r>
              <a:rPr lang="en-US" sz="2200" dirty="0" err="1">
                <a:effectLst>
                  <a:outerShdw blurRad="38100" dist="38100" dir="2700000" algn="tl">
                    <a:srgbClr val="DDDDDD"/>
                  </a:outerShdw>
                </a:effectLst>
                <a:ea typeface="Tahoma" charset="0"/>
              </a:rPr>
              <a:t>Time</a:t>
            </a:r>
            <a:r>
              <a:rPr lang="en-US" sz="2200" baseline="-25000" dirty="0" err="1">
                <a:effectLst>
                  <a:outerShdw blurRad="38100" dist="38100" dir="2700000" algn="tl">
                    <a:srgbClr val="DDDDDD"/>
                  </a:outerShdw>
                </a:effectLst>
                <a:ea typeface="Tahoma" charset="0"/>
              </a:rPr>
              <a:t>X</a:t>
            </a:r>
            <a:r>
              <a:rPr lang="en-US" sz="2200" dirty="0">
                <a:effectLst>
                  <a:outerShdw blurRad="38100" dist="38100" dir="2700000" algn="tl">
                    <a:srgbClr val="DDDDDD"/>
                  </a:outerShdw>
                </a:effectLst>
                <a:ea typeface="Tahoma" charset="0"/>
              </a:rPr>
              <a:t>  (executions/sec</a:t>
            </a:r>
            <a:r>
              <a:rPr lang="en-US" sz="2200" dirty="0" smtClean="0">
                <a:effectLst>
                  <a:outerShdw blurRad="38100" dist="38100" dir="2700000" algn="tl">
                    <a:srgbClr val="DDDDDD"/>
                  </a:outerShdw>
                </a:effectLst>
                <a:ea typeface="Tahoma" charset="0"/>
              </a:rPr>
              <a:t>)</a:t>
            </a:r>
          </a:p>
          <a:p>
            <a:pPr marL="457200" lvl="1" indent="0">
              <a:buFont typeface="Wingdings" charset="0"/>
              <a:buNone/>
              <a:defRPr/>
            </a:pPr>
            <a:r>
              <a:rPr lang="en-US" sz="2200" dirty="0" smtClean="0">
                <a:effectLst>
                  <a:outerShdw blurRad="38100" dist="38100" dir="2700000" algn="tl">
                    <a:srgbClr val="DDDDDD"/>
                  </a:outerShdw>
                </a:effectLst>
                <a:ea typeface="Tahoma" charset="0"/>
              </a:rPr>
              <a:t>		</a:t>
            </a:r>
            <a:r>
              <a:rPr lang="en-US" sz="2200" dirty="0" smtClean="0">
                <a:effectLst>
                  <a:outerShdw blurRad="38100" dist="38100" dir="2700000" algn="tl">
                    <a:srgbClr val="DDDDDD"/>
                  </a:outerShdw>
                </a:effectLst>
                <a:ea typeface="Tahoma" charset="0"/>
              </a:rPr>
              <a:t>         = </a:t>
            </a:r>
            <a:r>
              <a:rPr lang="en-US" sz="2200" dirty="0" smtClean="0">
                <a:effectLst>
                  <a:outerShdw blurRad="38100" dist="38100" dir="2700000" algn="tl">
                    <a:srgbClr val="DDDDDD"/>
                  </a:outerShdw>
                </a:effectLst>
                <a:ea typeface="Tahoma" charset="0"/>
              </a:rPr>
              <a:t>1 / Execution </a:t>
            </a:r>
            <a:r>
              <a:rPr lang="en-US" sz="2200" dirty="0" err="1" smtClean="0">
                <a:effectLst>
                  <a:outerShdw blurRad="38100" dist="38100" dir="2700000" algn="tl">
                    <a:srgbClr val="DDDDDD"/>
                  </a:outerShdw>
                </a:effectLst>
                <a:ea typeface="Tahoma" charset="0"/>
              </a:rPr>
              <a:t>Time</a:t>
            </a:r>
            <a:r>
              <a:rPr lang="en-US" sz="2200" baseline="-25000" dirty="0" err="1" smtClean="0">
                <a:effectLst>
                  <a:outerShdw blurRad="38100" dist="38100" dir="2700000" algn="tl">
                    <a:srgbClr val="DDDDDD"/>
                  </a:outerShdw>
                </a:effectLst>
                <a:ea typeface="Tahoma" charset="0"/>
              </a:rPr>
              <a:t>X</a:t>
            </a:r>
            <a:endParaRPr lang="en-US" sz="2200" dirty="0">
              <a:effectLst>
                <a:outerShdw blurRad="38100" dist="38100" dir="2700000" algn="tl">
                  <a:srgbClr val="DDDDDD"/>
                </a:outerShdw>
              </a:effectLst>
              <a:ea typeface="Tahoma" charset="0"/>
            </a:endParaRPr>
          </a:p>
          <a:p>
            <a:pPr>
              <a:defRPr/>
            </a:pPr>
            <a:r>
              <a:rPr lang="en-US" dirty="0" smtClean="0">
                <a:effectLst>
                  <a:outerShdw blurRad="38100" dist="38100" dir="2700000" algn="tl">
                    <a:srgbClr val="DDDDDD"/>
                  </a:outerShdw>
                </a:effectLst>
                <a:cs typeface="Tahoma" charset="0"/>
              </a:rPr>
              <a:t>Relative Performance</a:t>
            </a:r>
          </a:p>
          <a:p>
            <a:pPr lvl="1">
              <a:defRPr/>
            </a:pPr>
            <a:r>
              <a:rPr lang="en-US" dirty="0" smtClean="0">
                <a:effectLst>
                  <a:outerShdw blurRad="38100" dist="38100" dir="2700000" algn="tl">
                    <a:srgbClr val="DDDDDD"/>
                  </a:outerShdw>
                </a:effectLst>
              </a:rPr>
              <a:t>"</a:t>
            </a:r>
            <a:r>
              <a:rPr lang="en-US" dirty="0">
                <a:effectLst>
                  <a:outerShdw blurRad="38100" dist="38100" dir="2700000" algn="tl">
                    <a:srgbClr val="DDDDDD"/>
                  </a:outerShdw>
                </a:effectLst>
              </a:rPr>
              <a:t>X is </a:t>
            </a:r>
            <a:r>
              <a:rPr lang="en-US" i="1" dirty="0">
                <a:effectLst>
                  <a:outerShdw blurRad="38100" dist="38100" dir="2700000" algn="tl">
                    <a:srgbClr val="DDDDDD"/>
                  </a:outerShdw>
                </a:effectLst>
              </a:rPr>
              <a:t>n</a:t>
            </a:r>
            <a:r>
              <a:rPr lang="en-US" dirty="0">
                <a:effectLst>
                  <a:outerShdw blurRad="38100" dist="38100" dir="2700000" algn="tl">
                    <a:srgbClr val="DDDDDD"/>
                  </a:outerShdw>
                </a:effectLst>
              </a:rPr>
              <a:t> times faster than Y</a:t>
            </a:r>
            <a:r>
              <a:rPr lang="ja-JP" altLang="en-US" dirty="0">
                <a:effectLst>
                  <a:outerShdw blurRad="38100" dist="38100" dir="2700000" algn="tl">
                    <a:srgbClr val="DDDDDD"/>
                  </a:outerShdw>
                </a:effectLst>
              </a:rPr>
              <a:t>”</a:t>
            </a:r>
            <a:endParaRPr lang="en-US" altLang="ja-JP" dirty="0">
              <a:effectLst>
                <a:outerShdw blurRad="38100" dist="38100" dir="2700000" algn="tl">
                  <a:srgbClr val="DDDDDD"/>
                </a:outerShdw>
              </a:effectLst>
            </a:endParaRPr>
          </a:p>
          <a:p>
            <a:pPr lvl="1">
              <a:defRPr/>
            </a:pPr>
            <a:r>
              <a:rPr lang="en-US" dirty="0" err="1">
                <a:effectLst>
                  <a:outerShdw blurRad="38100" dist="38100" dir="2700000" algn="tl">
                    <a:srgbClr val="DDDDDD"/>
                  </a:outerShdw>
                </a:effectLst>
                <a:ea typeface="Tahoma" charset="0"/>
              </a:rPr>
              <a:t>Performance</a:t>
            </a:r>
            <a:r>
              <a:rPr lang="en-US" baseline="-25000" dirty="0" err="1">
                <a:effectLst>
                  <a:outerShdw blurRad="38100" dist="38100" dir="2700000" algn="tl">
                    <a:srgbClr val="DDDDDD"/>
                  </a:outerShdw>
                </a:effectLst>
                <a:ea typeface="Tahoma" charset="0"/>
              </a:rPr>
              <a:t>X</a:t>
            </a:r>
            <a:r>
              <a:rPr lang="en-US" dirty="0">
                <a:effectLst>
                  <a:outerShdw blurRad="38100" dist="38100" dir="2700000" algn="tl">
                    <a:srgbClr val="DDDDDD"/>
                  </a:outerShdw>
                </a:effectLst>
                <a:ea typeface="Tahoma" charset="0"/>
              </a:rPr>
              <a:t>  / </a:t>
            </a:r>
            <a:r>
              <a:rPr lang="en-US" dirty="0" err="1">
                <a:effectLst>
                  <a:outerShdw blurRad="38100" dist="38100" dir="2700000" algn="tl">
                    <a:srgbClr val="DDDDDD"/>
                  </a:outerShdw>
                </a:effectLst>
                <a:ea typeface="Tahoma" charset="0"/>
              </a:rPr>
              <a:t>Performance</a:t>
            </a:r>
            <a:r>
              <a:rPr lang="en-US" baseline="-25000" dirty="0" err="1">
                <a:effectLst>
                  <a:outerShdw blurRad="38100" dist="38100" dir="2700000" algn="tl">
                    <a:srgbClr val="DDDDDD"/>
                  </a:outerShdw>
                </a:effectLst>
                <a:ea typeface="Tahoma" charset="0"/>
              </a:rPr>
              <a:t>Y</a:t>
            </a:r>
            <a:r>
              <a:rPr lang="en-US" dirty="0">
                <a:effectLst>
                  <a:outerShdw blurRad="38100" dist="38100" dir="2700000" algn="tl">
                    <a:srgbClr val="DDDDDD"/>
                  </a:outerShdw>
                </a:effectLst>
                <a:ea typeface="Tahoma" charset="0"/>
              </a:rPr>
              <a:t> = </a:t>
            </a:r>
            <a:r>
              <a:rPr lang="en-US" i="1" dirty="0" smtClean="0">
                <a:effectLst>
                  <a:outerShdw blurRad="38100" dist="38100" dir="2700000" algn="tl">
                    <a:srgbClr val="DDDDDD"/>
                  </a:outerShdw>
                </a:effectLst>
                <a:ea typeface="Tahoma" charset="0"/>
              </a:rPr>
              <a:t>n</a:t>
            </a:r>
            <a:endParaRPr lang="en-US" dirty="0">
              <a:effectLst>
                <a:outerShdw blurRad="38100" dist="38100" dir="2700000" algn="tl">
                  <a:srgbClr val="DDDDDD"/>
                </a:outerShdw>
              </a:effectLst>
              <a:ea typeface="Tahoma" charset="0"/>
            </a:endParaRPr>
          </a:p>
        </p:txBody>
      </p:sp>
    </p:spTree>
    <p:extLst>
      <p:ext uri="{BB962C8B-B14F-4D97-AF65-F5344CB8AC3E}">
        <p14:creationId xmlns:p14="http://schemas.microsoft.com/office/powerpoint/2010/main" val="398228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225425" y="312738"/>
            <a:ext cx="486092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5364" name="Rectangle 4"/>
          <p:cNvSpPr>
            <a:spLocks noGrp="1" noChangeArrowheads="1"/>
          </p:cNvSpPr>
          <p:nvPr>
            <p:ph type="title"/>
          </p:nvPr>
        </p:nvSpPr>
        <p:spPr/>
        <p:txBody>
          <a:bodyPr>
            <a:normAutofit fontScale="90000"/>
          </a:bodyPr>
          <a:lstStyle/>
          <a:p>
            <a:pPr>
              <a:defRPr/>
            </a:pPr>
            <a:r>
              <a:rPr lang="en-US" dirty="0" smtClean="0">
                <a:ea typeface="Tahoma"/>
              </a:rPr>
              <a:t>Performance</a:t>
            </a:r>
            <a:endParaRPr lang="en-US" dirty="0">
              <a:ea typeface="Tahoma"/>
            </a:endParaRPr>
          </a:p>
        </p:txBody>
      </p:sp>
      <p:sp>
        <p:nvSpPr>
          <p:cNvPr id="15363" name="Rectangle 3"/>
          <p:cNvSpPr>
            <a:spLocks noGrp="1" noChangeArrowheads="1"/>
          </p:cNvSpPr>
          <p:nvPr>
            <p:ph type="body" idx="1"/>
          </p:nvPr>
        </p:nvSpPr>
        <p:spPr/>
        <p:txBody>
          <a:bodyPr>
            <a:normAutofit/>
          </a:bodyPr>
          <a:lstStyle/>
          <a:p>
            <a:pPr>
              <a:defRPr/>
            </a:pPr>
            <a:r>
              <a:rPr lang="en-US" dirty="0" err="1" smtClean="0">
                <a:effectLst>
                  <a:outerShdw blurRad="38100" dist="38100" dir="2700000" algn="tl">
                    <a:srgbClr val="DDDDDD"/>
                  </a:outerShdw>
                </a:effectLst>
                <a:ea typeface="Tahoma" charset="0"/>
              </a:rPr>
              <a:t>Performance</a:t>
            </a:r>
            <a:r>
              <a:rPr lang="en-US" baseline="-25000" dirty="0" err="1" smtClean="0">
                <a:effectLst>
                  <a:outerShdw blurRad="38100" dist="38100" dir="2700000" algn="tl">
                    <a:srgbClr val="DDDDDD"/>
                  </a:outerShdw>
                </a:effectLst>
                <a:ea typeface="Tahoma" charset="0"/>
              </a:rPr>
              <a:t>X</a:t>
            </a:r>
            <a:r>
              <a:rPr lang="en-US" dirty="0" smtClean="0">
                <a:effectLst>
                  <a:outerShdw blurRad="38100" dist="38100" dir="2700000" algn="tl">
                    <a:srgbClr val="DDDDDD"/>
                  </a:outerShdw>
                </a:effectLst>
                <a:ea typeface="Tahoma" charset="0"/>
              </a:rPr>
              <a:t> = 1 </a:t>
            </a:r>
            <a:r>
              <a:rPr lang="en-US" dirty="0" smtClean="0">
                <a:effectLst>
                  <a:outerShdw blurRad="38100" dist="38100" dir="2700000" algn="tl">
                    <a:srgbClr val="DDDDDD"/>
                  </a:outerShdw>
                </a:effectLst>
                <a:ea typeface="Tahoma" charset="0"/>
              </a:rPr>
              <a:t>/ Execution </a:t>
            </a:r>
            <a:r>
              <a:rPr lang="en-US" dirty="0" err="1" smtClean="0">
                <a:effectLst>
                  <a:outerShdw blurRad="38100" dist="38100" dir="2700000" algn="tl">
                    <a:srgbClr val="DDDDDD"/>
                  </a:outerShdw>
                </a:effectLst>
                <a:ea typeface="Tahoma" charset="0"/>
              </a:rPr>
              <a:t>Time</a:t>
            </a:r>
            <a:r>
              <a:rPr lang="en-US" baseline="-25000" dirty="0" err="1" smtClean="0">
                <a:effectLst>
                  <a:outerShdw blurRad="38100" dist="38100" dir="2700000" algn="tl">
                    <a:srgbClr val="DDDDDD"/>
                  </a:outerShdw>
                </a:effectLst>
                <a:ea typeface="Tahoma" charset="0"/>
              </a:rPr>
              <a:t>X</a:t>
            </a:r>
            <a:endParaRPr lang="en-US" dirty="0">
              <a:effectLst>
                <a:outerShdw blurRad="38100" dist="38100" dir="2700000" algn="tl">
                  <a:srgbClr val="DDDDDD"/>
                </a:outerShdw>
              </a:effectLst>
              <a:ea typeface="Tahoma" charset="0"/>
            </a:endParaRPr>
          </a:p>
          <a:p>
            <a:pPr>
              <a:defRPr/>
            </a:pPr>
            <a:r>
              <a:rPr lang="en-US" dirty="0" smtClean="0">
                <a:effectLst>
                  <a:outerShdw blurRad="38100" dist="38100" dir="2700000" algn="tl">
                    <a:srgbClr val="DDDDDD"/>
                  </a:outerShdw>
                </a:effectLst>
                <a:cs typeface="Tahoma" charset="0"/>
              </a:rPr>
              <a:t>Relative </a:t>
            </a:r>
            <a:r>
              <a:rPr lang="en-US" dirty="0" smtClean="0">
                <a:effectLst>
                  <a:outerShdw blurRad="38100" dist="38100" dir="2700000" algn="tl">
                    <a:srgbClr val="DDDDDD"/>
                  </a:outerShdw>
                </a:effectLst>
                <a:cs typeface="Tahoma" charset="0"/>
              </a:rPr>
              <a:t>Performance (“X is n times faster than Y”)</a:t>
            </a:r>
            <a:endParaRPr lang="en-US" dirty="0" smtClean="0">
              <a:effectLst>
                <a:outerShdw blurRad="38100" dist="38100" dir="2700000" algn="tl">
                  <a:srgbClr val="DDDDDD"/>
                </a:outerShdw>
              </a:effectLst>
              <a:cs typeface="Tahoma" charset="0"/>
            </a:endParaRPr>
          </a:p>
          <a:p>
            <a:pPr lvl="1">
              <a:defRPr/>
            </a:pPr>
            <a:r>
              <a:rPr lang="en-US" dirty="0" smtClean="0">
                <a:effectLst>
                  <a:outerShdw blurRad="38100" dist="38100" dir="2700000" algn="tl">
                    <a:srgbClr val="DDDDDD"/>
                  </a:outerShdw>
                </a:effectLst>
                <a:ea typeface="Tahoma" charset="0"/>
              </a:rPr>
              <a:t>n = </a:t>
            </a:r>
            <a:r>
              <a:rPr lang="en-US" dirty="0" err="1" smtClean="0">
                <a:effectLst>
                  <a:outerShdw blurRad="38100" dist="38100" dir="2700000" algn="tl">
                    <a:srgbClr val="DDDDDD"/>
                  </a:outerShdw>
                </a:effectLst>
                <a:ea typeface="Tahoma" charset="0"/>
              </a:rPr>
              <a:t>Performance</a:t>
            </a:r>
            <a:r>
              <a:rPr lang="en-US" baseline="-25000" dirty="0" err="1" smtClean="0">
                <a:effectLst>
                  <a:outerShdw blurRad="38100" dist="38100" dir="2700000" algn="tl">
                    <a:srgbClr val="DDDDDD"/>
                  </a:outerShdw>
                </a:effectLst>
                <a:ea typeface="Tahoma" charset="0"/>
              </a:rPr>
              <a:t>X</a:t>
            </a:r>
            <a:r>
              <a:rPr lang="en-US" dirty="0" smtClean="0">
                <a:effectLst>
                  <a:outerShdw blurRad="38100" dist="38100" dir="2700000" algn="tl">
                    <a:srgbClr val="DDDDDD"/>
                  </a:outerShdw>
                </a:effectLst>
                <a:ea typeface="Tahoma" charset="0"/>
              </a:rPr>
              <a:t>  </a:t>
            </a:r>
            <a:r>
              <a:rPr lang="en-US" dirty="0">
                <a:effectLst>
                  <a:outerShdw blurRad="38100" dist="38100" dir="2700000" algn="tl">
                    <a:srgbClr val="DDDDDD"/>
                  </a:outerShdw>
                </a:effectLst>
                <a:ea typeface="Tahoma" charset="0"/>
              </a:rPr>
              <a:t>/ </a:t>
            </a:r>
            <a:r>
              <a:rPr lang="en-US" dirty="0" err="1">
                <a:effectLst>
                  <a:outerShdw blurRad="38100" dist="38100" dir="2700000" algn="tl">
                    <a:srgbClr val="DDDDDD"/>
                  </a:outerShdw>
                </a:effectLst>
                <a:ea typeface="Tahoma" charset="0"/>
              </a:rPr>
              <a:t>Performance</a:t>
            </a:r>
            <a:r>
              <a:rPr lang="en-US" baseline="-25000" dirty="0" err="1">
                <a:effectLst>
                  <a:outerShdw blurRad="38100" dist="38100" dir="2700000" algn="tl">
                    <a:srgbClr val="DDDDDD"/>
                  </a:outerShdw>
                </a:effectLst>
                <a:ea typeface="Tahoma" charset="0"/>
              </a:rPr>
              <a:t>Y</a:t>
            </a:r>
            <a:r>
              <a:rPr lang="en-US" dirty="0">
                <a:effectLst>
                  <a:outerShdw blurRad="38100" dist="38100" dir="2700000" algn="tl">
                    <a:srgbClr val="DDDDDD"/>
                  </a:outerShdw>
                </a:effectLst>
                <a:ea typeface="Tahoma" charset="0"/>
              </a:rPr>
              <a:t> </a:t>
            </a:r>
          </a:p>
          <a:p>
            <a:pPr>
              <a:defRPr/>
            </a:pPr>
            <a:r>
              <a:rPr lang="en-US" dirty="0">
                <a:effectLst>
                  <a:outerShdw blurRad="38100" dist="38100" dir="2700000" algn="tl">
                    <a:srgbClr val="DDDDDD"/>
                  </a:outerShdw>
                </a:effectLst>
                <a:cs typeface="Tahoma" charset="0"/>
              </a:rPr>
              <a:t>Example:</a:t>
            </a:r>
          </a:p>
          <a:p>
            <a:pPr lvl="1">
              <a:defRPr/>
            </a:pPr>
            <a:r>
              <a:rPr lang="en-US" dirty="0">
                <a:effectLst>
                  <a:outerShdw blurRad="38100" dist="38100" dir="2700000" algn="tl">
                    <a:srgbClr val="DDDDDD"/>
                  </a:outerShdw>
                </a:effectLst>
                <a:ea typeface="Tahoma" charset="0"/>
              </a:rPr>
              <a:t>Machine A runs a program in 20 </a:t>
            </a:r>
            <a:r>
              <a:rPr lang="en-US" dirty="0" smtClean="0">
                <a:effectLst>
                  <a:outerShdw blurRad="38100" dist="38100" dir="2700000" algn="tl">
                    <a:srgbClr val="DDDDDD"/>
                  </a:outerShdw>
                </a:effectLst>
                <a:ea typeface="Tahoma" charset="0"/>
              </a:rPr>
              <a:t>seconds</a:t>
            </a:r>
          </a:p>
          <a:p>
            <a:pPr lvl="1">
              <a:defRPr/>
            </a:pPr>
            <a:endParaRPr lang="en-US" dirty="0">
              <a:effectLst>
                <a:outerShdw blurRad="38100" dist="38100" dir="2700000" algn="tl">
                  <a:srgbClr val="DDDDDD"/>
                </a:outerShdw>
              </a:effectLst>
              <a:ea typeface="Tahoma" charset="0"/>
            </a:endParaRPr>
          </a:p>
          <a:p>
            <a:pPr lvl="1">
              <a:defRPr/>
            </a:pPr>
            <a:r>
              <a:rPr lang="en-US" dirty="0">
                <a:effectLst>
                  <a:outerShdw blurRad="38100" dist="38100" dir="2700000" algn="tl">
                    <a:srgbClr val="DDDDDD"/>
                  </a:outerShdw>
                </a:effectLst>
                <a:ea typeface="Tahoma" charset="0"/>
              </a:rPr>
              <a:t>Machine B runs the same program in 25 </a:t>
            </a:r>
            <a:r>
              <a:rPr lang="en-US" dirty="0" smtClean="0">
                <a:effectLst>
                  <a:outerShdw blurRad="38100" dist="38100" dir="2700000" algn="tl">
                    <a:srgbClr val="DDDDDD"/>
                  </a:outerShdw>
                </a:effectLst>
                <a:ea typeface="Tahoma" charset="0"/>
              </a:rPr>
              <a:t>seconds</a:t>
            </a:r>
          </a:p>
          <a:p>
            <a:pPr lvl="1">
              <a:defRPr/>
            </a:pPr>
            <a:endParaRPr lang="en-US" dirty="0">
              <a:effectLst>
                <a:outerShdw blurRad="38100" dist="38100" dir="2700000" algn="tl">
                  <a:srgbClr val="DDDDDD"/>
                </a:outerShdw>
              </a:effectLst>
              <a:ea typeface="Tahoma" charset="0"/>
            </a:endParaRPr>
          </a:p>
          <a:p>
            <a:pPr lvl="2">
              <a:defRPr/>
            </a:pPr>
            <a:r>
              <a:rPr lang="en-US" dirty="0">
                <a:effectLst>
                  <a:outerShdw blurRad="38100" dist="38100" dir="2700000" algn="tl">
                    <a:srgbClr val="DDDDDD"/>
                  </a:outerShdw>
                </a:effectLst>
                <a:ea typeface="Tahoma" charset="0"/>
              </a:rPr>
              <a:t>By how much is A faster than B</a:t>
            </a:r>
            <a:r>
              <a:rPr lang="en-US" dirty="0" smtClean="0">
                <a:effectLst>
                  <a:outerShdw blurRad="38100" dist="38100" dir="2700000" algn="tl">
                    <a:srgbClr val="DDDDDD"/>
                  </a:outerShdw>
                </a:effectLst>
                <a:ea typeface="Tahoma" charset="0"/>
              </a:rPr>
              <a:t>?</a:t>
            </a:r>
          </a:p>
          <a:p>
            <a:pPr lvl="2">
              <a:defRPr/>
            </a:pPr>
            <a:endParaRPr lang="en-US" dirty="0">
              <a:effectLst>
                <a:outerShdw blurRad="38100" dist="38100" dir="2700000" algn="tl">
                  <a:srgbClr val="DDDDDD"/>
                </a:outerShdw>
              </a:effectLst>
              <a:ea typeface="Tahoma" charset="0"/>
            </a:endParaRPr>
          </a:p>
        </p:txBody>
      </p:sp>
      <p:sp>
        <p:nvSpPr>
          <p:cNvPr id="721925" name="Text Box 5"/>
          <p:cNvSpPr txBox="1">
            <a:spLocks noChangeArrowheads="1"/>
          </p:cNvSpPr>
          <p:nvPr/>
        </p:nvSpPr>
        <p:spPr bwMode="auto">
          <a:xfrm>
            <a:off x="3176970" y="3774335"/>
            <a:ext cx="27900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b="0" dirty="0" err="1">
                <a:solidFill>
                  <a:srgbClr val="CC0000"/>
                </a:solidFill>
                <a:latin typeface="+mn-lt"/>
                <a:cs typeface="Tahoma" charset="0"/>
              </a:rPr>
              <a:t>Performance</a:t>
            </a:r>
            <a:r>
              <a:rPr lang="en-US" b="0" baseline="-25000" dirty="0" err="1">
                <a:solidFill>
                  <a:srgbClr val="CC0000"/>
                </a:solidFill>
                <a:latin typeface="+mn-lt"/>
                <a:cs typeface="Tahoma" charset="0"/>
              </a:rPr>
              <a:t>A</a:t>
            </a:r>
            <a:r>
              <a:rPr lang="en-US" b="0" dirty="0">
                <a:solidFill>
                  <a:srgbClr val="CC0000"/>
                </a:solidFill>
                <a:latin typeface="+mn-lt"/>
                <a:cs typeface="Tahoma" charset="0"/>
              </a:rPr>
              <a:t> = 1/20</a:t>
            </a:r>
          </a:p>
        </p:txBody>
      </p:sp>
      <p:sp>
        <p:nvSpPr>
          <p:cNvPr id="721926" name="Text Box 6"/>
          <p:cNvSpPr txBox="1">
            <a:spLocks noChangeArrowheads="1"/>
          </p:cNvSpPr>
          <p:nvPr/>
        </p:nvSpPr>
        <p:spPr bwMode="auto">
          <a:xfrm>
            <a:off x="3166856" y="4581128"/>
            <a:ext cx="27836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b="0" dirty="0" err="1">
                <a:solidFill>
                  <a:srgbClr val="CC0000"/>
                </a:solidFill>
                <a:latin typeface="+mn-lt"/>
                <a:cs typeface="Tahoma" charset="0"/>
              </a:rPr>
              <a:t>Performance</a:t>
            </a:r>
            <a:r>
              <a:rPr lang="en-US" b="0" baseline="-25000" dirty="0" err="1">
                <a:solidFill>
                  <a:srgbClr val="CC0000"/>
                </a:solidFill>
                <a:latin typeface="+mn-lt"/>
                <a:cs typeface="Tahoma" charset="0"/>
              </a:rPr>
              <a:t>B</a:t>
            </a:r>
            <a:r>
              <a:rPr lang="en-US" b="0" dirty="0">
                <a:solidFill>
                  <a:srgbClr val="CC0000"/>
                </a:solidFill>
                <a:latin typeface="+mn-lt"/>
                <a:cs typeface="Tahoma" charset="0"/>
              </a:rPr>
              <a:t> = 1/25</a:t>
            </a:r>
          </a:p>
        </p:txBody>
      </p:sp>
      <p:sp>
        <p:nvSpPr>
          <p:cNvPr id="721927" name="Text Box 7"/>
          <p:cNvSpPr txBox="1">
            <a:spLocks noChangeArrowheads="1"/>
          </p:cNvSpPr>
          <p:nvPr/>
        </p:nvSpPr>
        <p:spPr bwMode="auto">
          <a:xfrm>
            <a:off x="575295" y="5487615"/>
            <a:ext cx="79934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b="0" dirty="0">
                <a:solidFill>
                  <a:srgbClr val="CC0000"/>
                </a:solidFill>
                <a:latin typeface="+mn-lt"/>
                <a:cs typeface="Tahoma" charset="0"/>
              </a:rPr>
              <a:t>Machine A is  (1/20)/(1/25) = 1.25 times faster than Machine B</a:t>
            </a:r>
          </a:p>
        </p:txBody>
      </p:sp>
    </p:spTree>
    <p:extLst>
      <p:ext uri="{BB962C8B-B14F-4D97-AF65-F5344CB8AC3E}">
        <p14:creationId xmlns:p14="http://schemas.microsoft.com/office/powerpoint/2010/main" val="299165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1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1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1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5" grpId="0"/>
      <p:bldP spid="721926" grpId="0"/>
      <p:bldP spid="7219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225425" y="312738"/>
            <a:ext cx="486092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5364" name="Rectangle 4"/>
          <p:cNvSpPr>
            <a:spLocks noGrp="1" noChangeArrowheads="1"/>
          </p:cNvSpPr>
          <p:nvPr>
            <p:ph type="title"/>
          </p:nvPr>
        </p:nvSpPr>
        <p:spPr/>
        <p:txBody>
          <a:bodyPr>
            <a:normAutofit fontScale="90000"/>
          </a:bodyPr>
          <a:lstStyle/>
          <a:p>
            <a:pPr>
              <a:defRPr/>
            </a:pPr>
            <a:r>
              <a:rPr lang="en-US" dirty="0" smtClean="0">
                <a:ea typeface="Tahoma"/>
              </a:rPr>
              <a:t>Performance</a:t>
            </a:r>
            <a:r>
              <a:rPr lang="en-US" dirty="0" smtClean="0">
                <a:ea typeface="Tahoma"/>
              </a:rPr>
              <a:t>: </a:t>
            </a:r>
            <a:r>
              <a:rPr lang="en-US" dirty="0" smtClean="0">
                <a:ea typeface="Tahoma"/>
              </a:rPr>
              <a:t>Pitfalls of using %</a:t>
            </a:r>
            <a:endParaRPr lang="en-US" dirty="0">
              <a:ea typeface="Tahoma"/>
            </a:endParaRPr>
          </a:p>
        </p:txBody>
      </p:sp>
      <p:sp>
        <p:nvSpPr>
          <p:cNvPr id="15363" name="Rectangle 3"/>
          <p:cNvSpPr>
            <a:spLocks noGrp="1" noChangeArrowheads="1"/>
          </p:cNvSpPr>
          <p:nvPr>
            <p:ph type="body" idx="1"/>
          </p:nvPr>
        </p:nvSpPr>
        <p:spPr/>
        <p:txBody>
          <a:bodyPr>
            <a:normAutofit fontScale="92500" lnSpcReduction="20000"/>
          </a:bodyPr>
          <a:lstStyle/>
          <a:p>
            <a:pPr>
              <a:defRPr/>
            </a:pPr>
            <a:r>
              <a:rPr lang="en-US" dirty="0" smtClean="0">
                <a:effectLst>
                  <a:outerShdw blurRad="38100" dist="38100" dir="2700000" algn="tl">
                    <a:srgbClr val="DDDDDD"/>
                  </a:outerShdw>
                </a:effectLst>
                <a:cs typeface="Tahoma" charset="0"/>
              </a:rPr>
              <a:t>Same Example</a:t>
            </a:r>
            <a:r>
              <a:rPr lang="en-US" dirty="0">
                <a:effectLst>
                  <a:outerShdw blurRad="38100" dist="38100" dir="2700000" algn="tl">
                    <a:srgbClr val="DDDDDD"/>
                  </a:outerShdw>
                </a:effectLst>
                <a:cs typeface="Tahoma" charset="0"/>
              </a:rPr>
              <a:t>:</a:t>
            </a:r>
          </a:p>
          <a:p>
            <a:pPr lvl="1">
              <a:defRPr/>
            </a:pPr>
            <a:r>
              <a:rPr lang="en-US" dirty="0">
                <a:effectLst>
                  <a:outerShdw blurRad="38100" dist="38100" dir="2700000" algn="tl">
                    <a:srgbClr val="DDDDDD"/>
                  </a:outerShdw>
                </a:effectLst>
                <a:ea typeface="Tahoma" charset="0"/>
              </a:rPr>
              <a:t>Machine A runs a program in 20 </a:t>
            </a:r>
            <a:r>
              <a:rPr lang="en-US" dirty="0" smtClean="0">
                <a:effectLst>
                  <a:outerShdw blurRad="38100" dist="38100" dir="2700000" algn="tl">
                    <a:srgbClr val="DDDDDD"/>
                  </a:outerShdw>
                </a:effectLst>
                <a:ea typeface="Tahoma" charset="0"/>
              </a:rPr>
              <a:t>sec; B takes 25 sec</a:t>
            </a:r>
            <a:endParaRPr lang="en-US" dirty="0">
              <a:effectLst>
                <a:outerShdw blurRad="38100" dist="38100" dir="2700000" algn="tl">
                  <a:srgbClr val="DDDDDD"/>
                </a:outerShdw>
              </a:effectLst>
              <a:ea typeface="Tahoma" charset="0"/>
            </a:endParaRPr>
          </a:p>
          <a:p>
            <a:pPr lvl="1">
              <a:defRPr/>
            </a:pPr>
            <a:r>
              <a:rPr lang="en-US" dirty="0" smtClean="0">
                <a:effectLst>
                  <a:outerShdw blurRad="38100" dist="38100" dir="2700000" algn="tl">
                    <a:srgbClr val="DDDDDD"/>
                  </a:outerShdw>
                </a:effectLst>
                <a:ea typeface="Tahoma" charset="0"/>
              </a:rPr>
              <a:t>By </a:t>
            </a:r>
            <a:r>
              <a:rPr lang="en-US" dirty="0">
                <a:effectLst>
                  <a:outerShdw blurRad="38100" dist="38100" dir="2700000" algn="tl">
                    <a:srgbClr val="DDDDDD"/>
                  </a:outerShdw>
                </a:effectLst>
                <a:ea typeface="Tahoma" charset="0"/>
              </a:rPr>
              <a:t>how much is A faster than B</a:t>
            </a:r>
            <a:r>
              <a:rPr lang="en-US" dirty="0" smtClean="0">
                <a:effectLst>
                  <a:outerShdw blurRad="38100" dist="38100" dir="2700000" algn="tl">
                    <a:srgbClr val="DDDDDD"/>
                  </a:outerShdw>
                </a:effectLst>
                <a:ea typeface="Tahoma" charset="0"/>
              </a:rPr>
              <a:t>?</a:t>
            </a:r>
          </a:p>
          <a:p>
            <a:pPr lvl="2">
              <a:defRPr/>
            </a:pPr>
            <a:r>
              <a:rPr lang="en-US" dirty="0" smtClean="0">
                <a:effectLst>
                  <a:outerShdw blurRad="38100" dist="38100" dir="2700000" algn="tl">
                    <a:srgbClr val="DDDDDD"/>
                  </a:outerShdw>
                </a:effectLst>
                <a:ea typeface="Tahoma" charset="0"/>
              </a:rPr>
              <a:t>Is it (25-20)/25 = 20% faster?</a:t>
            </a:r>
          </a:p>
          <a:p>
            <a:pPr lvl="2">
              <a:defRPr/>
            </a:pPr>
            <a:r>
              <a:rPr lang="en-US" dirty="0" smtClean="0">
                <a:effectLst>
                  <a:outerShdw blurRad="38100" dist="38100" dir="2700000" algn="tl">
                    <a:srgbClr val="DDDDDD"/>
                  </a:outerShdw>
                </a:effectLst>
                <a:ea typeface="Tahoma" charset="0"/>
              </a:rPr>
              <a:t>Is it (25-20)/20 = 25% faster?</a:t>
            </a:r>
          </a:p>
          <a:p>
            <a:pPr lvl="2">
              <a:defRPr/>
            </a:pPr>
            <a:r>
              <a:rPr lang="en-US" dirty="0" smtClean="0">
                <a:effectLst>
                  <a:outerShdw blurRad="38100" dist="38100" dir="2700000" algn="tl">
                    <a:srgbClr val="DDDDDD"/>
                  </a:outerShdw>
                </a:effectLst>
                <a:ea typeface="Tahoma" charset="0"/>
              </a:rPr>
              <a:t>Correct answer is:  A is (</a:t>
            </a:r>
            <a:r>
              <a:rPr lang="en-US" dirty="0" err="1" smtClean="0">
                <a:effectLst>
                  <a:outerShdw blurRad="38100" dist="38100" dir="2700000" algn="tl">
                    <a:srgbClr val="DDDDDD"/>
                  </a:outerShdw>
                </a:effectLst>
                <a:ea typeface="Tahoma" charset="0"/>
              </a:rPr>
              <a:t>Perf</a:t>
            </a:r>
            <a:r>
              <a:rPr lang="en-US" baseline="-25000" dirty="0" err="1" smtClean="0">
                <a:effectLst>
                  <a:outerShdw blurRad="38100" dist="38100" dir="2700000" algn="tl">
                    <a:srgbClr val="DDDDDD"/>
                  </a:outerShdw>
                </a:effectLst>
                <a:ea typeface="Tahoma" charset="0"/>
              </a:rPr>
              <a:t>A</a:t>
            </a:r>
            <a:r>
              <a:rPr lang="en-US" dirty="0" err="1" smtClean="0">
                <a:effectLst>
                  <a:outerShdw blurRad="38100" dist="38100" dir="2700000" algn="tl">
                    <a:srgbClr val="DDDDDD"/>
                  </a:outerShdw>
                </a:effectLst>
                <a:ea typeface="Tahoma" charset="0"/>
              </a:rPr>
              <a:t>-Perf</a:t>
            </a:r>
            <a:r>
              <a:rPr lang="en-US" baseline="-25000" dirty="0" err="1" smtClean="0">
                <a:effectLst>
                  <a:outerShdw blurRad="38100" dist="38100" dir="2700000" algn="tl">
                    <a:srgbClr val="DDDDDD"/>
                  </a:outerShdw>
                </a:effectLst>
                <a:ea typeface="Tahoma" charset="0"/>
              </a:rPr>
              <a:t>B</a:t>
            </a:r>
            <a:r>
              <a:rPr lang="en-US" dirty="0" smtClean="0">
                <a:effectLst>
                  <a:outerShdw blurRad="38100" dist="38100" dir="2700000" algn="tl">
                    <a:srgbClr val="DDDDDD"/>
                  </a:outerShdw>
                </a:effectLst>
                <a:ea typeface="Tahoma" charset="0"/>
              </a:rPr>
              <a:t>)/</a:t>
            </a:r>
            <a:r>
              <a:rPr lang="en-US" dirty="0" err="1" smtClean="0">
                <a:effectLst>
                  <a:outerShdw blurRad="38100" dist="38100" dir="2700000" algn="tl">
                    <a:srgbClr val="DDDDDD"/>
                  </a:outerShdw>
                </a:effectLst>
                <a:ea typeface="Tahoma" charset="0"/>
              </a:rPr>
              <a:t>Per</a:t>
            </a:r>
            <a:r>
              <a:rPr lang="en-US" baseline="-25000" dirty="0" err="1" smtClean="0">
                <a:effectLst>
                  <a:outerShdw blurRad="38100" dist="38100" dir="2700000" algn="tl">
                    <a:srgbClr val="DDDDDD"/>
                  </a:outerShdw>
                </a:effectLst>
                <a:ea typeface="Tahoma" charset="0"/>
              </a:rPr>
              <a:t>B</a:t>
            </a:r>
            <a:r>
              <a:rPr lang="en-US" dirty="0" smtClean="0">
                <a:effectLst>
                  <a:outerShdw blurRad="38100" dist="38100" dir="2700000" algn="tl">
                    <a:srgbClr val="DDDDDD"/>
                  </a:outerShdw>
                </a:effectLst>
                <a:ea typeface="Tahoma" charset="0"/>
              </a:rPr>
              <a:t> faster</a:t>
            </a:r>
          </a:p>
          <a:p>
            <a:pPr lvl="3">
              <a:defRPr/>
            </a:pPr>
            <a:r>
              <a:rPr lang="en-US" dirty="0" smtClean="0">
                <a:effectLst>
                  <a:outerShdw blurRad="38100" dist="38100" dir="2700000" algn="tl">
                    <a:srgbClr val="DDDDDD"/>
                  </a:outerShdw>
                </a:effectLst>
                <a:ea typeface="Tahoma" charset="0"/>
              </a:rPr>
              <a:t>(0.05 - 0.04) / (0.04) = 25% faster</a:t>
            </a:r>
            <a:endParaRPr lang="en-US" dirty="0">
              <a:effectLst>
                <a:outerShdw blurRad="38100" dist="38100" dir="2700000" algn="tl">
                  <a:srgbClr val="DDDDDD"/>
                </a:outerShdw>
              </a:effectLst>
              <a:ea typeface="Tahoma" charset="0"/>
            </a:endParaRPr>
          </a:p>
          <a:p>
            <a:pPr lvl="1">
              <a:defRPr/>
            </a:pPr>
            <a:r>
              <a:rPr lang="en-US" dirty="0">
                <a:effectLst>
                  <a:outerShdw blurRad="38100" dist="38100" dir="2700000" algn="tl">
                    <a:srgbClr val="DDDDDD"/>
                  </a:outerShdw>
                </a:effectLst>
                <a:ea typeface="Tahoma" charset="0"/>
              </a:rPr>
              <a:t>By how much is B slower than A</a:t>
            </a:r>
            <a:r>
              <a:rPr lang="en-US" dirty="0" smtClean="0">
                <a:effectLst>
                  <a:outerShdw blurRad="38100" dist="38100" dir="2700000" algn="tl">
                    <a:srgbClr val="DDDDDD"/>
                  </a:outerShdw>
                </a:effectLst>
                <a:ea typeface="Tahoma" charset="0"/>
              </a:rPr>
              <a:t>?</a:t>
            </a:r>
          </a:p>
          <a:p>
            <a:pPr lvl="2">
              <a:defRPr/>
            </a:pPr>
            <a:r>
              <a:rPr lang="en-US" dirty="0" smtClean="0">
                <a:effectLst>
                  <a:outerShdw blurRad="38100" dist="38100" dir="2700000" algn="tl">
                    <a:srgbClr val="DDDDDD"/>
                  </a:outerShdw>
                </a:effectLst>
                <a:ea typeface="Tahoma" charset="0"/>
              </a:rPr>
              <a:t>Correct answer is:  B is (</a:t>
            </a:r>
            <a:r>
              <a:rPr lang="en-US" dirty="0" err="1" smtClean="0">
                <a:effectLst>
                  <a:outerShdw blurRad="38100" dist="38100" dir="2700000" algn="tl">
                    <a:srgbClr val="DDDDDD"/>
                  </a:outerShdw>
                </a:effectLst>
                <a:ea typeface="Tahoma" charset="0"/>
              </a:rPr>
              <a:t>Perf</a:t>
            </a:r>
            <a:r>
              <a:rPr lang="en-US" baseline="-25000" dirty="0" err="1" smtClean="0">
                <a:effectLst>
                  <a:outerShdw blurRad="38100" dist="38100" dir="2700000" algn="tl">
                    <a:srgbClr val="DDDDDD"/>
                  </a:outerShdw>
                </a:effectLst>
                <a:ea typeface="Tahoma" charset="0"/>
              </a:rPr>
              <a:t>B</a:t>
            </a:r>
            <a:r>
              <a:rPr lang="en-US" dirty="0" err="1" smtClean="0">
                <a:effectLst>
                  <a:outerShdw blurRad="38100" dist="38100" dir="2700000" algn="tl">
                    <a:srgbClr val="DDDDDD"/>
                  </a:outerShdw>
                </a:effectLst>
                <a:ea typeface="Tahoma" charset="0"/>
              </a:rPr>
              <a:t>-Perf</a:t>
            </a:r>
            <a:r>
              <a:rPr lang="en-US" baseline="-25000" dirty="0" err="1" smtClean="0">
                <a:effectLst>
                  <a:outerShdw blurRad="38100" dist="38100" dir="2700000" algn="tl">
                    <a:srgbClr val="DDDDDD"/>
                  </a:outerShdw>
                </a:effectLst>
                <a:ea typeface="Tahoma" charset="0"/>
              </a:rPr>
              <a:t>A</a:t>
            </a:r>
            <a:r>
              <a:rPr lang="en-US" dirty="0" smtClean="0">
                <a:effectLst>
                  <a:outerShdw blurRad="38100" dist="38100" dir="2700000" algn="tl">
                    <a:srgbClr val="DDDDDD"/>
                  </a:outerShdw>
                </a:effectLst>
                <a:ea typeface="Tahoma" charset="0"/>
              </a:rPr>
              <a:t>)/</a:t>
            </a:r>
            <a:r>
              <a:rPr lang="en-US" dirty="0" err="1" smtClean="0">
                <a:effectLst>
                  <a:outerShdw blurRad="38100" dist="38100" dir="2700000" algn="tl">
                    <a:srgbClr val="DDDDDD"/>
                  </a:outerShdw>
                </a:effectLst>
                <a:ea typeface="Tahoma" charset="0"/>
              </a:rPr>
              <a:t>Per</a:t>
            </a:r>
            <a:r>
              <a:rPr lang="en-US" baseline="-25000" dirty="0" err="1" smtClean="0">
                <a:effectLst>
                  <a:outerShdw blurRad="38100" dist="38100" dir="2700000" algn="tl">
                    <a:srgbClr val="DDDDDD"/>
                  </a:outerShdw>
                </a:effectLst>
                <a:ea typeface="Tahoma" charset="0"/>
              </a:rPr>
              <a:t>A</a:t>
            </a:r>
            <a:r>
              <a:rPr lang="en-US" dirty="0" smtClean="0">
                <a:effectLst>
                  <a:outerShdw blurRad="38100" dist="38100" dir="2700000" algn="tl">
                    <a:srgbClr val="DDDDDD"/>
                  </a:outerShdw>
                </a:effectLst>
                <a:ea typeface="Tahoma" charset="0"/>
              </a:rPr>
              <a:t> faster/slower</a:t>
            </a:r>
          </a:p>
          <a:p>
            <a:pPr lvl="3">
              <a:defRPr/>
            </a:pPr>
            <a:r>
              <a:rPr lang="en-US" dirty="0" smtClean="0">
                <a:effectLst>
                  <a:outerShdw blurRad="38100" dist="38100" dir="2700000" algn="tl">
                    <a:srgbClr val="DDDDDD"/>
                  </a:outerShdw>
                </a:effectLst>
                <a:ea typeface="Tahoma" charset="0"/>
              </a:rPr>
              <a:t>(0.04 - 0.05) / (0.05) = -20% faster = 20% slower</a:t>
            </a:r>
          </a:p>
          <a:p>
            <a:pPr lvl="1">
              <a:defRPr/>
            </a:pPr>
            <a:r>
              <a:rPr lang="en-US" dirty="0" smtClean="0">
                <a:effectLst>
                  <a:outerShdw blurRad="38100" dist="38100" dir="2700000" algn="tl">
                    <a:srgbClr val="DDDDDD"/>
                  </a:outerShdw>
                </a:effectLst>
                <a:ea typeface="Tahoma" charset="0"/>
              </a:rPr>
              <a:t>Confusing:  A is 25% faster than B; B is 20% slower</a:t>
            </a:r>
          </a:p>
          <a:p>
            <a:pPr lvl="1">
              <a:defRPr/>
            </a:pPr>
            <a:r>
              <a:rPr lang="en-US" dirty="0" smtClean="0">
                <a:effectLst>
                  <a:outerShdw blurRad="38100" dist="38100" dir="2700000" algn="tl">
                    <a:srgbClr val="DDDDDD"/>
                  </a:outerShdw>
                </a:effectLst>
                <a:ea typeface="Tahoma" charset="0"/>
              </a:rPr>
              <a:t>Better:  A is 1.25 times faster than B; B is 1/1.25 as fast</a:t>
            </a:r>
          </a:p>
          <a:p>
            <a:pPr>
              <a:defRPr/>
            </a:pPr>
            <a:r>
              <a:rPr lang="en-US" dirty="0" smtClean="0">
                <a:effectLst>
                  <a:outerShdw blurRad="38100" dist="38100" dir="2700000" algn="tl">
                    <a:srgbClr val="DDDDDD"/>
                  </a:outerShdw>
                </a:effectLst>
                <a:ea typeface="Tahoma" charset="0"/>
              </a:rPr>
              <a:t>Also:  </a:t>
            </a:r>
            <a:r>
              <a:rPr lang="en-US" dirty="0" smtClean="0">
                <a:effectLst>
                  <a:outerShdw blurRad="38100" dist="38100" dir="2700000" algn="tl">
                    <a:srgbClr val="DDDDDD"/>
                  </a:outerShdw>
                </a:effectLst>
                <a:ea typeface="Tahoma" charset="0"/>
              </a:rPr>
              <a:t>percentages </a:t>
            </a:r>
            <a:r>
              <a:rPr lang="en-US" dirty="0" smtClean="0">
                <a:effectLst>
                  <a:outerShdw blurRad="38100" dist="38100" dir="2700000" algn="tl">
                    <a:srgbClr val="DDDDDD"/>
                  </a:outerShdw>
                </a:effectLst>
                <a:ea typeface="Tahoma" charset="0"/>
              </a:rPr>
              <a:t>are only good up to 100%</a:t>
            </a:r>
          </a:p>
          <a:p>
            <a:pPr lvl="1">
              <a:defRPr/>
            </a:pPr>
            <a:r>
              <a:rPr lang="en-US" dirty="0" smtClean="0">
                <a:effectLst>
                  <a:outerShdw blurRad="38100" dist="38100" dir="2700000" algn="tl">
                    <a:srgbClr val="DDDDDD"/>
                  </a:outerShdw>
                </a:effectLst>
                <a:ea typeface="Tahoma" charset="0"/>
              </a:rPr>
              <a:t>Never say A is 13000% faster than B</a:t>
            </a:r>
            <a:endParaRPr lang="en-US" dirty="0">
              <a:effectLst>
                <a:outerShdw blurRad="38100" dist="38100" dir="2700000" algn="tl">
                  <a:srgbClr val="DDDDDD"/>
                </a:outerShdw>
              </a:effectLst>
              <a:ea typeface="Tahoma" charset="0"/>
            </a:endParaRPr>
          </a:p>
        </p:txBody>
      </p:sp>
      <p:sp>
        <p:nvSpPr>
          <p:cNvPr id="6" name="TextBox 5"/>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t>Neither immediately intuitive; voice of experience</a:t>
            </a:r>
            <a:endParaRPr lang="en-US" sz="3200" i="1" dirty="0"/>
          </a:p>
        </p:txBody>
      </p:sp>
    </p:spTree>
    <p:extLst>
      <p:ext uri="{BB962C8B-B14F-4D97-AF65-F5344CB8AC3E}">
        <p14:creationId xmlns:p14="http://schemas.microsoft.com/office/powerpoint/2010/main" val="715839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dissolve">
                                      <p:cBhvr>
                                        <p:cTn id="10" dur="500"/>
                                        <p:tgtEl>
                                          <p:spTgt spid="1536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dissolve">
                                      <p:cBhvr>
                                        <p:cTn id="13" dur="500"/>
                                        <p:tgtEl>
                                          <p:spTgt spid="153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dissolve">
                                      <p:cBhvr>
                                        <p:cTn id="18" dur="500"/>
                                        <p:tgtEl>
                                          <p:spTgt spid="153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dissolve">
                                      <p:cBhvr>
                                        <p:cTn id="21" dur="500"/>
                                        <p:tgtEl>
                                          <p:spTgt spid="1536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363">
                                            <p:txEl>
                                              <p:pRg st="5" end="5"/>
                                            </p:txEl>
                                          </p:spTgt>
                                        </p:tgtEl>
                                        <p:attrNameLst>
                                          <p:attrName>style.visibility</p:attrName>
                                        </p:attrNameLst>
                                      </p:cBhvr>
                                      <p:to>
                                        <p:strVal val="visible"/>
                                      </p:to>
                                    </p:set>
                                    <p:animEffect transition="in" filter="dissolve">
                                      <p:cBhvr>
                                        <p:cTn id="26" dur="500"/>
                                        <p:tgtEl>
                                          <p:spTgt spid="1536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363">
                                            <p:txEl>
                                              <p:pRg st="6" end="6"/>
                                            </p:txEl>
                                          </p:spTgt>
                                        </p:tgtEl>
                                        <p:attrNameLst>
                                          <p:attrName>style.visibility</p:attrName>
                                        </p:attrNameLst>
                                      </p:cBhvr>
                                      <p:to>
                                        <p:strVal val="visible"/>
                                      </p:to>
                                    </p:set>
                                    <p:animEffect transition="in" filter="dissolve">
                                      <p:cBhvr>
                                        <p:cTn id="29" dur="500"/>
                                        <p:tgtEl>
                                          <p:spTgt spid="1536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363">
                                            <p:txEl>
                                              <p:pRg st="7" end="7"/>
                                            </p:txEl>
                                          </p:spTgt>
                                        </p:tgtEl>
                                        <p:attrNameLst>
                                          <p:attrName>style.visibility</p:attrName>
                                        </p:attrNameLst>
                                      </p:cBhvr>
                                      <p:to>
                                        <p:strVal val="visible"/>
                                      </p:to>
                                    </p:set>
                                    <p:animEffect transition="in" filter="dissolve">
                                      <p:cBhvr>
                                        <p:cTn id="34" dur="500"/>
                                        <p:tgtEl>
                                          <p:spTgt spid="1536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Effect transition="in" filter="dissolve">
                                      <p:cBhvr>
                                        <p:cTn id="39" dur="500"/>
                                        <p:tgtEl>
                                          <p:spTgt spid="15363">
                                            <p:txEl>
                                              <p:pRg st="8" end="8"/>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363">
                                            <p:txEl>
                                              <p:pRg st="9" end="9"/>
                                            </p:txEl>
                                          </p:spTgt>
                                        </p:tgtEl>
                                        <p:attrNameLst>
                                          <p:attrName>style.visibility</p:attrName>
                                        </p:attrNameLst>
                                      </p:cBhvr>
                                      <p:to>
                                        <p:strVal val="visible"/>
                                      </p:to>
                                    </p:set>
                                    <p:animEffect transition="in" filter="dissolve">
                                      <p:cBhvr>
                                        <p:cTn id="42" dur="500"/>
                                        <p:tgtEl>
                                          <p:spTgt spid="1536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3">
                                            <p:txEl>
                                              <p:pRg st="10" end="10"/>
                                            </p:txEl>
                                          </p:spTgt>
                                        </p:tgtEl>
                                        <p:attrNameLst>
                                          <p:attrName>style.visibility</p:attrName>
                                        </p:attrNameLst>
                                      </p:cBhvr>
                                      <p:to>
                                        <p:strVal val="visible"/>
                                      </p:to>
                                    </p:set>
                                    <p:animEffect transition="in" filter="dissolve">
                                      <p:cBhvr>
                                        <p:cTn id="47" dur="500"/>
                                        <p:tgtEl>
                                          <p:spTgt spid="15363">
                                            <p:txEl>
                                              <p:pRg st="10" end="10"/>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5363">
                                            <p:txEl>
                                              <p:pRg st="11" end="11"/>
                                            </p:txEl>
                                          </p:spTgt>
                                        </p:tgtEl>
                                        <p:attrNameLst>
                                          <p:attrName>style.visibility</p:attrName>
                                        </p:attrNameLst>
                                      </p:cBhvr>
                                      <p:to>
                                        <p:strVal val="visible"/>
                                      </p:to>
                                    </p:set>
                                    <p:animEffect transition="in" filter="dissolve">
                                      <p:cBhvr>
                                        <p:cTn id="50" dur="500"/>
                                        <p:tgtEl>
                                          <p:spTgt spid="15363">
                                            <p:txEl>
                                              <p:pRg st="11" end="1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363">
                                            <p:txEl>
                                              <p:pRg st="12" end="12"/>
                                            </p:txEl>
                                          </p:spTgt>
                                        </p:tgtEl>
                                        <p:attrNameLst>
                                          <p:attrName>style.visibility</p:attrName>
                                        </p:attrNameLst>
                                      </p:cBhvr>
                                      <p:to>
                                        <p:strVal val="visible"/>
                                      </p:to>
                                    </p:set>
                                    <p:animEffect transition="in" filter="dissolve">
                                      <p:cBhvr>
                                        <p:cTn id="55" dur="500"/>
                                        <p:tgtEl>
                                          <p:spTgt spid="15363">
                                            <p:txEl>
                                              <p:pRg st="12" end="12"/>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363">
                                            <p:txEl>
                                              <p:pRg st="13" end="13"/>
                                            </p:txEl>
                                          </p:spTgt>
                                        </p:tgtEl>
                                        <p:attrNameLst>
                                          <p:attrName>style.visibility</p:attrName>
                                        </p:attrNameLst>
                                      </p:cBhvr>
                                      <p:to>
                                        <p:strVal val="visible"/>
                                      </p:to>
                                    </p:set>
                                    <p:animEffect transition="in" filter="dissolve">
                                      <p:cBhvr>
                                        <p:cTn id="58" dur="500"/>
                                        <p:tgtEl>
                                          <p:spTgt spid="15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5" name="Rectangle 7"/>
          <p:cNvSpPr>
            <a:spLocks noGrp="1" noChangeArrowheads="1"/>
          </p:cNvSpPr>
          <p:nvPr>
            <p:ph type="title"/>
          </p:nvPr>
        </p:nvSpPr>
        <p:spPr/>
        <p:txBody>
          <a:bodyPr>
            <a:normAutofit fontScale="90000"/>
          </a:bodyPr>
          <a:lstStyle/>
          <a:p>
            <a:pPr>
              <a:defRPr/>
            </a:pPr>
            <a:r>
              <a:rPr lang="en-US" smtClean="0"/>
              <a:t>CPU Clocking</a:t>
            </a:r>
            <a:endParaRPr lang="en-AU"/>
          </a:p>
        </p:txBody>
      </p:sp>
      <p:sp>
        <p:nvSpPr>
          <p:cNvPr id="309256" name="Rectangle 8"/>
          <p:cNvSpPr>
            <a:spLocks noGrp="1" noChangeArrowheads="1"/>
          </p:cNvSpPr>
          <p:nvPr>
            <p:ph idx="1"/>
          </p:nvPr>
        </p:nvSpPr>
        <p:spPr>
          <a:xfrm>
            <a:off x="0" y="1379659"/>
            <a:ext cx="9144000" cy="2873375"/>
          </a:xfrm>
        </p:spPr>
        <p:txBody>
          <a:bodyPr/>
          <a:lstStyle/>
          <a:p>
            <a:pPr>
              <a:defRPr/>
            </a:pPr>
            <a:r>
              <a:rPr lang="en-US" dirty="0" smtClean="0"/>
              <a:t>Operation of digital hardware governed by a constant-rate clock</a:t>
            </a:r>
            <a:endParaRPr lang="en-AU" dirty="0"/>
          </a:p>
        </p:txBody>
      </p:sp>
      <p:sp>
        <p:nvSpPr>
          <p:cNvPr id="2" name="Content Placeholder 1"/>
          <p:cNvSpPr>
            <a:spLocks noGrp="1"/>
          </p:cNvSpPr>
          <p:nvPr>
            <p:ph idx="11"/>
          </p:nvPr>
        </p:nvSpPr>
        <p:spPr>
          <a:xfrm>
            <a:off x="-1588" y="3717032"/>
            <a:ext cx="9144001" cy="2971800"/>
          </a:xfrm>
        </p:spPr>
        <p:txBody>
          <a:bodyPr/>
          <a:lstStyle/>
          <a:p>
            <a:pPr>
              <a:defRPr/>
            </a:pPr>
            <a:r>
              <a:rPr lang="en-US" dirty="0" smtClean="0"/>
              <a:t>Clock period: duration of a clock cycle</a:t>
            </a:r>
          </a:p>
          <a:p>
            <a:pPr lvl="1">
              <a:defRPr/>
            </a:pPr>
            <a:r>
              <a:rPr lang="en-US" dirty="0" smtClean="0"/>
              <a:t>e.g., 250ps = 0.25ns = 250×10</a:t>
            </a:r>
            <a:r>
              <a:rPr lang="en-US" baseline="30000" dirty="0" smtClean="0"/>
              <a:t>–12</a:t>
            </a:r>
            <a:r>
              <a:rPr lang="en-US" dirty="0" smtClean="0"/>
              <a:t>s</a:t>
            </a:r>
          </a:p>
          <a:p>
            <a:pPr>
              <a:defRPr/>
            </a:pPr>
            <a:r>
              <a:rPr lang="en-US" dirty="0" smtClean="0"/>
              <a:t>Clock frequency (rate): cycles per second</a:t>
            </a:r>
          </a:p>
          <a:p>
            <a:pPr lvl="1">
              <a:defRPr/>
            </a:pPr>
            <a:r>
              <a:rPr lang="en-US" dirty="0" smtClean="0"/>
              <a:t>e.g., 1/(0.25ns) = 4GHz = 4000MHz = 4.0×10</a:t>
            </a:r>
            <a:r>
              <a:rPr lang="en-US" baseline="30000" dirty="0" smtClean="0"/>
              <a:t>9</a:t>
            </a:r>
            <a:r>
              <a:rPr lang="en-US" dirty="0" smtClean="0"/>
              <a:t>Hz</a:t>
            </a:r>
            <a:endParaRPr lang="en-AU" dirty="0" smtClean="0"/>
          </a:p>
          <a:p>
            <a:pPr>
              <a:defRPr/>
            </a:pPr>
            <a:endParaRPr lang="en-US" dirty="0"/>
          </a:p>
        </p:txBody>
      </p:sp>
      <p:sp>
        <p:nvSpPr>
          <p:cNvPr id="309250" name="Line 2"/>
          <p:cNvSpPr>
            <a:spLocks noChangeShapeType="1"/>
          </p:cNvSpPr>
          <p:nvPr/>
        </p:nvSpPr>
        <p:spPr bwMode="auto">
          <a:xfrm>
            <a:off x="2627313" y="2348880"/>
            <a:ext cx="17287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51" name="Line 3"/>
          <p:cNvSpPr>
            <a:spLocks noChangeShapeType="1"/>
          </p:cNvSpPr>
          <p:nvPr/>
        </p:nvSpPr>
        <p:spPr bwMode="auto">
          <a:xfrm>
            <a:off x="2627313" y="2344935"/>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52" name="Line 4"/>
          <p:cNvSpPr>
            <a:spLocks noChangeShapeType="1"/>
          </p:cNvSpPr>
          <p:nvPr/>
        </p:nvSpPr>
        <p:spPr bwMode="auto">
          <a:xfrm>
            <a:off x="4356100" y="2344935"/>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53" name="Line 5"/>
          <p:cNvSpPr>
            <a:spLocks noChangeShapeType="1"/>
          </p:cNvSpPr>
          <p:nvPr/>
        </p:nvSpPr>
        <p:spPr bwMode="auto">
          <a:xfrm>
            <a:off x="6083300" y="2344935"/>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54" name="Line 6"/>
          <p:cNvSpPr>
            <a:spLocks noChangeShapeType="1"/>
          </p:cNvSpPr>
          <p:nvPr/>
        </p:nvSpPr>
        <p:spPr bwMode="auto">
          <a:xfrm>
            <a:off x="7812088" y="2344935"/>
            <a:ext cx="0" cy="16557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58" name="Line 10"/>
          <p:cNvSpPr>
            <a:spLocks noChangeShapeType="1"/>
          </p:cNvSpPr>
          <p:nvPr/>
        </p:nvSpPr>
        <p:spPr bwMode="auto">
          <a:xfrm>
            <a:off x="2627313" y="2489398"/>
            <a:ext cx="86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59" name="Line 11"/>
          <p:cNvSpPr>
            <a:spLocks noChangeShapeType="1"/>
          </p:cNvSpPr>
          <p:nvPr/>
        </p:nvSpPr>
        <p:spPr bwMode="auto">
          <a:xfrm>
            <a:off x="2627313" y="2489398"/>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0" name="Line 12"/>
          <p:cNvSpPr>
            <a:spLocks noChangeShapeType="1"/>
          </p:cNvSpPr>
          <p:nvPr/>
        </p:nvSpPr>
        <p:spPr bwMode="auto">
          <a:xfrm>
            <a:off x="3490913" y="2489398"/>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1" name="Line 13"/>
          <p:cNvSpPr>
            <a:spLocks noChangeShapeType="1"/>
          </p:cNvSpPr>
          <p:nvPr/>
        </p:nvSpPr>
        <p:spPr bwMode="auto">
          <a:xfrm>
            <a:off x="3490913" y="2776735"/>
            <a:ext cx="86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2" name="Line 14"/>
          <p:cNvSpPr>
            <a:spLocks noChangeShapeType="1"/>
          </p:cNvSpPr>
          <p:nvPr/>
        </p:nvSpPr>
        <p:spPr bwMode="auto">
          <a:xfrm>
            <a:off x="2339975" y="2776735"/>
            <a:ext cx="2873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3" name="Line 15"/>
          <p:cNvSpPr>
            <a:spLocks noChangeShapeType="1"/>
          </p:cNvSpPr>
          <p:nvPr/>
        </p:nvSpPr>
        <p:spPr bwMode="auto">
          <a:xfrm>
            <a:off x="4356100" y="2489398"/>
            <a:ext cx="86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4" name="Line 16"/>
          <p:cNvSpPr>
            <a:spLocks noChangeShapeType="1"/>
          </p:cNvSpPr>
          <p:nvPr/>
        </p:nvSpPr>
        <p:spPr bwMode="auto">
          <a:xfrm>
            <a:off x="4356100" y="2493591"/>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5" name="Line 17"/>
          <p:cNvSpPr>
            <a:spLocks noChangeShapeType="1"/>
          </p:cNvSpPr>
          <p:nvPr/>
        </p:nvSpPr>
        <p:spPr bwMode="auto">
          <a:xfrm>
            <a:off x="5219700" y="2489398"/>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6" name="Line 18"/>
          <p:cNvSpPr>
            <a:spLocks noChangeShapeType="1"/>
          </p:cNvSpPr>
          <p:nvPr/>
        </p:nvSpPr>
        <p:spPr bwMode="auto">
          <a:xfrm>
            <a:off x="5219700" y="2776735"/>
            <a:ext cx="86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7" name="Line 19"/>
          <p:cNvSpPr>
            <a:spLocks noChangeShapeType="1"/>
          </p:cNvSpPr>
          <p:nvPr/>
        </p:nvSpPr>
        <p:spPr bwMode="auto">
          <a:xfrm>
            <a:off x="6083300" y="2489398"/>
            <a:ext cx="86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8" name="Line 20"/>
          <p:cNvSpPr>
            <a:spLocks noChangeShapeType="1"/>
          </p:cNvSpPr>
          <p:nvPr/>
        </p:nvSpPr>
        <p:spPr bwMode="auto">
          <a:xfrm>
            <a:off x="6083300" y="2489398"/>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69" name="Line 21"/>
          <p:cNvSpPr>
            <a:spLocks noChangeShapeType="1"/>
          </p:cNvSpPr>
          <p:nvPr/>
        </p:nvSpPr>
        <p:spPr bwMode="auto">
          <a:xfrm>
            <a:off x="6946900" y="2489398"/>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0" name="Line 22"/>
          <p:cNvSpPr>
            <a:spLocks noChangeShapeType="1"/>
          </p:cNvSpPr>
          <p:nvPr/>
        </p:nvSpPr>
        <p:spPr bwMode="auto">
          <a:xfrm>
            <a:off x="6946900" y="2776735"/>
            <a:ext cx="86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1" name="Line 23"/>
          <p:cNvSpPr>
            <a:spLocks noChangeShapeType="1"/>
          </p:cNvSpPr>
          <p:nvPr/>
        </p:nvSpPr>
        <p:spPr bwMode="auto">
          <a:xfrm>
            <a:off x="7812088" y="2489398"/>
            <a:ext cx="0" cy="2873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2" name="Line 24"/>
          <p:cNvSpPr>
            <a:spLocks noChangeShapeType="1"/>
          </p:cNvSpPr>
          <p:nvPr/>
        </p:nvSpPr>
        <p:spPr bwMode="auto">
          <a:xfrm>
            <a:off x="7812088" y="2489398"/>
            <a:ext cx="28733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3" name="Freeform 25"/>
          <p:cNvSpPr>
            <a:spLocks/>
          </p:cNvSpPr>
          <p:nvPr/>
        </p:nvSpPr>
        <p:spPr bwMode="auto">
          <a:xfrm>
            <a:off x="4211638" y="3568898"/>
            <a:ext cx="288925" cy="287337"/>
          </a:xfrm>
          <a:custGeom>
            <a:avLst/>
            <a:gdLst>
              <a:gd name="T0" fmla="*/ 0 w 182"/>
              <a:gd name="T1" fmla="*/ 91 h 181"/>
              <a:gd name="T2" fmla="*/ 46 w 182"/>
              <a:gd name="T3" fmla="*/ 0 h 181"/>
              <a:gd name="T4" fmla="*/ 136 w 182"/>
              <a:gd name="T5" fmla="*/ 0 h 181"/>
              <a:gd name="T6" fmla="*/ 182 w 182"/>
              <a:gd name="T7" fmla="*/ 91 h 181"/>
              <a:gd name="T8" fmla="*/ 136 w 182"/>
              <a:gd name="T9" fmla="*/ 181 h 181"/>
              <a:gd name="T10" fmla="*/ 46 w 182"/>
              <a:gd name="T11" fmla="*/ 181 h 181"/>
              <a:gd name="T12" fmla="*/ 0 w 182"/>
              <a:gd name="T13" fmla="*/ 91 h 181"/>
            </a:gdLst>
            <a:ahLst/>
            <a:cxnLst>
              <a:cxn ang="0">
                <a:pos x="T0" y="T1"/>
              </a:cxn>
              <a:cxn ang="0">
                <a:pos x="T2" y="T3"/>
              </a:cxn>
              <a:cxn ang="0">
                <a:pos x="T4" y="T5"/>
              </a:cxn>
              <a:cxn ang="0">
                <a:pos x="T6" y="T7"/>
              </a:cxn>
              <a:cxn ang="0">
                <a:pos x="T8" y="T9"/>
              </a:cxn>
              <a:cxn ang="0">
                <a:pos x="T10" y="T11"/>
              </a:cxn>
              <a:cxn ang="0">
                <a:pos x="T12" y="T13"/>
              </a:cxn>
            </a:cxnLst>
            <a:rect l="0" t="0" r="r" b="b"/>
            <a:pathLst>
              <a:path w="182" h="181">
                <a:moveTo>
                  <a:pt x="0" y="91"/>
                </a:moveTo>
                <a:lnTo>
                  <a:pt x="46" y="0"/>
                </a:lnTo>
                <a:lnTo>
                  <a:pt x="136" y="0"/>
                </a:lnTo>
                <a:lnTo>
                  <a:pt x="182" y="91"/>
                </a:lnTo>
                <a:lnTo>
                  <a:pt x="136" y="181"/>
                </a:lnTo>
                <a:lnTo>
                  <a:pt x="46" y="181"/>
                </a:lnTo>
                <a:lnTo>
                  <a:pt x="0" y="91"/>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4" name="Freeform 26"/>
          <p:cNvSpPr>
            <a:spLocks/>
          </p:cNvSpPr>
          <p:nvPr/>
        </p:nvSpPr>
        <p:spPr bwMode="auto">
          <a:xfrm>
            <a:off x="5940425" y="3568898"/>
            <a:ext cx="288925" cy="287337"/>
          </a:xfrm>
          <a:custGeom>
            <a:avLst/>
            <a:gdLst>
              <a:gd name="T0" fmla="*/ 0 w 182"/>
              <a:gd name="T1" fmla="*/ 91 h 181"/>
              <a:gd name="T2" fmla="*/ 46 w 182"/>
              <a:gd name="T3" fmla="*/ 0 h 181"/>
              <a:gd name="T4" fmla="*/ 136 w 182"/>
              <a:gd name="T5" fmla="*/ 0 h 181"/>
              <a:gd name="T6" fmla="*/ 182 w 182"/>
              <a:gd name="T7" fmla="*/ 91 h 181"/>
              <a:gd name="T8" fmla="*/ 136 w 182"/>
              <a:gd name="T9" fmla="*/ 181 h 181"/>
              <a:gd name="T10" fmla="*/ 46 w 182"/>
              <a:gd name="T11" fmla="*/ 181 h 181"/>
              <a:gd name="T12" fmla="*/ 0 w 182"/>
              <a:gd name="T13" fmla="*/ 91 h 181"/>
            </a:gdLst>
            <a:ahLst/>
            <a:cxnLst>
              <a:cxn ang="0">
                <a:pos x="T0" y="T1"/>
              </a:cxn>
              <a:cxn ang="0">
                <a:pos x="T2" y="T3"/>
              </a:cxn>
              <a:cxn ang="0">
                <a:pos x="T4" y="T5"/>
              </a:cxn>
              <a:cxn ang="0">
                <a:pos x="T6" y="T7"/>
              </a:cxn>
              <a:cxn ang="0">
                <a:pos x="T8" y="T9"/>
              </a:cxn>
              <a:cxn ang="0">
                <a:pos x="T10" y="T11"/>
              </a:cxn>
              <a:cxn ang="0">
                <a:pos x="T12" y="T13"/>
              </a:cxn>
            </a:cxnLst>
            <a:rect l="0" t="0" r="r" b="b"/>
            <a:pathLst>
              <a:path w="182" h="181">
                <a:moveTo>
                  <a:pt x="0" y="91"/>
                </a:moveTo>
                <a:lnTo>
                  <a:pt x="46" y="0"/>
                </a:lnTo>
                <a:lnTo>
                  <a:pt x="136" y="0"/>
                </a:lnTo>
                <a:lnTo>
                  <a:pt x="182" y="91"/>
                </a:lnTo>
                <a:lnTo>
                  <a:pt x="136" y="181"/>
                </a:lnTo>
                <a:lnTo>
                  <a:pt x="46" y="181"/>
                </a:lnTo>
                <a:lnTo>
                  <a:pt x="0" y="91"/>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5" name="Freeform 27"/>
          <p:cNvSpPr>
            <a:spLocks/>
          </p:cNvSpPr>
          <p:nvPr/>
        </p:nvSpPr>
        <p:spPr bwMode="auto">
          <a:xfrm>
            <a:off x="7667625" y="3568898"/>
            <a:ext cx="288925" cy="287337"/>
          </a:xfrm>
          <a:custGeom>
            <a:avLst/>
            <a:gdLst>
              <a:gd name="T0" fmla="*/ 0 w 182"/>
              <a:gd name="T1" fmla="*/ 91 h 181"/>
              <a:gd name="T2" fmla="*/ 46 w 182"/>
              <a:gd name="T3" fmla="*/ 0 h 181"/>
              <a:gd name="T4" fmla="*/ 136 w 182"/>
              <a:gd name="T5" fmla="*/ 0 h 181"/>
              <a:gd name="T6" fmla="*/ 182 w 182"/>
              <a:gd name="T7" fmla="*/ 91 h 181"/>
              <a:gd name="T8" fmla="*/ 136 w 182"/>
              <a:gd name="T9" fmla="*/ 181 h 181"/>
              <a:gd name="T10" fmla="*/ 46 w 182"/>
              <a:gd name="T11" fmla="*/ 181 h 181"/>
              <a:gd name="T12" fmla="*/ 0 w 182"/>
              <a:gd name="T13" fmla="*/ 91 h 181"/>
            </a:gdLst>
            <a:ahLst/>
            <a:cxnLst>
              <a:cxn ang="0">
                <a:pos x="T0" y="T1"/>
              </a:cxn>
              <a:cxn ang="0">
                <a:pos x="T2" y="T3"/>
              </a:cxn>
              <a:cxn ang="0">
                <a:pos x="T4" y="T5"/>
              </a:cxn>
              <a:cxn ang="0">
                <a:pos x="T6" y="T7"/>
              </a:cxn>
              <a:cxn ang="0">
                <a:pos x="T8" y="T9"/>
              </a:cxn>
              <a:cxn ang="0">
                <a:pos x="T10" y="T11"/>
              </a:cxn>
              <a:cxn ang="0">
                <a:pos x="T12" y="T13"/>
              </a:cxn>
            </a:cxnLst>
            <a:rect l="0" t="0" r="r" b="b"/>
            <a:pathLst>
              <a:path w="182" h="181">
                <a:moveTo>
                  <a:pt x="0" y="91"/>
                </a:moveTo>
                <a:lnTo>
                  <a:pt x="46" y="0"/>
                </a:lnTo>
                <a:lnTo>
                  <a:pt x="136" y="0"/>
                </a:lnTo>
                <a:lnTo>
                  <a:pt x="182" y="91"/>
                </a:lnTo>
                <a:lnTo>
                  <a:pt x="136" y="181"/>
                </a:lnTo>
                <a:lnTo>
                  <a:pt x="46" y="181"/>
                </a:lnTo>
                <a:lnTo>
                  <a:pt x="0" y="91"/>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6" name="Line 28"/>
          <p:cNvSpPr>
            <a:spLocks noChangeShapeType="1"/>
          </p:cNvSpPr>
          <p:nvPr/>
        </p:nvSpPr>
        <p:spPr bwMode="auto">
          <a:xfrm>
            <a:off x="2339975" y="4000698"/>
            <a:ext cx="59039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77" name="Line 29"/>
          <p:cNvSpPr>
            <a:spLocks noChangeShapeType="1"/>
          </p:cNvSpPr>
          <p:nvPr/>
        </p:nvSpPr>
        <p:spPr bwMode="auto">
          <a:xfrm flipV="1">
            <a:off x="2339975" y="2344935"/>
            <a:ext cx="0" cy="16557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l">
              <a:defRPr/>
            </a:pPr>
            <a:endParaRPr lang="en-US" b="0">
              <a:latin typeface="+mn-lt"/>
            </a:endParaRPr>
          </a:p>
        </p:txBody>
      </p:sp>
      <p:sp>
        <p:nvSpPr>
          <p:cNvPr id="309278" name="Text Box 30"/>
          <p:cNvSpPr txBox="1">
            <a:spLocks noChangeArrowheads="1"/>
          </p:cNvSpPr>
          <p:nvPr/>
        </p:nvSpPr>
        <p:spPr bwMode="auto">
          <a:xfrm>
            <a:off x="698500" y="2494160"/>
            <a:ext cx="1433513"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latin typeface="+mn-lt"/>
              </a:rPr>
              <a:t>Clock (cycles)</a:t>
            </a:r>
            <a:endParaRPr lang="en-AU" sz="1600" b="0">
              <a:latin typeface="+mn-lt"/>
            </a:endParaRPr>
          </a:p>
        </p:txBody>
      </p:sp>
      <p:sp>
        <p:nvSpPr>
          <p:cNvPr id="309279" name="Text Box 31"/>
          <p:cNvSpPr txBox="1">
            <a:spLocks noChangeArrowheads="1"/>
          </p:cNvSpPr>
          <p:nvPr/>
        </p:nvSpPr>
        <p:spPr bwMode="auto">
          <a:xfrm>
            <a:off x="684213" y="2925960"/>
            <a:ext cx="170815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dirty="0">
                <a:latin typeface="+mn-lt"/>
              </a:rPr>
              <a:t>Data transfer</a:t>
            </a:r>
            <a:br>
              <a:rPr lang="en-US" sz="1600" b="0" dirty="0">
                <a:latin typeface="+mn-lt"/>
              </a:rPr>
            </a:br>
            <a:r>
              <a:rPr lang="en-US" sz="1600" b="0" dirty="0">
                <a:latin typeface="+mn-lt"/>
              </a:rPr>
              <a:t>and computation</a:t>
            </a:r>
            <a:endParaRPr lang="en-AU" sz="1600" b="0" dirty="0">
              <a:latin typeface="+mn-lt"/>
            </a:endParaRPr>
          </a:p>
        </p:txBody>
      </p:sp>
      <p:sp>
        <p:nvSpPr>
          <p:cNvPr id="309280" name="Text Box 32"/>
          <p:cNvSpPr txBox="1">
            <a:spLocks noChangeArrowheads="1"/>
          </p:cNvSpPr>
          <p:nvPr/>
        </p:nvSpPr>
        <p:spPr bwMode="auto">
          <a:xfrm>
            <a:off x="682625" y="3573660"/>
            <a:ext cx="1338263"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dirty="0">
                <a:latin typeface="+mn-lt"/>
              </a:rPr>
              <a:t>Update state</a:t>
            </a:r>
            <a:endParaRPr lang="en-AU" sz="1600" b="0" dirty="0">
              <a:latin typeface="+mn-lt"/>
            </a:endParaRPr>
          </a:p>
        </p:txBody>
      </p:sp>
      <p:sp>
        <p:nvSpPr>
          <p:cNvPr id="309281" name="Rectangle 33"/>
          <p:cNvSpPr>
            <a:spLocks noChangeArrowheads="1"/>
          </p:cNvSpPr>
          <p:nvPr/>
        </p:nvSpPr>
        <p:spPr bwMode="auto">
          <a:xfrm>
            <a:off x="2916238" y="1988840"/>
            <a:ext cx="1150937" cy="1444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282" name="Text Box 34"/>
          <p:cNvSpPr txBox="1">
            <a:spLocks noChangeArrowheads="1"/>
          </p:cNvSpPr>
          <p:nvPr/>
        </p:nvSpPr>
        <p:spPr bwMode="auto">
          <a:xfrm>
            <a:off x="2836863" y="2060848"/>
            <a:ext cx="1323975"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0" dirty="0"/>
              <a:t>Clock period</a:t>
            </a:r>
            <a:endParaRPr lang="en-AU" sz="1600" b="0" dirty="0"/>
          </a:p>
        </p:txBody>
      </p:sp>
      <p:sp>
        <p:nvSpPr>
          <p:cNvPr id="309284" name="Freeform 36"/>
          <p:cNvSpPr>
            <a:spLocks/>
          </p:cNvSpPr>
          <p:nvPr/>
        </p:nvSpPr>
        <p:spPr bwMode="auto">
          <a:xfrm>
            <a:off x="4356100" y="3064073"/>
            <a:ext cx="1727200" cy="287337"/>
          </a:xfrm>
          <a:custGeom>
            <a:avLst/>
            <a:gdLst>
              <a:gd name="T0" fmla="*/ 0 w 1088"/>
              <a:gd name="T1" fmla="*/ 90 h 181"/>
              <a:gd name="T2" fmla="*/ 45 w 1088"/>
              <a:gd name="T3" fmla="*/ 0 h 181"/>
              <a:gd name="T4" fmla="*/ 1043 w 1088"/>
              <a:gd name="T5" fmla="*/ 0 h 181"/>
              <a:gd name="T6" fmla="*/ 1088 w 1088"/>
              <a:gd name="T7" fmla="*/ 90 h 181"/>
              <a:gd name="T8" fmla="*/ 1043 w 1088"/>
              <a:gd name="T9" fmla="*/ 181 h 181"/>
              <a:gd name="T10" fmla="*/ 45 w 1088"/>
              <a:gd name="T11" fmla="*/ 181 h 181"/>
              <a:gd name="T12" fmla="*/ 0 w 1088"/>
              <a:gd name="T13" fmla="*/ 90 h 181"/>
            </a:gdLst>
            <a:ahLst/>
            <a:cxnLst>
              <a:cxn ang="0">
                <a:pos x="T0" y="T1"/>
              </a:cxn>
              <a:cxn ang="0">
                <a:pos x="T2" y="T3"/>
              </a:cxn>
              <a:cxn ang="0">
                <a:pos x="T4" y="T5"/>
              </a:cxn>
              <a:cxn ang="0">
                <a:pos x="T6" y="T7"/>
              </a:cxn>
              <a:cxn ang="0">
                <a:pos x="T8" y="T9"/>
              </a:cxn>
              <a:cxn ang="0">
                <a:pos x="T10" y="T11"/>
              </a:cxn>
              <a:cxn ang="0">
                <a:pos x="T12" y="T13"/>
              </a:cxn>
            </a:cxnLst>
            <a:rect l="0" t="0" r="r" b="b"/>
            <a:pathLst>
              <a:path w="1088" h="181">
                <a:moveTo>
                  <a:pt x="0" y="90"/>
                </a:moveTo>
                <a:lnTo>
                  <a:pt x="45" y="0"/>
                </a:lnTo>
                <a:lnTo>
                  <a:pt x="1043" y="0"/>
                </a:lnTo>
                <a:lnTo>
                  <a:pt x="1088" y="90"/>
                </a:lnTo>
                <a:lnTo>
                  <a:pt x="1043" y="181"/>
                </a:lnTo>
                <a:lnTo>
                  <a:pt x="45" y="181"/>
                </a:lnTo>
                <a:lnTo>
                  <a:pt x="0" y="9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85" name="Freeform 37"/>
          <p:cNvSpPr>
            <a:spLocks/>
          </p:cNvSpPr>
          <p:nvPr/>
        </p:nvSpPr>
        <p:spPr bwMode="auto">
          <a:xfrm>
            <a:off x="2627313" y="3064073"/>
            <a:ext cx="1727200" cy="287337"/>
          </a:xfrm>
          <a:custGeom>
            <a:avLst/>
            <a:gdLst>
              <a:gd name="T0" fmla="*/ 0 w 1088"/>
              <a:gd name="T1" fmla="*/ 90 h 181"/>
              <a:gd name="T2" fmla="*/ 45 w 1088"/>
              <a:gd name="T3" fmla="*/ 0 h 181"/>
              <a:gd name="T4" fmla="*/ 1043 w 1088"/>
              <a:gd name="T5" fmla="*/ 0 h 181"/>
              <a:gd name="T6" fmla="*/ 1088 w 1088"/>
              <a:gd name="T7" fmla="*/ 90 h 181"/>
              <a:gd name="T8" fmla="*/ 1043 w 1088"/>
              <a:gd name="T9" fmla="*/ 181 h 181"/>
              <a:gd name="T10" fmla="*/ 45 w 1088"/>
              <a:gd name="T11" fmla="*/ 181 h 181"/>
              <a:gd name="T12" fmla="*/ 0 w 1088"/>
              <a:gd name="T13" fmla="*/ 90 h 181"/>
            </a:gdLst>
            <a:ahLst/>
            <a:cxnLst>
              <a:cxn ang="0">
                <a:pos x="T0" y="T1"/>
              </a:cxn>
              <a:cxn ang="0">
                <a:pos x="T2" y="T3"/>
              </a:cxn>
              <a:cxn ang="0">
                <a:pos x="T4" y="T5"/>
              </a:cxn>
              <a:cxn ang="0">
                <a:pos x="T6" y="T7"/>
              </a:cxn>
              <a:cxn ang="0">
                <a:pos x="T8" y="T9"/>
              </a:cxn>
              <a:cxn ang="0">
                <a:pos x="T10" y="T11"/>
              </a:cxn>
              <a:cxn ang="0">
                <a:pos x="T12" y="T13"/>
              </a:cxn>
            </a:cxnLst>
            <a:rect l="0" t="0" r="r" b="b"/>
            <a:pathLst>
              <a:path w="1088" h="181">
                <a:moveTo>
                  <a:pt x="0" y="90"/>
                </a:moveTo>
                <a:lnTo>
                  <a:pt x="45" y="0"/>
                </a:lnTo>
                <a:lnTo>
                  <a:pt x="1043" y="0"/>
                </a:lnTo>
                <a:lnTo>
                  <a:pt x="1088" y="90"/>
                </a:lnTo>
                <a:lnTo>
                  <a:pt x="1043" y="181"/>
                </a:lnTo>
                <a:lnTo>
                  <a:pt x="45" y="181"/>
                </a:lnTo>
                <a:lnTo>
                  <a:pt x="0" y="9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9286" name="Freeform 38"/>
          <p:cNvSpPr>
            <a:spLocks/>
          </p:cNvSpPr>
          <p:nvPr/>
        </p:nvSpPr>
        <p:spPr bwMode="auto">
          <a:xfrm>
            <a:off x="6083300" y="3064073"/>
            <a:ext cx="1727200" cy="287337"/>
          </a:xfrm>
          <a:custGeom>
            <a:avLst/>
            <a:gdLst>
              <a:gd name="T0" fmla="*/ 0 w 1088"/>
              <a:gd name="T1" fmla="*/ 90 h 181"/>
              <a:gd name="T2" fmla="*/ 45 w 1088"/>
              <a:gd name="T3" fmla="*/ 0 h 181"/>
              <a:gd name="T4" fmla="*/ 1043 w 1088"/>
              <a:gd name="T5" fmla="*/ 0 h 181"/>
              <a:gd name="T6" fmla="*/ 1088 w 1088"/>
              <a:gd name="T7" fmla="*/ 90 h 181"/>
              <a:gd name="T8" fmla="*/ 1043 w 1088"/>
              <a:gd name="T9" fmla="*/ 181 h 181"/>
              <a:gd name="T10" fmla="*/ 45 w 1088"/>
              <a:gd name="T11" fmla="*/ 181 h 181"/>
              <a:gd name="T12" fmla="*/ 0 w 1088"/>
              <a:gd name="T13" fmla="*/ 90 h 181"/>
            </a:gdLst>
            <a:ahLst/>
            <a:cxnLst>
              <a:cxn ang="0">
                <a:pos x="T0" y="T1"/>
              </a:cxn>
              <a:cxn ang="0">
                <a:pos x="T2" y="T3"/>
              </a:cxn>
              <a:cxn ang="0">
                <a:pos x="T4" y="T5"/>
              </a:cxn>
              <a:cxn ang="0">
                <a:pos x="T6" y="T7"/>
              </a:cxn>
              <a:cxn ang="0">
                <a:pos x="T8" y="T9"/>
              </a:cxn>
              <a:cxn ang="0">
                <a:pos x="T10" y="T11"/>
              </a:cxn>
              <a:cxn ang="0">
                <a:pos x="T12" y="T13"/>
              </a:cxn>
            </a:cxnLst>
            <a:rect l="0" t="0" r="r" b="b"/>
            <a:pathLst>
              <a:path w="1088" h="181">
                <a:moveTo>
                  <a:pt x="0" y="90"/>
                </a:moveTo>
                <a:lnTo>
                  <a:pt x="45" y="0"/>
                </a:lnTo>
                <a:lnTo>
                  <a:pt x="1043" y="0"/>
                </a:lnTo>
                <a:lnTo>
                  <a:pt x="1088" y="90"/>
                </a:lnTo>
                <a:lnTo>
                  <a:pt x="1043" y="181"/>
                </a:lnTo>
                <a:lnTo>
                  <a:pt x="45" y="181"/>
                </a:lnTo>
                <a:lnTo>
                  <a:pt x="0" y="9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9" name="TextBox 38"/>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t>Water hose analogy</a:t>
            </a:r>
            <a:endParaRPr lang="en-US" sz="3200" i="1" dirty="0"/>
          </a:p>
        </p:txBody>
      </p:sp>
    </p:spTree>
    <p:extLst>
      <p:ext uri="{BB962C8B-B14F-4D97-AF65-F5344CB8AC3E}">
        <p14:creationId xmlns:p14="http://schemas.microsoft.com/office/powerpoint/2010/main" val="28746525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fontScale="90000"/>
          </a:bodyPr>
          <a:lstStyle/>
          <a:p>
            <a:pPr>
              <a:defRPr/>
            </a:pPr>
            <a:r>
              <a:rPr lang="en-US" dirty="0">
                <a:ea typeface="Tahoma"/>
              </a:rPr>
              <a:t>Program Clock Cycles</a:t>
            </a:r>
          </a:p>
        </p:txBody>
      </p:sp>
      <p:sp>
        <p:nvSpPr>
          <p:cNvPr id="2053" name="Rectangle 3"/>
          <p:cNvSpPr>
            <a:spLocks noGrp="1" noChangeArrowheads="1"/>
          </p:cNvSpPr>
          <p:nvPr>
            <p:ph idx="1"/>
          </p:nvPr>
        </p:nvSpPr>
        <p:spPr/>
        <p:txBody>
          <a:bodyPr>
            <a:normAutofit/>
          </a:bodyPr>
          <a:lstStyle/>
          <a:p>
            <a:pPr>
              <a:defRPr/>
            </a:pPr>
            <a:r>
              <a:rPr lang="en-US" dirty="0" smtClean="0">
                <a:effectLst>
                  <a:outerShdw blurRad="38100" dist="38100" dir="2700000" algn="tl">
                    <a:srgbClr val="DDDDDD"/>
                  </a:outerShdw>
                </a:effectLst>
                <a:ea typeface="Tahoma"/>
              </a:rPr>
              <a:t>Execution time often reported in cycle counts</a:t>
            </a:r>
          </a:p>
          <a:p>
            <a:pPr lvl="1">
              <a:defRPr/>
            </a:pPr>
            <a:r>
              <a:rPr lang="en-US" dirty="0" smtClean="0">
                <a:effectLst>
                  <a:outerShdw blurRad="38100" dist="38100" dir="2700000" algn="tl">
                    <a:srgbClr val="DDDDDD"/>
                  </a:outerShdw>
                </a:effectLst>
                <a:ea typeface="Tahoma"/>
              </a:rPr>
              <a:t> </a:t>
            </a:r>
            <a:r>
              <a:rPr lang="en-US" dirty="0" smtClean="0">
                <a:effectLst>
                  <a:outerShdw blurRad="38100" dist="38100" dir="2700000" algn="tl">
                    <a:srgbClr val="DDDDDD"/>
                  </a:outerShdw>
                </a:effectLst>
              </a:rPr>
              <a:t>History: </a:t>
            </a:r>
            <a:r>
              <a:rPr lang="en-US" dirty="0" smtClean="0">
                <a:effectLst>
                  <a:outerShdw blurRad="38100" dist="38100" dir="2700000" algn="tl">
                    <a:srgbClr val="DDDDDD"/>
                  </a:outerShdw>
                </a:effectLst>
              </a:rPr>
              <a:t>A </a:t>
            </a:r>
            <a:r>
              <a:rPr lang="en-US" dirty="0" smtClean="0">
                <a:effectLst>
                  <a:outerShdw blurRad="38100" dist="38100" dir="2700000" algn="tl">
                    <a:srgbClr val="DDDDDD"/>
                  </a:outerShdw>
                </a:effectLst>
              </a:rPr>
              <a:t>newer generation of the same processor…</a:t>
            </a:r>
          </a:p>
          <a:p>
            <a:pPr lvl="2">
              <a:defRPr/>
            </a:pPr>
            <a:r>
              <a:rPr lang="en-US" dirty="0" smtClean="0">
                <a:effectLst>
                  <a:outerShdw blurRad="38100" dist="38100" dir="2700000" algn="tl">
                    <a:srgbClr val="DDDDDD"/>
                  </a:outerShdw>
                </a:effectLst>
              </a:rPr>
              <a:t>Used to have </a:t>
            </a:r>
            <a:r>
              <a:rPr lang="en-US" dirty="0" smtClean="0">
                <a:effectLst>
                  <a:outerShdw blurRad="38100" dist="38100" dir="2700000" algn="tl">
                    <a:srgbClr val="DDDDDD"/>
                  </a:outerShdw>
                </a:effectLst>
              </a:rPr>
              <a:t>the same cycle counts for the same program</a:t>
            </a:r>
          </a:p>
          <a:p>
            <a:pPr lvl="2">
              <a:defRPr/>
            </a:pPr>
            <a:r>
              <a:rPr lang="en-US" dirty="0" smtClean="0">
                <a:effectLst>
                  <a:outerShdw blurRad="38100" dist="38100" dir="2700000" algn="tl">
                    <a:srgbClr val="DDDDDD"/>
                  </a:outerShdw>
                </a:effectLst>
              </a:rPr>
              <a:t>But </a:t>
            </a:r>
            <a:r>
              <a:rPr lang="en-US" dirty="0" smtClean="0">
                <a:effectLst>
                  <a:outerShdw blurRad="38100" dist="38100" dir="2700000" algn="tl">
                    <a:srgbClr val="DDDDDD"/>
                  </a:outerShdw>
                </a:effectLst>
              </a:rPr>
              <a:t>a faster clock </a:t>
            </a:r>
            <a:r>
              <a:rPr lang="en-US" dirty="0" smtClean="0">
                <a:effectLst>
                  <a:outerShdw blurRad="38100" dist="38100" dir="2700000" algn="tl">
                    <a:srgbClr val="DDDDDD"/>
                  </a:outerShdw>
                </a:effectLst>
              </a:rPr>
              <a:t>speed (ex, 1 GHz changes to 1.5 GHz</a:t>
            </a:r>
            <a:r>
              <a:rPr lang="en-US" dirty="0" smtClean="0">
                <a:effectLst>
                  <a:outerShdw blurRad="38100" dist="38100" dir="2700000" algn="tl">
                    <a:srgbClr val="DDDDDD"/>
                  </a:outerShdw>
                </a:effectLst>
              </a:rPr>
              <a:t>)</a:t>
            </a:r>
          </a:p>
          <a:p>
            <a:pPr lvl="2">
              <a:defRPr/>
            </a:pPr>
            <a:r>
              <a:rPr lang="en-US" dirty="0" smtClean="0">
                <a:effectLst>
                  <a:outerShdw blurRad="38100" dist="38100" dir="2700000" algn="tl">
                    <a:srgbClr val="DDDDDD"/>
                  </a:outerShdw>
                </a:effectLst>
              </a:rPr>
              <a:t>Not really true anymore, but does focus on CPU performance</a:t>
            </a:r>
            <a:endParaRPr lang="en-US" dirty="0" smtClean="0">
              <a:effectLst>
                <a:outerShdw blurRad="38100" dist="38100" dir="2700000" algn="tl">
                  <a:srgbClr val="DDDDDD"/>
                </a:outerShdw>
              </a:effectLst>
            </a:endParaRPr>
          </a:p>
          <a:p>
            <a:pPr>
              <a:defRPr/>
            </a:pPr>
            <a:r>
              <a:rPr lang="en-US" dirty="0" smtClean="0">
                <a:effectLst>
                  <a:outerShdw blurRad="38100" dist="38100" dir="2700000" algn="tl">
                    <a:srgbClr val="DDDDDD"/>
                  </a:outerShdw>
                </a:effectLst>
              </a:rPr>
              <a:t>Clock “ticks” </a:t>
            </a:r>
            <a:r>
              <a:rPr lang="en-US" dirty="0">
                <a:effectLst>
                  <a:outerShdw blurRad="38100" dist="38100" dir="2700000" algn="tl">
                    <a:srgbClr val="DDDDDD"/>
                  </a:outerShdw>
                </a:effectLst>
              </a:rPr>
              <a:t>indicate when machine state changes </a:t>
            </a:r>
            <a:endParaRPr lang="en-US" dirty="0" smtClean="0">
              <a:effectLst>
                <a:outerShdw blurRad="38100" dist="38100" dir="2700000" algn="tl">
                  <a:srgbClr val="DDDDDD"/>
                </a:outerShdw>
              </a:effectLst>
            </a:endParaRPr>
          </a:p>
          <a:p>
            <a:pPr lvl="1">
              <a:defRPr/>
            </a:pPr>
            <a:r>
              <a:rPr lang="en-US" dirty="0" smtClean="0">
                <a:effectLst>
                  <a:outerShdw blurRad="38100" dist="38100" dir="2700000" algn="tl">
                    <a:srgbClr val="DDDDDD"/>
                  </a:outerShdw>
                </a:effectLst>
              </a:rPr>
              <a:t>Abstraction: model time as discrete </a:t>
            </a:r>
            <a:r>
              <a:rPr lang="en-US" dirty="0" smtClean="0">
                <a:effectLst>
                  <a:outerShdw blurRad="38100" dist="38100" dir="2700000" algn="tl">
                    <a:srgbClr val="DDDDDD"/>
                  </a:outerShdw>
                </a:effectLst>
              </a:rPr>
              <a:t>instead of continuous</a:t>
            </a:r>
          </a:p>
          <a:p>
            <a:pPr>
              <a:defRPr/>
            </a:pPr>
            <a:endParaRPr lang="en-US" dirty="0" smtClean="0">
              <a:effectLst>
                <a:outerShdw blurRad="38100" dist="38100" dir="2700000" algn="tl">
                  <a:srgbClr val="DDDDDD"/>
                </a:outerShdw>
              </a:effectLst>
            </a:endParaRPr>
          </a:p>
          <a:p>
            <a:pPr>
              <a:defRPr/>
            </a:pPr>
            <a:r>
              <a:rPr lang="en-US" dirty="0" smtClean="0">
                <a:effectLst>
                  <a:outerShdw blurRad="38100" dist="38100" dir="2700000" algn="tl">
                    <a:srgbClr val="DDDDDD"/>
                  </a:outerShdw>
                </a:effectLst>
              </a:rPr>
              <a:t>Simple </a:t>
            </a:r>
            <a:r>
              <a:rPr lang="en-US" dirty="0" smtClean="0">
                <a:effectLst>
                  <a:outerShdw blurRad="38100" dist="38100" dir="2700000" algn="tl">
                    <a:srgbClr val="DDDDDD"/>
                  </a:outerShdw>
                </a:effectLst>
              </a:rPr>
              <a:t>relation:</a:t>
            </a:r>
            <a:r>
              <a:rPr lang="en-US" dirty="0">
                <a:effectLst>
                  <a:outerShdw blurRad="38100" dist="38100" dir="2700000" algn="tl">
                    <a:srgbClr val="DDDDDD"/>
                  </a:outerShdw>
                </a:effectLst>
              </a:rPr>
              <a:t/>
            </a:r>
            <a:br>
              <a:rPr lang="en-US" dirty="0">
                <a:effectLst>
                  <a:outerShdw blurRad="38100" dist="38100" dir="2700000" algn="tl">
                    <a:srgbClr val="DDDDDD"/>
                  </a:outerShdw>
                </a:effectLst>
              </a:rPr>
            </a:br>
            <a:endParaRPr lang="en-US" dirty="0">
              <a:effectLst>
                <a:outerShdw blurRad="38100" dist="38100" dir="2700000" algn="tl">
                  <a:srgbClr val="DDDDDD"/>
                </a:outerShdw>
              </a:effectLst>
            </a:endParaRPr>
          </a:p>
          <a:p>
            <a:pPr lvl="2">
              <a:defRPr/>
            </a:pPr>
            <a:endParaRPr lang="en-US" dirty="0">
              <a:effectLst>
                <a:outerShdw blurRad="38100" dist="38100" dir="2700000" algn="tl">
                  <a:srgbClr val="DDDDDD"/>
                </a:outerShdw>
              </a:effectLst>
            </a:endParaRPr>
          </a:p>
        </p:txBody>
      </p:sp>
      <p:grpSp>
        <p:nvGrpSpPr>
          <p:cNvPr id="34819" name="Group 4"/>
          <p:cNvGrpSpPr>
            <a:grpSpLocks/>
          </p:cNvGrpSpPr>
          <p:nvPr/>
        </p:nvGrpSpPr>
        <p:grpSpPr bwMode="auto">
          <a:xfrm>
            <a:off x="3505200" y="4398243"/>
            <a:ext cx="4160838" cy="542925"/>
            <a:chOff x="1036" y="2117"/>
            <a:chExt cx="2621" cy="342"/>
          </a:xfrm>
        </p:grpSpPr>
        <p:grpSp>
          <p:nvGrpSpPr>
            <p:cNvPr id="34823" name="Group 5"/>
            <p:cNvGrpSpPr>
              <a:grpSpLocks/>
            </p:cNvGrpSpPr>
            <p:nvPr/>
          </p:nvGrpSpPr>
          <p:grpSpPr bwMode="auto">
            <a:xfrm>
              <a:off x="1036" y="2117"/>
              <a:ext cx="2621" cy="149"/>
              <a:chOff x="1036" y="2117"/>
              <a:chExt cx="2621" cy="149"/>
            </a:xfrm>
          </p:grpSpPr>
          <p:sp>
            <p:nvSpPr>
              <p:cNvPr id="34825" name="Line 6"/>
              <p:cNvSpPr>
                <a:spLocks noChangeShapeType="1"/>
              </p:cNvSpPr>
              <p:nvPr/>
            </p:nvSpPr>
            <p:spPr bwMode="auto">
              <a:xfrm>
                <a:off x="1036" y="2191"/>
                <a:ext cx="2621" cy="0"/>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6" name="Line 7"/>
              <p:cNvSpPr>
                <a:spLocks noChangeShapeType="1"/>
              </p:cNvSpPr>
              <p:nvPr/>
            </p:nvSpPr>
            <p:spPr bwMode="auto">
              <a:xfrm flipV="1">
                <a:off x="1173"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7" name="Line 8"/>
              <p:cNvSpPr>
                <a:spLocks noChangeShapeType="1"/>
              </p:cNvSpPr>
              <p:nvPr/>
            </p:nvSpPr>
            <p:spPr bwMode="auto">
              <a:xfrm flipV="1">
                <a:off x="1458"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8" name="Line 9"/>
              <p:cNvSpPr>
                <a:spLocks noChangeShapeType="1"/>
              </p:cNvSpPr>
              <p:nvPr/>
            </p:nvSpPr>
            <p:spPr bwMode="auto">
              <a:xfrm flipV="1">
                <a:off x="1742"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9" name="Line 10"/>
              <p:cNvSpPr>
                <a:spLocks noChangeShapeType="1"/>
              </p:cNvSpPr>
              <p:nvPr/>
            </p:nvSpPr>
            <p:spPr bwMode="auto">
              <a:xfrm flipV="1">
                <a:off x="2026"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0" name="Line 11"/>
              <p:cNvSpPr>
                <a:spLocks noChangeShapeType="1"/>
              </p:cNvSpPr>
              <p:nvPr/>
            </p:nvSpPr>
            <p:spPr bwMode="auto">
              <a:xfrm flipV="1">
                <a:off x="2311"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1" name="Line 12"/>
              <p:cNvSpPr>
                <a:spLocks noChangeShapeType="1"/>
              </p:cNvSpPr>
              <p:nvPr/>
            </p:nvSpPr>
            <p:spPr bwMode="auto">
              <a:xfrm flipV="1">
                <a:off x="2595"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2" name="Line 13"/>
              <p:cNvSpPr>
                <a:spLocks noChangeShapeType="1"/>
              </p:cNvSpPr>
              <p:nvPr/>
            </p:nvSpPr>
            <p:spPr bwMode="auto">
              <a:xfrm flipV="1">
                <a:off x="2879"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3" name="Line 14"/>
              <p:cNvSpPr>
                <a:spLocks noChangeShapeType="1"/>
              </p:cNvSpPr>
              <p:nvPr/>
            </p:nvSpPr>
            <p:spPr bwMode="auto">
              <a:xfrm flipV="1">
                <a:off x="3164" y="211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4824" name="Rectangle 15"/>
            <p:cNvSpPr>
              <a:spLocks noChangeArrowheads="1"/>
            </p:cNvSpPr>
            <p:nvPr/>
          </p:nvSpPr>
          <p:spPr bwMode="auto">
            <a:xfrm>
              <a:off x="3301" y="2286"/>
              <a:ext cx="29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a:latin typeface="Times New Roman" charset="0"/>
                  <a:cs typeface="Tahoma" charset="0"/>
                </a:rPr>
                <a:t>time</a:t>
              </a:r>
            </a:p>
          </p:txBody>
        </p:sp>
      </p:grpSp>
      <p:sp>
        <p:nvSpPr>
          <p:cNvPr id="34820" name="Rectangle 18"/>
          <p:cNvSpPr>
            <a:spLocks noChangeArrowheads="1"/>
          </p:cNvSpPr>
          <p:nvPr/>
        </p:nvSpPr>
        <p:spPr bwMode="auto">
          <a:xfrm>
            <a:off x="3489325" y="5789613"/>
            <a:ext cx="1712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graphicFrame>
        <p:nvGraphicFramePr>
          <p:cNvPr id="34821" name="Object 4"/>
          <p:cNvGraphicFramePr>
            <a:graphicFrameLocks noChangeAspect="1"/>
          </p:cNvGraphicFramePr>
          <p:nvPr>
            <p:extLst>
              <p:ext uri="{D42A27DB-BD31-4B8C-83A1-F6EECF244321}">
                <p14:modId xmlns:p14="http://schemas.microsoft.com/office/powerpoint/2010/main" val="1581247955"/>
              </p:ext>
            </p:extLst>
          </p:nvPr>
        </p:nvGraphicFramePr>
        <p:xfrm>
          <a:off x="1115616" y="5288805"/>
          <a:ext cx="7459663" cy="1452563"/>
        </p:xfrm>
        <a:graphic>
          <a:graphicData uri="http://schemas.openxmlformats.org/presentationml/2006/ole">
            <mc:AlternateContent xmlns:mc="http://schemas.openxmlformats.org/markup-compatibility/2006">
              <mc:Choice xmlns:v="urn:schemas-microsoft-com:vml" Requires="v">
                <p:oleObj spid="_x0000_s3082" name="Equation" r:id="rId4" imgW="3390900" imgH="660400" progId="Equation.3">
                  <p:embed/>
                </p:oleObj>
              </mc:Choice>
              <mc:Fallback>
                <p:oleObj name="Equation" r:id="rId4" imgW="33909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5288805"/>
                        <a:ext cx="7459663" cy="1452563"/>
                      </a:xfrm>
                      <a:prstGeom prst="rect">
                        <a:avLst/>
                      </a:prstGeom>
                      <a:solidFill>
                        <a:schemeClr val="accent2">
                          <a:lumMod val="40000"/>
                          <a:lumOff val="6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58513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fontScale="90000"/>
          </a:bodyPr>
          <a:lstStyle/>
          <a:p>
            <a:pPr>
              <a:defRPr/>
            </a:pPr>
            <a:r>
              <a:rPr lang="en-US" dirty="0" smtClean="0"/>
              <a:t>From Cycles to *seconds</a:t>
            </a:r>
            <a:endParaRPr lang="en-US" dirty="0"/>
          </a:p>
        </p:txBody>
      </p:sp>
      <p:sp>
        <p:nvSpPr>
          <p:cNvPr id="2053" name="Rectangle 3"/>
          <p:cNvSpPr>
            <a:spLocks noGrp="1" noChangeArrowheads="1"/>
          </p:cNvSpPr>
          <p:nvPr>
            <p:ph idx="1"/>
          </p:nvPr>
        </p:nvSpPr>
        <p:spPr>
          <a:xfrm>
            <a:off x="-1588" y="1379858"/>
            <a:ext cx="9144000" cy="2873375"/>
          </a:xfrm>
        </p:spPr>
        <p:txBody>
          <a:bodyPr/>
          <a:lstStyle/>
          <a:p>
            <a:pPr>
              <a:defRPr/>
            </a:pPr>
            <a:r>
              <a:rPr lang="en-US" dirty="0" smtClean="0"/>
              <a:t>Relation:</a:t>
            </a:r>
          </a:p>
          <a:p>
            <a:pPr>
              <a:defRPr/>
            </a:pPr>
            <a:endParaRPr lang="en-US" dirty="0"/>
          </a:p>
          <a:p>
            <a:pPr>
              <a:defRPr/>
            </a:pPr>
            <a:endParaRPr lang="en-US" dirty="0"/>
          </a:p>
          <a:p>
            <a:pPr lvl="1">
              <a:defRPr/>
            </a:pPr>
            <a:r>
              <a:rPr lang="en-US" dirty="0"/>
              <a:t>o</a:t>
            </a:r>
            <a:r>
              <a:rPr lang="en-US" dirty="0" smtClean="0"/>
              <a:t>r:</a:t>
            </a:r>
            <a:endParaRPr lang="en-US" dirty="0"/>
          </a:p>
        </p:txBody>
      </p:sp>
      <mc:AlternateContent xmlns:mc="http://schemas.openxmlformats.org/markup-compatibility/2006">
        <mc:Choice xmlns:a14="http://schemas.microsoft.com/office/drawing/2010/main" Requires="a14">
          <p:sp>
            <p:nvSpPr>
              <p:cNvPr id="2" name="Content Placeholder 1"/>
              <p:cNvSpPr>
                <a:spLocks noGrp="1"/>
              </p:cNvSpPr>
              <p:nvPr>
                <p:ph idx="11"/>
              </p:nvPr>
            </p:nvSpPr>
            <p:spPr>
              <a:xfrm>
                <a:off x="-1588" y="3886200"/>
                <a:ext cx="9144001" cy="2590800"/>
              </a:xfrm>
            </p:spPr>
            <p:txBody>
              <a:bodyPr/>
              <a:lstStyle/>
              <a:p>
                <a:pPr lvl="2">
                  <a:defRPr/>
                </a:pPr>
                <a:endParaRPr lang="en-US" dirty="0" smtClean="0"/>
              </a:p>
              <a:p>
                <a:pPr lvl="1">
                  <a:defRPr/>
                </a:pPr>
                <a:r>
                  <a:rPr lang="en-US" dirty="0" smtClean="0"/>
                  <a:t>cycle time = time between ticks = seconds per cycle</a:t>
                </a:r>
              </a:p>
              <a:p>
                <a:pPr lvl="1">
                  <a:defRPr/>
                </a:pPr>
                <a:r>
                  <a:rPr lang="en-US" dirty="0" smtClean="0"/>
                  <a:t>clock rate (frequency) = cycles per second  (1 Hz = 1 cycle/s</a:t>
                </a:r>
                <a:r>
                  <a:rPr lang="en-US" dirty="0" smtClean="0"/>
                  <a:t>)</a:t>
                </a:r>
                <a:endParaRPr lang="en-US" dirty="0" smtClean="0"/>
              </a:p>
              <a:p>
                <a:pPr lvl="1">
                  <a:defRPr/>
                </a:pPr>
                <a:r>
                  <a:rPr lang="en-US" dirty="0" smtClean="0"/>
                  <a:t>A 200 MHz clock has a cycle time of</a:t>
                </a:r>
                <a:r>
                  <a:rPr lang="en-US" dirty="0" smtClean="0"/>
                  <a:t>:</a:t>
                </a:r>
              </a:p>
              <a:p>
                <a:pPr lvl="2">
                  <a:defRPr/>
                </a:pPr>
                <a14:m>
                  <m:oMath xmlns:m="http://schemas.openxmlformats.org/officeDocument/2006/math">
                    <m:f>
                      <m:fPr>
                        <m:ctrlPr>
                          <a:rPr lang="mr-IN" i="1" smtClean="0">
                            <a:latin typeface="Cambria Math" charset="0"/>
                          </a:rPr>
                        </m:ctrlPr>
                      </m:fPr>
                      <m:num>
                        <m:r>
                          <a:rPr lang="en-US" b="0" i="1" smtClean="0">
                            <a:latin typeface="Cambria Math" charset="0"/>
                          </a:rPr>
                          <m:t>1 </m:t>
                        </m:r>
                        <m:r>
                          <a:rPr lang="en-US" b="0" i="1" smtClean="0">
                            <a:latin typeface="Cambria Math" charset="0"/>
                          </a:rPr>
                          <m:t>𝑐𝑦𝑐𝑙𝑒</m:t>
                        </m:r>
                      </m:num>
                      <m:den>
                        <m:r>
                          <a:rPr lang="en-US" b="0" i="1" smtClean="0">
                            <a:latin typeface="Cambria Math" charset="0"/>
                          </a:rPr>
                          <m:t>200 ∗</m:t>
                        </m:r>
                        <m:sSup>
                          <m:sSupPr>
                            <m:ctrlPr>
                              <a:rPr lang="en-US" b="0" i="1" smtClean="0">
                                <a:latin typeface="Cambria Math" charset="0"/>
                              </a:rPr>
                            </m:ctrlPr>
                          </m:sSupPr>
                          <m:e>
                            <m:r>
                              <a:rPr lang="en-US" b="0" i="1" smtClean="0">
                                <a:latin typeface="Cambria Math" charset="0"/>
                              </a:rPr>
                              <m:t>10</m:t>
                            </m:r>
                          </m:e>
                          <m:sup>
                            <m:r>
                              <a:rPr lang="en-US" b="0" i="1" smtClean="0">
                                <a:latin typeface="Cambria Math" charset="0"/>
                              </a:rPr>
                              <m:t>6</m:t>
                            </m:r>
                          </m:sup>
                        </m:sSup>
                        <m:r>
                          <a:rPr lang="en-US" b="0" i="1" smtClean="0">
                            <a:latin typeface="Cambria Math" charset="0"/>
                          </a:rPr>
                          <m:t> </m:t>
                        </m:r>
                        <m:r>
                          <a:rPr lang="en-US" b="0" i="1" smtClean="0">
                            <a:latin typeface="Cambria Math" charset="0"/>
                          </a:rPr>
                          <m:t>𝑐𝑦𝑐𝑙𝑒𝑠</m:t>
                        </m:r>
                        <m:r>
                          <a:rPr lang="en-US" b="0" i="1" smtClean="0">
                            <a:latin typeface="Cambria Math" charset="0"/>
                          </a:rPr>
                          <m:t>/</m:t>
                        </m:r>
                        <m:r>
                          <a:rPr lang="en-US" b="0" i="1" smtClean="0">
                            <a:latin typeface="Cambria Math" charset="0"/>
                          </a:rPr>
                          <m:t>𝑠𝑒𝑐</m:t>
                        </m:r>
                      </m:den>
                    </m:f>
                    <m:r>
                      <a:rPr lang="en-US" b="0" i="1" smtClean="0">
                        <a:latin typeface="Cambria Math" charset="0"/>
                      </a:rPr>
                      <m:t>=5 ∗</m:t>
                    </m:r>
                    <m:sSup>
                      <m:sSupPr>
                        <m:ctrlPr>
                          <a:rPr lang="en-US" b="0" i="1" smtClean="0">
                            <a:latin typeface="Cambria Math" charset="0"/>
                          </a:rPr>
                        </m:ctrlPr>
                      </m:sSupPr>
                      <m:e>
                        <m:r>
                          <a:rPr lang="en-US" b="0" i="1" smtClean="0">
                            <a:latin typeface="Cambria Math" charset="0"/>
                          </a:rPr>
                          <m:t>10</m:t>
                        </m:r>
                      </m:e>
                      <m:sup>
                        <m:r>
                          <a:rPr lang="en-US" b="0" i="1" smtClean="0">
                            <a:latin typeface="Cambria Math" charset="0"/>
                          </a:rPr>
                          <m:t>−9</m:t>
                        </m:r>
                      </m:sup>
                    </m:sSup>
                    <m:r>
                      <a:rPr lang="en-US" b="0" i="1" smtClean="0">
                        <a:latin typeface="Cambria Math" charset="0"/>
                      </a:rPr>
                      <m:t>𝑠𝑒𝑐𝑜𝑛𝑑𝑠</m:t>
                    </m:r>
                    <m:r>
                      <a:rPr lang="en-US" b="0" i="1" smtClean="0">
                        <a:latin typeface="Cambria Math" charset="0"/>
                      </a:rPr>
                      <m:t>=5 </m:t>
                    </m:r>
                    <m:r>
                      <a:rPr lang="en-US" b="0" i="1" smtClean="0">
                        <a:latin typeface="Cambria Math" charset="0"/>
                      </a:rPr>
                      <m:t>𝑛𝑠</m:t>
                    </m:r>
                  </m:oMath>
                </a14:m>
                <a:endParaRPr lang="en-US" dirty="0" smtClean="0"/>
              </a:p>
              <a:p>
                <a:pPr>
                  <a:defRPr/>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1"/>
              </p:nvPr>
            </p:nvSpPr>
            <p:spPr>
              <a:xfrm>
                <a:off x="-1588" y="3886200"/>
                <a:ext cx="9144001" cy="2590800"/>
              </a:xfrm>
              <a:blipFill rotWithShape="0">
                <a:blip r:embed="rId4"/>
                <a:stretch>
                  <a:fillRect/>
                </a:stretch>
              </a:blipFill>
            </p:spPr>
            <p:txBody>
              <a:bodyPr/>
              <a:lstStyle/>
              <a:p>
                <a:r>
                  <a:rPr lang="en-US">
                    <a:noFill/>
                  </a:rPr>
                  <a:t> </a:t>
                </a:r>
              </a:p>
            </p:txBody>
          </p:sp>
        </mc:Fallback>
      </mc:AlternateContent>
      <p:graphicFrame>
        <p:nvGraphicFramePr>
          <p:cNvPr id="36868" name="Object 16">
            <a:hlinkClick r:id="" action="ppaction://ole?verb=0"/>
          </p:cNvPr>
          <p:cNvGraphicFramePr>
            <a:graphicFrameLocks/>
          </p:cNvGraphicFramePr>
          <p:nvPr>
            <p:extLst>
              <p:ext uri="{D42A27DB-BD31-4B8C-83A1-F6EECF244321}">
                <p14:modId xmlns:p14="http://schemas.microsoft.com/office/powerpoint/2010/main" val="1139814054"/>
              </p:ext>
            </p:extLst>
          </p:nvPr>
        </p:nvGraphicFramePr>
        <p:xfrm>
          <a:off x="2565400" y="3166864"/>
          <a:ext cx="4062413" cy="838200"/>
        </p:xfrm>
        <a:graphic>
          <a:graphicData uri="http://schemas.openxmlformats.org/presentationml/2006/ole">
            <mc:AlternateContent xmlns:mc="http://schemas.openxmlformats.org/markup-compatibility/2006">
              <mc:Choice xmlns:v="urn:schemas-microsoft-com:vml" Requires="v">
                <p:oleObj spid="_x0000_s4115" name="Equation" r:id="rId5" imgW="1600200" imgH="330200" progId="Equation.3">
                  <p:embed/>
                </p:oleObj>
              </mc:Choice>
              <mc:Fallback>
                <p:oleObj name="Equation" r:id="rId5" imgW="1600200" imgH="3302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400" y="3166864"/>
                        <a:ext cx="4062413"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6870" name="Rectangle 18"/>
          <p:cNvSpPr>
            <a:spLocks noChangeArrowheads="1"/>
          </p:cNvSpPr>
          <p:nvPr/>
        </p:nvSpPr>
        <p:spPr bwMode="auto">
          <a:xfrm>
            <a:off x="3489325" y="5789613"/>
            <a:ext cx="1712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graphicFrame>
        <p:nvGraphicFramePr>
          <p:cNvPr id="36871" name="Object 4"/>
          <p:cNvGraphicFramePr>
            <a:graphicFrameLocks noChangeAspect="1"/>
          </p:cNvGraphicFramePr>
          <p:nvPr>
            <p:extLst>
              <p:ext uri="{D42A27DB-BD31-4B8C-83A1-F6EECF244321}">
                <p14:modId xmlns:p14="http://schemas.microsoft.com/office/powerpoint/2010/main" val="579140575"/>
              </p:ext>
            </p:extLst>
          </p:nvPr>
        </p:nvGraphicFramePr>
        <p:xfrm>
          <a:off x="1907704" y="1524928"/>
          <a:ext cx="6299200" cy="1227138"/>
        </p:xfrm>
        <a:graphic>
          <a:graphicData uri="http://schemas.openxmlformats.org/presentationml/2006/ole">
            <mc:AlternateContent xmlns:mc="http://schemas.openxmlformats.org/markup-compatibility/2006">
              <mc:Choice xmlns:v="urn:schemas-microsoft-com:vml" Requires="v">
                <p:oleObj spid="_x0000_s4116" name="Equation" r:id="rId7" imgW="3390900" imgH="660400" progId="Equation.3">
                  <p:embed/>
                </p:oleObj>
              </mc:Choice>
              <mc:Fallback>
                <p:oleObj name="Equation" r:id="rId7" imgW="33909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1524928"/>
                        <a:ext cx="6299200" cy="1227138"/>
                      </a:xfrm>
                      <a:prstGeom prst="rect">
                        <a:avLst/>
                      </a:pr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990466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225425" y="312738"/>
            <a:ext cx="666432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6391" name="Rectangle 30"/>
          <p:cNvSpPr>
            <a:spLocks noGrp="1" noChangeArrowheads="1"/>
          </p:cNvSpPr>
          <p:nvPr>
            <p:ph type="title"/>
          </p:nvPr>
        </p:nvSpPr>
        <p:spPr/>
        <p:txBody>
          <a:bodyPr>
            <a:normAutofit fontScale="90000"/>
          </a:bodyPr>
          <a:lstStyle/>
          <a:p>
            <a:pPr>
              <a:defRPr/>
            </a:pPr>
            <a:r>
              <a:rPr lang="en-US" dirty="0">
                <a:ea typeface="Tahoma"/>
              </a:rPr>
              <a:t>How Many Cycles in a Program?</a:t>
            </a:r>
          </a:p>
        </p:txBody>
      </p:sp>
      <p:sp>
        <p:nvSpPr>
          <p:cNvPr id="16387" name="Rectangle 3"/>
          <p:cNvSpPr>
            <a:spLocks noGrp="1" noChangeArrowheads="1"/>
          </p:cNvSpPr>
          <p:nvPr>
            <p:ph type="body" idx="1"/>
          </p:nvPr>
        </p:nvSpPr>
        <p:spPr/>
        <p:txBody>
          <a:bodyPr/>
          <a:lstStyle/>
          <a:p>
            <a:pPr>
              <a:defRPr/>
            </a:pPr>
            <a:r>
              <a:rPr lang="en-US" dirty="0" smtClean="0">
                <a:effectLst>
                  <a:outerShdw blurRad="38100" dist="38100" dir="2700000" algn="tl">
                    <a:srgbClr val="DDDDDD"/>
                  </a:outerShdw>
                </a:effectLst>
                <a:ea typeface="Tahoma"/>
              </a:rPr>
              <a:t>For </a:t>
            </a:r>
            <a:r>
              <a:rPr lang="en-US" u="sng" dirty="0" smtClean="0">
                <a:effectLst>
                  <a:outerShdw blurRad="38100" dist="38100" dir="2700000" algn="tl">
                    <a:srgbClr val="DDDDDD"/>
                  </a:outerShdw>
                </a:effectLst>
                <a:ea typeface="Tahoma"/>
              </a:rPr>
              <a:t>some</a:t>
            </a:r>
            <a:r>
              <a:rPr lang="en-US" dirty="0" smtClean="0">
                <a:effectLst>
                  <a:outerShdw blurRad="38100" dist="38100" dir="2700000" algn="tl">
                    <a:srgbClr val="DDDDDD"/>
                  </a:outerShdw>
                </a:effectLst>
                <a:ea typeface="Tahoma"/>
              </a:rPr>
              <a:t> processors (e.g., MIPS processor)</a:t>
            </a:r>
          </a:p>
          <a:p>
            <a:pPr lvl="1">
              <a:defRPr/>
            </a:pPr>
            <a:r>
              <a:rPr lang="en-US" dirty="0" smtClean="0">
                <a:effectLst>
                  <a:outerShdw blurRad="38100" dist="38100" dir="2700000" algn="tl">
                    <a:srgbClr val="DDDDDD"/>
                  </a:outerShdw>
                </a:effectLst>
              </a:rPr>
              <a:t># </a:t>
            </a:r>
            <a:r>
              <a:rPr lang="en-US" dirty="0">
                <a:effectLst>
                  <a:outerShdw blurRad="38100" dist="38100" dir="2700000" algn="tl">
                    <a:srgbClr val="DDDDDD"/>
                  </a:outerShdw>
                </a:effectLst>
              </a:rPr>
              <a:t>of cycles </a:t>
            </a:r>
            <a:r>
              <a:rPr lang="en-US" dirty="0" smtClean="0">
                <a:effectLst>
                  <a:outerShdw blurRad="38100" dist="38100" dir="2700000" algn="tl">
                    <a:srgbClr val="DDDDDD"/>
                  </a:outerShdw>
                </a:effectLst>
              </a:rPr>
              <a:t>== </a:t>
            </a:r>
            <a:r>
              <a:rPr lang="en-US" dirty="0">
                <a:effectLst>
                  <a:outerShdw blurRad="38100" dist="38100" dir="2700000" algn="tl">
                    <a:srgbClr val="DDDDDD"/>
                  </a:outerShdw>
                </a:effectLst>
              </a:rPr>
              <a:t># of instructions</a:t>
            </a:r>
            <a:br>
              <a:rPr lang="en-US" dirty="0">
                <a:effectLst>
                  <a:outerShdw blurRad="38100" dist="38100" dir="2700000" algn="tl">
                    <a:srgbClr val="DDDDDD"/>
                  </a:outerShdw>
                </a:effectLst>
              </a:rPr>
            </a:br>
            <a:r>
              <a:rPr lang="en-US" dirty="0">
                <a:effectLst>
                  <a:outerShdw blurRad="38100" dist="38100" dir="2700000" algn="tl">
                    <a:srgbClr val="DDDDDD"/>
                  </a:outerShdw>
                </a:effectLst>
              </a:rPr>
              <a:t>	</a:t>
            </a:r>
          </a:p>
        </p:txBody>
      </p:sp>
      <p:sp>
        <p:nvSpPr>
          <p:cNvPr id="44036" name="Rectangle 4"/>
          <p:cNvSpPr>
            <a:spLocks noChangeArrowheads="1"/>
          </p:cNvSpPr>
          <p:nvPr/>
        </p:nvSpPr>
        <p:spPr bwMode="auto">
          <a:xfrm>
            <a:off x="706438" y="4869160"/>
            <a:ext cx="7751762"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lgn="l" defTabSz="904875">
              <a:lnSpc>
                <a:spcPts val="2100"/>
              </a:lnSpc>
              <a:tabLst>
                <a:tab pos="452438" algn="l"/>
                <a:tab pos="904875" algn="l"/>
                <a:tab pos="1357313" algn="l"/>
              </a:tabLst>
            </a:pPr>
            <a:r>
              <a:rPr lang="en-US" sz="1800" b="0" dirty="0">
                <a:solidFill>
                  <a:srgbClr val="000000"/>
                </a:solidFill>
                <a:cs typeface="Tahoma" charset="0"/>
              </a:rPr>
              <a:t>This assumption can be incorrect,</a:t>
            </a:r>
            <a:br>
              <a:rPr lang="en-US" sz="1800" b="0" dirty="0">
                <a:solidFill>
                  <a:srgbClr val="000000"/>
                </a:solidFill>
                <a:cs typeface="Tahoma" charset="0"/>
              </a:rPr>
            </a:br>
            <a:r>
              <a:rPr lang="en-US" sz="1800" b="0" dirty="0">
                <a:solidFill>
                  <a:srgbClr val="000000"/>
                </a:solidFill>
                <a:cs typeface="Tahoma" charset="0"/>
              </a:rPr>
              <a:t>	Different instructions take different amounts of time on different machines.</a:t>
            </a:r>
          </a:p>
          <a:p>
            <a:pPr algn="l" defTabSz="904875">
              <a:lnSpc>
                <a:spcPts val="2100"/>
              </a:lnSpc>
              <a:tabLst>
                <a:tab pos="452438" algn="l"/>
                <a:tab pos="904875" algn="l"/>
                <a:tab pos="1357313" algn="l"/>
              </a:tabLst>
            </a:pPr>
            <a:r>
              <a:rPr lang="en-US" sz="1800" b="0" dirty="0">
                <a:solidFill>
                  <a:srgbClr val="000000"/>
                </a:solidFill>
                <a:cs typeface="Tahoma" charset="0"/>
              </a:rPr>
              <a:t>	Memory accesses might require more cycles than other instructions.</a:t>
            </a:r>
          </a:p>
          <a:p>
            <a:pPr algn="l" defTabSz="904875">
              <a:lnSpc>
                <a:spcPts val="2100"/>
              </a:lnSpc>
              <a:tabLst>
                <a:tab pos="452438" algn="l"/>
                <a:tab pos="904875" algn="l"/>
                <a:tab pos="1357313" algn="l"/>
              </a:tabLst>
            </a:pPr>
            <a:r>
              <a:rPr lang="en-US" sz="1800" b="0" dirty="0">
                <a:solidFill>
                  <a:srgbClr val="000000"/>
                </a:solidFill>
                <a:cs typeface="Tahoma" charset="0"/>
              </a:rPr>
              <a:t>	Floating-Point instructions might require multiple clock cycles to execute.</a:t>
            </a:r>
          </a:p>
          <a:p>
            <a:pPr algn="l" defTabSz="904875">
              <a:lnSpc>
                <a:spcPts val="2100"/>
              </a:lnSpc>
              <a:tabLst>
                <a:tab pos="452438" algn="l"/>
                <a:tab pos="904875" algn="l"/>
                <a:tab pos="1357313" algn="l"/>
              </a:tabLst>
            </a:pPr>
            <a:r>
              <a:rPr lang="en-US" sz="1800" b="0" dirty="0">
                <a:solidFill>
                  <a:srgbClr val="000000"/>
                </a:solidFill>
                <a:cs typeface="Tahoma" charset="0"/>
              </a:rPr>
              <a:t>	Branches might stall execution rate  </a:t>
            </a:r>
          </a:p>
        </p:txBody>
      </p:sp>
      <p:sp>
        <p:nvSpPr>
          <p:cNvPr id="44037" name="Rectangle 5"/>
          <p:cNvSpPr>
            <a:spLocks noChangeArrowheads="1"/>
          </p:cNvSpPr>
          <p:nvPr/>
        </p:nvSpPr>
        <p:spPr bwMode="auto">
          <a:xfrm>
            <a:off x="5357813" y="3956050"/>
            <a:ext cx="7016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1400"/>
              </a:lnSpc>
              <a:tabLst>
                <a:tab pos="452438" algn="l"/>
                <a:tab pos="904875" algn="l"/>
                <a:tab pos="1357313" algn="l"/>
              </a:tabLst>
            </a:pPr>
            <a:r>
              <a:rPr lang="en-US" sz="1200" b="0">
                <a:solidFill>
                  <a:srgbClr val="000000"/>
                </a:solidFill>
                <a:latin typeface="Arial" charset="0"/>
                <a:cs typeface="Tahoma" charset="0"/>
              </a:rPr>
              <a:t>time</a:t>
            </a:r>
          </a:p>
        </p:txBody>
      </p:sp>
      <p:grpSp>
        <p:nvGrpSpPr>
          <p:cNvPr id="44038" name="Group 6"/>
          <p:cNvGrpSpPr>
            <a:grpSpLocks/>
          </p:cNvGrpSpPr>
          <p:nvPr/>
        </p:nvGrpSpPr>
        <p:grpSpPr bwMode="auto">
          <a:xfrm>
            <a:off x="1720850" y="2204864"/>
            <a:ext cx="4160838" cy="2522537"/>
            <a:chOff x="1084" y="1157"/>
            <a:chExt cx="2621" cy="1589"/>
          </a:xfrm>
        </p:grpSpPr>
        <p:sp>
          <p:nvSpPr>
            <p:cNvPr id="44040" name="Line 7"/>
            <p:cNvSpPr>
              <a:spLocks noChangeShapeType="1"/>
            </p:cNvSpPr>
            <p:nvPr/>
          </p:nvSpPr>
          <p:spPr bwMode="auto">
            <a:xfrm>
              <a:off x="1084" y="2671"/>
              <a:ext cx="2621" cy="0"/>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1" name="Line 8"/>
            <p:cNvSpPr>
              <a:spLocks noChangeShapeType="1"/>
            </p:cNvSpPr>
            <p:nvPr/>
          </p:nvSpPr>
          <p:spPr bwMode="auto">
            <a:xfrm flipV="1">
              <a:off x="1221"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2" name="Line 9"/>
            <p:cNvSpPr>
              <a:spLocks noChangeShapeType="1"/>
            </p:cNvSpPr>
            <p:nvPr/>
          </p:nvSpPr>
          <p:spPr bwMode="auto">
            <a:xfrm flipV="1">
              <a:off x="1506"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3" name="Line 10"/>
            <p:cNvSpPr>
              <a:spLocks noChangeShapeType="1"/>
            </p:cNvSpPr>
            <p:nvPr/>
          </p:nvSpPr>
          <p:spPr bwMode="auto">
            <a:xfrm flipV="1">
              <a:off x="1790"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4" name="Line 11"/>
            <p:cNvSpPr>
              <a:spLocks noChangeShapeType="1"/>
            </p:cNvSpPr>
            <p:nvPr/>
          </p:nvSpPr>
          <p:spPr bwMode="auto">
            <a:xfrm flipV="1">
              <a:off x="2074"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5" name="Line 12"/>
            <p:cNvSpPr>
              <a:spLocks noChangeShapeType="1"/>
            </p:cNvSpPr>
            <p:nvPr/>
          </p:nvSpPr>
          <p:spPr bwMode="auto">
            <a:xfrm flipV="1">
              <a:off x="2359"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6" name="Line 13"/>
            <p:cNvSpPr>
              <a:spLocks noChangeShapeType="1"/>
            </p:cNvSpPr>
            <p:nvPr/>
          </p:nvSpPr>
          <p:spPr bwMode="auto">
            <a:xfrm flipV="1">
              <a:off x="2643"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7" name="Line 14"/>
            <p:cNvSpPr>
              <a:spLocks noChangeShapeType="1"/>
            </p:cNvSpPr>
            <p:nvPr/>
          </p:nvSpPr>
          <p:spPr bwMode="auto">
            <a:xfrm flipV="1">
              <a:off x="2927"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8" name="Line 15"/>
            <p:cNvSpPr>
              <a:spLocks noChangeShapeType="1"/>
            </p:cNvSpPr>
            <p:nvPr/>
          </p:nvSpPr>
          <p:spPr bwMode="auto">
            <a:xfrm flipV="1">
              <a:off x="3212" y="2597"/>
              <a:ext cx="0" cy="149"/>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9" name="Rectangle 16"/>
            <p:cNvSpPr>
              <a:spLocks noChangeArrowheads="1"/>
            </p:cNvSpPr>
            <p:nvPr/>
          </p:nvSpPr>
          <p:spPr bwMode="auto">
            <a:xfrm rot="-5400000">
              <a:off x="874" y="1551"/>
              <a:ext cx="1034"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1st instruction</a:t>
              </a:r>
            </a:p>
          </p:txBody>
        </p:sp>
        <p:sp>
          <p:nvSpPr>
            <p:cNvPr id="44050" name="Rectangle 17"/>
            <p:cNvSpPr>
              <a:spLocks noChangeArrowheads="1"/>
            </p:cNvSpPr>
            <p:nvPr/>
          </p:nvSpPr>
          <p:spPr bwMode="auto">
            <a:xfrm rot="-5400000">
              <a:off x="1158" y="1551"/>
              <a:ext cx="1034"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2nd instruction</a:t>
              </a:r>
            </a:p>
          </p:txBody>
        </p:sp>
        <p:sp>
          <p:nvSpPr>
            <p:cNvPr id="44051" name="Rectangle 18"/>
            <p:cNvSpPr>
              <a:spLocks noChangeArrowheads="1"/>
            </p:cNvSpPr>
            <p:nvPr/>
          </p:nvSpPr>
          <p:spPr bwMode="auto">
            <a:xfrm rot="-5400000">
              <a:off x="1442" y="1551"/>
              <a:ext cx="1034"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3rd instruction</a:t>
              </a:r>
            </a:p>
          </p:txBody>
        </p:sp>
        <p:sp>
          <p:nvSpPr>
            <p:cNvPr id="44052" name="Rectangle 19"/>
            <p:cNvSpPr>
              <a:spLocks noChangeArrowheads="1"/>
            </p:cNvSpPr>
            <p:nvPr/>
          </p:nvSpPr>
          <p:spPr bwMode="auto">
            <a:xfrm rot="-5400000">
              <a:off x="2051" y="1875"/>
              <a:ext cx="387"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4th</a:t>
              </a:r>
            </a:p>
          </p:txBody>
        </p:sp>
        <p:sp>
          <p:nvSpPr>
            <p:cNvPr id="44053" name="Rectangle 20"/>
            <p:cNvSpPr>
              <a:spLocks noChangeArrowheads="1"/>
            </p:cNvSpPr>
            <p:nvPr/>
          </p:nvSpPr>
          <p:spPr bwMode="auto">
            <a:xfrm rot="-5400000">
              <a:off x="2335" y="1875"/>
              <a:ext cx="387"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5th</a:t>
              </a:r>
            </a:p>
          </p:txBody>
        </p:sp>
        <p:sp>
          <p:nvSpPr>
            <p:cNvPr id="44054" name="Rectangle 21"/>
            <p:cNvSpPr>
              <a:spLocks noChangeArrowheads="1"/>
            </p:cNvSpPr>
            <p:nvPr/>
          </p:nvSpPr>
          <p:spPr bwMode="auto">
            <a:xfrm rot="-5400000">
              <a:off x="2619" y="1875"/>
              <a:ext cx="387"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6th</a:t>
              </a:r>
            </a:p>
          </p:txBody>
        </p:sp>
        <p:sp>
          <p:nvSpPr>
            <p:cNvPr id="44055" name="Rectangle 22"/>
            <p:cNvSpPr>
              <a:spLocks noChangeArrowheads="1"/>
            </p:cNvSpPr>
            <p:nvPr/>
          </p:nvSpPr>
          <p:spPr bwMode="auto">
            <a:xfrm rot="-5400000">
              <a:off x="2904" y="1804"/>
              <a:ext cx="387"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defTabSz="904875">
                <a:lnSpc>
                  <a:spcPts val="2100"/>
                </a:lnSpc>
                <a:tabLst>
                  <a:tab pos="452438" algn="l"/>
                  <a:tab pos="904875" algn="l"/>
                  <a:tab pos="1357313" algn="l"/>
                </a:tabLst>
              </a:pPr>
              <a:r>
                <a:rPr lang="en-US" sz="1800" b="0">
                  <a:solidFill>
                    <a:srgbClr val="000000"/>
                  </a:solidFill>
                  <a:latin typeface="Arial" charset="0"/>
                  <a:cs typeface="Tahoma" charset="0"/>
                </a:rPr>
                <a:t>...</a:t>
              </a:r>
            </a:p>
          </p:txBody>
        </p:sp>
        <p:sp>
          <p:nvSpPr>
            <p:cNvPr id="44056" name="Rectangle 23"/>
            <p:cNvSpPr>
              <a:spLocks noChangeArrowheads="1"/>
            </p:cNvSpPr>
            <p:nvPr/>
          </p:nvSpPr>
          <p:spPr bwMode="auto">
            <a:xfrm>
              <a:off x="1225" y="2241"/>
              <a:ext cx="285"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sp>
          <p:nvSpPr>
            <p:cNvPr id="44057" name="Rectangle 24"/>
            <p:cNvSpPr>
              <a:spLocks noChangeArrowheads="1"/>
            </p:cNvSpPr>
            <p:nvPr/>
          </p:nvSpPr>
          <p:spPr bwMode="auto">
            <a:xfrm>
              <a:off x="1510" y="2241"/>
              <a:ext cx="284"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sp>
          <p:nvSpPr>
            <p:cNvPr id="44058" name="Rectangle 25"/>
            <p:cNvSpPr>
              <a:spLocks noChangeArrowheads="1"/>
            </p:cNvSpPr>
            <p:nvPr/>
          </p:nvSpPr>
          <p:spPr bwMode="auto">
            <a:xfrm>
              <a:off x="1794" y="2241"/>
              <a:ext cx="284"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sp>
          <p:nvSpPr>
            <p:cNvPr id="44059" name="Rectangle 26"/>
            <p:cNvSpPr>
              <a:spLocks noChangeArrowheads="1"/>
            </p:cNvSpPr>
            <p:nvPr/>
          </p:nvSpPr>
          <p:spPr bwMode="auto">
            <a:xfrm>
              <a:off x="2078" y="2241"/>
              <a:ext cx="284"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sp>
          <p:nvSpPr>
            <p:cNvPr id="44060" name="Rectangle 27"/>
            <p:cNvSpPr>
              <a:spLocks noChangeArrowheads="1"/>
            </p:cNvSpPr>
            <p:nvPr/>
          </p:nvSpPr>
          <p:spPr bwMode="auto">
            <a:xfrm>
              <a:off x="2363" y="2241"/>
              <a:ext cx="284"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sp>
          <p:nvSpPr>
            <p:cNvPr id="44061" name="Rectangle 28"/>
            <p:cNvSpPr>
              <a:spLocks noChangeArrowheads="1"/>
            </p:cNvSpPr>
            <p:nvPr/>
          </p:nvSpPr>
          <p:spPr bwMode="auto">
            <a:xfrm>
              <a:off x="2647" y="2241"/>
              <a:ext cx="284"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sp>
          <p:nvSpPr>
            <p:cNvPr id="44062" name="Rectangle 29"/>
            <p:cNvSpPr>
              <a:spLocks noChangeArrowheads="1"/>
            </p:cNvSpPr>
            <p:nvPr/>
          </p:nvSpPr>
          <p:spPr bwMode="auto">
            <a:xfrm>
              <a:off x="2931" y="2241"/>
              <a:ext cx="284" cy="142"/>
            </a:xfrm>
            <a:prstGeom prst="rect">
              <a:avLst/>
            </a:prstGeom>
            <a:solidFill>
              <a:srgbClr val="FFFFFF"/>
            </a:solidFill>
            <a:ln w="12700">
              <a:solidFill>
                <a:srgbClr val="000000"/>
              </a:solidFill>
              <a:miter lim="800000"/>
              <a:headEnd/>
              <a:tailEnd/>
            </a:ln>
          </p:spPr>
          <p:txBody>
            <a:bodyPr wrap="none" anchor="ctr"/>
            <a:lstStyle/>
            <a:p>
              <a:endParaRPr lang="en-US">
                <a:latin typeface="Tahoma" charset="0"/>
                <a:cs typeface="Tahoma" charset="0"/>
              </a:endParaRPr>
            </a:p>
          </p:txBody>
        </p:sp>
      </p:grpSp>
    </p:spTree>
    <p:extLst>
      <p:ext uri="{BB962C8B-B14F-4D97-AF65-F5344CB8AC3E}">
        <p14:creationId xmlns:p14="http://schemas.microsoft.com/office/powerpoint/2010/main" val="247283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rmAutofit fontScale="90000"/>
          </a:bodyPr>
          <a:lstStyle/>
          <a:p>
            <a:pPr>
              <a:defRPr/>
            </a:pPr>
            <a:r>
              <a:rPr lang="en-US" smtClean="0"/>
              <a:t>Instruction Count and CPI</a:t>
            </a:r>
            <a:endParaRPr lang="en-AU"/>
          </a:p>
        </p:txBody>
      </p:sp>
      <p:sp>
        <p:nvSpPr>
          <p:cNvPr id="315395" name="Rectangle 3"/>
          <p:cNvSpPr>
            <a:spLocks noGrp="1" noChangeArrowheads="1"/>
          </p:cNvSpPr>
          <p:nvPr>
            <p:ph idx="1"/>
          </p:nvPr>
        </p:nvSpPr>
        <p:spPr>
          <a:xfrm>
            <a:off x="0" y="3284983"/>
            <a:ext cx="9144000" cy="3071367"/>
          </a:xfrm>
        </p:spPr>
        <p:txBody>
          <a:bodyPr>
            <a:normAutofit fontScale="92500" lnSpcReduction="20000"/>
          </a:bodyPr>
          <a:lstStyle/>
          <a:p>
            <a:pPr>
              <a:defRPr/>
            </a:pPr>
            <a:r>
              <a:rPr lang="en-US" dirty="0" smtClean="0"/>
              <a:t>Instruction Count for a program</a:t>
            </a:r>
          </a:p>
          <a:p>
            <a:pPr lvl="1">
              <a:defRPr/>
            </a:pPr>
            <a:r>
              <a:rPr lang="en-US" dirty="0" smtClean="0"/>
              <a:t>Determined by</a:t>
            </a:r>
          </a:p>
          <a:p>
            <a:pPr lvl="2">
              <a:defRPr/>
            </a:pPr>
            <a:r>
              <a:rPr lang="en-US" dirty="0" smtClean="0"/>
              <a:t>program</a:t>
            </a:r>
          </a:p>
          <a:p>
            <a:pPr lvl="2">
              <a:defRPr/>
            </a:pPr>
            <a:r>
              <a:rPr lang="en-US" dirty="0" smtClean="0"/>
              <a:t>Instruction set architecture (ISA)</a:t>
            </a:r>
          </a:p>
          <a:p>
            <a:pPr lvl="2">
              <a:defRPr/>
            </a:pPr>
            <a:r>
              <a:rPr lang="en-US" dirty="0" smtClean="0"/>
              <a:t>compiler</a:t>
            </a:r>
          </a:p>
          <a:p>
            <a:pPr>
              <a:defRPr/>
            </a:pPr>
            <a:r>
              <a:rPr lang="en-US" dirty="0" smtClean="0"/>
              <a:t>Average cycles per instruction (“CPI”)</a:t>
            </a:r>
          </a:p>
          <a:p>
            <a:pPr lvl="1">
              <a:defRPr/>
            </a:pPr>
            <a:r>
              <a:rPr lang="en-US" dirty="0" smtClean="0"/>
              <a:t>Determined by CPU hardware</a:t>
            </a:r>
          </a:p>
          <a:p>
            <a:pPr lvl="1">
              <a:defRPr/>
            </a:pPr>
            <a:r>
              <a:rPr lang="en-US" dirty="0" smtClean="0"/>
              <a:t>If different instructions have different CPI</a:t>
            </a:r>
          </a:p>
          <a:p>
            <a:pPr lvl="2">
              <a:defRPr/>
            </a:pPr>
            <a:r>
              <a:rPr lang="en-US" dirty="0" smtClean="0"/>
              <a:t>Average CPI affected by instruction mix</a:t>
            </a:r>
            <a:endParaRPr lang="en-AU" dirty="0"/>
          </a:p>
        </p:txBody>
      </p:sp>
      <p:graphicFrame>
        <p:nvGraphicFramePr>
          <p:cNvPr id="38915" name="Object 4"/>
          <p:cNvGraphicFramePr>
            <a:graphicFrameLocks noChangeAspect="1"/>
          </p:cNvGraphicFramePr>
          <p:nvPr>
            <p:extLst>
              <p:ext uri="{D42A27DB-BD31-4B8C-83A1-F6EECF244321}">
                <p14:modId xmlns:p14="http://schemas.microsoft.com/office/powerpoint/2010/main" val="649618824"/>
              </p:ext>
            </p:extLst>
          </p:nvPr>
        </p:nvGraphicFramePr>
        <p:xfrm>
          <a:off x="848519" y="1268760"/>
          <a:ext cx="7446962" cy="1890713"/>
        </p:xfrm>
        <a:graphic>
          <a:graphicData uri="http://schemas.openxmlformats.org/presentationml/2006/ole">
            <mc:AlternateContent xmlns:mc="http://schemas.openxmlformats.org/markup-compatibility/2006">
              <mc:Choice xmlns:v="urn:schemas-microsoft-com:vml" Requires="v">
                <p:oleObj spid="_x0000_s5129" name="Equation" r:id="rId4" imgW="3695700" imgH="939800" progId="Equation.3">
                  <p:embed/>
                </p:oleObj>
              </mc:Choice>
              <mc:Fallback>
                <p:oleObj name="Equation" r:id="rId4" imgW="3695700" imgH="93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19" y="1268760"/>
                        <a:ext cx="7446962" cy="1890713"/>
                      </a:xfrm>
                      <a:prstGeom prst="rect">
                        <a:avLst/>
                      </a:pr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05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Tahoma"/>
              </a:rPr>
              <a:t>Topics</a:t>
            </a:r>
            <a:endParaRPr lang="en-US" dirty="0">
              <a:ea typeface="Tahoma"/>
            </a:endParaRPr>
          </a:p>
        </p:txBody>
      </p:sp>
      <p:sp>
        <p:nvSpPr>
          <p:cNvPr id="3" name="Content Placeholder 2"/>
          <p:cNvSpPr>
            <a:spLocks noGrp="1"/>
          </p:cNvSpPr>
          <p:nvPr>
            <p:ph idx="1"/>
          </p:nvPr>
        </p:nvSpPr>
        <p:spPr/>
        <p:txBody>
          <a:bodyPr/>
          <a:lstStyle/>
          <a:p>
            <a:pPr>
              <a:defRPr/>
            </a:pPr>
            <a:r>
              <a:rPr lang="en-US" dirty="0" smtClean="0">
                <a:ea typeface="Tahoma"/>
              </a:rPr>
              <a:t>Defining “Performance”</a:t>
            </a:r>
          </a:p>
          <a:p>
            <a:pPr>
              <a:defRPr/>
            </a:pPr>
            <a:r>
              <a:rPr lang="en-US" dirty="0" smtClean="0">
                <a:ea typeface="Tahoma"/>
              </a:rPr>
              <a:t>Performance Measures</a:t>
            </a:r>
          </a:p>
          <a:p>
            <a:pPr>
              <a:defRPr/>
            </a:pPr>
            <a:r>
              <a:rPr lang="en-US" dirty="0" smtClean="0">
                <a:ea typeface="Tahoma"/>
              </a:rPr>
              <a:t>How to improve performance</a:t>
            </a:r>
          </a:p>
          <a:p>
            <a:pPr>
              <a:defRPr/>
            </a:pPr>
            <a:r>
              <a:rPr lang="en-US" dirty="0" smtClean="0">
                <a:ea typeface="Tahoma"/>
              </a:rPr>
              <a:t>Performance pitfalls</a:t>
            </a:r>
          </a:p>
          <a:p>
            <a:pPr>
              <a:defRPr/>
            </a:pPr>
            <a:r>
              <a:rPr lang="en-US" dirty="0" smtClean="0">
                <a:ea typeface="Tahoma"/>
              </a:rPr>
              <a:t>Examples</a:t>
            </a:r>
          </a:p>
          <a:p>
            <a:pPr>
              <a:defRPr/>
            </a:pPr>
            <a:endParaRPr lang="en-US" dirty="0">
              <a:ea typeface="Tahoma"/>
            </a:endParaRPr>
          </a:p>
        </p:txBody>
      </p:sp>
    </p:spTree>
    <p:extLst>
      <p:ext uri="{BB962C8B-B14F-4D97-AF65-F5344CB8AC3E}">
        <p14:creationId xmlns:p14="http://schemas.microsoft.com/office/powerpoint/2010/main" val="325203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25425" y="312738"/>
            <a:ext cx="3544888"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7412" name="Rectangle 4"/>
          <p:cNvSpPr>
            <a:spLocks noGrp="1" noChangeArrowheads="1"/>
          </p:cNvSpPr>
          <p:nvPr>
            <p:ph type="title"/>
          </p:nvPr>
        </p:nvSpPr>
        <p:spPr/>
        <p:txBody>
          <a:bodyPr>
            <a:normAutofit fontScale="90000"/>
          </a:bodyPr>
          <a:lstStyle/>
          <a:p>
            <a:pPr>
              <a:defRPr/>
            </a:pPr>
            <a:r>
              <a:rPr lang="en-US" dirty="0">
                <a:ea typeface="Tahoma"/>
              </a:rPr>
              <a:t>Now that </a:t>
            </a:r>
            <a:r>
              <a:rPr lang="en-US" dirty="0" smtClean="0">
                <a:ea typeface="Tahoma"/>
              </a:rPr>
              <a:t>we understand cycles</a:t>
            </a:r>
            <a:endParaRPr lang="en-US" dirty="0">
              <a:ea typeface="Tahoma"/>
            </a:endParaRPr>
          </a:p>
        </p:txBody>
      </p:sp>
      <p:sp>
        <p:nvSpPr>
          <p:cNvPr id="17411" name="Rectangle 3"/>
          <p:cNvSpPr>
            <a:spLocks noGrp="1" noChangeArrowheads="1"/>
          </p:cNvSpPr>
          <p:nvPr>
            <p:ph type="body" idx="1"/>
          </p:nvPr>
        </p:nvSpPr>
        <p:spPr/>
        <p:txBody>
          <a:bodyPr>
            <a:normAutofit/>
          </a:bodyPr>
          <a:lstStyle/>
          <a:p>
            <a:pPr>
              <a:defRPr/>
            </a:pPr>
            <a:r>
              <a:rPr lang="en-US" dirty="0">
                <a:effectLst>
                  <a:outerShdw blurRad="38100" dist="38100" dir="2700000" algn="tl">
                    <a:srgbClr val="DDDDDD"/>
                  </a:outerShdw>
                </a:effectLst>
                <a:ea typeface="Tahoma"/>
              </a:rPr>
              <a:t>A given program will require</a:t>
            </a:r>
          </a:p>
          <a:p>
            <a:pPr lvl="1">
              <a:defRPr/>
            </a:pPr>
            <a:r>
              <a:rPr lang="en-US" dirty="0">
                <a:effectLst>
                  <a:outerShdw blurRad="38100" dist="38100" dir="2700000" algn="tl">
                    <a:srgbClr val="DDDDDD"/>
                  </a:outerShdw>
                </a:effectLst>
              </a:rPr>
              <a:t>some number of instructions (machine instructions)</a:t>
            </a:r>
          </a:p>
          <a:p>
            <a:pPr lvl="1">
              <a:defRPr/>
            </a:pPr>
            <a:r>
              <a:rPr lang="en-US" dirty="0">
                <a:effectLst>
                  <a:outerShdw blurRad="38100" dist="38100" dir="2700000" algn="tl">
                    <a:srgbClr val="DDDDDD"/>
                  </a:outerShdw>
                </a:effectLst>
              </a:rPr>
              <a:t>some number of cycles</a:t>
            </a:r>
          </a:p>
          <a:p>
            <a:pPr lvl="1">
              <a:defRPr/>
            </a:pPr>
            <a:r>
              <a:rPr lang="en-US" dirty="0">
                <a:effectLst>
                  <a:outerShdw blurRad="38100" dist="38100" dir="2700000" algn="tl">
                    <a:srgbClr val="DDDDDD"/>
                  </a:outerShdw>
                </a:effectLst>
              </a:rPr>
              <a:t>some number of seconds</a:t>
            </a:r>
          </a:p>
          <a:p>
            <a:pPr>
              <a:defRPr/>
            </a:pPr>
            <a:r>
              <a:rPr lang="en-US" dirty="0">
                <a:effectLst>
                  <a:outerShdw blurRad="38100" dist="38100" dir="2700000" algn="tl">
                    <a:srgbClr val="DDDDDD"/>
                  </a:outerShdw>
                </a:effectLst>
                <a:ea typeface="Tahoma"/>
              </a:rPr>
              <a:t>We have a vocabulary that relates these quantities:</a:t>
            </a:r>
          </a:p>
          <a:p>
            <a:pPr lvl="1">
              <a:defRPr/>
            </a:pPr>
            <a:r>
              <a:rPr lang="en-US" dirty="0">
                <a:solidFill>
                  <a:schemeClr val="accent1"/>
                </a:solidFill>
                <a:effectLst>
                  <a:outerShdw blurRad="38100" dist="38100" dir="2700000" algn="tl">
                    <a:srgbClr val="DDDDDD"/>
                  </a:outerShdw>
                </a:effectLst>
              </a:rPr>
              <a:t>cycle time </a:t>
            </a:r>
            <a:r>
              <a:rPr lang="en-US" dirty="0">
                <a:effectLst>
                  <a:outerShdw blurRad="38100" dist="38100" dir="2700000" algn="tl">
                    <a:srgbClr val="DDDDDD"/>
                  </a:outerShdw>
                </a:effectLst>
              </a:rPr>
              <a:t>(seconds per cycle)</a:t>
            </a:r>
          </a:p>
          <a:p>
            <a:pPr lvl="1">
              <a:defRPr/>
            </a:pPr>
            <a:r>
              <a:rPr lang="en-US" dirty="0">
                <a:solidFill>
                  <a:srgbClr val="A50021"/>
                </a:solidFill>
                <a:effectLst>
                  <a:outerShdw blurRad="38100" dist="38100" dir="2700000" algn="tl">
                    <a:srgbClr val="DDDDDD"/>
                  </a:outerShdw>
                </a:effectLst>
              </a:rPr>
              <a:t>clock rate </a:t>
            </a:r>
            <a:r>
              <a:rPr lang="en-US" dirty="0">
                <a:effectLst>
                  <a:outerShdw blurRad="38100" dist="38100" dir="2700000" algn="tl">
                    <a:srgbClr val="DDDDDD"/>
                  </a:outerShdw>
                </a:effectLst>
              </a:rPr>
              <a:t>(cycles per second)</a:t>
            </a:r>
          </a:p>
          <a:p>
            <a:pPr lvl="1">
              <a:defRPr/>
            </a:pPr>
            <a:r>
              <a:rPr lang="en-US" dirty="0">
                <a:solidFill>
                  <a:srgbClr val="A50021"/>
                </a:solidFill>
                <a:effectLst>
                  <a:outerShdw blurRad="38100" dist="38100" dir="2700000" algn="tl">
                    <a:srgbClr val="DDDDDD"/>
                  </a:outerShdw>
                </a:effectLst>
              </a:rPr>
              <a:t>CPI</a:t>
            </a:r>
            <a:r>
              <a:rPr lang="en-US" dirty="0">
                <a:effectLst>
                  <a:outerShdw blurRad="38100" dist="38100" dir="2700000" algn="tl">
                    <a:srgbClr val="DDDDDD"/>
                  </a:outerShdw>
                </a:effectLst>
              </a:rPr>
              <a:t> (average </a:t>
            </a:r>
            <a:r>
              <a:rPr lang="en-US" dirty="0" smtClean="0">
                <a:effectLst>
                  <a:outerShdw blurRad="38100" dist="38100" dir="2700000" algn="tl">
                    <a:srgbClr val="DDDDDD"/>
                  </a:outerShdw>
                </a:effectLst>
              </a:rPr>
              <a:t>cycles per </a:t>
            </a:r>
            <a:r>
              <a:rPr lang="en-US" dirty="0">
                <a:effectLst>
                  <a:outerShdw blurRad="38100" dist="38100" dir="2700000" algn="tl">
                    <a:srgbClr val="DDDDDD"/>
                  </a:outerShdw>
                </a:effectLst>
              </a:rPr>
              <a:t>instruction)</a:t>
            </a:r>
          </a:p>
          <a:p>
            <a:pPr lvl="2">
              <a:defRPr/>
            </a:pPr>
            <a:r>
              <a:rPr lang="en-US" dirty="0">
                <a:effectLst>
                  <a:outerShdw blurRad="38100" dist="38100" dir="2700000" algn="tl">
                    <a:srgbClr val="DDDDDD"/>
                  </a:outerShdw>
                </a:effectLst>
              </a:rPr>
              <a:t>a floating point intensive application might have a higher CPI</a:t>
            </a:r>
          </a:p>
          <a:p>
            <a:pPr lvl="1">
              <a:defRPr/>
            </a:pPr>
            <a:r>
              <a:rPr lang="en-US" dirty="0">
                <a:solidFill>
                  <a:srgbClr val="A50021"/>
                </a:solidFill>
                <a:effectLst>
                  <a:outerShdw blurRad="38100" dist="38100" dir="2700000" algn="tl">
                    <a:srgbClr val="DDDDDD"/>
                  </a:outerShdw>
                </a:effectLst>
              </a:rPr>
              <a:t>MIPS </a:t>
            </a:r>
            <a:r>
              <a:rPr lang="en-US" dirty="0">
                <a:effectLst>
                  <a:outerShdw blurRad="38100" dist="38100" dir="2700000" algn="tl">
                    <a:srgbClr val="DDDDDD"/>
                  </a:outerShdw>
                </a:effectLst>
              </a:rPr>
              <a:t>(millions of instructions per second)</a:t>
            </a:r>
          </a:p>
          <a:p>
            <a:pPr lvl="2">
              <a:defRPr/>
            </a:pPr>
            <a:r>
              <a:rPr lang="en-US" dirty="0">
                <a:effectLst>
                  <a:outerShdw blurRad="38100" dist="38100" dir="2700000" algn="tl">
                    <a:srgbClr val="DDDDDD"/>
                  </a:outerShdw>
                </a:effectLst>
              </a:rPr>
              <a:t>this would be higher for a program using simple instructions</a:t>
            </a:r>
          </a:p>
        </p:txBody>
      </p:sp>
    </p:spTree>
    <p:extLst>
      <p:ext uri="{BB962C8B-B14F-4D97-AF65-F5344CB8AC3E}">
        <p14:creationId xmlns:p14="http://schemas.microsoft.com/office/powerpoint/2010/main" val="1068007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pPr>
              <a:defRPr/>
            </a:pPr>
            <a:r>
              <a:rPr lang="en-US" dirty="0">
                <a:ea typeface="Tahoma"/>
              </a:rPr>
              <a:t>Computer Performance Measure</a:t>
            </a:r>
          </a:p>
        </p:txBody>
      </p:sp>
      <p:sp>
        <p:nvSpPr>
          <p:cNvPr id="40962" name="Text Box 7"/>
          <p:cNvSpPr txBox="1">
            <a:spLocks noChangeArrowheads="1"/>
          </p:cNvSpPr>
          <p:nvPr/>
        </p:nvSpPr>
        <p:spPr bwMode="auto">
          <a:xfrm>
            <a:off x="1822450" y="1524000"/>
            <a:ext cx="36893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sz="1800" b="0">
                <a:solidFill>
                  <a:srgbClr val="CC0000"/>
                </a:solidFill>
                <a:latin typeface="Tahoma" charset="0"/>
                <a:cs typeface="Tahoma" charset="0"/>
              </a:rPr>
              <a:t>Millions of Instructions per Second</a:t>
            </a:r>
          </a:p>
        </p:txBody>
      </p:sp>
      <p:sp>
        <p:nvSpPr>
          <p:cNvPr id="40963" name="Line 8"/>
          <p:cNvSpPr>
            <a:spLocks noChangeShapeType="1"/>
          </p:cNvSpPr>
          <p:nvPr/>
        </p:nvSpPr>
        <p:spPr bwMode="auto">
          <a:xfrm flipH="1">
            <a:off x="2946400" y="1879600"/>
            <a:ext cx="152400" cy="685800"/>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64" name="Text Box 9"/>
          <p:cNvSpPr txBox="1">
            <a:spLocks noChangeArrowheads="1"/>
          </p:cNvSpPr>
          <p:nvPr/>
        </p:nvSpPr>
        <p:spPr bwMode="auto">
          <a:xfrm>
            <a:off x="5957888" y="1524000"/>
            <a:ext cx="19986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sz="1800" b="0">
                <a:solidFill>
                  <a:srgbClr val="CC0000"/>
                </a:solidFill>
                <a:latin typeface="Tahoma" charset="0"/>
                <a:cs typeface="Tahoma" charset="0"/>
              </a:rPr>
              <a:t>Frequency in MHz</a:t>
            </a:r>
          </a:p>
        </p:txBody>
      </p:sp>
      <p:sp>
        <p:nvSpPr>
          <p:cNvPr id="40965" name="Line 10"/>
          <p:cNvSpPr>
            <a:spLocks noChangeShapeType="1"/>
          </p:cNvSpPr>
          <p:nvPr/>
        </p:nvSpPr>
        <p:spPr bwMode="auto">
          <a:xfrm flipH="1">
            <a:off x="6680200" y="1879600"/>
            <a:ext cx="381000" cy="558800"/>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66" name="Rectangle 11"/>
          <p:cNvSpPr>
            <a:spLocks noChangeArrowheads="1"/>
          </p:cNvSpPr>
          <p:nvPr/>
        </p:nvSpPr>
        <p:spPr bwMode="auto">
          <a:xfrm>
            <a:off x="758825" y="4795838"/>
            <a:ext cx="6775450"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p>
            <a:pPr algn="l">
              <a:lnSpc>
                <a:spcPct val="90000"/>
              </a:lnSpc>
            </a:pPr>
            <a:r>
              <a:rPr lang="en-US" b="0">
                <a:latin typeface="Tahoma" charset="0"/>
                <a:cs typeface="Tahoma" charset="0"/>
              </a:rPr>
              <a:t>Historically:</a:t>
            </a:r>
          </a:p>
          <a:p>
            <a:pPr algn="l">
              <a:lnSpc>
                <a:spcPct val="90000"/>
              </a:lnSpc>
            </a:pPr>
            <a:r>
              <a:rPr lang="en-US" b="0">
                <a:latin typeface="Tahoma" charset="0"/>
                <a:cs typeface="Tahoma" charset="0"/>
              </a:rPr>
              <a:t>     PDP-11, VAX, Intel 8086:		CPI &gt; 1</a:t>
            </a:r>
          </a:p>
          <a:p>
            <a:pPr lvl="1" algn="l">
              <a:lnSpc>
                <a:spcPct val="90000"/>
              </a:lnSpc>
            </a:pPr>
            <a:r>
              <a:rPr lang="en-US" b="0">
                <a:latin typeface="Tahoma" charset="0"/>
                <a:cs typeface="Tahoma" charset="0"/>
              </a:rPr>
              <a:t>Load/Store RISC machines</a:t>
            </a:r>
            <a:br>
              <a:rPr lang="en-US" b="0">
                <a:latin typeface="Tahoma" charset="0"/>
                <a:cs typeface="Tahoma" charset="0"/>
              </a:rPr>
            </a:br>
            <a:r>
              <a:rPr lang="en-US" b="0">
                <a:latin typeface="Tahoma" charset="0"/>
                <a:cs typeface="Tahoma" charset="0"/>
              </a:rPr>
              <a:t>MIPS, SPARC, PowerPC, miniMIPS:  	CPI = 1</a:t>
            </a:r>
          </a:p>
          <a:p>
            <a:pPr lvl="1" algn="l">
              <a:lnSpc>
                <a:spcPct val="90000"/>
              </a:lnSpc>
            </a:pPr>
            <a:r>
              <a:rPr lang="en-US" b="0">
                <a:latin typeface="Tahoma" charset="0"/>
                <a:cs typeface="Tahoma" charset="0"/>
              </a:rPr>
              <a:t>Modern CPUs, Pentium, Athlon	:	CPI &lt; 1</a:t>
            </a:r>
          </a:p>
        </p:txBody>
      </p:sp>
      <p:graphicFrame>
        <p:nvGraphicFramePr>
          <p:cNvPr id="40967" name="Object 12"/>
          <p:cNvGraphicFramePr>
            <a:graphicFrameLocks noChangeAspect="1"/>
          </p:cNvGraphicFramePr>
          <p:nvPr/>
        </p:nvGraphicFramePr>
        <p:xfrm>
          <a:off x="2501900" y="2366963"/>
          <a:ext cx="4972050" cy="973137"/>
        </p:xfrm>
        <a:graphic>
          <a:graphicData uri="http://schemas.openxmlformats.org/presentationml/2006/ole">
            <mc:AlternateContent xmlns:mc="http://schemas.openxmlformats.org/markup-compatibility/2006">
              <mc:Choice xmlns:v="urn:schemas-microsoft-com:vml" Requires="v">
                <p:oleObj spid="_x0000_s6153" name="Equation" r:id="rId3" imgW="1752600" imgH="342900" progId="Equation.3">
                  <p:embed/>
                </p:oleObj>
              </mc:Choice>
              <mc:Fallback>
                <p:oleObj name="Equation" r:id="rId3" imgW="17526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2366963"/>
                        <a:ext cx="4972050" cy="973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968" name="Text Box 13"/>
          <p:cNvSpPr txBox="1">
            <a:spLocks noChangeArrowheads="1"/>
          </p:cNvSpPr>
          <p:nvPr/>
        </p:nvSpPr>
        <p:spPr bwMode="auto">
          <a:xfrm>
            <a:off x="3895725" y="3733800"/>
            <a:ext cx="38779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sz="1800" b="0" dirty="0">
                <a:solidFill>
                  <a:srgbClr val="CC0000"/>
                </a:solidFill>
                <a:latin typeface="Tahoma" charset="0"/>
                <a:cs typeface="Tahoma" charset="0"/>
              </a:rPr>
              <a:t>CPI (Average </a:t>
            </a:r>
            <a:r>
              <a:rPr lang="en-US" sz="1800" b="0" dirty="0" smtClean="0">
                <a:solidFill>
                  <a:srgbClr val="CC0000"/>
                </a:solidFill>
                <a:latin typeface="Tahoma" charset="0"/>
                <a:cs typeface="Tahoma" charset="0"/>
              </a:rPr>
              <a:t>Cycles Per </a:t>
            </a:r>
            <a:r>
              <a:rPr lang="en-US" sz="1800" b="0" dirty="0">
                <a:solidFill>
                  <a:srgbClr val="CC0000"/>
                </a:solidFill>
                <a:latin typeface="Tahoma" charset="0"/>
                <a:cs typeface="Tahoma" charset="0"/>
              </a:rPr>
              <a:t>Instruction)</a:t>
            </a:r>
          </a:p>
        </p:txBody>
      </p:sp>
      <p:sp>
        <p:nvSpPr>
          <p:cNvPr id="40969" name="Line 14"/>
          <p:cNvSpPr>
            <a:spLocks noChangeShapeType="1"/>
          </p:cNvSpPr>
          <p:nvPr/>
        </p:nvSpPr>
        <p:spPr bwMode="auto">
          <a:xfrm flipH="1" flipV="1">
            <a:off x="5689600" y="3352800"/>
            <a:ext cx="0" cy="381000"/>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70" name="Text Box 7"/>
          <p:cNvSpPr txBox="1">
            <a:spLocks noChangeArrowheads="1"/>
          </p:cNvSpPr>
          <p:nvPr/>
        </p:nvSpPr>
        <p:spPr bwMode="auto">
          <a:xfrm>
            <a:off x="134938" y="3271838"/>
            <a:ext cx="35575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l"/>
            <a:r>
              <a:rPr lang="en-US" sz="1800" b="0" dirty="0">
                <a:solidFill>
                  <a:srgbClr val="CC0000"/>
                </a:solidFill>
                <a:latin typeface="Tahoma" charset="0"/>
                <a:cs typeface="Tahoma" charset="0"/>
              </a:rPr>
              <a:t>Unfortunate coincidence:</a:t>
            </a:r>
          </a:p>
          <a:p>
            <a:pPr algn="l"/>
            <a:r>
              <a:rPr lang="en-US" sz="1800" b="0" dirty="0">
                <a:solidFill>
                  <a:srgbClr val="000000"/>
                </a:solidFill>
                <a:latin typeface="Tahoma" charset="0"/>
                <a:cs typeface="Tahoma" charset="0"/>
              </a:rPr>
              <a:t>This “</a:t>
            </a:r>
            <a:r>
              <a:rPr lang="en-US" altLang="ja-JP" sz="1800" b="0" dirty="0">
                <a:solidFill>
                  <a:srgbClr val="000000"/>
                </a:solidFill>
                <a:latin typeface="Tahoma" charset="0"/>
                <a:cs typeface="Tahoma" charset="0"/>
              </a:rPr>
              <a:t>MIPS” has nothing to do with the name of the MIPS processor we will be studying!</a:t>
            </a:r>
            <a:endParaRPr lang="en-US" sz="1800" b="0" dirty="0">
              <a:solidFill>
                <a:srgbClr val="000000"/>
              </a:solidFill>
              <a:latin typeface="Tahoma" charset="0"/>
              <a:cs typeface="Tahoma" charset="0"/>
            </a:endParaRPr>
          </a:p>
        </p:txBody>
      </p:sp>
      <p:sp>
        <p:nvSpPr>
          <p:cNvPr id="40971" name="Line 14"/>
          <p:cNvSpPr>
            <a:spLocks noChangeShapeType="1"/>
          </p:cNvSpPr>
          <p:nvPr/>
        </p:nvSpPr>
        <p:spPr bwMode="auto">
          <a:xfrm flipV="1">
            <a:off x="1600200" y="2959100"/>
            <a:ext cx="901700" cy="381000"/>
          </a:xfrm>
          <a:prstGeom prst="line">
            <a:avLst/>
          </a:prstGeom>
          <a:noFill/>
          <a:ln w="95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571637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225425" y="312738"/>
            <a:ext cx="42957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4102" name="Rectangle 4"/>
          <p:cNvSpPr>
            <a:spLocks noGrp="1" noChangeArrowheads="1"/>
          </p:cNvSpPr>
          <p:nvPr>
            <p:ph type="title"/>
          </p:nvPr>
        </p:nvSpPr>
        <p:spPr/>
        <p:txBody>
          <a:bodyPr>
            <a:normAutofit fontScale="90000"/>
          </a:bodyPr>
          <a:lstStyle/>
          <a:p>
            <a:pPr>
              <a:defRPr/>
            </a:pPr>
            <a:r>
              <a:rPr lang="en-US" dirty="0">
                <a:ea typeface="Tahoma"/>
              </a:rPr>
              <a:t>How to Improve Performance?</a:t>
            </a:r>
          </a:p>
        </p:txBody>
      </p:sp>
      <p:sp>
        <p:nvSpPr>
          <p:cNvPr id="4101" name="Rectangle 3"/>
          <p:cNvSpPr>
            <a:spLocks noGrp="1" noChangeArrowheads="1"/>
          </p:cNvSpPr>
          <p:nvPr>
            <p:ph type="body" idx="1"/>
          </p:nvPr>
        </p:nvSpPr>
        <p:spPr>
          <a:xfrm>
            <a:off x="457200" y="1340768"/>
            <a:ext cx="8229600" cy="5256583"/>
          </a:xfrm>
        </p:spPr>
        <p:txBody>
          <a:bodyPr>
            <a:normAutofit fontScale="92500" lnSpcReduction="20000"/>
          </a:bodyPr>
          <a:lstStyle/>
          <a:p>
            <a:pPr>
              <a:defRPr/>
            </a:pPr>
            <a:r>
              <a:rPr lang="en-US" dirty="0">
                <a:effectLst>
                  <a:outerShdw blurRad="38100" dist="38100" dir="2700000" algn="tl">
                    <a:srgbClr val="DDDDDD"/>
                  </a:outerShdw>
                </a:effectLst>
                <a:ea typeface="Tahoma"/>
              </a:rPr>
              <a:t>Many ways to write the same equations:</a:t>
            </a:r>
            <a:br>
              <a:rPr lang="en-US" dirty="0">
                <a:effectLst>
                  <a:outerShdw blurRad="38100" dist="38100" dir="2700000" algn="tl">
                    <a:srgbClr val="DDDDDD"/>
                  </a:outerShdw>
                </a:effectLst>
                <a:ea typeface="Tahoma"/>
              </a:rPr>
            </a:br>
            <a:r>
              <a:rPr lang="en-US" dirty="0">
                <a:effectLst>
                  <a:outerShdw blurRad="38100" dist="38100" dir="2700000" algn="tl">
                    <a:srgbClr val="DDDDDD"/>
                  </a:outerShdw>
                </a:effectLst>
                <a:ea typeface="Tahoma"/>
              </a:rPr>
              <a:t/>
            </a:r>
            <a:br>
              <a:rPr lang="en-US" dirty="0">
                <a:effectLst>
                  <a:outerShdw blurRad="38100" dist="38100" dir="2700000" algn="tl">
                    <a:srgbClr val="DDDDDD"/>
                  </a:outerShdw>
                </a:effectLst>
                <a:ea typeface="Tahoma"/>
              </a:rPr>
            </a:br>
            <a:r>
              <a:rPr lang="en-US" dirty="0">
                <a:effectLst>
                  <a:outerShdw blurRad="38100" dist="38100" dir="2700000" algn="tl">
                    <a:srgbClr val="DDDDDD"/>
                  </a:outerShdw>
                </a:effectLst>
                <a:ea typeface="Tahoma"/>
              </a:rPr>
              <a:t/>
            </a:r>
            <a:br>
              <a:rPr lang="en-US" dirty="0">
                <a:effectLst>
                  <a:outerShdw blurRad="38100" dist="38100" dir="2700000" algn="tl">
                    <a:srgbClr val="DDDDDD"/>
                  </a:outerShdw>
                </a:effectLst>
                <a:ea typeface="Tahoma"/>
              </a:rPr>
            </a:br>
            <a:endParaRPr lang="en-US" dirty="0">
              <a:effectLst>
                <a:outerShdw blurRad="38100" dist="38100" dir="2700000" algn="tl">
                  <a:srgbClr val="DDDDDD"/>
                </a:outerShdw>
              </a:effectLst>
              <a:ea typeface="Tahoma"/>
            </a:endParaRPr>
          </a:p>
          <a:p>
            <a:pPr>
              <a:defRPr/>
            </a:pPr>
            <a:r>
              <a:rPr lang="en-US" dirty="0">
                <a:effectLst>
                  <a:outerShdw blurRad="38100" dist="38100" dir="2700000" algn="tl">
                    <a:srgbClr val="DDDDDD"/>
                  </a:outerShdw>
                </a:effectLst>
                <a:ea typeface="Tahoma"/>
              </a:rPr>
              <a:t>So, to improve performance (everything else being equal) you can either</a:t>
            </a:r>
          </a:p>
          <a:p>
            <a:pPr lvl="1">
              <a:defRPr/>
            </a:pPr>
            <a:r>
              <a:rPr lang="en-US" sz="2000" dirty="0">
                <a:effectLst>
                  <a:outerShdw blurRad="38100" dist="38100" dir="2700000" algn="tl">
                    <a:srgbClr val="DDDDDD"/>
                  </a:outerShdw>
                </a:effectLst>
              </a:rPr>
              <a:t>________ the # of required cycles for a </a:t>
            </a:r>
            <a:r>
              <a:rPr lang="en-US" sz="2000" dirty="0" smtClean="0">
                <a:effectLst>
                  <a:outerShdw blurRad="38100" dist="38100" dir="2700000" algn="tl">
                    <a:srgbClr val="DDDDDD"/>
                  </a:outerShdw>
                </a:effectLst>
              </a:rPr>
              <a:t>program;</a:t>
            </a:r>
            <a:endParaRPr lang="en-US" sz="2000" dirty="0">
              <a:effectLst>
                <a:outerShdw blurRad="38100" dist="38100" dir="2700000" algn="tl">
                  <a:srgbClr val="DDDDDD"/>
                </a:outerShdw>
              </a:effectLst>
            </a:endParaRPr>
          </a:p>
          <a:p>
            <a:pPr lvl="1">
              <a:defRPr/>
            </a:pPr>
            <a:r>
              <a:rPr lang="en-US" sz="2000" dirty="0">
                <a:effectLst>
                  <a:outerShdw blurRad="38100" dist="38100" dir="2700000" algn="tl">
                    <a:srgbClr val="DDDDDD"/>
                  </a:outerShdw>
                </a:effectLst>
              </a:rPr>
              <a:t>________ the clock cycle time or, </a:t>
            </a:r>
            <a:r>
              <a:rPr lang="en-US" sz="2000" dirty="0" smtClean="0">
                <a:effectLst>
                  <a:outerShdw blurRad="38100" dist="38100" dir="2700000" algn="tl">
                    <a:srgbClr val="DDDDDD"/>
                  </a:outerShdw>
                </a:effectLst>
              </a:rPr>
              <a:t>said </a:t>
            </a:r>
            <a:r>
              <a:rPr lang="en-US" sz="2000" dirty="0">
                <a:effectLst>
                  <a:outerShdw blurRad="38100" dist="38100" dir="2700000" algn="tl">
                    <a:srgbClr val="DDDDDD"/>
                  </a:outerShdw>
                </a:effectLst>
              </a:rPr>
              <a:t>another way, </a:t>
            </a:r>
          </a:p>
          <a:p>
            <a:pPr lvl="1">
              <a:defRPr/>
            </a:pPr>
            <a:r>
              <a:rPr lang="en-US" sz="2000" dirty="0">
                <a:effectLst>
                  <a:outerShdw blurRad="38100" dist="38100" dir="2700000" algn="tl">
                    <a:srgbClr val="DDDDDD"/>
                  </a:outerShdw>
                </a:effectLst>
              </a:rPr>
              <a:t>________ the clock </a:t>
            </a:r>
            <a:r>
              <a:rPr lang="en-US" sz="2000" dirty="0" smtClean="0">
                <a:effectLst>
                  <a:outerShdw blurRad="38100" dist="38100" dir="2700000" algn="tl">
                    <a:srgbClr val="DDDDDD"/>
                  </a:outerShdw>
                </a:effectLst>
              </a:rPr>
              <a:t>rate;</a:t>
            </a:r>
            <a:endParaRPr lang="en-US" sz="2000" dirty="0">
              <a:effectLst>
                <a:outerShdw blurRad="38100" dist="38100" dir="2700000" algn="tl">
                  <a:srgbClr val="DDDDDD"/>
                </a:outerShdw>
              </a:effectLst>
            </a:endParaRPr>
          </a:p>
          <a:p>
            <a:pPr lvl="1">
              <a:defRPr/>
            </a:pPr>
            <a:r>
              <a:rPr lang="en-US" sz="2000" dirty="0">
                <a:effectLst>
                  <a:outerShdw blurRad="38100" dist="38100" dir="2700000" algn="tl">
                    <a:srgbClr val="DDDDDD"/>
                  </a:outerShdw>
                </a:effectLst>
              </a:rPr>
              <a:t>________ the CPI (average clocks per instruction</a:t>
            </a:r>
            <a:r>
              <a:rPr lang="en-US" sz="2000" dirty="0" smtClean="0">
                <a:effectLst>
                  <a:outerShdw blurRad="38100" dist="38100" dir="2700000" algn="tl">
                    <a:srgbClr val="DDDDDD"/>
                  </a:outerShdw>
                </a:effectLst>
              </a:rPr>
              <a:t>).</a:t>
            </a:r>
          </a:p>
          <a:p>
            <a:pPr lvl="1">
              <a:defRPr/>
            </a:pPr>
            <a:endParaRPr lang="en-US" sz="2000" dirty="0">
              <a:effectLst>
                <a:outerShdw blurRad="38100" dist="38100" dir="2700000" algn="tl">
                  <a:srgbClr val="DDDDDD"/>
                </a:outerShdw>
              </a:effectLst>
            </a:endParaRPr>
          </a:p>
          <a:p>
            <a:pPr>
              <a:defRPr/>
            </a:pPr>
            <a:r>
              <a:rPr lang="en-US" sz="2500" dirty="0" smtClean="0">
                <a:effectLst>
                  <a:outerShdw blurRad="38100" dist="38100" dir="2700000" algn="tl">
                    <a:srgbClr val="DDDDDD"/>
                  </a:outerShdw>
                </a:effectLst>
              </a:rPr>
              <a:t>MIPS Pitfall</a:t>
            </a:r>
          </a:p>
          <a:p>
            <a:pPr lvl="1">
              <a:defRPr/>
            </a:pPr>
            <a:r>
              <a:rPr lang="en-US" sz="2000" dirty="0" smtClean="0">
                <a:effectLst>
                  <a:outerShdw blurRad="38100" dist="38100" dir="2700000" algn="tl">
                    <a:srgbClr val="DDDDDD"/>
                  </a:outerShdw>
                </a:effectLst>
              </a:rPr>
              <a:t>Cannot compare MIPS of two different processors if they run different sets of instructions</a:t>
            </a:r>
            <a:r>
              <a:rPr lang="en-US" sz="2000" dirty="0" smtClean="0">
                <a:effectLst>
                  <a:outerShdw blurRad="38100" dist="38100" dir="2700000" algn="tl">
                    <a:srgbClr val="DDDDDD"/>
                  </a:outerShdw>
                </a:effectLst>
              </a:rPr>
              <a:t>!</a:t>
            </a:r>
          </a:p>
          <a:p>
            <a:pPr lvl="1">
              <a:defRPr/>
            </a:pPr>
            <a:r>
              <a:rPr lang="en-US" sz="2000" dirty="0" smtClean="0">
                <a:effectLst>
                  <a:outerShdw blurRad="38100" dist="38100" dir="2700000" algn="tl">
                    <a:srgbClr val="DDDDDD"/>
                  </a:outerShdw>
                </a:effectLst>
              </a:rPr>
              <a:t>ARM CPU clock rate not directly comparable to Intel </a:t>
            </a:r>
            <a:r>
              <a:rPr lang="mr-IN" sz="2000" dirty="0" smtClean="0">
                <a:effectLst>
                  <a:outerShdw blurRad="38100" dist="38100" dir="2700000" algn="tl">
                    <a:srgbClr val="DDDDDD"/>
                  </a:outerShdw>
                </a:effectLst>
              </a:rPr>
              <a:t>–</a:t>
            </a:r>
            <a:r>
              <a:rPr lang="en-US" sz="2000" dirty="0" smtClean="0">
                <a:effectLst>
                  <a:outerShdw blurRad="38100" dist="38100" dir="2700000" algn="tl">
                    <a:srgbClr val="DDDDDD"/>
                  </a:outerShdw>
                </a:effectLst>
              </a:rPr>
              <a:t> ISA is different</a:t>
            </a:r>
            <a:endParaRPr lang="en-US" sz="2000" dirty="0" smtClean="0">
              <a:effectLst>
                <a:outerShdw blurRad="38100" dist="38100" dir="2700000" algn="tl">
                  <a:srgbClr val="DDDDDD"/>
                </a:outerShdw>
              </a:effectLst>
            </a:endParaRPr>
          </a:p>
          <a:p>
            <a:pPr marL="457200" lvl="1" indent="0">
              <a:buFont typeface="Wingdings" charset="0"/>
              <a:buNone/>
              <a:defRPr/>
            </a:pPr>
            <a:r>
              <a:rPr lang="en-US" sz="2000" dirty="0" smtClean="0">
                <a:effectLst>
                  <a:outerShdw blurRad="38100" dist="38100" dir="2700000" algn="tl">
                    <a:srgbClr val="DDDDDD"/>
                  </a:outerShdw>
                </a:effectLst>
                <a:sym typeface="Wingdings"/>
              </a:rPr>
              <a:t> </a:t>
            </a:r>
            <a:r>
              <a:rPr lang="en-US" sz="2000" b="1" dirty="0" smtClean="0">
                <a:effectLst>
                  <a:outerShdw blurRad="38100" dist="38100" dir="2700000" algn="tl">
                    <a:srgbClr val="DDDDDD"/>
                  </a:outerShdw>
                </a:effectLst>
                <a:sym typeface="Wingdings"/>
              </a:rPr>
              <a:t>M</a:t>
            </a:r>
            <a:r>
              <a:rPr lang="en-US" sz="2000" dirty="0" smtClean="0">
                <a:effectLst>
                  <a:outerShdw blurRad="38100" dist="38100" dir="2700000" algn="tl">
                    <a:srgbClr val="DDDDDD"/>
                  </a:outerShdw>
                </a:effectLst>
                <a:sym typeface="Wingdings"/>
              </a:rPr>
              <a:t>eaningless </a:t>
            </a:r>
            <a:r>
              <a:rPr lang="en-US" sz="2000" b="1" dirty="0" smtClean="0">
                <a:effectLst>
                  <a:outerShdw blurRad="38100" dist="38100" dir="2700000" algn="tl">
                    <a:srgbClr val="DDDDDD"/>
                  </a:outerShdw>
                </a:effectLst>
                <a:sym typeface="Wingdings"/>
              </a:rPr>
              <a:t>I</a:t>
            </a:r>
            <a:r>
              <a:rPr lang="en-US" sz="2000" dirty="0" smtClean="0">
                <a:effectLst>
                  <a:outerShdw blurRad="38100" dist="38100" dir="2700000" algn="tl">
                    <a:srgbClr val="DDDDDD"/>
                  </a:outerShdw>
                </a:effectLst>
                <a:sym typeface="Wingdings"/>
              </a:rPr>
              <a:t>ndicator of </a:t>
            </a:r>
            <a:r>
              <a:rPr lang="en-US" sz="2000" b="1" dirty="0" smtClean="0">
                <a:effectLst>
                  <a:outerShdw blurRad="38100" dist="38100" dir="2700000" algn="tl">
                    <a:srgbClr val="DDDDDD"/>
                  </a:outerShdw>
                </a:effectLst>
                <a:sym typeface="Wingdings"/>
              </a:rPr>
              <a:t>P</a:t>
            </a:r>
            <a:r>
              <a:rPr lang="en-US" sz="2000" dirty="0" smtClean="0">
                <a:effectLst>
                  <a:outerShdw blurRad="38100" dist="38100" dir="2700000" algn="tl">
                    <a:srgbClr val="DDDDDD"/>
                  </a:outerShdw>
                </a:effectLst>
                <a:sym typeface="Wingdings"/>
              </a:rPr>
              <a:t>rocessor </a:t>
            </a:r>
            <a:r>
              <a:rPr lang="en-US" sz="2000" b="1" dirty="0" smtClean="0">
                <a:effectLst>
                  <a:outerShdw blurRad="38100" dist="38100" dir="2700000" algn="tl">
                    <a:srgbClr val="DDDDDD"/>
                  </a:outerShdw>
                </a:effectLst>
                <a:sym typeface="Wingdings"/>
              </a:rPr>
              <a:t>S</a:t>
            </a:r>
            <a:r>
              <a:rPr lang="en-US" sz="2000" dirty="0" smtClean="0">
                <a:effectLst>
                  <a:outerShdw blurRad="38100" dist="38100" dir="2700000" algn="tl">
                    <a:srgbClr val="DDDDDD"/>
                  </a:outerShdw>
                </a:effectLst>
                <a:sym typeface="Wingdings"/>
              </a:rPr>
              <a:t>peed!</a:t>
            </a:r>
            <a:endParaRPr lang="en-US" sz="2000" dirty="0">
              <a:effectLst>
                <a:outerShdw blurRad="38100" dist="38100" dir="2700000" algn="tl">
                  <a:srgbClr val="DDDDDD"/>
                </a:outerShdw>
              </a:effectLst>
            </a:endParaRPr>
          </a:p>
        </p:txBody>
      </p:sp>
      <p:graphicFrame>
        <p:nvGraphicFramePr>
          <p:cNvPr id="41988" name="Object 5">
            <a:hlinkClick r:id="" action="ppaction://ole?verb=0"/>
          </p:cNvPr>
          <p:cNvGraphicFramePr>
            <a:graphicFrameLocks/>
          </p:cNvGraphicFramePr>
          <p:nvPr>
            <p:extLst>
              <p:ext uri="{D42A27DB-BD31-4B8C-83A1-F6EECF244321}">
                <p14:modId xmlns:p14="http://schemas.microsoft.com/office/powerpoint/2010/main" val="1307069008"/>
              </p:ext>
            </p:extLst>
          </p:nvPr>
        </p:nvGraphicFramePr>
        <p:xfrm>
          <a:off x="1196975" y="1844824"/>
          <a:ext cx="3324225" cy="685800"/>
        </p:xfrm>
        <a:graphic>
          <a:graphicData uri="http://schemas.openxmlformats.org/presentationml/2006/ole">
            <mc:AlternateContent xmlns:mc="http://schemas.openxmlformats.org/markup-compatibility/2006">
              <mc:Choice xmlns:v="urn:schemas-microsoft-com:vml" Requires="v">
                <p:oleObj spid="_x0000_s7187" name="Equation" r:id="rId4" imgW="1600200" imgH="330200" progId="Equation.3">
                  <p:embed/>
                </p:oleObj>
              </mc:Choice>
              <mc:Fallback>
                <p:oleObj name="Equation" r:id="rId4" imgW="1600200" imgH="330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1844824"/>
                        <a:ext cx="3324225"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1989" name="Object 6">
            <a:hlinkClick r:id="" action="ppaction://ole?verb=0"/>
          </p:cNvPr>
          <p:cNvGraphicFramePr>
            <a:graphicFrameLocks/>
          </p:cNvGraphicFramePr>
          <p:nvPr>
            <p:extLst>
              <p:ext uri="{D42A27DB-BD31-4B8C-83A1-F6EECF244321}">
                <p14:modId xmlns:p14="http://schemas.microsoft.com/office/powerpoint/2010/main" val="609616762"/>
              </p:ext>
            </p:extLst>
          </p:nvPr>
        </p:nvGraphicFramePr>
        <p:xfrm>
          <a:off x="5866139" y="1828006"/>
          <a:ext cx="1782763" cy="728662"/>
        </p:xfrm>
        <a:graphic>
          <a:graphicData uri="http://schemas.openxmlformats.org/presentationml/2006/ole">
            <mc:AlternateContent xmlns:mc="http://schemas.openxmlformats.org/markup-compatibility/2006">
              <mc:Choice xmlns:v="urn:schemas-microsoft-com:vml" Requires="v">
                <p:oleObj spid="_x0000_s7188" name="Equation" r:id="rId6" imgW="711200" imgH="304800" progId="Equation.3">
                  <p:embed/>
                </p:oleObj>
              </mc:Choice>
              <mc:Fallback>
                <p:oleObj name="Equation" r:id="rId6" imgW="711200" imgH="3048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139" y="1828006"/>
                        <a:ext cx="1782763" cy="728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15"/>
          <p:cNvGrpSpPr>
            <a:grpSpLocks/>
          </p:cNvGrpSpPr>
          <p:nvPr/>
        </p:nvGrpSpPr>
        <p:grpSpPr bwMode="auto">
          <a:xfrm>
            <a:off x="1132669" y="1859879"/>
            <a:ext cx="2312988" cy="1847560"/>
            <a:chOff x="628" y="1061"/>
            <a:chExt cx="1457" cy="1109"/>
          </a:xfrm>
        </p:grpSpPr>
        <p:sp>
          <p:nvSpPr>
            <p:cNvPr id="42001" name="Text Box 7"/>
            <p:cNvSpPr txBox="1">
              <a:spLocks noChangeArrowheads="1"/>
            </p:cNvSpPr>
            <p:nvPr/>
          </p:nvSpPr>
          <p:spPr bwMode="auto">
            <a:xfrm>
              <a:off x="628" y="1918"/>
              <a:ext cx="77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l"/>
              <a:r>
                <a:rPr lang="en-US" sz="2000" b="0">
                  <a:solidFill>
                    <a:srgbClr val="CC0000"/>
                  </a:solidFill>
                  <a:latin typeface="Tahoma" charset="0"/>
                  <a:cs typeface="Tahoma" charset="0"/>
                </a:rPr>
                <a:t>Decrease  </a:t>
              </a:r>
              <a:endParaRPr lang="en-US" sz="1600" b="0">
                <a:solidFill>
                  <a:srgbClr val="CC0000"/>
                </a:solidFill>
                <a:latin typeface="Tahoma" charset="0"/>
                <a:cs typeface="Tahoma" charset="0"/>
              </a:endParaRPr>
            </a:p>
          </p:txBody>
        </p:sp>
        <p:sp>
          <p:nvSpPr>
            <p:cNvPr id="42002" name="AutoShape 11"/>
            <p:cNvSpPr>
              <a:spLocks noChangeArrowheads="1"/>
            </p:cNvSpPr>
            <p:nvPr/>
          </p:nvSpPr>
          <p:spPr bwMode="auto">
            <a:xfrm>
              <a:off x="1440" y="1061"/>
              <a:ext cx="645" cy="476"/>
            </a:xfrm>
            <a:prstGeom prst="roundRect">
              <a:avLst>
                <a:gd name="adj" fmla="val 16667"/>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latin typeface="Tahoma" charset="0"/>
                <a:cs typeface="Tahoma" charset="0"/>
              </a:endParaRPr>
            </a:p>
          </p:txBody>
        </p:sp>
      </p:grpSp>
      <p:grpSp>
        <p:nvGrpSpPr>
          <p:cNvPr id="3" name="Group 16"/>
          <p:cNvGrpSpPr>
            <a:grpSpLocks/>
          </p:cNvGrpSpPr>
          <p:nvPr/>
        </p:nvGrpSpPr>
        <p:grpSpPr bwMode="auto">
          <a:xfrm>
            <a:off x="1131888" y="1826517"/>
            <a:ext cx="3389312" cy="2150742"/>
            <a:chOff x="713" y="1060"/>
            <a:chExt cx="2135" cy="1501"/>
          </a:xfrm>
        </p:grpSpPr>
        <p:sp>
          <p:nvSpPr>
            <p:cNvPr id="41999" name="Text Box 8"/>
            <p:cNvSpPr txBox="1">
              <a:spLocks noChangeArrowheads="1"/>
            </p:cNvSpPr>
            <p:nvPr/>
          </p:nvSpPr>
          <p:spPr bwMode="auto">
            <a:xfrm>
              <a:off x="713" y="2309"/>
              <a:ext cx="77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sz="2000" b="0">
                  <a:solidFill>
                    <a:srgbClr val="CC0000"/>
                  </a:solidFill>
                  <a:latin typeface="Tahoma" charset="0"/>
                  <a:cs typeface="Tahoma" charset="0"/>
                </a:rPr>
                <a:t>Decrease</a:t>
              </a:r>
            </a:p>
          </p:txBody>
        </p:sp>
        <p:sp>
          <p:nvSpPr>
            <p:cNvPr id="42000" name="AutoShape 12"/>
            <p:cNvSpPr>
              <a:spLocks noChangeArrowheads="1"/>
            </p:cNvSpPr>
            <p:nvPr/>
          </p:nvSpPr>
          <p:spPr bwMode="auto">
            <a:xfrm>
              <a:off x="2270" y="1060"/>
              <a:ext cx="578" cy="479"/>
            </a:xfrm>
            <a:prstGeom prst="roundRect">
              <a:avLst>
                <a:gd name="adj" fmla="val 16667"/>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latin typeface="Tahoma" charset="0"/>
                <a:cs typeface="Tahoma" charset="0"/>
              </a:endParaRPr>
            </a:p>
          </p:txBody>
        </p:sp>
      </p:grpSp>
      <p:grpSp>
        <p:nvGrpSpPr>
          <p:cNvPr id="4" name="Group 17"/>
          <p:cNvGrpSpPr>
            <a:grpSpLocks/>
          </p:cNvGrpSpPr>
          <p:nvPr/>
        </p:nvGrpSpPr>
        <p:grpSpPr bwMode="auto">
          <a:xfrm>
            <a:off x="1150484" y="1648718"/>
            <a:ext cx="6657975" cy="2630487"/>
            <a:chOff x="736" y="923"/>
            <a:chExt cx="4194" cy="1657"/>
          </a:xfrm>
        </p:grpSpPr>
        <p:sp>
          <p:nvSpPr>
            <p:cNvPr id="41997" name="Text Box 9"/>
            <p:cNvSpPr txBox="1">
              <a:spLocks noChangeArrowheads="1"/>
            </p:cNvSpPr>
            <p:nvPr/>
          </p:nvSpPr>
          <p:spPr bwMode="auto">
            <a:xfrm>
              <a:off x="736" y="2328"/>
              <a:ext cx="72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l"/>
              <a:r>
                <a:rPr lang="en-US" sz="2000" b="0">
                  <a:solidFill>
                    <a:srgbClr val="CC0000"/>
                  </a:solidFill>
                  <a:latin typeface="Tahoma" charset="0"/>
                  <a:cs typeface="Tahoma" charset="0"/>
                </a:rPr>
                <a:t>Increase  </a:t>
              </a:r>
              <a:endParaRPr lang="en-US" sz="1800" b="0">
                <a:solidFill>
                  <a:srgbClr val="CC0000"/>
                </a:solidFill>
                <a:latin typeface="Tahoma" charset="0"/>
                <a:cs typeface="Tahoma" charset="0"/>
              </a:endParaRPr>
            </a:p>
          </p:txBody>
        </p:sp>
        <p:sp>
          <p:nvSpPr>
            <p:cNvPr id="41998" name="AutoShape 13"/>
            <p:cNvSpPr>
              <a:spLocks noChangeArrowheads="1"/>
            </p:cNvSpPr>
            <p:nvPr/>
          </p:nvSpPr>
          <p:spPr bwMode="auto">
            <a:xfrm>
              <a:off x="4354" y="923"/>
              <a:ext cx="576" cy="322"/>
            </a:xfrm>
            <a:prstGeom prst="roundRect">
              <a:avLst>
                <a:gd name="adj" fmla="val 16667"/>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latin typeface="Tahoma" charset="0"/>
                <a:cs typeface="Tahoma" charset="0"/>
              </a:endParaRPr>
            </a:p>
          </p:txBody>
        </p:sp>
      </p:grpSp>
      <p:grpSp>
        <p:nvGrpSpPr>
          <p:cNvPr id="5" name="Group 18"/>
          <p:cNvGrpSpPr>
            <a:grpSpLocks/>
          </p:cNvGrpSpPr>
          <p:nvPr/>
        </p:nvGrpSpPr>
        <p:grpSpPr bwMode="auto">
          <a:xfrm>
            <a:off x="1150938" y="2178079"/>
            <a:ext cx="6596063" cy="2381250"/>
            <a:chOff x="740" y="1207"/>
            <a:chExt cx="4155" cy="1500"/>
          </a:xfrm>
        </p:grpSpPr>
        <p:sp>
          <p:nvSpPr>
            <p:cNvPr id="41995" name="Text Box 10"/>
            <p:cNvSpPr txBox="1">
              <a:spLocks noChangeArrowheads="1"/>
            </p:cNvSpPr>
            <p:nvPr/>
          </p:nvSpPr>
          <p:spPr bwMode="auto">
            <a:xfrm>
              <a:off x="740" y="2455"/>
              <a:ext cx="77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l"/>
              <a:r>
                <a:rPr lang="en-US" sz="2000" b="0">
                  <a:solidFill>
                    <a:srgbClr val="CC0000"/>
                  </a:solidFill>
                  <a:latin typeface="Tahoma" charset="0"/>
                  <a:cs typeface="Tahoma" charset="0"/>
                </a:rPr>
                <a:t>Decrease </a:t>
              </a:r>
            </a:p>
          </p:txBody>
        </p:sp>
        <p:sp>
          <p:nvSpPr>
            <p:cNvPr id="41996" name="AutoShape 14"/>
            <p:cNvSpPr>
              <a:spLocks noChangeArrowheads="1"/>
            </p:cNvSpPr>
            <p:nvPr/>
          </p:nvSpPr>
          <p:spPr bwMode="auto">
            <a:xfrm>
              <a:off x="4368" y="1207"/>
              <a:ext cx="527" cy="322"/>
            </a:xfrm>
            <a:prstGeom prst="roundRect">
              <a:avLst>
                <a:gd name="adj" fmla="val 16667"/>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latin typeface="Tahoma" charset="0"/>
                <a:cs typeface="Tahoma" charset="0"/>
              </a:endParaRPr>
            </a:p>
          </p:txBody>
        </p:sp>
      </p:grpSp>
    </p:spTree>
    <p:extLst>
      <p:ext uri="{BB962C8B-B14F-4D97-AF65-F5344CB8AC3E}">
        <p14:creationId xmlns:p14="http://schemas.microsoft.com/office/powerpoint/2010/main" val="1814857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225425" y="312738"/>
            <a:ext cx="36449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5126" name="Rectangle 4"/>
          <p:cNvSpPr>
            <a:spLocks noGrp="1" noChangeArrowheads="1"/>
          </p:cNvSpPr>
          <p:nvPr>
            <p:ph type="title"/>
          </p:nvPr>
        </p:nvSpPr>
        <p:spPr/>
        <p:txBody>
          <a:bodyPr>
            <a:normAutofit fontScale="90000"/>
          </a:bodyPr>
          <a:lstStyle/>
          <a:p>
            <a:pPr>
              <a:defRPr/>
            </a:pPr>
            <a:r>
              <a:rPr lang="en-US" dirty="0">
                <a:ea typeface="Tahoma"/>
              </a:rPr>
              <a:t>Example</a:t>
            </a:r>
          </a:p>
        </p:txBody>
      </p:sp>
      <p:sp>
        <p:nvSpPr>
          <p:cNvPr id="5125" name="Rectangle 3"/>
          <p:cNvSpPr>
            <a:spLocks noGrp="1" noChangeArrowheads="1"/>
          </p:cNvSpPr>
          <p:nvPr>
            <p:ph type="body" idx="1"/>
          </p:nvPr>
        </p:nvSpPr>
        <p:spPr/>
        <p:txBody>
          <a:bodyPr/>
          <a:lstStyle/>
          <a:p>
            <a:pPr>
              <a:defRPr/>
            </a:pPr>
            <a:r>
              <a:rPr lang="en-US" sz="2400" dirty="0">
                <a:effectLst>
                  <a:outerShdw blurRad="38100" dist="38100" dir="2700000" algn="tl">
                    <a:srgbClr val="DDDDDD"/>
                  </a:outerShdw>
                </a:effectLst>
                <a:ea typeface="Tahoma"/>
              </a:rPr>
              <a:t>Our favorite program runs in 10 seconds on computer A, which has a </a:t>
            </a:r>
            <a:r>
              <a:rPr lang="en-US" sz="2400" dirty="0" smtClean="0">
                <a:effectLst>
                  <a:outerShdw blurRad="38100" dist="38100" dir="2700000" algn="tl">
                    <a:srgbClr val="DDDDDD"/>
                  </a:outerShdw>
                </a:effectLst>
                <a:ea typeface="Tahoma"/>
              </a:rPr>
              <a:t>2 GHz clock</a:t>
            </a:r>
            <a:r>
              <a:rPr lang="en-US" sz="2400" dirty="0">
                <a:effectLst>
                  <a:outerShdw blurRad="38100" dist="38100" dir="2700000" algn="tl">
                    <a:srgbClr val="DDDDDD"/>
                  </a:outerShdw>
                </a:effectLst>
                <a:ea typeface="Tahoma"/>
              </a:rPr>
              <a:t>.  We are trying to help a computer designer build a new machine B, to run this program in 6 seconds.  The designer can use new (or perhaps more expensive) technology to substantially increase the clock rate, but has informed us that this increase will affect the rest of the CPU design, causing machine B to require 1.2 times as many clock cycles as machine A for the same program.   What clock rate should we tell the designer to target?</a:t>
            </a:r>
          </a:p>
        </p:txBody>
      </p:sp>
      <p:graphicFrame>
        <p:nvGraphicFramePr>
          <p:cNvPr id="732166" name="Object 6"/>
          <p:cNvGraphicFramePr>
            <a:graphicFrameLocks noChangeAspect="1"/>
          </p:cNvGraphicFramePr>
          <p:nvPr>
            <p:extLst>
              <p:ext uri="{D42A27DB-BD31-4B8C-83A1-F6EECF244321}">
                <p14:modId xmlns:p14="http://schemas.microsoft.com/office/powerpoint/2010/main" val="1808598198"/>
              </p:ext>
            </p:extLst>
          </p:nvPr>
        </p:nvGraphicFramePr>
        <p:xfrm>
          <a:off x="922338" y="4725144"/>
          <a:ext cx="7148512" cy="738187"/>
        </p:xfrm>
        <a:graphic>
          <a:graphicData uri="http://schemas.openxmlformats.org/presentationml/2006/ole">
            <mc:AlternateContent xmlns:mc="http://schemas.openxmlformats.org/markup-compatibility/2006">
              <mc:Choice xmlns:v="urn:schemas-microsoft-com:vml" Requires="v">
                <p:oleObj spid="_x0000_s8209" name="Equation" r:id="rId4" imgW="2819400" imgH="292100" progId="Equation.3">
                  <p:embed/>
                </p:oleObj>
              </mc:Choice>
              <mc:Fallback>
                <p:oleObj name="Equation" r:id="rId4" imgW="2819400" imgH="292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8" y="4725144"/>
                        <a:ext cx="7148512" cy="738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32167" name="Object 7"/>
          <p:cNvGraphicFramePr>
            <a:graphicFrameLocks noChangeAspect="1"/>
          </p:cNvGraphicFramePr>
          <p:nvPr>
            <p:extLst>
              <p:ext uri="{D42A27DB-BD31-4B8C-83A1-F6EECF244321}">
                <p14:modId xmlns:p14="http://schemas.microsoft.com/office/powerpoint/2010/main" val="1146327112"/>
              </p:ext>
            </p:extLst>
          </p:nvPr>
        </p:nvGraphicFramePr>
        <p:xfrm>
          <a:off x="757238" y="5517232"/>
          <a:ext cx="7504112" cy="741362"/>
        </p:xfrm>
        <a:graphic>
          <a:graphicData uri="http://schemas.openxmlformats.org/presentationml/2006/ole">
            <mc:AlternateContent xmlns:mc="http://schemas.openxmlformats.org/markup-compatibility/2006">
              <mc:Choice xmlns:v="urn:schemas-microsoft-com:vml" Requires="v">
                <p:oleObj spid="_x0000_s8210" name="Equation" r:id="rId6" imgW="2832100" imgH="279400" progId="Equation.3">
                  <p:embed/>
                </p:oleObj>
              </mc:Choice>
              <mc:Fallback>
                <p:oleObj name="Equation" r:id="rId6" imgW="2832100" imgH="279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8" y="5517232"/>
                        <a:ext cx="7504112" cy="741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12868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3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32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dirty="0">
                <a:ea typeface="Tahoma"/>
              </a:rPr>
              <a:t>Performance Traps</a:t>
            </a:r>
          </a:p>
        </p:txBody>
      </p:sp>
      <p:sp>
        <p:nvSpPr>
          <p:cNvPr id="18435" name="Rectangle 3"/>
          <p:cNvSpPr>
            <a:spLocks noGrp="1" noChangeArrowheads="1"/>
          </p:cNvSpPr>
          <p:nvPr>
            <p:ph type="body" idx="1"/>
          </p:nvPr>
        </p:nvSpPr>
        <p:spPr/>
        <p:txBody>
          <a:bodyPr>
            <a:normAutofit fontScale="92500" lnSpcReduction="10000"/>
          </a:bodyPr>
          <a:lstStyle/>
          <a:p>
            <a:pPr>
              <a:defRPr/>
            </a:pPr>
            <a:r>
              <a:rPr lang="en-US" dirty="0" smtClean="0">
                <a:effectLst>
                  <a:outerShdw blurRad="38100" dist="38100" dir="2700000" algn="tl">
                    <a:srgbClr val="DDDDDD"/>
                  </a:outerShdw>
                </a:effectLst>
                <a:ea typeface="Tahoma"/>
              </a:rPr>
              <a:t>Performance: What matters </a:t>
            </a:r>
            <a:r>
              <a:rPr lang="en-US" dirty="0">
                <a:effectLst>
                  <a:outerShdw blurRad="38100" dist="38100" dir="2700000" algn="tl">
                    <a:srgbClr val="DDDDDD"/>
                  </a:outerShdw>
                </a:effectLst>
                <a:ea typeface="Tahoma"/>
              </a:rPr>
              <a:t>is </a:t>
            </a:r>
            <a:r>
              <a:rPr lang="en-US" dirty="0" smtClean="0">
                <a:effectLst>
                  <a:outerShdw blurRad="38100" dist="38100" dir="2700000" algn="tl">
                    <a:srgbClr val="DDDDDD"/>
                  </a:outerShdw>
                </a:effectLst>
                <a:ea typeface="Tahoma"/>
              </a:rPr>
              <a:t>the </a:t>
            </a:r>
            <a:r>
              <a:rPr lang="en-US" dirty="0">
                <a:effectLst>
                  <a:outerShdw blurRad="38100" dist="38100" dir="2700000" algn="tl">
                    <a:srgbClr val="DDDDDD"/>
                  </a:outerShdw>
                </a:effectLst>
                <a:ea typeface="Tahoma"/>
              </a:rPr>
              <a:t>execution time of a program that you care about.</a:t>
            </a:r>
          </a:p>
          <a:p>
            <a:pPr>
              <a:defRPr/>
            </a:pPr>
            <a:endParaRPr lang="en-US" dirty="0">
              <a:effectLst>
                <a:outerShdw blurRad="38100" dist="38100" dir="2700000" algn="tl">
                  <a:srgbClr val="DDDDDD"/>
                </a:outerShdw>
              </a:effectLst>
              <a:ea typeface="Tahoma"/>
            </a:endParaRPr>
          </a:p>
          <a:p>
            <a:pPr>
              <a:defRPr/>
            </a:pPr>
            <a:r>
              <a:rPr lang="en-US" dirty="0">
                <a:effectLst>
                  <a:outerShdw blurRad="38100" dist="38100" dir="2700000" algn="tl">
                    <a:srgbClr val="DDDDDD"/>
                  </a:outerShdw>
                </a:effectLst>
                <a:ea typeface="Tahoma"/>
              </a:rPr>
              <a:t>Do any of the other </a:t>
            </a:r>
            <a:r>
              <a:rPr lang="en-US" dirty="0" smtClean="0">
                <a:effectLst>
                  <a:outerShdw blurRad="38100" dist="38100" dir="2700000" algn="tl">
                    <a:srgbClr val="DDDDDD"/>
                  </a:outerShdw>
                </a:effectLst>
                <a:ea typeface="Tahoma"/>
              </a:rPr>
              <a:t>variables (alone) </a:t>
            </a:r>
            <a:r>
              <a:rPr lang="en-US" dirty="0">
                <a:effectLst>
                  <a:outerShdw blurRad="38100" dist="38100" dir="2700000" algn="tl">
                    <a:srgbClr val="DDDDDD"/>
                  </a:outerShdw>
                </a:effectLst>
                <a:ea typeface="Tahoma"/>
              </a:rPr>
              <a:t>equal performance?</a:t>
            </a:r>
          </a:p>
          <a:p>
            <a:pPr lvl="1">
              <a:defRPr/>
            </a:pPr>
            <a:r>
              <a:rPr lang="en-US" dirty="0">
                <a:effectLst>
                  <a:outerShdw blurRad="38100" dist="38100" dir="2700000" algn="tl">
                    <a:srgbClr val="DDDDDD"/>
                  </a:outerShdw>
                </a:effectLst>
              </a:rPr>
              <a:t># of cycles to execute program?</a:t>
            </a:r>
          </a:p>
          <a:p>
            <a:pPr lvl="1">
              <a:defRPr/>
            </a:pPr>
            <a:r>
              <a:rPr lang="en-US" dirty="0">
                <a:effectLst>
                  <a:outerShdw blurRad="38100" dist="38100" dir="2700000" algn="tl">
                    <a:srgbClr val="DDDDDD"/>
                  </a:outerShdw>
                </a:effectLst>
              </a:rPr>
              <a:t># of instructions in program?</a:t>
            </a:r>
          </a:p>
          <a:p>
            <a:pPr lvl="1">
              <a:defRPr/>
            </a:pPr>
            <a:r>
              <a:rPr lang="en-US" dirty="0">
                <a:effectLst>
                  <a:outerShdw blurRad="38100" dist="38100" dir="2700000" algn="tl">
                    <a:srgbClr val="DDDDDD"/>
                  </a:outerShdw>
                </a:effectLst>
              </a:rPr>
              <a:t># of cycles per second?</a:t>
            </a:r>
          </a:p>
          <a:p>
            <a:pPr lvl="1">
              <a:defRPr/>
            </a:pPr>
            <a:r>
              <a:rPr lang="en-US" dirty="0">
                <a:effectLst>
                  <a:outerShdw blurRad="38100" dist="38100" dir="2700000" algn="tl">
                    <a:srgbClr val="DDDDDD"/>
                  </a:outerShdw>
                </a:effectLst>
              </a:rPr>
              <a:t>average # of cycles per instruction?</a:t>
            </a:r>
          </a:p>
          <a:p>
            <a:pPr lvl="1">
              <a:defRPr/>
            </a:pPr>
            <a:r>
              <a:rPr lang="en-US" dirty="0">
                <a:effectLst>
                  <a:outerShdw blurRad="38100" dist="38100" dir="2700000" algn="tl">
                    <a:srgbClr val="DDDDDD"/>
                  </a:outerShdw>
                </a:effectLst>
              </a:rPr>
              <a:t>average # of instructions per second?</a:t>
            </a:r>
            <a:br>
              <a:rPr lang="en-US" dirty="0">
                <a:effectLst>
                  <a:outerShdw blurRad="38100" dist="38100" dir="2700000" algn="tl">
                    <a:srgbClr val="DDDDDD"/>
                  </a:outerShdw>
                </a:effectLst>
              </a:rPr>
            </a:br>
            <a:endParaRPr lang="en-US" dirty="0">
              <a:effectLst>
                <a:outerShdw blurRad="38100" dist="38100" dir="2700000" algn="tl">
                  <a:srgbClr val="DDDDDD"/>
                </a:outerShdw>
              </a:effectLst>
            </a:endParaRPr>
          </a:p>
          <a:p>
            <a:pPr>
              <a:defRPr/>
            </a:pPr>
            <a:r>
              <a:rPr lang="en-US" dirty="0">
                <a:effectLst>
                  <a:outerShdw blurRad="38100" dist="38100" dir="2700000" algn="tl">
                    <a:srgbClr val="DDDDDD"/>
                  </a:outerShdw>
                </a:effectLst>
                <a:ea typeface="Tahoma"/>
              </a:rPr>
              <a:t>Common pitfall:</a:t>
            </a:r>
          </a:p>
          <a:p>
            <a:pPr lvl="1">
              <a:defRPr/>
            </a:pPr>
            <a:r>
              <a:rPr lang="en-US" dirty="0" smtClean="0">
                <a:effectLst>
                  <a:outerShdw blurRad="38100" dist="38100" dir="2700000" algn="tl">
                    <a:srgbClr val="DDDDDD"/>
                  </a:outerShdw>
                </a:effectLst>
              </a:rPr>
              <a:t>Putting the blinders on, and focusing exclusively on one variable</a:t>
            </a:r>
            <a:endParaRPr lang="en-US" dirty="0">
              <a:effectLst>
                <a:outerShdw blurRad="38100" dist="38100" dir="2700000" algn="tl">
                  <a:srgbClr val="DDDDDD"/>
                </a:outerShdw>
              </a:effectLst>
            </a:endParaRPr>
          </a:p>
        </p:txBody>
      </p:sp>
    </p:spTree>
    <p:extLst>
      <p:ext uri="{BB962C8B-B14F-4D97-AF65-F5344CB8AC3E}">
        <p14:creationId xmlns:p14="http://schemas.microsoft.com/office/powerpoint/2010/main" val="355855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225425" y="312738"/>
            <a:ext cx="36703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6151" name="Rectangle 4"/>
          <p:cNvSpPr>
            <a:spLocks noGrp="1" noChangeArrowheads="1"/>
          </p:cNvSpPr>
          <p:nvPr>
            <p:ph type="title"/>
          </p:nvPr>
        </p:nvSpPr>
        <p:spPr/>
        <p:txBody>
          <a:bodyPr>
            <a:normAutofit fontScale="90000"/>
          </a:bodyPr>
          <a:lstStyle/>
          <a:p>
            <a:pPr>
              <a:defRPr/>
            </a:pPr>
            <a:r>
              <a:rPr lang="en-US" dirty="0">
                <a:ea typeface="Tahoma"/>
              </a:rPr>
              <a:t>CPI Example</a:t>
            </a:r>
          </a:p>
        </p:txBody>
      </p:sp>
      <p:sp>
        <p:nvSpPr>
          <p:cNvPr id="6150" name="Rectangle 3"/>
          <p:cNvSpPr>
            <a:spLocks noGrp="1" noChangeArrowheads="1"/>
          </p:cNvSpPr>
          <p:nvPr>
            <p:ph type="body" idx="1"/>
          </p:nvPr>
        </p:nvSpPr>
        <p:spPr/>
        <p:txBody>
          <a:bodyPr>
            <a:normAutofit/>
          </a:bodyPr>
          <a:lstStyle/>
          <a:p>
            <a:pPr>
              <a:defRPr/>
            </a:pPr>
            <a:r>
              <a:rPr lang="en-US" dirty="0">
                <a:effectLst>
                  <a:outerShdw blurRad="38100" dist="38100" dir="2700000" algn="tl">
                    <a:srgbClr val="DDDDDD"/>
                  </a:outerShdw>
                </a:effectLst>
                <a:ea typeface="Tahoma"/>
              </a:rPr>
              <a:t>Suppose we have two implementations of the same instruction set architecture (ISA</a:t>
            </a:r>
            <a:r>
              <a:rPr lang="en-US" dirty="0" smtClean="0">
                <a:effectLst>
                  <a:outerShdw blurRad="38100" dist="38100" dir="2700000" algn="tl">
                    <a:srgbClr val="DDDDDD"/>
                  </a:outerShdw>
                </a:effectLst>
                <a:ea typeface="Tahoma"/>
              </a:rPr>
              <a:t>)</a:t>
            </a:r>
          </a:p>
          <a:p>
            <a:pPr lvl="1">
              <a:defRPr/>
            </a:pPr>
            <a:r>
              <a:rPr lang="en-US" dirty="0">
                <a:effectLst>
                  <a:outerShdw blurRad="38100" dist="38100" dir="2700000" algn="tl">
                    <a:srgbClr val="DDDDDD"/>
                  </a:outerShdw>
                </a:effectLst>
              </a:rPr>
              <a:t>If </a:t>
            </a:r>
            <a:r>
              <a:rPr lang="en-US" dirty="0" smtClean="0">
                <a:effectLst>
                  <a:outerShdw blurRad="38100" dist="38100" dir="2700000" algn="tl">
                    <a:srgbClr val="DDDDDD"/>
                  </a:outerShdw>
                </a:effectLst>
              </a:rPr>
              <a:t>same </a:t>
            </a:r>
            <a:r>
              <a:rPr lang="en-US" dirty="0">
                <a:effectLst>
                  <a:outerShdw blurRad="38100" dist="38100" dir="2700000" algn="tl">
                    <a:srgbClr val="DDDDDD"/>
                  </a:outerShdw>
                </a:effectLst>
              </a:rPr>
              <a:t>ISA which quantity </a:t>
            </a:r>
            <a:r>
              <a:rPr lang="en-US" dirty="0" smtClean="0">
                <a:effectLst>
                  <a:outerShdw blurRad="38100" dist="38100" dir="2700000" algn="tl">
                    <a:srgbClr val="DDDDDD"/>
                  </a:outerShdw>
                </a:effectLst>
              </a:rPr>
              <a:t>(clock </a:t>
            </a:r>
            <a:r>
              <a:rPr lang="en-US" dirty="0">
                <a:effectLst>
                  <a:outerShdw blurRad="38100" dist="38100" dir="2700000" algn="tl">
                    <a:srgbClr val="DDDDDD"/>
                  </a:outerShdw>
                </a:effectLst>
              </a:rPr>
              <a:t>rate, CPI) is the same</a:t>
            </a:r>
            <a:r>
              <a:rPr lang="en-US" dirty="0" smtClean="0">
                <a:effectLst>
                  <a:outerShdw blurRad="38100" dist="38100" dir="2700000" algn="tl">
                    <a:srgbClr val="DDDDDD"/>
                  </a:outerShdw>
                </a:effectLst>
              </a:rPr>
              <a:t>? </a:t>
            </a:r>
            <a:endParaRPr lang="en-US" dirty="0">
              <a:effectLst>
                <a:outerShdw blurRad="38100" dist="38100" dir="2700000" algn="tl">
                  <a:srgbClr val="DDDDDD"/>
                </a:outerShdw>
              </a:effectLst>
            </a:endParaRPr>
          </a:p>
          <a:p>
            <a:pPr lvl="1">
              <a:defRPr/>
            </a:pPr>
            <a:r>
              <a:rPr lang="en-US" dirty="0">
                <a:effectLst>
                  <a:outerShdw blurRad="38100" dist="38100" dir="2700000" algn="tl">
                    <a:srgbClr val="DDDDDD"/>
                  </a:outerShdw>
                </a:effectLst>
              </a:rPr>
              <a:t>For some </a:t>
            </a:r>
            <a:r>
              <a:rPr lang="en-US" dirty="0" smtClean="0">
                <a:effectLst>
                  <a:outerShdw blurRad="38100" dist="38100" dir="2700000" algn="tl">
                    <a:srgbClr val="DDDDDD"/>
                  </a:outerShdw>
                </a:effectLst>
              </a:rPr>
              <a:t>program:</a:t>
            </a:r>
            <a:endParaRPr lang="en-US" dirty="0">
              <a:effectLst>
                <a:outerShdw blurRad="38100" dist="38100" dir="2700000" algn="tl">
                  <a:srgbClr val="DDDDDD"/>
                </a:outerShdw>
              </a:effectLst>
            </a:endParaRPr>
          </a:p>
          <a:p>
            <a:pPr lvl="2">
              <a:defRPr/>
            </a:pPr>
            <a:r>
              <a:rPr lang="en-US" dirty="0" smtClean="0">
                <a:effectLst>
                  <a:outerShdw blurRad="38100" dist="38100" dir="2700000" algn="tl">
                    <a:srgbClr val="DDDDDD"/>
                  </a:outerShdw>
                </a:effectLst>
              </a:rPr>
              <a:t>Computer </a:t>
            </a:r>
            <a:r>
              <a:rPr lang="en-US" dirty="0">
                <a:effectLst>
                  <a:outerShdw blurRad="38100" dist="38100" dir="2700000" algn="tl">
                    <a:srgbClr val="DDDDDD"/>
                  </a:outerShdw>
                </a:effectLst>
              </a:rPr>
              <a:t>A has a clock cycle time of </a:t>
            </a:r>
            <a:r>
              <a:rPr lang="en-US" dirty="0" smtClean="0">
                <a:effectLst>
                  <a:outerShdw blurRad="38100" dist="38100" dir="2700000" algn="tl">
                    <a:srgbClr val="DDDDDD"/>
                  </a:outerShdw>
                </a:effectLst>
              </a:rPr>
              <a:t>250 </a:t>
            </a:r>
            <a:r>
              <a:rPr lang="en-US" dirty="0" err="1" smtClean="0">
                <a:effectLst>
                  <a:outerShdw blurRad="38100" dist="38100" dir="2700000" algn="tl">
                    <a:srgbClr val="DDDDDD"/>
                  </a:outerShdw>
                </a:effectLst>
              </a:rPr>
              <a:t>ps</a:t>
            </a:r>
            <a:r>
              <a:rPr lang="en-US" dirty="0" smtClean="0">
                <a:effectLst>
                  <a:outerShdw blurRad="38100" dist="38100" dir="2700000" algn="tl">
                    <a:srgbClr val="DDDDDD"/>
                  </a:outerShdw>
                </a:effectLst>
              </a:rPr>
              <a:t> </a:t>
            </a:r>
            <a:r>
              <a:rPr lang="en-US" dirty="0">
                <a:effectLst>
                  <a:outerShdw blurRad="38100" dist="38100" dir="2700000" algn="tl">
                    <a:srgbClr val="DDDDDD"/>
                  </a:outerShdw>
                </a:effectLst>
              </a:rPr>
              <a:t>and a CPI of </a:t>
            </a:r>
            <a:r>
              <a:rPr lang="en-US" dirty="0" smtClean="0">
                <a:effectLst>
                  <a:outerShdw blurRad="38100" dist="38100" dir="2700000" algn="tl">
                    <a:srgbClr val="DDDDDD"/>
                  </a:outerShdw>
                </a:effectLst>
              </a:rPr>
              <a:t>2.0</a:t>
            </a:r>
          </a:p>
          <a:p>
            <a:pPr lvl="2">
              <a:defRPr/>
            </a:pPr>
            <a:r>
              <a:rPr lang="en-US" dirty="0" smtClean="0">
                <a:effectLst>
                  <a:outerShdw blurRad="38100" dist="38100" dir="2700000" algn="tl">
                    <a:srgbClr val="DDDDDD"/>
                  </a:outerShdw>
                </a:effectLst>
              </a:rPr>
              <a:t>Computer </a:t>
            </a:r>
            <a:r>
              <a:rPr lang="en-US" dirty="0">
                <a:effectLst>
                  <a:outerShdw blurRad="38100" dist="38100" dir="2700000" algn="tl">
                    <a:srgbClr val="DDDDDD"/>
                  </a:outerShdw>
                </a:effectLst>
              </a:rPr>
              <a:t>B has a clock cycle time of </a:t>
            </a:r>
            <a:r>
              <a:rPr lang="en-US" dirty="0" smtClean="0">
                <a:effectLst>
                  <a:outerShdw blurRad="38100" dist="38100" dir="2700000" algn="tl">
                    <a:srgbClr val="DDDDDD"/>
                  </a:outerShdw>
                </a:effectLst>
              </a:rPr>
              <a:t>500 </a:t>
            </a:r>
            <a:r>
              <a:rPr lang="en-US" dirty="0" err="1" smtClean="0">
                <a:effectLst>
                  <a:outerShdw blurRad="38100" dist="38100" dir="2700000" algn="tl">
                    <a:srgbClr val="DDDDDD"/>
                  </a:outerShdw>
                </a:effectLst>
              </a:rPr>
              <a:t>ps</a:t>
            </a:r>
            <a:r>
              <a:rPr lang="en-US" dirty="0" smtClean="0">
                <a:effectLst>
                  <a:outerShdw blurRad="38100" dist="38100" dir="2700000" algn="tl">
                    <a:srgbClr val="DDDDDD"/>
                  </a:outerShdw>
                </a:effectLst>
              </a:rPr>
              <a:t> and </a:t>
            </a:r>
            <a:r>
              <a:rPr lang="en-US" dirty="0">
                <a:effectLst>
                  <a:outerShdw blurRad="38100" dist="38100" dir="2700000" algn="tl">
                    <a:srgbClr val="DDDDDD"/>
                  </a:outerShdw>
                </a:effectLst>
              </a:rPr>
              <a:t>a CPI of </a:t>
            </a:r>
            <a:r>
              <a:rPr lang="en-US" dirty="0" smtClean="0">
                <a:effectLst>
                  <a:outerShdw blurRad="38100" dist="38100" dir="2700000" algn="tl">
                    <a:srgbClr val="DDDDDD"/>
                  </a:outerShdw>
                </a:effectLst>
              </a:rPr>
              <a:t>1.2</a:t>
            </a:r>
          </a:p>
          <a:p>
            <a:pPr lvl="1">
              <a:defRPr/>
            </a:pPr>
            <a:r>
              <a:rPr lang="en-US" dirty="0" smtClean="0">
                <a:effectLst>
                  <a:outerShdw blurRad="38100" dist="38100" dir="2700000" algn="tl">
                    <a:srgbClr val="DDDDDD"/>
                  </a:outerShdw>
                </a:effectLst>
              </a:rPr>
              <a:t>What </a:t>
            </a:r>
            <a:r>
              <a:rPr lang="en-US" dirty="0">
                <a:effectLst>
                  <a:outerShdw blurRad="38100" dist="38100" dir="2700000" algn="tl">
                    <a:srgbClr val="DDDDDD"/>
                  </a:outerShdw>
                </a:effectLst>
              </a:rPr>
              <a:t>machine is faster for this program, and by how much?</a:t>
            </a:r>
            <a:br>
              <a:rPr lang="en-US" dirty="0">
                <a:effectLst>
                  <a:outerShdw blurRad="38100" dist="38100" dir="2700000" algn="tl">
                    <a:srgbClr val="DDDDDD"/>
                  </a:outerShdw>
                </a:effectLst>
              </a:rPr>
            </a:br>
            <a:r>
              <a:rPr lang="en-US" dirty="0">
                <a:effectLst>
                  <a:outerShdw blurRad="38100" dist="38100" dir="2700000" algn="tl">
                    <a:srgbClr val="DDDDDD"/>
                  </a:outerShdw>
                </a:effectLst>
              </a:rPr>
              <a:t/>
            </a:r>
            <a:br>
              <a:rPr lang="en-US" dirty="0">
                <a:effectLst>
                  <a:outerShdw blurRad="38100" dist="38100" dir="2700000" algn="tl">
                    <a:srgbClr val="DDDDDD"/>
                  </a:outerShdw>
                </a:effectLst>
              </a:rPr>
            </a:br>
            <a:r>
              <a:rPr lang="en-US" dirty="0">
                <a:effectLst>
                  <a:outerShdw blurRad="38100" dist="38100" dir="2700000" algn="tl">
                    <a:srgbClr val="DDDDDD"/>
                  </a:outerShdw>
                </a:effectLst>
              </a:rPr>
              <a:t/>
            </a:r>
            <a:br>
              <a:rPr lang="en-US" dirty="0">
                <a:effectLst>
                  <a:outerShdw blurRad="38100" dist="38100" dir="2700000" algn="tl">
                    <a:srgbClr val="DDDDDD"/>
                  </a:outerShdw>
                </a:effectLst>
              </a:rPr>
            </a:br>
            <a:r>
              <a:rPr lang="en-US" dirty="0">
                <a:effectLst>
                  <a:outerShdw blurRad="38100" dist="38100" dir="2700000" algn="tl">
                    <a:srgbClr val="DDDDDD"/>
                  </a:outerShdw>
                </a:effectLst>
              </a:rPr>
              <a:t/>
            </a:r>
            <a:br>
              <a:rPr lang="en-US" dirty="0">
                <a:effectLst>
                  <a:outerShdw blurRad="38100" dist="38100" dir="2700000" algn="tl">
                    <a:srgbClr val="DDDDDD"/>
                  </a:outerShdw>
                </a:effectLst>
              </a:rPr>
            </a:br>
            <a:endParaRPr lang="en-US" dirty="0">
              <a:effectLst>
                <a:outerShdw blurRad="38100" dist="38100" dir="2700000" algn="tl">
                  <a:srgbClr val="DDDDDD"/>
                </a:outerShdw>
              </a:effectLst>
            </a:endParaRPr>
          </a:p>
          <a:p>
            <a:pPr lvl="1">
              <a:defRPr/>
            </a:pPr>
            <a:endParaRPr lang="en-US" dirty="0">
              <a:effectLst>
                <a:outerShdw blurRad="38100" dist="38100" dir="2700000" algn="tl">
                  <a:srgbClr val="DDDDDD"/>
                </a:outerShdw>
              </a:effectLst>
            </a:endParaRPr>
          </a:p>
          <a:p>
            <a:pPr lvl="1">
              <a:defRPr/>
            </a:pPr>
            <a:endParaRPr lang="en-US" dirty="0" smtClean="0">
              <a:effectLst>
                <a:outerShdw blurRad="38100" dist="38100" dir="2700000" algn="tl">
                  <a:srgbClr val="DDDDDD"/>
                </a:outerShdw>
              </a:effectLst>
            </a:endParaRPr>
          </a:p>
          <a:p>
            <a:pPr lvl="1">
              <a:defRPr/>
            </a:pPr>
            <a:endParaRPr lang="en-US" dirty="0" smtClean="0">
              <a:effectLst>
                <a:outerShdw blurRad="38100" dist="38100" dir="2700000" algn="tl">
                  <a:srgbClr val="DDDDDD"/>
                </a:outerShdw>
              </a:effectLst>
            </a:endParaRPr>
          </a:p>
        </p:txBody>
      </p:sp>
      <p:graphicFrame>
        <p:nvGraphicFramePr>
          <p:cNvPr id="738309" name="Object 5"/>
          <p:cNvGraphicFramePr>
            <a:graphicFrameLocks noChangeAspect="1"/>
          </p:cNvGraphicFramePr>
          <p:nvPr>
            <p:extLst>
              <p:ext uri="{D42A27DB-BD31-4B8C-83A1-F6EECF244321}">
                <p14:modId xmlns:p14="http://schemas.microsoft.com/office/powerpoint/2010/main" val="1257611050"/>
              </p:ext>
            </p:extLst>
          </p:nvPr>
        </p:nvGraphicFramePr>
        <p:xfrm>
          <a:off x="2362200" y="4317611"/>
          <a:ext cx="4495800" cy="660400"/>
        </p:xfrm>
        <a:graphic>
          <a:graphicData uri="http://schemas.openxmlformats.org/presentationml/2006/ole">
            <mc:AlternateContent xmlns:mc="http://schemas.openxmlformats.org/markup-compatibility/2006">
              <mc:Choice xmlns:v="urn:schemas-microsoft-com:vml" Requires="v">
                <p:oleObj spid="_x0000_s9244" name="Equation" r:id="rId4" imgW="2933700" imgH="431800" progId="Equation.3">
                  <p:embed/>
                </p:oleObj>
              </mc:Choice>
              <mc:Fallback>
                <p:oleObj name="Equation" r:id="rId4" imgW="2933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317611"/>
                        <a:ext cx="449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738311" name="Object 7"/>
          <p:cNvGraphicFramePr>
            <a:graphicFrameLocks noChangeAspect="1"/>
          </p:cNvGraphicFramePr>
          <p:nvPr>
            <p:extLst>
              <p:ext uri="{D42A27DB-BD31-4B8C-83A1-F6EECF244321}">
                <p14:modId xmlns:p14="http://schemas.microsoft.com/office/powerpoint/2010/main" val="1849852825"/>
              </p:ext>
            </p:extLst>
          </p:nvPr>
        </p:nvGraphicFramePr>
        <p:xfrm>
          <a:off x="2352193" y="5773841"/>
          <a:ext cx="3914775" cy="406400"/>
        </p:xfrm>
        <a:graphic>
          <a:graphicData uri="http://schemas.openxmlformats.org/presentationml/2006/ole">
            <mc:AlternateContent xmlns:mc="http://schemas.openxmlformats.org/markup-compatibility/2006">
              <mc:Choice xmlns:v="urn:schemas-microsoft-com:vml" Requires="v">
                <p:oleObj spid="_x0000_s9245" name="Equation" r:id="rId6" imgW="2374900" imgH="254000" progId="Equation.3">
                  <p:embed/>
                </p:oleObj>
              </mc:Choice>
              <mc:Fallback>
                <p:oleObj name="Equation" r:id="rId6" imgW="23749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193" y="5773841"/>
                        <a:ext cx="391477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134863576"/>
              </p:ext>
            </p:extLst>
          </p:nvPr>
        </p:nvGraphicFramePr>
        <p:xfrm>
          <a:off x="2362200" y="5050020"/>
          <a:ext cx="4522787" cy="666750"/>
        </p:xfrm>
        <a:graphic>
          <a:graphicData uri="http://schemas.openxmlformats.org/presentationml/2006/ole">
            <mc:AlternateContent xmlns:mc="http://schemas.openxmlformats.org/markup-compatibility/2006">
              <mc:Choice xmlns:v="urn:schemas-microsoft-com:vml" Requires="v">
                <p:oleObj spid="_x0000_s9246" name="Equation" r:id="rId8" imgW="2921000" imgH="431800" progId="Equation.3">
                  <p:embed/>
                </p:oleObj>
              </mc:Choice>
              <mc:Fallback>
                <p:oleObj name="Equation" r:id="rId8" imgW="29210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050020"/>
                        <a:ext cx="4522787"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7020272" y="2636912"/>
            <a:ext cx="1255472" cy="461665"/>
          </a:xfrm>
          <a:prstGeom prst="rect">
            <a:avLst/>
          </a:prstGeom>
          <a:noFill/>
        </p:spPr>
        <p:txBody>
          <a:bodyPr wrap="none" rtlCol="0">
            <a:spAutoFit/>
          </a:bodyPr>
          <a:lstStyle/>
          <a:p>
            <a:r>
              <a:rPr lang="en-US" sz="2400" b="1" u="sng" dirty="0" smtClean="0">
                <a:solidFill>
                  <a:srgbClr val="FF0000"/>
                </a:solidFill>
              </a:rPr>
              <a:t>Neither!</a:t>
            </a:r>
            <a:endParaRPr lang="en-US" sz="2400" b="1" u="sng" dirty="0">
              <a:solidFill>
                <a:srgbClr val="FF0000"/>
              </a:solidFill>
            </a:endParaRPr>
          </a:p>
        </p:txBody>
      </p:sp>
      <p:sp>
        <p:nvSpPr>
          <p:cNvPr id="11" name="TextBox 10"/>
          <p:cNvSpPr txBox="1"/>
          <p:nvPr/>
        </p:nvSpPr>
        <p:spPr>
          <a:xfrm>
            <a:off x="0" y="6278615"/>
            <a:ext cx="9144000" cy="575554"/>
          </a:xfrm>
          <a:prstGeom prst="rect">
            <a:avLst/>
          </a:prstGeom>
          <a:noFill/>
        </p:spPr>
        <p:txBody>
          <a:bodyPr wrap="square" lIns="82309" tIns="41154" rIns="82309" bIns="41154" rtlCol="0">
            <a:spAutoFit/>
          </a:bodyPr>
          <a:lstStyle/>
          <a:p>
            <a:pPr marL="0" lvl="1" indent="-514291" algn="ctr"/>
            <a:r>
              <a:rPr lang="en-US" sz="3200" dirty="0" smtClean="0"/>
              <a:t>A is faster by 1.2X</a:t>
            </a:r>
            <a:endParaRPr lang="en-US" sz="3200" i="1" dirty="0"/>
          </a:p>
        </p:txBody>
      </p:sp>
    </p:spTree>
    <p:extLst>
      <p:ext uri="{BB962C8B-B14F-4D97-AF65-F5344CB8AC3E}">
        <p14:creationId xmlns:p14="http://schemas.microsoft.com/office/powerpoint/2010/main" val="927350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7383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7383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normAutofit fontScale="90000"/>
          </a:bodyPr>
          <a:lstStyle/>
          <a:p>
            <a:pPr>
              <a:defRPr/>
            </a:pPr>
            <a:r>
              <a:rPr lang="en-US" dirty="0" smtClean="0"/>
              <a:t>CPI in More Detail</a:t>
            </a:r>
            <a:endParaRPr lang="en-AU" dirty="0"/>
          </a:p>
        </p:txBody>
      </p:sp>
      <p:sp>
        <p:nvSpPr>
          <p:cNvPr id="319491" name="Rectangle 3"/>
          <p:cNvSpPr>
            <a:spLocks noGrp="1" noChangeArrowheads="1"/>
          </p:cNvSpPr>
          <p:nvPr>
            <p:ph idx="1"/>
          </p:nvPr>
        </p:nvSpPr>
        <p:spPr/>
        <p:txBody>
          <a:bodyPr/>
          <a:lstStyle/>
          <a:p>
            <a:pPr>
              <a:defRPr/>
            </a:pPr>
            <a:r>
              <a:rPr lang="en-US" dirty="0" smtClean="0"/>
              <a:t>If different instruction classes take different numbers of cycles</a:t>
            </a:r>
          </a:p>
          <a:p>
            <a:pPr>
              <a:defRPr/>
            </a:pPr>
            <a:endParaRPr lang="en-US" dirty="0"/>
          </a:p>
          <a:p>
            <a:pPr>
              <a:defRPr/>
            </a:pPr>
            <a:endParaRPr lang="en-US" dirty="0" smtClean="0"/>
          </a:p>
          <a:p>
            <a:pPr>
              <a:defRPr/>
            </a:pPr>
            <a:endParaRPr lang="en-US" dirty="0"/>
          </a:p>
          <a:p>
            <a:pPr lvl="1">
              <a:defRPr/>
            </a:pPr>
            <a:endParaRPr lang="en-US" dirty="0" smtClean="0"/>
          </a:p>
          <a:p>
            <a:pPr lvl="1">
              <a:defRPr/>
            </a:pPr>
            <a:r>
              <a:rPr lang="en-US" dirty="0" smtClean="0"/>
              <a:t>Weighted average CPI:</a:t>
            </a:r>
            <a:endParaRPr lang="en-AU" dirty="0" smtClean="0"/>
          </a:p>
          <a:p>
            <a:pPr>
              <a:defRPr/>
            </a:pPr>
            <a:endParaRPr lang="en-AU" dirty="0"/>
          </a:p>
        </p:txBody>
      </p:sp>
      <p:graphicFrame>
        <p:nvGraphicFramePr>
          <p:cNvPr id="54275" name="Object 4"/>
          <p:cNvGraphicFramePr>
            <a:graphicFrameLocks noChangeAspect="1"/>
          </p:cNvGraphicFramePr>
          <p:nvPr>
            <p:extLst>
              <p:ext uri="{D42A27DB-BD31-4B8C-83A1-F6EECF244321}">
                <p14:modId xmlns:p14="http://schemas.microsoft.com/office/powerpoint/2010/main" val="1235317107"/>
              </p:ext>
            </p:extLst>
          </p:nvPr>
        </p:nvGraphicFramePr>
        <p:xfrm>
          <a:off x="1427956" y="2347887"/>
          <a:ext cx="6427788" cy="949325"/>
        </p:xfrm>
        <a:graphic>
          <a:graphicData uri="http://schemas.openxmlformats.org/presentationml/2006/ole">
            <mc:AlternateContent xmlns:mc="http://schemas.openxmlformats.org/markup-compatibility/2006">
              <mc:Choice xmlns:v="urn:schemas-microsoft-com:vml" Requires="v">
                <p:oleObj spid="_x0000_s10259" name="Equation" r:id="rId4" imgW="2921000" imgH="431800" progId="Equation.3">
                  <p:embed/>
                </p:oleObj>
              </mc:Choice>
              <mc:Fallback>
                <p:oleObj name="Equation" r:id="rId4" imgW="2921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956" y="2347887"/>
                        <a:ext cx="6427788" cy="949325"/>
                      </a:xfrm>
                      <a:prstGeom prst="rect">
                        <a:avLst/>
                      </a:prstGeom>
                      <a:solidFill>
                        <a:schemeClr val="accent2">
                          <a:lumMod val="40000"/>
                          <a:lumOff val="6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6" name="Object 6"/>
          <p:cNvGraphicFramePr>
            <a:graphicFrameLocks noChangeAspect="1"/>
          </p:cNvGraphicFramePr>
          <p:nvPr>
            <p:extLst>
              <p:ext uri="{D42A27DB-BD31-4B8C-83A1-F6EECF244321}">
                <p14:modId xmlns:p14="http://schemas.microsoft.com/office/powerpoint/2010/main" val="102718153"/>
              </p:ext>
            </p:extLst>
          </p:nvPr>
        </p:nvGraphicFramePr>
        <p:xfrm>
          <a:off x="588963" y="4292600"/>
          <a:ext cx="8105775" cy="949325"/>
        </p:xfrm>
        <a:graphic>
          <a:graphicData uri="http://schemas.openxmlformats.org/presentationml/2006/ole">
            <mc:AlternateContent xmlns:mc="http://schemas.openxmlformats.org/markup-compatibility/2006">
              <mc:Choice xmlns:v="urn:schemas-microsoft-com:vml" Requires="v">
                <p:oleObj spid="_x0000_s10260" name="Equation" r:id="rId6" imgW="3683000" imgH="431800" progId="Equation.3">
                  <p:embed/>
                </p:oleObj>
              </mc:Choice>
              <mc:Fallback>
                <p:oleObj name="Equation" r:id="rId6" imgW="36830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63" y="4292600"/>
                        <a:ext cx="8105775" cy="949325"/>
                      </a:xfrm>
                      <a:prstGeom prst="rect">
                        <a:avLst/>
                      </a:prstGeom>
                      <a:solidFill>
                        <a:schemeClr val="accent2">
                          <a:lumMod val="40000"/>
                          <a:lumOff val="6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9495" name="AutoShape 7"/>
          <p:cNvSpPr>
            <a:spLocks/>
          </p:cNvSpPr>
          <p:nvPr/>
        </p:nvSpPr>
        <p:spPr bwMode="auto">
          <a:xfrm rot="5400000">
            <a:off x="6947694" y="4293394"/>
            <a:ext cx="215900" cy="2376488"/>
          </a:xfrm>
          <a:prstGeom prst="rightBrace">
            <a:avLst>
              <a:gd name="adj1" fmla="val 91728"/>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4278" name="Text Box 8"/>
          <p:cNvSpPr txBox="1">
            <a:spLocks noChangeArrowheads="1"/>
          </p:cNvSpPr>
          <p:nvPr/>
        </p:nvSpPr>
        <p:spPr bwMode="auto">
          <a:xfrm>
            <a:off x="5572125" y="5649913"/>
            <a:ext cx="2930525" cy="461962"/>
          </a:xfrm>
          <a:prstGeom prst="rect">
            <a:avLst/>
          </a:prstGeom>
          <a:solidFill>
            <a:srgbClr val="C0C0C0"/>
          </a:solidFill>
          <a:ln w="9525">
            <a:solidFill>
              <a:schemeClr val="tx1"/>
            </a:solidFill>
            <a:miter lim="800000"/>
            <a:headEnd/>
            <a:tailEnd/>
          </a:ln>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a:t>Relative frequency</a:t>
            </a:r>
            <a:endParaRPr lang="en-AU"/>
          </a:p>
        </p:txBody>
      </p:sp>
      <p:sp>
        <p:nvSpPr>
          <p:cNvPr id="9" name="TextBox 8"/>
          <p:cNvSpPr txBox="1"/>
          <p:nvPr/>
        </p:nvSpPr>
        <p:spPr>
          <a:xfrm>
            <a:off x="0" y="6278615"/>
            <a:ext cx="9144000" cy="575554"/>
          </a:xfrm>
          <a:prstGeom prst="rect">
            <a:avLst/>
          </a:prstGeom>
          <a:noFill/>
        </p:spPr>
        <p:txBody>
          <a:bodyPr wrap="square" lIns="82309" tIns="41154" rIns="82309" bIns="41154" rtlCol="0">
            <a:spAutoFit/>
          </a:bodyPr>
          <a:lstStyle/>
          <a:p>
            <a:pPr marL="0" lvl="1" indent="-514291" algn="ctr"/>
            <a:r>
              <a:rPr lang="en-US" sz="3200" dirty="0" smtClean="0"/>
              <a:t>On most CPUs, CPI is a weighted average</a:t>
            </a:r>
            <a:endParaRPr lang="en-US" sz="3200" i="1" dirty="0"/>
          </a:p>
        </p:txBody>
      </p:sp>
    </p:spTree>
    <p:extLst>
      <p:ext uri="{BB962C8B-B14F-4D97-AF65-F5344CB8AC3E}">
        <p14:creationId xmlns:p14="http://schemas.microsoft.com/office/powerpoint/2010/main" val="1479510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225425" y="312738"/>
            <a:ext cx="2141538"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9460" name="Rectangle 4"/>
          <p:cNvSpPr>
            <a:spLocks noGrp="1" noChangeArrowheads="1"/>
          </p:cNvSpPr>
          <p:nvPr>
            <p:ph type="title"/>
          </p:nvPr>
        </p:nvSpPr>
        <p:spPr>
          <a:xfrm>
            <a:off x="0" y="704751"/>
            <a:ext cx="9144000" cy="708025"/>
          </a:xfrm>
        </p:spPr>
        <p:txBody>
          <a:bodyPr>
            <a:normAutofit fontScale="90000"/>
          </a:bodyPr>
          <a:lstStyle/>
          <a:p>
            <a:pPr>
              <a:defRPr/>
            </a:pPr>
            <a:r>
              <a:rPr lang="en-US" dirty="0" smtClean="0">
                <a:ea typeface="Tahoma"/>
              </a:rPr>
              <a:t>Example: </a:t>
            </a:r>
            <a:r>
              <a:rPr lang="en-US" dirty="0" smtClean="0">
                <a:ea typeface="Tahoma"/>
              </a:rPr>
              <a:t>Compiler</a:t>
            </a:r>
            <a:r>
              <a:rPr lang="ja-JP" altLang="en-US" dirty="0" smtClean="0">
                <a:ea typeface="Tahoma"/>
              </a:rPr>
              <a:t>’</a:t>
            </a:r>
            <a:r>
              <a:rPr lang="en-US" dirty="0" smtClean="0">
                <a:ea typeface="Tahoma"/>
              </a:rPr>
              <a:t>s </a:t>
            </a:r>
            <a:r>
              <a:rPr lang="en-US" dirty="0">
                <a:ea typeface="Tahoma"/>
              </a:rPr>
              <a:t>Impact</a:t>
            </a:r>
          </a:p>
        </p:txBody>
      </p:sp>
      <p:sp>
        <p:nvSpPr>
          <p:cNvPr id="19459" name="Rectangle 3"/>
          <p:cNvSpPr>
            <a:spLocks noGrp="1" noChangeArrowheads="1"/>
          </p:cNvSpPr>
          <p:nvPr>
            <p:ph type="body" idx="1"/>
          </p:nvPr>
        </p:nvSpPr>
        <p:spPr/>
        <p:txBody>
          <a:bodyPr>
            <a:normAutofit fontScale="92500" lnSpcReduction="10000"/>
          </a:bodyPr>
          <a:lstStyle/>
          <a:p>
            <a:pPr>
              <a:defRPr/>
            </a:pPr>
            <a:r>
              <a:rPr lang="en-US" sz="2200" dirty="0">
                <a:effectLst>
                  <a:outerShdw blurRad="38100" dist="38100" dir="2700000" algn="tl">
                    <a:srgbClr val="DDDDDD"/>
                  </a:outerShdw>
                </a:effectLst>
                <a:cs typeface="Tahoma" charset="0"/>
              </a:rPr>
              <a:t>Two different compilers are being tested for a 500 MHz machine with three different classes of instructions:  Class A, Class B, and Class C, which require one, two, and three cycles (respectively).  Both compilers are used to produce code for a large piece of software. The first compiler's code uses 5 million Class A instructions, 1 million Class B instructions, and 2 million Class C instructions. The second compiler's code uses 7 million Class A instructions, 1 million Class B instructions, and 1 million Class C instructions.</a:t>
            </a:r>
            <a:r>
              <a:rPr lang="en-US" sz="2400" dirty="0">
                <a:effectLst>
                  <a:outerShdw blurRad="38100" dist="38100" dir="2700000" algn="tl">
                    <a:srgbClr val="DDDDDD"/>
                  </a:outerShdw>
                </a:effectLst>
                <a:cs typeface="Tahoma" charset="0"/>
              </a:rPr>
              <a:t/>
            </a:r>
            <a:br>
              <a:rPr lang="en-US" sz="2400" dirty="0">
                <a:effectLst>
                  <a:outerShdw blurRad="38100" dist="38100" dir="2700000" algn="tl">
                    <a:srgbClr val="DDDDDD"/>
                  </a:outerShdw>
                </a:effectLst>
                <a:cs typeface="Tahoma" charset="0"/>
              </a:rPr>
            </a:br>
            <a:endParaRPr lang="en-US" sz="2400" dirty="0">
              <a:effectLst>
                <a:outerShdw blurRad="38100" dist="38100" dir="2700000" algn="tl">
                  <a:srgbClr val="DDDDDD"/>
                </a:outerShdw>
              </a:effectLst>
              <a:cs typeface="Tahoma" charset="0"/>
            </a:endParaRPr>
          </a:p>
          <a:p>
            <a:pPr>
              <a:buFont typeface="Wingdings 2" charset="0"/>
              <a:buNone/>
              <a:defRPr/>
            </a:pPr>
            <a:r>
              <a:rPr lang="en-US" sz="2000" dirty="0">
                <a:effectLst>
                  <a:outerShdw blurRad="38100" dist="38100" dir="2700000" algn="tl">
                    <a:srgbClr val="DDDDDD"/>
                  </a:outerShdw>
                </a:effectLst>
                <a:cs typeface="Tahoma" charset="0"/>
              </a:rPr>
              <a:t>Which program uses fewer instructions?</a:t>
            </a:r>
          </a:p>
          <a:p>
            <a:pPr lvl="1">
              <a:defRPr/>
            </a:pPr>
            <a:r>
              <a:rPr lang="en-US" sz="1800" dirty="0">
                <a:solidFill>
                  <a:srgbClr val="0000FF"/>
                </a:solidFill>
                <a:effectLst>
                  <a:outerShdw blurRad="38100" dist="38100" dir="2700000" algn="tl">
                    <a:srgbClr val="DDDDDD"/>
                  </a:outerShdw>
                </a:effectLst>
                <a:ea typeface="Tahoma" charset="0"/>
              </a:rPr>
              <a:t>Instructions</a:t>
            </a:r>
            <a:r>
              <a:rPr lang="en-US" sz="1800" baseline="-25000" dirty="0">
                <a:solidFill>
                  <a:srgbClr val="0000FF"/>
                </a:solidFill>
                <a:effectLst>
                  <a:outerShdw blurRad="38100" dist="38100" dir="2700000" algn="tl">
                    <a:srgbClr val="DDDDDD"/>
                  </a:outerShdw>
                </a:effectLst>
                <a:ea typeface="Tahoma" charset="0"/>
              </a:rPr>
              <a:t>1</a:t>
            </a:r>
            <a:r>
              <a:rPr lang="en-US" sz="1800" dirty="0">
                <a:solidFill>
                  <a:srgbClr val="0000FF"/>
                </a:solidFill>
                <a:effectLst>
                  <a:outerShdw blurRad="38100" dist="38100" dir="2700000" algn="tl">
                    <a:srgbClr val="DDDDDD"/>
                  </a:outerShdw>
                </a:effectLst>
                <a:ea typeface="Tahoma" charset="0"/>
              </a:rPr>
              <a:t> = (5+1+2) x 10</a:t>
            </a:r>
            <a:r>
              <a:rPr lang="en-US" sz="1800" baseline="30000" dirty="0">
                <a:solidFill>
                  <a:srgbClr val="0000FF"/>
                </a:solidFill>
                <a:effectLst>
                  <a:outerShdw blurRad="38100" dist="38100" dir="2700000" algn="tl">
                    <a:srgbClr val="DDDDDD"/>
                  </a:outerShdw>
                </a:effectLst>
                <a:ea typeface="Tahoma" charset="0"/>
              </a:rPr>
              <a:t>6</a:t>
            </a:r>
            <a:r>
              <a:rPr lang="en-US" sz="1800" dirty="0">
                <a:solidFill>
                  <a:srgbClr val="0000FF"/>
                </a:solidFill>
                <a:effectLst>
                  <a:outerShdw blurRad="38100" dist="38100" dir="2700000" algn="tl">
                    <a:srgbClr val="DDDDDD"/>
                  </a:outerShdw>
                </a:effectLst>
                <a:ea typeface="Tahoma" charset="0"/>
              </a:rPr>
              <a:t> = 8 x 10</a:t>
            </a:r>
            <a:r>
              <a:rPr lang="en-US" sz="1800" baseline="30000" dirty="0">
                <a:solidFill>
                  <a:srgbClr val="0000FF"/>
                </a:solidFill>
                <a:effectLst>
                  <a:outerShdw blurRad="38100" dist="38100" dir="2700000" algn="tl">
                    <a:srgbClr val="DDDDDD"/>
                  </a:outerShdw>
                </a:effectLst>
                <a:ea typeface="Tahoma" charset="0"/>
              </a:rPr>
              <a:t>6</a:t>
            </a:r>
          </a:p>
          <a:p>
            <a:pPr lvl="1">
              <a:defRPr/>
            </a:pPr>
            <a:r>
              <a:rPr lang="en-US" sz="1800" dirty="0">
                <a:solidFill>
                  <a:srgbClr val="0000FF"/>
                </a:solidFill>
                <a:effectLst>
                  <a:outerShdw blurRad="38100" dist="38100" dir="2700000" algn="tl">
                    <a:srgbClr val="DDDDDD"/>
                  </a:outerShdw>
                </a:effectLst>
                <a:ea typeface="Tahoma" charset="0"/>
              </a:rPr>
              <a:t>Instructions</a:t>
            </a:r>
            <a:r>
              <a:rPr lang="en-US" sz="1800" baseline="-25000" dirty="0">
                <a:solidFill>
                  <a:srgbClr val="0000FF"/>
                </a:solidFill>
                <a:effectLst>
                  <a:outerShdw blurRad="38100" dist="38100" dir="2700000" algn="tl">
                    <a:srgbClr val="DDDDDD"/>
                  </a:outerShdw>
                </a:effectLst>
                <a:ea typeface="Tahoma" charset="0"/>
              </a:rPr>
              <a:t>2</a:t>
            </a:r>
            <a:r>
              <a:rPr lang="en-US" sz="1800" dirty="0">
                <a:solidFill>
                  <a:srgbClr val="0000FF"/>
                </a:solidFill>
                <a:effectLst>
                  <a:outerShdw blurRad="38100" dist="38100" dir="2700000" algn="tl">
                    <a:srgbClr val="DDDDDD"/>
                  </a:outerShdw>
                </a:effectLst>
                <a:ea typeface="Tahoma" charset="0"/>
              </a:rPr>
              <a:t> = (7+1+1) x 10</a:t>
            </a:r>
            <a:r>
              <a:rPr lang="en-US" sz="1800" baseline="30000" dirty="0">
                <a:solidFill>
                  <a:srgbClr val="0000FF"/>
                </a:solidFill>
                <a:effectLst>
                  <a:outerShdw blurRad="38100" dist="38100" dir="2700000" algn="tl">
                    <a:srgbClr val="DDDDDD"/>
                  </a:outerShdw>
                </a:effectLst>
                <a:ea typeface="Tahoma" charset="0"/>
              </a:rPr>
              <a:t>6</a:t>
            </a:r>
            <a:r>
              <a:rPr lang="en-US" sz="1800" dirty="0">
                <a:solidFill>
                  <a:srgbClr val="0000FF"/>
                </a:solidFill>
                <a:effectLst>
                  <a:outerShdw blurRad="38100" dist="38100" dir="2700000" algn="tl">
                    <a:srgbClr val="DDDDDD"/>
                  </a:outerShdw>
                </a:effectLst>
                <a:ea typeface="Tahoma" charset="0"/>
              </a:rPr>
              <a:t> = 9 x 10</a:t>
            </a:r>
            <a:r>
              <a:rPr lang="en-US" sz="1800" baseline="30000" dirty="0">
                <a:solidFill>
                  <a:srgbClr val="0000FF"/>
                </a:solidFill>
                <a:effectLst>
                  <a:outerShdw blurRad="38100" dist="38100" dir="2700000" algn="tl">
                    <a:srgbClr val="DDDDDD"/>
                  </a:outerShdw>
                </a:effectLst>
                <a:ea typeface="Tahoma" charset="0"/>
              </a:rPr>
              <a:t>6</a:t>
            </a:r>
            <a:endParaRPr lang="en-US" sz="2400" dirty="0">
              <a:solidFill>
                <a:srgbClr val="0000FF"/>
              </a:solidFill>
              <a:effectLst>
                <a:outerShdw blurRad="38100" dist="38100" dir="2700000" algn="tl">
                  <a:srgbClr val="DDDDDD"/>
                </a:outerShdw>
              </a:effectLst>
              <a:ea typeface="Tahoma" charset="0"/>
            </a:endParaRPr>
          </a:p>
          <a:p>
            <a:pPr>
              <a:defRPr/>
            </a:pPr>
            <a:endParaRPr lang="en-US" sz="2000" dirty="0">
              <a:effectLst>
                <a:outerShdw blurRad="38100" dist="38100" dir="2700000" algn="tl">
                  <a:srgbClr val="DDDDDD"/>
                </a:outerShdw>
              </a:effectLst>
              <a:cs typeface="Tahoma" charset="0"/>
            </a:endParaRPr>
          </a:p>
          <a:p>
            <a:pPr>
              <a:defRPr/>
            </a:pPr>
            <a:r>
              <a:rPr lang="en-US" sz="2000" dirty="0">
                <a:effectLst>
                  <a:outerShdw blurRad="38100" dist="38100" dir="2700000" algn="tl">
                    <a:srgbClr val="DDDDDD"/>
                  </a:outerShdw>
                </a:effectLst>
                <a:cs typeface="Tahoma" charset="0"/>
              </a:rPr>
              <a:t>Which sequence uses fewer clock cycles?</a:t>
            </a:r>
          </a:p>
          <a:p>
            <a:pPr lvl="1">
              <a:defRPr/>
            </a:pPr>
            <a:r>
              <a:rPr lang="en-US" sz="1800" dirty="0">
                <a:solidFill>
                  <a:srgbClr val="0000FF"/>
                </a:solidFill>
                <a:effectLst>
                  <a:outerShdw blurRad="38100" dist="38100" dir="2700000" algn="tl">
                    <a:srgbClr val="DDDDDD"/>
                  </a:outerShdw>
                </a:effectLst>
                <a:ea typeface="Tahoma" charset="0"/>
              </a:rPr>
              <a:t>Cycles</a:t>
            </a:r>
            <a:r>
              <a:rPr lang="en-US" sz="1800" baseline="-25000" dirty="0">
                <a:solidFill>
                  <a:srgbClr val="0000FF"/>
                </a:solidFill>
                <a:effectLst>
                  <a:outerShdw blurRad="38100" dist="38100" dir="2700000" algn="tl">
                    <a:srgbClr val="DDDDDD"/>
                  </a:outerShdw>
                </a:effectLst>
                <a:ea typeface="Tahoma" charset="0"/>
              </a:rPr>
              <a:t>1</a:t>
            </a:r>
            <a:r>
              <a:rPr lang="en-US" sz="1800" dirty="0">
                <a:solidFill>
                  <a:srgbClr val="0000FF"/>
                </a:solidFill>
                <a:effectLst>
                  <a:outerShdw blurRad="38100" dist="38100" dir="2700000" algn="tl">
                    <a:srgbClr val="DDDDDD"/>
                  </a:outerShdw>
                </a:effectLst>
                <a:ea typeface="Tahoma" charset="0"/>
              </a:rPr>
              <a:t> = (5(1)+1(2)+2(3)) x 10</a:t>
            </a:r>
            <a:r>
              <a:rPr lang="en-US" sz="1800" baseline="30000" dirty="0">
                <a:solidFill>
                  <a:srgbClr val="0000FF"/>
                </a:solidFill>
                <a:effectLst>
                  <a:outerShdw blurRad="38100" dist="38100" dir="2700000" algn="tl">
                    <a:srgbClr val="DDDDDD"/>
                  </a:outerShdw>
                </a:effectLst>
                <a:ea typeface="Tahoma" charset="0"/>
              </a:rPr>
              <a:t>6</a:t>
            </a:r>
            <a:r>
              <a:rPr lang="en-US" sz="1800" dirty="0">
                <a:solidFill>
                  <a:srgbClr val="0000FF"/>
                </a:solidFill>
                <a:effectLst>
                  <a:outerShdw blurRad="38100" dist="38100" dir="2700000" algn="tl">
                    <a:srgbClr val="DDDDDD"/>
                  </a:outerShdw>
                </a:effectLst>
                <a:ea typeface="Tahoma" charset="0"/>
              </a:rPr>
              <a:t> = 13 x 10</a:t>
            </a:r>
            <a:r>
              <a:rPr lang="en-US" sz="1800" baseline="30000" dirty="0">
                <a:solidFill>
                  <a:srgbClr val="0000FF"/>
                </a:solidFill>
                <a:effectLst>
                  <a:outerShdw blurRad="38100" dist="38100" dir="2700000" algn="tl">
                    <a:srgbClr val="DDDDDD"/>
                  </a:outerShdw>
                </a:effectLst>
                <a:ea typeface="Tahoma" charset="0"/>
              </a:rPr>
              <a:t>6</a:t>
            </a:r>
          </a:p>
          <a:p>
            <a:pPr lvl="1">
              <a:defRPr/>
            </a:pPr>
            <a:r>
              <a:rPr lang="en-US" sz="1800" dirty="0">
                <a:solidFill>
                  <a:srgbClr val="0000FF"/>
                </a:solidFill>
                <a:effectLst>
                  <a:outerShdw blurRad="38100" dist="38100" dir="2700000" algn="tl">
                    <a:srgbClr val="DDDDDD"/>
                  </a:outerShdw>
                </a:effectLst>
                <a:ea typeface="Tahoma" charset="0"/>
              </a:rPr>
              <a:t>Cycles</a:t>
            </a:r>
            <a:r>
              <a:rPr lang="en-US" sz="1800" baseline="-25000" dirty="0">
                <a:solidFill>
                  <a:srgbClr val="0000FF"/>
                </a:solidFill>
                <a:effectLst>
                  <a:outerShdw blurRad="38100" dist="38100" dir="2700000" algn="tl">
                    <a:srgbClr val="DDDDDD"/>
                  </a:outerShdw>
                </a:effectLst>
                <a:ea typeface="Tahoma" charset="0"/>
              </a:rPr>
              <a:t>2</a:t>
            </a:r>
            <a:r>
              <a:rPr lang="en-US" sz="1800" dirty="0">
                <a:solidFill>
                  <a:srgbClr val="0000FF"/>
                </a:solidFill>
                <a:effectLst>
                  <a:outerShdw blurRad="38100" dist="38100" dir="2700000" algn="tl">
                    <a:srgbClr val="DDDDDD"/>
                  </a:outerShdw>
                </a:effectLst>
                <a:ea typeface="Tahoma" charset="0"/>
              </a:rPr>
              <a:t> = (7(1)+1(2)+1(3)) x 10</a:t>
            </a:r>
            <a:r>
              <a:rPr lang="en-US" sz="1800" baseline="30000" dirty="0">
                <a:solidFill>
                  <a:srgbClr val="0000FF"/>
                </a:solidFill>
                <a:effectLst>
                  <a:outerShdw blurRad="38100" dist="38100" dir="2700000" algn="tl">
                    <a:srgbClr val="DDDDDD"/>
                  </a:outerShdw>
                </a:effectLst>
                <a:ea typeface="Tahoma" charset="0"/>
              </a:rPr>
              <a:t>6</a:t>
            </a:r>
            <a:r>
              <a:rPr lang="en-US" sz="1800" dirty="0">
                <a:solidFill>
                  <a:srgbClr val="0000FF"/>
                </a:solidFill>
                <a:effectLst>
                  <a:outerShdw blurRad="38100" dist="38100" dir="2700000" algn="tl">
                    <a:srgbClr val="DDDDDD"/>
                  </a:outerShdw>
                </a:effectLst>
                <a:ea typeface="Tahoma" charset="0"/>
              </a:rPr>
              <a:t> = 12 x 10</a:t>
            </a:r>
            <a:r>
              <a:rPr lang="en-US" sz="1800" baseline="30000" dirty="0">
                <a:solidFill>
                  <a:srgbClr val="0000FF"/>
                </a:solidFill>
                <a:effectLst>
                  <a:outerShdw blurRad="38100" dist="38100" dir="2700000" algn="tl">
                    <a:srgbClr val="DDDDDD"/>
                  </a:outerShdw>
                </a:effectLst>
                <a:ea typeface="Tahoma" charset="0"/>
              </a:rPr>
              <a:t>6</a:t>
            </a:r>
          </a:p>
          <a:p>
            <a:pPr lvl="1">
              <a:defRPr/>
            </a:pPr>
            <a:endParaRPr lang="en-US" sz="1500" dirty="0">
              <a:effectLst>
                <a:outerShdw blurRad="38100" dist="38100" dir="2700000" algn="tl">
                  <a:srgbClr val="DDDDDD"/>
                </a:outerShdw>
              </a:effectLst>
              <a:ea typeface="Tahoma" charset="0"/>
            </a:endParaRPr>
          </a:p>
        </p:txBody>
      </p:sp>
      <p:sp>
        <p:nvSpPr>
          <p:cNvPr id="2" name="TextBox 1"/>
          <p:cNvSpPr txBox="1"/>
          <p:nvPr/>
        </p:nvSpPr>
        <p:spPr bwMode="auto">
          <a:xfrm>
            <a:off x="5778500" y="4643438"/>
            <a:ext cx="13287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0" dirty="0">
                <a:latin typeface="+mn-lt"/>
              </a:rPr>
              <a:t>CPI</a:t>
            </a:r>
            <a:r>
              <a:rPr lang="en-US" b="0" baseline="-25000" dirty="0">
                <a:latin typeface="+mn-lt"/>
              </a:rPr>
              <a:t>1</a:t>
            </a:r>
            <a:r>
              <a:rPr lang="en-US" b="0" dirty="0">
                <a:latin typeface="+mn-lt"/>
              </a:rPr>
              <a:t> = ?</a:t>
            </a:r>
          </a:p>
        </p:txBody>
      </p:sp>
      <p:sp>
        <p:nvSpPr>
          <p:cNvPr id="6" name="TextBox 5"/>
          <p:cNvSpPr txBox="1"/>
          <p:nvPr/>
        </p:nvSpPr>
        <p:spPr bwMode="auto">
          <a:xfrm>
            <a:off x="7086600" y="4648200"/>
            <a:ext cx="198755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0" dirty="0">
                <a:latin typeface="+mn-lt"/>
              </a:rPr>
              <a:t>13/8 = 1.625</a:t>
            </a:r>
          </a:p>
        </p:txBody>
      </p:sp>
      <p:sp>
        <p:nvSpPr>
          <p:cNvPr id="7" name="TextBox 6"/>
          <p:cNvSpPr txBox="1"/>
          <p:nvPr/>
        </p:nvSpPr>
        <p:spPr bwMode="auto">
          <a:xfrm>
            <a:off x="5791200" y="5334000"/>
            <a:ext cx="13287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0" dirty="0">
                <a:latin typeface="+mn-lt"/>
              </a:rPr>
              <a:t>CPI</a:t>
            </a:r>
            <a:r>
              <a:rPr lang="en-US" b="0" baseline="-25000" dirty="0">
                <a:latin typeface="+mn-lt"/>
              </a:rPr>
              <a:t>2</a:t>
            </a:r>
            <a:r>
              <a:rPr lang="en-US" b="0" dirty="0">
                <a:latin typeface="+mn-lt"/>
              </a:rPr>
              <a:t> = ?</a:t>
            </a:r>
          </a:p>
        </p:txBody>
      </p:sp>
      <p:sp>
        <p:nvSpPr>
          <p:cNvPr id="8" name="TextBox 7"/>
          <p:cNvSpPr txBox="1"/>
          <p:nvPr/>
        </p:nvSpPr>
        <p:spPr bwMode="auto">
          <a:xfrm>
            <a:off x="7099300" y="5338763"/>
            <a:ext cx="18192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0" dirty="0">
                <a:latin typeface="+mn-lt"/>
              </a:rPr>
              <a:t>12/9 = 1.33</a:t>
            </a:r>
          </a:p>
        </p:txBody>
      </p:sp>
    </p:spTree>
    <p:extLst>
      <p:ext uri="{BB962C8B-B14F-4D97-AF65-F5344CB8AC3E}">
        <p14:creationId xmlns:p14="http://schemas.microsoft.com/office/powerpoint/2010/main" val="513046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2"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fontScale="90000"/>
          </a:bodyPr>
          <a:lstStyle/>
          <a:p>
            <a:pPr>
              <a:defRPr/>
            </a:pPr>
            <a:r>
              <a:rPr lang="en-US" dirty="0" smtClean="0"/>
              <a:t>Another CPI </a:t>
            </a:r>
            <a:r>
              <a:rPr lang="en-US" dirty="0" smtClean="0"/>
              <a:t>Example</a:t>
            </a:r>
            <a:endParaRPr lang="en-AU" dirty="0"/>
          </a:p>
        </p:txBody>
      </p:sp>
      <p:sp>
        <p:nvSpPr>
          <p:cNvPr id="321539" name="Rectangle 3"/>
          <p:cNvSpPr>
            <a:spLocks noGrp="1" noChangeArrowheads="1"/>
          </p:cNvSpPr>
          <p:nvPr>
            <p:ph idx="1"/>
          </p:nvPr>
        </p:nvSpPr>
        <p:spPr>
          <a:xfrm>
            <a:off x="-1588" y="1279525"/>
            <a:ext cx="9144000" cy="2873375"/>
          </a:xfrm>
        </p:spPr>
        <p:txBody>
          <a:bodyPr/>
          <a:lstStyle/>
          <a:p>
            <a:pPr>
              <a:defRPr/>
            </a:pPr>
            <a:r>
              <a:rPr lang="en-US" dirty="0" smtClean="0"/>
              <a:t>Alternative compiled code versions using instructions in classes A, B, C</a:t>
            </a:r>
            <a:endParaRPr lang="en-AU" dirty="0"/>
          </a:p>
        </p:txBody>
      </p:sp>
      <p:sp>
        <p:nvSpPr>
          <p:cNvPr id="5" name="Content Placeholder 4"/>
          <p:cNvSpPr>
            <a:spLocks noGrp="1"/>
          </p:cNvSpPr>
          <p:nvPr>
            <p:ph idx="11"/>
          </p:nvPr>
        </p:nvSpPr>
        <p:spPr>
          <a:xfrm>
            <a:off x="-1588" y="3212976"/>
            <a:ext cx="4573588" cy="2971800"/>
          </a:xfrm>
        </p:spPr>
        <p:txBody>
          <a:bodyPr/>
          <a:lstStyle/>
          <a:p>
            <a:pPr>
              <a:defRPr/>
            </a:pPr>
            <a:r>
              <a:rPr lang="en-US" dirty="0" smtClean="0"/>
              <a:t>Version 1: IC = 5</a:t>
            </a:r>
          </a:p>
          <a:p>
            <a:pPr lvl="1">
              <a:defRPr/>
            </a:pPr>
            <a:r>
              <a:rPr lang="en-US" dirty="0" smtClean="0"/>
              <a:t>Clock Cycles</a:t>
            </a:r>
            <a:br>
              <a:rPr lang="en-US" dirty="0" smtClean="0"/>
            </a:br>
            <a:r>
              <a:rPr lang="en-US" dirty="0" smtClean="0"/>
              <a:t>= 2×1 + 1×2 + 2×3</a:t>
            </a:r>
            <a:br>
              <a:rPr lang="en-US" dirty="0" smtClean="0"/>
            </a:br>
            <a:r>
              <a:rPr lang="en-US" dirty="0" smtClean="0"/>
              <a:t>= 10</a:t>
            </a:r>
          </a:p>
          <a:p>
            <a:pPr lvl="1">
              <a:defRPr/>
            </a:pPr>
            <a:r>
              <a:rPr lang="en-US" dirty="0" smtClean="0"/>
              <a:t>Avg. CPI = 10/5 = 2.0</a:t>
            </a:r>
          </a:p>
        </p:txBody>
      </p:sp>
      <p:graphicFrame>
        <p:nvGraphicFramePr>
          <p:cNvPr id="321576" name="Group 40"/>
          <p:cNvGraphicFramePr>
            <a:graphicFrameLocks noGrp="1"/>
          </p:cNvGraphicFramePr>
          <p:nvPr/>
        </p:nvGraphicFramePr>
        <p:xfrm>
          <a:off x="1619250" y="2276475"/>
          <a:ext cx="6600825" cy="1592263"/>
        </p:xfrm>
        <a:graphic>
          <a:graphicData uri="http://schemas.openxmlformats.org/drawingml/2006/table">
            <a:tbl>
              <a:tblPr/>
              <a:tblGrid>
                <a:gridCol w="2520950"/>
                <a:gridCol w="1368425"/>
                <a:gridCol w="1368425"/>
                <a:gridCol w="1343025"/>
              </a:tblGrid>
              <a:tr h="396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Class</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A</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B</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C</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CPI for class</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1</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2</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3</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IC </a:t>
                      </a:r>
                      <a:r>
                        <a:rPr kumimoji="0" lang="en-US" sz="2000" b="0" i="0" u="none" strike="noStrike" cap="none" normalizeH="0" baseline="0" dirty="0" smtClean="0">
                          <a:ln>
                            <a:noFill/>
                          </a:ln>
                          <a:solidFill>
                            <a:schemeClr val="tx1"/>
                          </a:solidFill>
                          <a:effectLst/>
                          <a:latin typeface="Arial" charset="0"/>
                          <a:ea typeface="ＭＳ Ｐゴシック" charset="0"/>
                        </a:rPr>
                        <a:t>for version 1</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2</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1</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2</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30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IC </a:t>
                      </a:r>
                      <a:r>
                        <a:rPr kumimoji="0" lang="en-US" sz="2000" b="0" i="0" u="none" strike="noStrike" cap="none" normalizeH="0" baseline="0" dirty="0" smtClean="0">
                          <a:ln>
                            <a:noFill/>
                          </a:ln>
                          <a:solidFill>
                            <a:schemeClr val="tx1"/>
                          </a:solidFill>
                          <a:effectLst/>
                          <a:latin typeface="Arial" charset="0"/>
                          <a:ea typeface="ＭＳ Ｐゴシック" charset="0"/>
                        </a:rPr>
                        <a:t>for version 2</a:t>
                      </a:r>
                      <a:endParaRPr kumimoji="0" lang="en-AU" sz="2000" b="0" i="0" u="none" strike="noStrike" cap="none" normalizeH="0" baseline="0" dirty="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4</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1</a:t>
                      </a:r>
                      <a:endParaRPr kumimoji="0" lang="en-AU" sz="20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a:t>
                      </a:r>
                      <a:endParaRPr kumimoji="0" lang="en-AU" sz="2000" b="0" i="0" u="none" strike="noStrike" cap="none" normalizeH="0" baseline="0" dirty="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Content Placeholder 4"/>
          <p:cNvSpPr txBox="1">
            <a:spLocks/>
          </p:cNvSpPr>
          <p:nvPr/>
        </p:nvSpPr>
        <p:spPr bwMode="auto">
          <a:xfrm>
            <a:off x="4572000" y="3212976"/>
            <a:ext cx="4572000" cy="2971800"/>
          </a:xfrm>
          <a:prstGeom prst="rect">
            <a:avLst/>
          </a:prstGeom>
          <a:noFill/>
          <a:ln w="9525">
            <a:noFill/>
            <a:miter lim="800000"/>
            <a:headEnd/>
            <a:tailEnd/>
          </a:ln>
        </p:spPr>
        <p:txBody>
          <a:bodyPr lIns="182863" tIns="137148" rIns="182863" bIns="137148" anchor="b"/>
          <a:lstStyle>
            <a:lvl1pPr marL="342900" indent="-342900" algn="l" rtl="0" eaLnBrk="0" fontAlgn="base" hangingPunct="0">
              <a:spcBef>
                <a:spcPct val="20000"/>
              </a:spcBef>
              <a:spcAft>
                <a:spcPct val="0"/>
              </a:spcAft>
              <a:buClr>
                <a:schemeClr val="accent1"/>
              </a:buClr>
              <a:buSzPct val="85000"/>
              <a:buFont typeface="Wingdings 2" charset="0"/>
              <a:buChar char="ã"/>
              <a:defRPr kumimoji="1" sz="2800">
                <a:solidFill>
                  <a:schemeClr val="accent1"/>
                </a:solidFill>
                <a:effectLst>
                  <a:outerShdw blurRad="38100" dist="38100" dir="2700000" algn="tl">
                    <a:srgbClr val="C0C0C0"/>
                  </a:outerShdw>
                </a:effectLst>
                <a:latin typeface="+mn-lt"/>
                <a:ea typeface="ＭＳ Ｐゴシック" charset="0"/>
                <a:cs typeface="Tahoma"/>
              </a:defRPr>
            </a:lvl1pPr>
            <a:lvl2pPr marL="742950" indent="-285750" algn="l" rtl="0" eaLnBrk="0" fontAlgn="base" hangingPunct="0">
              <a:spcBef>
                <a:spcPct val="20000"/>
              </a:spcBef>
              <a:spcAft>
                <a:spcPct val="0"/>
              </a:spcAft>
              <a:buClr>
                <a:schemeClr val="hlink"/>
              </a:buClr>
              <a:buSzPct val="85000"/>
              <a:buFont typeface="Wingdings" charset="0"/>
              <a:buChar char="l"/>
              <a:defRPr kumimoji="1" sz="2300">
                <a:solidFill>
                  <a:schemeClr val="hlink"/>
                </a:solidFill>
                <a:effectLst>
                  <a:outerShdw blurRad="38100" dist="38100" dir="2700000" algn="tl">
                    <a:srgbClr val="C0C0C0"/>
                  </a:outerShdw>
                </a:effectLst>
                <a:latin typeface="+mn-lt"/>
                <a:ea typeface="Tahoma"/>
                <a:cs typeface="Tahoma" charset="0"/>
              </a:defRPr>
            </a:lvl2pPr>
            <a:lvl3pPr marL="1143000" indent="-228600" algn="l" rtl="0" eaLnBrk="0" fontAlgn="base" hangingPunct="0">
              <a:spcBef>
                <a:spcPct val="20000"/>
              </a:spcBef>
              <a:spcAft>
                <a:spcPct val="0"/>
              </a:spcAft>
              <a:buClr>
                <a:schemeClr val="tx1"/>
              </a:buClr>
              <a:buFont typeface="Wingdings" charset="0"/>
              <a:buChar char="Ø"/>
              <a:defRPr kumimoji="1" sz="2000">
                <a:solidFill>
                  <a:schemeClr val="tx1"/>
                </a:solidFill>
                <a:effectLst>
                  <a:outerShdw blurRad="38100" dist="38100" dir="2700000" algn="tl">
                    <a:srgbClr val="C0C0C0"/>
                  </a:outerShdw>
                </a:effectLst>
                <a:latin typeface="+mn-lt"/>
                <a:ea typeface="Tahoma"/>
                <a:cs typeface="Tahoma" charset="0"/>
              </a:defRPr>
            </a:lvl3pPr>
            <a:lvl4pPr marL="1600200" indent="-228600" algn="l" rtl="0" eaLnBrk="0" fontAlgn="base" hangingPunct="0">
              <a:spcBef>
                <a:spcPct val="20000"/>
              </a:spcBef>
              <a:spcAft>
                <a:spcPct val="0"/>
              </a:spcAft>
              <a:buChar char="–"/>
              <a:defRPr kumimoji="1">
                <a:solidFill>
                  <a:schemeClr val="tx1"/>
                </a:solidFill>
                <a:effectLst>
                  <a:outerShdw blurRad="38100" dist="38100" dir="2700000" algn="tl">
                    <a:srgbClr val="C0C0C0"/>
                  </a:outerShdw>
                </a:effectLst>
                <a:latin typeface="+mn-lt"/>
                <a:ea typeface="Tahoma"/>
                <a:cs typeface="Tahoma" charset="0"/>
              </a:defRPr>
            </a:lvl4pPr>
            <a:lvl5pPr marL="2057400" indent="-228600" algn="l" rtl="0" eaLnBrk="0" fontAlgn="base" hangingPunct="0">
              <a:spcBef>
                <a:spcPct val="20000"/>
              </a:spcBef>
              <a:spcAft>
                <a:spcPct val="0"/>
              </a:spcAft>
              <a:buChar char="»"/>
              <a:defRPr kumimoji="1">
                <a:solidFill>
                  <a:schemeClr val="tx1"/>
                </a:solidFill>
                <a:effectLst>
                  <a:outerShdw blurRad="38100" dist="38100" dir="2700000" algn="tl">
                    <a:srgbClr val="C0C0C0"/>
                  </a:outerShdw>
                </a:effectLst>
                <a:latin typeface="+mn-lt"/>
                <a:ea typeface="Tahoma"/>
                <a:cs typeface="Tahoma" charset="0"/>
              </a:defRPr>
            </a:lvl5pPr>
            <a:lvl6pPr marL="2514600" indent="-228600" algn="l" rtl="0" eaLnBrk="1" fontAlgn="base" hangingPunct="1">
              <a:spcBef>
                <a:spcPct val="20000"/>
              </a:spcBef>
              <a:spcAft>
                <a:spcPct val="0"/>
              </a:spcAft>
              <a:buChar char="»"/>
              <a:defRPr kumimoji="1">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kumimoji="1">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kumimoji="1">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kumimoji="1">
                <a:solidFill>
                  <a:schemeClr val="tx1"/>
                </a:solidFill>
                <a:effectLst>
                  <a:outerShdw blurRad="38100" dist="38100" dir="2700000" algn="tl">
                    <a:srgbClr val="C0C0C0"/>
                  </a:outerShdw>
                </a:effectLst>
                <a:latin typeface="+mn-lt"/>
              </a:defRPr>
            </a:lvl9pPr>
          </a:lstStyle>
          <a:p>
            <a:pPr>
              <a:defRPr/>
            </a:pPr>
            <a:r>
              <a:rPr lang="en-US" b="0" dirty="0" smtClean="0"/>
              <a:t>Version 2: IC = 6</a:t>
            </a:r>
          </a:p>
          <a:p>
            <a:pPr lvl="1">
              <a:defRPr/>
            </a:pPr>
            <a:r>
              <a:rPr lang="en-US" b="0" dirty="0" smtClean="0"/>
              <a:t>Clock Cycles</a:t>
            </a:r>
            <a:br>
              <a:rPr lang="en-US" b="0" dirty="0" smtClean="0"/>
            </a:br>
            <a:r>
              <a:rPr lang="en-US" b="0" dirty="0" smtClean="0"/>
              <a:t>= 4×1 + 1×2 + 1×3</a:t>
            </a:r>
            <a:br>
              <a:rPr lang="en-US" b="0" dirty="0" smtClean="0"/>
            </a:br>
            <a:r>
              <a:rPr lang="en-US" b="0" dirty="0" smtClean="0"/>
              <a:t>= 9</a:t>
            </a:r>
          </a:p>
          <a:p>
            <a:pPr lvl="1">
              <a:defRPr/>
            </a:pPr>
            <a:r>
              <a:rPr lang="en-US" b="0" dirty="0" smtClean="0"/>
              <a:t>Avg. CPI = 9/6 = 1.5</a:t>
            </a:r>
          </a:p>
        </p:txBody>
      </p:sp>
    </p:spTree>
    <p:extLst>
      <p:ext uri="{BB962C8B-B14F-4D97-AF65-F5344CB8AC3E}">
        <p14:creationId xmlns:p14="http://schemas.microsoft.com/office/powerpoint/2010/main" val="22857198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fontScale="90000"/>
          </a:bodyPr>
          <a:lstStyle/>
          <a:p>
            <a:pPr>
              <a:defRPr/>
            </a:pPr>
            <a:r>
              <a:rPr lang="en-AU" dirty="0" smtClean="0"/>
              <a:t>Performance Summary</a:t>
            </a:r>
            <a:endParaRPr lang="en-AU" dirty="0"/>
          </a:p>
        </p:txBody>
      </p:sp>
      <p:sp>
        <p:nvSpPr>
          <p:cNvPr id="325635" name="Rectangle 3"/>
          <p:cNvSpPr>
            <a:spLocks noGrp="1" noChangeArrowheads="1"/>
          </p:cNvSpPr>
          <p:nvPr>
            <p:ph idx="1"/>
          </p:nvPr>
        </p:nvSpPr>
        <p:spPr>
          <a:xfrm>
            <a:off x="0" y="3124200"/>
            <a:ext cx="9144000" cy="3733800"/>
          </a:xfrm>
        </p:spPr>
        <p:txBody>
          <a:bodyPr/>
          <a:lstStyle/>
          <a:p>
            <a:pPr>
              <a:defRPr/>
            </a:pPr>
            <a:r>
              <a:rPr lang="en-AU" dirty="0" smtClean="0"/>
              <a:t>Performance depends on</a:t>
            </a:r>
          </a:p>
          <a:p>
            <a:pPr lvl="1">
              <a:defRPr/>
            </a:pPr>
            <a:r>
              <a:rPr lang="en-AU" dirty="0" smtClean="0"/>
              <a:t>Algorithm: affects IC, possibly CPI</a:t>
            </a:r>
          </a:p>
          <a:p>
            <a:pPr lvl="1">
              <a:defRPr/>
            </a:pPr>
            <a:r>
              <a:rPr lang="en-AU" dirty="0" smtClean="0"/>
              <a:t>Programming language: affects IC, CPI</a:t>
            </a:r>
          </a:p>
          <a:p>
            <a:pPr lvl="1">
              <a:defRPr/>
            </a:pPr>
            <a:r>
              <a:rPr lang="en-AU" dirty="0" smtClean="0"/>
              <a:t>Compiler: affects IC, CPI</a:t>
            </a:r>
          </a:p>
          <a:p>
            <a:pPr lvl="1">
              <a:defRPr/>
            </a:pPr>
            <a:r>
              <a:rPr lang="en-AU" dirty="0" smtClean="0"/>
              <a:t>Instruction set architecture: affects IC, CPI, Cycle Time</a:t>
            </a:r>
            <a:endParaRPr lang="en-AU" dirty="0"/>
          </a:p>
        </p:txBody>
      </p:sp>
      <p:graphicFrame>
        <p:nvGraphicFramePr>
          <p:cNvPr id="60420" name="Object 5"/>
          <p:cNvGraphicFramePr>
            <a:graphicFrameLocks noChangeAspect="1"/>
          </p:cNvGraphicFramePr>
          <p:nvPr>
            <p:extLst>
              <p:ext uri="{D42A27DB-BD31-4B8C-83A1-F6EECF244321}">
                <p14:modId xmlns:p14="http://schemas.microsoft.com/office/powerpoint/2010/main" val="1848960700"/>
              </p:ext>
            </p:extLst>
          </p:nvPr>
        </p:nvGraphicFramePr>
        <p:xfrm>
          <a:off x="854075" y="1579563"/>
          <a:ext cx="7793038" cy="949325"/>
        </p:xfrm>
        <a:graphic>
          <a:graphicData uri="http://schemas.openxmlformats.org/presentationml/2006/ole">
            <mc:AlternateContent xmlns:mc="http://schemas.openxmlformats.org/markup-compatibility/2006">
              <mc:Choice xmlns:v="urn:schemas-microsoft-com:vml" Requires="v">
                <p:oleObj spid="_x0000_s11273" name="Equation" r:id="rId4" imgW="3543300" imgH="431800" progId="Equation.3">
                  <p:embed/>
                </p:oleObj>
              </mc:Choice>
              <mc:Fallback>
                <p:oleObj name="Equation" r:id="rId4" imgW="3543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75" y="1579563"/>
                        <a:ext cx="7793038" cy="949325"/>
                      </a:xfrm>
                      <a:prstGeom prst="rect">
                        <a:avLst/>
                      </a:prstGeom>
                      <a:solidFill>
                        <a:schemeClr val="accent2">
                          <a:lumMod val="40000"/>
                          <a:lumOff val="6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61800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4035425" y="4656138"/>
            <a:ext cx="1954213"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1268" name="Rectangle 4"/>
          <p:cNvSpPr>
            <a:spLocks noGrp="1" noChangeArrowheads="1"/>
          </p:cNvSpPr>
          <p:nvPr>
            <p:ph type="title"/>
          </p:nvPr>
        </p:nvSpPr>
        <p:spPr/>
        <p:txBody>
          <a:bodyPr>
            <a:normAutofit fontScale="90000"/>
          </a:bodyPr>
          <a:lstStyle/>
          <a:p>
            <a:pPr>
              <a:defRPr/>
            </a:pPr>
            <a:r>
              <a:rPr lang="en-US" dirty="0">
                <a:ea typeface="Tahoma"/>
              </a:rPr>
              <a:t>Why Study Performance?</a:t>
            </a:r>
          </a:p>
        </p:txBody>
      </p:sp>
      <p:sp>
        <p:nvSpPr>
          <p:cNvPr id="11267" name="Rectangle 3"/>
          <p:cNvSpPr>
            <a:spLocks noGrp="1" noChangeArrowheads="1"/>
          </p:cNvSpPr>
          <p:nvPr>
            <p:ph type="body" idx="1"/>
          </p:nvPr>
        </p:nvSpPr>
        <p:spPr/>
        <p:txBody>
          <a:bodyPr>
            <a:normAutofit lnSpcReduction="10000"/>
          </a:bodyPr>
          <a:lstStyle/>
          <a:p>
            <a:pPr>
              <a:defRPr/>
            </a:pPr>
            <a:r>
              <a:rPr lang="en-US" dirty="0">
                <a:effectLst>
                  <a:outerShdw blurRad="38100" dist="38100" dir="2700000" algn="tl">
                    <a:srgbClr val="DDDDDD"/>
                  </a:outerShdw>
                </a:effectLst>
                <a:ea typeface="Tahoma"/>
              </a:rPr>
              <a:t>Helps us make intelligent design choices</a:t>
            </a:r>
          </a:p>
          <a:p>
            <a:pPr lvl="1">
              <a:defRPr/>
            </a:pPr>
            <a:r>
              <a:rPr lang="en-US" dirty="0">
                <a:effectLst>
                  <a:outerShdw blurRad="38100" dist="38100" dir="2700000" algn="tl">
                    <a:srgbClr val="DDDDDD"/>
                  </a:outerShdw>
                </a:effectLst>
              </a:rPr>
              <a:t>See through the marketing hype</a:t>
            </a:r>
          </a:p>
          <a:p>
            <a:pPr>
              <a:defRPr/>
            </a:pPr>
            <a:r>
              <a:rPr lang="en-US" dirty="0">
                <a:effectLst>
                  <a:outerShdw blurRad="38100" dist="38100" dir="2700000" algn="tl">
                    <a:srgbClr val="DDDDDD"/>
                  </a:outerShdw>
                </a:effectLst>
                <a:ea typeface="Tahoma"/>
              </a:rPr>
              <a:t>Key to understanding underlying </a:t>
            </a:r>
            <a:r>
              <a:rPr lang="en-US" dirty="0" smtClean="0">
                <a:effectLst>
                  <a:outerShdw blurRad="38100" dist="38100" dir="2700000" algn="tl">
                    <a:srgbClr val="DDDDDD"/>
                  </a:outerShdw>
                </a:effectLst>
                <a:ea typeface="Tahoma"/>
              </a:rPr>
              <a:t>computer organization</a:t>
            </a:r>
            <a:endParaRPr lang="en-US" dirty="0">
              <a:effectLst>
                <a:outerShdw blurRad="38100" dist="38100" dir="2700000" algn="tl">
                  <a:srgbClr val="DDDDDD"/>
                </a:outerShdw>
              </a:effectLst>
              <a:ea typeface="Tahoma"/>
            </a:endParaRPr>
          </a:p>
          <a:p>
            <a:pPr lvl="1">
              <a:defRPr/>
            </a:pPr>
            <a:r>
              <a:rPr lang="en-US" dirty="0">
                <a:effectLst>
                  <a:outerShdw blurRad="38100" dist="38100" dir="2700000" algn="tl">
                    <a:srgbClr val="DDDDDD"/>
                  </a:outerShdw>
                </a:effectLst>
              </a:rPr>
              <a:t>Why is some hardware faster than others for different programs?</a:t>
            </a:r>
          </a:p>
          <a:p>
            <a:pPr lvl="1">
              <a:defRPr/>
            </a:pPr>
            <a:r>
              <a:rPr lang="en-US" dirty="0">
                <a:effectLst>
                  <a:outerShdw blurRad="38100" dist="38100" dir="2700000" algn="tl">
                    <a:srgbClr val="DDDDDD"/>
                  </a:outerShdw>
                </a:effectLst>
              </a:rPr>
              <a:t>What factors of system performance are hardware related?</a:t>
            </a:r>
          </a:p>
          <a:p>
            <a:pPr lvl="2">
              <a:defRPr/>
            </a:pPr>
            <a:r>
              <a:rPr lang="en-US" dirty="0">
                <a:effectLst>
                  <a:outerShdw blurRad="38100" dist="38100" dir="2700000" algn="tl">
                    <a:srgbClr val="DDDDDD"/>
                  </a:outerShdw>
                </a:effectLst>
              </a:rPr>
              <a:t>e.g., Do we need a new </a:t>
            </a:r>
            <a:r>
              <a:rPr lang="en-US" dirty="0" smtClean="0">
                <a:effectLst>
                  <a:outerShdw blurRad="38100" dist="38100" dir="2700000" algn="tl">
                    <a:srgbClr val="DDDDDD"/>
                  </a:outerShdw>
                </a:effectLst>
              </a:rPr>
              <a:t>machine</a:t>
            </a:r>
            <a:r>
              <a:rPr lang="en-US" dirty="0">
                <a:effectLst>
                  <a:outerShdw blurRad="38100" dist="38100" dir="2700000" algn="tl">
                    <a:srgbClr val="DDDDDD"/>
                  </a:outerShdw>
                </a:effectLst>
              </a:rPr>
              <a:t> </a:t>
            </a:r>
            <a:r>
              <a:rPr lang="en-US" dirty="0" smtClean="0">
                <a:effectLst>
                  <a:outerShdw blurRad="38100" dist="38100" dir="2700000" algn="tl">
                    <a:srgbClr val="DDDDDD"/>
                  </a:outerShdw>
                </a:effectLst>
              </a:rPr>
              <a:t>…</a:t>
            </a:r>
          </a:p>
          <a:p>
            <a:pPr lvl="2">
              <a:defRPr/>
            </a:pPr>
            <a:r>
              <a:rPr lang="en-US" dirty="0" smtClean="0">
                <a:effectLst>
                  <a:outerShdw blurRad="38100" dist="38100" dir="2700000" algn="tl">
                    <a:srgbClr val="DDDDDD"/>
                  </a:outerShdw>
                </a:effectLst>
              </a:rPr>
              <a:t>… or </a:t>
            </a:r>
            <a:r>
              <a:rPr lang="en-US" dirty="0">
                <a:effectLst>
                  <a:outerShdw blurRad="38100" dist="38100" dir="2700000" algn="tl">
                    <a:srgbClr val="DDDDDD"/>
                  </a:outerShdw>
                </a:effectLst>
              </a:rPr>
              <a:t>a new operating system?</a:t>
            </a:r>
          </a:p>
          <a:p>
            <a:pPr lvl="1">
              <a:defRPr/>
            </a:pPr>
            <a:r>
              <a:rPr lang="en-US" dirty="0">
                <a:effectLst>
                  <a:outerShdw blurRad="38100" dist="38100" dir="2700000" algn="tl">
                    <a:srgbClr val="DDDDDD"/>
                  </a:outerShdw>
                </a:effectLst>
              </a:rPr>
              <a:t>How does a </a:t>
            </a:r>
            <a:r>
              <a:rPr lang="en-US" dirty="0" smtClean="0">
                <a:effectLst>
                  <a:outerShdw blurRad="38100" dist="38100" dir="2700000" algn="tl">
                    <a:srgbClr val="DDDDDD"/>
                  </a:outerShdw>
                </a:effectLst>
              </a:rPr>
              <a:t>machine</a:t>
            </a:r>
            <a:r>
              <a:rPr lang="en-US" dirty="0" smtClean="0">
                <a:effectLst>
                  <a:outerShdw blurRad="38100" dist="38100" dir="2700000" algn="tl">
                    <a:srgbClr val="DDDDDD"/>
                  </a:outerShdw>
                </a:effectLst>
              </a:rPr>
              <a:t>’</a:t>
            </a:r>
            <a:r>
              <a:rPr lang="en-US" dirty="0" smtClean="0">
                <a:effectLst>
                  <a:outerShdw blurRad="38100" dist="38100" dir="2700000" algn="tl">
                    <a:srgbClr val="DDDDDD"/>
                  </a:outerShdw>
                </a:effectLst>
              </a:rPr>
              <a:t>s </a:t>
            </a:r>
            <a:r>
              <a:rPr lang="en-US" dirty="0">
                <a:effectLst>
                  <a:outerShdw blurRad="38100" dist="38100" dir="2700000" algn="tl">
                    <a:srgbClr val="DDDDDD"/>
                  </a:outerShdw>
                </a:effectLst>
              </a:rPr>
              <a:t>instruction set affect its performance?</a:t>
            </a:r>
          </a:p>
        </p:txBody>
      </p:sp>
    </p:spTree>
    <p:extLst>
      <p:ext uri="{BB962C8B-B14F-4D97-AF65-F5344CB8AC3E}">
        <p14:creationId xmlns:p14="http://schemas.microsoft.com/office/powerpoint/2010/main" val="357158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Computers</a:t>
            </a:r>
            <a:endParaRPr lang="en-US" dirty="0"/>
          </a:p>
        </p:txBody>
      </p:sp>
      <p:sp>
        <p:nvSpPr>
          <p:cNvPr id="3" name="Content Placeholder 2"/>
          <p:cNvSpPr>
            <a:spLocks noGrp="1"/>
          </p:cNvSpPr>
          <p:nvPr>
            <p:ph idx="1"/>
          </p:nvPr>
        </p:nvSpPr>
        <p:spPr/>
        <p:txBody>
          <a:bodyPr/>
          <a:lstStyle/>
          <a:p>
            <a:r>
              <a:rPr lang="en-US" dirty="0" smtClean="0"/>
              <a:t>So, if IPC, clock, etc. aren’t good measures, what is?</a:t>
            </a:r>
          </a:p>
          <a:p>
            <a:r>
              <a:rPr lang="en-US" u="sng" dirty="0" smtClean="0"/>
              <a:t>Execution time of the program you care about!</a:t>
            </a:r>
          </a:p>
          <a:p>
            <a:pPr lvl="1"/>
            <a:r>
              <a:rPr lang="en-US" dirty="0" smtClean="0"/>
              <a:t>But this is in the eye of the beholder</a:t>
            </a:r>
          </a:p>
          <a:p>
            <a:r>
              <a:rPr lang="en-US" dirty="0" smtClean="0"/>
              <a:t>Idea: Let’s get a set of </a:t>
            </a:r>
            <a:r>
              <a:rPr lang="en-US" i="1" dirty="0" smtClean="0"/>
              <a:t>representative</a:t>
            </a:r>
            <a:r>
              <a:rPr lang="en-US" dirty="0" smtClean="0"/>
              <a:t> applications</a:t>
            </a:r>
          </a:p>
          <a:p>
            <a:pPr lvl="1"/>
            <a:r>
              <a:rPr lang="en-US" dirty="0" smtClean="0"/>
              <a:t>May not be perfect, or exactly what I care about</a:t>
            </a:r>
          </a:p>
          <a:p>
            <a:pPr lvl="1"/>
            <a:r>
              <a:rPr lang="en-US" dirty="0" smtClean="0"/>
              <a:t>But covers common use cases</a:t>
            </a:r>
          </a:p>
          <a:p>
            <a:r>
              <a:rPr lang="en-US" dirty="0" smtClean="0"/>
              <a:t>What might be good smartphone apps?</a:t>
            </a:r>
            <a:endParaRPr lang="en-US" dirty="0"/>
          </a:p>
        </p:txBody>
      </p:sp>
      <p:sp>
        <p:nvSpPr>
          <p:cNvPr id="4" name="Slide Number Placeholder 3"/>
          <p:cNvSpPr>
            <a:spLocks noGrp="1"/>
          </p:cNvSpPr>
          <p:nvPr>
            <p:ph type="sldNum" sz="quarter" idx="12"/>
          </p:nvPr>
        </p:nvSpPr>
        <p:spPr/>
        <p:txBody>
          <a:bodyPr/>
          <a:lstStyle/>
          <a:p>
            <a:fld id="{B79A3DA4-3E46-45AF-808A-D7FF9D1D755F}" type="slidenum">
              <a:rPr lang="en-US" smtClean="0"/>
              <a:pPr/>
              <a:t>30</a:t>
            </a:fld>
            <a:endParaRPr lang="en-US"/>
          </a:p>
        </p:txBody>
      </p:sp>
    </p:spTree>
    <p:extLst>
      <p:ext uri="{BB962C8B-B14F-4D97-AF65-F5344CB8AC3E}">
        <p14:creationId xmlns:p14="http://schemas.microsoft.com/office/powerpoint/2010/main" val="11320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225425" y="312738"/>
            <a:ext cx="1928813"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20484" name="Rectangle 4"/>
          <p:cNvSpPr>
            <a:spLocks noGrp="1" noChangeArrowheads="1"/>
          </p:cNvSpPr>
          <p:nvPr>
            <p:ph type="title"/>
          </p:nvPr>
        </p:nvSpPr>
        <p:spPr/>
        <p:txBody>
          <a:bodyPr>
            <a:normAutofit fontScale="90000"/>
          </a:bodyPr>
          <a:lstStyle/>
          <a:p>
            <a:pPr>
              <a:defRPr/>
            </a:pPr>
            <a:r>
              <a:rPr lang="en-US" dirty="0">
                <a:ea typeface="Tahoma"/>
              </a:rPr>
              <a:t>Benchmarks</a:t>
            </a:r>
          </a:p>
        </p:txBody>
      </p:sp>
      <p:sp>
        <p:nvSpPr>
          <p:cNvPr id="20483" name="Rectangle 3"/>
          <p:cNvSpPr>
            <a:spLocks noGrp="1" noChangeArrowheads="1"/>
          </p:cNvSpPr>
          <p:nvPr>
            <p:ph type="body" idx="1"/>
          </p:nvPr>
        </p:nvSpPr>
        <p:spPr/>
        <p:txBody>
          <a:bodyPr>
            <a:normAutofit fontScale="92500" lnSpcReduction="10000"/>
          </a:bodyPr>
          <a:lstStyle/>
          <a:p>
            <a:pPr>
              <a:defRPr/>
            </a:pPr>
            <a:r>
              <a:rPr lang="en-US" dirty="0" smtClean="0">
                <a:effectLst>
                  <a:outerShdw blurRad="38100" dist="38100" dir="2700000" algn="tl">
                    <a:srgbClr val="DDDDDD"/>
                  </a:outerShdw>
                </a:effectLst>
                <a:ea typeface="Tahoma"/>
              </a:rPr>
              <a:t>A set of applications for comparing execution time</a:t>
            </a:r>
            <a:endParaRPr lang="en-US" dirty="0">
              <a:effectLst>
                <a:outerShdw blurRad="38100" dist="38100" dir="2700000" algn="tl">
                  <a:srgbClr val="DDDDDD"/>
                </a:outerShdw>
              </a:effectLst>
              <a:ea typeface="Tahoma"/>
            </a:endParaRPr>
          </a:p>
          <a:p>
            <a:pPr lvl="1">
              <a:defRPr/>
            </a:pPr>
            <a:r>
              <a:rPr lang="en-US" dirty="0">
                <a:effectLst>
                  <a:outerShdw blurRad="38100" dist="38100" dir="2700000" algn="tl">
                    <a:srgbClr val="DDDDDD"/>
                  </a:outerShdw>
                </a:effectLst>
              </a:rPr>
              <a:t>Use programs typical of expected workload</a:t>
            </a:r>
          </a:p>
          <a:p>
            <a:pPr lvl="1">
              <a:defRPr/>
            </a:pPr>
            <a:r>
              <a:rPr lang="en-US" dirty="0">
                <a:effectLst>
                  <a:outerShdw blurRad="38100" dist="38100" dir="2700000" algn="tl">
                    <a:srgbClr val="DDDDDD"/>
                  </a:outerShdw>
                </a:effectLst>
              </a:rPr>
              <a:t>Or, typical of expected class of applications</a:t>
            </a:r>
          </a:p>
          <a:p>
            <a:pPr lvl="2">
              <a:defRPr/>
            </a:pPr>
            <a:r>
              <a:rPr lang="en-US" dirty="0">
                <a:effectLst>
                  <a:outerShdw blurRad="38100" dist="38100" dir="2700000" algn="tl">
                    <a:srgbClr val="DDDDDD"/>
                  </a:outerShdw>
                </a:effectLst>
              </a:rPr>
              <a:t>e.g., compilers/editors, scientific applications, graphics, etc.</a:t>
            </a:r>
          </a:p>
          <a:p>
            <a:pPr>
              <a:defRPr/>
            </a:pPr>
            <a:r>
              <a:rPr lang="en-US" dirty="0">
                <a:effectLst>
                  <a:outerShdw blurRad="38100" dist="38100" dir="2700000" algn="tl">
                    <a:srgbClr val="DDDDDD"/>
                  </a:outerShdw>
                </a:effectLst>
                <a:ea typeface="Tahoma"/>
              </a:rPr>
              <a:t>Small benchmarks</a:t>
            </a:r>
          </a:p>
          <a:p>
            <a:pPr lvl="1">
              <a:defRPr/>
            </a:pPr>
            <a:r>
              <a:rPr lang="en-US" dirty="0">
                <a:effectLst>
                  <a:outerShdw blurRad="38100" dist="38100" dir="2700000" algn="tl">
                    <a:srgbClr val="DDDDDD"/>
                  </a:outerShdw>
                </a:effectLst>
              </a:rPr>
              <a:t>nice for architects and designers</a:t>
            </a:r>
          </a:p>
          <a:p>
            <a:pPr lvl="1">
              <a:defRPr/>
            </a:pPr>
            <a:r>
              <a:rPr lang="en-US" dirty="0">
                <a:effectLst>
                  <a:outerShdw blurRad="38100" dist="38100" dir="2700000" algn="tl">
                    <a:srgbClr val="DDDDDD"/>
                  </a:outerShdw>
                </a:effectLst>
              </a:rPr>
              <a:t>easy to standardize</a:t>
            </a:r>
          </a:p>
          <a:p>
            <a:pPr lvl="1">
              <a:defRPr/>
            </a:pPr>
            <a:r>
              <a:rPr lang="en-US" dirty="0">
                <a:effectLst>
                  <a:outerShdw blurRad="38100" dist="38100" dir="2700000" algn="tl">
                    <a:srgbClr val="DDDDDD"/>
                  </a:outerShdw>
                </a:effectLst>
              </a:rPr>
              <a:t>can be abused</a:t>
            </a:r>
          </a:p>
          <a:p>
            <a:pPr>
              <a:defRPr/>
            </a:pPr>
            <a:r>
              <a:rPr lang="en-US" dirty="0">
                <a:effectLst>
                  <a:outerShdw blurRad="38100" dist="38100" dir="2700000" algn="tl">
                    <a:srgbClr val="DDDDDD"/>
                  </a:outerShdw>
                </a:effectLst>
                <a:ea typeface="Tahoma"/>
              </a:rPr>
              <a:t>SPEC (System Performance Evaluation Cooperative)</a:t>
            </a:r>
          </a:p>
          <a:p>
            <a:pPr lvl="1">
              <a:defRPr/>
            </a:pPr>
            <a:r>
              <a:rPr lang="en-US" dirty="0">
                <a:effectLst>
                  <a:outerShdw blurRad="38100" dist="38100" dir="2700000" algn="tl">
                    <a:srgbClr val="DDDDDD"/>
                  </a:outerShdw>
                </a:effectLst>
              </a:rPr>
              <a:t>companies have agreed on a set of real program and inputs</a:t>
            </a:r>
          </a:p>
          <a:p>
            <a:pPr lvl="1">
              <a:defRPr/>
            </a:pPr>
            <a:r>
              <a:rPr lang="en-US" dirty="0">
                <a:effectLst>
                  <a:outerShdw blurRad="38100" dist="38100" dir="2700000" algn="tl">
                    <a:srgbClr val="DDDDDD"/>
                  </a:outerShdw>
                </a:effectLst>
              </a:rPr>
              <a:t>can still be abused</a:t>
            </a:r>
          </a:p>
          <a:p>
            <a:pPr lvl="1">
              <a:defRPr/>
            </a:pPr>
            <a:r>
              <a:rPr lang="en-US" dirty="0">
                <a:effectLst>
                  <a:outerShdw blurRad="38100" dist="38100" dir="2700000" algn="tl">
                    <a:srgbClr val="DDDDDD"/>
                  </a:outerShdw>
                </a:effectLst>
              </a:rPr>
              <a:t>valuable indicator of  performance (and compiler technology)</a:t>
            </a:r>
          </a:p>
        </p:txBody>
      </p:sp>
    </p:spTree>
    <p:extLst>
      <p:ext uri="{BB962C8B-B14F-4D97-AF65-F5344CB8AC3E}">
        <p14:creationId xmlns:p14="http://schemas.microsoft.com/office/powerpoint/2010/main" val="1677193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a:defRPr/>
            </a:pPr>
            <a:r>
              <a:rPr lang="en-US" dirty="0">
                <a:latin typeface="Tahoma" charset="0"/>
                <a:ea typeface="Tahoma"/>
              </a:rPr>
              <a:t>SPEC </a:t>
            </a:r>
            <a:r>
              <a:rPr lang="en-US" dirty="0" smtClean="0">
                <a:latin typeface="Tahoma" charset="0"/>
                <a:ea typeface="Tahoma"/>
              </a:rPr>
              <a:t>’95</a:t>
            </a:r>
            <a:endParaRPr lang="en-US" dirty="0">
              <a:latin typeface="Tahoma" charset="0"/>
              <a:ea typeface="Tahoma"/>
            </a:endParaRPr>
          </a:p>
        </p:txBody>
      </p:sp>
      <p:sp>
        <p:nvSpPr>
          <p:cNvPr id="2" name="Content Placeholder 1"/>
          <p:cNvSpPr>
            <a:spLocks noGrp="1"/>
          </p:cNvSpPr>
          <p:nvPr>
            <p:ph idx="1"/>
          </p:nvPr>
        </p:nvSpPr>
        <p:spPr>
          <a:xfrm>
            <a:off x="0" y="5181600"/>
            <a:ext cx="9144000" cy="1676400"/>
          </a:xfrm>
        </p:spPr>
        <p:txBody>
          <a:bodyPr/>
          <a:lstStyle/>
          <a:p>
            <a:pPr>
              <a:defRPr/>
            </a:pPr>
            <a:endParaRPr lang="en-US" dirty="0" smtClean="0">
              <a:ea typeface="Tahoma"/>
            </a:endParaRPr>
          </a:p>
          <a:p>
            <a:pPr>
              <a:defRPr/>
            </a:pPr>
            <a:r>
              <a:rPr lang="en-US" dirty="0" smtClean="0">
                <a:ea typeface="Tahoma"/>
              </a:rPr>
              <a:t>Periodically </a:t>
            </a:r>
            <a:r>
              <a:rPr lang="en-US" dirty="0" smtClean="0">
                <a:ea typeface="Tahoma"/>
              </a:rPr>
              <a:t>updated with newer </a:t>
            </a:r>
            <a:r>
              <a:rPr lang="en-US" dirty="0" smtClean="0">
                <a:ea typeface="Tahoma"/>
              </a:rPr>
              <a:t>benchmarks:</a:t>
            </a:r>
            <a:endParaRPr lang="en-US" dirty="0"/>
          </a:p>
        </p:txBody>
      </p:sp>
      <p:graphicFrame>
        <p:nvGraphicFramePr>
          <p:cNvPr id="64515" name="Object 3">
            <a:hlinkClick r:id="" action="ppaction://ole?verb=0"/>
          </p:cNvPr>
          <p:cNvGraphicFramePr>
            <a:graphicFrameLocks/>
          </p:cNvGraphicFramePr>
          <p:nvPr>
            <p:extLst>
              <p:ext uri="{D42A27DB-BD31-4B8C-83A1-F6EECF244321}">
                <p14:modId xmlns:p14="http://schemas.microsoft.com/office/powerpoint/2010/main" val="1897175449"/>
              </p:ext>
            </p:extLst>
          </p:nvPr>
        </p:nvGraphicFramePr>
        <p:xfrm>
          <a:off x="669925" y="1268760"/>
          <a:ext cx="7864475" cy="4191000"/>
        </p:xfrm>
        <a:graphic>
          <a:graphicData uri="http://schemas.openxmlformats.org/presentationml/2006/ole">
            <mc:AlternateContent xmlns:mc="http://schemas.openxmlformats.org/markup-compatibility/2006">
              <mc:Choice xmlns:v="urn:schemas-microsoft-com:vml" Requires="v">
                <p:oleObj spid="_x0000_s12298" name="Worksheet" r:id="rId4" imgW="5803900" imgH="3175000" progId="Excel.Sheet.8">
                  <p:embed/>
                </p:oleObj>
              </mc:Choice>
              <mc:Fallback>
                <p:oleObj name="Worksheet" r:id="rId4" imgW="5803900" imgH="31750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1268760"/>
                        <a:ext cx="7864475"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28223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SPEC 2006</a:t>
            </a:r>
            <a:endParaRPr lang="en-US" dirty="0"/>
          </a:p>
        </p:txBody>
      </p:sp>
      <p:sp>
        <p:nvSpPr>
          <p:cNvPr id="5" name="Content Placeholder 4"/>
          <p:cNvSpPr>
            <a:spLocks noGrp="1"/>
          </p:cNvSpPr>
          <p:nvPr>
            <p:ph idx="1"/>
          </p:nvPr>
        </p:nvSpPr>
        <p:spPr/>
        <p:txBody>
          <a:bodyPr/>
          <a:lstStyle/>
          <a:p>
            <a:pPr>
              <a:defRPr/>
            </a:pPr>
            <a:r>
              <a:rPr lang="en-US" dirty="0" smtClean="0"/>
              <a:t>Interesting to see how the mix of applications has changed over the years…</a:t>
            </a:r>
          </a:p>
          <a:p>
            <a:pPr lvl="1">
              <a:defRPr/>
            </a:pPr>
            <a:r>
              <a:rPr lang="en-US" dirty="0" smtClean="0"/>
              <a:t>See http://www.spec.org/cpu2006/{CINT2006, CFP2006}</a:t>
            </a:r>
          </a:p>
          <a:p>
            <a:pPr marL="457200" lvl="1" indent="0">
              <a:buFont typeface="Wingdings" charset="0"/>
              <a:buNone/>
              <a:defRPr/>
            </a:pPr>
            <a:endParaRPr lang="en-US" dirty="0"/>
          </a:p>
        </p:txBody>
      </p:sp>
      <p:pic>
        <p:nvPicPr>
          <p:cNvPr id="66563" name="Picture 5" descr="Screen Shot 2013-08-28 at 9.19.13 AM.png"/>
          <p:cNvPicPr>
            <a:picLocks noChangeAspect="1"/>
          </p:cNvPicPr>
          <p:nvPr/>
        </p:nvPicPr>
        <p:blipFill>
          <a:blip r:embed="rId2">
            <a:extLst>
              <a:ext uri="{28A0092B-C50C-407E-A947-70E740481C1C}">
                <a14:useLocalDpi xmlns:a14="http://schemas.microsoft.com/office/drawing/2010/main" val="0"/>
              </a:ext>
            </a:extLst>
          </a:blip>
          <a:srcRect t="2" b="27789"/>
          <a:stretch>
            <a:fillRect/>
          </a:stretch>
        </p:blipFill>
        <p:spPr bwMode="auto">
          <a:xfrm>
            <a:off x="755576" y="2662977"/>
            <a:ext cx="8058844" cy="4085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Slide Number Placeholder 6"/>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81A203F2-149F-9C46-B531-2422309F6FAA}" type="slidenum">
              <a:rPr lang="en-US" sz="1400">
                <a:latin typeface="Arial Narrow" charset="0"/>
                <a:cs typeface="Tahoma" charset="0"/>
              </a:rPr>
              <a:pPr/>
              <a:t>33</a:t>
            </a:fld>
            <a:endParaRPr lang="en-US" sz="1400">
              <a:latin typeface="Arial Narrow" charset="0"/>
              <a:cs typeface="Tahoma" charset="0"/>
            </a:endParaRPr>
          </a:p>
        </p:txBody>
      </p:sp>
    </p:spTree>
    <p:extLst>
      <p:ext uri="{BB962C8B-B14F-4D97-AF65-F5344CB8AC3E}">
        <p14:creationId xmlns:p14="http://schemas.microsoft.com/office/powerpoint/2010/main" val="1045246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Tahoma"/>
              </a:rPr>
              <a:t>Other Popular Benchmarks</a:t>
            </a:r>
            <a:endParaRPr lang="en-US" dirty="0">
              <a:ea typeface="Tahoma"/>
            </a:endParaRPr>
          </a:p>
        </p:txBody>
      </p:sp>
      <p:sp>
        <p:nvSpPr>
          <p:cNvPr id="3" name="Content Placeholder 2"/>
          <p:cNvSpPr>
            <a:spLocks noGrp="1"/>
          </p:cNvSpPr>
          <p:nvPr>
            <p:ph idx="1"/>
          </p:nvPr>
        </p:nvSpPr>
        <p:spPr>
          <a:xfrm>
            <a:off x="88032" y="1268761"/>
            <a:ext cx="4495800" cy="5087590"/>
          </a:xfrm>
        </p:spPr>
        <p:txBody>
          <a:bodyPr/>
          <a:lstStyle/>
          <a:p>
            <a:pPr>
              <a:defRPr/>
            </a:pPr>
            <a:r>
              <a:rPr lang="en-US" dirty="0" smtClean="0">
                <a:ea typeface="Tahoma"/>
              </a:rPr>
              <a:t>Desktop: </a:t>
            </a:r>
            <a:r>
              <a:rPr lang="en-US" dirty="0" err="1" smtClean="0">
                <a:ea typeface="Tahoma"/>
              </a:rPr>
              <a:t>Phoronix</a:t>
            </a:r>
            <a:endParaRPr lang="en-US" dirty="0" smtClean="0">
              <a:ea typeface="Tahoma"/>
            </a:endParaRPr>
          </a:p>
          <a:p>
            <a:pPr>
              <a:defRPr/>
            </a:pPr>
            <a:r>
              <a:rPr lang="en-US" dirty="0" smtClean="0">
                <a:ea typeface="Tahoma"/>
              </a:rPr>
              <a:t>File System: </a:t>
            </a:r>
            <a:r>
              <a:rPr lang="en-US" dirty="0" err="1" smtClean="0">
                <a:ea typeface="Tahoma"/>
              </a:rPr>
              <a:t>Filebench</a:t>
            </a:r>
            <a:endParaRPr lang="en-US" dirty="0" smtClean="0">
              <a:ea typeface="Tahoma"/>
            </a:endParaRPr>
          </a:p>
          <a:p>
            <a:pPr>
              <a:defRPr/>
            </a:pPr>
            <a:r>
              <a:rPr lang="en-US" dirty="0" smtClean="0">
                <a:ea typeface="Tahoma"/>
              </a:rPr>
              <a:t>Java VM: DaCapo</a:t>
            </a:r>
          </a:p>
          <a:p>
            <a:pPr>
              <a:defRPr/>
            </a:pPr>
            <a:r>
              <a:rPr lang="en-US" dirty="0" smtClean="0">
                <a:ea typeface="Tahoma"/>
              </a:rPr>
              <a:t>Cloud: </a:t>
            </a:r>
            <a:r>
              <a:rPr lang="en-US" dirty="0" err="1" smtClean="0">
                <a:ea typeface="Tahoma"/>
              </a:rPr>
              <a:t>Cloudbench</a:t>
            </a:r>
            <a:endParaRPr lang="en-US" dirty="0"/>
          </a:p>
        </p:txBody>
      </p:sp>
      <p:pic>
        <p:nvPicPr>
          <p:cNvPr id="67587" name="Picture 3" descr="geekbench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5463" y="1219200"/>
            <a:ext cx="4808537" cy="480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0" y="6278615"/>
            <a:ext cx="9144000" cy="575554"/>
          </a:xfrm>
          <a:prstGeom prst="rect">
            <a:avLst/>
          </a:prstGeom>
          <a:noFill/>
        </p:spPr>
        <p:txBody>
          <a:bodyPr wrap="square" lIns="82309" tIns="41154" rIns="82309" bIns="41154" rtlCol="0">
            <a:spAutoFit/>
          </a:bodyPr>
          <a:lstStyle/>
          <a:p>
            <a:pPr marL="0" lvl="1" indent="-514291" algn="ctr"/>
            <a:r>
              <a:rPr lang="en-US" sz="3200" dirty="0" smtClean="0"/>
              <a:t>Same goal: Standardize &amp; compare  end-user perf.</a:t>
            </a:r>
            <a:endParaRPr lang="en-US" sz="3200" i="1" dirty="0"/>
          </a:p>
        </p:txBody>
      </p:sp>
    </p:spTree>
    <p:extLst>
      <p:ext uri="{BB962C8B-B14F-4D97-AF65-F5344CB8AC3E}">
        <p14:creationId xmlns:p14="http://schemas.microsoft.com/office/powerpoint/2010/main" val="1050029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225425" y="312738"/>
            <a:ext cx="2128838"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8197" name="Rectangle 4"/>
          <p:cNvSpPr>
            <a:spLocks noGrp="1" noChangeArrowheads="1"/>
          </p:cNvSpPr>
          <p:nvPr>
            <p:ph type="title"/>
          </p:nvPr>
        </p:nvSpPr>
        <p:spPr/>
        <p:txBody>
          <a:bodyPr>
            <a:normAutofit fontScale="90000"/>
          </a:bodyPr>
          <a:lstStyle/>
          <a:p>
            <a:pPr>
              <a:defRPr/>
            </a:pPr>
            <a:r>
              <a:rPr lang="en-US" dirty="0" smtClean="0">
                <a:ea typeface="Tahoma"/>
              </a:rPr>
              <a:t>Amdahl’s </a:t>
            </a:r>
            <a:r>
              <a:rPr lang="en-US" dirty="0">
                <a:ea typeface="Tahoma"/>
              </a:rPr>
              <a:t>Law</a:t>
            </a:r>
          </a:p>
        </p:txBody>
      </p:sp>
      <p:sp>
        <p:nvSpPr>
          <p:cNvPr id="8196" name="Rectangle 3"/>
          <p:cNvSpPr>
            <a:spLocks noGrp="1" noChangeArrowheads="1"/>
          </p:cNvSpPr>
          <p:nvPr>
            <p:ph type="body" idx="1"/>
          </p:nvPr>
        </p:nvSpPr>
        <p:spPr/>
        <p:txBody>
          <a:bodyPr>
            <a:normAutofit lnSpcReduction="10000"/>
          </a:bodyPr>
          <a:lstStyle/>
          <a:p>
            <a:pPr>
              <a:defRPr/>
            </a:pPr>
            <a:r>
              <a:rPr lang="en-US" dirty="0">
                <a:effectLst>
                  <a:outerShdw blurRad="38100" dist="38100" dir="2700000" algn="tl">
                    <a:srgbClr val="DDDDDD"/>
                  </a:outerShdw>
                </a:effectLst>
                <a:ea typeface="Tahoma"/>
              </a:rPr>
              <a:t>Possibly the most important law </a:t>
            </a:r>
            <a:r>
              <a:rPr lang="en-US" dirty="0" smtClean="0">
                <a:effectLst>
                  <a:outerShdw blurRad="38100" dist="38100" dir="2700000" algn="tl">
                    <a:srgbClr val="DDDDDD"/>
                  </a:outerShdw>
                </a:effectLst>
                <a:ea typeface="Tahoma"/>
              </a:rPr>
              <a:t>on performance</a:t>
            </a:r>
            <a:r>
              <a:rPr lang="en-US" dirty="0">
                <a:effectLst>
                  <a:outerShdw blurRad="38100" dist="38100" dir="2700000" algn="tl">
                    <a:srgbClr val="DDDDDD"/>
                  </a:outerShdw>
                </a:effectLst>
                <a:ea typeface="Tahoma"/>
              </a:rPr>
              <a:t>:</a:t>
            </a:r>
          </a:p>
          <a:p>
            <a:pPr>
              <a:defRPr/>
            </a:pPr>
            <a:endParaRPr lang="en-US" dirty="0">
              <a:effectLst>
                <a:outerShdw blurRad="38100" dist="38100" dir="2700000" algn="tl">
                  <a:srgbClr val="DDDDDD"/>
                </a:outerShdw>
              </a:effectLst>
              <a:ea typeface="Tahoma"/>
            </a:endParaRPr>
          </a:p>
          <a:p>
            <a:pPr>
              <a:buFont typeface="Wingdings 2" charset="0"/>
              <a:buNone/>
              <a:defRPr/>
            </a:pPr>
            <a:endParaRPr lang="en-US" dirty="0">
              <a:effectLst>
                <a:outerShdw blurRad="38100" dist="38100" dir="2700000" algn="tl">
                  <a:srgbClr val="DDDDDD"/>
                </a:outerShdw>
              </a:effectLst>
              <a:ea typeface="Tahoma"/>
            </a:endParaRPr>
          </a:p>
          <a:p>
            <a:pPr lvl="1">
              <a:defRPr/>
            </a:pPr>
            <a:endParaRPr lang="en-US" dirty="0">
              <a:effectLst>
                <a:outerShdw blurRad="38100" dist="38100" dir="2700000" algn="tl">
                  <a:srgbClr val="DDDDDD"/>
                </a:outerShdw>
              </a:effectLst>
            </a:endParaRPr>
          </a:p>
          <a:p>
            <a:pPr>
              <a:defRPr/>
            </a:pPr>
            <a:endParaRPr lang="en-US" dirty="0" smtClean="0">
              <a:effectLst>
                <a:outerShdw blurRad="38100" dist="38100" dir="2700000" algn="tl">
                  <a:srgbClr val="DDDDDD"/>
                </a:outerShdw>
              </a:effectLst>
            </a:endParaRPr>
          </a:p>
          <a:p>
            <a:pPr>
              <a:defRPr/>
            </a:pPr>
            <a:r>
              <a:rPr lang="en-US" dirty="0" smtClean="0">
                <a:effectLst>
                  <a:outerShdw blurRad="38100" dist="38100" dir="2700000" algn="tl">
                    <a:srgbClr val="DDDDDD"/>
                  </a:outerShdw>
                </a:effectLst>
              </a:rPr>
              <a:t>Informally: The law of diminishing returns</a:t>
            </a:r>
            <a:endParaRPr lang="en-US" dirty="0">
              <a:effectLst>
                <a:outerShdw blurRad="38100" dist="38100" dir="2700000" algn="tl">
                  <a:srgbClr val="DDDDDD"/>
                </a:outerShdw>
              </a:effectLst>
            </a:endParaRPr>
          </a:p>
          <a:p>
            <a:pPr lvl="1">
              <a:defRPr/>
            </a:pPr>
            <a:r>
              <a:rPr lang="en-US" dirty="0" smtClean="0">
                <a:effectLst>
                  <a:outerShdw blurRad="38100" dist="38100" dir="2700000" algn="tl">
                    <a:srgbClr val="DDDDDD"/>
                  </a:outerShdw>
                </a:effectLst>
              </a:rPr>
              <a:t>Eventually</a:t>
            </a:r>
            <a:r>
              <a:rPr lang="en-US" dirty="0">
                <a:effectLst>
                  <a:outerShdw blurRad="38100" dist="38100" dir="2700000" algn="tl">
                    <a:srgbClr val="DDDDDD"/>
                  </a:outerShdw>
                </a:effectLst>
              </a:rPr>
              <a:t>, performance gains will be limited by what cannot be improved</a:t>
            </a:r>
          </a:p>
          <a:p>
            <a:pPr lvl="1">
              <a:defRPr/>
            </a:pPr>
            <a:r>
              <a:rPr lang="en-US" dirty="0" smtClean="0">
                <a:effectLst>
                  <a:outerShdw blurRad="38100" dist="38100" dir="2700000" algn="tl">
                    <a:srgbClr val="DDDDDD"/>
                  </a:outerShdw>
                </a:effectLst>
              </a:rPr>
              <a:t>Paris flight </a:t>
            </a:r>
            <a:r>
              <a:rPr lang="en-US" dirty="0">
                <a:effectLst>
                  <a:outerShdw blurRad="38100" dist="38100" dir="2700000" algn="tl">
                    <a:srgbClr val="DDDDDD"/>
                  </a:outerShdw>
                </a:effectLst>
              </a:rPr>
              <a:t>e</a:t>
            </a:r>
            <a:r>
              <a:rPr lang="en-US" dirty="0" smtClean="0">
                <a:effectLst>
                  <a:outerShdw blurRad="38100" dist="38100" dir="2700000" algn="tl">
                    <a:srgbClr val="DDDDDD"/>
                  </a:outerShdw>
                </a:effectLst>
              </a:rPr>
              <a:t>xample: I spend 1 hour in take-off/taxi/landing, and 6 in the air.  If I improve take-off time, what is the fastest I will get to Paris?</a:t>
            </a:r>
          </a:p>
          <a:p>
            <a:pPr lvl="2">
              <a:defRPr/>
            </a:pPr>
            <a:r>
              <a:rPr lang="en-US" dirty="0" smtClean="0">
                <a:effectLst>
                  <a:outerShdw blurRad="38100" dist="38100" dir="2700000" algn="tl">
                    <a:srgbClr val="DDDDDD"/>
                  </a:outerShdw>
                </a:effectLst>
              </a:rPr>
              <a:t>6 hours if I could instantly jump into the air from parked</a:t>
            </a:r>
            <a:endParaRPr lang="en-US" dirty="0">
              <a:effectLst>
                <a:outerShdw blurRad="38100" dist="38100" dir="2700000" algn="tl">
                  <a:srgbClr val="DDDDDD"/>
                </a:outerShdw>
              </a:effectLst>
            </a:endParaRPr>
          </a:p>
        </p:txBody>
      </p:sp>
      <p:graphicFrame>
        <p:nvGraphicFramePr>
          <p:cNvPr id="68612" name="Object 5"/>
          <p:cNvGraphicFramePr>
            <a:graphicFrameLocks noChangeAspect="1"/>
          </p:cNvGraphicFramePr>
          <p:nvPr>
            <p:extLst>
              <p:ext uri="{D42A27DB-BD31-4B8C-83A1-F6EECF244321}">
                <p14:modId xmlns:p14="http://schemas.microsoft.com/office/powerpoint/2010/main" val="568197396"/>
              </p:ext>
            </p:extLst>
          </p:nvPr>
        </p:nvGraphicFramePr>
        <p:xfrm>
          <a:off x="1736105" y="2132856"/>
          <a:ext cx="5645150" cy="1339850"/>
        </p:xfrm>
        <a:graphic>
          <a:graphicData uri="http://schemas.openxmlformats.org/presentationml/2006/ole">
            <mc:AlternateContent xmlns:mc="http://schemas.openxmlformats.org/markup-compatibility/2006">
              <mc:Choice xmlns:v="urn:schemas-microsoft-com:vml" Requires="v">
                <p:oleObj spid="_x0000_s13322" name="Equation" r:id="rId4" imgW="1485900" imgH="381000" progId="Equation.3">
                  <p:embed/>
                </p:oleObj>
              </mc:Choice>
              <mc:Fallback>
                <p:oleObj name="Equation" r:id="rId4" imgW="14859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105" y="2132856"/>
                        <a:ext cx="5645150" cy="1339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TextBox 6"/>
          <p:cNvSpPr txBox="1"/>
          <p:nvPr/>
        </p:nvSpPr>
        <p:spPr>
          <a:xfrm>
            <a:off x="0" y="6278615"/>
            <a:ext cx="9144000" cy="575554"/>
          </a:xfrm>
          <a:prstGeom prst="rect">
            <a:avLst/>
          </a:prstGeom>
          <a:noFill/>
        </p:spPr>
        <p:txBody>
          <a:bodyPr wrap="square" lIns="82309" tIns="41154" rIns="82309" bIns="41154" rtlCol="0">
            <a:spAutoFit/>
          </a:bodyPr>
          <a:lstStyle/>
          <a:p>
            <a:pPr marL="0" lvl="1" indent="-514291" algn="ctr"/>
            <a:r>
              <a:rPr lang="en-US" sz="3200" dirty="0" smtClean="0"/>
              <a:t>Implication: Make the common case fast</a:t>
            </a:r>
            <a:endParaRPr lang="en-US" sz="3200" i="1" dirty="0"/>
          </a:p>
        </p:txBody>
      </p:sp>
    </p:spTree>
    <p:extLst>
      <p:ext uri="{BB962C8B-B14F-4D97-AF65-F5344CB8AC3E}">
        <p14:creationId xmlns:p14="http://schemas.microsoft.com/office/powerpoint/2010/main" val="1969519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225425" y="312738"/>
            <a:ext cx="2128838"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8197" name="Rectangle 4"/>
          <p:cNvSpPr>
            <a:spLocks noGrp="1" noChangeArrowheads="1"/>
          </p:cNvSpPr>
          <p:nvPr>
            <p:ph type="title"/>
          </p:nvPr>
        </p:nvSpPr>
        <p:spPr/>
        <p:txBody>
          <a:bodyPr>
            <a:normAutofit fontScale="90000"/>
          </a:bodyPr>
          <a:lstStyle/>
          <a:p>
            <a:pPr>
              <a:defRPr/>
            </a:pPr>
            <a:r>
              <a:rPr lang="en-US" dirty="0" smtClean="0">
                <a:latin typeface="Tahoma" charset="0"/>
                <a:ea typeface="Tahoma"/>
              </a:rPr>
              <a:t>Amdahl’s </a:t>
            </a:r>
            <a:r>
              <a:rPr lang="en-US" dirty="0">
                <a:latin typeface="Tahoma" charset="0"/>
                <a:ea typeface="Tahoma"/>
              </a:rPr>
              <a:t>Law:  Example</a:t>
            </a:r>
          </a:p>
        </p:txBody>
      </p:sp>
      <p:sp>
        <p:nvSpPr>
          <p:cNvPr id="8196" name="Rectangle 3"/>
          <p:cNvSpPr>
            <a:spLocks noGrp="1" noChangeArrowheads="1"/>
          </p:cNvSpPr>
          <p:nvPr>
            <p:ph type="body" idx="1"/>
          </p:nvPr>
        </p:nvSpPr>
        <p:spPr>
          <a:xfrm>
            <a:off x="0" y="2625229"/>
            <a:ext cx="9144000" cy="4548187"/>
          </a:xfrm>
        </p:spPr>
        <p:txBody>
          <a:bodyPr/>
          <a:lstStyle/>
          <a:p>
            <a:pPr>
              <a:defRPr/>
            </a:pPr>
            <a:r>
              <a:rPr lang="en-US" dirty="0">
                <a:effectLst>
                  <a:outerShdw blurRad="38100" dist="38100" dir="2700000" algn="tl">
                    <a:srgbClr val="DDDDDD"/>
                  </a:outerShdw>
                </a:effectLst>
                <a:ea typeface="Tahoma"/>
              </a:rPr>
              <a:t>Example:  "Suppose a program runs in 100 seconds on a machine, where multiplies are executed 80% of the time. How much do we need to improve the speed of multiplication if we want the program to run 4 times faster?"</a:t>
            </a:r>
            <a:br>
              <a:rPr lang="en-US" dirty="0">
                <a:effectLst>
                  <a:outerShdw blurRad="38100" dist="38100" dir="2700000" algn="tl">
                    <a:srgbClr val="DDDDDD"/>
                  </a:outerShdw>
                </a:effectLst>
                <a:ea typeface="Tahoma"/>
              </a:rPr>
            </a:br>
            <a:r>
              <a:rPr lang="en-US" dirty="0">
                <a:effectLst>
                  <a:outerShdw blurRad="38100" dist="38100" dir="2700000" algn="tl">
                    <a:srgbClr val="DDDDDD"/>
                  </a:outerShdw>
                </a:effectLst>
                <a:ea typeface="Tahoma"/>
              </a:rPr>
              <a:t/>
            </a:r>
            <a:br>
              <a:rPr lang="en-US" dirty="0">
                <a:effectLst>
                  <a:outerShdw blurRad="38100" dist="38100" dir="2700000" algn="tl">
                    <a:srgbClr val="DDDDDD"/>
                  </a:outerShdw>
                </a:effectLst>
                <a:ea typeface="Tahoma"/>
              </a:rPr>
            </a:br>
            <a:r>
              <a:rPr lang="en-US" dirty="0">
                <a:effectLst>
                  <a:outerShdw blurRad="38100" dist="38100" dir="2700000" algn="tl">
                    <a:srgbClr val="DDDDDD"/>
                  </a:outerShdw>
                </a:effectLst>
                <a:ea typeface="Tahoma"/>
              </a:rPr>
              <a:t>How about making it 5 times faster?</a:t>
            </a:r>
          </a:p>
        </p:txBody>
      </p:sp>
      <p:graphicFrame>
        <p:nvGraphicFramePr>
          <p:cNvPr id="70660" name="Object 5"/>
          <p:cNvGraphicFramePr>
            <a:graphicFrameLocks noChangeAspect="1"/>
          </p:cNvGraphicFramePr>
          <p:nvPr>
            <p:extLst>
              <p:ext uri="{D42A27DB-BD31-4B8C-83A1-F6EECF244321}">
                <p14:modId xmlns:p14="http://schemas.microsoft.com/office/powerpoint/2010/main" val="753087583"/>
              </p:ext>
            </p:extLst>
          </p:nvPr>
        </p:nvGraphicFramePr>
        <p:xfrm>
          <a:off x="1746250" y="1225054"/>
          <a:ext cx="5645150" cy="1339850"/>
        </p:xfrm>
        <a:graphic>
          <a:graphicData uri="http://schemas.openxmlformats.org/presentationml/2006/ole">
            <mc:AlternateContent xmlns:mc="http://schemas.openxmlformats.org/markup-compatibility/2006">
              <mc:Choice xmlns:v="urn:schemas-microsoft-com:vml" Requires="v">
                <p:oleObj spid="_x0000_s14346" name="Equation" r:id="rId4" imgW="1485900" imgH="381000" progId="Equation.3">
                  <p:embed/>
                </p:oleObj>
              </mc:Choice>
              <mc:Fallback>
                <p:oleObj name="Equation" r:id="rId4" imgW="14859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0" y="1225054"/>
                        <a:ext cx="5645150" cy="1339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52646" name="Text Box 6"/>
          <p:cNvSpPr txBox="1">
            <a:spLocks noChangeArrowheads="1"/>
          </p:cNvSpPr>
          <p:nvPr/>
        </p:nvSpPr>
        <p:spPr bwMode="auto">
          <a:xfrm>
            <a:off x="4533900" y="4551213"/>
            <a:ext cx="41354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b="0">
                <a:solidFill>
                  <a:srgbClr val="0000FF"/>
                </a:solidFill>
                <a:latin typeface="Tahoma" charset="0"/>
                <a:cs typeface="Tahoma" charset="0"/>
              </a:rPr>
              <a:t>25 = 80/r + 20         r = 16x </a:t>
            </a:r>
          </a:p>
        </p:txBody>
      </p:sp>
      <p:sp>
        <p:nvSpPr>
          <p:cNvPr id="752647" name="Text Box 7"/>
          <p:cNvSpPr txBox="1">
            <a:spLocks noChangeArrowheads="1"/>
          </p:cNvSpPr>
          <p:nvPr/>
        </p:nvSpPr>
        <p:spPr bwMode="auto">
          <a:xfrm>
            <a:off x="4533900" y="5703342"/>
            <a:ext cx="37925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b="0">
                <a:solidFill>
                  <a:srgbClr val="0000FF"/>
                </a:solidFill>
                <a:latin typeface="Tahoma" charset="0"/>
                <a:cs typeface="Tahoma" charset="0"/>
              </a:rPr>
              <a:t>20 = 80/r + 20         r = ? </a:t>
            </a:r>
          </a:p>
        </p:txBody>
      </p:sp>
    </p:spTree>
    <p:extLst>
      <p:ext uri="{BB962C8B-B14F-4D97-AF65-F5344CB8AC3E}">
        <p14:creationId xmlns:p14="http://schemas.microsoft.com/office/powerpoint/2010/main" val="1305646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26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752646" grpId="0" autoUpdateAnimBg="0"/>
      <p:bldP spid="75264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225425" y="312738"/>
            <a:ext cx="135255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22532" name="Rectangle 4"/>
          <p:cNvSpPr>
            <a:spLocks noGrp="1" noChangeArrowheads="1"/>
          </p:cNvSpPr>
          <p:nvPr>
            <p:ph type="title"/>
          </p:nvPr>
        </p:nvSpPr>
        <p:spPr/>
        <p:txBody>
          <a:bodyPr>
            <a:normAutofit fontScale="90000"/>
          </a:bodyPr>
          <a:lstStyle/>
          <a:p>
            <a:pPr>
              <a:defRPr/>
            </a:pPr>
            <a:r>
              <a:rPr lang="en-US" dirty="0">
                <a:ea typeface="Tahoma"/>
              </a:rPr>
              <a:t>Example</a:t>
            </a:r>
          </a:p>
        </p:txBody>
      </p:sp>
      <p:sp>
        <p:nvSpPr>
          <p:cNvPr id="22531" name="Rectangle 3"/>
          <p:cNvSpPr>
            <a:spLocks noGrp="1" noChangeArrowheads="1"/>
          </p:cNvSpPr>
          <p:nvPr>
            <p:ph type="body" idx="1"/>
          </p:nvPr>
        </p:nvSpPr>
        <p:spPr/>
        <p:txBody>
          <a:bodyPr>
            <a:normAutofit/>
          </a:bodyPr>
          <a:lstStyle/>
          <a:p>
            <a:pPr>
              <a:defRPr/>
            </a:pPr>
            <a:r>
              <a:rPr lang="en-US" sz="2400" dirty="0">
                <a:effectLst>
                  <a:outerShdw blurRad="38100" dist="38100" dir="2700000" algn="tl">
                    <a:srgbClr val="DDDDDD"/>
                  </a:outerShdw>
                </a:effectLst>
                <a:ea typeface="Tahoma"/>
              </a:rPr>
              <a:t>Suppose we enhance a machine making all floating-point instructions run FIVE times faster.  If the execution time of some benchmark before the floating-point enhancement is 10 seconds, what will the speedup be if only half of the 10 seconds is spent executing floating-point instructions?</a:t>
            </a:r>
          </a:p>
          <a:p>
            <a:pPr>
              <a:defRPr/>
            </a:pPr>
            <a:endParaRPr lang="en-US" dirty="0">
              <a:effectLst>
                <a:outerShdw blurRad="38100" dist="38100" dir="2700000" algn="tl">
                  <a:srgbClr val="DDDDDD"/>
                </a:outerShdw>
              </a:effectLst>
              <a:ea typeface="Tahoma"/>
            </a:endParaRPr>
          </a:p>
          <a:p>
            <a:pPr>
              <a:defRPr/>
            </a:pPr>
            <a:endParaRPr lang="en-US" dirty="0">
              <a:effectLst>
                <a:outerShdw blurRad="38100" dist="38100" dir="2700000" algn="tl">
                  <a:srgbClr val="DDDDDD"/>
                </a:outerShdw>
              </a:effectLst>
              <a:ea typeface="Tahoma"/>
            </a:endParaRPr>
          </a:p>
        </p:txBody>
      </p:sp>
      <p:sp>
        <p:nvSpPr>
          <p:cNvPr id="754693" name="Text Box 5"/>
          <p:cNvSpPr txBox="1">
            <a:spLocks noChangeArrowheads="1"/>
          </p:cNvSpPr>
          <p:nvPr/>
        </p:nvSpPr>
        <p:spPr bwMode="auto">
          <a:xfrm>
            <a:off x="1098550" y="3356992"/>
            <a:ext cx="6673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l"/>
            <a:r>
              <a:rPr lang="en-US" b="0">
                <a:solidFill>
                  <a:srgbClr val="0000FF"/>
                </a:solidFill>
                <a:latin typeface="Tahoma" charset="0"/>
                <a:cs typeface="Tahoma" charset="0"/>
              </a:rPr>
              <a:t>5/5 + 5 = 6         Relative Perf = 10/6 = 1.67 x </a:t>
            </a:r>
          </a:p>
        </p:txBody>
      </p:sp>
    </p:spTree>
    <p:extLst>
      <p:ext uri="{BB962C8B-B14F-4D97-AF65-F5344CB8AC3E}">
        <p14:creationId xmlns:p14="http://schemas.microsoft.com/office/powerpoint/2010/main" val="1128531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4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225425" y="312738"/>
            <a:ext cx="135255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22532" name="Rectangle 4"/>
          <p:cNvSpPr>
            <a:spLocks noGrp="1" noChangeArrowheads="1"/>
          </p:cNvSpPr>
          <p:nvPr>
            <p:ph type="title"/>
          </p:nvPr>
        </p:nvSpPr>
        <p:spPr/>
        <p:txBody>
          <a:bodyPr>
            <a:normAutofit fontScale="90000"/>
          </a:bodyPr>
          <a:lstStyle/>
          <a:p>
            <a:pPr>
              <a:defRPr/>
            </a:pPr>
            <a:r>
              <a:rPr lang="en-US" dirty="0">
                <a:ea typeface="Tahoma"/>
              </a:rPr>
              <a:t>Example</a:t>
            </a:r>
          </a:p>
        </p:txBody>
      </p:sp>
      <p:sp>
        <p:nvSpPr>
          <p:cNvPr id="22531" name="Rectangle 3"/>
          <p:cNvSpPr>
            <a:spLocks noGrp="1" noChangeArrowheads="1"/>
          </p:cNvSpPr>
          <p:nvPr>
            <p:ph type="body" idx="1"/>
          </p:nvPr>
        </p:nvSpPr>
        <p:spPr/>
        <p:txBody>
          <a:bodyPr>
            <a:normAutofit/>
          </a:bodyPr>
          <a:lstStyle/>
          <a:p>
            <a:pPr>
              <a:defRPr/>
            </a:pPr>
            <a:r>
              <a:rPr lang="en-US" sz="2400" dirty="0" smtClean="0">
                <a:effectLst>
                  <a:outerShdw blurRad="38100" dist="38100" dir="2700000" algn="tl">
                    <a:srgbClr val="DDDDDD"/>
                  </a:outerShdw>
                </a:effectLst>
                <a:ea typeface="Tahoma"/>
              </a:rPr>
              <a:t>We </a:t>
            </a:r>
            <a:r>
              <a:rPr lang="en-US" sz="2400" dirty="0">
                <a:effectLst>
                  <a:outerShdw blurRad="38100" dist="38100" dir="2700000" algn="tl">
                    <a:srgbClr val="DDDDDD"/>
                  </a:outerShdw>
                </a:effectLst>
                <a:ea typeface="Tahoma"/>
              </a:rPr>
              <a:t>are looking for a benchmark to show off the new floating-point unit described above, and want the overall benchmark to show at least a speedup of 3. What percentage of the execution time would floating-point instructions have to account for in this program in order to yield our desired speedup on this benchmark</a:t>
            </a:r>
            <a:r>
              <a:rPr lang="en-US" sz="2400" dirty="0" smtClean="0">
                <a:effectLst>
                  <a:outerShdw blurRad="38100" dist="38100" dir="2700000" algn="tl">
                    <a:srgbClr val="DDDDDD"/>
                  </a:outerShdw>
                </a:effectLst>
                <a:ea typeface="Tahoma"/>
              </a:rPr>
              <a:t>?</a:t>
            </a:r>
          </a:p>
          <a:p>
            <a:pPr lvl="1">
              <a:defRPr/>
            </a:pPr>
            <a:r>
              <a:rPr lang="en-US" sz="2000" dirty="0" smtClean="0">
                <a:effectLst>
                  <a:outerShdw blurRad="38100" dist="38100" dir="2700000" algn="tl">
                    <a:srgbClr val="DDDDDD"/>
                  </a:outerShdw>
                </a:effectLst>
                <a:ea typeface="Tahoma"/>
              </a:rPr>
              <a:t>Recall: we make floating point 5x faster</a:t>
            </a:r>
            <a:endParaRPr lang="en-US" sz="2000" dirty="0">
              <a:effectLst>
                <a:outerShdw blurRad="38100" dist="38100" dir="2700000" algn="tl">
                  <a:srgbClr val="DDDDDD"/>
                </a:outerShdw>
              </a:effectLst>
              <a:ea typeface="Tahoma"/>
            </a:endParaRPr>
          </a:p>
        </p:txBody>
      </p:sp>
      <p:sp>
        <p:nvSpPr>
          <p:cNvPr id="754694" name="Text Box 6"/>
          <p:cNvSpPr txBox="1">
            <a:spLocks noChangeArrowheads="1"/>
          </p:cNvSpPr>
          <p:nvPr/>
        </p:nvSpPr>
        <p:spPr bwMode="auto">
          <a:xfrm>
            <a:off x="746112" y="4047455"/>
            <a:ext cx="76517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r>
              <a:rPr lang="en-US" b="0" smtClean="0">
                <a:solidFill>
                  <a:srgbClr val="0000FF"/>
                </a:solidFill>
                <a:latin typeface="Tahoma" charset="0"/>
                <a:cs typeface="Tahoma" charset="0"/>
              </a:rPr>
              <a:t>100/3 </a:t>
            </a:r>
            <a:r>
              <a:rPr lang="en-US" b="0">
                <a:solidFill>
                  <a:srgbClr val="0000FF"/>
                </a:solidFill>
                <a:latin typeface="Tahoma" charset="0"/>
                <a:cs typeface="Tahoma" charset="0"/>
              </a:rPr>
              <a:t>= f/5 + (100 – f) = 100 – 4f/5         f = 83.33 </a:t>
            </a:r>
          </a:p>
        </p:txBody>
      </p:sp>
    </p:spTree>
    <p:extLst>
      <p:ext uri="{BB962C8B-B14F-4D97-AF65-F5344CB8AC3E}">
        <p14:creationId xmlns:p14="http://schemas.microsoft.com/office/powerpoint/2010/main" val="1623585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4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defRPr/>
            </a:pPr>
            <a:r>
              <a:rPr lang="en-US" dirty="0">
                <a:ea typeface="Tahoma"/>
              </a:rPr>
              <a:t>Design Tradeoffs</a:t>
            </a:r>
          </a:p>
        </p:txBody>
      </p:sp>
      <p:sp>
        <p:nvSpPr>
          <p:cNvPr id="3" name="Content Placeholder 2"/>
          <p:cNvSpPr>
            <a:spLocks noGrp="1"/>
          </p:cNvSpPr>
          <p:nvPr>
            <p:ph idx="1"/>
          </p:nvPr>
        </p:nvSpPr>
        <p:spPr/>
        <p:txBody>
          <a:bodyPr/>
          <a:lstStyle/>
          <a:p>
            <a:pPr>
              <a:defRPr/>
            </a:pPr>
            <a:r>
              <a:rPr lang="en-US" dirty="0" smtClean="0"/>
              <a:t>Performance is rarely the sole factor</a:t>
            </a:r>
          </a:p>
          <a:p>
            <a:pPr lvl="1">
              <a:defRPr/>
            </a:pPr>
            <a:r>
              <a:rPr lang="en-US" dirty="0" smtClean="0"/>
              <a:t>Cost is important too</a:t>
            </a:r>
          </a:p>
          <a:p>
            <a:pPr lvl="1">
              <a:defRPr/>
            </a:pPr>
            <a:r>
              <a:rPr lang="en-US" dirty="0" smtClean="0"/>
              <a:t>Energy/power consumption is often critical</a:t>
            </a:r>
          </a:p>
          <a:p>
            <a:pPr>
              <a:defRPr/>
            </a:pPr>
            <a:endParaRPr lang="en-US" dirty="0" smtClean="0"/>
          </a:p>
          <a:p>
            <a:pPr>
              <a:defRPr/>
            </a:pPr>
            <a:r>
              <a:rPr lang="en-US" dirty="0" smtClean="0"/>
              <a:t>Frequently used compound metrics</a:t>
            </a:r>
          </a:p>
          <a:p>
            <a:pPr lvl="1">
              <a:defRPr/>
            </a:pPr>
            <a:r>
              <a:rPr lang="en-US" dirty="0" smtClean="0"/>
              <a:t>Performance/Cost (throughput/$)</a:t>
            </a:r>
          </a:p>
          <a:p>
            <a:pPr lvl="1">
              <a:defRPr/>
            </a:pPr>
            <a:r>
              <a:rPr lang="en-US" dirty="0" smtClean="0"/>
              <a:t>Performance/Power (throughput/watt)</a:t>
            </a:r>
          </a:p>
          <a:p>
            <a:pPr lvl="1">
              <a:defRPr/>
            </a:pPr>
            <a:r>
              <a:rPr lang="en-US" dirty="0" smtClean="0"/>
              <a:t>Work/Energy (total work done per joule)</a:t>
            </a:r>
          </a:p>
          <a:p>
            <a:pPr lvl="2">
              <a:defRPr/>
            </a:pPr>
            <a:r>
              <a:rPr lang="en-US" dirty="0" smtClean="0"/>
              <a:t>for battery-powered devices</a:t>
            </a:r>
          </a:p>
        </p:txBody>
      </p:sp>
      <p:sp>
        <p:nvSpPr>
          <p:cNvPr id="25603"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FBCA7C84-6D07-8343-ACB5-2EFB88430436}" type="slidenum">
              <a:rPr lang="en-US" sz="1400">
                <a:latin typeface="Arial Narrow" charset="0"/>
                <a:cs typeface="Tahoma" charset="0"/>
              </a:rPr>
              <a:pPr/>
              <a:t>39</a:t>
            </a:fld>
            <a:endParaRPr lang="en-US" sz="1400">
              <a:latin typeface="Arial Narrow" charset="0"/>
              <a:cs typeface="Tahoma" charset="0"/>
            </a:endParaRPr>
          </a:p>
        </p:txBody>
      </p:sp>
    </p:spTree>
    <p:extLst>
      <p:ext uri="{BB962C8B-B14F-4D97-AF65-F5344CB8AC3E}">
        <p14:creationId xmlns:p14="http://schemas.microsoft.com/office/powerpoint/2010/main" val="1340415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is Performance?</a:t>
            </a:r>
            <a:endParaRPr lang="en-US" dirty="0"/>
          </a:p>
        </p:txBody>
      </p:sp>
      <p:sp>
        <p:nvSpPr>
          <p:cNvPr id="3" name="Content Placeholder 2"/>
          <p:cNvSpPr>
            <a:spLocks noGrp="1"/>
          </p:cNvSpPr>
          <p:nvPr>
            <p:ph idx="1"/>
          </p:nvPr>
        </p:nvSpPr>
        <p:spPr/>
        <p:txBody>
          <a:bodyPr>
            <a:normAutofit/>
          </a:bodyPr>
          <a:lstStyle/>
          <a:p>
            <a:pPr>
              <a:defRPr/>
            </a:pPr>
            <a:r>
              <a:rPr lang="en-US" dirty="0" smtClean="0"/>
              <a:t>Loosely:</a:t>
            </a:r>
          </a:p>
          <a:p>
            <a:pPr lvl="1">
              <a:defRPr/>
            </a:pPr>
            <a:r>
              <a:rPr lang="en-US" dirty="0" smtClean="0"/>
              <a:t>How fast can a computer complete a task</a:t>
            </a:r>
          </a:p>
          <a:p>
            <a:pPr>
              <a:defRPr/>
            </a:pPr>
            <a:r>
              <a:rPr lang="en-US" dirty="0" smtClean="0"/>
              <a:t>Examples of “tasks”:</a:t>
            </a:r>
          </a:p>
          <a:p>
            <a:pPr lvl="1">
              <a:defRPr/>
            </a:pPr>
            <a:r>
              <a:rPr lang="en-US" dirty="0" smtClean="0"/>
              <a:t>Short tasks:</a:t>
            </a:r>
          </a:p>
          <a:p>
            <a:pPr lvl="2">
              <a:defRPr/>
            </a:pPr>
            <a:r>
              <a:rPr lang="en-US" dirty="0" smtClean="0"/>
              <a:t>Crunch a bunch of numbers (say calculate mean)</a:t>
            </a:r>
          </a:p>
          <a:p>
            <a:pPr lvl="2">
              <a:defRPr/>
            </a:pPr>
            <a:r>
              <a:rPr lang="en-US" dirty="0" smtClean="0"/>
              <a:t>Display a PDF document</a:t>
            </a:r>
          </a:p>
          <a:p>
            <a:pPr lvl="2">
              <a:defRPr/>
            </a:pPr>
            <a:r>
              <a:rPr lang="en-US" dirty="0" smtClean="0"/>
              <a:t>Respond to a game console button press</a:t>
            </a:r>
          </a:p>
          <a:p>
            <a:pPr lvl="1">
              <a:defRPr/>
            </a:pPr>
            <a:r>
              <a:rPr lang="en-US" dirty="0" smtClean="0"/>
              <a:t>Longer ones:</a:t>
            </a:r>
          </a:p>
          <a:p>
            <a:pPr lvl="2">
              <a:defRPr/>
            </a:pPr>
            <a:r>
              <a:rPr lang="en-US" dirty="0" smtClean="0"/>
              <a:t>Search for a document on hard drive</a:t>
            </a:r>
          </a:p>
          <a:p>
            <a:pPr lvl="2">
              <a:defRPr/>
            </a:pPr>
            <a:r>
              <a:rPr lang="en-US" dirty="0" smtClean="0"/>
              <a:t>Rip a </a:t>
            </a:r>
            <a:r>
              <a:rPr lang="en-US" dirty="0" smtClean="0"/>
              <a:t>DVD </a:t>
            </a:r>
            <a:r>
              <a:rPr lang="en-US" dirty="0" smtClean="0"/>
              <a:t>into an </a:t>
            </a:r>
            <a:r>
              <a:rPr lang="en-US" dirty="0" smtClean="0"/>
              <a:t>mpg </a:t>
            </a:r>
            <a:r>
              <a:rPr lang="en-US" dirty="0" smtClean="0"/>
              <a:t>file</a:t>
            </a:r>
          </a:p>
          <a:p>
            <a:pPr lvl="2">
              <a:defRPr/>
            </a:pPr>
            <a:r>
              <a:rPr lang="en-US" dirty="0" smtClean="0"/>
              <a:t>Apply a Photoshop </a:t>
            </a:r>
            <a:r>
              <a:rPr lang="en-US" dirty="0" smtClean="0"/>
              <a:t>filter</a:t>
            </a:r>
            <a:endParaRPr lang="en-US" dirty="0" smtClean="0"/>
          </a:p>
          <a:p>
            <a:pPr lvl="1">
              <a:defRPr/>
            </a:pPr>
            <a:endParaRPr lang="en-US" dirty="0"/>
          </a:p>
        </p:txBody>
      </p:sp>
    </p:spTree>
    <p:extLst>
      <p:ext uri="{BB962C8B-B14F-4D97-AF65-F5344CB8AC3E}">
        <p14:creationId xmlns:p14="http://schemas.microsoft.com/office/powerpoint/2010/main" val="1616899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392"/>
            <a:ext cx="9144000" cy="707878"/>
          </a:xfrm>
        </p:spPr>
        <p:txBody>
          <a:bodyPr>
            <a:normAutofit fontScale="90000"/>
          </a:bodyPr>
          <a:lstStyle/>
          <a:p>
            <a:r>
              <a:rPr lang="en-US" dirty="0"/>
              <a:t>Power </a:t>
            </a:r>
            <a:r>
              <a:rPr lang="en-US" dirty="0" smtClean="0"/>
              <a:t>Consumption</a:t>
            </a:r>
            <a:endParaRPr lang="en-US" dirty="0"/>
          </a:p>
        </p:txBody>
      </p:sp>
      <p:sp>
        <p:nvSpPr>
          <p:cNvPr id="119813" name="Rectangle 3"/>
          <p:cNvSpPr>
            <a:spLocks noGrp="1" noChangeArrowheads="1"/>
          </p:cNvSpPr>
          <p:nvPr>
            <p:ph type="body" sz="quarter" idx="11"/>
            <p:custDataLst>
              <p:tags r:id="rId1"/>
            </p:custDataLst>
          </p:nvPr>
        </p:nvSpPr>
        <p:spPr>
          <a:xfrm>
            <a:off x="0" y="1484784"/>
            <a:ext cx="9144000" cy="5373216"/>
          </a:xfrm>
        </p:spPr>
        <p:txBody>
          <a:bodyPr/>
          <a:lstStyle/>
          <a:p>
            <a:pPr eaLnBrk="1" hangingPunct="1"/>
            <a:r>
              <a:rPr lang="en-US" dirty="0" smtClean="0"/>
              <a:t>Power = Energy consumed per unit time</a:t>
            </a:r>
          </a:p>
          <a:p>
            <a:pPr lvl="1" eaLnBrk="1" hangingPunct="1"/>
            <a:endParaRPr lang="en-US" dirty="0" smtClean="0"/>
          </a:p>
          <a:p>
            <a:pPr eaLnBrk="1" hangingPunct="1"/>
            <a:r>
              <a:rPr lang="en-US" dirty="0" smtClean="0"/>
              <a:t>Two contributors to power consumption</a:t>
            </a:r>
          </a:p>
          <a:p>
            <a:pPr lvl="1" eaLnBrk="1" hangingPunct="1"/>
            <a:r>
              <a:rPr lang="en-US" dirty="0" smtClean="0"/>
              <a:t>Dynamic power</a:t>
            </a:r>
          </a:p>
          <a:p>
            <a:pPr lvl="2" eaLnBrk="1" hangingPunct="1"/>
            <a:r>
              <a:rPr lang="en-US" dirty="0" smtClean="0"/>
              <a:t>power consumed when doing actual work</a:t>
            </a:r>
          </a:p>
          <a:p>
            <a:pPr lvl="2" eaLnBrk="1" hangingPunct="1"/>
            <a:r>
              <a:rPr lang="en-US" dirty="0" smtClean="0"/>
              <a:t>called dynamic because components and wires are switching between ‘0’ and ‘1’</a:t>
            </a:r>
          </a:p>
          <a:p>
            <a:pPr lvl="1" eaLnBrk="1" hangingPunct="1"/>
            <a:r>
              <a:rPr lang="en-US" dirty="0" smtClean="0"/>
              <a:t>Static or ‘</a:t>
            </a:r>
            <a:r>
              <a:rPr lang="en-US" dirty="0"/>
              <a:t>l</a:t>
            </a:r>
            <a:r>
              <a:rPr lang="en-US" dirty="0" smtClean="0"/>
              <a:t>eakage’ power</a:t>
            </a:r>
          </a:p>
          <a:p>
            <a:pPr lvl="2" eaLnBrk="1" hangingPunct="1"/>
            <a:r>
              <a:rPr lang="en-US" dirty="0" smtClean="0"/>
              <a:t>power consumed even when everything is idle or ‘static’</a:t>
            </a:r>
          </a:p>
          <a:p>
            <a:pPr lvl="2" eaLnBrk="1" hangingPunct="1"/>
            <a:r>
              <a:rPr lang="en-US" dirty="0" smtClean="0"/>
              <a:t>due to some small amount of ‘leakage’ current that still flows</a:t>
            </a:r>
          </a:p>
          <a:p>
            <a:pPr lvl="2" eaLnBrk="1" hangingPunct="1"/>
            <a:endParaRPr lang="en-US" dirty="0" smtClean="0"/>
          </a:p>
        </p:txBody>
      </p:sp>
    </p:spTree>
    <p:extLst>
      <p:ext uri="{BB962C8B-B14F-4D97-AF65-F5344CB8AC3E}">
        <p14:creationId xmlns:p14="http://schemas.microsoft.com/office/powerpoint/2010/main" val="12762833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898"/>
            <a:ext cx="9144000" cy="707878"/>
          </a:xfrm>
        </p:spPr>
        <p:txBody>
          <a:bodyPr>
            <a:normAutofit fontScale="90000"/>
          </a:bodyPr>
          <a:lstStyle/>
          <a:p>
            <a:r>
              <a:rPr lang="en-US" dirty="0"/>
              <a:t>Dynamic Power </a:t>
            </a:r>
            <a:r>
              <a:rPr lang="en-US" dirty="0" smtClean="0"/>
              <a:t>Consumption</a:t>
            </a:r>
            <a:endParaRPr lang="en-US" dirty="0"/>
          </a:p>
        </p:txBody>
      </p:sp>
      <p:sp>
        <p:nvSpPr>
          <p:cNvPr id="120837" name="Rectangle 3"/>
          <p:cNvSpPr>
            <a:spLocks noGrp="1" noChangeArrowheads="1"/>
          </p:cNvSpPr>
          <p:nvPr>
            <p:ph type="body" sz="quarter" idx="11"/>
            <p:custDataLst>
              <p:tags r:id="rId1"/>
            </p:custDataLst>
          </p:nvPr>
        </p:nvSpPr>
        <p:spPr>
          <a:xfrm>
            <a:off x="0" y="1412776"/>
            <a:ext cx="9144000" cy="5445224"/>
          </a:xfrm>
        </p:spPr>
        <p:txBody>
          <a:bodyPr>
            <a:normAutofit/>
          </a:bodyPr>
          <a:lstStyle/>
          <a:p>
            <a:pPr eaLnBrk="1" hangingPunct="1"/>
            <a:r>
              <a:rPr lang="en-US" dirty="0" smtClean="0"/>
              <a:t>Energy consumed due to switching activity</a:t>
            </a:r>
            <a:r>
              <a:rPr lang="en-US" dirty="0" smtClean="0"/>
              <a:t>:</a:t>
            </a:r>
          </a:p>
          <a:p>
            <a:pPr lvl="1"/>
            <a:r>
              <a:rPr lang="en-US" dirty="0" smtClean="0"/>
              <a:t>Remember the model of gates as on/off switches?  This burns energy</a:t>
            </a:r>
            <a:endParaRPr lang="en-US" dirty="0" smtClean="0"/>
          </a:p>
          <a:p>
            <a:pPr lvl="1" eaLnBrk="1" hangingPunct="1"/>
            <a:r>
              <a:rPr lang="en-US" dirty="0" smtClean="0"/>
              <a:t>All wires and transistor gates have </a:t>
            </a:r>
            <a:r>
              <a:rPr lang="en-US" dirty="0" smtClean="0"/>
              <a:t>capacitance, or the ability to store electric charge</a:t>
            </a:r>
            <a:endParaRPr lang="en-US" dirty="0" smtClean="0"/>
          </a:p>
          <a:p>
            <a:pPr lvl="1" eaLnBrk="1" hangingPunct="1"/>
            <a:r>
              <a:rPr lang="en-US" dirty="0" smtClean="0"/>
              <a:t>Energy required to charge a capacitance, </a:t>
            </a:r>
            <a:r>
              <a:rPr lang="en-US" i="1" dirty="0" smtClean="0"/>
              <a:t>C</a:t>
            </a:r>
            <a:r>
              <a:rPr lang="en-US" dirty="0" smtClean="0"/>
              <a:t>, to </a:t>
            </a:r>
            <a:r>
              <a:rPr lang="en-US" i="1" dirty="0" smtClean="0"/>
              <a:t>V</a:t>
            </a:r>
            <a:r>
              <a:rPr lang="en-US" i="1" baseline="-25000" dirty="0" smtClean="0"/>
              <a:t>DD</a:t>
            </a:r>
            <a:r>
              <a:rPr lang="en-US" dirty="0" smtClean="0"/>
              <a:t>  is </a:t>
            </a:r>
            <a:r>
              <a:rPr lang="en-US" i="1" dirty="0" smtClean="0"/>
              <a:t>CV</a:t>
            </a:r>
            <a:r>
              <a:rPr lang="en-US" i="1" baseline="-25000" dirty="0" smtClean="0"/>
              <a:t>DD</a:t>
            </a:r>
            <a:r>
              <a:rPr lang="en-US" baseline="30000" dirty="0" smtClean="0"/>
              <a:t>2</a:t>
            </a:r>
          </a:p>
          <a:p>
            <a:pPr lvl="2"/>
            <a:r>
              <a:rPr lang="en-US" dirty="0"/>
              <a:t>Energy = </a:t>
            </a:r>
            <a:r>
              <a:rPr lang="en-US" i="1" dirty="0"/>
              <a:t>CV</a:t>
            </a:r>
            <a:r>
              <a:rPr lang="en-US" i="1" baseline="-25000" dirty="0"/>
              <a:t>DD</a:t>
            </a:r>
            <a:r>
              <a:rPr lang="en-US" baseline="30000" dirty="0"/>
              <a:t>2</a:t>
            </a:r>
            <a:endParaRPr lang="en-US" dirty="0"/>
          </a:p>
          <a:p>
            <a:pPr eaLnBrk="1" hangingPunct="1">
              <a:buFontTx/>
              <a:buNone/>
            </a:pPr>
            <a:endParaRPr lang="en-US" sz="2400" dirty="0" smtClean="0"/>
          </a:p>
          <a:p>
            <a:pPr eaLnBrk="1" hangingPunct="1">
              <a:buFontTx/>
              <a:buNone/>
            </a:pPr>
            <a:endParaRPr lang="en-US" sz="2400" dirty="0" smtClean="0"/>
          </a:p>
        </p:txBody>
      </p:sp>
      <p:sp>
        <p:nvSpPr>
          <p:cNvPr id="4" name="TextBox 3"/>
          <p:cNvSpPr txBox="1"/>
          <p:nvPr/>
        </p:nvSpPr>
        <p:spPr bwMode="auto">
          <a:xfrm>
            <a:off x="3635896" y="6027003"/>
            <a:ext cx="5154175" cy="830997"/>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i="1" dirty="0" smtClean="0">
                <a:latin typeface="+mn-lt"/>
              </a:rPr>
              <a:t>C </a:t>
            </a:r>
            <a:r>
              <a:rPr lang="en-US" sz="1600" b="0" dirty="0" smtClean="0">
                <a:latin typeface="+mn-lt"/>
              </a:rPr>
              <a:t> is the total capacitance of circuit (“capacitive load”)</a:t>
            </a:r>
            <a:endParaRPr lang="en-US" sz="1600" b="0" i="1" dirty="0" smtClean="0">
              <a:latin typeface="+mn-lt"/>
            </a:endParaRPr>
          </a:p>
          <a:p>
            <a:pPr algn="l"/>
            <a:r>
              <a:rPr lang="en-US" sz="1600" b="0" i="1" dirty="0" smtClean="0">
                <a:latin typeface="+mn-lt"/>
              </a:rPr>
              <a:t>V</a:t>
            </a:r>
            <a:r>
              <a:rPr lang="en-US" sz="1600" b="0" i="1" baseline="-25000" dirty="0" smtClean="0">
                <a:latin typeface="+mn-lt"/>
              </a:rPr>
              <a:t>DD</a:t>
            </a:r>
            <a:r>
              <a:rPr lang="en-US" sz="1600" b="0" dirty="0" smtClean="0">
                <a:latin typeface="+mn-lt"/>
              </a:rPr>
              <a:t> is the supply voltage</a:t>
            </a:r>
          </a:p>
          <a:p>
            <a:pPr algn="l"/>
            <a:r>
              <a:rPr lang="en-US" sz="1600" b="0" i="1" dirty="0" smtClean="0">
                <a:latin typeface="+mn-lt"/>
              </a:rPr>
              <a:t>f </a:t>
            </a:r>
            <a:r>
              <a:rPr lang="en-US" sz="1600" b="0" dirty="0" smtClean="0">
                <a:latin typeface="+mn-lt"/>
              </a:rPr>
              <a:t> is the switching frequency</a:t>
            </a:r>
            <a:endParaRPr lang="en-US" sz="1600" b="0" i="1" dirty="0">
              <a:latin typeface="+mn-lt"/>
            </a:endParaRPr>
          </a:p>
        </p:txBody>
      </p:sp>
    </p:spTree>
    <p:extLst>
      <p:ext uri="{BB962C8B-B14F-4D97-AF65-F5344CB8AC3E}">
        <p14:creationId xmlns:p14="http://schemas.microsoft.com/office/powerpoint/2010/main" val="979327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898"/>
            <a:ext cx="9144000" cy="707878"/>
          </a:xfrm>
        </p:spPr>
        <p:txBody>
          <a:bodyPr>
            <a:normAutofit fontScale="90000"/>
          </a:bodyPr>
          <a:lstStyle/>
          <a:p>
            <a:r>
              <a:rPr lang="en-US" dirty="0"/>
              <a:t>Dynamic Power </a:t>
            </a:r>
            <a:r>
              <a:rPr lang="en-US" dirty="0" smtClean="0"/>
              <a:t>Consumption</a:t>
            </a:r>
            <a:endParaRPr lang="en-US" dirty="0"/>
          </a:p>
        </p:txBody>
      </p:sp>
      <p:sp>
        <p:nvSpPr>
          <p:cNvPr id="120837" name="Rectangle 3"/>
          <p:cNvSpPr>
            <a:spLocks noGrp="1" noChangeArrowheads="1"/>
          </p:cNvSpPr>
          <p:nvPr>
            <p:ph type="body" sz="quarter" idx="11"/>
            <p:custDataLst>
              <p:tags r:id="rId1"/>
            </p:custDataLst>
          </p:nvPr>
        </p:nvSpPr>
        <p:spPr>
          <a:xfrm>
            <a:off x="0" y="1412776"/>
            <a:ext cx="9144000" cy="5445224"/>
          </a:xfrm>
        </p:spPr>
        <p:txBody>
          <a:bodyPr>
            <a:normAutofit/>
          </a:bodyPr>
          <a:lstStyle/>
          <a:p>
            <a:pPr eaLnBrk="1" hangingPunct="1"/>
            <a:r>
              <a:rPr lang="en-US" dirty="0" smtClean="0"/>
              <a:t>Energy consumed due to switching activity:</a:t>
            </a:r>
          </a:p>
          <a:p>
            <a:pPr lvl="1" eaLnBrk="1" hangingPunct="1"/>
            <a:r>
              <a:rPr lang="en-US" dirty="0" smtClean="0"/>
              <a:t>Energy = </a:t>
            </a:r>
            <a:r>
              <a:rPr lang="en-US" i="1" dirty="0" smtClean="0"/>
              <a:t>CV</a:t>
            </a:r>
            <a:r>
              <a:rPr lang="en-US" i="1" baseline="-25000" dirty="0" smtClean="0"/>
              <a:t>DD</a:t>
            </a:r>
            <a:r>
              <a:rPr lang="en-US" baseline="30000" dirty="0" smtClean="0"/>
              <a:t>2</a:t>
            </a:r>
            <a:endParaRPr lang="en-US" dirty="0" smtClean="0"/>
          </a:p>
          <a:p>
            <a:pPr lvl="1" eaLnBrk="1" hangingPunct="1"/>
            <a:r>
              <a:rPr lang="en-US" dirty="0" smtClean="0"/>
              <a:t>Circuit running at frequency </a:t>
            </a:r>
            <a:r>
              <a:rPr lang="en-US" i="1" dirty="0" smtClean="0"/>
              <a:t>f</a:t>
            </a:r>
            <a:r>
              <a:rPr lang="en-US" dirty="0" smtClean="0"/>
              <a:t>: transistors switch (from 1 to 0 or vice versa) at that frequency</a:t>
            </a:r>
          </a:p>
          <a:p>
            <a:pPr lvl="1" eaLnBrk="1" hangingPunct="1"/>
            <a:r>
              <a:rPr lang="en-US" dirty="0" smtClean="0"/>
              <a:t>Capacitor is charged </a:t>
            </a:r>
            <a:r>
              <a:rPr lang="en-US" i="1" dirty="0" smtClean="0"/>
              <a:t>f</a:t>
            </a:r>
            <a:r>
              <a:rPr lang="en-US" dirty="0" smtClean="0"/>
              <a:t>/2 times per second</a:t>
            </a:r>
          </a:p>
          <a:p>
            <a:pPr lvl="2" eaLnBrk="1" hangingPunct="1"/>
            <a:r>
              <a:rPr lang="en-US" dirty="0" smtClean="0"/>
              <a:t>assume 50% chance switching from 0 to 1</a:t>
            </a:r>
          </a:p>
          <a:p>
            <a:pPr lvl="3" eaLnBrk="1" hangingPunct="1"/>
            <a:r>
              <a:rPr lang="en-US" dirty="0" smtClean="0"/>
              <a:t>additional energy drawn from battery </a:t>
            </a:r>
            <a:r>
              <a:rPr lang="en-US" dirty="0" smtClean="0">
                <a:sym typeface="Wingdings"/>
              </a:rPr>
              <a:t> </a:t>
            </a:r>
            <a:r>
              <a:rPr lang="en-US" i="1" dirty="0" smtClean="0">
                <a:sym typeface="Wingdings"/>
              </a:rPr>
              <a:t>CV</a:t>
            </a:r>
            <a:r>
              <a:rPr lang="en-US" i="1" baseline="-25000" dirty="0" smtClean="0">
                <a:sym typeface="Wingdings"/>
              </a:rPr>
              <a:t>DD</a:t>
            </a:r>
            <a:r>
              <a:rPr lang="en-US" baseline="30000" dirty="0" smtClean="0">
                <a:sym typeface="Wingdings"/>
              </a:rPr>
              <a:t>2</a:t>
            </a:r>
            <a:endParaRPr lang="en-US" baseline="30000" dirty="0" smtClean="0"/>
          </a:p>
          <a:p>
            <a:pPr lvl="2" eaLnBrk="1" hangingPunct="1"/>
            <a:r>
              <a:rPr lang="en-US" dirty="0" smtClean="0"/>
              <a:t>assume 50% chance switching from 1 to 0</a:t>
            </a:r>
          </a:p>
          <a:p>
            <a:pPr lvl="3" eaLnBrk="1" hangingPunct="1"/>
            <a:r>
              <a:rPr lang="en-US" dirty="0" smtClean="0"/>
              <a:t>no additional energy taken from battery </a:t>
            </a:r>
            <a:r>
              <a:rPr lang="en-US" dirty="0" smtClean="0">
                <a:sym typeface="Wingdings"/>
              </a:rPr>
              <a:t> stored energy is discharged</a:t>
            </a:r>
            <a:endParaRPr lang="en-US" dirty="0" smtClean="0"/>
          </a:p>
          <a:p>
            <a:pPr eaLnBrk="1" hangingPunct="1">
              <a:buFontTx/>
              <a:buNone/>
            </a:pPr>
            <a:r>
              <a:rPr lang="en-US" i="1" dirty="0" smtClean="0">
                <a:solidFill>
                  <a:schemeClr val="accent2"/>
                </a:solidFill>
              </a:rPr>
              <a:t>                       </a:t>
            </a:r>
            <a:r>
              <a:rPr lang="en-US" i="1" dirty="0" err="1" smtClean="0">
                <a:solidFill>
                  <a:schemeClr val="accent2"/>
                </a:solidFill>
              </a:rPr>
              <a:t>P</a:t>
            </a:r>
            <a:r>
              <a:rPr lang="en-US" i="1" baseline="-25000" dirty="0" err="1" smtClean="0">
                <a:solidFill>
                  <a:schemeClr val="accent2"/>
                </a:solidFill>
              </a:rPr>
              <a:t>dynamic</a:t>
            </a:r>
            <a:r>
              <a:rPr lang="en-US" dirty="0" smtClean="0">
                <a:solidFill>
                  <a:schemeClr val="accent2"/>
                </a:solidFill>
              </a:rPr>
              <a:t> = </a:t>
            </a:r>
            <a:r>
              <a:rPr lang="en-US" i="1" dirty="0" smtClean="0">
                <a:solidFill>
                  <a:schemeClr val="accent2"/>
                </a:solidFill>
              </a:rPr>
              <a:t>CV</a:t>
            </a:r>
            <a:r>
              <a:rPr lang="en-US" i="1" baseline="-25000" dirty="0" smtClean="0">
                <a:solidFill>
                  <a:schemeClr val="accent2"/>
                </a:solidFill>
              </a:rPr>
              <a:t>DD</a:t>
            </a:r>
            <a:r>
              <a:rPr lang="en-US" baseline="30000" dirty="0" smtClean="0">
                <a:solidFill>
                  <a:schemeClr val="accent2"/>
                </a:solidFill>
              </a:rPr>
              <a:t>2 *</a:t>
            </a:r>
            <a:r>
              <a:rPr lang="en-US" i="1" dirty="0" smtClean="0">
                <a:solidFill>
                  <a:schemeClr val="accent2"/>
                </a:solidFill>
              </a:rPr>
              <a:t>f/2 = </a:t>
            </a:r>
            <a:r>
              <a:rPr lang="en-US" dirty="0" smtClean="0">
                <a:solidFill>
                  <a:schemeClr val="accent2"/>
                </a:solidFill>
              </a:rPr>
              <a:t>½</a:t>
            </a:r>
            <a:r>
              <a:rPr lang="en-US" i="1" dirty="0" smtClean="0">
                <a:solidFill>
                  <a:schemeClr val="accent2"/>
                </a:solidFill>
              </a:rPr>
              <a:t>CV</a:t>
            </a:r>
            <a:r>
              <a:rPr lang="en-US" i="1" baseline="-25000" dirty="0" smtClean="0">
                <a:solidFill>
                  <a:schemeClr val="accent2"/>
                </a:solidFill>
              </a:rPr>
              <a:t>DD</a:t>
            </a:r>
            <a:r>
              <a:rPr lang="en-US" baseline="30000" dirty="0" smtClean="0">
                <a:solidFill>
                  <a:schemeClr val="accent2"/>
                </a:solidFill>
              </a:rPr>
              <a:t>2</a:t>
            </a:r>
            <a:r>
              <a:rPr lang="en-US" i="1" dirty="0" smtClean="0">
                <a:solidFill>
                  <a:schemeClr val="accent2"/>
                </a:solidFill>
              </a:rPr>
              <a:t>f</a:t>
            </a:r>
          </a:p>
          <a:p>
            <a:pPr eaLnBrk="1" hangingPunct="1">
              <a:buFontTx/>
              <a:buNone/>
            </a:pPr>
            <a:endParaRPr lang="en-US" sz="2400" dirty="0" smtClean="0"/>
          </a:p>
          <a:p>
            <a:pPr eaLnBrk="1" hangingPunct="1">
              <a:buFontTx/>
              <a:buNone/>
            </a:pPr>
            <a:endParaRPr lang="en-US" sz="2400" dirty="0" smtClean="0"/>
          </a:p>
        </p:txBody>
      </p:sp>
      <p:sp>
        <p:nvSpPr>
          <p:cNvPr id="4" name="TextBox 3"/>
          <p:cNvSpPr txBox="1"/>
          <p:nvPr/>
        </p:nvSpPr>
        <p:spPr bwMode="auto">
          <a:xfrm>
            <a:off x="3635896" y="6027003"/>
            <a:ext cx="5154175" cy="830997"/>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i="1" dirty="0" smtClean="0">
                <a:latin typeface="+mn-lt"/>
              </a:rPr>
              <a:t>C </a:t>
            </a:r>
            <a:r>
              <a:rPr lang="en-US" sz="1600" b="0" dirty="0" smtClean="0">
                <a:latin typeface="+mn-lt"/>
              </a:rPr>
              <a:t> is the total capacitance of circuit (“capacitive load”)</a:t>
            </a:r>
            <a:endParaRPr lang="en-US" sz="1600" b="0" i="1" dirty="0" smtClean="0">
              <a:latin typeface="+mn-lt"/>
            </a:endParaRPr>
          </a:p>
          <a:p>
            <a:pPr algn="l"/>
            <a:r>
              <a:rPr lang="en-US" sz="1600" b="0" i="1" dirty="0" smtClean="0">
                <a:latin typeface="+mn-lt"/>
              </a:rPr>
              <a:t>V</a:t>
            </a:r>
            <a:r>
              <a:rPr lang="en-US" sz="1600" b="0" i="1" baseline="-25000" dirty="0" smtClean="0">
                <a:latin typeface="+mn-lt"/>
              </a:rPr>
              <a:t>DD</a:t>
            </a:r>
            <a:r>
              <a:rPr lang="en-US" sz="1600" b="0" dirty="0" smtClean="0">
                <a:latin typeface="+mn-lt"/>
              </a:rPr>
              <a:t> is the supply voltage</a:t>
            </a:r>
          </a:p>
          <a:p>
            <a:pPr algn="l"/>
            <a:r>
              <a:rPr lang="en-US" sz="1600" b="0" i="1" dirty="0" smtClean="0">
                <a:latin typeface="+mn-lt"/>
              </a:rPr>
              <a:t>f </a:t>
            </a:r>
            <a:r>
              <a:rPr lang="en-US" sz="1600" b="0" dirty="0" smtClean="0">
                <a:latin typeface="+mn-lt"/>
              </a:rPr>
              <a:t> is the switching frequency</a:t>
            </a:r>
            <a:endParaRPr lang="en-US" sz="1600" b="0" i="1" dirty="0">
              <a:latin typeface="+mn-lt"/>
            </a:endParaRPr>
          </a:p>
        </p:txBody>
      </p:sp>
    </p:spTree>
    <p:extLst>
      <p:ext uri="{BB962C8B-B14F-4D97-AF65-F5344CB8AC3E}">
        <p14:creationId xmlns:p14="http://schemas.microsoft.com/office/powerpoint/2010/main" val="739572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464"/>
            <a:ext cx="9144000" cy="707878"/>
          </a:xfrm>
        </p:spPr>
        <p:txBody>
          <a:bodyPr>
            <a:normAutofit fontScale="90000"/>
          </a:bodyPr>
          <a:lstStyle/>
          <a:p>
            <a:r>
              <a:rPr lang="en-US" dirty="0"/>
              <a:t>Static Power </a:t>
            </a:r>
            <a:r>
              <a:rPr lang="en-US" dirty="0" smtClean="0"/>
              <a:t>Consumption</a:t>
            </a:r>
            <a:endParaRPr lang="en-US" dirty="0"/>
          </a:p>
        </p:txBody>
      </p:sp>
      <p:sp>
        <p:nvSpPr>
          <p:cNvPr id="121861" name="Rectangle 3"/>
          <p:cNvSpPr>
            <a:spLocks noGrp="1" noChangeArrowheads="1"/>
          </p:cNvSpPr>
          <p:nvPr>
            <p:ph type="body" sz="quarter" idx="11"/>
            <p:custDataLst>
              <p:tags r:id="rId1"/>
            </p:custDataLst>
          </p:nvPr>
        </p:nvSpPr>
        <p:spPr>
          <a:xfrm>
            <a:off x="0" y="1449139"/>
            <a:ext cx="9144000" cy="6156325"/>
          </a:xfrm>
        </p:spPr>
        <p:txBody>
          <a:bodyPr/>
          <a:lstStyle/>
          <a:p>
            <a:pPr eaLnBrk="1" hangingPunct="1"/>
            <a:r>
              <a:rPr lang="en-US" dirty="0" smtClean="0"/>
              <a:t>Power consumed when no gates are switching</a:t>
            </a:r>
          </a:p>
          <a:p>
            <a:pPr lvl="1" eaLnBrk="1" hangingPunct="1"/>
            <a:r>
              <a:rPr lang="en-US" dirty="0" smtClean="0"/>
              <a:t>Caused by the </a:t>
            </a:r>
            <a:r>
              <a:rPr lang="en-US" i="1" dirty="0" smtClean="0"/>
              <a:t>quiescent supply current</a:t>
            </a:r>
            <a:r>
              <a:rPr lang="en-US" dirty="0" smtClean="0"/>
              <a:t>, </a:t>
            </a:r>
            <a:r>
              <a:rPr lang="en-US" i="1" dirty="0" smtClean="0"/>
              <a:t>I</a:t>
            </a:r>
            <a:r>
              <a:rPr lang="en-US" i="1" baseline="-25000" dirty="0" smtClean="0"/>
              <a:t>DD</a:t>
            </a:r>
            <a:r>
              <a:rPr lang="en-US" dirty="0"/>
              <a:t> </a:t>
            </a:r>
            <a:r>
              <a:rPr lang="en-US" dirty="0" smtClean="0"/>
              <a:t>(also called the </a:t>
            </a:r>
            <a:r>
              <a:rPr lang="en-US" i="1" dirty="0" smtClean="0"/>
              <a:t>leakage current</a:t>
            </a:r>
            <a:r>
              <a:rPr lang="en-US" dirty="0" smtClean="0"/>
              <a:t>)</a:t>
            </a:r>
          </a:p>
          <a:p>
            <a:pPr marL="457200" lvl="1" indent="0" eaLnBrk="1" hangingPunct="1">
              <a:buNone/>
            </a:pPr>
            <a:endParaRPr lang="en-US" sz="1200" dirty="0" smtClean="0"/>
          </a:p>
          <a:p>
            <a:pPr eaLnBrk="1" hangingPunct="1">
              <a:buFontTx/>
              <a:buNone/>
            </a:pPr>
            <a:r>
              <a:rPr lang="en-US" i="1" dirty="0" smtClean="0"/>
              <a:t>                 </a:t>
            </a:r>
            <a:r>
              <a:rPr lang="en-US" i="1" dirty="0" err="1" smtClean="0">
                <a:solidFill>
                  <a:schemeClr val="accent2"/>
                </a:solidFill>
              </a:rPr>
              <a:t>P</a:t>
            </a:r>
            <a:r>
              <a:rPr lang="en-US" i="1" baseline="-25000" dirty="0" err="1" smtClean="0">
                <a:solidFill>
                  <a:schemeClr val="accent2"/>
                </a:solidFill>
              </a:rPr>
              <a:t>static</a:t>
            </a:r>
            <a:r>
              <a:rPr lang="en-US" dirty="0" smtClean="0">
                <a:solidFill>
                  <a:schemeClr val="accent2"/>
                </a:solidFill>
              </a:rPr>
              <a:t> or </a:t>
            </a:r>
            <a:r>
              <a:rPr lang="en-US" i="1" dirty="0" err="1" smtClean="0">
                <a:solidFill>
                  <a:schemeClr val="accent2"/>
                </a:solidFill>
              </a:rPr>
              <a:t>P</a:t>
            </a:r>
            <a:r>
              <a:rPr lang="en-US" i="1" baseline="-25000" dirty="0" err="1" smtClean="0">
                <a:solidFill>
                  <a:schemeClr val="accent2"/>
                </a:solidFill>
              </a:rPr>
              <a:t>leakage</a:t>
            </a:r>
            <a:r>
              <a:rPr lang="en-US" i="1" baseline="-25000" dirty="0" smtClean="0">
                <a:solidFill>
                  <a:schemeClr val="accent2"/>
                </a:solidFill>
              </a:rPr>
              <a:t>  </a:t>
            </a:r>
            <a:r>
              <a:rPr lang="en-US" dirty="0" smtClean="0">
                <a:solidFill>
                  <a:schemeClr val="accent2"/>
                </a:solidFill>
              </a:rPr>
              <a:t>= </a:t>
            </a:r>
            <a:r>
              <a:rPr lang="en-US" i="1" dirty="0" smtClean="0">
                <a:solidFill>
                  <a:schemeClr val="accent2"/>
                </a:solidFill>
              </a:rPr>
              <a:t>I</a:t>
            </a:r>
            <a:r>
              <a:rPr lang="en-US" i="1" baseline="-25000" dirty="0" smtClean="0">
                <a:solidFill>
                  <a:schemeClr val="accent2"/>
                </a:solidFill>
              </a:rPr>
              <a:t>DD</a:t>
            </a:r>
            <a:r>
              <a:rPr lang="en-US" i="1" dirty="0" smtClean="0">
                <a:solidFill>
                  <a:schemeClr val="accent2"/>
                </a:solidFill>
              </a:rPr>
              <a:t>V</a:t>
            </a:r>
            <a:r>
              <a:rPr lang="en-US" i="1" baseline="-25000" dirty="0" smtClean="0">
                <a:solidFill>
                  <a:schemeClr val="accent2"/>
                </a:solidFill>
              </a:rPr>
              <a:t>DD</a:t>
            </a:r>
            <a:endParaRPr lang="en-US" i="1" dirty="0" smtClean="0">
              <a:solidFill>
                <a:schemeClr val="accent2"/>
              </a:solidFill>
            </a:endParaRPr>
          </a:p>
          <a:p>
            <a:pPr eaLnBrk="1" hangingPunct="1">
              <a:buFontTx/>
              <a:buNone/>
            </a:pPr>
            <a:endParaRPr lang="en-US" sz="2400" dirty="0" smtClean="0">
              <a:solidFill>
                <a:schemeClr val="accent2"/>
              </a:solidFill>
            </a:endParaRPr>
          </a:p>
        </p:txBody>
      </p:sp>
      <p:sp>
        <p:nvSpPr>
          <p:cNvPr id="3" name="TextBox 2"/>
          <p:cNvSpPr txBox="1"/>
          <p:nvPr/>
        </p:nvSpPr>
        <p:spPr bwMode="auto">
          <a:xfrm>
            <a:off x="5410200" y="3581400"/>
            <a:ext cx="247726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i="1" dirty="0" smtClean="0">
                <a:latin typeface="+mn-lt"/>
              </a:rPr>
              <a:t>V</a:t>
            </a:r>
            <a:r>
              <a:rPr lang="en-US" sz="1600" b="0" i="1" baseline="-25000" dirty="0" smtClean="0">
                <a:latin typeface="+mn-lt"/>
              </a:rPr>
              <a:t>DD</a:t>
            </a:r>
            <a:r>
              <a:rPr lang="en-US" sz="1600" b="0" dirty="0" smtClean="0">
                <a:latin typeface="+mn-lt"/>
              </a:rPr>
              <a:t> is the supply voltage</a:t>
            </a:r>
          </a:p>
          <a:p>
            <a:pPr algn="l"/>
            <a:r>
              <a:rPr lang="en-US" sz="1600" b="0" i="1" dirty="0" smtClean="0"/>
              <a:t>I</a:t>
            </a:r>
            <a:r>
              <a:rPr lang="en-US" sz="1600" b="0" i="1" baseline="-25000" dirty="0" smtClean="0"/>
              <a:t>DD</a:t>
            </a:r>
            <a:r>
              <a:rPr lang="en-US" sz="1600" b="0" dirty="0" smtClean="0"/>
              <a:t> </a:t>
            </a:r>
            <a:r>
              <a:rPr lang="en-US" sz="1600" b="0" dirty="0"/>
              <a:t>is </a:t>
            </a:r>
            <a:r>
              <a:rPr lang="en-US" sz="1600" b="0" dirty="0" smtClean="0"/>
              <a:t>the leakage current</a:t>
            </a:r>
            <a:endParaRPr lang="en-US" sz="1600" b="0" dirty="0">
              <a:latin typeface="+mn-lt"/>
            </a:endParaRPr>
          </a:p>
        </p:txBody>
      </p:sp>
    </p:spTree>
    <p:extLst>
      <p:ext uri="{BB962C8B-B14F-4D97-AF65-F5344CB8AC3E}">
        <p14:creationId xmlns:p14="http://schemas.microsoft.com/office/powerpoint/2010/main" val="1726684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Dynamic + Static</a:t>
            </a:r>
            <a:endParaRPr lang="en-US" dirty="0"/>
          </a:p>
        </p:txBody>
      </p:sp>
      <p:sp>
        <p:nvSpPr>
          <p:cNvPr id="3" name="Text Placeholder 2"/>
          <p:cNvSpPr>
            <a:spLocks noGrp="1"/>
          </p:cNvSpPr>
          <p:nvPr>
            <p:ph type="body" sz="quarter" idx="11"/>
          </p:nvPr>
        </p:nvSpPr>
        <p:spPr>
          <a:xfrm>
            <a:off x="-23958" y="1279285"/>
            <a:ext cx="9144000" cy="6156325"/>
          </a:xfrm>
        </p:spPr>
        <p:txBody>
          <a:bodyPr/>
          <a:lstStyle/>
          <a:p>
            <a:r>
              <a:rPr lang="en-US" i="1" dirty="0">
                <a:solidFill>
                  <a:schemeClr val="accent2"/>
                </a:solidFill>
              </a:rPr>
              <a:t> P</a:t>
            </a:r>
            <a:r>
              <a:rPr lang="en-US" dirty="0">
                <a:solidFill>
                  <a:schemeClr val="accent2"/>
                </a:solidFill>
              </a:rPr>
              <a:t> = ½</a:t>
            </a:r>
            <a:r>
              <a:rPr lang="en-US" i="1" dirty="0">
                <a:solidFill>
                  <a:schemeClr val="accent2"/>
                </a:solidFill>
              </a:rPr>
              <a:t>CV</a:t>
            </a:r>
            <a:r>
              <a:rPr lang="en-US" i="1" baseline="-25000" dirty="0">
                <a:solidFill>
                  <a:schemeClr val="accent2"/>
                </a:solidFill>
              </a:rPr>
              <a:t>DD</a:t>
            </a:r>
            <a:r>
              <a:rPr lang="en-US" baseline="30000" dirty="0">
                <a:solidFill>
                  <a:schemeClr val="accent2"/>
                </a:solidFill>
              </a:rPr>
              <a:t>2</a:t>
            </a:r>
            <a:r>
              <a:rPr lang="en-US" i="1" dirty="0">
                <a:solidFill>
                  <a:schemeClr val="accent2"/>
                </a:solidFill>
              </a:rPr>
              <a:t>f</a:t>
            </a:r>
            <a:r>
              <a:rPr lang="en-US" dirty="0">
                <a:solidFill>
                  <a:schemeClr val="accent2"/>
                </a:solidFill>
              </a:rPr>
              <a:t>  + I</a:t>
            </a:r>
            <a:r>
              <a:rPr lang="en-US" i="1" baseline="-25000" dirty="0">
                <a:solidFill>
                  <a:schemeClr val="accent2"/>
                </a:solidFill>
              </a:rPr>
              <a:t>DD</a:t>
            </a:r>
            <a:r>
              <a:rPr lang="en-US" i="1" dirty="0">
                <a:solidFill>
                  <a:schemeClr val="accent2"/>
                </a:solidFill>
              </a:rPr>
              <a:t>V</a:t>
            </a:r>
            <a:r>
              <a:rPr lang="en-US" i="1" baseline="-25000" dirty="0">
                <a:solidFill>
                  <a:schemeClr val="accent2"/>
                </a:solidFill>
              </a:rPr>
              <a:t>DD</a:t>
            </a:r>
            <a:endParaRPr lang="en-US" i="1" dirty="0">
              <a:solidFill>
                <a:schemeClr val="accent2"/>
              </a:solidFill>
            </a:endParaRPr>
          </a:p>
          <a:p>
            <a:endParaRPr lang="en-US" dirty="0"/>
          </a:p>
        </p:txBody>
      </p:sp>
      <p:sp>
        <p:nvSpPr>
          <p:cNvPr id="5" name="TextBox 4"/>
          <p:cNvSpPr txBox="1"/>
          <p:nvPr/>
        </p:nvSpPr>
        <p:spPr bwMode="auto">
          <a:xfrm>
            <a:off x="3561519" y="4941168"/>
            <a:ext cx="4647234" cy="1077218"/>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i="1" dirty="0" smtClean="0">
                <a:latin typeface="+mn-lt"/>
              </a:rPr>
              <a:t>C </a:t>
            </a:r>
            <a:r>
              <a:rPr lang="en-US" sz="1600" b="0" dirty="0" smtClean="0">
                <a:latin typeface="+mn-lt"/>
              </a:rPr>
              <a:t> is the total capacitance of circuit (“capacitive load”)</a:t>
            </a:r>
            <a:endParaRPr lang="en-US" sz="1600" b="0" i="1" dirty="0" smtClean="0">
              <a:latin typeface="+mn-lt"/>
            </a:endParaRPr>
          </a:p>
          <a:p>
            <a:pPr algn="l"/>
            <a:r>
              <a:rPr lang="en-US" sz="1600" b="0" i="1" dirty="0" smtClean="0">
                <a:latin typeface="+mn-lt"/>
              </a:rPr>
              <a:t>V</a:t>
            </a:r>
            <a:r>
              <a:rPr lang="en-US" sz="1600" b="0" i="1" baseline="-25000" dirty="0" smtClean="0">
                <a:latin typeface="+mn-lt"/>
              </a:rPr>
              <a:t>DD</a:t>
            </a:r>
            <a:r>
              <a:rPr lang="en-US" sz="1600" b="0" dirty="0" smtClean="0">
                <a:latin typeface="+mn-lt"/>
              </a:rPr>
              <a:t> is the supply </a:t>
            </a:r>
            <a:r>
              <a:rPr lang="en-US" sz="1600" b="0" dirty="0" smtClean="0">
                <a:latin typeface="+mn-lt"/>
              </a:rPr>
              <a:t>voltage</a:t>
            </a:r>
          </a:p>
          <a:p>
            <a:r>
              <a:rPr lang="en-US" sz="1600" i="1" dirty="0"/>
              <a:t>I</a:t>
            </a:r>
            <a:r>
              <a:rPr lang="en-US" sz="1600" i="1" baseline="-25000" dirty="0"/>
              <a:t>DD</a:t>
            </a:r>
            <a:r>
              <a:rPr lang="en-US" sz="1600" dirty="0"/>
              <a:t> is the leakage current</a:t>
            </a:r>
          </a:p>
          <a:p>
            <a:pPr algn="l"/>
            <a:r>
              <a:rPr lang="en-US" sz="1600" b="0" i="1" dirty="0" smtClean="0">
                <a:latin typeface="+mn-lt"/>
              </a:rPr>
              <a:t>f </a:t>
            </a:r>
            <a:r>
              <a:rPr lang="en-US" sz="1600" b="0" dirty="0" smtClean="0">
                <a:latin typeface="+mn-lt"/>
              </a:rPr>
              <a:t> </a:t>
            </a:r>
            <a:r>
              <a:rPr lang="en-US" sz="1600" b="0" dirty="0" smtClean="0">
                <a:latin typeface="+mn-lt"/>
              </a:rPr>
              <a:t>is the switching frequency</a:t>
            </a:r>
            <a:endParaRPr lang="en-US" sz="1600" b="0" i="1" dirty="0">
              <a:latin typeface="+mn-lt"/>
            </a:endParaRPr>
          </a:p>
        </p:txBody>
      </p:sp>
    </p:spTree>
    <p:extLst>
      <p:ext uri="{BB962C8B-B14F-4D97-AF65-F5344CB8AC3E}">
        <p14:creationId xmlns:p14="http://schemas.microsoft.com/office/powerpoint/2010/main" val="227803864"/>
      </p:ext>
    </p:extLst>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456"/>
            <a:ext cx="9144000" cy="707878"/>
          </a:xfrm>
        </p:spPr>
        <p:txBody>
          <a:bodyPr>
            <a:normAutofit fontScale="90000"/>
          </a:bodyPr>
          <a:lstStyle/>
          <a:p>
            <a:r>
              <a:rPr lang="en-US" dirty="0"/>
              <a:t>Power Consumption </a:t>
            </a:r>
            <a:r>
              <a:rPr lang="en-US" dirty="0" smtClean="0"/>
              <a:t>Example</a:t>
            </a:r>
            <a:endParaRPr lang="en-US" dirty="0"/>
          </a:p>
        </p:txBody>
      </p:sp>
      <p:sp>
        <p:nvSpPr>
          <p:cNvPr id="123909" name="Rectangle 3"/>
          <p:cNvSpPr>
            <a:spLocks noGrp="1" noChangeArrowheads="1"/>
          </p:cNvSpPr>
          <p:nvPr>
            <p:ph type="body" sz="quarter" idx="11"/>
            <p:custDataLst>
              <p:tags r:id="rId1"/>
            </p:custDataLst>
          </p:nvPr>
        </p:nvSpPr>
        <p:spPr>
          <a:xfrm>
            <a:off x="0" y="1377131"/>
            <a:ext cx="9144000" cy="6156325"/>
          </a:xfrm>
        </p:spPr>
        <p:txBody>
          <a:bodyPr>
            <a:normAutofit/>
          </a:bodyPr>
          <a:lstStyle/>
          <a:p>
            <a:pPr eaLnBrk="1" hangingPunct="1"/>
            <a:r>
              <a:rPr lang="en-US" dirty="0" smtClean="0"/>
              <a:t>Estimate the power consumption of a wireless handheld computer</a:t>
            </a:r>
          </a:p>
          <a:p>
            <a:pPr lvl="1" eaLnBrk="1" hangingPunct="1"/>
            <a:r>
              <a:rPr lang="en-US" i="1" dirty="0" smtClean="0"/>
              <a:t>V</a:t>
            </a:r>
            <a:r>
              <a:rPr lang="en-US" i="1" baseline="-25000" dirty="0" smtClean="0"/>
              <a:t>DD</a:t>
            </a:r>
            <a:r>
              <a:rPr lang="en-US" dirty="0" smtClean="0"/>
              <a:t> = 1.2 V</a:t>
            </a:r>
          </a:p>
          <a:p>
            <a:pPr lvl="1" eaLnBrk="1" hangingPunct="1"/>
            <a:r>
              <a:rPr lang="en-US" i="1" dirty="0" smtClean="0"/>
              <a:t>C</a:t>
            </a:r>
            <a:r>
              <a:rPr lang="en-US" dirty="0" smtClean="0"/>
              <a:t> = 20 </a:t>
            </a:r>
            <a:r>
              <a:rPr lang="en-US" dirty="0" err="1" smtClean="0"/>
              <a:t>nF</a:t>
            </a:r>
            <a:endParaRPr lang="en-US" dirty="0" smtClean="0"/>
          </a:p>
          <a:p>
            <a:pPr lvl="1" eaLnBrk="1" hangingPunct="1"/>
            <a:r>
              <a:rPr lang="en-US" i="1" dirty="0" smtClean="0"/>
              <a:t>f </a:t>
            </a:r>
            <a:r>
              <a:rPr lang="en-US" dirty="0" smtClean="0"/>
              <a:t>= 1 GHz</a:t>
            </a:r>
          </a:p>
          <a:p>
            <a:pPr lvl="1" eaLnBrk="1" hangingPunct="1"/>
            <a:r>
              <a:rPr lang="en-US" i="1" dirty="0" smtClean="0"/>
              <a:t>I</a:t>
            </a:r>
            <a:r>
              <a:rPr lang="en-US" i="1" baseline="-25000" dirty="0" smtClean="0"/>
              <a:t>DD</a:t>
            </a:r>
            <a:r>
              <a:rPr lang="en-US" dirty="0" smtClean="0"/>
              <a:t> = 20 mA</a:t>
            </a:r>
          </a:p>
          <a:p>
            <a:pPr eaLnBrk="1" hangingPunct="1">
              <a:buFontTx/>
              <a:buNone/>
            </a:pPr>
            <a:endParaRPr lang="en-US" sz="1200" dirty="0" smtClean="0"/>
          </a:p>
          <a:p>
            <a:pPr eaLnBrk="1" hangingPunct="1">
              <a:buFontTx/>
              <a:buNone/>
            </a:pPr>
            <a:r>
              <a:rPr lang="en-US" i="1" dirty="0" smtClean="0">
                <a:solidFill>
                  <a:schemeClr val="accent2"/>
                </a:solidFill>
              </a:rPr>
              <a:t> P</a:t>
            </a:r>
            <a:r>
              <a:rPr lang="en-US" dirty="0" smtClean="0">
                <a:solidFill>
                  <a:schemeClr val="accent2"/>
                </a:solidFill>
              </a:rPr>
              <a:t> </a:t>
            </a:r>
            <a:r>
              <a:rPr lang="en-US" dirty="0" smtClean="0">
                <a:solidFill>
                  <a:schemeClr val="accent2"/>
                </a:solidFill>
              </a:rPr>
              <a:t>= ½</a:t>
            </a:r>
            <a:r>
              <a:rPr lang="en-US" i="1" dirty="0" smtClean="0">
                <a:solidFill>
                  <a:schemeClr val="accent2"/>
                </a:solidFill>
              </a:rPr>
              <a:t>CV</a:t>
            </a:r>
            <a:r>
              <a:rPr lang="en-US" i="1" baseline="-25000" dirty="0" smtClean="0">
                <a:solidFill>
                  <a:schemeClr val="accent2"/>
                </a:solidFill>
              </a:rPr>
              <a:t>DD</a:t>
            </a:r>
            <a:r>
              <a:rPr lang="en-US" baseline="30000" dirty="0" smtClean="0">
                <a:solidFill>
                  <a:schemeClr val="accent2"/>
                </a:solidFill>
              </a:rPr>
              <a:t>2</a:t>
            </a:r>
            <a:r>
              <a:rPr lang="en-US" i="1" dirty="0" smtClean="0">
                <a:solidFill>
                  <a:schemeClr val="accent2"/>
                </a:solidFill>
              </a:rPr>
              <a:t>f</a:t>
            </a:r>
            <a:r>
              <a:rPr lang="en-US" dirty="0" smtClean="0">
                <a:solidFill>
                  <a:schemeClr val="accent2"/>
                </a:solidFill>
              </a:rPr>
              <a:t>  + I</a:t>
            </a:r>
            <a:r>
              <a:rPr lang="en-US" i="1" baseline="-25000" dirty="0" smtClean="0">
                <a:solidFill>
                  <a:schemeClr val="accent2"/>
                </a:solidFill>
              </a:rPr>
              <a:t>DD</a:t>
            </a:r>
            <a:r>
              <a:rPr lang="en-US" i="1" dirty="0" smtClean="0">
                <a:solidFill>
                  <a:schemeClr val="accent2"/>
                </a:solidFill>
              </a:rPr>
              <a:t>V</a:t>
            </a:r>
            <a:r>
              <a:rPr lang="en-US" i="1" baseline="-25000" dirty="0" smtClean="0">
                <a:solidFill>
                  <a:schemeClr val="accent2"/>
                </a:solidFill>
              </a:rPr>
              <a:t>DD</a:t>
            </a:r>
            <a:endParaRPr lang="en-US" i="1" dirty="0" smtClean="0">
              <a:solidFill>
                <a:schemeClr val="accent2"/>
              </a:solidFill>
            </a:endParaRPr>
          </a:p>
          <a:p>
            <a:pPr eaLnBrk="1" hangingPunct="1">
              <a:buFontTx/>
              <a:buNone/>
            </a:pPr>
            <a:r>
              <a:rPr lang="en-US" sz="2400" dirty="0" smtClean="0"/>
              <a:t>    </a:t>
            </a:r>
            <a:r>
              <a:rPr lang="en-US" sz="2400" dirty="0" smtClean="0"/>
              <a:t> </a:t>
            </a:r>
            <a:r>
              <a:rPr lang="en-US" dirty="0" smtClean="0"/>
              <a:t>=</a:t>
            </a:r>
            <a:r>
              <a:rPr lang="en-US" sz="2400" dirty="0" smtClean="0"/>
              <a:t> </a:t>
            </a:r>
            <a:r>
              <a:rPr lang="en-US" dirty="0" smtClean="0"/>
              <a:t>½(20 </a:t>
            </a:r>
            <a:r>
              <a:rPr lang="en-US" dirty="0" err="1" smtClean="0"/>
              <a:t>nF</a:t>
            </a:r>
            <a:r>
              <a:rPr lang="en-US" dirty="0" smtClean="0"/>
              <a:t>)(1.2 V)</a:t>
            </a:r>
            <a:r>
              <a:rPr lang="en-US" baseline="30000" dirty="0" smtClean="0"/>
              <a:t>2</a:t>
            </a:r>
            <a:r>
              <a:rPr lang="en-US" dirty="0" smtClean="0"/>
              <a:t>(1 GHz)  +  (20 mA)(1.2 V)</a:t>
            </a:r>
          </a:p>
          <a:p>
            <a:pPr eaLnBrk="1" hangingPunct="1">
              <a:buFontTx/>
              <a:buNone/>
            </a:pPr>
            <a:r>
              <a:rPr lang="en-US" dirty="0" smtClean="0"/>
              <a:t>   </a:t>
            </a:r>
            <a:r>
              <a:rPr lang="en-US" dirty="0" smtClean="0"/>
              <a:t> </a:t>
            </a:r>
            <a:r>
              <a:rPr lang="en-US" b="1" dirty="0" smtClean="0">
                <a:solidFill>
                  <a:schemeClr val="accent2"/>
                </a:solidFill>
              </a:rPr>
              <a:t>= </a:t>
            </a:r>
            <a:r>
              <a:rPr lang="en-US" b="1" dirty="0" smtClean="0">
                <a:solidFill>
                  <a:schemeClr val="accent2"/>
                </a:solidFill>
              </a:rPr>
              <a:t>14.4 W                            </a:t>
            </a:r>
            <a:r>
              <a:rPr lang="en-US" b="1" dirty="0" smtClean="0">
                <a:solidFill>
                  <a:schemeClr val="accent2"/>
                </a:solidFill>
              </a:rPr>
              <a:t>   +  </a:t>
            </a:r>
            <a:r>
              <a:rPr lang="en-US" b="1" dirty="0" smtClean="0">
                <a:solidFill>
                  <a:schemeClr val="accent2"/>
                </a:solidFill>
              </a:rPr>
              <a:t>24 </a:t>
            </a:r>
            <a:r>
              <a:rPr lang="en-US" b="1" dirty="0" err="1" smtClean="0">
                <a:solidFill>
                  <a:schemeClr val="accent2"/>
                </a:solidFill>
              </a:rPr>
              <a:t>mW</a:t>
            </a:r>
            <a:endParaRPr lang="en-US" b="1" dirty="0" smtClean="0">
              <a:solidFill>
                <a:schemeClr val="accent2"/>
              </a:solidFill>
            </a:endParaRPr>
          </a:p>
          <a:p>
            <a:pPr eaLnBrk="1" hangingPunct="1">
              <a:buFontTx/>
              <a:buNone/>
            </a:pPr>
            <a:r>
              <a:rPr lang="en-US" b="1" dirty="0">
                <a:solidFill>
                  <a:schemeClr val="accent2"/>
                </a:solidFill>
              </a:rPr>
              <a:t>	</a:t>
            </a:r>
            <a:r>
              <a:rPr lang="en-US" b="1" dirty="0" smtClean="0">
                <a:solidFill>
                  <a:schemeClr val="accent2"/>
                </a:solidFill>
              </a:rPr>
              <a:t>= 14.424 W</a:t>
            </a:r>
          </a:p>
        </p:txBody>
      </p:sp>
      <p:sp>
        <p:nvSpPr>
          <p:cNvPr id="5" name="TextBox 4"/>
          <p:cNvSpPr txBox="1"/>
          <p:nvPr/>
        </p:nvSpPr>
        <p:spPr bwMode="auto">
          <a:xfrm>
            <a:off x="4211960" y="2062291"/>
            <a:ext cx="4647234" cy="1077218"/>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i="1" dirty="0" smtClean="0">
                <a:latin typeface="+mn-lt"/>
              </a:rPr>
              <a:t>C </a:t>
            </a:r>
            <a:r>
              <a:rPr lang="en-US" sz="1600" b="0" dirty="0" smtClean="0">
                <a:latin typeface="+mn-lt"/>
              </a:rPr>
              <a:t> is the total capacitance of circuit (“capacitive load”)</a:t>
            </a:r>
            <a:endParaRPr lang="en-US" sz="1600" b="0" i="1" dirty="0" smtClean="0">
              <a:latin typeface="+mn-lt"/>
            </a:endParaRPr>
          </a:p>
          <a:p>
            <a:pPr algn="l"/>
            <a:r>
              <a:rPr lang="en-US" sz="1600" b="0" i="1" dirty="0" smtClean="0">
                <a:latin typeface="+mn-lt"/>
              </a:rPr>
              <a:t>V</a:t>
            </a:r>
            <a:r>
              <a:rPr lang="en-US" sz="1600" b="0" i="1" baseline="-25000" dirty="0" smtClean="0">
                <a:latin typeface="+mn-lt"/>
              </a:rPr>
              <a:t>DD</a:t>
            </a:r>
            <a:r>
              <a:rPr lang="en-US" sz="1600" b="0" dirty="0" smtClean="0">
                <a:latin typeface="+mn-lt"/>
              </a:rPr>
              <a:t> is the supply </a:t>
            </a:r>
            <a:r>
              <a:rPr lang="en-US" sz="1600" b="0" dirty="0" smtClean="0">
                <a:latin typeface="+mn-lt"/>
              </a:rPr>
              <a:t>voltage</a:t>
            </a:r>
          </a:p>
          <a:p>
            <a:r>
              <a:rPr lang="en-US" sz="1600" i="1" dirty="0"/>
              <a:t>I</a:t>
            </a:r>
            <a:r>
              <a:rPr lang="en-US" sz="1600" i="1" baseline="-25000" dirty="0"/>
              <a:t>DD</a:t>
            </a:r>
            <a:r>
              <a:rPr lang="en-US" sz="1600" dirty="0"/>
              <a:t> is the leakage current</a:t>
            </a:r>
          </a:p>
          <a:p>
            <a:pPr algn="l"/>
            <a:r>
              <a:rPr lang="en-US" sz="1600" b="0" i="1" dirty="0" smtClean="0">
                <a:latin typeface="+mn-lt"/>
              </a:rPr>
              <a:t>f </a:t>
            </a:r>
            <a:r>
              <a:rPr lang="en-US" sz="1600" b="0" dirty="0" smtClean="0">
                <a:latin typeface="+mn-lt"/>
              </a:rPr>
              <a:t> </a:t>
            </a:r>
            <a:r>
              <a:rPr lang="en-US" sz="1600" b="0" dirty="0" smtClean="0">
                <a:latin typeface="+mn-lt"/>
              </a:rPr>
              <a:t>is the switching frequency</a:t>
            </a:r>
            <a:endParaRPr lang="en-US" sz="1600" b="0" i="1" dirty="0">
              <a:latin typeface="+mn-lt"/>
            </a:endParaRPr>
          </a:p>
        </p:txBody>
      </p:sp>
      <p:sp>
        <p:nvSpPr>
          <p:cNvPr id="6" name="TextBox 5"/>
          <p:cNvSpPr txBox="1"/>
          <p:nvPr/>
        </p:nvSpPr>
        <p:spPr bwMode="auto">
          <a:xfrm>
            <a:off x="4206754" y="3378075"/>
            <a:ext cx="1886670" cy="830997"/>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dirty="0" smtClean="0">
                <a:latin typeface="+mn-lt"/>
              </a:rPr>
              <a:t>1 F = 1 (W *s) </a:t>
            </a:r>
            <a:r>
              <a:rPr lang="en-US" sz="1600" dirty="0" smtClean="0"/>
              <a:t>/ Volt</a:t>
            </a:r>
            <a:r>
              <a:rPr lang="en-US" sz="1600" baseline="30000" dirty="0" smtClean="0"/>
              <a:t>2</a:t>
            </a:r>
            <a:endParaRPr lang="en-US" sz="1600" dirty="0" smtClean="0"/>
          </a:p>
          <a:p>
            <a:pPr algn="l"/>
            <a:r>
              <a:rPr lang="en-US" sz="1600" b="0" dirty="0" smtClean="0">
                <a:latin typeface="+mn-lt"/>
              </a:rPr>
              <a:t>1 W = 1 V * 1 A</a:t>
            </a:r>
          </a:p>
          <a:p>
            <a:pPr algn="l"/>
            <a:r>
              <a:rPr lang="en-US" sz="1600" dirty="0" smtClean="0"/>
              <a:t>1 Hz = 1 second </a:t>
            </a:r>
            <a:r>
              <a:rPr lang="en-US" sz="1600" baseline="30000" dirty="0" smtClean="0"/>
              <a:t>-1</a:t>
            </a:r>
            <a:endParaRPr lang="en-US" sz="1600" b="0" dirty="0">
              <a:latin typeface="+mn-lt"/>
            </a:endParaRPr>
          </a:p>
        </p:txBody>
      </p:sp>
    </p:spTree>
    <p:extLst>
      <p:ext uri="{BB962C8B-B14F-4D97-AF65-F5344CB8AC3E}">
        <p14:creationId xmlns:p14="http://schemas.microsoft.com/office/powerpoint/2010/main" val="926721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0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90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9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rmAutofit fontScale="90000"/>
          </a:bodyPr>
          <a:lstStyle/>
          <a:p>
            <a:pPr>
              <a:defRPr/>
            </a:pPr>
            <a:r>
              <a:rPr lang="en-US"/>
              <a:t>Power Trends</a:t>
            </a:r>
          </a:p>
        </p:txBody>
      </p:sp>
      <p:sp>
        <p:nvSpPr>
          <p:cNvPr id="260099" name="Rectangle 3"/>
          <p:cNvSpPr>
            <a:spLocks noGrp="1" noChangeArrowheads="1"/>
          </p:cNvSpPr>
          <p:nvPr>
            <p:ph type="body" idx="1"/>
          </p:nvPr>
        </p:nvSpPr>
        <p:spPr>
          <a:xfrm>
            <a:off x="684213" y="4149725"/>
            <a:ext cx="8270875" cy="647700"/>
          </a:xfrm>
        </p:spPr>
        <p:txBody>
          <a:bodyPr/>
          <a:lstStyle/>
          <a:p>
            <a:pPr>
              <a:defRPr/>
            </a:pPr>
            <a:r>
              <a:rPr lang="en-US"/>
              <a:t>In CMOS IC technology</a:t>
            </a:r>
          </a:p>
        </p:txBody>
      </p:sp>
      <p:graphicFrame>
        <p:nvGraphicFramePr>
          <p:cNvPr id="74755" name="Object 6"/>
          <p:cNvGraphicFramePr>
            <a:graphicFrameLocks noChangeAspect="1"/>
          </p:cNvGraphicFramePr>
          <p:nvPr>
            <p:extLst>
              <p:ext uri="{D42A27DB-BD31-4B8C-83A1-F6EECF244321}">
                <p14:modId xmlns:p14="http://schemas.microsoft.com/office/powerpoint/2010/main" val="528349132"/>
              </p:ext>
            </p:extLst>
          </p:nvPr>
        </p:nvGraphicFramePr>
        <p:xfrm>
          <a:off x="206375" y="4760913"/>
          <a:ext cx="8621713" cy="866775"/>
        </p:xfrm>
        <a:graphic>
          <a:graphicData uri="http://schemas.openxmlformats.org/presentationml/2006/ole">
            <mc:AlternateContent xmlns:mc="http://schemas.openxmlformats.org/markup-compatibility/2006">
              <mc:Choice xmlns:v="urn:schemas-microsoft-com:vml" Requires="v">
                <p:oleObj spid="_x0000_s15370" name="Equation" r:id="rId4" imgW="3911600" imgH="393700" progId="Equation.3">
                  <p:embed/>
                </p:oleObj>
              </mc:Choice>
              <mc:Fallback>
                <p:oleObj name="Equation" r:id="rId4" imgW="3911600" imgH="393700" progId="Equation.3">
                  <p:embed/>
                  <p:pic>
                    <p:nvPicPr>
                      <p:cNvPr id="0" name=""/>
                      <p:cNvPicPr>
                        <a:picLocks noChangeAspect="1" noChangeArrowheads="1"/>
                      </p:cNvPicPr>
                      <p:nvPr/>
                    </p:nvPicPr>
                    <p:blipFill>
                      <a:blip r:embed="rId5"/>
                      <a:srcRect/>
                      <a:stretch>
                        <a:fillRect/>
                      </a:stretch>
                    </p:blipFill>
                    <p:spPr bwMode="auto">
                      <a:xfrm>
                        <a:off x="206375" y="4760913"/>
                        <a:ext cx="8621713" cy="866775"/>
                      </a:xfrm>
                      <a:prstGeom prst="rect">
                        <a:avLst/>
                      </a:prstGeom>
                      <a:solidFill>
                        <a:schemeClr val="accent2">
                          <a:lumMod val="20000"/>
                          <a:lumOff val="8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0103" name="AutoShape 7"/>
          <p:cNvSpPr>
            <a:spLocks/>
          </p:cNvSpPr>
          <p:nvPr/>
        </p:nvSpPr>
        <p:spPr bwMode="auto">
          <a:xfrm>
            <a:off x="7988300" y="5805488"/>
            <a:ext cx="1003300" cy="403225"/>
          </a:xfrm>
          <a:prstGeom prst="borderCallout1">
            <a:avLst>
              <a:gd name="adj1" fmla="val 28347"/>
              <a:gd name="adj2" fmla="val -7597"/>
              <a:gd name="adj3" fmla="val -83463"/>
              <a:gd name="adj4" fmla="val -25000"/>
            </a:avLst>
          </a:prstGeom>
          <a:solidFill>
            <a:schemeClr val="bg1">
              <a:lumMod val="85000"/>
            </a:schemeClr>
          </a:solidFill>
          <a:ln w="9525">
            <a:solidFill>
              <a:schemeClr val="tx1"/>
            </a:solidFill>
            <a:miter lim="800000"/>
            <a:headEnd/>
            <a:tailEnd type="triangle" w="med" len="med"/>
          </a:ln>
          <a:effectLst/>
        </p:spPr>
        <p:txBody>
          <a:bodyPr/>
          <a:lstStyle/>
          <a:p>
            <a:pPr algn="ctr">
              <a:defRPr/>
            </a:pPr>
            <a:r>
              <a:rPr lang="en-US" sz="1800" b="0" dirty="0"/>
              <a:t>×</a:t>
            </a:r>
            <a:r>
              <a:rPr lang="en-AU" sz="1800" b="0" dirty="0"/>
              <a:t>1000</a:t>
            </a:r>
          </a:p>
        </p:txBody>
      </p:sp>
      <p:sp>
        <p:nvSpPr>
          <p:cNvPr id="260104" name="AutoShape 8"/>
          <p:cNvSpPr>
            <a:spLocks/>
          </p:cNvSpPr>
          <p:nvPr/>
        </p:nvSpPr>
        <p:spPr bwMode="auto">
          <a:xfrm>
            <a:off x="3949700" y="5805488"/>
            <a:ext cx="1003300" cy="403225"/>
          </a:xfrm>
          <a:prstGeom prst="borderCallout1">
            <a:avLst>
              <a:gd name="adj1" fmla="val 28347"/>
              <a:gd name="adj2" fmla="val -7597"/>
              <a:gd name="adj3" fmla="val -84250"/>
              <a:gd name="adj4" fmla="val -29273"/>
            </a:avLst>
          </a:prstGeom>
          <a:solidFill>
            <a:schemeClr val="bg1">
              <a:lumMod val="85000"/>
            </a:schemeClr>
          </a:solidFill>
          <a:ln w="9525">
            <a:solidFill>
              <a:schemeClr val="tx1"/>
            </a:solidFill>
            <a:miter lim="800000"/>
            <a:headEnd/>
            <a:tailEnd type="triangle" w="med" len="med"/>
          </a:ln>
          <a:effectLst/>
        </p:spPr>
        <p:txBody>
          <a:bodyPr/>
          <a:lstStyle/>
          <a:p>
            <a:pPr algn="ctr">
              <a:defRPr/>
            </a:pPr>
            <a:r>
              <a:rPr lang="en-US" sz="1800" b="0" dirty="0"/>
              <a:t>×</a:t>
            </a:r>
            <a:r>
              <a:rPr lang="en-AU" sz="1800" b="0" dirty="0"/>
              <a:t>30</a:t>
            </a:r>
          </a:p>
        </p:txBody>
      </p:sp>
      <p:sp>
        <p:nvSpPr>
          <p:cNvPr id="260105" name="AutoShape 9"/>
          <p:cNvSpPr>
            <a:spLocks/>
          </p:cNvSpPr>
          <p:nvPr/>
        </p:nvSpPr>
        <p:spPr bwMode="auto">
          <a:xfrm>
            <a:off x="6319837" y="5805488"/>
            <a:ext cx="1223963" cy="403225"/>
          </a:xfrm>
          <a:prstGeom prst="borderCallout1">
            <a:avLst>
              <a:gd name="adj1" fmla="val 28347"/>
              <a:gd name="adj2" fmla="val -6227"/>
              <a:gd name="adj3" fmla="val -81495"/>
              <a:gd name="adj4" fmla="val -27755"/>
            </a:avLst>
          </a:prstGeom>
          <a:solidFill>
            <a:schemeClr val="bg1">
              <a:lumMod val="85000"/>
            </a:schemeClr>
          </a:solidFill>
          <a:ln w="9525">
            <a:solidFill>
              <a:schemeClr val="tx1"/>
            </a:solidFill>
            <a:miter lim="800000"/>
            <a:headEnd/>
            <a:tailEnd type="triangle" w="med" len="med"/>
          </a:ln>
          <a:effectLst/>
        </p:spPr>
        <p:txBody>
          <a:bodyPr/>
          <a:lstStyle/>
          <a:p>
            <a:pPr algn="ctr">
              <a:defRPr/>
            </a:pPr>
            <a:r>
              <a:rPr lang="en-US" sz="1800" b="0" dirty="0"/>
              <a:t>5V → 1V</a:t>
            </a:r>
            <a:endParaRPr lang="en-AU" sz="1800" b="0" dirty="0"/>
          </a:p>
        </p:txBody>
      </p:sp>
      <p:pic>
        <p:nvPicPr>
          <p:cNvPr id="10" name="Picture 6" descr="f01-16-9780124077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704" y="1321296"/>
            <a:ext cx="7332496" cy="2971800"/>
          </a:xfrm>
          <a:prstGeom prst="rect">
            <a:avLst/>
          </a:prstGeom>
          <a:noFill/>
          <a:ln w="9525">
            <a:noFill/>
            <a:miter lim="800000"/>
            <a:headEnd/>
            <a:tailEnd/>
          </a:ln>
        </p:spPr>
      </p:pic>
      <p:sp>
        <p:nvSpPr>
          <p:cNvPr id="2" name="TextBox 1"/>
          <p:cNvSpPr txBox="1"/>
          <p:nvPr/>
        </p:nvSpPr>
        <p:spPr bwMode="auto">
          <a:xfrm>
            <a:off x="879176" y="6477000"/>
            <a:ext cx="793809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spAutoFit/>
          </a:bodyPr>
          <a:lstStyle/>
          <a:p>
            <a:pPr algn="l"/>
            <a:r>
              <a:rPr lang="en-US" sz="1600" b="0" dirty="0" smtClean="0">
                <a:latin typeface="+mn-lt"/>
              </a:rPr>
              <a:t>Note:  “Frequency” may also be called “clock rate/frequency”</a:t>
            </a:r>
            <a:r>
              <a:rPr lang="en-US" sz="1600" b="0" dirty="0">
                <a:latin typeface="+mn-lt"/>
              </a:rPr>
              <a:t> </a:t>
            </a:r>
            <a:r>
              <a:rPr lang="en-US" sz="1600" b="0" dirty="0" smtClean="0">
                <a:latin typeface="+mn-lt"/>
              </a:rPr>
              <a:t>or “frequency switched”</a:t>
            </a:r>
            <a:endParaRPr lang="en-US" sz="1600" b="0" dirty="0">
              <a:latin typeface="+mn-lt"/>
            </a:endParaRPr>
          </a:p>
        </p:txBody>
      </p:sp>
    </p:spTree>
    <p:extLst>
      <p:ext uri="{BB962C8B-B14F-4D97-AF65-F5344CB8AC3E}">
        <p14:creationId xmlns:p14="http://schemas.microsoft.com/office/powerpoint/2010/main" val="1232629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normAutofit fontScale="90000"/>
          </a:bodyPr>
          <a:lstStyle/>
          <a:p>
            <a:pPr>
              <a:defRPr/>
            </a:pPr>
            <a:r>
              <a:rPr lang="en-AU" dirty="0" smtClean="0"/>
              <a:t>Reducing </a:t>
            </a:r>
            <a:r>
              <a:rPr lang="en-AU" dirty="0" smtClean="0"/>
              <a:t>Dynamic Power</a:t>
            </a:r>
            <a:endParaRPr lang="en-AU" dirty="0"/>
          </a:p>
        </p:txBody>
      </p:sp>
      <p:sp>
        <p:nvSpPr>
          <p:cNvPr id="327683" name="Rectangle 3"/>
          <p:cNvSpPr>
            <a:spLocks noGrp="1" noChangeArrowheads="1"/>
          </p:cNvSpPr>
          <p:nvPr>
            <p:ph idx="1"/>
          </p:nvPr>
        </p:nvSpPr>
        <p:spPr/>
        <p:txBody>
          <a:bodyPr>
            <a:normAutofit/>
          </a:bodyPr>
          <a:lstStyle/>
          <a:p>
            <a:pPr>
              <a:defRPr/>
            </a:pPr>
            <a:endParaRPr lang="en-AU" dirty="0" smtClean="0"/>
          </a:p>
          <a:p>
            <a:pPr>
              <a:defRPr/>
            </a:pPr>
            <a:endParaRPr lang="en-AU" dirty="0"/>
          </a:p>
          <a:p>
            <a:pPr>
              <a:defRPr/>
            </a:pPr>
            <a:r>
              <a:rPr lang="en-AU" dirty="0" smtClean="0"/>
              <a:t>Suppose </a:t>
            </a:r>
            <a:r>
              <a:rPr lang="en-AU" dirty="0" smtClean="0"/>
              <a:t>a new CPU has</a:t>
            </a:r>
          </a:p>
          <a:p>
            <a:pPr lvl="1">
              <a:defRPr/>
            </a:pPr>
            <a:r>
              <a:rPr lang="en-AU" dirty="0" smtClean="0"/>
              <a:t>85% of capacitive load of old CPU</a:t>
            </a:r>
          </a:p>
          <a:p>
            <a:pPr lvl="1">
              <a:defRPr/>
            </a:pPr>
            <a:r>
              <a:rPr lang="en-AU" dirty="0" smtClean="0"/>
              <a:t>15% voltage and 15% frequency reduction</a:t>
            </a:r>
          </a:p>
          <a:p>
            <a:pPr lvl="1">
              <a:defRPr/>
            </a:pPr>
            <a:endParaRPr lang="en-AU" dirty="0" smtClean="0"/>
          </a:p>
          <a:p>
            <a:pPr lvl="1">
              <a:defRPr/>
            </a:pPr>
            <a:endParaRPr lang="en-AU" dirty="0"/>
          </a:p>
          <a:p>
            <a:pPr lvl="1">
              <a:defRPr/>
            </a:pPr>
            <a:endParaRPr lang="en-AU" dirty="0" smtClean="0"/>
          </a:p>
          <a:p>
            <a:pPr>
              <a:defRPr/>
            </a:pPr>
            <a:r>
              <a:rPr lang="en-AU" dirty="0" smtClean="0"/>
              <a:t>About a 50% reduction in power</a:t>
            </a:r>
            <a:endParaRPr lang="en-AU" dirty="0" smtClean="0"/>
          </a:p>
          <a:p>
            <a:pPr lvl="1">
              <a:defRPr/>
            </a:pPr>
            <a:endParaRPr lang="en-AU" dirty="0"/>
          </a:p>
        </p:txBody>
      </p:sp>
      <p:graphicFrame>
        <p:nvGraphicFramePr>
          <p:cNvPr id="76803" name="Object 4"/>
          <p:cNvGraphicFramePr>
            <a:graphicFrameLocks noChangeAspect="1"/>
          </p:cNvGraphicFramePr>
          <p:nvPr>
            <p:extLst>
              <p:ext uri="{D42A27DB-BD31-4B8C-83A1-F6EECF244321}">
                <p14:modId xmlns:p14="http://schemas.microsoft.com/office/powerpoint/2010/main" val="1070082766"/>
              </p:ext>
            </p:extLst>
          </p:nvPr>
        </p:nvGraphicFramePr>
        <p:xfrm>
          <a:off x="1043608" y="3861048"/>
          <a:ext cx="7459663" cy="889000"/>
        </p:xfrm>
        <a:graphic>
          <a:graphicData uri="http://schemas.openxmlformats.org/presentationml/2006/ole">
            <mc:AlternateContent xmlns:mc="http://schemas.openxmlformats.org/markup-compatibility/2006">
              <mc:Choice xmlns:v="urn:schemas-microsoft-com:vml" Requires="v">
                <p:oleObj spid="_x0000_s16395" name="Equation" r:id="rId4" imgW="3733800" imgH="444500" progId="Equation.3">
                  <p:embed/>
                </p:oleObj>
              </mc:Choice>
              <mc:Fallback>
                <p:oleObj name="Equation" r:id="rId4" imgW="3733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861048"/>
                        <a:ext cx="7459663" cy="88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874691419"/>
              </p:ext>
            </p:extLst>
          </p:nvPr>
        </p:nvGraphicFramePr>
        <p:xfrm>
          <a:off x="65087" y="1353706"/>
          <a:ext cx="8621713" cy="866775"/>
        </p:xfrm>
        <a:graphic>
          <a:graphicData uri="http://schemas.openxmlformats.org/presentationml/2006/ole">
            <mc:AlternateContent xmlns:mc="http://schemas.openxmlformats.org/markup-compatibility/2006">
              <mc:Choice xmlns:v="urn:schemas-microsoft-com:vml" Requires="v">
                <p:oleObj spid="_x0000_s16396" name="Equation" r:id="rId6" imgW="3911600" imgH="393700" progId="Equation.3">
                  <p:embed/>
                </p:oleObj>
              </mc:Choice>
              <mc:Fallback>
                <p:oleObj name="Equation" r:id="rId6" imgW="3911600" imgH="393700" progId="Equation.3">
                  <p:embed/>
                  <p:pic>
                    <p:nvPicPr>
                      <p:cNvPr id="0" name=""/>
                      <p:cNvPicPr>
                        <a:picLocks noChangeAspect="1" noChangeArrowheads="1"/>
                      </p:cNvPicPr>
                      <p:nvPr/>
                    </p:nvPicPr>
                    <p:blipFill>
                      <a:blip r:embed="rId7"/>
                      <a:srcRect/>
                      <a:stretch>
                        <a:fillRect/>
                      </a:stretch>
                    </p:blipFill>
                    <p:spPr bwMode="auto">
                      <a:xfrm>
                        <a:off x="65087" y="1353706"/>
                        <a:ext cx="8621713" cy="866775"/>
                      </a:xfrm>
                      <a:prstGeom prst="rect">
                        <a:avLst/>
                      </a:prstGeom>
                      <a:solidFill>
                        <a:schemeClr val="accent2">
                          <a:lumMod val="20000"/>
                          <a:lumOff val="8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7088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Wall</a:t>
            </a:r>
            <a:endParaRPr lang="en-US" dirty="0"/>
          </a:p>
        </p:txBody>
      </p:sp>
      <p:sp>
        <p:nvSpPr>
          <p:cNvPr id="3" name="Content Placeholder 2"/>
          <p:cNvSpPr>
            <a:spLocks noGrp="1"/>
          </p:cNvSpPr>
          <p:nvPr>
            <p:ph idx="1"/>
          </p:nvPr>
        </p:nvSpPr>
        <p:spPr/>
        <p:txBody>
          <a:bodyPr/>
          <a:lstStyle/>
          <a:p>
            <a:pPr>
              <a:defRPr/>
            </a:pPr>
            <a:r>
              <a:rPr lang="en-AU" dirty="0" smtClean="0"/>
              <a:t>Hard physical realities:</a:t>
            </a:r>
          </a:p>
          <a:p>
            <a:pPr lvl="1">
              <a:defRPr/>
            </a:pPr>
            <a:r>
              <a:rPr lang="en-AU" dirty="0" smtClean="0"/>
              <a:t>It is hard to reduce voltage below a certain point</a:t>
            </a:r>
          </a:p>
          <a:p>
            <a:pPr lvl="2">
              <a:defRPr/>
            </a:pPr>
            <a:r>
              <a:rPr lang="en-AU" dirty="0" smtClean="0"/>
              <a:t>Leakage starts to dominate results</a:t>
            </a:r>
          </a:p>
          <a:p>
            <a:pPr lvl="3">
              <a:defRPr/>
            </a:pPr>
            <a:r>
              <a:rPr lang="en-AU" dirty="0" smtClean="0"/>
              <a:t>Garden hose analogy: hard to differentiate water left in hose from real output</a:t>
            </a:r>
          </a:p>
          <a:p>
            <a:pPr lvl="2">
              <a:defRPr/>
            </a:pPr>
            <a:r>
              <a:rPr lang="en-AU" dirty="0" smtClean="0"/>
              <a:t>Circuit outputs become unstable</a:t>
            </a:r>
            <a:endParaRPr lang="en-AU" dirty="0"/>
          </a:p>
          <a:p>
            <a:pPr lvl="1">
              <a:defRPr/>
            </a:pPr>
            <a:r>
              <a:rPr lang="en-AU" dirty="0" smtClean="0"/>
              <a:t>We can only dissipate so much heat from a cm</a:t>
            </a:r>
            <a:r>
              <a:rPr lang="en-AU" baseline="30000" dirty="0" smtClean="0"/>
              <a:t>2</a:t>
            </a:r>
            <a:r>
              <a:rPr lang="en-AU" dirty="0" smtClean="0"/>
              <a:t> of surface area</a:t>
            </a:r>
          </a:p>
          <a:p>
            <a:pPr lvl="2">
              <a:defRPr/>
            </a:pPr>
            <a:r>
              <a:rPr lang="en-AU" dirty="0" smtClean="0"/>
              <a:t>Fancier cooling possible: liquids, larger heat sinks</a:t>
            </a:r>
          </a:p>
          <a:p>
            <a:pPr lvl="2">
              <a:defRPr/>
            </a:pPr>
            <a:r>
              <a:rPr lang="en-AU" dirty="0" smtClean="0"/>
              <a:t>But not in my phone!</a:t>
            </a:r>
            <a:endParaRPr lang="en-AU" dirty="0"/>
          </a:p>
          <a:p>
            <a:endParaRPr lang="en-US" dirty="0"/>
          </a:p>
        </p:txBody>
      </p:sp>
      <p:sp>
        <p:nvSpPr>
          <p:cNvPr id="4" name="Slide Number Placeholder 3"/>
          <p:cNvSpPr>
            <a:spLocks noGrp="1"/>
          </p:cNvSpPr>
          <p:nvPr>
            <p:ph type="sldNum" sz="quarter" idx="12"/>
          </p:nvPr>
        </p:nvSpPr>
        <p:spPr/>
        <p:txBody>
          <a:bodyPr/>
          <a:lstStyle/>
          <a:p>
            <a:fld id="{B79A3DA4-3E46-45AF-808A-D7FF9D1D755F}" type="slidenum">
              <a:rPr lang="en-US" smtClean="0"/>
              <a:pPr/>
              <a:t>48</a:t>
            </a:fld>
            <a:endParaRPr lang="en-US"/>
          </a:p>
        </p:txBody>
      </p:sp>
    </p:spTree>
    <p:extLst>
      <p:ext uri="{BB962C8B-B14F-4D97-AF65-F5344CB8AC3E}">
        <p14:creationId xmlns:p14="http://schemas.microsoft.com/office/powerpoint/2010/main" val="674342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fontScale="90000"/>
          </a:bodyPr>
          <a:lstStyle/>
          <a:p>
            <a:pPr>
              <a:defRPr/>
            </a:pPr>
            <a:r>
              <a:rPr lang="en-AU" smtClean="0"/>
              <a:t>Fallacy: Low Power at Idle</a:t>
            </a:r>
            <a:endParaRPr lang="en-AU"/>
          </a:p>
        </p:txBody>
      </p:sp>
      <p:sp>
        <p:nvSpPr>
          <p:cNvPr id="360451" name="Rectangle 3"/>
          <p:cNvSpPr>
            <a:spLocks noGrp="1" noChangeArrowheads="1"/>
          </p:cNvSpPr>
          <p:nvPr>
            <p:ph idx="1"/>
          </p:nvPr>
        </p:nvSpPr>
        <p:spPr/>
        <p:txBody>
          <a:bodyPr/>
          <a:lstStyle/>
          <a:p>
            <a:pPr>
              <a:defRPr/>
            </a:pPr>
            <a:r>
              <a:rPr lang="en-AU" dirty="0" smtClean="0"/>
              <a:t>AMD X4 power benchmark:</a:t>
            </a:r>
          </a:p>
          <a:p>
            <a:pPr lvl="1">
              <a:defRPr/>
            </a:pPr>
            <a:r>
              <a:rPr lang="en-AU" dirty="0" smtClean="0"/>
              <a:t>At 100% load: 295W (max power)</a:t>
            </a:r>
          </a:p>
          <a:p>
            <a:pPr lvl="1">
              <a:defRPr/>
            </a:pPr>
            <a:r>
              <a:rPr lang="en-AU" dirty="0" smtClean="0"/>
              <a:t>At 50% load: 246W (83% max power)</a:t>
            </a:r>
          </a:p>
          <a:p>
            <a:pPr lvl="1">
              <a:defRPr/>
            </a:pPr>
            <a:r>
              <a:rPr lang="en-AU" dirty="0" smtClean="0"/>
              <a:t>At 10% load: 180W (still consumes 61% of max power)</a:t>
            </a:r>
          </a:p>
          <a:p>
            <a:pPr>
              <a:defRPr/>
            </a:pPr>
            <a:r>
              <a:rPr lang="en-AU" dirty="0" smtClean="0"/>
              <a:t>Google data </a:t>
            </a:r>
            <a:r>
              <a:rPr lang="en-AU" dirty="0" err="1" smtClean="0"/>
              <a:t>center</a:t>
            </a:r>
            <a:endParaRPr lang="en-AU" dirty="0" smtClean="0"/>
          </a:p>
          <a:p>
            <a:pPr lvl="1">
              <a:defRPr/>
            </a:pPr>
            <a:r>
              <a:rPr lang="en-AU" dirty="0" smtClean="0"/>
              <a:t>Mostly operates at 10% - 50% load</a:t>
            </a:r>
          </a:p>
          <a:p>
            <a:pPr lvl="1">
              <a:defRPr/>
            </a:pPr>
            <a:r>
              <a:rPr lang="en-AU" dirty="0" smtClean="0"/>
              <a:t>At 100% load less than 1% of the time</a:t>
            </a:r>
          </a:p>
          <a:p>
            <a:pPr>
              <a:defRPr/>
            </a:pPr>
            <a:r>
              <a:rPr lang="en-AU" dirty="0" smtClean="0"/>
              <a:t>Open Problem:  </a:t>
            </a:r>
            <a:r>
              <a:rPr lang="en-AU" dirty="0" smtClean="0"/>
              <a:t>Design processors to make power proportional to load</a:t>
            </a:r>
            <a:endParaRPr lang="en-AU" dirty="0"/>
          </a:p>
        </p:txBody>
      </p:sp>
    </p:spTree>
    <p:extLst>
      <p:ext uri="{BB962C8B-B14F-4D97-AF65-F5344CB8AC3E}">
        <p14:creationId xmlns:p14="http://schemas.microsoft.com/office/powerpoint/2010/main" val="185586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25425" y="312738"/>
            <a:ext cx="53117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ahoma" charset="0"/>
              <a:cs typeface="Tahoma" charset="0"/>
            </a:endParaRPr>
          </a:p>
        </p:txBody>
      </p:sp>
      <p:sp>
        <p:nvSpPr>
          <p:cNvPr id="12292" name="Rectangle 4"/>
          <p:cNvSpPr>
            <a:spLocks noGrp="1" noChangeArrowheads="1"/>
          </p:cNvSpPr>
          <p:nvPr>
            <p:ph type="title"/>
          </p:nvPr>
        </p:nvSpPr>
        <p:spPr/>
        <p:txBody>
          <a:bodyPr>
            <a:normAutofit fontScale="90000"/>
          </a:bodyPr>
          <a:lstStyle/>
          <a:p>
            <a:pPr>
              <a:defRPr/>
            </a:pPr>
            <a:r>
              <a:rPr lang="en-US" dirty="0">
                <a:ea typeface="Tahoma"/>
              </a:rPr>
              <a:t>Performance Metrics</a:t>
            </a:r>
          </a:p>
        </p:txBody>
      </p:sp>
      <p:sp>
        <p:nvSpPr>
          <p:cNvPr id="12291" name="Rectangle 3"/>
          <p:cNvSpPr>
            <a:spLocks noGrp="1" noChangeArrowheads="1"/>
          </p:cNvSpPr>
          <p:nvPr>
            <p:ph type="body" idx="1"/>
          </p:nvPr>
        </p:nvSpPr>
        <p:spPr/>
        <p:txBody>
          <a:bodyPr>
            <a:normAutofit/>
          </a:bodyPr>
          <a:lstStyle/>
          <a:p>
            <a:pPr>
              <a:defRPr/>
            </a:pPr>
            <a:r>
              <a:rPr lang="en-US" dirty="0">
                <a:effectLst>
                  <a:outerShdw blurRad="38100" dist="38100" dir="2700000" algn="tl">
                    <a:srgbClr val="DDDDDD"/>
                  </a:outerShdw>
                </a:effectLst>
                <a:ea typeface="Tahoma"/>
              </a:rPr>
              <a:t>Latency:  </a:t>
            </a:r>
            <a:r>
              <a:rPr lang="en-US" dirty="0" smtClean="0">
                <a:effectLst>
                  <a:outerShdw blurRad="38100" dist="38100" dir="2700000" algn="tl">
                    <a:srgbClr val="DDDDDD"/>
                  </a:outerShdw>
                </a:effectLst>
                <a:ea typeface="Tahoma"/>
              </a:rPr>
              <a:t>Time from </a:t>
            </a:r>
            <a:r>
              <a:rPr lang="en-US" dirty="0">
                <a:effectLst>
                  <a:outerShdw blurRad="38100" dist="38100" dir="2700000" algn="tl">
                    <a:srgbClr val="DDDDDD"/>
                  </a:outerShdw>
                </a:effectLst>
                <a:ea typeface="Tahoma"/>
              </a:rPr>
              <a:t>input to corresponding output</a:t>
            </a:r>
          </a:p>
          <a:p>
            <a:pPr lvl="1">
              <a:defRPr/>
            </a:pPr>
            <a:r>
              <a:rPr lang="en-US" dirty="0">
                <a:effectLst>
                  <a:outerShdw blurRad="38100" dist="38100" dir="2700000" algn="tl">
                    <a:srgbClr val="DDDDDD"/>
                  </a:outerShdw>
                </a:effectLst>
              </a:rPr>
              <a:t>How long does it take for my program to run?</a:t>
            </a:r>
          </a:p>
          <a:p>
            <a:pPr lvl="1">
              <a:defRPr/>
            </a:pPr>
            <a:r>
              <a:rPr lang="en-US" dirty="0">
                <a:effectLst>
                  <a:outerShdw blurRad="38100" dist="38100" dir="2700000" algn="tl">
                    <a:srgbClr val="DDDDDD"/>
                  </a:outerShdw>
                </a:effectLst>
              </a:rPr>
              <a:t>How long must I wait after typing return for the result</a:t>
            </a:r>
            <a:r>
              <a:rPr lang="en-US" dirty="0" smtClean="0">
                <a:effectLst>
                  <a:outerShdw blurRad="38100" dist="38100" dir="2700000" algn="tl">
                    <a:srgbClr val="DDDDDD"/>
                  </a:outerShdw>
                </a:effectLst>
              </a:rPr>
              <a:t>?</a:t>
            </a:r>
          </a:p>
          <a:p>
            <a:pPr lvl="1">
              <a:defRPr/>
            </a:pPr>
            <a:r>
              <a:rPr lang="en-US" dirty="0" smtClean="0">
                <a:effectLst>
                  <a:outerShdw blurRad="38100" dist="38100" dir="2700000" algn="tl">
                    <a:srgbClr val="DDDDDD"/>
                  </a:outerShdw>
                </a:effectLst>
              </a:rPr>
              <a:t>Other examples?</a:t>
            </a:r>
          </a:p>
          <a:p>
            <a:pPr>
              <a:defRPr/>
            </a:pPr>
            <a:endParaRPr lang="en-US" dirty="0">
              <a:effectLst>
                <a:outerShdw blurRad="38100" dist="38100" dir="2700000" algn="tl">
                  <a:srgbClr val="DDDDDD"/>
                </a:outerShdw>
              </a:effectLst>
              <a:ea typeface="Tahoma"/>
            </a:endParaRPr>
          </a:p>
          <a:p>
            <a:pPr>
              <a:defRPr/>
            </a:pPr>
            <a:r>
              <a:rPr lang="en-US" dirty="0" smtClean="0">
                <a:effectLst>
                  <a:outerShdw blurRad="38100" dist="38100" dir="2700000" algn="tl">
                    <a:srgbClr val="DDDDDD"/>
                  </a:outerShdw>
                </a:effectLst>
                <a:ea typeface="Tahoma"/>
              </a:rPr>
              <a:t>Throughput</a:t>
            </a:r>
            <a:r>
              <a:rPr lang="en-US" dirty="0">
                <a:effectLst>
                  <a:outerShdw blurRad="38100" dist="38100" dir="2700000" algn="tl">
                    <a:srgbClr val="DDDDDD"/>
                  </a:outerShdw>
                </a:effectLst>
                <a:ea typeface="Tahoma"/>
              </a:rPr>
              <a:t>:  </a:t>
            </a:r>
            <a:r>
              <a:rPr lang="en-US" dirty="0" smtClean="0">
                <a:effectLst>
                  <a:outerShdw blurRad="38100" dist="38100" dir="2700000" algn="tl">
                    <a:srgbClr val="DDDDDD"/>
                  </a:outerShdw>
                </a:effectLst>
                <a:ea typeface="Tahoma"/>
              </a:rPr>
              <a:t>Results produced </a:t>
            </a:r>
            <a:r>
              <a:rPr lang="en-US" dirty="0">
                <a:effectLst>
                  <a:outerShdw blurRad="38100" dist="38100" dir="2700000" algn="tl">
                    <a:srgbClr val="DDDDDD"/>
                  </a:outerShdw>
                </a:effectLst>
                <a:ea typeface="Tahoma"/>
              </a:rPr>
              <a:t>per </a:t>
            </a:r>
            <a:r>
              <a:rPr lang="en-US" dirty="0" smtClean="0">
                <a:effectLst>
                  <a:outerShdw blurRad="38100" dist="38100" dir="2700000" algn="tl">
                    <a:srgbClr val="DDDDDD"/>
                  </a:outerShdw>
                </a:effectLst>
                <a:ea typeface="Tahoma"/>
              </a:rPr>
              <a:t>unit time</a:t>
            </a:r>
            <a:endParaRPr lang="en-US" dirty="0">
              <a:effectLst>
                <a:outerShdw blurRad="38100" dist="38100" dir="2700000" algn="tl">
                  <a:srgbClr val="DDDDDD"/>
                </a:outerShdw>
              </a:effectLst>
              <a:ea typeface="Tahoma"/>
            </a:endParaRPr>
          </a:p>
          <a:p>
            <a:pPr lvl="1">
              <a:defRPr/>
            </a:pPr>
            <a:r>
              <a:rPr lang="en-US" dirty="0">
                <a:effectLst>
                  <a:outerShdw blurRad="38100" dist="38100" dir="2700000" algn="tl">
                    <a:srgbClr val="DDDDDD"/>
                  </a:outerShdw>
                </a:effectLst>
              </a:rPr>
              <a:t>How many results can be processed per second?</a:t>
            </a:r>
          </a:p>
          <a:p>
            <a:pPr lvl="1">
              <a:defRPr/>
            </a:pPr>
            <a:r>
              <a:rPr lang="en-US" dirty="0">
                <a:effectLst>
                  <a:outerShdw blurRad="38100" dist="38100" dir="2700000" algn="tl">
                    <a:srgbClr val="DDDDDD"/>
                  </a:outerShdw>
                </a:effectLst>
              </a:rPr>
              <a:t>What is the average execution rate of my program?</a:t>
            </a:r>
          </a:p>
          <a:p>
            <a:pPr lvl="1">
              <a:defRPr/>
            </a:pPr>
            <a:r>
              <a:rPr lang="en-US" dirty="0">
                <a:effectLst>
                  <a:outerShdw blurRad="38100" dist="38100" dir="2700000" algn="tl">
                    <a:srgbClr val="DDDDDD"/>
                  </a:outerShdw>
                </a:effectLst>
              </a:rPr>
              <a:t>How much work is getting </a:t>
            </a:r>
            <a:r>
              <a:rPr lang="en-US" dirty="0" smtClean="0">
                <a:effectLst>
                  <a:outerShdw blurRad="38100" dist="38100" dir="2700000" algn="tl">
                    <a:srgbClr val="DDDDDD"/>
                  </a:outerShdw>
                </a:effectLst>
              </a:rPr>
              <a:t>done each second?</a:t>
            </a:r>
          </a:p>
          <a:p>
            <a:pPr lvl="1">
              <a:defRPr/>
            </a:pPr>
            <a:r>
              <a:rPr lang="en-US" dirty="0" smtClean="0">
                <a:effectLst>
                  <a:outerShdw blurRad="38100" dist="38100" dir="2700000" algn="tl">
                    <a:srgbClr val="DDDDDD"/>
                  </a:outerShdw>
                </a:effectLst>
              </a:rPr>
              <a:t>Other examples?</a:t>
            </a:r>
            <a:endParaRPr lang="en-US" dirty="0">
              <a:effectLst>
                <a:outerShdw blurRad="38100" dist="38100" dir="2700000" algn="tl">
                  <a:srgbClr val="DDDDDD"/>
                </a:outerShdw>
              </a:effectLst>
            </a:endParaRPr>
          </a:p>
        </p:txBody>
      </p:sp>
    </p:spTree>
    <p:extLst>
      <p:ext uri="{BB962C8B-B14F-4D97-AF65-F5344CB8AC3E}">
        <p14:creationId xmlns:p14="http://schemas.microsoft.com/office/powerpoint/2010/main" val="1217770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632890"/>
            <a:ext cx="9144000" cy="707878"/>
          </a:xfrm>
        </p:spPr>
        <p:txBody>
          <a:bodyPr>
            <a:normAutofit fontScale="90000"/>
          </a:bodyPr>
          <a:lstStyle/>
          <a:p>
            <a:pPr>
              <a:defRPr/>
            </a:pPr>
            <a:r>
              <a:rPr lang="en-US" dirty="0" smtClean="0"/>
              <a:t>Moore’s Law:  Uniprocessor </a:t>
            </a:r>
            <a:r>
              <a:rPr lang="en-US" dirty="0" err="1" smtClean="0"/>
              <a:t>Perf</a:t>
            </a:r>
            <a:r>
              <a:rPr lang="en-US" dirty="0" smtClean="0"/>
              <a:t>.</a:t>
            </a:r>
            <a:endParaRPr lang="en-US" dirty="0"/>
          </a:p>
        </p:txBody>
      </p:sp>
      <p:sp>
        <p:nvSpPr>
          <p:cNvPr id="7885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6F27060D-0FA2-D144-A9AB-D2559558F485}" type="slidenum">
              <a:rPr lang="en-US" sz="1400">
                <a:latin typeface="Arial Narrow" charset="0"/>
                <a:cs typeface="Tahoma" charset="0"/>
              </a:rPr>
              <a:pPr/>
              <a:t>50</a:t>
            </a:fld>
            <a:endParaRPr lang="en-US" sz="1400">
              <a:latin typeface="Arial Narrow" charset="0"/>
              <a:cs typeface="Tahoma" charset="0"/>
            </a:endParaRPr>
          </a:p>
        </p:txBody>
      </p:sp>
      <p:pic>
        <p:nvPicPr>
          <p:cNvPr id="6" name="Picture 6" descr="f01-17-9780124077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11" y="1290795"/>
            <a:ext cx="8194137" cy="4622334"/>
          </a:xfrm>
          <a:prstGeom prst="rect">
            <a:avLst/>
          </a:prstGeom>
          <a:noFill/>
          <a:ln w="9525">
            <a:noFill/>
            <a:miter lim="800000"/>
            <a:headEnd/>
            <a:tailEnd/>
          </a:ln>
        </p:spPr>
      </p:pic>
      <p:sp>
        <p:nvSpPr>
          <p:cNvPr id="78851" name="AutoShape 7"/>
          <p:cNvSpPr>
            <a:spLocks/>
          </p:cNvSpPr>
          <p:nvPr/>
        </p:nvSpPr>
        <p:spPr bwMode="auto">
          <a:xfrm>
            <a:off x="735012" y="5943600"/>
            <a:ext cx="6961188" cy="649287"/>
          </a:xfrm>
          <a:prstGeom prst="borderCallout1">
            <a:avLst>
              <a:gd name="adj1" fmla="val -5319"/>
              <a:gd name="adj2" fmla="val 74190"/>
              <a:gd name="adj3" fmla="val -211606"/>
              <a:gd name="adj4" fmla="val 80213"/>
            </a:avLst>
          </a:prstGeom>
          <a:solidFill>
            <a:srgbClr val="D9D9D9"/>
          </a:solidFill>
          <a:ln w="9525">
            <a:solidFill>
              <a:schemeClr val="tx1"/>
            </a:solidFill>
            <a:miter lim="800000"/>
            <a:headEnd/>
            <a:tailEnd type="triangle" w="med" len="med"/>
          </a:ln>
        </p:spPr>
        <p:txBody>
          <a:bodyPr/>
          <a:lstStyle/>
          <a:p>
            <a:pPr algn="ctr">
              <a:spcBef>
                <a:spcPct val="50000"/>
              </a:spcBef>
            </a:pPr>
            <a:r>
              <a:rPr lang="en-AU" sz="1600"/>
              <a:t>Constrained by power, instruction-level parallelism, memory latency</a:t>
            </a:r>
          </a:p>
        </p:txBody>
      </p:sp>
    </p:spTree>
    <p:extLst>
      <p:ext uri="{BB962C8B-B14F-4D97-AF65-F5344CB8AC3E}">
        <p14:creationId xmlns:p14="http://schemas.microsoft.com/office/powerpoint/2010/main" val="1447737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fontScale="90000"/>
          </a:bodyPr>
          <a:lstStyle/>
          <a:p>
            <a:pPr>
              <a:defRPr/>
            </a:pPr>
            <a:r>
              <a:rPr lang="en-AU"/>
              <a:t>Multiprocessors</a:t>
            </a:r>
          </a:p>
        </p:txBody>
      </p:sp>
      <p:sp>
        <p:nvSpPr>
          <p:cNvPr id="331779" name="Rectangle 3"/>
          <p:cNvSpPr>
            <a:spLocks noGrp="1" noChangeArrowheads="1"/>
          </p:cNvSpPr>
          <p:nvPr>
            <p:ph type="body" idx="1"/>
          </p:nvPr>
        </p:nvSpPr>
        <p:spPr/>
        <p:txBody>
          <a:bodyPr/>
          <a:lstStyle/>
          <a:p>
            <a:pPr>
              <a:defRPr/>
            </a:pPr>
            <a:r>
              <a:rPr lang="en-AU" dirty="0" smtClean="0"/>
              <a:t>“Multicore” </a:t>
            </a:r>
            <a:r>
              <a:rPr lang="en-AU" dirty="0"/>
              <a:t>microprocessors</a:t>
            </a:r>
          </a:p>
          <a:p>
            <a:pPr lvl="1">
              <a:defRPr/>
            </a:pPr>
            <a:r>
              <a:rPr lang="en-AU" dirty="0"/>
              <a:t>More than one processor </a:t>
            </a:r>
            <a:r>
              <a:rPr lang="en-AU" dirty="0" smtClean="0"/>
              <a:t>core per chip</a:t>
            </a:r>
            <a:endParaRPr lang="en-AU" dirty="0"/>
          </a:p>
          <a:p>
            <a:pPr>
              <a:defRPr/>
            </a:pPr>
            <a:r>
              <a:rPr lang="en-AU" dirty="0"/>
              <a:t>Requires explicitly parallel programming</a:t>
            </a:r>
          </a:p>
          <a:p>
            <a:pPr lvl="1">
              <a:defRPr/>
            </a:pPr>
            <a:r>
              <a:rPr lang="en-AU" dirty="0" smtClean="0"/>
              <a:t>Hardware </a:t>
            </a:r>
            <a:r>
              <a:rPr lang="en-AU" dirty="0"/>
              <a:t>executes multiple instructions at once</a:t>
            </a:r>
          </a:p>
          <a:p>
            <a:pPr lvl="2">
              <a:defRPr/>
            </a:pPr>
            <a:r>
              <a:rPr lang="en-AU" dirty="0" smtClean="0"/>
              <a:t>Ideally, hidden </a:t>
            </a:r>
            <a:r>
              <a:rPr lang="en-AU" dirty="0"/>
              <a:t>from the programmer</a:t>
            </a:r>
          </a:p>
          <a:p>
            <a:pPr lvl="1">
              <a:defRPr/>
            </a:pPr>
            <a:r>
              <a:rPr lang="en-AU" dirty="0"/>
              <a:t>Hard to do</a:t>
            </a:r>
          </a:p>
          <a:p>
            <a:pPr lvl="2">
              <a:defRPr/>
            </a:pPr>
            <a:r>
              <a:rPr lang="en-AU" dirty="0"/>
              <a:t>Programming for performance</a:t>
            </a:r>
          </a:p>
          <a:p>
            <a:pPr lvl="2">
              <a:defRPr/>
            </a:pPr>
            <a:r>
              <a:rPr lang="en-AU" dirty="0"/>
              <a:t>Load balancing</a:t>
            </a:r>
          </a:p>
          <a:p>
            <a:pPr lvl="2">
              <a:defRPr/>
            </a:pPr>
            <a:r>
              <a:rPr lang="en-AU" dirty="0"/>
              <a:t>Optimizing communication and </a:t>
            </a:r>
            <a:r>
              <a:rPr lang="en-AU" dirty="0" smtClean="0"/>
              <a:t>synchronization</a:t>
            </a:r>
          </a:p>
          <a:p>
            <a:pPr lvl="2">
              <a:defRPr/>
            </a:pPr>
            <a:r>
              <a:rPr lang="en-AU" dirty="0" smtClean="0"/>
              <a:t>But, newer </a:t>
            </a:r>
            <a:r>
              <a:rPr lang="en-AU" dirty="0" err="1" smtClean="0"/>
              <a:t>OSes</a:t>
            </a:r>
            <a:r>
              <a:rPr lang="en-AU" dirty="0" smtClean="0"/>
              <a:t> and libraries have been designed for this</a:t>
            </a:r>
            <a:endParaRPr lang="en-AU" dirty="0"/>
          </a:p>
        </p:txBody>
      </p:sp>
      <p:sp>
        <p:nvSpPr>
          <p:cNvPr id="80899"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fld id="{7C2C81DA-3FA6-694D-BF80-4363FB9226F7}" type="slidenum">
              <a:rPr lang="en-US" sz="1400">
                <a:latin typeface="Arial Narrow" charset="0"/>
                <a:cs typeface="Tahoma" charset="0"/>
              </a:rPr>
              <a:pPr/>
              <a:t>51</a:t>
            </a:fld>
            <a:endParaRPr lang="en-US" sz="1400">
              <a:latin typeface="Arial Narrow" charset="0"/>
              <a:cs typeface="Tahoma" charset="0"/>
            </a:endParaRPr>
          </a:p>
        </p:txBody>
      </p:sp>
    </p:spTree>
    <p:extLst>
      <p:ext uri="{BB962C8B-B14F-4D97-AF65-F5344CB8AC3E}">
        <p14:creationId xmlns:p14="http://schemas.microsoft.com/office/powerpoint/2010/main" val="1417909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title"/>
          </p:nvPr>
        </p:nvSpPr>
        <p:spPr/>
        <p:txBody>
          <a:bodyPr>
            <a:normAutofit fontScale="90000"/>
          </a:bodyPr>
          <a:lstStyle/>
          <a:p>
            <a:pPr>
              <a:defRPr/>
            </a:pPr>
            <a:r>
              <a:rPr lang="en-US" dirty="0"/>
              <a:t>Manufacturing I</a:t>
            </a:r>
            <a:r>
              <a:rPr lang="en-US" dirty="0" smtClean="0"/>
              <a:t>Cs</a:t>
            </a:r>
            <a:endParaRPr lang="en-AU" dirty="0"/>
          </a:p>
        </p:txBody>
      </p:sp>
      <p:sp>
        <p:nvSpPr>
          <p:cNvPr id="207891" name="Rectangle 19"/>
          <p:cNvSpPr>
            <a:spLocks noGrp="1" noChangeArrowheads="1"/>
          </p:cNvSpPr>
          <p:nvPr>
            <p:ph idx="1"/>
          </p:nvPr>
        </p:nvSpPr>
        <p:spPr/>
        <p:txBody>
          <a:bodyPr>
            <a:normAutofit fontScale="92500" lnSpcReduction="10000"/>
          </a:bodyPr>
          <a:lstStyle/>
          <a:p>
            <a:pPr>
              <a:defRPr/>
            </a:pPr>
            <a:r>
              <a:rPr lang="en-US" dirty="0" smtClean="0"/>
              <a:t>IC = Integrated Circuit (“chip”)</a:t>
            </a:r>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r>
              <a:rPr lang="en-US" dirty="0" smtClean="0"/>
              <a:t>Yield</a:t>
            </a:r>
            <a:r>
              <a:rPr lang="en-US" dirty="0"/>
              <a:t>: proportion of working dies per wafer</a:t>
            </a:r>
          </a:p>
        </p:txBody>
      </p:sp>
      <p:pic>
        <p:nvPicPr>
          <p:cNvPr id="82947" name="Picture 20" descr="f01-18-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14525"/>
            <a:ext cx="6481762"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99251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fontScale="90000"/>
          </a:bodyPr>
          <a:lstStyle/>
          <a:p>
            <a:pPr>
              <a:defRPr/>
            </a:pPr>
            <a:r>
              <a:rPr lang="en-AU" smtClean="0"/>
              <a:t>Integrated Circuit Cost</a:t>
            </a:r>
            <a:endParaRPr lang="en-AU"/>
          </a:p>
        </p:txBody>
      </p:sp>
      <p:sp>
        <p:nvSpPr>
          <p:cNvPr id="337923" name="Rectangle 3"/>
          <p:cNvSpPr>
            <a:spLocks noGrp="1" noChangeArrowheads="1"/>
          </p:cNvSpPr>
          <p:nvPr>
            <p:ph idx="1"/>
          </p:nvPr>
        </p:nvSpPr>
        <p:spPr>
          <a:xfrm>
            <a:off x="0" y="3962400"/>
            <a:ext cx="9144000" cy="2895600"/>
          </a:xfrm>
        </p:spPr>
        <p:txBody>
          <a:bodyPr/>
          <a:lstStyle/>
          <a:p>
            <a:pPr>
              <a:defRPr/>
            </a:pPr>
            <a:r>
              <a:rPr lang="en-AU" dirty="0" smtClean="0"/>
              <a:t>Nonlinear relation to area and defect rate</a:t>
            </a:r>
          </a:p>
          <a:p>
            <a:pPr lvl="1">
              <a:defRPr/>
            </a:pPr>
            <a:r>
              <a:rPr lang="en-AU" dirty="0" smtClean="0"/>
              <a:t>Wafer cost and area are fixed</a:t>
            </a:r>
          </a:p>
          <a:p>
            <a:pPr lvl="1">
              <a:defRPr/>
            </a:pPr>
            <a:r>
              <a:rPr lang="en-AU" dirty="0" smtClean="0"/>
              <a:t>Defect rate determined by manufacturing process</a:t>
            </a:r>
          </a:p>
          <a:p>
            <a:pPr lvl="1">
              <a:defRPr/>
            </a:pPr>
            <a:r>
              <a:rPr lang="en-AU" dirty="0" smtClean="0"/>
              <a:t>Die area determined by architecture and circuit design</a:t>
            </a:r>
            <a:endParaRPr lang="en-AU" dirty="0"/>
          </a:p>
        </p:txBody>
      </p:sp>
      <p:graphicFrame>
        <p:nvGraphicFramePr>
          <p:cNvPr id="84995" name="Object 4"/>
          <p:cNvGraphicFramePr>
            <a:graphicFrameLocks noChangeAspect="1"/>
          </p:cNvGraphicFramePr>
          <p:nvPr>
            <p:extLst>
              <p:ext uri="{D42A27DB-BD31-4B8C-83A1-F6EECF244321}">
                <p14:modId xmlns:p14="http://schemas.microsoft.com/office/powerpoint/2010/main" val="273468246"/>
              </p:ext>
            </p:extLst>
          </p:nvPr>
        </p:nvGraphicFramePr>
        <p:xfrm>
          <a:off x="1679575" y="1444625"/>
          <a:ext cx="5888038" cy="2182813"/>
        </p:xfrm>
        <a:graphic>
          <a:graphicData uri="http://schemas.openxmlformats.org/presentationml/2006/ole">
            <mc:AlternateContent xmlns:mc="http://schemas.openxmlformats.org/markup-compatibility/2006">
              <mc:Choice xmlns:v="urn:schemas-microsoft-com:vml" Requires="v">
                <p:oleObj spid="_x0000_s17418" name="Equation" r:id="rId4" imgW="2946400" imgH="1092200" progId="Equation.3">
                  <p:embed/>
                </p:oleObj>
              </mc:Choice>
              <mc:Fallback>
                <p:oleObj name="Equation" r:id="rId4" imgW="2946400" imgH="1092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1444625"/>
                        <a:ext cx="5888038" cy="2182813"/>
                      </a:xfrm>
                      <a:prstGeom prst="rect">
                        <a:avLst/>
                      </a:prstGeom>
                      <a:solidFill>
                        <a:schemeClr val="accent2">
                          <a:lumMod val="20000"/>
                          <a:lumOff val="8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21867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normAutofit fontScale="90000"/>
          </a:bodyPr>
          <a:lstStyle/>
          <a:p>
            <a:pPr>
              <a:defRPr/>
            </a:pPr>
            <a:r>
              <a:rPr lang="en-US" dirty="0">
                <a:ea typeface="Tahoma"/>
              </a:rPr>
              <a:t>Remember</a:t>
            </a:r>
          </a:p>
        </p:txBody>
      </p:sp>
      <p:sp>
        <p:nvSpPr>
          <p:cNvPr id="23554" name="Rectangle 2"/>
          <p:cNvSpPr>
            <a:spLocks noGrp="1" noChangeArrowheads="1"/>
          </p:cNvSpPr>
          <p:nvPr>
            <p:ph type="body" idx="1"/>
          </p:nvPr>
        </p:nvSpPr>
        <p:spPr/>
        <p:txBody>
          <a:bodyPr>
            <a:normAutofit fontScale="92500"/>
          </a:bodyPr>
          <a:lstStyle/>
          <a:p>
            <a:pPr>
              <a:defRPr/>
            </a:pPr>
            <a:r>
              <a:rPr lang="en-US" dirty="0">
                <a:effectLst>
                  <a:outerShdw blurRad="38100" dist="38100" dir="2700000" algn="tl">
                    <a:srgbClr val="DDDDDD"/>
                  </a:outerShdw>
                </a:effectLst>
                <a:ea typeface="Tahoma"/>
              </a:rPr>
              <a:t>Performance is specific to a particular program</a:t>
            </a:r>
          </a:p>
          <a:p>
            <a:pPr lvl="1">
              <a:defRPr/>
            </a:pPr>
            <a:r>
              <a:rPr lang="en-US" dirty="0">
                <a:effectLst>
                  <a:outerShdw blurRad="38100" dist="38100" dir="2700000" algn="tl">
                    <a:srgbClr val="DDDDDD"/>
                  </a:outerShdw>
                </a:effectLst>
              </a:rPr>
              <a:t>Total execution time is a consistent summary of performance</a:t>
            </a:r>
          </a:p>
          <a:p>
            <a:pPr>
              <a:defRPr/>
            </a:pPr>
            <a:r>
              <a:rPr lang="en-US" dirty="0">
                <a:effectLst>
                  <a:outerShdw blurRad="38100" dist="38100" dir="2700000" algn="tl">
                    <a:srgbClr val="DDDDDD"/>
                  </a:outerShdw>
                </a:effectLst>
                <a:ea typeface="Tahoma"/>
              </a:rPr>
              <a:t>For a given </a:t>
            </a:r>
            <a:r>
              <a:rPr lang="en-US" dirty="0" smtClean="0">
                <a:effectLst>
                  <a:outerShdw blurRad="38100" dist="38100" dir="2700000" algn="tl">
                    <a:srgbClr val="DDDDDD"/>
                  </a:outerShdw>
                </a:effectLst>
                <a:ea typeface="Tahoma"/>
              </a:rPr>
              <a:t>architecture, </a:t>
            </a:r>
            <a:r>
              <a:rPr lang="en-US" dirty="0">
                <a:effectLst>
                  <a:outerShdw blurRad="38100" dist="38100" dir="2700000" algn="tl">
                    <a:srgbClr val="DDDDDD"/>
                  </a:outerShdw>
                </a:effectLst>
                <a:ea typeface="Tahoma"/>
              </a:rPr>
              <a:t>performance comes from:</a:t>
            </a:r>
          </a:p>
          <a:p>
            <a:pPr lvl="1">
              <a:defRPr/>
            </a:pPr>
            <a:r>
              <a:rPr lang="en-US" dirty="0">
                <a:effectLst>
                  <a:outerShdw blurRad="38100" dist="38100" dir="2700000" algn="tl">
                    <a:srgbClr val="DDDDDD"/>
                  </a:outerShdw>
                </a:effectLst>
              </a:rPr>
              <a:t>increases in clock rate (without adverse CPI affects)</a:t>
            </a:r>
          </a:p>
          <a:p>
            <a:pPr lvl="1">
              <a:defRPr/>
            </a:pPr>
            <a:r>
              <a:rPr lang="en-US" dirty="0">
                <a:effectLst>
                  <a:outerShdw blurRad="38100" dist="38100" dir="2700000" algn="tl">
                    <a:srgbClr val="DDDDDD"/>
                  </a:outerShdw>
                </a:effectLst>
              </a:rPr>
              <a:t>improvements in processor organization that lower CPI</a:t>
            </a:r>
          </a:p>
          <a:p>
            <a:pPr lvl="1">
              <a:defRPr/>
            </a:pPr>
            <a:r>
              <a:rPr lang="en-US" dirty="0">
                <a:effectLst>
                  <a:outerShdw blurRad="38100" dist="38100" dir="2700000" algn="tl">
                    <a:srgbClr val="DDDDDD"/>
                  </a:outerShdw>
                </a:effectLst>
              </a:rPr>
              <a:t>compiler enhancements that lower CPI and/or instruction count</a:t>
            </a:r>
          </a:p>
          <a:p>
            <a:pPr>
              <a:defRPr/>
            </a:pPr>
            <a:r>
              <a:rPr lang="en-US" dirty="0">
                <a:effectLst>
                  <a:outerShdw blurRad="38100" dist="38100" dir="2700000" algn="tl">
                    <a:srgbClr val="DDDDDD"/>
                  </a:outerShdw>
                </a:effectLst>
                <a:ea typeface="Tahoma"/>
              </a:rPr>
              <a:t>Pitfall:  Expecting improvements in one aspect of a machine</a:t>
            </a:r>
            <a:r>
              <a:rPr lang="ja-JP" altLang="en-US" dirty="0">
                <a:effectLst>
                  <a:outerShdw blurRad="38100" dist="38100" dir="2700000" algn="tl">
                    <a:srgbClr val="DDDDDD"/>
                  </a:outerShdw>
                </a:effectLst>
                <a:ea typeface="Tahoma"/>
              </a:rPr>
              <a:t>’</a:t>
            </a:r>
            <a:r>
              <a:rPr lang="en-US" dirty="0">
                <a:effectLst>
                  <a:outerShdw blurRad="38100" dist="38100" dir="2700000" algn="tl">
                    <a:srgbClr val="DDDDDD"/>
                  </a:outerShdw>
                </a:effectLst>
                <a:ea typeface="Tahoma"/>
              </a:rPr>
              <a:t>s performance to affect the total performance</a:t>
            </a:r>
          </a:p>
          <a:p>
            <a:pPr>
              <a:defRPr/>
            </a:pPr>
            <a:r>
              <a:rPr lang="en-US" dirty="0">
                <a:effectLst>
                  <a:outerShdw blurRad="38100" dist="38100" dir="2700000" algn="tl">
                    <a:srgbClr val="DDDDDD"/>
                  </a:outerShdw>
                </a:effectLst>
                <a:ea typeface="Tahoma"/>
              </a:rPr>
              <a:t>You should not always believe everything you read!  </a:t>
            </a:r>
          </a:p>
          <a:p>
            <a:pPr lvl="1">
              <a:defRPr/>
            </a:pPr>
            <a:r>
              <a:rPr lang="en-US" dirty="0">
                <a:effectLst>
                  <a:outerShdw blurRad="38100" dist="38100" dir="2700000" algn="tl">
                    <a:srgbClr val="DDDDDD"/>
                  </a:outerShdw>
                </a:effectLst>
              </a:rPr>
              <a:t>Read carefully!  Especially what the business guys say!</a:t>
            </a:r>
          </a:p>
        </p:txBody>
      </p:sp>
    </p:spTree>
    <p:extLst>
      <p:ext uri="{BB962C8B-B14F-4D97-AF65-F5344CB8AC3E}">
        <p14:creationId xmlns:p14="http://schemas.microsoft.com/office/powerpoint/2010/main" val="999740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Concluding Remarks</a:t>
            </a:r>
            <a:endParaRPr lang="en-US" dirty="0"/>
          </a:p>
        </p:txBody>
      </p:sp>
      <p:sp>
        <p:nvSpPr>
          <p:cNvPr id="3" name="Content Placeholder 2"/>
          <p:cNvSpPr>
            <a:spLocks noGrp="1"/>
          </p:cNvSpPr>
          <p:nvPr>
            <p:ph idx="1"/>
          </p:nvPr>
        </p:nvSpPr>
        <p:spPr/>
        <p:txBody>
          <a:bodyPr/>
          <a:lstStyle/>
          <a:p>
            <a:pPr>
              <a:defRPr/>
            </a:pPr>
            <a:r>
              <a:rPr lang="en-US" dirty="0" smtClean="0"/>
              <a:t>Cost/performance is improving</a:t>
            </a:r>
          </a:p>
          <a:p>
            <a:pPr lvl="1">
              <a:defRPr/>
            </a:pPr>
            <a:r>
              <a:rPr lang="en-US" dirty="0" smtClean="0"/>
              <a:t>Due to underlying technology development</a:t>
            </a:r>
          </a:p>
          <a:p>
            <a:pPr>
              <a:defRPr/>
            </a:pPr>
            <a:r>
              <a:rPr lang="en-US" dirty="0" smtClean="0"/>
              <a:t>Hierarchical layers of abstraction</a:t>
            </a:r>
          </a:p>
          <a:p>
            <a:pPr lvl="1">
              <a:defRPr/>
            </a:pPr>
            <a:r>
              <a:rPr lang="en-US" dirty="0" smtClean="0"/>
              <a:t>In both hardware and software</a:t>
            </a:r>
          </a:p>
          <a:p>
            <a:pPr>
              <a:defRPr/>
            </a:pPr>
            <a:r>
              <a:rPr lang="en-US" dirty="0" smtClean="0"/>
              <a:t>Instruction set architecture</a:t>
            </a:r>
          </a:p>
          <a:p>
            <a:pPr lvl="1">
              <a:defRPr/>
            </a:pPr>
            <a:r>
              <a:rPr lang="en-US" dirty="0" smtClean="0"/>
              <a:t>The hardware/software interface</a:t>
            </a:r>
          </a:p>
          <a:p>
            <a:pPr>
              <a:defRPr/>
            </a:pPr>
            <a:r>
              <a:rPr lang="en-US" dirty="0" smtClean="0"/>
              <a:t>Execution time: the best performance measure</a:t>
            </a:r>
          </a:p>
          <a:p>
            <a:pPr>
              <a:defRPr/>
            </a:pPr>
            <a:r>
              <a:rPr lang="en-US" dirty="0" smtClean="0"/>
              <a:t>Power is a limiting factor</a:t>
            </a:r>
          </a:p>
          <a:p>
            <a:pPr lvl="1">
              <a:defRPr/>
            </a:pPr>
            <a:r>
              <a:rPr lang="en-US" dirty="0" smtClean="0"/>
              <a:t>Use parallelism to improve performance</a:t>
            </a:r>
          </a:p>
        </p:txBody>
      </p:sp>
    </p:spTree>
    <p:extLst>
      <p:ext uri="{BB962C8B-B14F-4D97-AF65-F5344CB8AC3E}">
        <p14:creationId xmlns:p14="http://schemas.microsoft.com/office/powerpoint/2010/main" val="469613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TN0068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81200"/>
            <a:ext cx="13112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507" name="Group 2"/>
          <p:cNvGrpSpPr>
            <a:grpSpLocks/>
          </p:cNvGrpSpPr>
          <p:nvPr/>
        </p:nvGrpSpPr>
        <p:grpSpPr bwMode="auto">
          <a:xfrm>
            <a:off x="152400" y="781050"/>
            <a:ext cx="7983538" cy="1760538"/>
            <a:chOff x="152400" y="781677"/>
            <a:chExt cx="7983537" cy="1759383"/>
          </a:xfrm>
        </p:grpSpPr>
        <p:pic>
          <p:nvPicPr>
            <p:cNvPr id="21513" name="Picture 4" descr="f01-13-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3698"/>
              <a:ext cx="7983537"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4" name="TextBox 1"/>
            <p:cNvSpPr txBox="1">
              <a:spLocks noChangeArrowheads="1"/>
            </p:cNvSpPr>
            <p:nvPr/>
          </p:nvSpPr>
          <p:spPr bwMode="auto">
            <a:xfrm>
              <a:off x="152400" y="783698"/>
              <a:ext cx="16764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800">
                  <a:solidFill>
                    <a:schemeClr val="bg1"/>
                  </a:solidFill>
                  <a:latin typeface="Arial Narrow" charset="0"/>
                  <a:cs typeface="Tahoma" charset="0"/>
                </a:rPr>
                <a:t>Airplane</a:t>
              </a:r>
            </a:p>
          </p:txBody>
        </p:sp>
        <p:sp>
          <p:nvSpPr>
            <p:cNvPr id="21515" name="TextBox 9"/>
            <p:cNvSpPr txBox="1">
              <a:spLocks noChangeArrowheads="1"/>
            </p:cNvSpPr>
            <p:nvPr/>
          </p:nvSpPr>
          <p:spPr bwMode="auto">
            <a:xfrm>
              <a:off x="1828800" y="783698"/>
              <a:ext cx="10668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capacity</a:t>
              </a:r>
            </a:p>
          </p:txBody>
        </p:sp>
        <p:sp>
          <p:nvSpPr>
            <p:cNvPr id="21516" name="TextBox 10"/>
            <p:cNvSpPr txBox="1">
              <a:spLocks noChangeArrowheads="1"/>
            </p:cNvSpPr>
            <p:nvPr/>
          </p:nvSpPr>
          <p:spPr bwMode="auto">
            <a:xfrm>
              <a:off x="2919750" y="781678"/>
              <a:ext cx="1483736"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range (miles)</a:t>
              </a:r>
            </a:p>
          </p:txBody>
        </p:sp>
        <p:sp>
          <p:nvSpPr>
            <p:cNvPr id="21517" name="TextBox 11"/>
            <p:cNvSpPr txBox="1">
              <a:spLocks noChangeArrowheads="1"/>
            </p:cNvSpPr>
            <p:nvPr/>
          </p:nvSpPr>
          <p:spPr bwMode="auto">
            <a:xfrm>
              <a:off x="4409189" y="783698"/>
              <a:ext cx="1503765"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speed (mph)</a:t>
              </a:r>
            </a:p>
          </p:txBody>
        </p:sp>
        <p:sp>
          <p:nvSpPr>
            <p:cNvPr id="21518" name="TextBox 12"/>
            <p:cNvSpPr txBox="1">
              <a:spLocks noChangeArrowheads="1"/>
            </p:cNvSpPr>
            <p:nvPr/>
          </p:nvSpPr>
          <p:spPr bwMode="auto">
            <a:xfrm>
              <a:off x="5943600" y="781677"/>
              <a:ext cx="2133600"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throughput (passengers x mph)</a:t>
              </a:r>
            </a:p>
          </p:txBody>
        </p:sp>
      </p:grpSp>
      <p:sp>
        <p:nvSpPr>
          <p:cNvPr id="2" name="Rectangle 1"/>
          <p:cNvSpPr/>
          <p:nvPr/>
        </p:nvSpPr>
        <p:spPr>
          <a:xfrm>
            <a:off x="4860032" y="179387"/>
            <a:ext cx="4223643" cy="46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2"/>
          <p:cNvSpPr>
            <a:spLocks noGrp="1" noChangeArrowheads="1"/>
          </p:cNvSpPr>
          <p:nvPr>
            <p:ph type="title"/>
          </p:nvPr>
        </p:nvSpPr>
        <p:spPr>
          <a:xfrm>
            <a:off x="-13320" y="3751"/>
            <a:ext cx="9144000" cy="708025"/>
          </a:xfrm>
        </p:spPr>
        <p:txBody>
          <a:bodyPr>
            <a:normAutofit/>
          </a:bodyPr>
          <a:lstStyle/>
          <a:p>
            <a:pPr>
              <a:defRPr/>
            </a:pPr>
            <a:r>
              <a:rPr lang="en-US" sz="3200" dirty="0">
                <a:ea typeface="Tahoma"/>
              </a:rPr>
              <a:t>Which </a:t>
            </a:r>
            <a:r>
              <a:rPr lang="en-US" sz="3200" dirty="0" smtClean="0">
                <a:ea typeface="Tahoma"/>
              </a:rPr>
              <a:t>airplane </a:t>
            </a:r>
            <a:r>
              <a:rPr lang="en-US" sz="3200" dirty="0">
                <a:ea typeface="Tahoma"/>
              </a:rPr>
              <a:t>is </a:t>
            </a:r>
            <a:r>
              <a:rPr lang="ja-JP" altLang="en-US" sz="3200" dirty="0">
                <a:ea typeface="Tahoma"/>
              </a:rPr>
              <a:t>“</a:t>
            </a:r>
            <a:r>
              <a:rPr lang="en-US" sz="3200" dirty="0">
                <a:ea typeface="Tahoma"/>
              </a:rPr>
              <a:t>best</a:t>
            </a:r>
            <a:r>
              <a:rPr lang="ja-JP" altLang="en-US" sz="3200" dirty="0">
                <a:ea typeface="Tahoma"/>
              </a:rPr>
              <a:t>”</a:t>
            </a:r>
            <a:r>
              <a:rPr lang="en-US" sz="3200" dirty="0">
                <a:ea typeface="Tahoma"/>
              </a:rPr>
              <a:t>?</a:t>
            </a:r>
          </a:p>
        </p:txBody>
      </p:sp>
      <p:sp>
        <p:nvSpPr>
          <p:cNvPr id="17" name="Content Placeholder 2"/>
          <p:cNvSpPr>
            <a:spLocks noGrp="1"/>
          </p:cNvSpPr>
          <p:nvPr>
            <p:ph idx="1"/>
          </p:nvPr>
        </p:nvSpPr>
        <p:spPr>
          <a:xfrm>
            <a:off x="457200" y="2599113"/>
            <a:ext cx="8229600" cy="3638200"/>
          </a:xfrm>
        </p:spPr>
        <p:txBody>
          <a:bodyPr/>
          <a:lstStyle/>
          <a:p>
            <a:r>
              <a:rPr lang="en-US" dirty="0" smtClean="0"/>
              <a:t>How to Define “Best”?:</a:t>
            </a:r>
          </a:p>
          <a:p>
            <a:pPr lvl="1"/>
            <a:r>
              <a:rPr lang="en-US" dirty="0" smtClean="0"/>
              <a:t>Fastest?</a:t>
            </a:r>
          </a:p>
          <a:p>
            <a:pPr lvl="1"/>
            <a:r>
              <a:rPr lang="en-US" dirty="0" smtClean="0"/>
              <a:t>Farthest range?</a:t>
            </a:r>
          </a:p>
          <a:p>
            <a:pPr lvl="1"/>
            <a:r>
              <a:rPr lang="en-US" dirty="0" smtClean="0"/>
              <a:t>Most passenger capacity?</a:t>
            </a:r>
          </a:p>
          <a:p>
            <a:pPr lvl="1"/>
            <a:r>
              <a:rPr lang="en-US" dirty="0" smtClean="0"/>
              <a:t>Passenger-miles per hour?</a:t>
            </a:r>
            <a:endParaRPr lang="en-US" dirty="0"/>
          </a:p>
        </p:txBody>
      </p:sp>
    </p:spTree>
    <p:extLst>
      <p:ext uri="{BB962C8B-B14F-4D97-AF65-F5344CB8AC3E}">
        <p14:creationId xmlns:p14="http://schemas.microsoft.com/office/powerpoint/2010/main" val="964818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TN0068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981200"/>
            <a:ext cx="13112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507" name="Group 2"/>
          <p:cNvGrpSpPr>
            <a:grpSpLocks/>
          </p:cNvGrpSpPr>
          <p:nvPr/>
        </p:nvGrpSpPr>
        <p:grpSpPr bwMode="auto">
          <a:xfrm>
            <a:off x="152400" y="781050"/>
            <a:ext cx="7983538" cy="1760538"/>
            <a:chOff x="152400" y="781677"/>
            <a:chExt cx="7983537" cy="1759383"/>
          </a:xfrm>
        </p:grpSpPr>
        <p:pic>
          <p:nvPicPr>
            <p:cNvPr id="21513" name="Picture 4" descr="f01-13-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83698"/>
              <a:ext cx="7983537"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4" name="TextBox 1"/>
            <p:cNvSpPr txBox="1">
              <a:spLocks noChangeArrowheads="1"/>
            </p:cNvSpPr>
            <p:nvPr/>
          </p:nvSpPr>
          <p:spPr bwMode="auto">
            <a:xfrm>
              <a:off x="152400" y="783698"/>
              <a:ext cx="16764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800">
                  <a:solidFill>
                    <a:schemeClr val="bg1"/>
                  </a:solidFill>
                  <a:latin typeface="Arial Narrow" charset="0"/>
                  <a:cs typeface="Tahoma" charset="0"/>
                </a:rPr>
                <a:t>Airplane</a:t>
              </a:r>
            </a:p>
          </p:txBody>
        </p:sp>
        <p:sp>
          <p:nvSpPr>
            <p:cNvPr id="21515" name="TextBox 9"/>
            <p:cNvSpPr txBox="1">
              <a:spLocks noChangeArrowheads="1"/>
            </p:cNvSpPr>
            <p:nvPr/>
          </p:nvSpPr>
          <p:spPr bwMode="auto">
            <a:xfrm>
              <a:off x="1828800" y="783698"/>
              <a:ext cx="10668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capacity</a:t>
              </a:r>
            </a:p>
          </p:txBody>
        </p:sp>
        <p:sp>
          <p:nvSpPr>
            <p:cNvPr id="21516" name="TextBox 10"/>
            <p:cNvSpPr txBox="1">
              <a:spLocks noChangeArrowheads="1"/>
            </p:cNvSpPr>
            <p:nvPr/>
          </p:nvSpPr>
          <p:spPr bwMode="auto">
            <a:xfrm>
              <a:off x="2919750" y="781678"/>
              <a:ext cx="1483736"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range (miles)</a:t>
              </a:r>
            </a:p>
          </p:txBody>
        </p:sp>
        <p:sp>
          <p:nvSpPr>
            <p:cNvPr id="21517" name="TextBox 11"/>
            <p:cNvSpPr txBox="1">
              <a:spLocks noChangeArrowheads="1"/>
            </p:cNvSpPr>
            <p:nvPr/>
          </p:nvSpPr>
          <p:spPr bwMode="auto">
            <a:xfrm>
              <a:off x="4409189" y="783698"/>
              <a:ext cx="1503765"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speed (mph)</a:t>
              </a:r>
            </a:p>
          </p:txBody>
        </p:sp>
        <p:sp>
          <p:nvSpPr>
            <p:cNvPr id="21518" name="TextBox 12"/>
            <p:cNvSpPr txBox="1">
              <a:spLocks noChangeArrowheads="1"/>
            </p:cNvSpPr>
            <p:nvPr/>
          </p:nvSpPr>
          <p:spPr bwMode="auto">
            <a:xfrm>
              <a:off x="5943600" y="781677"/>
              <a:ext cx="2133600"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throughput (passengers x mph)</a:t>
              </a:r>
            </a:p>
          </p:txBody>
        </p:sp>
      </p:grpSp>
      <p:graphicFrame>
        <p:nvGraphicFramePr>
          <p:cNvPr id="4" name="Object 3"/>
          <p:cNvGraphicFramePr>
            <a:graphicFrameLocks noChangeAspect="1"/>
          </p:cNvGraphicFramePr>
          <p:nvPr>
            <p:extLst/>
          </p:nvPr>
        </p:nvGraphicFramePr>
        <p:xfrm>
          <a:off x="746125" y="2479676"/>
          <a:ext cx="3475038" cy="21097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4"/>
          <p:cNvGraphicFramePr>
            <a:graphicFrameLocks noChangeAspect="1"/>
          </p:cNvGraphicFramePr>
          <p:nvPr>
            <p:extLst/>
          </p:nvPr>
        </p:nvGraphicFramePr>
        <p:xfrm>
          <a:off x="4203700" y="2476501"/>
          <a:ext cx="3659188" cy="21129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Object 5"/>
          <p:cNvGraphicFramePr>
            <a:graphicFrameLocks noChangeAspect="1"/>
          </p:cNvGraphicFramePr>
          <p:nvPr>
            <p:extLst/>
          </p:nvPr>
        </p:nvGraphicFramePr>
        <p:xfrm>
          <a:off x="746125" y="4589463"/>
          <a:ext cx="3475038" cy="22685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512" name="Object 6"/>
          <p:cNvGraphicFramePr>
            <a:graphicFrameLocks noChangeAspect="1"/>
          </p:cNvGraphicFramePr>
          <p:nvPr>
            <p:extLst/>
          </p:nvPr>
        </p:nvGraphicFramePr>
        <p:xfrm>
          <a:off x="4221163" y="4589464"/>
          <a:ext cx="3983038" cy="2268535"/>
        </p:xfrm>
        <a:graphic>
          <a:graphicData uri="http://schemas.openxmlformats.org/presentationml/2006/ole">
            <mc:AlternateContent xmlns:mc="http://schemas.openxmlformats.org/markup-compatibility/2006">
              <mc:Choice xmlns:v="urn:schemas-microsoft-com:vml" Requires="v">
                <p:oleObj spid="_x0000_s18442" r:id="rId8" imgW="3980359" imgH="2109042" progId="Excel.Chart.8">
                  <p:embed/>
                </p:oleObj>
              </mc:Choice>
              <mc:Fallback>
                <p:oleObj r:id="rId8" imgW="3980359" imgH="2109042"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1163" y="4589464"/>
                        <a:ext cx="3983038" cy="2268535"/>
                      </a:xfrm>
                      <a:prstGeom prst="rect">
                        <a:avLst/>
                      </a:prstGeom>
                      <a:noFill/>
                      <a:extLst/>
                    </p:spPr>
                  </p:pic>
                </p:oleObj>
              </mc:Fallback>
            </mc:AlternateContent>
          </a:graphicData>
        </a:graphic>
      </p:graphicFrame>
      <p:sp>
        <p:nvSpPr>
          <p:cNvPr id="2" name="Rectangle 1"/>
          <p:cNvSpPr/>
          <p:nvPr/>
        </p:nvSpPr>
        <p:spPr>
          <a:xfrm>
            <a:off x="4860032" y="179387"/>
            <a:ext cx="4223643" cy="46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2"/>
          <p:cNvSpPr>
            <a:spLocks noGrp="1" noChangeArrowheads="1"/>
          </p:cNvSpPr>
          <p:nvPr>
            <p:ph type="title"/>
          </p:nvPr>
        </p:nvSpPr>
        <p:spPr>
          <a:xfrm>
            <a:off x="-13320" y="3751"/>
            <a:ext cx="9144000" cy="708025"/>
          </a:xfrm>
        </p:spPr>
        <p:txBody>
          <a:bodyPr>
            <a:normAutofit/>
          </a:bodyPr>
          <a:lstStyle/>
          <a:p>
            <a:pPr>
              <a:defRPr/>
            </a:pPr>
            <a:r>
              <a:rPr lang="en-US" sz="3200" dirty="0">
                <a:ea typeface="Tahoma"/>
              </a:rPr>
              <a:t>Which </a:t>
            </a:r>
            <a:r>
              <a:rPr lang="en-US" sz="3200" dirty="0" smtClean="0">
                <a:ea typeface="Tahoma"/>
              </a:rPr>
              <a:t>airplane </a:t>
            </a:r>
            <a:r>
              <a:rPr lang="en-US" sz="3200" dirty="0">
                <a:ea typeface="Tahoma"/>
              </a:rPr>
              <a:t>is </a:t>
            </a:r>
            <a:r>
              <a:rPr lang="ja-JP" altLang="en-US" sz="3200" dirty="0">
                <a:ea typeface="Tahoma"/>
              </a:rPr>
              <a:t>“</a:t>
            </a:r>
            <a:r>
              <a:rPr lang="en-US" sz="3200" dirty="0">
                <a:ea typeface="Tahoma"/>
              </a:rPr>
              <a:t>best</a:t>
            </a:r>
            <a:r>
              <a:rPr lang="ja-JP" altLang="en-US" sz="3200" dirty="0">
                <a:ea typeface="Tahoma"/>
              </a:rPr>
              <a:t>”</a:t>
            </a:r>
            <a:r>
              <a:rPr lang="en-US" sz="3200" dirty="0">
                <a:ea typeface="Tahoma"/>
              </a:rPr>
              <a:t>?</a:t>
            </a:r>
          </a:p>
        </p:txBody>
      </p:sp>
    </p:spTree>
    <p:extLst>
      <p:ext uri="{BB962C8B-B14F-4D97-AF65-F5344CB8AC3E}">
        <p14:creationId xmlns:p14="http://schemas.microsoft.com/office/powerpoint/2010/main" val="765367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Graphic spid="5" grpId="0">
        <p:bldAsOne/>
      </p:bldGraphic>
      <p:bldOleChart spid="215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idx="1"/>
          </p:nvPr>
        </p:nvSpPr>
        <p:spPr>
          <a:xfrm>
            <a:off x="0" y="2514600"/>
            <a:ext cx="9144000" cy="4343400"/>
          </a:xfrm>
        </p:spPr>
        <p:txBody>
          <a:bodyPr/>
          <a:lstStyle/>
          <a:p>
            <a:pPr>
              <a:defRPr/>
            </a:pPr>
            <a:r>
              <a:rPr lang="en-US" sz="2400" dirty="0">
                <a:effectLst>
                  <a:outerShdw blurRad="38100" dist="38100" dir="2700000" algn="tl">
                    <a:srgbClr val="DDDDDD"/>
                  </a:outerShdw>
                </a:effectLst>
                <a:ea typeface="Tahoma"/>
              </a:rPr>
              <a:t>How much faster is the Concorde than the 747?</a:t>
            </a:r>
          </a:p>
          <a:p>
            <a:pPr lvl="1">
              <a:defRPr/>
            </a:pPr>
            <a:r>
              <a:rPr lang="en-US" sz="1900" dirty="0" smtClean="0">
                <a:effectLst>
                  <a:outerShdw blurRad="38100" dist="38100" dir="2700000" algn="tl">
                    <a:srgbClr val="DDDDDD"/>
                  </a:outerShdw>
                </a:effectLst>
              </a:rPr>
              <a:t>1350 mph / 610 mph = 2.2 </a:t>
            </a:r>
            <a:r>
              <a:rPr lang="en-US" sz="1900" dirty="0" smtClean="0">
                <a:effectLst>
                  <a:outerShdw blurRad="38100" dist="38100" dir="2700000" algn="tl">
                    <a:srgbClr val="DDDDDD"/>
                  </a:outerShdw>
                </a:effectLst>
              </a:rPr>
              <a:t>X     </a:t>
            </a:r>
            <a:r>
              <a:rPr lang="en-US" sz="1900" b="1" i="1" dirty="0" smtClean="0">
                <a:solidFill>
                  <a:schemeClr val="tx1"/>
                </a:solidFill>
                <a:effectLst>
                  <a:outerShdw blurRad="38100" dist="38100" dir="2700000" algn="tl">
                    <a:srgbClr val="DDDDDD"/>
                  </a:outerShdw>
                </a:effectLst>
                <a:cs typeface="Times New Roman"/>
              </a:rPr>
              <a:t>(“X” means “factor of”)</a:t>
            </a:r>
            <a:endParaRPr lang="en-US" sz="1900" b="1" i="1" dirty="0">
              <a:solidFill>
                <a:schemeClr val="tx1"/>
              </a:solidFill>
              <a:effectLst>
                <a:outerShdw blurRad="38100" dist="38100" dir="2700000" algn="tl">
                  <a:srgbClr val="DDDDDD"/>
                </a:outerShdw>
              </a:effectLst>
              <a:cs typeface="Times New Roman"/>
            </a:endParaRPr>
          </a:p>
          <a:p>
            <a:pPr>
              <a:defRPr/>
            </a:pPr>
            <a:r>
              <a:rPr lang="en-US" sz="2400" dirty="0">
                <a:effectLst>
                  <a:outerShdw blurRad="38100" dist="38100" dir="2700000" algn="tl">
                    <a:srgbClr val="DDDDDD"/>
                  </a:outerShdw>
                </a:effectLst>
                <a:ea typeface="Tahoma"/>
              </a:rPr>
              <a:t>How much larger is the 747</a:t>
            </a:r>
            <a:r>
              <a:rPr lang="ja-JP" altLang="en-US" sz="2400" dirty="0">
                <a:effectLst>
                  <a:outerShdw blurRad="38100" dist="38100" dir="2700000" algn="tl">
                    <a:srgbClr val="DDDDDD"/>
                  </a:outerShdw>
                </a:effectLst>
                <a:ea typeface="Tahoma"/>
              </a:rPr>
              <a:t>’</a:t>
            </a:r>
            <a:r>
              <a:rPr lang="en-US" sz="2400" dirty="0">
                <a:effectLst>
                  <a:outerShdw blurRad="38100" dist="38100" dir="2700000" algn="tl">
                    <a:srgbClr val="DDDDDD"/>
                  </a:outerShdw>
                </a:effectLst>
                <a:ea typeface="Tahoma"/>
              </a:rPr>
              <a:t>s capacity than the Concorde?</a:t>
            </a:r>
          </a:p>
          <a:p>
            <a:pPr lvl="1">
              <a:defRPr/>
            </a:pPr>
            <a:r>
              <a:rPr lang="en-US" sz="1900" dirty="0" smtClean="0">
                <a:effectLst>
                  <a:outerShdw blurRad="38100" dist="38100" dir="2700000" algn="tl">
                    <a:srgbClr val="DDDDDD"/>
                  </a:outerShdw>
                </a:effectLst>
              </a:rPr>
              <a:t>470 passengers / 132 passengers = 3.6 X</a:t>
            </a:r>
            <a:endParaRPr lang="en-US" sz="1900" dirty="0">
              <a:effectLst>
                <a:outerShdw blurRad="38100" dist="38100" dir="2700000" algn="tl">
                  <a:srgbClr val="DDDDDD"/>
                </a:outerShdw>
              </a:effectLst>
            </a:endParaRPr>
          </a:p>
        </p:txBody>
      </p:sp>
      <p:pic>
        <p:nvPicPr>
          <p:cNvPr id="22533" name="Picture 12" descr="TN0068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81200"/>
            <a:ext cx="13112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534" name="Group 2"/>
          <p:cNvGrpSpPr>
            <a:grpSpLocks/>
          </p:cNvGrpSpPr>
          <p:nvPr/>
        </p:nvGrpSpPr>
        <p:grpSpPr bwMode="auto">
          <a:xfrm>
            <a:off x="152400" y="781050"/>
            <a:ext cx="7983538" cy="1760538"/>
            <a:chOff x="152400" y="781677"/>
            <a:chExt cx="7983537" cy="1759383"/>
          </a:xfrm>
        </p:grpSpPr>
        <p:pic>
          <p:nvPicPr>
            <p:cNvPr id="22536" name="Picture 4" descr="f01-13-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3698"/>
              <a:ext cx="7983537"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TextBox 1"/>
            <p:cNvSpPr txBox="1">
              <a:spLocks noChangeArrowheads="1"/>
            </p:cNvSpPr>
            <p:nvPr/>
          </p:nvSpPr>
          <p:spPr bwMode="auto">
            <a:xfrm>
              <a:off x="152400" y="783698"/>
              <a:ext cx="16764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800">
                  <a:solidFill>
                    <a:schemeClr val="bg1"/>
                  </a:solidFill>
                  <a:latin typeface="Arial Narrow" charset="0"/>
                  <a:cs typeface="Tahoma" charset="0"/>
                </a:rPr>
                <a:t>Airplane</a:t>
              </a:r>
            </a:p>
          </p:txBody>
        </p:sp>
        <p:sp>
          <p:nvSpPr>
            <p:cNvPr id="22538" name="TextBox 9"/>
            <p:cNvSpPr txBox="1">
              <a:spLocks noChangeArrowheads="1"/>
            </p:cNvSpPr>
            <p:nvPr/>
          </p:nvSpPr>
          <p:spPr bwMode="auto">
            <a:xfrm>
              <a:off x="1828800" y="783698"/>
              <a:ext cx="10668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capacity</a:t>
              </a:r>
            </a:p>
          </p:txBody>
        </p:sp>
        <p:sp>
          <p:nvSpPr>
            <p:cNvPr id="22539" name="TextBox 10"/>
            <p:cNvSpPr txBox="1">
              <a:spLocks noChangeArrowheads="1"/>
            </p:cNvSpPr>
            <p:nvPr/>
          </p:nvSpPr>
          <p:spPr bwMode="auto">
            <a:xfrm>
              <a:off x="2919750" y="781678"/>
              <a:ext cx="1483736"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range (miles)</a:t>
              </a:r>
            </a:p>
          </p:txBody>
        </p:sp>
        <p:sp>
          <p:nvSpPr>
            <p:cNvPr id="22540" name="TextBox 11"/>
            <p:cNvSpPr txBox="1">
              <a:spLocks noChangeArrowheads="1"/>
            </p:cNvSpPr>
            <p:nvPr/>
          </p:nvSpPr>
          <p:spPr bwMode="auto">
            <a:xfrm>
              <a:off x="4409189" y="783698"/>
              <a:ext cx="1503765"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speed (mph)</a:t>
              </a:r>
            </a:p>
          </p:txBody>
        </p:sp>
        <p:sp>
          <p:nvSpPr>
            <p:cNvPr id="22541" name="TextBox 12"/>
            <p:cNvSpPr txBox="1">
              <a:spLocks noChangeArrowheads="1"/>
            </p:cNvSpPr>
            <p:nvPr/>
          </p:nvSpPr>
          <p:spPr bwMode="auto">
            <a:xfrm>
              <a:off x="5943600" y="781677"/>
              <a:ext cx="2133600"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throughput (passengers x mph)</a:t>
              </a:r>
            </a:p>
          </p:txBody>
        </p:sp>
      </p:grpSp>
      <p:sp>
        <p:nvSpPr>
          <p:cNvPr id="16" name="Rectangle 15"/>
          <p:cNvSpPr/>
          <p:nvPr/>
        </p:nvSpPr>
        <p:spPr>
          <a:xfrm>
            <a:off x="4860032" y="179387"/>
            <a:ext cx="4223643" cy="46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p:cNvSpPr txBox="1">
            <a:spLocks noChangeArrowheads="1"/>
          </p:cNvSpPr>
          <p:nvPr/>
        </p:nvSpPr>
        <p:spPr>
          <a:xfrm>
            <a:off x="-13320" y="3751"/>
            <a:ext cx="9144000" cy="708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kern="1200" dirty="0" smtClean="0">
                <a:solidFill>
                  <a:schemeClr val="accent1"/>
                </a:solidFill>
                <a:latin typeface="+mn-lt"/>
                <a:ea typeface="+mn-ea"/>
                <a:cs typeface="+mn-cs"/>
              </a:defRPr>
            </a:lvl1pPr>
          </a:lstStyle>
          <a:p>
            <a:pPr>
              <a:defRPr/>
            </a:pPr>
            <a:r>
              <a:rPr lang="en-US" sz="3200" smtClean="0">
                <a:ea typeface="Tahoma"/>
              </a:rPr>
              <a:t>Which airplane is </a:t>
            </a:r>
            <a:r>
              <a:rPr lang="en-US" altLang="ja-JP" sz="3200" smtClean="0">
                <a:ea typeface="Tahoma"/>
              </a:rPr>
              <a:t>“</a:t>
            </a:r>
            <a:r>
              <a:rPr lang="en-US" sz="3200" smtClean="0">
                <a:ea typeface="Tahoma"/>
              </a:rPr>
              <a:t>best</a:t>
            </a:r>
            <a:r>
              <a:rPr lang="en-US" altLang="ja-JP" sz="3200" smtClean="0">
                <a:ea typeface="Tahoma"/>
              </a:rPr>
              <a:t>”</a:t>
            </a:r>
            <a:r>
              <a:rPr lang="en-US" sz="3200" smtClean="0">
                <a:ea typeface="Tahoma"/>
              </a:rPr>
              <a:t>?</a:t>
            </a:r>
            <a:endParaRPr lang="en-US" sz="3200">
              <a:ea typeface="Tahoma"/>
            </a:endParaRPr>
          </a:p>
        </p:txBody>
      </p:sp>
      <p:sp>
        <p:nvSpPr>
          <p:cNvPr id="20" name="TextBox 19"/>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t>Note: X is a ratio </a:t>
            </a:r>
            <a:r>
              <a:rPr lang="mr-IN" sz="3200" dirty="0" smtClean="0"/>
              <a:t>–</a:t>
            </a:r>
            <a:r>
              <a:rPr lang="en-US" sz="3200" dirty="0" smtClean="0"/>
              <a:t> no units</a:t>
            </a:r>
            <a:endParaRPr lang="en-US" sz="3200" i="1" dirty="0"/>
          </a:p>
        </p:txBody>
      </p:sp>
    </p:spTree>
    <p:extLst>
      <p:ext uri="{BB962C8B-B14F-4D97-AF65-F5344CB8AC3E}">
        <p14:creationId xmlns:p14="http://schemas.microsoft.com/office/powerpoint/2010/main" val="61275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9" name="Rectangle 5"/>
              <p:cNvSpPr>
                <a:spLocks noGrp="1" noChangeArrowheads="1"/>
              </p:cNvSpPr>
              <p:nvPr>
                <p:ph idx="1"/>
              </p:nvPr>
            </p:nvSpPr>
            <p:spPr>
              <a:xfrm>
                <a:off x="0" y="2514600"/>
                <a:ext cx="9144000" cy="4343400"/>
              </a:xfrm>
            </p:spPr>
            <p:txBody>
              <a:bodyPr>
                <a:normAutofit/>
              </a:bodyPr>
              <a:lstStyle/>
              <a:p>
                <a:pPr>
                  <a:defRPr/>
                </a:pPr>
                <a:r>
                  <a:rPr lang="en-US" sz="2400" dirty="0" smtClean="0">
                    <a:effectLst>
                      <a:outerShdw blurRad="38100" dist="38100" dir="2700000" algn="tl">
                        <a:srgbClr val="DDDDDD"/>
                      </a:outerShdw>
                    </a:effectLst>
                    <a:ea typeface="Tahoma"/>
                  </a:rPr>
                  <a:t>It </a:t>
                </a:r>
                <a:r>
                  <a:rPr lang="en-US" sz="2400" dirty="0">
                    <a:effectLst>
                      <a:outerShdw blurRad="38100" dist="38100" dir="2700000" algn="tl">
                        <a:srgbClr val="DDDDDD"/>
                      </a:outerShdw>
                    </a:effectLst>
                    <a:ea typeface="Tahoma"/>
                  </a:rPr>
                  <a:t>is roughly 4000 miles from Raleigh to Paris.  What is the </a:t>
                </a:r>
                <a:r>
                  <a:rPr lang="en-US" sz="2400" u="sng" dirty="0">
                    <a:effectLst>
                      <a:outerShdw blurRad="38100" dist="38100" dir="2700000" algn="tl">
                        <a:srgbClr val="DDDDDD"/>
                      </a:outerShdw>
                    </a:effectLst>
                    <a:ea typeface="Tahoma"/>
                  </a:rPr>
                  <a:t>throughput</a:t>
                </a:r>
                <a:r>
                  <a:rPr lang="en-US" sz="2400" dirty="0">
                    <a:effectLst>
                      <a:outerShdw blurRad="38100" dist="38100" dir="2700000" algn="tl">
                        <a:srgbClr val="DDDDDD"/>
                      </a:outerShdw>
                    </a:effectLst>
                    <a:ea typeface="Tahoma"/>
                  </a:rPr>
                  <a:t> of the 747 in passengers/</a:t>
                </a:r>
                <a:r>
                  <a:rPr lang="en-US" sz="2400" dirty="0" err="1">
                    <a:effectLst>
                      <a:outerShdw blurRad="38100" dist="38100" dir="2700000" algn="tl">
                        <a:srgbClr val="DDDDDD"/>
                      </a:outerShdw>
                    </a:effectLst>
                    <a:ea typeface="Tahoma"/>
                  </a:rPr>
                  <a:t>hr</a:t>
                </a:r>
                <a:r>
                  <a:rPr lang="en-US" sz="2400" dirty="0">
                    <a:effectLst>
                      <a:outerShdw blurRad="38100" dist="38100" dir="2700000" algn="tl">
                        <a:srgbClr val="DDDDDD"/>
                      </a:outerShdw>
                    </a:effectLst>
                    <a:ea typeface="Tahoma"/>
                  </a:rPr>
                  <a:t>? </a:t>
                </a:r>
                <a:endParaRPr lang="en-US" sz="2400" dirty="0" smtClean="0">
                  <a:effectLst>
                    <a:outerShdw blurRad="38100" dist="38100" dir="2700000" algn="tl">
                      <a:srgbClr val="DDDDDD"/>
                    </a:outerShdw>
                  </a:effectLst>
                  <a:ea typeface="Tahoma"/>
                </a:endParaRPr>
              </a:p>
              <a:p>
                <a:pPr lvl="1">
                  <a:defRPr/>
                </a:pPr>
                <a14:m>
                  <m:oMath xmlns:m="http://schemas.openxmlformats.org/officeDocument/2006/math">
                    <m:r>
                      <a:rPr lang="en-US" sz="2000" i="1">
                        <a:effectLst>
                          <a:outerShdw blurRad="38100" dist="38100" dir="2700000" algn="tl">
                            <a:srgbClr val="DDDDDD"/>
                          </a:outerShdw>
                        </a:effectLst>
                        <a:latin typeface="Cambria Math" charset="0"/>
                        <a:ea typeface="Tahoma"/>
                      </a:rPr>
                      <m:t>470</m:t>
                    </m:r>
                    <m:r>
                      <a:rPr lang="en-US" sz="2000" i="1">
                        <a:effectLst>
                          <a:outerShdw blurRad="38100" dist="38100" dir="2700000" algn="tl">
                            <a:srgbClr val="DDDDDD"/>
                          </a:outerShdw>
                        </a:effectLst>
                        <a:latin typeface="Cambria Math" charset="0"/>
                        <a:ea typeface="Tahoma"/>
                      </a:rPr>
                      <m:t> </m:t>
                    </m:r>
                    <m:r>
                      <a:rPr lang="en-US" sz="2000" i="1">
                        <a:effectLst>
                          <a:outerShdw blurRad="38100" dist="38100" dir="2700000" algn="tl">
                            <a:srgbClr val="DDDDDD"/>
                          </a:outerShdw>
                        </a:effectLst>
                        <a:latin typeface="Cambria Math" charset="0"/>
                        <a:ea typeface="Tahoma"/>
                      </a:rPr>
                      <m:t>𝑝𝑎𝑠𝑠𝑒𝑛𝑔𝑒𝑟𝑠</m:t>
                    </m:r>
                    <m:r>
                      <a:rPr lang="en-US" sz="2000" i="1">
                        <a:effectLst>
                          <a:outerShdw blurRad="38100" dist="38100" dir="2700000" algn="tl">
                            <a:srgbClr val="DDDDDD"/>
                          </a:outerShdw>
                        </a:effectLst>
                        <a:latin typeface="Cambria Math" charset="0"/>
                        <a:ea typeface="Tahoma"/>
                      </a:rPr>
                      <m:t> ∗ </m:t>
                    </m:r>
                    <m:f>
                      <m:fPr>
                        <m:ctrlPr>
                          <a:rPr lang="mr-IN" sz="2000" i="1">
                            <a:effectLst>
                              <a:outerShdw blurRad="38100" dist="38100" dir="2700000" algn="tl">
                                <a:srgbClr val="DDDDDD"/>
                              </a:outerShdw>
                            </a:effectLst>
                            <a:latin typeface="Cambria Math" charset="0"/>
                            <a:ea typeface="Tahoma"/>
                          </a:rPr>
                        </m:ctrlPr>
                      </m:fPr>
                      <m:num>
                        <m:r>
                          <a:rPr lang="en-US" sz="2000" i="1">
                            <a:effectLst>
                              <a:outerShdw blurRad="38100" dist="38100" dir="2700000" algn="tl">
                                <a:srgbClr val="DDDDDD"/>
                              </a:outerShdw>
                            </a:effectLst>
                            <a:latin typeface="Cambria Math" charset="0"/>
                            <a:ea typeface="Tahoma"/>
                          </a:rPr>
                          <m:t>610</m:t>
                        </m:r>
                        <m:f>
                          <m:fPr>
                            <m:ctrlPr>
                              <a:rPr lang="en-US" sz="2000" i="1">
                                <a:effectLst>
                                  <a:outerShdw blurRad="38100" dist="38100" dir="2700000" algn="tl">
                                    <a:srgbClr val="DDDDDD"/>
                                  </a:outerShdw>
                                </a:effectLst>
                                <a:latin typeface="Cambria Math" charset="0"/>
                                <a:ea typeface="Tahoma"/>
                              </a:rPr>
                            </m:ctrlPr>
                          </m:fPr>
                          <m:num>
                            <m:r>
                              <a:rPr lang="en-US" sz="2000" i="1">
                                <a:effectLst>
                                  <a:outerShdw blurRad="38100" dist="38100" dir="2700000" algn="tl">
                                    <a:srgbClr val="DDDDDD"/>
                                  </a:outerShdw>
                                </a:effectLst>
                                <a:latin typeface="Cambria Math" charset="0"/>
                                <a:ea typeface="Tahoma"/>
                              </a:rPr>
                              <m:t>𝑚𝑖𝑙𝑒𝑠</m:t>
                            </m:r>
                          </m:num>
                          <m:den>
                            <m:r>
                              <a:rPr lang="en-US" sz="2000" i="1">
                                <a:effectLst>
                                  <a:outerShdw blurRad="38100" dist="38100" dir="2700000" algn="tl">
                                    <a:srgbClr val="DDDDDD"/>
                                  </a:outerShdw>
                                </a:effectLst>
                                <a:latin typeface="Cambria Math" charset="0"/>
                                <a:ea typeface="Tahoma"/>
                              </a:rPr>
                              <m:t>h𝑟</m:t>
                            </m:r>
                          </m:den>
                        </m:f>
                      </m:num>
                      <m:den>
                        <m:r>
                          <a:rPr lang="en-US" sz="2000" i="1">
                            <a:effectLst>
                              <a:outerShdw blurRad="38100" dist="38100" dir="2700000" algn="tl">
                                <a:srgbClr val="DDDDDD"/>
                              </a:outerShdw>
                            </a:effectLst>
                            <a:latin typeface="Cambria Math" charset="0"/>
                            <a:ea typeface="Tahoma"/>
                          </a:rPr>
                          <m:t>4000 </m:t>
                        </m:r>
                        <m:r>
                          <a:rPr lang="en-US" sz="2000" i="1">
                            <a:effectLst>
                              <a:outerShdw blurRad="38100" dist="38100" dir="2700000" algn="tl">
                                <a:srgbClr val="DDDDDD"/>
                              </a:outerShdw>
                            </a:effectLst>
                            <a:latin typeface="Cambria Math" charset="0"/>
                            <a:ea typeface="Tahoma"/>
                          </a:rPr>
                          <m:t>𝑚𝑖𝑙𝑒𝑠</m:t>
                        </m:r>
                      </m:den>
                    </m:f>
                    <m:r>
                      <a:rPr lang="en-US" sz="2000" i="1">
                        <a:effectLst>
                          <a:outerShdw blurRad="38100" dist="38100" dir="2700000" algn="tl">
                            <a:srgbClr val="DDDDDD"/>
                          </a:outerShdw>
                        </a:effectLst>
                        <a:latin typeface="Cambria Math" charset="0"/>
                        <a:ea typeface="Tahoma"/>
                      </a:rPr>
                      <m:t>=</m:t>
                    </m:r>
                    <m:r>
                      <a:rPr lang="en-US" sz="2000" i="1">
                        <a:effectLst>
                          <a:outerShdw blurRad="38100" dist="38100" dir="2700000" algn="tl">
                            <a:srgbClr val="DDDDDD"/>
                          </a:outerShdw>
                        </a:effectLst>
                        <a:latin typeface="Cambria Math" charset="0"/>
                        <a:ea typeface="Tahoma"/>
                      </a:rPr>
                      <m:t>71.7</m:t>
                    </m:r>
                    <m:r>
                      <a:rPr lang="en-US" sz="2000" i="1">
                        <a:effectLst>
                          <a:outerShdw blurRad="38100" dist="38100" dir="2700000" algn="tl">
                            <a:srgbClr val="DDDDDD"/>
                          </a:outerShdw>
                        </a:effectLst>
                        <a:latin typeface="Cambria Math" charset="0"/>
                        <a:ea typeface="Tahoma"/>
                      </a:rPr>
                      <m:t> </m:t>
                    </m:r>
                    <m:r>
                      <a:rPr lang="en-US" sz="2000" i="1">
                        <a:effectLst>
                          <a:outerShdw blurRad="38100" dist="38100" dir="2700000" algn="tl">
                            <a:srgbClr val="DDDDDD"/>
                          </a:outerShdw>
                        </a:effectLst>
                        <a:latin typeface="Cambria Math" charset="0"/>
                        <a:ea typeface="Tahoma"/>
                      </a:rPr>
                      <m:t>𝑝𝑎𝑠𝑠𝑒𝑛𝑔𝑒𝑟𝑠</m:t>
                    </m:r>
                    <m:r>
                      <a:rPr lang="en-US" sz="2000" i="1">
                        <a:effectLst>
                          <a:outerShdw blurRad="38100" dist="38100" dir="2700000" algn="tl">
                            <a:srgbClr val="DDDDDD"/>
                          </a:outerShdw>
                        </a:effectLst>
                        <a:latin typeface="Cambria Math" charset="0"/>
                        <a:ea typeface="Tahoma"/>
                      </a:rPr>
                      <m:t>/</m:t>
                    </m:r>
                    <m:r>
                      <a:rPr lang="en-US" sz="2000" i="1">
                        <a:effectLst>
                          <a:outerShdw blurRad="38100" dist="38100" dir="2700000" algn="tl">
                            <a:srgbClr val="DDDDDD"/>
                          </a:outerShdw>
                        </a:effectLst>
                        <a:latin typeface="Cambria Math" charset="0"/>
                        <a:ea typeface="Tahoma"/>
                      </a:rPr>
                      <m:t>h𝑟</m:t>
                    </m:r>
                    <m:r>
                      <a:rPr lang="en-US" sz="2000" i="1">
                        <a:effectLst>
                          <a:outerShdw blurRad="38100" dist="38100" dir="2700000" algn="tl">
                            <a:srgbClr val="DDDDDD"/>
                          </a:outerShdw>
                        </a:effectLst>
                        <a:latin typeface="Cambria Math" charset="0"/>
                        <a:ea typeface="Tahoma"/>
                      </a:rPr>
                      <m:t> </m:t>
                    </m:r>
                  </m:oMath>
                </a14:m>
                <a:endParaRPr lang="en-US" sz="2000" dirty="0">
                  <a:effectLst>
                    <a:outerShdw blurRad="38100" dist="38100" dir="2700000" algn="tl">
                      <a:srgbClr val="DDDDDD"/>
                    </a:outerShdw>
                  </a:effectLst>
                  <a:ea typeface="Tahoma"/>
                </a:endParaRPr>
              </a:p>
              <a:p>
                <a:pPr>
                  <a:defRPr/>
                </a:pPr>
                <a:r>
                  <a:rPr lang="en-US" sz="2400" dirty="0" smtClean="0">
                    <a:effectLst>
                      <a:outerShdw blurRad="38100" dist="38100" dir="2700000" algn="tl">
                        <a:srgbClr val="DDDDDD"/>
                      </a:outerShdw>
                    </a:effectLst>
                    <a:ea typeface="Tahoma"/>
                  </a:rPr>
                  <a:t>The </a:t>
                </a:r>
                <a:r>
                  <a:rPr lang="en-US" sz="2400" dirty="0">
                    <a:effectLst>
                      <a:outerShdw blurRad="38100" dist="38100" dir="2700000" algn="tl">
                        <a:srgbClr val="DDDDDD"/>
                      </a:outerShdw>
                    </a:effectLst>
                    <a:ea typeface="Tahoma"/>
                  </a:rPr>
                  <a:t>Concorde?</a:t>
                </a:r>
              </a:p>
              <a:p>
                <a:pPr lvl="1">
                  <a:defRPr/>
                </a:pPr>
                <a14:m>
                  <m:oMath xmlns:m="http://schemas.openxmlformats.org/officeDocument/2006/math">
                    <m:r>
                      <a:rPr lang="en-US" sz="2000" i="1">
                        <a:effectLst>
                          <a:outerShdw blurRad="38100" dist="38100" dir="2700000" algn="tl">
                            <a:srgbClr val="DDDDDD"/>
                          </a:outerShdw>
                        </a:effectLst>
                        <a:latin typeface="Cambria Math" charset="0"/>
                        <a:ea typeface="Tahoma"/>
                      </a:rPr>
                      <m:t>132 </m:t>
                    </m:r>
                    <m:r>
                      <a:rPr lang="en-US" sz="2000" i="1">
                        <a:effectLst>
                          <a:outerShdw blurRad="38100" dist="38100" dir="2700000" algn="tl">
                            <a:srgbClr val="DDDDDD"/>
                          </a:outerShdw>
                        </a:effectLst>
                        <a:latin typeface="Cambria Math" charset="0"/>
                        <a:ea typeface="Tahoma"/>
                      </a:rPr>
                      <m:t>𝑝𝑎𝑠𝑠𝑒𝑛𝑔𝑒𝑟𝑠</m:t>
                    </m:r>
                    <m:r>
                      <a:rPr lang="en-US" sz="2000" i="1">
                        <a:effectLst>
                          <a:outerShdw blurRad="38100" dist="38100" dir="2700000" algn="tl">
                            <a:srgbClr val="DDDDDD"/>
                          </a:outerShdw>
                        </a:effectLst>
                        <a:latin typeface="Cambria Math" charset="0"/>
                        <a:ea typeface="Tahoma"/>
                      </a:rPr>
                      <m:t> ∗ </m:t>
                    </m:r>
                    <m:f>
                      <m:fPr>
                        <m:ctrlPr>
                          <a:rPr lang="mr-IN" sz="2000" i="1">
                            <a:effectLst>
                              <a:outerShdw blurRad="38100" dist="38100" dir="2700000" algn="tl">
                                <a:srgbClr val="DDDDDD"/>
                              </a:outerShdw>
                            </a:effectLst>
                            <a:latin typeface="Cambria Math" charset="0"/>
                            <a:ea typeface="Tahoma"/>
                          </a:rPr>
                        </m:ctrlPr>
                      </m:fPr>
                      <m:num>
                        <m:r>
                          <a:rPr lang="en-US" sz="2000" i="1">
                            <a:effectLst>
                              <a:outerShdw blurRad="38100" dist="38100" dir="2700000" algn="tl">
                                <a:srgbClr val="DDDDDD"/>
                              </a:outerShdw>
                            </a:effectLst>
                            <a:latin typeface="Cambria Math" charset="0"/>
                            <a:ea typeface="Tahoma"/>
                          </a:rPr>
                          <m:t>1350</m:t>
                        </m:r>
                        <m:f>
                          <m:fPr>
                            <m:ctrlPr>
                              <a:rPr lang="en-US" sz="2000" i="1">
                                <a:effectLst>
                                  <a:outerShdw blurRad="38100" dist="38100" dir="2700000" algn="tl">
                                    <a:srgbClr val="DDDDDD"/>
                                  </a:outerShdw>
                                </a:effectLst>
                                <a:latin typeface="Cambria Math" charset="0"/>
                                <a:ea typeface="Tahoma"/>
                              </a:rPr>
                            </m:ctrlPr>
                          </m:fPr>
                          <m:num>
                            <m:r>
                              <a:rPr lang="en-US" sz="2000" i="1">
                                <a:effectLst>
                                  <a:outerShdw blurRad="38100" dist="38100" dir="2700000" algn="tl">
                                    <a:srgbClr val="DDDDDD"/>
                                  </a:outerShdw>
                                </a:effectLst>
                                <a:latin typeface="Cambria Math" charset="0"/>
                                <a:ea typeface="Tahoma"/>
                              </a:rPr>
                              <m:t>𝑚𝑖𝑙𝑒𝑠</m:t>
                            </m:r>
                          </m:num>
                          <m:den>
                            <m:r>
                              <a:rPr lang="en-US" sz="2000" i="1">
                                <a:effectLst>
                                  <a:outerShdw blurRad="38100" dist="38100" dir="2700000" algn="tl">
                                    <a:srgbClr val="DDDDDD"/>
                                  </a:outerShdw>
                                </a:effectLst>
                                <a:latin typeface="Cambria Math" charset="0"/>
                                <a:ea typeface="Tahoma"/>
                              </a:rPr>
                              <m:t>h𝑟</m:t>
                            </m:r>
                          </m:den>
                        </m:f>
                      </m:num>
                      <m:den>
                        <m:r>
                          <a:rPr lang="en-US" sz="2000" i="1">
                            <a:effectLst>
                              <a:outerShdw blurRad="38100" dist="38100" dir="2700000" algn="tl">
                                <a:srgbClr val="DDDDDD"/>
                              </a:outerShdw>
                            </a:effectLst>
                            <a:latin typeface="Cambria Math" charset="0"/>
                            <a:ea typeface="Tahoma"/>
                          </a:rPr>
                          <m:t>4000 </m:t>
                        </m:r>
                        <m:r>
                          <a:rPr lang="en-US" sz="2000" i="1">
                            <a:effectLst>
                              <a:outerShdw blurRad="38100" dist="38100" dir="2700000" algn="tl">
                                <a:srgbClr val="DDDDDD"/>
                              </a:outerShdw>
                            </a:effectLst>
                            <a:latin typeface="Cambria Math" charset="0"/>
                            <a:ea typeface="Tahoma"/>
                          </a:rPr>
                          <m:t>𝑚𝑖𝑙𝑒𝑠</m:t>
                        </m:r>
                      </m:den>
                    </m:f>
                    <m:r>
                      <a:rPr lang="en-US" sz="2000" i="1">
                        <a:effectLst>
                          <a:outerShdw blurRad="38100" dist="38100" dir="2700000" algn="tl">
                            <a:srgbClr val="DDDDDD"/>
                          </a:outerShdw>
                        </a:effectLst>
                        <a:latin typeface="Cambria Math" charset="0"/>
                        <a:ea typeface="Tahoma"/>
                      </a:rPr>
                      <m:t>=44.6 </m:t>
                    </m:r>
                    <m:r>
                      <a:rPr lang="en-US" sz="2000" i="1">
                        <a:effectLst>
                          <a:outerShdw blurRad="38100" dist="38100" dir="2700000" algn="tl">
                            <a:srgbClr val="DDDDDD"/>
                          </a:outerShdw>
                        </a:effectLst>
                        <a:latin typeface="Cambria Math" charset="0"/>
                        <a:ea typeface="Tahoma"/>
                      </a:rPr>
                      <m:t>𝑝𝑎𝑠𝑠𝑒𝑛𝑔𝑒𝑟𝑠</m:t>
                    </m:r>
                    <m:r>
                      <a:rPr lang="en-US" sz="2000" i="1">
                        <a:effectLst>
                          <a:outerShdw blurRad="38100" dist="38100" dir="2700000" algn="tl">
                            <a:srgbClr val="DDDDDD"/>
                          </a:outerShdw>
                        </a:effectLst>
                        <a:latin typeface="Cambria Math" charset="0"/>
                        <a:ea typeface="Tahoma"/>
                      </a:rPr>
                      <m:t>/</m:t>
                    </m:r>
                    <m:r>
                      <a:rPr lang="en-US" sz="2000" i="1">
                        <a:effectLst>
                          <a:outerShdw blurRad="38100" dist="38100" dir="2700000" algn="tl">
                            <a:srgbClr val="DDDDDD"/>
                          </a:outerShdw>
                        </a:effectLst>
                        <a:latin typeface="Cambria Math" charset="0"/>
                        <a:ea typeface="Tahoma"/>
                      </a:rPr>
                      <m:t>h𝑟</m:t>
                    </m:r>
                    <m:r>
                      <a:rPr lang="en-US" sz="2000" i="1">
                        <a:effectLst>
                          <a:outerShdw blurRad="38100" dist="38100" dir="2700000" algn="tl">
                            <a:srgbClr val="DDDDDD"/>
                          </a:outerShdw>
                        </a:effectLst>
                        <a:latin typeface="Cambria Math" charset="0"/>
                        <a:ea typeface="Tahoma"/>
                      </a:rPr>
                      <m:t> </m:t>
                    </m:r>
                  </m:oMath>
                </a14:m>
                <a:endParaRPr lang="en-US" sz="2000" dirty="0" smtClean="0">
                  <a:effectLst>
                    <a:outerShdw blurRad="38100" dist="38100" dir="2700000" algn="tl">
                      <a:srgbClr val="DDDDDD"/>
                    </a:outerShdw>
                  </a:effectLst>
                  <a:ea typeface="Tahoma"/>
                </a:endParaRPr>
              </a:p>
              <a:p>
                <a:pPr>
                  <a:defRPr/>
                </a:pPr>
                <a:r>
                  <a:rPr lang="en-US" sz="2400" dirty="0" smtClean="0">
                    <a:effectLst>
                      <a:outerShdw blurRad="38100" dist="38100" dir="2700000" algn="tl">
                        <a:srgbClr val="DDDDDD"/>
                      </a:outerShdw>
                    </a:effectLst>
                    <a:ea typeface="Tahoma"/>
                  </a:rPr>
                  <a:t>What </a:t>
                </a:r>
                <a:r>
                  <a:rPr lang="en-US" sz="2400" dirty="0">
                    <a:effectLst>
                      <a:outerShdw blurRad="38100" dist="38100" dir="2700000" algn="tl">
                        <a:srgbClr val="DDDDDD"/>
                      </a:outerShdw>
                    </a:effectLst>
                    <a:ea typeface="Tahoma"/>
                  </a:rPr>
                  <a:t>is the </a:t>
                </a:r>
                <a:r>
                  <a:rPr lang="en-US" sz="2400" u="sng" dirty="0" smtClean="0">
                    <a:effectLst>
                      <a:outerShdw blurRad="38100" dist="38100" dir="2700000" algn="tl">
                        <a:srgbClr val="DDDDDD"/>
                      </a:outerShdw>
                    </a:effectLst>
                    <a:ea typeface="Tahoma"/>
                  </a:rPr>
                  <a:t>latency</a:t>
                </a:r>
                <a:r>
                  <a:rPr lang="en-US" sz="2400" dirty="0" smtClean="0">
                    <a:effectLst>
                      <a:outerShdw blurRad="38100" dist="38100" dir="2700000" algn="tl">
                        <a:srgbClr val="DDDDDD"/>
                      </a:outerShdw>
                    </a:effectLst>
                    <a:ea typeface="Tahoma"/>
                  </a:rPr>
                  <a:t> (trip time) of </a:t>
                </a:r>
                <a:r>
                  <a:rPr lang="en-US" sz="2400" dirty="0">
                    <a:effectLst>
                      <a:outerShdw blurRad="38100" dist="38100" dir="2700000" algn="tl">
                        <a:srgbClr val="DDDDDD"/>
                      </a:outerShdw>
                    </a:effectLst>
                    <a:ea typeface="Tahoma"/>
                  </a:rPr>
                  <a:t>the 747?  The Concorde?</a:t>
                </a:r>
              </a:p>
              <a:p>
                <a:pPr lvl="1">
                  <a:defRPr/>
                </a:pPr>
                <a14:m>
                  <m:oMath xmlns:m="http://schemas.openxmlformats.org/officeDocument/2006/math">
                    <m:f>
                      <m:fPr>
                        <m:ctrlPr>
                          <a:rPr lang="mr-IN" sz="1900" i="1" smtClean="0">
                            <a:effectLst>
                              <a:outerShdw blurRad="38100" dist="38100" dir="2700000" algn="tl">
                                <a:srgbClr val="DDDDDD"/>
                              </a:outerShdw>
                            </a:effectLst>
                            <a:latin typeface="Cambria Math" charset="0"/>
                          </a:rPr>
                        </m:ctrlPr>
                      </m:fPr>
                      <m:num>
                        <m:r>
                          <a:rPr lang="en-US" sz="1900" b="0" i="1" smtClean="0">
                            <a:effectLst>
                              <a:outerShdw blurRad="38100" dist="38100" dir="2700000" algn="tl">
                                <a:srgbClr val="DDDDDD"/>
                              </a:outerShdw>
                            </a:effectLst>
                            <a:latin typeface="Cambria Math" charset="0"/>
                          </a:rPr>
                          <m:t>4000 </m:t>
                        </m:r>
                        <m:r>
                          <a:rPr lang="en-US" sz="1900" b="0" i="1" smtClean="0">
                            <a:effectLst>
                              <a:outerShdw blurRad="38100" dist="38100" dir="2700000" algn="tl">
                                <a:srgbClr val="DDDDDD"/>
                              </a:outerShdw>
                            </a:effectLst>
                            <a:latin typeface="Cambria Math" charset="0"/>
                          </a:rPr>
                          <m:t>𝑚𝑖𝑙𝑒𝑠</m:t>
                        </m:r>
                      </m:num>
                      <m:den>
                        <m:r>
                          <a:rPr lang="en-US" sz="1900" b="0" i="1" smtClean="0">
                            <a:effectLst>
                              <a:outerShdw blurRad="38100" dist="38100" dir="2700000" algn="tl">
                                <a:srgbClr val="DDDDDD"/>
                              </a:outerShdw>
                            </a:effectLst>
                            <a:latin typeface="Cambria Math" charset="0"/>
                          </a:rPr>
                          <m:t>610 </m:t>
                        </m:r>
                        <m:r>
                          <a:rPr lang="en-US" sz="1900" b="0" i="1" smtClean="0">
                            <a:effectLst>
                              <a:outerShdw blurRad="38100" dist="38100" dir="2700000" algn="tl">
                                <a:srgbClr val="DDDDDD"/>
                              </a:outerShdw>
                            </a:effectLst>
                            <a:latin typeface="Cambria Math" charset="0"/>
                          </a:rPr>
                          <m:t>𝑚𝑖𝑙𝑒𝑠</m:t>
                        </m:r>
                        <m:r>
                          <a:rPr lang="en-US" sz="1900" b="0" i="1" smtClean="0">
                            <a:effectLst>
                              <a:outerShdw blurRad="38100" dist="38100" dir="2700000" algn="tl">
                                <a:srgbClr val="DDDDDD"/>
                              </a:outerShdw>
                            </a:effectLst>
                            <a:latin typeface="Cambria Math" charset="0"/>
                          </a:rPr>
                          <m:t>/</m:t>
                        </m:r>
                        <m:r>
                          <a:rPr lang="en-US" sz="1900" b="0" i="1" smtClean="0">
                            <a:effectLst>
                              <a:outerShdw blurRad="38100" dist="38100" dir="2700000" algn="tl">
                                <a:srgbClr val="DDDDDD"/>
                              </a:outerShdw>
                            </a:effectLst>
                            <a:latin typeface="Cambria Math" charset="0"/>
                          </a:rPr>
                          <m:t>h𝑟</m:t>
                        </m:r>
                      </m:den>
                    </m:f>
                    <m:r>
                      <a:rPr lang="en-US" sz="1900" b="0" i="1" smtClean="0">
                        <a:effectLst>
                          <a:outerShdw blurRad="38100" dist="38100" dir="2700000" algn="tl">
                            <a:srgbClr val="DDDDDD"/>
                          </a:outerShdw>
                        </a:effectLst>
                        <a:latin typeface="Cambria Math" charset="0"/>
                      </a:rPr>
                      <m:t>=6.56 </m:t>
                    </m:r>
                    <m:r>
                      <a:rPr lang="en-US" sz="1900" b="0" i="1" smtClean="0">
                        <a:effectLst>
                          <a:outerShdw blurRad="38100" dist="38100" dir="2700000" algn="tl">
                            <a:srgbClr val="DDDDDD"/>
                          </a:outerShdw>
                        </a:effectLst>
                        <a:latin typeface="Cambria Math" charset="0"/>
                      </a:rPr>
                      <m:t>h𝑟𝑠</m:t>
                    </m:r>
                  </m:oMath>
                </a14:m>
                <a:r>
                  <a:rPr lang="en-US" sz="1900" dirty="0" smtClean="0">
                    <a:effectLst>
                      <a:outerShdw blurRad="38100" dist="38100" dir="2700000" algn="tl">
                        <a:srgbClr val="DDDDDD"/>
                      </a:outerShdw>
                    </a:effectLst>
                  </a:rPr>
                  <a:t> , </a:t>
                </a:r>
                <a14:m>
                  <m:oMath xmlns:m="http://schemas.openxmlformats.org/officeDocument/2006/math">
                    <m:f>
                      <m:fPr>
                        <m:ctrlPr>
                          <a:rPr lang="mr-IN" sz="1900" i="1">
                            <a:effectLst>
                              <a:outerShdw blurRad="38100" dist="38100" dir="2700000" algn="tl">
                                <a:srgbClr val="DDDDDD"/>
                              </a:outerShdw>
                            </a:effectLst>
                            <a:latin typeface="Cambria Math" charset="0"/>
                          </a:rPr>
                        </m:ctrlPr>
                      </m:fPr>
                      <m:num>
                        <m:r>
                          <a:rPr lang="en-US" sz="1900" i="1">
                            <a:effectLst>
                              <a:outerShdw blurRad="38100" dist="38100" dir="2700000" algn="tl">
                                <a:srgbClr val="DDDDDD"/>
                              </a:outerShdw>
                            </a:effectLst>
                            <a:latin typeface="Cambria Math" charset="0"/>
                          </a:rPr>
                          <m:t>4000 </m:t>
                        </m:r>
                        <m:r>
                          <a:rPr lang="en-US" sz="1900" i="1">
                            <a:effectLst>
                              <a:outerShdw blurRad="38100" dist="38100" dir="2700000" algn="tl">
                                <a:srgbClr val="DDDDDD"/>
                              </a:outerShdw>
                            </a:effectLst>
                            <a:latin typeface="Cambria Math" charset="0"/>
                          </a:rPr>
                          <m:t>𝑚𝑖𝑙𝑒𝑠</m:t>
                        </m:r>
                      </m:num>
                      <m:den>
                        <m:r>
                          <a:rPr lang="en-US" sz="1900" b="0" i="1" smtClean="0">
                            <a:effectLst>
                              <a:outerShdw blurRad="38100" dist="38100" dir="2700000" algn="tl">
                                <a:srgbClr val="DDDDDD"/>
                              </a:outerShdw>
                            </a:effectLst>
                            <a:latin typeface="Cambria Math" charset="0"/>
                          </a:rPr>
                          <m:t>1350 </m:t>
                        </m:r>
                        <m:r>
                          <a:rPr lang="en-US" sz="1900" i="1">
                            <a:effectLst>
                              <a:outerShdw blurRad="38100" dist="38100" dir="2700000" algn="tl">
                                <a:srgbClr val="DDDDDD"/>
                              </a:outerShdw>
                            </a:effectLst>
                            <a:latin typeface="Cambria Math" charset="0"/>
                          </a:rPr>
                          <m:t>𝑚𝑖𝑙𝑒𝑠</m:t>
                        </m:r>
                        <m:r>
                          <a:rPr lang="en-US" sz="1900" i="1">
                            <a:effectLst>
                              <a:outerShdw blurRad="38100" dist="38100" dir="2700000" algn="tl">
                                <a:srgbClr val="DDDDDD"/>
                              </a:outerShdw>
                            </a:effectLst>
                            <a:latin typeface="Cambria Math" charset="0"/>
                          </a:rPr>
                          <m:t>/</m:t>
                        </m:r>
                        <m:r>
                          <a:rPr lang="en-US" sz="1900" i="1">
                            <a:effectLst>
                              <a:outerShdw blurRad="38100" dist="38100" dir="2700000" algn="tl">
                                <a:srgbClr val="DDDDDD"/>
                              </a:outerShdw>
                            </a:effectLst>
                            <a:latin typeface="Cambria Math" charset="0"/>
                          </a:rPr>
                          <m:t>h𝑟</m:t>
                        </m:r>
                      </m:den>
                    </m:f>
                    <m:r>
                      <a:rPr lang="en-US" sz="1900" i="1">
                        <a:effectLst>
                          <a:outerShdw blurRad="38100" dist="38100" dir="2700000" algn="tl">
                            <a:srgbClr val="DDDDDD"/>
                          </a:outerShdw>
                        </a:effectLst>
                        <a:latin typeface="Cambria Math" charset="0"/>
                      </a:rPr>
                      <m:t>=</m:t>
                    </m:r>
                    <m:r>
                      <a:rPr lang="en-US" sz="1900" b="0" i="1" smtClean="0">
                        <a:effectLst>
                          <a:outerShdw blurRad="38100" dist="38100" dir="2700000" algn="tl">
                            <a:srgbClr val="DDDDDD"/>
                          </a:outerShdw>
                        </a:effectLst>
                        <a:latin typeface="Cambria Math" charset="0"/>
                      </a:rPr>
                      <m:t>2.96 </m:t>
                    </m:r>
                    <m:r>
                      <a:rPr lang="en-US" sz="1900" i="1">
                        <a:effectLst>
                          <a:outerShdw blurRad="38100" dist="38100" dir="2700000" algn="tl">
                            <a:srgbClr val="DDDDDD"/>
                          </a:outerShdw>
                        </a:effectLst>
                        <a:latin typeface="Cambria Math" charset="0"/>
                      </a:rPr>
                      <m:t>h𝑟𝑠</m:t>
                    </m:r>
                  </m:oMath>
                </a14:m>
                <a:endParaRPr lang="en-US" sz="1900" dirty="0">
                  <a:effectLst>
                    <a:outerShdw blurRad="38100" dist="38100" dir="2700000" algn="tl">
                      <a:srgbClr val="DDDDDD"/>
                    </a:outerShdw>
                  </a:effectLst>
                </a:endParaRPr>
              </a:p>
            </p:txBody>
          </p:sp>
        </mc:Choice>
        <mc:Fallback>
          <p:sp>
            <p:nvSpPr>
              <p:cNvPr id="1029" name="Rectangle 5"/>
              <p:cNvSpPr>
                <a:spLocks noGrp="1" noRot="1" noChangeAspect="1" noMove="1" noResize="1" noEditPoints="1" noAdjustHandles="1" noChangeArrowheads="1" noChangeShapeType="1" noTextEdit="1"/>
              </p:cNvSpPr>
              <p:nvPr>
                <p:ph idx="1"/>
              </p:nvPr>
            </p:nvSpPr>
            <p:spPr>
              <a:xfrm>
                <a:off x="0" y="2514600"/>
                <a:ext cx="9144000" cy="4343400"/>
              </a:xfrm>
              <a:blipFill rotWithShape="0">
                <a:blip r:embed="rId2"/>
                <a:stretch>
                  <a:fillRect l="-933" t="-1264" r="-867"/>
                </a:stretch>
              </a:blipFill>
            </p:spPr>
            <p:txBody>
              <a:bodyPr/>
              <a:lstStyle/>
              <a:p>
                <a:r>
                  <a:rPr lang="en-US">
                    <a:noFill/>
                  </a:rPr>
                  <a:t> </a:t>
                </a:r>
              </a:p>
            </p:txBody>
          </p:sp>
        </mc:Fallback>
      </mc:AlternateContent>
      <p:pic>
        <p:nvPicPr>
          <p:cNvPr id="22533" name="Picture 12" descr="TN0068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130131"/>
            <a:ext cx="13112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534" name="Group 2"/>
          <p:cNvGrpSpPr>
            <a:grpSpLocks/>
          </p:cNvGrpSpPr>
          <p:nvPr/>
        </p:nvGrpSpPr>
        <p:grpSpPr bwMode="auto">
          <a:xfrm>
            <a:off x="152400" y="781050"/>
            <a:ext cx="7983538" cy="1760538"/>
            <a:chOff x="152400" y="781677"/>
            <a:chExt cx="7983537" cy="1759383"/>
          </a:xfrm>
        </p:grpSpPr>
        <p:pic>
          <p:nvPicPr>
            <p:cNvPr id="22536" name="Picture 4" descr="f01-13-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83698"/>
              <a:ext cx="7983537"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TextBox 1"/>
            <p:cNvSpPr txBox="1">
              <a:spLocks noChangeArrowheads="1"/>
            </p:cNvSpPr>
            <p:nvPr/>
          </p:nvSpPr>
          <p:spPr bwMode="auto">
            <a:xfrm>
              <a:off x="152400" y="783698"/>
              <a:ext cx="16764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800">
                  <a:solidFill>
                    <a:schemeClr val="bg1"/>
                  </a:solidFill>
                  <a:latin typeface="Arial Narrow" charset="0"/>
                  <a:cs typeface="Tahoma" charset="0"/>
                </a:rPr>
                <a:t>Airplane</a:t>
              </a:r>
            </a:p>
          </p:txBody>
        </p:sp>
        <p:sp>
          <p:nvSpPr>
            <p:cNvPr id="22538" name="TextBox 9"/>
            <p:cNvSpPr txBox="1">
              <a:spLocks noChangeArrowheads="1"/>
            </p:cNvSpPr>
            <p:nvPr/>
          </p:nvSpPr>
          <p:spPr bwMode="auto">
            <a:xfrm>
              <a:off x="1828800" y="783698"/>
              <a:ext cx="1066800" cy="54827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capacity</a:t>
              </a:r>
            </a:p>
          </p:txBody>
        </p:sp>
        <p:sp>
          <p:nvSpPr>
            <p:cNvPr id="22539" name="TextBox 10"/>
            <p:cNvSpPr txBox="1">
              <a:spLocks noChangeArrowheads="1"/>
            </p:cNvSpPr>
            <p:nvPr/>
          </p:nvSpPr>
          <p:spPr bwMode="auto">
            <a:xfrm>
              <a:off x="2919750" y="781678"/>
              <a:ext cx="1483736"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range (miles)</a:t>
              </a:r>
            </a:p>
          </p:txBody>
        </p:sp>
        <p:sp>
          <p:nvSpPr>
            <p:cNvPr id="22540" name="TextBox 11"/>
            <p:cNvSpPr txBox="1">
              <a:spLocks noChangeArrowheads="1"/>
            </p:cNvSpPr>
            <p:nvPr/>
          </p:nvSpPr>
          <p:spPr bwMode="auto">
            <a:xfrm>
              <a:off x="4409189" y="783698"/>
              <a:ext cx="1503765"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Cruising speed (mph)</a:t>
              </a:r>
            </a:p>
          </p:txBody>
        </p:sp>
        <p:sp>
          <p:nvSpPr>
            <p:cNvPr id="22541" name="TextBox 12"/>
            <p:cNvSpPr txBox="1">
              <a:spLocks noChangeArrowheads="1"/>
            </p:cNvSpPr>
            <p:nvPr/>
          </p:nvSpPr>
          <p:spPr bwMode="auto">
            <a:xfrm>
              <a:off x="5943600" y="781677"/>
              <a:ext cx="2133600" cy="548279"/>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b="1">
                  <a:solidFill>
                    <a:schemeClr val="tx1"/>
                  </a:solidFill>
                  <a:latin typeface="Tekton" charset="0"/>
                  <a:ea typeface="ＭＳ Ｐゴシック" charset="0"/>
                  <a:cs typeface="ＭＳ Ｐゴシック" charset="0"/>
                </a:defRPr>
              </a:lvl1pPr>
              <a:lvl2pPr marL="742950" indent="-285750">
                <a:defRPr sz="2400" b="1">
                  <a:solidFill>
                    <a:schemeClr val="tx1"/>
                  </a:solidFill>
                  <a:latin typeface="Tekton" charset="0"/>
                  <a:ea typeface="ＭＳ Ｐゴシック" charset="0"/>
                </a:defRPr>
              </a:lvl2pPr>
              <a:lvl3pPr marL="1143000" indent="-228600">
                <a:defRPr sz="2400" b="1">
                  <a:solidFill>
                    <a:schemeClr val="tx1"/>
                  </a:solidFill>
                  <a:latin typeface="Tekton" charset="0"/>
                  <a:ea typeface="ＭＳ Ｐゴシック" charset="0"/>
                </a:defRPr>
              </a:lvl3pPr>
              <a:lvl4pPr marL="1600200" indent="-228600">
                <a:defRPr sz="2400" b="1">
                  <a:solidFill>
                    <a:schemeClr val="tx1"/>
                  </a:solidFill>
                  <a:latin typeface="Tekton" charset="0"/>
                  <a:ea typeface="ＭＳ Ｐゴシック" charset="0"/>
                </a:defRPr>
              </a:lvl4pPr>
              <a:lvl5pPr marL="2057400" indent="-228600">
                <a:defRPr sz="2400" b="1">
                  <a:solidFill>
                    <a:schemeClr val="tx1"/>
                  </a:solidFill>
                  <a:latin typeface="Tekton" charset="0"/>
                  <a:ea typeface="ＭＳ Ｐゴシック" charset="0"/>
                </a:defRPr>
              </a:lvl5pPr>
              <a:lvl6pPr marL="2514600" indent="-228600" algn="r" eaLnBrk="0" fontAlgn="base" hangingPunct="0">
                <a:spcBef>
                  <a:spcPct val="0"/>
                </a:spcBef>
                <a:spcAft>
                  <a:spcPct val="0"/>
                </a:spcAft>
                <a:defRPr sz="2400" b="1">
                  <a:solidFill>
                    <a:schemeClr val="tx1"/>
                  </a:solidFill>
                  <a:latin typeface="Tekton" charset="0"/>
                  <a:ea typeface="ＭＳ Ｐゴシック" charset="0"/>
                </a:defRPr>
              </a:lvl6pPr>
              <a:lvl7pPr marL="2971800" indent="-228600" algn="r" eaLnBrk="0" fontAlgn="base" hangingPunct="0">
                <a:spcBef>
                  <a:spcPct val="0"/>
                </a:spcBef>
                <a:spcAft>
                  <a:spcPct val="0"/>
                </a:spcAft>
                <a:defRPr sz="2400" b="1">
                  <a:solidFill>
                    <a:schemeClr val="tx1"/>
                  </a:solidFill>
                  <a:latin typeface="Tekton" charset="0"/>
                  <a:ea typeface="ＭＳ Ｐゴシック" charset="0"/>
                </a:defRPr>
              </a:lvl7pPr>
              <a:lvl8pPr marL="3429000" indent="-228600" algn="r" eaLnBrk="0" fontAlgn="base" hangingPunct="0">
                <a:spcBef>
                  <a:spcPct val="0"/>
                </a:spcBef>
                <a:spcAft>
                  <a:spcPct val="0"/>
                </a:spcAft>
                <a:defRPr sz="2400" b="1">
                  <a:solidFill>
                    <a:schemeClr val="tx1"/>
                  </a:solidFill>
                  <a:latin typeface="Tekton" charset="0"/>
                  <a:ea typeface="ＭＳ Ｐゴシック" charset="0"/>
                </a:defRPr>
              </a:lvl8pPr>
              <a:lvl9pPr marL="3886200" indent="-228600" algn="r" eaLnBrk="0" fontAlgn="base" hangingPunct="0">
                <a:spcBef>
                  <a:spcPct val="0"/>
                </a:spcBef>
                <a:spcAft>
                  <a:spcPct val="0"/>
                </a:spcAft>
                <a:defRPr sz="2400" b="1">
                  <a:solidFill>
                    <a:schemeClr val="tx1"/>
                  </a:solidFill>
                  <a:latin typeface="Tekton" charset="0"/>
                  <a:ea typeface="ＭＳ Ｐゴシック" charset="0"/>
                </a:defRPr>
              </a:lvl9pPr>
            </a:lstStyle>
            <a:p>
              <a:pPr algn="ctr"/>
              <a:r>
                <a:rPr lang="en-US" sz="1600">
                  <a:solidFill>
                    <a:schemeClr val="bg1"/>
                  </a:solidFill>
                  <a:latin typeface="Arial Narrow" charset="0"/>
                  <a:cs typeface="Tahoma" charset="0"/>
                </a:rPr>
                <a:t>Passenger throughput (passengers x mph)</a:t>
              </a:r>
            </a:p>
          </p:txBody>
        </p:sp>
      </p:grpSp>
      <p:sp>
        <p:nvSpPr>
          <p:cNvPr id="16" name="Rectangle 15"/>
          <p:cNvSpPr/>
          <p:nvPr/>
        </p:nvSpPr>
        <p:spPr>
          <a:xfrm>
            <a:off x="4860032" y="179387"/>
            <a:ext cx="4223643" cy="46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p:cNvSpPr txBox="1">
            <a:spLocks noChangeArrowheads="1"/>
          </p:cNvSpPr>
          <p:nvPr/>
        </p:nvSpPr>
        <p:spPr>
          <a:xfrm>
            <a:off x="-13320" y="3751"/>
            <a:ext cx="9144000" cy="708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kern="1200" dirty="0" smtClean="0">
                <a:solidFill>
                  <a:schemeClr val="accent1"/>
                </a:solidFill>
                <a:latin typeface="+mn-lt"/>
                <a:ea typeface="+mn-ea"/>
                <a:cs typeface="+mn-cs"/>
              </a:defRPr>
            </a:lvl1pPr>
          </a:lstStyle>
          <a:p>
            <a:pPr>
              <a:defRPr/>
            </a:pPr>
            <a:r>
              <a:rPr lang="en-US" sz="3200" smtClean="0">
                <a:ea typeface="Tahoma"/>
              </a:rPr>
              <a:t>Which airplane is </a:t>
            </a:r>
            <a:r>
              <a:rPr lang="en-US" altLang="ja-JP" sz="3200" smtClean="0">
                <a:ea typeface="Tahoma"/>
              </a:rPr>
              <a:t>“</a:t>
            </a:r>
            <a:r>
              <a:rPr lang="en-US" sz="3200" smtClean="0">
                <a:ea typeface="Tahoma"/>
              </a:rPr>
              <a:t>best</a:t>
            </a:r>
            <a:r>
              <a:rPr lang="en-US" altLang="ja-JP" sz="3200" smtClean="0">
                <a:ea typeface="Tahoma"/>
              </a:rPr>
              <a:t>”</a:t>
            </a:r>
            <a:r>
              <a:rPr lang="en-US" sz="3200" smtClean="0">
                <a:ea typeface="Tahoma"/>
              </a:rPr>
              <a:t>?</a:t>
            </a:r>
            <a:endParaRPr lang="en-US" sz="3200">
              <a:ea typeface="Tahoma"/>
            </a:endParaRPr>
          </a:p>
        </p:txBody>
      </p:sp>
      <p:sp>
        <p:nvSpPr>
          <p:cNvPr id="15" name="TextBox 14"/>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t>Note: Dimensional analysis is your friend</a:t>
            </a:r>
            <a:endParaRPr lang="en-US" sz="3200" i="1" dirty="0"/>
          </a:p>
        </p:txBody>
      </p:sp>
    </p:spTree>
    <p:extLst>
      <p:ext uri="{BB962C8B-B14F-4D97-AF65-F5344CB8AC3E}">
        <p14:creationId xmlns:p14="http://schemas.microsoft.com/office/powerpoint/2010/main" val="1689394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11459</TotalTime>
  <Words>3453</Words>
  <Application>Microsoft Macintosh PowerPoint</Application>
  <PresentationFormat>On-screen Show (4:3)</PresentationFormat>
  <Paragraphs>585</Paragraphs>
  <Slides>55</Slides>
  <Notes>41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70" baseType="lpstr">
      <vt:lpstr>Arial Narrow</vt:lpstr>
      <vt:lpstr>Calibri</vt:lpstr>
      <vt:lpstr>Cambria Math</vt:lpstr>
      <vt:lpstr>Mangal</vt:lpstr>
      <vt:lpstr>ＭＳ Ｐゴシック</vt:lpstr>
      <vt:lpstr>Tahoma</vt:lpstr>
      <vt:lpstr>Tekton</vt:lpstr>
      <vt:lpstr>Times New Roman</vt:lpstr>
      <vt:lpstr>Wingdings</vt:lpstr>
      <vt:lpstr>Wingdings 2</vt:lpstr>
      <vt:lpstr>Arial</vt:lpstr>
      <vt:lpstr>Office Theme</vt:lpstr>
      <vt:lpstr>Equation</vt:lpstr>
      <vt:lpstr>Worksheet</vt:lpstr>
      <vt:lpstr>Excel.Chart.8</vt:lpstr>
      <vt:lpstr>Performance</vt:lpstr>
      <vt:lpstr>Topics</vt:lpstr>
      <vt:lpstr>Why Study Performance?</vt:lpstr>
      <vt:lpstr>What is Performance?</vt:lpstr>
      <vt:lpstr>Performance Metrics</vt:lpstr>
      <vt:lpstr>Which airplane is “best”?</vt:lpstr>
      <vt:lpstr>Which airplane is “best”?</vt:lpstr>
      <vt:lpstr>PowerPoint Presentation</vt:lpstr>
      <vt:lpstr>PowerPoint Presentation</vt:lpstr>
      <vt:lpstr>Performance Metrics</vt:lpstr>
      <vt:lpstr>Execution Time</vt:lpstr>
      <vt:lpstr>Performance</vt:lpstr>
      <vt:lpstr>Performance</vt:lpstr>
      <vt:lpstr>Performance: Pitfalls of using %</vt:lpstr>
      <vt:lpstr>CPU Clocking</vt:lpstr>
      <vt:lpstr>Program Clock Cycles</vt:lpstr>
      <vt:lpstr>From Cycles to *seconds</vt:lpstr>
      <vt:lpstr>How Many Cycles in a Program?</vt:lpstr>
      <vt:lpstr>Instruction Count and CPI</vt:lpstr>
      <vt:lpstr>Now that we understand cycles</vt:lpstr>
      <vt:lpstr>Computer Performance Measure</vt:lpstr>
      <vt:lpstr>How to Improve Performance?</vt:lpstr>
      <vt:lpstr>Example</vt:lpstr>
      <vt:lpstr>Performance Traps</vt:lpstr>
      <vt:lpstr>CPI Example</vt:lpstr>
      <vt:lpstr>CPI in More Detail</vt:lpstr>
      <vt:lpstr>Example: Compiler’s Impact</vt:lpstr>
      <vt:lpstr>Another CPI Example</vt:lpstr>
      <vt:lpstr>Performance Summary</vt:lpstr>
      <vt:lpstr>Comparing Computers</vt:lpstr>
      <vt:lpstr>Benchmarks</vt:lpstr>
      <vt:lpstr>SPEC ’95</vt:lpstr>
      <vt:lpstr>SPEC 2006</vt:lpstr>
      <vt:lpstr>Other Popular Benchmarks</vt:lpstr>
      <vt:lpstr>Amdahl’s Law</vt:lpstr>
      <vt:lpstr>Amdahl’s Law:  Example</vt:lpstr>
      <vt:lpstr>Example</vt:lpstr>
      <vt:lpstr>Example</vt:lpstr>
      <vt:lpstr>Design Tradeoffs</vt:lpstr>
      <vt:lpstr>Power Consumption</vt:lpstr>
      <vt:lpstr>Dynamic Power Consumption</vt:lpstr>
      <vt:lpstr>Dynamic Power Consumption</vt:lpstr>
      <vt:lpstr>Static Power Consumption</vt:lpstr>
      <vt:lpstr>Combining Dynamic + Static</vt:lpstr>
      <vt:lpstr>Power Consumption Example</vt:lpstr>
      <vt:lpstr>Power Trends</vt:lpstr>
      <vt:lpstr>Reducing Dynamic Power</vt:lpstr>
      <vt:lpstr>The Power Wall</vt:lpstr>
      <vt:lpstr>Fallacy: Low Power at Idle</vt:lpstr>
      <vt:lpstr>Moore’s Law:  Uniprocessor Perf.</vt:lpstr>
      <vt:lpstr>Multiprocessors</vt:lpstr>
      <vt:lpstr>Manufacturing ICs</vt:lpstr>
      <vt:lpstr>Integrated Circuit Cost</vt:lpstr>
      <vt:lpstr>Remember</vt:lpstr>
      <vt:lpstr>Concluding Remarks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 What is it, and how is it related to Computer Science anyway?</dc:title>
  <dc:creator>mike</dc:creator>
  <cp:lastModifiedBy>Don Porter</cp:lastModifiedBy>
  <cp:revision>219</cp:revision>
  <dcterms:created xsi:type="dcterms:W3CDTF">2012-09-21T01:57:31Z</dcterms:created>
  <dcterms:modified xsi:type="dcterms:W3CDTF">2018-01-15T16:41:14Z</dcterms:modified>
</cp:coreProperties>
</file>