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67" autoAdjust="0"/>
    <p:restoredTop sz="92596" autoAdjust="0"/>
  </p:normalViewPr>
  <p:slideViewPr>
    <p:cSldViewPr>
      <p:cViewPr varScale="1">
        <p:scale>
          <a:sx n="95" d="100"/>
          <a:sy n="95" d="100"/>
        </p:scale>
        <p:origin x="13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2/12/18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2/12/18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7410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1113" y="3475038"/>
            <a:ext cx="7038975" cy="3289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6711" tIns="48355" rIns="96711" bIns="48355"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774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2/12/18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2/12/18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2/12/18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2/12/18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2/12/18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2/12/18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2/12/18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2/12/18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4716016" y="116632"/>
            <a:ext cx="44279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411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Computer Organization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54013"/>
            <a:ext cx="8534400" cy="2370137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</a:br>
            <a:r>
              <a:rPr lang="en-US" sz="3600" b="1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Computer Organization and Design</a:t>
            </a:r>
            <a:br>
              <a:rPr lang="en-US" sz="3600" b="1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</a:br>
            <a:br>
              <a:rPr lang="en-US" sz="3600" b="1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</a:br>
            <a:r>
              <a:rPr lang="en-US" sz="36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Pointers, Arrays and Strings in C</a:t>
            </a:r>
            <a:endParaRPr lang="en-US" sz="3600" b="1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 2" charset="0"/>
              <a:buNone/>
              <a:defRPr/>
            </a:pP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Don Porter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487808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Pointer summary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In the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C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world and in the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machine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world: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 pointer is just the address of an object in memory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size of pointer itself is fixed regardless of size of object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to get to the next object: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in machine code:  increment pointer by the object’s size in bytes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in C:  increment pointer by 1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to get the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ith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object: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in machine code:  add </a:t>
            </a:r>
            <a:r>
              <a:rPr lang="en-US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</a:rPr>
              <a:t>i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</a:rPr>
              <a:t>*</a:t>
            </a:r>
            <a:r>
              <a:rPr lang="en-US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</a:rPr>
              <a:t>sizeof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</a:rPr>
              <a:t>(object)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to pointer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in C:  add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</a:rPr>
              <a:t>i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to pointer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Examples:</a:t>
            </a:r>
          </a:p>
          <a:p>
            <a:pPr lvl="1">
              <a:defRPr/>
            </a:pP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</a:rPr>
              <a:t>int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</a:rPr>
              <a:t> R[5]; //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  <a:sym typeface="Wingdings" charset="0"/>
              </a:rPr>
              <a:t>20 bytes storage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  <a:sym typeface="Wingdings" charset="0"/>
              </a:rPr>
              <a:t>R[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  <a:sym typeface="Wingdings" charset="0"/>
              </a:rPr>
              <a:t>i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  <a:sym typeface="Wingdings" charset="0"/>
              </a:rPr>
              <a:t>]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sym typeface="Wingdings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 charset="0"/>
              </a:rPr>
              <a:t>is same as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  <a:sym typeface="Wingdings" charset="0"/>
              </a:rPr>
              <a:t>*(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  <a:sym typeface="Wingdings" charset="0"/>
              </a:rPr>
              <a:t>R+i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  <a:sym typeface="Wingdings" charset="0"/>
              </a:rPr>
              <a:t>)</a:t>
            </a:r>
          </a:p>
          <a:p>
            <a:pPr lvl="1">
              <a:defRPr/>
            </a:pP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  <a:sym typeface="Wingdings" charset="0"/>
              </a:rPr>
              <a:t>int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  <a:sym typeface="Wingdings" charset="0"/>
              </a:rPr>
              <a:t> *p = &amp;R[3]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sym typeface="Wingdings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 charset="0"/>
              </a:rPr>
              <a:t>is same as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sym typeface="Wingdings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  <a:sym typeface="Wingdings" charset="0"/>
              </a:rPr>
              <a:t>p = (R+3)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sym typeface="Wingdings" charset="0"/>
              </a:rPr>
              <a:t> 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sym typeface="Wingdings" charset="0"/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 charset="0"/>
              </a:rPr>
              <a:t>(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  <a:sym typeface="Wingdings" charset="0"/>
              </a:rPr>
              <a:t>p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sym typeface="Wingdings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 charset="0"/>
              </a:rPr>
              <a:t>points 12 bytes after start of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  <a:sym typeface="Wingdings" charset="0"/>
              </a:rPr>
              <a:t>R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 charset="0"/>
              </a:rPr>
              <a:t>)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1753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Strings in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 string type in C 😞  What?!</a:t>
            </a:r>
          </a:p>
          <a:p>
            <a:pPr lvl="1"/>
            <a:r>
              <a:rPr lang="en-US" dirty="0"/>
              <a:t>Only low-level support for strings as character arrays</a:t>
            </a:r>
          </a:p>
          <a:p>
            <a:pPr lvl="2"/>
            <a:r>
              <a:rPr lang="en-US" dirty="0"/>
              <a:t>char s[]		// array of characters</a:t>
            </a:r>
          </a:p>
          <a:p>
            <a:pPr lvl="2"/>
            <a:r>
              <a:rPr lang="en-US" dirty="0"/>
              <a:t>char *s		// pointer to the beginning of a string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But a rich library of string processing functions 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string.h</a:t>
            </a:r>
            <a:r>
              <a:rPr lang="en-US" dirty="0">
                <a:latin typeface="Courier New"/>
                <a:cs typeface="Courier New"/>
              </a:rPr>
              <a:t>)</a:t>
            </a:r>
          </a:p>
          <a:p>
            <a:pPr lvl="2"/>
            <a:r>
              <a:rPr lang="en-US" dirty="0"/>
              <a:t>reading:  </a:t>
            </a:r>
            <a:r>
              <a:rPr lang="en-US" dirty="0" err="1"/>
              <a:t>scanf</a:t>
            </a:r>
            <a:r>
              <a:rPr lang="en-US" dirty="0"/>
              <a:t>(), </a:t>
            </a:r>
            <a:r>
              <a:rPr lang="en-US" dirty="0" err="1"/>
              <a:t>fgets</a:t>
            </a:r>
            <a:r>
              <a:rPr lang="en-US" dirty="0"/>
              <a:t>(), etc.</a:t>
            </a:r>
          </a:p>
          <a:p>
            <a:pPr lvl="2"/>
            <a:r>
              <a:rPr lang="en-US" dirty="0"/>
              <a:t>printing:  </a:t>
            </a:r>
            <a:r>
              <a:rPr lang="en-US" dirty="0" err="1"/>
              <a:t>printf</a:t>
            </a:r>
            <a:r>
              <a:rPr lang="en-US" dirty="0"/>
              <a:t>(), puts(), etc.</a:t>
            </a:r>
          </a:p>
          <a:p>
            <a:pPr lvl="2"/>
            <a:r>
              <a:rPr lang="en-US" dirty="0"/>
              <a:t>processing:  </a:t>
            </a:r>
            <a:r>
              <a:rPr lang="en-US" dirty="0" err="1"/>
              <a:t>strcpy</a:t>
            </a:r>
            <a:r>
              <a:rPr lang="en-US" dirty="0"/>
              <a:t>(), </a:t>
            </a:r>
            <a:r>
              <a:rPr lang="en-US" dirty="0" err="1"/>
              <a:t>strlen</a:t>
            </a:r>
            <a:r>
              <a:rPr lang="en-US" dirty="0"/>
              <a:t>(), </a:t>
            </a:r>
            <a:r>
              <a:rPr lang="en-US" dirty="0" err="1"/>
              <a:t>strcat</a:t>
            </a:r>
            <a:r>
              <a:rPr lang="en-US" dirty="0"/>
              <a:t>(), </a:t>
            </a:r>
            <a:r>
              <a:rPr lang="en-US" dirty="0" err="1"/>
              <a:t>strcmp</a:t>
            </a:r>
            <a:r>
              <a:rPr lang="en-US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437254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Strings in C:  NULL termination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All C functions assume string terminates with a NULL</a:t>
            </a:r>
          </a:p>
          <a:p>
            <a:pPr lvl="1"/>
            <a:r>
              <a:rPr lang="en-US" dirty="0"/>
              <a:t>NULL = ASCII 0 character</a:t>
            </a:r>
          </a:p>
          <a:p>
            <a:pPr lvl="2"/>
            <a:r>
              <a:rPr lang="en-US" dirty="0"/>
              <a:t>also written as ‘\0’</a:t>
            </a:r>
          </a:p>
          <a:p>
            <a:pPr lvl="2"/>
            <a:endParaRPr lang="en-US" dirty="0"/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“hello” is actually </a:t>
            </a:r>
            <a:r>
              <a:rPr lang="en-US" dirty="0">
                <a:latin typeface="Courier New"/>
                <a:cs typeface="Courier New"/>
              </a:rPr>
              <a:t>{ ‘h’ ‘e’ ‘l’ ‘l’ ‘o’ ‘\0’ }</a:t>
            </a:r>
            <a:endParaRPr lang="en-US" dirty="0"/>
          </a:p>
          <a:p>
            <a:pPr lvl="1"/>
            <a:r>
              <a:rPr lang="en-US" dirty="0"/>
              <a:t>uses 6 characters, not 5</a:t>
            </a:r>
          </a:p>
          <a:p>
            <a:pPr lvl="2"/>
            <a:r>
              <a:rPr lang="en-US" dirty="0"/>
              <a:t>so, for a string with N real characters, declare it as </a:t>
            </a:r>
            <a:r>
              <a:rPr lang="en-US" dirty="0">
                <a:latin typeface="Courier New"/>
                <a:cs typeface="Courier New"/>
              </a:rPr>
              <a:t>char S[N+1]</a:t>
            </a:r>
          </a:p>
          <a:p>
            <a:pPr lvl="1"/>
            <a:r>
              <a:rPr lang="en-US" dirty="0"/>
              <a:t>but C functions define its length as 5</a:t>
            </a:r>
          </a:p>
          <a:p>
            <a:pPr lvl="2"/>
            <a:r>
              <a:rPr lang="en-US" dirty="0" err="1">
                <a:latin typeface="Courier New"/>
                <a:cs typeface="Courier New"/>
              </a:rPr>
              <a:t>strlen</a:t>
            </a:r>
            <a:r>
              <a:rPr lang="en-US" dirty="0">
                <a:latin typeface="Courier New"/>
                <a:cs typeface="Courier New"/>
              </a:rPr>
              <a:t>(“hello”)</a:t>
            </a:r>
            <a:r>
              <a:rPr lang="en-US" dirty="0"/>
              <a:t> returns 5</a:t>
            </a:r>
          </a:p>
          <a:p>
            <a:pPr lvl="1"/>
            <a:r>
              <a:rPr lang="en-US" dirty="0" err="1"/>
              <a:t>fputs</a:t>
            </a:r>
            <a:r>
              <a:rPr lang="en-US" dirty="0"/>
              <a:t>(), </a:t>
            </a:r>
            <a:r>
              <a:rPr lang="en-US" dirty="0" err="1"/>
              <a:t>printf</a:t>
            </a:r>
            <a:r>
              <a:rPr lang="en-US" dirty="0"/>
              <a:t>(), etc. will print the string until they see a ‘\0’</a:t>
            </a:r>
          </a:p>
          <a:p>
            <a:pPr lvl="1"/>
            <a:endParaRPr lang="en-US" dirty="0"/>
          </a:p>
          <a:p>
            <a:r>
              <a:rPr lang="en-US" dirty="0"/>
              <a:t>Be mindful of the terminating character!</a:t>
            </a:r>
          </a:p>
        </p:txBody>
      </p:sp>
    </p:spTree>
    <p:extLst>
      <p:ext uri="{BB962C8B-B14F-4D97-AF65-F5344CB8AC3E}">
        <p14:creationId xmlns:p14="http://schemas.microsoft.com/office/powerpoint/2010/main" val="3755035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Declaring strings statically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Statically (if size is known at compile time)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char S[6] = “hello”;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char S[] = “hello”;	</a:t>
            </a:r>
            <a:r>
              <a:rPr lang="en-US" dirty="0">
                <a:cs typeface="Courier New"/>
              </a:rPr>
              <a:t>// compiler puts in the size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char </a:t>
            </a:r>
            <a:r>
              <a:rPr lang="en-US" dirty="0" err="1">
                <a:latin typeface="Courier New"/>
                <a:cs typeface="Courier New"/>
              </a:rPr>
              <a:t>string_array</a:t>
            </a:r>
            <a:r>
              <a:rPr lang="en-US" dirty="0">
                <a:latin typeface="Courier New"/>
                <a:cs typeface="Courier New"/>
              </a:rPr>
              <a:t>[5][10];</a:t>
            </a:r>
          </a:p>
          <a:p>
            <a:pPr lvl="2"/>
            <a:r>
              <a:rPr lang="en-US" dirty="0"/>
              <a:t>an array of 5 strings, each up to 9 characters long (plus NULL)</a:t>
            </a:r>
          </a:p>
          <a:p>
            <a:pPr lvl="2"/>
            <a:r>
              <a:rPr lang="en-US" dirty="0" err="1"/>
              <a:t>string_array</a:t>
            </a:r>
            <a:r>
              <a:rPr lang="en-US" dirty="0"/>
              <a:t>[0] is the 0-th (very first) string</a:t>
            </a:r>
          </a:p>
          <a:p>
            <a:pPr lvl="2"/>
            <a:r>
              <a:rPr lang="en-US" dirty="0" err="1"/>
              <a:t>string_array</a:t>
            </a:r>
            <a:r>
              <a:rPr lang="en-US" dirty="0"/>
              <a:t>[4] is the 4</a:t>
            </a:r>
            <a:r>
              <a:rPr lang="en-US" baseline="30000" dirty="0"/>
              <a:t>th</a:t>
            </a:r>
            <a:r>
              <a:rPr lang="en-US" dirty="0"/>
              <a:t> (last) string</a:t>
            </a:r>
          </a:p>
          <a:p>
            <a:pPr lvl="2"/>
            <a:r>
              <a:rPr lang="en-US" dirty="0" err="1"/>
              <a:t>string_array</a:t>
            </a:r>
            <a:r>
              <a:rPr lang="en-US" dirty="0"/>
              <a:t>[0][4] is the 4</a:t>
            </a:r>
            <a:r>
              <a:rPr lang="en-US" baseline="30000" dirty="0"/>
              <a:t>th</a:t>
            </a:r>
            <a:r>
              <a:rPr lang="en-US" dirty="0"/>
              <a:t> character of the first string</a:t>
            </a:r>
          </a:p>
          <a:p>
            <a:pPr lvl="2"/>
            <a:r>
              <a:rPr lang="en-US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22000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Declaring strings dynamically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Dynamically (if size is known only at run time)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declare a pointer</a:t>
            </a:r>
          </a:p>
          <a:p>
            <a:pPr marL="1314450" lvl="2" indent="-457200"/>
            <a:r>
              <a:rPr lang="en-US" sz="1800" dirty="0">
                <a:latin typeface="Courier New"/>
                <a:cs typeface="Courier New"/>
              </a:rPr>
              <a:t>char *s;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determine size (at run time), e.g., 99 real characters + NULL</a:t>
            </a:r>
          </a:p>
          <a:p>
            <a:pPr marL="1314450" lvl="2" indent="-457200"/>
            <a:r>
              <a:rPr lang="en-US" sz="1800" dirty="0"/>
              <a:t>size is 100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allocate space in memory</a:t>
            </a:r>
          </a:p>
          <a:p>
            <a:pPr marL="1314450" lvl="2" indent="-457200"/>
            <a:r>
              <a:rPr lang="en-US" sz="1800" dirty="0">
                <a:latin typeface="Courier New"/>
                <a:cs typeface="Courier New"/>
              </a:rPr>
              <a:t>s = </a:t>
            </a:r>
            <a:r>
              <a:rPr lang="en-US" sz="1800" dirty="0" err="1">
                <a:latin typeface="Courier New"/>
                <a:cs typeface="Courier New"/>
              </a:rPr>
              <a:t>malloc</a:t>
            </a:r>
            <a:r>
              <a:rPr lang="en-US" sz="1800" dirty="0">
                <a:latin typeface="Courier New"/>
                <a:cs typeface="Courier New"/>
              </a:rPr>
              <a:t>(100);</a:t>
            </a:r>
          </a:p>
          <a:p>
            <a:pPr marL="1314450" lvl="2" indent="-457200"/>
            <a:r>
              <a:rPr lang="en-US" sz="1800" dirty="0"/>
              <a:t>BUT remember:  there is no bounds checking, so do not put a string with more than 99 real characters in </a:t>
            </a:r>
            <a:r>
              <a:rPr lang="en-US" sz="1800" dirty="0">
                <a:latin typeface="Courier New"/>
                <a:cs typeface="Courier New"/>
              </a:rPr>
              <a:t>s</a:t>
            </a:r>
            <a:r>
              <a:rPr lang="en-US" sz="1800" dirty="0"/>
              <a:t>…</a:t>
            </a:r>
          </a:p>
          <a:p>
            <a:pPr marL="1314450" lvl="2" indent="-457200"/>
            <a:endParaRPr lang="en-US" sz="2000" dirty="0"/>
          </a:p>
          <a:p>
            <a:r>
              <a:rPr lang="en-US" sz="2400" dirty="0"/>
              <a:t>Comparison to Java</a:t>
            </a:r>
          </a:p>
          <a:p>
            <a:pPr lvl="1"/>
            <a:r>
              <a:rPr lang="en-US" sz="2000" dirty="0">
                <a:latin typeface="Courier New"/>
                <a:cs typeface="Courier New"/>
              </a:rPr>
              <a:t>char *s = </a:t>
            </a:r>
            <a:r>
              <a:rPr lang="en-US" sz="2000" dirty="0" err="1">
                <a:latin typeface="Courier New"/>
                <a:cs typeface="Courier New"/>
              </a:rPr>
              <a:t>malloc</a:t>
            </a:r>
            <a:r>
              <a:rPr lang="en-US" sz="2000" dirty="0">
                <a:latin typeface="Courier New"/>
                <a:cs typeface="Courier New"/>
              </a:rPr>
              <a:t>(100);</a:t>
            </a:r>
            <a:r>
              <a:rPr lang="en-US" sz="2000" dirty="0"/>
              <a:t>		// in C</a:t>
            </a:r>
          </a:p>
          <a:p>
            <a:pPr lvl="1"/>
            <a:r>
              <a:rPr lang="en-US" sz="2000" dirty="0">
                <a:latin typeface="Courier New"/>
                <a:cs typeface="Courier New"/>
              </a:rPr>
              <a:t>char[] s = new char[100];</a:t>
            </a:r>
            <a:r>
              <a:rPr lang="en-US" sz="2000" dirty="0"/>
              <a:t>		// in Java</a:t>
            </a:r>
          </a:p>
          <a:p>
            <a:r>
              <a:rPr lang="en-US" sz="2400" dirty="0"/>
              <a:t>When finished with string</a:t>
            </a:r>
          </a:p>
          <a:p>
            <a:pPr lvl="1"/>
            <a:r>
              <a:rPr lang="en-US" sz="2000" dirty="0">
                <a:latin typeface="Courier New"/>
                <a:cs typeface="Courier New"/>
              </a:rPr>
              <a:t>free(s);</a:t>
            </a:r>
            <a:r>
              <a:rPr lang="en-US" sz="2000" dirty="0"/>
              <a:t>				// free up the 100 bytes</a:t>
            </a:r>
          </a:p>
          <a:p>
            <a:pPr lvl="1"/>
            <a:r>
              <a:rPr lang="en-US" sz="2000" dirty="0"/>
              <a:t>Java:  no need to free; JVM does garbage collection</a:t>
            </a:r>
          </a:p>
        </p:txBody>
      </p:sp>
    </p:spTree>
    <p:extLst>
      <p:ext uri="{BB962C8B-B14F-4D97-AF65-F5344CB8AC3E}">
        <p14:creationId xmlns:p14="http://schemas.microsoft.com/office/powerpoint/2010/main" val="1090965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Declaring strings statically/dynamically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Examples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900" dirty="0"/>
              <a:t>Declare an array of NUM strings, each at most LEN long (incl. the terminating NULL), where NUM and LEN are known at compile time</a:t>
            </a:r>
          </a:p>
          <a:p>
            <a:pPr lvl="2"/>
            <a:r>
              <a:rPr lang="en-US" sz="1600" dirty="0">
                <a:latin typeface="Courier New"/>
                <a:cs typeface="Courier New"/>
              </a:rPr>
              <a:t>char </a:t>
            </a:r>
            <a:r>
              <a:rPr lang="en-US" sz="1600" dirty="0" err="1">
                <a:latin typeface="Courier New"/>
                <a:cs typeface="Courier New"/>
              </a:rPr>
              <a:t>string_array</a:t>
            </a:r>
            <a:r>
              <a:rPr lang="en-US" sz="1600" dirty="0">
                <a:latin typeface="Courier New"/>
                <a:cs typeface="Courier New"/>
              </a:rPr>
              <a:t>[NUM][LEN];</a:t>
            </a:r>
          </a:p>
          <a:p>
            <a:pPr lvl="2"/>
            <a:endParaRPr lang="en-US" sz="1600" dirty="0">
              <a:latin typeface="Courier New"/>
              <a:cs typeface="Courier New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1900" dirty="0"/>
              <a:t>Declare array of NUM strings, where only NUM is known at compile time</a:t>
            </a:r>
          </a:p>
          <a:p>
            <a:pPr lvl="2"/>
            <a:r>
              <a:rPr lang="en-US" sz="1600" dirty="0">
                <a:latin typeface="Courier New"/>
                <a:cs typeface="Courier New"/>
              </a:rPr>
              <a:t>char *</a:t>
            </a:r>
            <a:r>
              <a:rPr lang="en-US" sz="1600" dirty="0" err="1">
                <a:latin typeface="Courier New"/>
                <a:cs typeface="Courier New"/>
              </a:rPr>
              <a:t>string_array</a:t>
            </a:r>
            <a:r>
              <a:rPr lang="en-US" sz="1600" dirty="0">
                <a:latin typeface="Courier New"/>
                <a:cs typeface="Courier New"/>
              </a:rPr>
              <a:t>[NUM];</a:t>
            </a:r>
          </a:p>
          <a:p>
            <a:pPr lvl="2"/>
            <a:r>
              <a:rPr lang="en-US" sz="1600" dirty="0" err="1">
                <a:latin typeface="Courier New"/>
                <a:cs typeface="Courier New"/>
              </a:rPr>
              <a:t>string_array</a:t>
            </a:r>
            <a:r>
              <a:rPr lang="en-US" sz="1600" dirty="0">
                <a:latin typeface="Courier New"/>
                <a:cs typeface="Courier New"/>
              </a:rPr>
              <a:t>[0] = </a:t>
            </a:r>
            <a:r>
              <a:rPr lang="en-US" sz="1600" dirty="0" err="1">
                <a:latin typeface="Courier New"/>
                <a:cs typeface="Courier New"/>
              </a:rPr>
              <a:t>malloc</a:t>
            </a:r>
            <a:r>
              <a:rPr lang="en-US" sz="1600" dirty="0"/>
              <a:t>(length of string 0…);</a:t>
            </a:r>
          </a:p>
          <a:p>
            <a:pPr lvl="2"/>
            <a:r>
              <a:rPr lang="en-US" sz="1600" dirty="0" err="1">
                <a:latin typeface="Courier New"/>
                <a:cs typeface="Courier New"/>
              </a:rPr>
              <a:t>string_array</a:t>
            </a:r>
            <a:r>
              <a:rPr lang="en-US" sz="1600" dirty="0">
                <a:latin typeface="Courier New"/>
                <a:cs typeface="Courier New"/>
              </a:rPr>
              <a:t>[1] = </a:t>
            </a:r>
            <a:r>
              <a:rPr lang="en-US" sz="1600" dirty="0" err="1">
                <a:latin typeface="Courier New"/>
                <a:cs typeface="Courier New"/>
              </a:rPr>
              <a:t>malloc</a:t>
            </a:r>
            <a:r>
              <a:rPr lang="en-US" sz="1600" dirty="0"/>
              <a:t>(length of string 1…);</a:t>
            </a:r>
          </a:p>
          <a:p>
            <a:pPr lvl="2"/>
            <a:r>
              <a:rPr lang="en-US" sz="1600" dirty="0"/>
              <a:t>etc.</a:t>
            </a:r>
          </a:p>
          <a:p>
            <a:pPr lvl="2"/>
            <a:endParaRPr lang="en-US" sz="1600" dirty="0"/>
          </a:p>
          <a:p>
            <a:pPr marL="914400" lvl="1" indent="-457200">
              <a:buFont typeface="+mj-lt"/>
              <a:buAutoNum type="arabicPeriod"/>
            </a:pPr>
            <a:r>
              <a:rPr lang="en-US" sz="1900" dirty="0"/>
              <a:t>Declare an array of strings, where we don’t know how many strings there will be, and how long each will be, at compile time</a:t>
            </a:r>
          </a:p>
          <a:p>
            <a:pPr lvl="2"/>
            <a:r>
              <a:rPr lang="en-US" sz="1600" dirty="0">
                <a:latin typeface="Courier New"/>
                <a:cs typeface="Courier New"/>
              </a:rPr>
              <a:t>char **</a:t>
            </a:r>
            <a:r>
              <a:rPr lang="en-US" sz="1600" dirty="0" err="1">
                <a:latin typeface="Courier New"/>
                <a:cs typeface="Courier New"/>
              </a:rPr>
              <a:t>string_array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pPr lvl="2"/>
            <a:r>
              <a:rPr lang="en-US" sz="1600" dirty="0" err="1">
                <a:latin typeface="Courier New"/>
                <a:cs typeface="Courier New"/>
              </a:rPr>
              <a:t>string_array</a:t>
            </a:r>
            <a:r>
              <a:rPr lang="en-US" sz="1600" dirty="0">
                <a:latin typeface="Courier New"/>
                <a:cs typeface="Courier New"/>
              </a:rPr>
              <a:t> = </a:t>
            </a:r>
            <a:r>
              <a:rPr lang="en-US" sz="1600" dirty="0" err="1">
                <a:latin typeface="Courier New"/>
                <a:cs typeface="Courier New"/>
              </a:rPr>
              <a:t>malloc</a:t>
            </a:r>
            <a:r>
              <a:rPr lang="en-US" sz="1600" dirty="0"/>
              <a:t>(how many strings … </a:t>
            </a:r>
            <a:r>
              <a:rPr lang="en-US" sz="1600" dirty="0">
                <a:latin typeface="Courier New"/>
                <a:cs typeface="Courier New"/>
              </a:rPr>
              <a:t>* </a:t>
            </a:r>
            <a:r>
              <a:rPr lang="en-US" sz="1600" dirty="0" err="1">
                <a:latin typeface="Courier New"/>
                <a:cs typeface="Courier New"/>
              </a:rPr>
              <a:t>sizeof</a:t>
            </a:r>
            <a:r>
              <a:rPr lang="en-US" sz="1600" dirty="0">
                <a:latin typeface="Courier New"/>
                <a:cs typeface="Courier New"/>
              </a:rPr>
              <a:t>(char *)</a:t>
            </a:r>
            <a:r>
              <a:rPr lang="en-US" sz="1600" dirty="0"/>
              <a:t>);</a:t>
            </a:r>
          </a:p>
          <a:p>
            <a:pPr lvl="2"/>
            <a:r>
              <a:rPr lang="en-US" sz="1600" dirty="0" err="1">
                <a:latin typeface="Courier New"/>
                <a:cs typeface="Courier New"/>
              </a:rPr>
              <a:t>string_array</a:t>
            </a:r>
            <a:r>
              <a:rPr lang="en-US" sz="1600" dirty="0">
                <a:latin typeface="Courier New"/>
                <a:cs typeface="Courier New"/>
              </a:rPr>
              <a:t>[0] = </a:t>
            </a:r>
            <a:r>
              <a:rPr lang="en-US" sz="1600" dirty="0" err="1">
                <a:latin typeface="Courier New"/>
                <a:cs typeface="Courier New"/>
              </a:rPr>
              <a:t>malloc</a:t>
            </a:r>
            <a:r>
              <a:rPr lang="en-US" sz="1600" dirty="0"/>
              <a:t>(length of string 0…);</a:t>
            </a:r>
          </a:p>
          <a:p>
            <a:pPr lvl="2"/>
            <a:r>
              <a:rPr lang="en-US" sz="1600" dirty="0" err="1">
                <a:latin typeface="Courier New"/>
                <a:cs typeface="Courier New"/>
              </a:rPr>
              <a:t>string_array</a:t>
            </a:r>
            <a:r>
              <a:rPr lang="en-US" sz="1600" dirty="0">
                <a:latin typeface="Courier New"/>
                <a:cs typeface="Courier New"/>
              </a:rPr>
              <a:t>[1] = </a:t>
            </a:r>
            <a:r>
              <a:rPr lang="en-US" sz="1600" dirty="0" err="1">
                <a:latin typeface="Courier New"/>
                <a:cs typeface="Courier New"/>
              </a:rPr>
              <a:t>malloc</a:t>
            </a:r>
            <a:r>
              <a:rPr lang="en-US" sz="1600" dirty="0"/>
              <a:t>(length of string 1…);</a:t>
            </a:r>
          </a:p>
          <a:p>
            <a:pPr lvl="2"/>
            <a:r>
              <a:rPr lang="en-US" sz="1600" dirty="0"/>
              <a:t>etc.</a:t>
            </a:r>
          </a:p>
          <a:p>
            <a:pPr lvl="1"/>
            <a:endParaRPr lang="en-US" sz="1900" dirty="0"/>
          </a:p>
          <a:p>
            <a:pPr lvl="2"/>
            <a:endParaRPr lang="en-US" sz="1600" dirty="0"/>
          </a:p>
          <a:p>
            <a:pPr lvl="1"/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418047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Declaring strings statically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1540"/>
            <a:ext cx="9144000" cy="1654175"/>
          </a:xfrm>
        </p:spPr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en-US" sz="1900" dirty="0"/>
              <a:t>Declare an array of NUM strings, each at most LEN long (incl. the terminating NULL), where NUM and LEN are known at compile time</a:t>
            </a:r>
          </a:p>
          <a:p>
            <a:pPr lvl="2"/>
            <a:r>
              <a:rPr lang="en-US" sz="1600" dirty="0">
                <a:latin typeface="Courier New"/>
                <a:cs typeface="Courier New"/>
              </a:rPr>
              <a:t>char </a:t>
            </a:r>
            <a:r>
              <a:rPr lang="en-US" sz="1600" dirty="0" err="1">
                <a:latin typeface="Courier New"/>
                <a:cs typeface="Courier New"/>
              </a:rPr>
              <a:t>string_array</a:t>
            </a:r>
            <a:r>
              <a:rPr lang="en-US" sz="1600" dirty="0">
                <a:latin typeface="Courier New"/>
                <a:cs typeface="Courier New"/>
              </a:rPr>
              <a:t>[NUM][LEN];</a:t>
            </a:r>
            <a:endParaRPr lang="en-US" sz="1900" dirty="0"/>
          </a:p>
          <a:p>
            <a:pPr lvl="2"/>
            <a:endParaRPr lang="en-US" sz="1600" dirty="0"/>
          </a:p>
          <a:p>
            <a:pPr lvl="1"/>
            <a:endParaRPr lang="en-US" sz="19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743200" y="3473296"/>
            <a:ext cx="4114800" cy="381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/>
                <a:cs typeface="Courier New"/>
              </a:rPr>
              <a:t>H  e  l  l  o \n \0  </a:t>
            </a:r>
            <a:r>
              <a:rPr lang="en-US" sz="1800" b="0" dirty="0">
                <a:latin typeface="Courier New"/>
                <a:cs typeface="Courier New"/>
              </a:rPr>
              <a:t>#  $  (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/>
              <a:cs typeface="Courier New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43200" y="3855026"/>
            <a:ext cx="4114800" cy="381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/>
                <a:cs typeface="Courier New"/>
              </a:rPr>
              <a:t>H  </a:t>
            </a:r>
            <a:r>
              <a:rPr lang="en-US" sz="1800" dirty="0" err="1">
                <a:latin typeface="Courier New"/>
                <a:cs typeface="Courier New"/>
              </a:rPr>
              <a:t>i</a:t>
            </a:r>
            <a:r>
              <a:rPr lang="en-US" sz="1800" dirty="0">
                <a:latin typeface="Courier New"/>
                <a:cs typeface="Courier New"/>
              </a:rPr>
              <a:t> \n \0  </a:t>
            </a:r>
            <a:r>
              <a:rPr lang="en-US" sz="1800" b="0" dirty="0">
                <a:latin typeface="Courier New"/>
                <a:cs typeface="Courier New"/>
              </a:rPr>
              <a:t>#  $  (  !  ^  *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/>
              <a:cs typeface="Courier New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743200" y="4236026"/>
            <a:ext cx="411480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/>
                <a:cs typeface="Courier New"/>
              </a:rPr>
              <a:t>A  l  o  h  a  !  !  ! \n \0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/>
              <a:cs typeface="Courier New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914400" y="4615409"/>
            <a:ext cx="3795244" cy="68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63" tIns="137148" rIns="182863" bIns="13714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0"/>
              <a:buChar char="ã"/>
              <a:defRPr kumimoji="1" sz="28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ＭＳ Ｐゴシック" charset="0"/>
                <a:cs typeface="Tahom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charset="0"/>
              <a:buChar char="l"/>
              <a:defRPr kumimoji="1" sz="23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charset="0"/>
              <a:buChar char="Ø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114300" indent="0">
              <a:buNone/>
            </a:pPr>
            <a:r>
              <a:rPr lang="en-US" sz="1600" dirty="0">
                <a:latin typeface="Courier New"/>
                <a:cs typeface="Courier New"/>
              </a:rPr>
              <a:t>char </a:t>
            </a:r>
            <a:r>
              <a:rPr lang="en-US" sz="1600" dirty="0" err="1">
                <a:latin typeface="Courier New"/>
                <a:cs typeface="Courier New"/>
              </a:rPr>
              <a:t>string_array</a:t>
            </a:r>
            <a:r>
              <a:rPr lang="en-US" sz="1600" dirty="0">
                <a:latin typeface="Courier New"/>
                <a:cs typeface="Courier New"/>
              </a:rPr>
              <a:t>[3][10];</a:t>
            </a:r>
            <a:endParaRPr lang="en-US" sz="1600" dirty="0"/>
          </a:p>
          <a:p>
            <a:pPr lvl="2"/>
            <a:endParaRPr lang="en-US" sz="1600" dirty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5938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2753606" y="4215382"/>
            <a:ext cx="4256794" cy="648243"/>
            <a:chOff x="2753606" y="4215382"/>
            <a:chExt cx="4256794" cy="648243"/>
          </a:xfrm>
        </p:grpSpPr>
        <p:sp>
          <p:nvSpPr>
            <p:cNvPr id="21" name="Rectangle 20"/>
            <p:cNvSpPr/>
            <p:nvPr/>
          </p:nvSpPr>
          <p:spPr bwMode="auto">
            <a:xfrm>
              <a:off x="4203696" y="4482625"/>
              <a:ext cx="2806704" cy="381000"/>
            </a:xfrm>
            <a:prstGeom prst="rect">
              <a:avLst/>
            </a:prstGeom>
            <a:solidFill>
              <a:schemeClr val="accent5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>
              <a:off x="2753606" y="4215382"/>
              <a:ext cx="1430168" cy="469562"/>
            </a:xfrm>
            <a:custGeom>
              <a:avLst/>
              <a:gdLst>
                <a:gd name="connsiteX0" fmla="*/ 0 w 1430168"/>
                <a:gd name="connsiteY0" fmla="*/ 0 h 469562"/>
                <a:gd name="connsiteX1" fmla="*/ 309514 w 1430168"/>
                <a:gd name="connsiteY1" fmla="*/ 106719 h 469562"/>
                <a:gd name="connsiteX2" fmla="*/ 896523 w 1430168"/>
                <a:gd name="connsiteY2" fmla="*/ 394859 h 469562"/>
                <a:gd name="connsiteX3" fmla="*/ 1430168 w 1430168"/>
                <a:gd name="connsiteY3" fmla="*/ 469562 h 469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0168" h="469562">
                  <a:moveTo>
                    <a:pt x="0" y="0"/>
                  </a:moveTo>
                  <a:cubicBezTo>
                    <a:pt x="80047" y="20454"/>
                    <a:pt x="160094" y="40909"/>
                    <a:pt x="309514" y="106719"/>
                  </a:cubicBezTo>
                  <a:cubicBezTo>
                    <a:pt x="458935" y="172529"/>
                    <a:pt x="709747" y="334385"/>
                    <a:pt x="896523" y="394859"/>
                  </a:cubicBezTo>
                  <a:cubicBezTo>
                    <a:pt x="1083299" y="455333"/>
                    <a:pt x="1430168" y="469562"/>
                    <a:pt x="1430168" y="469562"/>
                  </a:cubicBezTo>
                </a:path>
              </a:pathLst>
            </a:custGeom>
            <a:ln w="19050" cmpd="sng">
              <a:solidFill>
                <a:schemeClr val="accent1"/>
              </a:solidFill>
              <a:headEnd type="none"/>
              <a:tailEnd type="triangle"/>
            </a:ln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774952" y="3686093"/>
            <a:ext cx="3549648" cy="956163"/>
            <a:chOff x="2774952" y="3686093"/>
            <a:chExt cx="3549648" cy="956163"/>
          </a:xfrm>
        </p:grpSpPr>
        <p:sp>
          <p:nvSpPr>
            <p:cNvPr id="24" name="Rectangle 23"/>
            <p:cNvSpPr/>
            <p:nvPr/>
          </p:nvSpPr>
          <p:spPr bwMode="auto">
            <a:xfrm>
              <a:off x="4709644" y="3686093"/>
              <a:ext cx="1614956" cy="381000"/>
            </a:xfrm>
            <a:prstGeom prst="rect">
              <a:avLst/>
            </a:prstGeom>
            <a:solidFill>
              <a:schemeClr val="accent5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Freeform 24"/>
            <p:cNvSpPr/>
            <p:nvPr/>
          </p:nvSpPr>
          <p:spPr>
            <a:xfrm>
              <a:off x="2774952" y="3873488"/>
              <a:ext cx="1910447" cy="768768"/>
            </a:xfrm>
            <a:custGeom>
              <a:avLst/>
              <a:gdLst>
                <a:gd name="connsiteX0" fmla="*/ 0 w 1910447"/>
                <a:gd name="connsiteY0" fmla="*/ 768768 h 768768"/>
                <a:gd name="connsiteX1" fmla="*/ 341532 w 1910447"/>
                <a:gd name="connsiteY1" fmla="*/ 726081 h 768768"/>
                <a:gd name="connsiteX2" fmla="*/ 939214 w 1910447"/>
                <a:gd name="connsiteY2" fmla="*/ 523316 h 768768"/>
                <a:gd name="connsiteX3" fmla="*/ 1174018 w 1910447"/>
                <a:gd name="connsiteY3" fmla="*/ 160473 h 768768"/>
                <a:gd name="connsiteX4" fmla="*/ 1707663 w 1910447"/>
                <a:gd name="connsiteY4" fmla="*/ 11067 h 768768"/>
                <a:gd name="connsiteX5" fmla="*/ 1910447 w 1910447"/>
                <a:gd name="connsiteY5" fmla="*/ 11067 h 768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10447" h="768768">
                  <a:moveTo>
                    <a:pt x="0" y="768768"/>
                  </a:moveTo>
                  <a:cubicBezTo>
                    <a:pt x="92498" y="767879"/>
                    <a:pt x="184996" y="766990"/>
                    <a:pt x="341532" y="726081"/>
                  </a:cubicBezTo>
                  <a:cubicBezTo>
                    <a:pt x="498068" y="685172"/>
                    <a:pt x="800466" y="617584"/>
                    <a:pt x="939214" y="523316"/>
                  </a:cubicBezTo>
                  <a:cubicBezTo>
                    <a:pt x="1077962" y="429048"/>
                    <a:pt x="1045943" y="245848"/>
                    <a:pt x="1174018" y="160473"/>
                  </a:cubicBezTo>
                  <a:cubicBezTo>
                    <a:pt x="1302093" y="75098"/>
                    <a:pt x="1584925" y="35968"/>
                    <a:pt x="1707663" y="11067"/>
                  </a:cubicBezTo>
                  <a:cubicBezTo>
                    <a:pt x="1830401" y="-13834"/>
                    <a:pt x="1910447" y="11067"/>
                    <a:pt x="1910447" y="11067"/>
                  </a:cubicBezTo>
                </a:path>
              </a:pathLst>
            </a:custGeom>
            <a:ln w="19050" cmpd="sng">
              <a:solidFill>
                <a:srgbClr val="A50021"/>
              </a:solidFill>
              <a:headEnd type="none"/>
              <a:tailEnd type="triangle"/>
            </a:ln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732260" y="5005099"/>
            <a:ext cx="6092184" cy="950169"/>
            <a:chOff x="2732260" y="5005099"/>
            <a:chExt cx="6092184" cy="950169"/>
          </a:xfrm>
        </p:grpSpPr>
        <p:sp>
          <p:nvSpPr>
            <p:cNvPr id="27" name="Rectangle 26"/>
            <p:cNvSpPr/>
            <p:nvPr/>
          </p:nvSpPr>
          <p:spPr bwMode="auto">
            <a:xfrm>
              <a:off x="4709644" y="5574268"/>
              <a:ext cx="4114800" cy="381000"/>
            </a:xfrm>
            <a:prstGeom prst="rect">
              <a:avLst/>
            </a:prstGeom>
            <a:solidFill>
              <a:schemeClr val="accent5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Freeform 27"/>
            <p:cNvSpPr/>
            <p:nvPr/>
          </p:nvSpPr>
          <p:spPr>
            <a:xfrm>
              <a:off x="2732260" y="5005099"/>
              <a:ext cx="1974485" cy="777981"/>
            </a:xfrm>
            <a:custGeom>
              <a:avLst/>
              <a:gdLst>
                <a:gd name="connsiteX0" fmla="*/ 0 w 1974485"/>
                <a:gd name="connsiteY0" fmla="*/ 0 h 777981"/>
                <a:gd name="connsiteX1" fmla="*/ 405570 w 1974485"/>
                <a:gd name="connsiteY1" fmla="*/ 106719 h 777981"/>
                <a:gd name="connsiteX2" fmla="*/ 1045944 w 1974485"/>
                <a:gd name="connsiteY2" fmla="*/ 597624 h 777981"/>
                <a:gd name="connsiteX3" fmla="*/ 1472859 w 1974485"/>
                <a:gd name="connsiteY3" fmla="*/ 768374 h 777981"/>
                <a:gd name="connsiteX4" fmla="*/ 1974485 w 1974485"/>
                <a:gd name="connsiteY4" fmla="*/ 757702 h 777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74485" h="777981">
                  <a:moveTo>
                    <a:pt x="0" y="0"/>
                  </a:moveTo>
                  <a:cubicBezTo>
                    <a:pt x="115623" y="3557"/>
                    <a:pt x="231246" y="7115"/>
                    <a:pt x="405570" y="106719"/>
                  </a:cubicBezTo>
                  <a:cubicBezTo>
                    <a:pt x="579894" y="206323"/>
                    <a:pt x="868063" y="487348"/>
                    <a:pt x="1045944" y="597624"/>
                  </a:cubicBezTo>
                  <a:cubicBezTo>
                    <a:pt x="1223825" y="707900"/>
                    <a:pt x="1318102" y="741694"/>
                    <a:pt x="1472859" y="768374"/>
                  </a:cubicBezTo>
                  <a:cubicBezTo>
                    <a:pt x="1627616" y="795054"/>
                    <a:pt x="1974485" y="757702"/>
                    <a:pt x="1974485" y="757702"/>
                  </a:cubicBezTo>
                </a:path>
              </a:pathLst>
            </a:custGeom>
            <a:ln w="19050" cmpd="sng">
              <a:solidFill>
                <a:srgbClr val="A50021"/>
              </a:solidFill>
              <a:headEnd type="none"/>
              <a:tailEnd type="triangle"/>
            </a:ln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Declaring strings dynamically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1806575"/>
          </a:xfrm>
        </p:spPr>
        <p:txBody>
          <a:bodyPr/>
          <a:lstStyle/>
          <a:p>
            <a:pPr marL="914400" lvl="1" indent="-457200">
              <a:buFont typeface="+mj-lt"/>
              <a:buAutoNum type="arabicPeriod" startAt="2"/>
            </a:pPr>
            <a:r>
              <a:rPr lang="en-US" sz="1900" dirty="0"/>
              <a:t>Declare array of NUM strings, where only NUM is known at compile time</a:t>
            </a:r>
          </a:p>
          <a:p>
            <a:pPr lvl="2"/>
            <a:r>
              <a:rPr lang="en-US" sz="1600" dirty="0">
                <a:latin typeface="Courier New"/>
                <a:cs typeface="Courier New"/>
              </a:rPr>
              <a:t>char *</a:t>
            </a:r>
            <a:r>
              <a:rPr lang="en-US" sz="1600" dirty="0" err="1">
                <a:latin typeface="Courier New"/>
                <a:cs typeface="Courier New"/>
              </a:rPr>
              <a:t>string_array</a:t>
            </a:r>
            <a:r>
              <a:rPr lang="en-US" sz="1600" dirty="0">
                <a:latin typeface="Courier New"/>
                <a:cs typeface="Courier New"/>
              </a:rPr>
              <a:t>[NUM];</a:t>
            </a:r>
          </a:p>
          <a:p>
            <a:pPr lvl="2"/>
            <a:r>
              <a:rPr lang="en-US" sz="1600" dirty="0" err="1">
                <a:latin typeface="Courier New"/>
                <a:cs typeface="Courier New"/>
              </a:rPr>
              <a:t>string_array</a:t>
            </a:r>
            <a:r>
              <a:rPr lang="en-US" sz="1600" dirty="0">
                <a:latin typeface="Courier New"/>
                <a:cs typeface="Courier New"/>
              </a:rPr>
              <a:t>[0] = </a:t>
            </a:r>
            <a:r>
              <a:rPr lang="en-US" sz="1600" dirty="0" err="1">
                <a:latin typeface="Courier New"/>
                <a:cs typeface="Courier New"/>
              </a:rPr>
              <a:t>malloc</a:t>
            </a:r>
            <a:r>
              <a:rPr lang="en-US" sz="1600" dirty="0"/>
              <a:t>(length of string 0…);</a:t>
            </a:r>
          </a:p>
          <a:p>
            <a:pPr lvl="2"/>
            <a:r>
              <a:rPr lang="en-US" sz="1600" dirty="0" err="1">
                <a:latin typeface="Courier New"/>
                <a:cs typeface="Courier New"/>
              </a:rPr>
              <a:t>string_array</a:t>
            </a:r>
            <a:r>
              <a:rPr lang="en-US" sz="1600" dirty="0">
                <a:latin typeface="Courier New"/>
                <a:cs typeface="Courier New"/>
              </a:rPr>
              <a:t>[1] = </a:t>
            </a:r>
            <a:r>
              <a:rPr lang="en-US" sz="1600" dirty="0" err="1">
                <a:latin typeface="Courier New"/>
                <a:cs typeface="Courier New"/>
              </a:rPr>
              <a:t>malloc</a:t>
            </a:r>
            <a:r>
              <a:rPr lang="en-US" sz="1600" dirty="0"/>
              <a:t>(length of string 1…);</a:t>
            </a:r>
          </a:p>
          <a:p>
            <a:pPr lvl="2"/>
            <a:r>
              <a:rPr lang="en-US" sz="1600" dirty="0"/>
              <a:t>etc.</a:t>
            </a:r>
          </a:p>
          <a:p>
            <a:pPr lvl="2"/>
            <a:endParaRPr lang="en-US" sz="16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3103964"/>
            <a:ext cx="3795244" cy="68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63" tIns="137148" rIns="182863" bIns="13714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0"/>
              <a:buChar char="ã"/>
              <a:defRPr kumimoji="1" sz="28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ＭＳ Ｐゴシック" charset="0"/>
                <a:cs typeface="Tahom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charset="0"/>
              <a:buChar char="l"/>
              <a:defRPr kumimoji="1" sz="23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charset="0"/>
              <a:buChar char="Ø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114300" indent="0">
              <a:buNone/>
            </a:pPr>
            <a:r>
              <a:rPr lang="en-US" sz="1600" dirty="0">
                <a:latin typeface="Courier New"/>
                <a:cs typeface="Courier New"/>
              </a:rPr>
              <a:t>char *</a:t>
            </a:r>
            <a:r>
              <a:rPr lang="en-US" sz="1600" dirty="0" err="1">
                <a:latin typeface="Courier New"/>
                <a:cs typeface="Courier New"/>
              </a:rPr>
              <a:t>string_array</a:t>
            </a:r>
            <a:r>
              <a:rPr lang="en-US" sz="1600" dirty="0">
                <a:latin typeface="Courier New"/>
                <a:cs typeface="Courier New"/>
              </a:rPr>
              <a:t>[3];</a:t>
            </a:r>
            <a:endParaRPr lang="en-US" sz="1600" dirty="0"/>
          </a:p>
          <a:p>
            <a:pPr lvl="2"/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905000" y="4067093"/>
            <a:ext cx="83820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/>
              <a:cs typeface="Courier New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905000" y="4448823"/>
            <a:ext cx="83820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/>
                <a:cs typeface="Courier New"/>
              </a:rPr>
              <a:t>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/>
              <a:cs typeface="Courier New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905000" y="4818155"/>
            <a:ext cx="83820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/>
              <a:cs typeface="Courier New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4203696" y="4482625"/>
            <a:ext cx="2806704" cy="381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/>
                <a:cs typeface="Courier New"/>
              </a:rPr>
              <a:t>H  e  l  l  o \n \0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/>
              <a:cs typeface="Courier New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709644" y="3686093"/>
            <a:ext cx="1614956" cy="381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/>
                <a:cs typeface="Courier New"/>
              </a:rPr>
              <a:t>H  </a:t>
            </a:r>
            <a:r>
              <a:rPr lang="en-US" sz="1800" dirty="0" err="1">
                <a:latin typeface="Courier New"/>
                <a:cs typeface="Courier New"/>
              </a:rPr>
              <a:t>i</a:t>
            </a:r>
            <a:r>
              <a:rPr lang="en-US" sz="1800" dirty="0">
                <a:latin typeface="Courier New"/>
                <a:cs typeface="Courier New"/>
              </a:rPr>
              <a:t> \n \0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/>
              <a:cs typeface="Courier New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709644" y="5574268"/>
            <a:ext cx="411480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/>
                <a:cs typeface="Courier New"/>
              </a:rPr>
              <a:t>A  l  o  h  a  !  !  ! \n \0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7262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4" grpId="0" animBg="1"/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Declaring strings dynamically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For sorting:  Swap strings by swapping pointers, not by copying contents!</a:t>
            </a:r>
          </a:p>
          <a:p>
            <a:pPr lvl="1"/>
            <a:r>
              <a:rPr lang="en-US" sz="1900" dirty="0">
                <a:latin typeface="Courier New"/>
                <a:cs typeface="Courier New"/>
              </a:rPr>
              <a:t>char *temp;				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// pointer to char</a:t>
            </a:r>
          </a:p>
          <a:p>
            <a:pPr lvl="1"/>
            <a:r>
              <a:rPr lang="en-US" sz="1900" dirty="0">
                <a:latin typeface="Courier New"/>
                <a:cs typeface="Courier New"/>
              </a:rPr>
              <a:t>temp = </a:t>
            </a:r>
            <a:r>
              <a:rPr lang="en-US" sz="1900" dirty="0" err="1">
                <a:latin typeface="Courier New"/>
                <a:cs typeface="Courier New"/>
              </a:rPr>
              <a:t>string_array</a:t>
            </a:r>
            <a:r>
              <a:rPr lang="en-US" sz="1900" dirty="0">
                <a:latin typeface="Courier New"/>
                <a:cs typeface="Courier New"/>
              </a:rPr>
              <a:t>[</a:t>
            </a:r>
            <a:r>
              <a:rPr lang="en-US" sz="1900" dirty="0" err="1">
                <a:latin typeface="Courier New"/>
                <a:cs typeface="Courier New"/>
              </a:rPr>
              <a:t>i</a:t>
            </a:r>
            <a:r>
              <a:rPr lang="en-US" sz="1900" dirty="0">
                <a:latin typeface="Courier New"/>
                <a:cs typeface="Courier New"/>
              </a:rPr>
              <a:t>];		 </a:t>
            </a:r>
            <a:r>
              <a:rPr lang="en-US" sz="1600" dirty="0">
                <a:solidFill>
                  <a:srgbClr val="009900"/>
                </a:solidFill>
                <a:latin typeface="Courier New"/>
                <a:cs typeface="Courier New"/>
              </a:rPr>
              <a:t>// swap pointers!</a:t>
            </a:r>
          </a:p>
          <a:p>
            <a:pPr lvl="1">
              <a:buClr>
                <a:srgbClr val="003399"/>
              </a:buClr>
            </a:pPr>
            <a:r>
              <a:rPr lang="en-US" sz="1900" dirty="0" err="1">
                <a:latin typeface="Courier New"/>
                <a:cs typeface="Courier New"/>
              </a:rPr>
              <a:t>string_array</a:t>
            </a:r>
            <a:r>
              <a:rPr lang="en-US" sz="1900" dirty="0">
                <a:latin typeface="Courier New"/>
                <a:cs typeface="Courier New"/>
              </a:rPr>
              <a:t>[</a:t>
            </a:r>
            <a:r>
              <a:rPr lang="en-US" sz="1900" dirty="0" err="1">
                <a:latin typeface="Courier New"/>
                <a:cs typeface="Courier New"/>
              </a:rPr>
              <a:t>i</a:t>
            </a:r>
            <a:r>
              <a:rPr lang="en-US" sz="1900" dirty="0">
                <a:latin typeface="Courier New"/>
                <a:cs typeface="Courier New"/>
              </a:rPr>
              <a:t>] = </a:t>
            </a:r>
            <a:r>
              <a:rPr lang="en-US" sz="1900" dirty="0" err="1">
                <a:latin typeface="Courier New"/>
                <a:cs typeface="Courier New"/>
              </a:rPr>
              <a:t>string_array</a:t>
            </a:r>
            <a:r>
              <a:rPr lang="en-US" sz="1900" dirty="0">
                <a:latin typeface="Courier New"/>
                <a:cs typeface="Courier New"/>
              </a:rPr>
              <a:t>[j];</a:t>
            </a:r>
            <a:r>
              <a:rPr lang="en-US" sz="1600" dirty="0">
                <a:solidFill>
                  <a:srgbClr val="009900"/>
                </a:solidFill>
                <a:latin typeface="Courier New"/>
                <a:cs typeface="Courier New"/>
              </a:rPr>
              <a:t>// no copying chars</a:t>
            </a:r>
            <a:endParaRPr lang="en-US" sz="1900" dirty="0">
              <a:latin typeface="Courier New"/>
              <a:cs typeface="Courier New"/>
            </a:endParaRPr>
          </a:p>
          <a:p>
            <a:pPr lvl="1"/>
            <a:r>
              <a:rPr lang="en-US" sz="1900" dirty="0" err="1">
                <a:latin typeface="Courier New"/>
                <a:cs typeface="Courier New"/>
              </a:rPr>
              <a:t>string_array</a:t>
            </a:r>
            <a:r>
              <a:rPr lang="en-US" sz="1900" dirty="0">
                <a:latin typeface="Courier New"/>
                <a:cs typeface="Courier New"/>
              </a:rPr>
              <a:t>[j] = temp;</a:t>
            </a:r>
          </a:p>
          <a:p>
            <a:pPr lvl="1"/>
            <a:endParaRPr lang="en-US" sz="1900" dirty="0"/>
          </a:p>
          <a:p>
            <a:pPr lvl="2"/>
            <a:endParaRPr lang="en-US" sz="1600" dirty="0"/>
          </a:p>
          <a:p>
            <a:pPr lvl="1"/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461595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04800" y="2016272"/>
            <a:ext cx="8534400" cy="707878"/>
          </a:xfrm>
        </p:spPr>
        <p:txBody>
          <a:bodyPr>
            <a:normAutofit fontScale="90000"/>
          </a:bodyPr>
          <a:lstStyle/>
          <a:p>
            <a:r>
              <a:rPr lang="en-US" dirty="0"/>
              <a:t>One more thing…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Passing pointers as arguments to functions</a:t>
            </a:r>
          </a:p>
        </p:txBody>
      </p:sp>
    </p:spTree>
    <p:extLst>
      <p:ext uri="{BB962C8B-B14F-4D97-AF65-F5344CB8AC3E}">
        <p14:creationId xmlns:p14="http://schemas.microsoft.com/office/powerpoint/2010/main" val="2389953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C vs. Java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For our purposes C is almost identical to Java except: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 has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functions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JAVA has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methods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function == method without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class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i.e., a global method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 has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pointers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explicitly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Java has them (called “references”) but hides them under the covers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JVM takes care of handling pointers; the programmer doesn’t have to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C++ is sort of in-between C and Java</a:t>
            </a:r>
          </a:p>
          <a:p>
            <a:pPr marL="0" indent="0">
              <a:buFont typeface="Wingdings 2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  <a:sym typeface="Wingdings"/>
            </a:endParaRPr>
          </a:p>
          <a:p>
            <a:pPr marL="0" indent="0">
              <a:buFont typeface="Wingdings 2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  <a:sym typeface="Wingdings"/>
              </a:rPr>
              <a:t>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In this lecture, we will see how pointers/references are implemented in C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70761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Passing arguments by 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Example 1:</a:t>
            </a:r>
          </a:p>
          <a:p>
            <a:pPr lvl="1"/>
            <a:r>
              <a:rPr lang="en-US" dirty="0"/>
              <a:t>reading values into variables</a:t>
            </a:r>
          </a:p>
          <a:p>
            <a:pPr marL="914400" lvl="2" indent="0">
              <a:buNone/>
            </a:pP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x, y, z;</a:t>
            </a:r>
          </a:p>
          <a:p>
            <a:pPr marL="914400" lvl="2" indent="0">
              <a:buNone/>
            </a:pPr>
            <a:r>
              <a:rPr lang="en-US" dirty="0" err="1">
                <a:latin typeface="Courier New"/>
                <a:cs typeface="Courier New"/>
              </a:rPr>
              <a:t>scanf</a:t>
            </a:r>
            <a:r>
              <a:rPr lang="en-US" dirty="0">
                <a:latin typeface="Courier New"/>
                <a:cs typeface="Courier New"/>
              </a:rPr>
              <a:t>(“%</a:t>
            </a:r>
            <a:r>
              <a:rPr lang="en-US" dirty="0" err="1">
                <a:latin typeface="Courier New"/>
                <a:cs typeface="Courier New"/>
              </a:rPr>
              <a:t>d%d%d</a:t>
            </a:r>
            <a:r>
              <a:rPr lang="en-US" dirty="0">
                <a:latin typeface="Courier New"/>
                <a:cs typeface="Courier New"/>
              </a:rPr>
              <a:t>”, &amp;x, &amp;y, &amp;z);</a:t>
            </a:r>
          </a:p>
          <a:p>
            <a:pPr lvl="1"/>
            <a:r>
              <a:rPr lang="en-US" dirty="0" err="1"/>
              <a:t>scanf</a:t>
            </a:r>
            <a:r>
              <a:rPr lang="en-US" dirty="0"/>
              <a:t>() changes the values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y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z</a:t>
            </a:r>
            <a:r>
              <a:rPr lang="en-US" dirty="0"/>
              <a:t>!  How?</a:t>
            </a:r>
          </a:p>
          <a:p>
            <a:pPr lvl="2"/>
            <a:r>
              <a:rPr lang="en-US" dirty="0"/>
              <a:t>we provide it the addresses where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y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z</a:t>
            </a:r>
            <a:r>
              <a:rPr lang="en-US" dirty="0"/>
              <a:t> are located</a:t>
            </a:r>
          </a:p>
          <a:p>
            <a:pPr lvl="2"/>
            <a:endParaRPr lang="en-US" dirty="0"/>
          </a:p>
          <a:p>
            <a:r>
              <a:rPr lang="en-US" dirty="0"/>
              <a:t>Example 2:</a:t>
            </a:r>
          </a:p>
          <a:p>
            <a:pPr lvl="1"/>
            <a:r>
              <a:rPr lang="en-US" dirty="0"/>
              <a:t>a function to double the value given to it</a:t>
            </a:r>
          </a:p>
          <a:p>
            <a:pPr marL="914400" lvl="2" indent="0">
              <a:buNone/>
            </a:pPr>
            <a:r>
              <a:rPr lang="en-US" dirty="0">
                <a:latin typeface="Courier New"/>
                <a:cs typeface="Courier New"/>
              </a:rPr>
              <a:t>void </a:t>
            </a:r>
            <a:r>
              <a:rPr lang="en-US" dirty="0" err="1">
                <a:latin typeface="Courier New"/>
                <a:cs typeface="Courier New"/>
              </a:rPr>
              <a:t>double_it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x) {</a:t>
            </a:r>
          </a:p>
          <a:p>
            <a:pPr marL="914400" lvl="2" indent="0">
              <a:buNone/>
            </a:pPr>
            <a:r>
              <a:rPr lang="en-US" dirty="0">
                <a:latin typeface="Courier New"/>
                <a:cs typeface="Courier New"/>
              </a:rPr>
              <a:t>    x = x*2;</a:t>
            </a:r>
          </a:p>
          <a:p>
            <a:pPr marL="914400" lvl="2" indent="0">
              <a:buNone/>
            </a:pPr>
            <a:r>
              <a:rPr lang="en-US" dirty="0">
                <a:latin typeface="Courier New"/>
                <a:cs typeface="Courier New"/>
              </a:rPr>
              <a:t>}</a:t>
            </a:r>
          </a:p>
          <a:p>
            <a:pPr lvl="1"/>
            <a:r>
              <a:rPr lang="en-US" dirty="0"/>
              <a:t>doesn’t work…  because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“passed by value”</a:t>
            </a:r>
          </a:p>
          <a:p>
            <a:pPr lvl="2"/>
            <a:r>
              <a:rPr lang="en-US" dirty="0"/>
              <a:t>a copy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modified inside the function, not the original</a:t>
            </a:r>
          </a:p>
        </p:txBody>
      </p:sp>
    </p:spTree>
    <p:extLst>
      <p:ext uri="{BB962C8B-B14F-4D97-AF65-F5344CB8AC3E}">
        <p14:creationId xmlns:p14="http://schemas.microsoft.com/office/powerpoint/2010/main" val="27785261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Passing arguments by 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2 take 2:</a:t>
            </a:r>
          </a:p>
          <a:p>
            <a:pPr lvl="1"/>
            <a:r>
              <a:rPr lang="en-US" dirty="0"/>
              <a:t>a function to double the value given to it</a:t>
            </a:r>
          </a:p>
          <a:p>
            <a:pPr marL="914400" lvl="2" indent="0">
              <a:buNone/>
            </a:pPr>
            <a:r>
              <a:rPr lang="en-US" dirty="0">
                <a:latin typeface="Courier New"/>
                <a:cs typeface="Courier New"/>
              </a:rPr>
              <a:t>void </a:t>
            </a:r>
            <a:r>
              <a:rPr lang="en-US" dirty="0" err="1">
                <a:latin typeface="Courier New"/>
                <a:cs typeface="Courier New"/>
              </a:rPr>
              <a:t>double_it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*x) {</a:t>
            </a:r>
          </a:p>
          <a:p>
            <a:pPr marL="914400" lvl="2" indent="0">
              <a:buNone/>
            </a:pPr>
            <a:r>
              <a:rPr lang="en-US" dirty="0">
                <a:latin typeface="Courier New"/>
                <a:cs typeface="Courier New"/>
              </a:rPr>
              <a:t>    *x = (*x) * 2;</a:t>
            </a:r>
          </a:p>
          <a:p>
            <a:pPr marL="914400" lvl="2" indent="0">
              <a:buNone/>
            </a:pPr>
            <a:r>
              <a:rPr lang="en-US" dirty="0">
                <a:latin typeface="Courier New"/>
                <a:cs typeface="Courier New"/>
              </a:rPr>
              <a:t>}</a:t>
            </a:r>
          </a:p>
          <a:p>
            <a:pPr marL="914400" lvl="2" indent="0">
              <a:buNone/>
            </a:pP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main() {</a:t>
            </a:r>
          </a:p>
          <a:p>
            <a:pPr marL="914400" lvl="2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y = 10;</a:t>
            </a:r>
          </a:p>
          <a:p>
            <a:pPr marL="914400" lvl="2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err="1">
                <a:latin typeface="Courier New"/>
                <a:cs typeface="Courier New"/>
              </a:rPr>
              <a:t>double_it</a:t>
            </a:r>
            <a:r>
              <a:rPr lang="en-US" dirty="0">
                <a:latin typeface="Courier New"/>
                <a:cs typeface="Courier New"/>
              </a:rPr>
              <a:t>(&amp;y);  	</a:t>
            </a:r>
            <a:r>
              <a:rPr lang="en-US" sz="1600" dirty="0">
                <a:solidFill>
                  <a:srgbClr val="009900"/>
                </a:solidFill>
                <a:latin typeface="Courier New"/>
                <a:cs typeface="Courier New"/>
              </a:rPr>
              <a:t>// y is now 20</a:t>
            </a:r>
          </a:p>
          <a:p>
            <a:pPr marL="914400" lvl="2" indent="0">
              <a:buNone/>
            </a:pPr>
            <a:r>
              <a:rPr lang="en-US" dirty="0">
                <a:latin typeface="Courier New"/>
                <a:cs typeface="Courier New"/>
              </a:rPr>
              <a:t>}</a:t>
            </a:r>
          </a:p>
          <a:p>
            <a:pPr lvl="1"/>
            <a:r>
              <a:rPr lang="en-US" dirty="0"/>
              <a:t>works!  Because y is “passed by reference”</a:t>
            </a:r>
          </a:p>
          <a:p>
            <a:pPr lvl="2"/>
            <a:r>
              <a:rPr lang="en-US" dirty="0"/>
              <a:t>the address in memory where </a:t>
            </a:r>
            <a:r>
              <a:rPr lang="en-US" dirty="0">
                <a:latin typeface="Courier New"/>
                <a:cs typeface="Courier New"/>
              </a:rPr>
              <a:t>y</a:t>
            </a:r>
            <a:r>
              <a:rPr lang="en-US" dirty="0"/>
              <a:t> is stored is sent to the function, which modifies it correctly at that location</a:t>
            </a:r>
          </a:p>
        </p:txBody>
      </p:sp>
    </p:spTree>
    <p:extLst>
      <p:ext uri="{BB962C8B-B14F-4D97-AF65-F5344CB8AC3E}">
        <p14:creationId xmlns:p14="http://schemas.microsoft.com/office/powerpoint/2010/main" val="16271094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Passing arguments:  C vs. 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Which of these will work in Java?  WHY?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Modify an integer</a:t>
            </a:r>
          </a:p>
          <a:p>
            <a:pPr marL="1371600" lvl="3" indent="0">
              <a:buNone/>
            </a:pPr>
            <a:r>
              <a:rPr lang="en-US" dirty="0" err="1">
                <a:latin typeface="Courier New"/>
                <a:cs typeface="Courier New"/>
              </a:rPr>
              <a:t>double_it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x) { x = x*2; }</a:t>
            </a:r>
          </a:p>
          <a:p>
            <a:pPr marL="1371600" lvl="3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1371600" lvl="3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Modify an object</a:t>
            </a:r>
          </a:p>
          <a:p>
            <a:pPr marL="1371600" lvl="3" indent="0">
              <a:buNone/>
            </a:pPr>
            <a:r>
              <a:rPr lang="en-US" dirty="0" err="1">
                <a:latin typeface="Courier New"/>
                <a:cs typeface="Courier New"/>
              </a:rPr>
              <a:t>double_it</a:t>
            </a:r>
            <a:r>
              <a:rPr lang="en-US" dirty="0">
                <a:latin typeface="Courier New"/>
                <a:cs typeface="Courier New"/>
              </a:rPr>
              <a:t>(Point p) { </a:t>
            </a:r>
            <a:r>
              <a:rPr lang="en-US" dirty="0" err="1">
                <a:latin typeface="Courier New"/>
                <a:cs typeface="Courier New"/>
              </a:rPr>
              <a:t>p.x</a:t>
            </a:r>
            <a:r>
              <a:rPr lang="en-US" dirty="0">
                <a:latin typeface="Courier New"/>
                <a:cs typeface="Courier New"/>
              </a:rPr>
              <a:t> = </a:t>
            </a:r>
            <a:r>
              <a:rPr lang="en-US" dirty="0" err="1">
                <a:latin typeface="Courier New"/>
                <a:cs typeface="Courier New"/>
              </a:rPr>
              <a:t>p.x</a:t>
            </a:r>
            <a:r>
              <a:rPr lang="en-US" dirty="0">
                <a:latin typeface="Courier New"/>
                <a:cs typeface="Courier New"/>
              </a:rPr>
              <a:t>*2; }</a:t>
            </a:r>
          </a:p>
          <a:p>
            <a:pPr marL="1371600" lvl="3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1371600" lvl="3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Swap two objects</a:t>
            </a:r>
          </a:p>
          <a:p>
            <a:pPr marL="1371600" lvl="3" indent="0">
              <a:buNone/>
            </a:pPr>
            <a:r>
              <a:rPr lang="en-US" dirty="0">
                <a:latin typeface="Courier New"/>
                <a:cs typeface="Courier New"/>
              </a:rPr>
              <a:t>swap(Point p1, Point p2) {</a:t>
            </a:r>
          </a:p>
          <a:p>
            <a:pPr marL="1371600" lvl="3" indent="0">
              <a:buNone/>
            </a:pPr>
            <a:r>
              <a:rPr lang="en-US" dirty="0">
                <a:latin typeface="Courier New"/>
                <a:cs typeface="Courier New"/>
              </a:rPr>
              <a:t>    Point temp = p1;</a:t>
            </a:r>
          </a:p>
          <a:p>
            <a:pPr marL="1371600" lvl="3" indent="0">
              <a:buNone/>
            </a:pPr>
            <a:r>
              <a:rPr lang="en-US" dirty="0">
                <a:latin typeface="Courier New"/>
                <a:cs typeface="Courier New"/>
              </a:rPr>
              <a:t>    p1 = p2;</a:t>
            </a:r>
          </a:p>
          <a:p>
            <a:pPr marL="1371600" lvl="3" indent="0">
              <a:buNone/>
            </a:pPr>
            <a:r>
              <a:rPr lang="en-US" dirty="0">
                <a:latin typeface="Courier New"/>
                <a:cs typeface="Courier New"/>
              </a:rPr>
              <a:t>    p2 = temp;</a:t>
            </a:r>
          </a:p>
          <a:p>
            <a:pPr marL="1371600" lvl="3" indent="0">
              <a:buNone/>
            </a:pPr>
            <a:r>
              <a:rPr lang="en-US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503187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Passing arguments:  C vs. 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Java:</a:t>
            </a:r>
          </a:p>
          <a:p>
            <a:pPr lvl="1"/>
            <a:r>
              <a:rPr lang="en-US" dirty="0"/>
              <a:t>passes arguments by value for all the primitive data types</a:t>
            </a:r>
          </a:p>
          <a:p>
            <a:pPr lvl="2"/>
            <a:r>
              <a:rPr lang="en-US" dirty="0" err="1"/>
              <a:t>int</a:t>
            </a:r>
            <a:r>
              <a:rPr lang="en-US" dirty="0"/>
              <a:t>, double, float, etc.</a:t>
            </a:r>
          </a:p>
          <a:p>
            <a:pPr marL="1371600" lvl="3" indent="0">
              <a:buNone/>
            </a:pPr>
            <a:r>
              <a:rPr lang="en-US" dirty="0" err="1">
                <a:latin typeface="Courier New"/>
                <a:cs typeface="Courier New"/>
              </a:rPr>
              <a:t>double_it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x) { x = x*2; } 	// won’t work</a:t>
            </a:r>
          </a:p>
          <a:p>
            <a:pPr lvl="1"/>
            <a:r>
              <a:rPr lang="en-US" dirty="0"/>
              <a:t>passes objects by reference</a:t>
            </a:r>
          </a:p>
          <a:p>
            <a:pPr lvl="2"/>
            <a:r>
              <a:rPr lang="en-US" dirty="0"/>
              <a:t>so member data of an object can be modified</a:t>
            </a:r>
          </a:p>
          <a:p>
            <a:pPr marL="1371600" lvl="3" indent="0">
              <a:buNone/>
            </a:pPr>
            <a:r>
              <a:rPr lang="en-US" dirty="0" err="1">
                <a:latin typeface="Courier New"/>
                <a:cs typeface="Courier New"/>
              </a:rPr>
              <a:t>double_it</a:t>
            </a:r>
            <a:r>
              <a:rPr lang="en-US" dirty="0">
                <a:latin typeface="Courier New"/>
                <a:cs typeface="Courier New"/>
              </a:rPr>
              <a:t>(Point p) { </a:t>
            </a:r>
            <a:r>
              <a:rPr lang="en-US" dirty="0" err="1">
                <a:latin typeface="Courier New"/>
                <a:cs typeface="Courier New"/>
              </a:rPr>
              <a:t>p.x</a:t>
            </a:r>
            <a:r>
              <a:rPr lang="en-US" dirty="0">
                <a:latin typeface="Courier New"/>
                <a:cs typeface="Courier New"/>
              </a:rPr>
              <a:t> = </a:t>
            </a:r>
            <a:r>
              <a:rPr lang="en-US" dirty="0" err="1">
                <a:latin typeface="Courier New"/>
                <a:cs typeface="Courier New"/>
              </a:rPr>
              <a:t>p.x</a:t>
            </a:r>
            <a:r>
              <a:rPr lang="en-US" dirty="0">
                <a:latin typeface="Courier New"/>
                <a:cs typeface="Courier New"/>
              </a:rPr>
              <a:t>*2; } 	// works!</a:t>
            </a:r>
          </a:p>
          <a:p>
            <a:pPr lvl="1"/>
            <a:r>
              <a:rPr lang="en-US" dirty="0"/>
              <a:t>BUT:  references are passed by value to methods…</a:t>
            </a:r>
          </a:p>
          <a:p>
            <a:pPr lvl="2"/>
            <a:r>
              <a:rPr lang="en-US" dirty="0"/>
              <a:t>so cannot swap two objects</a:t>
            </a:r>
          </a:p>
          <a:p>
            <a:pPr marL="1371600" lvl="3" indent="0">
              <a:buNone/>
            </a:pPr>
            <a:r>
              <a:rPr lang="en-US" dirty="0">
                <a:latin typeface="Courier New"/>
                <a:cs typeface="Courier New"/>
              </a:rPr>
              <a:t>swap(Point p1, Point p2) {</a:t>
            </a:r>
          </a:p>
          <a:p>
            <a:pPr marL="1371600" lvl="3" indent="0">
              <a:buNone/>
            </a:pPr>
            <a:r>
              <a:rPr lang="en-US" dirty="0">
                <a:latin typeface="Courier New"/>
                <a:cs typeface="Courier New"/>
              </a:rPr>
              <a:t>    Point temp = p1;</a:t>
            </a:r>
          </a:p>
          <a:p>
            <a:pPr marL="1371600" lvl="3" indent="0">
              <a:buNone/>
            </a:pPr>
            <a:r>
              <a:rPr lang="en-US" dirty="0">
                <a:latin typeface="Courier New"/>
                <a:cs typeface="Courier New"/>
              </a:rPr>
              <a:t>    p1 = p2;</a:t>
            </a:r>
          </a:p>
          <a:p>
            <a:pPr marL="1371600" lvl="3" indent="0">
              <a:buNone/>
            </a:pPr>
            <a:r>
              <a:rPr lang="en-US" dirty="0">
                <a:latin typeface="Courier New"/>
                <a:cs typeface="Courier New"/>
              </a:rPr>
              <a:t>    p2 = temp; 			// won’t work!</a:t>
            </a:r>
          </a:p>
          <a:p>
            <a:pPr marL="1371600" lvl="3" indent="0">
              <a:buNone/>
            </a:pPr>
            <a:r>
              <a:rPr lang="en-US" dirty="0">
                <a:latin typeface="Courier New"/>
                <a:cs typeface="Courier New"/>
              </a:rPr>
              <a:t>}</a:t>
            </a:r>
          </a:p>
          <a:p>
            <a:pPr lvl="0">
              <a:buClr>
                <a:srgbClr val="A50021"/>
              </a:buClr>
            </a:pPr>
            <a:r>
              <a:rPr lang="en-US" dirty="0">
                <a:solidFill>
                  <a:srgbClr val="A50021"/>
                </a:solidFill>
              </a:rPr>
              <a:t>Understanding C pointers will demystify everything!</a:t>
            </a:r>
          </a:p>
        </p:txBody>
      </p:sp>
    </p:spTree>
    <p:extLst>
      <p:ext uri="{BB962C8B-B14F-4D97-AF65-F5344CB8AC3E}">
        <p14:creationId xmlns:p14="http://schemas.microsoft.com/office/powerpoint/2010/main" val="3258881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What is a “pointer” in 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528763"/>
            <a:ext cx="5486400" cy="4780557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A pointer is a memory address</a:t>
            </a:r>
          </a:p>
          <a:p>
            <a:pPr>
              <a:defRPr/>
            </a:pPr>
            <a:r>
              <a:rPr lang="en-US" dirty="0">
                <a:ea typeface="Tahoma"/>
              </a:rPr>
              <a:t>Example</a:t>
            </a:r>
          </a:p>
          <a:p>
            <a:pPr lvl="1">
              <a:defRPr/>
            </a:pP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endParaRPr lang="en-US" b="1" dirty="0">
              <a:latin typeface="Courier New"/>
              <a:cs typeface="Courier New"/>
            </a:endParaRPr>
          </a:p>
          <a:p>
            <a:pPr lvl="2">
              <a:defRPr/>
            </a:pP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dirty="0"/>
              <a:t> is an integer variable in memory</a:t>
            </a:r>
          </a:p>
          <a:p>
            <a:pPr lvl="2">
              <a:defRPr/>
            </a:pPr>
            <a:r>
              <a:rPr lang="en-US" dirty="0"/>
              <a:t>located at, say, address 1056</a:t>
            </a:r>
          </a:p>
          <a:p>
            <a:pPr lvl="1">
              <a:defRPr/>
            </a:pP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*p</a:t>
            </a:r>
          </a:p>
          <a:p>
            <a:pPr lvl="2">
              <a:defRPr/>
            </a:pPr>
            <a:r>
              <a:rPr lang="en-US" b="1" dirty="0">
                <a:latin typeface="Courier New"/>
                <a:cs typeface="Courier New"/>
              </a:rPr>
              <a:t>p</a:t>
            </a:r>
            <a:r>
              <a:rPr lang="en-US" dirty="0"/>
              <a:t> is a variable that “points to” an integer</a:t>
            </a:r>
          </a:p>
          <a:p>
            <a:pPr lvl="2">
              <a:defRPr/>
            </a:pPr>
            <a:r>
              <a:rPr lang="en-US" b="1" dirty="0">
                <a:latin typeface="Courier New"/>
                <a:cs typeface="Courier New"/>
              </a:rPr>
              <a:t>p</a:t>
            </a:r>
            <a:r>
              <a:rPr lang="en-US" dirty="0"/>
              <a:t> is located at, say, address 2004</a:t>
            </a:r>
          </a:p>
          <a:p>
            <a:pPr lvl="1">
              <a:defRPr/>
            </a:pPr>
            <a:r>
              <a:rPr lang="en-US" b="1" dirty="0">
                <a:latin typeface="Courier New"/>
                <a:cs typeface="Courier New"/>
              </a:rPr>
              <a:t>p = &amp;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endParaRPr lang="en-US" b="1" dirty="0">
              <a:latin typeface="Courier New"/>
              <a:cs typeface="Courier New"/>
            </a:endParaRPr>
          </a:p>
          <a:p>
            <a:pPr lvl="2">
              <a:defRPr/>
            </a:pPr>
            <a:r>
              <a:rPr lang="en-US" dirty="0"/>
              <a:t>the </a:t>
            </a:r>
            <a:r>
              <a:rPr lang="en-US" b="1" dirty="0">
                <a:solidFill>
                  <a:schemeClr val="accent1"/>
                </a:solidFill>
              </a:rPr>
              <a:t>value in </a:t>
            </a:r>
            <a:r>
              <a:rPr lang="en-US" b="1" dirty="0">
                <a:solidFill>
                  <a:schemeClr val="accent1"/>
                </a:solidFill>
                <a:latin typeface="Courier New"/>
                <a:cs typeface="Courier New"/>
              </a:rPr>
              <a:t>p</a:t>
            </a:r>
            <a:r>
              <a:rPr lang="en-US" dirty="0"/>
              <a:t> is now equal to</a:t>
            </a:r>
            <a:br>
              <a:rPr lang="en-US" dirty="0"/>
            </a:br>
            <a:r>
              <a:rPr lang="en-US" dirty="0"/>
              <a:t>the </a:t>
            </a:r>
            <a:r>
              <a:rPr lang="en-US" b="1" dirty="0">
                <a:solidFill>
                  <a:srgbClr val="A50021"/>
                </a:solidFill>
              </a:rPr>
              <a:t>address of variable </a:t>
            </a:r>
            <a:r>
              <a:rPr lang="en-US" b="1" dirty="0" err="1">
                <a:solidFill>
                  <a:srgbClr val="A50021"/>
                </a:solidFill>
                <a:latin typeface="Courier New"/>
                <a:cs typeface="Courier New"/>
              </a:rPr>
              <a:t>i</a:t>
            </a:r>
            <a:endParaRPr lang="en-US" b="1" dirty="0">
              <a:solidFill>
                <a:srgbClr val="A50021"/>
              </a:solidFill>
              <a:latin typeface="Courier New"/>
              <a:cs typeface="Courier New"/>
            </a:endParaRPr>
          </a:p>
          <a:p>
            <a:pPr lvl="2">
              <a:defRPr/>
            </a:pPr>
            <a:r>
              <a:rPr lang="en-US" dirty="0"/>
              <a:t>i.e., the value stored in </a:t>
            </a:r>
            <a:r>
              <a:rPr lang="en-US" dirty="0" err="1"/>
              <a:t>Mem</a:t>
            </a:r>
            <a:r>
              <a:rPr lang="en-US" dirty="0"/>
              <a:t>[2004] is 1056 (the location of 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dirty="0"/>
              <a:t>)</a:t>
            </a: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6477000" y="2133600"/>
            <a:ext cx="14478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/>
          <a:lstStyle/>
          <a:p>
            <a:endParaRPr lang="en-US" sz="1800" b="0">
              <a:latin typeface="Arial" charset="0"/>
            </a:endParaRP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6477000" y="2514600"/>
            <a:ext cx="14478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>
            <a:spAutoFit/>
          </a:bodyPr>
          <a:lstStyle/>
          <a:p>
            <a:endParaRPr lang="en-US" sz="1800" b="0">
              <a:latin typeface="Arial" charset="0"/>
            </a:endParaRP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6477000" y="2895600"/>
            <a:ext cx="14478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>
            <a:spAutoFit/>
          </a:bodyPr>
          <a:lstStyle/>
          <a:p>
            <a:endParaRPr lang="en-US" sz="1800" b="0">
              <a:latin typeface="Arial" charset="0"/>
            </a:endParaRPr>
          </a:p>
        </p:txBody>
      </p:sp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6477000" y="3276600"/>
            <a:ext cx="14478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>
            <a:spAutoFit/>
          </a:bodyPr>
          <a:lstStyle/>
          <a:p>
            <a:endParaRPr lang="en-US" sz="1800" b="0">
              <a:latin typeface="Arial" charset="0"/>
            </a:endParaRPr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6477000" y="4419600"/>
            <a:ext cx="14478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>
            <a:spAutoFit/>
          </a:bodyPr>
          <a:lstStyle/>
          <a:p>
            <a:endParaRPr lang="en-US" sz="1800" b="0">
              <a:latin typeface="Arial" charset="0"/>
            </a:endParaRPr>
          </a:p>
        </p:txBody>
      </p:sp>
      <p:sp>
        <p:nvSpPr>
          <p:cNvPr id="22536" name="Rectangle 9"/>
          <p:cNvSpPr>
            <a:spLocks noChangeArrowheads="1"/>
          </p:cNvSpPr>
          <p:nvPr/>
        </p:nvSpPr>
        <p:spPr bwMode="auto">
          <a:xfrm>
            <a:off x="6477000" y="4800600"/>
            <a:ext cx="14478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/>
          <a:lstStyle/>
          <a:p>
            <a:pPr algn="ctr"/>
            <a:r>
              <a:rPr lang="en-US" sz="1800" b="0">
                <a:latin typeface="Arial" charset="0"/>
              </a:rPr>
              <a:t>1056</a:t>
            </a:r>
          </a:p>
        </p:txBody>
      </p:sp>
      <p:cxnSp>
        <p:nvCxnSpPr>
          <p:cNvPr id="22537" name="Straight Connector 11"/>
          <p:cNvCxnSpPr>
            <a:cxnSpLocks noChangeShapeType="1"/>
          </p:cNvCxnSpPr>
          <p:nvPr/>
        </p:nvCxnSpPr>
        <p:spPr bwMode="auto">
          <a:xfrm>
            <a:off x="7162800" y="38862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prstDash val="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538" name="Rectangle 13"/>
          <p:cNvSpPr>
            <a:spLocks noChangeArrowheads="1"/>
          </p:cNvSpPr>
          <p:nvPr/>
        </p:nvSpPr>
        <p:spPr bwMode="auto">
          <a:xfrm>
            <a:off x="6030913" y="2052638"/>
            <a:ext cx="369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ourier New" charset="0"/>
                <a:cs typeface="Courier New" charset="0"/>
              </a:rPr>
              <a:t>i</a:t>
            </a:r>
          </a:p>
        </p:txBody>
      </p:sp>
      <p:sp>
        <p:nvSpPr>
          <p:cNvPr id="22539" name="Rectangle 14"/>
          <p:cNvSpPr>
            <a:spLocks noChangeArrowheads="1"/>
          </p:cNvSpPr>
          <p:nvPr/>
        </p:nvSpPr>
        <p:spPr bwMode="auto">
          <a:xfrm>
            <a:off x="6030913" y="4719638"/>
            <a:ext cx="369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ourier New" charset="0"/>
                <a:cs typeface="Courier New" charset="0"/>
              </a:rPr>
              <a:t>p</a:t>
            </a:r>
          </a:p>
        </p:txBody>
      </p:sp>
      <p:sp>
        <p:nvSpPr>
          <p:cNvPr id="22540" name="Rectangle 15"/>
          <p:cNvSpPr>
            <a:spLocks noChangeArrowheads="1"/>
          </p:cNvSpPr>
          <p:nvPr/>
        </p:nvSpPr>
        <p:spPr bwMode="auto">
          <a:xfrm>
            <a:off x="6468527" y="1547812"/>
            <a:ext cx="145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Tahoma" charset="0"/>
                <a:cs typeface="Tahoma" charset="0"/>
              </a:rPr>
              <a:t>Memory </a:t>
            </a:r>
          </a:p>
        </p:txBody>
      </p:sp>
      <p:sp>
        <p:nvSpPr>
          <p:cNvPr id="22541" name="Rectangle 16"/>
          <p:cNvSpPr>
            <a:spLocks noChangeArrowheads="1"/>
          </p:cNvSpPr>
          <p:nvPr/>
        </p:nvSpPr>
        <p:spPr bwMode="auto">
          <a:xfrm>
            <a:off x="7831138" y="1528763"/>
            <a:ext cx="1058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  <a:cs typeface="Tahoma" charset="0"/>
              </a:rPr>
              <a:t>address</a:t>
            </a:r>
          </a:p>
        </p:txBody>
      </p:sp>
      <p:sp>
        <p:nvSpPr>
          <p:cNvPr id="22542" name="Rectangle 17"/>
          <p:cNvSpPr>
            <a:spLocks noChangeArrowheads="1"/>
          </p:cNvSpPr>
          <p:nvPr/>
        </p:nvSpPr>
        <p:spPr bwMode="auto">
          <a:xfrm>
            <a:off x="8001000" y="2114550"/>
            <a:ext cx="744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  <a:cs typeface="Tahoma" charset="0"/>
              </a:rPr>
              <a:t>1056</a:t>
            </a:r>
          </a:p>
        </p:txBody>
      </p:sp>
      <p:sp>
        <p:nvSpPr>
          <p:cNvPr id="22543" name="Rectangle 18"/>
          <p:cNvSpPr>
            <a:spLocks noChangeArrowheads="1"/>
          </p:cNvSpPr>
          <p:nvPr/>
        </p:nvSpPr>
        <p:spPr bwMode="auto">
          <a:xfrm>
            <a:off x="8001000" y="2495550"/>
            <a:ext cx="744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  <a:cs typeface="Tahoma" charset="0"/>
              </a:rPr>
              <a:t>1060</a:t>
            </a:r>
          </a:p>
        </p:txBody>
      </p:sp>
      <p:sp>
        <p:nvSpPr>
          <p:cNvPr id="22544" name="Rectangle 20"/>
          <p:cNvSpPr>
            <a:spLocks noChangeArrowheads="1"/>
          </p:cNvSpPr>
          <p:nvPr/>
        </p:nvSpPr>
        <p:spPr bwMode="auto">
          <a:xfrm>
            <a:off x="8001000" y="2876550"/>
            <a:ext cx="744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  <a:cs typeface="Tahoma" charset="0"/>
              </a:rPr>
              <a:t>1064</a:t>
            </a:r>
          </a:p>
        </p:txBody>
      </p:sp>
      <p:sp>
        <p:nvSpPr>
          <p:cNvPr id="22545" name="Rectangle 21"/>
          <p:cNvSpPr>
            <a:spLocks noChangeArrowheads="1"/>
          </p:cNvSpPr>
          <p:nvPr/>
        </p:nvSpPr>
        <p:spPr bwMode="auto">
          <a:xfrm>
            <a:off x="8001000" y="3257550"/>
            <a:ext cx="744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  <a:cs typeface="Tahoma" charset="0"/>
              </a:rPr>
              <a:t>1068</a:t>
            </a:r>
          </a:p>
        </p:txBody>
      </p:sp>
      <p:sp>
        <p:nvSpPr>
          <p:cNvPr id="22546" name="Rectangle 22"/>
          <p:cNvSpPr>
            <a:spLocks noChangeArrowheads="1"/>
          </p:cNvSpPr>
          <p:nvPr/>
        </p:nvSpPr>
        <p:spPr bwMode="auto">
          <a:xfrm>
            <a:off x="8001000" y="4419600"/>
            <a:ext cx="744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  <a:cs typeface="Tahoma" charset="0"/>
              </a:rPr>
              <a:t>2000</a:t>
            </a:r>
          </a:p>
        </p:txBody>
      </p:sp>
      <p:sp>
        <p:nvSpPr>
          <p:cNvPr id="22547" name="Rectangle 23"/>
          <p:cNvSpPr>
            <a:spLocks noChangeArrowheads="1"/>
          </p:cNvSpPr>
          <p:nvPr/>
        </p:nvSpPr>
        <p:spPr bwMode="auto">
          <a:xfrm>
            <a:off x="8001000" y="4781550"/>
            <a:ext cx="744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  <a:cs typeface="Tahoma" charset="0"/>
              </a:rPr>
              <a:t>2004</a:t>
            </a:r>
          </a:p>
        </p:txBody>
      </p:sp>
      <p:sp>
        <p:nvSpPr>
          <p:cNvPr id="51220" name="Freeform 29"/>
          <p:cNvSpPr>
            <a:spLocks/>
          </p:cNvSpPr>
          <p:nvPr/>
        </p:nvSpPr>
        <p:spPr bwMode="auto">
          <a:xfrm>
            <a:off x="5927725" y="2300288"/>
            <a:ext cx="3117850" cy="2711450"/>
          </a:xfrm>
          <a:custGeom>
            <a:avLst/>
            <a:gdLst>
              <a:gd name="T0" fmla="*/ 935758 w 3119013"/>
              <a:gd name="T1" fmla="*/ 2705922 h 2712142"/>
              <a:gd name="T2" fmla="*/ 371041 w 3119013"/>
              <a:gd name="T3" fmla="*/ 2586040 h 2712142"/>
              <a:gd name="T4" fmla="*/ 148577 w 3119013"/>
              <a:gd name="T5" fmla="*/ 2038004 h 2712142"/>
              <a:gd name="T6" fmla="*/ 2698360 w 3119013"/>
              <a:gd name="T7" fmla="*/ 548035 h 2712142"/>
              <a:gd name="T8" fmla="*/ 3006388 w 3119013"/>
              <a:gd name="T9" fmla="*/ 188388 h 2712142"/>
              <a:gd name="T10" fmla="*/ 1671601 w 3119013"/>
              <a:gd name="T11" fmla="*/ 0 h 271214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119013" h="2712142">
                <a:moveTo>
                  <a:pt x="938554" y="2711452"/>
                </a:moveTo>
                <a:cubicBezTo>
                  <a:pt x="764056" y="2715742"/>
                  <a:pt x="503740" y="2702871"/>
                  <a:pt x="372151" y="2591324"/>
                </a:cubicBezTo>
                <a:cubicBezTo>
                  <a:pt x="240562" y="2479777"/>
                  <a:pt x="-240024" y="2382530"/>
                  <a:pt x="149021" y="2042169"/>
                </a:cubicBezTo>
                <a:cubicBezTo>
                  <a:pt x="538066" y="1701808"/>
                  <a:pt x="2228698" y="858054"/>
                  <a:pt x="2706423" y="549155"/>
                </a:cubicBezTo>
                <a:cubicBezTo>
                  <a:pt x="3184148" y="240255"/>
                  <a:pt x="3187009" y="280298"/>
                  <a:pt x="3015371" y="188772"/>
                </a:cubicBezTo>
                <a:cubicBezTo>
                  <a:pt x="2843733" y="97246"/>
                  <a:pt x="1676596" y="0"/>
                  <a:pt x="1676596" y="0"/>
                </a:cubicBezTo>
              </a:path>
            </a:pathLst>
          </a:custGeom>
          <a:noFill/>
          <a:ln w="28575" cmpd="sng">
            <a:solidFill>
              <a:srgbClr val="A50021"/>
            </a:solidFill>
            <a:round/>
            <a:headEnd type="none" w="med" len="med"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82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512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Referencing and Dereferencing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268760"/>
            <a:ext cx="6030913" cy="496855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Referencing an object means</a:t>
            </a:r>
          </a:p>
          <a:p>
            <a:pPr lvl="1">
              <a:defRPr/>
            </a:pPr>
            <a:r>
              <a:rPr lang="en-US" dirty="0"/>
              <a:t>… taking its address and assigning it to a pointer variable (e.g., </a:t>
            </a:r>
            <a:r>
              <a:rPr lang="en-US" b="1" dirty="0">
                <a:latin typeface="Courier New"/>
                <a:cs typeface="Courier New"/>
              </a:rPr>
              <a:t>p = &amp;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>
                <a:ea typeface="Tahoma"/>
              </a:rPr>
              <a:t>Dereferencing a pointer means</a:t>
            </a:r>
          </a:p>
          <a:p>
            <a:pPr lvl="1">
              <a:defRPr/>
            </a:pPr>
            <a:r>
              <a:rPr lang="en-US" dirty="0"/>
              <a:t>… going to the memory address pointed to by the pointer, and accessing the value there (e.g., </a:t>
            </a:r>
            <a:r>
              <a:rPr lang="en-US" b="1" dirty="0">
                <a:latin typeface="Courier New"/>
                <a:cs typeface="Courier New"/>
              </a:rPr>
              <a:t>*p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>
                <a:ea typeface="Tahoma"/>
              </a:rPr>
              <a:t>Example</a:t>
            </a:r>
          </a:p>
          <a:p>
            <a:pPr marL="457200" lvl="1" indent="0">
              <a:buFont typeface="Wingdings" charset="0"/>
              <a:buNone/>
              <a:defRPr/>
            </a:pP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;	//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 is an </a:t>
            </a: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variable</a:t>
            </a:r>
          </a:p>
          <a:p>
            <a:pPr marL="457200" lvl="1" indent="0">
              <a:buFont typeface="Wingdings" charset="0"/>
              <a:buNone/>
              <a:defRPr/>
            </a:pP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*p;	// p is a pointer to </a:t>
            </a:r>
            <a:r>
              <a:rPr lang="en-US" sz="2000" b="1" dirty="0" err="1">
                <a:latin typeface="Courier New"/>
                <a:cs typeface="Courier New"/>
              </a:rPr>
              <a:t>int</a:t>
            </a:r>
            <a:endParaRPr lang="en-US" sz="2000" b="1" dirty="0">
              <a:latin typeface="Courier New"/>
              <a:cs typeface="Courier New"/>
            </a:endParaRPr>
          </a:p>
          <a:p>
            <a:pPr marL="457200" lvl="1" indent="0">
              <a:buFont typeface="Wingdings" charset="0"/>
              <a:buNone/>
              <a:defRPr/>
            </a:pPr>
            <a:r>
              <a:rPr lang="en-US" sz="2000" b="1" dirty="0">
                <a:latin typeface="Courier New"/>
                <a:cs typeface="Courier New"/>
              </a:rPr>
              <a:t>p = &amp;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; 	// referencing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endParaRPr lang="en-US" sz="2000" b="1" dirty="0">
              <a:latin typeface="Courier New"/>
              <a:cs typeface="Courier New"/>
            </a:endParaRPr>
          </a:p>
          <a:p>
            <a:pPr marL="457200" lvl="1" indent="0">
              <a:buFont typeface="Wingdings" charset="0"/>
              <a:buNone/>
              <a:defRPr/>
            </a:pPr>
            <a:r>
              <a:rPr lang="en-US" sz="2000" b="1" dirty="0">
                <a:latin typeface="Courier New"/>
                <a:cs typeface="Courier New"/>
              </a:rPr>
              <a:t>		// p is assigned 1056</a:t>
            </a:r>
          </a:p>
          <a:p>
            <a:pPr marL="457200" lvl="1" indent="0">
              <a:buFont typeface="Wingdings" charset="0"/>
              <a:buNone/>
              <a:defRPr/>
            </a:pPr>
            <a:r>
              <a:rPr lang="en-US" sz="2000" b="1" dirty="0">
                <a:latin typeface="Courier New"/>
                <a:cs typeface="Courier New"/>
              </a:rPr>
              <a:t>*p = 5; 	// dereference p</a:t>
            </a:r>
          </a:p>
          <a:p>
            <a:pPr marL="457200" lvl="1" indent="0">
              <a:buFont typeface="Wingdings" charset="0"/>
              <a:buNone/>
              <a:defRPr/>
            </a:pPr>
            <a:r>
              <a:rPr lang="en-US" sz="2000" b="1" dirty="0">
                <a:latin typeface="Courier New"/>
                <a:cs typeface="Courier New"/>
              </a:rPr>
              <a:t>		//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 assigned 5</a:t>
            </a:r>
          </a:p>
          <a:p>
            <a:pPr marL="457200" lvl="1" indent="0">
              <a:buFont typeface="Wingdings" charset="0"/>
              <a:buNone/>
              <a:defRPr/>
            </a:pPr>
            <a:endParaRPr lang="en-US" sz="2000" b="1" dirty="0">
              <a:latin typeface="Courier New"/>
              <a:cs typeface="Courier New"/>
            </a:endParaRPr>
          </a:p>
          <a:p>
            <a:pPr lvl="1">
              <a:defRPr/>
            </a:pPr>
            <a:endParaRPr lang="en-US" sz="20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477000" y="2133600"/>
            <a:ext cx="14478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/>
          <a:lstStyle/>
          <a:p>
            <a:pPr algn="ctr"/>
            <a:r>
              <a:rPr lang="en-US" sz="1800" b="0">
                <a:latin typeface="Arial" charset="0"/>
              </a:rPr>
              <a:t>5</a:t>
            </a:r>
          </a:p>
        </p:txBody>
      </p:sp>
      <p:sp>
        <p:nvSpPr>
          <p:cNvPr id="23556" name="Rectangle 7"/>
          <p:cNvSpPr>
            <a:spLocks noChangeArrowheads="1"/>
          </p:cNvSpPr>
          <p:nvPr/>
        </p:nvSpPr>
        <p:spPr bwMode="auto">
          <a:xfrm>
            <a:off x="6477000" y="2514600"/>
            <a:ext cx="14478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>
            <a:spAutoFit/>
          </a:bodyPr>
          <a:lstStyle/>
          <a:p>
            <a:endParaRPr lang="en-US" sz="1800" b="0">
              <a:latin typeface="Arial" charset="0"/>
            </a:endParaRPr>
          </a:p>
        </p:txBody>
      </p:sp>
      <p:sp>
        <p:nvSpPr>
          <p:cNvPr id="23557" name="Rectangle 8"/>
          <p:cNvSpPr>
            <a:spLocks noChangeArrowheads="1"/>
          </p:cNvSpPr>
          <p:nvPr/>
        </p:nvSpPr>
        <p:spPr bwMode="auto">
          <a:xfrm>
            <a:off x="6477000" y="2895600"/>
            <a:ext cx="14478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>
            <a:spAutoFit/>
          </a:bodyPr>
          <a:lstStyle/>
          <a:p>
            <a:endParaRPr lang="en-US" sz="1800" b="0">
              <a:latin typeface="Arial" charset="0"/>
            </a:endParaRPr>
          </a:p>
        </p:txBody>
      </p:sp>
      <p:sp>
        <p:nvSpPr>
          <p:cNvPr id="23558" name="Rectangle 9"/>
          <p:cNvSpPr>
            <a:spLocks noChangeArrowheads="1"/>
          </p:cNvSpPr>
          <p:nvPr/>
        </p:nvSpPr>
        <p:spPr bwMode="auto">
          <a:xfrm>
            <a:off x="6477000" y="3276600"/>
            <a:ext cx="14478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>
            <a:spAutoFit/>
          </a:bodyPr>
          <a:lstStyle/>
          <a:p>
            <a:endParaRPr lang="en-US" sz="1800" b="0">
              <a:latin typeface="Arial" charset="0"/>
            </a:endParaRPr>
          </a:p>
        </p:txBody>
      </p:sp>
      <p:sp>
        <p:nvSpPr>
          <p:cNvPr id="23559" name="Rectangle 10"/>
          <p:cNvSpPr>
            <a:spLocks noChangeArrowheads="1"/>
          </p:cNvSpPr>
          <p:nvPr/>
        </p:nvSpPr>
        <p:spPr bwMode="auto">
          <a:xfrm>
            <a:off x="6477000" y="4419600"/>
            <a:ext cx="14478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>
            <a:spAutoFit/>
          </a:bodyPr>
          <a:lstStyle/>
          <a:p>
            <a:endParaRPr lang="en-US" sz="1800" b="0">
              <a:latin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477000" y="4800600"/>
            <a:ext cx="14478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/>
          <a:lstStyle/>
          <a:p>
            <a:pPr algn="ctr"/>
            <a:r>
              <a:rPr lang="en-US" sz="1800" b="0">
                <a:latin typeface="Arial" charset="0"/>
              </a:rPr>
              <a:t>1056</a:t>
            </a:r>
          </a:p>
        </p:txBody>
      </p:sp>
      <p:cxnSp>
        <p:nvCxnSpPr>
          <p:cNvPr id="23561" name="Straight Connector 12"/>
          <p:cNvCxnSpPr>
            <a:cxnSpLocks noChangeShapeType="1"/>
          </p:cNvCxnSpPr>
          <p:nvPr/>
        </p:nvCxnSpPr>
        <p:spPr bwMode="auto">
          <a:xfrm>
            <a:off x="7162800" y="38862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prstDash val="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3562" name="Rectangle 13"/>
          <p:cNvSpPr>
            <a:spLocks noChangeArrowheads="1"/>
          </p:cNvSpPr>
          <p:nvPr/>
        </p:nvSpPr>
        <p:spPr bwMode="auto">
          <a:xfrm>
            <a:off x="6030913" y="2052638"/>
            <a:ext cx="369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ourier New" charset="0"/>
                <a:cs typeface="Courier New" charset="0"/>
              </a:rPr>
              <a:t>i</a:t>
            </a:r>
          </a:p>
        </p:txBody>
      </p:sp>
      <p:sp>
        <p:nvSpPr>
          <p:cNvPr id="23563" name="Rectangle 14"/>
          <p:cNvSpPr>
            <a:spLocks noChangeArrowheads="1"/>
          </p:cNvSpPr>
          <p:nvPr/>
        </p:nvSpPr>
        <p:spPr bwMode="auto">
          <a:xfrm>
            <a:off x="6030913" y="4719638"/>
            <a:ext cx="369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ourier New" charset="0"/>
                <a:cs typeface="Courier New" charset="0"/>
              </a:rPr>
              <a:t>p</a:t>
            </a:r>
          </a:p>
        </p:txBody>
      </p:sp>
      <p:sp>
        <p:nvSpPr>
          <p:cNvPr id="23564" name="Rectangle 15"/>
          <p:cNvSpPr>
            <a:spLocks noChangeArrowheads="1"/>
          </p:cNvSpPr>
          <p:nvPr/>
        </p:nvSpPr>
        <p:spPr bwMode="auto">
          <a:xfrm>
            <a:off x="6504801" y="1531144"/>
            <a:ext cx="145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Tahoma" charset="0"/>
                <a:cs typeface="Tahoma" charset="0"/>
              </a:rPr>
              <a:t>Memory </a:t>
            </a:r>
          </a:p>
        </p:txBody>
      </p:sp>
      <p:sp>
        <p:nvSpPr>
          <p:cNvPr id="23565" name="Rectangle 16"/>
          <p:cNvSpPr>
            <a:spLocks noChangeArrowheads="1"/>
          </p:cNvSpPr>
          <p:nvPr/>
        </p:nvSpPr>
        <p:spPr bwMode="auto">
          <a:xfrm>
            <a:off x="7831138" y="1528763"/>
            <a:ext cx="1058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  <a:cs typeface="Tahoma" charset="0"/>
              </a:rPr>
              <a:t>address</a:t>
            </a:r>
          </a:p>
        </p:txBody>
      </p:sp>
      <p:sp>
        <p:nvSpPr>
          <p:cNvPr id="23566" name="Rectangle 17"/>
          <p:cNvSpPr>
            <a:spLocks noChangeArrowheads="1"/>
          </p:cNvSpPr>
          <p:nvPr/>
        </p:nvSpPr>
        <p:spPr bwMode="auto">
          <a:xfrm>
            <a:off x="8001000" y="2114550"/>
            <a:ext cx="744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  <a:cs typeface="Tahoma" charset="0"/>
              </a:rPr>
              <a:t>1056</a:t>
            </a:r>
          </a:p>
        </p:txBody>
      </p:sp>
      <p:sp>
        <p:nvSpPr>
          <p:cNvPr id="23567" name="Rectangle 18"/>
          <p:cNvSpPr>
            <a:spLocks noChangeArrowheads="1"/>
          </p:cNvSpPr>
          <p:nvPr/>
        </p:nvSpPr>
        <p:spPr bwMode="auto">
          <a:xfrm>
            <a:off x="8001000" y="2495550"/>
            <a:ext cx="744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  <a:cs typeface="Tahoma" charset="0"/>
              </a:rPr>
              <a:t>1060</a:t>
            </a:r>
          </a:p>
        </p:txBody>
      </p:sp>
      <p:sp>
        <p:nvSpPr>
          <p:cNvPr id="23568" name="Rectangle 19"/>
          <p:cNvSpPr>
            <a:spLocks noChangeArrowheads="1"/>
          </p:cNvSpPr>
          <p:nvPr/>
        </p:nvSpPr>
        <p:spPr bwMode="auto">
          <a:xfrm>
            <a:off x="8001000" y="2876550"/>
            <a:ext cx="744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  <a:cs typeface="Tahoma" charset="0"/>
              </a:rPr>
              <a:t>1064</a:t>
            </a:r>
          </a:p>
        </p:txBody>
      </p:sp>
      <p:sp>
        <p:nvSpPr>
          <p:cNvPr id="23569" name="Rectangle 20"/>
          <p:cNvSpPr>
            <a:spLocks noChangeArrowheads="1"/>
          </p:cNvSpPr>
          <p:nvPr/>
        </p:nvSpPr>
        <p:spPr bwMode="auto">
          <a:xfrm>
            <a:off x="8001000" y="3257550"/>
            <a:ext cx="744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  <a:cs typeface="Tahoma" charset="0"/>
              </a:rPr>
              <a:t>1068</a:t>
            </a:r>
          </a:p>
        </p:txBody>
      </p:sp>
      <p:sp>
        <p:nvSpPr>
          <p:cNvPr id="23570" name="Rectangle 21"/>
          <p:cNvSpPr>
            <a:spLocks noChangeArrowheads="1"/>
          </p:cNvSpPr>
          <p:nvPr/>
        </p:nvSpPr>
        <p:spPr bwMode="auto">
          <a:xfrm>
            <a:off x="8001000" y="4419600"/>
            <a:ext cx="744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  <a:cs typeface="Tahoma" charset="0"/>
              </a:rPr>
              <a:t>2000</a:t>
            </a:r>
          </a:p>
        </p:txBody>
      </p:sp>
      <p:sp>
        <p:nvSpPr>
          <p:cNvPr id="23571" name="Rectangle 22"/>
          <p:cNvSpPr>
            <a:spLocks noChangeArrowheads="1"/>
          </p:cNvSpPr>
          <p:nvPr/>
        </p:nvSpPr>
        <p:spPr bwMode="auto">
          <a:xfrm>
            <a:off x="8001000" y="4781550"/>
            <a:ext cx="744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  <a:cs typeface="Tahoma" charset="0"/>
              </a:rPr>
              <a:t>2004</a:t>
            </a:r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927725" y="2300288"/>
            <a:ext cx="3117850" cy="2711450"/>
          </a:xfrm>
          <a:custGeom>
            <a:avLst/>
            <a:gdLst>
              <a:gd name="T0" fmla="*/ 935758 w 3119013"/>
              <a:gd name="T1" fmla="*/ 2705922 h 2712142"/>
              <a:gd name="T2" fmla="*/ 371041 w 3119013"/>
              <a:gd name="T3" fmla="*/ 2586040 h 2712142"/>
              <a:gd name="T4" fmla="*/ 148577 w 3119013"/>
              <a:gd name="T5" fmla="*/ 2038004 h 2712142"/>
              <a:gd name="T6" fmla="*/ 2698360 w 3119013"/>
              <a:gd name="T7" fmla="*/ 548035 h 2712142"/>
              <a:gd name="T8" fmla="*/ 3006388 w 3119013"/>
              <a:gd name="T9" fmla="*/ 188388 h 2712142"/>
              <a:gd name="T10" fmla="*/ 1671601 w 3119013"/>
              <a:gd name="T11" fmla="*/ 0 h 271214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119013" h="2712142">
                <a:moveTo>
                  <a:pt x="938554" y="2711452"/>
                </a:moveTo>
                <a:cubicBezTo>
                  <a:pt x="764056" y="2715742"/>
                  <a:pt x="503740" y="2702871"/>
                  <a:pt x="372151" y="2591324"/>
                </a:cubicBezTo>
                <a:cubicBezTo>
                  <a:pt x="240562" y="2479777"/>
                  <a:pt x="-240024" y="2382530"/>
                  <a:pt x="149021" y="2042169"/>
                </a:cubicBezTo>
                <a:cubicBezTo>
                  <a:pt x="538066" y="1701808"/>
                  <a:pt x="2228698" y="858054"/>
                  <a:pt x="2706423" y="549155"/>
                </a:cubicBezTo>
                <a:cubicBezTo>
                  <a:pt x="3184148" y="240255"/>
                  <a:pt x="3187009" y="280298"/>
                  <a:pt x="3015371" y="188772"/>
                </a:cubicBezTo>
                <a:cubicBezTo>
                  <a:pt x="2843733" y="97246"/>
                  <a:pt x="1676596" y="0"/>
                  <a:pt x="1676596" y="0"/>
                </a:cubicBezTo>
              </a:path>
            </a:pathLst>
          </a:custGeom>
          <a:noFill/>
          <a:ln w="28575" cmpd="sng">
            <a:solidFill>
              <a:srgbClr val="A50021"/>
            </a:solidFill>
            <a:round/>
            <a:headEnd type="none" w="med" len="med"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>
            <a:spAutoFit/>
          </a:bodyPr>
          <a:lstStyle/>
          <a:p>
            <a:endParaRPr lang="en-US"/>
          </a:p>
        </p:txBody>
      </p:sp>
      <p:sp>
        <p:nvSpPr>
          <p:cNvPr id="23573" name="Rectangle 25"/>
          <p:cNvSpPr>
            <a:spLocks noChangeArrowheads="1"/>
          </p:cNvSpPr>
          <p:nvPr/>
        </p:nvSpPr>
        <p:spPr bwMode="auto">
          <a:xfrm>
            <a:off x="6477000" y="4800600"/>
            <a:ext cx="14478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>
            <a:spAutoFit/>
          </a:bodyPr>
          <a:lstStyle/>
          <a:p>
            <a:endParaRPr lang="en-US" sz="1800" b="0">
              <a:latin typeface="Arial" charset="0"/>
            </a:endParaRPr>
          </a:p>
        </p:txBody>
      </p:sp>
      <p:sp>
        <p:nvSpPr>
          <p:cNvPr id="23574" name="Rectangle 26"/>
          <p:cNvSpPr>
            <a:spLocks noChangeArrowheads="1"/>
          </p:cNvSpPr>
          <p:nvPr/>
        </p:nvSpPr>
        <p:spPr bwMode="auto">
          <a:xfrm>
            <a:off x="6477000" y="2133600"/>
            <a:ext cx="14478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/>
          <a:lstStyle/>
          <a:p>
            <a:pPr algn="ctr"/>
            <a:endParaRPr lang="en-US" sz="1800" b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88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animBg="1"/>
      <p:bldP spid="12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Pointer expressions and arrays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Dereferencing could be done to an expression</a:t>
            </a:r>
          </a:p>
          <a:p>
            <a:pPr lvl="1">
              <a:defRPr/>
            </a:pPr>
            <a:r>
              <a:rPr lang="en-US" dirty="0"/>
              <a:t>So, not just </a:t>
            </a:r>
            <a:r>
              <a:rPr lang="en-US" b="1" dirty="0">
                <a:solidFill>
                  <a:srgbClr val="009900"/>
                </a:solidFill>
                <a:latin typeface="Courier New"/>
                <a:cs typeface="Courier New"/>
              </a:rPr>
              <a:t>*p</a:t>
            </a:r>
            <a:r>
              <a:rPr lang="en-US" dirty="0"/>
              <a:t>, but can also write </a:t>
            </a:r>
            <a:r>
              <a:rPr lang="en-US" b="1" dirty="0">
                <a:solidFill>
                  <a:schemeClr val="accent2"/>
                </a:solidFill>
                <a:latin typeface="Courier New"/>
                <a:cs typeface="Courier New"/>
              </a:rPr>
              <a:t>*(p+400)</a:t>
            </a:r>
          </a:p>
          <a:p>
            <a:pPr lvl="2">
              <a:defRPr/>
            </a:pPr>
            <a:r>
              <a:rPr lang="en-US" dirty="0"/>
              <a:t>accesses memory location that is 400th 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/>
              <a:t> after </a:t>
            </a:r>
            <a:r>
              <a:rPr lang="en-US" dirty="0" err="1">
                <a:latin typeface="Courier New"/>
                <a:cs typeface="Courier New"/>
              </a:rPr>
              <a:t>i</a:t>
            </a:r>
            <a:endParaRPr lang="en-US" dirty="0">
              <a:latin typeface="Courier New"/>
              <a:cs typeface="Courier New"/>
            </a:endParaRPr>
          </a:p>
          <a:p>
            <a:pPr>
              <a:defRPr/>
            </a:pPr>
            <a:r>
              <a:rPr lang="en-US" dirty="0">
                <a:ea typeface="Tahoma"/>
              </a:rPr>
              <a:t>Arrays in C are really pointers underneath!</a:t>
            </a:r>
          </a:p>
          <a:p>
            <a:pPr lvl="1">
              <a:defRPr/>
            </a:pP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int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a[10];	// array of integers</a:t>
            </a:r>
            <a:endParaRPr lang="en-US" sz="2000" dirty="0"/>
          </a:p>
          <a:p>
            <a:pPr lvl="1">
              <a:defRPr/>
            </a:pPr>
            <a:r>
              <a:rPr lang="en-US" b="1" dirty="0">
                <a:latin typeface="Courier New"/>
                <a:cs typeface="Courier New"/>
              </a:rPr>
              <a:t>a</a:t>
            </a:r>
            <a:r>
              <a:rPr lang="en-US" dirty="0"/>
              <a:t> itself simply refers to the address of the </a:t>
            </a:r>
            <a:r>
              <a:rPr lang="en-US" i="1" u="sng" dirty="0"/>
              <a:t>start</a:t>
            </a:r>
            <a:r>
              <a:rPr lang="en-US" dirty="0"/>
              <a:t> of the array</a:t>
            </a:r>
          </a:p>
          <a:p>
            <a:pPr lvl="1">
              <a:defRPr/>
            </a:pPr>
            <a:r>
              <a:rPr lang="en-US" b="1" dirty="0">
                <a:latin typeface="Courier New"/>
                <a:cs typeface="Courier New"/>
              </a:rPr>
              <a:t>a</a:t>
            </a:r>
            <a:r>
              <a:rPr lang="en-US" dirty="0"/>
              <a:t> is the same as </a:t>
            </a:r>
            <a:r>
              <a:rPr lang="en-US" b="1" dirty="0">
                <a:latin typeface="Courier New"/>
                <a:cs typeface="Courier New"/>
              </a:rPr>
              <a:t>&amp;a[0]		</a:t>
            </a:r>
            <a:r>
              <a:rPr lang="en-US" dirty="0">
                <a:latin typeface="Courier New"/>
                <a:cs typeface="Courier New"/>
              </a:rPr>
              <a:t>// address of a[0]</a:t>
            </a:r>
          </a:p>
          <a:p>
            <a:pPr lvl="1">
              <a:defRPr/>
            </a:pPr>
            <a:r>
              <a:rPr lang="en-US" b="1" dirty="0">
                <a:latin typeface="Courier New"/>
                <a:cs typeface="Courier New"/>
              </a:rPr>
              <a:t>a</a:t>
            </a:r>
            <a:r>
              <a:rPr lang="en-US" dirty="0"/>
              <a:t> is a constant of type “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*</a:t>
            </a:r>
            <a:r>
              <a:rPr lang="en-US" dirty="0"/>
              <a:t>”</a:t>
            </a:r>
          </a:p>
          <a:p>
            <a:pPr lvl="1">
              <a:defRPr/>
            </a:pPr>
            <a:r>
              <a:rPr lang="en-US" b="1" dirty="0">
                <a:latin typeface="Courier New"/>
                <a:cs typeface="Courier New"/>
              </a:rPr>
              <a:t>a[0]</a:t>
            </a:r>
            <a:r>
              <a:rPr lang="en-US" dirty="0"/>
              <a:t> is the same as </a:t>
            </a:r>
            <a:r>
              <a:rPr lang="en-US" b="1" dirty="0">
                <a:latin typeface="Courier New"/>
                <a:cs typeface="Courier New"/>
              </a:rPr>
              <a:t>*a</a:t>
            </a:r>
          </a:p>
          <a:p>
            <a:pPr lvl="1">
              <a:defRPr/>
            </a:pPr>
            <a:r>
              <a:rPr lang="en-US" b="1" dirty="0">
                <a:latin typeface="Courier New"/>
                <a:cs typeface="Courier New"/>
              </a:rPr>
              <a:t>a[1]</a:t>
            </a:r>
            <a:r>
              <a:rPr lang="en-US" dirty="0"/>
              <a:t> is the same as </a:t>
            </a:r>
            <a:r>
              <a:rPr lang="en-US" b="1" dirty="0">
                <a:latin typeface="Courier New"/>
                <a:cs typeface="Courier New"/>
              </a:rPr>
              <a:t>*(a+1)</a:t>
            </a:r>
          </a:p>
          <a:p>
            <a:pPr lvl="1">
              <a:defRPr/>
            </a:pPr>
            <a:r>
              <a:rPr lang="en-US" b="1" dirty="0">
                <a:latin typeface="Courier New"/>
                <a:cs typeface="Courier New"/>
              </a:rPr>
              <a:t>a[k]</a:t>
            </a:r>
            <a:r>
              <a:rPr lang="en-US" dirty="0"/>
              <a:t> is the same as </a:t>
            </a:r>
            <a:r>
              <a:rPr lang="en-US" b="1" dirty="0">
                <a:latin typeface="Courier New"/>
                <a:cs typeface="Courier New"/>
              </a:rPr>
              <a:t>*(</a:t>
            </a:r>
            <a:r>
              <a:rPr lang="en-US" b="1" dirty="0" err="1">
                <a:latin typeface="Courier New"/>
                <a:cs typeface="Courier New"/>
              </a:rPr>
              <a:t>a+k</a:t>
            </a:r>
            <a:r>
              <a:rPr lang="en-US" b="1" dirty="0">
                <a:latin typeface="Courier New"/>
                <a:cs typeface="Courier New"/>
              </a:rPr>
              <a:t>)</a:t>
            </a:r>
          </a:p>
          <a:p>
            <a:pPr lvl="1">
              <a:defRPr/>
            </a:pPr>
            <a:r>
              <a:rPr lang="en-US" b="1" dirty="0">
                <a:latin typeface="Courier New"/>
                <a:cs typeface="Courier New"/>
              </a:rPr>
              <a:t>a[j] = a[k];</a:t>
            </a:r>
            <a:r>
              <a:rPr lang="en-US" dirty="0"/>
              <a:t> is the same as </a:t>
            </a:r>
            <a:br>
              <a:rPr lang="en-US" dirty="0"/>
            </a:br>
            <a:r>
              <a:rPr lang="en-US" b="1" dirty="0">
                <a:latin typeface="Courier New"/>
                <a:cs typeface="Courier New"/>
              </a:rPr>
              <a:t>*(</a:t>
            </a:r>
            <a:r>
              <a:rPr lang="en-US" b="1" dirty="0" err="1">
                <a:latin typeface="Courier New"/>
                <a:cs typeface="Courier New"/>
              </a:rPr>
              <a:t>a+j</a:t>
            </a:r>
            <a:r>
              <a:rPr lang="en-US" b="1" dirty="0">
                <a:latin typeface="Courier New"/>
                <a:cs typeface="Courier New"/>
              </a:rPr>
              <a:t>) = *(</a:t>
            </a:r>
            <a:r>
              <a:rPr lang="en-US" b="1" dirty="0" err="1">
                <a:latin typeface="Courier New"/>
                <a:cs typeface="Courier New"/>
              </a:rPr>
              <a:t>a+k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79375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Pointer arithmetic and object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6363"/>
            <a:ext cx="6030913" cy="4860949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IMPORTANT:  Pointer expressions automatically account for the size of object pointed to</a:t>
            </a:r>
          </a:p>
          <a:p>
            <a:pPr lvl="1">
              <a:defRPr/>
            </a:pPr>
            <a:r>
              <a:rPr lang="en-US" dirty="0"/>
              <a:t>Example 1</a:t>
            </a:r>
          </a:p>
          <a:p>
            <a:pPr lvl="2">
              <a:defRPr/>
            </a:pPr>
            <a:r>
              <a:rPr lang="en-US" dirty="0"/>
              <a:t>if p is of type “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*</a:t>
            </a:r>
            <a:r>
              <a:rPr lang="en-US" dirty="0"/>
              <a:t>”</a:t>
            </a:r>
          </a:p>
          <a:p>
            <a:pPr lvl="2">
              <a:defRPr/>
            </a:pPr>
            <a:r>
              <a:rPr lang="en-US" dirty="0"/>
              <a:t>and an 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/>
              <a:t> is 4 bytes long</a:t>
            </a:r>
          </a:p>
          <a:p>
            <a:pPr lvl="2">
              <a:defRPr/>
            </a:pPr>
            <a:r>
              <a:rPr lang="en-US" dirty="0"/>
              <a:t>if </a:t>
            </a:r>
            <a:r>
              <a:rPr lang="en-US" dirty="0">
                <a:latin typeface="Courier New"/>
                <a:cs typeface="Courier New"/>
              </a:rPr>
              <a:t>p</a:t>
            </a:r>
            <a:r>
              <a:rPr lang="en-US" dirty="0"/>
              <a:t> points to address 1056,</a:t>
            </a:r>
            <a:br>
              <a:rPr lang="en-US" dirty="0"/>
            </a:br>
            <a:r>
              <a:rPr lang="en-US" dirty="0">
                <a:latin typeface="Courier New"/>
                <a:cs typeface="Courier New"/>
              </a:rPr>
              <a:t>(p+2)</a:t>
            </a:r>
            <a:r>
              <a:rPr lang="en-US" dirty="0"/>
              <a:t> will point to address 1064</a:t>
            </a:r>
          </a:p>
          <a:p>
            <a:pPr lvl="2">
              <a:defRPr/>
            </a:pPr>
            <a:r>
              <a:rPr lang="en-US" dirty="0"/>
              <a:t>C compiler automatically does the multiply-by-4</a:t>
            </a:r>
          </a:p>
          <a:p>
            <a:pPr lvl="2">
              <a:defRPr/>
            </a:pPr>
            <a:r>
              <a:rPr lang="en-US" dirty="0"/>
              <a:t>BUT… in machine language, we will have to explicitly do the multiply-by-4</a:t>
            </a:r>
          </a:p>
          <a:p>
            <a:pPr lvl="1">
              <a:defRPr/>
            </a:pPr>
            <a:r>
              <a:rPr lang="en-US" dirty="0"/>
              <a:t>Example 2</a:t>
            </a:r>
          </a:p>
          <a:p>
            <a:pPr lvl="2"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char *q;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// char is 1 byte</a:t>
            </a:r>
            <a:endParaRPr lang="en-US" b="1" dirty="0"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 lvl="2"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q++;    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// really does add 1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6477000" y="2514600"/>
            <a:ext cx="14478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>
            <a:spAutoFit/>
          </a:bodyPr>
          <a:lstStyle/>
          <a:p>
            <a:endParaRPr lang="en-US" sz="1800" b="0">
              <a:latin typeface="Arial" charset="0"/>
            </a:endParaRP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6477000" y="2895600"/>
            <a:ext cx="14478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>
            <a:spAutoFit/>
          </a:bodyPr>
          <a:lstStyle/>
          <a:p>
            <a:endParaRPr lang="en-US" sz="1800" b="0">
              <a:latin typeface="Arial" charset="0"/>
            </a:endParaRPr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6477000" y="3276600"/>
            <a:ext cx="14478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>
            <a:spAutoFit/>
          </a:bodyPr>
          <a:lstStyle/>
          <a:p>
            <a:endParaRPr lang="en-US" sz="1800" b="0">
              <a:latin typeface="Arial" charset="0"/>
            </a:endParaRPr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6477000" y="4419600"/>
            <a:ext cx="14478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>
            <a:spAutoFit/>
          </a:bodyPr>
          <a:lstStyle/>
          <a:p>
            <a:endParaRPr lang="en-US" sz="1800" b="0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477000" y="4800600"/>
            <a:ext cx="14478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/>
          <a:lstStyle/>
          <a:p>
            <a:pPr algn="ctr"/>
            <a:r>
              <a:rPr lang="en-US" sz="1800" b="0">
                <a:latin typeface="Arial" charset="0"/>
              </a:rPr>
              <a:t>1056</a:t>
            </a:r>
          </a:p>
        </p:txBody>
      </p:sp>
      <p:cxnSp>
        <p:nvCxnSpPr>
          <p:cNvPr id="25608" name="Straight Connector 9"/>
          <p:cNvCxnSpPr>
            <a:cxnSpLocks noChangeShapeType="1"/>
          </p:cNvCxnSpPr>
          <p:nvPr/>
        </p:nvCxnSpPr>
        <p:spPr bwMode="auto">
          <a:xfrm>
            <a:off x="7162800" y="38862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prstDash val="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5609" name="Rectangle 10"/>
          <p:cNvSpPr>
            <a:spLocks noChangeArrowheads="1"/>
          </p:cNvSpPr>
          <p:nvPr/>
        </p:nvSpPr>
        <p:spPr bwMode="auto">
          <a:xfrm>
            <a:off x="6030913" y="2052638"/>
            <a:ext cx="369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ourier New" charset="0"/>
                <a:cs typeface="Courier New" charset="0"/>
              </a:rPr>
              <a:t>i</a:t>
            </a:r>
          </a:p>
        </p:txBody>
      </p:sp>
      <p:sp>
        <p:nvSpPr>
          <p:cNvPr id="25610" name="Rectangle 11"/>
          <p:cNvSpPr>
            <a:spLocks noChangeArrowheads="1"/>
          </p:cNvSpPr>
          <p:nvPr/>
        </p:nvSpPr>
        <p:spPr bwMode="auto">
          <a:xfrm>
            <a:off x="6030913" y="4719638"/>
            <a:ext cx="369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ourier New" charset="0"/>
                <a:cs typeface="Courier New" charset="0"/>
              </a:rPr>
              <a:t>p</a:t>
            </a:r>
          </a:p>
        </p:txBody>
      </p:sp>
      <p:sp>
        <p:nvSpPr>
          <p:cNvPr id="25611" name="Rectangle 12"/>
          <p:cNvSpPr>
            <a:spLocks noChangeArrowheads="1"/>
          </p:cNvSpPr>
          <p:nvPr/>
        </p:nvSpPr>
        <p:spPr bwMode="auto">
          <a:xfrm>
            <a:off x="6400800" y="1555749"/>
            <a:ext cx="145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Tahoma" charset="0"/>
                <a:cs typeface="Tahoma" charset="0"/>
              </a:rPr>
              <a:t>Memory </a:t>
            </a:r>
          </a:p>
        </p:txBody>
      </p:sp>
      <p:sp>
        <p:nvSpPr>
          <p:cNvPr id="25612" name="Rectangle 13"/>
          <p:cNvSpPr>
            <a:spLocks noChangeArrowheads="1"/>
          </p:cNvSpPr>
          <p:nvPr/>
        </p:nvSpPr>
        <p:spPr bwMode="auto">
          <a:xfrm>
            <a:off x="7831138" y="1528763"/>
            <a:ext cx="1058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  <a:cs typeface="Tahoma" charset="0"/>
              </a:rPr>
              <a:t>address</a:t>
            </a:r>
          </a:p>
        </p:txBody>
      </p:sp>
      <p:sp>
        <p:nvSpPr>
          <p:cNvPr id="25613" name="Rectangle 14"/>
          <p:cNvSpPr>
            <a:spLocks noChangeArrowheads="1"/>
          </p:cNvSpPr>
          <p:nvPr/>
        </p:nvSpPr>
        <p:spPr bwMode="auto">
          <a:xfrm>
            <a:off x="8001000" y="2114550"/>
            <a:ext cx="744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  <a:cs typeface="Tahoma" charset="0"/>
              </a:rPr>
              <a:t>1056</a:t>
            </a:r>
          </a:p>
        </p:txBody>
      </p:sp>
      <p:sp>
        <p:nvSpPr>
          <p:cNvPr id="25614" name="Rectangle 15"/>
          <p:cNvSpPr>
            <a:spLocks noChangeArrowheads="1"/>
          </p:cNvSpPr>
          <p:nvPr/>
        </p:nvSpPr>
        <p:spPr bwMode="auto">
          <a:xfrm>
            <a:off x="8001000" y="2495550"/>
            <a:ext cx="744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  <a:cs typeface="Tahoma" charset="0"/>
              </a:rPr>
              <a:t>1060</a:t>
            </a:r>
          </a:p>
        </p:txBody>
      </p:sp>
      <p:sp>
        <p:nvSpPr>
          <p:cNvPr id="25615" name="Rectangle 16"/>
          <p:cNvSpPr>
            <a:spLocks noChangeArrowheads="1"/>
          </p:cNvSpPr>
          <p:nvPr/>
        </p:nvSpPr>
        <p:spPr bwMode="auto">
          <a:xfrm>
            <a:off x="8001000" y="2876550"/>
            <a:ext cx="744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  <a:cs typeface="Tahoma" charset="0"/>
              </a:rPr>
              <a:t>1064</a:t>
            </a:r>
          </a:p>
        </p:txBody>
      </p:sp>
      <p:sp>
        <p:nvSpPr>
          <p:cNvPr id="25616" name="Rectangle 17"/>
          <p:cNvSpPr>
            <a:spLocks noChangeArrowheads="1"/>
          </p:cNvSpPr>
          <p:nvPr/>
        </p:nvSpPr>
        <p:spPr bwMode="auto">
          <a:xfrm>
            <a:off x="8001000" y="3257550"/>
            <a:ext cx="744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  <a:cs typeface="Tahoma" charset="0"/>
              </a:rPr>
              <a:t>1068</a:t>
            </a:r>
          </a:p>
        </p:txBody>
      </p:sp>
      <p:sp>
        <p:nvSpPr>
          <p:cNvPr id="25617" name="Rectangle 18"/>
          <p:cNvSpPr>
            <a:spLocks noChangeArrowheads="1"/>
          </p:cNvSpPr>
          <p:nvPr/>
        </p:nvSpPr>
        <p:spPr bwMode="auto">
          <a:xfrm>
            <a:off x="8001000" y="4419600"/>
            <a:ext cx="744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  <a:cs typeface="Tahoma" charset="0"/>
              </a:rPr>
              <a:t>2000</a:t>
            </a:r>
          </a:p>
        </p:txBody>
      </p:sp>
      <p:sp>
        <p:nvSpPr>
          <p:cNvPr id="25618" name="Rectangle 19"/>
          <p:cNvSpPr>
            <a:spLocks noChangeArrowheads="1"/>
          </p:cNvSpPr>
          <p:nvPr/>
        </p:nvSpPr>
        <p:spPr bwMode="auto">
          <a:xfrm>
            <a:off x="8001000" y="4781550"/>
            <a:ext cx="744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>
                <a:latin typeface="Tahoma" charset="0"/>
                <a:cs typeface="Tahoma" charset="0"/>
              </a:rPr>
              <a:t>2004</a:t>
            </a:r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27725" y="2300288"/>
            <a:ext cx="3117850" cy="2711450"/>
          </a:xfrm>
          <a:custGeom>
            <a:avLst/>
            <a:gdLst>
              <a:gd name="T0" fmla="*/ 935758 w 3119013"/>
              <a:gd name="T1" fmla="*/ 2705922 h 2712142"/>
              <a:gd name="T2" fmla="*/ 371041 w 3119013"/>
              <a:gd name="T3" fmla="*/ 2586040 h 2712142"/>
              <a:gd name="T4" fmla="*/ 148577 w 3119013"/>
              <a:gd name="T5" fmla="*/ 2038004 h 2712142"/>
              <a:gd name="T6" fmla="*/ 2698360 w 3119013"/>
              <a:gd name="T7" fmla="*/ 548035 h 2712142"/>
              <a:gd name="T8" fmla="*/ 3006388 w 3119013"/>
              <a:gd name="T9" fmla="*/ 188388 h 2712142"/>
              <a:gd name="T10" fmla="*/ 1671601 w 3119013"/>
              <a:gd name="T11" fmla="*/ 0 h 271214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119013" h="2712142">
                <a:moveTo>
                  <a:pt x="938554" y="2711452"/>
                </a:moveTo>
                <a:cubicBezTo>
                  <a:pt x="764056" y="2715742"/>
                  <a:pt x="503740" y="2702871"/>
                  <a:pt x="372151" y="2591324"/>
                </a:cubicBezTo>
                <a:cubicBezTo>
                  <a:pt x="240562" y="2479777"/>
                  <a:pt x="-240024" y="2382530"/>
                  <a:pt x="149021" y="2042169"/>
                </a:cubicBezTo>
                <a:cubicBezTo>
                  <a:pt x="538066" y="1701808"/>
                  <a:pt x="2228698" y="858054"/>
                  <a:pt x="2706423" y="549155"/>
                </a:cubicBezTo>
                <a:cubicBezTo>
                  <a:pt x="3184148" y="240255"/>
                  <a:pt x="3187009" y="280298"/>
                  <a:pt x="3015371" y="188772"/>
                </a:cubicBezTo>
                <a:cubicBezTo>
                  <a:pt x="2843733" y="97246"/>
                  <a:pt x="1676596" y="0"/>
                  <a:pt x="1676596" y="0"/>
                </a:cubicBezTo>
              </a:path>
            </a:pathLst>
          </a:custGeom>
          <a:noFill/>
          <a:ln w="28575" cmpd="sng">
            <a:solidFill>
              <a:srgbClr val="A50021"/>
            </a:solidFill>
            <a:round/>
            <a:headEnd type="none" w="med" len="med"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>
            <a:spAutoFit/>
          </a:bodyPr>
          <a:lstStyle/>
          <a:p>
            <a:endParaRPr lang="en-US"/>
          </a:p>
        </p:txBody>
      </p:sp>
      <p:sp>
        <p:nvSpPr>
          <p:cNvPr id="25620" name="Rectangle 21"/>
          <p:cNvSpPr>
            <a:spLocks noChangeArrowheads="1"/>
          </p:cNvSpPr>
          <p:nvPr/>
        </p:nvSpPr>
        <p:spPr bwMode="auto">
          <a:xfrm>
            <a:off x="6477000" y="4800600"/>
            <a:ext cx="14478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>
            <a:spAutoFit/>
          </a:bodyPr>
          <a:lstStyle/>
          <a:p>
            <a:endParaRPr lang="en-US" sz="1800" b="0">
              <a:latin typeface="Arial" charset="0"/>
            </a:endParaRPr>
          </a:p>
        </p:txBody>
      </p:sp>
      <p:sp>
        <p:nvSpPr>
          <p:cNvPr id="25621" name="Rectangle 22"/>
          <p:cNvSpPr>
            <a:spLocks noChangeArrowheads="1"/>
          </p:cNvSpPr>
          <p:nvPr/>
        </p:nvSpPr>
        <p:spPr bwMode="auto">
          <a:xfrm>
            <a:off x="6477000" y="2133600"/>
            <a:ext cx="14478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b"/>
          <a:lstStyle/>
          <a:p>
            <a:pPr algn="ctr"/>
            <a:endParaRPr lang="en-US" sz="1800" b="0">
              <a:latin typeface="Arial" charset="0"/>
            </a:endParaRPr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927725" y="3044825"/>
            <a:ext cx="3135313" cy="1966913"/>
          </a:xfrm>
          <a:custGeom>
            <a:avLst/>
            <a:gdLst>
              <a:gd name="T0" fmla="*/ 983741 w 3119013"/>
              <a:gd name="T1" fmla="*/ 150462 h 2712142"/>
              <a:gd name="T2" fmla="*/ 390067 w 3119013"/>
              <a:gd name="T3" fmla="*/ 143796 h 2712142"/>
              <a:gd name="T4" fmla="*/ 156195 w 3119013"/>
              <a:gd name="T5" fmla="*/ 113322 h 2712142"/>
              <a:gd name="T6" fmla="*/ 2836723 w 3119013"/>
              <a:gd name="T7" fmla="*/ 30474 h 2712142"/>
              <a:gd name="T8" fmla="*/ 3160544 w 3119013"/>
              <a:gd name="T9" fmla="*/ 10475 h 2712142"/>
              <a:gd name="T10" fmla="*/ 1757315 w 3119013"/>
              <a:gd name="T11" fmla="*/ 0 h 271214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119013" h="2712142">
                <a:moveTo>
                  <a:pt x="938554" y="2711452"/>
                </a:moveTo>
                <a:cubicBezTo>
                  <a:pt x="764056" y="2715742"/>
                  <a:pt x="503740" y="2702871"/>
                  <a:pt x="372151" y="2591324"/>
                </a:cubicBezTo>
                <a:cubicBezTo>
                  <a:pt x="240562" y="2479777"/>
                  <a:pt x="-240024" y="2382530"/>
                  <a:pt x="149021" y="2042169"/>
                </a:cubicBezTo>
                <a:cubicBezTo>
                  <a:pt x="538066" y="1701808"/>
                  <a:pt x="2228698" y="858054"/>
                  <a:pt x="2706423" y="549155"/>
                </a:cubicBezTo>
                <a:cubicBezTo>
                  <a:pt x="3184148" y="240255"/>
                  <a:pt x="3187009" y="280298"/>
                  <a:pt x="3015371" y="188772"/>
                </a:cubicBezTo>
                <a:cubicBezTo>
                  <a:pt x="2843733" y="97246"/>
                  <a:pt x="1676596" y="0"/>
                  <a:pt x="1676596" y="0"/>
                </a:cubicBezTo>
              </a:path>
            </a:pathLst>
          </a:custGeom>
          <a:noFill/>
          <a:ln w="28575" cmpd="sng">
            <a:solidFill>
              <a:srgbClr val="A50021"/>
            </a:solidFill>
            <a:round/>
            <a:headEnd type="none" w="med" len="med"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477000" y="4800600"/>
            <a:ext cx="1447800" cy="381000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b"/>
          <a:lstStyle/>
          <a:p>
            <a:pPr algn="ctr"/>
            <a:r>
              <a:rPr lang="en-US" sz="1800" b="0">
                <a:latin typeface="Arial" charset="0"/>
              </a:rPr>
              <a:t>1064</a:t>
            </a:r>
          </a:p>
        </p:txBody>
      </p:sp>
    </p:spTree>
    <p:extLst>
      <p:ext uri="{BB962C8B-B14F-4D97-AF65-F5344CB8AC3E}">
        <p14:creationId xmlns:p14="http://schemas.microsoft.com/office/powerpoint/2010/main" val="4245581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9" grpId="0" animBg="1"/>
      <p:bldP spid="21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Pointer examples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Tekton" charset="0"/>
              <a:buNone/>
              <a:defRPr/>
            </a:pP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int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i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;	// simple integer variable</a:t>
            </a:r>
          </a:p>
          <a:p>
            <a:pPr>
              <a:buFont typeface="Tekton" charset="0"/>
              <a:buNone/>
              <a:defRPr/>
            </a:pP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int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 a[10];	// array of integers</a:t>
            </a:r>
          </a:p>
          <a:p>
            <a:pPr>
              <a:buFont typeface="Tekton" charset="0"/>
              <a:buNone/>
              <a:defRPr/>
            </a:pP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int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 *p;	// pointer to integer</a:t>
            </a:r>
          </a:p>
          <a:p>
            <a:pPr>
              <a:buFont typeface="Tekton" charset="0"/>
              <a:buNone/>
              <a:defRPr/>
            </a:pPr>
            <a:endParaRPr lang="en-US" sz="20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  <a:ea typeface="Tahoma"/>
            </a:endParaRPr>
          </a:p>
          <a:p>
            <a:pPr>
              <a:buFont typeface="Tekton" charset="0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p = &amp;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i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;	// &amp; means address of</a:t>
            </a:r>
          </a:p>
          <a:p>
            <a:pPr>
              <a:buFont typeface="Tekton" charset="0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p = a;	// a means &amp;a[0]</a:t>
            </a:r>
          </a:p>
          <a:p>
            <a:pPr>
              <a:buFont typeface="Tekton" charset="0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p = &amp;a[5];	// address of 6</a:t>
            </a:r>
            <a:r>
              <a:rPr lang="en-US" sz="2000" b="1" baseline="30000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th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 element of a</a:t>
            </a:r>
          </a:p>
          <a:p>
            <a:pPr>
              <a:buFont typeface="Tekton" charset="0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*p			// value at location pointed by p</a:t>
            </a:r>
          </a:p>
          <a:p>
            <a:pPr>
              <a:buFont typeface="Tekton" charset="0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*p = 1;	// change value at that location</a:t>
            </a:r>
          </a:p>
          <a:p>
            <a:pPr>
              <a:buFont typeface="Tekton" charset="0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*(p+1) = 1;	// change value at next location</a:t>
            </a:r>
          </a:p>
          <a:p>
            <a:pPr>
              <a:buFont typeface="Tekton" charset="0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p[1] = 1;	// exactly the same as above</a:t>
            </a:r>
          </a:p>
          <a:p>
            <a:pPr>
              <a:buFont typeface="Tekton" charset="0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p++;		// step pointer to the next element</a:t>
            </a:r>
          </a:p>
          <a:p>
            <a:pPr>
              <a:buFont typeface="Tekton" charset="0"/>
              <a:buNone/>
              <a:defRPr/>
            </a:pPr>
            <a:endParaRPr lang="en-US" sz="20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  <a:ea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60010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Pointer pitfalls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Tekton" charset="0"/>
              <a:buNone/>
              <a:defRPr/>
            </a:pPr>
            <a:r>
              <a:rPr lang="en-US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int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i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;	     // simple integer variable</a:t>
            </a:r>
          </a:p>
          <a:p>
            <a:pPr>
              <a:buFont typeface="Tekton" charset="0"/>
              <a:buNone/>
              <a:defRPr/>
            </a:pPr>
            <a:r>
              <a:rPr lang="en-US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int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 a[10];	// array of integers</a:t>
            </a:r>
          </a:p>
          <a:p>
            <a:pPr>
              <a:buFont typeface="Tekton" charset="0"/>
              <a:buNone/>
              <a:defRPr/>
            </a:pPr>
            <a:r>
              <a:rPr lang="en-US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int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 *p;	     // pointer to integer(s) </a:t>
            </a:r>
          </a:p>
          <a:p>
            <a:pPr>
              <a:buFont typeface="Tekton" charset="0"/>
              <a:buNone/>
              <a:defRPr/>
            </a:pPr>
            <a:endParaRPr lang="en-US" b="1" dirty="0"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  <a:ea typeface="Tahoma"/>
            </a:endParaRPr>
          </a:p>
          <a:p>
            <a:pPr>
              <a:buFont typeface="Tekton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  <a:cs typeface="Tahoma" charset="0"/>
              </a:rPr>
              <a:t>So what happens when</a:t>
            </a:r>
          </a:p>
          <a:p>
            <a:pPr>
              <a:buFont typeface="Tekton" charset="0"/>
              <a:buNone/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p = &amp;</a:t>
            </a:r>
            <a:r>
              <a:rPr lang="en-US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i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;</a:t>
            </a:r>
          </a:p>
          <a:p>
            <a:pPr>
              <a:buFont typeface="Tekton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Tahoma"/>
                <a:cs typeface="Tahoma" charset="0"/>
              </a:rPr>
              <a:t>What is value of 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  <a:cs typeface="Courier New" charset="0"/>
              </a:rPr>
              <a:t>p[0]?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Tahoma"/>
                <a:cs typeface="Tahoma" charset="0"/>
              </a:rPr>
              <a:t> </a:t>
            </a:r>
          </a:p>
          <a:p>
            <a:pPr>
              <a:buFont typeface="Tekton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Tahoma"/>
                <a:cs typeface="Tahoma" charset="0"/>
              </a:rPr>
              <a:t>What is value of 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  <a:cs typeface="Courier New" charset="0"/>
              </a:rPr>
              <a:t>p[1]?</a:t>
            </a:r>
          </a:p>
          <a:p>
            <a:pPr>
              <a:buFont typeface="Tekton" charset="0"/>
              <a:buNone/>
              <a:defRPr/>
            </a:pPr>
            <a:endParaRPr lang="en-US" b="1" dirty="0"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  <a:ea typeface="Tahoma"/>
            </a:endParaRPr>
          </a:p>
          <a:p>
            <a:pPr>
              <a:buFont typeface="Wingdings" charset="0"/>
              <a:buChar char="è"/>
              <a:defRPr/>
            </a:pPr>
            <a: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  <a:cs typeface="Tahoma" charset="0"/>
                <a:sym typeface="Wingdings"/>
              </a:rPr>
              <a:t>Very easy to exceed bounds</a:t>
            </a:r>
          </a:p>
          <a:p>
            <a:pPr lvl="1">
              <a:defRPr/>
            </a:pPr>
            <a:r>
              <a:rPr lang="en-US" dirty="0"/>
              <a:t>C has no bounds checking!</a:t>
            </a:r>
          </a:p>
          <a:p>
            <a:pPr marL="0" indent="0">
              <a:buFont typeface="Wingdings 2" charset="0"/>
              <a:buNone/>
              <a:defRPr/>
            </a:pPr>
            <a:endParaRPr lang="en-US" dirty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ea typeface="Tahoma"/>
              <a:cs typeface="Tahoma" charset="0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621327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Iterating through an array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2 ways to iterate through an array</a:t>
            </a:r>
          </a:p>
          <a:p>
            <a:pPr lvl="1">
              <a:defRPr/>
            </a:pPr>
            <a:r>
              <a:rPr lang="en-US" dirty="0"/>
              <a:t>using array indices</a:t>
            </a:r>
          </a:p>
          <a:p>
            <a:pPr>
              <a:lnSpc>
                <a:spcPct val="90000"/>
              </a:lnSpc>
              <a:buFont typeface="Tekton" charset="0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		void clear1(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int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 array[], 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int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 size) {</a:t>
            </a:r>
          </a:p>
          <a:p>
            <a:pPr>
              <a:lnSpc>
                <a:spcPct val="90000"/>
              </a:lnSpc>
              <a:buFont typeface="Tekton" charset="0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		  for(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int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i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=0; 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i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&lt;size; 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i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++)</a:t>
            </a:r>
          </a:p>
          <a:p>
            <a:pPr>
              <a:lnSpc>
                <a:spcPct val="90000"/>
              </a:lnSpc>
              <a:buFont typeface="Tekton" charset="0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		    array[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i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] = 0;</a:t>
            </a:r>
          </a:p>
          <a:p>
            <a:pPr>
              <a:lnSpc>
                <a:spcPct val="90000"/>
              </a:lnSpc>
              <a:buFont typeface="Tekton" charset="0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		}</a:t>
            </a:r>
          </a:p>
          <a:p>
            <a:pPr lvl="1">
              <a:defRPr/>
            </a:pPr>
            <a:r>
              <a:rPr lang="en-US" dirty="0"/>
              <a:t>using pointers</a:t>
            </a:r>
          </a:p>
          <a:p>
            <a:pPr>
              <a:lnSpc>
                <a:spcPct val="90000"/>
              </a:lnSpc>
              <a:buFont typeface="Tekton" charset="0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		void clear2(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int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 *array, 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int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 size) {</a:t>
            </a:r>
          </a:p>
          <a:p>
            <a:pPr>
              <a:lnSpc>
                <a:spcPct val="90000"/>
              </a:lnSpc>
              <a:buFont typeface="Tekton" charset="0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		  for(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int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 *p = &amp;array[0]; p &lt; &amp;array[size]; p++)</a:t>
            </a:r>
          </a:p>
          <a:p>
            <a:pPr>
              <a:lnSpc>
                <a:spcPct val="90000"/>
              </a:lnSpc>
              <a:buFont typeface="Tekton" charset="0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		    *p = 0;</a:t>
            </a:r>
          </a:p>
          <a:p>
            <a:pPr>
              <a:lnSpc>
                <a:spcPct val="90000"/>
              </a:lnSpc>
              <a:buFont typeface="Tekton" charset="0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		}</a:t>
            </a:r>
          </a:p>
          <a:p>
            <a:pPr lvl="1">
              <a:defRPr/>
            </a:pPr>
            <a:r>
              <a:rPr lang="en-US" dirty="0"/>
              <a:t>or, also using pointers, but more concise (more cryptic!)</a:t>
            </a:r>
            <a:endParaRPr lang="en-US" sz="20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>
              <a:lnSpc>
                <a:spcPct val="90000"/>
              </a:lnSpc>
              <a:buFont typeface="Tekton" charset="0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		void clear3(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int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 *array, 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int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 size) {</a:t>
            </a:r>
          </a:p>
          <a:p>
            <a:pPr>
              <a:lnSpc>
                <a:spcPct val="90000"/>
              </a:lnSpc>
              <a:buFont typeface="Tekton" charset="0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		  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int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 *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arrayend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 = array + size;</a:t>
            </a:r>
          </a:p>
          <a:p>
            <a:pPr>
              <a:lnSpc>
                <a:spcPct val="90000"/>
              </a:lnSpc>
              <a:buFont typeface="Tekton" charset="0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		  while(array &lt; </a:t>
            </a:r>
            <a:r>
              <a:rPr lang="en-US" sz="20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arrayend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) *array++ = 0;</a:t>
            </a:r>
          </a:p>
          <a:p>
            <a:pPr>
              <a:lnSpc>
                <a:spcPct val="90000"/>
              </a:lnSpc>
              <a:buFont typeface="Tekton" charset="0"/>
              <a:buNone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</a:rPr>
              <a:t>		}</a:t>
            </a:r>
          </a:p>
        </p:txBody>
      </p:sp>
    </p:spTree>
    <p:extLst>
      <p:ext uri="{BB962C8B-B14F-4D97-AF65-F5344CB8AC3E}">
        <p14:creationId xmlns:p14="http://schemas.microsoft.com/office/powerpoint/2010/main" val="227880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11316</TotalTime>
  <Words>1443</Words>
  <Application>Microsoft Macintosh PowerPoint</Application>
  <PresentationFormat>On-screen Show (4:3)</PresentationFormat>
  <Paragraphs>306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ＭＳ Ｐゴシック</vt:lpstr>
      <vt:lpstr>Arial</vt:lpstr>
      <vt:lpstr>Calibri</vt:lpstr>
      <vt:lpstr>Courier New</vt:lpstr>
      <vt:lpstr>Tahoma</vt:lpstr>
      <vt:lpstr>Tekton</vt:lpstr>
      <vt:lpstr>Times New Roman</vt:lpstr>
      <vt:lpstr>Wingdings</vt:lpstr>
      <vt:lpstr>Wingdings 2</vt:lpstr>
      <vt:lpstr>Office Theme</vt:lpstr>
      <vt:lpstr> Computer Organization and Design  Pointers, Arrays and Strings in C</vt:lpstr>
      <vt:lpstr>C vs. Java</vt:lpstr>
      <vt:lpstr>What is a “pointer” in C?</vt:lpstr>
      <vt:lpstr>Referencing and Dereferencing</vt:lpstr>
      <vt:lpstr>Pointer expressions and arrays</vt:lpstr>
      <vt:lpstr>Pointer arithmetic and object size</vt:lpstr>
      <vt:lpstr>Pointer examples</vt:lpstr>
      <vt:lpstr>Pointer pitfalls</vt:lpstr>
      <vt:lpstr>Iterating through an array</vt:lpstr>
      <vt:lpstr>Pointer summary</vt:lpstr>
      <vt:lpstr>Strings in C</vt:lpstr>
      <vt:lpstr>Strings in C:  NULL termination</vt:lpstr>
      <vt:lpstr>Declaring strings statically</vt:lpstr>
      <vt:lpstr>Declaring strings dynamically</vt:lpstr>
      <vt:lpstr>Declaring strings statically/dynamically</vt:lpstr>
      <vt:lpstr>Declaring strings statically</vt:lpstr>
      <vt:lpstr>Declaring strings dynamically</vt:lpstr>
      <vt:lpstr>Declaring strings dynamically</vt:lpstr>
      <vt:lpstr>One more thing…</vt:lpstr>
      <vt:lpstr>Passing arguments by reference</vt:lpstr>
      <vt:lpstr>Passing arguments by reference</vt:lpstr>
      <vt:lpstr>Passing arguments:  C vs. Java</vt:lpstr>
      <vt:lpstr>Passing arguments:  C vs. Java</vt:lpstr>
    </vt:vector>
  </TitlesOfParts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Don Porter</cp:lastModifiedBy>
  <cp:revision>202</cp:revision>
  <dcterms:created xsi:type="dcterms:W3CDTF">2012-09-21T01:57:31Z</dcterms:created>
  <dcterms:modified xsi:type="dcterms:W3CDTF">2018-02-12T21:32:48Z</dcterms:modified>
</cp:coreProperties>
</file>