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0" autoAdjust="0"/>
    <p:restoredTop sz="92596" autoAdjust="0"/>
  </p:normalViewPr>
  <p:slideViewPr>
    <p:cSldViewPr>
      <p:cViewPr>
        <p:scale>
          <a:sx n="99" d="100"/>
          <a:sy n="99" d="100"/>
        </p:scale>
        <p:origin x="15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2/20/18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75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386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15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162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08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68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32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847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370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20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921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713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4341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2196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576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3250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126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93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739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3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01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148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1279525" y="4178300"/>
            <a:ext cx="13144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STACK</a:t>
            </a: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4270375" y="2522538"/>
            <a:ext cx="7874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fact</a:t>
            </a: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2244725" y="3228975"/>
            <a:ext cx="16049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CALLER:</a:t>
            </a:r>
          </a:p>
        </p:txBody>
      </p:sp>
    </p:spTree>
    <p:extLst>
      <p:ext uri="{BB962C8B-B14F-4D97-AF65-F5344CB8AC3E}">
        <p14:creationId xmlns:p14="http://schemas.microsoft.com/office/powerpoint/2010/main" val="1237872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1279525" y="4178300"/>
            <a:ext cx="13144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STACK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4270375" y="2522538"/>
            <a:ext cx="7874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fact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2244725" y="3228975"/>
            <a:ext cx="16049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307" tIns="46326" rIns="94307" bIns="46326">
            <a:spAutoFit/>
          </a:bodyPr>
          <a:lstStyle/>
          <a:p>
            <a:pPr defTabSz="952500">
              <a:lnSpc>
                <a:spcPct val="90000"/>
              </a:lnSpc>
            </a:pPr>
            <a:r>
              <a:rPr lang="en-US" sz="2500" b="0" i="1">
                <a:latin typeface="Arial" charset="0"/>
                <a:cs typeface="Tahoma" charset="0"/>
              </a:rPr>
              <a:t>CALLER:</a:t>
            </a:r>
          </a:p>
        </p:txBody>
      </p:sp>
    </p:spTree>
    <p:extLst>
      <p:ext uri="{BB962C8B-B14F-4D97-AF65-F5344CB8AC3E}">
        <p14:creationId xmlns:p14="http://schemas.microsoft.com/office/powerpoint/2010/main" val="353925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91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2/20/18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Procedures and Stacks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38200" y="4495800"/>
            <a:ext cx="1524000" cy="1524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b">
            <a:spAutoFit/>
          </a:bodyPr>
          <a:lstStyle/>
          <a:p>
            <a:pPr algn="l"/>
            <a:endParaRPr lang="en-US" sz="1800" b="0">
              <a:latin typeface="Arial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838200" y="4876800"/>
            <a:ext cx="11430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b">
            <a:spAutoFit/>
          </a:bodyPr>
          <a:lstStyle/>
          <a:p>
            <a:pPr algn="l"/>
            <a:endParaRPr lang="en-US" sz="1800" b="0">
              <a:latin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838200" y="5257800"/>
            <a:ext cx="762000" cy="762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b">
            <a:spAutoFit/>
          </a:bodyPr>
          <a:lstStyle/>
          <a:p>
            <a:pPr algn="l"/>
            <a:endParaRPr lang="en-US" sz="1800" b="0">
              <a:latin typeface="Arial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Writing Procedures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228600" y="1353740"/>
            <a:ext cx="3581400" cy="322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800" b="1" dirty="0" err="1">
                <a:latin typeface="Courier New" charset="0"/>
                <a:cs typeface="Tahoma" charset="0"/>
              </a:rPr>
              <a:t>int</a:t>
            </a:r>
            <a:r>
              <a:rPr lang="en-US" sz="1800" b="1" dirty="0">
                <a:latin typeface="Courier New" charset="0"/>
                <a:cs typeface="Tahoma" charset="0"/>
              </a:rPr>
              <a:t> </a:t>
            </a:r>
            <a:r>
              <a:rPr lang="en-US" sz="1800" b="1" dirty="0" err="1">
                <a:latin typeface="Courier New" charset="0"/>
                <a:cs typeface="Tahoma" charset="0"/>
              </a:rPr>
              <a:t>sqr</a:t>
            </a:r>
            <a:r>
              <a:rPr lang="en-US" sz="1800" b="1" dirty="0">
                <a:latin typeface="Courier New" charset="0"/>
                <a:cs typeface="Tahoma" charset="0"/>
              </a:rPr>
              <a:t>(</a:t>
            </a:r>
            <a:r>
              <a:rPr lang="en-US" sz="1800" b="1" dirty="0" err="1">
                <a:latin typeface="Courier New" charset="0"/>
                <a:cs typeface="Tahoma" charset="0"/>
              </a:rPr>
              <a:t>int</a:t>
            </a:r>
            <a:r>
              <a:rPr lang="en-US" sz="1800" b="1" dirty="0">
                <a:latin typeface="Courier New" charset="0"/>
                <a:cs typeface="Tahoma" charset="0"/>
              </a:rPr>
              <a:t> x) { 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  if (x &gt; 1)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    x = </a:t>
            </a:r>
            <a:r>
              <a:rPr lang="en-US" sz="1800" b="1" dirty="0" err="1">
                <a:latin typeface="Courier New" charset="0"/>
                <a:cs typeface="Tahoma" charset="0"/>
              </a:rPr>
              <a:t>sqr</a:t>
            </a:r>
            <a:r>
              <a:rPr lang="en-US" sz="1800" b="1" dirty="0">
                <a:latin typeface="Courier New" charset="0"/>
                <a:cs typeface="Tahoma" charset="0"/>
              </a:rPr>
              <a:t>(x-1)+x+x-1;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  return x; 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800" b="1" dirty="0">
              <a:latin typeface="Courier New" charset="0"/>
              <a:cs typeface="Tahoma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800" b="1" dirty="0">
                <a:latin typeface="Courier New" charset="0"/>
                <a:cs typeface="Tahoma" charset="0"/>
              </a:rPr>
              <a:t>main()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{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  </a:t>
            </a:r>
            <a:r>
              <a:rPr lang="en-US" sz="1800" b="1" dirty="0" err="1">
                <a:latin typeface="Courier New" charset="0"/>
                <a:cs typeface="Tahoma" charset="0"/>
              </a:rPr>
              <a:t>sqr</a:t>
            </a:r>
            <a:r>
              <a:rPr lang="en-US" sz="1800" b="1" dirty="0">
                <a:latin typeface="Courier New" charset="0"/>
                <a:cs typeface="Tahoma" charset="0"/>
              </a:rPr>
              <a:t>(10);</a:t>
            </a:r>
            <a:br>
              <a:rPr lang="en-US" sz="1800" b="1" dirty="0">
                <a:latin typeface="Courier New" charset="0"/>
                <a:cs typeface="Tahoma" charset="0"/>
              </a:rPr>
            </a:br>
            <a:r>
              <a:rPr lang="en-US" sz="1800" b="1" dirty="0">
                <a:latin typeface="Courier New" charset="0"/>
                <a:cs typeface="Tahoma" charset="0"/>
              </a:rPr>
              <a:t>}</a:t>
            </a:r>
          </a:p>
          <a:p>
            <a:pPr algn="l" latinLnBrk="1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800" b="1" dirty="0">
              <a:latin typeface="Courier New" charset="0"/>
              <a:cs typeface="Tahoma" charset="0"/>
            </a:endParaRPr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4557713" y="2831445"/>
            <a:ext cx="340029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(10)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(9)+10+10-1 = 100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(9)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(8)+9+9-1 = 81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(8)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(7)+8+8-1 = 64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(7)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(6)+7+7-1 = 49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(6)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(5)+6+6-1 = 36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(5)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(4)+5+5-1 = 25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(4)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(3)+4+4-1 = 16</a:t>
            </a:r>
            <a:br>
              <a:rPr lang="en-US" sz="2000" b="0" dirty="0">
                <a:latin typeface="+mn-lt"/>
                <a:cs typeface="Tahoma" charset="0"/>
              </a:rPr>
            </a:b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(3)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(2)+3+3-1 = 9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(2) = </a:t>
            </a:r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(1)+2+2-1 = 4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(1) = 1</a:t>
            </a:r>
          </a:p>
          <a:p>
            <a:r>
              <a:rPr lang="en-US" sz="2000" b="0" dirty="0" err="1">
                <a:latin typeface="+mn-lt"/>
                <a:cs typeface="Tahoma" charset="0"/>
              </a:rPr>
              <a:t>sqr</a:t>
            </a:r>
            <a:r>
              <a:rPr lang="en-US" sz="2000" b="0" dirty="0">
                <a:latin typeface="+mn-lt"/>
                <a:cs typeface="Tahoma" charset="0"/>
              </a:rPr>
              <a:t>(0) = 0</a:t>
            </a:r>
          </a:p>
        </p:txBody>
      </p:sp>
      <p:sp>
        <p:nvSpPr>
          <p:cNvPr id="31751" name="Text Box 26"/>
          <p:cNvSpPr txBox="1">
            <a:spLocks noChangeArrowheads="1"/>
          </p:cNvSpPr>
          <p:nvPr/>
        </p:nvSpPr>
        <p:spPr bwMode="auto">
          <a:xfrm>
            <a:off x="4557713" y="1268760"/>
            <a:ext cx="435768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dirty="0">
                <a:latin typeface="+mn-lt"/>
                <a:cs typeface="Tahoma" charset="0"/>
              </a:rPr>
              <a:t>How do we go about writing callable procedures? We’</a:t>
            </a:r>
            <a:r>
              <a:rPr lang="en-US" altLang="ja-JP" sz="1800" b="0" dirty="0">
                <a:latin typeface="+mn-lt"/>
                <a:cs typeface="Tahoma" charset="0"/>
              </a:rPr>
              <a:t>d like to support not only LEAF procedures, but also procedures that call other procedures, ad infinitum (e.g. a recursive function).</a:t>
            </a:r>
            <a:endParaRPr lang="en-US" sz="1800" b="0" dirty="0">
              <a:latin typeface="+mn-lt"/>
              <a:cs typeface="Tahom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200" y="56388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b">
            <a:spAutoFit/>
          </a:bodyPr>
          <a:lstStyle/>
          <a:p>
            <a:pPr algn="l"/>
            <a:endParaRPr lang="en-US" sz="1800" b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Procedure Linkage: First Try</a:t>
            </a:r>
          </a:p>
        </p:txBody>
      </p:sp>
      <p:sp>
        <p:nvSpPr>
          <p:cNvPr id="699396" name="Rectangle 1028"/>
          <p:cNvSpPr>
            <a:spLocks noChangeArrowheads="1"/>
          </p:cNvSpPr>
          <p:nvPr/>
        </p:nvSpPr>
        <p:spPr bwMode="auto">
          <a:xfrm>
            <a:off x="4267200" y="1449735"/>
            <a:ext cx="5349875" cy="442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 </a:t>
            </a:r>
            <a:r>
              <a:rPr lang="en-US" sz="1800" dirty="0" err="1">
                <a:latin typeface="Courier New" charset="0"/>
                <a:cs typeface="Tahoma" charset="0"/>
              </a:rPr>
              <a:t>sqr</a:t>
            </a:r>
            <a:r>
              <a:rPr lang="en-US" sz="1800" dirty="0">
                <a:latin typeface="Courier New" charset="0"/>
                <a:cs typeface="Tahoma" charset="0"/>
              </a:rPr>
              <a:t>:	</a:t>
            </a:r>
            <a:r>
              <a:rPr lang="en-US" sz="1800" dirty="0" err="1">
                <a:latin typeface="Courier New" charset="0"/>
                <a:cs typeface="Tahoma" charset="0"/>
              </a:rPr>
              <a:t>slti</a:t>
            </a:r>
            <a:r>
              <a:rPr lang="en-US" sz="1800" dirty="0">
                <a:latin typeface="Courier New" charset="0"/>
                <a:cs typeface="Tahoma" charset="0"/>
              </a:rPr>
              <a:t>	$t0,$a0,2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beq</a:t>
            </a:r>
            <a:r>
              <a:rPr lang="en-US" sz="1800" dirty="0">
                <a:latin typeface="Courier New" charset="0"/>
                <a:cs typeface="Tahoma" charset="0"/>
              </a:rPr>
              <a:t>	$t0,$0,then  #!(x&lt;2)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add	$v0,$0,$a0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j	</a:t>
            </a:r>
            <a:r>
              <a:rPr lang="en-US" sz="1800" dirty="0" err="1">
                <a:latin typeface="Courier New" charset="0"/>
                <a:cs typeface="Tahoma" charset="0"/>
              </a:rPr>
              <a:t>rtn</a:t>
            </a:r>
            <a:r>
              <a:rPr lang="en-US" sz="1800" dirty="0">
                <a:latin typeface="Courier New" charset="0"/>
                <a:cs typeface="Tahoma" charset="0"/>
              </a:rPr>
              <a:t>	</a:t>
            </a:r>
          </a:p>
          <a:p>
            <a:pPr marL="114300" lvl="1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then:</a:t>
            </a:r>
          </a:p>
          <a:p>
            <a:pPr marL="114300" lvl="1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	add	$t0,$0,$a0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addi</a:t>
            </a:r>
            <a:r>
              <a:rPr lang="en-US" sz="1800" dirty="0">
                <a:latin typeface="Courier New" charset="0"/>
                <a:cs typeface="Tahoma" charset="0"/>
              </a:rPr>
              <a:t>	$a0,$a0,-1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jal</a:t>
            </a:r>
            <a:r>
              <a:rPr lang="en-US" sz="1800" dirty="0">
                <a:latin typeface="Courier New" charset="0"/>
                <a:cs typeface="Tahoma" charset="0"/>
              </a:rPr>
              <a:t>	</a:t>
            </a:r>
            <a:r>
              <a:rPr lang="en-US" sz="1800" dirty="0" err="1">
                <a:latin typeface="Courier New" charset="0"/>
                <a:cs typeface="Tahoma" charset="0"/>
              </a:rPr>
              <a:t>sqr</a:t>
            </a:r>
            <a:endParaRPr lang="en-US" sz="1800" dirty="0">
              <a:latin typeface="Courier New" charset="0"/>
              <a:cs typeface="Tahoma" charset="0"/>
            </a:endParaRP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add	$v0,$v0,$t0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  <a:cs typeface="Tahoma" charset="0"/>
              </a:rPr>
              <a:t>add	$v0,$v0,$t0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addi</a:t>
            </a:r>
            <a:r>
              <a:rPr lang="en-US" sz="1800" dirty="0">
                <a:latin typeface="Courier New" charset="0"/>
                <a:cs typeface="Tahoma" charset="0"/>
              </a:rPr>
              <a:t>	$v0,$v0,-1</a:t>
            </a:r>
          </a:p>
          <a:p>
            <a:pPr marL="114300" lvl="1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rtn</a:t>
            </a:r>
            <a:r>
              <a:rPr lang="en-US" sz="1800" dirty="0">
                <a:latin typeface="Courier New" charset="0"/>
                <a:cs typeface="Tahoma" charset="0"/>
              </a:rPr>
              <a:t>:</a:t>
            </a: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 err="1">
                <a:latin typeface="Courier New" charset="0"/>
                <a:cs typeface="Tahoma" charset="0"/>
              </a:rPr>
              <a:t>jr</a:t>
            </a:r>
            <a:r>
              <a:rPr lang="en-US" sz="1800" dirty="0">
                <a:latin typeface="Courier New" charset="0"/>
                <a:cs typeface="Tahoma" charset="0"/>
              </a:rPr>
              <a:t>	$</a:t>
            </a:r>
            <a:r>
              <a:rPr lang="en-US" sz="1800" dirty="0" err="1">
                <a:latin typeface="Courier New" charset="0"/>
                <a:cs typeface="Tahoma" charset="0"/>
              </a:rPr>
              <a:t>ra</a:t>
            </a:r>
            <a:endParaRPr lang="en-US" sz="1800" dirty="0">
              <a:latin typeface="Courier New" charset="0"/>
              <a:cs typeface="Tahoma" charset="0"/>
            </a:endParaRPr>
          </a:p>
          <a:p>
            <a:pPr marL="923925" lvl="2" algn="l">
              <a:lnSpc>
                <a:spcPct val="65000"/>
              </a:lnSpc>
              <a:spcBef>
                <a:spcPct val="50000"/>
              </a:spcBef>
            </a:pPr>
            <a:endParaRPr lang="en-US" sz="1800" dirty="0">
              <a:latin typeface="Courier New" charset="0"/>
              <a:cs typeface="Tahoma" charset="0"/>
            </a:endParaRPr>
          </a:p>
        </p:txBody>
      </p:sp>
      <p:sp>
        <p:nvSpPr>
          <p:cNvPr id="699397" name="AutoShape 1029"/>
          <p:cNvSpPr>
            <a:spLocks noChangeArrowheads="1"/>
          </p:cNvSpPr>
          <p:nvPr/>
        </p:nvSpPr>
        <p:spPr bwMode="auto">
          <a:xfrm>
            <a:off x="2500313" y="2568575"/>
            <a:ext cx="1558925" cy="517525"/>
          </a:xfrm>
          <a:prstGeom prst="star16">
            <a:avLst>
              <a:gd name="adj" fmla="val 37500"/>
            </a:avLst>
          </a:prstGeom>
          <a:solidFill>
            <a:srgbClr val="CC0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rgbClr val="000000">
                <a:alpha val="74998"/>
              </a:srgbClr>
            </a:prstShdw>
          </a:effectLst>
        </p:spPr>
        <p:txBody>
          <a:bodyPr wrap="none" lIns="23812" tIns="11112" rIns="23812" bIns="11112">
            <a:spAutoFit/>
          </a:bodyPr>
          <a:lstStyle/>
          <a:p>
            <a:pPr defTabSz="57150">
              <a:lnSpc>
                <a:spcPct val="90000"/>
              </a:lnSpc>
              <a:defRPr/>
            </a:pPr>
            <a:r>
              <a:rPr lang="en-US" sz="18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Tahoma"/>
                <a:cs typeface="Tahoma"/>
              </a:rPr>
              <a:t>OOPS! </a:t>
            </a:r>
          </a:p>
        </p:txBody>
      </p:sp>
      <p:sp>
        <p:nvSpPr>
          <p:cNvPr id="33796" name="Text Box 1030"/>
          <p:cNvSpPr txBox="1">
            <a:spLocks noChangeArrowheads="1"/>
          </p:cNvSpPr>
          <p:nvPr/>
        </p:nvSpPr>
        <p:spPr bwMode="auto">
          <a:xfrm>
            <a:off x="103188" y="4951413"/>
            <a:ext cx="2591387" cy="17543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MIPS Convention: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pass 1</a:t>
            </a:r>
            <a:r>
              <a:rPr lang="en-US" sz="1800" b="0" baseline="30000" dirty="0">
                <a:latin typeface="Tahoma" charset="0"/>
                <a:cs typeface="Tahoma" charset="0"/>
              </a:rPr>
              <a:t>st</a:t>
            </a:r>
            <a:r>
              <a:rPr lang="en-US" sz="1800" b="0" dirty="0">
                <a:latin typeface="Tahoma" charset="0"/>
                <a:cs typeface="Tahoma" charset="0"/>
              </a:rPr>
              <a:t> </a:t>
            </a:r>
            <a:r>
              <a:rPr lang="en-US" sz="1800" b="0" dirty="0" err="1">
                <a:latin typeface="Tahoma" charset="0"/>
                <a:cs typeface="Tahoma" charset="0"/>
              </a:rPr>
              <a:t>arg</a:t>
            </a:r>
            <a:r>
              <a:rPr lang="en-US" sz="1800" b="0" dirty="0">
                <a:latin typeface="Tahoma" charset="0"/>
                <a:cs typeface="Tahoma" charset="0"/>
              </a:rPr>
              <a:t> x in $a0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save return </a:t>
            </a:r>
            <a:r>
              <a:rPr lang="en-US" sz="1800" b="0" dirty="0" err="1">
                <a:latin typeface="Tahoma" charset="0"/>
                <a:cs typeface="Tahoma" charset="0"/>
              </a:rPr>
              <a:t>addr</a:t>
            </a:r>
            <a:r>
              <a:rPr lang="en-US" sz="1800" b="0" dirty="0">
                <a:latin typeface="Tahoma" charset="0"/>
                <a:cs typeface="Tahoma" charset="0"/>
              </a:rPr>
              <a:t> in $</a:t>
            </a:r>
            <a:r>
              <a:rPr lang="en-US" sz="1800" b="0" dirty="0" err="1">
                <a:latin typeface="Tahoma" charset="0"/>
                <a:cs typeface="Tahoma" charset="0"/>
              </a:rPr>
              <a:t>ra</a:t>
            </a:r>
            <a:endParaRPr lang="en-US" sz="1800" b="0" dirty="0">
              <a:latin typeface="Tahoma" charset="0"/>
              <a:cs typeface="Tahoma" charset="0"/>
            </a:endParaRP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return result in $v0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use temp registers</a:t>
            </a:r>
            <a:br>
              <a:rPr lang="en-US" sz="1800" b="0" dirty="0">
                <a:latin typeface="Tahoma" charset="0"/>
                <a:cs typeface="Tahoma" charset="0"/>
              </a:rPr>
            </a:br>
            <a:r>
              <a:rPr lang="en-US" sz="1800" b="0" dirty="0">
                <a:latin typeface="Tahoma" charset="0"/>
                <a:cs typeface="Tahoma" charset="0"/>
              </a:rPr>
              <a:t> for scratch work</a:t>
            </a:r>
          </a:p>
        </p:txBody>
      </p:sp>
      <p:sp>
        <p:nvSpPr>
          <p:cNvPr id="33797" name="Rectangle 1032"/>
          <p:cNvSpPr>
            <a:spLocks noChangeArrowheads="1"/>
          </p:cNvSpPr>
          <p:nvPr/>
        </p:nvSpPr>
        <p:spPr bwMode="auto">
          <a:xfrm>
            <a:off x="609600" y="1641773"/>
            <a:ext cx="3352800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800" dirty="0" err="1">
                <a:latin typeface="Courier New" charset="0"/>
                <a:cs typeface="Tahoma" charset="0"/>
              </a:rPr>
              <a:t>int</a:t>
            </a:r>
            <a:r>
              <a:rPr lang="en-US" sz="1800" dirty="0">
                <a:latin typeface="Courier New" charset="0"/>
                <a:cs typeface="Tahoma" charset="0"/>
              </a:rPr>
              <a:t> </a:t>
            </a:r>
            <a:r>
              <a:rPr lang="en-US" sz="1800" dirty="0" err="1">
                <a:latin typeface="Courier New" charset="0"/>
                <a:cs typeface="Tahoma" charset="0"/>
              </a:rPr>
              <a:t>sqr</a:t>
            </a:r>
            <a:r>
              <a:rPr lang="en-US" sz="1800" dirty="0">
                <a:latin typeface="Courier New" charset="0"/>
                <a:cs typeface="Tahoma" charset="0"/>
              </a:rPr>
              <a:t>(</a:t>
            </a:r>
            <a:r>
              <a:rPr lang="en-US" sz="1800" dirty="0" err="1">
                <a:latin typeface="Courier New" charset="0"/>
                <a:cs typeface="Tahoma" charset="0"/>
              </a:rPr>
              <a:t>int</a:t>
            </a:r>
            <a:r>
              <a:rPr lang="en-US" sz="1800" dirty="0">
                <a:latin typeface="Courier New" charset="0"/>
                <a:cs typeface="Tahoma" charset="0"/>
              </a:rPr>
              <a:t> x) { 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  if (x &gt; 1)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    x = </a:t>
            </a:r>
            <a:r>
              <a:rPr lang="en-US" sz="1800" dirty="0" err="1">
                <a:latin typeface="Courier New" charset="0"/>
                <a:cs typeface="Tahoma" charset="0"/>
              </a:rPr>
              <a:t>sqr</a:t>
            </a:r>
            <a:r>
              <a:rPr lang="en-US" sz="1800" dirty="0">
                <a:latin typeface="Courier New" charset="0"/>
                <a:cs typeface="Tahoma" charset="0"/>
              </a:rPr>
              <a:t>(x-1)+x+x-1;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  return x; 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800" dirty="0">
              <a:latin typeface="Courier New" charset="0"/>
              <a:cs typeface="Tahoma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800" dirty="0">
                <a:latin typeface="Courier New" charset="0"/>
                <a:cs typeface="Tahoma" charset="0"/>
              </a:rPr>
              <a:t>main()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{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  </a:t>
            </a:r>
            <a:r>
              <a:rPr lang="en-US" sz="1800" dirty="0" err="1">
                <a:latin typeface="Courier New" charset="0"/>
                <a:cs typeface="Tahoma" charset="0"/>
              </a:rPr>
              <a:t>sqr</a:t>
            </a:r>
            <a:r>
              <a:rPr lang="en-US" sz="1800" dirty="0">
                <a:latin typeface="Courier New" charset="0"/>
                <a:cs typeface="Tahoma" charset="0"/>
              </a:rPr>
              <a:t>(10);</a:t>
            </a:r>
            <a:br>
              <a:rPr lang="en-US" sz="1800" dirty="0">
                <a:latin typeface="Courier New" charset="0"/>
                <a:cs typeface="Tahoma" charset="0"/>
              </a:rPr>
            </a:br>
            <a:r>
              <a:rPr lang="en-US" sz="1800" dirty="0">
                <a:latin typeface="Courier New" charset="0"/>
                <a:cs typeface="Tahoma" charset="0"/>
              </a:rPr>
              <a:t>}</a:t>
            </a:r>
          </a:p>
          <a:p>
            <a:pPr algn="l" latinLnBrk="1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800" dirty="0">
              <a:latin typeface="Courier New" charset="0"/>
              <a:cs typeface="Tahoma" charset="0"/>
            </a:endParaRPr>
          </a:p>
        </p:txBody>
      </p:sp>
      <p:grpSp>
        <p:nvGrpSpPr>
          <p:cNvPr id="2" name="Group 1055"/>
          <p:cNvGrpSpPr>
            <a:grpSpLocks/>
          </p:cNvGrpSpPr>
          <p:nvPr/>
        </p:nvGrpSpPr>
        <p:grpSpPr bwMode="auto">
          <a:xfrm>
            <a:off x="152400" y="1262360"/>
            <a:ext cx="1381125" cy="2122488"/>
            <a:chOff x="-57" y="624"/>
            <a:chExt cx="870" cy="1337"/>
          </a:xfrm>
        </p:grpSpPr>
        <p:sp>
          <p:nvSpPr>
            <p:cNvPr id="33820" name="Text Box 1033"/>
            <p:cNvSpPr txBox="1">
              <a:spLocks noChangeArrowheads="1"/>
            </p:cNvSpPr>
            <p:nvPr/>
          </p:nvSpPr>
          <p:spPr bwMode="auto">
            <a:xfrm>
              <a:off x="-53" y="1728"/>
              <a:ext cx="4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latin typeface="+mn-lt"/>
                  <a:cs typeface="Tahoma" charset="0"/>
                </a:rPr>
                <a:t>Caller</a:t>
              </a:r>
            </a:p>
          </p:txBody>
        </p:sp>
        <p:sp>
          <p:nvSpPr>
            <p:cNvPr id="33821" name="Text Box 1034"/>
            <p:cNvSpPr txBox="1">
              <a:spLocks noChangeArrowheads="1"/>
            </p:cNvSpPr>
            <p:nvPr/>
          </p:nvSpPr>
          <p:spPr bwMode="auto">
            <a:xfrm>
              <a:off x="-57" y="624"/>
              <a:ext cx="87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 dirty="0" err="1">
                  <a:latin typeface="+mn-lt"/>
                  <a:cs typeface="Tahoma" charset="0"/>
                </a:rPr>
                <a:t>Callee</a:t>
              </a:r>
              <a:r>
                <a:rPr lang="en-US" sz="1800" b="0" dirty="0">
                  <a:latin typeface="+mn-lt"/>
                  <a:cs typeface="Tahoma" charset="0"/>
                </a:rPr>
                <a:t>/Caller</a:t>
              </a: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2362200" y="2957513"/>
            <a:ext cx="2555875" cy="700087"/>
            <a:chOff x="1488" y="1863"/>
            <a:chExt cx="1610" cy="441"/>
          </a:xfrm>
        </p:grpSpPr>
        <p:sp>
          <p:nvSpPr>
            <p:cNvPr id="33811" name="Text Box 1035"/>
            <p:cNvSpPr txBox="1">
              <a:spLocks noChangeArrowheads="1"/>
            </p:cNvSpPr>
            <p:nvPr/>
          </p:nvSpPr>
          <p:spPr bwMode="auto">
            <a:xfrm>
              <a:off x="1488" y="1922"/>
              <a:ext cx="120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 b="0">
                  <a:latin typeface="Tahoma" charset="0"/>
                  <a:cs typeface="Tahoma" charset="0"/>
                </a:rPr>
                <a:t>$t0 is clobbered on successive calls.</a:t>
              </a:r>
            </a:p>
          </p:txBody>
        </p:sp>
        <p:grpSp>
          <p:nvGrpSpPr>
            <p:cNvPr id="33812" name="Group 1036"/>
            <p:cNvGrpSpPr>
              <a:grpSpLocks/>
            </p:cNvGrpSpPr>
            <p:nvPr/>
          </p:nvGrpSpPr>
          <p:grpSpPr bwMode="auto">
            <a:xfrm>
              <a:off x="2736" y="1863"/>
              <a:ext cx="362" cy="441"/>
              <a:chOff x="4464" y="1287"/>
              <a:chExt cx="362" cy="441"/>
            </a:xfrm>
          </p:grpSpPr>
          <p:sp>
            <p:nvSpPr>
              <p:cNvPr id="33814" name="Freeform 1037"/>
              <p:cNvSpPr>
                <a:spLocks/>
              </p:cNvSpPr>
              <p:nvPr/>
            </p:nvSpPr>
            <p:spPr bwMode="auto">
              <a:xfrm>
                <a:off x="4565" y="1287"/>
                <a:ext cx="105" cy="102"/>
              </a:xfrm>
              <a:custGeom>
                <a:avLst/>
                <a:gdLst>
                  <a:gd name="T0" fmla="*/ 0 w 525"/>
                  <a:gd name="T1" fmla="*/ 0 h 508"/>
                  <a:gd name="T2" fmla="*/ 0 w 525"/>
                  <a:gd name="T3" fmla="*/ 0 h 508"/>
                  <a:gd name="T4" fmla="*/ 0 w 525"/>
                  <a:gd name="T5" fmla="*/ 0 h 508"/>
                  <a:gd name="T6" fmla="*/ 0 w 525"/>
                  <a:gd name="T7" fmla="*/ 0 h 508"/>
                  <a:gd name="T8" fmla="*/ 0 w 525"/>
                  <a:gd name="T9" fmla="*/ 0 h 508"/>
                  <a:gd name="T10" fmla="*/ 0 w 525"/>
                  <a:gd name="T11" fmla="*/ 0 h 508"/>
                  <a:gd name="T12" fmla="*/ 0 w 525"/>
                  <a:gd name="T13" fmla="*/ 0 h 508"/>
                  <a:gd name="T14" fmla="*/ 0 w 525"/>
                  <a:gd name="T15" fmla="*/ 0 h 508"/>
                  <a:gd name="T16" fmla="*/ 0 w 525"/>
                  <a:gd name="T17" fmla="*/ 0 h 508"/>
                  <a:gd name="T18" fmla="*/ 0 w 525"/>
                  <a:gd name="T19" fmla="*/ 0 h 508"/>
                  <a:gd name="T20" fmla="*/ 0 w 525"/>
                  <a:gd name="T21" fmla="*/ 0 h 508"/>
                  <a:gd name="T22" fmla="*/ 0 w 525"/>
                  <a:gd name="T23" fmla="*/ 0 h 508"/>
                  <a:gd name="T24" fmla="*/ 0 w 525"/>
                  <a:gd name="T25" fmla="*/ 0 h 508"/>
                  <a:gd name="T26" fmla="*/ 0 w 525"/>
                  <a:gd name="T27" fmla="*/ 0 h 508"/>
                  <a:gd name="T28" fmla="*/ 0 w 525"/>
                  <a:gd name="T29" fmla="*/ 0 h 508"/>
                  <a:gd name="T30" fmla="*/ 0 w 525"/>
                  <a:gd name="T31" fmla="*/ 0 h 508"/>
                  <a:gd name="T32" fmla="*/ 0 w 525"/>
                  <a:gd name="T33" fmla="*/ 0 h 508"/>
                  <a:gd name="T34" fmla="*/ 0 w 525"/>
                  <a:gd name="T35" fmla="*/ 0 h 508"/>
                  <a:gd name="T36" fmla="*/ 0 w 525"/>
                  <a:gd name="T37" fmla="*/ 0 h 508"/>
                  <a:gd name="T38" fmla="*/ 0 w 525"/>
                  <a:gd name="T39" fmla="*/ 0 h 508"/>
                  <a:gd name="T40" fmla="*/ 0 w 525"/>
                  <a:gd name="T41" fmla="*/ 0 h 508"/>
                  <a:gd name="T42" fmla="*/ 0 w 525"/>
                  <a:gd name="T43" fmla="*/ 0 h 508"/>
                  <a:gd name="T44" fmla="*/ 0 w 525"/>
                  <a:gd name="T45" fmla="*/ 0 h 508"/>
                  <a:gd name="T46" fmla="*/ 0 w 525"/>
                  <a:gd name="T47" fmla="*/ 0 h 508"/>
                  <a:gd name="T48" fmla="*/ 0 w 525"/>
                  <a:gd name="T49" fmla="*/ 0 h 5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5"/>
                  <a:gd name="T76" fmla="*/ 0 h 508"/>
                  <a:gd name="T77" fmla="*/ 525 w 525"/>
                  <a:gd name="T78" fmla="*/ 508 h 5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5" h="508">
                    <a:moveTo>
                      <a:pt x="108" y="23"/>
                    </a:moveTo>
                    <a:lnTo>
                      <a:pt x="167" y="0"/>
                    </a:lnTo>
                    <a:lnTo>
                      <a:pt x="209" y="17"/>
                    </a:lnTo>
                    <a:lnTo>
                      <a:pt x="254" y="72"/>
                    </a:lnTo>
                    <a:lnTo>
                      <a:pt x="282" y="152"/>
                    </a:lnTo>
                    <a:lnTo>
                      <a:pt x="285" y="208"/>
                    </a:lnTo>
                    <a:lnTo>
                      <a:pt x="289" y="280"/>
                    </a:lnTo>
                    <a:lnTo>
                      <a:pt x="476" y="277"/>
                    </a:lnTo>
                    <a:lnTo>
                      <a:pt x="525" y="287"/>
                    </a:lnTo>
                    <a:lnTo>
                      <a:pt x="519" y="321"/>
                    </a:lnTo>
                    <a:lnTo>
                      <a:pt x="418" y="307"/>
                    </a:lnTo>
                    <a:lnTo>
                      <a:pt x="285" y="328"/>
                    </a:lnTo>
                    <a:lnTo>
                      <a:pt x="258" y="400"/>
                    </a:lnTo>
                    <a:lnTo>
                      <a:pt x="220" y="463"/>
                    </a:lnTo>
                    <a:lnTo>
                      <a:pt x="174" y="487"/>
                    </a:lnTo>
                    <a:lnTo>
                      <a:pt x="125" y="508"/>
                    </a:lnTo>
                    <a:lnTo>
                      <a:pt x="90" y="495"/>
                    </a:lnTo>
                    <a:lnTo>
                      <a:pt x="41" y="439"/>
                    </a:lnTo>
                    <a:lnTo>
                      <a:pt x="7" y="370"/>
                    </a:lnTo>
                    <a:lnTo>
                      <a:pt x="0" y="311"/>
                    </a:lnTo>
                    <a:lnTo>
                      <a:pt x="18" y="193"/>
                    </a:lnTo>
                    <a:lnTo>
                      <a:pt x="59" y="104"/>
                    </a:lnTo>
                    <a:lnTo>
                      <a:pt x="90" y="52"/>
                    </a:lnTo>
                    <a:lnTo>
                      <a:pt x="128" y="20"/>
                    </a:lnTo>
                    <a:lnTo>
                      <a:pt x="108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5" name="Freeform 1038"/>
              <p:cNvSpPr>
                <a:spLocks/>
              </p:cNvSpPr>
              <p:nvPr/>
            </p:nvSpPr>
            <p:spPr bwMode="auto">
              <a:xfrm>
                <a:off x="4611" y="1385"/>
                <a:ext cx="215" cy="38"/>
              </a:xfrm>
              <a:custGeom>
                <a:avLst/>
                <a:gdLst>
                  <a:gd name="T0" fmla="*/ 0 w 1075"/>
                  <a:gd name="T1" fmla="*/ 0 h 190"/>
                  <a:gd name="T2" fmla="*/ 0 w 1075"/>
                  <a:gd name="T3" fmla="*/ 0 h 190"/>
                  <a:gd name="T4" fmla="*/ 0 w 1075"/>
                  <a:gd name="T5" fmla="*/ 0 h 190"/>
                  <a:gd name="T6" fmla="*/ 0 w 1075"/>
                  <a:gd name="T7" fmla="*/ 0 h 190"/>
                  <a:gd name="T8" fmla="*/ 0 w 1075"/>
                  <a:gd name="T9" fmla="*/ 0 h 190"/>
                  <a:gd name="T10" fmla="*/ 0 w 1075"/>
                  <a:gd name="T11" fmla="*/ 0 h 190"/>
                  <a:gd name="T12" fmla="*/ 0 w 1075"/>
                  <a:gd name="T13" fmla="*/ 0 h 190"/>
                  <a:gd name="T14" fmla="*/ 0 w 1075"/>
                  <a:gd name="T15" fmla="*/ 0 h 190"/>
                  <a:gd name="T16" fmla="*/ 0 w 1075"/>
                  <a:gd name="T17" fmla="*/ 0 h 190"/>
                  <a:gd name="T18" fmla="*/ 0 w 1075"/>
                  <a:gd name="T19" fmla="*/ 0 h 190"/>
                  <a:gd name="T20" fmla="*/ 0 w 1075"/>
                  <a:gd name="T21" fmla="*/ 0 h 190"/>
                  <a:gd name="T22" fmla="*/ 0 w 1075"/>
                  <a:gd name="T23" fmla="*/ 0 h 190"/>
                  <a:gd name="T24" fmla="*/ 0 w 1075"/>
                  <a:gd name="T25" fmla="*/ 0 h 190"/>
                  <a:gd name="T26" fmla="*/ 0 w 1075"/>
                  <a:gd name="T27" fmla="*/ 0 h 190"/>
                  <a:gd name="T28" fmla="*/ 0 w 1075"/>
                  <a:gd name="T29" fmla="*/ 0 h 190"/>
                  <a:gd name="T30" fmla="*/ 0 w 1075"/>
                  <a:gd name="T31" fmla="*/ 0 h 190"/>
                  <a:gd name="T32" fmla="*/ 0 w 1075"/>
                  <a:gd name="T33" fmla="*/ 0 h 190"/>
                  <a:gd name="T34" fmla="*/ 0 w 1075"/>
                  <a:gd name="T35" fmla="*/ 0 h 190"/>
                  <a:gd name="T36" fmla="*/ 0 w 1075"/>
                  <a:gd name="T37" fmla="*/ 0 h 190"/>
                  <a:gd name="T38" fmla="*/ 0 w 1075"/>
                  <a:gd name="T39" fmla="*/ 0 h 190"/>
                  <a:gd name="T40" fmla="*/ 0 w 1075"/>
                  <a:gd name="T41" fmla="*/ 0 h 190"/>
                  <a:gd name="T42" fmla="*/ 0 w 1075"/>
                  <a:gd name="T43" fmla="*/ 0 h 190"/>
                  <a:gd name="T44" fmla="*/ 0 w 1075"/>
                  <a:gd name="T45" fmla="*/ 0 h 190"/>
                  <a:gd name="T46" fmla="*/ 0 w 1075"/>
                  <a:gd name="T47" fmla="*/ 0 h 190"/>
                  <a:gd name="T48" fmla="*/ 0 w 1075"/>
                  <a:gd name="T49" fmla="*/ 0 h 190"/>
                  <a:gd name="T50" fmla="*/ 0 w 1075"/>
                  <a:gd name="T51" fmla="*/ 0 h 190"/>
                  <a:gd name="T52" fmla="*/ 0 w 1075"/>
                  <a:gd name="T53" fmla="*/ 0 h 190"/>
                  <a:gd name="T54" fmla="*/ 0 w 1075"/>
                  <a:gd name="T55" fmla="*/ 0 h 190"/>
                  <a:gd name="T56" fmla="*/ 0 w 1075"/>
                  <a:gd name="T57" fmla="*/ 0 h 1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75"/>
                  <a:gd name="T88" fmla="*/ 0 h 190"/>
                  <a:gd name="T89" fmla="*/ 1075 w 1075"/>
                  <a:gd name="T90" fmla="*/ 190 h 1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75" h="190">
                    <a:moveTo>
                      <a:pt x="0" y="121"/>
                    </a:moveTo>
                    <a:lnTo>
                      <a:pt x="90" y="90"/>
                    </a:lnTo>
                    <a:lnTo>
                      <a:pt x="282" y="77"/>
                    </a:lnTo>
                    <a:lnTo>
                      <a:pt x="442" y="63"/>
                    </a:lnTo>
                    <a:lnTo>
                      <a:pt x="620" y="35"/>
                    </a:lnTo>
                    <a:lnTo>
                      <a:pt x="751" y="31"/>
                    </a:lnTo>
                    <a:lnTo>
                      <a:pt x="925" y="11"/>
                    </a:lnTo>
                    <a:lnTo>
                      <a:pt x="1072" y="0"/>
                    </a:lnTo>
                    <a:lnTo>
                      <a:pt x="1075" y="21"/>
                    </a:lnTo>
                    <a:lnTo>
                      <a:pt x="1040" y="49"/>
                    </a:lnTo>
                    <a:lnTo>
                      <a:pt x="908" y="49"/>
                    </a:lnTo>
                    <a:lnTo>
                      <a:pt x="919" y="83"/>
                    </a:lnTo>
                    <a:lnTo>
                      <a:pt x="901" y="124"/>
                    </a:lnTo>
                    <a:lnTo>
                      <a:pt x="866" y="152"/>
                    </a:lnTo>
                    <a:lnTo>
                      <a:pt x="811" y="152"/>
                    </a:lnTo>
                    <a:lnTo>
                      <a:pt x="765" y="138"/>
                    </a:lnTo>
                    <a:lnTo>
                      <a:pt x="748" y="93"/>
                    </a:lnTo>
                    <a:lnTo>
                      <a:pt x="748" y="66"/>
                    </a:lnTo>
                    <a:lnTo>
                      <a:pt x="623" y="69"/>
                    </a:lnTo>
                    <a:lnTo>
                      <a:pt x="571" y="83"/>
                    </a:lnTo>
                    <a:lnTo>
                      <a:pt x="466" y="110"/>
                    </a:lnTo>
                    <a:lnTo>
                      <a:pt x="316" y="128"/>
                    </a:lnTo>
                    <a:lnTo>
                      <a:pt x="191" y="132"/>
                    </a:lnTo>
                    <a:lnTo>
                      <a:pt x="108" y="149"/>
                    </a:lnTo>
                    <a:lnTo>
                      <a:pt x="32" y="190"/>
                    </a:lnTo>
                    <a:lnTo>
                      <a:pt x="0" y="149"/>
                    </a:lnTo>
                    <a:lnTo>
                      <a:pt x="21" y="110"/>
                    </a:lnTo>
                    <a:lnTo>
                      <a:pt x="38" y="101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Freeform 1039"/>
              <p:cNvSpPr>
                <a:spLocks/>
              </p:cNvSpPr>
              <p:nvPr/>
            </p:nvSpPr>
            <p:spPr bwMode="auto">
              <a:xfrm>
                <a:off x="4544" y="1394"/>
                <a:ext cx="84" cy="174"/>
              </a:xfrm>
              <a:custGeom>
                <a:avLst/>
                <a:gdLst>
                  <a:gd name="T0" fmla="*/ 0 w 420"/>
                  <a:gd name="T1" fmla="*/ 0 h 871"/>
                  <a:gd name="T2" fmla="*/ 0 w 420"/>
                  <a:gd name="T3" fmla="*/ 0 h 871"/>
                  <a:gd name="T4" fmla="*/ 0 w 420"/>
                  <a:gd name="T5" fmla="*/ 0 h 871"/>
                  <a:gd name="T6" fmla="*/ 0 w 420"/>
                  <a:gd name="T7" fmla="*/ 0 h 871"/>
                  <a:gd name="T8" fmla="*/ 0 w 420"/>
                  <a:gd name="T9" fmla="*/ 0 h 871"/>
                  <a:gd name="T10" fmla="*/ 0 w 420"/>
                  <a:gd name="T11" fmla="*/ 0 h 871"/>
                  <a:gd name="T12" fmla="*/ 0 w 420"/>
                  <a:gd name="T13" fmla="*/ 0 h 871"/>
                  <a:gd name="T14" fmla="*/ 0 w 420"/>
                  <a:gd name="T15" fmla="*/ 0 h 871"/>
                  <a:gd name="T16" fmla="*/ 0 w 420"/>
                  <a:gd name="T17" fmla="*/ 0 h 871"/>
                  <a:gd name="T18" fmla="*/ 0 w 420"/>
                  <a:gd name="T19" fmla="*/ 0 h 871"/>
                  <a:gd name="T20" fmla="*/ 0 w 420"/>
                  <a:gd name="T21" fmla="*/ 0 h 871"/>
                  <a:gd name="T22" fmla="*/ 0 w 420"/>
                  <a:gd name="T23" fmla="*/ 0 h 871"/>
                  <a:gd name="T24" fmla="*/ 0 w 420"/>
                  <a:gd name="T25" fmla="*/ 0 h 871"/>
                  <a:gd name="T26" fmla="*/ 0 w 420"/>
                  <a:gd name="T27" fmla="*/ 0 h 871"/>
                  <a:gd name="T28" fmla="*/ 0 w 420"/>
                  <a:gd name="T29" fmla="*/ 0 h 871"/>
                  <a:gd name="T30" fmla="*/ 0 w 420"/>
                  <a:gd name="T31" fmla="*/ 0 h 871"/>
                  <a:gd name="T32" fmla="*/ 0 w 420"/>
                  <a:gd name="T33" fmla="*/ 0 h 871"/>
                  <a:gd name="T34" fmla="*/ 0 w 420"/>
                  <a:gd name="T35" fmla="*/ 0 h 871"/>
                  <a:gd name="T36" fmla="*/ 0 w 420"/>
                  <a:gd name="T37" fmla="*/ 0 h 871"/>
                  <a:gd name="T38" fmla="*/ 0 w 420"/>
                  <a:gd name="T39" fmla="*/ 0 h 871"/>
                  <a:gd name="T40" fmla="*/ 0 w 420"/>
                  <a:gd name="T41" fmla="*/ 0 h 871"/>
                  <a:gd name="T42" fmla="*/ 0 w 420"/>
                  <a:gd name="T43" fmla="*/ 0 h 8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0"/>
                  <a:gd name="T67" fmla="*/ 0 h 871"/>
                  <a:gd name="T68" fmla="*/ 420 w 420"/>
                  <a:gd name="T69" fmla="*/ 871 h 87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0" h="871">
                    <a:moveTo>
                      <a:pt x="187" y="0"/>
                    </a:moveTo>
                    <a:lnTo>
                      <a:pt x="239" y="9"/>
                    </a:lnTo>
                    <a:lnTo>
                      <a:pt x="301" y="9"/>
                    </a:lnTo>
                    <a:lnTo>
                      <a:pt x="385" y="51"/>
                    </a:lnTo>
                    <a:lnTo>
                      <a:pt x="416" y="134"/>
                    </a:lnTo>
                    <a:lnTo>
                      <a:pt x="420" y="249"/>
                    </a:lnTo>
                    <a:lnTo>
                      <a:pt x="388" y="376"/>
                    </a:lnTo>
                    <a:lnTo>
                      <a:pt x="333" y="497"/>
                    </a:lnTo>
                    <a:lnTo>
                      <a:pt x="292" y="601"/>
                    </a:lnTo>
                    <a:lnTo>
                      <a:pt x="249" y="746"/>
                    </a:lnTo>
                    <a:lnTo>
                      <a:pt x="200" y="833"/>
                    </a:lnTo>
                    <a:lnTo>
                      <a:pt x="139" y="871"/>
                    </a:lnTo>
                    <a:lnTo>
                      <a:pt x="86" y="871"/>
                    </a:lnTo>
                    <a:lnTo>
                      <a:pt x="24" y="833"/>
                    </a:lnTo>
                    <a:lnTo>
                      <a:pt x="0" y="777"/>
                    </a:lnTo>
                    <a:lnTo>
                      <a:pt x="0" y="687"/>
                    </a:lnTo>
                    <a:lnTo>
                      <a:pt x="34" y="570"/>
                    </a:lnTo>
                    <a:lnTo>
                      <a:pt x="63" y="407"/>
                    </a:lnTo>
                    <a:lnTo>
                      <a:pt x="72" y="206"/>
                    </a:lnTo>
                    <a:lnTo>
                      <a:pt x="55" y="55"/>
                    </a:lnTo>
                    <a:lnTo>
                      <a:pt x="107" y="3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7" name="Freeform 1040"/>
              <p:cNvSpPr>
                <a:spLocks/>
              </p:cNvSpPr>
              <p:nvPr/>
            </p:nvSpPr>
            <p:spPr bwMode="auto">
              <a:xfrm>
                <a:off x="4469" y="1401"/>
                <a:ext cx="96" cy="156"/>
              </a:xfrm>
              <a:custGeom>
                <a:avLst/>
                <a:gdLst>
                  <a:gd name="T0" fmla="*/ 0 w 480"/>
                  <a:gd name="T1" fmla="*/ 0 h 779"/>
                  <a:gd name="T2" fmla="*/ 0 w 480"/>
                  <a:gd name="T3" fmla="*/ 0 h 779"/>
                  <a:gd name="T4" fmla="*/ 0 w 480"/>
                  <a:gd name="T5" fmla="*/ 0 h 779"/>
                  <a:gd name="T6" fmla="*/ 0 w 480"/>
                  <a:gd name="T7" fmla="*/ 0 h 779"/>
                  <a:gd name="T8" fmla="*/ 0 w 480"/>
                  <a:gd name="T9" fmla="*/ 0 h 779"/>
                  <a:gd name="T10" fmla="*/ 0 w 480"/>
                  <a:gd name="T11" fmla="*/ 0 h 779"/>
                  <a:gd name="T12" fmla="*/ 0 w 480"/>
                  <a:gd name="T13" fmla="*/ 0 h 779"/>
                  <a:gd name="T14" fmla="*/ 0 w 480"/>
                  <a:gd name="T15" fmla="*/ 0 h 779"/>
                  <a:gd name="T16" fmla="*/ 0 w 480"/>
                  <a:gd name="T17" fmla="*/ 0 h 779"/>
                  <a:gd name="T18" fmla="*/ 0 w 480"/>
                  <a:gd name="T19" fmla="*/ 0 h 779"/>
                  <a:gd name="T20" fmla="*/ 0 w 480"/>
                  <a:gd name="T21" fmla="*/ 0 h 779"/>
                  <a:gd name="T22" fmla="*/ 0 w 480"/>
                  <a:gd name="T23" fmla="*/ 0 h 779"/>
                  <a:gd name="T24" fmla="*/ 0 w 480"/>
                  <a:gd name="T25" fmla="*/ 0 h 779"/>
                  <a:gd name="T26" fmla="*/ 0 w 480"/>
                  <a:gd name="T27" fmla="*/ 0 h 779"/>
                  <a:gd name="T28" fmla="*/ 0 w 480"/>
                  <a:gd name="T29" fmla="*/ 0 h 779"/>
                  <a:gd name="T30" fmla="*/ 0 w 480"/>
                  <a:gd name="T31" fmla="*/ 0 h 779"/>
                  <a:gd name="T32" fmla="*/ 0 w 480"/>
                  <a:gd name="T33" fmla="*/ 0 h 779"/>
                  <a:gd name="T34" fmla="*/ 0 w 480"/>
                  <a:gd name="T35" fmla="*/ 0 h 779"/>
                  <a:gd name="T36" fmla="*/ 0 w 480"/>
                  <a:gd name="T37" fmla="*/ 0 h 779"/>
                  <a:gd name="T38" fmla="*/ 0 w 480"/>
                  <a:gd name="T39" fmla="*/ 0 h 779"/>
                  <a:gd name="T40" fmla="*/ 0 w 480"/>
                  <a:gd name="T41" fmla="*/ 0 h 779"/>
                  <a:gd name="T42" fmla="*/ 0 w 480"/>
                  <a:gd name="T43" fmla="*/ 0 h 779"/>
                  <a:gd name="T44" fmla="*/ 0 w 480"/>
                  <a:gd name="T45" fmla="*/ 0 h 779"/>
                  <a:gd name="T46" fmla="*/ 0 w 480"/>
                  <a:gd name="T47" fmla="*/ 0 h 779"/>
                  <a:gd name="T48" fmla="*/ 0 w 480"/>
                  <a:gd name="T49" fmla="*/ 0 h 779"/>
                  <a:gd name="T50" fmla="*/ 0 w 480"/>
                  <a:gd name="T51" fmla="*/ 0 h 779"/>
                  <a:gd name="T52" fmla="*/ 0 w 480"/>
                  <a:gd name="T53" fmla="*/ 0 h 779"/>
                  <a:gd name="T54" fmla="*/ 0 w 480"/>
                  <a:gd name="T55" fmla="*/ 0 h 779"/>
                  <a:gd name="T56" fmla="*/ 0 w 480"/>
                  <a:gd name="T57" fmla="*/ 0 h 779"/>
                  <a:gd name="T58" fmla="*/ 0 w 480"/>
                  <a:gd name="T59" fmla="*/ 0 h 779"/>
                  <a:gd name="T60" fmla="*/ 0 w 480"/>
                  <a:gd name="T61" fmla="*/ 0 h 779"/>
                  <a:gd name="T62" fmla="*/ 0 w 480"/>
                  <a:gd name="T63" fmla="*/ 0 h 779"/>
                  <a:gd name="T64" fmla="*/ 0 w 480"/>
                  <a:gd name="T65" fmla="*/ 0 h 779"/>
                  <a:gd name="T66" fmla="*/ 0 w 480"/>
                  <a:gd name="T67" fmla="*/ 0 h 779"/>
                  <a:gd name="T68" fmla="*/ 0 w 480"/>
                  <a:gd name="T69" fmla="*/ 0 h 779"/>
                  <a:gd name="T70" fmla="*/ 0 w 480"/>
                  <a:gd name="T71" fmla="*/ 0 h 779"/>
                  <a:gd name="T72" fmla="*/ 0 w 480"/>
                  <a:gd name="T73" fmla="*/ 0 h 779"/>
                  <a:gd name="T74" fmla="*/ 0 w 480"/>
                  <a:gd name="T75" fmla="*/ 0 h 7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80"/>
                  <a:gd name="T115" fmla="*/ 0 h 779"/>
                  <a:gd name="T116" fmla="*/ 480 w 480"/>
                  <a:gd name="T117" fmla="*/ 779 h 7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80" h="779">
                    <a:moveTo>
                      <a:pt x="365" y="30"/>
                    </a:moveTo>
                    <a:lnTo>
                      <a:pt x="417" y="0"/>
                    </a:lnTo>
                    <a:lnTo>
                      <a:pt x="456" y="0"/>
                    </a:lnTo>
                    <a:lnTo>
                      <a:pt x="480" y="24"/>
                    </a:lnTo>
                    <a:lnTo>
                      <a:pt x="466" y="72"/>
                    </a:lnTo>
                    <a:lnTo>
                      <a:pt x="434" y="104"/>
                    </a:lnTo>
                    <a:lnTo>
                      <a:pt x="376" y="134"/>
                    </a:lnTo>
                    <a:lnTo>
                      <a:pt x="261" y="180"/>
                    </a:lnTo>
                    <a:lnTo>
                      <a:pt x="115" y="259"/>
                    </a:lnTo>
                    <a:lnTo>
                      <a:pt x="60" y="262"/>
                    </a:lnTo>
                    <a:lnTo>
                      <a:pt x="91" y="335"/>
                    </a:lnTo>
                    <a:lnTo>
                      <a:pt x="153" y="415"/>
                    </a:lnTo>
                    <a:lnTo>
                      <a:pt x="205" y="512"/>
                    </a:lnTo>
                    <a:lnTo>
                      <a:pt x="226" y="613"/>
                    </a:lnTo>
                    <a:lnTo>
                      <a:pt x="216" y="644"/>
                    </a:lnTo>
                    <a:lnTo>
                      <a:pt x="185" y="665"/>
                    </a:lnTo>
                    <a:lnTo>
                      <a:pt x="143" y="679"/>
                    </a:lnTo>
                    <a:lnTo>
                      <a:pt x="101" y="709"/>
                    </a:lnTo>
                    <a:lnTo>
                      <a:pt x="84" y="741"/>
                    </a:lnTo>
                    <a:lnTo>
                      <a:pt x="74" y="779"/>
                    </a:lnTo>
                    <a:lnTo>
                      <a:pt x="42" y="779"/>
                    </a:lnTo>
                    <a:lnTo>
                      <a:pt x="31" y="751"/>
                    </a:lnTo>
                    <a:lnTo>
                      <a:pt x="52" y="706"/>
                    </a:lnTo>
                    <a:lnTo>
                      <a:pt x="112" y="675"/>
                    </a:lnTo>
                    <a:lnTo>
                      <a:pt x="147" y="644"/>
                    </a:lnTo>
                    <a:lnTo>
                      <a:pt x="178" y="627"/>
                    </a:lnTo>
                    <a:lnTo>
                      <a:pt x="188" y="595"/>
                    </a:lnTo>
                    <a:lnTo>
                      <a:pt x="174" y="512"/>
                    </a:lnTo>
                    <a:lnTo>
                      <a:pt x="126" y="450"/>
                    </a:lnTo>
                    <a:lnTo>
                      <a:pt x="84" y="395"/>
                    </a:lnTo>
                    <a:lnTo>
                      <a:pt x="31" y="332"/>
                    </a:lnTo>
                    <a:lnTo>
                      <a:pt x="0" y="273"/>
                    </a:lnTo>
                    <a:lnTo>
                      <a:pt x="0" y="238"/>
                    </a:lnTo>
                    <a:lnTo>
                      <a:pt x="28" y="221"/>
                    </a:lnTo>
                    <a:lnTo>
                      <a:pt x="136" y="159"/>
                    </a:lnTo>
                    <a:lnTo>
                      <a:pt x="240" y="104"/>
                    </a:lnTo>
                    <a:lnTo>
                      <a:pt x="344" y="52"/>
                    </a:lnTo>
                    <a:lnTo>
                      <a:pt x="365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Freeform 1041"/>
              <p:cNvSpPr>
                <a:spLocks/>
              </p:cNvSpPr>
              <p:nvPr/>
            </p:nvSpPr>
            <p:spPr bwMode="auto">
              <a:xfrm>
                <a:off x="4563" y="1553"/>
                <a:ext cx="64" cy="169"/>
              </a:xfrm>
              <a:custGeom>
                <a:avLst/>
                <a:gdLst>
                  <a:gd name="T0" fmla="*/ 0 w 320"/>
                  <a:gd name="T1" fmla="*/ 0 h 844"/>
                  <a:gd name="T2" fmla="*/ 0 w 320"/>
                  <a:gd name="T3" fmla="*/ 0 h 844"/>
                  <a:gd name="T4" fmla="*/ 0 w 320"/>
                  <a:gd name="T5" fmla="*/ 0 h 844"/>
                  <a:gd name="T6" fmla="*/ 0 w 320"/>
                  <a:gd name="T7" fmla="*/ 0 h 844"/>
                  <a:gd name="T8" fmla="*/ 0 w 320"/>
                  <a:gd name="T9" fmla="*/ 0 h 844"/>
                  <a:gd name="T10" fmla="*/ 0 w 320"/>
                  <a:gd name="T11" fmla="*/ 0 h 844"/>
                  <a:gd name="T12" fmla="*/ 0 w 320"/>
                  <a:gd name="T13" fmla="*/ 0 h 844"/>
                  <a:gd name="T14" fmla="*/ 0 w 320"/>
                  <a:gd name="T15" fmla="*/ 0 h 844"/>
                  <a:gd name="T16" fmla="*/ 0 w 320"/>
                  <a:gd name="T17" fmla="*/ 0 h 844"/>
                  <a:gd name="T18" fmla="*/ 0 w 320"/>
                  <a:gd name="T19" fmla="*/ 0 h 844"/>
                  <a:gd name="T20" fmla="*/ 0 w 320"/>
                  <a:gd name="T21" fmla="*/ 0 h 844"/>
                  <a:gd name="T22" fmla="*/ 0 w 320"/>
                  <a:gd name="T23" fmla="*/ 0 h 844"/>
                  <a:gd name="T24" fmla="*/ 0 w 320"/>
                  <a:gd name="T25" fmla="*/ 0 h 844"/>
                  <a:gd name="T26" fmla="*/ 0 w 320"/>
                  <a:gd name="T27" fmla="*/ 0 h 844"/>
                  <a:gd name="T28" fmla="*/ 0 w 320"/>
                  <a:gd name="T29" fmla="*/ 0 h 844"/>
                  <a:gd name="T30" fmla="*/ 0 w 320"/>
                  <a:gd name="T31" fmla="*/ 0 h 844"/>
                  <a:gd name="T32" fmla="*/ 0 w 320"/>
                  <a:gd name="T33" fmla="*/ 0 h 844"/>
                  <a:gd name="T34" fmla="*/ 0 w 320"/>
                  <a:gd name="T35" fmla="*/ 0 h 844"/>
                  <a:gd name="T36" fmla="*/ 0 w 320"/>
                  <a:gd name="T37" fmla="*/ 0 h 844"/>
                  <a:gd name="T38" fmla="*/ 0 w 320"/>
                  <a:gd name="T39" fmla="*/ 0 h 844"/>
                  <a:gd name="T40" fmla="*/ 0 w 320"/>
                  <a:gd name="T41" fmla="*/ 0 h 844"/>
                  <a:gd name="T42" fmla="*/ 0 w 320"/>
                  <a:gd name="T43" fmla="*/ 0 h 844"/>
                  <a:gd name="T44" fmla="*/ 0 w 320"/>
                  <a:gd name="T45" fmla="*/ 0 h 844"/>
                  <a:gd name="T46" fmla="*/ 0 w 320"/>
                  <a:gd name="T47" fmla="*/ 0 h 844"/>
                  <a:gd name="T48" fmla="*/ 0 w 320"/>
                  <a:gd name="T49" fmla="*/ 0 h 844"/>
                  <a:gd name="T50" fmla="*/ 0 w 320"/>
                  <a:gd name="T51" fmla="*/ 0 h 844"/>
                  <a:gd name="T52" fmla="*/ 0 w 320"/>
                  <a:gd name="T53" fmla="*/ 0 h 844"/>
                  <a:gd name="T54" fmla="*/ 0 w 320"/>
                  <a:gd name="T55" fmla="*/ 0 h 844"/>
                  <a:gd name="T56" fmla="*/ 0 w 320"/>
                  <a:gd name="T57" fmla="*/ 0 h 844"/>
                  <a:gd name="T58" fmla="*/ 0 w 320"/>
                  <a:gd name="T59" fmla="*/ 0 h 844"/>
                  <a:gd name="T60" fmla="*/ 0 w 320"/>
                  <a:gd name="T61" fmla="*/ 0 h 844"/>
                  <a:gd name="T62" fmla="*/ 0 w 320"/>
                  <a:gd name="T63" fmla="*/ 0 h 844"/>
                  <a:gd name="T64" fmla="*/ 0 w 320"/>
                  <a:gd name="T65" fmla="*/ 0 h 844"/>
                  <a:gd name="T66" fmla="*/ 0 w 320"/>
                  <a:gd name="T67" fmla="*/ 0 h 844"/>
                  <a:gd name="T68" fmla="*/ 0 w 320"/>
                  <a:gd name="T69" fmla="*/ 0 h 844"/>
                  <a:gd name="T70" fmla="*/ 0 w 320"/>
                  <a:gd name="T71" fmla="*/ 0 h 84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20"/>
                  <a:gd name="T109" fmla="*/ 0 h 844"/>
                  <a:gd name="T110" fmla="*/ 320 w 320"/>
                  <a:gd name="T111" fmla="*/ 844 h 84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20" h="844">
                    <a:moveTo>
                      <a:pt x="60" y="98"/>
                    </a:moveTo>
                    <a:lnTo>
                      <a:pt x="18" y="43"/>
                    </a:lnTo>
                    <a:lnTo>
                      <a:pt x="32" y="0"/>
                    </a:lnTo>
                    <a:lnTo>
                      <a:pt x="74" y="0"/>
                    </a:lnTo>
                    <a:lnTo>
                      <a:pt x="122" y="46"/>
                    </a:lnTo>
                    <a:lnTo>
                      <a:pt x="185" y="139"/>
                    </a:lnTo>
                    <a:lnTo>
                      <a:pt x="220" y="229"/>
                    </a:lnTo>
                    <a:lnTo>
                      <a:pt x="251" y="316"/>
                    </a:lnTo>
                    <a:lnTo>
                      <a:pt x="261" y="395"/>
                    </a:lnTo>
                    <a:lnTo>
                      <a:pt x="258" y="437"/>
                    </a:lnTo>
                    <a:lnTo>
                      <a:pt x="226" y="488"/>
                    </a:lnTo>
                    <a:lnTo>
                      <a:pt x="174" y="627"/>
                    </a:lnTo>
                    <a:lnTo>
                      <a:pt x="115" y="707"/>
                    </a:lnTo>
                    <a:lnTo>
                      <a:pt x="101" y="742"/>
                    </a:lnTo>
                    <a:lnTo>
                      <a:pt x="157" y="748"/>
                    </a:lnTo>
                    <a:lnTo>
                      <a:pt x="230" y="748"/>
                    </a:lnTo>
                    <a:lnTo>
                      <a:pt x="320" y="779"/>
                    </a:lnTo>
                    <a:lnTo>
                      <a:pt x="313" y="803"/>
                    </a:lnTo>
                    <a:lnTo>
                      <a:pt x="300" y="831"/>
                    </a:lnTo>
                    <a:lnTo>
                      <a:pt x="272" y="844"/>
                    </a:lnTo>
                    <a:lnTo>
                      <a:pt x="216" y="824"/>
                    </a:lnTo>
                    <a:lnTo>
                      <a:pt x="157" y="794"/>
                    </a:lnTo>
                    <a:lnTo>
                      <a:pt x="74" y="789"/>
                    </a:lnTo>
                    <a:lnTo>
                      <a:pt x="22" y="800"/>
                    </a:lnTo>
                    <a:lnTo>
                      <a:pt x="0" y="783"/>
                    </a:lnTo>
                    <a:lnTo>
                      <a:pt x="0" y="759"/>
                    </a:lnTo>
                    <a:lnTo>
                      <a:pt x="29" y="731"/>
                    </a:lnTo>
                    <a:lnTo>
                      <a:pt x="74" y="685"/>
                    </a:lnTo>
                    <a:lnTo>
                      <a:pt x="153" y="571"/>
                    </a:lnTo>
                    <a:lnTo>
                      <a:pt x="188" y="472"/>
                    </a:lnTo>
                    <a:lnTo>
                      <a:pt x="199" y="374"/>
                    </a:lnTo>
                    <a:lnTo>
                      <a:pt x="196" y="322"/>
                    </a:lnTo>
                    <a:lnTo>
                      <a:pt x="168" y="229"/>
                    </a:lnTo>
                    <a:lnTo>
                      <a:pt x="95" y="128"/>
                    </a:lnTo>
                    <a:lnTo>
                      <a:pt x="43" y="77"/>
                    </a:lnTo>
                    <a:lnTo>
                      <a:pt x="60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9" name="Freeform 1042"/>
              <p:cNvSpPr>
                <a:spLocks/>
              </p:cNvSpPr>
              <p:nvPr/>
            </p:nvSpPr>
            <p:spPr bwMode="auto">
              <a:xfrm>
                <a:off x="4464" y="1542"/>
                <a:ext cx="94" cy="186"/>
              </a:xfrm>
              <a:custGeom>
                <a:avLst/>
                <a:gdLst>
                  <a:gd name="T0" fmla="*/ 0 w 469"/>
                  <a:gd name="T1" fmla="*/ 0 h 931"/>
                  <a:gd name="T2" fmla="*/ 0 w 469"/>
                  <a:gd name="T3" fmla="*/ 0 h 931"/>
                  <a:gd name="T4" fmla="*/ 0 w 469"/>
                  <a:gd name="T5" fmla="*/ 0 h 931"/>
                  <a:gd name="T6" fmla="*/ 0 w 469"/>
                  <a:gd name="T7" fmla="*/ 0 h 931"/>
                  <a:gd name="T8" fmla="*/ 0 w 469"/>
                  <a:gd name="T9" fmla="*/ 0 h 931"/>
                  <a:gd name="T10" fmla="*/ 0 w 469"/>
                  <a:gd name="T11" fmla="*/ 0 h 931"/>
                  <a:gd name="T12" fmla="*/ 0 w 469"/>
                  <a:gd name="T13" fmla="*/ 0 h 931"/>
                  <a:gd name="T14" fmla="*/ 0 w 469"/>
                  <a:gd name="T15" fmla="*/ 0 h 931"/>
                  <a:gd name="T16" fmla="*/ 0 w 469"/>
                  <a:gd name="T17" fmla="*/ 0 h 931"/>
                  <a:gd name="T18" fmla="*/ 0 w 469"/>
                  <a:gd name="T19" fmla="*/ 0 h 931"/>
                  <a:gd name="T20" fmla="*/ 0 w 469"/>
                  <a:gd name="T21" fmla="*/ 0 h 931"/>
                  <a:gd name="T22" fmla="*/ 0 w 469"/>
                  <a:gd name="T23" fmla="*/ 0 h 931"/>
                  <a:gd name="T24" fmla="*/ 0 w 469"/>
                  <a:gd name="T25" fmla="*/ 0 h 931"/>
                  <a:gd name="T26" fmla="*/ 0 w 469"/>
                  <a:gd name="T27" fmla="*/ 0 h 931"/>
                  <a:gd name="T28" fmla="*/ 0 w 469"/>
                  <a:gd name="T29" fmla="*/ 0 h 931"/>
                  <a:gd name="T30" fmla="*/ 0 w 469"/>
                  <a:gd name="T31" fmla="*/ 0 h 931"/>
                  <a:gd name="T32" fmla="*/ 0 w 469"/>
                  <a:gd name="T33" fmla="*/ 0 h 931"/>
                  <a:gd name="T34" fmla="*/ 0 w 469"/>
                  <a:gd name="T35" fmla="*/ 0 h 931"/>
                  <a:gd name="T36" fmla="*/ 0 w 469"/>
                  <a:gd name="T37" fmla="*/ 0 h 931"/>
                  <a:gd name="T38" fmla="*/ 0 w 469"/>
                  <a:gd name="T39" fmla="*/ 0 h 931"/>
                  <a:gd name="T40" fmla="*/ 0 w 469"/>
                  <a:gd name="T41" fmla="*/ 0 h 931"/>
                  <a:gd name="T42" fmla="*/ 0 w 469"/>
                  <a:gd name="T43" fmla="*/ 0 h 931"/>
                  <a:gd name="T44" fmla="*/ 0 w 469"/>
                  <a:gd name="T45" fmla="*/ 0 h 931"/>
                  <a:gd name="T46" fmla="*/ 0 w 469"/>
                  <a:gd name="T47" fmla="*/ 0 h 931"/>
                  <a:gd name="T48" fmla="*/ 0 w 469"/>
                  <a:gd name="T49" fmla="*/ 0 h 931"/>
                  <a:gd name="T50" fmla="*/ 0 w 469"/>
                  <a:gd name="T51" fmla="*/ 0 h 931"/>
                  <a:gd name="T52" fmla="*/ 0 w 469"/>
                  <a:gd name="T53" fmla="*/ 0 h 931"/>
                  <a:gd name="T54" fmla="*/ 0 w 469"/>
                  <a:gd name="T55" fmla="*/ 0 h 931"/>
                  <a:gd name="T56" fmla="*/ 0 w 469"/>
                  <a:gd name="T57" fmla="*/ 0 h 931"/>
                  <a:gd name="T58" fmla="*/ 0 w 469"/>
                  <a:gd name="T59" fmla="*/ 0 h 931"/>
                  <a:gd name="T60" fmla="*/ 0 w 469"/>
                  <a:gd name="T61" fmla="*/ 0 h 931"/>
                  <a:gd name="T62" fmla="*/ 0 w 469"/>
                  <a:gd name="T63" fmla="*/ 0 h 931"/>
                  <a:gd name="T64" fmla="*/ 0 w 469"/>
                  <a:gd name="T65" fmla="*/ 0 h 931"/>
                  <a:gd name="T66" fmla="*/ 0 w 469"/>
                  <a:gd name="T67" fmla="*/ 0 h 931"/>
                  <a:gd name="T68" fmla="*/ 0 w 469"/>
                  <a:gd name="T69" fmla="*/ 0 h 931"/>
                  <a:gd name="T70" fmla="*/ 0 w 469"/>
                  <a:gd name="T71" fmla="*/ 0 h 931"/>
                  <a:gd name="T72" fmla="*/ 0 w 469"/>
                  <a:gd name="T73" fmla="*/ 0 h 931"/>
                  <a:gd name="T74" fmla="*/ 0 w 469"/>
                  <a:gd name="T75" fmla="*/ 0 h 931"/>
                  <a:gd name="T76" fmla="*/ 0 w 469"/>
                  <a:gd name="T77" fmla="*/ 0 h 93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69"/>
                  <a:gd name="T118" fmla="*/ 0 h 931"/>
                  <a:gd name="T119" fmla="*/ 469 w 469"/>
                  <a:gd name="T120" fmla="*/ 931 h 93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69" h="931">
                    <a:moveTo>
                      <a:pt x="274" y="163"/>
                    </a:moveTo>
                    <a:lnTo>
                      <a:pt x="344" y="73"/>
                    </a:lnTo>
                    <a:lnTo>
                      <a:pt x="406" y="0"/>
                    </a:lnTo>
                    <a:lnTo>
                      <a:pt x="448" y="7"/>
                    </a:lnTo>
                    <a:lnTo>
                      <a:pt x="469" y="38"/>
                    </a:lnTo>
                    <a:lnTo>
                      <a:pt x="469" y="93"/>
                    </a:lnTo>
                    <a:lnTo>
                      <a:pt x="431" y="125"/>
                    </a:lnTo>
                    <a:lnTo>
                      <a:pt x="364" y="166"/>
                    </a:lnTo>
                    <a:lnTo>
                      <a:pt x="312" y="218"/>
                    </a:lnTo>
                    <a:lnTo>
                      <a:pt x="254" y="287"/>
                    </a:lnTo>
                    <a:lnTo>
                      <a:pt x="229" y="339"/>
                    </a:lnTo>
                    <a:lnTo>
                      <a:pt x="202" y="401"/>
                    </a:lnTo>
                    <a:lnTo>
                      <a:pt x="187" y="485"/>
                    </a:lnTo>
                    <a:lnTo>
                      <a:pt x="187" y="560"/>
                    </a:lnTo>
                    <a:lnTo>
                      <a:pt x="202" y="655"/>
                    </a:lnTo>
                    <a:lnTo>
                      <a:pt x="240" y="745"/>
                    </a:lnTo>
                    <a:lnTo>
                      <a:pt x="271" y="796"/>
                    </a:lnTo>
                    <a:lnTo>
                      <a:pt x="292" y="830"/>
                    </a:lnTo>
                    <a:lnTo>
                      <a:pt x="292" y="859"/>
                    </a:lnTo>
                    <a:lnTo>
                      <a:pt x="271" y="869"/>
                    </a:lnTo>
                    <a:lnTo>
                      <a:pt x="222" y="869"/>
                    </a:lnTo>
                    <a:lnTo>
                      <a:pt x="145" y="882"/>
                    </a:lnTo>
                    <a:lnTo>
                      <a:pt x="86" y="903"/>
                    </a:lnTo>
                    <a:lnTo>
                      <a:pt x="52" y="931"/>
                    </a:lnTo>
                    <a:lnTo>
                      <a:pt x="20" y="920"/>
                    </a:lnTo>
                    <a:lnTo>
                      <a:pt x="0" y="882"/>
                    </a:lnTo>
                    <a:lnTo>
                      <a:pt x="3" y="852"/>
                    </a:lnTo>
                    <a:lnTo>
                      <a:pt x="63" y="827"/>
                    </a:lnTo>
                    <a:lnTo>
                      <a:pt x="156" y="821"/>
                    </a:lnTo>
                    <a:lnTo>
                      <a:pt x="243" y="821"/>
                    </a:lnTo>
                    <a:lnTo>
                      <a:pt x="208" y="778"/>
                    </a:lnTo>
                    <a:lnTo>
                      <a:pt x="191" y="727"/>
                    </a:lnTo>
                    <a:lnTo>
                      <a:pt x="167" y="655"/>
                    </a:lnTo>
                    <a:lnTo>
                      <a:pt x="139" y="578"/>
                    </a:lnTo>
                    <a:lnTo>
                      <a:pt x="139" y="488"/>
                    </a:lnTo>
                    <a:lnTo>
                      <a:pt x="145" y="401"/>
                    </a:lnTo>
                    <a:lnTo>
                      <a:pt x="177" y="322"/>
                    </a:lnTo>
                    <a:lnTo>
                      <a:pt x="232" y="218"/>
                    </a:lnTo>
                    <a:lnTo>
                      <a:pt x="274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13" name="Line 1043"/>
            <p:cNvSpPr>
              <a:spLocks noChangeShapeType="1"/>
            </p:cNvSpPr>
            <p:nvPr/>
          </p:nvSpPr>
          <p:spPr bwMode="auto">
            <a:xfrm flipH="1">
              <a:off x="2304" y="1935"/>
              <a:ext cx="437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054"/>
          <p:cNvGrpSpPr>
            <a:grpSpLocks/>
          </p:cNvGrpSpPr>
          <p:nvPr/>
        </p:nvGrpSpPr>
        <p:grpSpPr bwMode="auto">
          <a:xfrm>
            <a:off x="6858000" y="5006975"/>
            <a:ext cx="2286000" cy="954088"/>
            <a:chOff x="3984" y="3076"/>
            <a:chExt cx="1440" cy="601"/>
          </a:xfrm>
        </p:grpSpPr>
        <p:grpSp>
          <p:nvGrpSpPr>
            <p:cNvPr id="33802" name="Group 1045"/>
            <p:cNvGrpSpPr>
              <a:grpSpLocks/>
            </p:cNvGrpSpPr>
            <p:nvPr/>
          </p:nvGrpSpPr>
          <p:grpSpPr bwMode="auto">
            <a:xfrm flipH="1">
              <a:off x="3984" y="3177"/>
              <a:ext cx="362" cy="441"/>
              <a:chOff x="4464" y="1287"/>
              <a:chExt cx="362" cy="441"/>
            </a:xfrm>
          </p:grpSpPr>
          <p:sp>
            <p:nvSpPr>
              <p:cNvPr id="33805" name="Freeform 1046"/>
              <p:cNvSpPr>
                <a:spLocks/>
              </p:cNvSpPr>
              <p:nvPr/>
            </p:nvSpPr>
            <p:spPr bwMode="auto">
              <a:xfrm>
                <a:off x="4565" y="1287"/>
                <a:ext cx="105" cy="102"/>
              </a:xfrm>
              <a:custGeom>
                <a:avLst/>
                <a:gdLst>
                  <a:gd name="T0" fmla="*/ 0 w 525"/>
                  <a:gd name="T1" fmla="*/ 0 h 508"/>
                  <a:gd name="T2" fmla="*/ 0 w 525"/>
                  <a:gd name="T3" fmla="*/ 0 h 508"/>
                  <a:gd name="T4" fmla="*/ 0 w 525"/>
                  <a:gd name="T5" fmla="*/ 0 h 508"/>
                  <a:gd name="T6" fmla="*/ 0 w 525"/>
                  <a:gd name="T7" fmla="*/ 0 h 508"/>
                  <a:gd name="T8" fmla="*/ 0 w 525"/>
                  <a:gd name="T9" fmla="*/ 0 h 508"/>
                  <a:gd name="T10" fmla="*/ 0 w 525"/>
                  <a:gd name="T11" fmla="*/ 0 h 508"/>
                  <a:gd name="T12" fmla="*/ 0 w 525"/>
                  <a:gd name="T13" fmla="*/ 0 h 508"/>
                  <a:gd name="T14" fmla="*/ 0 w 525"/>
                  <a:gd name="T15" fmla="*/ 0 h 508"/>
                  <a:gd name="T16" fmla="*/ 0 w 525"/>
                  <a:gd name="T17" fmla="*/ 0 h 508"/>
                  <a:gd name="T18" fmla="*/ 0 w 525"/>
                  <a:gd name="T19" fmla="*/ 0 h 508"/>
                  <a:gd name="T20" fmla="*/ 0 w 525"/>
                  <a:gd name="T21" fmla="*/ 0 h 508"/>
                  <a:gd name="T22" fmla="*/ 0 w 525"/>
                  <a:gd name="T23" fmla="*/ 0 h 508"/>
                  <a:gd name="T24" fmla="*/ 0 w 525"/>
                  <a:gd name="T25" fmla="*/ 0 h 508"/>
                  <a:gd name="T26" fmla="*/ 0 w 525"/>
                  <a:gd name="T27" fmla="*/ 0 h 508"/>
                  <a:gd name="T28" fmla="*/ 0 w 525"/>
                  <a:gd name="T29" fmla="*/ 0 h 508"/>
                  <a:gd name="T30" fmla="*/ 0 w 525"/>
                  <a:gd name="T31" fmla="*/ 0 h 508"/>
                  <a:gd name="T32" fmla="*/ 0 w 525"/>
                  <a:gd name="T33" fmla="*/ 0 h 508"/>
                  <a:gd name="T34" fmla="*/ 0 w 525"/>
                  <a:gd name="T35" fmla="*/ 0 h 508"/>
                  <a:gd name="T36" fmla="*/ 0 w 525"/>
                  <a:gd name="T37" fmla="*/ 0 h 508"/>
                  <a:gd name="T38" fmla="*/ 0 w 525"/>
                  <a:gd name="T39" fmla="*/ 0 h 508"/>
                  <a:gd name="T40" fmla="*/ 0 w 525"/>
                  <a:gd name="T41" fmla="*/ 0 h 508"/>
                  <a:gd name="T42" fmla="*/ 0 w 525"/>
                  <a:gd name="T43" fmla="*/ 0 h 508"/>
                  <a:gd name="T44" fmla="*/ 0 w 525"/>
                  <a:gd name="T45" fmla="*/ 0 h 508"/>
                  <a:gd name="T46" fmla="*/ 0 w 525"/>
                  <a:gd name="T47" fmla="*/ 0 h 508"/>
                  <a:gd name="T48" fmla="*/ 0 w 525"/>
                  <a:gd name="T49" fmla="*/ 0 h 5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5"/>
                  <a:gd name="T76" fmla="*/ 0 h 508"/>
                  <a:gd name="T77" fmla="*/ 525 w 525"/>
                  <a:gd name="T78" fmla="*/ 508 h 5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5" h="508">
                    <a:moveTo>
                      <a:pt x="108" y="23"/>
                    </a:moveTo>
                    <a:lnTo>
                      <a:pt x="167" y="0"/>
                    </a:lnTo>
                    <a:lnTo>
                      <a:pt x="209" y="17"/>
                    </a:lnTo>
                    <a:lnTo>
                      <a:pt x="254" y="72"/>
                    </a:lnTo>
                    <a:lnTo>
                      <a:pt x="282" y="152"/>
                    </a:lnTo>
                    <a:lnTo>
                      <a:pt x="285" y="208"/>
                    </a:lnTo>
                    <a:lnTo>
                      <a:pt x="289" y="280"/>
                    </a:lnTo>
                    <a:lnTo>
                      <a:pt x="476" y="277"/>
                    </a:lnTo>
                    <a:lnTo>
                      <a:pt x="525" y="287"/>
                    </a:lnTo>
                    <a:lnTo>
                      <a:pt x="519" y="321"/>
                    </a:lnTo>
                    <a:lnTo>
                      <a:pt x="418" y="307"/>
                    </a:lnTo>
                    <a:lnTo>
                      <a:pt x="285" y="328"/>
                    </a:lnTo>
                    <a:lnTo>
                      <a:pt x="258" y="400"/>
                    </a:lnTo>
                    <a:lnTo>
                      <a:pt x="220" y="463"/>
                    </a:lnTo>
                    <a:lnTo>
                      <a:pt x="174" y="487"/>
                    </a:lnTo>
                    <a:lnTo>
                      <a:pt x="125" y="508"/>
                    </a:lnTo>
                    <a:lnTo>
                      <a:pt x="90" y="495"/>
                    </a:lnTo>
                    <a:lnTo>
                      <a:pt x="41" y="439"/>
                    </a:lnTo>
                    <a:lnTo>
                      <a:pt x="7" y="370"/>
                    </a:lnTo>
                    <a:lnTo>
                      <a:pt x="0" y="311"/>
                    </a:lnTo>
                    <a:lnTo>
                      <a:pt x="18" y="193"/>
                    </a:lnTo>
                    <a:lnTo>
                      <a:pt x="59" y="104"/>
                    </a:lnTo>
                    <a:lnTo>
                      <a:pt x="90" y="52"/>
                    </a:lnTo>
                    <a:lnTo>
                      <a:pt x="128" y="20"/>
                    </a:lnTo>
                    <a:lnTo>
                      <a:pt x="108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6" name="Freeform 1047"/>
              <p:cNvSpPr>
                <a:spLocks/>
              </p:cNvSpPr>
              <p:nvPr/>
            </p:nvSpPr>
            <p:spPr bwMode="auto">
              <a:xfrm>
                <a:off x="4611" y="1385"/>
                <a:ext cx="215" cy="38"/>
              </a:xfrm>
              <a:custGeom>
                <a:avLst/>
                <a:gdLst>
                  <a:gd name="T0" fmla="*/ 0 w 1075"/>
                  <a:gd name="T1" fmla="*/ 0 h 190"/>
                  <a:gd name="T2" fmla="*/ 0 w 1075"/>
                  <a:gd name="T3" fmla="*/ 0 h 190"/>
                  <a:gd name="T4" fmla="*/ 0 w 1075"/>
                  <a:gd name="T5" fmla="*/ 0 h 190"/>
                  <a:gd name="T6" fmla="*/ 0 w 1075"/>
                  <a:gd name="T7" fmla="*/ 0 h 190"/>
                  <a:gd name="T8" fmla="*/ 0 w 1075"/>
                  <a:gd name="T9" fmla="*/ 0 h 190"/>
                  <a:gd name="T10" fmla="*/ 0 w 1075"/>
                  <a:gd name="T11" fmla="*/ 0 h 190"/>
                  <a:gd name="T12" fmla="*/ 0 w 1075"/>
                  <a:gd name="T13" fmla="*/ 0 h 190"/>
                  <a:gd name="T14" fmla="*/ 0 w 1075"/>
                  <a:gd name="T15" fmla="*/ 0 h 190"/>
                  <a:gd name="T16" fmla="*/ 0 w 1075"/>
                  <a:gd name="T17" fmla="*/ 0 h 190"/>
                  <a:gd name="T18" fmla="*/ 0 w 1075"/>
                  <a:gd name="T19" fmla="*/ 0 h 190"/>
                  <a:gd name="T20" fmla="*/ 0 w 1075"/>
                  <a:gd name="T21" fmla="*/ 0 h 190"/>
                  <a:gd name="T22" fmla="*/ 0 w 1075"/>
                  <a:gd name="T23" fmla="*/ 0 h 190"/>
                  <a:gd name="T24" fmla="*/ 0 w 1075"/>
                  <a:gd name="T25" fmla="*/ 0 h 190"/>
                  <a:gd name="T26" fmla="*/ 0 w 1075"/>
                  <a:gd name="T27" fmla="*/ 0 h 190"/>
                  <a:gd name="T28" fmla="*/ 0 w 1075"/>
                  <a:gd name="T29" fmla="*/ 0 h 190"/>
                  <a:gd name="T30" fmla="*/ 0 w 1075"/>
                  <a:gd name="T31" fmla="*/ 0 h 190"/>
                  <a:gd name="T32" fmla="*/ 0 w 1075"/>
                  <a:gd name="T33" fmla="*/ 0 h 190"/>
                  <a:gd name="T34" fmla="*/ 0 w 1075"/>
                  <a:gd name="T35" fmla="*/ 0 h 190"/>
                  <a:gd name="T36" fmla="*/ 0 w 1075"/>
                  <a:gd name="T37" fmla="*/ 0 h 190"/>
                  <a:gd name="T38" fmla="*/ 0 w 1075"/>
                  <a:gd name="T39" fmla="*/ 0 h 190"/>
                  <a:gd name="T40" fmla="*/ 0 w 1075"/>
                  <a:gd name="T41" fmla="*/ 0 h 190"/>
                  <a:gd name="T42" fmla="*/ 0 w 1075"/>
                  <a:gd name="T43" fmla="*/ 0 h 190"/>
                  <a:gd name="T44" fmla="*/ 0 w 1075"/>
                  <a:gd name="T45" fmla="*/ 0 h 190"/>
                  <a:gd name="T46" fmla="*/ 0 w 1075"/>
                  <a:gd name="T47" fmla="*/ 0 h 190"/>
                  <a:gd name="T48" fmla="*/ 0 w 1075"/>
                  <a:gd name="T49" fmla="*/ 0 h 190"/>
                  <a:gd name="T50" fmla="*/ 0 w 1075"/>
                  <a:gd name="T51" fmla="*/ 0 h 190"/>
                  <a:gd name="T52" fmla="*/ 0 w 1075"/>
                  <a:gd name="T53" fmla="*/ 0 h 190"/>
                  <a:gd name="T54" fmla="*/ 0 w 1075"/>
                  <a:gd name="T55" fmla="*/ 0 h 190"/>
                  <a:gd name="T56" fmla="*/ 0 w 1075"/>
                  <a:gd name="T57" fmla="*/ 0 h 1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75"/>
                  <a:gd name="T88" fmla="*/ 0 h 190"/>
                  <a:gd name="T89" fmla="*/ 1075 w 1075"/>
                  <a:gd name="T90" fmla="*/ 190 h 1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75" h="190">
                    <a:moveTo>
                      <a:pt x="0" y="121"/>
                    </a:moveTo>
                    <a:lnTo>
                      <a:pt x="90" y="90"/>
                    </a:lnTo>
                    <a:lnTo>
                      <a:pt x="282" y="77"/>
                    </a:lnTo>
                    <a:lnTo>
                      <a:pt x="442" y="63"/>
                    </a:lnTo>
                    <a:lnTo>
                      <a:pt x="620" y="35"/>
                    </a:lnTo>
                    <a:lnTo>
                      <a:pt x="751" y="31"/>
                    </a:lnTo>
                    <a:lnTo>
                      <a:pt x="925" y="11"/>
                    </a:lnTo>
                    <a:lnTo>
                      <a:pt x="1072" y="0"/>
                    </a:lnTo>
                    <a:lnTo>
                      <a:pt x="1075" y="21"/>
                    </a:lnTo>
                    <a:lnTo>
                      <a:pt x="1040" y="49"/>
                    </a:lnTo>
                    <a:lnTo>
                      <a:pt x="908" y="49"/>
                    </a:lnTo>
                    <a:lnTo>
                      <a:pt x="919" y="83"/>
                    </a:lnTo>
                    <a:lnTo>
                      <a:pt x="901" y="124"/>
                    </a:lnTo>
                    <a:lnTo>
                      <a:pt x="866" y="152"/>
                    </a:lnTo>
                    <a:lnTo>
                      <a:pt x="811" y="152"/>
                    </a:lnTo>
                    <a:lnTo>
                      <a:pt x="765" y="138"/>
                    </a:lnTo>
                    <a:lnTo>
                      <a:pt x="748" y="93"/>
                    </a:lnTo>
                    <a:lnTo>
                      <a:pt x="748" y="66"/>
                    </a:lnTo>
                    <a:lnTo>
                      <a:pt x="623" y="69"/>
                    </a:lnTo>
                    <a:lnTo>
                      <a:pt x="571" y="83"/>
                    </a:lnTo>
                    <a:lnTo>
                      <a:pt x="466" y="110"/>
                    </a:lnTo>
                    <a:lnTo>
                      <a:pt x="316" y="128"/>
                    </a:lnTo>
                    <a:lnTo>
                      <a:pt x="191" y="132"/>
                    </a:lnTo>
                    <a:lnTo>
                      <a:pt x="108" y="149"/>
                    </a:lnTo>
                    <a:lnTo>
                      <a:pt x="32" y="190"/>
                    </a:lnTo>
                    <a:lnTo>
                      <a:pt x="0" y="149"/>
                    </a:lnTo>
                    <a:lnTo>
                      <a:pt x="21" y="110"/>
                    </a:lnTo>
                    <a:lnTo>
                      <a:pt x="38" y="101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7" name="Freeform 1048"/>
              <p:cNvSpPr>
                <a:spLocks/>
              </p:cNvSpPr>
              <p:nvPr/>
            </p:nvSpPr>
            <p:spPr bwMode="auto">
              <a:xfrm>
                <a:off x="4544" y="1394"/>
                <a:ext cx="84" cy="174"/>
              </a:xfrm>
              <a:custGeom>
                <a:avLst/>
                <a:gdLst>
                  <a:gd name="T0" fmla="*/ 0 w 420"/>
                  <a:gd name="T1" fmla="*/ 0 h 871"/>
                  <a:gd name="T2" fmla="*/ 0 w 420"/>
                  <a:gd name="T3" fmla="*/ 0 h 871"/>
                  <a:gd name="T4" fmla="*/ 0 w 420"/>
                  <a:gd name="T5" fmla="*/ 0 h 871"/>
                  <a:gd name="T6" fmla="*/ 0 w 420"/>
                  <a:gd name="T7" fmla="*/ 0 h 871"/>
                  <a:gd name="T8" fmla="*/ 0 w 420"/>
                  <a:gd name="T9" fmla="*/ 0 h 871"/>
                  <a:gd name="T10" fmla="*/ 0 w 420"/>
                  <a:gd name="T11" fmla="*/ 0 h 871"/>
                  <a:gd name="T12" fmla="*/ 0 w 420"/>
                  <a:gd name="T13" fmla="*/ 0 h 871"/>
                  <a:gd name="T14" fmla="*/ 0 w 420"/>
                  <a:gd name="T15" fmla="*/ 0 h 871"/>
                  <a:gd name="T16" fmla="*/ 0 w 420"/>
                  <a:gd name="T17" fmla="*/ 0 h 871"/>
                  <a:gd name="T18" fmla="*/ 0 w 420"/>
                  <a:gd name="T19" fmla="*/ 0 h 871"/>
                  <a:gd name="T20" fmla="*/ 0 w 420"/>
                  <a:gd name="T21" fmla="*/ 0 h 871"/>
                  <a:gd name="T22" fmla="*/ 0 w 420"/>
                  <a:gd name="T23" fmla="*/ 0 h 871"/>
                  <a:gd name="T24" fmla="*/ 0 w 420"/>
                  <a:gd name="T25" fmla="*/ 0 h 871"/>
                  <a:gd name="T26" fmla="*/ 0 w 420"/>
                  <a:gd name="T27" fmla="*/ 0 h 871"/>
                  <a:gd name="T28" fmla="*/ 0 w 420"/>
                  <a:gd name="T29" fmla="*/ 0 h 871"/>
                  <a:gd name="T30" fmla="*/ 0 w 420"/>
                  <a:gd name="T31" fmla="*/ 0 h 871"/>
                  <a:gd name="T32" fmla="*/ 0 w 420"/>
                  <a:gd name="T33" fmla="*/ 0 h 871"/>
                  <a:gd name="T34" fmla="*/ 0 w 420"/>
                  <a:gd name="T35" fmla="*/ 0 h 871"/>
                  <a:gd name="T36" fmla="*/ 0 w 420"/>
                  <a:gd name="T37" fmla="*/ 0 h 871"/>
                  <a:gd name="T38" fmla="*/ 0 w 420"/>
                  <a:gd name="T39" fmla="*/ 0 h 871"/>
                  <a:gd name="T40" fmla="*/ 0 w 420"/>
                  <a:gd name="T41" fmla="*/ 0 h 871"/>
                  <a:gd name="T42" fmla="*/ 0 w 420"/>
                  <a:gd name="T43" fmla="*/ 0 h 8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0"/>
                  <a:gd name="T67" fmla="*/ 0 h 871"/>
                  <a:gd name="T68" fmla="*/ 420 w 420"/>
                  <a:gd name="T69" fmla="*/ 871 h 87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0" h="871">
                    <a:moveTo>
                      <a:pt x="187" y="0"/>
                    </a:moveTo>
                    <a:lnTo>
                      <a:pt x="239" y="9"/>
                    </a:lnTo>
                    <a:lnTo>
                      <a:pt x="301" y="9"/>
                    </a:lnTo>
                    <a:lnTo>
                      <a:pt x="385" y="51"/>
                    </a:lnTo>
                    <a:lnTo>
                      <a:pt x="416" y="134"/>
                    </a:lnTo>
                    <a:lnTo>
                      <a:pt x="420" y="249"/>
                    </a:lnTo>
                    <a:lnTo>
                      <a:pt x="388" y="376"/>
                    </a:lnTo>
                    <a:lnTo>
                      <a:pt x="333" y="497"/>
                    </a:lnTo>
                    <a:lnTo>
                      <a:pt x="292" y="601"/>
                    </a:lnTo>
                    <a:lnTo>
                      <a:pt x="249" y="746"/>
                    </a:lnTo>
                    <a:lnTo>
                      <a:pt x="200" y="833"/>
                    </a:lnTo>
                    <a:lnTo>
                      <a:pt x="139" y="871"/>
                    </a:lnTo>
                    <a:lnTo>
                      <a:pt x="86" y="871"/>
                    </a:lnTo>
                    <a:lnTo>
                      <a:pt x="24" y="833"/>
                    </a:lnTo>
                    <a:lnTo>
                      <a:pt x="0" y="777"/>
                    </a:lnTo>
                    <a:lnTo>
                      <a:pt x="0" y="687"/>
                    </a:lnTo>
                    <a:lnTo>
                      <a:pt x="34" y="570"/>
                    </a:lnTo>
                    <a:lnTo>
                      <a:pt x="63" y="407"/>
                    </a:lnTo>
                    <a:lnTo>
                      <a:pt x="72" y="206"/>
                    </a:lnTo>
                    <a:lnTo>
                      <a:pt x="55" y="55"/>
                    </a:lnTo>
                    <a:lnTo>
                      <a:pt x="107" y="3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8" name="Freeform 1049"/>
              <p:cNvSpPr>
                <a:spLocks/>
              </p:cNvSpPr>
              <p:nvPr/>
            </p:nvSpPr>
            <p:spPr bwMode="auto">
              <a:xfrm>
                <a:off x="4469" y="1401"/>
                <a:ext cx="96" cy="156"/>
              </a:xfrm>
              <a:custGeom>
                <a:avLst/>
                <a:gdLst>
                  <a:gd name="T0" fmla="*/ 0 w 480"/>
                  <a:gd name="T1" fmla="*/ 0 h 779"/>
                  <a:gd name="T2" fmla="*/ 0 w 480"/>
                  <a:gd name="T3" fmla="*/ 0 h 779"/>
                  <a:gd name="T4" fmla="*/ 0 w 480"/>
                  <a:gd name="T5" fmla="*/ 0 h 779"/>
                  <a:gd name="T6" fmla="*/ 0 w 480"/>
                  <a:gd name="T7" fmla="*/ 0 h 779"/>
                  <a:gd name="T8" fmla="*/ 0 w 480"/>
                  <a:gd name="T9" fmla="*/ 0 h 779"/>
                  <a:gd name="T10" fmla="*/ 0 w 480"/>
                  <a:gd name="T11" fmla="*/ 0 h 779"/>
                  <a:gd name="T12" fmla="*/ 0 w 480"/>
                  <a:gd name="T13" fmla="*/ 0 h 779"/>
                  <a:gd name="T14" fmla="*/ 0 w 480"/>
                  <a:gd name="T15" fmla="*/ 0 h 779"/>
                  <a:gd name="T16" fmla="*/ 0 w 480"/>
                  <a:gd name="T17" fmla="*/ 0 h 779"/>
                  <a:gd name="T18" fmla="*/ 0 w 480"/>
                  <a:gd name="T19" fmla="*/ 0 h 779"/>
                  <a:gd name="T20" fmla="*/ 0 w 480"/>
                  <a:gd name="T21" fmla="*/ 0 h 779"/>
                  <a:gd name="T22" fmla="*/ 0 w 480"/>
                  <a:gd name="T23" fmla="*/ 0 h 779"/>
                  <a:gd name="T24" fmla="*/ 0 w 480"/>
                  <a:gd name="T25" fmla="*/ 0 h 779"/>
                  <a:gd name="T26" fmla="*/ 0 w 480"/>
                  <a:gd name="T27" fmla="*/ 0 h 779"/>
                  <a:gd name="T28" fmla="*/ 0 w 480"/>
                  <a:gd name="T29" fmla="*/ 0 h 779"/>
                  <a:gd name="T30" fmla="*/ 0 w 480"/>
                  <a:gd name="T31" fmla="*/ 0 h 779"/>
                  <a:gd name="T32" fmla="*/ 0 w 480"/>
                  <a:gd name="T33" fmla="*/ 0 h 779"/>
                  <a:gd name="T34" fmla="*/ 0 w 480"/>
                  <a:gd name="T35" fmla="*/ 0 h 779"/>
                  <a:gd name="T36" fmla="*/ 0 w 480"/>
                  <a:gd name="T37" fmla="*/ 0 h 779"/>
                  <a:gd name="T38" fmla="*/ 0 w 480"/>
                  <a:gd name="T39" fmla="*/ 0 h 779"/>
                  <a:gd name="T40" fmla="*/ 0 w 480"/>
                  <a:gd name="T41" fmla="*/ 0 h 779"/>
                  <a:gd name="T42" fmla="*/ 0 w 480"/>
                  <a:gd name="T43" fmla="*/ 0 h 779"/>
                  <a:gd name="T44" fmla="*/ 0 w 480"/>
                  <a:gd name="T45" fmla="*/ 0 h 779"/>
                  <a:gd name="T46" fmla="*/ 0 w 480"/>
                  <a:gd name="T47" fmla="*/ 0 h 779"/>
                  <a:gd name="T48" fmla="*/ 0 w 480"/>
                  <a:gd name="T49" fmla="*/ 0 h 779"/>
                  <a:gd name="T50" fmla="*/ 0 w 480"/>
                  <a:gd name="T51" fmla="*/ 0 h 779"/>
                  <a:gd name="T52" fmla="*/ 0 w 480"/>
                  <a:gd name="T53" fmla="*/ 0 h 779"/>
                  <a:gd name="T54" fmla="*/ 0 w 480"/>
                  <a:gd name="T55" fmla="*/ 0 h 779"/>
                  <a:gd name="T56" fmla="*/ 0 w 480"/>
                  <a:gd name="T57" fmla="*/ 0 h 779"/>
                  <a:gd name="T58" fmla="*/ 0 w 480"/>
                  <a:gd name="T59" fmla="*/ 0 h 779"/>
                  <a:gd name="T60" fmla="*/ 0 w 480"/>
                  <a:gd name="T61" fmla="*/ 0 h 779"/>
                  <a:gd name="T62" fmla="*/ 0 w 480"/>
                  <a:gd name="T63" fmla="*/ 0 h 779"/>
                  <a:gd name="T64" fmla="*/ 0 w 480"/>
                  <a:gd name="T65" fmla="*/ 0 h 779"/>
                  <a:gd name="T66" fmla="*/ 0 w 480"/>
                  <a:gd name="T67" fmla="*/ 0 h 779"/>
                  <a:gd name="T68" fmla="*/ 0 w 480"/>
                  <a:gd name="T69" fmla="*/ 0 h 779"/>
                  <a:gd name="T70" fmla="*/ 0 w 480"/>
                  <a:gd name="T71" fmla="*/ 0 h 779"/>
                  <a:gd name="T72" fmla="*/ 0 w 480"/>
                  <a:gd name="T73" fmla="*/ 0 h 779"/>
                  <a:gd name="T74" fmla="*/ 0 w 480"/>
                  <a:gd name="T75" fmla="*/ 0 h 7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80"/>
                  <a:gd name="T115" fmla="*/ 0 h 779"/>
                  <a:gd name="T116" fmla="*/ 480 w 480"/>
                  <a:gd name="T117" fmla="*/ 779 h 7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80" h="779">
                    <a:moveTo>
                      <a:pt x="365" y="30"/>
                    </a:moveTo>
                    <a:lnTo>
                      <a:pt x="417" y="0"/>
                    </a:lnTo>
                    <a:lnTo>
                      <a:pt x="456" y="0"/>
                    </a:lnTo>
                    <a:lnTo>
                      <a:pt x="480" y="24"/>
                    </a:lnTo>
                    <a:lnTo>
                      <a:pt x="466" y="72"/>
                    </a:lnTo>
                    <a:lnTo>
                      <a:pt x="434" y="104"/>
                    </a:lnTo>
                    <a:lnTo>
                      <a:pt x="376" y="134"/>
                    </a:lnTo>
                    <a:lnTo>
                      <a:pt x="261" y="180"/>
                    </a:lnTo>
                    <a:lnTo>
                      <a:pt x="115" y="259"/>
                    </a:lnTo>
                    <a:lnTo>
                      <a:pt x="60" y="262"/>
                    </a:lnTo>
                    <a:lnTo>
                      <a:pt x="91" y="335"/>
                    </a:lnTo>
                    <a:lnTo>
                      <a:pt x="153" y="415"/>
                    </a:lnTo>
                    <a:lnTo>
                      <a:pt x="205" y="512"/>
                    </a:lnTo>
                    <a:lnTo>
                      <a:pt x="226" y="613"/>
                    </a:lnTo>
                    <a:lnTo>
                      <a:pt x="216" y="644"/>
                    </a:lnTo>
                    <a:lnTo>
                      <a:pt x="185" y="665"/>
                    </a:lnTo>
                    <a:lnTo>
                      <a:pt x="143" y="679"/>
                    </a:lnTo>
                    <a:lnTo>
                      <a:pt x="101" y="709"/>
                    </a:lnTo>
                    <a:lnTo>
                      <a:pt x="84" y="741"/>
                    </a:lnTo>
                    <a:lnTo>
                      <a:pt x="74" y="779"/>
                    </a:lnTo>
                    <a:lnTo>
                      <a:pt x="42" y="779"/>
                    </a:lnTo>
                    <a:lnTo>
                      <a:pt x="31" y="751"/>
                    </a:lnTo>
                    <a:lnTo>
                      <a:pt x="52" y="706"/>
                    </a:lnTo>
                    <a:lnTo>
                      <a:pt x="112" y="675"/>
                    </a:lnTo>
                    <a:lnTo>
                      <a:pt x="147" y="644"/>
                    </a:lnTo>
                    <a:lnTo>
                      <a:pt x="178" y="627"/>
                    </a:lnTo>
                    <a:lnTo>
                      <a:pt x="188" y="595"/>
                    </a:lnTo>
                    <a:lnTo>
                      <a:pt x="174" y="512"/>
                    </a:lnTo>
                    <a:lnTo>
                      <a:pt x="126" y="450"/>
                    </a:lnTo>
                    <a:lnTo>
                      <a:pt x="84" y="395"/>
                    </a:lnTo>
                    <a:lnTo>
                      <a:pt x="31" y="332"/>
                    </a:lnTo>
                    <a:lnTo>
                      <a:pt x="0" y="273"/>
                    </a:lnTo>
                    <a:lnTo>
                      <a:pt x="0" y="238"/>
                    </a:lnTo>
                    <a:lnTo>
                      <a:pt x="28" y="221"/>
                    </a:lnTo>
                    <a:lnTo>
                      <a:pt x="136" y="159"/>
                    </a:lnTo>
                    <a:lnTo>
                      <a:pt x="240" y="104"/>
                    </a:lnTo>
                    <a:lnTo>
                      <a:pt x="344" y="52"/>
                    </a:lnTo>
                    <a:lnTo>
                      <a:pt x="365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9" name="Freeform 1050"/>
              <p:cNvSpPr>
                <a:spLocks/>
              </p:cNvSpPr>
              <p:nvPr/>
            </p:nvSpPr>
            <p:spPr bwMode="auto">
              <a:xfrm>
                <a:off x="4563" y="1553"/>
                <a:ext cx="64" cy="169"/>
              </a:xfrm>
              <a:custGeom>
                <a:avLst/>
                <a:gdLst>
                  <a:gd name="T0" fmla="*/ 0 w 320"/>
                  <a:gd name="T1" fmla="*/ 0 h 844"/>
                  <a:gd name="T2" fmla="*/ 0 w 320"/>
                  <a:gd name="T3" fmla="*/ 0 h 844"/>
                  <a:gd name="T4" fmla="*/ 0 w 320"/>
                  <a:gd name="T5" fmla="*/ 0 h 844"/>
                  <a:gd name="T6" fmla="*/ 0 w 320"/>
                  <a:gd name="T7" fmla="*/ 0 h 844"/>
                  <a:gd name="T8" fmla="*/ 0 w 320"/>
                  <a:gd name="T9" fmla="*/ 0 h 844"/>
                  <a:gd name="T10" fmla="*/ 0 w 320"/>
                  <a:gd name="T11" fmla="*/ 0 h 844"/>
                  <a:gd name="T12" fmla="*/ 0 w 320"/>
                  <a:gd name="T13" fmla="*/ 0 h 844"/>
                  <a:gd name="T14" fmla="*/ 0 w 320"/>
                  <a:gd name="T15" fmla="*/ 0 h 844"/>
                  <a:gd name="T16" fmla="*/ 0 w 320"/>
                  <a:gd name="T17" fmla="*/ 0 h 844"/>
                  <a:gd name="T18" fmla="*/ 0 w 320"/>
                  <a:gd name="T19" fmla="*/ 0 h 844"/>
                  <a:gd name="T20" fmla="*/ 0 w 320"/>
                  <a:gd name="T21" fmla="*/ 0 h 844"/>
                  <a:gd name="T22" fmla="*/ 0 w 320"/>
                  <a:gd name="T23" fmla="*/ 0 h 844"/>
                  <a:gd name="T24" fmla="*/ 0 w 320"/>
                  <a:gd name="T25" fmla="*/ 0 h 844"/>
                  <a:gd name="T26" fmla="*/ 0 w 320"/>
                  <a:gd name="T27" fmla="*/ 0 h 844"/>
                  <a:gd name="T28" fmla="*/ 0 w 320"/>
                  <a:gd name="T29" fmla="*/ 0 h 844"/>
                  <a:gd name="T30" fmla="*/ 0 w 320"/>
                  <a:gd name="T31" fmla="*/ 0 h 844"/>
                  <a:gd name="T32" fmla="*/ 0 w 320"/>
                  <a:gd name="T33" fmla="*/ 0 h 844"/>
                  <a:gd name="T34" fmla="*/ 0 w 320"/>
                  <a:gd name="T35" fmla="*/ 0 h 844"/>
                  <a:gd name="T36" fmla="*/ 0 w 320"/>
                  <a:gd name="T37" fmla="*/ 0 h 844"/>
                  <a:gd name="T38" fmla="*/ 0 w 320"/>
                  <a:gd name="T39" fmla="*/ 0 h 844"/>
                  <a:gd name="T40" fmla="*/ 0 w 320"/>
                  <a:gd name="T41" fmla="*/ 0 h 844"/>
                  <a:gd name="T42" fmla="*/ 0 w 320"/>
                  <a:gd name="T43" fmla="*/ 0 h 844"/>
                  <a:gd name="T44" fmla="*/ 0 w 320"/>
                  <a:gd name="T45" fmla="*/ 0 h 844"/>
                  <a:gd name="T46" fmla="*/ 0 w 320"/>
                  <a:gd name="T47" fmla="*/ 0 h 844"/>
                  <a:gd name="T48" fmla="*/ 0 w 320"/>
                  <a:gd name="T49" fmla="*/ 0 h 844"/>
                  <a:gd name="T50" fmla="*/ 0 w 320"/>
                  <a:gd name="T51" fmla="*/ 0 h 844"/>
                  <a:gd name="T52" fmla="*/ 0 w 320"/>
                  <a:gd name="T53" fmla="*/ 0 h 844"/>
                  <a:gd name="T54" fmla="*/ 0 w 320"/>
                  <a:gd name="T55" fmla="*/ 0 h 844"/>
                  <a:gd name="T56" fmla="*/ 0 w 320"/>
                  <a:gd name="T57" fmla="*/ 0 h 844"/>
                  <a:gd name="T58" fmla="*/ 0 w 320"/>
                  <a:gd name="T59" fmla="*/ 0 h 844"/>
                  <a:gd name="T60" fmla="*/ 0 w 320"/>
                  <a:gd name="T61" fmla="*/ 0 h 844"/>
                  <a:gd name="T62" fmla="*/ 0 w 320"/>
                  <a:gd name="T63" fmla="*/ 0 h 844"/>
                  <a:gd name="T64" fmla="*/ 0 w 320"/>
                  <a:gd name="T65" fmla="*/ 0 h 844"/>
                  <a:gd name="T66" fmla="*/ 0 w 320"/>
                  <a:gd name="T67" fmla="*/ 0 h 844"/>
                  <a:gd name="T68" fmla="*/ 0 w 320"/>
                  <a:gd name="T69" fmla="*/ 0 h 844"/>
                  <a:gd name="T70" fmla="*/ 0 w 320"/>
                  <a:gd name="T71" fmla="*/ 0 h 84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20"/>
                  <a:gd name="T109" fmla="*/ 0 h 844"/>
                  <a:gd name="T110" fmla="*/ 320 w 320"/>
                  <a:gd name="T111" fmla="*/ 844 h 84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20" h="844">
                    <a:moveTo>
                      <a:pt x="60" y="98"/>
                    </a:moveTo>
                    <a:lnTo>
                      <a:pt x="18" y="43"/>
                    </a:lnTo>
                    <a:lnTo>
                      <a:pt x="32" y="0"/>
                    </a:lnTo>
                    <a:lnTo>
                      <a:pt x="74" y="0"/>
                    </a:lnTo>
                    <a:lnTo>
                      <a:pt x="122" y="46"/>
                    </a:lnTo>
                    <a:lnTo>
                      <a:pt x="185" y="139"/>
                    </a:lnTo>
                    <a:lnTo>
                      <a:pt x="220" y="229"/>
                    </a:lnTo>
                    <a:lnTo>
                      <a:pt x="251" y="316"/>
                    </a:lnTo>
                    <a:lnTo>
                      <a:pt x="261" y="395"/>
                    </a:lnTo>
                    <a:lnTo>
                      <a:pt x="258" y="437"/>
                    </a:lnTo>
                    <a:lnTo>
                      <a:pt x="226" y="488"/>
                    </a:lnTo>
                    <a:lnTo>
                      <a:pt x="174" y="627"/>
                    </a:lnTo>
                    <a:lnTo>
                      <a:pt x="115" y="707"/>
                    </a:lnTo>
                    <a:lnTo>
                      <a:pt x="101" y="742"/>
                    </a:lnTo>
                    <a:lnTo>
                      <a:pt x="157" y="748"/>
                    </a:lnTo>
                    <a:lnTo>
                      <a:pt x="230" y="748"/>
                    </a:lnTo>
                    <a:lnTo>
                      <a:pt x="320" y="779"/>
                    </a:lnTo>
                    <a:lnTo>
                      <a:pt x="313" y="803"/>
                    </a:lnTo>
                    <a:lnTo>
                      <a:pt x="300" y="831"/>
                    </a:lnTo>
                    <a:lnTo>
                      <a:pt x="272" y="844"/>
                    </a:lnTo>
                    <a:lnTo>
                      <a:pt x="216" y="824"/>
                    </a:lnTo>
                    <a:lnTo>
                      <a:pt x="157" y="794"/>
                    </a:lnTo>
                    <a:lnTo>
                      <a:pt x="74" y="789"/>
                    </a:lnTo>
                    <a:lnTo>
                      <a:pt x="22" y="800"/>
                    </a:lnTo>
                    <a:lnTo>
                      <a:pt x="0" y="783"/>
                    </a:lnTo>
                    <a:lnTo>
                      <a:pt x="0" y="759"/>
                    </a:lnTo>
                    <a:lnTo>
                      <a:pt x="29" y="731"/>
                    </a:lnTo>
                    <a:lnTo>
                      <a:pt x="74" y="685"/>
                    </a:lnTo>
                    <a:lnTo>
                      <a:pt x="153" y="571"/>
                    </a:lnTo>
                    <a:lnTo>
                      <a:pt x="188" y="472"/>
                    </a:lnTo>
                    <a:lnTo>
                      <a:pt x="199" y="374"/>
                    </a:lnTo>
                    <a:lnTo>
                      <a:pt x="196" y="322"/>
                    </a:lnTo>
                    <a:lnTo>
                      <a:pt x="168" y="229"/>
                    </a:lnTo>
                    <a:lnTo>
                      <a:pt x="95" y="128"/>
                    </a:lnTo>
                    <a:lnTo>
                      <a:pt x="43" y="77"/>
                    </a:lnTo>
                    <a:lnTo>
                      <a:pt x="60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0" name="Freeform 1051"/>
              <p:cNvSpPr>
                <a:spLocks/>
              </p:cNvSpPr>
              <p:nvPr/>
            </p:nvSpPr>
            <p:spPr bwMode="auto">
              <a:xfrm>
                <a:off x="4464" y="1542"/>
                <a:ext cx="94" cy="186"/>
              </a:xfrm>
              <a:custGeom>
                <a:avLst/>
                <a:gdLst>
                  <a:gd name="T0" fmla="*/ 0 w 469"/>
                  <a:gd name="T1" fmla="*/ 0 h 931"/>
                  <a:gd name="T2" fmla="*/ 0 w 469"/>
                  <a:gd name="T3" fmla="*/ 0 h 931"/>
                  <a:gd name="T4" fmla="*/ 0 w 469"/>
                  <a:gd name="T5" fmla="*/ 0 h 931"/>
                  <a:gd name="T6" fmla="*/ 0 w 469"/>
                  <a:gd name="T7" fmla="*/ 0 h 931"/>
                  <a:gd name="T8" fmla="*/ 0 w 469"/>
                  <a:gd name="T9" fmla="*/ 0 h 931"/>
                  <a:gd name="T10" fmla="*/ 0 w 469"/>
                  <a:gd name="T11" fmla="*/ 0 h 931"/>
                  <a:gd name="T12" fmla="*/ 0 w 469"/>
                  <a:gd name="T13" fmla="*/ 0 h 931"/>
                  <a:gd name="T14" fmla="*/ 0 w 469"/>
                  <a:gd name="T15" fmla="*/ 0 h 931"/>
                  <a:gd name="T16" fmla="*/ 0 w 469"/>
                  <a:gd name="T17" fmla="*/ 0 h 931"/>
                  <a:gd name="T18" fmla="*/ 0 w 469"/>
                  <a:gd name="T19" fmla="*/ 0 h 931"/>
                  <a:gd name="T20" fmla="*/ 0 w 469"/>
                  <a:gd name="T21" fmla="*/ 0 h 931"/>
                  <a:gd name="T22" fmla="*/ 0 w 469"/>
                  <a:gd name="T23" fmla="*/ 0 h 931"/>
                  <a:gd name="T24" fmla="*/ 0 w 469"/>
                  <a:gd name="T25" fmla="*/ 0 h 931"/>
                  <a:gd name="T26" fmla="*/ 0 w 469"/>
                  <a:gd name="T27" fmla="*/ 0 h 931"/>
                  <a:gd name="T28" fmla="*/ 0 w 469"/>
                  <a:gd name="T29" fmla="*/ 0 h 931"/>
                  <a:gd name="T30" fmla="*/ 0 w 469"/>
                  <a:gd name="T31" fmla="*/ 0 h 931"/>
                  <a:gd name="T32" fmla="*/ 0 w 469"/>
                  <a:gd name="T33" fmla="*/ 0 h 931"/>
                  <a:gd name="T34" fmla="*/ 0 w 469"/>
                  <a:gd name="T35" fmla="*/ 0 h 931"/>
                  <a:gd name="T36" fmla="*/ 0 w 469"/>
                  <a:gd name="T37" fmla="*/ 0 h 931"/>
                  <a:gd name="T38" fmla="*/ 0 w 469"/>
                  <a:gd name="T39" fmla="*/ 0 h 931"/>
                  <a:gd name="T40" fmla="*/ 0 w 469"/>
                  <a:gd name="T41" fmla="*/ 0 h 931"/>
                  <a:gd name="T42" fmla="*/ 0 w 469"/>
                  <a:gd name="T43" fmla="*/ 0 h 931"/>
                  <a:gd name="T44" fmla="*/ 0 w 469"/>
                  <a:gd name="T45" fmla="*/ 0 h 931"/>
                  <a:gd name="T46" fmla="*/ 0 w 469"/>
                  <a:gd name="T47" fmla="*/ 0 h 931"/>
                  <a:gd name="T48" fmla="*/ 0 w 469"/>
                  <a:gd name="T49" fmla="*/ 0 h 931"/>
                  <a:gd name="T50" fmla="*/ 0 w 469"/>
                  <a:gd name="T51" fmla="*/ 0 h 931"/>
                  <a:gd name="T52" fmla="*/ 0 w 469"/>
                  <a:gd name="T53" fmla="*/ 0 h 931"/>
                  <a:gd name="T54" fmla="*/ 0 w 469"/>
                  <a:gd name="T55" fmla="*/ 0 h 931"/>
                  <a:gd name="T56" fmla="*/ 0 w 469"/>
                  <a:gd name="T57" fmla="*/ 0 h 931"/>
                  <a:gd name="T58" fmla="*/ 0 w 469"/>
                  <a:gd name="T59" fmla="*/ 0 h 931"/>
                  <a:gd name="T60" fmla="*/ 0 w 469"/>
                  <a:gd name="T61" fmla="*/ 0 h 931"/>
                  <a:gd name="T62" fmla="*/ 0 w 469"/>
                  <a:gd name="T63" fmla="*/ 0 h 931"/>
                  <a:gd name="T64" fmla="*/ 0 w 469"/>
                  <a:gd name="T65" fmla="*/ 0 h 931"/>
                  <a:gd name="T66" fmla="*/ 0 w 469"/>
                  <a:gd name="T67" fmla="*/ 0 h 931"/>
                  <a:gd name="T68" fmla="*/ 0 w 469"/>
                  <a:gd name="T69" fmla="*/ 0 h 931"/>
                  <a:gd name="T70" fmla="*/ 0 w 469"/>
                  <a:gd name="T71" fmla="*/ 0 h 931"/>
                  <a:gd name="T72" fmla="*/ 0 w 469"/>
                  <a:gd name="T73" fmla="*/ 0 h 931"/>
                  <a:gd name="T74" fmla="*/ 0 w 469"/>
                  <a:gd name="T75" fmla="*/ 0 h 931"/>
                  <a:gd name="T76" fmla="*/ 0 w 469"/>
                  <a:gd name="T77" fmla="*/ 0 h 93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69"/>
                  <a:gd name="T118" fmla="*/ 0 h 931"/>
                  <a:gd name="T119" fmla="*/ 469 w 469"/>
                  <a:gd name="T120" fmla="*/ 931 h 93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69" h="931">
                    <a:moveTo>
                      <a:pt x="274" y="163"/>
                    </a:moveTo>
                    <a:lnTo>
                      <a:pt x="344" y="73"/>
                    </a:lnTo>
                    <a:lnTo>
                      <a:pt x="406" y="0"/>
                    </a:lnTo>
                    <a:lnTo>
                      <a:pt x="448" y="7"/>
                    </a:lnTo>
                    <a:lnTo>
                      <a:pt x="469" y="38"/>
                    </a:lnTo>
                    <a:lnTo>
                      <a:pt x="469" y="93"/>
                    </a:lnTo>
                    <a:lnTo>
                      <a:pt x="431" y="125"/>
                    </a:lnTo>
                    <a:lnTo>
                      <a:pt x="364" y="166"/>
                    </a:lnTo>
                    <a:lnTo>
                      <a:pt x="312" y="218"/>
                    </a:lnTo>
                    <a:lnTo>
                      <a:pt x="254" y="287"/>
                    </a:lnTo>
                    <a:lnTo>
                      <a:pt x="229" y="339"/>
                    </a:lnTo>
                    <a:lnTo>
                      <a:pt x="202" y="401"/>
                    </a:lnTo>
                    <a:lnTo>
                      <a:pt x="187" y="485"/>
                    </a:lnTo>
                    <a:lnTo>
                      <a:pt x="187" y="560"/>
                    </a:lnTo>
                    <a:lnTo>
                      <a:pt x="202" y="655"/>
                    </a:lnTo>
                    <a:lnTo>
                      <a:pt x="240" y="745"/>
                    </a:lnTo>
                    <a:lnTo>
                      <a:pt x="271" y="796"/>
                    </a:lnTo>
                    <a:lnTo>
                      <a:pt x="292" y="830"/>
                    </a:lnTo>
                    <a:lnTo>
                      <a:pt x="292" y="859"/>
                    </a:lnTo>
                    <a:lnTo>
                      <a:pt x="271" y="869"/>
                    </a:lnTo>
                    <a:lnTo>
                      <a:pt x="222" y="869"/>
                    </a:lnTo>
                    <a:lnTo>
                      <a:pt x="145" y="882"/>
                    </a:lnTo>
                    <a:lnTo>
                      <a:pt x="86" y="903"/>
                    </a:lnTo>
                    <a:lnTo>
                      <a:pt x="52" y="931"/>
                    </a:lnTo>
                    <a:lnTo>
                      <a:pt x="20" y="920"/>
                    </a:lnTo>
                    <a:lnTo>
                      <a:pt x="0" y="882"/>
                    </a:lnTo>
                    <a:lnTo>
                      <a:pt x="3" y="852"/>
                    </a:lnTo>
                    <a:lnTo>
                      <a:pt x="63" y="827"/>
                    </a:lnTo>
                    <a:lnTo>
                      <a:pt x="156" y="821"/>
                    </a:lnTo>
                    <a:lnTo>
                      <a:pt x="243" y="821"/>
                    </a:lnTo>
                    <a:lnTo>
                      <a:pt x="208" y="778"/>
                    </a:lnTo>
                    <a:lnTo>
                      <a:pt x="191" y="727"/>
                    </a:lnTo>
                    <a:lnTo>
                      <a:pt x="167" y="655"/>
                    </a:lnTo>
                    <a:lnTo>
                      <a:pt x="139" y="578"/>
                    </a:lnTo>
                    <a:lnTo>
                      <a:pt x="139" y="488"/>
                    </a:lnTo>
                    <a:lnTo>
                      <a:pt x="145" y="401"/>
                    </a:lnTo>
                    <a:lnTo>
                      <a:pt x="177" y="322"/>
                    </a:lnTo>
                    <a:lnTo>
                      <a:pt x="232" y="218"/>
                    </a:lnTo>
                    <a:lnTo>
                      <a:pt x="274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3" name="Text Box 1052"/>
            <p:cNvSpPr txBox="1">
              <a:spLocks noChangeArrowheads="1"/>
            </p:cNvSpPr>
            <p:nvPr/>
          </p:nvSpPr>
          <p:spPr bwMode="auto">
            <a:xfrm>
              <a:off x="4368" y="3076"/>
              <a:ext cx="105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>
                  <a:latin typeface="Tahoma" charset="0"/>
                  <a:cs typeface="Tahoma" charset="0"/>
                </a:rPr>
                <a:t>We also clobber our return address, so there’</a:t>
              </a:r>
              <a:r>
                <a:rPr lang="en-US" altLang="ja-JP" sz="1400" b="0">
                  <a:latin typeface="Tahoma" charset="0"/>
                  <a:cs typeface="Tahoma" charset="0"/>
                </a:rPr>
                <a:t>s no way back!</a:t>
              </a:r>
              <a:endParaRPr lang="en-US" sz="1400" b="0">
                <a:latin typeface="Tahoma" charset="0"/>
                <a:cs typeface="Tahoma" charset="0"/>
              </a:endParaRPr>
            </a:p>
          </p:txBody>
        </p:sp>
        <p:sp>
          <p:nvSpPr>
            <p:cNvPr id="33804" name="Line 1053"/>
            <p:cNvSpPr>
              <a:spLocks noChangeShapeType="1"/>
            </p:cNvSpPr>
            <p:nvPr/>
          </p:nvSpPr>
          <p:spPr bwMode="auto">
            <a:xfrm flipV="1">
              <a:off x="4341" y="3177"/>
              <a:ext cx="161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99424" name="Text Box 1056"/>
          <p:cNvSpPr txBox="1">
            <a:spLocks noChangeArrowheads="1"/>
          </p:cNvSpPr>
          <p:nvPr/>
        </p:nvSpPr>
        <p:spPr bwMode="auto">
          <a:xfrm>
            <a:off x="2358901" y="3505200"/>
            <a:ext cx="19970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  <a:cs typeface="Tahoma" charset="0"/>
              </a:rPr>
              <a:t>Will saving </a:t>
            </a:r>
            <a:r>
              <a:rPr lang="ja-JP" altLang="en-US" sz="1400" b="0" dirty="0">
                <a:latin typeface="Tahoma" charset="0"/>
                <a:cs typeface="Tahoma" charset="0"/>
              </a:rPr>
              <a:t>“</a:t>
            </a:r>
            <a:r>
              <a:rPr lang="en-US" altLang="ja-JP" sz="1400" b="0" dirty="0">
                <a:latin typeface="Tahoma" charset="0"/>
                <a:cs typeface="Tahoma" charset="0"/>
              </a:rPr>
              <a:t>x</a:t>
            </a:r>
            <a:r>
              <a:rPr lang="ja-JP" altLang="en-US" sz="1400" b="0" dirty="0">
                <a:latin typeface="Tahoma" charset="0"/>
                <a:cs typeface="Tahoma" charset="0"/>
              </a:rPr>
              <a:t>”</a:t>
            </a:r>
            <a:r>
              <a:rPr lang="en-US" altLang="ja-JP" sz="1400" b="0" dirty="0">
                <a:latin typeface="Tahoma" charset="0"/>
                <a:cs typeface="Tahoma" charset="0"/>
              </a:rPr>
              <a:t> in some register or at some fixed location in memory help?</a:t>
            </a:r>
            <a:endParaRPr lang="en-US" sz="1400" b="0" dirty="0">
              <a:latin typeface="Tahoma" charset="0"/>
              <a:cs typeface="Tahom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6" grpId="0"/>
      <p:bldP spid="699397" grpId="0" animBg="1"/>
      <p:bldP spid="6994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A Procedure</a:t>
            </a:r>
            <a:r>
              <a:rPr lang="ja-JP" altLang="en-US" dirty="0">
                <a:ea typeface="Tahoma"/>
              </a:rPr>
              <a:t>’</a:t>
            </a:r>
            <a:r>
              <a:rPr lang="en-US" dirty="0">
                <a:ea typeface="Tahoma"/>
              </a:rPr>
              <a:t>s Storage Needs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 eaLnBrk="1" hangingPunct="1">
              <a:lnSpc>
                <a:spcPct val="85000"/>
              </a:lnSpc>
              <a:buFont typeface="Wingdings 2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Basic Overhead for Procedures/Functions: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685800" lvl="1" indent="-228600" eaLnBrk="1" hangingPunct="1">
              <a:lnSpc>
                <a:spcPct val="85000"/>
              </a:lnSpc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sets up ARGUMENTs for </a:t>
            </a:r>
            <a:r>
              <a:rPr 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 eaLnBrk="1" hangingPunct="1">
              <a:lnSpc>
                <a:spcPct val="85000"/>
              </a:lnSpc>
              <a:buFont typeface="Wingdings" charset="0"/>
              <a:buNone/>
              <a:defRPr/>
            </a:pPr>
            <a:r>
              <a:rPr lang="en-US" sz="16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f(</a:t>
            </a:r>
            <a:r>
              <a:rPr lang="en-US" sz="1600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x,y,z</a:t>
            </a:r>
            <a:r>
              <a:rPr lang="en-US" sz="16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)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or even...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  </a:t>
            </a:r>
            <a:r>
              <a:rPr lang="en-US" sz="16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sin(</a:t>
            </a:r>
            <a:r>
              <a:rPr lang="en-US" sz="1600" dirty="0" err="1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a+b</a:t>
            </a:r>
            <a:r>
              <a:rPr lang="en-US" sz="1600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)</a:t>
            </a:r>
            <a:endParaRPr lang="en-US" sz="1600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</a:endParaRPr>
          </a:p>
          <a:p>
            <a:pPr marL="685800" lvl="1" indent="-228600" eaLnBrk="1" hangingPunct="1">
              <a:lnSpc>
                <a:spcPct val="85000"/>
              </a:lnSpc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invokes </a:t>
            </a:r>
            <a:r>
              <a:rPr 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while saving the</a:t>
            </a:r>
            <a:b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Return Address to get back</a:t>
            </a:r>
          </a:p>
          <a:p>
            <a:pPr marL="685800" lvl="1" indent="-228600" eaLnBrk="1" hangingPunct="1">
              <a:lnSpc>
                <a:spcPct val="85000"/>
              </a:lnSpc>
              <a:defRPr/>
            </a:pPr>
            <a:r>
              <a:rPr 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saves stuff that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expects</a:t>
            </a:r>
            <a:b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 remain unchanged</a:t>
            </a:r>
          </a:p>
          <a:p>
            <a:pPr marL="685800" lvl="1" indent="-228600" eaLnBrk="1" hangingPunct="1">
              <a:lnSpc>
                <a:spcPct val="85000"/>
              </a:lnSpc>
              <a:defRPr/>
            </a:pPr>
            <a:r>
              <a:rPr 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executes </a:t>
            </a:r>
          </a:p>
          <a:p>
            <a:pPr marL="685800" lvl="1" indent="-228600" eaLnBrk="1" hangingPunct="1">
              <a:lnSpc>
                <a:spcPct val="85000"/>
              </a:lnSpc>
              <a:defRPr/>
            </a:pPr>
            <a:r>
              <a:rPr lang="en-US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passes results back to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Caller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</a:t>
            </a:r>
          </a:p>
          <a:p>
            <a:pPr marL="685800" lvl="1" indent="-228600" eaLnBrk="1" hangingPunct="1">
              <a:lnSpc>
                <a:spcPct val="85000"/>
              </a:lnSpc>
              <a:buFont typeface="Wingdings" charset="0"/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228600" indent="-228600" eaLnBrk="1" hangingPunct="1">
              <a:lnSpc>
                <a:spcPct val="85000"/>
              </a:lnSpc>
              <a:buFont typeface="Wingdings 2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Local variables of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</a:t>
            </a:r>
          </a:p>
          <a:p>
            <a:pPr marL="685800" lvl="1" indent="-228600" eaLnBrk="1" hangingPunct="1">
              <a:lnSpc>
                <a:spcPct val="85000"/>
              </a:lnSpc>
              <a:buFont typeface="Wingdings" charset="0"/>
              <a:buNone/>
              <a:defRPr/>
            </a:pP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...</a:t>
            </a:r>
          </a:p>
          <a:p>
            <a:pPr marL="685800" lvl="1" indent="-228600" eaLnBrk="1" hangingPunct="1">
              <a:lnSpc>
                <a:spcPct val="85000"/>
              </a:lnSpc>
              <a:buFont typeface="Wingdings" charset="0"/>
              <a:buNone/>
              <a:defRPr/>
            </a:pP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{ </a:t>
            </a:r>
            <a:b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</a:br>
            <a:r>
              <a:rPr lang="en-US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int</a:t>
            </a: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x, y;</a:t>
            </a:r>
          </a:p>
          <a:p>
            <a:pPr marL="685800" lvl="1" indent="-228600" eaLnBrk="1" hangingPunct="1">
              <a:lnSpc>
                <a:spcPct val="85000"/>
              </a:lnSpc>
              <a:buFont typeface="Wingdings" charset="0"/>
              <a:buNone/>
              <a:defRPr/>
            </a:pP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... x ... y ...;</a:t>
            </a:r>
          </a:p>
          <a:p>
            <a:pPr marL="685800" lvl="1" indent="-228600" eaLnBrk="1" hangingPunct="1">
              <a:lnSpc>
                <a:spcPct val="85000"/>
              </a:lnSpc>
              <a:buFont typeface="Wingdings" charset="0"/>
              <a:buNone/>
              <a:defRPr/>
            </a:pPr>
            <a:r>
              <a:rPr lang="en-US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marL="228600" indent="-228600" eaLnBrk="1" hangingPunct="1">
              <a:buFont typeface="Wingdings 2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Each of these is specific to a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particular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invocation or </a:t>
            </a:r>
            <a:r>
              <a:rPr lang="en-US" sz="2000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activation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of the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. Collectively, the arguments passed in, the return address, and the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callee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local variables are its </a:t>
            </a:r>
            <a:r>
              <a:rPr lang="en-US" sz="2000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activation record</a:t>
            </a:r>
            <a:r>
              <a:rPr lang="en-US" sz="2000" i="1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, or</a:t>
            </a:r>
            <a:r>
              <a:rPr lang="en-US" sz="2000" i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call frame</a:t>
            </a:r>
            <a:r>
              <a:rPr lang="en-US" sz="2000" i="1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.</a:t>
            </a:r>
          </a:p>
          <a:p>
            <a:pPr marL="228600" indent="-228600" eaLnBrk="1" hangingPunct="1">
              <a:defRPr/>
            </a:pP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  <a:ea typeface="Tahoma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029200" y="1447800"/>
            <a:ext cx="3886200" cy="2935288"/>
            <a:chOff x="3168" y="912"/>
            <a:chExt cx="2448" cy="1849"/>
          </a:xfrm>
        </p:grpSpPr>
        <p:grpSp>
          <p:nvGrpSpPr>
            <p:cNvPr id="35844" name="Group 11"/>
            <p:cNvGrpSpPr>
              <a:grpSpLocks/>
            </p:cNvGrpSpPr>
            <p:nvPr/>
          </p:nvGrpSpPr>
          <p:grpSpPr bwMode="auto">
            <a:xfrm flipH="1">
              <a:off x="3168" y="912"/>
              <a:ext cx="539" cy="658"/>
              <a:chOff x="3807" y="871"/>
              <a:chExt cx="539" cy="658"/>
            </a:xfrm>
          </p:grpSpPr>
          <p:sp>
            <p:nvSpPr>
              <p:cNvPr id="35847" name="Freeform 5"/>
              <p:cNvSpPr>
                <a:spLocks/>
              </p:cNvSpPr>
              <p:nvPr/>
            </p:nvSpPr>
            <p:spPr bwMode="auto">
              <a:xfrm>
                <a:off x="3957" y="871"/>
                <a:ext cx="156" cy="152"/>
              </a:xfrm>
              <a:custGeom>
                <a:avLst/>
                <a:gdLst>
                  <a:gd name="T0" fmla="*/ 0 w 626"/>
                  <a:gd name="T1" fmla="*/ 0 h 607"/>
                  <a:gd name="T2" fmla="*/ 0 w 626"/>
                  <a:gd name="T3" fmla="*/ 0 h 607"/>
                  <a:gd name="T4" fmla="*/ 0 w 626"/>
                  <a:gd name="T5" fmla="*/ 0 h 607"/>
                  <a:gd name="T6" fmla="*/ 0 w 626"/>
                  <a:gd name="T7" fmla="*/ 0 h 607"/>
                  <a:gd name="T8" fmla="*/ 0 w 626"/>
                  <a:gd name="T9" fmla="*/ 0 h 607"/>
                  <a:gd name="T10" fmla="*/ 0 w 626"/>
                  <a:gd name="T11" fmla="*/ 0 h 607"/>
                  <a:gd name="T12" fmla="*/ 0 w 626"/>
                  <a:gd name="T13" fmla="*/ 0 h 607"/>
                  <a:gd name="T14" fmla="*/ 0 w 626"/>
                  <a:gd name="T15" fmla="*/ 0 h 607"/>
                  <a:gd name="T16" fmla="*/ 0 w 626"/>
                  <a:gd name="T17" fmla="*/ 1 h 607"/>
                  <a:gd name="T18" fmla="*/ 0 w 626"/>
                  <a:gd name="T19" fmla="*/ 1 h 607"/>
                  <a:gd name="T20" fmla="*/ 0 w 626"/>
                  <a:gd name="T21" fmla="*/ 1 h 607"/>
                  <a:gd name="T22" fmla="*/ 0 w 626"/>
                  <a:gd name="T23" fmla="*/ 1 h 607"/>
                  <a:gd name="T24" fmla="*/ 0 w 626"/>
                  <a:gd name="T25" fmla="*/ 1 h 607"/>
                  <a:gd name="T26" fmla="*/ 0 w 626"/>
                  <a:gd name="T27" fmla="*/ 1 h 607"/>
                  <a:gd name="T28" fmla="*/ 0 w 626"/>
                  <a:gd name="T29" fmla="*/ 1 h 607"/>
                  <a:gd name="T30" fmla="*/ 0 w 626"/>
                  <a:gd name="T31" fmla="*/ 1 h 607"/>
                  <a:gd name="T32" fmla="*/ 0 w 626"/>
                  <a:gd name="T33" fmla="*/ 1 h 607"/>
                  <a:gd name="T34" fmla="*/ 0 w 626"/>
                  <a:gd name="T35" fmla="*/ 1 h 607"/>
                  <a:gd name="T36" fmla="*/ 0 w 626"/>
                  <a:gd name="T37" fmla="*/ 1 h 607"/>
                  <a:gd name="T38" fmla="*/ 0 w 626"/>
                  <a:gd name="T39" fmla="*/ 1 h 607"/>
                  <a:gd name="T40" fmla="*/ 0 w 626"/>
                  <a:gd name="T41" fmla="*/ 0 h 607"/>
                  <a:gd name="T42" fmla="*/ 0 w 626"/>
                  <a:gd name="T43" fmla="*/ 0 h 607"/>
                  <a:gd name="T44" fmla="*/ 0 w 626"/>
                  <a:gd name="T45" fmla="*/ 0 h 607"/>
                  <a:gd name="T46" fmla="*/ 0 w 626"/>
                  <a:gd name="T47" fmla="*/ 0 h 607"/>
                  <a:gd name="T48" fmla="*/ 0 w 626"/>
                  <a:gd name="T49" fmla="*/ 0 h 60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26"/>
                  <a:gd name="T76" fmla="*/ 0 h 607"/>
                  <a:gd name="T77" fmla="*/ 626 w 626"/>
                  <a:gd name="T78" fmla="*/ 607 h 60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26" h="607">
                    <a:moveTo>
                      <a:pt x="129" y="27"/>
                    </a:moveTo>
                    <a:lnTo>
                      <a:pt x="198" y="0"/>
                    </a:lnTo>
                    <a:lnTo>
                      <a:pt x="249" y="20"/>
                    </a:lnTo>
                    <a:lnTo>
                      <a:pt x="302" y="86"/>
                    </a:lnTo>
                    <a:lnTo>
                      <a:pt x="336" y="181"/>
                    </a:lnTo>
                    <a:lnTo>
                      <a:pt x="340" y="248"/>
                    </a:lnTo>
                    <a:lnTo>
                      <a:pt x="344" y="334"/>
                    </a:lnTo>
                    <a:lnTo>
                      <a:pt x="568" y="330"/>
                    </a:lnTo>
                    <a:lnTo>
                      <a:pt x="626" y="343"/>
                    </a:lnTo>
                    <a:lnTo>
                      <a:pt x="619" y="383"/>
                    </a:lnTo>
                    <a:lnTo>
                      <a:pt x="499" y="367"/>
                    </a:lnTo>
                    <a:lnTo>
                      <a:pt x="340" y="392"/>
                    </a:lnTo>
                    <a:lnTo>
                      <a:pt x="307" y="478"/>
                    </a:lnTo>
                    <a:lnTo>
                      <a:pt x="262" y="553"/>
                    </a:lnTo>
                    <a:lnTo>
                      <a:pt x="207" y="582"/>
                    </a:lnTo>
                    <a:lnTo>
                      <a:pt x="149" y="607"/>
                    </a:lnTo>
                    <a:lnTo>
                      <a:pt x="107" y="591"/>
                    </a:lnTo>
                    <a:lnTo>
                      <a:pt x="49" y="524"/>
                    </a:lnTo>
                    <a:lnTo>
                      <a:pt x="9" y="441"/>
                    </a:lnTo>
                    <a:lnTo>
                      <a:pt x="0" y="372"/>
                    </a:lnTo>
                    <a:lnTo>
                      <a:pt x="21" y="230"/>
                    </a:lnTo>
                    <a:lnTo>
                      <a:pt x="71" y="124"/>
                    </a:lnTo>
                    <a:lnTo>
                      <a:pt x="107" y="62"/>
                    </a:lnTo>
                    <a:lnTo>
                      <a:pt x="153" y="24"/>
                    </a:lnTo>
                    <a:lnTo>
                      <a:pt x="129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8" name="Freeform 6"/>
              <p:cNvSpPr>
                <a:spLocks/>
              </p:cNvSpPr>
              <p:nvPr/>
            </p:nvSpPr>
            <p:spPr bwMode="auto">
              <a:xfrm>
                <a:off x="4025" y="1016"/>
                <a:ext cx="321" cy="57"/>
              </a:xfrm>
              <a:custGeom>
                <a:avLst/>
                <a:gdLst>
                  <a:gd name="T0" fmla="*/ 0 w 1283"/>
                  <a:gd name="T1" fmla="*/ 0 h 227"/>
                  <a:gd name="T2" fmla="*/ 0 w 1283"/>
                  <a:gd name="T3" fmla="*/ 0 h 227"/>
                  <a:gd name="T4" fmla="*/ 0 w 1283"/>
                  <a:gd name="T5" fmla="*/ 0 h 227"/>
                  <a:gd name="T6" fmla="*/ 1 w 1283"/>
                  <a:gd name="T7" fmla="*/ 0 h 227"/>
                  <a:gd name="T8" fmla="*/ 1 w 1283"/>
                  <a:gd name="T9" fmla="*/ 0 h 227"/>
                  <a:gd name="T10" fmla="*/ 1 w 1283"/>
                  <a:gd name="T11" fmla="*/ 0 h 227"/>
                  <a:gd name="T12" fmla="*/ 1 w 1283"/>
                  <a:gd name="T13" fmla="*/ 0 h 227"/>
                  <a:gd name="T14" fmla="*/ 1 w 1283"/>
                  <a:gd name="T15" fmla="*/ 0 h 227"/>
                  <a:gd name="T16" fmla="*/ 1 w 1283"/>
                  <a:gd name="T17" fmla="*/ 0 h 227"/>
                  <a:gd name="T18" fmla="*/ 1 w 1283"/>
                  <a:gd name="T19" fmla="*/ 0 h 227"/>
                  <a:gd name="T20" fmla="*/ 1 w 1283"/>
                  <a:gd name="T21" fmla="*/ 0 h 227"/>
                  <a:gd name="T22" fmla="*/ 1 w 1283"/>
                  <a:gd name="T23" fmla="*/ 0 h 227"/>
                  <a:gd name="T24" fmla="*/ 1 w 1283"/>
                  <a:gd name="T25" fmla="*/ 0 h 227"/>
                  <a:gd name="T26" fmla="*/ 1 w 1283"/>
                  <a:gd name="T27" fmla="*/ 0 h 227"/>
                  <a:gd name="T28" fmla="*/ 1 w 1283"/>
                  <a:gd name="T29" fmla="*/ 0 h 227"/>
                  <a:gd name="T30" fmla="*/ 1 w 1283"/>
                  <a:gd name="T31" fmla="*/ 0 h 227"/>
                  <a:gd name="T32" fmla="*/ 1 w 1283"/>
                  <a:gd name="T33" fmla="*/ 0 h 227"/>
                  <a:gd name="T34" fmla="*/ 1 w 1283"/>
                  <a:gd name="T35" fmla="*/ 0 h 227"/>
                  <a:gd name="T36" fmla="*/ 1 w 1283"/>
                  <a:gd name="T37" fmla="*/ 0 h 227"/>
                  <a:gd name="T38" fmla="*/ 1 w 1283"/>
                  <a:gd name="T39" fmla="*/ 0 h 227"/>
                  <a:gd name="T40" fmla="*/ 1 w 1283"/>
                  <a:gd name="T41" fmla="*/ 0 h 227"/>
                  <a:gd name="T42" fmla="*/ 1 w 1283"/>
                  <a:gd name="T43" fmla="*/ 0 h 227"/>
                  <a:gd name="T44" fmla="*/ 0 w 1283"/>
                  <a:gd name="T45" fmla="*/ 0 h 227"/>
                  <a:gd name="T46" fmla="*/ 0 w 1283"/>
                  <a:gd name="T47" fmla="*/ 0 h 227"/>
                  <a:gd name="T48" fmla="*/ 0 w 1283"/>
                  <a:gd name="T49" fmla="*/ 0 h 227"/>
                  <a:gd name="T50" fmla="*/ 0 w 1283"/>
                  <a:gd name="T51" fmla="*/ 0 h 227"/>
                  <a:gd name="T52" fmla="*/ 0 w 1283"/>
                  <a:gd name="T53" fmla="*/ 0 h 227"/>
                  <a:gd name="T54" fmla="*/ 0 w 1283"/>
                  <a:gd name="T55" fmla="*/ 0 h 227"/>
                  <a:gd name="T56" fmla="*/ 0 w 1283"/>
                  <a:gd name="T57" fmla="*/ 0 h 22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283"/>
                  <a:gd name="T88" fmla="*/ 0 h 227"/>
                  <a:gd name="T89" fmla="*/ 1283 w 1283"/>
                  <a:gd name="T90" fmla="*/ 227 h 22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283" h="227">
                    <a:moveTo>
                      <a:pt x="0" y="144"/>
                    </a:moveTo>
                    <a:lnTo>
                      <a:pt x="108" y="108"/>
                    </a:lnTo>
                    <a:lnTo>
                      <a:pt x="337" y="91"/>
                    </a:lnTo>
                    <a:lnTo>
                      <a:pt x="527" y="75"/>
                    </a:lnTo>
                    <a:lnTo>
                      <a:pt x="740" y="42"/>
                    </a:lnTo>
                    <a:lnTo>
                      <a:pt x="897" y="37"/>
                    </a:lnTo>
                    <a:lnTo>
                      <a:pt x="1104" y="13"/>
                    </a:lnTo>
                    <a:lnTo>
                      <a:pt x="1279" y="0"/>
                    </a:lnTo>
                    <a:lnTo>
                      <a:pt x="1283" y="25"/>
                    </a:lnTo>
                    <a:lnTo>
                      <a:pt x="1241" y="58"/>
                    </a:lnTo>
                    <a:lnTo>
                      <a:pt x="1084" y="58"/>
                    </a:lnTo>
                    <a:lnTo>
                      <a:pt x="1097" y="99"/>
                    </a:lnTo>
                    <a:lnTo>
                      <a:pt x="1075" y="148"/>
                    </a:lnTo>
                    <a:lnTo>
                      <a:pt x="1034" y="181"/>
                    </a:lnTo>
                    <a:lnTo>
                      <a:pt x="968" y="181"/>
                    </a:lnTo>
                    <a:lnTo>
                      <a:pt x="913" y="165"/>
                    </a:lnTo>
                    <a:lnTo>
                      <a:pt x="893" y="111"/>
                    </a:lnTo>
                    <a:lnTo>
                      <a:pt x="893" y="78"/>
                    </a:lnTo>
                    <a:lnTo>
                      <a:pt x="744" y="82"/>
                    </a:lnTo>
                    <a:lnTo>
                      <a:pt x="682" y="99"/>
                    </a:lnTo>
                    <a:lnTo>
                      <a:pt x="556" y="132"/>
                    </a:lnTo>
                    <a:lnTo>
                      <a:pt x="378" y="153"/>
                    </a:lnTo>
                    <a:lnTo>
                      <a:pt x="228" y="157"/>
                    </a:lnTo>
                    <a:lnTo>
                      <a:pt x="130" y="177"/>
                    </a:lnTo>
                    <a:lnTo>
                      <a:pt x="38" y="227"/>
                    </a:lnTo>
                    <a:lnTo>
                      <a:pt x="0" y="177"/>
                    </a:lnTo>
                    <a:lnTo>
                      <a:pt x="26" y="132"/>
                    </a:lnTo>
                    <a:lnTo>
                      <a:pt x="46" y="12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9" name="Freeform 7"/>
              <p:cNvSpPr>
                <a:spLocks/>
              </p:cNvSpPr>
              <p:nvPr/>
            </p:nvSpPr>
            <p:spPr bwMode="auto">
              <a:xfrm>
                <a:off x="3925" y="1029"/>
                <a:ext cx="125" cy="261"/>
              </a:xfrm>
              <a:custGeom>
                <a:avLst/>
                <a:gdLst>
                  <a:gd name="T0" fmla="*/ 0 w 501"/>
                  <a:gd name="T1" fmla="*/ 0 h 1042"/>
                  <a:gd name="T2" fmla="*/ 0 w 501"/>
                  <a:gd name="T3" fmla="*/ 0 h 1042"/>
                  <a:gd name="T4" fmla="*/ 0 w 501"/>
                  <a:gd name="T5" fmla="*/ 0 h 1042"/>
                  <a:gd name="T6" fmla="*/ 0 w 501"/>
                  <a:gd name="T7" fmla="*/ 0 h 1042"/>
                  <a:gd name="T8" fmla="*/ 0 w 501"/>
                  <a:gd name="T9" fmla="*/ 0 h 1042"/>
                  <a:gd name="T10" fmla="*/ 0 w 501"/>
                  <a:gd name="T11" fmla="*/ 0 h 1042"/>
                  <a:gd name="T12" fmla="*/ 0 w 501"/>
                  <a:gd name="T13" fmla="*/ 1 h 1042"/>
                  <a:gd name="T14" fmla="*/ 0 w 501"/>
                  <a:gd name="T15" fmla="*/ 1 h 1042"/>
                  <a:gd name="T16" fmla="*/ 0 w 501"/>
                  <a:gd name="T17" fmla="*/ 1 h 1042"/>
                  <a:gd name="T18" fmla="*/ 0 w 501"/>
                  <a:gd name="T19" fmla="*/ 1 h 1042"/>
                  <a:gd name="T20" fmla="*/ 0 w 501"/>
                  <a:gd name="T21" fmla="*/ 1 h 1042"/>
                  <a:gd name="T22" fmla="*/ 0 w 501"/>
                  <a:gd name="T23" fmla="*/ 1 h 1042"/>
                  <a:gd name="T24" fmla="*/ 0 w 501"/>
                  <a:gd name="T25" fmla="*/ 1 h 1042"/>
                  <a:gd name="T26" fmla="*/ 0 w 501"/>
                  <a:gd name="T27" fmla="*/ 1 h 1042"/>
                  <a:gd name="T28" fmla="*/ 0 w 501"/>
                  <a:gd name="T29" fmla="*/ 1 h 1042"/>
                  <a:gd name="T30" fmla="*/ 0 w 501"/>
                  <a:gd name="T31" fmla="*/ 1 h 1042"/>
                  <a:gd name="T32" fmla="*/ 0 w 501"/>
                  <a:gd name="T33" fmla="*/ 1 h 1042"/>
                  <a:gd name="T34" fmla="*/ 0 w 501"/>
                  <a:gd name="T35" fmla="*/ 1 h 1042"/>
                  <a:gd name="T36" fmla="*/ 0 w 501"/>
                  <a:gd name="T37" fmla="*/ 0 h 1042"/>
                  <a:gd name="T38" fmla="*/ 0 w 501"/>
                  <a:gd name="T39" fmla="*/ 0 h 1042"/>
                  <a:gd name="T40" fmla="*/ 0 w 501"/>
                  <a:gd name="T41" fmla="*/ 0 h 1042"/>
                  <a:gd name="T42" fmla="*/ 0 w 501"/>
                  <a:gd name="T43" fmla="*/ 0 h 1042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01"/>
                  <a:gd name="T67" fmla="*/ 0 h 1042"/>
                  <a:gd name="T68" fmla="*/ 501 w 501"/>
                  <a:gd name="T69" fmla="*/ 1042 h 1042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01" h="1042">
                    <a:moveTo>
                      <a:pt x="223" y="0"/>
                    </a:moveTo>
                    <a:lnTo>
                      <a:pt x="285" y="11"/>
                    </a:lnTo>
                    <a:lnTo>
                      <a:pt x="360" y="11"/>
                    </a:lnTo>
                    <a:lnTo>
                      <a:pt x="460" y="61"/>
                    </a:lnTo>
                    <a:lnTo>
                      <a:pt x="496" y="161"/>
                    </a:lnTo>
                    <a:lnTo>
                      <a:pt x="501" y="297"/>
                    </a:lnTo>
                    <a:lnTo>
                      <a:pt x="463" y="449"/>
                    </a:lnTo>
                    <a:lnTo>
                      <a:pt x="398" y="595"/>
                    </a:lnTo>
                    <a:lnTo>
                      <a:pt x="348" y="719"/>
                    </a:lnTo>
                    <a:lnTo>
                      <a:pt x="298" y="892"/>
                    </a:lnTo>
                    <a:lnTo>
                      <a:pt x="239" y="996"/>
                    </a:lnTo>
                    <a:lnTo>
                      <a:pt x="166" y="1042"/>
                    </a:lnTo>
                    <a:lnTo>
                      <a:pt x="103" y="1042"/>
                    </a:lnTo>
                    <a:lnTo>
                      <a:pt x="29" y="996"/>
                    </a:lnTo>
                    <a:lnTo>
                      <a:pt x="0" y="929"/>
                    </a:lnTo>
                    <a:lnTo>
                      <a:pt x="0" y="822"/>
                    </a:lnTo>
                    <a:lnTo>
                      <a:pt x="41" y="681"/>
                    </a:lnTo>
                    <a:lnTo>
                      <a:pt x="75" y="487"/>
                    </a:lnTo>
                    <a:lnTo>
                      <a:pt x="86" y="247"/>
                    </a:lnTo>
                    <a:lnTo>
                      <a:pt x="66" y="66"/>
                    </a:lnTo>
                    <a:lnTo>
                      <a:pt x="128" y="4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0" name="Freeform 8"/>
              <p:cNvSpPr>
                <a:spLocks/>
              </p:cNvSpPr>
              <p:nvPr/>
            </p:nvSpPr>
            <p:spPr bwMode="auto">
              <a:xfrm>
                <a:off x="3813" y="1040"/>
                <a:ext cx="143" cy="233"/>
              </a:xfrm>
              <a:custGeom>
                <a:avLst/>
                <a:gdLst>
                  <a:gd name="T0" fmla="*/ 1 w 572"/>
                  <a:gd name="T1" fmla="*/ 0 h 932"/>
                  <a:gd name="T2" fmla="*/ 1 w 572"/>
                  <a:gd name="T3" fmla="*/ 0 h 932"/>
                  <a:gd name="T4" fmla="*/ 1 w 572"/>
                  <a:gd name="T5" fmla="*/ 0 h 932"/>
                  <a:gd name="T6" fmla="*/ 1 w 572"/>
                  <a:gd name="T7" fmla="*/ 0 h 932"/>
                  <a:gd name="T8" fmla="*/ 1 w 572"/>
                  <a:gd name="T9" fmla="*/ 0 h 932"/>
                  <a:gd name="T10" fmla="*/ 1 w 572"/>
                  <a:gd name="T11" fmla="*/ 0 h 932"/>
                  <a:gd name="T12" fmla="*/ 1 w 572"/>
                  <a:gd name="T13" fmla="*/ 0 h 932"/>
                  <a:gd name="T14" fmla="*/ 0 w 572"/>
                  <a:gd name="T15" fmla="*/ 0 h 932"/>
                  <a:gd name="T16" fmla="*/ 0 w 572"/>
                  <a:gd name="T17" fmla="*/ 0 h 932"/>
                  <a:gd name="T18" fmla="*/ 0 w 572"/>
                  <a:gd name="T19" fmla="*/ 0 h 932"/>
                  <a:gd name="T20" fmla="*/ 0 w 572"/>
                  <a:gd name="T21" fmla="*/ 1 h 932"/>
                  <a:gd name="T22" fmla="*/ 0 w 572"/>
                  <a:gd name="T23" fmla="*/ 1 h 932"/>
                  <a:gd name="T24" fmla="*/ 0 w 572"/>
                  <a:gd name="T25" fmla="*/ 1 h 932"/>
                  <a:gd name="T26" fmla="*/ 0 w 572"/>
                  <a:gd name="T27" fmla="*/ 1 h 932"/>
                  <a:gd name="T28" fmla="*/ 0 w 572"/>
                  <a:gd name="T29" fmla="*/ 1 h 932"/>
                  <a:gd name="T30" fmla="*/ 0 w 572"/>
                  <a:gd name="T31" fmla="*/ 1 h 932"/>
                  <a:gd name="T32" fmla="*/ 0 w 572"/>
                  <a:gd name="T33" fmla="*/ 1 h 932"/>
                  <a:gd name="T34" fmla="*/ 0 w 572"/>
                  <a:gd name="T35" fmla="*/ 1 h 932"/>
                  <a:gd name="T36" fmla="*/ 0 w 572"/>
                  <a:gd name="T37" fmla="*/ 1 h 932"/>
                  <a:gd name="T38" fmla="*/ 0 w 572"/>
                  <a:gd name="T39" fmla="*/ 1 h 932"/>
                  <a:gd name="T40" fmla="*/ 0 w 572"/>
                  <a:gd name="T41" fmla="*/ 1 h 932"/>
                  <a:gd name="T42" fmla="*/ 0 w 572"/>
                  <a:gd name="T43" fmla="*/ 1 h 932"/>
                  <a:gd name="T44" fmla="*/ 0 w 572"/>
                  <a:gd name="T45" fmla="*/ 1 h 932"/>
                  <a:gd name="T46" fmla="*/ 0 w 572"/>
                  <a:gd name="T47" fmla="*/ 1 h 932"/>
                  <a:gd name="T48" fmla="*/ 0 w 572"/>
                  <a:gd name="T49" fmla="*/ 1 h 932"/>
                  <a:gd name="T50" fmla="*/ 0 w 572"/>
                  <a:gd name="T51" fmla="*/ 1 h 932"/>
                  <a:gd name="T52" fmla="*/ 0 w 572"/>
                  <a:gd name="T53" fmla="*/ 1 h 932"/>
                  <a:gd name="T54" fmla="*/ 0 w 572"/>
                  <a:gd name="T55" fmla="*/ 1 h 932"/>
                  <a:gd name="T56" fmla="*/ 0 w 572"/>
                  <a:gd name="T57" fmla="*/ 1 h 932"/>
                  <a:gd name="T58" fmla="*/ 0 w 572"/>
                  <a:gd name="T59" fmla="*/ 1 h 932"/>
                  <a:gd name="T60" fmla="*/ 0 w 572"/>
                  <a:gd name="T61" fmla="*/ 1 h 932"/>
                  <a:gd name="T62" fmla="*/ 0 w 572"/>
                  <a:gd name="T63" fmla="*/ 0 h 932"/>
                  <a:gd name="T64" fmla="*/ 0 w 572"/>
                  <a:gd name="T65" fmla="*/ 0 h 932"/>
                  <a:gd name="T66" fmla="*/ 0 w 572"/>
                  <a:gd name="T67" fmla="*/ 0 h 932"/>
                  <a:gd name="T68" fmla="*/ 0 w 572"/>
                  <a:gd name="T69" fmla="*/ 0 h 932"/>
                  <a:gd name="T70" fmla="*/ 0 w 572"/>
                  <a:gd name="T71" fmla="*/ 0 h 932"/>
                  <a:gd name="T72" fmla="*/ 1 w 572"/>
                  <a:gd name="T73" fmla="*/ 0 h 932"/>
                  <a:gd name="T74" fmla="*/ 1 w 572"/>
                  <a:gd name="T75" fmla="*/ 0 h 93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72"/>
                  <a:gd name="T115" fmla="*/ 0 h 932"/>
                  <a:gd name="T116" fmla="*/ 572 w 572"/>
                  <a:gd name="T117" fmla="*/ 932 h 932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72" h="932">
                    <a:moveTo>
                      <a:pt x="436" y="37"/>
                    </a:moveTo>
                    <a:lnTo>
                      <a:pt x="498" y="0"/>
                    </a:lnTo>
                    <a:lnTo>
                      <a:pt x="543" y="0"/>
                    </a:lnTo>
                    <a:lnTo>
                      <a:pt x="572" y="29"/>
                    </a:lnTo>
                    <a:lnTo>
                      <a:pt x="556" y="86"/>
                    </a:lnTo>
                    <a:lnTo>
                      <a:pt x="518" y="124"/>
                    </a:lnTo>
                    <a:lnTo>
                      <a:pt x="448" y="161"/>
                    </a:lnTo>
                    <a:lnTo>
                      <a:pt x="312" y="215"/>
                    </a:lnTo>
                    <a:lnTo>
                      <a:pt x="137" y="310"/>
                    </a:lnTo>
                    <a:lnTo>
                      <a:pt x="71" y="314"/>
                    </a:lnTo>
                    <a:lnTo>
                      <a:pt x="108" y="401"/>
                    </a:lnTo>
                    <a:lnTo>
                      <a:pt x="182" y="496"/>
                    </a:lnTo>
                    <a:lnTo>
                      <a:pt x="244" y="613"/>
                    </a:lnTo>
                    <a:lnTo>
                      <a:pt x="270" y="733"/>
                    </a:lnTo>
                    <a:lnTo>
                      <a:pt x="257" y="770"/>
                    </a:lnTo>
                    <a:lnTo>
                      <a:pt x="220" y="795"/>
                    </a:lnTo>
                    <a:lnTo>
                      <a:pt x="170" y="811"/>
                    </a:lnTo>
                    <a:lnTo>
                      <a:pt x="120" y="848"/>
                    </a:lnTo>
                    <a:lnTo>
                      <a:pt x="100" y="886"/>
                    </a:lnTo>
                    <a:lnTo>
                      <a:pt x="87" y="932"/>
                    </a:lnTo>
                    <a:lnTo>
                      <a:pt x="49" y="932"/>
                    </a:lnTo>
                    <a:lnTo>
                      <a:pt x="37" y="898"/>
                    </a:lnTo>
                    <a:lnTo>
                      <a:pt x="62" y="844"/>
                    </a:lnTo>
                    <a:lnTo>
                      <a:pt x="133" y="808"/>
                    </a:lnTo>
                    <a:lnTo>
                      <a:pt x="175" y="770"/>
                    </a:lnTo>
                    <a:lnTo>
                      <a:pt x="212" y="749"/>
                    </a:lnTo>
                    <a:lnTo>
                      <a:pt x="224" y="711"/>
                    </a:lnTo>
                    <a:lnTo>
                      <a:pt x="208" y="613"/>
                    </a:lnTo>
                    <a:lnTo>
                      <a:pt x="150" y="538"/>
                    </a:lnTo>
                    <a:lnTo>
                      <a:pt x="100" y="472"/>
                    </a:lnTo>
                    <a:lnTo>
                      <a:pt x="37" y="397"/>
                    </a:lnTo>
                    <a:lnTo>
                      <a:pt x="0" y="327"/>
                    </a:lnTo>
                    <a:lnTo>
                      <a:pt x="0" y="285"/>
                    </a:lnTo>
                    <a:lnTo>
                      <a:pt x="33" y="265"/>
                    </a:lnTo>
                    <a:lnTo>
                      <a:pt x="162" y="190"/>
                    </a:lnTo>
                    <a:lnTo>
                      <a:pt x="286" y="124"/>
                    </a:lnTo>
                    <a:lnTo>
                      <a:pt x="410" y="62"/>
                    </a:lnTo>
                    <a:lnTo>
                      <a:pt x="436" y="3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1" name="Freeform 9"/>
              <p:cNvSpPr>
                <a:spLocks/>
              </p:cNvSpPr>
              <p:nvPr/>
            </p:nvSpPr>
            <p:spPr bwMode="auto">
              <a:xfrm>
                <a:off x="3953" y="1268"/>
                <a:ext cx="95" cy="252"/>
              </a:xfrm>
              <a:custGeom>
                <a:avLst/>
                <a:gdLst>
                  <a:gd name="T0" fmla="*/ 0 w 381"/>
                  <a:gd name="T1" fmla="*/ 0 h 1010"/>
                  <a:gd name="T2" fmla="*/ 0 w 381"/>
                  <a:gd name="T3" fmla="*/ 0 h 1010"/>
                  <a:gd name="T4" fmla="*/ 0 w 381"/>
                  <a:gd name="T5" fmla="*/ 0 h 1010"/>
                  <a:gd name="T6" fmla="*/ 0 w 381"/>
                  <a:gd name="T7" fmla="*/ 0 h 1010"/>
                  <a:gd name="T8" fmla="*/ 0 w 381"/>
                  <a:gd name="T9" fmla="*/ 0 h 1010"/>
                  <a:gd name="T10" fmla="*/ 0 w 381"/>
                  <a:gd name="T11" fmla="*/ 0 h 1010"/>
                  <a:gd name="T12" fmla="*/ 0 w 381"/>
                  <a:gd name="T13" fmla="*/ 0 h 1010"/>
                  <a:gd name="T14" fmla="*/ 0 w 381"/>
                  <a:gd name="T15" fmla="*/ 0 h 1010"/>
                  <a:gd name="T16" fmla="*/ 0 w 381"/>
                  <a:gd name="T17" fmla="*/ 0 h 1010"/>
                  <a:gd name="T18" fmla="*/ 0 w 381"/>
                  <a:gd name="T19" fmla="*/ 0 h 1010"/>
                  <a:gd name="T20" fmla="*/ 0 w 381"/>
                  <a:gd name="T21" fmla="*/ 0 h 1010"/>
                  <a:gd name="T22" fmla="*/ 0 w 381"/>
                  <a:gd name="T23" fmla="*/ 1 h 1010"/>
                  <a:gd name="T24" fmla="*/ 0 w 381"/>
                  <a:gd name="T25" fmla="*/ 1 h 1010"/>
                  <a:gd name="T26" fmla="*/ 0 w 381"/>
                  <a:gd name="T27" fmla="*/ 1 h 1010"/>
                  <a:gd name="T28" fmla="*/ 0 w 381"/>
                  <a:gd name="T29" fmla="*/ 1 h 1010"/>
                  <a:gd name="T30" fmla="*/ 0 w 381"/>
                  <a:gd name="T31" fmla="*/ 1 h 1010"/>
                  <a:gd name="T32" fmla="*/ 0 w 381"/>
                  <a:gd name="T33" fmla="*/ 1 h 1010"/>
                  <a:gd name="T34" fmla="*/ 0 w 381"/>
                  <a:gd name="T35" fmla="*/ 1 h 1010"/>
                  <a:gd name="T36" fmla="*/ 0 w 381"/>
                  <a:gd name="T37" fmla="*/ 1 h 1010"/>
                  <a:gd name="T38" fmla="*/ 0 w 381"/>
                  <a:gd name="T39" fmla="*/ 1 h 1010"/>
                  <a:gd name="T40" fmla="*/ 0 w 381"/>
                  <a:gd name="T41" fmla="*/ 1 h 1010"/>
                  <a:gd name="T42" fmla="*/ 0 w 381"/>
                  <a:gd name="T43" fmla="*/ 1 h 1010"/>
                  <a:gd name="T44" fmla="*/ 0 w 381"/>
                  <a:gd name="T45" fmla="*/ 1 h 1010"/>
                  <a:gd name="T46" fmla="*/ 0 w 381"/>
                  <a:gd name="T47" fmla="*/ 1 h 1010"/>
                  <a:gd name="T48" fmla="*/ 0 w 381"/>
                  <a:gd name="T49" fmla="*/ 1 h 1010"/>
                  <a:gd name="T50" fmla="*/ 0 w 381"/>
                  <a:gd name="T51" fmla="*/ 1 h 1010"/>
                  <a:gd name="T52" fmla="*/ 0 w 381"/>
                  <a:gd name="T53" fmla="*/ 1 h 1010"/>
                  <a:gd name="T54" fmla="*/ 0 w 381"/>
                  <a:gd name="T55" fmla="*/ 1 h 1010"/>
                  <a:gd name="T56" fmla="*/ 0 w 381"/>
                  <a:gd name="T57" fmla="*/ 0 h 1010"/>
                  <a:gd name="T58" fmla="*/ 0 w 381"/>
                  <a:gd name="T59" fmla="*/ 0 h 1010"/>
                  <a:gd name="T60" fmla="*/ 0 w 381"/>
                  <a:gd name="T61" fmla="*/ 0 h 1010"/>
                  <a:gd name="T62" fmla="*/ 0 w 381"/>
                  <a:gd name="T63" fmla="*/ 0 h 1010"/>
                  <a:gd name="T64" fmla="*/ 0 w 381"/>
                  <a:gd name="T65" fmla="*/ 0 h 1010"/>
                  <a:gd name="T66" fmla="*/ 0 w 381"/>
                  <a:gd name="T67" fmla="*/ 0 h 1010"/>
                  <a:gd name="T68" fmla="*/ 0 w 381"/>
                  <a:gd name="T69" fmla="*/ 0 h 1010"/>
                  <a:gd name="T70" fmla="*/ 0 w 381"/>
                  <a:gd name="T71" fmla="*/ 0 h 101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81"/>
                  <a:gd name="T109" fmla="*/ 0 h 1010"/>
                  <a:gd name="T110" fmla="*/ 381 w 381"/>
                  <a:gd name="T111" fmla="*/ 1010 h 101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81" h="1010">
                    <a:moveTo>
                      <a:pt x="71" y="117"/>
                    </a:moveTo>
                    <a:lnTo>
                      <a:pt x="21" y="51"/>
                    </a:lnTo>
                    <a:lnTo>
                      <a:pt x="38" y="0"/>
                    </a:lnTo>
                    <a:lnTo>
                      <a:pt x="87" y="0"/>
                    </a:lnTo>
                    <a:lnTo>
                      <a:pt x="145" y="55"/>
                    </a:lnTo>
                    <a:lnTo>
                      <a:pt x="220" y="166"/>
                    </a:lnTo>
                    <a:lnTo>
                      <a:pt x="262" y="274"/>
                    </a:lnTo>
                    <a:lnTo>
                      <a:pt x="299" y="378"/>
                    </a:lnTo>
                    <a:lnTo>
                      <a:pt x="311" y="473"/>
                    </a:lnTo>
                    <a:lnTo>
                      <a:pt x="307" y="522"/>
                    </a:lnTo>
                    <a:lnTo>
                      <a:pt x="269" y="584"/>
                    </a:lnTo>
                    <a:lnTo>
                      <a:pt x="207" y="750"/>
                    </a:lnTo>
                    <a:lnTo>
                      <a:pt x="136" y="845"/>
                    </a:lnTo>
                    <a:lnTo>
                      <a:pt x="120" y="887"/>
                    </a:lnTo>
                    <a:lnTo>
                      <a:pt x="187" y="894"/>
                    </a:lnTo>
                    <a:lnTo>
                      <a:pt x="273" y="894"/>
                    </a:lnTo>
                    <a:lnTo>
                      <a:pt x="381" y="931"/>
                    </a:lnTo>
                    <a:lnTo>
                      <a:pt x="373" y="960"/>
                    </a:lnTo>
                    <a:lnTo>
                      <a:pt x="357" y="993"/>
                    </a:lnTo>
                    <a:lnTo>
                      <a:pt x="324" y="1010"/>
                    </a:lnTo>
                    <a:lnTo>
                      <a:pt x="257" y="985"/>
                    </a:lnTo>
                    <a:lnTo>
                      <a:pt x="187" y="949"/>
                    </a:lnTo>
                    <a:lnTo>
                      <a:pt x="87" y="944"/>
                    </a:lnTo>
                    <a:lnTo>
                      <a:pt x="25" y="956"/>
                    </a:lnTo>
                    <a:lnTo>
                      <a:pt x="0" y="936"/>
                    </a:lnTo>
                    <a:lnTo>
                      <a:pt x="0" y="907"/>
                    </a:lnTo>
                    <a:lnTo>
                      <a:pt x="34" y="874"/>
                    </a:lnTo>
                    <a:lnTo>
                      <a:pt x="87" y="820"/>
                    </a:lnTo>
                    <a:lnTo>
                      <a:pt x="182" y="683"/>
                    </a:lnTo>
                    <a:lnTo>
                      <a:pt x="224" y="564"/>
                    </a:lnTo>
                    <a:lnTo>
                      <a:pt x="237" y="447"/>
                    </a:lnTo>
                    <a:lnTo>
                      <a:pt x="233" y="385"/>
                    </a:lnTo>
                    <a:lnTo>
                      <a:pt x="200" y="274"/>
                    </a:lnTo>
                    <a:lnTo>
                      <a:pt x="112" y="154"/>
                    </a:lnTo>
                    <a:lnTo>
                      <a:pt x="50" y="92"/>
                    </a:lnTo>
                    <a:lnTo>
                      <a:pt x="71" y="1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2" name="Freeform 10"/>
              <p:cNvSpPr>
                <a:spLocks/>
              </p:cNvSpPr>
              <p:nvPr/>
            </p:nvSpPr>
            <p:spPr bwMode="auto">
              <a:xfrm>
                <a:off x="3807" y="1251"/>
                <a:ext cx="140" cy="278"/>
              </a:xfrm>
              <a:custGeom>
                <a:avLst/>
                <a:gdLst>
                  <a:gd name="T0" fmla="*/ 0 w 559"/>
                  <a:gd name="T1" fmla="*/ 0 h 1113"/>
                  <a:gd name="T2" fmla="*/ 1 w 559"/>
                  <a:gd name="T3" fmla="*/ 0 h 1113"/>
                  <a:gd name="T4" fmla="*/ 1 w 559"/>
                  <a:gd name="T5" fmla="*/ 0 h 1113"/>
                  <a:gd name="T6" fmla="*/ 1 w 559"/>
                  <a:gd name="T7" fmla="*/ 0 h 1113"/>
                  <a:gd name="T8" fmla="*/ 1 w 559"/>
                  <a:gd name="T9" fmla="*/ 0 h 1113"/>
                  <a:gd name="T10" fmla="*/ 1 w 559"/>
                  <a:gd name="T11" fmla="*/ 0 h 1113"/>
                  <a:gd name="T12" fmla="*/ 1 w 559"/>
                  <a:gd name="T13" fmla="*/ 0 h 1113"/>
                  <a:gd name="T14" fmla="*/ 1 w 559"/>
                  <a:gd name="T15" fmla="*/ 0 h 1113"/>
                  <a:gd name="T16" fmla="*/ 1 w 559"/>
                  <a:gd name="T17" fmla="*/ 0 h 1113"/>
                  <a:gd name="T18" fmla="*/ 0 w 559"/>
                  <a:gd name="T19" fmla="*/ 0 h 1113"/>
                  <a:gd name="T20" fmla="*/ 0 w 559"/>
                  <a:gd name="T21" fmla="*/ 0 h 1113"/>
                  <a:gd name="T22" fmla="*/ 0 w 559"/>
                  <a:gd name="T23" fmla="*/ 0 h 1113"/>
                  <a:gd name="T24" fmla="*/ 0 w 559"/>
                  <a:gd name="T25" fmla="*/ 0 h 1113"/>
                  <a:gd name="T26" fmla="*/ 0 w 559"/>
                  <a:gd name="T27" fmla="*/ 0 h 1113"/>
                  <a:gd name="T28" fmla="*/ 0 w 559"/>
                  <a:gd name="T29" fmla="*/ 1 h 1113"/>
                  <a:gd name="T30" fmla="*/ 0 w 559"/>
                  <a:gd name="T31" fmla="*/ 1 h 1113"/>
                  <a:gd name="T32" fmla="*/ 0 w 559"/>
                  <a:gd name="T33" fmla="*/ 1 h 1113"/>
                  <a:gd name="T34" fmla="*/ 1 w 559"/>
                  <a:gd name="T35" fmla="*/ 1 h 1113"/>
                  <a:gd name="T36" fmla="*/ 1 w 559"/>
                  <a:gd name="T37" fmla="*/ 1 h 1113"/>
                  <a:gd name="T38" fmla="*/ 0 w 559"/>
                  <a:gd name="T39" fmla="*/ 1 h 1113"/>
                  <a:gd name="T40" fmla="*/ 0 w 559"/>
                  <a:gd name="T41" fmla="*/ 1 h 1113"/>
                  <a:gd name="T42" fmla="*/ 0 w 559"/>
                  <a:gd name="T43" fmla="*/ 1 h 1113"/>
                  <a:gd name="T44" fmla="*/ 0 w 559"/>
                  <a:gd name="T45" fmla="*/ 1 h 1113"/>
                  <a:gd name="T46" fmla="*/ 0 w 559"/>
                  <a:gd name="T47" fmla="*/ 1 h 1113"/>
                  <a:gd name="T48" fmla="*/ 0 w 559"/>
                  <a:gd name="T49" fmla="*/ 1 h 1113"/>
                  <a:gd name="T50" fmla="*/ 0 w 559"/>
                  <a:gd name="T51" fmla="*/ 1 h 1113"/>
                  <a:gd name="T52" fmla="*/ 0 w 559"/>
                  <a:gd name="T53" fmla="*/ 1 h 1113"/>
                  <a:gd name="T54" fmla="*/ 0 w 559"/>
                  <a:gd name="T55" fmla="*/ 1 h 1113"/>
                  <a:gd name="T56" fmla="*/ 0 w 559"/>
                  <a:gd name="T57" fmla="*/ 1 h 1113"/>
                  <a:gd name="T58" fmla="*/ 0 w 559"/>
                  <a:gd name="T59" fmla="*/ 1 h 1113"/>
                  <a:gd name="T60" fmla="*/ 0 w 559"/>
                  <a:gd name="T61" fmla="*/ 1 h 1113"/>
                  <a:gd name="T62" fmla="*/ 0 w 559"/>
                  <a:gd name="T63" fmla="*/ 1 h 1113"/>
                  <a:gd name="T64" fmla="*/ 0 w 559"/>
                  <a:gd name="T65" fmla="*/ 1 h 1113"/>
                  <a:gd name="T66" fmla="*/ 0 w 559"/>
                  <a:gd name="T67" fmla="*/ 1 h 1113"/>
                  <a:gd name="T68" fmla="*/ 0 w 559"/>
                  <a:gd name="T69" fmla="*/ 0 h 1113"/>
                  <a:gd name="T70" fmla="*/ 0 w 559"/>
                  <a:gd name="T71" fmla="*/ 0 h 1113"/>
                  <a:gd name="T72" fmla="*/ 0 w 559"/>
                  <a:gd name="T73" fmla="*/ 0 h 1113"/>
                  <a:gd name="T74" fmla="*/ 0 w 559"/>
                  <a:gd name="T75" fmla="*/ 0 h 1113"/>
                  <a:gd name="T76" fmla="*/ 0 w 559"/>
                  <a:gd name="T77" fmla="*/ 0 h 111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59"/>
                  <a:gd name="T118" fmla="*/ 0 h 1113"/>
                  <a:gd name="T119" fmla="*/ 559 w 559"/>
                  <a:gd name="T120" fmla="*/ 1113 h 111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59" h="1113">
                    <a:moveTo>
                      <a:pt x="326" y="195"/>
                    </a:moveTo>
                    <a:lnTo>
                      <a:pt x="410" y="87"/>
                    </a:lnTo>
                    <a:lnTo>
                      <a:pt x="484" y="0"/>
                    </a:lnTo>
                    <a:lnTo>
                      <a:pt x="534" y="9"/>
                    </a:lnTo>
                    <a:lnTo>
                      <a:pt x="559" y="46"/>
                    </a:lnTo>
                    <a:lnTo>
                      <a:pt x="559" y="112"/>
                    </a:lnTo>
                    <a:lnTo>
                      <a:pt x="514" y="150"/>
                    </a:lnTo>
                    <a:lnTo>
                      <a:pt x="434" y="199"/>
                    </a:lnTo>
                    <a:lnTo>
                      <a:pt x="372" y="261"/>
                    </a:lnTo>
                    <a:lnTo>
                      <a:pt x="302" y="343"/>
                    </a:lnTo>
                    <a:lnTo>
                      <a:pt x="273" y="405"/>
                    </a:lnTo>
                    <a:lnTo>
                      <a:pt x="240" y="480"/>
                    </a:lnTo>
                    <a:lnTo>
                      <a:pt x="222" y="580"/>
                    </a:lnTo>
                    <a:lnTo>
                      <a:pt x="222" y="670"/>
                    </a:lnTo>
                    <a:lnTo>
                      <a:pt x="240" y="783"/>
                    </a:lnTo>
                    <a:lnTo>
                      <a:pt x="286" y="890"/>
                    </a:lnTo>
                    <a:lnTo>
                      <a:pt x="322" y="952"/>
                    </a:lnTo>
                    <a:lnTo>
                      <a:pt x="348" y="993"/>
                    </a:lnTo>
                    <a:lnTo>
                      <a:pt x="348" y="1027"/>
                    </a:lnTo>
                    <a:lnTo>
                      <a:pt x="322" y="1038"/>
                    </a:lnTo>
                    <a:lnTo>
                      <a:pt x="264" y="1038"/>
                    </a:lnTo>
                    <a:lnTo>
                      <a:pt x="173" y="1055"/>
                    </a:lnTo>
                    <a:lnTo>
                      <a:pt x="102" y="1080"/>
                    </a:lnTo>
                    <a:lnTo>
                      <a:pt x="62" y="1113"/>
                    </a:lnTo>
                    <a:lnTo>
                      <a:pt x="24" y="1100"/>
                    </a:lnTo>
                    <a:lnTo>
                      <a:pt x="0" y="1055"/>
                    </a:lnTo>
                    <a:lnTo>
                      <a:pt x="3" y="1018"/>
                    </a:lnTo>
                    <a:lnTo>
                      <a:pt x="74" y="989"/>
                    </a:lnTo>
                    <a:lnTo>
                      <a:pt x="186" y="981"/>
                    </a:lnTo>
                    <a:lnTo>
                      <a:pt x="289" y="981"/>
                    </a:lnTo>
                    <a:lnTo>
                      <a:pt x="248" y="931"/>
                    </a:lnTo>
                    <a:lnTo>
                      <a:pt x="227" y="869"/>
                    </a:lnTo>
                    <a:lnTo>
                      <a:pt x="198" y="783"/>
                    </a:lnTo>
                    <a:lnTo>
                      <a:pt x="165" y="691"/>
                    </a:lnTo>
                    <a:lnTo>
                      <a:pt x="165" y="584"/>
                    </a:lnTo>
                    <a:lnTo>
                      <a:pt x="173" y="480"/>
                    </a:lnTo>
                    <a:lnTo>
                      <a:pt x="211" y="385"/>
                    </a:lnTo>
                    <a:lnTo>
                      <a:pt x="277" y="261"/>
                    </a:lnTo>
                    <a:lnTo>
                      <a:pt x="326" y="1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45" name="Text Box 12"/>
            <p:cNvSpPr txBox="1">
              <a:spLocks noChangeArrowheads="1"/>
            </p:cNvSpPr>
            <p:nvPr/>
          </p:nvSpPr>
          <p:spPr bwMode="auto">
            <a:xfrm>
              <a:off x="3782" y="1152"/>
              <a:ext cx="1834" cy="1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 dirty="0">
                  <a:latin typeface="+mn-lt"/>
                  <a:cs typeface="Tahoma" charset="0"/>
                </a:rPr>
                <a:t>In C it’</a:t>
              </a:r>
              <a:r>
                <a:rPr lang="en-US" altLang="ja-JP" sz="1600" b="0" dirty="0">
                  <a:latin typeface="+mn-lt"/>
                  <a:cs typeface="Tahoma" charset="0"/>
                </a:rPr>
                <a:t>s the caller’s job to evaluate its arguments as expressions, and pass the resulting values to the </a:t>
              </a:r>
              <a:r>
                <a:rPr lang="en-US" altLang="ja-JP" sz="1600" b="0" dirty="0" err="1">
                  <a:latin typeface="+mn-lt"/>
                  <a:cs typeface="Tahoma" charset="0"/>
                </a:rPr>
                <a:t>callee</a:t>
              </a:r>
              <a:r>
                <a:rPr lang="en-US" altLang="ja-JP" sz="1600" b="0" dirty="0">
                  <a:latin typeface="+mn-lt"/>
                  <a:cs typeface="Tahoma" charset="0"/>
                </a:rPr>
                <a:t>… Therefore, the CALLEE has to save arguments if it wants access to them after calling some other procedure, because they might not be around in any variable, to look up later.</a:t>
              </a:r>
              <a:endParaRPr lang="en-US" sz="1600" b="0" dirty="0">
                <a:latin typeface="+mn-lt"/>
                <a:cs typeface="Tahoma" charset="0"/>
              </a:endParaRPr>
            </a:p>
          </p:txBody>
        </p:sp>
        <p:sp>
          <p:nvSpPr>
            <p:cNvPr id="35846" name="Line 13"/>
            <p:cNvSpPr>
              <a:spLocks noChangeShapeType="1"/>
            </p:cNvSpPr>
            <p:nvPr/>
          </p:nvSpPr>
          <p:spPr bwMode="auto">
            <a:xfrm>
              <a:off x="3600" y="1008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7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Lives of Activation Records</a:t>
            </a:r>
          </a:p>
        </p:txBody>
      </p:sp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1371600" y="1466478"/>
            <a:ext cx="29956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(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 x) { </a:t>
            </a:r>
            <a:b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  if (x &gt; 1)</a:t>
            </a:r>
            <a:b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    x = </a:t>
            </a:r>
            <a:r>
              <a:rPr lang="en-US" sz="160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(x-1)+x+x-1;</a:t>
            </a:r>
            <a:b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  return x; </a:t>
            </a:r>
            <a:b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</a:br>
            <a:r>
              <a:rPr lang="en-US" sz="1600" dirty="0">
                <a:solidFill>
                  <a:srgbClr val="CC0000"/>
                </a:solidFill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498600" y="3114675"/>
            <a:ext cx="99060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sqr(3)</a:t>
            </a:r>
          </a:p>
        </p:txBody>
      </p:sp>
      <p:sp>
        <p:nvSpPr>
          <p:cNvPr id="37892" name="Line 27"/>
          <p:cNvSpPr>
            <a:spLocks noChangeShapeType="1"/>
          </p:cNvSpPr>
          <p:nvPr/>
        </p:nvSpPr>
        <p:spPr bwMode="auto">
          <a:xfrm>
            <a:off x="1447800" y="28321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893" name="Text Box 28"/>
          <p:cNvSpPr txBox="1">
            <a:spLocks noChangeArrowheads="1"/>
          </p:cNvSpPr>
          <p:nvPr/>
        </p:nvSpPr>
        <p:spPr bwMode="auto">
          <a:xfrm>
            <a:off x="7458075" y="2663825"/>
            <a:ext cx="77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>
                <a:latin typeface="Tahoma" charset="0"/>
                <a:cs typeface="Tahoma" charset="0"/>
              </a:rPr>
              <a:t>TIME</a:t>
            </a:r>
          </a:p>
        </p:txBody>
      </p:sp>
      <p:sp>
        <p:nvSpPr>
          <p:cNvPr id="37894" name="Text Box 31"/>
          <p:cNvSpPr txBox="1">
            <a:spLocks noChangeArrowheads="1"/>
          </p:cNvSpPr>
          <p:nvPr/>
        </p:nvSpPr>
        <p:spPr bwMode="auto">
          <a:xfrm>
            <a:off x="381000" y="4800600"/>
            <a:ext cx="373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A procedure call creates a new activation record.  Caller’</a:t>
            </a:r>
            <a:r>
              <a:rPr lang="en-US" altLang="ja-JP" sz="2000" b="0" dirty="0">
                <a:latin typeface="+mn-lt"/>
                <a:cs typeface="Tahoma" charset="0"/>
              </a:rPr>
              <a:t>s record is preserved because we’ll need it when call finally returns.</a:t>
            </a:r>
            <a:endParaRPr lang="en-US" sz="2000" b="0" dirty="0">
              <a:latin typeface="+mn-lt"/>
              <a:cs typeface="Tahoma" charset="0"/>
            </a:endParaRPr>
          </a:p>
        </p:txBody>
      </p:sp>
      <p:sp>
        <p:nvSpPr>
          <p:cNvPr id="37895" name="Text Box 32"/>
          <p:cNvSpPr txBox="1">
            <a:spLocks noChangeArrowheads="1"/>
          </p:cNvSpPr>
          <p:nvPr/>
        </p:nvSpPr>
        <p:spPr bwMode="auto">
          <a:xfrm>
            <a:off x="4648200" y="4876800"/>
            <a:ext cx="4191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Return to previous activation record when procedure finishes, permanently discarding activation record created by call we are returning from.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943100" y="3114675"/>
            <a:ext cx="1765300" cy="928688"/>
            <a:chOff x="1224" y="1962"/>
            <a:chExt cx="1112" cy="585"/>
          </a:xfrm>
        </p:grpSpPr>
        <p:grpSp>
          <p:nvGrpSpPr>
            <p:cNvPr id="37912" name="Group 44"/>
            <p:cNvGrpSpPr>
              <a:grpSpLocks/>
            </p:cNvGrpSpPr>
            <p:nvPr/>
          </p:nvGrpSpPr>
          <p:grpSpPr bwMode="auto">
            <a:xfrm>
              <a:off x="1696" y="1962"/>
              <a:ext cx="640" cy="508"/>
              <a:chOff x="1040" y="1962"/>
              <a:chExt cx="640" cy="508"/>
            </a:xfrm>
          </p:grpSpPr>
          <p:sp>
            <p:nvSpPr>
              <p:cNvPr id="37914" name="Rectangle 9"/>
              <p:cNvSpPr>
                <a:spLocks noChangeArrowheads="1"/>
              </p:cNvSpPr>
              <p:nvPr/>
            </p:nvSpPr>
            <p:spPr bwMode="auto">
              <a:xfrm>
                <a:off x="1040" y="1962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sqr(3)</a:t>
                </a:r>
              </a:p>
            </p:txBody>
          </p:sp>
          <p:sp>
            <p:nvSpPr>
              <p:cNvPr id="37915" name="Rectangle 11"/>
              <p:cNvSpPr>
                <a:spLocks noChangeArrowheads="1"/>
              </p:cNvSpPr>
              <p:nvPr/>
            </p:nvSpPr>
            <p:spPr bwMode="auto">
              <a:xfrm>
                <a:off x="1040" y="2218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sqr(2)</a:t>
                </a:r>
              </a:p>
            </p:txBody>
          </p:sp>
        </p:grpSp>
        <p:sp>
          <p:nvSpPr>
            <p:cNvPr id="37913" name="Freeform 42"/>
            <p:cNvSpPr>
              <a:spLocks/>
            </p:cNvSpPr>
            <p:nvPr/>
          </p:nvSpPr>
          <p:spPr bwMode="auto">
            <a:xfrm>
              <a:off x="1224" y="2256"/>
              <a:ext cx="392" cy="291"/>
            </a:xfrm>
            <a:custGeom>
              <a:avLst/>
              <a:gdLst>
                <a:gd name="T0" fmla="*/ 56 w 392"/>
                <a:gd name="T1" fmla="*/ 0 h 208"/>
                <a:gd name="T2" fmla="*/ 56 w 392"/>
                <a:gd name="T3" fmla="*/ 1030 h 208"/>
                <a:gd name="T4" fmla="*/ 392 w 392"/>
                <a:gd name="T5" fmla="*/ 513 h 208"/>
                <a:gd name="T6" fmla="*/ 0 60000 65536"/>
                <a:gd name="T7" fmla="*/ 0 60000 65536"/>
                <a:gd name="T8" fmla="*/ 0 60000 65536"/>
                <a:gd name="T9" fmla="*/ 0 w 392"/>
                <a:gd name="T10" fmla="*/ 0 h 208"/>
                <a:gd name="T11" fmla="*/ 392 w 392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" h="208">
                  <a:moveTo>
                    <a:pt x="56" y="0"/>
                  </a:moveTo>
                  <a:cubicBezTo>
                    <a:pt x="28" y="88"/>
                    <a:pt x="0" y="176"/>
                    <a:pt x="56" y="192"/>
                  </a:cubicBezTo>
                  <a:cubicBezTo>
                    <a:pt x="112" y="208"/>
                    <a:pt x="252" y="152"/>
                    <a:pt x="392" y="96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4775200" y="3114675"/>
            <a:ext cx="1397000" cy="1377950"/>
            <a:chOff x="3008" y="1962"/>
            <a:chExt cx="880" cy="868"/>
          </a:xfrm>
        </p:grpSpPr>
        <p:grpSp>
          <p:nvGrpSpPr>
            <p:cNvPr id="37908" name="Group 48"/>
            <p:cNvGrpSpPr>
              <a:grpSpLocks/>
            </p:cNvGrpSpPr>
            <p:nvPr/>
          </p:nvGrpSpPr>
          <p:grpSpPr bwMode="auto">
            <a:xfrm>
              <a:off x="3248" y="1962"/>
              <a:ext cx="640" cy="508"/>
              <a:chOff x="4112" y="1962"/>
              <a:chExt cx="640" cy="508"/>
            </a:xfrm>
          </p:grpSpPr>
          <p:sp>
            <p:nvSpPr>
              <p:cNvPr id="37910" name="Rectangle 23"/>
              <p:cNvSpPr>
                <a:spLocks noChangeArrowheads="1"/>
              </p:cNvSpPr>
              <p:nvPr/>
            </p:nvSpPr>
            <p:spPr bwMode="auto">
              <a:xfrm>
                <a:off x="4112" y="1962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sqr(3)</a:t>
                </a:r>
              </a:p>
            </p:txBody>
          </p:sp>
          <p:sp>
            <p:nvSpPr>
              <p:cNvPr id="37911" name="Rectangle 24"/>
              <p:cNvSpPr>
                <a:spLocks noChangeArrowheads="1"/>
              </p:cNvSpPr>
              <p:nvPr/>
            </p:nvSpPr>
            <p:spPr bwMode="auto">
              <a:xfrm>
                <a:off x="4112" y="2218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sqr(2)</a:t>
                </a:r>
              </a:p>
            </p:txBody>
          </p:sp>
        </p:grpSp>
        <p:sp>
          <p:nvSpPr>
            <p:cNvPr id="37909" name="Freeform 43"/>
            <p:cNvSpPr>
              <a:spLocks/>
            </p:cNvSpPr>
            <p:nvPr/>
          </p:nvSpPr>
          <p:spPr bwMode="auto">
            <a:xfrm>
              <a:off x="3008" y="2539"/>
              <a:ext cx="456" cy="291"/>
            </a:xfrm>
            <a:custGeom>
              <a:avLst/>
              <a:gdLst>
                <a:gd name="T0" fmla="*/ 0 w 456"/>
                <a:gd name="T1" fmla="*/ 123 h 341"/>
                <a:gd name="T2" fmla="*/ 360 w 456"/>
                <a:gd name="T3" fmla="*/ 134 h 341"/>
                <a:gd name="T4" fmla="*/ 456 w 456"/>
                <a:gd name="T5" fmla="*/ 0 h 341"/>
                <a:gd name="T6" fmla="*/ 0 60000 65536"/>
                <a:gd name="T7" fmla="*/ 0 60000 65536"/>
                <a:gd name="T8" fmla="*/ 0 60000 65536"/>
                <a:gd name="T9" fmla="*/ 0 w 456"/>
                <a:gd name="T10" fmla="*/ 0 h 341"/>
                <a:gd name="T11" fmla="*/ 456 w 456"/>
                <a:gd name="T12" fmla="*/ 341 h 3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6" h="341">
                  <a:moveTo>
                    <a:pt x="0" y="272"/>
                  </a:moveTo>
                  <a:cubicBezTo>
                    <a:pt x="60" y="276"/>
                    <a:pt x="284" y="341"/>
                    <a:pt x="360" y="296"/>
                  </a:cubicBezTo>
                  <a:cubicBezTo>
                    <a:pt x="436" y="251"/>
                    <a:pt x="436" y="62"/>
                    <a:pt x="456" y="0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72817" name="Text Box 49"/>
          <p:cNvSpPr txBox="1">
            <a:spLocks noChangeArrowheads="1"/>
          </p:cNvSpPr>
          <p:nvPr/>
        </p:nvSpPr>
        <p:spPr bwMode="auto">
          <a:xfrm>
            <a:off x="4956272" y="1465263"/>
            <a:ext cx="3124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800" b="0" dirty="0">
                <a:latin typeface="+mn-lt"/>
                <a:cs typeface="Tahoma" charset="0"/>
              </a:rPr>
              <a:t>Where do we store activation records?</a:t>
            </a: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3111500" y="3101975"/>
            <a:ext cx="1816100" cy="1373188"/>
            <a:chOff x="1960" y="1954"/>
            <a:chExt cx="1144" cy="865"/>
          </a:xfrm>
        </p:grpSpPr>
        <p:grpSp>
          <p:nvGrpSpPr>
            <p:cNvPr id="37903" name="Group 45"/>
            <p:cNvGrpSpPr>
              <a:grpSpLocks/>
            </p:cNvGrpSpPr>
            <p:nvPr/>
          </p:nvGrpSpPr>
          <p:grpSpPr bwMode="auto">
            <a:xfrm>
              <a:off x="2464" y="1954"/>
              <a:ext cx="640" cy="764"/>
              <a:chOff x="1808" y="1954"/>
              <a:chExt cx="640" cy="764"/>
            </a:xfrm>
          </p:grpSpPr>
          <p:sp>
            <p:nvSpPr>
              <p:cNvPr id="37905" name="Rectangle 12"/>
              <p:cNvSpPr>
                <a:spLocks noChangeArrowheads="1"/>
              </p:cNvSpPr>
              <p:nvPr/>
            </p:nvSpPr>
            <p:spPr bwMode="auto">
              <a:xfrm>
                <a:off x="1808" y="1954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sqr(3)</a:t>
                </a:r>
              </a:p>
            </p:txBody>
          </p:sp>
          <p:sp>
            <p:nvSpPr>
              <p:cNvPr id="37906" name="Rectangle 13"/>
              <p:cNvSpPr>
                <a:spLocks noChangeArrowheads="1"/>
              </p:cNvSpPr>
              <p:nvPr/>
            </p:nvSpPr>
            <p:spPr bwMode="auto">
              <a:xfrm>
                <a:off x="1808" y="2210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sqr(2)</a:t>
                </a:r>
              </a:p>
            </p:txBody>
          </p:sp>
          <p:sp>
            <p:nvSpPr>
              <p:cNvPr id="37907" name="Rectangle 14"/>
              <p:cNvSpPr>
                <a:spLocks noChangeArrowheads="1"/>
              </p:cNvSpPr>
              <p:nvPr/>
            </p:nvSpPr>
            <p:spPr bwMode="auto">
              <a:xfrm>
                <a:off x="1808" y="2466"/>
                <a:ext cx="640" cy="2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sz="2000" b="0">
                    <a:latin typeface="Tahoma" charset="0"/>
                    <a:cs typeface="Tahoma" charset="0"/>
                  </a:rPr>
                  <a:t>sqr(1)</a:t>
                </a:r>
              </a:p>
            </p:txBody>
          </p:sp>
        </p:grpSp>
        <p:sp>
          <p:nvSpPr>
            <p:cNvPr id="37904" name="Freeform 51"/>
            <p:cNvSpPr>
              <a:spLocks/>
            </p:cNvSpPr>
            <p:nvPr/>
          </p:nvSpPr>
          <p:spPr bwMode="auto">
            <a:xfrm>
              <a:off x="1960" y="2528"/>
              <a:ext cx="392" cy="291"/>
            </a:xfrm>
            <a:custGeom>
              <a:avLst/>
              <a:gdLst>
                <a:gd name="T0" fmla="*/ 56 w 392"/>
                <a:gd name="T1" fmla="*/ 0 h 208"/>
                <a:gd name="T2" fmla="*/ 56 w 392"/>
                <a:gd name="T3" fmla="*/ 1030 h 208"/>
                <a:gd name="T4" fmla="*/ 392 w 392"/>
                <a:gd name="T5" fmla="*/ 513 h 208"/>
                <a:gd name="T6" fmla="*/ 0 60000 65536"/>
                <a:gd name="T7" fmla="*/ 0 60000 65536"/>
                <a:gd name="T8" fmla="*/ 0 60000 65536"/>
                <a:gd name="T9" fmla="*/ 0 w 392"/>
                <a:gd name="T10" fmla="*/ 0 h 208"/>
                <a:gd name="T11" fmla="*/ 392 w 392"/>
                <a:gd name="T12" fmla="*/ 208 h 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2" h="208">
                  <a:moveTo>
                    <a:pt x="56" y="0"/>
                  </a:moveTo>
                  <a:cubicBezTo>
                    <a:pt x="28" y="88"/>
                    <a:pt x="0" y="176"/>
                    <a:pt x="56" y="192"/>
                  </a:cubicBezTo>
                  <a:cubicBezTo>
                    <a:pt x="112" y="208"/>
                    <a:pt x="252" y="152"/>
                    <a:pt x="392" y="96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5962650" y="3114675"/>
            <a:ext cx="1352550" cy="928688"/>
            <a:chOff x="3756" y="1962"/>
            <a:chExt cx="852" cy="585"/>
          </a:xfrm>
        </p:grpSpPr>
        <p:sp>
          <p:nvSpPr>
            <p:cNvPr id="37901" name="Rectangle 25"/>
            <p:cNvSpPr>
              <a:spLocks noChangeArrowheads="1"/>
            </p:cNvSpPr>
            <p:nvPr/>
          </p:nvSpPr>
          <p:spPr bwMode="auto">
            <a:xfrm>
              <a:off x="3984" y="1962"/>
              <a:ext cx="624" cy="2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sqr(3)</a:t>
              </a:r>
            </a:p>
          </p:txBody>
        </p:sp>
        <p:sp>
          <p:nvSpPr>
            <p:cNvPr id="37902" name="Freeform 53"/>
            <p:cNvSpPr>
              <a:spLocks/>
            </p:cNvSpPr>
            <p:nvPr/>
          </p:nvSpPr>
          <p:spPr bwMode="auto">
            <a:xfrm>
              <a:off x="3756" y="2256"/>
              <a:ext cx="456" cy="291"/>
            </a:xfrm>
            <a:custGeom>
              <a:avLst/>
              <a:gdLst>
                <a:gd name="T0" fmla="*/ 0 w 456"/>
                <a:gd name="T1" fmla="*/ 123 h 341"/>
                <a:gd name="T2" fmla="*/ 360 w 456"/>
                <a:gd name="T3" fmla="*/ 134 h 341"/>
                <a:gd name="T4" fmla="*/ 456 w 456"/>
                <a:gd name="T5" fmla="*/ 0 h 341"/>
                <a:gd name="T6" fmla="*/ 0 60000 65536"/>
                <a:gd name="T7" fmla="*/ 0 60000 65536"/>
                <a:gd name="T8" fmla="*/ 0 60000 65536"/>
                <a:gd name="T9" fmla="*/ 0 w 456"/>
                <a:gd name="T10" fmla="*/ 0 h 341"/>
                <a:gd name="T11" fmla="*/ 456 w 456"/>
                <a:gd name="T12" fmla="*/ 341 h 3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6" h="341">
                  <a:moveTo>
                    <a:pt x="0" y="272"/>
                  </a:moveTo>
                  <a:cubicBezTo>
                    <a:pt x="60" y="276"/>
                    <a:pt x="284" y="341"/>
                    <a:pt x="360" y="296"/>
                  </a:cubicBezTo>
                  <a:cubicBezTo>
                    <a:pt x="436" y="251"/>
                    <a:pt x="436" y="62"/>
                    <a:pt x="456" y="0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8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We Need Dynamic Storage!</a:t>
            </a:r>
          </a:p>
        </p:txBody>
      </p:sp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85800" y="1409700"/>
            <a:ext cx="3454400" cy="225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</a:pPr>
            <a:r>
              <a:rPr lang="en-US" sz="2000" b="0" dirty="0">
                <a:cs typeface="Tahoma" charset="0"/>
              </a:rPr>
              <a:t>What we need is a SCRATCH memory for holding temporary variables. We’</a:t>
            </a:r>
            <a:r>
              <a:rPr lang="en-US" altLang="ja-JP" sz="2000" b="0" dirty="0">
                <a:cs typeface="Tahoma" charset="0"/>
              </a:rPr>
              <a:t>d like for this memory to grow and shrink as needed. And, we’d like it to have an easy management policy.</a:t>
            </a:r>
            <a:endParaRPr lang="en-US" sz="2000" b="0" dirty="0">
              <a:cs typeface="Tahoma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70400" y="3097213"/>
            <a:ext cx="1214438" cy="2519362"/>
            <a:chOff x="2816" y="1951"/>
            <a:chExt cx="765" cy="1587"/>
          </a:xfrm>
        </p:grpSpPr>
        <p:graphicFrame>
          <p:nvGraphicFramePr>
            <p:cNvPr id="39947" name="Object 4"/>
            <p:cNvGraphicFramePr>
              <a:graphicFrameLocks noChangeAspect="1"/>
            </p:cNvGraphicFramePr>
            <p:nvPr/>
          </p:nvGraphicFramePr>
          <p:xfrm>
            <a:off x="2816" y="3024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3" name="Clip" r:id="rId4" imgW="4562947" imgH="3069125" progId="MS_ClipArt_Gallery.5">
                    <p:embed/>
                  </p:oleObj>
                </mc:Choice>
                <mc:Fallback>
                  <p:oleObj name="Clip" r:id="rId4" imgW="4562947" imgH="3069125" progId="MS_ClipArt_Gallery.5">
                    <p:embed/>
                    <p:pic>
                      <p:nvPicPr>
                        <p:cNvPr id="39947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3024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48" name="Object 5"/>
            <p:cNvGraphicFramePr>
              <a:graphicFrameLocks noChangeAspect="1"/>
            </p:cNvGraphicFramePr>
            <p:nvPr/>
          </p:nvGraphicFramePr>
          <p:xfrm>
            <a:off x="2816" y="2846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4" name="Clip" r:id="rId6" imgW="4562947" imgH="3069125" progId="MS_ClipArt_Gallery.5">
                    <p:embed/>
                  </p:oleObj>
                </mc:Choice>
                <mc:Fallback>
                  <p:oleObj name="Clip" r:id="rId6" imgW="4562947" imgH="3069125" progId="MS_ClipArt_Gallery.5">
                    <p:embed/>
                    <p:pic>
                      <p:nvPicPr>
                        <p:cNvPr id="39948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846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49" name="Object 6"/>
            <p:cNvGraphicFramePr>
              <a:graphicFrameLocks noChangeAspect="1"/>
            </p:cNvGraphicFramePr>
            <p:nvPr/>
          </p:nvGraphicFramePr>
          <p:xfrm>
            <a:off x="2816" y="2667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5" name="Clip" r:id="rId7" imgW="4562947" imgH="3069125" progId="MS_ClipArt_Gallery.5">
                    <p:embed/>
                  </p:oleObj>
                </mc:Choice>
                <mc:Fallback>
                  <p:oleObj name="Clip" r:id="rId7" imgW="4562947" imgH="3069125" progId="MS_ClipArt_Gallery.5">
                    <p:embed/>
                    <p:pic>
                      <p:nvPicPr>
                        <p:cNvPr id="39949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667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50" name="Object 7"/>
            <p:cNvGraphicFramePr>
              <a:graphicFrameLocks noChangeAspect="1"/>
            </p:cNvGraphicFramePr>
            <p:nvPr/>
          </p:nvGraphicFramePr>
          <p:xfrm>
            <a:off x="2816" y="2488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6" name="Clip" r:id="rId8" imgW="4562947" imgH="3069125" progId="MS_ClipArt_Gallery.5">
                    <p:embed/>
                  </p:oleObj>
                </mc:Choice>
                <mc:Fallback>
                  <p:oleObj name="Clip" r:id="rId8" imgW="4562947" imgH="3069125" progId="MS_ClipArt_Gallery.5">
                    <p:embed/>
                    <p:pic>
                      <p:nvPicPr>
                        <p:cNvPr id="3995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488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51" name="Object 8"/>
            <p:cNvGraphicFramePr>
              <a:graphicFrameLocks noChangeAspect="1"/>
            </p:cNvGraphicFramePr>
            <p:nvPr/>
          </p:nvGraphicFramePr>
          <p:xfrm>
            <a:off x="2816" y="2309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7" name="Clip" r:id="rId9" imgW="4562947" imgH="3069125" progId="MS_ClipArt_Gallery.5">
                    <p:embed/>
                  </p:oleObj>
                </mc:Choice>
                <mc:Fallback>
                  <p:oleObj name="Clip" r:id="rId9" imgW="4562947" imgH="3069125" progId="MS_ClipArt_Gallery.5">
                    <p:embed/>
                    <p:pic>
                      <p:nvPicPr>
                        <p:cNvPr id="39951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309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52" name="Object 9"/>
            <p:cNvGraphicFramePr>
              <a:graphicFrameLocks noChangeAspect="1"/>
            </p:cNvGraphicFramePr>
            <p:nvPr/>
          </p:nvGraphicFramePr>
          <p:xfrm>
            <a:off x="2816" y="2130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8" name="Clip" r:id="rId10" imgW="4562947" imgH="3069125" progId="MS_ClipArt_Gallery.5">
                    <p:embed/>
                  </p:oleObj>
                </mc:Choice>
                <mc:Fallback>
                  <p:oleObj name="Clip" r:id="rId10" imgW="4562947" imgH="3069125" progId="MS_ClipArt_Gallery.5">
                    <p:embed/>
                    <p:pic>
                      <p:nvPicPr>
                        <p:cNvPr id="39952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130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53" name="Object 10"/>
            <p:cNvGraphicFramePr>
              <a:graphicFrameLocks noChangeAspect="1"/>
            </p:cNvGraphicFramePr>
            <p:nvPr/>
          </p:nvGraphicFramePr>
          <p:xfrm>
            <a:off x="2816" y="1951"/>
            <a:ext cx="765" cy="5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9" name="Clip" r:id="rId11" imgW="4562947" imgH="3069125" progId="MS_ClipArt_Gallery.5">
                    <p:embed/>
                  </p:oleObj>
                </mc:Choice>
                <mc:Fallback>
                  <p:oleObj name="Clip" r:id="rId11" imgW="4562947" imgH="3069125" progId="MS_ClipArt_Gallery.5">
                    <p:embed/>
                    <p:pic>
                      <p:nvPicPr>
                        <p:cNvPr id="39953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1951"/>
                          <a:ext cx="765" cy="5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73803" name="Object 11"/>
          <p:cNvGraphicFramePr>
            <a:graphicFrameLocks noChangeAspect="1"/>
          </p:cNvGraphicFramePr>
          <p:nvPr/>
        </p:nvGraphicFramePr>
        <p:xfrm>
          <a:off x="4470400" y="2813050"/>
          <a:ext cx="12144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Clip" r:id="rId12" imgW="4562947" imgH="3069125" progId="MS_ClipArt_Gallery.5">
                  <p:embed/>
                </p:oleObj>
              </mc:Choice>
              <mc:Fallback>
                <p:oleObj name="Clip" r:id="rId12" imgW="4562947" imgH="3069125" progId="MS_ClipArt_Gallery.5">
                  <p:embed/>
                  <p:pic>
                    <p:nvPicPr>
                      <p:cNvPr id="673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2813050"/>
                        <a:ext cx="12144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3804" name="Object 12"/>
          <p:cNvGraphicFramePr>
            <a:graphicFrameLocks noChangeAspect="1"/>
          </p:cNvGraphicFramePr>
          <p:nvPr/>
        </p:nvGraphicFramePr>
        <p:xfrm>
          <a:off x="4470400" y="2528888"/>
          <a:ext cx="12144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" name="Clip" r:id="rId13" imgW="4562947" imgH="3069125" progId="MS_ClipArt_Gallery.5">
                  <p:embed/>
                </p:oleObj>
              </mc:Choice>
              <mc:Fallback>
                <p:oleObj name="Clip" r:id="rId13" imgW="4562947" imgH="3069125" progId="MS_ClipArt_Gallery.5">
                  <p:embed/>
                  <p:pic>
                    <p:nvPicPr>
                      <p:cNvPr id="6738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2528888"/>
                        <a:ext cx="12144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3805" name="Object 13"/>
          <p:cNvGraphicFramePr>
            <a:graphicFrameLocks noChangeAspect="1"/>
          </p:cNvGraphicFramePr>
          <p:nvPr/>
        </p:nvGraphicFramePr>
        <p:xfrm>
          <a:off x="4470400" y="2244725"/>
          <a:ext cx="12144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" name="Clip" r:id="rId14" imgW="4562947" imgH="3069125" progId="MS_ClipArt_Gallery.5">
                  <p:embed/>
                </p:oleObj>
              </mc:Choice>
              <mc:Fallback>
                <p:oleObj name="Clip" r:id="rId14" imgW="4562947" imgH="3069125" progId="MS_ClipArt_Gallery.5">
                  <p:embed/>
                  <p:pic>
                    <p:nvPicPr>
                      <p:cNvPr id="6738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2244725"/>
                        <a:ext cx="12144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3806" name="Object 14"/>
          <p:cNvGraphicFramePr>
            <a:graphicFrameLocks noChangeAspect="1"/>
          </p:cNvGraphicFramePr>
          <p:nvPr/>
        </p:nvGraphicFramePr>
        <p:xfrm>
          <a:off x="4470400" y="1960563"/>
          <a:ext cx="12144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" name="Clip" r:id="rId15" imgW="4562947" imgH="3069125" progId="MS_ClipArt_Gallery.5">
                  <p:embed/>
                </p:oleObj>
              </mc:Choice>
              <mc:Fallback>
                <p:oleObj name="Clip" r:id="rId15" imgW="4562947" imgH="3069125" progId="MS_ClipArt_Gallery.5">
                  <p:embed/>
                  <p:pic>
                    <p:nvPicPr>
                      <p:cNvPr id="6738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1960563"/>
                        <a:ext cx="12144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3807" name="Object 15"/>
          <p:cNvGraphicFramePr>
            <a:graphicFrameLocks noChangeAspect="1"/>
          </p:cNvGraphicFramePr>
          <p:nvPr/>
        </p:nvGraphicFramePr>
        <p:xfrm>
          <a:off x="4470400" y="1676400"/>
          <a:ext cx="121443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" name="Clip" r:id="rId16" imgW="4562947" imgH="3069125" progId="MS_ClipArt_Gallery.5">
                  <p:embed/>
                </p:oleObj>
              </mc:Choice>
              <mc:Fallback>
                <p:oleObj name="Clip" r:id="rId16" imgW="4562947" imgH="3069125" progId="MS_ClipArt_Gallery.5">
                  <p:embed/>
                  <p:pic>
                    <p:nvPicPr>
                      <p:cNvPr id="6738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1676400"/>
                        <a:ext cx="1214438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3808" name="Text Box 16"/>
          <p:cNvSpPr txBox="1">
            <a:spLocks noChangeArrowheads="1"/>
          </p:cNvSpPr>
          <p:nvPr/>
        </p:nvSpPr>
        <p:spPr bwMode="auto">
          <a:xfrm>
            <a:off x="6070600" y="1579235"/>
            <a:ext cx="282188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 b="0" dirty="0">
                <a:latin typeface="+mn-lt"/>
                <a:cs typeface="Tahoma" charset="0"/>
              </a:rPr>
              <a:t>Some interesting properties of stacks:</a:t>
            </a:r>
          </a:p>
          <a:p>
            <a:endParaRPr lang="en-US" sz="2000" b="0" dirty="0">
              <a:latin typeface="+mn-lt"/>
              <a:cs typeface="Tahoma" charset="0"/>
            </a:endParaRPr>
          </a:p>
          <a:p>
            <a:r>
              <a:rPr lang="en-US" sz="2000" b="0" dirty="0">
                <a:latin typeface="+mn-lt"/>
                <a:cs typeface="Tahoma" charset="0"/>
              </a:rPr>
              <a:t>SMALL OVERHEAD. Only the top is directly visible, the so-called </a:t>
            </a:r>
            <a:br>
              <a:rPr lang="en-US" sz="2000" b="0" dirty="0">
                <a:latin typeface="+mn-lt"/>
                <a:cs typeface="Tahoma" charset="0"/>
              </a:rPr>
            </a:br>
            <a:r>
              <a:rPr lang="en-US" sz="2000" b="0" dirty="0">
                <a:latin typeface="+mn-lt"/>
                <a:cs typeface="Tahoma" charset="0"/>
              </a:rPr>
              <a:t>     </a:t>
            </a:r>
            <a:r>
              <a:rPr lang="ja-JP" altLang="en-US" sz="2000" b="0" dirty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top-of-stack</a:t>
            </a:r>
            <a:r>
              <a:rPr lang="ja-JP" altLang="en-US" sz="2000" b="0" dirty="0">
                <a:latin typeface="+mn-lt"/>
                <a:cs typeface="Tahoma" charset="0"/>
              </a:rPr>
              <a:t>”</a:t>
            </a:r>
            <a:endParaRPr lang="en-US" altLang="ja-JP" sz="2000" b="0" dirty="0">
              <a:latin typeface="+mn-lt"/>
              <a:cs typeface="Tahoma" charset="0"/>
            </a:endParaRPr>
          </a:p>
          <a:p>
            <a:endParaRPr lang="en-US" sz="2000" b="0" dirty="0">
              <a:latin typeface="+mn-lt"/>
              <a:cs typeface="Tahoma" charset="0"/>
            </a:endParaRPr>
          </a:p>
          <a:p>
            <a:r>
              <a:rPr lang="en-US" sz="2000" b="0" dirty="0">
                <a:latin typeface="+mn-lt"/>
                <a:cs typeface="Tahoma" charset="0"/>
              </a:rPr>
              <a:t>Add things by PUSHING new values on top.</a:t>
            </a:r>
          </a:p>
          <a:p>
            <a:endParaRPr lang="en-US" sz="2000" b="0" dirty="0">
              <a:latin typeface="+mn-lt"/>
              <a:cs typeface="Tahoma" charset="0"/>
            </a:endParaRPr>
          </a:p>
          <a:p>
            <a:r>
              <a:rPr lang="en-US" sz="2000" b="0" dirty="0">
                <a:latin typeface="+mn-lt"/>
                <a:cs typeface="Tahoma" charset="0"/>
              </a:rPr>
              <a:t>Remove things by POPPING off values.</a:t>
            </a:r>
          </a:p>
          <a:p>
            <a:endParaRPr lang="en-US" sz="2000" b="0" dirty="0">
              <a:latin typeface="+mn-lt"/>
              <a:cs typeface="Tahoma" charset="0"/>
            </a:endParaRPr>
          </a:p>
        </p:txBody>
      </p:sp>
      <p:sp>
        <p:nvSpPr>
          <p:cNvPr id="673809" name="Rectangle 17"/>
          <p:cNvSpPr>
            <a:spLocks noChangeArrowheads="1"/>
          </p:cNvSpPr>
          <p:nvPr/>
        </p:nvSpPr>
        <p:spPr bwMode="auto">
          <a:xfrm>
            <a:off x="685800" y="3821113"/>
            <a:ext cx="3454400" cy="235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</a:pPr>
            <a:r>
              <a:rPr lang="en-US" sz="2000" b="0" dirty="0">
                <a:cs typeface="Tahoma" charset="0"/>
              </a:rPr>
              <a:t>One possibility is a </a:t>
            </a:r>
          </a:p>
          <a:p>
            <a:pPr algn="l">
              <a:spcBef>
                <a:spcPct val="20000"/>
              </a:spcBef>
            </a:pPr>
            <a:r>
              <a:rPr lang="en-US" sz="2000" b="0" dirty="0">
                <a:cs typeface="Tahoma" charset="0"/>
              </a:rPr>
              <a:t>	</a:t>
            </a:r>
            <a:r>
              <a:rPr lang="en-US" sz="3200" b="0" dirty="0">
                <a:cs typeface="Tahoma" charset="0"/>
              </a:rPr>
              <a:t>STACK</a:t>
            </a:r>
            <a:endParaRPr lang="en-US" sz="2000" b="0" dirty="0">
              <a:cs typeface="Tahoma" charset="0"/>
            </a:endParaRPr>
          </a:p>
          <a:p>
            <a:pPr algn="l">
              <a:spcBef>
                <a:spcPct val="20000"/>
              </a:spcBef>
            </a:pPr>
            <a:endParaRPr lang="en-US" sz="2000" b="0" dirty="0">
              <a:cs typeface="Tahoma" charset="0"/>
            </a:endParaRPr>
          </a:p>
          <a:p>
            <a:pPr algn="l">
              <a:spcBef>
                <a:spcPct val="20000"/>
              </a:spcBef>
            </a:pPr>
            <a:r>
              <a:rPr lang="en-US" sz="2000" b="0" dirty="0">
                <a:cs typeface="Tahoma" charset="0"/>
              </a:rPr>
              <a:t>A last-in-first-out (LIFO) </a:t>
            </a:r>
            <a:br>
              <a:rPr lang="en-US" sz="2000" b="0" dirty="0">
                <a:cs typeface="Tahoma" charset="0"/>
              </a:rPr>
            </a:br>
            <a:r>
              <a:rPr lang="en-US" sz="2000" b="0" dirty="0">
                <a:cs typeface="Tahoma" charset="0"/>
              </a:rPr>
              <a:t>data structure.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4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7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08" grpId="0"/>
      <p:bldP spid="6738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MIPS Stack Convention</a:t>
            </a:r>
          </a:p>
        </p:txBody>
      </p:sp>
      <p:sp>
        <p:nvSpPr>
          <p:cNvPr id="41986" name="Rectangle 3"/>
          <p:cNvSpPr>
            <a:spLocks noChangeArrowheads="1"/>
          </p:cNvSpPr>
          <p:nvPr/>
        </p:nvSpPr>
        <p:spPr bwMode="auto">
          <a:xfrm>
            <a:off x="76200" y="1420096"/>
            <a:ext cx="4267200" cy="481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400" b="0" i="1" dirty="0">
                <a:cs typeface="Tahoma" charset="0"/>
              </a:rPr>
              <a:t>CONVENTIONS:</a:t>
            </a:r>
          </a:p>
          <a:p>
            <a:pPr marL="685800" lvl="1" indent="-228600" algn="l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cs typeface="Tahoma" charset="0"/>
              </a:rPr>
              <a:t>• Waste a register for the Stack Pointer </a:t>
            </a:r>
            <a:br>
              <a:rPr lang="en-US" sz="2400" b="0" dirty="0">
                <a:cs typeface="Tahoma" charset="0"/>
              </a:rPr>
            </a:br>
            <a:r>
              <a:rPr lang="en-US" sz="2400" b="0" dirty="0">
                <a:cs typeface="Tahoma" charset="0"/>
              </a:rPr>
              <a:t>($</a:t>
            </a:r>
            <a:r>
              <a:rPr lang="en-US" sz="2400" b="0" dirty="0" err="1">
                <a:cs typeface="Tahoma" charset="0"/>
              </a:rPr>
              <a:t>sp</a:t>
            </a:r>
            <a:r>
              <a:rPr lang="en-US" sz="2400" b="0" dirty="0">
                <a:cs typeface="Tahoma" charset="0"/>
              </a:rPr>
              <a:t> = $29).</a:t>
            </a:r>
          </a:p>
          <a:p>
            <a:pPr marL="685800" lvl="1" indent="-228600" algn="l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cs typeface="Tahoma" charset="0"/>
              </a:rPr>
              <a:t>• Stack grows DOWN  (towards lower addresses) on pushes and allocates</a:t>
            </a:r>
          </a:p>
          <a:p>
            <a:pPr marL="685800" lvl="1" indent="-228600" algn="l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cs typeface="Tahoma" charset="0"/>
              </a:rPr>
              <a:t>• $</a:t>
            </a:r>
            <a:r>
              <a:rPr lang="en-US" sz="2400" b="0" dirty="0" err="1">
                <a:cs typeface="Tahoma" charset="0"/>
              </a:rPr>
              <a:t>sp</a:t>
            </a:r>
            <a:r>
              <a:rPr lang="en-US" sz="2400" b="0" dirty="0">
                <a:cs typeface="Tahoma" charset="0"/>
              </a:rPr>
              <a:t> points to the </a:t>
            </a:r>
            <a:br>
              <a:rPr lang="en-US" sz="2400" b="0" dirty="0">
                <a:cs typeface="Tahoma" charset="0"/>
              </a:rPr>
            </a:br>
            <a:r>
              <a:rPr lang="en-US" sz="2400" b="0" dirty="0">
                <a:solidFill>
                  <a:srgbClr val="CC0000"/>
                </a:solidFill>
                <a:cs typeface="Tahoma" charset="0"/>
              </a:rPr>
              <a:t>TOP</a:t>
            </a:r>
            <a:r>
              <a:rPr lang="en-US" sz="2400" b="0" dirty="0">
                <a:cs typeface="Tahoma" charset="0"/>
              </a:rPr>
              <a:t> *used* location.</a:t>
            </a:r>
          </a:p>
          <a:p>
            <a:pPr marL="685800" lvl="1" indent="-228600" algn="l">
              <a:lnSpc>
                <a:spcPct val="90000"/>
              </a:lnSpc>
              <a:spcBef>
                <a:spcPct val="50000"/>
              </a:spcBef>
            </a:pPr>
            <a:r>
              <a:rPr lang="en-US" sz="2400" b="0" dirty="0">
                <a:cs typeface="Tahoma" charset="0"/>
              </a:rPr>
              <a:t>• Place stack far away</a:t>
            </a:r>
            <a:br>
              <a:rPr lang="en-US" sz="2400" b="0" dirty="0">
                <a:cs typeface="Tahoma" charset="0"/>
              </a:rPr>
            </a:br>
            <a:r>
              <a:rPr lang="en-US" sz="2400" b="0" dirty="0">
                <a:cs typeface="Tahoma" charset="0"/>
              </a:rPr>
              <a:t>from our program</a:t>
            </a:r>
            <a:br>
              <a:rPr lang="en-US" sz="2400" b="0" dirty="0">
                <a:cs typeface="Tahoma" charset="0"/>
              </a:rPr>
            </a:br>
            <a:r>
              <a:rPr lang="en-US" sz="2400" b="0" dirty="0">
                <a:cs typeface="Tahoma" charset="0"/>
              </a:rPr>
              <a:t>and its data</a:t>
            </a:r>
          </a:p>
        </p:txBody>
      </p:sp>
      <p:sp>
        <p:nvSpPr>
          <p:cNvPr id="674869" name="Text Box 53"/>
          <p:cNvSpPr txBox="1">
            <a:spLocks noChangeArrowheads="1"/>
          </p:cNvSpPr>
          <p:nvPr/>
        </p:nvSpPr>
        <p:spPr bwMode="auto">
          <a:xfrm>
            <a:off x="4572000" y="5551488"/>
            <a:ext cx="4114800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Tahoma" charset="0"/>
                <a:cs typeface="Tahoma" charset="0"/>
              </a:rPr>
              <a:t>Other possible implementations include: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1) stacks that grow “UP”</a:t>
            </a:r>
          </a:p>
          <a:p>
            <a:pPr algn="l"/>
            <a:r>
              <a:rPr lang="en-US" sz="1800" b="0">
                <a:latin typeface="Tahoma" charset="0"/>
                <a:cs typeface="Tahoma" charset="0"/>
              </a:rPr>
              <a:t>  2) SP points to first UNUSED location</a:t>
            </a:r>
          </a:p>
        </p:txBody>
      </p:sp>
      <p:sp>
        <p:nvSpPr>
          <p:cNvPr id="41988" name="Rectangle 70"/>
          <p:cNvSpPr>
            <a:spLocks noChangeArrowheads="1"/>
          </p:cNvSpPr>
          <p:nvPr/>
        </p:nvSpPr>
        <p:spPr bwMode="auto">
          <a:xfrm>
            <a:off x="6181725" y="3686175"/>
            <a:ext cx="1417638" cy="461963"/>
          </a:xfrm>
          <a:prstGeom prst="rect">
            <a:avLst/>
          </a:prstGeom>
          <a:solidFill>
            <a:srgbClr val="FFD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41989" name="Rectangle 32"/>
          <p:cNvSpPr>
            <a:spLocks noChangeArrowheads="1"/>
          </p:cNvSpPr>
          <p:nvPr/>
        </p:nvSpPr>
        <p:spPr bwMode="auto">
          <a:xfrm>
            <a:off x="6230938" y="1585913"/>
            <a:ext cx="14081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Tahoma" charset="0"/>
                <a:cs typeface="Tahoma" charset="0"/>
              </a:rPr>
              <a:t>Higher addresses</a:t>
            </a:r>
            <a:endParaRPr lang="en-US" sz="1800" b="0">
              <a:latin typeface="Tahoma" charset="0"/>
              <a:cs typeface="Tahoma" charset="0"/>
            </a:endParaRPr>
          </a:p>
        </p:txBody>
      </p:sp>
      <p:sp>
        <p:nvSpPr>
          <p:cNvPr id="41990" name="Rectangle 33"/>
          <p:cNvSpPr>
            <a:spLocks noChangeArrowheads="1"/>
          </p:cNvSpPr>
          <p:nvPr/>
        </p:nvSpPr>
        <p:spPr bwMode="auto">
          <a:xfrm>
            <a:off x="6249988" y="5002213"/>
            <a:ext cx="13668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Tahoma" charset="0"/>
                <a:cs typeface="Tahoma" charset="0"/>
              </a:rPr>
              <a:t>Lower addresses</a:t>
            </a:r>
            <a:endParaRPr lang="en-US" sz="1800" b="0">
              <a:latin typeface="Tahoma" charset="0"/>
              <a:cs typeface="Tahoma" charset="0"/>
            </a:endParaRPr>
          </a:p>
        </p:txBody>
      </p:sp>
      <p:grpSp>
        <p:nvGrpSpPr>
          <p:cNvPr id="41991" name="Group 53"/>
          <p:cNvGrpSpPr>
            <a:grpSpLocks/>
          </p:cNvGrpSpPr>
          <p:nvPr/>
        </p:nvGrpSpPr>
        <p:grpSpPr bwMode="auto">
          <a:xfrm>
            <a:off x="5505450" y="2246313"/>
            <a:ext cx="668338" cy="215900"/>
            <a:chOff x="5504827" y="2366963"/>
            <a:chExt cx="668961" cy="215444"/>
          </a:xfrm>
        </p:grpSpPr>
        <p:sp>
          <p:nvSpPr>
            <p:cNvPr id="42023" name="Rectangle 27"/>
            <p:cNvSpPr>
              <a:spLocks noChangeArrowheads="1"/>
            </p:cNvSpPr>
            <p:nvPr/>
          </p:nvSpPr>
          <p:spPr bwMode="auto">
            <a:xfrm>
              <a:off x="5504827" y="2366963"/>
              <a:ext cx="3197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Tahoma" charset="0"/>
                  <a:cs typeface="Tahoma" charset="0"/>
                </a:rPr>
                <a:t>$sp</a:t>
              </a:r>
              <a:endParaRPr lang="en-US" sz="1800">
                <a:latin typeface="Tahoma" charset="0"/>
                <a:cs typeface="Tahoma" charset="0"/>
              </a:endParaRPr>
            </a:p>
          </p:txBody>
        </p:sp>
        <p:sp>
          <p:nvSpPr>
            <p:cNvPr id="42024" name="Line 39"/>
            <p:cNvSpPr>
              <a:spLocks noChangeShapeType="1"/>
            </p:cNvSpPr>
            <p:nvPr/>
          </p:nvSpPr>
          <p:spPr bwMode="auto">
            <a:xfrm>
              <a:off x="5905500" y="2471738"/>
              <a:ext cx="268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7659688" y="1909763"/>
            <a:ext cx="1371600" cy="1751012"/>
            <a:chOff x="4825" y="1203"/>
            <a:chExt cx="864" cy="1103"/>
          </a:xfrm>
        </p:grpSpPr>
        <p:grpSp>
          <p:nvGrpSpPr>
            <p:cNvPr id="42010" name="Group 40"/>
            <p:cNvGrpSpPr>
              <a:grpSpLocks/>
            </p:cNvGrpSpPr>
            <p:nvPr/>
          </p:nvGrpSpPr>
          <p:grpSpPr bwMode="auto">
            <a:xfrm flipH="1" flipV="1">
              <a:off x="4995" y="1203"/>
              <a:ext cx="314" cy="460"/>
              <a:chOff x="2297" y="903"/>
              <a:chExt cx="1167" cy="2515"/>
            </a:xfrm>
          </p:grpSpPr>
          <p:grpSp>
            <p:nvGrpSpPr>
              <p:cNvPr id="42013" name="Group 41"/>
              <p:cNvGrpSpPr>
                <a:grpSpLocks/>
              </p:cNvGrpSpPr>
              <p:nvPr/>
            </p:nvGrpSpPr>
            <p:grpSpPr bwMode="auto">
              <a:xfrm>
                <a:off x="2297" y="1096"/>
                <a:ext cx="1167" cy="2322"/>
                <a:chOff x="2297" y="1096"/>
                <a:chExt cx="1167" cy="2322"/>
              </a:xfrm>
            </p:grpSpPr>
            <p:sp>
              <p:nvSpPr>
                <p:cNvPr id="42017" name="Freeform 42"/>
                <p:cNvSpPr>
                  <a:spLocks/>
                </p:cNvSpPr>
                <p:nvPr/>
              </p:nvSpPr>
              <p:spPr bwMode="auto">
                <a:xfrm>
                  <a:off x="2669" y="1226"/>
                  <a:ext cx="457" cy="507"/>
                </a:xfrm>
                <a:custGeom>
                  <a:avLst/>
                  <a:gdLst>
                    <a:gd name="T0" fmla="*/ 238 w 457"/>
                    <a:gd name="T1" fmla="*/ 117 h 507"/>
                    <a:gd name="T2" fmla="*/ 198 w 457"/>
                    <a:gd name="T3" fmla="*/ 65 h 507"/>
                    <a:gd name="T4" fmla="*/ 142 w 457"/>
                    <a:gd name="T5" fmla="*/ 26 h 507"/>
                    <a:gd name="T6" fmla="*/ 92 w 457"/>
                    <a:gd name="T7" fmla="*/ 0 h 507"/>
                    <a:gd name="T8" fmla="*/ 52 w 457"/>
                    <a:gd name="T9" fmla="*/ 7 h 507"/>
                    <a:gd name="T10" fmla="*/ 23 w 457"/>
                    <a:gd name="T11" fmla="*/ 36 h 507"/>
                    <a:gd name="T12" fmla="*/ 0 w 457"/>
                    <a:gd name="T13" fmla="*/ 124 h 507"/>
                    <a:gd name="T14" fmla="*/ 9 w 457"/>
                    <a:gd name="T15" fmla="*/ 225 h 507"/>
                    <a:gd name="T16" fmla="*/ 33 w 457"/>
                    <a:gd name="T17" fmla="*/ 322 h 507"/>
                    <a:gd name="T18" fmla="*/ 59 w 457"/>
                    <a:gd name="T19" fmla="*/ 397 h 507"/>
                    <a:gd name="T20" fmla="*/ 109 w 457"/>
                    <a:gd name="T21" fmla="*/ 475 h 507"/>
                    <a:gd name="T22" fmla="*/ 152 w 457"/>
                    <a:gd name="T23" fmla="*/ 507 h 507"/>
                    <a:gd name="T24" fmla="*/ 211 w 457"/>
                    <a:gd name="T25" fmla="*/ 507 h 507"/>
                    <a:gd name="T26" fmla="*/ 271 w 457"/>
                    <a:gd name="T27" fmla="*/ 485 h 507"/>
                    <a:gd name="T28" fmla="*/ 301 w 457"/>
                    <a:gd name="T29" fmla="*/ 429 h 507"/>
                    <a:gd name="T30" fmla="*/ 317 w 457"/>
                    <a:gd name="T31" fmla="*/ 358 h 507"/>
                    <a:gd name="T32" fmla="*/ 311 w 457"/>
                    <a:gd name="T33" fmla="*/ 270 h 507"/>
                    <a:gd name="T34" fmla="*/ 450 w 457"/>
                    <a:gd name="T35" fmla="*/ 280 h 507"/>
                    <a:gd name="T36" fmla="*/ 457 w 457"/>
                    <a:gd name="T37" fmla="*/ 241 h 507"/>
                    <a:gd name="T38" fmla="*/ 298 w 457"/>
                    <a:gd name="T39" fmla="*/ 225 h 507"/>
                    <a:gd name="T40" fmla="*/ 258 w 457"/>
                    <a:gd name="T41" fmla="*/ 134 h 507"/>
                    <a:gd name="T42" fmla="*/ 238 w 457"/>
                    <a:gd name="T43" fmla="*/ 117 h 50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457"/>
                    <a:gd name="T67" fmla="*/ 0 h 507"/>
                    <a:gd name="T68" fmla="*/ 457 w 457"/>
                    <a:gd name="T69" fmla="*/ 507 h 50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457" h="507">
                      <a:moveTo>
                        <a:pt x="238" y="117"/>
                      </a:moveTo>
                      <a:lnTo>
                        <a:pt x="198" y="65"/>
                      </a:lnTo>
                      <a:lnTo>
                        <a:pt x="142" y="26"/>
                      </a:lnTo>
                      <a:lnTo>
                        <a:pt x="92" y="0"/>
                      </a:lnTo>
                      <a:lnTo>
                        <a:pt x="52" y="7"/>
                      </a:lnTo>
                      <a:lnTo>
                        <a:pt x="23" y="36"/>
                      </a:lnTo>
                      <a:lnTo>
                        <a:pt x="0" y="124"/>
                      </a:lnTo>
                      <a:lnTo>
                        <a:pt x="9" y="225"/>
                      </a:lnTo>
                      <a:lnTo>
                        <a:pt x="33" y="322"/>
                      </a:lnTo>
                      <a:lnTo>
                        <a:pt x="59" y="397"/>
                      </a:lnTo>
                      <a:lnTo>
                        <a:pt x="109" y="475"/>
                      </a:lnTo>
                      <a:lnTo>
                        <a:pt x="152" y="507"/>
                      </a:lnTo>
                      <a:lnTo>
                        <a:pt x="211" y="507"/>
                      </a:lnTo>
                      <a:lnTo>
                        <a:pt x="271" y="485"/>
                      </a:lnTo>
                      <a:lnTo>
                        <a:pt x="301" y="429"/>
                      </a:lnTo>
                      <a:lnTo>
                        <a:pt x="317" y="358"/>
                      </a:lnTo>
                      <a:lnTo>
                        <a:pt x="311" y="270"/>
                      </a:lnTo>
                      <a:lnTo>
                        <a:pt x="450" y="280"/>
                      </a:lnTo>
                      <a:lnTo>
                        <a:pt x="457" y="241"/>
                      </a:lnTo>
                      <a:lnTo>
                        <a:pt x="298" y="225"/>
                      </a:lnTo>
                      <a:lnTo>
                        <a:pt x="258" y="134"/>
                      </a:lnTo>
                      <a:lnTo>
                        <a:pt x="238" y="1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8" name="Freeform 43"/>
                <p:cNvSpPr>
                  <a:spLocks/>
                </p:cNvSpPr>
                <p:nvPr/>
              </p:nvSpPr>
              <p:spPr bwMode="auto">
                <a:xfrm>
                  <a:off x="2297" y="1096"/>
                  <a:ext cx="526" cy="813"/>
                </a:xfrm>
                <a:custGeom>
                  <a:avLst/>
                  <a:gdLst>
                    <a:gd name="T0" fmla="*/ 307 w 526"/>
                    <a:gd name="T1" fmla="*/ 19 h 813"/>
                    <a:gd name="T2" fmla="*/ 373 w 526"/>
                    <a:gd name="T3" fmla="*/ 0 h 813"/>
                    <a:gd name="T4" fmla="*/ 426 w 526"/>
                    <a:gd name="T5" fmla="*/ 3 h 813"/>
                    <a:gd name="T6" fmla="*/ 466 w 526"/>
                    <a:gd name="T7" fmla="*/ 32 h 813"/>
                    <a:gd name="T8" fmla="*/ 493 w 526"/>
                    <a:gd name="T9" fmla="*/ 78 h 813"/>
                    <a:gd name="T10" fmla="*/ 483 w 526"/>
                    <a:gd name="T11" fmla="*/ 126 h 813"/>
                    <a:gd name="T12" fmla="*/ 446 w 526"/>
                    <a:gd name="T13" fmla="*/ 126 h 813"/>
                    <a:gd name="T14" fmla="*/ 456 w 526"/>
                    <a:gd name="T15" fmla="*/ 87 h 813"/>
                    <a:gd name="T16" fmla="*/ 426 w 526"/>
                    <a:gd name="T17" fmla="*/ 52 h 813"/>
                    <a:gd name="T18" fmla="*/ 397 w 526"/>
                    <a:gd name="T19" fmla="*/ 39 h 813"/>
                    <a:gd name="T20" fmla="*/ 347 w 526"/>
                    <a:gd name="T21" fmla="*/ 52 h 813"/>
                    <a:gd name="T22" fmla="*/ 367 w 526"/>
                    <a:gd name="T23" fmla="*/ 91 h 813"/>
                    <a:gd name="T24" fmla="*/ 373 w 526"/>
                    <a:gd name="T25" fmla="*/ 126 h 813"/>
                    <a:gd name="T26" fmla="*/ 367 w 526"/>
                    <a:gd name="T27" fmla="*/ 156 h 813"/>
                    <a:gd name="T28" fmla="*/ 317 w 526"/>
                    <a:gd name="T29" fmla="*/ 169 h 813"/>
                    <a:gd name="T30" fmla="*/ 264 w 526"/>
                    <a:gd name="T31" fmla="*/ 159 h 813"/>
                    <a:gd name="T32" fmla="*/ 254 w 526"/>
                    <a:gd name="T33" fmla="*/ 136 h 813"/>
                    <a:gd name="T34" fmla="*/ 198 w 526"/>
                    <a:gd name="T35" fmla="*/ 198 h 813"/>
                    <a:gd name="T36" fmla="*/ 165 w 526"/>
                    <a:gd name="T37" fmla="*/ 266 h 813"/>
                    <a:gd name="T38" fmla="*/ 119 w 526"/>
                    <a:gd name="T39" fmla="*/ 354 h 813"/>
                    <a:gd name="T40" fmla="*/ 89 w 526"/>
                    <a:gd name="T41" fmla="*/ 432 h 813"/>
                    <a:gd name="T42" fmla="*/ 76 w 526"/>
                    <a:gd name="T43" fmla="*/ 507 h 813"/>
                    <a:gd name="T44" fmla="*/ 86 w 526"/>
                    <a:gd name="T45" fmla="*/ 546 h 813"/>
                    <a:gd name="T46" fmla="*/ 139 w 526"/>
                    <a:gd name="T47" fmla="*/ 595 h 813"/>
                    <a:gd name="T48" fmla="*/ 248 w 526"/>
                    <a:gd name="T49" fmla="*/ 637 h 813"/>
                    <a:gd name="T50" fmla="*/ 307 w 526"/>
                    <a:gd name="T51" fmla="*/ 656 h 813"/>
                    <a:gd name="T52" fmla="*/ 367 w 526"/>
                    <a:gd name="T53" fmla="*/ 666 h 813"/>
                    <a:gd name="T54" fmla="*/ 456 w 526"/>
                    <a:gd name="T55" fmla="*/ 702 h 813"/>
                    <a:gd name="T56" fmla="*/ 522 w 526"/>
                    <a:gd name="T57" fmla="*/ 725 h 813"/>
                    <a:gd name="T58" fmla="*/ 526 w 526"/>
                    <a:gd name="T59" fmla="*/ 770 h 813"/>
                    <a:gd name="T60" fmla="*/ 493 w 526"/>
                    <a:gd name="T61" fmla="*/ 803 h 813"/>
                    <a:gd name="T62" fmla="*/ 453 w 526"/>
                    <a:gd name="T63" fmla="*/ 813 h 813"/>
                    <a:gd name="T64" fmla="*/ 393 w 526"/>
                    <a:gd name="T65" fmla="*/ 783 h 813"/>
                    <a:gd name="T66" fmla="*/ 254 w 526"/>
                    <a:gd name="T67" fmla="*/ 712 h 813"/>
                    <a:gd name="T68" fmla="*/ 139 w 526"/>
                    <a:gd name="T69" fmla="*/ 663 h 813"/>
                    <a:gd name="T70" fmla="*/ 59 w 526"/>
                    <a:gd name="T71" fmla="*/ 608 h 813"/>
                    <a:gd name="T72" fmla="*/ 6 w 526"/>
                    <a:gd name="T73" fmla="*/ 559 h 813"/>
                    <a:gd name="T74" fmla="*/ 0 w 526"/>
                    <a:gd name="T75" fmla="*/ 500 h 813"/>
                    <a:gd name="T76" fmla="*/ 29 w 526"/>
                    <a:gd name="T77" fmla="*/ 422 h 813"/>
                    <a:gd name="T78" fmla="*/ 89 w 526"/>
                    <a:gd name="T79" fmla="*/ 305 h 813"/>
                    <a:gd name="T80" fmla="*/ 145 w 526"/>
                    <a:gd name="T81" fmla="*/ 208 h 813"/>
                    <a:gd name="T82" fmla="*/ 215 w 526"/>
                    <a:gd name="T83" fmla="*/ 107 h 813"/>
                    <a:gd name="T84" fmla="*/ 268 w 526"/>
                    <a:gd name="T85" fmla="*/ 48 h 813"/>
                    <a:gd name="T86" fmla="*/ 334 w 526"/>
                    <a:gd name="T87" fmla="*/ 19 h 813"/>
                    <a:gd name="T88" fmla="*/ 307 w 526"/>
                    <a:gd name="T89" fmla="*/ 19 h 81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526"/>
                    <a:gd name="T136" fmla="*/ 0 h 813"/>
                    <a:gd name="T137" fmla="*/ 526 w 526"/>
                    <a:gd name="T138" fmla="*/ 813 h 81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526" h="813">
                      <a:moveTo>
                        <a:pt x="307" y="19"/>
                      </a:moveTo>
                      <a:lnTo>
                        <a:pt x="373" y="0"/>
                      </a:lnTo>
                      <a:lnTo>
                        <a:pt x="426" y="3"/>
                      </a:lnTo>
                      <a:lnTo>
                        <a:pt x="466" y="32"/>
                      </a:lnTo>
                      <a:lnTo>
                        <a:pt x="493" y="78"/>
                      </a:lnTo>
                      <a:lnTo>
                        <a:pt x="483" y="126"/>
                      </a:lnTo>
                      <a:lnTo>
                        <a:pt x="446" y="126"/>
                      </a:lnTo>
                      <a:lnTo>
                        <a:pt x="456" y="87"/>
                      </a:lnTo>
                      <a:lnTo>
                        <a:pt x="426" y="52"/>
                      </a:lnTo>
                      <a:lnTo>
                        <a:pt x="397" y="39"/>
                      </a:lnTo>
                      <a:lnTo>
                        <a:pt x="347" y="52"/>
                      </a:lnTo>
                      <a:lnTo>
                        <a:pt x="367" y="91"/>
                      </a:lnTo>
                      <a:lnTo>
                        <a:pt x="373" y="126"/>
                      </a:lnTo>
                      <a:lnTo>
                        <a:pt x="367" y="156"/>
                      </a:lnTo>
                      <a:lnTo>
                        <a:pt x="317" y="169"/>
                      </a:lnTo>
                      <a:lnTo>
                        <a:pt x="264" y="159"/>
                      </a:lnTo>
                      <a:lnTo>
                        <a:pt x="254" y="136"/>
                      </a:lnTo>
                      <a:lnTo>
                        <a:pt x="198" y="198"/>
                      </a:lnTo>
                      <a:lnTo>
                        <a:pt x="165" y="266"/>
                      </a:lnTo>
                      <a:lnTo>
                        <a:pt x="119" y="354"/>
                      </a:lnTo>
                      <a:lnTo>
                        <a:pt x="89" y="432"/>
                      </a:lnTo>
                      <a:lnTo>
                        <a:pt x="76" y="507"/>
                      </a:lnTo>
                      <a:lnTo>
                        <a:pt x="86" y="546"/>
                      </a:lnTo>
                      <a:lnTo>
                        <a:pt x="139" y="595"/>
                      </a:lnTo>
                      <a:lnTo>
                        <a:pt x="248" y="637"/>
                      </a:lnTo>
                      <a:lnTo>
                        <a:pt x="307" y="656"/>
                      </a:lnTo>
                      <a:lnTo>
                        <a:pt x="367" y="666"/>
                      </a:lnTo>
                      <a:lnTo>
                        <a:pt x="456" y="702"/>
                      </a:lnTo>
                      <a:lnTo>
                        <a:pt x="522" y="725"/>
                      </a:lnTo>
                      <a:lnTo>
                        <a:pt x="526" y="770"/>
                      </a:lnTo>
                      <a:lnTo>
                        <a:pt x="493" y="803"/>
                      </a:lnTo>
                      <a:lnTo>
                        <a:pt x="453" y="813"/>
                      </a:lnTo>
                      <a:lnTo>
                        <a:pt x="393" y="783"/>
                      </a:lnTo>
                      <a:lnTo>
                        <a:pt x="254" y="712"/>
                      </a:lnTo>
                      <a:lnTo>
                        <a:pt x="139" y="663"/>
                      </a:lnTo>
                      <a:lnTo>
                        <a:pt x="59" y="608"/>
                      </a:lnTo>
                      <a:lnTo>
                        <a:pt x="6" y="559"/>
                      </a:lnTo>
                      <a:lnTo>
                        <a:pt x="0" y="500"/>
                      </a:lnTo>
                      <a:lnTo>
                        <a:pt x="29" y="422"/>
                      </a:lnTo>
                      <a:lnTo>
                        <a:pt x="89" y="305"/>
                      </a:lnTo>
                      <a:lnTo>
                        <a:pt x="145" y="208"/>
                      </a:lnTo>
                      <a:lnTo>
                        <a:pt x="215" y="107"/>
                      </a:lnTo>
                      <a:lnTo>
                        <a:pt x="268" y="48"/>
                      </a:lnTo>
                      <a:lnTo>
                        <a:pt x="334" y="19"/>
                      </a:lnTo>
                      <a:lnTo>
                        <a:pt x="30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9" name="Freeform 44"/>
                <p:cNvSpPr>
                  <a:spLocks/>
                </p:cNvSpPr>
                <p:nvPr/>
              </p:nvSpPr>
              <p:spPr bwMode="auto">
                <a:xfrm>
                  <a:off x="2793" y="1770"/>
                  <a:ext cx="275" cy="763"/>
                </a:xfrm>
                <a:custGeom>
                  <a:avLst/>
                  <a:gdLst>
                    <a:gd name="T0" fmla="*/ 17 w 275"/>
                    <a:gd name="T1" fmla="*/ 59 h 763"/>
                    <a:gd name="T2" fmla="*/ 27 w 275"/>
                    <a:gd name="T3" fmla="*/ 20 h 763"/>
                    <a:gd name="T4" fmla="*/ 70 w 275"/>
                    <a:gd name="T5" fmla="*/ 0 h 763"/>
                    <a:gd name="T6" fmla="*/ 109 w 275"/>
                    <a:gd name="T7" fmla="*/ 0 h 763"/>
                    <a:gd name="T8" fmla="*/ 159 w 275"/>
                    <a:gd name="T9" fmla="*/ 29 h 763"/>
                    <a:gd name="T10" fmla="*/ 206 w 275"/>
                    <a:gd name="T11" fmla="*/ 98 h 763"/>
                    <a:gd name="T12" fmla="*/ 239 w 275"/>
                    <a:gd name="T13" fmla="*/ 169 h 763"/>
                    <a:gd name="T14" fmla="*/ 255 w 275"/>
                    <a:gd name="T15" fmla="*/ 266 h 763"/>
                    <a:gd name="T16" fmla="*/ 269 w 275"/>
                    <a:gd name="T17" fmla="*/ 380 h 763"/>
                    <a:gd name="T18" fmla="*/ 275 w 275"/>
                    <a:gd name="T19" fmla="*/ 490 h 763"/>
                    <a:gd name="T20" fmla="*/ 275 w 275"/>
                    <a:gd name="T21" fmla="*/ 633 h 763"/>
                    <a:gd name="T22" fmla="*/ 255 w 275"/>
                    <a:gd name="T23" fmla="*/ 721 h 763"/>
                    <a:gd name="T24" fmla="*/ 219 w 275"/>
                    <a:gd name="T25" fmla="*/ 753 h 763"/>
                    <a:gd name="T26" fmla="*/ 156 w 275"/>
                    <a:gd name="T27" fmla="*/ 763 h 763"/>
                    <a:gd name="T28" fmla="*/ 90 w 275"/>
                    <a:gd name="T29" fmla="*/ 760 h 763"/>
                    <a:gd name="T30" fmla="*/ 56 w 275"/>
                    <a:gd name="T31" fmla="*/ 721 h 763"/>
                    <a:gd name="T32" fmla="*/ 37 w 275"/>
                    <a:gd name="T33" fmla="*/ 653 h 763"/>
                    <a:gd name="T34" fmla="*/ 20 w 275"/>
                    <a:gd name="T35" fmla="*/ 585 h 763"/>
                    <a:gd name="T36" fmla="*/ 7 w 275"/>
                    <a:gd name="T37" fmla="*/ 461 h 763"/>
                    <a:gd name="T38" fmla="*/ 0 w 275"/>
                    <a:gd name="T39" fmla="*/ 322 h 763"/>
                    <a:gd name="T40" fmla="*/ 0 w 275"/>
                    <a:gd name="T41" fmla="*/ 159 h 763"/>
                    <a:gd name="T42" fmla="*/ 17 w 275"/>
                    <a:gd name="T43" fmla="*/ 88 h 763"/>
                    <a:gd name="T44" fmla="*/ 17 w 275"/>
                    <a:gd name="T45" fmla="*/ 59 h 76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75"/>
                    <a:gd name="T70" fmla="*/ 0 h 763"/>
                    <a:gd name="T71" fmla="*/ 275 w 275"/>
                    <a:gd name="T72" fmla="*/ 763 h 763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75" h="763">
                      <a:moveTo>
                        <a:pt x="17" y="59"/>
                      </a:moveTo>
                      <a:lnTo>
                        <a:pt x="27" y="20"/>
                      </a:lnTo>
                      <a:lnTo>
                        <a:pt x="70" y="0"/>
                      </a:lnTo>
                      <a:lnTo>
                        <a:pt x="109" y="0"/>
                      </a:lnTo>
                      <a:lnTo>
                        <a:pt x="159" y="29"/>
                      </a:lnTo>
                      <a:lnTo>
                        <a:pt x="206" y="98"/>
                      </a:lnTo>
                      <a:lnTo>
                        <a:pt x="239" y="169"/>
                      </a:lnTo>
                      <a:lnTo>
                        <a:pt x="255" y="266"/>
                      </a:lnTo>
                      <a:lnTo>
                        <a:pt x="269" y="380"/>
                      </a:lnTo>
                      <a:lnTo>
                        <a:pt x="275" y="490"/>
                      </a:lnTo>
                      <a:lnTo>
                        <a:pt x="275" y="633"/>
                      </a:lnTo>
                      <a:lnTo>
                        <a:pt x="255" y="721"/>
                      </a:lnTo>
                      <a:lnTo>
                        <a:pt x="219" y="753"/>
                      </a:lnTo>
                      <a:lnTo>
                        <a:pt x="156" y="763"/>
                      </a:lnTo>
                      <a:lnTo>
                        <a:pt x="90" y="760"/>
                      </a:lnTo>
                      <a:lnTo>
                        <a:pt x="56" y="721"/>
                      </a:lnTo>
                      <a:lnTo>
                        <a:pt x="37" y="653"/>
                      </a:lnTo>
                      <a:lnTo>
                        <a:pt x="20" y="585"/>
                      </a:lnTo>
                      <a:lnTo>
                        <a:pt x="7" y="461"/>
                      </a:lnTo>
                      <a:lnTo>
                        <a:pt x="0" y="322"/>
                      </a:lnTo>
                      <a:lnTo>
                        <a:pt x="0" y="159"/>
                      </a:lnTo>
                      <a:lnTo>
                        <a:pt x="17" y="88"/>
                      </a:lnTo>
                      <a:lnTo>
                        <a:pt x="17" y="5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0" name="Freeform 45"/>
                <p:cNvSpPr>
                  <a:spLocks/>
                </p:cNvSpPr>
                <p:nvPr/>
              </p:nvSpPr>
              <p:spPr bwMode="auto">
                <a:xfrm>
                  <a:off x="2920" y="1791"/>
                  <a:ext cx="420" cy="586"/>
                </a:xfrm>
                <a:custGeom>
                  <a:avLst/>
                  <a:gdLst>
                    <a:gd name="T0" fmla="*/ 23 w 420"/>
                    <a:gd name="T1" fmla="*/ 0 h 586"/>
                    <a:gd name="T2" fmla="*/ 109 w 420"/>
                    <a:gd name="T3" fmla="*/ 10 h 586"/>
                    <a:gd name="T4" fmla="*/ 198 w 420"/>
                    <a:gd name="T5" fmla="*/ 26 h 586"/>
                    <a:gd name="T6" fmla="*/ 291 w 420"/>
                    <a:gd name="T7" fmla="*/ 78 h 586"/>
                    <a:gd name="T8" fmla="*/ 357 w 420"/>
                    <a:gd name="T9" fmla="*/ 117 h 586"/>
                    <a:gd name="T10" fmla="*/ 400 w 420"/>
                    <a:gd name="T11" fmla="*/ 173 h 586"/>
                    <a:gd name="T12" fmla="*/ 420 w 420"/>
                    <a:gd name="T13" fmla="*/ 205 h 586"/>
                    <a:gd name="T14" fmla="*/ 380 w 420"/>
                    <a:gd name="T15" fmla="*/ 300 h 586"/>
                    <a:gd name="T16" fmla="*/ 317 w 420"/>
                    <a:gd name="T17" fmla="*/ 358 h 586"/>
                    <a:gd name="T18" fmla="*/ 241 w 420"/>
                    <a:gd name="T19" fmla="*/ 400 h 586"/>
                    <a:gd name="T20" fmla="*/ 201 w 420"/>
                    <a:gd name="T21" fmla="*/ 426 h 586"/>
                    <a:gd name="T22" fmla="*/ 132 w 420"/>
                    <a:gd name="T23" fmla="*/ 439 h 586"/>
                    <a:gd name="T24" fmla="*/ 129 w 420"/>
                    <a:gd name="T25" fmla="*/ 465 h 586"/>
                    <a:gd name="T26" fmla="*/ 182 w 420"/>
                    <a:gd name="T27" fmla="*/ 488 h 586"/>
                    <a:gd name="T28" fmla="*/ 258 w 420"/>
                    <a:gd name="T29" fmla="*/ 508 h 586"/>
                    <a:gd name="T30" fmla="*/ 330 w 420"/>
                    <a:gd name="T31" fmla="*/ 547 h 586"/>
                    <a:gd name="T32" fmla="*/ 301 w 420"/>
                    <a:gd name="T33" fmla="*/ 576 h 586"/>
                    <a:gd name="T34" fmla="*/ 271 w 420"/>
                    <a:gd name="T35" fmla="*/ 586 h 586"/>
                    <a:gd name="T36" fmla="*/ 228 w 420"/>
                    <a:gd name="T37" fmla="*/ 543 h 586"/>
                    <a:gd name="T38" fmla="*/ 162 w 420"/>
                    <a:gd name="T39" fmla="*/ 517 h 586"/>
                    <a:gd name="T40" fmla="*/ 109 w 420"/>
                    <a:gd name="T41" fmla="*/ 498 h 586"/>
                    <a:gd name="T42" fmla="*/ 109 w 420"/>
                    <a:gd name="T43" fmla="*/ 459 h 586"/>
                    <a:gd name="T44" fmla="*/ 119 w 420"/>
                    <a:gd name="T45" fmla="*/ 417 h 586"/>
                    <a:gd name="T46" fmla="*/ 152 w 420"/>
                    <a:gd name="T47" fmla="*/ 400 h 586"/>
                    <a:gd name="T48" fmla="*/ 258 w 420"/>
                    <a:gd name="T49" fmla="*/ 358 h 586"/>
                    <a:gd name="T50" fmla="*/ 317 w 420"/>
                    <a:gd name="T51" fmla="*/ 293 h 586"/>
                    <a:gd name="T52" fmla="*/ 360 w 420"/>
                    <a:gd name="T53" fmla="*/ 225 h 586"/>
                    <a:gd name="T54" fmla="*/ 350 w 420"/>
                    <a:gd name="T55" fmla="*/ 192 h 586"/>
                    <a:gd name="T56" fmla="*/ 317 w 420"/>
                    <a:gd name="T57" fmla="*/ 153 h 586"/>
                    <a:gd name="T58" fmla="*/ 238 w 420"/>
                    <a:gd name="T59" fmla="*/ 98 h 586"/>
                    <a:gd name="T60" fmla="*/ 142 w 420"/>
                    <a:gd name="T61" fmla="*/ 78 h 586"/>
                    <a:gd name="T62" fmla="*/ 79 w 420"/>
                    <a:gd name="T63" fmla="*/ 75 h 586"/>
                    <a:gd name="T64" fmla="*/ 23 w 420"/>
                    <a:gd name="T65" fmla="*/ 75 h 586"/>
                    <a:gd name="T66" fmla="*/ 0 w 420"/>
                    <a:gd name="T67" fmla="*/ 39 h 586"/>
                    <a:gd name="T68" fmla="*/ 23 w 420"/>
                    <a:gd name="T69" fmla="*/ 0 h 5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420"/>
                    <a:gd name="T106" fmla="*/ 0 h 586"/>
                    <a:gd name="T107" fmla="*/ 420 w 420"/>
                    <a:gd name="T108" fmla="*/ 586 h 58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420" h="586">
                      <a:moveTo>
                        <a:pt x="23" y="0"/>
                      </a:moveTo>
                      <a:lnTo>
                        <a:pt x="109" y="10"/>
                      </a:lnTo>
                      <a:lnTo>
                        <a:pt x="198" y="26"/>
                      </a:lnTo>
                      <a:lnTo>
                        <a:pt x="291" y="78"/>
                      </a:lnTo>
                      <a:lnTo>
                        <a:pt x="357" y="117"/>
                      </a:lnTo>
                      <a:lnTo>
                        <a:pt x="400" y="173"/>
                      </a:lnTo>
                      <a:lnTo>
                        <a:pt x="420" y="205"/>
                      </a:lnTo>
                      <a:lnTo>
                        <a:pt x="380" y="300"/>
                      </a:lnTo>
                      <a:lnTo>
                        <a:pt x="317" y="358"/>
                      </a:lnTo>
                      <a:lnTo>
                        <a:pt x="241" y="400"/>
                      </a:lnTo>
                      <a:lnTo>
                        <a:pt x="201" y="426"/>
                      </a:lnTo>
                      <a:lnTo>
                        <a:pt x="132" y="439"/>
                      </a:lnTo>
                      <a:lnTo>
                        <a:pt x="129" y="465"/>
                      </a:lnTo>
                      <a:lnTo>
                        <a:pt x="182" y="488"/>
                      </a:lnTo>
                      <a:lnTo>
                        <a:pt x="258" y="508"/>
                      </a:lnTo>
                      <a:lnTo>
                        <a:pt x="330" y="547"/>
                      </a:lnTo>
                      <a:lnTo>
                        <a:pt x="301" y="576"/>
                      </a:lnTo>
                      <a:lnTo>
                        <a:pt x="271" y="586"/>
                      </a:lnTo>
                      <a:lnTo>
                        <a:pt x="228" y="543"/>
                      </a:lnTo>
                      <a:lnTo>
                        <a:pt x="162" y="517"/>
                      </a:lnTo>
                      <a:lnTo>
                        <a:pt x="109" y="498"/>
                      </a:lnTo>
                      <a:lnTo>
                        <a:pt x="109" y="459"/>
                      </a:lnTo>
                      <a:lnTo>
                        <a:pt x="119" y="417"/>
                      </a:lnTo>
                      <a:lnTo>
                        <a:pt x="152" y="400"/>
                      </a:lnTo>
                      <a:lnTo>
                        <a:pt x="258" y="358"/>
                      </a:lnTo>
                      <a:lnTo>
                        <a:pt x="317" y="293"/>
                      </a:lnTo>
                      <a:lnTo>
                        <a:pt x="360" y="225"/>
                      </a:lnTo>
                      <a:lnTo>
                        <a:pt x="350" y="192"/>
                      </a:lnTo>
                      <a:lnTo>
                        <a:pt x="317" y="153"/>
                      </a:lnTo>
                      <a:lnTo>
                        <a:pt x="238" y="98"/>
                      </a:lnTo>
                      <a:lnTo>
                        <a:pt x="142" y="78"/>
                      </a:lnTo>
                      <a:lnTo>
                        <a:pt x="79" y="75"/>
                      </a:lnTo>
                      <a:lnTo>
                        <a:pt x="23" y="75"/>
                      </a:lnTo>
                      <a:lnTo>
                        <a:pt x="0" y="39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1" name="Freeform 46"/>
                <p:cNvSpPr>
                  <a:spLocks/>
                </p:cNvSpPr>
                <p:nvPr/>
              </p:nvSpPr>
              <p:spPr bwMode="auto">
                <a:xfrm>
                  <a:off x="2953" y="2455"/>
                  <a:ext cx="511" cy="947"/>
                </a:xfrm>
                <a:custGeom>
                  <a:avLst/>
                  <a:gdLst>
                    <a:gd name="T0" fmla="*/ 59 w 511"/>
                    <a:gd name="T1" fmla="*/ 0 h 947"/>
                    <a:gd name="T2" fmla="*/ 13 w 511"/>
                    <a:gd name="T3" fmla="*/ 0 h 947"/>
                    <a:gd name="T4" fmla="*/ 0 w 511"/>
                    <a:gd name="T5" fmla="*/ 68 h 947"/>
                    <a:gd name="T6" fmla="*/ 33 w 511"/>
                    <a:gd name="T7" fmla="*/ 108 h 947"/>
                    <a:gd name="T8" fmla="*/ 139 w 511"/>
                    <a:gd name="T9" fmla="*/ 202 h 947"/>
                    <a:gd name="T10" fmla="*/ 232 w 511"/>
                    <a:gd name="T11" fmla="*/ 322 h 947"/>
                    <a:gd name="T12" fmla="*/ 292 w 511"/>
                    <a:gd name="T13" fmla="*/ 446 h 947"/>
                    <a:gd name="T14" fmla="*/ 301 w 511"/>
                    <a:gd name="T15" fmla="*/ 527 h 947"/>
                    <a:gd name="T16" fmla="*/ 298 w 511"/>
                    <a:gd name="T17" fmla="*/ 586 h 947"/>
                    <a:gd name="T18" fmla="*/ 272 w 511"/>
                    <a:gd name="T19" fmla="*/ 719 h 947"/>
                    <a:gd name="T20" fmla="*/ 238 w 511"/>
                    <a:gd name="T21" fmla="*/ 827 h 947"/>
                    <a:gd name="T22" fmla="*/ 209 w 511"/>
                    <a:gd name="T23" fmla="*/ 889 h 947"/>
                    <a:gd name="T24" fmla="*/ 202 w 511"/>
                    <a:gd name="T25" fmla="*/ 928 h 947"/>
                    <a:gd name="T26" fmla="*/ 232 w 511"/>
                    <a:gd name="T27" fmla="*/ 928 h 947"/>
                    <a:gd name="T28" fmla="*/ 278 w 511"/>
                    <a:gd name="T29" fmla="*/ 915 h 947"/>
                    <a:gd name="T30" fmla="*/ 292 w 511"/>
                    <a:gd name="T31" fmla="*/ 918 h 947"/>
                    <a:gd name="T32" fmla="*/ 388 w 511"/>
                    <a:gd name="T33" fmla="*/ 924 h 947"/>
                    <a:gd name="T34" fmla="*/ 461 w 511"/>
                    <a:gd name="T35" fmla="*/ 947 h 947"/>
                    <a:gd name="T36" fmla="*/ 487 w 511"/>
                    <a:gd name="T37" fmla="*/ 934 h 947"/>
                    <a:gd name="T38" fmla="*/ 511 w 511"/>
                    <a:gd name="T39" fmla="*/ 885 h 947"/>
                    <a:gd name="T40" fmla="*/ 487 w 511"/>
                    <a:gd name="T41" fmla="*/ 859 h 947"/>
                    <a:gd name="T42" fmla="*/ 378 w 511"/>
                    <a:gd name="T43" fmla="*/ 856 h 947"/>
                    <a:gd name="T44" fmla="*/ 301 w 511"/>
                    <a:gd name="T45" fmla="*/ 866 h 947"/>
                    <a:gd name="T46" fmla="*/ 262 w 511"/>
                    <a:gd name="T47" fmla="*/ 885 h 947"/>
                    <a:gd name="T48" fmla="*/ 268 w 511"/>
                    <a:gd name="T49" fmla="*/ 840 h 947"/>
                    <a:gd name="T50" fmla="*/ 308 w 511"/>
                    <a:gd name="T51" fmla="*/ 771 h 947"/>
                    <a:gd name="T52" fmla="*/ 341 w 511"/>
                    <a:gd name="T53" fmla="*/ 664 h 947"/>
                    <a:gd name="T54" fmla="*/ 368 w 511"/>
                    <a:gd name="T55" fmla="*/ 573 h 947"/>
                    <a:gd name="T56" fmla="*/ 348 w 511"/>
                    <a:gd name="T57" fmla="*/ 469 h 947"/>
                    <a:gd name="T58" fmla="*/ 318 w 511"/>
                    <a:gd name="T59" fmla="*/ 358 h 947"/>
                    <a:gd name="T60" fmla="*/ 258 w 511"/>
                    <a:gd name="T61" fmla="*/ 231 h 947"/>
                    <a:gd name="T62" fmla="*/ 172 w 511"/>
                    <a:gd name="T63" fmla="*/ 114 h 947"/>
                    <a:gd name="T64" fmla="*/ 99 w 511"/>
                    <a:gd name="T65" fmla="*/ 29 h 947"/>
                    <a:gd name="T66" fmla="*/ 59 w 511"/>
                    <a:gd name="T67" fmla="*/ 0 h 94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511"/>
                    <a:gd name="T103" fmla="*/ 0 h 947"/>
                    <a:gd name="T104" fmla="*/ 511 w 511"/>
                    <a:gd name="T105" fmla="*/ 947 h 94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511" h="947">
                      <a:moveTo>
                        <a:pt x="59" y="0"/>
                      </a:moveTo>
                      <a:lnTo>
                        <a:pt x="13" y="0"/>
                      </a:lnTo>
                      <a:lnTo>
                        <a:pt x="0" y="68"/>
                      </a:lnTo>
                      <a:lnTo>
                        <a:pt x="33" y="108"/>
                      </a:lnTo>
                      <a:lnTo>
                        <a:pt x="139" y="202"/>
                      </a:lnTo>
                      <a:lnTo>
                        <a:pt x="232" y="322"/>
                      </a:lnTo>
                      <a:lnTo>
                        <a:pt x="292" y="446"/>
                      </a:lnTo>
                      <a:lnTo>
                        <a:pt x="301" y="527"/>
                      </a:lnTo>
                      <a:lnTo>
                        <a:pt x="298" y="586"/>
                      </a:lnTo>
                      <a:lnTo>
                        <a:pt x="272" y="719"/>
                      </a:lnTo>
                      <a:lnTo>
                        <a:pt x="238" y="827"/>
                      </a:lnTo>
                      <a:lnTo>
                        <a:pt x="209" y="889"/>
                      </a:lnTo>
                      <a:lnTo>
                        <a:pt x="202" y="928"/>
                      </a:lnTo>
                      <a:lnTo>
                        <a:pt x="232" y="928"/>
                      </a:lnTo>
                      <a:lnTo>
                        <a:pt x="278" y="915"/>
                      </a:lnTo>
                      <a:lnTo>
                        <a:pt x="292" y="918"/>
                      </a:lnTo>
                      <a:lnTo>
                        <a:pt x="388" y="924"/>
                      </a:lnTo>
                      <a:lnTo>
                        <a:pt x="461" y="947"/>
                      </a:lnTo>
                      <a:lnTo>
                        <a:pt x="487" y="934"/>
                      </a:lnTo>
                      <a:lnTo>
                        <a:pt x="511" y="885"/>
                      </a:lnTo>
                      <a:lnTo>
                        <a:pt x="487" y="859"/>
                      </a:lnTo>
                      <a:lnTo>
                        <a:pt x="378" y="856"/>
                      </a:lnTo>
                      <a:lnTo>
                        <a:pt x="301" y="866"/>
                      </a:lnTo>
                      <a:lnTo>
                        <a:pt x="262" y="885"/>
                      </a:lnTo>
                      <a:lnTo>
                        <a:pt x="268" y="840"/>
                      </a:lnTo>
                      <a:lnTo>
                        <a:pt x="308" y="771"/>
                      </a:lnTo>
                      <a:lnTo>
                        <a:pt x="341" y="664"/>
                      </a:lnTo>
                      <a:lnTo>
                        <a:pt x="368" y="573"/>
                      </a:lnTo>
                      <a:lnTo>
                        <a:pt x="348" y="469"/>
                      </a:lnTo>
                      <a:lnTo>
                        <a:pt x="318" y="358"/>
                      </a:lnTo>
                      <a:lnTo>
                        <a:pt x="258" y="231"/>
                      </a:lnTo>
                      <a:lnTo>
                        <a:pt x="172" y="114"/>
                      </a:lnTo>
                      <a:lnTo>
                        <a:pt x="99" y="29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22" name="Freeform 47"/>
                <p:cNvSpPr>
                  <a:spLocks/>
                </p:cNvSpPr>
                <p:nvPr/>
              </p:nvSpPr>
              <p:spPr bwMode="auto">
                <a:xfrm>
                  <a:off x="2632" y="2453"/>
                  <a:ext cx="344" cy="965"/>
                </a:xfrm>
                <a:custGeom>
                  <a:avLst/>
                  <a:gdLst>
                    <a:gd name="T0" fmla="*/ 238 w 344"/>
                    <a:gd name="T1" fmla="*/ 0 h 965"/>
                    <a:gd name="T2" fmla="*/ 195 w 344"/>
                    <a:gd name="T3" fmla="*/ 91 h 965"/>
                    <a:gd name="T4" fmla="*/ 165 w 344"/>
                    <a:gd name="T5" fmla="*/ 224 h 965"/>
                    <a:gd name="T6" fmla="*/ 129 w 344"/>
                    <a:gd name="T7" fmla="*/ 371 h 965"/>
                    <a:gd name="T8" fmla="*/ 96 w 344"/>
                    <a:gd name="T9" fmla="*/ 520 h 965"/>
                    <a:gd name="T10" fmla="*/ 96 w 344"/>
                    <a:gd name="T11" fmla="*/ 575 h 965"/>
                    <a:gd name="T12" fmla="*/ 129 w 344"/>
                    <a:gd name="T13" fmla="*/ 673 h 965"/>
                    <a:gd name="T14" fmla="*/ 175 w 344"/>
                    <a:gd name="T15" fmla="*/ 725 h 965"/>
                    <a:gd name="T16" fmla="*/ 218 w 344"/>
                    <a:gd name="T17" fmla="*/ 790 h 965"/>
                    <a:gd name="T18" fmla="*/ 248 w 344"/>
                    <a:gd name="T19" fmla="*/ 838 h 965"/>
                    <a:gd name="T20" fmla="*/ 235 w 344"/>
                    <a:gd name="T21" fmla="*/ 861 h 965"/>
                    <a:gd name="T22" fmla="*/ 159 w 344"/>
                    <a:gd name="T23" fmla="*/ 871 h 965"/>
                    <a:gd name="T24" fmla="*/ 36 w 344"/>
                    <a:gd name="T25" fmla="*/ 890 h 965"/>
                    <a:gd name="T26" fmla="*/ 0 w 344"/>
                    <a:gd name="T27" fmla="*/ 920 h 965"/>
                    <a:gd name="T28" fmla="*/ 30 w 344"/>
                    <a:gd name="T29" fmla="*/ 946 h 965"/>
                    <a:gd name="T30" fmla="*/ 99 w 344"/>
                    <a:gd name="T31" fmla="*/ 965 h 965"/>
                    <a:gd name="T32" fmla="*/ 179 w 344"/>
                    <a:gd name="T33" fmla="*/ 926 h 965"/>
                    <a:gd name="T34" fmla="*/ 238 w 344"/>
                    <a:gd name="T35" fmla="*/ 900 h 965"/>
                    <a:gd name="T36" fmla="*/ 314 w 344"/>
                    <a:gd name="T37" fmla="*/ 890 h 965"/>
                    <a:gd name="T38" fmla="*/ 344 w 344"/>
                    <a:gd name="T39" fmla="*/ 881 h 965"/>
                    <a:gd name="T40" fmla="*/ 334 w 344"/>
                    <a:gd name="T41" fmla="*/ 848 h 965"/>
                    <a:gd name="T42" fmla="*/ 248 w 344"/>
                    <a:gd name="T43" fmla="*/ 764 h 965"/>
                    <a:gd name="T44" fmla="*/ 198 w 344"/>
                    <a:gd name="T45" fmla="*/ 676 h 965"/>
                    <a:gd name="T46" fmla="*/ 155 w 344"/>
                    <a:gd name="T47" fmla="*/ 617 h 965"/>
                    <a:gd name="T48" fmla="*/ 149 w 344"/>
                    <a:gd name="T49" fmla="*/ 559 h 965"/>
                    <a:gd name="T50" fmla="*/ 169 w 344"/>
                    <a:gd name="T51" fmla="*/ 462 h 965"/>
                    <a:gd name="T52" fmla="*/ 215 w 344"/>
                    <a:gd name="T53" fmla="*/ 361 h 965"/>
                    <a:gd name="T54" fmla="*/ 265 w 344"/>
                    <a:gd name="T55" fmla="*/ 189 h 965"/>
                    <a:gd name="T56" fmla="*/ 308 w 344"/>
                    <a:gd name="T57" fmla="*/ 88 h 965"/>
                    <a:gd name="T58" fmla="*/ 304 w 344"/>
                    <a:gd name="T59" fmla="*/ 29 h 965"/>
                    <a:gd name="T60" fmla="*/ 265 w 344"/>
                    <a:gd name="T61" fmla="*/ 0 h 965"/>
                    <a:gd name="T62" fmla="*/ 238 w 344"/>
                    <a:gd name="T63" fmla="*/ 0 h 96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44"/>
                    <a:gd name="T97" fmla="*/ 0 h 965"/>
                    <a:gd name="T98" fmla="*/ 344 w 344"/>
                    <a:gd name="T99" fmla="*/ 965 h 96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44" h="965">
                      <a:moveTo>
                        <a:pt x="238" y="0"/>
                      </a:moveTo>
                      <a:lnTo>
                        <a:pt x="195" y="91"/>
                      </a:lnTo>
                      <a:lnTo>
                        <a:pt x="165" y="224"/>
                      </a:lnTo>
                      <a:lnTo>
                        <a:pt x="129" y="371"/>
                      </a:lnTo>
                      <a:lnTo>
                        <a:pt x="96" y="520"/>
                      </a:lnTo>
                      <a:lnTo>
                        <a:pt x="96" y="575"/>
                      </a:lnTo>
                      <a:lnTo>
                        <a:pt x="129" y="673"/>
                      </a:lnTo>
                      <a:lnTo>
                        <a:pt x="175" y="725"/>
                      </a:lnTo>
                      <a:lnTo>
                        <a:pt x="218" y="790"/>
                      </a:lnTo>
                      <a:lnTo>
                        <a:pt x="248" y="838"/>
                      </a:lnTo>
                      <a:lnTo>
                        <a:pt x="235" y="861"/>
                      </a:lnTo>
                      <a:lnTo>
                        <a:pt x="159" y="871"/>
                      </a:lnTo>
                      <a:lnTo>
                        <a:pt x="36" y="890"/>
                      </a:lnTo>
                      <a:lnTo>
                        <a:pt x="0" y="920"/>
                      </a:lnTo>
                      <a:lnTo>
                        <a:pt x="30" y="946"/>
                      </a:lnTo>
                      <a:lnTo>
                        <a:pt x="99" y="965"/>
                      </a:lnTo>
                      <a:lnTo>
                        <a:pt x="179" y="926"/>
                      </a:lnTo>
                      <a:lnTo>
                        <a:pt x="238" y="900"/>
                      </a:lnTo>
                      <a:lnTo>
                        <a:pt x="314" y="890"/>
                      </a:lnTo>
                      <a:lnTo>
                        <a:pt x="344" y="881"/>
                      </a:lnTo>
                      <a:lnTo>
                        <a:pt x="334" y="848"/>
                      </a:lnTo>
                      <a:lnTo>
                        <a:pt x="248" y="764"/>
                      </a:lnTo>
                      <a:lnTo>
                        <a:pt x="198" y="676"/>
                      </a:lnTo>
                      <a:lnTo>
                        <a:pt x="155" y="617"/>
                      </a:lnTo>
                      <a:lnTo>
                        <a:pt x="149" y="559"/>
                      </a:lnTo>
                      <a:lnTo>
                        <a:pt x="169" y="462"/>
                      </a:lnTo>
                      <a:lnTo>
                        <a:pt x="215" y="361"/>
                      </a:lnTo>
                      <a:lnTo>
                        <a:pt x="265" y="189"/>
                      </a:lnTo>
                      <a:lnTo>
                        <a:pt x="308" y="88"/>
                      </a:lnTo>
                      <a:lnTo>
                        <a:pt x="304" y="29"/>
                      </a:lnTo>
                      <a:lnTo>
                        <a:pt x="265" y="0"/>
                      </a:lnTo>
                      <a:lnTo>
                        <a:pt x="23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2014" name="Group 48"/>
              <p:cNvGrpSpPr>
                <a:grpSpLocks/>
              </p:cNvGrpSpPr>
              <p:nvPr/>
            </p:nvGrpSpPr>
            <p:grpSpPr bwMode="auto">
              <a:xfrm>
                <a:off x="3000" y="903"/>
                <a:ext cx="211" cy="285"/>
                <a:chOff x="3000" y="903"/>
                <a:chExt cx="211" cy="285"/>
              </a:xfrm>
            </p:grpSpPr>
            <p:sp>
              <p:nvSpPr>
                <p:cNvPr id="42015" name="Freeform 49"/>
                <p:cNvSpPr>
                  <a:spLocks/>
                </p:cNvSpPr>
                <p:nvPr/>
              </p:nvSpPr>
              <p:spPr bwMode="auto">
                <a:xfrm>
                  <a:off x="3041" y="903"/>
                  <a:ext cx="170" cy="198"/>
                </a:xfrm>
                <a:custGeom>
                  <a:avLst/>
                  <a:gdLst>
                    <a:gd name="T0" fmla="*/ 20 w 170"/>
                    <a:gd name="T1" fmla="*/ 9 h 198"/>
                    <a:gd name="T2" fmla="*/ 66 w 170"/>
                    <a:gd name="T3" fmla="*/ 0 h 198"/>
                    <a:gd name="T4" fmla="*/ 110 w 170"/>
                    <a:gd name="T5" fmla="*/ 3 h 198"/>
                    <a:gd name="T6" fmla="*/ 150 w 170"/>
                    <a:gd name="T7" fmla="*/ 22 h 198"/>
                    <a:gd name="T8" fmla="*/ 170 w 170"/>
                    <a:gd name="T9" fmla="*/ 58 h 198"/>
                    <a:gd name="T10" fmla="*/ 170 w 170"/>
                    <a:gd name="T11" fmla="*/ 87 h 198"/>
                    <a:gd name="T12" fmla="*/ 150 w 170"/>
                    <a:gd name="T13" fmla="*/ 126 h 198"/>
                    <a:gd name="T14" fmla="*/ 116 w 170"/>
                    <a:gd name="T15" fmla="*/ 149 h 198"/>
                    <a:gd name="T16" fmla="*/ 66 w 170"/>
                    <a:gd name="T17" fmla="*/ 149 h 198"/>
                    <a:gd name="T18" fmla="*/ 36 w 170"/>
                    <a:gd name="T19" fmla="*/ 168 h 198"/>
                    <a:gd name="T20" fmla="*/ 26 w 170"/>
                    <a:gd name="T21" fmla="*/ 198 h 198"/>
                    <a:gd name="T22" fmla="*/ 0 w 170"/>
                    <a:gd name="T23" fmla="*/ 188 h 198"/>
                    <a:gd name="T24" fmla="*/ 10 w 170"/>
                    <a:gd name="T25" fmla="*/ 149 h 198"/>
                    <a:gd name="T26" fmla="*/ 46 w 170"/>
                    <a:gd name="T27" fmla="*/ 126 h 198"/>
                    <a:gd name="T28" fmla="*/ 106 w 170"/>
                    <a:gd name="T29" fmla="*/ 120 h 198"/>
                    <a:gd name="T30" fmla="*/ 130 w 170"/>
                    <a:gd name="T31" fmla="*/ 97 h 198"/>
                    <a:gd name="T32" fmla="*/ 136 w 170"/>
                    <a:gd name="T33" fmla="*/ 61 h 198"/>
                    <a:gd name="T34" fmla="*/ 110 w 170"/>
                    <a:gd name="T35" fmla="*/ 29 h 198"/>
                    <a:gd name="T36" fmla="*/ 70 w 170"/>
                    <a:gd name="T37" fmla="*/ 29 h 198"/>
                    <a:gd name="T38" fmla="*/ 26 w 170"/>
                    <a:gd name="T39" fmla="*/ 39 h 198"/>
                    <a:gd name="T40" fmla="*/ 10 w 170"/>
                    <a:gd name="T41" fmla="*/ 29 h 198"/>
                    <a:gd name="T42" fmla="*/ 20 w 170"/>
                    <a:gd name="T43" fmla="*/ 9 h 19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0"/>
                    <a:gd name="T67" fmla="*/ 0 h 198"/>
                    <a:gd name="T68" fmla="*/ 170 w 170"/>
                    <a:gd name="T69" fmla="*/ 198 h 198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0" h="198">
                      <a:moveTo>
                        <a:pt x="20" y="9"/>
                      </a:moveTo>
                      <a:lnTo>
                        <a:pt x="66" y="0"/>
                      </a:lnTo>
                      <a:lnTo>
                        <a:pt x="110" y="3"/>
                      </a:lnTo>
                      <a:lnTo>
                        <a:pt x="150" y="22"/>
                      </a:lnTo>
                      <a:lnTo>
                        <a:pt x="170" y="58"/>
                      </a:lnTo>
                      <a:lnTo>
                        <a:pt x="170" y="87"/>
                      </a:lnTo>
                      <a:lnTo>
                        <a:pt x="150" y="126"/>
                      </a:lnTo>
                      <a:lnTo>
                        <a:pt x="116" y="149"/>
                      </a:lnTo>
                      <a:lnTo>
                        <a:pt x="66" y="149"/>
                      </a:lnTo>
                      <a:lnTo>
                        <a:pt x="36" y="168"/>
                      </a:lnTo>
                      <a:lnTo>
                        <a:pt x="26" y="198"/>
                      </a:lnTo>
                      <a:lnTo>
                        <a:pt x="0" y="188"/>
                      </a:lnTo>
                      <a:lnTo>
                        <a:pt x="10" y="149"/>
                      </a:lnTo>
                      <a:lnTo>
                        <a:pt x="46" y="126"/>
                      </a:lnTo>
                      <a:lnTo>
                        <a:pt x="106" y="120"/>
                      </a:lnTo>
                      <a:lnTo>
                        <a:pt x="130" y="97"/>
                      </a:lnTo>
                      <a:lnTo>
                        <a:pt x="136" y="61"/>
                      </a:lnTo>
                      <a:lnTo>
                        <a:pt x="110" y="29"/>
                      </a:lnTo>
                      <a:lnTo>
                        <a:pt x="70" y="29"/>
                      </a:lnTo>
                      <a:lnTo>
                        <a:pt x="26" y="39"/>
                      </a:lnTo>
                      <a:lnTo>
                        <a:pt x="10" y="29"/>
                      </a:lnTo>
                      <a:lnTo>
                        <a:pt x="2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16" name="Freeform 50"/>
                <p:cNvSpPr>
                  <a:spLocks/>
                </p:cNvSpPr>
                <p:nvPr/>
              </p:nvSpPr>
              <p:spPr bwMode="auto">
                <a:xfrm>
                  <a:off x="3000" y="1134"/>
                  <a:ext cx="53" cy="54"/>
                </a:xfrm>
                <a:custGeom>
                  <a:avLst/>
                  <a:gdLst>
                    <a:gd name="T0" fmla="*/ 53 w 53"/>
                    <a:gd name="T1" fmla="*/ 3 h 54"/>
                    <a:gd name="T2" fmla="*/ 26 w 53"/>
                    <a:gd name="T3" fmla="*/ 0 h 54"/>
                    <a:gd name="T4" fmla="*/ 8 w 53"/>
                    <a:gd name="T5" fmla="*/ 20 h 54"/>
                    <a:gd name="T6" fmla="*/ 0 w 53"/>
                    <a:gd name="T7" fmla="*/ 51 h 54"/>
                    <a:gd name="T8" fmla="*/ 26 w 53"/>
                    <a:gd name="T9" fmla="*/ 54 h 54"/>
                    <a:gd name="T10" fmla="*/ 48 w 53"/>
                    <a:gd name="T11" fmla="*/ 40 h 54"/>
                    <a:gd name="T12" fmla="*/ 53 w 53"/>
                    <a:gd name="T13" fmla="*/ 3 h 5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3"/>
                    <a:gd name="T22" fmla="*/ 0 h 54"/>
                    <a:gd name="T23" fmla="*/ 53 w 53"/>
                    <a:gd name="T24" fmla="*/ 54 h 5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3" h="54">
                      <a:moveTo>
                        <a:pt x="53" y="3"/>
                      </a:moveTo>
                      <a:lnTo>
                        <a:pt x="26" y="0"/>
                      </a:lnTo>
                      <a:lnTo>
                        <a:pt x="8" y="20"/>
                      </a:lnTo>
                      <a:lnTo>
                        <a:pt x="0" y="51"/>
                      </a:lnTo>
                      <a:lnTo>
                        <a:pt x="26" y="54"/>
                      </a:lnTo>
                      <a:lnTo>
                        <a:pt x="48" y="40"/>
                      </a:lnTo>
                      <a:lnTo>
                        <a:pt x="5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2011" name="Text Box 51"/>
            <p:cNvSpPr txBox="1">
              <a:spLocks noChangeArrowheads="1"/>
            </p:cNvSpPr>
            <p:nvPr/>
          </p:nvSpPr>
          <p:spPr bwMode="auto">
            <a:xfrm rot="10800000" flipH="1">
              <a:off x="4825" y="1841"/>
              <a:ext cx="86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Humm… Why</a:t>
              </a:r>
              <a:br>
                <a:rPr lang="en-US" sz="1400" b="0">
                  <a:latin typeface="Tahoma" charset="0"/>
                  <a:cs typeface="Tahoma" charset="0"/>
                </a:rPr>
              </a:br>
              <a:r>
                <a:rPr lang="en-US" sz="1400" b="0">
                  <a:latin typeface="Tahoma" charset="0"/>
                  <a:cs typeface="Tahoma" charset="0"/>
                </a:rPr>
                <a:t>is that the TOP</a:t>
              </a:r>
              <a:br>
                <a:rPr lang="en-US" sz="1400" b="0">
                  <a:latin typeface="Tahoma" charset="0"/>
                  <a:cs typeface="Tahoma" charset="0"/>
                </a:rPr>
              </a:br>
              <a:r>
                <a:rPr lang="en-US" sz="1400" b="0">
                  <a:latin typeface="Tahoma" charset="0"/>
                  <a:cs typeface="Tahoma" charset="0"/>
                </a:rPr>
                <a:t>of the stack?</a:t>
              </a:r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42012" name="Line 52"/>
            <p:cNvSpPr>
              <a:spLocks noChangeShapeType="1"/>
            </p:cNvSpPr>
            <p:nvPr/>
          </p:nvSpPr>
          <p:spPr bwMode="auto">
            <a:xfrm flipH="1" flipV="1">
              <a:off x="5163" y="165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3" name="Rectangle 56"/>
          <p:cNvSpPr>
            <a:spLocks noChangeArrowheads="1"/>
          </p:cNvSpPr>
          <p:nvPr/>
        </p:nvSpPr>
        <p:spPr bwMode="auto">
          <a:xfrm>
            <a:off x="6186488" y="4714875"/>
            <a:ext cx="1417637" cy="2381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900">
                <a:latin typeface="Tahoma" charset="0"/>
                <a:cs typeface="Tahoma" charset="0"/>
              </a:rPr>
              <a:t>Reserved</a:t>
            </a:r>
          </a:p>
        </p:txBody>
      </p:sp>
      <p:grpSp>
        <p:nvGrpSpPr>
          <p:cNvPr id="41994" name="Group 75"/>
          <p:cNvGrpSpPr>
            <a:grpSpLocks/>
          </p:cNvGrpSpPr>
          <p:nvPr/>
        </p:nvGrpSpPr>
        <p:grpSpPr bwMode="auto">
          <a:xfrm>
            <a:off x="6186488" y="4257675"/>
            <a:ext cx="1417637" cy="461963"/>
            <a:chOff x="3905" y="2682"/>
            <a:chExt cx="893" cy="291"/>
          </a:xfrm>
        </p:grpSpPr>
        <p:sp>
          <p:nvSpPr>
            <p:cNvPr id="42008" name="Rectangle 57"/>
            <p:cNvSpPr>
              <a:spLocks noChangeArrowheads="1"/>
            </p:cNvSpPr>
            <p:nvPr/>
          </p:nvSpPr>
          <p:spPr bwMode="auto">
            <a:xfrm>
              <a:off x="3905" y="2682"/>
              <a:ext cx="893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2009" name="Text Box 60"/>
            <p:cNvSpPr txBox="1">
              <a:spLocks noChangeArrowheads="1"/>
            </p:cNvSpPr>
            <p:nvPr/>
          </p:nvSpPr>
          <p:spPr bwMode="auto">
            <a:xfrm>
              <a:off x="3918" y="2682"/>
              <a:ext cx="8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1200">
                  <a:latin typeface="Tahoma" charset="0"/>
                  <a:cs typeface="Tahoma" charset="0"/>
                </a:rPr>
                <a:t>“</a:t>
              </a:r>
              <a:r>
                <a:rPr lang="en-US" altLang="ja-JP" sz="1200">
                  <a:latin typeface="Tahoma" charset="0"/>
                  <a:cs typeface="Tahoma" charset="0"/>
                </a:rPr>
                <a:t>text</a:t>
              </a:r>
              <a:r>
                <a:rPr lang="ja-JP" altLang="en-US" sz="1200">
                  <a:latin typeface="Tahoma" charset="0"/>
                  <a:cs typeface="Tahoma" charset="0"/>
                </a:rPr>
                <a:t>”</a:t>
              </a:r>
              <a:r>
                <a:rPr lang="en-US" altLang="ja-JP" sz="1200">
                  <a:latin typeface="Tahoma" charset="0"/>
                  <a:cs typeface="Tahoma" charset="0"/>
                </a:rPr>
                <a:t> segment</a:t>
              </a:r>
            </a:p>
            <a:p>
              <a:pPr algn="ctr"/>
              <a:r>
                <a:rPr lang="en-US" sz="1200">
                  <a:latin typeface="Tahoma" charset="0"/>
                  <a:cs typeface="Tahoma" charset="0"/>
                </a:rPr>
                <a:t>(Program)</a:t>
              </a:r>
            </a:p>
          </p:txBody>
        </p:sp>
      </p:grpSp>
      <p:grpSp>
        <p:nvGrpSpPr>
          <p:cNvPr id="41995" name="Group 73"/>
          <p:cNvGrpSpPr>
            <a:grpSpLocks/>
          </p:cNvGrpSpPr>
          <p:nvPr/>
        </p:nvGrpSpPr>
        <p:grpSpPr bwMode="auto">
          <a:xfrm>
            <a:off x="6159500" y="1860550"/>
            <a:ext cx="1470025" cy="527050"/>
            <a:chOff x="3871" y="1172"/>
            <a:chExt cx="926" cy="332"/>
          </a:xfrm>
        </p:grpSpPr>
        <p:sp>
          <p:nvSpPr>
            <p:cNvPr id="42006" name="Rectangle 55"/>
            <p:cNvSpPr>
              <a:spLocks noChangeArrowheads="1"/>
            </p:cNvSpPr>
            <p:nvPr/>
          </p:nvSpPr>
          <p:spPr bwMode="auto">
            <a:xfrm>
              <a:off x="3891" y="1213"/>
              <a:ext cx="890" cy="2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2007" name="Text Box 63"/>
            <p:cNvSpPr txBox="1">
              <a:spLocks noChangeArrowheads="1"/>
            </p:cNvSpPr>
            <p:nvPr/>
          </p:nvSpPr>
          <p:spPr bwMode="auto">
            <a:xfrm>
              <a:off x="3871" y="1172"/>
              <a:ext cx="92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1200">
                  <a:latin typeface="Tahoma" charset="0"/>
                  <a:cs typeface="Tahoma" charset="0"/>
                </a:rPr>
                <a:t>“</a:t>
              </a:r>
              <a:r>
                <a:rPr lang="en-US" altLang="ja-JP" sz="1200">
                  <a:latin typeface="Tahoma" charset="0"/>
                  <a:cs typeface="Tahoma" charset="0"/>
                </a:rPr>
                <a:t>stack</a:t>
              </a:r>
              <a:r>
                <a:rPr lang="ja-JP" altLang="en-US" sz="1200">
                  <a:latin typeface="Tahoma" charset="0"/>
                  <a:cs typeface="Tahoma" charset="0"/>
                </a:rPr>
                <a:t>”</a:t>
              </a:r>
              <a:r>
                <a:rPr lang="en-US" altLang="ja-JP" sz="1200">
                  <a:latin typeface="Tahoma" charset="0"/>
                  <a:cs typeface="Tahoma" charset="0"/>
                </a:rPr>
                <a:t> segment</a:t>
              </a:r>
              <a:endParaRPr lang="en-US" sz="1200">
                <a:latin typeface="Tahoma" charset="0"/>
                <a:cs typeface="Tahoma" charset="0"/>
              </a:endParaRPr>
            </a:p>
          </p:txBody>
        </p:sp>
      </p:grpSp>
      <p:sp>
        <p:nvSpPr>
          <p:cNvPr id="41996" name="Line 66"/>
          <p:cNvSpPr>
            <a:spLocks noChangeShapeType="1"/>
          </p:cNvSpPr>
          <p:nvPr/>
        </p:nvSpPr>
        <p:spPr bwMode="auto">
          <a:xfrm>
            <a:off x="6896100" y="2482850"/>
            <a:ext cx="0" cy="169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97" name="Text Box 72"/>
          <p:cNvSpPr txBox="1">
            <a:spLocks noChangeArrowheads="1"/>
          </p:cNvSpPr>
          <p:nvPr/>
        </p:nvSpPr>
        <p:spPr bwMode="auto">
          <a:xfrm>
            <a:off x="5330825" y="1722438"/>
            <a:ext cx="9159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 b="0">
                <a:latin typeface="Tahoma" charset="0"/>
                <a:cs typeface="Tahoma" charset="0"/>
              </a:rPr>
              <a:t>8000000</a:t>
            </a:r>
            <a:r>
              <a:rPr lang="en-US" sz="1200" b="0" baseline="-25000">
                <a:latin typeface="Tahoma" charset="0"/>
                <a:cs typeface="Tahoma" charset="0"/>
              </a:rPr>
              <a:t>16</a:t>
            </a:r>
          </a:p>
        </p:txBody>
      </p:sp>
      <p:grpSp>
        <p:nvGrpSpPr>
          <p:cNvPr id="41998" name="Group 74"/>
          <p:cNvGrpSpPr>
            <a:grpSpLocks/>
          </p:cNvGrpSpPr>
          <p:nvPr/>
        </p:nvGrpSpPr>
        <p:grpSpPr bwMode="auto">
          <a:xfrm>
            <a:off x="6186488" y="3028950"/>
            <a:ext cx="1417637" cy="547688"/>
            <a:chOff x="3922" y="1908"/>
            <a:chExt cx="893" cy="345"/>
          </a:xfrm>
        </p:grpSpPr>
        <p:sp>
          <p:nvSpPr>
            <p:cNvPr id="42003" name="Rectangle 58"/>
            <p:cNvSpPr>
              <a:spLocks noChangeArrowheads="1"/>
            </p:cNvSpPr>
            <p:nvPr/>
          </p:nvSpPr>
          <p:spPr bwMode="auto">
            <a:xfrm>
              <a:off x="3922" y="1962"/>
              <a:ext cx="893" cy="2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2004" name="Text Box 62"/>
            <p:cNvSpPr txBox="1">
              <a:spLocks noChangeArrowheads="1"/>
            </p:cNvSpPr>
            <p:nvPr/>
          </p:nvSpPr>
          <p:spPr bwMode="auto">
            <a:xfrm>
              <a:off x="4198" y="1908"/>
              <a:ext cx="3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200">
                <a:latin typeface="Tahoma" charset="0"/>
                <a:cs typeface="Tahoma" charset="0"/>
              </a:endParaRPr>
            </a:p>
            <a:p>
              <a:pPr algn="ctr"/>
              <a:r>
                <a:rPr lang="en-US" sz="1200">
                  <a:latin typeface="Tahoma" charset="0"/>
                  <a:cs typeface="Tahoma" charset="0"/>
                </a:rPr>
                <a:t>Data</a:t>
              </a:r>
            </a:p>
          </p:txBody>
        </p:sp>
        <p:sp>
          <p:nvSpPr>
            <p:cNvPr id="42005" name="Line 65"/>
            <p:cNvSpPr>
              <a:spLocks noChangeShapeType="1"/>
            </p:cNvSpPr>
            <p:nvPr/>
          </p:nvSpPr>
          <p:spPr bwMode="auto">
            <a:xfrm>
              <a:off x="3922" y="2166"/>
              <a:ext cx="8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41999" name="Text Box 76"/>
          <p:cNvSpPr txBox="1">
            <a:spLocks noChangeArrowheads="1"/>
          </p:cNvSpPr>
          <p:nvPr/>
        </p:nvSpPr>
        <p:spPr bwMode="auto">
          <a:xfrm>
            <a:off x="5241925" y="3581400"/>
            <a:ext cx="1004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 b="0">
                <a:latin typeface="Tahoma" charset="0"/>
                <a:cs typeface="Tahoma" charset="0"/>
              </a:rPr>
              <a:t>10000000</a:t>
            </a:r>
            <a:r>
              <a:rPr lang="en-US" sz="1200" b="0" baseline="-25000">
                <a:latin typeface="Tahoma" charset="0"/>
                <a:cs typeface="Tahoma" charset="0"/>
              </a:rPr>
              <a:t>16</a:t>
            </a:r>
          </a:p>
        </p:txBody>
      </p:sp>
      <p:sp>
        <p:nvSpPr>
          <p:cNvPr id="42000" name="Text Box 77"/>
          <p:cNvSpPr txBox="1">
            <a:spLocks noChangeArrowheads="1"/>
          </p:cNvSpPr>
          <p:nvPr/>
        </p:nvSpPr>
        <p:spPr bwMode="auto">
          <a:xfrm>
            <a:off x="5241925" y="4602163"/>
            <a:ext cx="1004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 b="0">
                <a:latin typeface="Tahoma" charset="0"/>
                <a:cs typeface="Tahoma" charset="0"/>
              </a:rPr>
              <a:t>00400000</a:t>
            </a:r>
            <a:r>
              <a:rPr lang="en-US" sz="1200" b="0" baseline="-25000">
                <a:latin typeface="Tahoma" charset="0"/>
                <a:cs typeface="Tahoma" charset="0"/>
              </a:rPr>
              <a:t>16</a:t>
            </a:r>
          </a:p>
        </p:txBody>
      </p:sp>
      <p:sp>
        <p:nvSpPr>
          <p:cNvPr id="42001" name="Text Box 83"/>
          <p:cNvSpPr txBox="1">
            <a:spLocks noChangeArrowheads="1"/>
          </p:cNvSpPr>
          <p:nvPr/>
        </p:nvSpPr>
        <p:spPr bwMode="auto">
          <a:xfrm>
            <a:off x="5243513" y="3306763"/>
            <a:ext cx="1004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200" b="0">
                <a:latin typeface="Tahoma" charset="0"/>
                <a:cs typeface="Tahoma" charset="0"/>
              </a:rPr>
              <a:t>10008000</a:t>
            </a:r>
            <a:r>
              <a:rPr lang="en-US" sz="1200" b="0" baseline="-25000">
                <a:latin typeface="Tahoma" charset="0"/>
                <a:cs typeface="Tahoma" charset="0"/>
              </a:rPr>
              <a:t>16</a:t>
            </a:r>
          </a:p>
        </p:txBody>
      </p:sp>
      <p:sp>
        <p:nvSpPr>
          <p:cNvPr id="42002" name="Rectangle 70"/>
          <p:cNvSpPr>
            <a:spLocks noChangeArrowheads="1"/>
          </p:cNvSpPr>
          <p:nvPr/>
        </p:nvSpPr>
        <p:spPr bwMode="auto">
          <a:xfrm>
            <a:off x="6191250" y="2525713"/>
            <a:ext cx="1408113" cy="461962"/>
          </a:xfrm>
          <a:prstGeom prst="rect">
            <a:avLst/>
          </a:prstGeom>
          <a:solidFill>
            <a:srgbClr val="FFD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6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Stack Management Primitives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304800" y="1412776"/>
            <a:ext cx="8610600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/>
          <a:p>
            <a:pPr marL="228600" indent="-228600" algn="l"/>
            <a:r>
              <a:rPr lang="en-US" sz="2000" b="0" dirty="0">
                <a:solidFill>
                  <a:srgbClr val="CC0000"/>
                </a:solidFill>
                <a:latin typeface="Courier New" charset="0"/>
                <a:cs typeface="Tahoma" charset="0"/>
              </a:rPr>
              <a:t>ALLOCATE k</a:t>
            </a:r>
            <a:r>
              <a:rPr lang="en-US" sz="2000" b="0" dirty="0">
                <a:latin typeface="Tahoma" charset="0"/>
                <a:cs typeface="Tahoma" charset="0"/>
              </a:rPr>
              <a:t>: </a:t>
            </a:r>
            <a:r>
              <a:rPr lang="en-US" sz="2000" b="0" dirty="0">
                <a:cs typeface="Tahoma" charset="0"/>
              </a:rPr>
              <a:t>reserve k WORDS of stack</a:t>
            </a:r>
          </a:p>
          <a:p>
            <a:pPr marL="228600" indent="-228600" algn="l"/>
            <a:r>
              <a:rPr lang="en-US" sz="2000" b="0" dirty="0">
                <a:cs typeface="Tahoma" charset="0"/>
              </a:rPr>
              <a:t>     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=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- 4*k</a:t>
            </a:r>
          </a:p>
          <a:p>
            <a:pPr marL="228600" indent="-228600" algn="l"/>
            <a:endParaRPr lang="en-US" sz="2000" b="0" dirty="0">
              <a:latin typeface="Tahoma" charset="0"/>
              <a:cs typeface="Tahoma" charset="0"/>
            </a:endParaRPr>
          </a:p>
          <a:p>
            <a:pPr marL="228600" indent="-228600" algn="l"/>
            <a:endParaRPr lang="en-US" sz="2000" b="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 marL="228600" indent="-228600" algn="l"/>
            <a:r>
              <a:rPr lang="en-US" sz="2000" b="0" dirty="0">
                <a:solidFill>
                  <a:srgbClr val="CC0000"/>
                </a:solidFill>
                <a:latin typeface="Courier New" charset="0"/>
                <a:cs typeface="Tahoma" charset="0"/>
              </a:rPr>
              <a:t>DEALLOCATE k</a:t>
            </a:r>
            <a:r>
              <a:rPr lang="en-US" sz="2000" b="0" dirty="0">
                <a:latin typeface="Tahoma" charset="0"/>
                <a:cs typeface="Tahoma" charset="0"/>
              </a:rPr>
              <a:t>: </a:t>
            </a:r>
            <a:r>
              <a:rPr lang="en-US" sz="2000" b="0" dirty="0">
                <a:cs typeface="Tahoma" charset="0"/>
              </a:rPr>
              <a:t>release k WORDS of stack</a:t>
            </a:r>
          </a:p>
          <a:p>
            <a:pPr marL="228600" indent="-228600" algn="l"/>
            <a:r>
              <a:rPr lang="en-US" sz="2000" b="0" dirty="0">
                <a:cs typeface="Tahoma" charset="0"/>
              </a:rPr>
              <a:t>     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=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+ 4*k</a:t>
            </a:r>
          </a:p>
          <a:p>
            <a:pPr marL="228600" indent="-228600" algn="l"/>
            <a:endParaRPr lang="en-US" sz="2000" b="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 marL="228600" indent="-228600" algn="l">
              <a:lnSpc>
                <a:spcPct val="108000"/>
              </a:lnSpc>
            </a:pPr>
            <a:endParaRPr lang="en-US" sz="2000" b="0" dirty="0">
              <a:solidFill>
                <a:srgbClr val="CC0000"/>
              </a:solidFill>
              <a:latin typeface="Courier New" charset="0"/>
              <a:cs typeface="Tahoma" charset="0"/>
            </a:endParaRPr>
          </a:p>
          <a:p>
            <a:pPr marL="228600" indent="-228600" algn="l">
              <a:lnSpc>
                <a:spcPct val="108000"/>
              </a:lnSpc>
            </a:pPr>
            <a:r>
              <a:rPr lang="en-US" sz="2000" b="0" dirty="0">
                <a:solidFill>
                  <a:srgbClr val="CC0000"/>
                </a:solidFill>
                <a:latin typeface="Courier New" charset="0"/>
                <a:cs typeface="Tahoma" charset="0"/>
              </a:rPr>
              <a:t>PUSH </a:t>
            </a:r>
            <a:r>
              <a:rPr lang="en-US" sz="2000" b="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rx</a:t>
            </a:r>
            <a:r>
              <a:rPr lang="en-US" sz="2000" b="0" dirty="0">
                <a:latin typeface="Tahoma" charset="0"/>
                <a:cs typeface="Tahoma" charset="0"/>
              </a:rPr>
              <a:t>:  </a:t>
            </a:r>
            <a:r>
              <a:rPr lang="en-US" sz="2000" b="0" dirty="0">
                <a:cs typeface="Tahoma" charset="0"/>
              </a:rPr>
              <a:t>push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[x] onto stack</a:t>
            </a:r>
          </a:p>
          <a:p>
            <a:pPr marL="685800" lvl="1" indent="-228600" algn="l">
              <a:lnSpc>
                <a:spcPct val="108000"/>
              </a:lnSpc>
            </a:pP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=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- 4</a:t>
            </a:r>
          </a:p>
          <a:p>
            <a:pPr marL="685800" lvl="1" indent="-228600" algn="l">
              <a:lnSpc>
                <a:spcPct val="108000"/>
              </a:lnSpc>
            </a:pPr>
            <a:r>
              <a:rPr lang="en-US" sz="2000" b="0" dirty="0">
                <a:cs typeface="Tahoma" charset="0"/>
              </a:rPr>
              <a:t>Mem[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[SP]] =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[x]</a:t>
            </a:r>
          </a:p>
          <a:p>
            <a:pPr marL="228600" indent="-228600" algn="l">
              <a:lnSpc>
                <a:spcPct val="108000"/>
              </a:lnSpc>
            </a:pPr>
            <a:endParaRPr lang="en-US" sz="2000" b="0" dirty="0">
              <a:latin typeface="Tahoma" charset="0"/>
              <a:cs typeface="Tahoma" charset="0"/>
            </a:endParaRPr>
          </a:p>
          <a:p>
            <a:pPr marL="228600" indent="-228600" algn="l">
              <a:lnSpc>
                <a:spcPct val="108000"/>
              </a:lnSpc>
            </a:pPr>
            <a:r>
              <a:rPr lang="en-US" sz="2000" b="0" dirty="0">
                <a:solidFill>
                  <a:srgbClr val="CC0000"/>
                </a:solidFill>
                <a:latin typeface="Courier New" charset="0"/>
                <a:cs typeface="Tahoma" charset="0"/>
              </a:rPr>
              <a:t>POP  </a:t>
            </a:r>
            <a:r>
              <a:rPr lang="en-US" sz="2000" b="0" dirty="0" err="1">
                <a:solidFill>
                  <a:srgbClr val="CC0000"/>
                </a:solidFill>
                <a:latin typeface="Courier New" charset="0"/>
                <a:cs typeface="Tahoma" charset="0"/>
              </a:rPr>
              <a:t>rx</a:t>
            </a:r>
            <a:r>
              <a:rPr lang="en-US" sz="2000" b="0" dirty="0">
                <a:latin typeface="Tahoma" charset="0"/>
                <a:cs typeface="Tahoma" charset="0"/>
              </a:rPr>
              <a:t>: </a:t>
            </a:r>
            <a:r>
              <a:rPr lang="en-US" sz="2000" b="0" dirty="0">
                <a:cs typeface="Tahoma" charset="0"/>
              </a:rPr>
              <a:t>pop the value on the top of the stack into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[x]</a:t>
            </a:r>
          </a:p>
          <a:p>
            <a:pPr marL="228600" indent="-228600" algn="l">
              <a:lnSpc>
                <a:spcPct val="108000"/>
              </a:lnSpc>
            </a:pPr>
            <a:r>
              <a:rPr lang="en-US" sz="2000" b="0" dirty="0">
                <a:cs typeface="Tahoma" charset="0"/>
              </a:rPr>
              <a:t>        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[x]  = Mem[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[SP]]</a:t>
            </a:r>
          </a:p>
          <a:p>
            <a:pPr marL="685800" lvl="1" indent="-228600" algn="l">
              <a:lnSpc>
                <a:spcPct val="108000"/>
              </a:lnSpc>
            </a:pPr>
            <a:r>
              <a:rPr lang="en-US" sz="2000" b="0" dirty="0">
                <a:cs typeface="Tahoma" charset="0"/>
              </a:rPr>
              <a:t>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= </a:t>
            </a:r>
            <a:r>
              <a:rPr lang="en-US" sz="2000" b="0" dirty="0" err="1">
                <a:cs typeface="Tahoma" charset="0"/>
              </a:rPr>
              <a:t>Reg</a:t>
            </a:r>
            <a:r>
              <a:rPr lang="en-US" sz="2000" b="0" dirty="0">
                <a:cs typeface="Tahoma" charset="0"/>
              </a:rPr>
              <a:t>[SP] + 4;</a:t>
            </a:r>
          </a:p>
        </p:txBody>
      </p:sp>
      <p:sp>
        <p:nvSpPr>
          <p:cNvPr id="675844" name="AutoShape 4"/>
          <p:cNvSpPr>
            <a:spLocks noChangeArrowheads="1"/>
          </p:cNvSpPr>
          <p:nvPr/>
        </p:nvSpPr>
        <p:spPr bwMode="auto">
          <a:xfrm>
            <a:off x="6172200" y="3657600"/>
            <a:ext cx="2514600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addi $sp,$sp,-4</a:t>
            </a:r>
            <a:br>
              <a:rPr lang="en-US" sz="2000" b="0">
                <a:latin typeface="Tahoma" charset="0"/>
                <a:cs typeface="Tahoma" charset="0"/>
              </a:rPr>
            </a:br>
            <a:r>
              <a:rPr lang="en-US" sz="2000" b="0">
                <a:latin typeface="Tahoma" charset="0"/>
                <a:cs typeface="Tahoma" charset="0"/>
              </a:rPr>
              <a:t>sw $rx, 0($sp)</a:t>
            </a:r>
          </a:p>
        </p:txBody>
      </p:sp>
      <p:sp>
        <p:nvSpPr>
          <p:cNvPr id="675845" name="AutoShape 5"/>
          <p:cNvSpPr>
            <a:spLocks noChangeArrowheads="1"/>
          </p:cNvSpPr>
          <p:nvPr/>
        </p:nvSpPr>
        <p:spPr bwMode="auto">
          <a:xfrm>
            <a:off x="6172200" y="5547320"/>
            <a:ext cx="2514600" cy="762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lw   $rx, 0($sp)</a:t>
            </a:r>
            <a:br>
              <a:rPr lang="en-US" sz="2000" b="0">
                <a:latin typeface="Tahoma" charset="0"/>
                <a:cs typeface="Tahoma" charset="0"/>
              </a:rPr>
            </a:br>
            <a:r>
              <a:rPr lang="en-US" sz="2000" b="0">
                <a:latin typeface="Tahoma" charset="0"/>
                <a:cs typeface="Tahoma" charset="0"/>
              </a:rPr>
              <a:t>addi  $sp,$sp,4</a:t>
            </a:r>
          </a:p>
        </p:txBody>
      </p:sp>
      <p:sp>
        <p:nvSpPr>
          <p:cNvPr id="675846" name="AutoShape 6"/>
          <p:cNvSpPr>
            <a:spLocks noChangeArrowheads="1"/>
          </p:cNvSpPr>
          <p:nvPr/>
        </p:nvSpPr>
        <p:spPr bwMode="auto">
          <a:xfrm>
            <a:off x="6172200" y="1463948"/>
            <a:ext cx="2514600" cy="596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addi $sp,$sp,-4*k</a:t>
            </a:r>
          </a:p>
        </p:txBody>
      </p:sp>
      <p:sp>
        <p:nvSpPr>
          <p:cNvPr id="675847" name="AutoShape 7"/>
          <p:cNvSpPr>
            <a:spLocks noChangeArrowheads="1"/>
          </p:cNvSpPr>
          <p:nvPr/>
        </p:nvSpPr>
        <p:spPr bwMode="auto">
          <a:xfrm>
            <a:off x="6172200" y="2527300"/>
            <a:ext cx="2514600" cy="596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addi $sp,$sp,4*k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9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44" grpId="0" animBg="1" autoUpdateAnimBg="0"/>
      <p:bldP spid="675845" grpId="0" animBg="1" autoUpdateAnimBg="0"/>
      <p:bldP spid="675846" grpId="0" animBg="1" autoUpdateAnimBg="0"/>
      <p:bldP spid="67584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Solving Procedure Linkage </a:t>
            </a:r>
            <a:r>
              <a:rPr lang="ja-JP" altLang="en-US" dirty="0">
                <a:ea typeface="Tahoma"/>
              </a:rPr>
              <a:t>“</a:t>
            </a:r>
            <a:r>
              <a:rPr lang="en-US" dirty="0">
                <a:ea typeface="Tahoma"/>
              </a:rPr>
              <a:t>Problems</a:t>
            </a:r>
            <a:r>
              <a:rPr lang="ja-JP" altLang="en-US" dirty="0">
                <a:ea typeface="Tahoma"/>
              </a:rPr>
              <a:t>”</a:t>
            </a:r>
            <a:endParaRPr lang="en-US" dirty="0">
              <a:ea typeface="Tahom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case you forgot, a reminder of our problems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We need a way to pass arguments into procedures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Procedures need storage for their LOCAL variables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Procedures need to call other procedures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Procedures might call themselves (Recursion)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But first:  Let’s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waste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some more registers: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$30 = $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(frame pointer)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points to the start of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callee’s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activation record on the stack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we also use it to access extra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args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(&gt;4)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$29 = $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sp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(stack pointer, points to TOP of stack)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points to the and of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callee’s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activation record on the stack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Together:  $29 and $30 are bookends to activation record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$31  = $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ra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(return address back to caller)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24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More MIPS Procedure Conventions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needs to be saved?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CHOICE 1… anything that a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touches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except the return value registers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CHOICE 2… Give the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access to everything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Caller saves those registers it expects to remain unchanged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CHOICE 3… Something in between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Give the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some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scratch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registers to play with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the Caller cares about these, it must preserve them ($t registers)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Give the Caller some registers that the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won’t clobber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If the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touches them, it must restore them ($s registers)</a:t>
            </a:r>
          </a:p>
          <a:p>
            <a:pPr marL="457200" lvl="1" indent="0"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 MIPS designers chose #3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46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Tahoma" charset="0"/>
                <a:ea typeface="Tahoma"/>
              </a:rPr>
              <a:t>Stack Frame or Activation Record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0178" name="Rectangle 14"/>
          <p:cNvSpPr>
            <a:spLocks noChangeArrowheads="1"/>
          </p:cNvSpPr>
          <p:nvPr/>
        </p:nvSpPr>
        <p:spPr bwMode="auto">
          <a:xfrm>
            <a:off x="4775200" y="2188567"/>
            <a:ext cx="5492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FP:</a:t>
            </a:r>
          </a:p>
        </p:txBody>
      </p:sp>
      <p:sp>
        <p:nvSpPr>
          <p:cNvPr id="50179" name="Rectangle 15"/>
          <p:cNvSpPr>
            <a:spLocks noChangeArrowheads="1"/>
          </p:cNvSpPr>
          <p:nvPr/>
        </p:nvSpPr>
        <p:spPr bwMode="auto">
          <a:xfrm>
            <a:off x="4767263" y="3857030"/>
            <a:ext cx="5572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SP:</a:t>
            </a:r>
          </a:p>
        </p:txBody>
      </p:sp>
      <p:sp>
        <p:nvSpPr>
          <p:cNvPr id="50180" name="Line 16"/>
          <p:cNvSpPr>
            <a:spLocks noChangeShapeType="1"/>
          </p:cNvSpPr>
          <p:nvPr/>
        </p:nvSpPr>
        <p:spPr bwMode="auto">
          <a:xfrm>
            <a:off x="5264150" y="2402880"/>
            <a:ext cx="444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17"/>
          <p:cNvSpPr>
            <a:spLocks noChangeShapeType="1"/>
          </p:cNvSpPr>
          <p:nvPr/>
        </p:nvSpPr>
        <p:spPr bwMode="auto">
          <a:xfrm>
            <a:off x="5264150" y="4071342"/>
            <a:ext cx="444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2" name="Group 31"/>
          <p:cNvGrpSpPr>
            <a:grpSpLocks/>
          </p:cNvGrpSpPr>
          <p:nvPr/>
        </p:nvGrpSpPr>
        <p:grpSpPr bwMode="auto">
          <a:xfrm>
            <a:off x="5708650" y="1588492"/>
            <a:ext cx="2135188" cy="3568700"/>
            <a:chOff x="3888" y="576"/>
            <a:chExt cx="1345" cy="2248"/>
          </a:xfrm>
        </p:grpSpPr>
        <p:grpSp>
          <p:nvGrpSpPr>
            <p:cNvPr id="50196" name="Group 4"/>
            <p:cNvGrpSpPr>
              <a:grpSpLocks/>
            </p:cNvGrpSpPr>
            <p:nvPr/>
          </p:nvGrpSpPr>
          <p:grpSpPr bwMode="auto">
            <a:xfrm>
              <a:off x="3888" y="576"/>
              <a:ext cx="1345" cy="2248"/>
              <a:chOff x="2448" y="2980"/>
              <a:chExt cx="1345" cy="2248"/>
            </a:xfrm>
          </p:grpSpPr>
          <p:grpSp>
            <p:nvGrpSpPr>
              <p:cNvPr id="50200" name="Group 5"/>
              <p:cNvGrpSpPr>
                <a:grpSpLocks/>
              </p:cNvGrpSpPr>
              <p:nvPr/>
            </p:nvGrpSpPr>
            <p:grpSpPr bwMode="auto">
              <a:xfrm>
                <a:off x="2448" y="2981"/>
                <a:ext cx="1345" cy="183"/>
                <a:chOff x="2448" y="2981"/>
                <a:chExt cx="1345" cy="183"/>
              </a:xfrm>
            </p:grpSpPr>
            <p:sp>
              <p:nvSpPr>
                <p:cNvPr id="50206" name="Arc 6"/>
                <p:cNvSpPr>
                  <a:spLocks/>
                </p:cNvSpPr>
                <p:nvPr/>
              </p:nvSpPr>
              <p:spPr bwMode="auto">
                <a:xfrm>
                  <a:off x="2448" y="3072"/>
                  <a:ext cx="668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</a:path>
                    <a:path w="21600" h="21600" stroke="0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  <a:lnTo>
                        <a:pt x="0" y="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07" name="Arc 7"/>
                <p:cNvSpPr>
                  <a:spLocks/>
                </p:cNvSpPr>
                <p:nvPr/>
              </p:nvSpPr>
              <p:spPr bwMode="auto">
                <a:xfrm>
                  <a:off x="3125" y="2981"/>
                  <a:ext cx="668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83"/>
                        <a:pt x="9651" y="17"/>
                        <a:pt x="21568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83"/>
                        <a:pt x="9651" y="17"/>
                        <a:pt x="21568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0201" name="Line 8"/>
              <p:cNvSpPr>
                <a:spLocks noChangeShapeType="1"/>
              </p:cNvSpPr>
              <p:nvPr/>
            </p:nvSpPr>
            <p:spPr bwMode="auto">
              <a:xfrm>
                <a:off x="2448" y="3172"/>
                <a:ext cx="0" cy="2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02" name="Line 9"/>
              <p:cNvSpPr>
                <a:spLocks noChangeShapeType="1"/>
              </p:cNvSpPr>
              <p:nvPr/>
            </p:nvSpPr>
            <p:spPr bwMode="auto">
              <a:xfrm>
                <a:off x="3792" y="2980"/>
                <a:ext cx="0" cy="2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0203" name="Group 10"/>
              <p:cNvGrpSpPr>
                <a:grpSpLocks/>
              </p:cNvGrpSpPr>
              <p:nvPr/>
            </p:nvGrpSpPr>
            <p:grpSpPr bwMode="auto">
              <a:xfrm>
                <a:off x="2448" y="5045"/>
                <a:ext cx="1345" cy="183"/>
                <a:chOff x="2448" y="5045"/>
                <a:chExt cx="1345" cy="183"/>
              </a:xfrm>
            </p:grpSpPr>
            <p:sp>
              <p:nvSpPr>
                <p:cNvPr id="50204" name="Arc 11"/>
                <p:cNvSpPr>
                  <a:spLocks/>
                </p:cNvSpPr>
                <p:nvPr/>
              </p:nvSpPr>
              <p:spPr bwMode="auto">
                <a:xfrm>
                  <a:off x="2448" y="5136"/>
                  <a:ext cx="668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</a:path>
                    <a:path w="21600" h="21600" stroke="0" extrusionOk="0">
                      <a:moveTo>
                        <a:pt x="21600" y="0"/>
                      </a:moveTo>
                      <a:cubicBezTo>
                        <a:pt x="21600" y="11929"/>
                        <a:pt x="11929" y="21599"/>
                        <a:pt x="0" y="21600"/>
                      </a:cubicBezTo>
                      <a:lnTo>
                        <a:pt x="0" y="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205" name="Arc 12"/>
                <p:cNvSpPr>
                  <a:spLocks/>
                </p:cNvSpPr>
                <p:nvPr/>
              </p:nvSpPr>
              <p:spPr bwMode="auto">
                <a:xfrm>
                  <a:off x="3125" y="5045"/>
                  <a:ext cx="668" cy="9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83"/>
                        <a:pt x="9651" y="17"/>
                        <a:pt x="21568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83"/>
                        <a:pt x="9651" y="17"/>
                        <a:pt x="21568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0197" name="Line 13"/>
            <p:cNvSpPr>
              <a:spLocks noChangeShapeType="1"/>
            </p:cNvSpPr>
            <p:nvPr/>
          </p:nvSpPr>
          <p:spPr bwMode="auto">
            <a:xfrm>
              <a:off x="3892" y="2204"/>
              <a:ext cx="1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8" name="Line 18"/>
            <p:cNvSpPr>
              <a:spLocks noChangeShapeType="1"/>
            </p:cNvSpPr>
            <p:nvPr/>
          </p:nvSpPr>
          <p:spPr bwMode="auto">
            <a:xfrm>
              <a:off x="3892" y="1436"/>
              <a:ext cx="1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9" name="Line 19"/>
            <p:cNvSpPr>
              <a:spLocks noChangeShapeType="1"/>
            </p:cNvSpPr>
            <p:nvPr/>
          </p:nvSpPr>
          <p:spPr bwMode="auto">
            <a:xfrm>
              <a:off x="3892" y="1052"/>
              <a:ext cx="1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3" name="Rectangle 20"/>
          <p:cNvSpPr>
            <a:spLocks noChangeArrowheads="1"/>
          </p:cNvSpPr>
          <p:nvPr/>
        </p:nvSpPr>
        <p:spPr bwMode="auto">
          <a:xfrm>
            <a:off x="6130925" y="2520355"/>
            <a:ext cx="14239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Saved regs</a:t>
            </a:r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5937250" y="3044230"/>
            <a:ext cx="18335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Local variables</a:t>
            </a:r>
          </a:p>
        </p:txBody>
      </p:sp>
      <p:sp>
        <p:nvSpPr>
          <p:cNvPr id="50185" name="Rectangle 22"/>
          <p:cNvSpPr>
            <a:spLocks noChangeArrowheads="1"/>
          </p:cNvSpPr>
          <p:nvPr/>
        </p:nvSpPr>
        <p:spPr bwMode="auto">
          <a:xfrm>
            <a:off x="6265863" y="1901230"/>
            <a:ext cx="11715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Args &gt; 4</a:t>
            </a:r>
          </a:p>
        </p:txBody>
      </p:sp>
      <p:sp>
        <p:nvSpPr>
          <p:cNvPr id="50186" name="Rectangle 23"/>
          <p:cNvSpPr>
            <a:spLocks noChangeArrowheads="1"/>
          </p:cNvSpPr>
          <p:nvPr/>
        </p:nvSpPr>
        <p:spPr bwMode="auto">
          <a:xfrm>
            <a:off x="6176963" y="4263430"/>
            <a:ext cx="11985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0">
                <a:latin typeface="Tahoma" charset="0"/>
                <a:cs typeface="Tahoma" charset="0"/>
              </a:rPr>
              <a:t>(unused)</a:t>
            </a:r>
          </a:p>
        </p:txBody>
      </p:sp>
      <p:sp>
        <p:nvSpPr>
          <p:cNvPr id="50187" name="Text Box 26"/>
          <p:cNvSpPr txBox="1">
            <a:spLocks noChangeArrowheads="1"/>
          </p:cNvSpPr>
          <p:nvPr/>
        </p:nvSpPr>
        <p:spPr bwMode="auto">
          <a:xfrm>
            <a:off x="319088" y="1412776"/>
            <a:ext cx="42926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</a:tabLs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+mn-lt"/>
                <a:cs typeface="Tahoma" charset="0"/>
              </a:rPr>
              <a:t>The STACK FRAME contains storage for the CALLER’</a:t>
            </a:r>
            <a:r>
              <a:rPr lang="en-US" altLang="ja-JP" sz="1600" b="0" dirty="0">
                <a:latin typeface="+mn-lt"/>
                <a:cs typeface="Tahoma" charset="0"/>
              </a:rPr>
              <a:t>s volatile state that it wants preserved after the invocation of CALLEEs. </a:t>
            </a: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 </a:t>
            </a: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In addition, the CALLEE will use the stack for the following:</a:t>
            </a:r>
          </a:p>
          <a:p>
            <a:pPr algn="l"/>
            <a:endParaRPr lang="en-US" sz="1600" b="0" dirty="0">
              <a:latin typeface="+mn-lt"/>
              <a:cs typeface="Tahoma" charset="0"/>
            </a:endParaRP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	1) Accessing the arguments that the</a:t>
            </a:r>
            <a:br>
              <a:rPr lang="en-US" sz="1600" b="0" dirty="0">
                <a:latin typeface="+mn-lt"/>
                <a:cs typeface="Tahoma" charset="0"/>
              </a:rPr>
            </a:br>
            <a:r>
              <a:rPr lang="en-US" sz="1600" b="0" dirty="0">
                <a:latin typeface="+mn-lt"/>
                <a:cs typeface="Tahoma" charset="0"/>
              </a:rPr>
              <a:t>        CALLER passes to it</a:t>
            </a:r>
            <a:br>
              <a:rPr lang="en-US" sz="1600" b="0" dirty="0">
                <a:latin typeface="+mn-lt"/>
                <a:cs typeface="Tahoma" charset="0"/>
              </a:rPr>
            </a:br>
            <a:r>
              <a:rPr lang="en-US" sz="1600" b="0" dirty="0">
                <a:latin typeface="+mn-lt"/>
                <a:cs typeface="Tahoma" charset="0"/>
              </a:rPr>
              <a:t>        (specifically, the 5</a:t>
            </a:r>
            <a:r>
              <a:rPr lang="en-US" sz="1600" b="0" baseline="30000" dirty="0">
                <a:latin typeface="+mn-lt"/>
                <a:cs typeface="Tahoma" charset="0"/>
              </a:rPr>
              <a:t>th</a:t>
            </a:r>
            <a:r>
              <a:rPr lang="en-US" sz="1600" b="0" dirty="0">
                <a:latin typeface="+mn-lt"/>
                <a:cs typeface="Tahoma" charset="0"/>
              </a:rPr>
              <a:t> and greater)</a:t>
            </a: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	2) Saving non-temporary registers that</a:t>
            </a:r>
            <a:br>
              <a:rPr lang="en-US" sz="1600" b="0" dirty="0">
                <a:latin typeface="+mn-lt"/>
                <a:cs typeface="Tahoma" charset="0"/>
              </a:rPr>
            </a:br>
            <a:r>
              <a:rPr lang="en-US" sz="1600" b="0" dirty="0">
                <a:latin typeface="+mn-lt"/>
                <a:cs typeface="Tahoma" charset="0"/>
              </a:rPr>
              <a:t>         it wishes to modify</a:t>
            </a: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	3) Accessing its own local variables</a:t>
            </a:r>
          </a:p>
          <a:p>
            <a:pPr algn="l"/>
            <a:endParaRPr lang="en-US" sz="1600" b="0" dirty="0">
              <a:latin typeface="+mn-lt"/>
              <a:cs typeface="Tahoma" charset="0"/>
            </a:endParaRPr>
          </a:p>
          <a:p>
            <a:pPr algn="l"/>
            <a:r>
              <a:rPr lang="en-US" sz="1600" b="0" dirty="0">
                <a:latin typeface="+mn-lt"/>
                <a:cs typeface="Tahoma" charset="0"/>
              </a:rPr>
              <a:t>The boundary between stack frames falls at the first word of state saved by the CALLEE, and just after the extra arguments (&gt;4, if used) passed in from the CALLER. The FRAME POINTER keeps track of this boundary between stack frames.</a:t>
            </a:r>
            <a:endParaRPr lang="en-US" sz="1400" b="0" dirty="0">
              <a:latin typeface="+mn-lt"/>
              <a:cs typeface="Tahoma" charset="0"/>
            </a:endParaRPr>
          </a:p>
        </p:txBody>
      </p:sp>
      <p:sp>
        <p:nvSpPr>
          <p:cNvPr id="50188" name="Text Box 27"/>
          <p:cNvSpPr txBox="1">
            <a:spLocks noChangeArrowheads="1"/>
          </p:cNvSpPr>
          <p:nvPr/>
        </p:nvSpPr>
        <p:spPr bwMode="auto">
          <a:xfrm>
            <a:off x="5121275" y="5171708"/>
            <a:ext cx="3489325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+mn-lt"/>
                <a:cs typeface="Tahoma" charset="0"/>
              </a:rPr>
              <a:t>It is possible to use only the SP to access a stack frame, but offsets may change due to ALLOCATEs and DEALLOCATEs.  For convenience a $</a:t>
            </a:r>
            <a:r>
              <a:rPr lang="en-US" sz="1600" b="0" dirty="0" err="1">
                <a:latin typeface="+mn-lt"/>
                <a:cs typeface="Tahoma" charset="0"/>
              </a:rPr>
              <a:t>fp</a:t>
            </a:r>
            <a:r>
              <a:rPr lang="en-US" sz="1600" b="0" dirty="0">
                <a:latin typeface="+mn-lt"/>
                <a:cs typeface="Tahoma" charset="0"/>
              </a:rPr>
              <a:t> is used to provide CONSTANT offsets to local variables and arguments</a:t>
            </a:r>
          </a:p>
        </p:txBody>
      </p:sp>
      <p:sp>
        <p:nvSpPr>
          <p:cNvPr id="50189" name="Text Box 32"/>
          <p:cNvSpPr txBox="1">
            <a:spLocks noChangeArrowheads="1"/>
          </p:cNvSpPr>
          <p:nvPr/>
        </p:nvSpPr>
        <p:spPr bwMode="auto">
          <a:xfrm>
            <a:off x="7772400" y="2807692"/>
            <a:ext cx="121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 b="0">
                <a:latin typeface="Tahoma" charset="0"/>
                <a:cs typeface="Tahoma" charset="0"/>
              </a:rPr>
              <a:t>CALLEE’</a:t>
            </a:r>
            <a:r>
              <a:rPr lang="en-US" altLang="ja-JP" sz="1600" b="0">
                <a:latin typeface="Tahoma" charset="0"/>
                <a:cs typeface="Tahoma" charset="0"/>
              </a:rPr>
              <a:t>s</a:t>
            </a:r>
          </a:p>
          <a:p>
            <a:pPr algn="ctr"/>
            <a:r>
              <a:rPr lang="en-US" sz="1600" b="0">
                <a:latin typeface="Tahoma" charset="0"/>
                <a:cs typeface="Tahoma" charset="0"/>
              </a:rPr>
              <a:t>Stack Frame</a:t>
            </a:r>
          </a:p>
        </p:txBody>
      </p:sp>
      <p:sp>
        <p:nvSpPr>
          <p:cNvPr id="50190" name="Line 33"/>
          <p:cNvSpPr>
            <a:spLocks noChangeShapeType="1"/>
          </p:cNvSpPr>
          <p:nvPr/>
        </p:nvSpPr>
        <p:spPr bwMode="auto">
          <a:xfrm>
            <a:off x="5708650" y="2344142"/>
            <a:ext cx="2514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191" name="Line 34"/>
          <p:cNvSpPr>
            <a:spLocks noChangeShapeType="1"/>
          </p:cNvSpPr>
          <p:nvPr/>
        </p:nvSpPr>
        <p:spPr bwMode="auto">
          <a:xfrm>
            <a:off x="5715000" y="4179292"/>
            <a:ext cx="2514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192" name="Line 35"/>
          <p:cNvSpPr>
            <a:spLocks noChangeShapeType="1"/>
          </p:cNvSpPr>
          <p:nvPr/>
        </p:nvSpPr>
        <p:spPr bwMode="auto">
          <a:xfrm>
            <a:off x="8153400" y="2350492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Text Box 36"/>
          <p:cNvSpPr txBox="1">
            <a:spLocks noChangeArrowheads="1"/>
          </p:cNvSpPr>
          <p:nvPr/>
        </p:nvSpPr>
        <p:spPr bwMode="auto">
          <a:xfrm>
            <a:off x="7696200" y="1129705"/>
            <a:ext cx="1158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600" b="0">
                <a:latin typeface="Tahoma" charset="0"/>
                <a:cs typeface="Tahoma" charset="0"/>
              </a:rPr>
              <a:t>CALLER’</a:t>
            </a:r>
            <a:r>
              <a:rPr lang="en-US" altLang="ja-JP" sz="1600" b="0">
                <a:latin typeface="Tahoma" charset="0"/>
                <a:cs typeface="Tahoma" charset="0"/>
              </a:rPr>
              <a:t>s</a:t>
            </a:r>
          </a:p>
          <a:p>
            <a:pPr algn="ctr"/>
            <a:r>
              <a:rPr lang="en-US" sz="1600" b="0">
                <a:latin typeface="Tahoma" charset="0"/>
                <a:cs typeface="Tahoma" charset="0"/>
              </a:rPr>
              <a:t>Stack Frame</a:t>
            </a:r>
          </a:p>
        </p:txBody>
      </p:sp>
      <p:sp>
        <p:nvSpPr>
          <p:cNvPr id="50194" name="Line 38"/>
          <p:cNvSpPr>
            <a:spLocks noChangeShapeType="1"/>
          </p:cNvSpPr>
          <p:nvPr/>
        </p:nvSpPr>
        <p:spPr bwMode="auto">
          <a:xfrm>
            <a:off x="8153400" y="1969492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Line 39"/>
          <p:cNvSpPr>
            <a:spLocks noChangeShapeType="1"/>
          </p:cNvSpPr>
          <p:nvPr/>
        </p:nvSpPr>
        <p:spPr bwMode="auto">
          <a:xfrm>
            <a:off x="8153400" y="3798292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Procedures</a:t>
            </a:r>
          </a:p>
          <a:p>
            <a:pPr lvl="1">
              <a:defRPr/>
            </a:pPr>
            <a:r>
              <a:rPr lang="en-US" dirty="0"/>
              <a:t>What are procedures?</a:t>
            </a:r>
          </a:p>
          <a:p>
            <a:pPr lvl="1">
              <a:defRPr/>
            </a:pPr>
            <a:r>
              <a:rPr lang="en-US" dirty="0"/>
              <a:t>Why use them?</a:t>
            </a:r>
          </a:p>
          <a:p>
            <a:pPr lvl="1">
              <a:defRPr/>
            </a:pPr>
            <a:r>
              <a:rPr lang="en-US" dirty="0"/>
              <a:t>How is call/return implemented in assembly?</a:t>
            </a:r>
          </a:p>
          <a:p>
            <a:pPr lvl="1">
              <a:defRPr/>
            </a:pPr>
            <a:r>
              <a:rPr lang="en-US" dirty="0"/>
              <a:t>Recursion</a:t>
            </a:r>
          </a:p>
          <a:p>
            <a:pPr>
              <a:defRPr/>
            </a:pPr>
            <a:r>
              <a:rPr lang="en-US" dirty="0">
                <a:ea typeface="Tahoma"/>
              </a:rPr>
              <a:t>Stacks</a:t>
            </a:r>
          </a:p>
          <a:p>
            <a:pPr lvl="1">
              <a:defRPr/>
            </a:pPr>
            <a:r>
              <a:rPr lang="en-US" dirty="0"/>
              <a:t>Push and pop</a:t>
            </a:r>
          </a:p>
          <a:p>
            <a:pPr lvl="1">
              <a:defRPr/>
            </a:pPr>
            <a:r>
              <a:rPr lang="en-US" dirty="0"/>
              <a:t>How useful for implementing procedures?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99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Procedure Stack Usage</a:t>
            </a: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457200" y="1554232"/>
            <a:ext cx="8153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ADDITIONAL space must be allocated in the stack frame for:</a:t>
            </a:r>
          </a:p>
          <a:p>
            <a:pPr algn="l"/>
            <a:endParaRPr lang="en-US" sz="2000" b="0" dirty="0">
              <a:latin typeface="+mn-lt"/>
              <a:cs typeface="Tahoma" charset="0"/>
            </a:endParaRPr>
          </a:p>
          <a:p>
            <a:pPr lvl="1" algn="l">
              <a:buFontTx/>
              <a:buAutoNum type="arabicPeriod"/>
            </a:pPr>
            <a:r>
              <a:rPr lang="en-US" sz="2000" b="0" dirty="0">
                <a:latin typeface="+mn-lt"/>
                <a:cs typeface="Tahoma" charset="0"/>
              </a:rPr>
              <a:t>Any SAVED registers the procedure uses ($s0-$s7)</a:t>
            </a:r>
          </a:p>
          <a:p>
            <a:pPr lvl="1" algn="l">
              <a:buFontTx/>
              <a:buAutoNum type="arabicPeriod"/>
            </a:pPr>
            <a:r>
              <a:rPr lang="en-US" sz="2000" b="0" dirty="0">
                <a:latin typeface="+mn-lt"/>
                <a:cs typeface="Tahoma" charset="0"/>
              </a:rPr>
              <a:t>Any TEMPORARY registers that the procedure wants preserved </a:t>
            </a:r>
            <a:br>
              <a:rPr lang="en-US" sz="2000" b="0" dirty="0">
                <a:latin typeface="+mn-lt"/>
                <a:cs typeface="Tahoma" charset="0"/>
              </a:rPr>
            </a:br>
            <a:r>
              <a:rPr lang="en-US" sz="2000" b="0" dirty="0">
                <a:latin typeface="+mn-lt"/>
                <a:cs typeface="Tahoma" charset="0"/>
              </a:rPr>
              <a:t>IF it calls other procedures ($t0-$t9)</a:t>
            </a:r>
          </a:p>
          <a:p>
            <a:pPr lvl="1" algn="l">
              <a:buFontTx/>
              <a:buAutoNum type="arabicPeriod"/>
            </a:pPr>
            <a:r>
              <a:rPr lang="en-US" sz="2000" b="0" dirty="0">
                <a:latin typeface="+mn-lt"/>
                <a:cs typeface="Tahoma" charset="0"/>
              </a:rPr>
              <a:t>Any LOCAL variables declared within the procedure</a:t>
            </a:r>
          </a:p>
          <a:p>
            <a:pPr lvl="1" algn="l">
              <a:buFontTx/>
              <a:buAutoNum type="arabicPeriod"/>
            </a:pPr>
            <a:r>
              <a:rPr lang="en-US" sz="2000" b="0" dirty="0">
                <a:latin typeface="+mn-lt"/>
                <a:cs typeface="Tahoma" charset="0"/>
              </a:rPr>
              <a:t>Other TEMP space IF the procedure runs out of registers (RARE)</a:t>
            </a:r>
          </a:p>
          <a:p>
            <a:pPr lvl="1" algn="l">
              <a:buFontTx/>
              <a:buAutoNum type="arabicPeriod"/>
            </a:pPr>
            <a:r>
              <a:rPr lang="en-US" sz="2000" b="0" dirty="0">
                <a:latin typeface="+mn-lt"/>
                <a:cs typeface="Tahoma" charset="0"/>
              </a:rPr>
              <a:t>Enough </a:t>
            </a:r>
            <a:r>
              <a:rPr lang="ja-JP" altLang="en-US" sz="2000" b="0" dirty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outgoing</a:t>
            </a:r>
            <a:r>
              <a:rPr lang="ja-JP" altLang="en-US" sz="2000" b="0" dirty="0">
                <a:latin typeface="+mn-lt"/>
                <a:cs typeface="Tahoma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</a:rPr>
              <a:t> arguments to satisfy the worse case </a:t>
            </a:r>
            <a:r>
              <a:rPr lang="en-US" altLang="ja-JP" sz="2000" b="0" dirty="0">
                <a:solidFill>
                  <a:srgbClr val="FF3300"/>
                </a:solidFill>
                <a:latin typeface="+mn-lt"/>
                <a:cs typeface="Tahoma" charset="0"/>
              </a:rPr>
              <a:t>ARGUMENT SPILL</a:t>
            </a:r>
            <a:r>
              <a:rPr lang="en-US" altLang="ja-JP" sz="2000" b="0" dirty="0">
                <a:latin typeface="+mn-lt"/>
                <a:cs typeface="Tahoma" charset="0"/>
              </a:rPr>
              <a:t> of ANY procedure it calls. </a:t>
            </a:r>
            <a:br>
              <a:rPr lang="en-US" altLang="ja-JP" sz="2000" b="0" dirty="0">
                <a:latin typeface="+mn-lt"/>
                <a:cs typeface="Tahoma" charset="0"/>
              </a:rPr>
            </a:br>
            <a:r>
              <a:rPr lang="en-US" altLang="ja-JP" sz="2000" b="0" dirty="0">
                <a:latin typeface="+mn-lt"/>
                <a:cs typeface="Tahoma" charset="0"/>
              </a:rPr>
              <a:t>(SPILL is the number of arguments greater than 4).</a:t>
            </a:r>
            <a:endParaRPr lang="en-US" sz="2000" b="0" dirty="0">
              <a:latin typeface="+mn-lt"/>
              <a:cs typeface="Tahoma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4941170"/>
            <a:ext cx="4237856" cy="1570038"/>
            <a:chOff x="528" y="3387"/>
            <a:chExt cx="2112" cy="989"/>
          </a:xfrm>
        </p:grpSpPr>
        <p:grpSp>
          <p:nvGrpSpPr>
            <p:cNvPr id="52228" name="Group 5"/>
            <p:cNvGrpSpPr>
              <a:grpSpLocks/>
            </p:cNvGrpSpPr>
            <p:nvPr/>
          </p:nvGrpSpPr>
          <p:grpSpPr bwMode="auto">
            <a:xfrm>
              <a:off x="528" y="3510"/>
              <a:ext cx="315" cy="641"/>
              <a:chOff x="2297" y="903"/>
              <a:chExt cx="1167" cy="2515"/>
            </a:xfrm>
          </p:grpSpPr>
          <p:grpSp>
            <p:nvGrpSpPr>
              <p:cNvPr id="52231" name="Group 6"/>
              <p:cNvGrpSpPr>
                <a:grpSpLocks/>
              </p:cNvGrpSpPr>
              <p:nvPr/>
            </p:nvGrpSpPr>
            <p:grpSpPr bwMode="auto">
              <a:xfrm>
                <a:off x="2297" y="1096"/>
                <a:ext cx="1167" cy="2322"/>
                <a:chOff x="2297" y="1096"/>
                <a:chExt cx="1167" cy="2322"/>
              </a:xfrm>
            </p:grpSpPr>
            <p:sp>
              <p:nvSpPr>
                <p:cNvPr id="52235" name="Freeform 7"/>
                <p:cNvSpPr>
                  <a:spLocks/>
                </p:cNvSpPr>
                <p:nvPr/>
              </p:nvSpPr>
              <p:spPr bwMode="auto">
                <a:xfrm>
                  <a:off x="2669" y="1226"/>
                  <a:ext cx="457" cy="507"/>
                </a:xfrm>
                <a:custGeom>
                  <a:avLst/>
                  <a:gdLst>
                    <a:gd name="T0" fmla="*/ 238 w 457"/>
                    <a:gd name="T1" fmla="*/ 117 h 507"/>
                    <a:gd name="T2" fmla="*/ 198 w 457"/>
                    <a:gd name="T3" fmla="*/ 65 h 507"/>
                    <a:gd name="T4" fmla="*/ 142 w 457"/>
                    <a:gd name="T5" fmla="*/ 26 h 507"/>
                    <a:gd name="T6" fmla="*/ 92 w 457"/>
                    <a:gd name="T7" fmla="*/ 0 h 507"/>
                    <a:gd name="T8" fmla="*/ 52 w 457"/>
                    <a:gd name="T9" fmla="*/ 7 h 507"/>
                    <a:gd name="T10" fmla="*/ 23 w 457"/>
                    <a:gd name="T11" fmla="*/ 36 h 507"/>
                    <a:gd name="T12" fmla="*/ 0 w 457"/>
                    <a:gd name="T13" fmla="*/ 124 h 507"/>
                    <a:gd name="T14" fmla="*/ 9 w 457"/>
                    <a:gd name="T15" fmla="*/ 225 h 507"/>
                    <a:gd name="T16" fmla="*/ 33 w 457"/>
                    <a:gd name="T17" fmla="*/ 322 h 507"/>
                    <a:gd name="T18" fmla="*/ 59 w 457"/>
                    <a:gd name="T19" fmla="*/ 397 h 507"/>
                    <a:gd name="T20" fmla="*/ 109 w 457"/>
                    <a:gd name="T21" fmla="*/ 475 h 507"/>
                    <a:gd name="T22" fmla="*/ 152 w 457"/>
                    <a:gd name="T23" fmla="*/ 507 h 507"/>
                    <a:gd name="T24" fmla="*/ 211 w 457"/>
                    <a:gd name="T25" fmla="*/ 507 h 507"/>
                    <a:gd name="T26" fmla="*/ 271 w 457"/>
                    <a:gd name="T27" fmla="*/ 485 h 507"/>
                    <a:gd name="T28" fmla="*/ 301 w 457"/>
                    <a:gd name="T29" fmla="*/ 429 h 507"/>
                    <a:gd name="T30" fmla="*/ 317 w 457"/>
                    <a:gd name="T31" fmla="*/ 358 h 507"/>
                    <a:gd name="T32" fmla="*/ 311 w 457"/>
                    <a:gd name="T33" fmla="*/ 270 h 507"/>
                    <a:gd name="T34" fmla="*/ 450 w 457"/>
                    <a:gd name="T35" fmla="*/ 280 h 507"/>
                    <a:gd name="T36" fmla="*/ 457 w 457"/>
                    <a:gd name="T37" fmla="*/ 241 h 507"/>
                    <a:gd name="T38" fmla="*/ 298 w 457"/>
                    <a:gd name="T39" fmla="*/ 225 h 507"/>
                    <a:gd name="T40" fmla="*/ 258 w 457"/>
                    <a:gd name="T41" fmla="*/ 134 h 507"/>
                    <a:gd name="T42" fmla="*/ 238 w 457"/>
                    <a:gd name="T43" fmla="*/ 117 h 50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457"/>
                    <a:gd name="T67" fmla="*/ 0 h 507"/>
                    <a:gd name="T68" fmla="*/ 457 w 457"/>
                    <a:gd name="T69" fmla="*/ 507 h 50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457" h="507">
                      <a:moveTo>
                        <a:pt x="238" y="117"/>
                      </a:moveTo>
                      <a:lnTo>
                        <a:pt x="198" y="65"/>
                      </a:lnTo>
                      <a:lnTo>
                        <a:pt x="142" y="26"/>
                      </a:lnTo>
                      <a:lnTo>
                        <a:pt x="92" y="0"/>
                      </a:lnTo>
                      <a:lnTo>
                        <a:pt x="52" y="7"/>
                      </a:lnTo>
                      <a:lnTo>
                        <a:pt x="23" y="36"/>
                      </a:lnTo>
                      <a:lnTo>
                        <a:pt x="0" y="124"/>
                      </a:lnTo>
                      <a:lnTo>
                        <a:pt x="9" y="225"/>
                      </a:lnTo>
                      <a:lnTo>
                        <a:pt x="33" y="322"/>
                      </a:lnTo>
                      <a:lnTo>
                        <a:pt x="59" y="397"/>
                      </a:lnTo>
                      <a:lnTo>
                        <a:pt x="109" y="475"/>
                      </a:lnTo>
                      <a:lnTo>
                        <a:pt x="152" y="507"/>
                      </a:lnTo>
                      <a:lnTo>
                        <a:pt x="211" y="507"/>
                      </a:lnTo>
                      <a:lnTo>
                        <a:pt x="271" y="485"/>
                      </a:lnTo>
                      <a:lnTo>
                        <a:pt x="301" y="429"/>
                      </a:lnTo>
                      <a:lnTo>
                        <a:pt x="317" y="358"/>
                      </a:lnTo>
                      <a:lnTo>
                        <a:pt x="311" y="270"/>
                      </a:lnTo>
                      <a:lnTo>
                        <a:pt x="450" y="280"/>
                      </a:lnTo>
                      <a:lnTo>
                        <a:pt x="457" y="241"/>
                      </a:lnTo>
                      <a:lnTo>
                        <a:pt x="298" y="225"/>
                      </a:lnTo>
                      <a:lnTo>
                        <a:pt x="258" y="134"/>
                      </a:lnTo>
                      <a:lnTo>
                        <a:pt x="238" y="1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36" name="Freeform 8"/>
                <p:cNvSpPr>
                  <a:spLocks/>
                </p:cNvSpPr>
                <p:nvPr/>
              </p:nvSpPr>
              <p:spPr bwMode="auto">
                <a:xfrm>
                  <a:off x="2297" y="1096"/>
                  <a:ext cx="526" cy="813"/>
                </a:xfrm>
                <a:custGeom>
                  <a:avLst/>
                  <a:gdLst>
                    <a:gd name="T0" fmla="*/ 307 w 526"/>
                    <a:gd name="T1" fmla="*/ 19 h 813"/>
                    <a:gd name="T2" fmla="*/ 373 w 526"/>
                    <a:gd name="T3" fmla="*/ 0 h 813"/>
                    <a:gd name="T4" fmla="*/ 426 w 526"/>
                    <a:gd name="T5" fmla="*/ 3 h 813"/>
                    <a:gd name="T6" fmla="*/ 466 w 526"/>
                    <a:gd name="T7" fmla="*/ 32 h 813"/>
                    <a:gd name="T8" fmla="*/ 493 w 526"/>
                    <a:gd name="T9" fmla="*/ 78 h 813"/>
                    <a:gd name="T10" fmla="*/ 483 w 526"/>
                    <a:gd name="T11" fmla="*/ 126 h 813"/>
                    <a:gd name="T12" fmla="*/ 446 w 526"/>
                    <a:gd name="T13" fmla="*/ 126 h 813"/>
                    <a:gd name="T14" fmla="*/ 456 w 526"/>
                    <a:gd name="T15" fmla="*/ 87 h 813"/>
                    <a:gd name="T16" fmla="*/ 426 w 526"/>
                    <a:gd name="T17" fmla="*/ 52 h 813"/>
                    <a:gd name="T18" fmla="*/ 397 w 526"/>
                    <a:gd name="T19" fmla="*/ 39 h 813"/>
                    <a:gd name="T20" fmla="*/ 347 w 526"/>
                    <a:gd name="T21" fmla="*/ 52 h 813"/>
                    <a:gd name="T22" fmla="*/ 367 w 526"/>
                    <a:gd name="T23" fmla="*/ 91 h 813"/>
                    <a:gd name="T24" fmla="*/ 373 w 526"/>
                    <a:gd name="T25" fmla="*/ 126 h 813"/>
                    <a:gd name="T26" fmla="*/ 367 w 526"/>
                    <a:gd name="T27" fmla="*/ 156 h 813"/>
                    <a:gd name="T28" fmla="*/ 317 w 526"/>
                    <a:gd name="T29" fmla="*/ 169 h 813"/>
                    <a:gd name="T30" fmla="*/ 264 w 526"/>
                    <a:gd name="T31" fmla="*/ 159 h 813"/>
                    <a:gd name="T32" fmla="*/ 254 w 526"/>
                    <a:gd name="T33" fmla="*/ 136 h 813"/>
                    <a:gd name="T34" fmla="*/ 198 w 526"/>
                    <a:gd name="T35" fmla="*/ 198 h 813"/>
                    <a:gd name="T36" fmla="*/ 165 w 526"/>
                    <a:gd name="T37" fmla="*/ 266 h 813"/>
                    <a:gd name="T38" fmla="*/ 119 w 526"/>
                    <a:gd name="T39" fmla="*/ 354 h 813"/>
                    <a:gd name="T40" fmla="*/ 89 w 526"/>
                    <a:gd name="T41" fmla="*/ 432 h 813"/>
                    <a:gd name="T42" fmla="*/ 76 w 526"/>
                    <a:gd name="T43" fmla="*/ 507 h 813"/>
                    <a:gd name="T44" fmla="*/ 86 w 526"/>
                    <a:gd name="T45" fmla="*/ 546 h 813"/>
                    <a:gd name="T46" fmla="*/ 139 w 526"/>
                    <a:gd name="T47" fmla="*/ 595 h 813"/>
                    <a:gd name="T48" fmla="*/ 248 w 526"/>
                    <a:gd name="T49" fmla="*/ 637 h 813"/>
                    <a:gd name="T50" fmla="*/ 307 w 526"/>
                    <a:gd name="T51" fmla="*/ 656 h 813"/>
                    <a:gd name="T52" fmla="*/ 367 w 526"/>
                    <a:gd name="T53" fmla="*/ 666 h 813"/>
                    <a:gd name="T54" fmla="*/ 456 w 526"/>
                    <a:gd name="T55" fmla="*/ 702 h 813"/>
                    <a:gd name="T56" fmla="*/ 522 w 526"/>
                    <a:gd name="T57" fmla="*/ 725 h 813"/>
                    <a:gd name="T58" fmla="*/ 526 w 526"/>
                    <a:gd name="T59" fmla="*/ 770 h 813"/>
                    <a:gd name="T60" fmla="*/ 493 w 526"/>
                    <a:gd name="T61" fmla="*/ 803 h 813"/>
                    <a:gd name="T62" fmla="*/ 453 w 526"/>
                    <a:gd name="T63" fmla="*/ 813 h 813"/>
                    <a:gd name="T64" fmla="*/ 393 w 526"/>
                    <a:gd name="T65" fmla="*/ 783 h 813"/>
                    <a:gd name="T66" fmla="*/ 254 w 526"/>
                    <a:gd name="T67" fmla="*/ 712 h 813"/>
                    <a:gd name="T68" fmla="*/ 139 w 526"/>
                    <a:gd name="T69" fmla="*/ 663 h 813"/>
                    <a:gd name="T70" fmla="*/ 59 w 526"/>
                    <a:gd name="T71" fmla="*/ 608 h 813"/>
                    <a:gd name="T72" fmla="*/ 6 w 526"/>
                    <a:gd name="T73" fmla="*/ 559 h 813"/>
                    <a:gd name="T74" fmla="*/ 0 w 526"/>
                    <a:gd name="T75" fmla="*/ 500 h 813"/>
                    <a:gd name="T76" fmla="*/ 29 w 526"/>
                    <a:gd name="T77" fmla="*/ 422 h 813"/>
                    <a:gd name="T78" fmla="*/ 89 w 526"/>
                    <a:gd name="T79" fmla="*/ 305 h 813"/>
                    <a:gd name="T80" fmla="*/ 145 w 526"/>
                    <a:gd name="T81" fmla="*/ 208 h 813"/>
                    <a:gd name="T82" fmla="*/ 215 w 526"/>
                    <a:gd name="T83" fmla="*/ 107 h 813"/>
                    <a:gd name="T84" fmla="*/ 268 w 526"/>
                    <a:gd name="T85" fmla="*/ 48 h 813"/>
                    <a:gd name="T86" fmla="*/ 334 w 526"/>
                    <a:gd name="T87" fmla="*/ 19 h 813"/>
                    <a:gd name="T88" fmla="*/ 307 w 526"/>
                    <a:gd name="T89" fmla="*/ 19 h 813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526"/>
                    <a:gd name="T136" fmla="*/ 0 h 813"/>
                    <a:gd name="T137" fmla="*/ 526 w 526"/>
                    <a:gd name="T138" fmla="*/ 813 h 813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526" h="813">
                      <a:moveTo>
                        <a:pt x="307" y="19"/>
                      </a:moveTo>
                      <a:lnTo>
                        <a:pt x="373" y="0"/>
                      </a:lnTo>
                      <a:lnTo>
                        <a:pt x="426" y="3"/>
                      </a:lnTo>
                      <a:lnTo>
                        <a:pt x="466" y="32"/>
                      </a:lnTo>
                      <a:lnTo>
                        <a:pt x="493" y="78"/>
                      </a:lnTo>
                      <a:lnTo>
                        <a:pt x="483" y="126"/>
                      </a:lnTo>
                      <a:lnTo>
                        <a:pt x="446" y="126"/>
                      </a:lnTo>
                      <a:lnTo>
                        <a:pt x="456" y="87"/>
                      </a:lnTo>
                      <a:lnTo>
                        <a:pt x="426" y="52"/>
                      </a:lnTo>
                      <a:lnTo>
                        <a:pt x="397" y="39"/>
                      </a:lnTo>
                      <a:lnTo>
                        <a:pt x="347" y="52"/>
                      </a:lnTo>
                      <a:lnTo>
                        <a:pt x="367" y="91"/>
                      </a:lnTo>
                      <a:lnTo>
                        <a:pt x="373" y="126"/>
                      </a:lnTo>
                      <a:lnTo>
                        <a:pt x="367" y="156"/>
                      </a:lnTo>
                      <a:lnTo>
                        <a:pt x="317" y="169"/>
                      </a:lnTo>
                      <a:lnTo>
                        <a:pt x="264" y="159"/>
                      </a:lnTo>
                      <a:lnTo>
                        <a:pt x="254" y="136"/>
                      </a:lnTo>
                      <a:lnTo>
                        <a:pt x="198" y="198"/>
                      </a:lnTo>
                      <a:lnTo>
                        <a:pt x="165" y="266"/>
                      </a:lnTo>
                      <a:lnTo>
                        <a:pt x="119" y="354"/>
                      </a:lnTo>
                      <a:lnTo>
                        <a:pt x="89" y="432"/>
                      </a:lnTo>
                      <a:lnTo>
                        <a:pt x="76" y="507"/>
                      </a:lnTo>
                      <a:lnTo>
                        <a:pt x="86" y="546"/>
                      </a:lnTo>
                      <a:lnTo>
                        <a:pt x="139" y="595"/>
                      </a:lnTo>
                      <a:lnTo>
                        <a:pt x="248" y="637"/>
                      </a:lnTo>
                      <a:lnTo>
                        <a:pt x="307" y="656"/>
                      </a:lnTo>
                      <a:lnTo>
                        <a:pt x="367" y="666"/>
                      </a:lnTo>
                      <a:lnTo>
                        <a:pt x="456" y="702"/>
                      </a:lnTo>
                      <a:lnTo>
                        <a:pt x="522" y="725"/>
                      </a:lnTo>
                      <a:lnTo>
                        <a:pt x="526" y="770"/>
                      </a:lnTo>
                      <a:lnTo>
                        <a:pt x="493" y="803"/>
                      </a:lnTo>
                      <a:lnTo>
                        <a:pt x="453" y="813"/>
                      </a:lnTo>
                      <a:lnTo>
                        <a:pt x="393" y="783"/>
                      </a:lnTo>
                      <a:lnTo>
                        <a:pt x="254" y="712"/>
                      </a:lnTo>
                      <a:lnTo>
                        <a:pt x="139" y="663"/>
                      </a:lnTo>
                      <a:lnTo>
                        <a:pt x="59" y="608"/>
                      </a:lnTo>
                      <a:lnTo>
                        <a:pt x="6" y="559"/>
                      </a:lnTo>
                      <a:lnTo>
                        <a:pt x="0" y="500"/>
                      </a:lnTo>
                      <a:lnTo>
                        <a:pt x="29" y="422"/>
                      </a:lnTo>
                      <a:lnTo>
                        <a:pt x="89" y="305"/>
                      </a:lnTo>
                      <a:lnTo>
                        <a:pt x="145" y="208"/>
                      </a:lnTo>
                      <a:lnTo>
                        <a:pt x="215" y="107"/>
                      </a:lnTo>
                      <a:lnTo>
                        <a:pt x="268" y="48"/>
                      </a:lnTo>
                      <a:lnTo>
                        <a:pt x="334" y="19"/>
                      </a:lnTo>
                      <a:lnTo>
                        <a:pt x="30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37" name="Freeform 9"/>
                <p:cNvSpPr>
                  <a:spLocks/>
                </p:cNvSpPr>
                <p:nvPr/>
              </p:nvSpPr>
              <p:spPr bwMode="auto">
                <a:xfrm>
                  <a:off x="2793" y="1770"/>
                  <a:ext cx="275" cy="763"/>
                </a:xfrm>
                <a:custGeom>
                  <a:avLst/>
                  <a:gdLst>
                    <a:gd name="T0" fmla="*/ 17 w 275"/>
                    <a:gd name="T1" fmla="*/ 59 h 763"/>
                    <a:gd name="T2" fmla="*/ 27 w 275"/>
                    <a:gd name="T3" fmla="*/ 20 h 763"/>
                    <a:gd name="T4" fmla="*/ 70 w 275"/>
                    <a:gd name="T5" fmla="*/ 0 h 763"/>
                    <a:gd name="T6" fmla="*/ 109 w 275"/>
                    <a:gd name="T7" fmla="*/ 0 h 763"/>
                    <a:gd name="T8" fmla="*/ 159 w 275"/>
                    <a:gd name="T9" fmla="*/ 29 h 763"/>
                    <a:gd name="T10" fmla="*/ 206 w 275"/>
                    <a:gd name="T11" fmla="*/ 98 h 763"/>
                    <a:gd name="T12" fmla="*/ 239 w 275"/>
                    <a:gd name="T13" fmla="*/ 169 h 763"/>
                    <a:gd name="T14" fmla="*/ 255 w 275"/>
                    <a:gd name="T15" fmla="*/ 266 h 763"/>
                    <a:gd name="T16" fmla="*/ 269 w 275"/>
                    <a:gd name="T17" fmla="*/ 380 h 763"/>
                    <a:gd name="T18" fmla="*/ 275 w 275"/>
                    <a:gd name="T19" fmla="*/ 490 h 763"/>
                    <a:gd name="T20" fmla="*/ 275 w 275"/>
                    <a:gd name="T21" fmla="*/ 633 h 763"/>
                    <a:gd name="T22" fmla="*/ 255 w 275"/>
                    <a:gd name="T23" fmla="*/ 721 h 763"/>
                    <a:gd name="T24" fmla="*/ 219 w 275"/>
                    <a:gd name="T25" fmla="*/ 753 h 763"/>
                    <a:gd name="T26" fmla="*/ 156 w 275"/>
                    <a:gd name="T27" fmla="*/ 763 h 763"/>
                    <a:gd name="T28" fmla="*/ 90 w 275"/>
                    <a:gd name="T29" fmla="*/ 760 h 763"/>
                    <a:gd name="T30" fmla="*/ 56 w 275"/>
                    <a:gd name="T31" fmla="*/ 721 h 763"/>
                    <a:gd name="T32" fmla="*/ 37 w 275"/>
                    <a:gd name="T33" fmla="*/ 653 h 763"/>
                    <a:gd name="T34" fmla="*/ 20 w 275"/>
                    <a:gd name="T35" fmla="*/ 585 h 763"/>
                    <a:gd name="T36" fmla="*/ 7 w 275"/>
                    <a:gd name="T37" fmla="*/ 461 h 763"/>
                    <a:gd name="T38" fmla="*/ 0 w 275"/>
                    <a:gd name="T39" fmla="*/ 322 h 763"/>
                    <a:gd name="T40" fmla="*/ 0 w 275"/>
                    <a:gd name="T41" fmla="*/ 159 h 763"/>
                    <a:gd name="T42" fmla="*/ 17 w 275"/>
                    <a:gd name="T43" fmla="*/ 88 h 763"/>
                    <a:gd name="T44" fmla="*/ 17 w 275"/>
                    <a:gd name="T45" fmla="*/ 59 h 763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275"/>
                    <a:gd name="T70" fmla="*/ 0 h 763"/>
                    <a:gd name="T71" fmla="*/ 275 w 275"/>
                    <a:gd name="T72" fmla="*/ 763 h 763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275" h="763">
                      <a:moveTo>
                        <a:pt x="17" y="59"/>
                      </a:moveTo>
                      <a:lnTo>
                        <a:pt x="27" y="20"/>
                      </a:lnTo>
                      <a:lnTo>
                        <a:pt x="70" y="0"/>
                      </a:lnTo>
                      <a:lnTo>
                        <a:pt x="109" y="0"/>
                      </a:lnTo>
                      <a:lnTo>
                        <a:pt x="159" y="29"/>
                      </a:lnTo>
                      <a:lnTo>
                        <a:pt x="206" y="98"/>
                      </a:lnTo>
                      <a:lnTo>
                        <a:pt x="239" y="169"/>
                      </a:lnTo>
                      <a:lnTo>
                        <a:pt x="255" y="266"/>
                      </a:lnTo>
                      <a:lnTo>
                        <a:pt x="269" y="380"/>
                      </a:lnTo>
                      <a:lnTo>
                        <a:pt x="275" y="490"/>
                      </a:lnTo>
                      <a:lnTo>
                        <a:pt x="275" y="633"/>
                      </a:lnTo>
                      <a:lnTo>
                        <a:pt x="255" y="721"/>
                      </a:lnTo>
                      <a:lnTo>
                        <a:pt x="219" y="753"/>
                      </a:lnTo>
                      <a:lnTo>
                        <a:pt x="156" y="763"/>
                      </a:lnTo>
                      <a:lnTo>
                        <a:pt x="90" y="760"/>
                      </a:lnTo>
                      <a:lnTo>
                        <a:pt x="56" y="721"/>
                      </a:lnTo>
                      <a:lnTo>
                        <a:pt x="37" y="653"/>
                      </a:lnTo>
                      <a:lnTo>
                        <a:pt x="20" y="585"/>
                      </a:lnTo>
                      <a:lnTo>
                        <a:pt x="7" y="461"/>
                      </a:lnTo>
                      <a:lnTo>
                        <a:pt x="0" y="322"/>
                      </a:lnTo>
                      <a:lnTo>
                        <a:pt x="0" y="159"/>
                      </a:lnTo>
                      <a:lnTo>
                        <a:pt x="17" y="88"/>
                      </a:lnTo>
                      <a:lnTo>
                        <a:pt x="17" y="5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38" name="Freeform 10"/>
                <p:cNvSpPr>
                  <a:spLocks/>
                </p:cNvSpPr>
                <p:nvPr/>
              </p:nvSpPr>
              <p:spPr bwMode="auto">
                <a:xfrm>
                  <a:off x="2920" y="1791"/>
                  <a:ext cx="420" cy="586"/>
                </a:xfrm>
                <a:custGeom>
                  <a:avLst/>
                  <a:gdLst>
                    <a:gd name="T0" fmla="*/ 23 w 420"/>
                    <a:gd name="T1" fmla="*/ 0 h 586"/>
                    <a:gd name="T2" fmla="*/ 109 w 420"/>
                    <a:gd name="T3" fmla="*/ 10 h 586"/>
                    <a:gd name="T4" fmla="*/ 198 w 420"/>
                    <a:gd name="T5" fmla="*/ 26 h 586"/>
                    <a:gd name="T6" fmla="*/ 291 w 420"/>
                    <a:gd name="T7" fmla="*/ 78 h 586"/>
                    <a:gd name="T8" fmla="*/ 357 w 420"/>
                    <a:gd name="T9" fmla="*/ 117 h 586"/>
                    <a:gd name="T10" fmla="*/ 400 w 420"/>
                    <a:gd name="T11" fmla="*/ 173 h 586"/>
                    <a:gd name="T12" fmla="*/ 420 w 420"/>
                    <a:gd name="T13" fmla="*/ 205 h 586"/>
                    <a:gd name="T14" fmla="*/ 380 w 420"/>
                    <a:gd name="T15" fmla="*/ 300 h 586"/>
                    <a:gd name="T16" fmla="*/ 317 w 420"/>
                    <a:gd name="T17" fmla="*/ 358 h 586"/>
                    <a:gd name="T18" fmla="*/ 241 w 420"/>
                    <a:gd name="T19" fmla="*/ 400 h 586"/>
                    <a:gd name="T20" fmla="*/ 201 w 420"/>
                    <a:gd name="T21" fmla="*/ 426 h 586"/>
                    <a:gd name="T22" fmla="*/ 132 w 420"/>
                    <a:gd name="T23" fmla="*/ 439 h 586"/>
                    <a:gd name="T24" fmla="*/ 129 w 420"/>
                    <a:gd name="T25" fmla="*/ 465 h 586"/>
                    <a:gd name="T26" fmla="*/ 182 w 420"/>
                    <a:gd name="T27" fmla="*/ 488 h 586"/>
                    <a:gd name="T28" fmla="*/ 258 w 420"/>
                    <a:gd name="T29" fmla="*/ 508 h 586"/>
                    <a:gd name="T30" fmla="*/ 330 w 420"/>
                    <a:gd name="T31" fmla="*/ 547 h 586"/>
                    <a:gd name="T32" fmla="*/ 301 w 420"/>
                    <a:gd name="T33" fmla="*/ 576 h 586"/>
                    <a:gd name="T34" fmla="*/ 271 w 420"/>
                    <a:gd name="T35" fmla="*/ 586 h 586"/>
                    <a:gd name="T36" fmla="*/ 228 w 420"/>
                    <a:gd name="T37" fmla="*/ 543 h 586"/>
                    <a:gd name="T38" fmla="*/ 162 w 420"/>
                    <a:gd name="T39" fmla="*/ 517 h 586"/>
                    <a:gd name="T40" fmla="*/ 109 w 420"/>
                    <a:gd name="T41" fmla="*/ 498 h 586"/>
                    <a:gd name="T42" fmla="*/ 109 w 420"/>
                    <a:gd name="T43" fmla="*/ 459 h 586"/>
                    <a:gd name="T44" fmla="*/ 119 w 420"/>
                    <a:gd name="T45" fmla="*/ 417 h 586"/>
                    <a:gd name="T46" fmla="*/ 152 w 420"/>
                    <a:gd name="T47" fmla="*/ 400 h 586"/>
                    <a:gd name="T48" fmla="*/ 258 w 420"/>
                    <a:gd name="T49" fmla="*/ 358 h 586"/>
                    <a:gd name="T50" fmla="*/ 317 w 420"/>
                    <a:gd name="T51" fmla="*/ 293 h 586"/>
                    <a:gd name="T52" fmla="*/ 360 w 420"/>
                    <a:gd name="T53" fmla="*/ 225 h 586"/>
                    <a:gd name="T54" fmla="*/ 350 w 420"/>
                    <a:gd name="T55" fmla="*/ 192 h 586"/>
                    <a:gd name="T56" fmla="*/ 317 w 420"/>
                    <a:gd name="T57" fmla="*/ 153 h 586"/>
                    <a:gd name="T58" fmla="*/ 238 w 420"/>
                    <a:gd name="T59" fmla="*/ 98 h 586"/>
                    <a:gd name="T60" fmla="*/ 142 w 420"/>
                    <a:gd name="T61" fmla="*/ 78 h 586"/>
                    <a:gd name="T62" fmla="*/ 79 w 420"/>
                    <a:gd name="T63" fmla="*/ 75 h 586"/>
                    <a:gd name="T64" fmla="*/ 23 w 420"/>
                    <a:gd name="T65" fmla="*/ 75 h 586"/>
                    <a:gd name="T66" fmla="*/ 0 w 420"/>
                    <a:gd name="T67" fmla="*/ 39 h 586"/>
                    <a:gd name="T68" fmla="*/ 23 w 420"/>
                    <a:gd name="T69" fmla="*/ 0 h 5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420"/>
                    <a:gd name="T106" fmla="*/ 0 h 586"/>
                    <a:gd name="T107" fmla="*/ 420 w 420"/>
                    <a:gd name="T108" fmla="*/ 586 h 58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420" h="586">
                      <a:moveTo>
                        <a:pt x="23" y="0"/>
                      </a:moveTo>
                      <a:lnTo>
                        <a:pt x="109" y="10"/>
                      </a:lnTo>
                      <a:lnTo>
                        <a:pt x="198" y="26"/>
                      </a:lnTo>
                      <a:lnTo>
                        <a:pt x="291" y="78"/>
                      </a:lnTo>
                      <a:lnTo>
                        <a:pt x="357" y="117"/>
                      </a:lnTo>
                      <a:lnTo>
                        <a:pt x="400" y="173"/>
                      </a:lnTo>
                      <a:lnTo>
                        <a:pt x="420" y="205"/>
                      </a:lnTo>
                      <a:lnTo>
                        <a:pt x="380" y="300"/>
                      </a:lnTo>
                      <a:lnTo>
                        <a:pt x="317" y="358"/>
                      </a:lnTo>
                      <a:lnTo>
                        <a:pt x="241" y="400"/>
                      </a:lnTo>
                      <a:lnTo>
                        <a:pt x="201" y="426"/>
                      </a:lnTo>
                      <a:lnTo>
                        <a:pt x="132" y="439"/>
                      </a:lnTo>
                      <a:lnTo>
                        <a:pt x="129" y="465"/>
                      </a:lnTo>
                      <a:lnTo>
                        <a:pt x="182" y="488"/>
                      </a:lnTo>
                      <a:lnTo>
                        <a:pt x="258" y="508"/>
                      </a:lnTo>
                      <a:lnTo>
                        <a:pt x="330" y="547"/>
                      </a:lnTo>
                      <a:lnTo>
                        <a:pt x="301" y="576"/>
                      </a:lnTo>
                      <a:lnTo>
                        <a:pt x="271" y="586"/>
                      </a:lnTo>
                      <a:lnTo>
                        <a:pt x="228" y="543"/>
                      </a:lnTo>
                      <a:lnTo>
                        <a:pt x="162" y="517"/>
                      </a:lnTo>
                      <a:lnTo>
                        <a:pt x="109" y="498"/>
                      </a:lnTo>
                      <a:lnTo>
                        <a:pt x="109" y="459"/>
                      </a:lnTo>
                      <a:lnTo>
                        <a:pt x="119" y="417"/>
                      </a:lnTo>
                      <a:lnTo>
                        <a:pt x="152" y="400"/>
                      </a:lnTo>
                      <a:lnTo>
                        <a:pt x="258" y="358"/>
                      </a:lnTo>
                      <a:lnTo>
                        <a:pt x="317" y="293"/>
                      </a:lnTo>
                      <a:lnTo>
                        <a:pt x="360" y="225"/>
                      </a:lnTo>
                      <a:lnTo>
                        <a:pt x="350" y="192"/>
                      </a:lnTo>
                      <a:lnTo>
                        <a:pt x="317" y="153"/>
                      </a:lnTo>
                      <a:lnTo>
                        <a:pt x="238" y="98"/>
                      </a:lnTo>
                      <a:lnTo>
                        <a:pt x="142" y="78"/>
                      </a:lnTo>
                      <a:lnTo>
                        <a:pt x="79" y="75"/>
                      </a:lnTo>
                      <a:lnTo>
                        <a:pt x="23" y="75"/>
                      </a:lnTo>
                      <a:lnTo>
                        <a:pt x="0" y="39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39" name="Freeform 11"/>
                <p:cNvSpPr>
                  <a:spLocks/>
                </p:cNvSpPr>
                <p:nvPr/>
              </p:nvSpPr>
              <p:spPr bwMode="auto">
                <a:xfrm>
                  <a:off x="2953" y="2455"/>
                  <a:ext cx="511" cy="947"/>
                </a:xfrm>
                <a:custGeom>
                  <a:avLst/>
                  <a:gdLst>
                    <a:gd name="T0" fmla="*/ 59 w 511"/>
                    <a:gd name="T1" fmla="*/ 0 h 947"/>
                    <a:gd name="T2" fmla="*/ 13 w 511"/>
                    <a:gd name="T3" fmla="*/ 0 h 947"/>
                    <a:gd name="T4" fmla="*/ 0 w 511"/>
                    <a:gd name="T5" fmla="*/ 68 h 947"/>
                    <a:gd name="T6" fmla="*/ 33 w 511"/>
                    <a:gd name="T7" fmla="*/ 108 h 947"/>
                    <a:gd name="T8" fmla="*/ 139 w 511"/>
                    <a:gd name="T9" fmla="*/ 202 h 947"/>
                    <a:gd name="T10" fmla="*/ 232 w 511"/>
                    <a:gd name="T11" fmla="*/ 322 h 947"/>
                    <a:gd name="T12" fmla="*/ 292 w 511"/>
                    <a:gd name="T13" fmla="*/ 446 h 947"/>
                    <a:gd name="T14" fmla="*/ 301 w 511"/>
                    <a:gd name="T15" fmla="*/ 527 h 947"/>
                    <a:gd name="T16" fmla="*/ 298 w 511"/>
                    <a:gd name="T17" fmla="*/ 586 h 947"/>
                    <a:gd name="T18" fmla="*/ 272 w 511"/>
                    <a:gd name="T19" fmla="*/ 719 h 947"/>
                    <a:gd name="T20" fmla="*/ 238 w 511"/>
                    <a:gd name="T21" fmla="*/ 827 h 947"/>
                    <a:gd name="T22" fmla="*/ 209 w 511"/>
                    <a:gd name="T23" fmla="*/ 889 h 947"/>
                    <a:gd name="T24" fmla="*/ 202 w 511"/>
                    <a:gd name="T25" fmla="*/ 928 h 947"/>
                    <a:gd name="T26" fmla="*/ 232 w 511"/>
                    <a:gd name="T27" fmla="*/ 928 h 947"/>
                    <a:gd name="T28" fmla="*/ 278 w 511"/>
                    <a:gd name="T29" fmla="*/ 915 h 947"/>
                    <a:gd name="T30" fmla="*/ 292 w 511"/>
                    <a:gd name="T31" fmla="*/ 918 h 947"/>
                    <a:gd name="T32" fmla="*/ 388 w 511"/>
                    <a:gd name="T33" fmla="*/ 924 h 947"/>
                    <a:gd name="T34" fmla="*/ 461 w 511"/>
                    <a:gd name="T35" fmla="*/ 947 h 947"/>
                    <a:gd name="T36" fmla="*/ 487 w 511"/>
                    <a:gd name="T37" fmla="*/ 934 h 947"/>
                    <a:gd name="T38" fmla="*/ 511 w 511"/>
                    <a:gd name="T39" fmla="*/ 885 h 947"/>
                    <a:gd name="T40" fmla="*/ 487 w 511"/>
                    <a:gd name="T41" fmla="*/ 859 h 947"/>
                    <a:gd name="T42" fmla="*/ 378 w 511"/>
                    <a:gd name="T43" fmla="*/ 856 h 947"/>
                    <a:gd name="T44" fmla="*/ 301 w 511"/>
                    <a:gd name="T45" fmla="*/ 866 h 947"/>
                    <a:gd name="T46" fmla="*/ 262 w 511"/>
                    <a:gd name="T47" fmla="*/ 885 h 947"/>
                    <a:gd name="T48" fmla="*/ 268 w 511"/>
                    <a:gd name="T49" fmla="*/ 840 h 947"/>
                    <a:gd name="T50" fmla="*/ 308 w 511"/>
                    <a:gd name="T51" fmla="*/ 771 h 947"/>
                    <a:gd name="T52" fmla="*/ 341 w 511"/>
                    <a:gd name="T53" fmla="*/ 664 h 947"/>
                    <a:gd name="T54" fmla="*/ 368 w 511"/>
                    <a:gd name="T55" fmla="*/ 573 h 947"/>
                    <a:gd name="T56" fmla="*/ 348 w 511"/>
                    <a:gd name="T57" fmla="*/ 469 h 947"/>
                    <a:gd name="T58" fmla="*/ 318 w 511"/>
                    <a:gd name="T59" fmla="*/ 358 h 947"/>
                    <a:gd name="T60" fmla="*/ 258 w 511"/>
                    <a:gd name="T61" fmla="*/ 231 h 947"/>
                    <a:gd name="T62" fmla="*/ 172 w 511"/>
                    <a:gd name="T63" fmla="*/ 114 h 947"/>
                    <a:gd name="T64" fmla="*/ 99 w 511"/>
                    <a:gd name="T65" fmla="*/ 29 h 947"/>
                    <a:gd name="T66" fmla="*/ 59 w 511"/>
                    <a:gd name="T67" fmla="*/ 0 h 94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511"/>
                    <a:gd name="T103" fmla="*/ 0 h 947"/>
                    <a:gd name="T104" fmla="*/ 511 w 511"/>
                    <a:gd name="T105" fmla="*/ 947 h 94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511" h="947">
                      <a:moveTo>
                        <a:pt x="59" y="0"/>
                      </a:moveTo>
                      <a:lnTo>
                        <a:pt x="13" y="0"/>
                      </a:lnTo>
                      <a:lnTo>
                        <a:pt x="0" y="68"/>
                      </a:lnTo>
                      <a:lnTo>
                        <a:pt x="33" y="108"/>
                      </a:lnTo>
                      <a:lnTo>
                        <a:pt x="139" y="202"/>
                      </a:lnTo>
                      <a:lnTo>
                        <a:pt x="232" y="322"/>
                      </a:lnTo>
                      <a:lnTo>
                        <a:pt x="292" y="446"/>
                      </a:lnTo>
                      <a:lnTo>
                        <a:pt x="301" y="527"/>
                      </a:lnTo>
                      <a:lnTo>
                        <a:pt x="298" y="586"/>
                      </a:lnTo>
                      <a:lnTo>
                        <a:pt x="272" y="719"/>
                      </a:lnTo>
                      <a:lnTo>
                        <a:pt x="238" y="827"/>
                      </a:lnTo>
                      <a:lnTo>
                        <a:pt x="209" y="889"/>
                      </a:lnTo>
                      <a:lnTo>
                        <a:pt x="202" y="928"/>
                      </a:lnTo>
                      <a:lnTo>
                        <a:pt x="232" y="928"/>
                      </a:lnTo>
                      <a:lnTo>
                        <a:pt x="278" y="915"/>
                      </a:lnTo>
                      <a:lnTo>
                        <a:pt x="292" y="918"/>
                      </a:lnTo>
                      <a:lnTo>
                        <a:pt x="388" y="924"/>
                      </a:lnTo>
                      <a:lnTo>
                        <a:pt x="461" y="947"/>
                      </a:lnTo>
                      <a:lnTo>
                        <a:pt x="487" y="934"/>
                      </a:lnTo>
                      <a:lnTo>
                        <a:pt x="511" y="885"/>
                      </a:lnTo>
                      <a:lnTo>
                        <a:pt x="487" y="859"/>
                      </a:lnTo>
                      <a:lnTo>
                        <a:pt x="378" y="856"/>
                      </a:lnTo>
                      <a:lnTo>
                        <a:pt x="301" y="866"/>
                      </a:lnTo>
                      <a:lnTo>
                        <a:pt x="262" y="885"/>
                      </a:lnTo>
                      <a:lnTo>
                        <a:pt x="268" y="840"/>
                      </a:lnTo>
                      <a:lnTo>
                        <a:pt x="308" y="771"/>
                      </a:lnTo>
                      <a:lnTo>
                        <a:pt x="341" y="664"/>
                      </a:lnTo>
                      <a:lnTo>
                        <a:pt x="368" y="573"/>
                      </a:lnTo>
                      <a:lnTo>
                        <a:pt x="348" y="469"/>
                      </a:lnTo>
                      <a:lnTo>
                        <a:pt x="318" y="358"/>
                      </a:lnTo>
                      <a:lnTo>
                        <a:pt x="258" y="231"/>
                      </a:lnTo>
                      <a:lnTo>
                        <a:pt x="172" y="114"/>
                      </a:lnTo>
                      <a:lnTo>
                        <a:pt x="99" y="29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40" name="Freeform 12"/>
                <p:cNvSpPr>
                  <a:spLocks/>
                </p:cNvSpPr>
                <p:nvPr/>
              </p:nvSpPr>
              <p:spPr bwMode="auto">
                <a:xfrm>
                  <a:off x="2632" y="2453"/>
                  <a:ext cx="344" cy="965"/>
                </a:xfrm>
                <a:custGeom>
                  <a:avLst/>
                  <a:gdLst>
                    <a:gd name="T0" fmla="*/ 238 w 344"/>
                    <a:gd name="T1" fmla="*/ 0 h 965"/>
                    <a:gd name="T2" fmla="*/ 195 w 344"/>
                    <a:gd name="T3" fmla="*/ 91 h 965"/>
                    <a:gd name="T4" fmla="*/ 165 w 344"/>
                    <a:gd name="T5" fmla="*/ 224 h 965"/>
                    <a:gd name="T6" fmla="*/ 129 w 344"/>
                    <a:gd name="T7" fmla="*/ 371 h 965"/>
                    <a:gd name="T8" fmla="*/ 96 w 344"/>
                    <a:gd name="T9" fmla="*/ 520 h 965"/>
                    <a:gd name="T10" fmla="*/ 96 w 344"/>
                    <a:gd name="T11" fmla="*/ 575 h 965"/>
                    <a:gd name="T12" fmla="*/ 129 w 344"/>
                    <a:gd name="T13" fmla="*/ 673 h 965"/>
                    <a:gd name="T14" fmla="*/ 175 w 344"/>
                    <a:gd name="T15" fmla="*/ 725 h 965"/>
                    <a:gd name="T16" fmla="*/ 218 w 344"/>
                    <a:gd name="T17" fmla="*/ 790 h 965"/>
                    <a:gd name="T18" fmla="*/ 248 w 344"/>
                    <a:gd name="T19" fmla="*/ 838 h 965"/>
                    <a:gd name="T20" fmla="*/ 235 w 344"/>
                    <a:gd name="T21" fmla="*/ 861 h 965"/>
                    <a:gd name="T22" fmla="*/ 159 w 344"/>
                    <a:gd name="T23" fmla="*/ 871 h 965"/>
                    <a:gd name="T24" fmla="*/ 36 w 344"/>
                    <a:gd name="T25" fmla="*/ 890 h 965"/>
                    <a:gd name="T26" fmla="*/ 0 w 344"/>
                    <a:gd name="T27" fmla="*/ 920 h 965"/>
                    <a:gd name="T28" fmla="*/ 30 w 344"/>
                    <a:gd name="T29" fmla="*/ 946 h 965"/>
                    <a:gd name="T30" fmla="*/ 99 w 344"/>
                    <a:gd name="T31" fmla="*/ 965 h 965"/>
                    <a:gd name="T32" fmla="*/ 179 w 344"/>
                    <a:gd name="T33" fmla="*/ 926 h 965"/>
                    <a:gd name="T34" fmla="*/ 238 w 344"/>
                    <a:gd name="T35" fmla="*/ 900 h 965"/>
                    <a:gd name="T36" fmla="*/ 314 w 344"/>
                    <a:gd name="T37" fmla="*/ 890 h 965"/>
                    <a:gd name="T38" fmla="*/ 344 w 344"/>
                    <a:gd name="T39" fmla="*/ 881 h 965"/>
                    <a:gd name="T40" fmla="*/ 334 w 344"/>
                    <a:gd name="T41" fmla="*/ 848 h 965"/>
                    <a:gd name="T42" fmla="*/ 248 w 344"/>
                    <a:gd name="T43" fmla="*/ 764 h 965"/>
                    <a:gd name="T44" fmla="*/ 198 w 344"/>
                    <a:gd name="T45" fmla="*/ 676 h 965"/>
                    <a:gd name="T46" fmla="*/ 155 w 344"/>
                    <a:gd name="T47" fmla="*/ 617 h 965"/>
                    <a:gd name="T48" fmla="*/ 149 w 344"/>
                    <a:gd name="T49" fmla="*/ 559 h 965"/>
                    <a:gd name="T50" fmla="*/ 169 w 344"/>
                    <a:gd name="T51" fmla="*/ 462 h 965"/>
                    <a:gd name="T52" fmla="*/ 215 w 344"/>
                    <a:gd name="T53" fmla="*/ 361 h 965"/>
                    <a:gd name="T54" fmla="*/ 265 w 344"/>
                    <a:gd name="T55" fmla="*/ 189 h 965"/>
                    <a:gd name="T56" fmla="*/ 308 w 344"/>
                    <a:gd name="T57" fmla="*/ 88 h 965"/>
                    <a:gd name="T58" fmla="*/ 304 w 344"/>
                    <a:gd name="T59" fmla="*/ 29 h 965"/>
                    <a:gd name="T60" fmla="*/ 265 w 344"/>
                    <a:gd name="T61" fmla="*/ 0 h 965"/>
                    <a:gd name="T62" fmla="*/ 238 w 344"/>
                    <a:gd name="T63" fmla="*/ 0 h 96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44"/>
                    <a:gd name="T97" fmla="*/ 0 h 965"/>
                    <a:gd name="T98" fmla="*/ 344 w 344"/>
                    <a:gd name="T99" fmla="*/ 965 h 96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44" h="965">
                      <a:moveTo>
                        <a:pt x="238" y="0"/>
                      </a:moveTo>
                      <a:lnTo>
                        <a:pt x="195" y="91"/>
                      </a:lnTo>
                      <a:lnTo>
                        <a:pt x="165" y="224"/>
                      </a:lnTo>
                      <a:lnTo>
                        <a:pt x="129" y="371"/>
                      </a:lnTo>
                      <a:lnTo>
                        <a:pt x="96" y="520"/>
                      </a:lnTo>
                      <a:lnTo>
                        <a:pt x="96" y="575"/>
                      </a:lnTo>
                      <a:lnTo>
                        <a:pt x="129" y="673"/>
                      </a:lnTo>
                      <a:lnTo>
                        <a:pt x="175" y="725"/>
                      </a:lnTo>
                      <a:lnTo>
                        <a:pt x="218" y="790"/>
                      </a:lnTo>
                      <a:lnTo>
                        <a:pt x="248" y="838"/>
                      </a:lnTo>
                      <a:lnTo>
                        <a:pt x="235" y="861"/>
                      </a:lnTo>
                      <a:lnTo>
                        <a:pt x="159" y="871"/>
                      </a:lnTo>
                      <a:lnTo>
                        <a:pt x="36" y="890"/>
                      </a:lnTo>
                      <a:lnTo>
                        <a:pt x="0" y="920"/>
                      </a:lnTo>
                      <a:lnTo>
                        <a:pt x="30" y="946"/>
                      </a:lnTo>
                      <a:lnTo>
                        <a:pt x="99" y="965"/>
                      </a:lnTo>
                      <a:lnTo>
                        <a:pt x="179" y="926"/>
                      </a:lnTo>
                      <a:lnTo>
                        <a:pt x="238" y="900"/>
                      </a:lnTo>
                      <a:lnTo>
                        <a:pt x="314" y="890"/>
                      </a:lnTo>
                      <a:lnTo>
                        <a:pt x="344" y="881"/>
                      </a:lnTo>
                      <a:lnTo>
                        <a:pt x="334" y="848"/>
                      </a:lnTo>
                      <a:lnTo>
                        <a:pt x="248" y="764"/>
                      </a:lnTo>
                      <a:lnTo>
                        <a:pt x="198" y="676"/>
                      </a:lnTo>
                      <a:lnTo>
                        <a:pt x="155" y="617"/>
                      </a:lnTo>
                      <a:lnTo>
                        <a:pt x="149" y="559"/>
                      </a:lnTo>
                      <a:lnTo>
                        <a:pt x="169" y="462"/>
                      </a:lnTo>
                      <a:lnTo>
                        <a:pt x="215" y="361"/>
                      </a:lnTo>
                      <a:lnTo>
                        <a:pt x="265" y="189"/>
                      </a:lnTo>
                      <a:lnTo>
                        <a:pt x="308" y="88"/>
                      </a:lnTo>
                      <a:lnTo>
                        <a:pt x="304" y="29"/>
                      </a:lnTo>
                      <a:lnTo>
                        <a:pt x="265" y="0"/>
                      </a:lnTo>
                      <a:lnTo>
                        <a:pt x="23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2232" name="Group 13"/>
              <p:cNvGrpSpPr>
                <a:grpSpLocks/>
              </p:cNvGrpSpPr>
              <p:nvPr/>
            </p:nvGrpSpPr>
            <p:grpSpPr bwMode="auto">
              <a:xfrm>
                <a:off x="3000" y="903"/>
                <a:ext cx="211" cy="285"/>
                <a:chOff x="3000" y="903"/>
                <a:chExt cx="211" cy="285"/>
              </a:xfrm>
            </p:grpSpPr>
            <p:sp>
              <p:nvSpPr>
                <p:cNvPr id="52233" name="Freeform 14"/>
                <p:cNvSpPr>
                  <a:spLocks/>
                </p:cNvSpPr>
                <p:nvPr/>
              </p:nvSpPr>
              <p:spPr bwMode="auto">
                <a:xfrm>
                  <a:off x="3041" y="903"/>
                  <a:ext cx="170" cy="198"/>
                </a:xfrm>
                <a:custGeom>
                  <a:avLst/>
                  <a:gdLst>
                    <a:gd name="T0" fmla="*/ 20 w 170"/>
                    <a:gd name="T1" fmla="*/ 9 h 198"/>
                    <a:gd name="T2" fmla="*/ 66 w 170"/>
                    <a:gd name="T3" fmla="*/ 0 h 198"/>
                    <a:gd name="T4" fmla="*/ 110 w 170"/>
                    <a:gd name="T5" fmla="*/ 3 h 198"/>
                    <a:gd name="T6" fmla="*/ 150 w 170"/>
                    <a:gd name="T7" fmla="*/ 22 h 198"/>
                    <a:gd name="T8" fmla="*/ 170 w 170"/>
                    <a:gd name="T9" fmla="*/ 58 h 198"/>
                    <a:gd name="T10" fmla="*/ 170 w 170"/>
                    <a:gd name="T11" fmla="*/ 87 h 198"/>
                    <a:gd name="T12" fmla="*/ 150 w 170"/>
                    <a:gd name="T13" fmla="*/ 126 h 198"/>
                    <a:gd name="T14" fmla="*/ 116 w 170"/>
                    <a:gd name="T15" fmla="*/ 149 h 198"/>
                    <a:gd name="T16" fmla="*/ 66 w 170"/>
                    <a:gd name="T17" fmla="*/ 149 h 198"/>
                    <a:gd name="T18" fmla="*/ 36 w 170"/>
                    <a:gd name="T19" fmla="*/ 168 h 198"/>
                    <a:gd name="T20" fmla="*/ 26 w 170"/>
                    <a:gd name="T21" fmla="*/ 198 h 198"/>
                    <a:gd name="T22" fmla="*/ 0 w 170"/>
                    <a:gd name="T23" fmla="*/ 188 h 198"/>
                    <a:gd name="T24" fmla="*/ 10 w 170"/>
                    <a:gd name="T25" fmla="*/ 149 h 198"/>
                    <a:gd name="T26" fmla="*/ 46 w 170"/>
                    <a:gd name="T27" fmla="*/ 126 h 198"/>
                    <a:gd name="T28" fmla="*/ 106 w 170"/>
                    <a:gd name="T29" fmla="*/ 120 h 198"/>
                    <a:gd name="T30" fmla="*/ 130 w 170"/>
                    <a:gd name="T31" fmla="*/ 97 h 198"/>
                    <a:gd name="T32" fmla="*/ 136 w 170"/>
                    <a:gd name="T33" fmla="*/ 61 h 198"/>
                    <a:gd name="T34" fmla="*/ 110 w 170"/>
                    <a:gd name="T35" fmla="*/ 29 h 198"/>
                    <a:gd name="T36" fmla="*/ 70 w 170"/>
                    <a:gd name="T37" fmla="*/ 29 h 198"/>
                    <a:gd name="T38" fmla="*/ 26 w 170"/>
                    <a:gd name="T39" fmla="*/ 39 h 198"/>
                    <a:gd name="T40" fmla="*/ 10 w 170"/>
                    <a:gd name="T41" fmla="*/ 29 h 198"/>
                    <a:gd name="T42" fmla="*/ 20 w 170"/>
                    <a:gd name="T43" fmla="*/ 9 h 19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70"/>
                    <a:gd name="T67" fmla="*/ 0 h 198"/>
                    <a:gd name="T68" fmla="*/ 170 w 170"/>
                    <a:gd name="T69" fmla="*/ 198 h 198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70" h="198">
                      <a:moveTo>
                        <a:pt x="20" y="9"/>
                      </a:moveTo>
                      <a:lnTo>
                        <a:pt x="66" y="0"/>
                      </a:lnTo>
                      <a:lnTo>
                        <a:pt x="110" y="3"/>
                      </a:lnTo>
                      <a:lnTo>
                        <a:pt x="150" y="22"/>
                      </a:lnTo>
                      <a:lnTo>
                        <a:pt x="170" y="58"/>
                      </a:lnTo>
                      <a:lnTo>
                        <a:pt x="170" y="87"/>
                      </a:lnTo>
                      <a:lnTo>
                        <a:pt x="150" y="126"/>
                      </a:lnTo>
                      <a:lnTo>
                        <a:pt x="116" y="149"/>
                      </a:lnTo>
                      <a:lnTo>
                        <a:pt x="66" y="149"/>
                      </a:lnTo>
                      <a:lnTo>
                        <a:pt x="36" y="168"/>
                      </a:lnTo>
                      <a:lnTo>
                        <a:pt x="26" y="198"/>
                      </a:lnTo>
                      <a:lnTo>
                        <a:pt x="0" y="188"/>
                      </a:lnTo>
                      <a:lnTo>
                        <a:pt x="10" y="149"/>
                      </a:lnTo>
                      <a:lnTo>
                        <a:pt x="46" y="126"/>
                      </a:lnTo>
                      <a:lnTo>
                        <a:pt x="106" y="120"/>
                      </a:lnTo>
                      <a:lnTo>
                        <a:pt x="130" y="97"/>
                      </a:lnTo>
                      <a:lnTo>
                        <a:pt x="136" y="61"/>
                      </a:lnTo>
                      <a:lnTo>
                        <a:pt x="110" y="29"/>
                      </a:lnTo>
                      <a:lnTo>
                        <a:pt x="70" y="29"/>
                      </a:lnTo>
                      <a:lnTo>
                        <a:pt x="26" y="39"/>
                      </a:lnTo>
                      <a:lnTo>
                        <a:pt x="10" y="29"/>
                      </a:lnTo>
                      <a:lnTo>
                        <a:pt x="2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34" name="Freeform 15"/>
                <p:cNvSpPr>
                  <a:spLocks/>
                </p:cNvSpPr>
                <p:nvPr/>
              </p:nvSpPr>
              <p:spPr bwMode="auto">
                <a:xfrm>
                  <a:off x="3000" y="1134"/>
                  <a:ext cx="53" cy="54"/>
                </a:xfrm>
                <a:custGeom>
                  <a:avLst/>
                  <a:gdLst>
                    <a:gd name="T0" fmla="*/ 53 w 53"/>
                    <a:gd name="T1" fmla="*/ 3 h 54"/>
                    <a:gd name="T2" fmla="*/ 26 w 53"/>
                    <a:gd name="T3" fmla="*/ 0 h 54"/>
                    <a:gd name="T4" fmla="*/ 8 w 53"/>
                    <a:gd name="T5" fmla="*/ 20 h 54"/>
                    <a:gd name="T6" fmla="*/ 0 w 53"/>
                    <a:gd name="T7" fmla="*/ 51 h 54"/>
                    <a:gd name="T8" fmla="*/ 26 w 53"/>
                    <a:gd name="T9" fmla="*/ 54 h 54"/>
                    <a:gd name="T10" fmla="*/ 48 w 53"/>
                    <a:gd name="T11" fmla="*/ 40 h 54"/>
                    <a:gd name="T12" fmla="*/ 53 w 53"/>
                    <a:gd name="T13" fmla="*/ 3 h 5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3"/>
                    <a:gd name="T22" fmla="*/ 0 h 54"/>
                    <a:gd name="T23" fmla="*/ 53 w 53"/>
                    <a:gd name="T24" fmla="*/ 54 h 5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3" h="54">
                      <a:moveTo>
                        <a:pt x="53" y="3"/>
                      </a:moveTo>
                      <a:lnTo>
                        <a:pt x="26" y="0"/>
                      </a:lnTo>
                      <a:lnTo>
                        <a:pt x="8" y="20"/>
                      </a:lnTo>
                      <a:lnTo>
                        <a:pt x="0" y="51"/>
                      </a:lnTo>
                      <a:lnTo>
                        <a:pt x="26" y="54"/>
                      </a:lnTo>
                      <a:lnTo>
                        <a:pt x="48" y="40"/>
                      </a:lnTo>
                      <a:lnTo>
                        <a:pt x="5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2229" name="Text Box 16"/>
            <p:cNvSpPr txBox="1">
              <a:spLocks noChangeArrowheads="1"/>
            </p:cNvSpPr>
            <p:nvPr/>
          </p:nvSpPr>
          <p:spPr bwMode="auto">
            <a:xfrm>
              <a:off x="960" y="3387"/>
              <a:ext cx="1680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 dirty="0">
                  <a:latin typeface="+mn-lt"/>
                  <a:cs typeface="Tahoma" charset="0"/>
                </a:rPr>
                <a:t>Each procedure has keep track of how many SAVED and TEMPORARY registers are on the stack in order to calculate the offsets to LOCAL VARIABLES.</a:t>
              </a:r>
            </a:p>
          </p:txBody>
        </p:sp>
        <p:sp>
          <p:nvSpPr>
            <p:cNvPr id="52230" name="Line 17"/>
            <p:cNvSpPr>
              <a:spLocks noChangeShapeType="1"/>
            </p:cNvSpPr>
            <p:nvPr/>
          </p:nvSpPr>
          <p:spPr bwMode="auto">
            <a:xfrm flipV="1">
              <a:off x="843" y="3510"/>
              <a:ext cx="117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>
                <a:ea typeface="Tahoma"/>
              </a:rPr>
              <a:t>More MIPS Register Usage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 registers $s0-$s7,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sp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,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ra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,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gp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,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fp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, and the stack above the memory above the stack pointer must be preserved by the CALLEE</a:t>
            </a:r>
          </a:p>
          <a:p>
            <a:pPr eaLnBrk="1" hangingPunct="1">
              <a:buFontTx/>
              <a:buChar char="•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 CALLEE is free to use $t0-$t9, $a0-$a3, and $v0-$v1, and the memory below the stack pointer.</a:t>
            </a:r>
          </a:p>
          <a:p>
            <a:pPr eaLnBrk="1" hangingPunct="1">
              <a:buFontTx/>
              <a:buChar char="•"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user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program can use $k0-$k1, or $at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427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328853"/>
              </p:ext>
            </p:extLst>
          </p:nvPr>
        </p:nvGraphicFramePr>
        <p:xfrm>
          <a:off x="762000" y="3212976"/>
          <a:ext cx="7542213" cy="357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Worksheet" r:id="rId4" imgW="5041900" imgH="2387600" progId="Excel.Sheet.8">
                  <p:embed/>
                </p:oleObj>
              </mc:Choice>
              <mc:Fallback>
                <p:oleObj name="Worksheet" r:id="rId4" imgW="5041900" imgH="2387600" progId="Excel.Sheet.8">
                  <p:embed/>
                  <p:pic>
                    <p:nvPicPr>
                      <p:cNvPr id="54275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12976"/>
                        <a:ext cx="7542213" cy="3570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396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692696"/>
            <a:ext cx="8458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Stack Snap Shot:  A typical procedure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half" idx="1"/>
          </p:nvPr>
        </p:nvSpPr>
        <p:spPr>
          <a:xfrm>
            <a:off x="0" y="1283906"/>
            <a:ext cx="5697538" cy="50047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typical “activation record” or “stack frame”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save $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ra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and $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fp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first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save values of “saved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regs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 modified by this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</a:t>
            </a:r>
            <a:endParaRPr lang="en-US" sz="19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e.g.: $s0, $s1, $s2, $s3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save values of “temp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regs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 that must survive calls to other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from this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</a:t>
            </a:r>
            <a:endParaRPr lang="en-US" sz="19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e.g.: $t0, $t1</a:t>
            </a: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should be saved immediately before calling other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; restored immediately after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any local variables needed (that are not in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regs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 reside on the stack</a:t>
            </a: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e.g.: locals var</a:t>
            </a:r>
            <a:r>
              <a:rPr lang="en-US" sz="1600" baseline="-25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1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…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var</a:t>
            </a:r>
            <a:r>
              <a:rPr lang="en-US" sz="1600" baseline="-25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</a:t>
            </a:r>
            <a:endParaRPr lang="en-US" sz="16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any spillover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args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for calling other </a:t>
            </a:r>
            <a:r>
              <a:rPr lang="en-US" sz="19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procs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[</a:t>
            </a:r>
            <a:r>
              <a:rPr lang="en-US" sz="1900" u="sng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 reverse order</a:t>
            </a: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]</a:t>
            </a: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e.g.: 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arg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[4],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arg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[5]</a:t>
            </a:r>
          </a:p>
          <a:p>
            <a:pPr lvl="2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why reverse order?</a:t>
            </a:r>
          </a:p>
        </p:txBody>
      </p:sp>
      <p:graphicFrame>
        <p:nvGraphicFramePr>
          <p:cNvPr id="707708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740681"/>
              </p:ext>
            </p:extLst>
          </p:nvPr>
        </p:nvGraphicFramePr>
        <p:xfrm>
          <a:off x="6019802" y="1315655"/>
          <a:ext cx="3017832" cy="5488450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$s0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2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$t0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var</a:t>
                      </a:r>
                      <a:r>
                        <a:rPr kumimoji="0" lang="en-US" sz="21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…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2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var</a:t>
                      </a:r>
                      <a:r>
                        <a:rPr kumimoji="0" lang="en-US" sz="21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n</a:t>
                      </a:r>
                      <a:endParaRPr kumimoji="0" lang="en-US" sz="21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[5]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[4]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6368" name="Line 14"/>
          <p:cNvSpPr>
            <a:spLocks noChangeShapeType="1"/>
          </p:cNvSpPr>
          <p:nvPr/>
        </p:nvSpPr>
        <p:spPr bwMode="auto">
          <a:xfrm flipV="1">
            <a:off x="6019802" y="6803642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Line 25"/>
          <p:cNvSpPr>
            <a:spLocks noChangeShapeType="1"/>
          </p:cNvSpPr>
          <p:nvPr/>
        </p:nvSpPr>
        <p:spPr bwMode="auto">
          <a:xfrm>
            <a:off x="6019802" y="1315655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373" name="Group 114"/>
          <p:cNvGrpSpPr>
            <a:grpSpLocks/>
          </p:cNvGrpSpPr>
          <p:nvPr/>
        </p:nvGrpSpPr>
        <p:grpSpPr bwMode="auto">
          <a:xfrm>
            <a:off x="5257800" y="6465504"/>
            <a:ext cx="685800" cy="338138"/>
            <a:chOff x="1728" y="2764"/>
            <a:chExt cx="432" cy="213"/>
          </a:xfrm>
        </p:grpSpPr>
        <p:sp>
          <p:nvSpPr>
            <p:cNvPr id="5638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5638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6374" name="Group 117"/>
          <p:cNvGrpSpPr>
            <a:grpSpLocks/>
          </p:cNvGrpSpPr>
          <p:nvPr/>
        </p:nvGrpSpPr>
        <p:grpSpPr bwMode="auto">
          <a:xfrm>
            <a:off x="5257803" y="1283906"/>
            <a:ext cx="685801" cy="338137"/>
            <a:chOff x="1728" y="2469"/>
            <a:chExt cx="432" cy="213"/>
          </a:xfrm>
        </p:grpSpPr>
        <p:sp>
          <p:nvSpPr>
            <p:cNvPr id="56378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56379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E2C1FA-671C-5249-9460-9682799BBB3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3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731168"/>
            <a:ext cx="3992563" cy="1185664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>
                <a:ea typeface="Tahoma"/>
              </a:rPr>
              <a:t>Stack Snap Shot:  </a:t>
            </a:r>
            <a:br>
              <a:rPr lang="en-US" dirty="0">
                <a:ea typeface="Tahoma"/>
              </a:rPr>
            </a:br>
            <a:r>
              <a:rPr lang="en-US" dirty="0">
                <a:ea typeface="Tahoma"/>
              </a:rPr>
              <a:t>Caller + </a:t>
            </a:r>
            <a:r>
              <a:rPr lang="en-US" dirty="0" err="1">
                <a:ea typeface="Tahoma"/>
              </a:rPr>
              <a:t>Callee</a:t>
            </a:r>
            <a:endParaRPr lang="en-US" dirty="0">
              <a:ea typeface="Tahoma"/>
            </a:endParaRPr>
          </a:p>
        </p:txBody>
      </p:sp>
      <p:sp>
        <p:nvSpPr>
          <p:cNvPr id="28" name="Text Placeholder 27"/>
          <p:cNvSpPr>
            <a:spLocks noGrp="1"/>
          </p:cNvSpPr>
          <p:nvPr>
            <p:ph type="body" sz="half" idx="1"/>
          </p:nvPr>
        </p:nvSpPr>
        <p:spPr>
          <a:xfrm>
            <a:off x="381000" y="2008584"/>
            <a:ext cx="3371850" cy="422872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A calls </a:t>
            </a:r>
            <a:r>
              <a:rPr lang="en-US" sz="24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proc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B</a:t>
            </a:r>
          </a:p>
          <a:p>
            <a:pPr lvl="1">
              <a:defRPr/>
            </a:pPr>
            <a:r>
              <a:rPr lang="en-US" sz="19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 has less stuff that needs to be saved on stack</a:t>
            </a:r>
            <a:endParaRPr lang="en-US" sz="19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1"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Can you tell the number of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args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for B?</a:t>
            </a:r>
          </a:p>
          <a:p>
            <a:pPr lvl="2">
              <a:defRPr/>
            </a:pPr>
            <a:r>
              <a:rPr lang="en-US" sz="17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NOPE!</a:t>
            </a:r>
          </a:p>
          <a:p>
            <a:pPr lvl="1">
              <a:buFont typeface="Wingdings" charset="0"/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Can you tell the max number of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args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needed by any procedure called by A?</a:t>
            </a:r>
          </a:p>
          <a:p>
            <a:pPr lvl="2">
              <a:defRPr/>
            </a:pPr>
            <a:r>
              <a:rPr lang="en-US" sz="17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Yes, 6</a:t>
            </a:r>
          </a:p>
          <a:p>
            <a:pPr lvl="1">
              <a:buFont typeface="Wingdings" charset="0"/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Where in CALLEE’s stack frame might one find CALLER’s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fp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?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sz="17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At -4($</a:t>
            </a:r>
            <a:r>
              <a:rPr lang="en-US" sz="17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fp</a:t>
            </a:r>
            <a:r>
              <a:rPr lang="en-US" sz="17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</p:txBody>
      </p:sp>
      <p:sp>
        <p:nvSpPr>
          <p:cNvPr id="56323" name="Rectangle 27"/>
          <p:cNvSpPr>
            <a:spLocks noChangeArrowheads="1"/>
          </p:cNvSpPr>
          <p:nvPr/>
        </p:nvSpPr>
        <p:spPr bwMode="auto">
          <a:xfrm>
            <a:off x="7812122" y="2463800"/>
            <a:ext cx="1357244" cy="53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latin typeface="Tahoma" charset="0"/>
                <a:cs typeface="Tahoma" charset="0"/>
              </a:rPr>
              <a:t>CALLER A’</a:t>
            </a:r>
            <a:r>
              <a:rPr lang="en-US" altLang="ja-JP" sz="1600" dirty="0">
                <a:latin typeface="Tahoma" charset="0"/>
                <a:cs typeface="Tahoma" charset="0"/>
              </a:rPr>
              <a:t>S</a:t>
            </a:r>
          </a:p>
          <a:p>
            <a:pPr algn="ctr">
              <a:lnSpc>
                <a:spcPct val="90000"/>
              </a:lnSpc>
            </a:pPr>
            <a:r>
              <a:rPr lang="en-US" sz="1600" dirty="0">
                <a:latin typeface="Tahoma" charset="0"/>
                <a:cs typeface="Tahoma" charset="0"/>
              </a:rPr>
              <a:t>FRAME</a:t>
            </a:r>
          </a:p>
        </p:txBody>
      </p:sp>
      <p:graphicFrame>
        <p:nvGraphicFramePr>
          <p:cNvPr id="707708" name="Group 124"/>
          <p:cNvGraphicFramePr>
            <a:graphicFrameLocks noGrp="1"/>
          </p:cNvGraphicFramePr>
          <p:nvPr>
            <p:extLst/>
          </p:nvPr>
        </p:nvGraphicFramePr>
        <p:xfrm>
          <a:off x="5824538" y="869950"/>
          <a:ext cx="2074862" cy="5835659"/>
        </p:xfrm>
        <a:graphic>
          <a:graphicData uri="http://schemas.openxmlformats.org/drawingml/2006/table">
            <a:tbl>
              <a:tblPr/>
              <a:tblGrid>
                <a:gridCol w="207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$s0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$s1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$t0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$t1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var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…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var</a:t>
                      </a:r>
                      <a:r>
                        <a:rPr kumimoji="0" lang="en-US" sz="14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n</a:t>
                      </a:r>
                      <a:endParaRPr kumimoji="0" lang="en-US" sz="14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[5]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[4]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var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var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2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[6]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[5]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[4]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6368" name="Line 14"/>
          <p:cNvSpPr>
            <a:spLocks noChangeShapeType="1"/>
          </p:cNvSpPr>
          <p:nvPr/>
        </p:nvSpPr>
        <p:spPr bwMode="auto">
          <a:xfrm>
            <a:off x="5824538" y="4646613"/>
            <a:ext cx="3225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Line 25"/>
          <p:cNvSpPr>
            <a:spLocks noChangeShapeType="1"/>
          </p:cNvSpPr>
          <p:nvPr/>
        </p:nvSpPr>
        <p:spPr bwMode="auto">
          <a:xfrm>
            <a:off x="5824538" y="869950"/>
            <a:ext cx="3225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Line 105"/>
          <p:cNvSpPr>
            <a:spLocks noChangeShapeType="1"/>
          </p:cNvSpPr>
          <p:nvPr/>
        </p:nvSpPr>
        <p:spPr bwMode="auto">
          <a:xfrm>
            <a:off x="5842000" y="6705600"/>
            <a:ext cx="3225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Rectangle 106"/>
          <p:cNvSpPr>
            <a:spLocks noChangeArrowheads="1"/>
          </p:cNvSpPr>
          <p:nvPr/>
        </p:nvSpPr>
        <p:spPr bwMode="auto">
          <a:xfrm>
            <a:off x="7848744" y="5305425"/>
            <a:ext cx="1334801" cy="53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latin typeface="Tahoma" charset="0"/>
                <a:cs typeface="Tahoma" charset="0"/>
              </a:rPr>
              <a:t>CALLEE B’</a:t>
            </a:r>
            <a:r>
              <a:rPr lang="en-US" altLang="ja-JP" sz="1600" dirty="0">
                <a:latin typeface="Tahoma" charset="0"/>
                <a:cs typeface="Tahoma" charset="0"/>
              </a:rPr>
              <a:t>S</a:t>
            </a:r>
          </a:p>
          <a:p>
            <a:pPr algn="ctr">
              <a:lnSpc>
                <a:spcPct val="90000"/>
              </a:lnSpc>
            </a:pPr>
            <a:r>
              <a:rPr lang="en-US" sz="1600" dirty="0">
                <a:latin typeface="Tahoma" charset="0"/>
                <a:cs typeface="Tahoma" charset="0"/>
              </a:rPr>
              <a:t>FRAME</a:t>
            </a:r>
          </a:p>
        </p:txBody>
      </p:sp>
      <p:grpSp>
        <p:nvGrpSpPr>
          <p:cNvPr id="56372" name="Group 113"/>
          <p:cNvGrpSpPr>
            <a:grpSpLocks/>
          </p:cNvGrpSpPr>
          <p:nvPr/>
        </p:nvGrpSpPr>
        <p:grpSpPr bwMode="auto">
          <a:xfrm>
            <a:off x="3960813" y="6367463"/>
            <a:ext cx="1754187" cy="338137"/>
            <a:chOff x="1055" y="2465"/>
            <a:chExt cx="1105" cy="213"/>
          </a:xfrm>
        </p:grpSpPr>
        <p:sp>
          <p:nvSpPr>
            <p:cNvPr id="56382" name="Text Box 111"/>
            <p:cNvSpPr txBox="1">
              <a:spLocks noChangeArrowheads="1"/>
            </p:cNvSpPr>
            <p:nvPr/>
          </p:nvSpPr>
          <p:spPr bwMode="auto">
            <a:xfrm>
              <a:off x="1055" y="2465"/>
              <a:ext cx="95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$sp (after call)</a:t>
              </a:r>
            </a:p>
          </p:txBody>
        </p:sp>
        <p:sp>
          <p:nvSpPr>
            <p:cNvPr id="56383" name="Line 112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6373" name="Group 114"/>
          <p:cNvGrpSpPr>
            <a:grpSpLocks/>
          </p:cNvGrpSpPr>
          <p:nvPr/>
        </p:nvGrpSpPr>
        <p:grpSpPr bwMode="auto">
          <a:xfrm>
            <a:off x="3814763" y="4251325"/>
            <a:ext cx="1900237" cy="338138"/>
            <a:chOff x="963" y="2743"/>
            <a:chExt cx="1197" cy="213"/>
          </a:xfrm>
        </p:grpSpPr>
        <p:sp>
          <p:nvSpPr>
            <p:cNvPr id="56380" name="Text Box 115"/>
            <p:cNvSpPr txBox="1">
              <a:spLocks noChangeArrowheads="1"/>
            </p:cNvSpPr>
            <p:nvPr/>
          </p:nvSpPr>
          <p:spPr bwMode="auto">
            <a:xfrm>
              <a:off x="963" y="2743"/>
              <a:ext cx="110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$sp (prior to call)</a:t>
              </a:r>
            </a:p>
          </p:txBody>
        </p:sp>
        <p:sp>
          <p:nvSpPr>
            <p:cNvPr id="5638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6374" name="Group 117"/>
          <p:cNvGrpSpPr>
            <a:grpSpLocks/>
          </p:cNvGrpSpPr>
          <p:nvPr/>
        </p:nvGrpSpPr>
        <p:grpSpPr bwMode="auto">
          <a:xfrm>
            <a:off x="4335463" y="957263"/>
            <a:ext cx="1506537" cy="338137"/>
            <a:chOff x="1211" y="2544"/>
            <a:chExt cx="949" cy="213"/>
          </a:xfrm>
        </p:grpSpPr>
        <p:sp>
          <p:nvSpPr>
            <p:cNvPr id="56378" name="Text Box 118"/>
            <p:cNvSpPr txBox="1">
              <a:spLocks noChangeArrowheads="1"/>
            </p:cNvSpPr>
            <p:nvPr/>
          </p:nvSpPr>
          <p:spPr bwMode="auto">
            <a:xfrm>
              <a:off x="1211" y="2544"/>
              <a:ext cx="86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CALLER’</a:t>
              </a:r>
              <a:r>
                <a:rPr lang="en-US" altLang="ja-JP" sz="1600" b="0">
                  <a:latin typeface="Tahoma" charset="0"/>
                  <a:cs typeface="Tahoma" charset="0"/>
                </a:rPr>
                <a:t>s $fp</a:t>
              </a:r>
              <a:endParaRPr lang="en-US" sz="1600" b="0">
                <a:latin typeface="Tahoma" charset="0"/>
                <a:cs typeface="Tahoma" charset="0"/>
              </a:endParaRPr>
            </a:p>
          </p:txBody>
        </p:sp>
        <p:sp>
          <p:nvSpPr>
            <p:cNvPr id="56379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6375" name="Group 120"/>
          <p:cNvGrpSpPr>
            <a:grpSpLocks/>
          </p:cNvGrpSpPr>
          <p:nvPr/>
        </p:nvGrpSpPr>
        <p:grpSpPr bwMode="auto">
          <a:xfrm>
            <a:off x="4108450" y="4632325"/>
            <a:ext cx="1606550" cy="338138"/>
            <a:chOff x="1148" y="2791"/>
            <a:chExt cx="1012" cy="213"/>
          </a:xfrm>
        </p:grpSpPr>
        <p:sp>
          <p:nvSpPr>
            <p:cNvPr id="56376" name="Text Box 121"/>
            <p:cNvSpPr txBox="1">
              <a:spLocks noChangeArrowheads="1"/>
            </p:cNvSpPr>
            <p:nvPr/>
          </p:nvSpPr>
          <p:spPr bwMode="auto">
            <a:xfrm>
              <a:off x="1148" y="2791"/>
              <a:ext cx="85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CALLEE’</a:t>
              </a:r>
              <a:r>
                <a:rPr lang="en-US" altLang="ja-JP" sz="1600" b="0">
                  <a:latin typeface="Tahoma" charset="0"/>
                  <a:cs typeface="Tahoma" charset="0"/>
                </a:rPr>
                <a:t>s $fp</a:t>
              </a:r>
              <a:endParaRPr lang="en-US" sz="1600" b="0">
                <a:latin typeface="Tahoma" charset="0"/>
                <a:cs typeface="Tahoma" charset="0"/>
              </a:endParaRPr>
            </a:p>
          </p:txBody>
        </p:sp>
        <p:sp>
          <p:nvSpPr>
            <p:cNvPr id="56377" name="Line 122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E2C1FA-671C-5249-9460-9682799BBB3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8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Back to Reality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Now 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make our example work, using a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minimal stack frame</a:t>
            </a: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609600" y="2348880"/>
            <a:ext cx="30480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 err="1"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latin typeface="Courier New" charset="0"/>
                <a:cs typeface="Tahoma" charset="0"/>
              </a:rPr>
              <a:t> 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(</a:t>
            </a:r>
            <a:r>
              <a:rPr lang="en-US" sz="1600" dirty="0" err="1">
                <a:latin typeface="Courier New" charset="0"/>
                <a:cs typeface="Tahoma" charset="0"/>
              </a:rPr>
              <a:t>int</a:t>
            </a:r>
            <a:r>
              <a:rPr lang="en-US" sz="1600" dirty="0">
                <a:latin typeface="Courier New" charset="0"/>
                <a:cs typeface="Tahoma" charset="0"/>
              </a:rPr>
              <a:t> x) { 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  if (x &gt; 1)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  x = 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(x-1)+x+x-1;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  return x; 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600" dirty="0">
              <a:latin typeface="Courier New" charset="0"/>
              <a:cs typeface="Tahoma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600" dirty="0">
                <a:latin typeface="Courier New" charset="0"/>
                <a:cs typeface="Tahoma" charset="0"/>
              </a:rPr>
              <a:t>main()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{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(10);</a:t>
            </a:r>
            <a:br>
              <a:rPr lang="en-US" sz="1600" dirty="0">
                <a:latin typeface="Courier New" charset="0"/>
                <a:cs typeface="Tahoma" charset="0"/>
              </a:rPr>
            </a:br>
            <a:r>
              <a:rPr lang="en-US" sz="1600" dirty="0">
                <a:latin typeface="Courier New" charset="0"/>
                <a:cs typeface="Tahoma" charset="0"/>
              </a:rPr>
              <a:t>}</a:t>
            </a:r>
          </a:p>
          <a:p>
            <a:pPr algn="l" latinLnBrk="1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endParaRPr lang="en-US" sz="1600" dirty="0">
              <a:latin typeface="Courier New" charset="0"/>
              <a:cs typeface="Tahoma" charset="0"/>
            </a:endParaRPr>
          </a:p>
        </p:txBody>
      </p:sp>
      <p:sp>
        <p:nvSpPr>
          <p:cNvPr id="58372" name="Rectangle 6"/>
          <p:cNvSpPr>
            <a:spLocks noChangeArrowheads="1"/>
          </p:cNvSpPr>
          <p:nvPr/>
        </p:nvSpPr>
        <p:spPr bwMode="auto">
          <a:xfrm>
            <a:off x="4125913" y="2152650"/>
            <a:ext cx="3733800" cy="454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  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: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$sp,$sp,-8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114300" lvl="1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	$t0,$a0,2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	$t0,$0,then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add	$v0,$0,$a0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j	</a:t>
            </a: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</a:p>
          <a:p>
            <a:pPr marL="114300" lvl="1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then: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$a0,$a0,-1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jal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endParaRPr lang="en-US" sz="1600" dirty="0">
              <a:latin typeface="Courier New" charset="0"/>
              <a:cs typeface="Tahoma" charset="0"/>
            </a:endParaRP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add	$v0,$v0,$a0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add	$v0,$v0,$a0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$v0,$v0,-1</a:t>
            </a:r>
          </a:p>
          <a:p>
            <a:pPr marL="114300" lvl="1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114300" lvl="1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$sp,$sp,8</a:t>
            </a:r>
          </a:p>
          <a:p>
            <a:pPr marL="923925" lvl="2"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jr</a:t>
            </a:r>
            <a:r>
              <a:rPr lang="en-US" sz="1600" dirty="0">
                <a:latin typeface="Courier New" charset="0"/>
                <a:cs typeface="Tahoma" charset="0"/>
              </a:rPr>
              <a:t>	$</a:t>
            </a:r>
            <a:r>
              <a:rPr lang="en-US" sz="1600" dirty="0" err="1">
                <a:latin typeface="Courier New" charset="0"/>
                <a:cs typeface="Tahoma" charset="0"/>
              </a:rPr>
              <a:t>ra</a:t>
            </a:r>
            <a:endParaRPr lang="en-US" sz="1600" dirty="0">
              <a:latin typeface="Courier New" charset="0"/>
              <a:cs typeface="Tahoma" charset="0"/>
            </a:endParaRPr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7402513" y="1916832"/>
            <a:ext cx="1752600" cy="1169988"/>
            <a:chOff x="4464" y="1106"/>
            <a:chExt cx="1104" cy="737"/>
          </a:xfrm>
        </p:grpSpPr>
        <p:grpSp>
          <p:nvGrpSpPr>
            <p:cNvPr id="58419" name="Group 21"/>
            <p:cNvGrpSpPr>
              <a:grpSpLocks/>
            </p:cNvGrpSpPr>
            <p:nvPr/>
          </p:nvGrpSpPr>
          <p:grpSpPr bwMode="auto">
            <a:xfrm flipH="1">
              <a:off x="4464" y="1287"/>
              <a:ext cx="362" cy="441"/>
              <a:chOff x="4464" y="1287"/>
              <a:chExt cx="362" cy="441"/>
            </a:xfrm>
          </p:grpSpPr>
          <p:sp>
            <p:nvSpPr>
              <p:cNvPr id="58422" name="Freeform 15"/>
              <p:cNvSpPr>
                <a:spLocks/>
              </p:cNvSpPr>
              <p:nvPr/>
            </p:nvSpPr>
            <p:spPr bwMode="auto">
              <a:xfrm>
                <a:off x="4565" y="1287"/>
                <a:ext cx="105" cy="102"/>
              </a:xfrm>
              <a:custGeom>
                <a:avLst/>
                <a:gdLst>
                  <a:gd name="T0" fmla="*/ 0 w 525"/>
                  <a:gd name="T1" fmla="*/ 0 h 508"/>
                  <a:gd name="T2" fmla="*/ 0 w 525"/>
                  <a:gd name="T3" fmla="*/ 0 h 508"/>
                  <a:gd name="T4" fmla="*/ 0 w 525"/>
                  <a:gd name="T5" fmla="*/ 0 h 508"/>
                  <a:gd name="T6" fmla="*/ 0 w 525"/>
                  <a:gd name="T7" fmla="*/ 0 h 508"/>
                  <a:gd name="T8" fmla="*/ 0 w 525"/>
                  <a:gd name="T9" fmla="*/ 0 h 508"/>
                  <a:gd name="T10" fmla="*/ 0 w 525"/>
                  <a:gd name="T11" fmla="*/ 0 h 508"/>
                  <a:gd name="T12" fmla="*/ 0 w 525"/>
                  <a:gd name="T13" fmla="*/ 0 h 508"/>
                  <a:gd name="T14" fmla="*/ 1 w 525"/>
                  <a:gd name="T15" fmla="*/ 0 h 508"/>
                  <a:gd name="T16" fmla="*/ 1 w 525"/>
                  <a:gd name="T17" fmla="*/ 0 h 508"/>
                  <a:gd name="T18" fmla="*/ 1 w 525"/>
                  <a:gd name="T19" fmla="*/ 1 h 508"/>
                  <a:gd name="T20" fmla="*/ 1 w 525"/>
                  <a:gd name="T21" fmla="*/ 0 h 508"/>
                  <a:gd name="T22" fmla="*/ 0 w 525"/>
                  <a:gd name="T23" fmla="*/ 1 h 508"/>
                  <a:gd name="T24" fmla="*/ 0 w 525"/>
                  <a:gd name="T25" fmla="*/ 1 h 508"/>
                  <a:gd name="T26" fmla="*/ 0 w 525"/>
                  <a:gd name="T27" fmla="*/ 1 h 508"/>
                  <a:gd name="T28" fmla="*/ 0 w 525"/>
                  <a:gd name="T29" fmla="*/ 1 h 508"/>
                  <a:gd name="T30" fmla="*/ 0 w 525"/>
                  <a:gd name="T31" fmla="*/ 1 h 508"/>
                  <a:gd name="T32" fmla="*/ 0 w 525"/>
                  <a:gd name="T33" fmla="*/ 1 h 508"/>
                  <a:gd name="T34" fmla="*/ 0 w 525"/>
                  <a:gd name="T35" fmla="*/ 1 h 508"/>
                  <a:gd name="T36" fmla="*/ 0 w 525"/>
                  <a:gd name="T37" fmla="*/ 1 h 508"/>
                  <a:gd name="T38" fmla="*/ 0 w 525"/>
                  <a:gd name="T39" fmla="*/ 0 h 508"/>
                  <a:gd name="T40" fmla="*/ 0 w 525"/>
                  <a:gd name="T41" fmla="*/ 0 h 508"/>
                  <a:gd name="T42" fmla="*/ 0 w 525"/>
                  <a:gd name="T43" fmla="*/ 0 h 508"/>
                  <a:gd name="T44" fmla="*/ 0 w 525"/>
                  <a:gd name="T45" fmla="*/ 0 h 508"/>
                  <a:gd name="T46" fmla="*/ 0 w 525"/>
                  <a:gd name="T47" fmla="*/ 0 h 508"/>
                  <a:gd name="T48" fmla="*/ 0 w 525"/>
                  <a:gd name="T49" fmla="*/ 0 h 5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5"/>
                  <a:gd name="T76" fmla="*/ 0 h 508"/>
                  <a:gd name="T77" fmla="*/ 525 w 525"/>
                  <a:gd name="T78" fmla="*/ 508 h 5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5" h="508">
                    <a:moveTo>
                      <a:pt x="108" y="23"/>
                    </a:moveTo>
                    <a:lnTo>
                      <a:pt x="167" y="0"/>
                    </a:lnTo>
                    <a:lnTo>
                      <a:pt x="209" y="17"/>
                    </a:lnTo>
                    <a:lnTo>
                      <a:pt x="254" y="72"/>
                    </a:lnTo>
                    <a:lnTo>
                      <a:pt x="282" y="152"/>
                    </a:lnTo>
                    <a:lnTo>
                      <a:pt x="285" y="208"/>
                    </a:lnTo>
                    <a:lnTo>
                      <a:pt x="289" y="280"/>
                    </a:lnTo>
                    <a:lnTo>
                      <a:pt x="476" y="277"/>
                    </a:lnTo>
                    <a:lnTo>
                      <a:pt x="525" y="287"/>
                    </a:lnTo>
                    <a:lnTo>
                      <a:pt x="519" y="321"/>
                    </a:lnTo>
                    <a:lnTo>
                      <a:pt x="418" y="307"/>
                    </a:lnTo>
                    <a:lnTo>
                      <a:pt x="285" y="328"/>
                    </a:lnTo>
                    <a:lnTo>
                      <a:pt x="258" y="400"/>
                    </a:lnTo>
                    <a:lnTo>
                      <a:pt x="220" y="463"/>
                    </a:lnTo>
                    <a:lnTo>
                      <a:pt x="174" y="487"/>
                    </a:lnTo>
                    <a:lnTo>
                      <a:pt x="125" y="508"/>
                    </a:lnTo>
                    <a:lnTo>
                      <a:pt x="90" y="495"/>
                    </a:lnTo>
                    <a:lnTo>
                      <a:pt x="41" y="439"/>
                    </a:lnTo>
                    <a:lnTo>
                      <a:pt x="7" y="370"/>
                    </a:lnTo>
                    <a:lnTo>
                      <a:pt x="0" y="311"/>
                    </a:lnTo>
                    <a:lnTo>
                      <a:pt x="18" y="193"/>
                    </a:lnTo>
                    <a:lnTo>
                      <a:pt x="59" y="104"/>
                    </a:lnTo>
                    <a:lnTo>
                      <a:pt x="90" y="52"/>
                    </a:lnTo>
                    <a:lnTo>
                      <a:pt x="128" y="20"/>
                    </a:lnTo>
                    <a:lnTo>
                      <a:pt x="108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3" name="Freeform 16"/>
              <p:cNvSpPr>
                <a:spLocks/>
              </p:cNvSpPr>
              <p:nvPr/>
            </p:nvSpPr>
            <p:spPr bwMode="auto">
              <a:xfrm>
                <a:off x="4611" y="1385"/>
                <a:ext cx="215" cy="38"/>
              </a:xfrm>
              <a:custGeom>
                <a:avLst/>
                <a:gdLst>
                  <a:gd name="T0" fmla="*/ 0 w 1075"/>
                  <a:gd name="T1" fmla="*/ 0 h 190"/>
                  <a:gd name="T2" fmla="*/ 0 w 1075"/>
                  <a:gd name="T3" fmla="*/ 0 h 190"/>
                  <a:gd name="T4" fmla="*/ 0 w 1075"/>
                  <a:gd name="T5" fmla="*/ 0 h 190"/>
                  <a:gd name="T6" fmla="*/ 1 w 1075"/>
                  <a:gd name="T7" fmla="*/ 0 h 190"/>
                  <a:gd name="T8" fmla="*/ 1 w 1075"/>
                  <a:gd name="T9" fmla="*/ 0 h 190"/>
                  <a:gd name="T10" fmla="*/ 1 w 1075"/>
                  <a:gd name="T11" fmla="*/ 0 h 190"/>
                  <a:gd name="T12" fmla="*/ 1 w 1075"/>
                  <a:gd name="T13" fmla="*/ 0 h 190"/>
                  <a:gd name="T14" fmla="*/ 2 w 1075"/>
                  <a:gd name="T15" fmla="*/ 0 h 190"/>
                  <a:gd name="T16" fmla="*/ 2 w 1075"/>
                  <a:gd name="T17" fmla="*/ 0 h 190"/>
                  <a:gd name="T18" fmla="*/ 2 w 1075"/>
                  <a:gd name="T19" fmla="*/ 0 h 190"/>
                  <a:gd name="T20" fmla="*/ 1 w 1075"/>
                  <a:gd name="T21" fmla="*/ 0 h 190"/>
                  <a:gd name="T22" fmla="*/ 1 w 1075"/>
                  <a:gd name="T23" fmla="*/ 0 h 190"/>
                  <a:gd name="T24" fmla="*/ 1 w 1075"/>
                  <a:gd name="T25" fmla="*/ 0 h 190"/>
                  <a:gd name="T26" fmla="*/ 1 w 1075"/>
                  <a:gd name="T27" fmla="*/ 0 h 190"/>
                  <a:gd name="T28" fmla="*/ 1 w 1075"/>
                  <a:gd name="T29" fmla="*/ 0 h 190"/>
                  <a:gd name="T30" fmla="*/ 1 w 1075"/>
                  <a:gd name="T31" fmla="*/ 0 h 190"/>
                  <a:gd name="T32" fmla="*/ 1 w 1075"/>
                  <a:gd name="T33" fmla="*/ 0 h 190"/>
                  <a:gd name="T34" fmla="*/ 1 w 1075"/>
                  <a:gd name="T35" fmla="*/ 0 h 190"/>
                  <a:gd name="T36" fmla="*/ 1 w 1075"/>
                  <a:gd name="T37" fmla="*/ 0 h 190"/>
                  <a:gd name="T38" fmla="*/ 1 w 1075"/>
                  <a:gd name="T39" fmla="*/ 0 h 190"/>
                  <a:gd name="T40" fmla="*/ 1 w 1075"/>
                  <a:gd name="T41" fmla="*/ 0 h 190"/>
                  <a:gd name="T42" fmla="*/ 1 w 1075"/>
                  <a:gd name="T43" fmla="*/ 0 h 190"/>
                  <a:gd name="T44" fmla="*/ 0 w 1075"/>
                  <a:gd name="T45" fmla="*/ 0 h 190"/>
                  <a:gd name="T46" fmla="*/ 0 w 1075"/>
                  <a:gd name="T47" fmla="*/ 0 h 190"/>
                  <a:gd name="T48" fmla="*/ 0 w 1075"/>
                  <a:gd name="T49" fmla="*/ 0 h 190"/>
                  <a:gd name="T50" fmla="*/ 0 w 1075"/>
                  <a:gd name="T51" fmla="*/ 0 h 190"/>
                  <a:gd name="T52" fmla="*/ 0 w 1075"/>
                  <a:gd name="T53" fmla="*/ 0 h 190"/>
                  <a:gd name="T54" fmla="*/ 0 w 1075"/>
                  <a:gd name="T55" fmla="*/ 0 h 190"/>
                  <a:gd name="T56" fmla="*/ 0 w 1075"/>
                  <a:gd name="T57" fmla="*/ 0 h 1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75"/>
                  <a:gd name="T88" fmla="*/ 0 h 190"/>
                  <a:gd name="T89" fmla="*/ 1075 w 1075"/>
                  <a:gd name="T90" fmla="*/ 190 h 1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75" h="190">
                    <a:moveTo>
                      <a:pt x="0" y="121"/>
                    </a:moveTo>
                    <a:lnTo>
                      <a:pt x="90" y="90"/>
                    </a:lnTo>
                    <a:lnTo>
                      <a:pt x="282" y="77"/>
                    </a:lnTo>
                    <a:lnTo>
                      <a:pt x="442" y="63"/>
                    </a:lnTo>
                    <a:lnTo>
                      <a:pt x="620" y="35"/>
                    </a:lnTo>
                    <a:lnTo>
                      <a:pt x="751" y="31"/>
                    </a:lnTo>
                    <a:lnTo>
                      <a:pt x="925" y="11"/>
                    </a:lnTo>
                    <a:lnTo>
                      <a:pt x="1072" y="0"/>
                    </a:lnTo>
                    <a:lnTo>
                      <a:pt x="1075" y="21"/>
                    </a:lnTo>
                    <a:lnTo>
                      <a:pt x="1040" y="49"/>
                    </a:lnTo>
                    <a:lnTo>
                      <a:pt x="908" y="49"/>
                    </a:lnTo>
                    <a:lnTo>
                      <a:pt x="919" y="83"/>
                    </a:lnTo>
                    <a:lnTo>
                      <a:pt x="901" y="124"/>
                    </a:lnTo>
                    <a:lnTo>
                      <a:pt x="866" y="152"/>
                    </a:lnTo>
                    <a:lnTo>
                      <a:pt x="811" y="152"/>
                    </a:lnTo>
                    <a:lnTo>
                      <a:pt x="765" y="138"/>
                    </a:lnTo>
                    <a:lnTo>
                      <a:pt x="748" y="93"/>
                    </a:lnTo>
                    <a:lnTo>
                      <a:pt x="748" y="66"/>
                    </a:lnTo>
                    <a:lnTo>
                      <a:pt x="623" y="69"/>
                    </a:lnTo>
                    <a:lnTo>
                      <a:pt x="571" y="83"/>
                    </a:lnTo>
                    <a:lnTo>
                      <a:pt x="466" y="110"/>
                    </a:lnTo>
                    <a:lnTo>
                      <a:pt x="316" y="128"/>
                    </a:lnTo>
                    <a:lnTo>
                      <a:pt x="191" y="132"/>
                    </a:lnTo>
                    <a:lnTo>
                      <a:pt x="108" y="149"/>
                    </a:lnTo>
                    <a:lnTo>
                      <a:pt x="32" y="190"/>
                    </a:lnTo>
                    <a:lnTo>
                      <a:pt x="0" y="149"/>
                    </a:lnTo>
                    <a:lnTo>
                      <a:pt x="21" y="110"/>
                    </a:lnTo>
                    <a:lnTo>
                      <a:pt x="38" y="101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4" name="Freeform 17"/>
              <p:cNvSpPr>
                <a:spLocks/>
              </p:cNvSpPr>
              <p:nvPr/>
            </p:nvSpPr>
            <p:spPr bwMode="auto">
              <a:xfrm>
                <a:off x="4544" y="1394"/>
                <a:ext cx="84" cy="174"/>
              </a:xfrm>
              <a:custGeom>
                <a:avLst/>
                <a:gdLst>
                  <a:gd name="T0" fmla="*/ 0 w 420"/>
                  <a:gd name="T1" fmla="*/ 0 h 871"/>
                  <a:gd name="T2" fmla="*/ 0 w 420"/>
                  <a:gd name="T3" fmla="*/ 0 h 871"/>
                  <a:gd name="T4" fmla="*/ 0 w 420"/>
                  <a:gd name="T5" fmla="*/ 0 h 871"/>
                  <a:gd name="T6" fmla="*/ 1 w 420"/>
                  <a:gd name="T7" fmla="*/ 0 h 871"/>
                  <a:gd name="T8" fmla="*/ 1 w 420"/>
                  <a:gd name="T9" fmla="*/ 0 h 871"/>
                  <a:gd name="T10" fmla="*/ 1 w 420"/>
                  <a:gd name="T11" fmla="*/ 0 h 871"/>
                  <a:gd name="T12" fmla="*/ 1 w 420"/>
                  <a:gd name="T13" fmla="*/ 1 h 871"/>
                  <a:gd name="T14" fmla="*/ 1 w 420"/>
                  <a:gd name="T15" fmla="*/ 1 h 871"/>
                  <a:gd name="T16" fmla="*/ 0 w 420"/>
                  <a:gd name="T17" fmla="*/ 1 h 871"/>
                  <a:gd name="T18" fmla="*/ 0 w 420"/>
                  <a:gd name="T19" fmla="*/ 1 h 871"/>
                  <a:gd name="T20" fmla="*/ 0 w 420"/>
                  <a:gd name="T21" fmla="*/ 1 h 871"/>
                  <a:gd name="T22" fmla="*/ 0 w 420"/>
                  <a:gd name="T23" fmla="*/ 1 h 871"/>
                  <a:gd name="T24" fmla="*/ 0 w 420"/>
                  <a:gd name="T25" fmla="*/ 1 h 871"/>
                  <a:gd name="T26" fmla="*/ 0 w 420"/>
                  <a:gd name="T27" fmla="*/ 1 h 871"/>
                  <a:gd name="T28" fmla="*/ 0 w 420"/>
                  <a:gd name="T29" fmla="*/ 1 h 871"/>
                  <a:gd name="T30" fmla="*/ 0 w 420"/>
                  <a:gd name="T31" fmla="*/ 1 h 871"/>
                  <a:gd name="T32" fmla="*/ 0 w 420"/>
                  <a:gd name="T33" fmla="*/ 1 h 871"/>
                  <a:gd name="T34" fmla="*/ 0 w 420"/>
                  <a:gd name="T35" fmla="*/ 1 h 871"/>
                  <a:gd name="T36" fmla="*/ 0 w 420"/>
                  <a:gd name="T37" fmla="*/ 0 h 871"/>
                  <a:gd name="T38" fmla="*/ 0 w 420"/>
                  <a:gd name="T39" fmla="*/ 0 h 871"/>
                  <a:gd name="T40" fmla="*/ 0 w 420"/>
                  <a:gd name="T41" fmla="*/ 0 h 871"/>
                  <a:gd name="T42" fmla="*/ 0 w 420"/>
                  <a:gd name="T43" fmla="*/ 0 h 8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0"/>
                  <a:gd name="T67" fmla="*/ 0 h 871"/>
                  <a:gd name="T68" fmla="*/ 420 w 420"/>
                  <a:gd name="T69" fmla="*/ 871 h 87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0" h="871">
                    <a:moveTo>
                      <a:pt x="187" y="0"/>
                    </a:moveTo>
                    <a:lnTo>
                      <a:pt x="239" y="9"/>
                    </a:lnTo>
                    <a:lnTo>
                      <a:pt x="301" y="9"/>
                    </a:lnTo>
                    <a:lnTo>
                      <a:pt x="385" y="51"/>
                    </a:lnTo>
                    <a:lnTo>
                      <a:pt x="416" y="134"/>
                    </a:lnTo>
                    <a:lnTo>
                      <a:pt x="420" y="249"/>
                    </a:lnTo>
                    <a:lnTo>
                      <a:pt x="388" y="376"/>
                    </a:lnTo>
                    <a:lnTo>
                      <a:pt x="333" y="497"/>
                    </a:lnTo>
                    <a:lnTo>
                      <a:pt x="292" y="601"/>
                    </a:lnTo>
                    <a:lnTo>
                      <a:pt x="249" y="746"/>
                    </a:lnTo>
                    <a:lnTo>
                      <a:pt x="200" y="833"/>
                    </a:lnTo>
                    <a:lnTo>
                      <a:pt x="139" y="871"/>
                    </a:lnTo>
                    <a:lnTo>
                      <a:pt x="86" y="871"/>
                    </a:lnTo>
                    <a:lnTo>
                      <a:pt x="24" y="833"/>
                    </a:lnTo>
                    <a:lnTo>
                      <a:pt x="0" y="777"/>
                    </a:lnTo>
                    <a:lnTo>
                      <a:pt x="0" y="687"/>
                    </a:lnTo>
                    <a:lnTo>
                      <a:pt x="34" y="570"/>
                    </a:lnTo>
                    <a:lnTo>
                      <a:pt x="63" y="407"/>
                    </a:lnTo>
                    <a:lnTo>
                      <a:pt x="72" y="206"/>
                    </a:lnTo>
                    <a:lnTo>
                      <a:pt x="55" y="55"/>
                    </a:lnTo>
                    <a:lnTo>
                      <a:pt x="107" y="3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5" name="Freeform 18"/>
              <p:cNvSpPr>
                <a:spLocks/>
              </p:cNvSpPr>
              <p:nvPr/>
            </p:nvSpPr>
            <p:spPr bwMode="auto">
              <a:xfrm>
                <a:off x="4469" y="1401"/>
                <a:ext cx="96" cy="156"/>
              </a:xfrm>
              <a:custGeom>
                <a:avLst/>
                <a:gdLst>
                  <a:gd name="T0" fmla="*/ 1 w 480"/>
                  <a:gd name="T1" fmla="*/ 0 h 779"/>
                  <a:gd name="T2" fmla="*/ 1 w 480"/>
                  <a:gd name="T3" fmla="*/ 0 h 779"/>
                  <a:gd name="T4" fmla="*/ 1 w 480"/>
                  <a:gd name="T5" fmla="*/ 0 h 779"/>
                  <a:gd name="T6" fmla="*/ 1 w 480"/>
                  <a:gd name="T7" fmla="*/ 0 h 779"/>
                  <a:gd name="T8" fmla="*/ 1 w 480"/>
                  <a:gd name="T9" fmla="*/ 0 h 779"/>
                  <a:gd name="T10" fmla="*/ 1 w 480"/>
                  <a:gd name="T11" fmla="*/ 0 h 779"/>
                  <a:gd name="T12" fmla="*/ 1 w 480"/>
                  <a:gd name="T13" fmla="*/ 0 h 779"/>
                  <a:gd name="T14" fmla="*/ 0 w 480"/>
                  <a:gd name="T15" fmla="*/ 0 h 779"/>
                  <a:gd name="T16" fmla="*/ 0 w 480"/>
                  <a:gd name="T17" fmla="*/ 0 h 779"/>
                  <a:gd name="T18" fmla="*/ 0 w 480"/>
                  <a:gd name="T19" fmla="*/ 0 h 779"/>
                  <a:gd name="T20" fmla="*/ 0 w 480"/>
                  <a:gd name="T21" fmla="*/ 1 h 779"/>
                  <a:gd name="T22" fmla="*/ 0 w 480"/>
                  <a:gd name="T23" fmla="*/ 1 h 779"/>
                  <a:gd name="T24" fmla="*/ 0 w 480"/>
                  <a:gd name="T25" fmla="*/ 1 h 779"/>
                  <a:gd name="T26" fmla="*/ 0 w 480"/>
                  <a:gd name="T27" fmla="*/ 1 h 779"/>
                  <a:gd name="T28" fmla="*/ 0 w 480"/>
                  <a:gd name="T29" fmla="*/ 1 h 779"/>
                  <a:gd name="T30" fmla="*/ 0 w 480"/>
                  <a:gd name="T31" fmla="*/ 1 h 779"/>
                  <a:gd name="T32" fmla="*/ 0 w 480"/>
                  <a:gd name="T33" fmla="*/ 1 h 779"/>
                  <a:gd name="T34" fmla="*/ 0 w 480"/>
                  <a:gd name="T35" fmla="*/ 1 h 779"/>
                  <a:gd name="T36" fmla="*/ 0 w 480"/>
                  <a:gd name="T37" fmla="*/ 1 h 779"/>
                  <a:gd name="T38" fmla="*/ 0 w 480"/>
                  <a:gd name="T39" fmla="*/ 1 h 779"/>
                  <a:gd name="T40" fmla="*/ 0 w 480"/>
                  <a:gd name="T41" fmla="*/ 1 h 779"/>
                  <a:gd name="T42" fmla="*/ 0 w 480"/>
                  <a:gd name="T43" fmla="*/ 1 h 779"/>
                  <a:gd name="T44" fmla="*/ 0 w 480"/>
                  <a:gd name="T45" fmla="*/ 1 h 779"/>
                  <a:gd name="T46" fmla="*/ 0 w 480"/>
                  <a:gd name="T47" fmla="*/ 1 h 779"/>
                  <a:gd name="T48" fmla="*/ 0 w 480"/>
                  <a:gd name="T49" fmla="*/ 1 h 779"/>
                  <a:gd name="T50" fmla="*/ 0 w 480"/>
                  <a:gd name="T51" fmla="*/ 1 h 779"/>
                  <a:gd name="T52" fmla="*/ 0 w 480"/>
                  <a:gd name="T53" fmla="*/ 1 h 779"/>
                  <a:gd name="T54" fmla="*/ 0 w 480"/>
                  <a:gd name="T55" fmla="*/ 1 h 779"/>
                  <a:gd name="T56" fmla="*/ 0 w 480"/>
                  <a:gd name="T57" fmla="*/ 1 h 779"/>
                  <a:gd name="T58" fmla="*/ 0 w 480"/>
                  <a:gd name="T59" fmla="*/ 1 h 779"/>
                  <a:gd name="T60" fmla="*/ 0 w 480"/>
                  <a:gd name="T61" fmla="*/ 1 h 779"/>
                  <a:gd name="T62" fmla="*/ 0 w 480"/>
                  <a:gd name="T63" fmla="*/ 0 h 779"/>
                  <a:gd name="T64" fmla="*/ 0 w 480"/>
                  <a:gd name="T65" fmla="*/ 0 h 779"/>
                  <a:gd name="T66" fmla="*/ 0 w 480"/>
                  <a:gd name="T67" fmla="*/ 0 h 779"/>
                  <a:gd name="T68" fmla="*/ 0 w 480"/>
                  <a:gd name="T69" fmla="*/ 0 h 779"/>
                  <a:gd name="T70" fmla="*/ 0 w 480"/>
                  <a:gd name="T71" fmla="*/ 0 h 779"/>
                  <a:gd name="T72" fmla="*/ 1 w 480"/>
                  <a:gd name="T73" fmla="*/ 0 h 779"/>
                  <a:gd name="T74" fmla="*/ 1 w 480"/>
                  <a:gd name="T75" fmla="*/ 0 h 7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80"/>
                  <a:gd name="T115" fmla="*/ 0 h 779"/>
                  <a:gd name="T116" fmla="*/ 480 w 480"/>
                  <a:gd name="T117" fmla="*/ 779 h 7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80" h="779">
                    <a:moveTo>
                      <a:pt x="365" y="30"/>
                    </a:moveTo>
                    <a:lnTo>
                      <a:pt x="417" y="0"/>
                    </a:lnTo>
                    <a:lnTo>
                      <a:pt x="456" y="0"/>
                    </a:lnTo>
                    <a:lnTo>
                      <a:pt x="480" y="24"/>
                    </a:lnTo>
                    <a:lnTo>
                      <a:pt x="466" y="72"/>
                    </a:lnTo>
                    <a:lnTo>
                      <a:pt x="434" y="104"/>
                    </a:lnTo>
                    <a:lnTo>
                      <a:pt x="376" y="134"/>
                    </a:lnTo>
                    <a:lnTo>
                      <a:pt x="261" y="180"/>
                    </a:lnTo>
                    <a:lnTo>
                      <a:pt x="115" y="259"/>
                    </a:lnTo>
                    <a:lnTo>
                      <a:pt x="60" y="262"/>
                    </a:lnTo>
                    <a:lnTo>
                      <a:pt x="91" y="335"/>
                    </a:lnTo>
                    <a:lnTo>
                      <a:pt x="153" y="415"/>
                    </a:lnTo>
                    <a:lnTo>
                      <a:pt x="205" y="512"/>
                    </a:lnTo>
                    <a:lnTo>
                      <a:pt x="226" y="613"/>
                    </a:lnTo>
                    <a:lnTo>
                      <a:pt x="216" y="644"/>
                    </a:lnTo>
                    <a:lnTo>
                      <a:pt x="185" y="665"/>
                    </a:lnTo>
                    <a:lnTo>
                      <a:pt x="143" y="679"/>
                    </a:lnTo>
                    <a:lnTo>
                      <a:pt x="101" y="709"/>
                    </a:lnTo>
                    <a:lnTo>
                      <a:pt x="84" y="741"/>
                    </a:lnTo>
                    <a:lnTo>
                      <a:pt x="74" y="779"/>
                    </a:lnTo>
                    <a:lnTo>
                      <a:pt x="42" y="779"/>
                    </a:lnTo>
                    <a:lnTo>
                      <a:pt x="31" y="751"/>
                    </a:lnTo>
                    <a:lnTo>
                      <a:pt x="52" y="706"/>
                    </a:lnTo>
                    <a:lnTo>
                      <a:pt x="112" y="675"/>
                    </a:lnTo>
                    <a:lnTo>
                      <a:pt x="147" y="644"/>
                    </a:lnTo>
                    <a:lnTo>
                      <a:pt x="178" y="627"/>
                    </a:lnTo>
                    <a:lnTo>
                      <a:pt x="188" y="595"/>
                    </a:lnTo>
                    <a:lnTo>
                      <a:pt x="174" y="512"/>
                    </a:lnTo>
                    <a:lnTo>
                      <a:pt x="126" y="450"/>
                    </a:lnTo>
                    <a:lnTo>
                      <a:pt x="84" y="395"/>
                    </a:lnTo>
                    <a:lnTo>
                      <a:pt x="31" y="332"/>
                    </a:lnTo>
                    <a:lnTo>
                      <a:pt x="0" y="273"/>
                    </a:lnTo>
                    <a:lnTo>
                      <a:pt x="0" y="238"/>
                    </a:lnTo>
                    <a:lnTo>
                      <a:pt x="28" y="221"/>
                    </a:lnTo>
                    <a:lnTo>
                      <a:pt x="136" y="159"/>
                    </a:lnTo>
                    <a:lnTo>
                      <a:pt x="240" y="104"/>
                    </a:lnTo>
                    <a:lnTo>
                      <a:pt x="344" y="52"/>
                    </a:lnTo>
                    <a:lnTo>
                      <a:pt x="365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6" name="Freeform 19"/>
              <p:cNvSpPr>
                <a:spLocks/>
              </p:cNvSpPr>
              <p:nvPr/>
            </p:nvSpPr>
            <p:spPr bwMode="auto">
              <a:xfrm>
                <a:off x="4563" y="1553"/>
                <a:ext cx="64" cy="169"/>
              </a:xfrm>
              <a:custGeom>
                <a:avLst/>
                <a:gdLst>
                  <a:gd name="T0" fmla="*/ 0 w 320"/>
                  <a:gd name="T1" fmla="*/ 0 h 844"/>
                  <a:gd name="T2" fmla="*/ 0 w 320"/>
                  <a:gd name="T3" fmla="*/ 0 h 844"/>
                  <a:gd name="T4" fmla="*/ 0 w 320"/>
                  <a:gd name="T5" fmla="*/ 0 h 844"/>
                  <a:gd name="T6" fmla="*/ 0 w 320"/>
                  <a:gd name="T7" fmla="*/ 0 h 844"/>
                  <a:gd name="T8" fmla="*/ 0 w 320"/>
                  <a:gd name="T9" fmla="*/ 0 h 844"/>
                  <a:gd name="T10" fmla="*/ 0 w 320"/>
                  <a:gd name="T11" fmla="*/ 0 h 844"/>
                  <a:gd name="T12" fmla="*/ 0 w 320"/>
                  <a:gd name="T13" fmla="*/ 0 h 844"/>
                  <a:gd name="T14" fmla="*/ 0 w 320"/>
                  <a:gd name="T15" fmla="*/ 1 h 844"/>
                  <a:gd name="T16" fmla="*/ 0 w 320"/>
                  <a:gd name="T17" fmla="*/ 1 h 844"/>
                  <a:gd name="T18" fmla="*/ 0 w 320"/>
                  <a:gd name="T19" fmla="*/ 1 h 844"/>
                  <a:gd name="T20" fmla="*/ 0 w 320"/>
                  <a:gd name="T21" fmla="*/ 1 h 844"/>
                  <a:gd name="T22" fmla="*/ 0 w 320"/>
                  <a:gd name="T23" fmla="*/ 1 h 844"/>
                  <a:gd name="T24" fmla="*/ 0 w 320"/>
                  <a:gd name="T25" fmla="*/ 1 h 844"/>
                  <a:gd name="T26" fmla="*/ 0 w 320"/>
                  <a:gd name="T27" fmla="*/ 1 h 844"/>
                  <a:gd name="T28" fmla="*/ 0 w 320"/>
                  <a:gd name="T29" fmla="*/ 1 h 844"/>
                  <a:gd name="T30" fmla="*/ 0 w 320"/>
                  <a:gd name="T31" fmla="*/ 1 h 844"/>
                  <a:gd name="T32" fmla="*/ 1 w 320"/>
                  <a:gd name="T33" fmla="*/ 1 h 844"/>
                  <a:gd name="T34" fmla="*/ 1 w 320"/>
                  <a:gd name="T35" fmla="*/ 1 h 844"/>
                  <a:gd name="T36" fmla="*/ 0 w 320"/>
                  <a:gd name="T37" fmla="*/ 1 h 844"/>
                  <a:gd name="T38" fmla="*/ 0 w 320"/>
                  <a:gd name="T39" fmla="*/ 1 h 844"/>
                  <a:gd name="T40" fmla="*/ 0 w 320"/>
                  <a:gd name="T41" fmla="*/ 1 h 844"/>
                  <a:gd name="T42" fmla="*/ 0 w 320"/>
                  <a:gd name="T43" fmla="*/ 1 h 844"/>
                  <a:gd name="T44" fmla="*/ 0 w 320"/>
                  <a:gd name="T45" fmla="*/ 1 h 844"/>
                  <a:gd name="T46" fmla="*/ 0 w 320"/>
                  <a:gd name="T47" fmla="*/ 1 h 844"/>
                  <a:gd name="T48" fmla="*/ 0 w 320"/>
                  <a:gd name="T49" fmla="*/ 1 h 844"/>
                  <a:gd name="T50" fmla="*/ 0 w 320"/>
                  <a:gd name="T51" fmla="*/ 1 h 844"/>
                  <a:gd name="T52" fmla="*/ 0 w 320"/>
                  <a:gd name="T53" fmla="*/ 1 h 844"/>
                  <a:gd name="T54" fmla="*/ 0 w 320"/>
                  <a:gd name="T55" fmla="*/ 1 h 844"/>
                  <a:gd name="T56" fmla="*/ 0 w 320"/>
                  <a:gd name="T57" fmla="*/ 1 h 844"/>
                  <a:gd name="T58" fmla="*/ 0 w 320"/>
                  <a:gd name="T59" fmla="*/ 1 h 844"/>
                  <a:gd name="T60" fmla="*/ 0 w 320"/>
                  <a:gd name="T61" fmla="*/ 1 h 844"/>
                  <a:gd name="T62" fmla="*/ 0 w 320"/>
                  <a:gd name="T63" fmla="*/ 1 h 844"/>
                  <a:gd name="T64" fmla="*/ 0 w 320"/>
                  <a:gd name="T65" fmla="*/ 0 h 844"/>
                  <a:gd name="T66" fmla="*/ 0 w 320"/>
                  <a:gd name="T67" fmla="*/ 0 h 844"/>
                  <a:gd name="T68" fmla="*/ 0 w 320"/>
                  <a:gd name="T69" fmla="*/ 0 h 844"/>
                  <a:gd name="T70" fmla="*/ 0 w 320"/>
                  <a:gd name="T71" fmla="*/ 0 h 84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20"/>
                  <a:gd name="T109" fmla="*/ 0 h 844"/>
                  <a:gd name="T110" fmla="*/ 320 w 320"/>
                  <a:gd name="T111" fmla="*/ 844 h 84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20" h="844">
                    <a:moveTo>
                      <a:pt x="60" y="98"/>
                    </a:moveTo>
                    <a:lnTo>
                      <a:pt x="18" y="43"/>
                    </a:lnTo>
                    <a:lnTo>
                      <a:pt x="32" y="0"/>
                    </a:lnTo>
                    <a:lnTo>
                      <a:pt x="74" y="0"/>
                    </a:lnTo>
                    <a:lnTo>
                      <a:pt x="122" y="46"/>
                    </a:lnTo>
                    <a:lnTo>
                      <a:pt x="185" y="139"/>
                    </a:lnTo>
                    <a:lnTo>
                      <a:pt x="220" y="229"/>
                    </a:lnTo>
                    <a:lnTo>
                      <a:pt x="251" y="316"/>
                    </a:lnTo>
                    <a:lnTo>
                      <a:pt x="261" y="395"/>
                    </a:lnTo>
                    <a:lnTo>
                      <a:pt x="258" y="437"/>
                    </a:lnTo>
                    <a:lnTo>
                      <a:pt x="226" y="488"/>
                    </a:lnTo>
                    <a:lnTo>
                      <a:pt x="174" y="627"/>
                    </a:lnTo>
                    <a:lnTo>
                      <a:pt x="115" y="707"/>
                    </a:lnTo>
                    <a:lnTo>
                      <a:pt x="101" y="742"/>
                    </a:lnTo>
                    <a:lnTo>
                      <a:pt x="157" y="748"/>
                    </a:lnTo>
                    <a:lnTo>
                      <a:pt x="230" y="748"/>
                    </a:lnTo>
                    <a:lnTo>
                      <a:pt x="320" y="779"/>
                    </a:lnTo>
                    <a:lnTo>
                      <a:pt x="313" y="803"/>
                    </a:lnTo>
                    <a:lnTo>
                      <a:pt x="300" y="831"/>
                    </a:lnTo>
                    <a:lnTo>
                      <a:pt x="272" y="844"/>
                    </a:lnTo>
                    <a:lnTo>
                      <a:pt x="216" y="824"/>
                    </a:lnTo>
                    <a:lnTo>
                      <a:pt x="157" y="794"/>
                    </a:lnTo>
                    <a:lnTo>
                      <a:pt x="74" y="789"/>
                    </a:lnTo>
                    <a:lnTo>
                      <a:pt x="22" y="800"/>
                    </a:lnTo>
                    <a:lnTo>
                      <a:pt x="0" y="783"/>
                    </a:lnTo>
                    <a:lnTo>
                      <a:pt x="0" y="759"/>
                    </a:lnTo>
                    <a:lnTo>
                      <a:pt x="29" y="731"/>
                    </a:lnTo>
                    <a:lnTo>
                      <a:pt x="74" y="685"/>
                    </a:lnTo>
                    <a:lnTo>
                      <a:pt x="153" y="571"/>
                    </a:lnTo>
                    <a:lnTo>
                      <a:pt x="188" y="472"/>
                    </a:lnTo>
                    <a:lnTo>
                      <a:pt x="199" y="374"/>
                    </a:lnTo>
                    <a:lnTo>
                      <a:pt x="196" y="322"/>
                    </a:lnTo>
                    <a:lnTo>
                      <a:pt x="168" y="229"/>
                    </a:lnTo>
                    <a:lnTo>
                      <a:pt x="95" y="128"/>
                    </a:lnTo>
                    <a:lnTo>
                      <a:pt x="43" y="77"/>
                    </a:lnTo>
                    <a:lnTo>
                      <a:pt x="60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27" name="Freeform 20"/>
              <p:cNvSpPr>
                <a:spLocks/>
              </p:cNvSpPr>
              <p:nvPr/>
            </p:nvSpPr>
            <p:spPr bwMode="auto">
              <a:xfrm>
                <a:off x="4464" y="1542"/>
                <a:ext cx="94" cy="186"/>
              </a:xfrm>
              <a:custGeom>
                <a:avLst/>
                <a:gdLst>
                  <a:gd name="T0" fmla="*/ 0 w 469"/>
                  <a:gd name="T1" fmla="*/ 0 h 931"/>
                  <a:gd name="T2" fmla="*/ 1 w 469"/>
                  <a:gd name="T3" fmla="*/ 0 h 931"/>
                  <a:gd name="T4" fmla="*/ 1 w 469"/>
                  <a:gd name="T5" fmla="*/ 0 h 931"/>
                  <a:gd name="T6" fmla="*/ 1 w 469"/>
                  <a:gd name="T7" fmla="*/ 0 h 931"/>
                  <a:gd name="T8" fmla="*/ 1 w 469"/>
                  <a:gd name="T9" fmla="*/ 0 h 931"/>
                  <a:gd name="T10" fmla="*/ 1 w 469"/>
                  <a:gd name="T11" fmla="*/ 0 h 931"/>
                  <a:gd name="T12" fmla="*/ 1 w 469"/>
                  <a:gd name="T13" fmla="*/ 0 h 931"/>
                  <a:gd name="T14" fmla="*/ 1 w 469"/>
                  <a:gd name="T15" fmla="*/ 0 h 931"/>
                  <a:gd name="T16" fmla="*/ 1 w 469"/>
                  <a:gd name="T17" fmla="*/ 0 h 931"/>
                  <a:gd name="T18" fmla="*/ 0 w 469"/>
                  <a:gd name="T19" fmla="*/ 0 h 931"/>
                  <a:gd name="T20" fmla="*/ 0 w 469"/>
                  <a:gd name="T21" fmla="*/ 1 h 931"/>
                  <a:gd name="T22" fmla="*/ 0 w 469"/>
                  <a:gd name="T23" fmla="*/ 1 h 931"/>
                  <a:gd name="T24" fmla="*/ 0 w 469"/>
                  <a:gd name="T25" fmla="*/ 1 h 931"/>
                  <a:gd name="T26" fmla="*/ 0 w 469"/>
                  <a:gd name="T27" fmla="*/ 1 h 931"/>
                  <a:gd name="T28" fmla="*/ 0 w 469"/>
                  <a:gd name="T29" fmla="*/ 1 h 931"/>
                  <a:gd name="T30" fmla="*/ 0 w 469"/>
                  <a:gd name="T31" fmla="*/ 1 h 931"/>
                  <a:gd name="T32" fmla="*/ 0 w 469"/>
                  <a:gd name="T33" fmla="*/ 1 h 931"/>
                  <a:gd name="T34" fmla="*/ 0 w 469"/>
                  <a:gd name="T35" fmla="*/ 1 h 931"/>
                  <a:gd name="T36" fmla="*/ 0 w 469"/>
                  <a:gd name="T37" fmla="*/ 1 h 931"/>
                  <a:gd name="T38" fmla="*/ 0 w 469"/>
                  <a:gd name="T39" fmla="*/ 1 h 931"/>
                  <a:gd name="T40" fmla="*/ 0 w 469"/>
                  <a:gd name="T41" fmla="*/ 1 h 931"/>
                  <a:gd name="T42" fmla="*/ 0 w 469"/>
                  <a:gd name="T43" fmla="*/ 1 h 931"/>
                  <a:gd name="T44" fmla="*/ 0 w 469"/>
                  <a:gd name="T45" fmla="*/ 1 h 931"/>
                  <a:gd name="T46" fmla="*/ 0 w 469"/>
                  <a:gd name="T47" fmla="*/ 1 h 931"/>
                  <a:gd name="T48" fmla="*/ 0 w 469"/>
                  <a:gd name="T49" fmla="*/ 1 h 931"/>
                  <a:gd name="T50" fmla="*/ 0 w 469"/>
                  <a:gd name="T51" fmla="*/ 1 h 931"/>
                  <a:gd name="T52" fmla="*/ 0 w 469"/>
                  <a:gd name="T53" fmla="*/ 1 h 931"/>
                  <a:gd name="T54" fmla="*/ 0 w 469"/>
                  <a:gd name="T55" fmla="*/ 1 h 931"/>
                  <a:gd name="T56" fmla="*/ 0 w 469"/>
                  <a:gd name="T57" fmla="*/ 1 h 931"/>
                  <a:gd name="T58" fmla="*/ 0 w 469"/>
                  <a:gd name="T59" fmla="*/ 1 h 931"/>
                  <a:gd name="T60" fmla="*/ 0 w 469"/>
                  <a:gd name="T61" fmla="*/ 1 h 931"/>
                  <a:gd name="T62" fmla="*/ 0 w 469"/>
                  <a:gd name="T63" fmla="*/ 1 h 931"/>
                  <a:gd name="T64" fmla="*/ 0 w 469"/>
                  <a:gd name="T65" fmla="*/ 1 h 931"/>
                  <a:gd name="T66" fmla="*/ 0 w 469"/>
                  <a:gd name="T67" fmla="*/ 1 h 931"/>
                  <a:gd name="T68" fmla="*/ 0 w 469"/>
                  <a:gd name="T69" fmla="*/ 1 h 931"/>
                  <a:gd name="T70" fmla="*/ 0 w 469"/>
                  <a:gd name="T71" fmla="*/ 1 h 931"/>
                  <a:gd name="T72" fmla="*/ 0 w 469"/>
                  <a:gd name="T73" fmla="*/ 1 h 931"/>
                  <a:gd name="T74" fmla="*/ 0 w 469"/>
                  <a:gd name="T75" fmla="*/ 0 h 931"/>
                  <a:gd name="T76" fmla="*/ 0 w 469"/>
                  <a:gd name="T77" fmla="*/ 0 h 93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69"/>
                  <a:gd name="T118" fmla="*/ 0 h 931"/>
                  <a:gd name="T119" fmla="*/ 469 w 469"/>
                  <a:gd name="T120" fmla="*/ 931 h 93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69" h="931">
                    <a:moveTo>
                      <a:pt x="274" y="163"/>
                    </a:moveTo>
                    <a:lnTo>
                      <a:pt x="344" y="73"/>
                    </a:lnTo>
                    <a:lnTo>
                      <a:pt x="406" y="0"/>
                    </a:lnTo>
                    <a:lnTo>
                      <a:pt x="448" y="7"/>
                    </a:lnTo>
                    <a:lnTo>
                      <a:pt x="469" y="38"/>
                    </a:lnTo>
                    <a:lnTo>
                      <a:pt x="469" y="93"/>
                    </a:lnTo>
                    <a:lnTo>
                      <a:pt x="431" y="125"/>
                    </a:lnTo>
                    <a:lnTo>
                      <a:pt x="364" y="166"/>
                    </a:lnTo>
                    <a:lnTo>
                      <a:pt x="312" y="218"/>
                    </a:lnTo>
                    <a:lnTo>
                      <a:pt x="254" y="287"/>
                    </a:lnTo>
                    <a:lnTo>
                      <a:pt x="229" y="339"/>
                    </a:lnTo>
                    <a:lnTo>
                      <a:pt x="202" y="401"/>
                    </a:lnTo>
                    <a:lnTo>
                      <a:pt x="187" y="485"/>
                    </a:lnTo>
                    <a:lnTo>
                      <a:pt x="187" y="560"/>
                    </a:lnTo>
                    <a:lnTo>
                      <a:pt x="202" y="655"/>
                    </a:lnTo>
                    <a:lnTo>
                      <a:pt x="240" y="745"/>
                    </a:lnTo>
                    <a:lnTo>
                      <a:pt x="271" y="796"/>
                    </a:lnTo>
                    <a:lnTo>
                      <a:pt x="292" y="830"/>
                    </a:lnTo>
                    <a:lnTo>
                      <a:pt x="292" y="859"/>
                    </a:lnTo>
                    <a:lnTo>
                      <a:pt x="271" y="869"/>
                    </a:lnTo>
                    <a:lnTo>
                      <a:pt x="222" y="869"/>
                    </a:lnTo>
                    <a:lnTo>
                      <a:pt x="145" y="882"/>
                    </a:lnTo>
                    <a:lnTo>
                      <a:pt x="86" y="903"/>
                    </a:lnTo>
                    <a:lnTo>
                      <a:pt x="52" y="931"/>
                    </a:lnTo>
                    <a:lnTo>
                      <a:pt x="20" y="920"/>
                    </a:lnTo>
                    <a:lnTo>
                      <a:pt x="0" y="882"/>
                    </a:lnTo>
                    <a:lnTo>
                      <a:pt x="3" y="852"/>
                    </a:lnTo>
                    <a:lnTo>
                      <a:pt x="63" y="827"/>
                    </a:lnTo>
                    <a:lnTo>
                      <a:pt x="156" y="821"/>
                    </a:lnTo>
                    <a:lnTo>
                      <a:pt x="243" y="821"/>
                    </a:lnTo>
                    <a:lnTo>
                      <a:pt x="208" y="778"/>
                    </a:lnTo>
                    <a:lnTo>
                      <a:pt x="191" y="727"/>
                    </a:lnTo>
                    <a:lnTo>
                      <a:pt x="167" y="655"/>
                    </a:lnTo>
                    <a:lnTo>
                      <a:pt x="139" y="578"/>
                    </a:lnTo>
                    <a:lnTo>
                      <a:pt x="139" y="488"/>
                    </a:lnTo>
                    <a:lnTo>
                      <a:pt x="145" y="401"/>
                    </a:lnTo>
                    <a:lnTo>
                      <a:pt x="177" y="322"/>
                    </a:lnTo>
                    <a:lnTo>
                      <a:pt x="232" y="218"/>
                    </a:lnTo>
                    <a:lnTo>
                      <a:pt x="274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420" name="Text Box 9"/>
            <p:cNvSpPr txBox="1">
              <a:spLocks noChangeArrowheads="1"/>
            </p:cNvSpPr>
            <p:nvPr/>
          </p:nvSpPr>
          <p:spPr bwMode="auto">
            <a:xfrm>
              <a:off x="4793" y="1106"/>
              <a:ext cx="775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000" dirty="0">
                  <a:latin typeface="Tahoma" charset="0"/>
                  <a:cs typeface="Tahoma" charset="0"/>
                </a:rPr>
                <a:t>ALLOCATE minimum stack frame. With room for the return address and the passed in argument.</a:t>
              </a:r>
            </a:p>
          </p:txBody>
        </p:sp>
        <p:sp>
          <p:nvSpPr>
            <p:cNvPr id="58421" name="Line 10"/>
            <p:cNvSpPr>
              <a:spLocks noChangeShapeType="1"/>
            </p:cNvSpPr>
            <p:nvPr/>
          </p:nvSpPr>
          <p:spPr bwMode="auto">
            <a:xfrm flipV="1">
              <a:off x="4752" y="1248"/>
              <a:ext cx="96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3810000" y="2209800"/>
            <a:ext cx="1306513" cy="914400"/>
            <a:chOff x="2201" y="1392"/>
            <a:chExt cx="823" cy="576"/>
          </a:xfrm>
        </p:grpSpPr>
        <p:sp>
          <p:nvSpPr>
            <p:cNvPr id="58410" name="Text Box 12"/>
            <p:cNvSpPr txBox="1">
              <a:spLocks noChangeArrowheads="1"/>
            </p:cNvSpPr>
            <p:nvPr/>
          </p:nvSpPr>
          <p:spPr bwMode="auto">
            <a:xfrm flipH="1">
              <a:off x="2201" y="1392"/>
              <a:ext cx="521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000">
                  <a:latin typeface="Tahoma" charset="0"/>
                  <a:cs typeface="Tahoma" charset="0"/>
                </a:rPr>
                <a:t>Save registers that must survive the call.</a:t>
              </a:r>
            </a:p>
          </p:txBody>
        </p:sp>
        <p:sp>
          <p:nvSpPr>
            <p:cNvPr id="58411" name="Line 13"/>
            <p:cNvSpPr>
              <a:spLocks noChangeShapeType="1"/>
            </p:cNvSpPr>
            <p:nvPr/>
          </p:nvSpPr>
          <p:spPr bwMode="auto">
            <a:xfrm flipH="1" flipV="1">
              <a:off x="2649" y="1534"/>
              <a:ext cx="113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58412" name="Group 29"/>
            <p:cNvGrpSpPr>
              <a:grpSpLocks/>
            </p:cNvGrpSpPr>
            <p:nvPr/>
          </p:nvGrpSpPr>
          <p:grpSpPr bwMode="auto">
            <a:xfrm>
              <a:off x="2660" y="1507"/>
              <a:ext cx="364" cy="461"/>
              <a:chOff x="1587" y="3456"/>
              <a:chExt cx="310" cy="461"/>
            </a:xfrm>
          </p:grpSpPr>
          <p:sp>
            <p:nvSpPr>
              <p:cNvPr id="58413" name="Freeform 23"/>
              <p:cNvSpPr>
                <a:spLocks/>
              </p:cNvSpPr>
              <p:nvPr/>
            </p:nvSpPr>
            <p:spPr bwMode="auto">
              <a:xfrm>
                <a:off x="1686" y="3456"/>
                <a:ext cx="92" cy="96"/>
              </a:xfrm>
              <a:custGeom>
                <a:avLst/>
                <a:gdLst>
                  <a:gd name="T0" fmla="*/ 0 w 547"/>
                  <a:gd name="T1" fmla="*/ 0 h 576"/>
                  <a:gd name="T2" fmla="*/ 0 w 547"/>
                  <a:gd name="T3" fmla="*/ 0 h 576"/>
                  <a:gd name="T4" fmla="*/ 0 w 547"/>
                  <a:gd name="T5" fmla="*/ 0 h 576"/>
                  <a:gd name="T6" fmla="*/ 0 w 547"/>
                  <a:gd name="T7" fmla="*/ 0 h 576"/>
                  <a:gd name="T8" fmla="*/ 0 w 547"/>
                  <a:gd name="T9" fmla="*/ 0 h 576"/>
                  <a:gd name="T10" fmla="*/ 0 w 547"/>
                  <a:gd name="T11" fmla="*/ 0 h 576"/>
                  <a:gd name="T12" fmla="*/ 0 w 547"/>
                  <a:gd name="T13" fmla="*/ 0 h 576"/>
                  <a:gd name="T14" fmla="*/ 0 w 547"/>
                  <a:gd name="T15" fmla="*/ 0 h 576"/>
                  <a:gd name="T16" fmla="*/ 1 w 547"/>
                  <a:gd name="T17" fmla="*/ 1 h 576"/>
                  <a:gd name="T18" fmla="*/ 1 w 547"/>
                  <a:gd name="T19" fmla="*/ 1 h 576"/>
                  <a:gd name="T20" fmla="*/ 0 w 547"/>
                  <a:gd name="T21" fmla="*/ 0 h 576"/>
                  <a:gd name="T22" fmla="*/ 0 w 547"/>
                  <a:gd name="T23" fmla="*/ 0 h 576"/>
                  <a:gd name="T24" fmla="*/ 0 w 547"/>
                  <a:gd name="T25" fmla="*/ 0 h 576"/>
                  <a:gd name="T26" fmla="*/ 0 w 547"/>
                  <a:gd name="T27" fmla="*/ 1 h 576"/>
                  <a:gd name="T28" fmla="*/ 0 w 547"/>
                  <a:gd name="T29" fmla="*/ 1 h 576"/>
                  <a:gd name="T30" fmla="*/ 0 w 547"/>
                  <a:gd name="T31" fmla="*/ 1 h 576"/>
                  <a:gd name="T32" fmla="*/ 0 w 547"/>
                  <a:gd name="T33" fmla="*/ 1 h 576"/>
                  <a:gd name="T34" fmla="*/ 0 w 547"/>
                  <a:gd name="T35" fmla="*/ 0 h 576"/>
                  <a:gd name="T36" fmla="*/ 0 w 547"/>
                  <a:gd name="T37" fmla="*/ 0 h 576"/>
                  <a:gd name="T38" fmla="*/ 0 w 547"/>
                  <a:gd name="T39" fmla="*/ 0 h 576"/>
                  <a:gd name="T40" fmla="*/ 0 w 547"/>
                  <a:gd name="T41" fmla="*/ 0 h 576"/>
                  <a:gd name="T42" fmla="*/ 0 w 547"/>
                  <a:gd name="T43" fmla="*/ 0 h 576"/>
                  <a:gd name="T44" fmla="*/ 0 w 547"/>
                  <a:gd name="T45" fmla="*/ 0 h 576"/>
                  <a:gd name="T46" fmla="*/ 0 w 547"/>
                  <a:gd name="T47" fmla="*/ 0 h 576"/>
                  <a:gd name="T48" fmla="*/ 0 w 547"/>
                  <a:gd name="T49" fmla="*/ 0 h 57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47"/>
                  <a:gd name="T76" fmla="*/ 0 h 576"/>
                  <a:gd name="T77" fmla="*/ 547 w 547"/>
                  <a:gd name="T78" fmla="*/ 576 h 57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47" h="576">
                    <a:moveTo>
                      <a:pt x="270" y="0"/>
                    </a:moveTo>
                    <a:lnTo>
                      <a:pt x="337" y="9"/>
                    </a:lnTo>
                    <a:lnTo>
                      <a:pt x="371" y="53"/>
                    </a:lnTo>
                    <a:lnTo>
                      <a:pt x="387" y="140"/>
                    </a:lnTo>
                    <a:lnTo>
                      <a:pt x="376" y="246"/>
                    </a:lnTo>
                    <a:lnTo>
                      <a:pt x="349" y="312"/>
                    </a:lnTo>
                    <a:lnTo>
                      <a:pt x="319" y="396"/>
                    </a:lnTo>
                    <a:lnTo>
                      <a:pt x="501" y="501"/>
                    </a:lnTo>
                    <a:lnTo>
                      <a:pt x="547" y="540"/>
                    </a:lnTo>
                    <a:lnTo>
                      <a:pt x="520" y="576"/>
                    </a:lnTo>
                    <a:lnTo>
                      <a:pt x="429" y="501"/>
                    </a:lnTo>
                    <a:lnTo>
                      <a:pt x="291" y="448"/>
                    </a:lnTo>
                    <a:lnTo>
                      <a:pt x="227" y="514"/>
                    </a:lnTo>
                    <a:lnTo>
                      <a:pt x="159" y="562"/>
                    </a:lnTo>
                    <a:lnTo>
                      <a:pt x="101" y="566"/>
                    </a:lnTo>
                    <a:lnTo>
                      <a:pt x="44" y="562"/>
                    </a:lnTo>
                    <a:lnTo>
                      <a:pt x="18" y="522"/>
                    </a:lnTo>
                    <a:lnTo>
                      <a:pt x="0" y="435"/>
                    </a:lnTo>
                    <a:lnTo>
                      <a:pt x="0" y="338"/>
                    </a:lnTo>
                    <a:lnTo>
                      <a:pt x="22" y="263"/>
                    </a:lnTo>
                    <a:lnTo>
                      <a:pt x="98" y="144"/>
                    </a:lnTo>
                    <a:lnTo>
                      <a:pt x="182" y="66"/>
                    </a:lnTo>
                    <a:lnTo>
                      <a:pt x="239" y="22"/>
                    </a:lnTo>
                    <a:lnTo>
                      <a:pt x="291" y="9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4" name="Freeform 24"/>
              <p:cNvSpPr>
                <a:spLocks/>
              </p:cNvSpPr>
              <p:nvPr/>
            </p:nvSpPr>
            <p:spPr bwMode="auto">
              <a:xfrm>
                <a:off x="1709" y="3570"/>
                <a:ext cx="188" cy="84"/>
              </a:xfrm>
              <a:custGeom>
                <a:avLst/>
                <a:gdLst>
                  <a:gd name="T0" fmla="*/ 0 w 1129"/>
                  <a:gd name="T1" fmla="*/ 0 h 502"/>
                  <a:gd name="T2" fmla="*/ 0 w 1129"/>
                  <a:gd name="T3" fmla="*/ 0 h 502"/>
                  <a:gd name="T4" fmla="*/ 0 w 1129"/>
                  <a:gd name="T5" fmla="*/ 0 h 502"/>
                  <a:gd name="T6" fmla="*/ 0 w 1129"/>
                  <a:gd name="T7" fmla="*/ 0 h 502"/>
                  <a:gd name="T8" fmla="*/ 0 w 1129"/>
                  <a:gd name="T9" fmla="*/ 0 h 502"/>
                  <a:gd name="T10" fmla="*/ 1 w 1129"/>
                  <a:gd name="T11" fmla="*/ 0 h 502"/>
                  <a:gd name="T12" fmla="*/ 1 w 1129"/>
                  <a:gd name="T13" fmla="*/ 0 h 502"/>
                  <a:gd name="T14" fmla="*/ 1 w 1129"/>
                  <a:gd name="T15" fmla="*/ 0 h 502"/>
                  <a:gd name="T16" fmla="*/ 1 w 1129"/>
                  <a:gd name="T17" fmla="*/ 0 h 502"/>
                  <a:gd name="T18" fmla="*/ 1 w 1129"/>
                  <a:gd name="T19" fmla="*/ 0 h 502"/>
                  <a:gd name="T20" fmla="*/ 1 w 1129"/>
                  <a:gd name="T21" fmla="*/ 0 h 502"/>
                  <a:gd name="T22" fmla="*/ 1 w 1129"/>
                  <a:gd name="T23" fmla="*/ 0 h 502"/>
                  <a:gd name="T24" fmla="*/ 1 w 1129"/>
                  <a:gd name="T25" fmla="*/ 0 h 502"/>
                  <a:gd name="T26" fmla="*/ 1 w 1129"/>
                  <a:gd name="T27" fmla="*/ 0 h 502"/>
                  <a:gd name="T28" fmla="*/ 1 w 1129"/>
                  <a:gd name="T29" fmla="*/ 0 h 502"/>
                  <a:gd name="T30" fmla="*/ 0 w 1129"/>
                  <a:gd name="T31" fmla="*/ 0 h 502"/>
                  <a:gd name="T32" fmla="*/ 0 w 1129"/>
                  <a:gd name="T33" fmla="*/ 0 h 502"/>
                  <a:gd name="T34" fmla="*/ 1 w 1129"/>
                  <a:gd name="T35" fmla="*/ 0 h 502"/>
                  <a:gd name="T36" fmla="*/ 0 w 1129"/>
                  <a:gd name="T37" fmla="*/ 0 h 502"/>
                  <a:gd name="T38" fmla="*/ 0 w 1129"/>
                  <a:gd name="T39" fmla="*/ 0 h 502"/>
                  <a:gd name="T40" fmla="*/ 0 w 1129"/>
                  <a:gd name="T41" fmla="*/ 0 h 502"/>
                  <a:gd name="T42" fmla="*/ 0 w 1129"/>
                  <a:gd name="T43" fmla="*/ 0 h 502"/>
                  <a:gd name="T44" fmla="*/ 0 w 1129"/>
                  <a:gd name="T45" fmla="*/ 0 h 502"/>
                  <a:gd name="T46" fmla="*/ 0 w 1129"/>
                  <a:gd name="T47" fmla="*/ 0 h 502"/>
                  <a:gd name="T48" fmla="*/ 0 w 1129"/>
                  <a:gd name="T49" fmla="*/ 0 h 502"/>
                  <a:gd name="T50" fmla="*/ 0 w 1129"/>
                  <a:gd name="T51" fmla="*/ 0 h 502"/>
                  <a:gd name="T52" fmla="*/ 0 w 1129"/>
                  <a:gd name="T53" fmla="*/ 0 h 502"/>
                  <a:gd name="T54" fmla="*/ 0 w 1129"/>
                  <a:gd name="T55" fmla="*/ 0 h 502"/>
                  <a:gd name="T56" fmla="*/ 0 w 1129"/>
                  <a:gd name="T57" fmla="*/ 0 h 50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29"/>
                  <a:gd name="T88" fmla="*/ 0 h 502"/>
                  <a:gd name="T89" fmla="*/ 1129 w 1129"/>
                  <a:gd name="T90" fmla="*/ 502 h 50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29" h="502">
                    <a:moveTo>
                      <a:pt x="12" y="0"/>
                    </a:moveTo>
                    <a:lnTo>
                      <a:pt x="118" y="14"/>
                    </a:lnTo>
                    <a:lnTo>
                      <a:pt x="312" y="102"/>
                    </a:lnTo>
                    <a:lnTo>
                      <a:pt x="479" y="173"/>
                    </a:lnTo>
                    <a:lnTo>
                      <a:pt x="666" y="234"/>
                    </a:lnTo>
                    <a:lnTo>
                      <a:pt x="799" y="299"/>
                    </a:lnTo>
                    <a:lnTo>
                      <a:pt x="981" y="370"/>
                    </a:lnTo>
                    <a:lnTo>
                      <a:pt x="1129" y="436"/>
                    </a:lnTo>
                    <a:lnTo>
                      <a:pt x="1121" y="462"/>
                    </a:lnTo>
                    <a:lnTo>
                      <a:pt x="1077" y="475"/>
                    </a:lnTo>
                    <a:lnTo>
                      <a:pt x="946" y="405"/>
                    </a:lnTo>
                    <a:lnTo>
                      <a:pt x="939" y="449"/>
                    </a:lnTo>
                    <a:lnTo>
                      <a:pt x="905" y="488"/>
                    </a:lnTo>
                    <a:lnTo>
                      <a:pt x="856" y="502"/>
                    </a:lnTo>
                    <a:lnTo>
                      <a:pt x="802" y="471"/>
                    </a:lnTo>
                    <a:lnTo>
                      <a:pt x="764" y="431"/>
                    </a:lnTo>
                    <a:lnTo>
                      <a:pt x="768" y="370"/>
                    </a:lnTo>
                    <a:lnTo>
                      <a:pt x="779" y="340"/>
                    </a:lnTo>
                    <a:lnTo>
                      <a:pt x="654" y="277"/>
                    </a:lnTo>
                    <a:lnTo>
                      <a:pt x="594" y="264"/>
                    </a:lnTo>
                    <a:lnTo>
                      <a:pt x="479" y="238"/>
                    </a:lnTo>
                    <a:lnTo>
                      <a:pt x="324" y="181"/>
                    </a:lnTo>
                    <a:lnTo>
                      <a:pt x="198" y="119"/>
                    </a:lnTo>
                    <a:lnTo>
                      <a:pt x="107" y="93"/>
                    </a:lnTo>
                    <a:lnTo>
                      <a:pt x="12" y="102"/>
                    </a:lnTo>
                    <a:lnTo>
                      <a:pt x="0" y="36"/>
                    </a:lnTo>
                    <a:lnTo>
                      <a:pt x="38" y="0"/>
                    </a:lnTo>
                    <a:lnTo>
                      <a:pt x="61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5" name="Freeform 25"/>
              <p:cNvSpPr>
                <a:spLocks/>
              </p:cNvSpPr>
              <p:nvPr/>
            </p:nvSpPr>
            <p:spPr bwMode="auto">
              <a:xfrm>
                <a:off x="1658" y="3569"/>
                <a:ext cx="62" cy="179"/>
              </a:xfrm>
              <a:custGeom>
                <a:avLst/>
                <a:gdLst>
                  <a:gd name="T0" fmla="*/ 0 w 372"/>
                  <a:gd name="T1" fmla="*/ 0 h 1077"/>
                  <a:gd name="T2" fmla="*/ 0 w 372"/>
                  <a:gd name="T3" fmla="*/ 0 h 1077"/>
                  <a:gd name="T4" fmla="*/ 0 w 372"/>
                  <a:gd name="T5" fmla="*/ 0 h 1077"/>
                  <a:gd name="T6" fmla="*/ 0 w 372"/>
                  <a:gd name="T7" fmla="*/ 0 h 1077"/>
                  <a:gd name="T8" fmla="*/ 0 w 372"/>
                  <a:gd name="T9" fmla="*/ 0 h 1077"/>
                  <a:gd name="T10" fmla="*/ 0 w 372"/>
                  <a:gd name="T11" fmla="*/ 0 h 1077"/>
                  <a:gd name="T12" fmla="*/ 0 w 372"/>
                  <a:gd name="T13" fmla="*/ 0 h 1077"/>
                  <a:gd name="T14" fmla="*/ 0 w 372"/>
                  <a:gd name="T15" fmla="*/ 0 h 1077"/>
                  <a:gd name="T16" fmla="*/ 0 w 372"/>
                  <a:gd name="T17" fmla="*/ 1 h 1077"/>
                  <a:gd name="T18" fmla="*/ 0 w 372"/>
                  <a:gd name="T19" fmla="*/ 1 h 1077"/>
                  <a:gd name="T20" fmla="*/ 0 w 372"/>
                  <a:gd name="T21" fmla="*/ 1 h 1077"/>
                  <a:gd name="T22" fmla="*/ 0 w 372"/>
                  <a:gd name="T23" fmla="*/ 1 h 1077"/>
                  <a:gd name="T24" fmla="*/ 0 w 372"/>
                  <a:gd name="T25" fmla="*/ 1 h 1077"/>
                  <a:gd name="T26" fmla="*/ 0 w 372"/>
                  <a:gd name="T27" fmla="*/ 1 h 1077"/>
                  <a:gd name="T28" fmla="*/ 0 w 372"/>
                  <a:gd name="T29" fmla="*/ 1 h 1077"/>
                  <a:gd name="T30" fmla="*/ 0 w 372"/>
                  <a:gd name="T31" fmla="*/ 0 h 1077"/>
                  <a:gd name="T32" fmla="*/ 0 w 372"/>
                  <a:gd name="T33" fmla="*/ 0 h 1077"/>
                  <a:gd name="T34" fmla="*/ 0 w 372"/>
                  <a:gd name="T35" fmla="*/ 0 h 1077"/>
                  <a:gd name="T36" fmla="*/ 0 w 372"/>
                  <a:gd name="T37" fmla="*/ 0 h 1077"/>
                  <a:gd name="T38" fmla="*/ 0 w 372"/>
                  <a:gd name="T39" fmla="*/ 0 h 1077"/>
                  <a:gd name="T40" fmla="*/ 0 w 372"/>
                  <a:gd name="T41" fmla="*/ 0 h 107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72"/>
                  <a:gd name="T64" fmla="*/ 0 h 1077"/>
                  <a:gd name="T65" fmla="*/ 372 w 372"/>
                  <a:gd name="T66" fmla="*/ 1077 h 107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72" h="1077">
                    <a:moveTo>
                      <a:pt x="212" y="0"/>
                    </a:moveTo>
                    <a:lnTo>
                      <a:pt x="261" y="0"/>
                    </a:lnTo>
                    <a:lnTo>
                      <a:pt x="304" y="22"/>
                    </a:lnTo>
                    <a:lnTo>
                      <a:pt x="349" y="89"/>
                    </a:lnTo>
                    <a:lnTo>
                      <a:pt x="364" y="172"/>
                    </a:lnTo>
                    <a:lnTo>
                      <a:pt x="372" y="378"/>
                    </a:lnTo>
                    <a:lnTo>
                      <a:pt x="361" y="554"/>
                    </a:lnTo>
                    <a:lnTo>
                      <a:pt x="326" y="734"/>
                    </a:lnTo>
                    <a:lnTo>
                      <a:pt x="281" y="919"/>
                    </a:lnTo>
                    <a:lnTo>
                      <a:pt x="228" y="1029"/>
                    </a:lnTo>
                    <a:lnTo>
                      <a:pt x="160" y="1077"/>
                    </a:lnTo>
                    <a:lnTo>
                      <a:pt x="103" y="1077"/>
                    </a:lnTo>
                    <a:lnTo>
                      <a:pt x="34" y="1029"/>
                    </a:lnTo>
                    <a:lnTo>
                      <a:pt x="8" y="958"/>
                    </a:lnTo>
                    <a:lnTo>
                      <a:pt x="0" y="831"/>
                    </a:lnTo>
                    <a:lnTo>
                      <a:pt x="8" y="673"/>
                    </a:lnTo>
                    <a:lnTo>
                      <a:pt x="42" y="475"/>
                    </a:lnTo>
                    <a:lnTo>
                      <a:pt x="88" y="233"/>
                    </a:lnTo>
                    <a:lnTo>
                      <a:pt x="144" y="48"/>
                    </a:lnTo>
                    <a:lnTo>
                      <a:pt x="178" y="22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6" name="Freeform 26"/>
              <p:cNvSpPr>
                <a:spLocks/>
              </p:cNvSpPr>
              <p:nvPr/>
            </p:nvSpPr>
            <p:spPr bwMode="auto">
              <a:xfrm>
                <a:off x="1593" y="3559"/>
                <a:ext cx="88" cy="165"/>
              </a:xfrm>
              <a:custGeom>
                <a:avLst/>
                <a:gdLst>
                  <a:gd name="T0" fmla="*/ 0 w 526"/>
                  <a:gd name="T1" fmla="*/ 0 h 989"/>
                  <a:gd name="T2" fmla="*/ 0 w 526"/>
                  <a:gd name="T3" fmla="*/ 0 h 989"/>
                  <a:gd name="T4" fmla="*/ 0 w 526"/>
                  <a:gd name="T5" fmla="*/ 0 h 989"/>
                  <a:gd name="T6" fmla="*/ 1 w 526"/>
                  <a:gd name="T7" fmla="*/ 0 h 989"/>
                  <a:gd name="T8" fmla="*/ 0 w 526"/>
                  <a:gd name="T9" fmla="*/ 0 h 989"/>
                  <a:gd name="T10" fmla="*/ 0 w 526"/>
                  <a:gd name="T11" fmla="*/ 0 h 989"/>
                  <a:gd name="T12" fmla="*/ 0 w 526"/>
                  <a:gd name="T13" fmla="*/ 0 h 989"/>
                  <a:gd name="T14" fmla="*/ 0 w 526"/>
                  <a:gd name="T15" fmla="*/ 0 h 989"/>
                  <a:gd name="T16" fmla="*/ 0 w 526"/>
                  <a:gd name="T17" fmla="*/ 0 h 989"/>
                  <a:gd name="T18" fmla="*/ 0 w 526"/>
                  <a:gd name="T19" fmla="*/ 0 h 989"/>
                  <a:gd name="T20" fmla="*/ 0 w 526"/>
                  <a:gd name="T21" fmla="*/ 0 h 989"/>
                  <a:gd name="T22" fmla="*/ 0 w 526"/>
                  <a:gd name="T23" fmla="*/ 1 h 989"/>
                  <a:gd name="T24" fmla="*/ 0 w 526"/>
                  <a:gd name="T25" fmla="*/ 1 h 989"/>
                  <a:gd name="T26" fmla="*/ 0 w 526"/>
                  <a:gd name="T27" fmla="*/ 1 h 989"/>
                  <a:gd name="T28" fmla="*/ 0 w 526"/>
                  <a:gd name="T29" fmla="*/ 1 h 989"/>
                  <a:gd name="T30" fmla="*/ 0 w 526"/>
                  <a:gd name="T31" fmla="*/ 1 h 989"/>
                  <a:gd name="T32" fmla="*/ 0 w 526"/>
                  <a:gd name="T33" fmla="*/ 1 h 989"/>
                  <a:gd name="T34" fmla="*/ 0 w 526"/>
                  <a:gd name="T35" fmla="*/ 1 h 989"/>
                  <a:gd name="T36" fmla="*/ 0 w 526"/>
                  <a:gd name="T37" fmla="*/ 1 h 989"/>
                  <a:gd name="T38" fmla="*/ 0 w 526"/>
                  <a:gd name="T39" fmla="*/ 1 h 989"/>
                  <a:gd name="T40" fmla="*/ 0 w 526"/>
                  <a:gd name="T41" fmla="*/ 1 h 989"/>
                  <a:gd name="T42" fmla="*/ 0 w 526"/>
                  <a:gd name="T43" fmla="*/ 1 h 989"/>
                  <a:gd name="T44" fmla="*/ 0 w 526"/>
                  <a:gd name="T45" fmla="*/ 1 h 989"/>
                  <a:gd name="T46" fmla="*/ 0 w 526"/>
                  <a:gd name="T47" fmla="*/ 1 h 989"/>
                  <a:gd name="T48" fmla="*/ 0 w 526"/>
                  <a:gd name="T49" fmla="*/ 1 h 989"/>
                  <a:gd name="T50" fmla="*/ 0 w 526"/>
                  <a:gd name="T51" fmla="*/ 1 h 989"/>
                  <a:gd name="T52" fmla="*/ 0 w 526"/>
                  <a:gd name="T53" fmla="*/ 1 h 989"/>
                  <a:gd name="T54" fmla="*/ 0 w 526"/>
                  <a:gd name="T55" fmla="*/ 1 h 989"/>
                  <a:gd name="T56" fmla="*/ 0 w 526"/>
                  <a:gd name="T57" fmla="*/ 1 h 989"/>
                  <a:gd name="T58" fmla="*/ 0 w 526"/>
                  <a:gd name="T59" fmla="*/ 0 h 989"/>
                  <a:gd name="T60" fmla="*/ 0 w 526"/>
                  <a:gd name="T61" fmla="*/ 0 h 989"/>
                  <a:gd name="T62" fmla="*/ 0 w 526"/>
                  <a:gd name="T63" fmla="*/ 0 h 989"/>
                  <a:gd name="T64" fmla="*/ 0 w 526"/>
                  <a:gd name="T65" fmla="*/ 0 h 989"/>
                  <a:gd name="T66" fmla="*/ 0 w 526"/>
                  <a:gd name="T67" fmla="*/ 0 h 989"/>
                  <a:gd name="T68" fmla="*/ 0 w 526"/>
                  <a:gd name="T69" fmla="*/ 0 h 989"/>
                  <a:gd name="T70" fmla="*/ 0 w 526"/>
                  <a:gd name="T71" fmla="*/ 0 h 989"/>
                  <a:gd name="T72" fmla="*/ 0 w 526"/>
                  <a:gd name="T73" fmla="*/ 0 h 989"/>
                  <a:gd name="T74" fmla="*/ 0 w 526"/>
                  <a:gd name="T75" fmla="*/ 0 h 9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26"/>
                  <a:gd name="T115" fmla="*/ 0 h 989"/>
                  <a:gd name="T116" fmla="*/ 526 w 526"/>
                  <a:gd name="T117" fmla="*/ 989 h 9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26" h="989">
                    <a:moveTo>
                      <a:pt x="399" y="40"/>
                    </a:moveTo>
                    <a:lnTo>
                      <a:pt x="457" y="0"/>
                    </a:lnTo>
                    <a:lnTo>
                      <a:pt x="498" y="0"/>
                    </a:lnTo>
                    <a:lnTo>
                      <a:pt x="526" y="31"/>
                    </a:lnTo>
                    <a:lnTo>
                      <a:pt x="511" y="92"/>
                    </a:lnTo>
                    <a:lnTo>
                      <a:pt x="476" y="131"/>
                    </a:lnTo>
                    <a:lnTo>
                      <a:pt x="411" y="171"/>
                    </a:lnTo>
                    <a:lnTo>
                      <a:pt x="285" y="229"/>
                    </a:lnTo>
                    <a:lnTo>
                      <a:pt x="126" y="329"/>
                    </a:lnTo>
                    <a:lnTo>
                      <a:pt x="65" y="333"/>
                    </a:lnTo>
                    <a:lnTo>
                      <a:pt x="99" y="426"/>
                    </a:lnTo>
                    <a:lnTo>
                      <a:pt x="167" y="527"/>
                    </a:lnTo>
                    <a:lnTo>
                      <a:pt x="224" y="650"/>
                    </a:lnTo>
                    <a:lnTo>
                      <a:pt x="247" y="777"/>
                    </a:lnTo>
                    <a:lnTo>
                      <a:pt x="236" y="817"/>
                    </a:lnTo>
                    <a:lnTo>
                      <a:pt x="201" y="844"/>
                    </a:lnTo>
                    <a:lnTo>
                      <a:pt x="155" y="861"/>
                    </a:lnTo>
                    <a:lnTo>
                      <a:pt x="111" y="900"/>
                    </a:lnTo>
                    <a:lnTo>
                      <a:pt x="91" y="940"/>
                    </a:lnTo>
                    <a:lnTo>
                      <a:pt x="80" y="989"/>
                    </a:lnTo>
                    <a:lnTo>
                      <a:pt x="45" y="989"/>
                    </a:lnTo>
                    <a:lnTo>
                      <a:pt x="34" y="953"/>
                    </a:lnTo>
                    <a:lnTo>
                      <a:pt x="57" y="896"/>
                    </a:lnTo>
                    <a:lnTo>
                      <a:pt x="121" y="857"/>
                    </a:lnTo>
                    <a:lnTo>
                      <a:pt x="160" y="817"/>
                    </a:lnTo>
                    <a:lnTo>
                      <a:pt x="194" y="796"/>
                    </a:lnTo>
                    <a:lnTo>
                      <a:pt x="206" y="755"/>
                    </a:lnTo>
                    <a:lnTo>
                      <a:pt x="190" y="650"/>
                    </a:lnTo>
                    <a:lnTo>
                      <a:pt x="137" y="571"/>
                    </a:lnTo>
                    <a:lnTo>
                      <a:pt x="91" y="501"/>
                    </a:lnTo>
                    <a:lnTo>
                      <a:pt x="34" y="422"/>
                    </a:lnTo>
                    <a:lnTo>
                      <a:pt x="0" y="347"/>
                    </a:lnTo>
                    <a:lnTo>
                      <a:pt x="0" y="303"/>
                    </a:lnTo>
                    <a:lnTo>
                      <a:pt x="30" y="281"/>
                    </a:lnTo>
                    <a:lnTo>
                      <a:pt x="148" y="202"/>
                    </a:lnTo>
                    <a:lnTo>
                      <a:pt x="262" y="131"/>
                    </a:lnTo>
                    <a:lnTo>
                      <a:pt x="377" y="66"/>
                    </a:lnTo>
                    <a:lnTo>
                      <a:pt x="399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7" name="Freeform 27"/>
              <p:cNvSpPr>
                <a:spLocks/>
              </p:cNvSpPr>
              <p:nvPr/>
            </p:nvSpPr>
            <p:spPr bwMode="auto">
              <a:xfrm>
                <a:off x="1677" y="3732"/>
                <a:ext cx="58" cy="179"/>
              </a:xfrm>
              <a:custGeom>
                <a:avLst/>
                <a:gdLst>
                  <a:gd name="T0" fmla="*/ 0 w 350"/>
                  <a:gd name="T1" fmla="*/ 0 h 1073"/>
                  <a:gd name="T2" fmla="*/ 0 w 350"/>
                  <a:gd name="T3" fmla="*/ 0 h 1073"/>
                  <a:gd name="T4" fmla="*/ 0 w 350"/>
                  <a:gd name="T5" fmla="*/ 0 h 1073"/>
                  <a:gd name="T6" fmla="*/ 0 w 350"/>
                  <a:gd name="T7" fmla="*/ 0 h 1073"/>
                  <a:gd name="T8" fmla="*/ 0 w 350"/>
                  <a:gd name="T9" fmla="*/ 0 h 1073"/>
                  <a:gd name="T10" fmla="*/ 0 w 350"/>
                  <a:gd name="T11" fmla="*/ 0 h 1073"/>
                  <a:gd name="T12" fmla="*/ 0 w 350"/>
                  <a:gd name="T13" fmla="*/ 0 h 1073"/>
                  <a:gd name="T14" fmla="*/ 0 w 350"/>
                  <a:gd name="T15" fmla="*/ 0 h 1073"/>
                  <a:gd name="T16" fmla="*/ 0 w 350"/>
                  <a:gd name="T17" fmla="*/ 0 h 1073"/>
                  <a:gd name="T18" fmla="*/ 0 w 350"/>
                  <a:gd name="T19" fmla="*/ 1 h 1073"/>
                  <a:gd name="T20" fmla="*/ 0 w 350"/>
                  <a:gd name="T21" fmla="*/ 1 h 1073"/>
                  <a:gd name="T22" fmla="*/ 0 w 350"/>
                  <a:gd name="T23" fmla="*/ 1 h 1073"/>
                  <a:gd name="T24" fmla="*/ 0 w 350"/>
                  <a:gd name="T25" fmla="*/ 1 h 1073"/>
                  <a:gd name="T26" fmla="*/ 0 w 350"/>
                  <a:gd name="T27" fmla="*/ 1 h 1073"/>
                  <a:gd name="T28" fmla="*/ 0 w 350"/>
                  <a:gd name="T29" fmla="*/ 1 h 1073"/>
                  <a:gd name="T30" fmla="*/ 0 w 350"/>
                  <a:gd name="T31" fmla="*/ 1 h 1073"/>
                  <a:gd name="T32" fmla="*/ 0 w 350"/>
                  <a:gd name="T33" fmla="*/ 1 h 1073"/>
                  <a:gd name="T34" fmla="*/ 0 w 350"/>
                  <a:gd name="T35" fmla="*/ 1 h 1073"/>
                  <a:gd name="T36" fmla="*/ 0 w 350"/>
                  <a:gd name="T37" fmla="*/ 1 h 1073"/>
                  <a:gd name="T38" fmla="*/ 0 w 350"/>
                  <a:gd name="T39" fmla="*/ 1 h 1073"/>
                  <a:gd name="T40" fmla="*/ 0 w 350"/>
                  <a:gd name="T41" fmla="*/ 1 h 1073"/>
                  <a:gd name="T42" fmla="*/ 0 w 350"/>
                  <a:gd name="T43" fmla="*/ 1 h 1073"/>
                  <a:gd name="T44" fmla="*/ 0 w 350"/>
                  <a:gd name="T45" fmla="*/ 1 h 1073"/>
                  <a:gd name="T46" fmla="*/ 0 w 350"/>
                  <a:gd name="T47" fmla="*/ 1 h 1073"/>
                  <a:gd name="T48" fmla="*/ 0 w 350"/>
                  <a:gd name="T49" fmla="*/ 1 h 1073"/>
                  <a:gd name="T50" fmla="*/ 0 w 350"/>
                  <a:gd name="T51" fmla="*/ 1 h 1073"/>
                  <a:gd name="T52" fmla="*/ 0 w 350"/>
                  <a:gd name="T53" fmla="*/ 1 h 1073"/>
                  <a:gd name="T54" fmla="*/ 0 w 350"/>
                  <a:gd name="T55" fmla="*/ 1 h 1073"/>
                  <a:gd name="T56" fmla="*/ 0 w 350"/>
                  <a:gd name="T57" fmla="*/ 1 h 1073"/>
                  <a:gd name="T58" fmla="*/ 0 w 350"/>
                  <a:gd name="T59" fmla="*/ 1 h 1073"/>
                  <a:gd name="T60" fmla="*/ 0 w 350"/>
                  <a:gd name="T61" fmla="*/ 0 h 1073"/>
                  <a:gd name="T62" fmla="*/ 0 w 350"/>
                  <a:gd name="T63" fmla="*/ 0 h 1073"/>
                  <a:gd name="T64" fmla="*/ 0 w 350"/>
                  <a:gd name="T65" fmla="*/ 0 h 1073"/>
                  <a:gd name="T66" fmla="*/ 0 w 350"/>
                  <a:gd name="T67" fmla="*/ 0 h 1073"/>
                  <a:gd name="T68" fmla="*/ 0 w 350"/>
                  <a:gd name="T69" fmla="*/ 0 h 1073"/>
                  <a:gd name="T70" fmla="*/ 0 w 350"/>
                  <a:gd name="T71" fmla="*/ 0 h 107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0"/>
                  <a:gd name="T109" fmla="*/ 0 h 1073"/>
                  <a:gd name="T110" fmla="*/ 350 w 350"/>
                  <a:gd name="T111" fmla="*/ 1073 h 107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0" h="1073">
                    <a:moveTo>
                      <a:pt x="64" y="124"/>
                    </a:moveTo>
                    <a:lnTo>
                      <a:pt x="18" y="53"/>
                    </a:lnTo>
                    <a:lnTo>
                      <a:pt x="34" y="0"/>
                    </a:lnTo>
                    <a:lnTo>
                      <a:pt x="80" y="0"/>
                    </a:lnTo>
                    <a:lnTo>
                      <a:pt x="133" y="57"/>
                    </a:lnTo>
                    <a:lnTo>
                      <a:pt x="201" y="176"/>
                    </a:lnTo>
                    <a:lnTo>
                      <a:pt x="239" y="291"/>
                    </a:lnTo>
                    <a:lnTo>
                      <a:pt x="273" y="400"/>
                    </a:lnTo>
                    <a:lnTo>
                      <a:pt x="285" y="502"/>
                    </a:lnTo>
                    <a:lnTo>
                      <a:pt x="281" y="554"/>
                    </a:lnTo>
                    <a:lnTo>
                      <a:pt x="247" y="620"/>
                    </a:lnTo>
                    <a:lnTo>
                      <a:pt x="190" y="795"/>
                    </a:lnTo>
                    <a:lnTo>
                      <a:pt x="126" y="897"/>
                    </a:lnTo>
                    <a:lnTo>
                      <a:pt x="110" y="941"/>
                    </a:lnTo>
                    <a:lnTo>
                      <a:pt x="171" y="950"/>
                    </a:lnTo>
                    <a:lnTo>
                      <a:pt x="251" y="950"/>
                    </a:lnTo>
                    <a:lnTo>
                      <a:pt x="350" y="990"/>
                    </a:lnTo>
                    <a:lnTo>
                      <a:pt x="342" y="1021"/>
                    </a:lnTo>
                    <a:lnTo>
                      <a:pt x="327" y="1055"/>
                    </a:lnTo>
                    <a:lnTo>
                      <a:pt x="296" y="1073"/>
                    </a:lnTo>
                    <a:lnTo>
                      <a:pt x="236" y="1047"/>
                    </a:lnTo>
                    <a:lnTo>
                      <a:pt x="171" y="1007"/>
                    </a:lnTo>
                    <a:lnTo>
                      <a:pt x="80" y="1003"/>
                    </a:lnTo>
                    <a:lnTo>
                      <a:pt x="23" y="1016"/>
                    </a:lnTo>
                    <a:lnTo>
                      <a:pt x="0" y="994"/>
                    </a:lnTo>
                    <a:lnTo>
                      <a:pt x="0" y="963"/>
                    </a:lnTo>
                    <a:lnTo>
                      <a:pt x="30" y="928"/>
                    </a:lnTo>
                    <a:lnTo>
                      <a:pt x="80" y="871"/>
                    </a:lnTo>
                    <a:lnTo>
                      <a:pt x="167" y="726"/>
                    </a:lnTo>
                    <a:lnTo>
                      <a:pt x="205" y="598"/>
                    </a:lnTo>
                    <a:lnTo>
                      <a:pt x="216" y="475"/>
                    </a:lnTo>
                    <a:lnTo>
                      <a:pt x="213" y="409"/>
                    </a:lnTo>
                    <a:lnTo>
                      <a:pt x="182" y="291"/>
                    </a:lnTo>
                    <a:lnTo>
                      <a:pt x="103" y="163"/>
                    </a:lnTo>
                    <a:lnTo>
                      <a:pt x="46" y="97"/>
                    </a:lnTo>
                    <a:lnTo>
                      <a:pt x="64" y="1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18" name="Freeform 28"/>
              <p:cNvSpPr>
                <a:spLocks/>
              </p:cNvSpPr>
              <p:nvPr/>
            </p:nvSpPr>
            <p:spPr bwMode="auto">
              <a:xfrm>
                <a:off x="1587" y="3720"/>
                <a:ext cx="86" cy="197"/>
              </a:xfrm>
              <a:custGeom>
                <a:avLst/>
                <a:gdLst>
                  <a:gd name="T0" fmla="*/ 0 w 514"/>
                  <a:gd name="T1" fmla="*/ 0 h 1182"/>
                  <a:gd name="T2" fmla="*/ 0 w 514"/>
                  <a:gd name="T3" fmla="*/ 0 h 1182"/>
                  <a:gd name="T4" fmla="*/ 0 w 514"/>
                  <a:gd name="T5" fmla="*/ 0 h 1182"/>
                  <a:gd name="T6" fmla="*/ 0 w 514"/>
                  <a:gd name="T7" fmla="*/ 0 h 1182"/>
                  <a:gd name="T8" fmla="*/ 0 w 514"/>
                  <a:gd name="T9" fmla="*/ 0 h 1182"/>
                  <a:gd name="T10" fmla="*/ 0 w 514"/>
                  <a:gd name="T11" fmla="*/ 0 h 1182"/>
                  <a:gd name="T12" fmla="*/ 0 w 514"/>
                  <a:gd name="T13" fmla="*/ 0 h 1182"/>
                  <a:gd name="T14" fmla="*/ 0 w 514"/>
                  <a:gd name="T15" fmla="*/ 0 h 1182"/>
                  <a:gd name="T16" fmla="*/ 0 w 514"/>
                  <a:gd name="T17" fmla="*/ 0 h 1182"/>
                  <a:gd name="T18" fmla="*/ 0 w 514"/>
                  <a:gd name="T19" fmla="*/ 0 h 1182"/>
                  <a:gd name="T20" fmla="*/ 0 w 514"/>
                  <a:gd name="T21" fmla="*/ 0 h 1182"/>
                  <a:gd name="T22" fmla="*/ 0 w 514"/>
                  <a:gd name="T23" fmla="*/ 0 h 1182"/>
                  <a:gd name="T24" fmla="*/ 0 w 514"/>
                  <a:gd name="T25" fmla="*/ 1 h 1182"/>
                  <a:gd name="T26" fmla="*/ 0 w 514"/>
                  <a:gd name="T27" fmla="*/ 1 h 1182"/>
                  <a:gd name="T28" fmla="*/ 0 w 514"/>
                  <a:gd name="T29" fmla="*/ 1 h 1182"/>
                  <a:gd name="T30" fmla="*/ 0 w 514"/>
                  <a:gd name="T31" fmla="*/ 1 h 1182"/>
                  <a:gd name="T32" fmla="*/ 0 w 514"/>
                  <a:gd name="T33" fmla="*/ 1 h 1182"/>
                  <a:gd name="T34" fmla="*/ 0 w 514"/>
                  <a:gd name="T35" fmla="*/ 1 h 1182"/>
                  <a:gd name="T36" fmla="*/ 0 w 514"/>
                  <a:gd name="T37" fmla="*/ 1 h 1182"/>
                  <a:gd name="T38" fmla="*/ 0 w 514"/>
                  <a:gd name="T39" fmla="*/ 1 h 1182"/>
                  <a:gd name="T40" fmla="*/ 0 w 514"/>
                  <a:gd name="T41" fmla="*/ 1 h 1182"/>
                  <a:gd name="T42" fmla="*/ 0 w 514"/>
                  <a:gd name="T43" fmla="*/ 1 h 1182"/>
                  <a:gd name="T44" fmla="*/ 0 w 514"/>
                  <a:gd name="T45" fmla="*/ 1 h 1182"/>
                  <a:gd name="T46" fmla="*/ 0 w 514"/>
                  <a:gd name="T47" fmla="*/ 1 h 1182"/>
                  <a:gd name="T48" fmla="*/ 0 w 514"/>
                  <a:gd name="T49" fmla="*/ 1 h 1182"/>
                  <a:gd name="T50" fmla="*/ 0 w 514"/>
                  <a:gd name="T51" fmla="*/ 1 h 1182"/>
                  <a:gd name="T52" fmla="*/ 0 w 514"/>
                  <a:gd name="T53" fmla="*/ 1 h 1182"/>
                  <a:gd name="T54" fmla="*/ 0 w 514"/>
                  <a:gd name="T55" fmla="*/ 1 h 1182"/>
                  <a:gd name="T56" fmla="*/ 0 w 514"/>
                  <a:gd name="T57" fmla="*/ 1 h 1182"/>
                  <a:gd name="T58" fmla="*/ 0 w 514"/>
                  <a:gd name="T59" fmla="*/ 1 h 1182"/>
                  <a:gd name="T60" fmla="*/ 0 w 514"/>
                  <a:gd name="T61" fmla="*/ 1 h 1182"/>
                  <a:gd name="T62" fmla="*/ 0 w 514"/>
                  <a:gd name="T63" fmla="*/ 1 h 1182"/>
                  <a:gd name="T64" fmla="*/ 0 w 514"/>
                  <a:gd name="T65" fmla="*/ 1 h 1182"/>
                  <a:gd name="T66" fmla="*/ 0 w 514"/>
                  <a:gd name="T67" fmla="*/ 1 h 1182"/>
                  <a:gd name="T68" fmla="*/ 0 w 514"/>
                  <a:gd name="T69" fmla="*/ 1 h 1182"/>
                  <a:gd name="T70" fmla="*/ 0 w 514"/>
                  <a:gd name="T71" fmla="*/ 0 h 1182"/>
                  <a:gd name="T72" fmla="*/ 0 w 514"/>
                  <a:gd name="T73" fmla="*/ 0 h 1182"/>
                  <a:gd name="T74" fmla="*/ 0 w 514"/>
                  <a:gd name="T75" fmla="*/ 0 h 1182"/>
                  <a:gd name="T76" fmla="*/ 0 w 514"/>
                  <a:gd name="T77" fmla="*/ 0 h 118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4"/>
                  <a:gd name="T118" fmla="*/ 0 h 1182"/>
                  <a:gd name="T119" fmla="*/ 514 w 514"/>
                  <a:gd name="T120" fmla="*/ 1182 h 118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4" h="1182">
                    <a:moveTo>
                      <a:pt x="301" y="207"/>
                    </a:moveTo>
                    <a:lnTo>
                      <a:pt x="376" y="92"/>
                    </a:lnTo>
                    <a:lnTo>
                      <a:pt x="445" y="0"/>
                    </a:lnTo>
                    <a:lnTo>
                      <a:pt x="491" y="9"/>
                    </a:lnTo>
                    <a:lnTo>
                      <a:pt x="514" y="48"/>
                    </a:lnTo>
                    <a:lnTo>
                      <a:pt x="514" y="119"/>
                    </a:lnTo>
                    <a:lnTo>
                      <a:pt x="471" y="158"/>
                    </a:lnTo>
                    <a:lnTo>
                      <a:pt x="399" y="211"/>
                    </a:lnTo>
                    <a:lnTo>
                      <a:pt x="342" y="276"/>
                    </a:lnTo>
                    <a:lnTo>
                      <a:pt x="278" y="365"/>
                    </a:lnTo>
                    <a:lnTo>
                      <a:pt x="252" y="431"/>
                    </a:lnTo>
                    <a:lnTo>
                      <a:pt x="221" y="510"/>
                    </a:lnTo>
                    <a:lnTo>
                      <a:pt x="206" y="615"/>
                    </a:lnTo>
                    <a:lnTo>
                      <a:pt x="206" y="712"/>
                    </a:lnTo>
                    <a:lnTo>
                      <a:pt x="221" y="830"/>
                    </a:lnTo>
                    <a:lnTo>
                      <a:pt x="262" y="945"/>
                    </a:lnTo>
                    <a:lnTo>
                      <a:pt x="296" y="1011"/>
                    </a:lnTo>
                    <a:lnTo>
                      <a:pt x="319" y="1054"/>
                    </a:lnTo>
                    <a:lnTo>
                      <a:pt x="319" y="1090"/>
                    </a:lnTo>
                    <a:lnTo>
                      <a:pt x="296" y="1103"/>
                    </a:lnTo>
                    <a:lnTo>
                      <a:pt x="244" y="1103"/>
                    </a:lnTo>
                    <a:lnTo>
                      <a:pt x="160" y="1121"/>
                    </a:lnTo>
                    <a:lnTo>
                      <a:pt x="95" y="1147"/>
                    </a:lnTo>
                    <a:lnTo>
                      <a:pt x="57" y="1182"/>
                    </a:lnTo>
                    <a:lnTo>
                      <a:pt x="23" y="1169"/>
                    </a:lnTo>
                    <a:lnTo>
                      <a:pt x="0" y="1121"/>
                    </a:lnTo>
                    <a:lnTo>
                      <a:pt x="3" y="1080"/>
                    </a:lnTo>
                    <a:lnTo>
                      <a:pt x="68" y="1050"/>
                    </a:lnTo>
                    <a:lnTo>
                      <a:pt x="171" y="1041"/>
                    </a:lnTo>
                    <a:lnTo>
                      <a:pt x="266" y="1041"/>
                    </a:lnTo>
                    <a:lnTo>
                      <a:pt x="229" y="989"/>
                    </a:lnTo>
                    <a:lnTo>
                      <a:pt x="209" y="923"/>
                    </a:lnTo>
                    <a:lnTo>
                      <a:pt x="183" y="830"/>
                    </a:lnTo>
                    <a:lnTo>
                      <a:pt x="152" y="734"/>
                    </a:lnTo>
                    <a:lnTo>
                      <a:pt x="152" y="619"/>
                    </a:lnTo>
                    <a:lnTo>
                      <a:pt x="160" y="510"/>
                    </a:lnTo>
                    <a:lnTo>
                      <a:pt x="194" y="409"/>
                    </a:lnTo>
                    <a:lnTo>
                      <a:pt x="255" y="276"/>
                    </a:lnTo>
                    <a:lnTo>
                      <a:pt x="301" y="20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3810000" y="4205288"/>
            <a:ext cx="1306513" cy="976312"/>
            <a:chOff x="2153" y="2649"/>
            <a:chExt cx="823" cy="615"/>
          </a:xfrm>
        </p:grpSpPr>
        <p:grpSp>
          <p:nvGrpSpPr>
            <p:cNvPr id="58401" name="Group 37"/>
            <p:cNvGrpSpPr>
              <a:grpSpLocks/>
            </p:cNvGrpSpPr>
            <p:nvPr/>
          </p:nvGrpSpPr>
          <p:grpSpPr bwMode="auto">
            <a:xfrm>
              <a:off x="2785" y="2726"/>
              <a:ext cx="191" cy="538"/>
              <a:chOff x="4429" y="2690"/>
              <a:chExt cx="191" cy="538"/>
            </a:xfrm>
          </p:grpSpPr>
          <p:sp>
            <p:nvSpPr>
              <p:cNvPr id="58404" name="Freeform 31"/>
              <p:cNvSpPr>
                <a:spLocks/>
              </p:cNvSpPr>
              <p:nvPr/>
            </p:nvSpPr>
            <p:spPr bwMode="auto">
              <a:xfrm>
                <a:off x="4444" y="2784"/>
                <a:ext cx="79" cy="107"/>
              </a:xfrm>
              <a:custGeom>
                <a:avLst/>
                <a:gdLst>
                  <a:gd name="T0" fmla="*/ 0 w 395"/>
                  <a:gd name="T1" fmla="*/ 0 h 535"/>
                  <a:gd name="T2" fmla="*/ 0 w 395"/>
                  <a:gd name="T3" fmla="*/ 0 h 535"/>
                  <a:gd name="T4" fmla="*/ 0 w 395"/>
                  <a:gd name="T5" fmla="*/ 0 h 535"/>
                  <a:gd name="T6" fmla="*/ 0 w 395"/>
                  <a:gd name="T7" fmla="*/ 0 h 535"/>
                  <a:gd name="T8" fmla="*/ 0 w 395"/>
                  <a:gd name="T9" fmla="*/ 0 h 535"/>
                  <a:gd name="T10" fmla="*/ 0 w 395"/>
                  <a:gd name="T11" fmla="*/ 0 h 535"/>
                  <a:gd name="T12" fmla="*/ 0 w 395"/>
                  <a:gd name="T13" fmla="*/ 0 h 535"/>
                  <a:gd name="T14" fmla="*/ 0 w 395"/>
                  <a:gd name="T15" fmla="*/ 1 h 535"/>
                  <a:gd name="T16" fmla="*/ 0 w 395"/>
                  <a:gd name="T17" fmla="*/ 1 h 535"/>
                  <a:gd name="T18" fmla="*/ 0 w 395"/>
                  <a:gd name="T19" fmla="*/ 1 h 535"/>
                  <a:gd name="T20" fmla="*/ 0 w 395"/>
                  <a:gd name="T21" fmla="*/ 1 h 535"/>
                  <a:gd name="T22" fmla="*/ 0 w 395"/>
                  <a:gd name="T23" fmla="*/ 1 h 535"/>
                  <a:gd name="T24" fmla="*/ 0 w 395"/>
                  <a:gd name="T25" fmla="*/ 1 h 535"/>
                  <a:gd name="T26" fmla="*/ 0 w 395"/>
                  <a:gd name="T27" fmla="*/ 1 h 535"/>
                  <a:gd name="T28" fmla="*/ 1 w 395"/>
                  <a:gd name="T29" fmla="*/ 1 h 535"/>
                  <a:gd name="T30" fmla="*/ 1 w 395"/>
                  <a:gd name="T31" fmla="*/ 0 h 535"/>
                  <a:gd name="T32" fmla="*/ 0 w 395"/>
                  <a:gd name="T33" fmla="*/ 0 h 535"/>
                  <a:gd name="T34" fmla="*/ 1 w 395"/>
                  <a:gd name="T35" fmla="*/ 0 h 535"/>
                  <a:gd name="T36" fmla="*/ 1 w 395"/>
                  <a:gd name="T37" fmla="*/ 0 h 535"/>
                  <a:gd name="T38" fmla="*/ 1 w 395"/>
                  <a:gd name="T39" fmla="*/ 0 h 535"/>
                  <a:gd name="T40" fmla="*/ 1 w 395"/>
                  <a:gd name="T41" fmla="*/ 0 h 535"/>
                  <a:gd name="T42" fmla="*/ 0 w 395"/>
                  <a:gd name="T43" fmla="*/ 0 h 53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95"/>
                  <a:gd name="T67" fmla="*/ 0 h 535"/>
                  <a:gd name="T68" fmla="*/ 395 w 395"/>
                  <a:gd name="T69" fmla="*/ 535 h 53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95" h="535">
                    <a:moveTo>
                      <a:pt x="261" y="134"/>
                    </a:moveTo>
                    <a:lnTo>
                      <a:pt x="230" y="77"/>
                    </a:lnTo>
                    <a:lnTo>
                      <a:pt x="174" y="41"/>
                    </a:lnTo>
                    <a:lnTo>
                      <a:pt x="117" y="36"/>
                    </a:lnTo>
                    <a:lnTo>
                      <a:pt x="61" y="56"/>
                    </a:lnTo>
                    <a:lnTo>
                      <a:pt x="20" y="113"/>
                    </a:lnTo>
                    <a:lnTo>
                      <a:pt x="0" y="211"/>
                    </a:lnTo>
                    <a:lnTo>
                      <a:pt x="15" y="329"/>
                    </a:lnTo>
                    <a:lnTo>
                      <a:pt x="51" y="432"/>
                    </a:lnTo>
                    <a:lnTo>
                      <a:pt x="97" y="488"/>
                    </a:lnTo>
                    <a:lnTo>
                      <a:pt x="159" y="525"/>
                    </a:lnTo>
                    <a:lnTo>
                      <a:pt x="215" y="535"/>
                    </a:lnTo>
                    <a:lnTo>
                      <a:pt x="287" y="509"/>
                    </a:lnTo>
                    <a:lnTo>
                      <a:pt x="312" y="463"/>
                    </a:lnTo>
                    <a:lnTo>
                      <a:pt x="327" y="380"/>
                    </a:lnTo>
                    <a:lnTo>
                      <a:pt x="323" y="273"/>
                    </a:lnTo>
                    <a:lnTo>
                      <a:pt x="297" y="175"/>
                    </a:lnTo>
                    <a:lnTo>
                      <a:pt x="395" y="47"/>
                    </a:lnTo>
                    <a:lnTo>
                      <a:pt x="395" y="21"/>
                    </a:lnTo>
                    <a:lnTo>
                      <a:pt x="374" y="0"/>
                    </a:lnTo>
                    <a:lnTo>
                      <a:pt x="353" y="10"/>
                    </a:lnTo>
                    <a:lnTo>
                      <a:pt x="261" y="1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5" name="Freeform 32"/>
              <p:cNvSpPr>
                <a:spLocks/>
              </p:cNvSpPr>
              <p:nvPr/>
            </p:nvSpPr>
            <p:spPr bwMode="auto">
              <a:xfrm>
                <a:off x="4516" y="2690"/>
                <a:ext cx="104" cy="185"/>
              </a:xfrm>
              <a:custGeom>
                <a:avLst/>
                <a:gdLst>
                  <a:gd name="T0" fmla="*/ 0 w 517"/>
                  <a:gd name="T1" fmla="*/ 1 h 923"/>
                  <a:gd name="T2" fmla="*/ 0 w 517"/>
                  <a:gd name="T3" fmla="*/ 1 h 923"/>
                  <a:gd name="T4" fmla="*/ 0 w 517"/>
                  <a:gd name="T5" fmla="*/ 1 h 923"/>
                  <a:gd name="T6" fmla="*/ 0 w 517"/>
                  <a:gd name="T7" fmla="*/ 1 h 923"/>
                  <a:gd name="T8" fmla="*/ 0 w 517"/>
                  <a:gd name="T9" fmla="*/ 1 h 923"/>
                  <a:gd name="T10" fmla="*/ 0 w 517"/>
                  <a:gd name="T11" fmla="*/ 1 h 923"/>
                  <a:gd name="T12" fmla="*/ 0 w 517"/>
                  <a:gd name="T13" fmla="*/ 0 h 923"/>
                  <a:gd name="T14" fmla="*/ 1 w 517"/>
                  <a:gd name="T15" fmla="*/ 0 h 923"/>
                  <a:gd name="T16" fmla="*/ 1 w 517"/>
                  <a:gd name="T17" fmla="*/ 0 h 923"/>
                  <a:gd name="T18" fmla="*/ 1 w 517"/>
                  <a:gd name="T19" fmla="*/ 0 h 923"/>
                  <a:gd name="T20" fmla="*/ 1 w 517"/>
                  <a:gd name="T21" fmla="*/ 0 h 923"/>
                  <a:gd name="T22" fmla="*/ 1 w 517"/>
                  <a:gd name="T23" fmla="*/ 0 h 923"/>
                  <a:gd name="T24" fmla="*/ 1 w 517"/>
                  <a:gd name="T25" fmla="*/ 0 h 923"/>
                  <a:gd name="T26" fmla="*/ 1 w 517"/>
                  <a:gd name="T27" fmla="*/ 0 h 923"/>
                  <a:gd name="T28" fmla="*/ 1 w 517"/>
                  <a:gd name="T29" fmla="*/ 0 h 923"/>
                  <a:gd name="T30" fmla="*/ 1 w 517"/>
                  <a:gd name="T31" fmla="*/ 1 h 923"/>
                  <a:gd name="T32" fmla="*/ 1 w 517"/>
                  <a:gd name="T33" fmla="*/ 1 h 923"/>
                  <a:gd name="T34" fmla="*/ 1 w 517"/>
                  <a:gd name="T35" fmla="*/ 1 h 923"/>
                  <a:gd name="T36" fmla="*/ 0 w 517"/>
                  <a:gd name="T37" fmla="*/ 1 h 923"/>
                  <a:gd name="T38" fmla="*/ 0 w 517"/>
                  <a:gd name="T39" fmla="*/ 1 h 923"/>
                  <a:gd name="T40" fmla="*/ 0 w 517"/>
                  <a:gd name="T41" fmla="*/ 1 h 923"/>
                  <a:gd name="T42" fmla="*/ 0 w 517"/>
                  <a:gd name="T43" fmla="*/ 1 h 923"/>
                  <a:gd name="T44" fmla="*/ 0 w 517"/>
                  <a:gd name="T45" fmla="*/ 1 h 923"/>
                  <a:gd name="T46" fmla="*/ 0 w 517"/>
                  <a:gd name="T47" fmla="*/ 1 h 923"/>
                  <a:gd name="T48" fmla="*/ 0 w 517"/>
                  <a:gd name="T49" fmla="*/ 1 h 92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17"/>
                  <a:gd name="T76" fmla="*/ 0 h 923"/>
                  <a:gd name="T77" fmla="*/ 517 w 517"/>
                  <a:gd name="T78" fmla="*/ 923 h 92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17" h="923">
                    <a:moveTo>
                      <a:pt x="51" y="923"/>
                    </a:moveTo>
                    <a:lnTo>
                      <a:pt x="10" y="912"/>
                    </a:lnTo>
                    <a:lnTo>
                      <a:pt x="0" y="856"/>
                    </a:lnTo>
                    <a:lnTo>
                      <a:pt x="66" y="748"/>
                    </a:lnTo>
                    <a:lnTo>
                      <a:pt x="158" y="574"/>
                    </a:lnTo>
                    <a:lnTo>
                      <a:pt x="236" y="435"/>
                    </a:lnTo>
                    <a:lnTo>
                      <a:pt x="296" y="266"/>
                    </a:lnTo>
                    <a:lnTo>
                      <a:pt x="379" y="163"/>
                    </a:lnTo>
                    <a:lnTo>
                      <a:pt x="466" y="15"/>
                    </a:lnTo>
                    <a:lnTo>
                      <a:pt x="481" y="0"/>
                    </a:lnTo>
                    <a:lnTo>
                      <a:pt x="511" y="4"/>
                    </a:lnTo>
                    <a:lnTo>
                      <a:pt x="517" y="30"/>
                    </a:lnTo>
                    <a:lnTo>
                      <a:pt x="409" y="163"/>
                    </a:lnTo>
                    <a:lnTo>
                      <a:pt x="404" y="220"/>
                    </a:lnTo>
                    <a:lnTo>
                      <a:pt x="435" y="276"/>
                    </a:lnTo>
                    <a:lnTo>
                      <a:pt x="435" y="327"/>
                    </a:lnTo>
                    <a:lnTo>
                      <a:pt x="404" y="359"/>
                    </a:lnTo>
                    <a:lnTo>
                      <a:pt x="328" y="399"/>
                    </a:lnTo>
                    <a:lnTo>
                      <a:pt x="292" y="410"/>
                    </a:lnTo>
                    <a:lnTo>
                      <a:pt x="276" y="440"/>
                    </a:lnTo>
                    <a:lnTo>
                      <a:pt x="236" y="563"/>
                    </a:lnTo>
                    <a:lnTo>
                      <a:pt x="194" y="676"/>
                    </a:lnTo>
                    <a:lnTo>
                      <a:pt x="143" y="810"/>
                    </a:lnTo>
                    <a:lnTo>
                      <a:pt x="77" y="923"/>
                    </a:lnTo>
                    <a:lnTo>
                      <a:pt x="51" y="9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6" name="Freeform 33"/>
              <p:cNvSpPr>
                <a:spLocks/>
              </p:cNvSpPr>
              <p:nvPr/>
            </p:nvSpPr>
            <p:spPr bwMode="auto">
              <a:xfrm>
                <a:off x="4429" y="2907"/>
                <a:ext cx="61" cy="167"/>
              </a:xfrm>
              <a:custGeom>
                <a:avLst/>
                <a:gdLst>
                  <a:gd name="T0" fmla="*/ 0 w 304"/>
                  <a:gd name="T1" fmla="*/ 0 h 833"/>
                  <a:gd name="T2" fmla="*/ 0 w 304"/>
                  <a:gd name="T3" fmla="*/ 0 h 833"/>
                  <a:gd name="T4" fmla="*/ 0 w 304"/>
                  <a:gd name="T5" fmla="*/ 0 h 833"/>
                  <a:gd name="T6" fmla="*/ 0 w 304"/>
                  <a:gd name="T7" fmla="*/ 0 h 833"/>
                  <a:gd name="T8" fmla="*/ 0 w 304"/>
                  <a:gd name="T9" fmla="*/ 0 h 833"/>
                  <a:gd name="T10" fmla="*/ 0 w 304"/>
                  <a:gd name="T11" fmla="*/ 0 h 833"/>
                  <a:gd name="T12" fmla="*/ 0 w 304"/>
                  <a:gd name="T13" fmla="*/ 0 h 833"/>
                  <a:gd name="T14" fmla="*/ 0 w 304"/>
                  <a:gd name="T15" fmla="*/ 0 h 833"/>
                  <a:gd name="T16" fmla="*/ 0 w 304"/>
                  <a:gd name="T17" fmla="*/ 0 h 833"/>
                  <a:gd name="T18" fmla="*/ 0 w 304"/>
                  <a:gd name="T19" fmla="*/ 1 h 833"/>
                  <a:gd name="T20" fmla="*/ 0 w 304"/>
                  <a:gd name="T21" fmla="*/ 1 h 833"/>
                  <a:gd name="T22" fmla="*/ 0 w 304"/>
                  <a:gd name="T23" fmla="*/ 1 h 833"/>
                  <a:gd name="T24" fmla="*/ 0 w 304"/>
                  <a:gd name="T25" fmla="*/ 1 h 833"/>
                  <a:gd name="T26" fmla="*/ 0 w 304"/>
                  <a:gd name="T27" fmla="*/ 1 h 833"/>
                  <a:gd name="T28" fmla="*/ 0 w 304"/>
                  <a:gd name="T29" fmla="*/ 1 h 833"/>
                  <a:gd name="T30" fmla="*/ 0 w 304"/>
                  <a:gd name="T31" fmla="*/ 1 h 833"/>
                  <a:gd name="T32" fmla="*/ 0 w 304"/>
                  <a:gd name="T33" fmla="*/ 1 h 833"/>
                  <a:gd name="T34" fmla="*/ 0 w 304"/>
                  <a:gd name="T35" fmla="*/ 1 h 833"/>
                  <a:gd name="T36" fmla="*/ 0 w 304"/>
                  <a:gd name="T37" fmla="*/ 1 h 833"/>
                  <a:gd name="T38" fmla="*/ 0 w 304"/>
                  <a:gd name="T39" fmla="*/ 1 h 833"/>
                  <a:gd name="T40" fmla="*/ 0 w 304"/>
                  <a:gd name="T41" fmla="*/ 1 h 833"/>
                  <a:gd name="T42" fmla="*/ 0 w 304"/>
                  <a:gd name="T43" fmla="*/ 1 h 833"/>
                  <a:gd name="T44" fmla="*/ 0 w 304"/>
                  <a:gd name="T45" fmla="*/ 1 h 833"/>
                  <a:gd name="T46" fmla="*/ 0 w 304"/>
                  <a:gd name="T47" fmla="*/ 1 h 833"/>
                  <a:gd name="T48" fmla="*/ 0 w 304"/>
                  <a:gd name="T49" fmla="*/ 1 h 833"/>
                  <a:gd name="T50" fmla="*/ 0 w 304"/>
                  <a:gd name="T51" fmla="*/ 1 h 833"/>
                  <a:gd name="T52" fmla="*/ 0 w 304"/>
                  <a:gd name="T53" fmla="*/ 1 h 833"/>
                  <a:gd name="T54" fmla="*/ 0 w 304"/>
                  <a:gd name="T55" fmla="*/ 1 h 833"/>
                  <a:gd name="T56" fmla="*/ 0 w 304"/>
                  <a:gd name="T57" fmla="*/ 1 h 833"/>
                  <a:gd name="T58" fmla="*/ 0 w 304"/>
                  <a:gd name="T59" fmla="*/ 1 h 833"/>
                  <a:gd name="T60" fmla="*/ 0 w 304"/>
                  <a:gd name="T61" fmla="*/ 1 h 833"/>
                  <a:gd name="T62" fmla="*/ 0 w 304"/>
                  <a:gd name="T63" fmla="*/ 1 h 833"/>
                  <a:gd name="T64" fmla="*/ 0 w 304"/>
                  <a:gd name="T65" fmla="*/ 0 h 833"/>
                  <a:gd name="T66" fmla="*/ 0 w 304"/>
                  <a:gd name="T67" fmla="*/ 0 h 833"/>
                  <a:gd name="T68" fmla="*/ 0 w 304"/>
                  <a:gd name="T69" fmla="*/ 0 h 833"/>
                  <a:gd name="T70" fmla="*/ 0 w 304"/>
                  <a:gd name="T71" fmla="*/ 0 h 83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04"/>
                  <a:gd name="T109" fmla="*/ 0 h 833"/>
                  <a:gd name="T110" fmla="*/ 304 w 304"/>
                  <a:gd name="T111" fmla="*/ 833 h 83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04" h="833">
                    <a:moveTo>
                      <a:pt x="139" y="67"/>
                    </a:moveTo>
                    <a:lnTo>
                      <a:pt x="196" y="16"/>
                    </a:lnTo>
                    <a:lnTo>
                      <a:pt x="257" y="0"/>
                    </a:lnTo>
                    <a:lnTo>
                      <a:pt x="299" y="16"/>
                    </a:lnTo>
                    <a:lnTo>
                      <a:pt x="304" y="47"/>
                    </a:lnTo>
                    <a:lnTo>
                      <a:pt x="268" y="113"/>
                    </a:lnTo>
                    <a:lnTo>
                      <a:pt x="222" y="113"/>
                    </a:lnTo>
                    <a:lnTo>
                      <a:pt x="175" y="144"/>
                    </a:lnTo>
                    <a:lnTo>
                      <a:pt x="113" y="232"/>
                    </a:lnTo>
                    <a:lnTo>
                      <a:pt x="72" y="330"/>
                    </a:lnTo>
                    <a:lnTo>
                      <a:pt x="72" y="370"/>
                    </a:lnTo>
                    <a:lnTo>
                      <a:pt x="98" y="417"/>
                    </a:lnTo>
                    <a:lnTo>
                      <a:pt x="165" y="458"/>
                    </a:lnTo>
                    <a:lnTo>
                      <a:pt x="227" y="494"/>
                    </a:lnTo>
                    <a:lnTo>
                      <a:pt x="294" y="560"/>
                    </a:lnTo>
                    <a:lnTo>
                      <a:pt x="299" y="617"/>
                    </a:lnTo>
                    <a:lnTo>
                      <a:pt x="237" y="654"/>
                    </a:lnTo>
                    <a:lnTo>
                      <a:pt x="191" y="694"/>
                    </a:lnTo>
                    <a:lnTo>
                      <a:pt x="175" y="730"/>
                    </a:lnTo>
                    <a:lnTo>
                      <a:pt x="186" y="767"/>
                    </a:lnTo>
                    <a:lnTo>
                      <a:pt x="165" y="818"/>
                    </a:lnTo>
                    <a:lnTo>
                      <a:pt x="134" y="833"/>
                    </a:lnTo>
                    <a:lnTo>
                      <a:pt x="118" y="823"/>
                    </a:lnTo>
                    <a:lnTo>
                      <a:pt x="124" y="735"/>
                    </a:lnTo>
                    <a:lnTo>
                      <a:pt x="154" y="673"/>
                    </a:lnTo>
                    <a:lnTo>
                      <a:pt x="212" y="622"/>
                    </a:lnTo>
                    <a:lnTo>
                      <a:pt x="242" y="607"/>
                    </a:lnTo>
                    <a:lnTo>
                      <a:pt x="216" y="530"/>
                    </a:lnTo>
                    <a:lnTo>
                      <a:pt x="171" y="499"/>
                    </a:lnTo>
                    <a:lnTo>
                      <a:pt x="88" y="468"/>
                    </a:lnTo>
                    <a:lnTo>
                      <a:pt x="30" y="422"/>
                    </a:lnTo>
                    <a:lnTo>
                      <a:pt x="0" y="350"/>
                    </a:lnTo>
                    <a:lnTo>
                      <a:pt x="21" y="283"/>
                    </a:lnTo>
                    <a:lnTo>
                      <a:pt x="77" y="180"/>
                    </a:lnTo>
                    <a:lnTo>
                      <a:pt x="124" y="98"/>
                    </a:lnTo>
                    <a:lnTo>
                      <a:pt x="139" y="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7" name="Freeform 34"/>
              <p:cNvSpPr>
                <a:spLocks/>
              </p:cNvSpPr>
              <p:nvPr/>
            </p:nvSpPr>
            <p:spPr bwMode="auto">
              <a:xfrm>
                <a:off x="4492" y="2894"/>
                <a:ext cx="63" cy="149"/>
              </a:xfrm>
              <a:custGeom>
                <a:avLst/>
                <a:gdLst>
                  <a:gd name="T0" fmla="*/ 0 w 318"/>
                  <a:gd name="T1" fmla="*/ 0 h 745"/>
                  <a:gd name="T2" fmla="*/ 0 w 318"/>
                  <a:gd name="T3" fmla="*/ 0 h 745"/>
                  <a:gd name="T4" fmla="*/ 0 w 318"/>
                  <a:gd name="T5" fmla="*/ 0 h 745"/>
                  <a:gd name="T6" fmla="*/ 0 w 318"/>
                  <a:gd name="T7" fmla="*/ 0 h 745"/>
                  <a:gd name="T8" fmla="*/ 0 w 318"/>
                  <a:gd name="T9" fmla="*/ 0 h 745"/>
                  <a:gd name="T10" fmla="*/ 0 w 318"/>
                  <a:gd name="T11" fmla="*/ 0 h 745"/>
                  <a:gd name="T12" fmla="*/ 0 w 318"/>
                  <a:gd name="T13" fmla="*/ 0 h 745"/>
                  <a:gd name="T14" fmla="*/ 0 w 318"/>
                  <a:gd name="T15" fmla="*/ 1 h 745"/>
                  <a:gd name="T16" fmla="*/ 0 w 318"/>
                  <a:gd name="T17" fmla="*/ 1 h 745"/>
                  <a:gd name="T18" fmla="*/ 0 w 318"/>
                  <a:gd name="T19" fmla="*/ 1 h 745"/>
                  <a:gd name="T20" fmla="*/ 0 w 318"/>
                  <a:gd name="T21" fmla="*/ 1 h 745"/>
                  <a:gd name="T22" fmla="*/ 0 w 318"/>
                  <a:gd name="T23" fmla="*/ 1 h 745"/>
                  <a:gd name="T24" fmla="*/ 0 w 318"/>
                  <a:gd name="T25" fmla="*/ 1 h 745"/>
                  <a:gd name="T26" fmla="*/ 0 w 318"/>
                  <a:gd name="T27" fmla="*/ 1 h 745"/>
                  <a:gd name="T28" fmla="*/ 0 w 318"/>
                  <a:gd name="T29" fmla="*/ 1 h 745"/>
                  <a:gd name="T30" fmla="*/ 0 w 318"/>
                  <a:gd name="T31" fmla="*/ 1 h 745"/>
                  <a:gd name="T32" fmla="*/ 0 w 318"/>
                  <a:gd name="T33" fmla="*/ 1 h 745"/>
                  <a:gd name="T34" fmla="*/ 0 w 318"/>
                  <a:gd name="T35" fmla="*/ 1 h 745"/>
                  <a:gd name="T36" fmla="*/ 0 w 318"/>
                  <a:gd name="T37" fmla="*/ 1 h 745"/>
                  <a:gd name="T38" fmla="*/ 0 w 318"/>
                  <a:gd name="T39" fmla="*/ 1 h 745"/>
                  <a:gd name="T40" fmla="*/ 0 w 318"/>
                  <a:gd name="T41" fmla="*/ 1 h 745"/>
                  <a:gd name="T42" fmla="*/ 0 w 318"/>
                  <a:gd name="T43" fmla="*/ 0 h 745"/>
                  <a:gd name="T44" fmla="*/ 0 w 318"/>
                  <a:gd name="T45" fmla="*/ 0 h 745"/>
                  <a:gd name="T46" fmla="*/ 0 w 318"/>
                  <a:gd name="T47" fmla="*/ 0 h 745"/>
                  <a:gd name="T48" fmla="*/ 0 w 318"/>
                  <a:gd name="T49" fmla="*/ 0 h 745"/>
                  <a:gd name="T50" fmla="*/ 0 w 318"/>
                  <a:gd name="T51" fmla="*/ 0 h 74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18"/>
                  <a:gd name="T79" fmla="*/ 0 h 745"/>
                  <a:gd name="T80" fmla="*/ 318 w 318"/>
                  <a:gd name="T81" fmla="*/ 745 h 74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18" h="745">
                    <a:moveTo>
                      <a:pt x="26" y="30"/>
                    </a:moveTo>
                    <a:lnTo>
                      <a:pt x="77" y="4"/>
                    </a:lnTo>
                    <a:lnTo>
                      <a:pt x="118" y="0"/>
                    </a:lnTo>
                    <a:lnTo>
                      <a:pt x="190" y="46"/>
                    </a:lnTo>
                    <a:lnTo>
                      <a:pt x="231" y="92"/>
                    </a:lnTo>
                    <a:lnTo>
                      <a:pt x="263" y="159"/>
                    </a:lnTo>
                    <a:lnTo>
                      <a:pt x="288" y="246"/>
                    </a:lnTo>
                    <a:lnTo>
                      <a:pt x="314" y="379"/>
                    </a:lnTo>
                    <a:lnTo>
                      <a:pt x="318" y="528"/>
                    </a:lnTo>
                    <a:lnTo>
                      <a:pt x="303" y="626"/>
                    </a:lnTo>
                    <a:lnTo>
                      <a:pt x="278" y="672"/>
                    </a:lnTo>
                    <a:lnTo>
                      <a:pt x="211" y="719"/>
                    </a:lnTo>
                    <a:lnTo>
                      <a:pt x="139" y="745"/>
                    </a:lnTo>
                    <a:lnTo>
                      <a:pt x="93" y="745"/>
                    </a:lnTo>
                    <a:lnTo>
                      <a:pt x="52" y="734"/>
                    </a:lnTo>
                    <a:lnTo>
                      <a:pt x="26" y="672"/>
                    </a:lnTo>
                    <a:lnTo>
                      <a:pt x="16" y="596"/>
                    </a:lnTo>
                    <a:lnTo>
                      <a:pt x="37" y="544"/>
                    </a:lnTo>
                    <a:lnTo>
                      <a:pt x="62" y="498"/>
                    </a:lnTo>
                    <a:lnTo>
                      <a:pt x="56" y="436"/>
                    </a:lnTo>
                    <a:lnTo>
                      <a:pt x="47" y="359"/>
                    </a:lnTo>
                    <a:lnTo>
                      <a:pt x="26" y="282"/>
                    </a:lnTo>
                    <a:lnTo>
                      <a:pt x="0" y="200"/>
                    </a:lnTo>
                    <a:lnTo>
                      <a:pt x="0" y="138"/>
                    </a:lnTo>
                    <a:lnTo>
                      <a:pt x="16" y="72"/>
                    </a:lnTo>
                    <a:lnTo>
                      <a:pt x="26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8" name="Freeform 35"/>
              <p:cNvSpPr>
                <a:spLocks/>
              </p:cNvSpPr>
              <p:nvPr/>
            </p:nvSpPr>
            <p:spPr bwMode="auto">
              <a:xfrm>
                <a:off x="4528" y="3013"/>
                <a:ext cx="83" cy="191"/>
              </a:xfrm>
              <a:custGeom>
                <a:avLst/>
                <a:gdLst>
                  <a:gd name="T0" fmla="*/ 0 w 415"/>
                  <a:gd name="T1" fmla="*/ 0 h 954"/>
                  <a:gd name="T2" fmla="*/ 0 w 415"/>
                  <a:gd name="T3" fmla="*/ 0 h 954"/>
                  <a:gd name="T4" fmla="*/ 0 w 415"/>
                  <a:gd name="T5" fmla="*/ 0 h 954"/>
                  <a:gd name="T6" fmla="*/ 0 w 415"/>
                  <a:gd name="T7" fmla="*/ 0 h 954"/>
                  <a:gd name="T8" fmla="*/ 0 w 415"/>
                  <a:gd name="T9" fmla="*/ 0 h 954"/>
                  <a:gd name="T10" fmla="*/ 0 w 415"/>
                  <a:gd name="T11" fmla="*/ 0 h 954"/>
                  <a:gd name="T12" fmla="*/ 0 w 415"/>
                  <a:gd name="T13" fmla="*/ 1 h 954"/>
                  <a:gd name="T14" fmla="*/ 0 w 415"/>
                  <a:gd name="T15" fmla="*/ 1 h 954"/>
                  <a:gd name="T16" fmla="*/ 0 w 415"/>
                  <a:gd name="T17" fmla="*/ 1 h 954"/>
                  <a:gd name="T18" fmla="*/ 0 w 415"/>
                  <a:gd name="T19" fmla="*/ 1 h 954"/>
                  <a:gd name="T20" fmla="*/ 0 w 415"/>
                  <a:gd name="T21" fmla="*/ 1 h 954"/>
                  <a:gd name="T22" fmla="*/ 0 w 415"/>
                  <a:gd name="T23" fmla="*/ 1 h 954"/>
                  <a:gd name="T24" fmla="*/ 0 w 415"/>
                  <a:gd name="T25" fmla="*/ 1 h 954"/>
                  <a:gd name="T26" fmla="*/ 0 w 415"/>
                  <a:gd name="T27" fmla="*/ 1 h 954"/>
                  <a:gd name="T28" fmla="*/ 1 w 415"/>
                  <a:gd name="T29" fmla="*/ 1 h 954"/>
                  <a:gd name="T30" fmla="*/ 1 w 415"/>
                  <a:gd name="T31" fmla="*/ 1 h 954"/>
                  <a:gd name="T32" fmla="*/ 1 w 415"/>
                  <a:gd name="T33" fmla="*/ 1 h 954"/>
                  <a:gd name="T34" fmla="*/ 1 w 415"/>
                  <a:gd name="T35" fmla="*/ 1 h 954"/>
                  <a:gd name="T36" fmla="*/ 1 w 415"/>
                  <a:gd name="T37" fmla="*/ 2 h 954"/>
                  <a:gd name="T38" fmla="*/ 1 w 415"/>
                  <a:gd name="T39" fmla="*/ 2 h 954"/>
                  <a:gd name="T40" fmla="*/ 0 w 415"/>
                  <a:gd name="T41" fmla="*/ 1 h 954"/>
                  <a:gd name="T42" fmla="*/ 0 w 415"/>
                  <a:gd name="T43" fmla="*/ 1 h 954"/>
                  <a:gd name="T44" fmla="*/ 0 w 415"/>
                  <a:gd name="T45" fmla="*/ 1 h 954"/>
                  <a:gd name="T46" fmla="*/ 0 w 415"/>
                  <a:gd name="T47" fmla="*/ 1 h 954"/>
                  <a:gd name="T48" fmla="*/ 0 w 415"/>
                  <a:gd name="T49" fmla="*/ 1 h 954"/>
                  <a:gd name="T50" fmla="*/ 0 w 415"/>
                  <a:gd name="T51" fmla="*/ 1 h 954"/>
                  <a:gd name="T52" fmla="*/ 0 w 415"/>
                  <a:gd name="T53" fmla="*/ 1 h 954"/>
                  <a:gd name="T54" fmla="*/ 0 w 415"/>
                  <a:gd name="T55" fmla="*/ 1 h 954"/>
                  <a:gd name="T56" fmla="*/ 0 w 415"/>
                  <a:gd name="T57" fmla="*/ 1 h 954"/>
                  <a:gd name="T58" fmla="*/ 0 w 415"/>
                  <a:gd name="T59" fmla="*/ 1 h 954"/>
                  <a:gd name="T60" fmla="*/ 0 w 415"/>
                  <a:gd name="T61" fmla="*/ 1 h 954"/>
                  <a:gd name="T62" fmla="*/ 0 w 415"/>
                  <a:gd name="T63" fmla="*/ 1 h 954"/>
                  <a:gd name="T64" fmla="*/ 0 w 415"/>
                  <a:gd name="T65" fmla="*/ 0 h 954"/>
                  <a:gd name="T66" fmla="*/ 0 w 415"/>
                  <a:gd name="T67" fmla="*/ 0 h 954"/>
                  <a:gd name="T68" fmla="*/ 0 w 415"/>
                  <a:gd name="T69" fmla="*/ 0 h 954"/>
                  <a:gd name="T70" fmla="*/ 0 w 415"/>
                  <a:gd name="T71" fmla="*/ 0 h 954"/>
                  <a:gd name="T72" fmla="*/ 0 w 415"/>
                  <a:gd name="T73" fmla="*/ 0 h 95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15"/>
                  <a:gd name="T112" fmla="*/ 0 h 954"/>
                  <a:gd name="T113" fmla="*/ 415 w 415"/>
                  <a:gd name="T114" fmla="*/ 954 h 95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15" h="954">
                    <a:moveTo>
                      <a:pt x="0" y="82"/>
                    </a:moveTo>
                    <a:lnTo>
                      <a:pt x="0" y="41"/>
                    </a:lnTo>
                    <a:lnTo>
                      <a:pt x="35" y="0"/>
                    </a:lnTo>
                    <a:lnTo>
                      <a:pt x="61" y="15"/>
                    </a:lnTo>
                    <a:lnTo>
                      <a:pt x="184" y="179"/>
                    </a:lnTo>
                    <a:lnTo>
                      <a:pt x="245" y="272"/>
                    </a:lnTo>
                    <a:lnTo>
                      <a:pt x="261" y="354"/>
                    </a:lnTo>
                    <a:lnTo>
                      <a:pt x="266" y="441"/>
                    </a:lnTo>
                    <a:lnTo>
                      <a:pt x="256" y="560"/>
                    </a:lnTo>
                    <a:lnTo>
                      <a:pt x="220" y="688"/>
                    </a:lnTo>
                    <a:lnTo>
                      <a:pt x="184" y="764"/>
                    </a:lnTo>
                    <a:lnTo>
                      <a:pt x="169" y="841"/>
                    </a:lnTo>
                    <a:lnTo>
                      <a:pt x="173" y="877"/>
                    </a:lnTo>
                    <a:lnTo>
                      <a:pt x="194" y="888"/>
                    </a:lnTo>
                    <a:lnTo>
                      <a:pt x="317" y="883"/>
                    </a:lnTo>
                    <a:lnTo>
                      <a:pt x="399" y="898"/>
                    </a:lnTo>
                    <a:lnTo>
                      <a:pt x="415" y="919"/>
                    </a:lnTo>
                    <a:lnTo>
                      <a:pt x="415" y="934"/>
                    </a:lnTo>
                    <a:lnTo>
                      <a:pt x="348" y="954"/>
                    </a:lnTo>
                    <a:lnTo>
                      <a:pt x="333" y="949"/>
                    </a:lnTo>
                    <a:lnTo>
                      <a:pt x="277" y="924"/>
                    </a:lnTo>
                    <a:lnTo>
                      <a:pt x="220" y="924"/>
                    </a:lnTo>
                    <a:lnTo>
                      <a:pt x="143" y="924"/>
                    </a:lnTo>
                    <a:lnTo>
                      <a:pt x="117" y="928"/>
                    </a:lnTo>
                    <a:lnTo>
                      <a:pt x="107" y="909"/>
                    </a:lnTo>
                    <a:lnTo>
                      <a:pt x="107" y="877"/>
                    </a:lnTo>
                    <a:lnTo>
                      <a:pt x="133" y="780"/>
                    </a:lnTo>
                    <a:lnTo>
                      <a:pt x="179" y="677"/>
                    </a:lnTo>
                    <a:lnTo>
                      <a:pt x="209" y="575"/>
                    </a:lnTo>
                    <a:lnTo>
                      <a:pt x="215" y="498"/>
                    </a:lnTo>
                    <a:lnTo>
                      <a:pt x="209" y="390"/>
                    </a:lnTo>
                    <a:lnTo>
                      <a:pt x="189" y="328"/>
                    </a:lnTo>
                    <a:lnTo>
                      <a:pt x="137" y="251"/>
                    </a:lnTo>
                    <a:lnTo>
                      <a:pt x="66" y="179"/>
                    </a:lnTo>
                    <a:lnTo>
                      <a:pt x="15" y="138"/>
                    </a:lnTo>
                    <a:lnTo>
                      <a:pt x="0" y="113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9" name="Freeform 36"/>
              <p:cNvSpPr>
                <a:spLocks/>
              </p:cNvSpPr>
              <p:nvPr/>
            </p:nvSpPr>
            <p:spPr bwMode="auto">
              <a:xfrm>
                <a:off x="4453" y="3024"/>
                <a:ext cx="70" cy="204"/>
              </a:xfrm>
              <a:custGeom>
                <a:avLst/>
                <a:gdLst>
                  <a:gd name="T0" fmla="*/ 0 w 348"/>
                  <a:gd name="T1" fmla="*/ 0 h 1021"/>
                  <a:gd name="T2" fmla="*/ 0 w 348"/>
                  <a:gd name="T3" fmla="*/ 0 h 1021"/>
                  <a:gd name="T4" fmla="*/ 1 w 348"/>
                  <a:gd name="T5" fmla="*/ 0 h 1021"/>
                  <a:gd name="T6" fmla="*/ 1 w 348"/>
                  <a:gd name="T7" fmla="*/ 0 h 1021"/>
                  <a:gd name="T8" fmla="*/ 1 w 348"/>
                  <a:gd name="T9" fmla="*/ 0 h 1021"/>
                  <a:gd name="T10" fmla="*/ 0 w 348"/>
                  <a:gd name="T11" fmla="*/ 0 h 1021"/>
                  <a:gd name="T12" fmla="*/ 0 w 348"/>
                  <a:gd name="T13" fmla="*/ 1 h 1021"/>
                  <a:gd name="T14" fmla="*/ 0 w 348"/>
                  <a:gd name="T15" fmla="*/ 1 h 1021"/>
                  <a:gd name="T16" fmla="*/ 0 w 348"/>
                  <a:gd name="T17" fmla="*/ 1 h 1021"/>
                  <a:gd name="T18" fmla="*/ 1 w 348"/>
                  <a:gd name="T19" fmla="*/ 1 h 1021"/>
                  <a:gd name="T20" fmla="*/ 1 w 348"/>
                  <a:gd name="T21" fmla="*/ 1 h 1021"/>
                  <a:gd name="T22" fmla="*/ 1 w 348"/>
                  <a:gd name="T23" fmla="*/ 1 h 1021"/>
                  <a:gd name="T24" fmla="*/ 0 w 348"/>
                  <a:gd name="T25" fmla="*/ 1 h 1021"/>
                  <a:gd name="T26" fmla="*/ 0 w 348"/>
                  <a:gd name="T27" fmla="*/ 1 h 1021"/>
                  <a:gd name="T28" fmla="*/ 0 w 348"/>
                  <a:gd name="T29" fmla="*/ 2 h 1021"/>
                  <a:gd name="T30" fmla="*/ 0 w 348"/>
                  <a:gd name="T31" fmla="*/ 2 h 1021"/>
                  <a:gd name="T32" fmla="*/ 0 w 348"/>
                  <a:gd name="T33" fmla="*/ 2 h 1021"/>
                  <a:gd name="T34" fmla="*/ 0 w 348"/>
                  <a:gd name="T35" fmla="*/ 2 h 1021"/>
                  <a:gd name="T36" fmla="*/ 0 w 348"/>
                  <a:gd name="T37" fmla="*/ 2 h 1021"/>
                  <a:gd name="T38" fmla="*/ 0 w 348"/>
                  <a:gd name="T39" fmla="*/ 1 h 1021"/>
                  <a:gd name="T40" fmla="*/ 0 w 348"/>
                  <a:gd name="T41" fmla="*/ 1 h 1021"/>
                  <a:gd name="T42" fmla="*/ 0 w 348"/>
                  <a:gd name="T43" fmla="*/ 1 h 1021"/>
                  <a:gd name="T44" fmla="*/ 0 w 348"/>
                  <a:gd name="T45" fmla="*/ 1 h 1021"/>
                  <a:gd name="T46" fmla="*/ 0 w 348"/>
                  <a:gd name="T47" fmla="*/ 1 h 1021"/>
                  <a:gd name="T48" fmla="*/ 0 w 348"/>
                  <a:gd name="T49" fmla="*/ 1 h 1021"/>
                  <a:gd name="T50" fmla="*/ 0 w 348"/>
                  <a:gd name="T51" fmla="*/ 1 h 1021"/>
                  <a:gd name="T52" fmla="*/ 0 w 348"/>
                  <a:gd name="T53" fmla="*/ 1 h 1021"/>
                  <a:gd name="T54" fmla="*/ 0 w 348"/>
                  <a:gd name="T55" fmla="*/ 1 h 1021"/>
                  <a:gd name="T56" fmla="*/ 0 w 348"/>
                  <a:gd name="T57" fmla="*/ 0 h 1021"/>
                  <a:gd name="T58" fmla="*/ 0 w 348"/>
                  <a:gd name="T59" fmla="*/ 0 h 1021"/>
                  <a:gd name="T60" fmla="*/ 0 w 348"/>
                  <a:gd name="T61" fmla="*/ 0 h 102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48"/>
                  <a:gd name="T94" fmla="*/ 0 h 1021"/>
                  <a:gd name="T95" fmla="*/ 348 w 348"/>
                  <a:gd name="T96" fmla="*/ 1021 h 102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48" h="1021">
                    <a:moveTo>
                      <a:pt x="246" y="25"/>
                    </a:moveTo>
                    <a:lnTo>
                      <a:pt x="277" y="0"/>
                    </a:lnTo>
                    <a:lnTo>
                      <a:pt x="339" y="0"/>
                    </a:lnTo>
                    <a:lnTo>
                      <a:pt x="348" y="30"/>
                    </a:lnTo>
                    <a:lnTo>
                      <a:pt x="339" y="112"/>
                    </a:lnTo>
                    <a:lnTo>
                      <a:pt x="282" y="215"/>
                    </a:lnTo>
                    <a:lnTo>
                      <a:pt x="257" y="327"/>
                    </a:lnTo>
                    <a:lnTo>
                      <a:pt x="246" y="466"/>
                    </a:lnTo>
                    <a:lnTo>
                      <a:pt x="282" y="625"/>
                    </a:lnTo>
                    <a:lnTo>
                      <a:pt x="329" y="780"/>
                    </a:lnTo>
                    <a:lnTo>
                      <a:pt x="333" y="840"/>
                    </a:lnTo>
                    <a:lnTo>
                      <a:pt x="313" y="861"/>
                    </a:lnTo>
                    <a:lnTo>
                      <a:pt x="241" y="861"/>
                    </a:lnTo>
                    <a:lnTo>
                      <a:pt x="169" y="887"/>
                    </a:lnTo>
                    <a:lnTo>
                      <a:pt x="124" y="953"/>
                    </a:lnTo>
                    <a:lnTo>
                      <a:pt x="82" y="1015"/>
                    </a:lnTo>
                    <a:lnTo>
                      <a:pt x="62" y="1021"/>
                    </a:lnTo>
                    <a:lnTo>
                      <a:pt x="0" y="984"/>
                    </a:lnTo>
                    <a:lnTo>
                      <a:pt x="0" y="959"/>
                    </a:lnTo>
                    <a:lnTo>
                      <a:pt x="82" y="887"/>
                    </a:lnTo>
                    <a:lnTo>
                      <a:pt x="180" y="840"/>
                    </a:lnTo>
                    <a:lnTo>
                      <a:pt x="257" y="815"/>
                    </a:lnTo>
                    <a:lnTo>
                      <a:pt x="272" y="805"/>
                    </a:lnTo>
                    <a:lnTo>
                      <a:pt x="267" y="759"/>
                    </a:lnTo>
                    <a:lnTo>
                      <a:pt x="241" y="646"/>
                    </a:lnTo>
                    <a:lnTo>
                      <a:pt x="210" y="517"/>
                    </a:lnTo>
                    <a:lnTo>
                      <a:pt x="195" y="451"/>
                    </a:lnTo>
                    <a:lnTo>
                      <a:pt x="190" y="374"/>
                    </a:lnTo>
                    <a:lnTo>
                      <a:pt x="201" y="287"/>
                    </a:lnTo>
                    <a:lnTo>
                      <a:pt x="220" y="143"/>
                    </a:lnTo>
                    <a:lnTo>
                      <a:pt x="246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402" name="Text Box 38"/>
            <p:cNvSpPr txBox="1">
              <a:spLocks noChangeArrowheads="1"/>
            </p:cNvSpPr>
            <p:nvPr/>
          </p:nvSpPr>
          <p:spPr bwMode="auto">
            <a:xfrm>
              <a:off x="2153" y="2649"/>
              <a:ext cx="77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000">
                  <a:latin typeface="Tahoma" charset="0"/>
                  <a:cs typeface="Tahoma" charset="0"/>
                </a:rPr>
                <a:t>Pass arguments</a:t>
              </a:r>
            </a:p>
          </p:txBody>
        </p:sp>
        <p:sp>
          <p:nvSpPr>
            <p:cNvPr id="58403" name="Line 40"/>
            <p:cNvSpPr>
              <a:spLocks noChangeShapeType="1"/>
            </p:cNvSpPr>
            <p:nvPr/>
          </p:nvSpPr>
          <p:spPr bwMode="auto">
            <a:xfrm>
              <a:off x="2592" y="2786"/>
              <a:ext cx="145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84"/>
          <p:cNvGrpSpPr>
            <a:grpSpLocks/>
          </p:cNvGrpSpPr>
          <p:nvPr/>
        </p:nvGrpSpPr>
        <p:grpSpPr bwMode="auto">
          <a:xfrm>
            <a:off x="7324725" y="5532438"/>
            <a:ext cx="1689100" cy="1109662"/>
            <a:chOff x="4415" y="3485"/>
            <a:chExt cx="1064" cy="699"/>
          </a:xfrm>
        </p:grpSpPr>
        <p:grpSp>
          <p:nvGrpSpPr>
            <p:cNvPr id="58392" name="Group 50"/>
            <p:cNvGrpSpPr>
              <a:grpSpLocks/>
            </p:cNvGrpSpPr>
            <p:nvPr/>
          </p:nvGrpSpPr>
          <p:grpSpPr bwMode="auto">
            <a:xfrm flipH="1">
              <a:off x="4415" y="3723"/>
              <a:ext cx="310" cy="461"/>
              <a:chOff x="1587" y="3456"/>
              <a:chExt cx="310" cy="461"/>
            </a:xfrm>
          </p:grpSpPr>
          <p:sp>
            <p:nvSpPr>
              <p:cNvPr id="58395" name="Freeform 51"/>
              <p:cNvSpPr>
                <a:spLocks/>
              </p:cNvSpPr>
              <p:nvPr/>
            </p:nvSpPr>
            <p:spPr bwMode="auto">
              <a:xfrm>
                <a:off x="1686" y="3456"/>
                <a:ext cx="92" cy="96"/>
              </a:xfrm>
              <a:custGeom>
                <a:avLst/>
                <a:gdLst>
                  <a:gd name="T0" fmla="*/ 0 w 547"/>
                  <a:gd name="T1" fmla="*/ 0 h 576"/>
                  <a:gd name="T2" fmla="*/ 0 w 547"/>
                  <a:gd name="T3" fmla="*/ 0 h 576"/>
                  <a:gd name="T4" fmla="*/ 0 w 547"/>
                  <a:gd name="T5" fmla="*/ 0 h 576"/>
                  <a:gd name="T6" fmla="*/ 0 w 547"/>
                  <a:gd name="T7" fmla="*/ 0 h 576"/>
                  <a:gd name="T8" fmla="*/ 0 w 547"/>
                  <a:gd name="T9" fmla="*/ 0 h 576"/>
                  <a:gd name="T10" fmla="*/ 0 w 547"/>
                  <a:gd name="T11" fmla="*/ 0 h 576"/>
                  <a:gd name="T12" fmla="*/ 0 w 547"/>
                  <a:gd name="T13" fmla="*/ 0 h 576"/>
                  <a:gd name="T14" fmla="*/ 0 w 547"/>
                  <a:gd name="T15" fmla="*/ 0 h 576"/>
                  <a:gd name="T16" fmla="*/ 1 w 547"/>
                  <a:gd name="T17" fmla="*/ 1 h 576"/>
                  <a:gd name="T18" fmla="*/ 1 w 547"/>
                  <a:gd name="T19" fmla="*/ 1 h 576"/>
                  <a:gd name="T20" fmla="*/ 0 w 547"/>
                  <a:gd name="T21" fmla="*/ 0 h 576"/>
                  <a:gd name="T22" fmla="*/ 0 w 547"/>
                  <a:gd name="T23" fmla="*/ 0 h 576"/>
                  <a:gd name="T24" fmla="*/ 0 w 547"/>
                  <a:gd name="T25" fmla="*/ 0 h 576"/>
                  <a:gd name="T26" fmla="*/ 0 w 547"/>
                  <a:gd name="T27" fmla="*/ 1 h 576"/>
                  <a:gd name="T28" fmla="*/ 0 w 547"/>
                  <a:gd name="T29" fmla="*/ 1 h 576"/>
                  <a:gd name="T30" fmla="*/ 0 w 547"/>
                  <a:gd name="T31" fmla="*/ 1 h 576"/>
                  <a:gd name="T32" fmla="*/ 0 w 547"/>
                  <a:gd name="T33" fmla="*/ 1 h 576"/>
                  <a:gd name="T34" fmla="*/ 0 w 547"/>
                  <a:gd name="T35" fmla="*/ 0 h 576"/>
                  <a:gd name="T36" fmla="*/ 0 w 547"/>
                  <a:gd name="T37" fmla="*/ 0 h 576"/>
                  <a:gd name="T38" fmla="*/ 0 w 547"/>
                  <a:gd name="T39" fmla="*/ 0 h 576"/>
                  <a:gd name="T40" fmla="*/ 0 w 547"/>
                  <a:gd name="T41" fmla="*/ 0 h 576"/>
                  <a:gd name="T42" fmla="*/ 0 w 547"/>
                  <a:gd name="T43" fmla="*/ 0 h 576"/>
                  <a:gd name="T44" fmla="*/ 0 w 547"/>
                  <a:gd name="T45" fmla="*/ 0 h 576"/>
                  <a:gd name="T46" fmla="*/ 0 w 547"/>
                  <a:gd name="T47" fmla="*/ 0 h 576"/>
                  <a:gd name="T48" fmla="*/ 0 w 547"/>
                  <a:gd name="T49" fmla="*/ 0 h 57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47"/>
                  <a:gd name="T76" fmla="*/ 0 h 576"/>
                  <a:gd name="T77" fmla="*/ 547 w 547"/>
                  <a:gd name="T78" fmla="*/ 576 h 57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47" h="576">
                    <a:moveTo>
                      <a:pt x="270" y="0"/>
                    </a:moveTo>
                    <a:lnTo>
                      <a:pt x="337" y="9"/>
                    </a:lnTo>
                    <a:lnTo>
                      <a:pt x="371" y="53"/>
                    </a:lnTo>
                    <a:lnTo>
                      <a:pt x="387" y="140"/>
                    </a:lnTo>
                    <a:lnTo>
                      <a:pt x="376" y="246"/>
                    </a:lnTo>
                    <a:lnTo>
                      <a:pt x="349" y="312"/>
                    </a:lnTo>
                    <a:lnTo>
                      <a:pt x="319" y="396"/>
                    </a:lnTo>
                    <a:lnTo>
                      <a:pt x="501" y="501"/>
                    </a:lnTo>
                    <a:lnTo>
                      <a:pt x="547" y="540"/>
                    </a:lnTo>
                    <a:lnTo>
                      <a:pt x="520" y="576"/>
                    </a:lnTo>
                    <a:lnTo>
                      <a:pt x="429" y="501"/>
                    </a:lnTo>
                    <a:lnTo>
                      <a:pt x="291" y="448"/>
                    </a:lnTo>
                    <a:lnTo>
                      <a:pt x="227" y="514"/>
                    </a:lnTo>
                    <a:lnTo>
                      <a:pt x="159" y="562"/>
                    </a:lnTo>
                    <a:lnTo>
                      <a:pt x="101" y="566"/>
                    </a:lnTo>
                    <a:lnTo>
                      <a:pt x="44" y="562"/>
                    </a:lnTo>
                    <a:lnTo>
                      <a:pt x="18" y="522"/>
                    </a:lnTo>
                    <a:lnTo>
                      <a:pt x="0" y="435"/>
                    </a:lnTo>
                    <a:lnTo>
                      <a:pt x="0" y="338"/>
                    </a:lnTo>
                    <a:lnTo>
                      <a:pt x="22" y="263"/>
                    </a:lnTo>
                    <a:lnTo>
                      <a:pt x="98" y="144"/>
                    </a:lnTo>
                    <a:lnTo>
                      <a:pt x="182" y="66"/>
                    </a:lnTo>
                    <a:lnTo>
                      <a:pt x="239" y="22"/>
                    </a:lnTo>
                    <a:lnTo>
                      <a:pt x="291" y="9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6" name="Freeform 52"/>
              <p:cNvSpPr>
                <a:spLocks/>
              </p:cNvSpPr>
              <p:nvPr/>
            </p:nvSpPr>
            <p:spPr bwMode="auto">
              <a:xfrm>
                <a:off x="1709" y="3570"/>
                <a:ext cx="188" cy="84"/>
              </a:xfrm>
              <a:custGeom>
                <a:avLst/>
                <a:gdLst>
                  <a:gd name="T0" fmla="*/ 0 w 1129"/>
                  <a:gd name="T1" fmla="*/ 0 h 502"/>
                  <a:gd name="T2" fmla="*/ 0 w 1129"/>
                  <a:gd name="T3" fmla="*/ 0 h 502"/>
                  <a:gd name="T4" fmla="*/ 0 w 1129"/>
                  <a:gd name="T5" fmla="*/ 0 h 502"/>
                  <a:gd name="T6" fmla="*/ 0 w 1129"/>
                  <a:gd name="T7" fmla="*/ 0 h 502"/>
                  <a:gd name="T8" fmla="*/ 0 w 1129"/>
                  <a:gd name="T9" fmla="*/ 0 h 502"/>
                  <a:gd name="T10" fmla="*/ 1 w 1129"/>
                  <a:gd name="T11" fmla="*/ 0 h 502"/>
                  <a:gd name="T12" fmla="*/ 1 w 1129"/>
                  <a:gd name="T13" fmla="*/ 0 h 502"/>
                  <a:gd name="T14" fmla="*/ 1 w 1129"/>
                  <a:gd name="T15" fmla="*/ 0 h 502"/>
                  <a:gd name="T16" fmla="*/ 1 w 1129"/>
                  <a:gd name="T17" fmla="*/ 0 h 502"/>
                  <a:gd name="T18" fmla="*/ 1 w 1129"/>
                  <a:gd name="T19" fmla="*/ 0 h 502"/>
                  <a:gd name="T20" fmla="*/ 1 w 1129"/>
                  <a:gd name="T21" fmla="*/ 0 h 502"/>
                  <a:gd name="T22" fmla="*/ 1 w 1129"/>
                  <a:gd name="T23" fmla="*/ 0 h 502"/>
                  <a:gd name="T24" fmla="*/ 1 w 1129"/>
                  <a:gd name="T25" fmla="*/ 0 h 502"/>
                  <a:gd name="T26" fmla="*/ 1 w 1129"/>
                  <a:gd name="T27" fmla="*/ 0 h 502"/>
                  <a:gd name="T28" fmla="*/ 1 w 1129"/>
                  <a:gd name="T29" fmla="*/ 0 h 502"/>
                  <a:gd name="T30" fmla="*/ 0 w 1129"/>
                  <a:gd name="T31" fmla="*/ 0 h 502"/>
                  <a:gd name="T32" fmla="*/ 0 w 1129"/>
                  <a:gd name="T33" fmla="*/ 0 h 502"/>
                  <a:gd name="T34" fmla="*/ 1 w 1129"/>
                  <a:gd name="T35" fmla="*/ 0 h 502"/>
                  <a:gd name="T36" fmla="*/ 0 w 1129"/>
                  <a:gd name="T37" fmla="*/ 0 h 502"/>
                  <a:gd name="T38" fmla="*/ 0 w 1129"/>
                  <a:gd name="T39" fmla="*/ 0 h 502"/>
                  <a:gd name="T40" fmla="*/ 0 w 1129"/>
                  <a:gd name="T41" fmla="*/ 0 h 502"/>
                  <a:gd name="T42" fmla="*/ 0 w 1129"/>
                  <a:gd name="T43" fmla="*/ 0 h 502"/>
                  <a:gd name="T44" fmla="*/ 0 w 1129"/>
                  <a:gd name="T45" fmla="*/ 0 h 502"/>
                  <a:gd name="T46" fmla="*/ 0 w 1129"/>
                  <a:gd name="T47" fmla="*/ 0 h 502"/>
                  <a:gd name="T48" fmla="*/ 0 w 1129"/>
                  <a:gd name="T49" fmla="*/ 0 h 502"/>
                  <a:gd name="T50" fmla="*/ 0 w 1129"/>
                  <a:gd name="T51" fmla="*/ 0 h 502"/>
                  <a:gd name="T52" fmla="*/ 0 w 1129"/>
                  <a:gd name="T53" fmla="*/ 0 h 502"/>
                  <a:gd name="T54" fmla="*/ 0 w 1129"/>
                  <a:gd name="T55" fmla="*/ 0 h 502"/>
                  <a:gd name="T56" fmla="*/ 0 w 1129"/>
                  <a:gd name="T57" fmla="*/ 0 h 50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29"/>
                  <a:gd name="T88" fmla="*/ 0 h 502"/>
                  <a:gd name="T89" fmla="*/ 1129 w 1129"/>
                  <a:gd name="T90" fmla="*/ 502 h 50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29" h="502">
                    <a:moveTo>
                      <a:pt x="12" y="0"/>
                    </a:moveTo>
                    <a:lnTo>
                      <a:pt x="118" y="14"/>
                    </a:lnTo>
                    <a:lnTo>
                      <a:pt x="312" y="102"/>
                    </a:lnTo>
                    <a:lnTo>
                      <a:pt x="479" y="173"/>
                    </a:lnTo>
                    <a:lnTo>
                      <a:pt x="666" y="234"/>
                    </a:lnTo>
                    <a:lnTo>
                      <a:pt x="799" y="299"/>
                    </a:lnTo>
                    <a:lnTo>
                      <a:pt x="981" y="370"/>
                    </a:lnTo>
                    <a:lnTo>
                      <a:pt x="1129" y="436"/>
                    </a:lnTo>
                    <a:lnTo>
                      <a:pt x="1121" y="462"/>
                    </a:lnTo>
                    <a:lnTo>
                      <a:pt x="1077" y="475"/>
                    </a:lnTo>
                    <a:lnTo>
                      <a:pt x="946" y="405"/>
                    </a:lnTo>
                    <a:lnTo>
                      <a:pt x="939" y="449"/>
                    </a:lnTo>
                    <a:lnTo>
                      <a:pt x="905" y="488"/>
                    </a:lnTo>
                    <a:lnTo>
                      <a:pt x="856" y="502"/>
                    </a:lnTo>
                    <a:lnTo>
                      <a:pt x="802" y="471"/>
                    </a:lnTo>
                    <a:lnTo>
                      <a:pt x="764" y="431"/>
                    </a:lnTo>
                    <a:lnTo>
                      <a:pt x="768" y="370"/>
                    </a:lnTo>
                    <a:lnTo>
                      <a:pt x="779" y="340"/>
                    </a:lnTo>
                    <a:lnTo>
                      <a:pt x="654" y="277"/>
                    </a:lnTo>
                    <a:lnTo>
                      <a:pt x="594" y="264"/>
                    </a:lnTo>
                    <a:lnTo>
                      <a:pt x="479" y="238"/>
                    </a:lnTo>
                    <a:lnTo>
                      <a:pt x="324" y="181"/>
                    </a:lnTo>
                    <a:lnTo>
                      <a:pt x="198" y="119"/>
                    </a:lnTo>
                    <a:lnTo>
                      <a:pt x="107" y="93"/>
                    </a:lnTo>
                    <a:lnTo>
                      <a:pt x="12" y="102"/>
                    </a:lnTo>
                    <a:lnTo>
                      <a:pt x="0" y="36"/>
                    </a:lnTo>
                    <a:lnTo>
                      <a:pt x="38" y="0"/>
                    </a:lnTo>
                    <a:lnTo>
                      <a:pt x="61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7" name="Freeform 53"/>
              <p:cNvSpPr>
                <a:spLocks/>
              </p:cNvSpPr>
              <p:nvPr/>
            </p:nvSpPr>
            <p:spPr bwMode="auto">
              <a:xfrm>
                <a:off x="1658" y="3569"/>
                <a:ext cx="62" cy="179"/>
              </a:xfrm>
              <a:custGeom>
                <a:avLst/>
                <a:gdLst>
                  <a:gd name="T0" fmla="*/ 0 w 372"/>
                  <a:gd name="T1" fmla="*/ 0 h 1077"/>
                  <a:gd name="T2" fmla="*/ 0 w 372"/>
                  <a:gd name="T3" fmla="*/ 0 h 1077"/>
                  <a:gd name="T4" fmla="*/ 0 w 372"/>
                  <a:gd name="T5" fmla="*/ 0 h 1077"/>
                  <a:gd name="T6" fmla="*/ 0 w 372"/>
                  <a:gd name="T7" fmla="*/ 0 h 1077"/>
                  <a:gd name="T8" fmla="*/ 0 w 372"/>
                  <a:gd name="T9" fmla="*/ 0 h 1077"/>
                  <a:gd name="T10" fmla="*/ 0 w 372"/>
                  <a:gd name="T11" fmla="*/ 0 h 1077"/>
                  <a:gd name="T12" fmla="*/ 0 w 372"/>
                  <a:gd name="T13" fmla="*/ 0 h 1077"/>
                  <a:gd name="T14" fmla="*/ 0 w 372"/>
                  <a:gd name="T15" fmla="*/ 0 h 1077"/>
                  <a:gd name="T16" fmla="*/ 0 w 372"/>
                  <a:gd name="T17" fmla="*/ 1 h 1077"/>
                  <a:gd name="T18" fmla="*/ 0 w 372"/>
                  <a:gd name="T19" fmla="*/ 1 h 1077"/>
                  <a:gd name="T20" fmla="*/ 0 w 372"/>
                  <a:gd name="T21" fmla="*/ 1 h 1077"/>
                  <a:gd name="T22" fmla="*/ 0 w 372"/>
                  <a:gd name="T23" fmla="*/ 1 h 1077"/>
                  <a:gd name="T24" fmla="*/ 0 w 372"/>
                  <a:gd name="T25" fmla="*/ 1 h 1077"/>
                  <a:gd name="T26" fmla="*/ 0 w 372"/>
                  <a:gd name="T27" fmla="*/ 1 h 1077"/>
                  <a:gd name="T28" fmla="*/ 0 w 372"/>
                  <a:gd name="T29" fmla="*/ 1 h 1077"/>
                  <a:gd name="T30" fmla="*/ 0 w 372"/>
                  <a:gd name="T31" fmla="*/ 0 h 1077"/>
                  <a:gd name="T32" fmla="*/ 0 w 372"/>
                  <a:gd name="T33" fmla="*/ 0 h 1077"/>
                  <a:gd name="T34" fmla="*/ 0 w 372"/>
                  <a:gd name="T35" fmla="*/ 0 h 1077"/>
                  <a:gd name="T36" fmla="*/ 0 w 372"/>
                  <a:gd name="T37" fmla="*/ 0 h 1077"/>
                  <a:gd name="T38" fmla="*/ 0 w 372"/>
                  <a:gd name="T39" fmla="*/ 0 h 1077"/>
                  <a:gd name="T40" fmla="*/ 0 w 372"/>
                  <a:gd name="T41" fmla="*/ 0 h 107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72"/>
                  <a:gd name="T64" fmla="*/ 0 h 1077"/>
                  <a:gd name="T65" fmla="*/ 372 w 372"/>
                  <a:gd name="T66" fmla="*/ 1077 h 107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72" h="1077">
                    <a:moveTo>
                      <a:pt x="212" y="0"/>
                    </a:moveTo>
                    <a:lnTo>
                      <a:pt x="261" y="0"/>
                    </a:lnTo>
                    <a:lnTo>
                      <a:pt x="304" y="22"/>
                    </a:lnTo>
                    <a:lnTo>
                      <a:pt x="349" y="89"/>
                    </a:lnTo>
                    <a:lnTo>
                      <a:pt x="364" y="172"/>
                    </a:lnTo>
                    <a:lnTo>
                      <a:pt x="372" y="378"/>
                    </a:lnTo>
                    <a:lnTo>
                      <a:pt x="361" y="554"/>
                    </a:lnTo>
                    <a:lnTo>
                      <a:pt x="326" y="734"/>
                    </a:lnTo>
                    <a:lnTo>
                      <a:pt x="281" y="919"/>
                    </a:lnTo>
                    <a:lnTo>
                      <a:pt x="228" y="1029"/>
                    </a:lnTo>
                    <a:lnTo>
                      <a:pt x="160" y="1077"/>
                    </a:lnTo>
                    <a:lnTo>
                      <a:pt x="103" y="1077"/>
                    </a:lnTo>
                    <a:lnTo>
                      <a:pt x="34" y="1029"/>
                    </a:lnTo>
                    <a:lnTo>
                      <a:pt x="8" y="958"/>
                    </a:lnTo>
                    <a:lnTo>
                      <a:pt x="0" y="831"/>
                    </a:lnTo>
                    <a:lnTo>
                      <a:pt x="8" y="673"/>
                    </a:lnTo>
                    <a:lnTo>
                      <a:pt x="42" y="475"/>
                    </a:lnTo>
                    <a:lnTo>
                      <a:pt x="88" y="233"/>
                    </a:lnTo>
                    <a:lnTo>
                      <a:pt x="144" y="48"/>
                    </a:lnTo>
                    <a:lnTo>
                      <a:pt x="178" y="22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8" name="Freeform 54"/>
              <p:cNvSpPr>
                <a:spLocks/>
              </p:cNvSpPr>
              <p:nvPr/>
            </p:nvSpPr>
            <p:spPr bwMode="auto">
              <a:xfrm>
                <a:off x="1593" y="3559"/>
                <a:ext cx="88" cy="165"/>
              </a:xfrm>
              <a:custGeom>
                <a:avLst/>
                <a:gdLst>
                  <a:gd name="T0" fmla="*/ 0 w 526"/>
                  <a:gd name="T1" fmla="*/ 0 h 989"/>
                  <a:gd name="T2" fmla="*/ 0 w 526"/>
                  <a:gd name="T3" fmla="*/ 0 h 989"/>
                  <a:gd name="T4" fmla="*/ 0 w 526"/>
                  <a:gd name="T5" fmla="*/ 0 h 989"/>
                  <a:gd name="T6" fmla="*/ 1 w 526"/>
                  <a:gd name="T7" fmla="*/ 0 h 989"/>
                  <a:gd name="T8" fmla="*/ 0 w 526"/>
                  <a:gd name="T9" fmla="*/ 0 h 989"/>
                  <a:gd name="T10" fmla="*/ 0 w 526"/>
                  <a:gd name="T11" fmla="*/ 0 h 989"/>
                  <a:gd name="T12" fmla="*/ 0 w 526"/>
                  <a:gd name="T13" fmla="*/ 0 h 989"/>
                  <a:gd name="T14" fmla="*/ 0 w 526"/>
                  <a:gd name="T15" fmla="*/ 0 h 989"/>
                  <a:gd name="T16" fmla="*/ 0 w 526"/>
                  <a:gd name="T17" fmla="*/ 0 h 989"/>
                  <a:gd name="T18" fmla="*/ 0 w 526"/>
                  <a:gd name="T19" fmla="*/ 0 h 989"/>
                  <a:gd name="T20" fmla="*/ 0 w 526"/>
                  <a:gd name="T21" fmla="*/ 0 h 989"/>
                  <a:gd name="T22" fmla="*/ 0 w 526"/>
                  <a:gd name="T23" fmla="*/ 1 h 989"/>
                  <a:gd name="T24" fmla="*/ 0 w 526"/>
                  <a:gd name="T25" fmla="*/ 1 h 989"/>
                  <a:gd name="T26" fmla="*/ 0 w 526"/>
                  <a:gd name="T27" fmla="*/ 1 h 989"/>
                  <a:gd name="T28" fmla="*/ 0 w 526"/>
                  <a:gd name="T29" fmla="*/ 1 h 989"/>
                  <a:gd name="T30" fmla="*/ 0 w 526"/>
                  <a:gd name="T31" fmla="*/ 1 h 989"/>
                  <a:gd name="T32" fmla="*/ 0 w 526"/>
                  <a:gd name="T33" fmla="*/ 1 h 989"/>
                  <a:gd name="T34" fmla="*/ 0 w 526"/>
                  <a:gd name="T35" fmla="*/ 1 h 989"/>
                  <a:gd name="T36" fmla="*/ 0 w 526"/>
                  <a:gd name="T37" fmla="*/ 1 h 989"/>
                  <a:gd name="T38" fmla="*/ 0 w 526"/>
                  <a:gd name="T39" fmla="*/ 1 h 989"/>
                  <a:gd name="T40" fmla="*/ 0 w 526"/>
                  <a:gd name="T41" fmla="*/ 1 h 989"/>
                  <a:gd name="T42" fmla="*/ 0 w 526"/>
                  <a:gd name="T43" fmla="*/ 1 h 989"/>
                  <a:gd name="T44" fmla="*/ 0 w 526"/>
                  <a:gd name="T45" fmla="*/ 1 h 989"/>
                  <a:gd name="T46" fmla="*/ 0 w 526"/>
                  <a:gd name="T47" fmla="*/ 1 h 989"/>
                  <a:gd name="T48" fmla="*/ 0 w 526"/>
                  <a:gd name="T49" fmla="*/ 1 h 989"/>
                  <a:gd name="T50" fmla="*/ 0 w 526"/>
                  <a:gd name="T51" fmla="*/ 1 h 989"/>
                  <a:gd name="T52" fmla="*/ 0 w 526"/>
                  <a:gd name="T53" fmla="*/ 1 h 989"/>
                  <a:gd name="T54" fmla="*/ 0 w 526"/>
                  <a:gd name="T55" fmla="*/ 1 h 989"/>
                  <a:gd name="T56" fmla="*/ 0 w 526"/>
                  <a:gd name="T57" fmla="*/ 1 h 989"/>
                  <a:gd name="T58" fmla="*/ 0 w 526"/>
                  <a:gd name="T59" fmla="*/ 0 h 989"/>
                  <a:gd name="T60" fmla="*/ 0 w 526"/>
                  <a:gd name="T61" fmla="*/ 0 h 989"/>
                  <a:gd name="T62" fmla="*/ 0 w 526"/>
                  <a:gd name="T63" fmla="*/ 0 h 989"/>
                  <a:gd name="T64" fmla="*/ 0 w 526"/>
                  <a:gd name="T65" fmla="*/ 0 h 989"/>
                  <a:gd name="T66" fmla="*/ 0 w 526"/>
                  <a:gd name="T67" fmla="*/ 0 h 989"/>
                  <a:gd name="T68" fmla="*/ 0 w 526"/>
                  <a:gd name="T69" fmla="*/ 0 h 989"/>
                  <a:gd name="T70" fmla="*/ 0 w 526"/>
                  <a:gd name="T71" fmla="*/ 0 h 989"/>
                  <a:gd name="T72" fmla="*/ 0 w 526"/>
                  <a:gd name="T73" fmla="*/ 0 h 989"/>
                  <a:gd name="T74" fmla="*/ 0 w 526"/>
                  <a:gd name="T75" fmla="*/ 0 h 9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26"/>
                  <a:gd name="T115" fmla="*/ 0 h 989"/>
                  <a:gd name="T116" fmla="*/ 526 w 526"/>
                  <a:gd name="T117" fmla="*/ 989 h 9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26" h="989">
                    <a:moveTo>
                      <a:pt x="399" y="40"/>
                    </a:moveTo>
                    <a:lnTo>
                      <a:pt x="457" y="0"/>
                    </a:lnTo>
                    <a:lnTo>
                      <a:pt x="498" y="0"/>
                    </a:lnTo>
                    <a:lnTo>
                      <a:pt x="526" y="31"/>
                    </a:lnTo>
                    <a:lnTo>
                      <a:pt x="511" y="92"/>
                    </a:lnTo>
                    <a:lnTo>
                      <a:pt x="476" y="131"/>
                    </a:lnTo>
                    <a:lnTo>
                      <a:pt x="411" y="171"/>
                    </a:lnTo>
                    <a:lnTo>
                      <a:pt x="285" y="229"/>
                    </a:lnTo>
                    <a:lnTo>
                      <a:pt x="126" y="329"/>
                    </a:lnTo>
                    <a:lnTo>
                      <a:pt x="65" y="333"/>
                    </a:lnTo>
                    <a:lnTo>
                      <a:pt x="99" y="426"/>
                    </a:lnTo>
                    <a:lnTo>
                      <a:pt x="167" y="527"/>
                    </a:lnTo>
                    <a:lnTo>
                      <a:pt x="224" y="650"/>
                    </a:lnTo>
                    <a:lnTo>
                      <a:pt x="247" y="777"/>
                    </a:lnTo>
                    <a:lnTo>
                      <a:pt x="236" y="817"/>
                    </a:lnTo>
                    <a:lnTo>
                      <a:pt x="201" y="844"/>
                    </a:lnTo>
                    <a:lnTo>
                      <a:pt x="155" y="861"/>
                    </a:lnTo>
                    <a:lnTo>
                      <a:pt x="111" y="900"/>
                    </a:lnTo>
                    <a:lnTo>
                      <a:pt x="91" y="940"/>
                    </a:lnTo>
                    <a:lnTo>
                      <a:pt x="80" y="989"/>
                    </a:lnTo>
                    <a:lnTo>
                      <a:pt x="45" y="989"/>
                    </a:lnTo>
                    <a:lnTo>
                      <a:pt x="34" y="953"/>
                    </a:lnTo>
                    <a:lnTo>
                      <a:pt x="57" y="896"/>
                    </a:lnTo>
                    <a:lnTo>
                      <a:pt x="121" y="857"/>
                    </a:lnTo>
                    <a:lnTo>
                      <a:pt x="160" y="817"/>
                    </a:lnTo>
                    <a:lnTo>
                      <a:pt x="194" y="796"/>
                    </a:lnTo>
                    <a:lnTo>
                      <a:pt x="206" y="755"/>
                    </a:lnTo>
                    <a:lnTo>
                      <a:pt x="190" y="650"/>
                    </a:lnTo>
                    <a:lnTo>
                      <a:pt x="137" y="571"/>
                    </a:lnTo>
                    <a:lnTo>
                      <a:pt x="91" y="501"/>
                    </a:lnTo>
                    <a:lnTo>
                      <a:pt x="34" y="422"/>
                    </a:lnTo>
                    <a:lnTo>
                      <a:pt x="0" y="347"/>
                    </a:lnTo>
                    <a:lnTo>
                      <a:pt x="0" y="303"/>
                    </a:lnTo>
                    <a:lnTo>
                      <a:pt x="30" y="281"/>
                    </a:lnTo>
                    <a:lnTo>
                      <a:pt x="148" y="202"/>
                    </a:lnTo>
                    <a:lnTo>
                      <a:pt x="262" y="131"/>
                    </a:lnTo>
                    <a:lnTo>
                      <a:pt x="377" y="66"/>
                    </a:lnTo>
                    <a:lnTo>
                      <a:pt x="399" y="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9" name="Freeform 55"/>
              <p:cNvSpPr>
                <a:spLocks/>
              </p:cNvSpPr>
              <p:nvPr/>
            </p:nvSpPr>
            <p:spPr bwMode="auto">
              <a:xfrm>
                <a:off x="1677" y="3732"/>
                <a:ext cx="58" cy="179"/>
              </a:xfrm>
              <a:custGeom>
                <a:avLst/>
                <a:gdLst>
                  <a:gd name="T0" fmla="*/ 0 w 350"/>
                  <a:gd name="T1" fmla="*/ 0 h 1073"/>
                  <a:gd name="T2" fmla="*/ 0 w 350"/>
                  <a:gd name="T3" fmla="*/ 0 h 1073"/>
                  <a:gd name="T4" fmla="*/ 0 w 350"/>
                  <a:gd name="T5" fmla="*/ 0 h 1073"/>
                  <a:gd name="T6" fmla="*/ 0 w 350"/>
                  <a:gd name="T7" fmla="*/ 0 h 1073"/>
                  <a:gd name="T8" fmla="*/ 0 w 350"/>
                  <a:gd name="T9" fmla="*/ 0 h 1073"/>
                  <a:gd name="T10" fmla="*/ 0 w 350"/>
                  <a:gd name="T11" fmla="*/ 0 h 1073"/>
                  <a:gd name="T12" fmla="*/ 0 w 350"/>
                  <a:gd name="T13" fmla="*/ 0 h 1073"/>
                  <a:gd name="T14" fmla="*/ 0 w 350"/>
                  <a:gd name="T15" fmla="*/ 0 h 1073"/>
                  <a:gd name="T16" fmla="*/ 0 w 350"/>
                  <a:gd name="T17" fmla="*/ 0 h 1073"/>
                  <a:gd name="T18" fmla="*/ 0 w 350"/>
                  <a:gd name="T19" fmla="*/ 1 h 1073"/>
                  <a:gd name="T20" fmla="*/ 0 w 350"/>
                  <a:gd name="T21" fmla="*/ 1 h 1073"/>
                  <a:gd name="T22" fmla="*/ 0 w 350"/>
                  <a:gd name="T23" fmla="*/ 1 h 1073"/>
                  <a:gd name="T24" fmla="*/ 0 w 350"/>
                  <a:gd name="T25" fmla="*/ 1 h 1073"/>
                  <a:gd name="T26" fmla="*/ 0 w 350"/>
                  <a:gd name="T27" fmla="*/ 1 h 1073"/>
                  <a:gd name="T28" fmla="*/ 0 w 350"/>
                  <a:gd name="T29" fmla="*/ 1 h 1073"/>
                  <a:gd name="T30" fmla="*/ 0 w 350"/>
                  <a:gd name="T31" fmla="*/ 1 h 1073"/>
                  <a:gd name="T32" fmla="*/ 0 w 350"/>
                  <a:gd name="T33" fmla="*/ 1 h 1073"/>
                  <a:gd name="T34" fmla="*/ 0 w 350"/>
                  <a:gd name="T35" fmla="*/ 1 h 1073"/>
                  <a:gd name="T36" fmla="*/ 0 w 350"/>
                  <a:gd name="T37" fmla="*/ 1 h 1073"/>
                  <a:gd name="T38" fmla="*/ 0 w 350"/>
                  <a:gd name="T39" fmla="*/ 1 h 1073"/>
                  <a:gd name="T40" fmla="*/ 0 w 350"/>
                  <a:gd name="T41" fmla="*/ 1 h 1073"/>
                  <a:gd name="T42" fmla="*/ 0 w 350"/>
                  <a:gd name="T43" fmla="*/ 1 h 1073"/>
                  <a:gd name="T44" fmla="*/ 0 w 350"/>
                  <a:gd name="T45" fmla="*/ 1 h 1073"/>
                  <a:gd name="T46" fmla="*/ 0 w 350"/>
                  <a:gd name="T47" fmla="*/ 1 h 1073"/>
                  <a:gd name="T48" fmla="*/ 0 w 350"/>
                  <a:gd name="T49" fmla="*/ 1 h 1073"/>
                  <a:gd name="T50" fmla="*/ 0 w 350"/>
                  <a:gd name="T51" fmla="*/ 1 h 1073"/>
                  <a:gd name="T52" fmla="*/ 0 w 350"/>
                  <a:gd name="T53" fmla="*/ 1 h 1073"/>
                  <a:gd name="T54" fmla="*/ 0 w 350"/>
                  <a:gd name="T55" fmla="*/ 1 h 1073"/>
                  <a:gd name="T56" fmla="*/ 0 w 350"/>
                  <a:gd name="T57" fmla="*/ 1 h 1073"/>
                  <a:gd name="T58" fmla="*/ 0 w 350"/>
                  <a:gd name="T59" fmla="*/ 1 h 1073"/>
                  <a:gd name="T60" fmla="*/ 0 w 350"/>
                  <a:gd name="T61" fmla="*/ 0 h 1073"/>
                  <a:gd name="T62" fmla="*/ 0 w 350"/>
                  <a:gd name="T63" fmla="*/ 0 h 1073"/>
                  <a:gd name="T64" fmla="*/ 0 w 350"/>
                  <a:gd name="T65" fmla="*/ 0 h 1073"/>
                  <a:gd name="T66" fmla="*/ 0 w 350"/>
                  <a:gd name="T67" fmla="*/ 0 h 1073"/>
                  <a:gd name="T68" fmla="*/ 0 w 350"/>
                  <a:gd name="T69" fmla="*/ 0 h 1073"/>
                  <a:gd name="T70" fmla="*/ 0 w 350"/>
                  <a:gd name="T71" fmla="*/ 0 h 107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0"/>
                  <a:gd name="T109" fmla="*/ 0 h 1073"/>
                  <a:gd name="T110" fmla="*/ 350 w 350"/>
                  <a:gd name="T111" fmla="*/ 1073 h 107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0" h="1073">
                    <a:moveTo>
                      <a:pt x="64" y="124"/>
                    </a:moveTo>
                    <a:lnTo>
                      <a:pt x="18" y="53"/>
                    </a:lnTo>
                    <a:lnTo>
                      <a:pt x="34" y="0"/>
                    </a:lnTo>
                    <a:lnTo>
                      <a:pt x="80" y="0"/>
                    </a:lnTo>
                    <a:lnTo>
                      <a:pt x="133" y="57"/>
                    </a:lnTo>
                    <a:lnTo>
                      <a:pt x="201" y="176"/>
                    </a:lnTo>
                    <a:lnTo>
                      <a:pt x="239" y="291"/>
                    </a:lnTo>
                    <a:lnTo>
                      <a:pt x="273" y="400"/>
                    </a:lnTo>
                    <a:lnTo>
                      <a:pt x="285" y="502"/>
                    </a:lnTo>
                    <a:lnTo>
                      <a:pt x="281" y="554"/>
                    </a:lnTo>
                    <a:lnTo>
                      <a:pt x="247" y="620"/>
                    </a:lnTo>
                    <a:lnTo>
                      <a:pt x="190" y="795"/>
                    </a:lnTo>
                    <a:lnTo>
                      <a:pt x="126" y="897"/>
                    </a:lnTo>
                    <a:lnTo>
                      <a:pt x="110" y="941"/>
                    </a:lnTo>
                    <a:lnTo>
                      <a:pt x="171" y="950"/>
                    </a:lnTo>
                    <a:lnTo>
                      <a:pt x="251" y="950"/>
                    </a:lnTo>
                    <a:lnTo>
                      <a:pt x="350" y="990"/>
                    </a:lnTo>
                    <a:lnTo>
                      <a:pt x="342" y="1021"/>
                    </a:lnTo>
                    <a:lnTo>
                      <a:pt x="327" y="1055"/>
                    </a:lnTo>
                    <a:lnTo>
                      <a:pt x="296" y="1073"/>
                    </a:lnTo>
                    <a:lnTo>
                      <a:pt x="236" y="1047"/>
                    </a:lnTo>
                    <a:lnTo>
                      <a:pt x="171" y="1007"/>
                    </a:lnTo>
                    <a:lnTo>
                      <a:pt x="80" y="1003"/>
                    </a:lnTo>
                    <a:lnTo>
                      <a:pt x="23" y="1016"/>
                    </a:lnTo>
                    <a:lnTo>
                      <a:pt x="0" y="994"/>
                    </a:lnTo>
                    <a:lnTo>
                      <a:pt x="0" y="963"/>
                    </a:lnTo>
                    <a:lnTo>
                      <a:pt x="30" y="928"/>
                    </a:lnTo>
                    <a:lnTo>
                      <a:pt x="80" y="871"/>
                    </a:lnTo>
                    <a:lnTo>
                      <a:pt x="167" y="726"/>
                    </a:lnTo>
                    <a:lnTo>
                      <a:pt x="205" y="598"/>
                    </a:lnTo>
                    <a:lnTo>
                      <a:pt x="216" y="475"/>
                    </a:lnTo>
                    <a:lnTo>
                      <a:pt x="213" y="409"/>
                    </a:lnTo>
                    <a:lnTo>
                      <a:pt x="182" y="291"/>
                    </a:lnTo>
                    <a:lnTo>
                      <a:pt x="103" y="163"/>
                    </a:lnTo>
                    <a:lnTo>
                      <a:pt x="46" y="97"/>
                    </a:lnTo>
                    <a:lnTo>
                      <a:pt x="64" y="1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00" name="Freeform 56"/>
              <p:cNvSpPr>
                <a:spLocks/>
              </p:cNvSpPr>
              <p:nvPr/>
            </p:nvSpPr>
            <p:spPr bwMode="auto">
              <a:xfrm>
                <a:off x="1587" y="3720"/>
                <a:ext cx="86" cy="197"/>
              </a:xfrm>
              <a:custGeom>
                <a:avLst/>
                <a:gdLst>
                  <a:gd name="T0" fmla="*/ 0 w 514"/>
                  <a:gd name="T1" fmla="*/ 0 h 1182"/>
                  <a:gd name="T2" fmla="*/ 0 w 514"/>
                  <a:gd name="T3" fmla="*/ 0 h 1182"/>
                  <a:gd name="T4" fmla="*/ 0 w 514"/>
                  <a:gd name="T5" fmla="*/ 0 h 1182"/>
                  <a:gd name="T6" fmla="*/ 0 w 514"/>
                  <a:gd name="T7" fmla="*/ 0 h 1182"/>
                  <a:gd name="T8" fmla="*/ 0 w 514"/>
                  <a:gd name="T9" fmla="*/ 0 h 1182"/>
                  <a:gd name="T10" fmla="*/ 0 w 514"/>
                  <a:gd name="T11" fmla="*/ 0 h 1182"/>
                  <a:gd name="T12" fmla="*/ 0 w 514"/>
                  <a:gd name="T13" fmla="*/ 0 h 1182"/>
                  <a:gd name="T14" fmla="*/ 0 w 514"/>
                  <a:gd name="T15" fmla="*/ 0 h 1182"/>
                  <a:gd name="T16" fmla="*/ 0 w 514"/>
                  <a:gd name="T17" fmla="*/ 0 h 1182"/>
                  <a:gd name="T18" fmla="*/ 0 w 514"/>
                  <a:gd name="T19" fmla="*/ 0 h 1182"/>
                  <a:gd name="T20" fmla="*/ 0 w 514"/>
                  <a:gd name="T21" fmla="*/ 0 h 1182"/>
                  <a:gd name="T22" fmla="*/ 0 w 514"/>
                  <a:gd name="T23" fmla="*/ 0 h 1182"/>
                  <a:gd name="T24" fmla="*/ 0 w 514"/>
                  <a:gd name="T25" fmla="*/ 1 h 1182"/>
                  <a:gd name="T26" fmla="*/ 0 w 514"/>
                  <a:gd name="T27" fmla="*/ 1 h 1182"/>
                  <a:gd name="T28" fmla="*/ 0 w 514"/>
                  <a:gd name="T29" fmla="*/ 1 h 1182"/>
                  <a:gd name="T30" fmla="*/ 0 w 514"/>
                  <a:gd name="T31" fmla="*/ 1 h 1182"/>
                  <a:gd name="T32" fmla="*/ 0 w 514"/>
                  <a:gd name="T33" fmla="*/ 1 h 1182"/>
                  <a:gd name="T34" fmla="*/ 0 w 514"/>
                  <a:gd name="T35" fmla="*/ 1 h 1182"/>
                  <a:gd name="T36" fmla="*/ 0 w 514"/>
                  <a:gd name="T37" fmla="*/ 1 h 1182"/>
                  <a:gd name="T38" fmla="*/ 0 w 514"/>
                  <a:gd name="T39" fmla="*/ 1 h 1182"/>
                  <a:gd name="T40" fmla="*/ 0 w 514"/>
                  <a:gd name="T41" fmla="*/ 1 h 1182"/>
                  <a:gd name="T42" fmla="*/ 0 w 514"/>
                  <a:gd name="T43" fmla="*/ 1 h 1182"/>
                  <a:gd name="T44" fmla="*/ 0 w 514"/>
                  <a:gd name="T45" fmla="*/ 1 h 1182"/>
                  <a:gd name="T46" fmla="*/ 0 w 514"/>
                  <a:gd name="T47" fmla="*/ 1 h 1182"/>
                  <a:gd name="T48" fmla="*/ 0 w 514"/>
                  <a:gd name="T49" fmla="*/ 1 h 1182"/>
                  <a:gd name="T50" fmla="*/ 0 w 514"/>
                  <a:gd name="T51" fmla="*/ 1 h 1182"/>
                  <a:gd name="T52" fmla="*/ 0 w 514"/>
                  <a:gd name="T53" fmla="*/ 1 h 1182"/>
                  <a:gd name="T54" fmla="*/ 0 w 514"/>
                  <a:gd name="T55" fmla="*/ 1 h 1182"/>
                  <a:gd name="T56" fmla="*/ 0 w 514"/>
                  <a:gd name="T57" fmla="*/ 1 h 1182"/>
                  <a:gd name="T58" fmla="*/ 0 w 514"/>
                  <a:gd name="T59" fmla="*/ 1 h 1182"/>
                  <a:gd name="T60" fmla="*/ 0 w 514"/>
                  <a:gd name="T61" fmla="*/ 1 h 1182"/>
                  <a:gd name="T62" fmla="*/ 0 w 514"/>
                  <a:gd name="T63" fmla="*/ 1 h 1182"/>
                  <a:gd name="T64" fmla="*/ 0 w 514"/>
                  <a:gd name="T65" fmla="*/ 1 h 1182"/>
                  <a:gd name="T66" fmla="*/ 0 w 514"/>
                  <a:gd name="T67" fmla="*/ 1 h 1182"/>
                  <a:gd name="T68" fmla="*/ 0 w 514"/>
                  <a:gd name="T69" fmla="*/ 1 h 1182"/>
                  <a:gd name="T70" fmla="*/ 0 w 514"/>
                  <a:gd name="T71" fmla="*/ 0 h 1182"/>
                  <a:gd name="T72" fmla="*/ 0 w 514"/>
                  <a:gd name="T73" fmla="*/ 0 h 1182"/>
                  <a:gd name="T74" fmla="*/ 0 w 514"/>
                  <a:gd name="T75" fmla="*/ 0 h 1182"/>
                  <a:gd name="T76" fmla="*/ 0 w 514"/>
                  <a:gd name="T77" fmla="*/ 0 h 118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14"/>
                  <a:gd name="T118" fmla="*/ 0 h 1182"/>
                  <a:gd name="T119" fmla="*/ 514 w 514"/>
                  <a:gd name="T120" fmla="*/ 1182 h 118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14" h="1182">
                    <a:moveTo>
                      <a:pt x="301" y="207"/>
                    </a:moveTo>
                    <a:lnTo>
                      <a:pt x="376" y="92"/>
                    </a:lnTo>
                    <a:lnTo>
                      <a:pt x="445" y="0"/>
                    </a:lnTo>
                    <a:lnTo>
                      <a:pt x="491" y="9"/>
                    </a:lnTo>
                    <a:lnTo>
                      <a:pt x="514" y="48"/>
                    </a:lnTo>
                    <a:lnTo>
                      <a:pt x="514" y="119"/>
                    </a:lnTo>
                    <a:lnTo>
                      <a:pt x="471" y="158"/>
                    </a:lnTo>
                    <a:lnTo>
                      <a:pt x="399" y="211"/>
                    </a:lnTo>
                    <a:lnTo>
                      <a:pt x="342" y="276"/>
                    </a:lnTo>
                    <a:lnTo>
                      <a:pt x="278" y="365"/>
                    </a:lnTo>
                    <a:lnTo>
                      <a:pt x="252" y="431"/>
                    </a:lnTo>
                    <a:lnTo>
                      <a:pt x="221" y="510"/>
                    </a:lnTo>
                    <a:lnTo>
                      <a:pt x="206" y="615"/>
                    </a:lnTo>
                    <a:lnTo>
                      <a:pt x="206" y="712"/>
                    </a:lnTo>
                    <a:lnTo>
                      <a:pt x="221" y="830"/>
                    </a:lnTo>
                    <a:lnTo>
                      <a:pt x="262" y="945"/>
                    </a:lnTo>
                    <a:lnTo>
                      <a:pt x="296" y="1011"/>
                    </a:lnTo>
                    <a:lnTo>
                      <a:pt x="319" y="1054"/>
                    </a:lnTo>
                    <a:lnTo>
                      <a:pt x="319" y="1090"/>
                    </a:lnTo>
                    <a:lnTo>
                      <a:pt x="296" y="1103"/>
                    </a:lnTo>
                    <a:lnTo>
                      <a:pt x="244" y="1103"/>
                    </a:lnTo>
                    <a:lnTo>
                      <a:pt x="160" y="1121"/>
                    </a:lnTo>
                    <a:lnTo>
                      <a:pt x="95" y="1147"/>
                    </a:lnTo>
                    <a:lnTo>
                      <a:pt x="57" y="1182"/>
                    </a:lnTo>
                    <a:lnTo>
                      <a:pt x="23" y="1169"/>
                    </a:lnTo>
                    <a:lnTo>
                      <a:pt x="0" y="1121"/>
                    </a:lnTo>
                    <a:lnTo>
                      <a:pt x="3" y="1080"/>
                    </a:lnTo>
                    <a:lnTo>
                      <a:pt x="68" y="1050"/>
                    </a:lnTo>
                    <a:lnTo>
                      <a:pt x="171" y="1041"/>
                    </a:lnTo>
                    <a:lnTo>
                      <a:pt x="266" y="1041"/>
                    </a:lnTo>
                    <a:lnTo>
                      <a:pt x="229" y="989"/>
                    </a:lnTo>
                    <a:lnTo>
                      <a:pt x="209" y="923"/>
                    </a:lnTo>
                    <a:lnTo>
                      <a:pt x="183" y="830"/>
                    </a:lnTo>
                    <a:lnTo>
                      <a:pt x="152" y="734"/>
                    </a:lnTo>
                    <a:lnTo>
                      <a:pt x="152" y="619"/>
                    </a:lnTo>
                    <a:lnTo>
                      <a:pt x="160" y="510"/>
                    </a:lnTo>
                    <a:lnTo>
                      <a:pt x="194" y="409"/>
                    </a:lnTo>
                    <a:lnTo>
                      <a:pt x="255" y="276"/>
                    </a:lnTo>
                    <a:lnTo>
                      <a:pt x="301" y="20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393" name="Text Box 57"/>
            <p:cNvSpPr txBox="1">
              <a:spLocks noChangeArrowheads="1"/>
            </p:cNvSpPr>
            <p:nvPr/>
          </p:nvSpPr>
          <p:spPr bwMode="auto">
            <a:xfrm>
              <a:off x="4704" y="3485"/>
              <a:ext cx="7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000">
                  <a:latin typeface="Tahoma" charset="0"/>
                  <a:cs typeface="Tahoma" charset="0"/>
                </a:rPr>
                <a:t>DEALLOCATE </a:t>
              </a:r>
              <a:br>
                <a:rPr lang="en-US" sz="1000">
                  <a:latin typeface="Tahoma" charset="0"/>
                  <a:cs typeface="Tahoma" charset="0"/>
                </a:rPr>
              </a:br>
              <a:r>
                <a:rPr lang="en-US" sz="1000">
                  <a:latin typeface="Tahoma" charset="0"/>
                  <a:cs typeface="Tahoma" charset="0"/>
                </a:rPr>
                <a:t>stack frame.</a:t>
              </a:r>
            </a:p>
          </p:txBody>
        </p:sp>
        <p:sp>
          <p:nvSpPr>
            <p:cNvPr id="58394" name="Line 58"/>
            <p:cNvSpPr>
              <a:spLocks noChangeShapeType="1"/>
            </p:cNvSpPr>
            <p:nvPr/>
          </p:nvSpPr>
          <p:spPr bwMode="auto">
            <a:xfrm flipV="1">
              <a:off x="4643" y="3627"/>
              <a:ext cx="96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08686" name="Text Box 78"/>
          <p:cNvSpPr txBox="1">
            <a:spLocks noChangeArrowheads="1"/>
          </p:cNvSpPr>
          <p:nvPr/>
        </p:nvSpPr>
        <p:spPr bwMode="auto">
          <a:xfrm>
            <a:off x="1703388" y="5143500"/>
            <a:ext cx="18335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200">
                <a:latin typeface="Tahoma" charset="0"/>
                <a:cs typeface="Tahoma" charset="0"/>
              </a:rPr>
              <a:t>A: Don’</a:t>
            </a:r>
            <a:r>
              <a:rPr lang="en-US" altLang="ja-JP" sz="1200">
                <a:latin typeface="Tahoma" charset="0"/>
                <a:cs typeface="Tahoma" charset="0"/>
              </a:rPr>
              <a:t>t have local</a:t>
            </a:r>
          </a:p>
          <a:p>
            <a:pPr algn="l"/>
            <a:r>
              <a:rPr lang="en-US" sz="1200">
                <a:latin typeface="Tahoma" charset="0"/>
                <a:cs typeface="Tahoma" charset="0"/>
              </a:rPr>
              <a:t>    variables or spilled</a:t>
            </a:r>
          </a:p>
          <a:p>
            <a:pPr algn="l"/>
            <a:r>
              <a:rPr lang="en-US" sz="1200">
                <a:latin typeface="Tahoma" charset="0"/>
                <a:cs typeface="Tahoma" charset="0"/>
              </a:rPr>
              <a:t>    args.</a:t>
            </a:r>
          </a:p>
        </p:txBody>
      </p: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1143000" y="4610100"/>
            <a:ext cx="2586038" cy="1798638"/>
            <a:chOff x="720" y="2904"/>
            <a:chExt cx="1629" cy="1133"/>
          </a:xfrm>
        </p:grpSpPr>
        <p:grpSp>
          <p:nvGrpSpPr>
            <p:cNvPr id="58383" name="Group 76"/>
            <p:cNvGrpSpPr>
              <a:grpSpLocks/>
            </p:cNvGrpSpPr>
            <p:nvPr/>
          </p:nvGrpSpPr>
          <p:grpSpPr bwMode="auto">
            <a:xfrm flipH="1">
              <a:off x="720" y="3093"/>
              <a:ext cx="469" cy="944"/>
              <a:chOff x="1033" y="3022"/>
              <a:chExt cx="469" cy="944"/>
            </a:xfrm>
          </p:grpSpPr>
          <p:sp>
            <p:nvSpPr>
              <p:cNvPr id="58386" name="Freeform 69"/>
              <p:cNvSpPr>
                <a:spLocks/>
              </p:cNvSpPr>
              <p:nvPr/>
            </p:nvSpPr>
            <p:spPr bwMode="auto">
              <a:xfrm>
                <a:off x="1033" y="3311"/>
                <a:ext cx="184" cy="322"/>
              </a:xfrm>
              <a:custGeom>
                <a:avLst/>
                <a:gdLst>
                  <a:gd name="T0" fmla="*/ 5 w 505"/>
                  <a:gd name="T1" fmla="*/ 3 h 835"/>
                  <a:gd name="T2" fmla="*/ 5 w 505"/>
                  <a:gd name="T3" fmla="*/ 2 h 835"/>
                  <a:gd name="T4" fmla="*/ 7 w 505"/>
                  <a:gd name="T5" fmla="*/ 0 h 835"/>
                  <a:gd name="T6" fmla="*/ 8 w 505"/>
                  <a:gd name="T7" fmla="*/ 0 h 835"/>
                  <a:gd name="T8" fmla="*/ 9 w 505"/>
                  <a:gd name="T9" fmla="*/ 0 h 835"/>
                  <a:gd name="T10" fmla="*/ 9 w 505"/>
                  <a:gd name="T11" fmla="*/ 1 h 835"/>
                  <a:gd name="T12" fmla="*/ 8 w 505"/>
                  <a:gd name="T13" fmla="*/ 2 h 835"/>
                  <a:gd name="T14" fmla="*/ 7 w 505"/>
                  <a:gd name="T15" fmla="*/ 3 h 835"/>
                  <a:gd name="T16" fmla="*/ 5 w 505"/>
                  <a:gd name="T17" fmla="*/ 4 h 835"/>
                  <a:gd name="T18" fmla="*/ 2 w 505"/>
                  <a:gd name="T19" fmla="*/ 6 h 835"/>
                  <a:gd name="T20" fmla="*/ 1 w 505"/>
                  <a:gd name="T21" fmla="*/ 7 h 835"/>
                  <a:gd name="T22" fmla="*/ 1 w 505"/>
                  <a:gd name="T23" fmla="*/ 7 h 835"/>
                  <a:gd name="T24" fmla="*/ 1 w 505"/>
                  <a:gd name="T25" fmla="*/ 8 h 835"/>
                  <a:gd name="T26" fmla="*/ 3 w 505"/>
                  <a:gd name="T27" fmla="*/ 10 h 835"/>
                  <a:gd name="T28" fmla="*/ 4 w 505"/>
                  <a:gd name="T29" fmla="*/ 11 h 835"/>
                  <a:gd name="T30" fmla="*/ 6 w 505"/>
                  <a:gd name="T31" fmla="*/ 13 h 835"/>
                  <a:gd name="T32" fmla="*/ 7 w 505"/>
                  <a:gd name="T33" fmla="*/ 14 h 835"/>
                  <a:gd name="T34" fmla="*/ 7 w 505"/>
                  <a:gd name="T35" fmla="*/ 15 h 835"/>
                  <a:gd name="T36" fmla="*/ 6 w 505"/>
                  <a:gd name="T37" fmla="*/ 15 h 835"/>
                  <a:gd name="T38" fmla="*/ 4 w 505"/>
                  <a:gd name="T39" fmla="*/ 15 h 835"/>
                  <a:gd name="T40" fmla="*/ 4 w 505"/>
                  <a:gd name="T41" fmla="*/ 15 h 835"/>
                  <a:gd name="T42" fmla="*/ 3 w 505"/>
                  <a:gd name="T43" fmla="*/ 17 h 835"/>
                  <a:gd name="T44" fmla="*/ 3 w 505"/>
                  <a:gd name="T45" fmla="*/ 18 h 835"/>
                  <a:gd name="T46" fmla="*/ 3 w 505"/>
                  <a:gd name="T47" fmla="*/ 19 h 835"/>
                  <a:gd name="T48" fmla="*/ 2 w 505"/>
                  <a:gd name="T49" fmla="*/ 18 h 835"/>
                  <a:gd name="T50" fmla="*/ 2 w 505"/>
                  <a:gd name="T51" fmla="*/ 16 h 835"/>
                  <a:gd name="T52" fmla="*/ 3 w 505"/>
                  <a:gd name="T53" fmla="*/ 15 h 835"/>
                  <a:gd name="T54" fmla="*/ 4 w 505"/>
                  <a:gd name="T55" fmla="*/ 14 h 835"/>
                  <a:gd name="T56" fmla="*/ 5 w 505"/>
                  <a:gd name="T57" fmla="*/ 14 h 835"/>
                  <a:gd name="T58" fmla="*/ 5 w 505"/>
                  <a:gd name="T59" fmla="*/ 13 h 835"/>
                  <a:gd name="T60" fmla="*/ 5 w 505"/>
                  <a:gd name="T61" fmla="*/ 12 h 835"/>
                  <a:gd name="T62" fmla="*/ 2 w 505"/>
                  <a:gd name="T63" fmla="*/ 10 h 835"/>
                  <a:gd name="T64" fmla="*/ 1 w 505"/>
                  <a:gd name="T65" fmla="*/ 9 h 835"/>
                  <a:gd name="T66" fmla="*/ 0 w 505"/>
                  <a:gd name="T67" fmla="*/ 8 h 835"/>
                  <a:gd name="T68" fmla="*/ 0 w 505"/>
                  <a:gd name="T69" fmla="*/ 7 h 835"/>
                  <a:gd name="T70" fmla="*/ 0 w 505"/>
                  <a:gd name="T71" fmla="*/ 6 h 835"/>
                  <a:gd name="T72" fmla="*/ 1 w 505"/>
                  <a:gd name="T73" fmla="*/ 5 h 835"/>
                  <a:gd name="T74" fmla="*/ 3 w 505"/>
                  <a:gd name="T75" fmla="*/ 4 h 835"/>
                  <a:gd name="T76" fmla="*/ 4 w 505"/>
                  <a:gd name="T77" fmla="*/ 3 h 835"/>
                  <a:gd name="T78" fmla="*/ 5 w 505"/>
                  <a:gd name="T79" fmla="*/ 3 h 8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05"/>
                  <a:gd name="T121" fmla="*/ 0 h 835"/>
                  <a:gd name="T122" fmla="*/ 505 w 505"/>
                  <a:gd name="T123" fmla="*/ 835 h 8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05" h="835">
                    <a:moveTo>
                      <a:pt x="267" y="124"/>
                    </a:moveTo>
                    <a:lnTo>
                      <a:pt x="319" y="72"/>
                    </a:lnTo>
                    <a:lnTo>
                      <a:pt x="392" y="21"/>
                    </a:lnTo>
                    <a:lnTo>
                      <a:pt x="443" y="0"/>
                    </a:lnTo>
                    <a:lnTo>
                      <a:pt x="505" y="4"/>
                    </a:lnTo>
                    <a:lnTo>
                      <a:pt x="505" y="52"/>
                    </a:lnTo>
                    <a:lnTo>
                      <a:pt x="474" y="93"/>
                    </a:lnTo>
                    <a:lnTo>
                      <a:pt x="416" y="124"/>
                    </a:lnTo>
                    <a:lnTo>
                      <a:pt x="271" y="190"/>
                    </a:lnTo>
                    <a:lnTo>
                      <a:pt x="133" y="269"/>
                    </a:lnTo>
                    <a:lnTo>
                      <a:pt x="75" y="289"/>
                    </a:lnTo>
                    <a:lnTo>
                      <a:pt x="55" y="320"/>
                    </a:lnTo>
                    <a:lnTo>
                      <a:pt x="75" y="351"/>
                    </a:lnTo>
                    <a:lnTo>
                      <a:pt x="195" y="467"/>
                    </a:lnTo>
                    <a:lnTo>
                      <a:pt x="250" y="505"/>
                    </a:lnTo>
                    <a:lnTo>
                      <a:pt x="332" y="570"/>
                    </a:lnTo>
                    <a:lnTo>
                      <a:pt x="416" y="632"/>
                    </a:lnTo>
                    <a:lnTo>
                      <a:pt x="412" y="663"/>
                    </a:lnTo>
                    <a:lnTo>
                      <a:pt x="350" y="673"/>
                    </a:lnTo>
                    <a:lnTo>
                      <a:pt x="257" y="673"/>
                    </a:lnTo>
                    <a:lnTo>
                      <a:pt x="199" y="704"/>
                    </a:lnTo>
                    <a:lnTo>
                      <a:pt x="178" y="783"/>
                    </a:lnTo>
                    <a:lnTo>
                      <a:pt x="178" y="825"/>
                    </a:lnTo>
                    <a:lnTo>
                      <a:pt x="154" y="835"/>
                    </a:lnTo>
                    <a:lnTo>
                      <a:pt x="116" y="797"/>
                    </a:lnTo>
                    <a:lnTo>
                      <a:pt x="123" y="731"/>
                    </a:lnTo>
                    <a:lnTo>
                      <a:pt x="157" y="683"/>
                    </a:lnTo>
                    <a:lnTo>
                      <a:pt x="226" y="642"/>
                    </a:lnTo>
                    <a:lnTo>
                      <a:pt x="301" y="622"/>
                    </a:lnTo>
                    <a:lnTo>
                      <a:pt x="308" y="601"/>
                    </a:lnTo>
                    <a:lnTo>
                      <a:pt x="271" y="560"/>
                    </a:lnTo>
                    <a:lnTo>
                      <a:pt x="113" y="457"/>
                    </a:lnTo>
                    <a:lnTo>
                      <a:pt x="65" y="416"/>
                    </a:lnTo>
                    <a:lnTo>
                      <a:pt x="20" y="361"/>
                    </a:lnTo>
                    <a:lnTo>
                      <a:pt x="0" y="299"/>
                    </a:lnTo>
                    <a:lnTo>
                      <a:pt x="13" y="262"/>
                    </a:lnTo>
                    <a:lnTo>
                      <a:pt x="92" y="238"/>
                    </a:lnTo>
                    <a:lnTo>
                      <a:pt x="188" y="197"/>
                    </a:lnTo>
                    <a:lnTo>
                      <a:pt x="250" y="154"/>
                    </a:lnTo>
                    <a:lnTo>
                      <a:pt x="267" y="12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7" name="Freeform 70"/>
              <p:cNvSpPr>
                <a:spLocks/>
              </p:cNvSpPr>
              <p:nvPr/>
            </p:nvSpPr>
            <p:spPr bwMode="auto">
              <a:xfrm>
                <a:off x="1197" y="3297"/>
                <a:ext cx="127" cy="307"/>
              </a:xfrm>
              <a:custGeom>
                <a:avLst/>
                <a:gdLst>
                  <a:gd name="T0" fmla="*/ 1 w 351"/>
                  <a:gd name="T1" fmla="*/ 1 h 799"/>
                  <a:gd name="T2" fmla="*/ 2 w 351"/>
                  <a:gd name="T3" fmla="*/ 0 h 799"/>
                  <a:gd name="T4" fmla="*/ 3 w 351"/>
                  <a:gd name="T5" fmla="*/ 0 h 799"/>
                  <a:gd name="T6" fmla="*/ 3 w 351"/>
                  <a:gd name="T7" fmla="*/ 0 h 799"/>
                  <a:gd name="T8" fmla="*/ 4 w 351"/>
                  <a:gd name="T9" fmla="*/ 1 h 799"/>
                  <a:gd name="T10" fmla="*/ 5 w 351"/>
                  <a:gd name="T11" fmla="*/ 3 h 799"/>
                  <a:gd name="T12" fmla="*/ 6 w 351"/>
                  <a:gd name="T13" fmla="*/ 5 h 799"/>
                  <a:gd name="T14" fmla="*/ 6 w 351"/>
                  <a:gd name="T15" fmla="*/ 7 h 799"/>
                  <a:gd name="T16" fmla="*/ 6 w 351"/>
                  <a:gd name="T17" fmla="*/ 10 h 799"/>
                  <a:gd name="T18" fmla="*/ 5 w 351"/>
                  <a:gd name="T19" fmla="*/ 14 h 799"/>
                  <a:gd name="T20" fmla="*/ 4 w 351"/>
                  <a:gd name="T21" fmla="*/ 16 h 799"/>
                  <a:gd name="T22" fmla="*/ 3 w 351"/>
                  <a:gd name="T23" fmla="*/ 17 h 799"/>
                  <a:gd name="T24" fmla="*/ 2 w 351"/>
                  <a:gd name="T25" fmla="*/ 17 h 799"/>
                  <a:gd name="T26" fmla="*/ 1 w 351"/>
                  <a:gd name="T27" fmla="*/ 17 h 799"/>
                  <a:gd name="T28" fmla="*/ 0 w 351"/>
                  <a:gd name="T29" fmla="*/ 16 h 799"/>
                  <a:gd name="T30" fmla="*/ 0 w 351"/>
                  <a:gd name="T31" fmla="*/ 15 h 799"/>
                  <a:gd name="T32" fmla="*/ 0 w 351"/>
                  <a:gd name="T33" fmla="*/ 12 h 799"/>
                  <a:gd name="T34" fmla="*/ 0 w 351"/>
                  <a:gd name="T35" fmla="*/ 9 h 799"/>
                  <a:gd name="T36" fmla="*/ 1 w 351"/>
                  <a:gd name="T37" fmla="*/ 6 h 799"/>
                  <a:gd name="T38" fmla="*/ 1 w 351"/>
                  <a:gd name="T39" fmla="*/ 3 h 799"/>
                  <a:gd name="T40" fmla="*/ 1 w 351"/>
                  <a:gd name="T41" fmla="*/ 1 h 79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51"/>
                  <a:gd name="T64" fmla="*/ 0 h 799"/>
                  <a:gd name="T65" fmla="*/ 351 w 351"/>
                  <a:gd name="T66" fmla="*/ 799 h 79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51" h="799">
                    <a:moveTo>
                      <a:pt x="75" y="61"/>
                    </a:moveTo>
                    <a:lnTo>
                      <a:pt x="106" y="10"/>
                    </a:lnTo>
                    <a:lnTo>
                      <a:pt x="144" y="0"/>
                    </a:lnTo>
                    <a:lnTo>
                      <a:pt x="196" y="0"/>
                    </a:lnTo>
                    <a:lnTo>
                      <a:pt x="261" y="37"/>
                    </a:lnTo>
                    <a:lnTo>
                      <a:pt x="302" y="120"/>
                    </a:lnTo>
                    <a:lnTo>
                      <a:pt x="333" y="227"/>
                    </a:lnTo>
                    <a:lnTo>
                      <a:pt x="351" y="336"/>
                    </a:lnTo>
                    <a:lnTo>
                      <a:pt x="351" y="484"/>
                    </a:lnTo>
                    <a:lnTo>
                      <a:pt x="313" y="645"/>
                    </a:lnTo>
                    <a:lnTo>
                      <a:pt x="258" y="740"/>
                    </a:lnTo>
                    <a:lnTo>
                      <a:pt x="185" y="788"/>
                    </a:lnTo>
                    <a:lnTo>
                      <a:pt x="117" y="799"/>
                    </a:lnTo>
                    <a:lnTo>
                      <a:pt x="65" y="768"/>
                    </a:lnTo>
                    <a:lnTo>
                      <a:pt x="24" y="730"/>
                    </a:lnTo>
                    <a:lnTo>
                      <a:pt x="13" y="669"/>
                    </a:lnTo>
                    <a:lnTo>
                      <a:pt x="0" y="552"/>
                    </a:lnTo>
                    <a:lnTo>
                      <a:pt x="10" y="408"/>
                    </a:lnTo>
                    <a:lnTo>
                      <a:pt x="41" y="258"/>
                    </a:lnTo>
                    <a:lnTo>
                      <a:pt x="61" y="150"/>
                    </a:lnTo>
                    <a:lnTo>
                      <a:pt x="75" y="6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8" name="Freeform 71"/>
              <p:cNvSpPr>
                <a:spLocks/>
              </p:cNvSpPr>
              <p:nvPr/>
            </p:nvSpPr>
            <p:spPr bwMode="auto">
              <a:xfrm>
                <a:off x="1232" y="3564"/>
                <a:ext cx="74" cy="402"/>
              </a:xfrm>
              <a:custGeom>
                <a:avLst/>
                <a:gdLst>
                  <a:gd name="T0" fmla="*/ 2 w 205"/>
                  <a:gd name="T1" fmla="*/ 4 h 1043"/>
                  <a:gd name="T2" fmla="*/ 1 w 205"/>
                  <a:gd name="T3" fmla="*/ 3 h 1043"/>
                  <a:gd name="T4" fmla="*/ 1 w 205"/>
                  <a:gd name="T5" fmla="*/ 1 h 1043"/>
                  <a:gd name="T6" fmla="*/ 2 w 205"/>
                  <a:gd name="T7" fmla="*/ 0 h 1043"/>
                  <a:gd name="T8" fmla="*/ 3 w 205"/>
                  <a:gd name="T9" fmla="*/ 0 h 1043"/>
                  <a:gd name="T10" fmla="*/ 3 w 205"/>
                  <a:gd name="T11" fmla="*/ 2 h 1043"/>
                  <a:gd name="T12" fmla="*/ 3 w 205"/>
                  <a:gd name="T13" fmla="*/ 5 h 1043"/>
                  <a:gd name="T14" fmla="*/ 4 w 205"/>
                  <a:gd name="T15" fmla="*/ 8 h 1043"/>
                  <a:gd name="T16" fmla="*/ 3 w 205"/>
                  <a:gd name="T17" fmla="*/ 11 h 1043"/>
                  <a:gd name="T18" fmla="*/ 3 w 205"/>
                  <a:gd name="T19" fmla="*/ 14 h 1043"/>
                  <a:gd name="T20" fmla="*/ 3 w 205"/>
                  <a:gd name="T21" fmla="*/ 18 h 1043"/>
                  <a:gd name="T22" fmla="*/ 3 w 205"/>
                  <a:gd name="T23" fmla="*/ 20 h 1043"/>
                  <a:gd name="T24" fmla="*/ 3 w 205"/>
                  <a:gd name="T25" fmla="*/ 20 h 1043"/>
                  <a:gd name="T26" fmla="*/ 3 w 205"/>
                  <a:gd name="T27" fmla="*/ 21 h 1043"/>
                  <a:gd name="T28" fmla="*/ 1 w 205"/>
                  <a:gd name="T29" fmla="*/ 22 h 1043"/>
                  <a:gd name="T30" fmla="*/ 1 w 205"/>
                  <a:gd name="T31" fmla="*/ 23 h 1043"/>
                  <a:gd name="T32" fmla="*/ 0 w 205"/>
                  <a:gd name="T33" fmla="*/ 23 h 1043"/>
                  <a:gd name="T34" fmla="*/ 0 w 205"/>
                  <a:gd name="T35" fmla="*/ 22 h 1043"/>
                  <a:gd name="T36" fmla="*/ 0 w 205"/>
                  <a:gd name="T37" fmla="*/ 21 h 1043"/>
                  <a:gd name="T38" fmla="*/ 1 w 205"/>
                  <a:gd name="T39" fmla="*/ 20 h 1043"/>
                  <a:gd name="T40" fmla="*/ 3 w 205"/>
                  <a:gd name="T41" fmla="*/ 20 h 1043"/>
                  <a:gd name="T42" fmla="*/ 3 w 205"/>
                  <a:gd name="T43" fmla="*/ 19 h 1043"/>
                  <a:gd name="T44" fmla="*/ 2 w 205"/>
                  <a:gd name="T45" fmla="*/ 18 h 1043"/>
                  <a:gd name="T46" fmla="*/ 2 w 205"/>
                  <a:gd name="T47" fmla="*/ 15 h 1043"/>
                  <a:gd name="T48" fmla="*/ 2 w 205"/>
                  <a:gd name="T49" fmla="*/ 12 h 1043"/>
                  <a:gd name="T50" fmla="*/ 2 w 205"/>
                  <a:gd name="T51" fmla="*/ 10 h 1043"/>
                  <a:gd name="T52" fmla="*/ 2 w 205"/>
                  <a:gd name="T53" fmla="*/ 8 h 1043"/>
                  <a:gd name="T54" fmla="*/ 2 w 205"/>
                  <a:gd name="T55" fmla="*/ 5 h 1043"/>
                  <a:gd name="T56" fmla="*/ 2 w 205"/>
                  <a:gd name="T57" fmla="*/ 4 h 104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05"/>
                  <a:gd name="T88" fmla="*/ 0 h 1043"/>
                  <a:gd name="T89" fmla="*/ 205 w 205"/>
                  <a:gd name="T90" fmla="*/ 1043 h 104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05" h="1043">
                    <a:moveTo>
                      <a:pt x="99" y="185"/>
                    </a:moveTo>
                    <a:lnTo>
                      <a:pt x="71" y="116"/>
                    </a:lnTo>
                    <a:lnTo>
                      <a:pt x="71" y="41"/>
                    </a:lnTo>
                    <a:lnTo>
                      <a:pt x="109" y="0"/>
                    </a:lnTo>
                    <a:lnTo>
                      <a:pt x="153" y="20"/>
                    </a:lnTo>
                    <a:lnTo>
                      <a:pt x="184" y="92"/>
                    </a:lnTo>
                    <a:lnTo>
                      <a:pt x="201" y="216"/>
                    </a:lnTo>
                    <a:lnTo>
                      <a:pt x="205" y="370"/>
                    </a:lnTo>
                    <a:lnTo>
                      <a:pt x="194" y="504"/>
                    </a:lnTo>
                    <a:lnTo>
                      <a:pt x="174" y="648"/>
                    </a:lnTo>
                    <a:lnTo>
                      <a:pt x="174" y="823"/>
                    </a:lnTo>
                    <a:lnTo>
                      <a:pt x="201" y="895"/>
                    </a:lnTo>
                    <a:lnTo>
                      <a:pt x="191" y="929"/>
                    </a:lnTo>
                    <a:lnTo>
                      <a:pt x="143" y="940"/>
                    </a:lnTo>
                    <a:lnTo>
                      <a:pt x="92" y="988"/>
                    </a:lnTo>
                    <a:lnTo>
                      <a:pt x="68" y="1029"/>
                    </a:lnTo>
                    <a:lnTo>
                      <a:pt x="10" y="1043"/>
                    </a:lnTo>
                    <a:lnTo>
                      <a:pt x="0" y="998"/>
                    </a:lnTo>
                    <a:lnTo>
                      <a:pt x="20" y="960"/>
                    </a:lnTo>
                    <a:lnTo>
                      <a:pt x="92" y="929"/>
                    </a:lnTo>
                    <a:lnTo>
                      <a:pt x="143" y="906"/>
                    </a:lnTo>
                    <a:lnTo>
                      <a:pt x="160" y="885"/>
                    </a:lnTo>
                    <a:lnTo>
                      <a:pt x="140" y="827"/>
                    </a:lnTo>
                    <a:lnTo>
                      <a:pt x="123" y="709"/>
                    </a:lnTo>
                    <a:lnTo>
                      <a:pt x="119" y="569"/>
                    </a:lnTo>
                    <a:lnTo>
                      <a:pt x="123" y="476"/>
                    </a:lnTo>
                    <a:lnTo>
                      <a:pt x="129" y="350"/>
                    </a:lnTo>
                    <a:lnTo>
                      <a:pt x="119" y="237"/>
                    </a:lnTo>
                    <a:lnTo>
                      <a:pt x="99" y="1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89" name="Freeform 72"/>
              <p:cNvSpPr>
                <a:spLocks/>
              </p:cNvSpPr>
              <p:nvPr/>
            </p:nvSpPr>
            <p:spPr bwMode="auto">
              <a:xfrm>
                <a:off x="1127" y="3565"/>
                <a:ext cx="117" cy="401"/>
              </a:xfrm>
              <a:custGeom>
                <a:avLst/>
                <a:gdLst>
                  <a:gd name="T0" fmla="*/ 4 w 320"/>
                  <a:gd name="T1" fmla="*/ 2 h 1040"/>
                  <a:gd name="T2" fmla="*/ 4 w 320"/>
                  <a:gd name="T3" fmla="*/ 1 h 1040"/>
                  <a:gd name="T4" fmla="*/ 5 w 320"/>
                  <a:gd name="T5" fmla="*/ 0 h 1040"/>
                  <a:gd name="T6" fmla="*/ 6 w 320"/>
                  <a:gd name="T7" fmla="*/ 0 h 1040"/>
                  <a:gd name="T8" fmla="*/ 5 w 320"/>
                  <a:gd name="T9" fmla="*/ 2 h 1040"/>
                  <a:gd name="T10" fmla="*/ 5 w 320"/>
                  <a:gd name="T11" fmla="*/ 3 h 1040"/>
                  <a:gd name="T12" fmla="*/ 4 w 320"/>
                  <a:gd name="T13" fmla="*/ 5 h 1040"/>
                  <a:gd name="T14" fmla="*/ 3 w 320"/>
                  <a:gd name="T15" fmla="*/ 8 h 1040"/>
                  <a:gd name="T16" fmla="*/ 3 w 320"/>
                  <a:gd name="T17" fmla="*/ 10 h 1040"/>
                  <a:gd name="T18" fmla="*/ 3 w 320"/>
                  <a:gd name="T19" fmla="*/ 12 h 1040"/>
                  <a:gd name="T20" fmla="*/ 4 w 320"/>
                  <a:gd name="T21" fmla="*/ 16 h 1040"/>
                  <a:gd name="T22" fmla="*/ 4 w 320"/>
                  <a:gd name="T23" fmla="*/ 19 h 1040"/>
                  <a:gd name="T24" fmla="*/ 5 w 320"/>
                  <a:gd name="T25" fmla="*/ 20 h 1040"/>
                  <a:gd name="T26" fmla="*/ 5 w 320"/>
                  <a:gd name="T27" fmla="*/ 21 h 1040"/>
                  <a:gd name="T28" fmla="*/ 4 w 320"/>
                  <a:gd name="T29" fmla="*/ 22 h 1040"/>
                  <a:gd name="T30" fmla="*/ 3 w 320"/>
                  <a:gd name="T31" fmla="*/ 22 h 1040"/>
                  <a:gd name="T32" fmla="*/ 1 w 320"/>
                  <a:gd name="T33" fmla="*/ 23 h 1040"/>
                  <a:gd name="T34" fmla="*/ 1 w 320"/>
                  <a:gd name="T35" fmla="*/ 23 h 1040"/>
                  <a:gd name="T36" fmla="*/ 0 w 320"/>
                  <a:gd name="T37" fmla="*/ 22 h 1040"/>
                  <a:gd name="T38" fmla="*/ 0 w 320"/>
                  <a:gd name="T39" fmla="*/ 21 h 1040"/>
                  <a:gd name="T40" fmla="*/ 1 w 320"/>
                  <a:gd name="T41" fmla="*/ 21 h 1040"/>
                  <a:gd name="T42" fmla="*/ 2 w 320"/>
                  <a:gd name="T43" fmla="*/ 20 h 1040"/>
                  <a:gd name="T44" fmla="*/ 3 w 320"/>
                  <a:gd name="T45" fmla="*/ 20 h 1040"/>
                  <a:gd name="T46" fmla="*/ 4 w 320"/>
                  <a:gd name="T47" fmla="*/ 20 h 1040"/>
                  <a:gd name="T48" fmla="*/ 3 w 320"/>
                  <a:gd name="T49" fmla="*/ 19 h 1040"/>
                  <a:gd name="T50" fmla="*/ 3 w 320"/>
                  <a:gd name="T51" fmla="*/ 16 h 1040"/>
                  <a:gd name="T52" fmla="*/ 2 w 320"/>
                  <a:gd name="T53" fmla="*/ 13 h 1040"/>
                  <a:gd name="T54" fmla="*/ 1 w 320"/>
                  <a:gd name="T55" fmla="*/ 12 h 1040"/>
                  <a:gd name="T56" fmla="*/ 1 w 320"/>
                  <a:gd name="T57" fmla="*/ 9 h 1040"/>
                  <a:gd name="T58" fmla="*/ 2 w 320"/>
                  <a:gd name="T59" fmla="*/ 8 h 1040"/>
                  <a:gd name="T60" fmla="*/ 2 w 320"/>
                  <a:gd name="T61" fmla="*/ 5 h 1040"/>
                  <a:gd name="T62" fmla="*/ 3 w 320"/>
                  <a:gd name="T63" fmla="*/ 3 h 1040"/>
                  <a:gd name="T64" fmla="*/ 4 w 320"/>
                  <a:gd name="T65" fmla="*/ 2 h 104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0"/>
                  <a:gd name="T100" fmla="*/ 0 h 1040"/>
                  <a:gd name="T101" fmla="*/ 320 w 320"/>
                  <a:gd name="T102" fmla="*/ 1040 h 104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0" h="1040">
                    <a:moveTo>
                      <a:pt x="197" y="96"/>
                    </a:moveTo>
                    <a:lnTo>
                      <a:pt x="231" y="31"/>
                    </a:lnTo>
                    <a:lnTo>
                      <a:pt x="272" y="0"/>
                    </a:lnTo>
                    <a:lnTo>
                      <a:pt x="320" y="20"/>
                    </a:lnTo>
                    <a:lnTo>
                      <a:pt x="313" y="82"/>
                    </a:lnTo>
                    <a:lnTo>
                      <a:pt x="282" y="126"/>
                    </a:lnTo>
                    <a:lnTo>
                      <a:pt x="221" y="237"/>
                    </a:lnTo>
                    <a:lnTo>
                      <a:pt x="180" y="343"/>
                    </a:lnTo>
                    <a:lnTo>
                      <a:pt x="156" y="456"/>
                    </a:lnTo>
                    <a:lnTo>
                      <a:pt x="159" y="566"/>
                    </a:lnTo>
                    <a:lnTo>
                      <a:pt x="197" y="713"/>
                    </a:lnTo>
                    <a:lnTo>
                      <a:pt x="228" y="855"/>
                    </a:lnTo>
                    <a:lnTo>
                      <a:pt x="272" y="916"/>
                    </a:lnTo>
                    <a:lnTo>
                      <a:pt x="269" y="951"/>
                    </a:lnTo>
                    <a:lnTo>
                      <a:pt x="231" y="968"/>
                    </a:lnTo>
                    <a:lnTo>
                      <a:pt x="145" y="981"/>
                    </a:lnTo>
                    <a:lnTo>
                      <a:pt x="84" y="1019"/>
                    </a:lnTo>
                    <a:lnTo>
                      <a:pt x="52" y="1040"/>
                    </a:lnTo>
                    <a:lnTo>
                      <a:pt x="0" y="992"/>
                    </a:lnTo>
                    <a:lnTo>
                      <a:pt x="11" y="961"/>
                    </a:lnTo>
                    <a:lnTo>
                      <a:pt x="62" y="940"/>
                    </a:lnTo>
                    <a:lnTo>
                      <a:pt x="128" y="930"/>
                    </a:lnTo>
                    <a:lnTo>
                      <a:pt x="190" y="930"/>
                    </a:lnTo>
                    <a:lnTo>
                      <a:pt x="200" y="910"/>
                    </a:lnTo>
                    <a:lnTo>
                      <a:pt x="190" y="875"/>
                    </a:lnTo>
                    <a:lnTo>
                      <a:pt x="138" y="741"/>
                    </a:lnTo>
                    <a:lnTo>
                      <a:pt x="104" y="610"/>
                    </a:lnTo>
                    <a:lnTo>
                      <a:pt x="87" y="515"/>
                    </a:lnTo>
                    <a:lnTo>
                      <a:pt x="84" y="426"/>
                    </a:lnTo>
                    <a:lnTo>
                      <a:pt x="97" y="340"/>
                    </a:lnTo>
                    <a:lnTo>
                      <a:pt x="128" y="251"/>
                    </a:lnTo>
                    <a:lnTo>
                      <a:pt x="176" y="133"/>
                    </a:lnTo>
                    <a:lnTo>
                      <a:pt x="197" y="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0" name="Freeform 73"/>
              <p:cNvSpPr>
                <a:spLocks/>
              </p:cNvSpPr>
              <p:nvPr/>
            </p:nvSpPr>
            <p:spPr bwMode="auto">
              <a:xfrm>
                <a:off x="1149" y="3066"/>
                <a:ext cx="150" cy="209"/>
              </a:xfrm>
              <a:custGeom>
                <a:avLst/>
                <a:gdLst>
                  <a:gd name="T0" fmla="*/ 3 w 412"/>
                  <a:gd name="T1" fmla="*/ 10 h 543"/>
                  <a:gd name="T2" fmla="*/ 3 w 412"/>
                  <a:gd name="T3" fmla="*/ 12 h 543"/>
                  <a:gd name="T4" fmla="*/ 4 w 412"/>
                  <a:gd name="T5" fmla="*/ 12 h 543"/>
                  <a:gd name="T6" fmla="*/ 5 w 412"/>
                  <a:gd name="T7" fmla="*/ 12 h 543"/>
                  <a:gd name="T8" fmla="*/ 7 w 412"/>
                  <a:gd name="T9" fmla="*/ 11 h 543"/>
                  <a:gd name="T10" fmla="*/ 7 w 412"/>
                  <a:gd name="T11" fmla="*/ 9 h 543"/>
                  <a:gd name="T12" fmla="*/ 7 w 412"/>
                  <a:gd name="T13" fmla="*/ 7 h 543"/>
                  <a:gd name="T14" fmla="*/ 7 w 412"/>
                  <a:gd name="T15" fmla="*/ 5 h 543"/>
                  <a:gd name="T16" fmla="*/ 6 w 412"/>
                  <a:gd name="T17" fmla="*/ 2 h 543"/>
                  <a:gd name="T18" fmla="*/ 5 w 412"/>
                  <a:gd name="T19" fmla="*/ 1 h 543"/>
                  <a:gd name="T20" fmla="*/ 4 w 412"/>
                  <a:gd name="T21" fmla="*/ 0 h 543"/>
                  <a:gd name="T22" fmla="*/ 4 w 412"/>
                  <a:gd name="T23" fmla="*/ 0 h 543"/>
                  <a:gd name="T24" fmla="*/ 3 w 412"/>
                  <a:gd name="T25" fmla="*/ 0 h 543"/>
                  <a:gd name="T26" fmla="*/ 2 w 412"/>
                  <a:gd name="T27" fmla="*/ 2 h 543"/>
                  <a:gd name="T28" fmla="*/ 1 w 412"/>
                  <a:gd name="T29" fmla="*/ 3 h 543"/>
                  <a:gd name="T30" fmla="*/ 1 w 412"/>
                  <a:gd name="T31" fmla="*/ 5 h 543"/>
                  <a:gd name="T32" fmla="*/ 2 w 412"/>
                  <a:gd name="T33" fmla="*/ 7 h 543"/>
                  <a:gd name="T34" fmla="*/ 2 w 412"/>
                  <a:gd name="T35" fmla="*/ 8 h 543"/>
                  <a:gd name="T36" fmla="*/ 0 w 412"/>
                  <a:gd name="T37" fmla="*/ 10 h 543"/>
                  <a:gd name="T38" fmla="*/ 0 w 412"/>
                  <a:gd name="T39" fmla="*/ 11 h 543"/>
                  <a:gd name="T40" fmla="*/ 0 w 412"/>
                  <a:gd name="T41" fmla="*/ 12 h 543"/>
                  <a:gd name="T42" fmla="*/ 3 w 412"/>
                  <a:gd name="T43" fmla="*/ 10 h 543"/>
                  <a:gd name="T44" fmla="*/ 3 w 412"/>
                  <a:gd name="T45" fmla="*/ 10 h 54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412"/>
                  <a:gd name="T70" fmla="*/ 0 h 543"/>
                  <a:gd name="T71" fmla="*/ 412 w 412"/>
                  <a:gd name="T72" fmla="*/ 543 h 54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412" h="543">
                    <a:moveTo>
                      <a:pt x="151" y="454"/>
                    </a:moveTo>
                    <a:lnTo>
                      <a:pt x="182" y="522"/>
                    </a:lnTo>
                    <a:lnTo>
                      <a:pt x="254" y="543"/>
                    </a:lnTo>
                    <a:lnTo>
                      <a:pt x="316" y="536"/>
                    </a:lnTo>
                    <a:lnTo>
                      <a:pt x="367" y="492"/>
                    </a:lnTo>
                    <a:lnTo>
                      <a:pt x="408" y="402"/>
                    </a:lnTo>
                    <a:lnTo>
                      <a:pt x="412" y="296"/>
                    </a:lnTo>
                    <a:lnTo>
                      <a:pt x="398" y="203"/>
                    </a:lnTo>
                    <a:lnTo>
                      <a:pt x="340" y="99"/>
                    </a:lnTo>
                    <a:lnTo>
                      <a:pt x="298" y="51"/>
                    </a:lnTo>
                    <a:lnTo>
                      <a:pt x="254" y="21"/>
                    </a:lnTo>
                    <a:lnTo>
                      <a:pt x="213" y="0"/>
                    </a:lnTo>
                    <a:lnTo>
                      <a:pt x="141" y="7"/>
                    </a:lnTo>
                    <a:lnTo>
                      <a:pt x="103" y="69"/>
                    </a:lnTo>
                    <a:lnTo>
                      <a:pt x="83" y="134"/>
                    </a:lnTo>
                    <a:lnTo>
                      <a:pt x="83" y="238"/>
                    </a:lnTo>
                    <a:lnTo>
                      <a:pt x="100" y="337"/>
                    </a:lnTo>
                    <a:lnTo>
                      <a:pt x="120" y="392"/>
                    </a:lnTo>
                    <a:lnTo>
                      <a:pt x="6" y="474"/>
                    </a:lnTo>
                    <a:lnTo>
                      <a:pt x="0" y="505"/>
                    </a:lnTo>
                    <a:lnTo>
                      <a:pt x="17" y="522"/>
                    </a:lnTo>
                    <a:lnTo>
                      <a:pt x="141" y="430"/>
                    </a:lnTo>
                    <a:lnTo>
                      <a:pt x="151" y="4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91" name="Freeform 74"/>
              <p:cNvSpPr>
                <a:spLocks/>
              </p:cNvSpPr>
              <p:nvPr/>
            </p:nvSpPr>
            <p:spPr bwMode="auto">
              <a:xfrm>
                <a:off x="1204" y="3022"/>
                <a:ext cx="298" cy="350"/>
              </a:xfrm>
              <a:custGeom>
                <a:avLst/>
                <a:gdLst>
                  <a:gd name="T0" fmla="*/ 9 w 819"/>
                  <a:gd name="T1" fmla="*/ 14 h 908"/>
                  <a:gd name="T2" fmla="*/ 9 w 819"/>
                  <a:gd name="T3" fmla="*/ 15 h 908"/>
                  <a:gd name="T4" fmla="*/ 7 w 819"/>
                  <a:gd name="T5" fmla="*/ 16 h 908"/>
                  <a:gd name="T6" fmla="*/ 6 w 819"/>
                  <a:gd name="T7" fmla="*/ 17 h 908"/>
                  <a:gd name="T8" fmla="*/ 5 w 819"/>
                  <a:gd name="T9" fmla="*/ 17 h 908"/>
                  <a:gd name="T10" fmla="*/ 4 w 819"/>
                  <a:gd name="T11" fmla="*/ 18 h 908"/>
                  <a:gd name="T12" fmla="*/ 4 w 819"/>
                  <a:gd name="T13" fmla="*/ 20 h 908"/>
                  <a:gd name="T14" fmla="*/ 5 w 819"/>
                  <a:gd name="T15" fmla="*/ 20 h 908"/>
                  <a:gd name="T16" fmla="*/ 7 w 819"/>
                  <a:gd name="T17" fmla="*/ 19 h 908"/>
                  <a:gd name="T18" fmla="*/ 9 w 819"/>
                  <a:gd name="T19" fmla="*/ 17 h 908"/>
                  <a:gd name="T20" fmla="*/ 11 w 819"/>
                  <a:gd name="T21" fmla="*/ 14 h 908"/>
                  <a:gd name="T22" fmla="*/ 12 w 819"/>
                  <a:gd name="T23" fmla="*/ 12 h 908"/>
                  <a:gd name="T24" fmla="*/ 14 w 819"/>
                  <a:gd name="T25" fmla="*/ 11 h 908"/>
                  <a:gd name="T26" fmla="*/ 14 w 819"/>
                  <a:gd name="T27" fmla="*/ 10 h 908"/>
                  <a:gd name="T28" fmla="*/ 14 w 819"/>
                  <a:gd name="T29" fmla="*/ 10 h 908"/>
                  <a:gd name="T30" fmla="*/ 13 w 819"/>
                  <a:gd name="T31" fmla="*/ 9 h 908"/>
                  <a:gd name="T32" fmla="*/ 11 w 819"/>
                  <a:gd name="T33" fmla="*/ 7 h 908"/>
                  <a:gd name="T34" fmla="*/ 9 w 819"/>
                  <a:gd name="T35" fmla="*/ 5 h 908"/>
                  <a:gd name="T36" fmla="*/ 6 w 819"/>
                  <a:gd name="T37" fmla="*/ 4 h 908"/>
                  <a:gd name="T38" fmla="*/ 5 w 819"/>
                  <a:gd name="T39" fmla="*/ 3 h 908"/>
                  <a:gd name="T40" fmla="*/ 4 w 819"/>
                  <a:gd name="T41" fmla="*/ 2 h 908"/>
                  <a:gd name="T42" fmla="*/ 3 w 819"/>
                  <a:gd name="T43" fmla="*/ 0 h 908"/>
                  <a:gd name="T44" fmla="*/ 2 w 819"/>
                  <a:gd name="T45" fmla="*/ 0 h 908"/>
                  <a:gd name="T46" fmla="*/ 0 w 819"/>
                  <a:gd name="T47" fmla="*/ 2 h 908"/>
                  <a:gd name="T48" fmla="*/ 0 w 819"/>
                  <a:gd name="T49" fmla="*/ 3 h 908"/>
                  <a:gd name="T50" fmla="*/ 0 w 819"/>
                  <a:gd name="T51" fmla="*/ 4 h 908"/>
                  <a:gd name="T52" fmla="*/ 1 w 819"/>
                  <a:gd name="T53" fmla="*/ 3 h 908"/>
                  <a:gd name="T54" fmla="*/ 1 w 819"/>
                  <a:gd name="T55" fmla="*/ 3 h 908"/>
                  <a:gd name="T56" fmla="*/ 1 w 819"/>
                  <a:gd name="T57" fmla="*/ 3 h 908"/>
                  <a:gd name="T58" fmla="*/ 1 w 819"/>
                  <a:gd name="T59" fmla="*/ 2 h 908"/>
                  <a:gd name="T60" fmla="*/ 2 w 819"/>
                  <a:gd name="T61" fmla="*/ 1 h 908"/>
                  <a:gd name="T62" fmla="*/ 3 w 819"/>
                  <a:gd name="T63" fmla="*/ 2 h 908"/>
                  <a:gd name="T64" fmla="*/ 3 w 819"/>
                  <a:gd name="T65" fmla="*/ 3 h 908"/>
                  <a:gd name="T66" fmla="*/ 2 w 819"/>
                  <a:gd name="T67" fmla="*/ 4 h 908"/>
                  <a:gd name="T68" fmla="*/ 3 w 819"/>
                  <a:gd name="T69" fmla="*/ 5 h 908"/>
                  <a:gd name="T70" fmla="*/ 4 w 819"/>
                  <a:gd name="T71" fmla="*/ 5 h 908"/>
                  <a:gd name="T72" fmla="*/ 5 w 819"/>
                  <a:gd name="T73" fmla="*/ 4 h 908"/>
                  <a:gd name="T74" fmla="*/ 8 w 819"/>
                  <a:gd name="T75" fmla="*/ 6 h 908"/>
                  <a:gd name="T76" fmla="*/ 9 w 819"/>
                  <a:gd name="T77" fmla="*/ 7 h 908"/>
                  <a:gd name="T78" fmla="*/ 11 w 819"/>
                  <a:gd name="T79" fmla="*/ 8 h 908"/>
                  <a:gd name="T80" fmla="*/ 12 w 819"/>
                  <a:gd name="T81" fmla="*/ 8 h 908"/>
                  <a:gd name="T82" fmla="*/ 13 w 819"/>
                  <a:gd name="T83" fmla="*/ 9 h 908"/>
                  <a:gd name="T84" fmla="*/ 13 w 819"/>
                  <a:gd name="T85" fmla="*/ 10 h 908"/>
                  <a:gd name="T86" fmla="*/ 13 w 819"/>
                  <a:gd name="T87" fmla="*/ 11 h 908"/>
                  <a:gd name="T88" fmla="*/ 12 w 819"/>
                  <a:gd name="T89" fmla="*/ 12 h 908"/>
                  <a:gd name="T90" fmla="*/ 10 w 819"/>
                  <a:gd name="T91" fmla="*/ 13 h 908"/>
                  <a:gd name="T92" fmla="*/ 9 w 819"/>
                  <a:gd name="T93" fmla="*/ 14 h 90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19"/>
                  <a:gd name="T142" fmla="*/ 0 h 908"/>
                  <a:gd name="T143" fmla="*/ 819 w 819"/>
                  <a:gd name="T144" fmla="*/ 908 h 90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19" h="908">
                    <a:moveTo>
                      <a:pt x="545" y="628"/>
                    </a:moveTo>
                    <a:lnTo>
                      <a:pt x="504" y="669"/>
                    </a:lnTo>
                    <a:lnTo>
                      <a:pt x="417" y="720"/>
                    </a:lnTo>
                    <a:lnTo>
                      <a:pt x="339" y="751"/>
                    </a:lnTo>
                    <a:lnTo>
                      <a:pt x="284" y="782"/>
                    </a:lnTo>
                    <a:lnTo>
                      <a:pt x="232" y="823"/>
                    </a:lnTo>
                    <a:lnTo>
                      <a:pt x="226" y="895"/>
                    </a:lnTo>
                    <a:lnTo>
                      <a:pt x="277" y="908"/>
                    </a:lnTo>
                    <a:lnTo>
                      <a:pt x="407" y="833"/>
                    </a:lnTo>
                    <a:lnTo>
                      <a:pt x="504" y="744"/>
                    </a:lnTo>
                    <a:lnTo>
                      <a:pt x="617" y="631"/>
                    </a:lnTo>
                    <a:lnTo>
                      <a:pt x="709" y="559"/>
                    </a:lnTo>
                    <a:lnTo>
                      <a:pt x="788" y="504"/>
                    </a:lnTo>
                    <a:lnTo>
                      <a:pt x="819" y="477"/>
                    </a:lnTo>
                    <a:lnTo>
                      <a:pt x="808" y="443"/>
                    </a:lnTo>
                    <a:lnTo>
                      <a:pt x="771" y="395"/>
                    </a:lnTo>
                    <a:lnTo>
                      <a:pt x="634" y="320"/>
                    </a:lnTo>
                    <a:lnTo>
                      <a:pt x="504" y="250"/>
                    </a:lnTo>
                    <a:lnTo>
                      <a:pt x="345" y="178"/>
                    </a:lnTo>
                    <a:lnTo>
                      <a:pt x="287" y="137"/>
                    </a:lnTo>
                    <a:lnTo>
                      <a:pt x="226" y="82"/>
                    </a:lnTo>
                    <a:lnTo>
                      <a:pt x="164" y="21"/>
                    </a:lnTo>
                    <a:lnTo>
                      <a:pt x="109" y="0"/>
                    </a:lnTo>
                    <a:lnTo>
                      <a:pt x="0" y="76"/>
                    </a:lnTo>
                    <a:lnTo>
                      <a:pt x="7" y="147"/>
                    </a:lnTo>
                    <a:lnTo>
                      <a:pt x="27" y="175"/>
                    </a:lnTo>
                    <a:lnTo>
                      <a:pt x="82" y="164"/>
                    </a:lnTo>
                    <a:lnTo>
                      <a:pt x="72" y="134"/>
                    </a:lnTo>
                    <a:lnTo>
                      <a:pt x="51" y="123"/>
                    </a:lnTo>
                    <a:lnTo>
                      <a:pt x="41" y="86"/>
                    </a:lnTo>
                    <a:lnTo>
                      <a:pt x="102" y="45"/>
                    </a:lnTo>
                    <a:lnTo>
                      <a:pt x="154" y="86"/>
                    </a:lnTo>
                    <a:lnTo>
                      <a:pt x="154" y="123"/>
                    </a:lnTo>
                    <a:lnTo>
                      <a:pt x="133" y="168"/>
                    </a:lnTo>
                    <a:lnTo>
                      <a:pt x="150" y="199"/>
                    </a:lnTo>
                    <a:lnTo>
                      <a:pt x="253" y="226"/>
                    </a:lnTo>
                    <a:lnTo>
                      <a:pt x="294" y="188"/>
                    </a:lnTo>
                    <a:lnTo>
                      <a:pt x="431" y="271"/>
                    </a:lnTo>
                    <a:lnTo>
                      <a:pt x="545" y="323"/>
                    </a:lnTo>
                    <a:lnTo>
                      <a:pt x="607" y="354"/>
                    </a:lnTo>
                    <a:lnTo>
                      <a:pt x="668" y="385"/>
                    </a:lnTo>
                    <a:lnTo>
                      <a:pt x="716" y="426"/>
                    </a:lnTo>
                    <a:lnTo>
                      <a:pt x="747" y="467"/>
                    </a:lnTo>
                    <a:lnTo>
                      <a:pt x="719" y="497"/>
                    </a:lnTo>
                    <a:lnTo>
                      <a:pt x="654" y="539"/>
                    </a:lnTo>
                    <a:lnTo>
                      <a:pt x="586" y="586"/>
                    </a:lnTo>
                    <a:lnTo>
                      <a:pt x="545" y="6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8384" name="Text Box 77"/>
            <p:cNvSpPr txBox="1">
              <a:spLocks noChangeArrowheads="1"/>
            </p:cNvSpPr>
            <p:nvPr/>
          </p:nvSpPr>
          <p:spPr bwMode="auto">
            <a:xfrm>
              <a:off x="1189" y="2904"/>
              <a:ext cx="11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200">
                  <a:latin typeface="Tahoma" charset="0"/>
                  <a:cs typeface="Tahoma" charset="0"/>
                </a:rPr>
                <a:t>Q: Why didn’</a:t>
              </a:r>
              <a:r>
                <a:rPr lang="en-US" altLang="ja-JP" sz="1200">
                  <a:latin typeface="Tahoma" charset="0"/>
                  <a:cs typeface="Tahoma" charset="0"/>
                </a:rPr>
                <a:t>t we save and update $fp?</a:t>
              </a:r>
              <a:endParaRPr lang="en-US" sz="1200">
                <a:latin typeface="Tahoma" charset="0"/>
                <a:cs typeface="Tahoma" charset="0"/>
              </a:endParaRPr>
            </a:p>
          </p:txBody>
        </p:sp>
        <p:sp>
          <p:nvSpPr>
            <p:cNvPr id="58385" name="Line 79"/>
            <p:cNvSpPr>
              <a:spLocks noChangeShapeType="1"/>
            </p:cNvSpPr>
            <p:nvPr/>
          </p:nvSpPr>
          <p:spPr bwMode="auto">
            <a:xfrm flipV="1">
              <a:off x="1073" y="3022"/>
              <a:ext cx="116" cy="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00"/>
          <p:cNvGrpSpPr>
            <a:grpSpLocks/>
          </p:cNvGrpSpPr>
          <p:nvPr/>
        </p:nvGrpSpPr>
        <p:grpSpPr bwMode="auto">
          <a:xfrm>
            <a:off x="3810000" y="5840413"/>
            <a:ext cx="1306513" cy="712787"/>
            <a:chOff x="1458" y="3538"/>
            <a:chExt cx="823" cy="449"/>
          </a:xfrm>
        </p:grpSpPr>
        <p:sp>
          <p:nvSpPr>
            <p:cNvPr id="58380" name="Text Box 48"/>
            <p:cNvSpPr txBox="1">
              <a:spLocks noChangeArrowheads="1"/>
            </p:cNvSpPr>
            <p:nvPr/>
          </p:nvSpPr>
          <p:spPr bwMode="auto">
            <a:xfrm flipH="1">
              <a:off x="1458" y="3638"/>
              <a:ext cx="521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000">
                  <a:latin typeface="Tahoma" charset="0"/>
                  <a:cs typeface="Tahoma" charset="0"/>
                </a:rPr>
                <a:t>Restore saved registers.</a:t>
              </a:r>
            </a:p>
          </p:txBody>
        </p:sp>
        <p:sp>
          <p:nvSpPr>
            <p:cNvPr id="58381" name="Line 49"/>
            <p:cNvSpPr>
              <a:spLocks noChangeShapeType="1"/>
            </p:cNvSpPr>
            <p:nvPr/>
          </p:nvSpPr>
          <p:spPr bwMode="auto">
            <a:xfrm flipH="1">
              <a:off x="1809" y="3661"/>
              <a:ext cx="117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pic>
          <p:nvPicPr>
            <p:cNvPr id="58382" name="Picture 99" descr="MCj0078710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3" y="3538"/>
              <a:ext cx="368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5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6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Testing Reality</a:t>
            </a:r>
            <a:r>
              <a:rPr lang="ja-JP" altLang="en-US" dirty="0">
                <a:ea typeface="Tahoma"/>
              </a:rPr>
              <a:t>’</a:t>
            </a:r>
            <a:r>
              <a:rPr lang="en-US" dirty="0">
                <a:ea typeface="Tahoma"/>
              </a:rPr>
              <a:t>s Boundaries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Now 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take a look at the active stack frames at some point during the procedure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execution.</a:t>
            </a:r>
          </a:p>
        </p:txBody>
      </p:sp>
      <p:sp>
        <p:nvSpPr>
          <p:cNvPr id="60419" name="Rectangle 5"/>
          <p:cNvSpPr>
            <a:spLocks noChangeArrowheads="1"/>
          </p:cNvSpPr>
          <p:nvPr/>
        </p:nvSpPr>
        <p:spPr bwMode="auto">
          <a:xfrm>
            <a:off x="4724400" y="2291625"/>
            <a:ext cx="3733800" cy="45217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: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$sp,$sp,-8</a:t>
            </a:r>
          </a:p>
          <a:p>
            <a:pPr algn="l"/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114300" lvl="1" algn="l"/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/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	$t0,$a0,2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	$t0,$0,then</a:t>
            </a:r>
          </a:p>
          <a:p>
            <a:pPr marL="923925" lvl="2" algn="l"/>
            <a:r>
              <a:rPr lang="en-US" sz="1600" dirty="0">
                <a:latin typeface="Courier New" charset="0"/>
                <a:cs typeface="Tahoma" charset="0"/>
              </a:rPr>
              <a:t>move	$v0,$a0</a:t>
            </a:r>
          </a:p>
          <a:p>
            <a:pPr marL="923925" lvl="2" algn="l"/>
            <a:r>
              <a:rPr lang="en-US" sz="1600" dirty="0">
                <a:latin typeface="Courier New" charset="0"/>
                <a:cs typeface="Tahoma" charset="0"/>
              </a:rPr>
              <a:t>j	</a:t>
            </a: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</a:p>
          <a:p>
            <a:pPr marL="114300" lvl="1" algn="l"/>
            <a:r>
              <a:rPr lang="en-US" sz="1600" dirty="0">
                <a:latin typeface="Courier New" charset="0"/>
                <a:cs typeface="Tahoma" charset="0"/>
              </a:rPr>
              <a:t>then: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$a0,$a0,-1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jal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endParaRPr lang="en-US" sz="1600" dirty="0">
              <a:latin typeface="Courier New" charset="0"/>
              <a:cs typeface="Tahoma" charset="0"/>
            </a:endParaRP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923925" lvl="2" algn="l"/>
            <a:r>
              <a:rPr lang="en-US" sz="1600" dirty="0">
                <a:latin typeface="Courier New" charset="0"/>
                <a:cs typeface="Tahoma" charset="0"/>
              </a:rPr>
              <a:t>add	$v0,$v0,$a0</a:t>
            </a:r>
          </a:p>
          <a:p>
            <a:pPr marL="923925" lvl="2" algn="l"/>
            <a:r>
              <a:rPr lang="en-US" sz="1600" dirty="0">
                <a:latin typeface="Courier New" charset="0"/>
                <a:cs typeface="Tahoma" charset="0"/>
              </a:rPr>
              <a:t>add	$v0,$v0,$a0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$v0,$v0,-1</a:t>
            </a:r>
          </a:p>
          <a:p>
            <a:pPr marL="114300" lvl="1" algn="l"/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marL="114300" lvl="1" algn="l"/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$sp,$sp,8</a:t>
            </a:r>
          </a:p>
          <a:p>
            <a:pPr marL="923925" lvl="2" algn="l"/>
            <a:r>
              <a:rPr lang="en-US" sz="1600" dirty="0" err="1">
                <a:latin typeface="Courier New" charset="0"/>
                <a:cs typeface="Tahoma" charset="0"/>
              </a:rPr>
              <a:t>jr</a:t>
            </a:r>
            <a:r>
              <a:rPr lang="en-US" sz="1600" dirty="0">
                <a:latin typeface="Courier New" charset="0"/>
                <a:cs typeface="Tahoma" charset="0"/>
              </a:rPr>
              <a:t>	$</a:t>
            </a:r>
            <a:r>
              <a:rPr lang="en-US" sz="1600" dirty="0" err="1">
                <a:latin typeface="Courier New" charset="0"/>
                <a:cs typeface="Tahoma" charset="0"/>
              </a:rPr>
              <a:t>ra</a:t>
            </a:r>
            <a:endParaRPr lang="en-US" sz="1600" dirty="0">
              <a:latin typeface="Courier New" charset="0"/>
              <a:cs typeface="Tahoma" charset="0"/>
            </a:endParaRPr>
          </a:p>
        </p:txBody>
      </p:sp>
      <p:graphicFrame>
        <p:nvGraphicFramePr>
          <p:cNvPr id="709838" name="Group 2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91444"/>
              </p:ext>
            </p:extLst>
          </p:nvPr>
        </p:nvGraphicFramePr>
        <p:xfrm>
          <a:off x="990600" y="3519264"/>
          <a:ext cx="2074863" cy="2209802"/>
        </p:xfrm>
        <a:graphic>
          <a:graphicData uri="http://schemas.openxmlformats.org/drawingml/2006/table">
            <a:tbl>
              <a:tblPr/>
              <a:tblGrid>
                <a:gridCol w="207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 = 0x00400018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$a0 = 10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10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 = 0x00400074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$a0 = 9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10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 = 0x00400074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$a0 = 8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10</a:t>
                      </a:r>
                    </a:p>
                  </a:txBody>
                  <a:tcPr marL="0" marR="0" marT="9144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0436" name="Text Box 185"/>
          <p:cNvSpPr txBox="1">
            <a:spLocks noChangeArrowheads="1"/>
          </p:cNvSpPr>
          <p:nvPr/>
        </p:nvSpPr>
        <p:spPr bwMode="auto">
          <a:xfrm>
            <a:off x="4587875" y="4732114"/>
            <a:ext cx="450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>
                <a:latin typeface="Tahoma" charset="0"/>
                <a:cs typeface="Tahoma" charset="0"/>
              </a:rPr>
              <a:t>PC</a:t>
            </a:r>
          </a:p>
        </p:txBody>
      </p:sp>
      <p:sp>
        <p:nvSpPr>
          <p:cNvPr id="60437" name="Line 186"/>
          <p:cNvSpPr>
            <a:spLocks noChangeShapeType="1"/>
          </p:cNvSpPr>
          <p:nvPr/>
        </p:nvSpPr>
        <p:spPr bwMode="auto">
          <a:xfrm>
            <a:off x="5029200" y="4948014"/>
            <a:ext cx="628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207"/>
          <p:cNvGrpSpPr>
            <a:grpSpLocks/>
          </p:cNvGrpSpPr>
          <p:nvPr/>
        </p:nvGrpSpPr>
        <p:grpSpPr bwMode="auto">
          <a:xfrm>
            <a:off x="3060700" y="3366864"/>
            <a:ext cx="2208213" cy="762000"/>
            <a:chOff x="1928" y="2088"/>
            <a:chExt cx="1391" cy="480"/>
          </a:xfrm>
        </p:grpSpPr>
        <p:sp>
          <p:nvSpPr>
            <p:cNvPr id="60445" name="Text Box 196"/>
            <p:cNvSpPr txBox="1">
              <a:spLocks noChangeArrowheads="1"/>
            </p:cNvSpPr>
            <p:nvPr/>
          </p:nvSpPr>
          <p:spPr bwMode="auto">
            <a:xfrm>
              <a:off x="2256" y="2088"/>
              <a:ext cx="10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200">
                  <a:latin typeface="Tahoma" charset="0"/>
                  <a:cs typeface="Tahoma" charset="0"/>
                </a:rPr>
                <a:t>Return Address to original caller</a:t>
              </a:r>
            </a:p>
          </p:txBody>
        </p:sp>
        <p:grpSp>
          <p:nvGrpSpPr>
            <p:cNvPr id="60446" name="Group 189"/>
            <p:cNvGrpSpPr>
              <a:grpSpLocks/>
            </p:cNvGrpSpPr>
            <p:nvPr/>
          </p:nvGrpSpPr>
          <p:grpSpPr bwMode="auto">
            <a:xfrm flipH="1">
              <a:off x="1928" y="2229"/>
              <a:ext cx="227" cy="339"/>
              <a:chOff x="4464" y="1287"/>
              <a:chExt cx="362" cy="441"/>
            </a:xfrm>
          </p:grpSpPr>
          <p:sp>
            <p:nvSpPr>
              <p:cNvPr id="60448" name="Freeform 190"/>
              <p:cNvSpPr>
                <a:spLocks/>
              </p:cNvSpPr>
              <p:nvPr/>
            </p:nvSpPr>
            <p:spPr bwMode="auto">
              <a:xfrm>
                <a:off x="4565" y="1287"/>
                <a:ext cx="105" cy="102"/>
              </a:xfrm>
              <a:custGeom>
                <a:avLst/>
                <a:gdLst>
                  <a:gd name="T0" fmla="*/ 0 w 525"/>
                  <a:gd name="T1" fmla="*/ 0 h 508"/>
                  <a:gd name="T2" fmla="*/ 0 w 525"/>
                  <a:gd name="T3" fmla="*/ 0 h 508"/>
                  <a:gd name="T4" fmla="*/ 0 w 525"/>
                  <a:gd name="T5" fmla="*/ 0 h 508"/>
                  <a:gd name="T6" fmla="*/ 0 w 525"/>
                  <a:gd name="T7" fmla="*/ 0 h 508"/>
                  <a:gd name="T8" fmla="*/ 0 w 525"/>
                  <a:gd name="T9" fmla="*/ 0 h 508"/>
                  <a:gd name="T10" fmla="*/ 0 w 525"/>
                  <a:gd name="T11" fmla="*/ 0 h 508"/>
                  <a:gd name="T12" fmla="*/ 0 w 525"/>
                  <a:gd name="T13" fmla="*/ 0 h 508"/>
                  <a:gd name="T14" fmla="*/ 1 w 525"/>
                  <a:gd name="T15" fmla="*/ 0 h 508"/>
                  <a:gd name="T16" fmla="*/ 1 w 525"/>
                  <a:gd name="T17" fmla="*/ 0 h 508"/>
                  <a:gd name="T18" fmla="*/ 1 w 525"/>
                  <a:gd name="T19" fmla="*/ 1 h 508"/>
                  <a:gd name="T20" fmla="*/ 1 w 525"/>
                  <a:gd name="T21" fmla="*/ 0 h 508"/>
                  <a:gd name="T22" fmla="*/ 0 w 525"/>
                  <a:gd name="T23" fmla="*/ 1 h 508"/>
                  <a:gd name="T24" fmla="*/ 0 w 525"/>
                  <a:gd name="T25" fmla="*/ 1 h 508"/>
                  <a:gd name="T26" fmla="*/ 0 w 525"/>
                  <a:gd name="T27" fmla="*/ 1 h 508"/>
                  <a:gd name="T28" fmla="*/ 0 w 525"/>
                  <a:gd name="T29" fmla="*/ 1 h 508"/>
                  <a:gd name="T30" fmla="*/ 0 w 525"/>
                  <a:gd name="T31" fmla="*/ 1 h 508"/>
                  <a:gd name="T32" fmla="*/ 0 w 525"/>
                  <a:gd name="T33" fmla="*/ 1 h 508"/>
                  <a:gd name="T34" fmla="*/ 0 w 525"/>
                  <a:gd name="T35" fmla="*/ 1 h 508"/>
                  <a:gd name="T36" fmla="*/ 0 w 525"/>
                  <a:gd name="T37" fmla="*/ 1 h 508"/>
                  <a:gd name="T38" fmla="*/ 0 w 525"/>
                  <a:gd name="T39" fmla="*/ 0 h 508"/>
                  <a:gd name="T40" fmla="*/ 0 w 525"/>
                  <a:gd name="T41" fmla="*/ 0 h 508"/>
                  <a:gd name="T42" fmla="*/ 0 w 525"/>
                  <a:gd name="T43" fmla="*/ 0 h 508"/>
                  <a:gd name="T44" fmla="*/ 0 w 525"/>
                  <a:gd name="T45" fmla="*/ 0 h 508"/>
                  <a:gd name="T46" fmla="*/ 0 w 525"/>
                  <a:gd name="T47" fmla="*/ 0 h 508"/>
                  <a:gd name="T48" fmla="*/ 0 w 525"/>
                  <a:gd name="T49" fmla="*/ 0 h 50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5"/>
                  <a:gd name="T76" fmla="*/ 0 h 508"/>
                  <a:gd name="T77" fmla="*/ 525 w 525"/>
                  <a:gd name="T78" fmla="*/ 508 h 50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5" h="508">
                    <a:moveTo>
                      <a:pt x="108" y="23"/>
                    </a:moveTo>
                    <a:lnTo>
                      <a:pt x="167" y="0"/>
                    </a:lnTo>
                    <a:lnTo>
                      <a:pt x="209" y="17"/>
                    </a:lnTo>
                    <a:lnTo>
                      <a:pt x="254" y="72"/>
                    </a:lnTo>
                    <a:lnTo>
                      <a:pt x="282" y="152"/>
                    </a:lnTo>
                    <a:lnTo>
                      <a:pt x="285" y="208"/>
                    </a:lnTo>
                    <a:lnTo>
                      <a:pt x="289" y="280"/>
                    </a:lnTo>
                    <a:lnTo>
                      <a:pt x="476" y="277"/>
                    </a:lnTo>
                    <a:lnTo>
                      <a:pt x="525" y="287"/>
                    </a:lnTo>
                    <a:lnTo>
                      <a:pt x="519" y="321"/>
                    </a:lnTo>
                    <a:lnTo>
                      <a:pt x="418" y="307"/>
                    </a:lnTo>
                    <a:lnTo>
                      <a:pt x="285" y="328"/>
                    </a:lnTo>
                    <a:lnTo>
                      <a:pt x="258" y="400"/>
                    </a:lnTo>
                    <a:lnTo>
                      <a:pt x="220" y="463"/>
                    </a:lnTo>
                    <a:lnTo>
                      <a:pt x="174" y="487"/>
                    </a:lnTo>
                    <a:lnTo>
                      <a:pt x="125" y="508"/>
                    </a:lnTo>
                    <a:lnTo>
                      <a:pt x="90" y="495"/>
                    </a:lnTo>
                    <a:lnTo>
                      <a:pt x="41" y="439"/>
                    </a:lnTo>
                    <a:lnTo>
                      <a:pt x="7" y="370"/>
                    </a:lnTo>
                    <a:lnTo>
                      <a:pt x="0" y="311"/>
                    </a:lnTo>
                    <a:lnTo>
                      <a:pt x="18" y="193"/>
                    </a:lnTo>
                    <a:lnTo>
                      <a:pt x="59" y="104"/>
                    </a:lnTo>
                    <a:lnTo>
                      <a:pt x="90" y="52"/>
                    </a:lnTo>
                    <a:lnTo>
                      <a:pt x="128" y="20"/>
                    </a:lnTo>
                    <a:lnTo>
                      <a:pt x="108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49" name="Freeform 191"/>
              <p:cNvSpPr>
                <a:spLocks/>
              </p:cNvSpPr>
              <p:nvPr/>
            </p:nvSpPr>
            <p:spPr bwMode="auto">
              <a:xfrm>
                <a:off x="4611" y="1385"/>
                <a:ext cx="215" cy="38"/>
              </a:xfrm>
              <a:custGeom>
                <a:avLst/>
                <a:gdLst>
                  <a:gd name="T0" fmla="*/ 0 w 1075"/>
                  <a:gd name="T1" fmla="*/ 0 h 190"/>
                  <a:gd name="T2" fmla="*/ 0 w 1075"/>
                  <a:gd name="T3" fmla="*/ 0 h 190"/>
                  <a:gd name="T4" fmla="*/ 0 w 1075"/>
                  <a:gd name="T5" fmla="*/ 0 h 190"/>
                  <a:gd name="T6" fmla="*/ 1 w 1075"/>
                  <a:gd name="T7" fmla="*/ 0 h 190"/>
                  <a:gd name="T8" fmla="*/ 1 w 1075"/>
                  <a:gd name="T9" fmla="*/ 0 h 190"/>
                  <a:gd name="T10" fmla="*/ 1 w 1075"/>
                  <a:gd name="T11" fmla="*/ 0 h 190"/>
                  <a:gd name="T12" fmla="*/ 1 w 1075"/>
                  <a:gd name="T13" fmla="*/ 0 h 190"/>
                  <a:gd name="T14" fmla="*/ 2 w 1075"/>
                  <a:gd name="T15" fmla="*/ 0 h 190"/>
                  <a:gd name="T16" fmla="*/ 2 w 1075"/>
                  <a:gd name="T17" fmla="*/ 0 h 190"/>
                  <a:gd name="T18" fmla="*/ 2 w 1075"/>
                  <a:gd name="T19" fmla="*/ 0 h 190"/>
                  <a:gd name="T20" fmla="*/ 1 w 1075"/>
                  <a:gd name="T21" fmla="*/ 0 h 190"/>
                  <a:gd name="T22" fmla="*/ 1 w 1075"/>
                  <a:gd name="T23" fmla="*/ 0 h 190"/>
                  <a:gd name="T24" fmla="*/ 1 w 1075"/>
                  <a:gd name="T25" fmla="*/ 0 h 190"/>
                  <a:gd name="T26" fmla="*/ 1 w 1075"/>
                  <a:gd name="T27" fmla="*/ 0 h 190"/>
                  <a:gd name="T28" fmla="*/ 1 w 1075"/>
                  <a:gd name="T29" fmla="*/ 0 h 190"/>
                  <a:gd name="T30" fmla="*/ 1 w 1075"/>
                  <a:gd name="T31" fmla="*/ 0 h 190"/>
                  <a:gd name="T32" fmla="*/ 1 w 1075"/>
                  <a:gd name="T33" fmla="*/ 0 h 190"/>
                  <a:gd name="T34" fmla="*/ 1 w 1075"/>
                  <a:gd name="T35" fmla="*/ 0 h 190"/>
                  <a:gd name="T36" fmla="*/ 1 w 1075"/>
                  <a:gd name="T37" fmla="*/ 0 h 190"/>
                  <a:gd name="T38" fmla="*/ 1 w 1075"/>
                  <a:gd name="T39" fmla="*/ 0 h 190"/>
                  <a:gd name="T40" fmla="*/ 1 w 1075"/>
                  <a:gd name="T41" fmla="*/ 0 h 190"/>
                  <a:gd name="T42" fmla="*/ 1 w 1075"/>
                  <a:gd name="T43" fmla="*/ 0 h 190"/>
                  <a:gd name="T44" fmla="*/ 0 w 1075"/>
                  <a:gd name="T45" fmla="*/ 0 h 190"/>
                  <a:gd name="T46" fmla="*/ 0 w 1075"/>
                  <a:gd name="T47" fmla="*/ 0 h 190"/>
                  <a:gd name="T48" fmla="*/ 0 w 1075"/>
                  <a:gd name="T49" fmla="*/ 0 h 190"/>
                  <a:gd name="T50" fmla="*/ 0 w 1075"/>
                  <a:gd name="T51" fmla="*/ 0 h 190"/>
                  <a:gd name="T52" fmla="*/ 0 w 1075"/>
                  <a:gd name="T53" fmla="*/ 0 h 190"/>
                  <a:gd name="T54" fmla="*/ 0 w 1075"/>
                  <a:gd name="T55" fmla="*/ 0 h 190"/>
                  <a:gd name="T56" fmla="*/ 0 w 1075"/>
                  <a:gd name="T57" fmla="*/ 0 h 1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75"/>
                  <a:gd name="T88" fmla="*/ 0 h 190"/>
                  <a:gd name="T89" fmla="*/ 1075 w 1075"/>
                  <a:gd name="T90" fmla="*/ 190 h 1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75" h="190">
                    <a:moveTo>
                      <a:pt x="0" y="121"/>
                    </a:moveTo>
                    <a:lnTo>
                      <a:pt x="90" y="90"/>
                    </a:lnTo>
                    <a:lnTo>
                      <a:pt x="282" y="77"/>
                    </a:lnTo>
                    <a:lnTo>
                      <a:pt x="442" y="63"/>
                    </a:lnTo>
                    <a:lnTo>
                      <a:pt x="620" y="35"/>
                    </a:lnTo>
                    <a:lnTo>
                      <a:pt x="751" y="31"/>
                    </a:lnTo>
                    <a:lnTo>
                      <a:pt x="925" y="11"/>
                    </a:lnTo>
                    <a:lnTo>
                      <a:pt x="1072" y="0"/>
                    </a:lnTo>
                    <a:lnTo>
                      <a:pt x="1075" y="21"/>
                    </a:lnTo>
                    <a:lnTo>
                      <a:pt x="1040" y="49"/>
                    </a:lnTo>
                    <a:lnTo>
                      <a:pt x="908" y="49"/>
                    </a:lnTo>
                    <a:lnTo>
                      <a:pt x="919" y="83"/>
                    </a:lnTo>
                    <a:lnTo>
                      <a:pt x="901" y="124"/>
                    </a:lnTo>
                    <a:lnTo>
                      <a:pt x="866" y="152"/>
                    </a:lnTo>
                    <a:lnTo>
                      <a:pt x="811" y="152"/>
                    </a:lnTo>
                    <a:lnTo>
                      <a:pt x="765" y="138"/>
                    </a:lnTo>
                    <a:lnTo>
                      <a:pt x="748" y="93"/>
                    </a:lnTo>
                    <a:lnTo>
                      <a:pt x="748" y="66"/>
                    </a:lnTo>
                    <a:lnTo>
                      <a:pt x="623" y="69"/>
                    </a:lnTo>
                    <a:lnTo>
                      <a:pt x="571" y="83"/>
                    </a:lnTo>
                    <a:lnTo>
                      <a:pt x="466" y="110"/>
                    </a:lnTo>
                    <a:lnTo>
                      <a:pt x="316" y="128"/>
                    </a:lnTo>
                    <a:lnTo>
                      <a:pt x="191" y="132"/>
                    </a:lnTo>
                    <a:lnTo>
                      <a:pt x="108" y="149"/>
                    </a:lnTo>
                    <a:lnTo>
                      <a:pt x="32" y="190"/>
                    </a:lnTo>
                    <a:lnTo>
                      <a:pt x="0" y="149"/>
                    </a:lnTo>
                    <a:lnTo>
                      <a:pt x="21" y="110"/>
                    </a:lnTo>
                    <a:lnTo>
                      <a:pt x="38" y="101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50" name="Freeform 192"/>
              <p:cNvSpPr>
                <a:spLocks/>
              </p:cNvSpPr>
              <p:nvPr/>
            </p:nvSpPr>
            <p:spPr bwMode="auto">
              <a:xfrm>
                <a:off x="4544" y="1394"/>
                <a:ext cx="84" cy="174"/>
              </a:xfrm>
              <a:custGeom>
                <a:avLst/>
                <a:gdLst>
                  <a:gd name="T0" fmla="*/ 0 w 420"/>
                  <a:gd name="T1" fmla="*/ 0 h 871"/>
                  <a:gd name="T2" fmla="*/ 0 w 420"/>
                  <a:gd name="T3" fmla="*/ 0 h 871"/>
                  <a:gd name="T4" fmla="*/ 0 w 420"/>
                  <a:gd name="T5" fmla="*/ 0 h 871"/>
                  <a:gd name="T6" fmla="*/ 1 w 420"/>
                  <a:gd name="T7" fmla="*/ 0 h 871"/>
                  <a:gd name="T8" fmla="*/ 1 w 420"/>
                  <a:gd name="T9" fmla="*/ 0 h 871"/>
                  <a:gd name="T10" fmla="*/ 1 w 420"/>
                  <a:gd name="T11" fmla="*/ 0 h 871"/>
                  <a:gd name="T12" fmla="*/ 1 w 420"/>
                  <a:gd name="T13" fmla="*/ 1 h 871"/>
                  <a:gd name="T14" fmla="*/ 1 w 420"/>
                  <a:gd name="T15" fmla="*/ 1 h 871"/>
                  <a:gd name="T16" fmla="*/ 0 w 420"/>
                  <a:gd name="T17" fmla="*/ 1 h 871"/>
                  <a:gd name="T18" fmla="*/ 0 w 420"/>
                  <a:gd name="T19" fmla="*/ 1 h 871"/>
                  <a:gd name="T20" fmla="*/ 0 w 420"/>
                  <a:gd name="T21" fmla="*/ 1 h 871"/>
                  <a:gd name="T22" fmla="*/ 0 w 420"/>
                  <a:gd name="T23" fmla="*/ 1 h 871"/>
                  <a:gd name="T24" fmla="*/ 0 w 420"/>
                  <a:gd name="T25" fmla="*/ 1 h 871"/>
                  <a:gd name="T26" fmla="*/ 0 w 420"/>
                  <a:gd name="T27" fmla="*/ 1 h 871"/>
                  <a:gd name="T28" fmla="*/ 0 w 420"/>
                  <a:gd name="T29" fmla="*/ 1 h 871"/>
                  <a:gd name="T30" fmla="*/ 0 w 420"/>
                  <a:gd name="T31" fmla="*/ 1 h 871"/>
                  <a:gd name="T32" fmla="*/ 0 w 420"/>
                  <a:gd name="T33" fmla="*/ 1 h 871"/>
                  <a:gd name="T34" fmla="*/ 0 w 420"/>
                  <a:gd name="T35" fmla="*/ 1 h 871"/>
                  <a:gd name="T36" fmla="*/ 0 w 420"/>
                  <a:gd name="T37" fmla="*/ 0 h 871"/>
                  <a:gd name="T38" fmla="*/ 0 w 420"/>
                  <a:gd name="T39" fmla="*/ 0 h 871"/>
                  <a:gd name="T40" fmla="*/ 0 w 420"/>
                  <a:gd name="T41" fmla="*/ 0 h 871"/>
                  <a:gd name="T42" fmla="*/ 0 w 420"/>
                  <a:gd name="T43" fmla="*/ 0 h 87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20"/>
                  <a:gd name="T67" fmla="*/ 0 h 871"/>
                  <a:gd name="T68" fmla="*/ 420 w 420"/>
                  <a:gd name="T69" fmla="*/ 871 h 87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20" h="871">
                    <a:moveTo>
                      <a:pt x="187" y="0"/>
                    </a:moveTo>
                    <a:lnTo>
                      <a:pt x="239" y="9"/>
                    </a:lnTo>
                    <a:lnTo>
                      <a:pt x="301" y="9"/>
                    </a:lnTo>
                    <a:lnTo>
                      <a:pt x="385" y="51"/>
                    </a:lnTo>
                    <a:lnTo>
                      <a:pt x="416" y="134"/>
                    </a:lnTo>
                    <a:lnTo>
                      <a:pt x="420" y="249"/>
                    </a:lnTo>
                    <a:lnTo>
                      <a:pt x="388" y="376"/>
                    </a:lnTo>
                    <a:lnTo>
                      <a:pt x="333" y="497"/>
                    </a:lnTo>
                    <a:lnTo>
                      <a:pt x="292" y="601"/>
                    </a:lnTo>
                    <a:lnTo>
                      <a:pt x="249" y="746"/>
                    </a:lnTo>
                    <a:lnTo>
                      <a:pt x="200" y="833"/>
                    </a:lnTo>
                    <a:lnTo>
                      <a:pt x="139" y="871"/>
                    </a:lnTo>
                    <a:lnTo>
                      <a:pt x="86" y="871"/>
                    </a:lnTo>
                    <a:lnTo>
                      <a:pt x="24" y="833"/>
                    </a:lnTo>
                    <a:lnTo>
                      <a:pt x="0" y="777"/>
                    </a:lnTo>
                    <a:lnTo>
                      <a:pt x="0" y="687"/>
                    </a:lnTo>
                    <a:lnTo>
                      <a:pt x="34" y="570"/>
                    </a:lnTo>
                    <a:lnTo>
                      <a:pt x="63" y="407"/>
                    </a:lnTo>
                    <a:lnTo>
                      <a:pt x="72" y="206"/>
                    </a:lnTo>
                    <a:lnTo>
                      <a:pt x="55" y="55"/>
                    </a:lnTo>
                    <a:lnTo>
                      <a:pt x="107" y="3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51" name="Freeform 193"/>
              <p:cNvSpPr>
                <a:spLocks/>
              </p:cNvSpPr>
              <p:nvPr/>
            </p:nvSpPr>
            <p:spPr bwMode="auto">
              <a:xfrm>
                <a:off x="4469" y="1401"/>
                <a:ext cx="96" cy="156"/>
              </a:xfrm>
              <a:custGeom>
                <a:avLst/>
                <a:gdLst>
                  <a:gd name="T0" fmla="*/ 1 w 480"/>
                  <a:gd name="T1" fmla="*/ 0 h 779"/>
                  <a:gd name="T2" fmla="*/ 1 w 480"/>
                  <a:gd name="T3" fmla="*/ 0 h 779"/>
                  <a:gd name="T4" fmla="*/ 1 w 480"/>
                  <a:gd name="T5" fmla="*/ 0 h 779"/>
                  <a:gd name="T6" fmla="*/ 1 w 480"/>
                  <a:gd name="T7" fmla="*/ 0 h 779"/>
                  <a:gd name="T8" fmla="*/ 1 w 480"/>
                  <a:gd name="T9" fmla="*/ 0 h 779"/>
                  <a:gd name="T10" fmla="*/ 1 w 480"/>
                  <a:gd name="T11" fmla="*/ 0 h 779"/>
                  <a:gd name="T12" fmla="*/ 1 w 480"/>
                  <a:gd name="T13" fmla="*/ 0 h 779"/>
                  <a:gd name="T14" fmla="*/ 0 w 480"/>
                  <a:gd name="T15" fmla="*/ 0 h 779"/>
                  <a:gd name="T16" fmla="*/ 0 w 480"/>
                  <a:gd name="T17" fmla="*/ 0 h 779"/>
                  <a:gd name="T18" fmla="*/ 0 w 480"/>
                  <a:gd name="T19" fmla="*/ 0 h 779"/>
                  <a:gd name="T20" fmla="*/ 0 w 480"/>
                  <a:gd name="T21" fmla="*/ 1 h 779"/>
                  <a:gd name="T22" fmla="*/ 0 w 480"/>
                  <a:gd name="T23" fmla="*/ 1 h 779"/>
                  <a:gd name="T24" fmla="*/ 0 w 480"/>
                  <a:gd name="T25" fmla="*/ 1 h 779"/>
                  <a:gd name="T26" fmla="*/ 0 w 480"/>
                  <a:gd name="T27" fmla="*/ 1 h 779"/>
                  <a:gd name="T28" fmla="*/ 0 w 480"/>
                  <a:gd name="T29" fmla="*/ 1 h 779"/>
                  <a:gd name="T30" fmla="*/ 0 w 480"/>
                  <a:gd name="T31" fmla="*/ 1 h 779"/>
                  <a:gd name="T32" fmla="*/ 0 w 480"/>
                  <a:gd name="T33" fmla="*/ 1 h 779"/>
                  <a:gd name="T34" fmla="*/ 0 w 480"/>
                  <a:gd name="T35" fmla="*/ 1 h 779"/>
                  <a:gd name="T36" fmla="*/ 0 w 480"/>
                  <a:gd name="T37" fmla="*/ 1 h 779"/>
                  <a:gd name="T38" fmla="*/ 0 w 480"/>
                  <a:gd name="T39" fmla="*/ 1 h 779"/>
                  <a:gd name="T40" fmla="*/ 0 w 480"/>
                  <a:gd name="T41" fmla="*/ 1 h 779"/>
                  <a:gd name="T42" fmla="*/ 0 w 480"/>
                  <a:gd name="T43" fmla="*/ 1 h 779"/>
                  <a:gd name="T44" fmla="*/ 0 w 480"/>
                  <a:gd name="T45" fmla="*/ 1 h 779"/>
                  <a:gd name="T46" fmla="*/ 0 w 480"/>
                  <a:gd name="T47" fmla="*/ 1 h 779"/>
                  <a:gd name="T48" fmla="*/ 0 w 480"/>
                  <a:gd name="T49" fmla="*/ 1 h 779"/>
                  <a:gd name="T50" fmla="*/ 0 w 480"/>
                  <a:gd name="T51" fmla="*/ 1 h 779"/>
                  <a:gd name="T52" fmla="*/ 0 w 480"/>
                  <a:gd name="T53" fmla="*/ 1 h 779"/>
                  <a:gd name="T54" fmla="*/ 0 w 480"/>
                  <a:gd name="T55" fmla="*/ 1 h 779"/>
                  <a:gd name="T56" fmla="*/ 0 w 480"/>
                  <a:gd name="T57" fmla="*/ 1 h 779"/>
                  <a:gd name="T58" fmla="*/ 0 w 480"/>
                  <a:gd name="T59" fmla="*/ 1 h 779"/>
                  <a:gd name="T60" fmla="*/ 0 w 480"/>
                  <a:gd name="T61" fmla="*/ 1 h 779"/>
                  <a:gd name="T62" fmla="*/ 0 w 480"/>
                  <a:gd name="T63" fmla="*/ 0 h 779"/>
                  <a:gd name="T64" fmla="*/ 0 w 480"/>
                  <a:gd name="T65" fmla="*/ 0 h 779"/>
                  <a:gd name="T66" fmla="*/ 0 w 480"/>
                  <a:gd name="T67" fmla="*/ 0 h 779"/>
                  <a:gd name="T68" fmla="*/ 0 w 480"/>
                  <a:gd name="T69" fmla="*/ 0 h 779"/>
                  <a:gd name="T70" fmla="*/ 0 w 480"/>
                  <a:gd name="T71" fmla="*/ 0 h 779"/>
                  <a:gd name="T72" fmla="*/ 1 w 480"/>
                  <a:gd name="T73" fmla="*/ 0 h 779"/>
                  <a:gd name="T74" fmla="*/ 1 w 480"/>
                  <a:gd name="T75" fmla="*/ 0 h 7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80"/>
                  <a:gd name="T115" fmla="*/ 0 h 779"/>
                  <a:gd name="T116" fmla="*/ 480 w 480"/>
                  <a:gd name="T117" fmla="*/ 779 h 7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80" h="779">
                    <a:moveTo>
                      <a:pt x="365" y="30"/>
                    </a:moveTo>
                    <a:lnTo>
                      <a:pt x="417" y="0"/>
                    </a:lnTo>
                    <a:lnTo>
                      <a:pt x="456" y="0"/>
                    </a:lnTo>
                    <a:lnTo>
                      <a:pt x="480" y="24"/>
                    </a:lnTo>
                    <a:lnTo>
                      <a:pt x="466" y="72"/>
                    </a:lnTo>
                    <a:lnTo>
                      <a:pt x="434" y="104"/>
                    </a:lnTo>
                    <a:lnTo>
                      <a:pt x="376" y="134"/>
                    </a:lnTo>
                    <a:lnTo>
                      <a:pt x="261" y="180"/>
                    </a:lnTo>
                    <a:lnTo>
                      <a:pt x="115" y="259"/>
                    </a:lnTo>
                    <a:lnTo>
                      <a:pt x="60" y="262"/>
                    </a:lnTo>
                    <a:lnTo>
                      <a:pt x="91" y="335"/>
                    </a:lnTo>
                    <a:lnTo>
                      <a:pt x="153" y="415"/>
                    </a:lnTo>
                    <a:lnTo>
                      <a:pt x="205" y="512"/>
                    </a:lnTo>
                    <a:lnTo>
                      <a:pt x="226" y="613"/>
                    </a:lnTo>
                    <a:lnTo>
                      <a:pt x="216" y="644"/>
                    </a:lnTo>
                    <a:lnTo>
                      <a:pt x="185" y="665"/>
                    </a:lnTo>
                    <a:lnTo>
                      <a:pt x="143" y="679"/>
                    </a:lnTo>
                    <a:lnTo>
                      <a:pt x="101" y="709"/>
                    </a:lnTo>
                    <a:lnTo>
                      <a:pt x="84" y="741"/>
                    </a:lnTo>
                    <a:lnTo>
                      <a:pt x="74" y="779"/>
                    </a:lnTo>
                    <a:lnTo>
                      <a:pt x="42" y="779"/>
                    </a:lnTo>
                    <a:lnTo>
                      <a:pt x="31" y="751"/>
                    </a:lnTo>
                    <a:lnTo>
                      <a:pt x="52" y="706"/>
                    </a:lnTo>
                    <a:lnTo>
                      <a:pt x="112" y="675"/>
                    </a:lnTo>
                    <a:lnTo>
                      <a:pt x="147" y="644"/>
                    </a:lnTo>
                    <a:lnTo>
                      <a:pt x="178" y="627"/>
                    </a:lnTo>
                    <a:lnTo>
                      <a:pt x="188" y="595"/>
                    </a:lnTo>
                    <a:lnTo>
                      <a:pt x="174" y="512"/>
                    </a:lnTo>
                    <a:lnTo>
                      <a:pt x="126" y="450"/>
                    </a:lnTo>
                    <a:lnTo>
                      <a:pt x="84" y="395"/>
                    </a:lnTo>
                    <a:lnTo>
                      <a:pt x="31" y="332"/>
                    </a:lnTo>
                    <a:lnTo>
                      <a:pt x="0" y="273"/>
                    </a:lnTo>
                    <a:lnTo>
                      <a:pt x="0" y="238"/>
                    </a:lnTo>
                    <a:lnTo>
                      <a:pt x="28" y="221"/>
                    </a:lnTo>
                    <a:lnTo>
                      <a:pt x="136" y="159"/>
                    </a:lnTo>
                    <a:lnTo>
                      <a:pt x="240" y="104"/>
                    </a:lnTo>
                    <a:lnTo>
                      <a:pt x="344" y="52"/>
                    </a:lnTo>
                    <a:lnTo>
                      <a:pt x="365" y="3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52" name="Freeform 194"/>
              <p:cNvSpPr>
                <a:spLocks/>
              </p:cNvSpPr>
              <p:nvPr/>
            </p:nvSpPr>
            <p:spPr bwMode="auto">
              <a:xfrm>
                <a:off x="4563" y="1553"/>
                <a:ext cx="64" cy="169"/>
              </a:xfrm>
              <a:custGeom>
                <a:avLst/>
                <a:gdLst>
                  <a:gd name="T0" fmla="*/ 0 w 320"/>
                  <a:gd name="T1" fmla="*/ 0 h 844"/>
                  <a:gd name="T2" fmla="*/ 0 w 320"/>
                  <a:gd name="T3" fmla="*/ 0 h 844"/>
                  <a:gd name="T4" fmla="*/ 0 w 320"/>
                  <a:gd name="T5" fmla="*/ 0 h 844"/>
                  <a:gd name="T6" fmla="*/ 0 w 320"/>
                  <a:gd name="T7" fmla="*/ 0 h 844"/>
                  <a:gd name="T8" fmla="*/ 0 w 320"/>
                  <a:gd name="T9" fmla="*/ 0 h 844"/>
                  <a:gd name="T10" fmla="*/ 0 w 320"/>
                  <a:gd name="T11" fmla="*/ 0 h 844"/>
                  <a:gd name="T12" fmla="*/ 0 w 320"/>
                  <a:gd name="T13" fmla="*/ 0 h 844"/>
                  <a:gd name="T14" fmla="*/ 0 w 320"/>
                  <a:gd name="T15" fmla="*/ 1 h 844"/>
                  <a:gd name="T16" fmla="*/ 0 w 320"/>
                  <a:gd name="T17" fmla="*/ 1 h 844"/>
                  <a:gd name="T18" fmla="*/ 0 w 320"/>
                  <a:gd name="T19" fmla="*/ 1 h 844"/>
                  <a:gd name="T20" fmla="*/ 0 w 320"/>
                  <a:gd name="T21" fmla="*/ 1 h 844"/>
                  <a:gd name="T22" fmla="*/ 0 w 320"/>
                  <a:gd name="T23" fmla="*/ 1 h 844"/>
                  <a:gd name="T24" fmla="*/ 0 w 320"/>
                  <a:gd name="T25" fmla="*/ 1 h 844"/>
                  <a:gd name="T26" fmla="*/ 0 w 320"/>
                  <a:gd name="T27" fmla="*/ 1 h 844"/>
                  <a:gd name="T28" fmla="*/ 0 w 320"/>
                  <a:gd name="T29" fmla="*/ 1 h 844"/>
                  <a:gd name="T30" fmla="*/ 0 w 320"/>
                  <a:gd name="T31" fmla="*/ 1 h 844"/>
                  <a:gd name="T32" fmla="*/ 1 w 320"/>
                  <a:gd name="T33" fmla="*/ 1 h 844"/>
                  <a:gd name="T34" fmla="*/ 1 w 320"/>
                  <a:gd name="T35" fmla="*/ 1 h 844"/>
                  <a:gd name="T36" fmla="*/ 0 w 320"/>
                  <a:gd name="T37" fmla="*/ 1 h 844"/>
                  <a:gd name="T38" fmla="*/ 0 w 320"/>
                  <a:gd name="T39" fmla="*/ 1 h 844"/>
                  <a:gd name="T40" fmla="*/ 0 w 320"/>
                  <a:gd name="T41" fmla="*/ 1 h 844"/>
                  <a:gd name="T42" fmla="*/ 0 w 320"/>
                  <a:gd name="T43" fmla="*/ 1 h 844"/>
                  <a:gd name="T44" fmla="*/ 0 w 320"/>
                  <a:gd name="T45" fmla="*/ 1 h 844"/>
                  <a:gd name="T46" fmla="*/ 0 w 320"/>
                  <a:gd name="T47" fmla="*/ 1 h 844"/>
                  <a:gd name="T48" fmla="*/ 0 w 320"/>
                  <a:gd name="T49" fmla="*/ 1 h 844"/>
                  <a:gd name="T50" fmla="*/ 0 w 320"/>
                  <a:gd name="T51" fmla="*/ 1 h 844"/>
                  <a:gd name="T52" fmla="*/ 0 w 320"/>
                  <a:gd name="T53" fmla="*/ 1 h 844"/>
                  <a:gd name="T54" fmla="*/ 0 w 320"/>
                  <a:gd name="T55" fmla="*/ 1 h 844"/>
                  <a:gd name="T56" fmla="*/ 0 w 320"/>
                  <a:gd name="T57" fmla="*/ 1 h 844"/>
                  <a:gd name="T58" fmla="*/ 0 w 320"/>
                  <a:gd name="T59" fmla="*/ 1 h 844"/>
                  <a:gd name="T60" fmla="*/ 0 w 320"/>
                  <a:gd name="T61" fmla="*/ 1 h 844"/>
                  <a:gd name="T62" fmla="*/ 0 w 320"/>
                  <a:gd name="T63" fmla="*/ 1 h 844"/>
                  <a:gd name="T64" fmla="*/ 0 w 320"/>
                  <a:gd name="T65" fmla="*/ 0 h 844"/>
                  <a:gd name="T66" fmla="*/ 0 w 320"/>
                  <a:gd name="T67" fmla="*/ 0 h 844"/>
                  <a:gd name="T68" fmla="*/ 0 w 320"/>
                  <a:gd name="T69" fmla="*/ 0 h 844"/>
                  <a:gd name="T70" fmla="*/ 0 w 320"/>
                  <a:gd name="T71" fmla="*/ 0 h 84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20"/>
                  <a:gd name="T109" fmla="*/ 0 h 844"/>
                  <a:gd name="T110" fmla="*/ 320 w 320"/>
                  <a:gd name="T111" fmla="*/ 844 h 84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20" h="844">
                    <a:moveTo>
                      <a:pt x="60" y="98"/>
                    </a:moveTo>
                    <a:lnTo>
                      <a:pt x="18" y="43"/>
                    </a:lnTo>
                    <a:lnTo>
                      <a:pt x="32" y="0"/>
                    </a:lnTo>
                    <a:lnTo>
                      <a:pt x="74" y="0"/>
                    </a:lnTo>
                    <a:lnTo>
                      <a:pt x="122" y="46"/>
                    </a:lnTo>
                    <a:lnTo>
                      <a:pt x="185" y="139"/>
                    </a:lnTo>
                    <a:lnTo>
                      <a:pt x="220" y="229"/>
                    </a:lnTo>
                    <a:lnTo>
                      <a:pt x="251" y="316"/>
                    </a:lnTo>
                    <a:lnTo>
                      <a:pt x="261" y="395"/>
                    </a:lnTo>
                    <a:lnTo>
                      <a:pt x="258" y="437"/>
                    </a:lnTo>
                    <a:lnTo>
                      <a:pt x="226" y="488"/>
                    </a:lnTo>
                    <a:lnTo>
                      <a:pt x="174" y="627"/>
                    </a:lnTo>
                    <a:lnTo>
                      <a:pt x="115" y="707"/>
                    </a:lnTo>
                    <a:lnTo>
                      <a:pt x="101" y="742"/>
                    </a:lnTo>
                    <a:lnTo>
                      <a:pt x="157" y="748"/>
                    </a:lnTo>
                    <a:lnTo>
                      <a:pt x="230" y="748"/>
                    </a:lnTo>
                    <a:lnTo>
                      <a:pt x="320" y="779"/>
                    </a:lnTo>
                    <a:lnTo>
                      <a:pt x="313" y="803"/>
                    </a:lnTo>
                    <a:lnTo>
                      <a:pt x="300" y="831"/>
                    </a:lnTo>
                    <a:lnTo>
                      <a:pt x="272" y="844"/>
                    </a:lnTo>
                    <a:lnTo>
                      <a:pt x="216" y="824"/>
                    </a:lnTo>
                    <a:lnTo>
                      <a:pt x="157" y="794"/>
                    </a:lnTo>
                    <a:lnTo>
                      <a:pt x="74" y="789"/>
                    </a:lnTo>
                    <a:lnTo>
                      <a:pt x="22" y="800"/>
                    </a:lnTo>
                    <a:lnTo>
                      <a:pt x="0" y="783"/>
                    </a:lnTo>
                    <a:lnTo>
                      <a:pt x="0" y="759"/>
                    </a:lnTo>
                    <a:lnTo>
                      <a:pt x="29" y="731"/>
                    </a:lnTo>
                    <a:lnTo>
                      <a:pt x="74" y="685"/>
                    </a:lnTo>
                    <a:lnTo>
                      <a:pt x="153" y="571"/>
                    </a:lnTo>
                    <a:lnTo>
                      <a:pt x="188" y="472"/>
                    </a:lnTo>
                    <a:lnTo>
                      <a:pt x="199" y="374"/>
                    </a:lnTo>
                    <a:lnTo>
                      <a:pt x="196" y="322"/>
                    </a:lnTo>
                    <a:lnTo>
                      <a:pt x="168" y="229"/>
                    </a:lnTo>
                    <a:lnTo>
                      <a:pt x="95" y="128"/>
                    </a:lnTo>
                    <a:lnTo>
                      <a:pt x="43" y="77"/>
                    </a:lnTo>
                    <a:lnTo>
                      <a:pt x="60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53" name="Freeform 195"/>
              <p:cNvSpPr>
                <a:spLocks/>
              </p:cNvSpPr>
              <p:nvPr/>
            </p:nvSpPr>
            <p:spPr bwMode="auto">
              <a:xfrm>
                <a:off x="4464" y="1542"/>
                <a:ext cx="94" cy="186"/>
              </a:xfrm>
              <a:custGeom>
                <a:avLst/>
                <a:gdLst>
                  <a:gd name="T0" fmla="*/ 0 w 469"/>
                  <a:gd name="T1" fmla="*/ 0 h 931"/>
                  <a:gd name="T2" fmla="*/ 1 w 469"/>
                  <a:gd name="T3" fmla="*/ 0 h 931"/>
                  <a:gd name="T4" fmla="*/ 1 w 469"/>
                  <a:gd name="T5" fmla="*/ 0 h 931"/>
                  <a:gd name="T6" fmla="*/ 1 w 469"/>
                  <a:gd name="T7" fmla="*/ 0 h 931"/>
                  <a:gd name="T8" fmla="*/ 1 w 469"/>
                  <a:gd name="T9" fmla="*/ 0 h 931"/>
                  <a:gd name="T10" fmla="*/ 1 w 469"/>
                  <a:gd name="T11" fmla="*/ 0 h 931"/>
                  <a:gd name="T12" fmla="*/ 1 w 469"/>
                  <a:gd name="T13" fmla="*/ 0 h 931"/>
                  <a:gd name="T14" fmla="*/ 1 w 469"/>
                  <a:gd name="T15" fmla="*/ 0 h 931"/>
                  <a:gd name="T16" fmla="*/ 1 w 469"/>
                  <a:gd name="T17" fmla="*/ 0 h 931"/>
                  <a:gd name="T18" fmla="*/ 0 w 469"/>
                  <a:gd name="T19" fmla="*/ 0 h 931"/>
                  <a:gd name="T20" fmla="*/ 0 w 469"/>
                  <a:gd name="T21" fmla="*/ 1 h 931"/>
                  <a:gd name="T22" fmla="*/ 0 w 469"/>
                  <a:gd name="T23" fmla="*/ 1 h 931"/>
                  <a:gd name="T24" fmla="*/ 0 w 469"/>
                  <a:gd name="T25" fmla="*/ 1 h 931"/>
                  <a:gd name="T26" fmla="*/ 0 w 469"/>
                  <a:gd name="T27" fmla="*/ 1 h 931"/>
                  <a:gd name="T28" fmla="*/ 0 w 469"/>
                  <a:gd name="T29" fmla="*/ 1 h 931"/>
                  <a:gd name="T30" fmla="*/ 0 w 469"/>
                  <a:gd name="T31" fmla="*/ 1 h 931"/>
                  <a:gd name="T32" fmla="*/ 0 w 469"/>
                  <a:gd name="T33" fmla="*/ 1 h 931"/>
                  <a:gd name="T34" fmla="*/ 0 w 469"/>
                  <a:gd name="T35" fmla="*/ 1 h 931"/>
                  <a:gd name="T36" fmla="*/ 0 w 469"/>
                  <a:gd name="T37" fmla="*/ 1 h 931"/>
                  <a:gd name="T38" fmla="*/ 0 w 469"/>
                  <a:gd name="T39" fmla="*/ 1 h 931"/>
                  <a:gd name="T40" fmla="*/ 0 w 469"/>
                  <a:gd name="T41" fmla="*/ 1 h 931"/>
                  <a:gd name="T42" fmla="*/ 0 w 469"/>
                  <a:gd name="T43" fmla="*/ 1 h 931"/>
                  <a:gd name="T44" fmla="*/ 0 w 469"/>
                  <a:gd name="T45" fmla="*/ 1 h 931"/>
                  <a:gd name="T46" fmla="*/ 0 w 469"/>
                  <a:gd name="T47" fmla="*/ 1 h 931"/>
                  <a:gd name="T48" fmla="*/ 0 w 469"/>
                  <a:gd name="T49" fmla="*/ 1 h 931"/>
                  <a:gd name="T50" fmla="*/ 0 w 469"/>
                  <a:gd name="T51" fmla="*/ 1 h 931"/>
                  <a:gd name="T52" fmla="*/ 0 w 469"/>
                  <a:gd name="T53" fmla="*/ 1 h 931"/>
                  <a:gd name="T54" fmla="*/ 0 w 469"/>
                  <a:gd name="T55" fmla="*/ 1 h 931"/>
                  <a:gd name="T56" fmla="*/ 0 w 469"/>
                  <a:gd name="T57" fmla="*/ 1 h 931"/>
                  <a:gd name="T58" fmla="*/ 0 w 469"/>
                  <a:gd name="T59" fmla="*/ 1 h 931"/>
                  <a:gd name="T60" fmla="*/ 0 w 469"/>
                  <a:gd name="T61" fmla="*/ 1 h 931"/>
                  <a:gd name="T62" fmla="*/ 0 w 469"/>
                  <a:gd name="T63" fmla="*/ 1 h 931"/>
                  <a:gd name="T64" fmla="*/ 0 w 469"/>
                  <a:gd name="T65" fmla="*/ 1 h 931"/>
                  <a:gd name="T66" fmla="*/ 0 w 469"/>
                  <a:gd name="T67" fmla="*/ 1 h 931"/>
                  <a:gd name="T68" fmla="*/ 0 w 469"/>
                  <a:gd name="T69" fmla="*/ 1 h 931"/>
                  <a:gd name="T70" fmla="*/ 0 w 469"/>
                  <a:gd name="T71" fmla="*/ 1 h 931"/>
                  <a:gd name="T72" fmla="*/ 0 w 469"/>
                  <a:gd name="T73" fmla="*/ 1 h 931"/>
                  <a:gd name="T74" fmla="*/ 0 w 469"/>
                  <a:gd name="T75" fmla="*/ 0 h 931"/>
                  <a:gd name="T76" fmla="*/ 0 w 469"/>
                  <a:gd name="T77" fmla="*/ 0 h 93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69"/>
                  <a:gd name="T118" fmla="*/ 0 h 931"/>
                  <a:gd name="T119" fmla="*/ 469 w 469"/>
                  <a:gd name="T120" fmla="*/ 931 h 93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69" h="931">
                    <a:moveTo>
                      <a:pt x="274" y="163"/>
                    </a:moveTo>
                    <a:lnTo>
                      <a:pt x="344" y="73"/>
                    </a:lnTo>
                    <a:lnTo>
                      <a:pt x="406" y="0"/>
                    </a:lnTo>
                    <a:lnTo>
                      <a:pt x="448" y="7"/>
                    </a:lnTo>
                    <a:lnTo>
                      <a:pt x="469" y="38"/>
                    </a:lnTo>
                    <a:lnTo>
                      <a:pt x="469" y="93"/>
                    </a:lnTo>
                    <a:lnTo>
                      <a:pt x="431" y="125"/>
                    </a:lnTo>
                    <a:lnTo>
                      <a:pt x="364" y="166"/>
                    </a:lnTo>
                    <a:lnTo>
                      <a:pt x="312" y="218"/>
                    </a:lnTo>
                    <a:lnTo>
                      <a:pt x="254" y="287"/>
                    </a:lnTo>
                    <a:lnTo>
                      <a:pt x="229" y="339"/>
                    </a:lnTo>
                    <a:lnTo>
                      <a:pt x="202" y="401"/>
                    </a:lnTo>
                    <a:lnTo>
                      <a:pt x="187" y="485"/>
                    </a:lnTo>
                    <a:lnTo>
                      <a:pt x="187" y="560"/>
                    </a:lnTo>
                    <a:lnTo>
                      <a:pt x="202" y="655"/>
                    </a:lnTo>
                    <a:lnTo>
                      <a:pt x="240" y="745"/>
                    </a:lnTo>
                    <a:lnTo>
                      <a:pt x="271" y="796"/>
                    </a:lnTo>
                    <a:lnTo>
                      <a:pt x="292" y="830"/>
                    </a:lnTo>
                    <a:lnTo>
                      <a:pt x="292" y="859"/>
                    </a:lnTo>
                    <a:lnTo>
                      <a:pt x="271" y="869"/>
                    </a:lnTo>
                    <a:lnTo>
                      <a:pt x="222" y="869"/>
                    </a:lnTo>
                    <a:lnTo>
                      <a:pt x="145" y="882"/>
                    </a:lnTo>
                    <a:lnTo>
                      <a:pt x="86" y="903"/>
                    </a:lnTo>
                    <a:lnTo>
                      <a:pt x="52" y="931"/>
                    </a:lnTo>
                    <a:lnTo>
                      <a:pt x="20" y="920"/>
                    </a:lnTo>
                    <a:lnTo>
                      <a:pt x="0" y="882"/>
                    </a:lnTo>
                    <a:lnTo>
                      <a:pt x="3" y="852"/>
                    </a:lnTo>
                    <a:lnTo>
                      <a:pt x="63" y="827"/>
                    </a:lnTo>
                    <a:lnTo>
                      <a:pt x="156" y="821"/>
                    </a:lnTo>
                    <a:lnTo>
                      <a:pt x="243" y="821"/>
                    </a:lnTo>
                    <a:lnTo>
                      <a:pt x="208" y="778"/>
                    </a:lnTo>
                    <a:lnTo>
                      <a:pt x="191" y="727"/>
                    </a:lnTo>
                    <a:lnTo>
                      <a:pt x="167" y="655"/>
                    </a:lnTo>
                    <a:lnTo>
                      <a:pt x="139" y="578"/>
                    </a:lnTo>
                    <a:lnTo>
                      <a:pt x="139" y="488"/>
                    </a:lnTo>
                    <a:lnTo>
                      <a:pt x="145" y="401"/>
                    </a:lnTo>
                    <a:lnTo>
                      <a:pt x="177" y="322"/>
                    </a:lnTo>
                    <a:lnTo>
                      <a:pt x="232" y="218"/>
                    </a:lnTo>
                    <a:lnTo>
                      <a:pt x="274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0447" name="Line 197"/>
            <p:cNvSpPr>
              <a:spLocks noChangeShapeType="1"/>
            </p:cNvSpPr>
            <p:nvPr/>
          </p:nvSpPr>
          <p:spPr bwMode="auto">
            <a:xfrm flipV="1">
              <a:off x="2155" y="2224"/>
              <a:ext cx="192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0439" name="Group 24"/>
          <p:cNvGrpSpPr>
            <a:grpSpLocks/>
          </p:cNvGrpSpPr>
          <p:nvPr/>
        </p:nvGrpSpPr>
        <p:grpSpPr bwMode="auto">
          <a:xfrm>
            <a:off x="14288" y="5343302"/>
            <a:ext cx="927100" cy="461962"/>
            <a:chOff x="14531" y="4468813"/>
            <a:chExt cx="926857" cy="461665"/>
          </a:xfrm>
        </p:grpSpPr>
        <p:sp>
          <p:nvSpPr>
            <p:cNvPr id="60443" name="Line 198"/>
            <p:cNvSpPr>
              <a:spLocks noChangeShapeType="1"/>
            </p:cNvSpPr>
            <p:nvPr/>
          </p:nvSpPr>
          <p:spPr bwMode="auto">
            <a:xfrm>
              <a:off x="636588" y="4697413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0444" name="Text Box 199"/>
            <p:cNvSpPr txBox="1">
              <a:spLocks noChangeArrowheads="1"/>
            </p:cNvSpPr>
            <p:nvPr/>
          </p:nvSpPr>
          <p:spPr bwMode="auto">
            <a:xfrm>
              <a:off x="14531" y="4468813"/>
              <a:ext cx="6601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b="0">
                  <a:latin typeface="Tahoma" charset="0"/>
                  <a:cs typeface="Tahoma" charset="0"/>
                </a:rPr>
                <a:t>$sp</a:t>
              </a:r>
            </a:p>
          </p:txBody>
        </p:sp>
      </p:grpSp>
      <p:grpSp>
        <p:nvGrpSpPr>
          <p:cNvPr id="5" name="Group 208"/>
          <p:cNvGrpSpPr>
            <a:grpSpLocks/>
          </p:cNvGrpSpPr>
          <p:nvPr/>
        </p:nvGrpSpPr>
        <p:grpSpPr bwMode="auto">
          <a:xfrm>
            <a:off x="3060700" y="4357464"/>
            <a:ext cx="2605088" cy="1187450"/>
            <a:chOff x="1912" y="2590"/>
            <a:chExt cx="1688" cy="631"/>
          </a:xfrm>
        </p:grpSpPr>
        <p:sp>
          <p:nvSpPr>
            <p:cNvPr id="60441" name="Freeform 187"/>
            <p:cNvSpPr>
              <a:spLocks/>
            </p:cNvSpPr>
            <p:nvPr/>
          </p:nvSpPr>
          <p:spPr bwMode="auto">
            <a:xfrm>
              <a:off x="1912" y="2590"/>
              <a:ext cx="1688" cy="245"/>
            </a:xfrm>
            <a:custGeom>
              <a:avLst/>
              <a:gdLst>
                <a:gd name="T0" fmla="*/ 0 w 1688"/>
                <a:gd name="T1" fmla="*/ 2 h 682"/>
                <a:gd name="T2" fmla="*/ 476 w 1688"/>
                <a:gd name="T3" fmla="*/ 5 h 682"/>
                <a:gd name="T4" fmla="*/ 824 w 1688"/>
                <a:gd name="T5" fmla="*/ 29 h 682"/>
                <a:gd name="T6" fmla="*/ 1688 w 1688"/>
                <a:gd name="T7" fmla="*/ 20 h 6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88"/>
                <a:gd name="T13" fmla="*/ 0 h 682"/>
                <a:gd name="T14" fmla="*/ 1688 w 1688"/>
                <a:gd name="T15" fmla="*/ 682 h 6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88" h="682">
                  <a:moveTo>
                    <a:pt x="0" y="37"/>
                  </a:moveTo>
                  <a:cubicBezTo>
                    <a:pt x="79" y="47"/>
                    <a:pt x="339" y="0"/>
                    <a:pt x="476" y="98"/>
                  </a:cubicBezTo>
                  <a:cubicBezTo>
                    <a:pt x="613" y="196"/>
                    <a:pt x="622" y="570"/>
                    <a:pt x="824" y="626"/>
                  </a:cubicBezTo>
                  <a:cubicBezTo>
                    <a:pt x="1026" y="682"/>
                    <a:pt x="1352" y="590"/>
                    <a:pt x="1688" y="43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0442" name="Freeform 188"/>
            <p:cNvSpPr>
              <a:spLocks/>
            </p:cNvSpPr>
            <p:nvPr/>
          </p:nvSpPr>
          <p:spPr bwMode="auto">
            <a:xfrm>
              <a:off x="1928" y="2976"/>
              <a:ext cx="1382" cy="245"/>
            </a:xfrm>
            <a:custGeom>
              <a:avLst/>
              <a:gdLst>
                <a:gd name="T0" fmla="*/ 0 w 1382"/>
                <a:gd name="T1" fmla="*/ 9 h 347"/>
                <a:gd name="T2" fmla="*/ 414 w 1382"/>
                <a:gd name="T3" fmla="*/ 18 h 347"/>
                <a:gd name="T4" fmla="*/ 616 w 1382"/>
                <a:gd name="T5" fmla="*/ 114 h 347"/>
                <a:gd name="T6" fmla="*/ 1382 w 1382"/>
                <a:gd name="T7" fmla="*/ 61 h 3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2"/>
                <a:gd name="T13" fmla="*/ 0 h 347"/>
                <a:gd name="T14" fmla="*/ 1382 w 1382"/>
                <a:gd name="T15" fmla="*/ 347 h 3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2" h="347">
                  <a:moveTo>
                    <a:pt x="0" y="27"/>
                  </a:moveTo>
                  <a:cubicBezTo>
                    <a:pt x="69" y="31"/>
                    <a:pt x="311" y="0"/>
                    <a:pt x="414" y="50"/>
                  </a:cubicBezTo>
                  <a:cubicBezTo>
                    <a:pt x="517" y="100"/>
                    <a:pt x="455" y="305"/>
                    <a:pt x="616" y="326"/>
                  </a:cubicBezTo>
                  <a:cubicBezTo>
                    <a:pt x="777" y="347"/>
                    <a:pt x="1223" y="205"/>
                    <a:pt x="1382" y="173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Procedure Linkage is Nontrivial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 details can be overwhelming.  How do we manage this complexity?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Abstraction:  High-level languages hide the details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There are great many implementation choices: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which variables are saved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who saves them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where are arguments stored?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Solution:  CONTRACTS!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Caller and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must agree on the details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87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Procedure Linkage: Caller Contract</a:t>
            </a:r>
          </a:p>
        </p:txBody>
      </p:sp>
      <p:grpSp>
        <p:nvGrpSpPr>
          <p:cNvPr id="64514" name="Group 3"/>
          <p:cNvGrpSpPr>
            <a:grpSpLocks/>
          </p:cNvGrpSpPr>
          <p:nvPr/>
        </p:nvGrpSpPr>
        <p:grpSpPr bwMode="auto">
          <a:xfrm>
            <a:off x="609600" y="1295400"/>
            <a:ext cx="8207375" cy="5257800"/>
            <a:chOff x="115" y="785"/>
            <a:chExt cx="3951" cy="4328"/>
          </a:xfrm>
        </p:grpSpPr>
        <p:sp>
          <p:nvSpPr>
            <p:cNvPr id="64516" name="Freeform 4"/>
            <p:cNvSpPr>
              <a:spLocks/>
            </p:cNvSpPr>
            <p:nvPr/>
          </p:nvSpPr>
          <p:spPr bwMode="auto">
            <a:xfrm>
              <a:off x="425" y="4689"/>
              <a:ext cx="704" cy="424"/>
            </a:xfrm>
            <a:custGeom>
              <a:avLst/>
              <a:gdLst>
                <a:gd name="T0" fmla="*/ 451 w 704"/>
                <a:gd name="T1" fmla="*/ 0 h 424"/>
                <a:gd name="T2" fmla="*/ 92 w 704"/>
                <a:gd name="T3" fmla="*/ 36 h 424"/>
                <a:gd name="T4" fmla="*/ 56 w 704"/>
                <a:gd name="T5" fmla="*/ 64 h 424"/>
                <a:gd name="T6" fmla="*/ 34 w 704"/>
                <a:gd name="T7" fmla="*/ 96 h 424"/>
                <a:gd name="T8" fmla="*/ 14 w 704"/>
                <a:gd name="T9" fmla="*/ 132 h 424"/>
                <a:gd name="T10" fmla="*/ 0 w 704"/>
                <a:gd name="T11" fmla="*/ 192 h 424"/>
                <a:gd name="T12" fmla="*/ 2 w 704"/>
                <a:gd name="T13" fmla="*/ 257 h 424"/>
                <a:gd name="T14" fmla="*/ 14 w 704"/>
                <a:gd name="T15" fmla="*/ 293 h 424"/>
                <a:gd name="T16" fmla="*/ 34 w 704"/>
                <a:gd name="T17" fmla="*/ 333 h 424"/>
                <a:gd name="T18" fmla="*/ 72 w 704"/>
                <a:gd name="T19" fmla="*/ 367 h 424"/>
                <a:gd name="T20" fmla="*/ 116 w 704"/>
                <a:gd name="T21" fmla="*/ 395 h 424"/>
                <a:gd name="T22" fmla="*/ 162 w 704"/>
                <a:gd name="T23" fmla="*/ 411 h 424"/>
                <a:gd name="T24" fmla="*/ 199 w 704"/>
                <a:gd name="T25" fmla="*/ 419 h 424"/>
                <a:gd name="T26" fmla="*/ 251 w 704"/>
                <a:gd name="T27" fmla="*/ 423 h 424"/>
                <a:gd name="T28" fmla="*/ 247 w 704"/>
                <a:gd name="T29" fmla="*/ 419 h 424"/>
                <a:gd name="T30" fmla="*/ 527 w 704"/>
                <a:gd name="T31" fmla="*/ 391 h 424"/>
                <a:gd name="T32" fmla="*/ 703 w 704"/>
                <a:gd name="T33" fmla="*/ 0 h 424"/>
                <a:gd name="T34" fmla="*/ 451 w 704"/>
                <a:gd name="T35" fmla="*/ 0 h 4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04"/>
                <a:gd name="T55" fmla="*/ 0 h 424"/>
                <a:gd name="T56" fmla="*/ 704 w 704"/>
                <a:gd name="T57" fmla="*/ 424 h 4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04" h="424">
                  <a:moveTo>
                    <a:pt x="451" y="0"/>
                  </a:moveTo>
                  <a:lnTo>
                    <a:pt x="92" y="36"/>
                  </a:lnTo>
                  <a:lnTo>
                    <a:pt x="56" y="64"/>
                  </a:lnTo>
                  <a:lnTo>
                    <a:pt x="34" y="96"/>
                  </a:lnTo>
                  <a:lnTo>
                    <a:pt x="14" y="132"/>
                  </a:lnTo>
                  <a:lnTo>
                    <a:pt x="0" y="192"/>
                  </a:lnTo>
                  <a:lnTo>
                    <a:pt x="2" y="257"/>
                  </a:lnTo>
                  <a:lnTo>
                    <a:pt x="14" y="293"/>
                  </a:lnTo>
                  <a:lnTo>
                    <a:pt x="34" y="333"/>
                  </a:lnTo>
                  <a:lnTo>
                    <a:pt x="72" y="367"/>
                  </a:lnTo>
                  <a:lnTo>
                    <a:pt x="116" y="395"/>
                  </a:lnTo>
                  <a:lnTo>
                    <a:pt x="162" y="411"/>
                  </a:lnTo>
                  <a:lnTo>
                    <a:pt x="199" y="419"/>
                  </a:lnTo>
                  <a:lnTo>
                    <a:pt x="251" y="423"/>
                  </a:lnTo>
                  <a:lnTo>
                    <a:pt x="247" y="419"/>
                  </a:lnTo>
                  <a:lnTo>
                    <a:pt x="527" y="391"/>
                  </a:lnTo>
                  <a:lnTo>
                    <a:pt x="703" y="0"/>
                  </a:lnTo>
                  <a:lnTo>
                    <a:pt x="451" y="0"/>
                  </a:lnTo>
                </a:path>
              </a:pathLst>
            </a:custGeom>
            <a:solidFill>
              <a:srgbClr val="80808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17" name="Freeform 5"/>
            <p:cNvSpPr>
              <a:spLocks/>
            </p:cNvSpPr>
            <p:nvPr/>
          </p:nvSpPr>
          <p:spPr bwMode="auto">
            <a:xfrm>
              <a:off x="115" y="785"/>
              <a:ext cx="3951" cy="4324"/>
            </a:xfrm>
            <a:custGeom>
              <a:avLst/>
              <a:gdLst>
                <a:gd name="T0" fmla="*/ 222 w 3951"/>
                <a:gd name="T1" fmla="*/ 16 h 4324"/>
                <a:gd name="T2" fmla="*/ 142 w 3951"/>
                <a:gd name="T3" fmla="*/ 74 h 4324"/>
                <a:gd name="T4" fmla="*/ 42 w 3951"/>
                <a:gd name="T5" fmla="*/ 193 h 4324"/>
                <a:gd name="T6" fmla="*/ 8 w 3951"/>
                <a:gd name="T7" fmla="*/ 317 h 4324"/>
                <a:gd name="T8" fmla="*/ 0 w 3951"/>
                <a:gd name="T9" fmla="*/ 467 h 4324"/>
                <a:gd name="T10" fmla="*/ 18 w 3951"/>
                <a:gd name="T11" fmla="*/ 592 h 4324"/>
                <a:gd name="T12" fmla="*/ 70 w 3951"/>
                <a:gd name="T13" fmla="*/ 796 h 4324"/>
                <a:gd name="T14" fmla="*/ 210 w 3951"/>
                <a:gd name="T15" fmla="*/ 1139 h 4324"/>
                <a:gd name="T16" fmla="*/ 378 w 3951"/>
                <a:gd name="T17" fmla="*/ 1522 h 4324"/>
                <a:gd name="T18" fmla="*/ 533 w 3951"/>
                <a:gd name="T19" fmla="*/ 1917 h 4324"/>
                <a:gd name="T20" fmla="*/ 653 w 3951"/>
                <a:gd name="T21" fmla="*/ 2432 h 4324"/>
                <a:gd name="T22" fmla="*/ 725 w 3951"/>
                <a:gd name="T23" fmla="*/ 3054 h 4324"/>
                <a:gd name="T24" fmla="*/ 761 w 3951"/>
                <a:gd name="T25" fmla="*/ 3497 h 4324"/>
                <a:gd name="T26" fmla="*/ 761 w 3951"/>
                <a:gd name="T27" fmla="*/ 3832 h 4324"/>
                <a:gd name="T28" fmla="*/ 713 w 3951"/>
                <a:gd name="T29" fmla="*/ 4084 h 4324"/>
                <a:gd name="T30" fmla="*/ 653 w 3951"/>
                <a:gd name="T31" fmla="*/ 4227 h 4324"/>
                <a:gd name="T32" fmla="*/ 595 w 3951"/>
                <a:gd name="T33" fmla="*/ 4297 h 4324"/>
                <a:gd name="T34" fmla="*/ 921 w 3951"/>
                <a:gd name="T35" fmla="*/ 4285 h 4324"/>
                <a:gd name="T36" fmla="*/ 2164 w 3951"/>
                <a:gd name="T37" fmla="*/ 4119 h 4324"/>
                <a:gd name="T38" fmla="*/ 3291 w 3951"/>
                <a:gd name="T39" fmla="*/ 4024 h 4324"/>
                <a:gd name="T40" fmla="*/ 3758 w 3951"/>
                <a:gd name="T41" fmla="*/ 4036 h 4324"/>
                <a:gd name="T42" fmla="*/ 3854 w 3951"/>
                <a:gd name="T43" fmla="*/ 3964 h 4324"/>
                <a:gd name="T44" fmla="*/ 3920 w 3951"/>
                <a:gd name="T45" fmla="*/ 3800 h 4324"/>
                <a:gd name="T46" fmla="*/ 3950 w 3951"/>
                <a:gd name="T47" fmla="*/ 3569 h 4324"/>
                <a:gd name="T48" fmla="*/ 3944 w 3951"/>
                <a:gd name="T49" fmla="*/ 3276 h 4324"/>
                <a:gd name="T50" fmla="*/ 3902 w 3951"/>
                <a:gd name="T51" fmla="*/ 2839 h 4324"/>
                <a:gd name="T52" fmla="*/ 3770 w 3951"/>
                <a:gd name="T53" fmla="*/ 2276 h 4324"/>
                <a:gd name="T54" fmla="*/ 3614 w 3951"/>
                <a:gd name="T55" fmla="*/ 1773 h 4324"/>
                <a:gd name="T56" fmla="*/ 3435 w 3951"/>
                <a:gd name="T57" fmla="*/ 1307 h 4324"/>
                <a:gd name="T58" fmla="*/ 3231 w 3951"/>
                <a:gd name="T59" fmla="*/ 792 h 4324"/>
                <a:gd name="T60" fmla="*/ 3163 w 3951"/>
                <a:gd name="T61" fmla="*/ 565 h 4324"/>
                <a:gd name="T62" fmla="*/ 3153 w 3951"/>
                <a:gd name="T63" fmla="*/ 389 h 4324"/>
                <a:gd name="T64" fmla="*/ 3231 w 3951"/>
                <a:gd name="T65" fmla="*/ 38 h 4324"/>
                <a:gd name="T66" fmla="*/ 250 w 3951"/>
                <a:gd name="T67" fmla="*/ 8 h 43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951"/>
                <a:gd name="T103" fmla="*/ 0 h 4324"/>
                <a:gd name="T104" fmla="*/ 3951 w 3951"/>
                <a:gd name="T105" fmla="*/ 4324 h 432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951" h="4324">
                  <a:moveTo>
                    <a:pt x="250" y="8"/>
                  </a:moveTo>
                  <a:lnTo>
                    <a:pt x="222" y="16"/>
                  </a:lnTo>
                  <a:lnTo>
                    <a:pt x="186" y="34"/>
                  </a:lnTo>
                  <a:lnTo>
                    <a:pt x="142" y="74"/>
                  </a:lnTo>
                  <a:lnTo>
                    <a:pt x="84" y="132"/>
                  </a:lnTo>
                  <a:lnTo>
                    <a:pt x="42" y="193"/>
                  </a:lnTo>
                  <a:lnTo>
                    <a:pt x="18" y="259"/>
                  </a:lnTo>
                  <a:lnTo>
                    <a:pt x="8" y="317"/>
                  </a:lnTo>
                  <a:lnTo>
                    <a:pt x="0" y="393"/>
                  </a:lnTo>
                  <a:lnTo>
                    <a:pt x="0" y="467"/>
                  </a:lnTo>
                  <a:lnTo>
                    <a:pt x="10" y="529"/>
                  </a:lnTo>
                  <a:lnTo>
                    <a:pt x="18" y="592"/>
                  </a:lnTo>
                  <a:lnTo>
                    <a:pt x="30" y="648"/>
                  </a:lnTo>
                  <a:lnTo>
                    <a:pt x="70" y="796"/>
                  </a:lnTo>
                  <a:lnTo>
                    <a:pt x="126" y="960"/>
                  </a:lnTo>
                  <a:lnTo>
                    <a:pt x="210" y="1139"/>
                  </a:lnTo>
                  <a:lnTo>
                    <a:pt x="294" y="1343"/>
                  </a:lnTo>
                  <a:lnTo>
                    <a:pt x="378" y="1522"/>
                  </a:lnTo>
                  <a:lnTo>
                    <a:pt x="450" y="1702"/>
                  </a:lnTo>
                  <a:lnTo>
                    <a:pt x="533" y="1917"/>
                  </a:lnTo>
                  <a:lnTo>
                    <a:pt x="605" y="2192"/>
                  </a:lnTo>
                  <a:lnTo>
                    <a:pt x="653" y="2432"/>
                  </a:lnTo>
                  <a:lnTo>
                    <a:pt x="701" y="2731"/>
                  </a:lnTo>
                  <a:lnTo>
                    <a:pt x="725" y="3054"/>
                  </a:lnTo>
                  <a:lnTo>
                    <a:pt x="761" y="3341"/>
                  </a:lnTo>
                  <a:lnTo>
                    <a:pt x="761" y="3497"/>
                  </a:lnTo>
                  <a:lnTo>
                    <a:pt x="761" y="3701"/>
                  </a:lnTo>
                  <a:lnTo>
                    <a:pt x="761" y="3832"/>
                  </a:lnTo>
                  <a:lnTo>
                    <a:pt x="751" y="3956"/>
                  </a:lnTo>
                  <a:lnTo>
                    <a:pt x="713" y="4084"/>
                  </a:lnTo>
                  <a:lnTo>
                    <a:pt x="687" y="4159"/>
                  </a:lnTo>
                  <a:lnTo>
                    <a:pt x="653" y="4227"/>
                  </a:lnTo>
                  <a:lnTo>
                    <a:pt x="619" y="4271"/>
                  </a:lnTo>
                  <a:lnTo>
                    <a:pt x="595" y="4297"/>
                  </a:lnTo>
                  <a:lnTo>
                    <a:pt x="569" y="4323"/>
                  </a:lnTo>
                  <a:lnTo>
                    <a:pt x="921" y="4285"/>
                  </a:lnTo>
                  <a:lnTo>
                    <a:pt x="1600" y="4191"/>
                  </a:lnTo>
                  <a:lnTo>
                    <a:pt x="2164" y="4119"/>
                  </a:lnTo>
                  <a:lnTo>
                    <a:pt x="2811" y="4048"/>
                  </a:lnTo>
                  <a:lnTo>
                    <a:pt x="3291" y="4024"/>
                  </a:lnTo>
                  <a:lnTo>
                    <a:pt x="3662" y="4036"/>
                  </a:lnTo>
                  <a:lnTo>
                    <a:pt x="3758" y="4036"/>
                  </a:lnTo>
                  <a:lnTo>
                    <a:pt x="3818" y="4024"/>
                  </a:lnTo>
                  <a:lnTo>
                    <a:pt x="3854" y="3964"/>
                  </a:lnTo>
                  <a:lnTo>
                    <a:pt x="3890" y="3898"/>
                  </a:lnTo>
                  <a:lnTo>
                    <a:pt x="3920" y="3800"/>
                  </a:lnTo>
                  <a:lnTo>
                    <a:pt x="3938" y="3683"/>
                  </a:lnTo>
                  <a:lnTo>
                    <a:pt x="3950" y="3569"/>
                  </a:lnTo>
                  <a:lnTo>
                    <a:pt x="3950" y="3405"/>
                  </a:lnTo>
                  <a:lnTo>
                    <a:pt x="3944" y="3276"/>
                  </a:lnTo>
                  <a:lnTo>
                    <a:pt x="3938" y="3066"/>
                  </a:lnTo>
                  <a:lnTo>
                    <a:pt x="3902" y="2839"/>
                  </a:lnTo>
                  <a:lnTo>
                    <a:pt x="3842" y="2545"/>
                  </a:lnTo>
                  <a:lnTo>
                    <a:pt x="3770" y="2276"/>
                  </a:lnTo>
                  <a:lnTo>
                    <a:pt x="3710" y="2037"/>
                  </a:lnTo>
                  <a:lnTo>
                    <a:pt x="3614" y="1773"/>
                  </a:lnTo>
                  <a:lnTo>
                    <a:pt x="3518" y="1534"/>
                  </a:lnTo>
                  <a:lnTo>
                    <a:pt x="3435" y="1307"/>
                  </a:lnTo>
                  <a:lnTo>
                    <a:pt x="3303" y="983"/>
                  </a:lnTo>
                  <a:lnTo>
                    <a:pt x="3231" y="792"/>
                  </a:lnTo>
                  <a:lnTo>
                    <a:pt x="3187" y="664"/>
                  </a:lnTo>
                  <a:lnTo>
                    <a:pt x="3163" y="565"/>
                  </a:lnTo>
                  <a:lnTo>
                    <a:pt x="3153" y="471"/>
                  </a:lnTo>
                  <a:lnTo>
                    <a:pt x="3153" y="389"/>
                  </a:lnTo>
                  <a:lnTo>
                    <a:pt x="3207" y="98"/>
                  </a:lnTo>
                  <a:lnTo>
                    <a:pt x="3231" y="38"/>
                  </a:lnTo>
                  <a:lnTo>
                    <a:pt x="288" y="0"/>
                  </a:lnTo>
                  <a:lnTo>
                    <a:pt x="250" y="8"/>
                  </a:lnTo>
                </a:path>
              </a:pathLst>
            </a:custGeom>
            <a:solidFill>
              <a:srgbClr val="FFFFFF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18" name="Freeform 6"/>
            <p:cNvSpPr>
              <a:spLocks/>
            </p:cNvSpPr>
            <p:nvPr/>
          </p:nvSpPr>
          <p:spPr bwMode="auto">
            <a:xfrm>
              <a:off x="323" y="982"/>
              <a:ext cx="326" cy="285"/>
            </a:xfrm>
            <a:custGeom>
              <a:avLst/>
              <a:gdLst>
                <a:gd name="T0" fmla="*/ 325 w 326"/>
                <a:gd name="T1" fmla="*/ 20 h 285"/>
                <a:gd name="T2" fmla="*/ 242 w 326"/>
                <a:gd name="T3" fmla="*/ 260 h 285"/>
                <a:gd name="T4" fmla="*/ 158 w 326"/>
                <a:gd name="T5" fmla="*/ 284 h 285"/>
                <a:gd name="T6" fmla="*/ 116 w 326"/>
                <a:gd name="T7" fmla="*/ 280 h 285"/>
                <a:gd name="T8" fmla="*/ 74 w 326"/>
                <a:gd name="T9" fmla="*/ 264 h 285"/>
                <a:gd name="T10" fmla="*/ 42 w 326"/>
                <a:gd name="T11" fmla="*/ 236 h 285"/>
                <a:gd name="T12" fmla="*/ 20 w 326"/>
                <a:gd name="T13" fmla="*/ 208 h 285"/>
                <a:gd name="T14" fmla="*/ 6 w 326"/>
                <a:gd name="T15" fmla="*/ 172 h 285"/>
                <a:gd name="T16" fmla="*/ 0 w 326"/>
                <a:gd name="T17" fmla="*/ 140 h 285"/>
                <a:gd name="T18" fmla="*/ 2 w 326"/>
                <a:gd name="T19" fmla="*/ 98 h 285"/>
                <a:gd name="T20" fmla="*/ 14 w 326"/>
                <a:gd name="T21" fmla="*/ 68 h 285"/>
                <a:gd name="T22" fmla="*/ 38 w 326"/>
                <a:gd name="T23" fmla="*/ 44 h 285"/>
                <a:gd name="T24" fmla="*/ 68 w 326"/>
                <a:gd name="T25" fmla="*/ 24 h 285"/>
                <a:gd name="T26" fmla="*/ 104 w 326"/>
                <a:gd name="T27" fmla="*/ 14 h 285"/>
                <a:gd name="T28" fmla="*/ 134 w 326"/>
                <a:gd name="T29" fmla="*/ 8 h 285"/>
                <a:gd name="T30" fmla="*/ 168 w 326"/>
                <a:gd name="T31" fmla="*/ 2 h 285"/>
                <a:gd name="T32" fmla="*/ 194 w 326"/>
                <a:gd name="T33" fmla="*/ 2 h 285"/>
                <a:gd name="T34" fmla="*/ 228 w 326"/>
                <a:gd name="T35" fmla="*/ 0 h 285"/>
                <a:gd name="T36" fmla="*/ 325 w 326"/>
                <a:gd name="T37" fmla="*/ 20 h 2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26"/>
                <a:gd name="T58" fmla="*/ 0 h 285"/>
                <a:gd name="T59" fmla="*/ 326 w 326"/>
                <a:gd name="T60" fmla="*/ 285 h 2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26" h="285">
                  <a:moveTo>
                    <a:pt x="325" y="20"/>
                  </a:moveTo>
                  <a:lnTo>
                    <a:pt x="242" y="260"/>
                  </a:lnTo>
                  <a:lnTo>
                    <a:pt x="158" y="284"/>
                  </a:lnTo>
                  <a:lnTo>
                    <a:pt x="116" y="280"/>
                  </a:lnTo>
                  <a:lnTo>
                    <a:pt x="74" y="264"/>
                  </a:lnTo>
                  <a:lnTo>
                    <a:pt x="42" y="236"/>
                  </a:lnTo>
                  <a:lnTo>
                    <a:pt x="20" y="208"/>
                  </a:lnTo>
                  <a:lnTo>
                    <a:pt x="6" y="172"/>
                  </a:lnTo>
                  <a:lnTo>
                    <a:pt x="0" y="140"/>
                  </a:lnTo>
                  <a:lnTo>
                    <a:pt x="2" y="98"/>
                  </a:lnTo>
                  <a:lnTo>
                    <a:pt x="14" y="68"/>
                  </a:lnTo>
                  <a:lnTo>
                    <a:pt x="38" y="44"/>
                  </a:lnTo>
                  <a:lnTo>
                    <a:pt x="68" y="24"/>
                  </a:lnTo>
                  <a:lnTo>
                    <a:pt x="104" y="14"/>
                  </a:lnTo>
                  <a:lnTo>
                    <a:pt x="134" y="8"/>
                  </a:lnTo>
                  <a:lnTo>
                    <a:pt x="168" y="2"/>
                  </a:lnTo>
                  <a:lnTo>
                    <a:pt x="194" y="2"/>
                  </a:lnTo>
                  <a:lnTo>
                    <a:pt x="228" y="0"/>
                  </a:lnTo>
                  <a:lnTo>
                    <a:pt x="325" y="20"/>
                  </a:lnTo>
                </a:path>
              </a:pathLst>
            </a:custGeom>
            <a:solidFill>
              <a:srgbClr val="80808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19" name="Freeform 7"/>
            <p:cNvSpPr>
              <a:spLocks/>
            </p:cNvSpPr>
            <p:nvPr/>
          </p:nvSpPr>
          <p:spPr bwMode="auto">
            <a:xfrm>
              <a:off x="449" y="966"/>
              <a:ext cx="228" cy="233"/>
            </a:xfrm>
            <a:custGeom>
              <a:avLst/>
              <a:gdLst>
                <a:gd name="T0" fmla="*/ 0 w 228"/>
                <a:gd name="T1" fmla="*/ 28 h 233"/>
                <a:gd name="T2" fmla="*/ 42 w 228"/>
                <a:gd name="T3" fmla="*/ 58 h 233"/>
                <a:gd name="T4" fmla="*/ 62 w 228"/>
                <a:gd name="T5" fmla="*/ 88 h 233"/>
                <a:gd name="T6" fmla="*/ 72 w 228"/>
                <a:gd name="T7" fmla="*/ 118 h 233"/>
                <a:gd name="T8" fmla="*/ 74 w 228"/>
                <a:gd name="T9" fmla="*/ 162 h 233"/>
                <a:gd name="T10" fmla="*/ 66 w 228"/>
                <a:gd name="T11" fmla="*/ 198 h 233"/>
                <a:gd name="T12" fmla="*/ 42 w 228"/>
                <a:gd name="T13" fmla="*/ 232 h 233"/>
                <a:gd name="T14" fmla="*/ 227 w 228"/>
                <a:gd name="T15" fmla="*/ 192 h 233"/>
                <a:gd name="T16" fmla="*/ 211 w 228"/>
                <a:gd name="T17" fmla="*/ 0 h 233"/>
                <a:gd name="T18" fmla="*/ 0 w 228"/>
                <a:gd name="T19" fmla="*/ 28 h 2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8"/>
                <a:gd name="T31" fmla="*/ 0 h 233"/>
                <a:gd name="T32" fmla="*/ 228 w 228"/>
                <a:gd name="T33" fmla="*/ 233 h 2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8" h="233">
                  <a:moveTo>
                    <a:pt x="0" y="28"/>
                  </a:moveTo>
                  <a:lnTo>
                    <a:pt x="42" y="58"/>
                  </a:lnTo>
                  <a:lnTo>
                    <a:pt x="62" y="88"/>
                  </a:lnTo>
                  <a:lnTo>
                    <a:pt x="72" y="118"/>
                  </a:lnTo>
                  <a:lnTo>
                    <a:pt x="74" y="162"/>
                  </a:lnTo>
                  <a:lnTo>
                    <a:pt x="66" y="198"/>
                  </a:lnTo>
                  <a:lnTo>
                    <a:pt x="42" y="232"/>
                  </a:lnTo>
                  <a:lnTo>
                    <a:pt x="227" y="192"/>
                  </a:lnTo>
                  <a:lnTo>
                    <a:pt x="211" y="0"/>
                  </a:lnTo>
                  <a:lnTo>
                    <a:pt x="0" y="28"/>
                  </a:lnTo>
                </a:path>
              </a:pathLst>
            </a:custGeom>
            <a:solidFill>
              <a:srgbClr val="00000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20" name="Freeform 8"/>
            <p:cNvSpPr>
              <a:spLocks/>
            </p:cNvSpPr>
            <p:nvPr/>
          </p:nvSpPr>
          <p:spPr bwMode="auto">
            <a:xfrm>
              <a:off x="385" y="787"/>
              <a:ext cx="3307" cy="480"/>
            </a:xfrm>
            <a:custGeom>
              <a:avLst/>
              <a:gdLst>
                <a:gd name="T0" fmla="*/ 3129 w 3307"/>
                <a:gd name="T1" fmla="*/ 36 h 480"/>
                <a:gd name="T2" fmla="*/ 0 w 3307"/>
                <a:gd name="T3" fmla="*/ 0 h 480"/>
                <a:gd name="T4" fmla="*/ 88 w 3307"/>
                <a:gd name="T5" fmla="*/ 14 h 480"/>
                <a:gd name="T6" fmla="*/ 120 w 3307"/>
                <a:gd name="T7" fmla="*/ 24 h 480"/>
                <a:gd name="T8" fmla="*/ 154 w 3307"/>
                <a:gd name="T9" fmla="*/ 38 h 480"/>
                <a:gd name="T10" fmla="*/ 176 w 3307"/>
                <a:gd name="T11" fmla="*/ 60 h 480"/>
                <a:gd name="T12" fmla="*/ 202 w 3307"/>
                <a:gd name="T13" fmla="*/ 92 h 480"/>
                <a:gd name="T14" fmla="*/ 214 w 3307"/>
                <a:gd name="T15" fmla="*/ 130 h 480"/>
                <a:gd name="T16" fmla="*/ 221 w 3307"/>
                <a:gd name="T17" fmla="*/ 170 h 480"/>
                <a:gd name="T18" fmla="*/ 225 w 3307"/>
                <a:gd name="T19" fmla="*/ 209 h 480"/>
                <a:gd name="T20" fmla="*/ 227 w 3307"/>
                <a:gd name="T21" fmla="*/ 243 h 480"/>
                <a:gd name="T22" fmla="*/ 221 w 3307"/>
                <a:gd name="T23" fmla="*/ 293 h 480"/>
                <a:gd name="T24" fmla="*/ 214 w 3307"/>
                <a:gd name="T25" fmla="*/ 341 h 480"/>
                <a:gd name="T26" fmla="*/ 192 w 3307"/>
                <a:gd name="T27" fmla="*/ 383 h 480"/>
                <a:gd name="T28" fmla="*/ 158 w 3307"/>
                <a:gd name="T29" fmla="*/ 425 h 480"/>
                <a:gd name="T30" fmla="*/ 116 w 3307"/>
                <a:gd name="T31" fmla="*/ 453 h 480"/>
                <a:gd name="T32" fmla="*/ 82 w 3307"/>
                <a:gd name="T33" fmla="*/ 479 h 480"/>
                <a:gd name="T34" fmla="*/ 287 w 3307"/>
                <a:gd name="T35" fmla="*/ 455 h 480"/>
                <a:gd name="T36" fmla="*/ 515 w 3307"/>
                <a:gd name="T37" fmla="*/ 419 h 480"/>
                <a:gd name="T38" fmla="*/ 875 w 3307"/>
                <a:gd name="T39" fmla="*/ 395 h 480"/>
                <a:gd name="T40" fmla="*/ 1175 w 3307"/>
                <a:gd name="T41" fmla="*/ 371 h 480"/>
                <a:gd name="T42" fmla="*/ 1534 w 3307"/>
                <a:gd name="T43" fmla="*/ 371 h 480"/>
                <a:gd name="T44" fmla="*/ 1930 w 3307"/>
                <a:gd name="T45" fmla="*/ 383 h 480"/>
                <a:gd name="T46" fmla="*/ 2421 w 3307"/>
                <a:gd name="T47" fmla="*/ 395 h 480"/>
                <a:gd name="T48" fmla="*/ 2889 w 3307"/>
                <a:gd name="T49" fmla="*/ 431 h 480"/>
                <a:gd name="T50" fmla="*/ 3081 w 3307"/>
                <a:gd name="T51" fmla="*/ 467 h 480"/>
                <a:gd name="T52" fmla="*/ 3135 w 3307"/>
                <a:gd name="T53" fmla="*/ 475 h 480"/>
                <a:gd name="T54" fmla="*/ 3195 w 3307"/>
                <a:gd name="T55" fmla="*/ 477 h 480"/>
                <a:gd name="T56" fmla="*/ 3236 w 3307"/>
                <a:gd name="T57" fmla="*/ 467 h 480"/>
                <a:gd name="T58" fmla="*/ 3272 w 3307"/>
                <a:gd name="T59" fmla="*/ 431 h 480"/>
                <a:gd name="T60" fmla="*/ 3292 w 3307"/>
                <a:gd name="T61" fmla="*/ 387 h 480"/>
                <a:gd name="T62" fmla="*/ 3302 w 3307"/>
                <a:gd name="T63" fmla="*/ 349 h 480"/>
                <a:gd name="T64" fmla="*/ 3306 w 3307"/>
                <a:gd name="T65" fmla="*/ 307 h 480"/>
                <a:gd name="T66" fmla="*/ 3298 w 3307"/>
                <a:gd name="T67" fmla="*/ 231 h 480"/>
                <a:gd name="T68" fmla="*/ 3282 w 3307"/>
                <a:gd name="T69" fmla="*/ 183 h 480"/>
                <a:gd name="T70" fmla="*/ 3258 w 3307"/>
                <a:gd name="T71" fmla="*/ 134 h 480"/>
                <a:gd name="T72" fmla="*/ 3236 w 3307"/>
                <a:gd name="T73" fmla="*/ 102 h 480"/>
                <a:gd name="T74" fmla="*/ 3211 w 3307"/>
                <a:gd name="T75" fmla="*/ 76 h 480"/>
                <a:gd name="T76" fmla="*/ 3173 w 3307"/>
                <a:gd name="T77" fmla="*/ 50 h 480"/>
                <a:gd name="T78" fmla="*/ 3129 w 3307"/>
                <a:gd name="T79" fmla="*/ 36 h 4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07"/>
                <a:gd name="T121" fmla="*/ 0 h 480"/>
                <a:gd name="T122" fmla="*/ 3307 w 3307"/>
                <a:gd name="T123" fmla="*/ 480 h 4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07" h="480">
                  <a:moveTo>
                    <a:pt x="3129" y="36"/>
                  </a:moveTo>
                  <a:lnTo>
                    <a:pt x="0" y="0"/>
                  </a:lnTo>
                  <a:lnTo>
                    <a:pt x="88" y="14"/>
                  </a:lnTo>
                  <a:lnTo>
                    <a:pt x="120" y="24"/>
                  </a:lnTo>
                  <a:lnTo>
                    <a:pt x="154" y="38"/>
                  </a:lnTo>
                  <a:lnTo>
                    <a:pt x="176" y="60"/>
                  </a:lnTo>
                  <a:lnTo>
                    <a:pt x="202" y="92"/>
                  </a:lnTo>
                  <a:lnTo>
                    <a:pt x="214" y="130"/>
                  </a:lnTo>
                  <a:lnTo>
                    <a:pt x="221" y="170"/>
                  </a:lnTo>
                  <a:lnTo>
                    <a:pt x="225" y="209"/>
                  </a:lnTo>
                  <a:lnTo>
                    <a:pt x="227" y="243"/>
                  </a:lnTo>
                  <a:lnTo>
                    <a:pt x="221" y="293"/>
                  </a:lnTo>
                  <a:lnTo>
                    <a:pt x="214" y="341"/>
                  </a:lnTo>
                  <a:lnTo>
                    <a:pt x="192" y="383"/>
                  </a:lnTo>
                  <a:lnTo>
                    <a:pt x="158" y="425"/>
                  </a:lnTo>
                  <a:lnTo>
                    <a:pt x="116" y="453"/>
                  </a:lnTo>
                  <a:lnTo>
                    <a:pt x="82" y="479"/>
                  </a:lnTo>
                  <a:lnTo>
                    <a:pt x="287" y="455"/>
                  </a:lnTo>
                  <a:lnTo>
                    <a:pt x="515" y="419"/>
                  </a:lnTo>
                  <a:lnTo>
                    <a:pt x="875" y="395"/>
                  </a:lnTo>
                  <a:lnTo>
                    <a:pt x="1175" y="371"/>
                  </a:lnTo>
                  <a:lnTo>
                    <a:pt x="1534" y="371"/>
                  </a:lnTo>
                  <a:lnTo>
                    <a:pt x="1930" y="383"/>
                  </a:lnTo>
                  <a:lnTo>
                    <a:pt x="2421" y="395"/>
                  </a:lnTo>
                  <a:lnTo>
                    <a:pt x="2889" y="431"/>
                  </a:lnTo>
                  <a:lnTo>
                    <a:pt x="3081" y="467"/>
                  </a:lnTo>
                  <a:lnTo>
                    <a:pt x="3135" y="475"/>
                  </a:lnTo>
                  <a:lnTo>
                    <a:pt x="3195" y="477"/>
                  </a:lnTo>
                  <a:lnTo>
                    <a:pt x="3236" y="467"/>
                  </a:lnTo>
                  <a:lnTo>
                    <a:pt x="3272" y="431"/>
                  </a:lnTo>
                  <a:lnTo>
                    <a:pt x="3292" y="387"/>
                  </a:lnTo>
                  <a:lnTo>
                    <a:pt x="3302" y="349"/>
                  </a:lnTo>
                  <a:lnTo>
                    <a:pt x="3306" y="307"/>
                  </a:lnTo>
                  <a:lnTo>
                    <a:pt x="3298" y="231"/>
                  </a:lnTo>
                  <a:lnTo>
                    <a:pt x="3282" y="183"/>
                  </a:lnTo>
                  <a:lnTo>
                    <a:pt x="3258" y="134"/>
                  </a:lnTo>
                  <a:lnTo>
                    <a:pt x="3236" y="102"/>
                  </a:lnTo>
                  <a:lnTo>
                    <a:pt x="3211" y="76"/>
                  </a:lnTo>
                  <a:lnTo>
                    <a:pt x="3173" y="50"/>
                  </a:lnTo>
                  <a:lnTo>
                    <a:pt x="3129" y="36"/>
                  </a:lnTo>
                </a:path>
              </a:pathLst>
            </a:custGeom>
            <a:solidFill>
              <a:srgbClr val="FFFFFF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15" name="Rectangle 9"/>
          <p:cNvSpPr>
            <a:spLocks noChangeArrowheads="1"/>
          </p:cNvSpPr>
          <p:nvPr/>
        </p:nvSpPr>
        <p:spPr bwMode="auto">
          <a:xfrm>
            <a:off x="2057400" y="1825625"/>
            <a:ext cx="5983288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038" tIns="23812" rIns="46038" bIns="23812">
            <a:spAutoFit/>
          </a:bodyPr>
          <a:lstStyle/>
          <a:p>
            <a:pPr algn="l" defTabSz="228600">
              <a:lnSpc>
                <a:spcPct val="90000"/>
              </a:lnSpc>
              <a:spcBef>
                <a:spcPct val="50000"/>
              </a:spcBef>
            </a:pPr>
            <a:r>
              <a:rPr lang="en-US" sz="2800" b="0" dirty="0">
                <a:cs typeface="Tahoma" charset="0"/>
              </a:rPr>
              <a:t>The CALLER will:</a:t>
            </a:r>
          </a:p>
          <a:p>
            <a:pPr marL="342900" lvl="1" indent="-114300" algn="l" defTabSz="2286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200" b="0" dirty="0">
                <a:cs typeface="Tahoma" charset="0"/>
              </a:rPr>
              <a:t>Save all temp registers that it wants 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to survive subsequent calls in its 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stack frame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       </a:t>
            </a:r>
            <a:r>
              <a:rPr lang="en-US" sz="2200" b="0" dirty="0">
                <a:solidFill>
                  <a:srgbClr val="FF0000"/>
                </a:solidFill>
                <a:cs typeface="Tahoma" charset="0"/>
              </a:rPr>
              <a:t>(t0-$t9, $a0-$a3, and $v0-$v1)</a:t>
            </a:r>
          </a:p>
          <a:p>
            <a:pPr marL="342900" lvl="1" indent="-114300" algn="l" defTabSz="2286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200" b="0" dirty="0">
                <a:cs typeface="Tahoma" charset="0"/>
              </a:rPr>
              <a:t>Pass the first 4 arguments in registers 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$a0-$a3, and save subsequent arguments on stack, in *reverse* order.  </a:t>
            </a:r>
            <a:r>
              <a:rPr lang="en-US" sz="2200" b="0" dirty="0">
                <a:solidFill>
                  <a:srgbClr val="FF0000"/>
                </a:solidFill>
                <a:cs typeface="Tahoma" charset="0"/>
              </a:rPr>
              <a:t>Why?</a:t>
            </a:r>
          </a:p>
          <a:p>
            <a:pPr marL="342900" lvl="1" indent="-114300" algn="l" defTabSz="2286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200" b="0" dirty="0">
                <a:cs typeface="Tahoma" charset="0"/>
              </a:rPr>
              <a:t>Call procedure, using a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sz="2200" b="0" dirty="0">
                <a:cs typeface="Tahoma" charset="0"/>
              </a:rPr>
              <a:t> instruction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       (places return address in $</a:t>
            </a:r>
            <a:r>
              <a:rPr lang="en-US" sz="2200" b="0" dirty="0" err="1">
                <a:cs typeface="Tahoma" charset="0"/>
              </a:rPr>
              <a:t>ra</a:t>
            </a:r>
            <a:r>
              <a:rPr lang="en-US" sz="2200" b="0" dirty="0">
                <a:cs typeface="Tahoma" charset="0"/>
              </a:rPr>
              <a:t>).</a:t>
            </a:r>
          </a:p>
          <a:p>
            <a:pPr marL="342900" lvl="1" indent="-114300" algn="l" defTabSz="228600">
              <a:lnSpc>
                <a:spcPct val="9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sz="2200" b="0" dirty="0">
                <a:cs typeface="Tahoma" charset="0"/>
              </a:rPr>
              <a:t>Access procedure’</a:t>
            </a:r>
            <a:r>
              <a:rPr lang="en-US" altLang="ja-JP" sz="2200" b="0" dirty="0">
                <a:cs typeface="Tahoma" charset="0"/>
              </a:rPr>
              <a:t>s return values in $v0-$v1</a:t>
            </a:r>
            <a:endParaRPr lang="en-US" sz="2200" b="0" dirty="0">
              <a:cs typeface="Tahom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537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Our running example is a CALLER. 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make sure it obeys its contractual obligations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66562" name="Rectangle 11"/>
          <p:cNvSpPr>
            <a:spLocks noChangeArrowheads="1"/>
          </p:cNvSpPr>
          <p:nvPr/>
        </p:nvSpPr>
        <p:spPr bwMode="auto">
          <a:xfrm>
            <a:off x="4876800" y="2321768"/>
            <a:ext cx="3733800" cy="441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:	</a:t>
            </a:r>
            <a:r>
              <a:rPr lang="en-US" sz="1600" dirty="0" err="1">
                <a:latin typeface="Courier New" charset="0"/>
                <a:cs typeface="Tahoma" charset="0"/>
              </a:rPr>
              <a:t>addiu</a:t>
            </a:r>
            <a:r>
              <a:rPr lang="en-US" sz="1600" dirty="0">
                <a:latin typeface="Courier New" charset="0"/>
                <a:cs typeface="Tahoma" charset="0"/>
              </a:rPr>
              <a:t>	$sp,$sp,-8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	$t0,$a0,2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	$t0,$0,then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j	</a:t>
            </a: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endParaRPr lang="en-US" sz="1600" dirty="0">
              <a:latin typeface="Courier New" charset="0"/>
              <a:cs typeface="Tahoma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then: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$a0,$a0,-1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jal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endParaRPr lang="en-US" sz="1600" dirty="0">
              <a:latin typeface="Courier New" charset="0"/>
              <a:cs typeface="Tahoma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$v0,$v0,$a0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$v0,$v0,$a0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$v0,$v0,-1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addiu</a:t>
            </a:r>
            <a:r>
              <a:rPr lang="en-US" sz="1600" dirty="0">
                <a:latin typeface="Courier New" charset="0"/>
                <a:cs typeface="Tahoma" charset="0"/>
              </a:rPr>
              <a:t>	$sp,$sp,8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jr</a:t>
            </a:r>
            <a:r>
              <a:rPr lang="en-US" sz="1600" dirty="0">
                <a:latin typeface="Courier New" charset="0"/>
                <a:cs typeface="Tahoma" charset="0"/>
              </a:rPr>
              <a:t>	$</a:t>
            </a:r>
            <a:r>
              <a:rPr lang="en-US" sz="1600" dirty="0" err="1">
                <a:latin typeface="Courier New" charset="0"/>
                <a:cs typeface="Tahoma" charset="0"/>
              </a:rPr>
              <a:t>ra</a:t>
            </a:r>
            <a:endParaRPr lang="en-US" sz="1600" dirty="0">
              <a:latin typeface="Courier New" charset="0"/>
              <a:cs typeface="Tahoma" charset="0"/>
            </a:endParaRPr>
          </a:p>
        </p:txBody>
      </p:sp>
      <p:pic>
        <p:nvPicPr>
          <p:cNvPr id="66563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2163763"/>
            <a:ext cx="390207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1696" name="Rectangle 16"/>
          <p:cNvSpPr>
            <a:spLocks noChangeArrowheads="1"/>
          </p:cNvSpPr>
          <p:nvPr/>
        </p:nvSpPr>
        <p:spPr bwMode="auto">
          <a:xfrm>
            <a:off x="5791200" y="4993630"/>
            <a:ext cx="2362200" cy="192087"/>
          </a:xfrm>
          <a:prstGeom prst="rect">
            <a:avLst/>
          </a:prstGeom>
          <a:solidFill>
            <a:srgbClr val="66FFFF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1693" name="Rectangle 13"/>
          <p:cNvSpPr>
            <a:spLocks noChangeArrowheads="1"/>
          </p:cNvSpPr>
          <p:nvPr/>
        </p:nvSpPr>
        <p:spPr bwMode="auto">
          <a:xfrm>
            <a:off x="5791200" y="4464992"/>
            <a:ext cx="2362200" cy="274638"/>
          </a:xfrm>
          <a:prstGeom prst="rect">
            <a:avLst/>
          </a:prstGeom>
          <a:solidFill>
            <a:srgbClr val="66FF99">
              <a:alpha val="4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1694" name="Rectangle 14"/>
          <p:cNvSpPr>
            <a:spLocks noChangeArrowheads="1"/>
          </p:cNvSpPr>
          <p:nvPr/>
        </p:nvSpPr>
        <p:spPr bwMode="auto">
          <a:xfrm>
            <a:off x="5791200" y="2708920"/>
            <a:ext cx="2362200" cy="284162"/>
          </a:xfrm>
          <a:prstGeom prst="rect">
            <a:avLst/>
          </a:prstGeom>
          <a:solidFill>
            <a:srgbClr val="FF9900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1688" name="Rectangle 8"/>
          <p:cNvSpPr>
            <a:spLocks noChangeArrowheads="1"/>
          </p:cNvSpPr>
          <p:nvPr/>
        </p:nvSpPr>
        <p:spPr bwMode="auto">
          <a:xfrm>
            <a:off x="5791200" y="4149080"/>
            <a:ext cx="2362200" cy="365125"/>
          </a:xfrm>
          <a:prstGeom prst="rect">
            <a:avLst/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Code Lawyer</a:t>
            </a:r>
          </a:p>
        </p:txBody>
      </p:sp>
      <p:pic>
        <p:nvPicPr>
          <p:cNvPr id="66569" name="Picture 10" descr="j00787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4038600"/>
            <a:ext cx="14065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0" name="Rectangle 18"/>
          <p:cNvSpPr>
            <a:spLocks noChangeArrowheads="1"/>
          </p:cNvSpPr>
          <p:nvPr/>
        </p:nvSpPr>
        <p:spPr bwMode="auto">
          <a:xfrm>
            <a:off x="593725" y="5157192"/>
            <a:ext cx="29114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400">
                <a:latin typeface="Courier New" charset="0"/>
                <a:cs typeface="Tahoma" charset="0"/>
              </a:rPr>
              <a:t>int sqr(int x) { </a:t>
            </a:r>
            <a:br>
              <a:rPr lang="en-US" sz="1400">
                <a:latin typeface="Courier New" charset="0"/>
                <a:cs typeface="Tahoma" charset="0"/>
              </a:rPr>
            </a:br>
            <a:r>
              <a:rPr lang="en-US" sz="1400">
                <a:latin typeface="Courier New" charset="0"/>
                <a:cs typeface="Tahoma" charset="0"/>
              </a:rPr>
              <a:t>  if (x &gt; 1)</a:t>
            </a:r>
            <a:br>
              <a:rPr lang="en-US" sz="1400">
                <a:latin typeface="Courier New" charset="0"/>
                <a:cs typeface="Tahoma" charset="0"/>
              </a:rPr>
            </a:br>
            <a:r>
              <a:rPr lang="en-US" sz="1400">
                <a:latin typeface="Courier New" charset="0"/>
                <a:cs typeface="Tahoma" charset="0"/>
              </a:rPr>
              <a:t>    x = sqr(x-1)+x+x-1;</a:t>
            </a:r>
            <a:br>
              <a:rPr lang="en-US" sz="1400">
                <a:latin typeface="Courier New" charset="0"/>
                <a:cs typeface="Tahoma" charset="0"/>
              </a:rPr>
            </a:br>
            <a:r>
              <a:rPr lang="en-US" sz="1400">
                <a:latin typeface="Courier New" charset="0"/>
                <a:cs typeface="Tahoma" charset="0"/>
              </a:rPr>
              <a:t>  return x; </a:t>
            </a:r>
            <a:br>
              <a:rPr lang="en-US" sz="1400">
                <a:latin typeface="Courier New" charset="0"/>
                <a:cs typeface="Tahoma" charset="0"/>
              </a:rPr>
            </a:br>
            <a:r>
              <a:rPr lang="en-US" sz="1400"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5791200" y="4749155"/>
            <a:ext cx="2362200" cy="234950"/>
          </a:xfrm>
          <a:prstGeom prst="rect">
            <a:avLst/>
          </a:prstGeom>
          <a:solidFill>
            <a:srgbClr val="FF9900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1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96" grpId="0" animBg="1"/>
      <p:bldP spid="711693" grpId="0" animBg="1"/>
      <p:bldP spid="711694" grpId="0" animBg="1"/>
      <p:bldP spid="711688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Procedure Linkage: </a:t>
            </a:r>
            <a:r>
              <a:rPr lang="en-US" dirty="0" err="1">
                <a:ea typeface="Tahoma"/>
              </a:rPr>
              <a:t>Callee</a:t>
            </a:r>
            <a:r>
              <a:rPr lang="en-US" dirty="0">
                <a:ea typeface="Tahoma"/>
              </a:rPr>
              <a:t> Contract</a:t>
            </a:r>
          </a:p>
        </p:txBody>
      </p:sp>
      <p:grpSp>
        <p:nvGrpSpPr>
          <p:cNvPr id="68610" name="Group 3"/>
          <p:cNvGrpSpPr>
            <a:grpSpLocks/>
          </p:cNvGrpSpPr>
          <p:nvPr/>
        </p:nvGrpSpPr>
        <p:grpSpPr bwMode="auto">
          <a:xfrm>
            <a:off x="0" y="1314400"/>
            <a:ext cx="8816975" cy="5715000"/>
            <a:chOff x="115" y="785"/>
            <a:chExt cx="3951" cy="4328"/>
          </a:xfrm>
        </p:grpSpPr>
        <p:sp>
          <p:nvSpPr>
            <p:cNvPr id="68612" name="Freeform 4"/>
            <p:cNvSpPr>
              <a:spLocks/>
            </p:cNvSpPr>
            <p:nvPr/>
          </p:nvSpPr>
          <p:spPr bwMode="auto">
            <a:xfrm>
              <a:off x="425" y="4689"/>
              <a:ext cx="704" cy="424"/>
            </a:xfrm>
            <a:custGeom>
              <a:avLst/>
              <a:gdLst>
                <a:gd name="T0" fmla="*/ 451 w 704"/>
                <a:gd name="T1" fmla="*/ 0 h 424"/>
                <a:gd name="T2" fmla="*/ 92 w 704"/>
                <a:gd name="T3" fmla="*/ 36 h 424"/>
                <a:gd name="T4" fmla="*/ 56 w 704"/>
                <a:gd name="T5" fmla="*/ 64 h 424"/>
                <a:gd name="T6" fmla="*/ 34 w 704"/>
                <a:gd name="T7" fmla="*/ 96 h 424"/>
                <a:gd name="T8" fmla="*/ 14 w 704"/>
                <a:gd name="T9" fmla="*/ 132 h 424"/>
                <a:gd name="T10" fmla="*/ 0 w 704"/>
                <a:gd name="T11" fmla="*/ 192 h 424"/>
                <a:gd name="T12" fmla="*/ 2 w 704"/>
                <a:gd name="T13" fmla="*/ 257 h 424"/>
                <a:gd name="T14" fmla="*/ 14 w 704"/>
                <a:gd name="T15" fmla="*/ 293 h 424"/>
                <a:gd name="T16" fmla="*/ 34 w 704"/>
                <a:gd name="T17" fmla="*/ 333 h 424"/>
                <a:gd name="T18" fmla="*/ 72 w 704"/>
                <a:gd name="T19" fmla="*/ 367 h 424"/>
                <a:gd name="T20" fmla="*/ 116 w 704"/>
                <a:gd name="T21" fmla="*/ 395 h 424"/>
                <a:gd name="T22" fmla="*/ 162 w 704"/>
                <a:gd name="T23" fmla="*/ 411 h 424"/>
                <a:gd name="T24" fmla="*/ 199 w 704"/>
                <a:gd name="T25" fmla="*/ 419 h 424"/>
                <a:gd name="T26" fmla="*/ 251 w 704"/>
                <a:gd name="T27" fmla="*/ 423 h 424"/>
                <a:gd name="T28" fmla="*/ 247 w 704"/>
                <a:gd name="T29" fmla="*/ 419 h 424"/>
                <a:gd name="T30" fmla="*/ 527 w 704"/>
                <a:gd name="T31" fmla="*/ 391 h 424"/>
                <a:gd name="T32" fmla="*/ 703 w 704"/>
                <a:gd name="T33" fmla="*/ 0 h 424"/>
                <a:gd name="T34" fmla="*/ 451 w 704"/>
                <a:gd name="T35" fmla="*/ 0 h 4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04"/>
                <a:gd name="T55" fmla="*/ 0 h 424"/>
                <a:gd name="T56" fmla="*/ 704 w 704"/>
                <a:gd name="T57" fmla="*/ 424 h 4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04" h="424">
                  <a:moveTo>
                    <a:pt x="451" y="0"/>
                  </a:moveTo>
                  <a:lnTo>
                    <a:pt x="92" y="36"/>
                  </a:lnTo>
                  <a:lnTo>
                    <a:pt x="56" y="64"/>
                  </a:lnTo>
                  <a:lnTo>
                    <a:pt x="34" y="96"/>
                  </a:lnTo>
                  <a:lnTo>
                    <a:pt x="14" y="132"/>
                  </a:lnTo>
                  <a:lnTo>
                    <a:pt x="0" y="192"/>
                  </a:lnTo>
                  <a:lnTo>
                    <a:pt x="2" y="257"/>
                  </a:lnTo>
                  <a:lnTo>
                    <a:pt x="14" y="293"/>
                  </a:lnTo>
                  <a:lnTo>
                    <a:pt x="34" y="333"/>
                  </a:lnTo>
                  <a:lnTo>
                    <a:pt x="72" y="367"/>
                  </a:lnTo>
                  <a:lnTo>
                    <a:pt x="116" y="395"/>
                  </a:lnTo>
                  <a:lnTo>
                    <a:pt x="162" y="411"/>
                  </a:lnTo>
                  <a:lnTo>
                    <a:pt x="199" y="419"/>
                  </a:lnTo>
                  <a:lnTo>
                    <a:pt x="251" y="423"/>
                  </a:lnTo>
                  <a:lnTo>
                    <a:pt x="247" y="419"/>
                  </a:lnTo>
                  <a:lnTo>
                    <a:pt x="527" y="391"/>
                  </a:lnTo>
                  <a:lnTo>
                    <a:pt x="703" y="0"/>
                  </a:lnTo>
                  <a:lnTo>
                    <a:pt x="451" y="0"/>
                  </a:lnTo>
                </a:path>
              </a:pathLst>
            </a:custGeom>
            <a:solidFill>
              <a:srgbClr val="80808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3" name="Freeform 5"/>
            <p:cNvSpPr>
              <a:spLocks/>
            </p:cNvSpPr>
            <p:nvPr/>
          </p:nvSpPr>
          <p:spPr bwMode="auto">
            <a:xfrm>
              <a:off x="115" y="785"/>
              <a:ext cx="3951" cy="4324"/>
            </a:xfrm>
            <a:custGeom>
              <a:avLst/>
              <a:gdLst>
                <a:gd name="T0" fmla="*/ 222 w 3951"/>
                <a:gd name="T1" fmla="*/ 16 h 4324"/>
                <a:gd name="T2" fmla="*/ 142 w 3951"/>
                <a:gd name="T3" fmla="*/ 74 h 4324"/>
                <a:gd name="T4" fmla="*/ 42 w 3951"/>
                <a:gd name="T5" fmla="*/ 193 h 4324"/>
                <a:gd name="T6" fmla="*/ 8 w 3951"/>
                <a:gd name="T7" fmla="*/ 317 h 4324"/>
                <a:gd name="T8" fmla="*/ 0 w 3951"/>
                <a:gd name="T9" fmla="*/ 467 h 4324"/>
                <a:gd name="T10" fmla="*/ 18 w 3951"/>
                <a:gd name="T11" fmla="*/ 592 h 4324"/>
                <a:gd name="T12" fmla="*/ 70 w 3951"/>
                <a:gd name="T13" fmla="*/ 796 h 4324"/>
                <a:gd name="T14" fmla="*/ 210 w 3951"/>
                <a:gd name="T15" fmla="*/ 1139 h 4324"/>
                <a:gd name="T16" fmla="*/ 378 w 3951"/>
                <a:gd name="T17" fmla="*/ 1522 h 4324"/>
                <a:gd name="T18" fmla="*/ 533 w 3951"/>
                <a:gd name="T19" fmla="*/ 1917 h 4324"/>
                <a:gd name="T20" fmla="*/ 653 w 3951"/>
                <a:gd name="T21" fmla="*/ 2432 h 4324"/>
                <a:gd name="T22" fmla="*/ 725 w 3951"/>
                <a:gd name="T23" fmla="*/ 3054 h 4324"/>
                <a:gd name="T24" fmla="*/ 761 w 3951"/>
                <a:gd name="T25" fmla="*/ 3497 h 4324"/>
                <a:gd name="T26" fmla="*/ 761 w 3951"/>
                <a:gd name="T27" fmla="*/ 3832 h 4324"/>
                <a:gd name="T28" fmla="*/ 713 w 3951"/>
                <a:gd name="T29" fmla="*/ 4084 h 4324"/>
                <a:gd name="T30" fmla="*/ 653 w 3951"/>
                <a:gd name="T31" fmla="*/ 4227 h 4324"/>
                <a:gd name="T32" fmla="*/ 595 w 3951"/>
                <a:gd name="T33" fmla="*/ 4297 h 4324"/>
                <a:gd name="T34" fmla="*/ 921 w 3951"/>
                <a:gd name="T35" fmla="*/ 4285 h 4324"/>
                <a:gd name="T36" fmla="*/ 2164 w 3951"/>
                <a:gd name="T37" fmla="*/ 4119 h 4324"/>
                <a:gd name="T38" fmla="*/ 3291 w 3951"/>
                <a:gd name="T39" fmla="*/ 4024 h 4324"/>
                <a:gd name="T40" fmla="*/ 3758 w 3951"/>
                <a:gd name="T41" fmla="*/ 4036 h 4324"/>
                <a:gd name="T42" fmla="*/ 3854 w 3951"/>
                <a:gd name="T43" fmla="*/ 3964 h 4324"/>
                <a:gd name="T44" fmla="*/ 3920 w 3951"/>
                <a:gd name="T45" fmla="*/ 3800 h 4324"/>
                <a:gd name="T46" fmla="*/ 3950 w 3951"/>
                <a:gd name="T47" fmla="*/ 3569 h 4324"/>
                <a:gd name="T48" fmla="*/ 3944 w 3951"/>
                <a:gd name="T49" fmla="*/ 3276 h 4324"/>
                <a:gd name="T50" fmla="*/ 3902 w 3951"/>
                <a:gd name="T51" fmla="*/ 2839 h 4324"/>
                <a:gd name="T52" fmla="*/ 3770 w 3951"/>
                <a:gd name="T53" fmla="*/ 2276 h 4324"/>
                <a:gd name="T54" fmla="*/ 3614 w 3951"/>
                <a:gd name="T55" fmla="*/ 1773 h 4324"/>
                <a:gd name="T56" fmla="*/ 3435 w 3951"/>
                <a:gd name="T57" fmla="*/ 1307 h 4324"/>
                <a:gd name="T58" fmla="*/ 3231 w 3951"/>
                <a:gd name="T59" fmla="*/ 792 h 4324"/>
                <a:gd name="T60" fmla="*/ 3163 w 3951"/>
                <a:gd name="T61" fmla="*/ 565 h 4324"/>
                <a:gd name="T62" fmla="*/ 3153 w 3951"/>
                <a:gd name="T63" fmla="*/ 389 h 4324"/>
                <a:gd name="T64" fmla="*/ 3231 w 3951"/>
                <a:gd name="T65" fmla="*/ 38 h 4324"/>
                <a:gd name="T66" fmla="*/ 250 w 3951"/>
                <a:gd name="T67" fmla="*/ 8 h 43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951"/>
                <a:gd name="T103" fmla="*/ 0 h 4324"/>
                <a:gd name="T104" fmla="*/ 3951 w 3951"/>
                <a:gd name="T105" fmla="*/ 4324 h 432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951" h="4324">
                  <a:moveTo>
                    <a:pt x="250" y="8"/>
                  </a:moveTo>
                  <a:lnTo>
                    <a:pt x="222" y="16"/>
                  </a:lnTo>
                  <a:lnTo>
                    <a:pt x="186" y="34"/>
                  </a:lnTo>
                  <a:lnTo>
                    <a:pt x="142" y="74"/>
                  </a:lnTo>
                  <a:lnTo>
                    <a:pt x="84" y="132"/>
                  </a:lnTo>
                  <a:lnTo>
                    <a:pt x="42" y="193"/>
                  </a:lnTo>
                  <a:lnTo>
                    <a:pt x="18" y="259"/>
                  </a:lnTo>
                  <a:lnTo>
                    <a:pt x="8" y="317"/>
                  </a:lnTo>
                  <a:lnTo>
                    <a:pt x="0" y="393"/>
                  </a:lnTo>
                  <a:lnTo>
                    <a:pt x="0" y="467"/>
                  </a:lnTo>
                  <a:lnTo>
                    <a:pt x="10" y="529"/>
                  </a:lnTo>
                  <a:lnTo>
                    <a:pt x="18" y="592"/>
                  </a:lnTo>
                  <a:lnTo>
                    <a:pt x="30" y="648"/>
                  </a:lnTo>
                  <a:lnTo>
                    <a:pt x="70" y="796"/>
                  </a:lnTo>
                  <a:lnTo>
                    <a:pt x="126" y="960"/>
                  </a:lnTo>
                  <a:lnTo>
                    <a:pt x="210" y="1139"/>
                  </a:lnTo>
                  <a:lnTo>
                    <a:pt x="294" y="1343"/>
                  </a:lnTo>
                  <a:lnTo>
                    <a:pt x="378" y="1522"/>
                  </a:lnTo>
                  <a:lnTo>
                    <a:pt x="450" y="1702"/>
                  </a:lnTo>
                  <a:lnTo>
                    <a:pt x="533" y="1917"/>
                  </a:lnTo>
                  <a:lnTo>
                    <a:pt x="605" y="2192"/>
                  </a:lnTo>
                  <a:lnTo>
                    <a:pt x="653" y="2432"/>
                  </a:lnTo>
                  <a:lnTo>
                    <a:pt x="701" y="2731"/>
                  </a:lnTo>
                  <a:lnTo>
                    <a:pt x="725" y="3054"/>
                  </a:lnTo>
                  <a:lnTo>
                    <a:pt x="761" y="3341"/>
                  </a:lnTo>
                  <a:lnTo>
                    <a:pt x="761" y="3497"/>
                  </a:lnTo>
                  <a:lnTo>
                    <a:pt x="761" y="3701"/>
                  </a:lnTo>
                  <a:lnTo>
                    <a:pt x="761" y="3832"/>
                  </a:lnTo>
                  <a:lnTo>
                    <a:pt x="751" y="3956"/>
                  </a:lnTo>
                  <a:lnTo>
                    <a:pt x="713" y="4084"/>
                  </a:lnTo>
                  <a:lnTo>
                    <a:pt x="687" y="4159"/>
                  </a:lnTo>
                  <a:lnTo>
                    <a:pt x="653" y="4227"/>
                  </a:lnTo>
                  <a:lnTo>
                    <a:pt x="619" y="4271"/>
                  </a:lnTo>
                  <a:lnTo>
                    <a:pt x="595" y="4297"/>
                  </a:lnTo>
                  <a:lnTo>
                    <a:pt x="569" y="4323"/>
                  </a:lnTo>
                  <a:lnTo>
                    <a:pt x="921" y="4285"/>
                  </a:lnTo>
                  <a:lnTo>
                    <a:pt x="1600" y="4191"/>
                  </a:lnTo>
                  <a:lnTo>
                    <a:pt x="2164" y="4119"/>
                  </a:lnTo>
                  <a:lnTo>
                    <a:pt x="2811" y="4048"/>
                  </a:lnTo>
                  <a:lnTo>
                    <a:pt x="3291" y="4024"/>
                  </a:lnTo>
                  <a:lnTo>
                    <a:pt x="3662" y="4036"/>
                  </a:lnTo>
                  <a:lnTo>
                    <a:pt x="3758" y="4036"/>
                  </a:lnTo>
                  <a:lnTo>
                    <a:pt x="3818" y="4024"/>
                  </a:lnTo>
                  <a:lnTo>
                    <a:pt x="3854" y="3964"/>
                  </a:lnTo>
                  <a:lnTo>
                    <a:pt x="3890" y="3898"/>
                  </a:lnTo>
                  <a:lnTo>
                    <a:pt x="3920" y="3800"/>
                  </a:lnTo>
                  <a:lnTo>
                    <a:pt x="3938" y="3683"/>
                  </a:lnTo>
                  <a:lnTo>
                    <a:pt x="3950" y="3569"/>
                  </a:lnTo>
                  <a:lnTo>
                    <a:pt x="3950" y="3405"/>
                  </a:lnTo>
                  <a:lnTo>
                    <a:pt x="3944" y="3276"/>
                  </a:lnTo>
                  <a:lnTo>
                    <a:pt x="3938" y="3066"/>
                  </a:lnTo>
                  <a:lnTo>
                    <a:pt x="3902" y="2839"/>
                  </a:lnTo>
                  <a:lnTo>
                    <a:pt x="3842" y="2545"/>
                  </a:lnTo>
                  <a:lnTo>
                    <a:pt x="3770" y="2276"/>
                  </a:lnTo>
                  <a:lnTo>
                    <a:pt x="3710" y="2037"/>
                  </a:lnTo>
                  <a:lnTo>
                    <a:pt x="3614" y="1773"/>
                  </a:lnTo>
                  <a:lnTo>
                    <a:pt x="3518" y="1534"/>
                  </a:lnTo>
                  <a:lnTo>
                    <a:pt x="3435" y="1307"/>
                  </a:lnTo>
                  <a:lnTo>
                    <a:pt x="3303" y="983"/>
                  </a:lnTo>
                  <a:lnTo>
                    <a:pt x="3231" y="792"/>
                  </a:lnTo>
                  <a:lnTo>
                    <a:pt x="3187" y="664"/>
                  </a:lnTo>
                  <a:lnTo>
                    <a:pt x="3163" y="565"/>
                  </a:lnTo>
                  <a:lnTo>
                    <a:pt x="3153" y="471"/>
                  </a:lnTo>
                  <a:lnTo>
                    <a:pt x="3153" y="389"/>
                  </a:lnTo>
                  <a:lnTo>
                    <a:pt x="3207" y="98"/>
                  </a:lnTo>
                  <a:lnTo>
                    <a:pt x="3231" y="38"/>
                  </a:lnTo>
                  <a:lnTo>
                    <a:pt x="288" y="0"/>
                  </a:lnTo>
                  <a:lnTo>
                    <a:pt x="250" y="8"/>
                  </a:lnTo>
                </a:path>
              </a:pathLst>
            </a:custGeom>
            <a:solidFill>
              <a:srgbClr val="FFFFFF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4" name="Freeform 6"/>
            <p:cNvSpPr>
              <a:spLocks/>
            </p:cNvSpPr>
            <p:nvPr/>
          </p:nvSpPr>
          <p:spPr bwMode="auto">
            <a:xfrm>
              <a:off x="323" y="982"/>
              <a:ext cx="326" cy="285"/>
            </a:xfrm>
            <a:custGeom>
              <a:avLst/>
              <a:gdLst>
                <a:gd name="T0" fmla="*/ 325 w 326"/>
                <a:gd name="T1" fmla="*/ 20 h 285"/>
                <a:gd name="T2" fmla="*/ 242 w 326"/>
                <a:gd name="T3" fmla="*/ 260 h 285"/>
                <a:gd name="T4" fmla="*/ 158 w 326"/>
                <a:gd name="T5" fmla="*/ 284 h 285"/>
                <a:gd name="T6" fmla="*/ 116 w 326"/>
                <a:gd name="T7" fmla="*/ 280 h 285"/>
                <a:gd name="T8" fmla="*/ 74 w 326"/>
                <a:gd name="T9" fmla="*/ 264 h 285"/>
                <a:gd name="T10" fmla="*/ 42 w 326"/>
                <a:gd name="T11" fmla="*/ 236 h 285"/>
                <a:gd name="T12" fmla="*/ 20 w 326"/>
                <a:gd name="T13" fmla="*/ 208 h 285"/>
                <a:gd name="T14" fmla="*/ 6 w 326"/>
                <a:gd name="T15" fmla="*/ 172 h 285"/>
                <a:gd name="T16" fmla="*/ 0 w 326"/>
                <a:gd name="T17" fmla="*/ 140 h 285"/>
                <a:gd name="T18" fmla="*/ 2 w 326"/>
                <a:gd name="T19" fmla="*/ 98 h 285"/>
                <a:gd name="T20" fmla="*/ 14 w 326"/>
                <a:gd name="T21" fmla="*/ 68 h 285"/>
                <a:gd name="T22" fmla="*/ 38 w 326"/>
                <a:gd name="T23" fmla="*/ 44 h 285"/>
                <a:gd name="T24" fmla="*/ 68 w 326"/>
                <a:gd name="T25" fmla="*/ 24 h 285"/>
                <a:gd name="T26" fmla="*/ 104 w 326"/>
                <a:gd name="T27" fmla="*/ 14 h 285"/>
                <a:gd name="T28" fmla="*/ 134 w 326"/>
                <a:gd name="T29" fmla="*/ 8 h 285"/>
                <a:gd name="T30" fmla="*/ 168 w 326"/>
                <a:gd name="T31" fmla="*/ 2 h 285"/>
                <a:gd name="T32" fmla="*/ 194 w 326"/>
                <a:gd name="T33" fmla="*/ 2 h 285"/>
                <a:gd name="T34" fmla="*/ 228 w 326"/>
                <a:gd name="T35" fmla="*/ 0 h 285"/>
                <a:gd name="T36" fmla="*/ 325 w 326"/>
                <a:gd name="T37" fmla="*/ 20 h 28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26"/>
                <a:gd name="T58" fmla="*/ 0 h 285"/>
                <a:gd name="T59" fmla="*/ 326 w 326"/>
                <a:gd name="T60" fmla="*/ 285 h 28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26" h="285">
                  <a:moveTo>
                    <a:pt x="325" y="20"/>
                  </a:moveTo>
                  <a:lnTo>
                    <a:pt x="242" y="260"/>
                  </a:lnTo>
                  <a:lnTo>
                    <a:pt x="158" y="284"/>
                  </a:lnTo>
                  <a:lnTo>
                    <a:pt x="116" y="280"/>
                  </a:lnTo>
                  <a:lnTo>
                    <a:pt x="74" y="264"/>
                  </a:lnTo>
                  <a:lnTo>
                    <a:pt x="42" y="236"/>
                  </a:lnTo>
                  <a:lnTo>
                    <a:pt x="20" y="208"/>
                  </a:lnTo>
                  <a:lnTo>
                    <a:pt x="6" y="172"/>
                  </a:lnTo>
                  <a:lnTo>
                    <a:pt x="0" y="140"/>
                  </a:lnTo>
                  <a:lnTo>
                    <a:pt x="2" y="98"/>
                  </a:lnTo>
                  <a:lnTo>
                    <a:pt x="14" y="68"/>
                  </a:lnTo>
                  <a:lnTo>
                    <a:pt x="38" y="44"/>
                  </a:lnTo>
                  <a:lnTo>
                    <a:pt x="68" y="24"/>
                  </a:lnTo>
                  <a:lnTo>
                    <a:pt x="104" y="14"/>
                  </a:lnTo>
                  <a:lnTo>
                    <a:pt x="134" y="8"/>
                  </a:lnTo>
                  <a:lnTo>
                    <a:pt x="168" y="2"/>
                  </a:lnTo>
                  <a:lnTo>
                    <a:pt x="194" y="2"/>
                  </a:lnTo>
                  <a:lnTo>
                    <a:pt x="228" y="0"/>
                  </a:lnTo>
                  <a:lnTo>
                    <a:pt x="325" y="20"/>
                  </a:lnTo>
                </a:path>
              </a:pathLst>
            </a:custGeom>
            <a:solidFill>
              <a:srgbClr val="80808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5" name="Freeform 7"/>
            <p:cNvSpPr>
              <a:spLocks/>
            </p:cNvSpPr>
            <p:nvPr/>
          </p:nvSpPr>
          <p:spPr bwMode="auto">
            <a:xfrm>
              <a:off x="449" y="966"/>
              <a:ext cx="228" cy="233"/>
            </a:xfrm>
            <a:custGeom>
              <a:avLst/>
              <a:gdLst>
                <a:gd name="T0" fmla="*/ 0 w 228"/>
                <a:gd name="T1" fmla="*/ 28 h 233"/>
                <a:gd name="T2" fmla="*/ 42 w 228"/>
                <a:gd name="T3" fmla="*/ 58 h 233"/>
                <a:gd name="T4" fmla="*/ 62 w 228"/>
                <a:gd name="T5" fmla="*/ 88 h 233"/>
                <a:gd name="T6" fmla="*/ 72 w 228"/>
                <a:gd name="T7" fmla="*/ 118 h 233"/>
                <a:gd name="T8" fmla="*/ 74 w 228"/>
                <a:gd name="T9" fmla="*/ 162 h 233"/>
                <a:gd name="T10" fmla="*/ 66 w 228"/>
                <a:gd name="T11" fmla="*/ 198 h 233"/>
                <a:gd name="T12" fmla="*/ 42 w 228"/>
                <a:gd name="T13" fmla="*/ 232 h 233"/>
                <a:gd name="T14" fmla="*/ 227 w 228"/>
                <a:gd name="T15" fmla="*/ 192 h 233"/>
                <a:gd name="T16" fmla="*/ 211 w 228"/>
                <a:gd name="T17" fmla="*/ 0 h 233"/>
                <a:gd name="T18" fmla="*/ 0 w 228"/>
                <a:gd name="T19" fmla="*/ 28 h 2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8"/>
                <a:gd name="T31" fmla="*/ 0 h 233"/>
                <a:gd name="T32" fmla="*/ 228 w 228"/>
                <a:gd name="T33" fmla="*/ 233 h 2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8" h="233">
                  <a:moveTo>
                    <a:pt x="0" y="28"/>
                  </a:moveTo>
                  <a:lnTo>
                    <a:pt x="42" y="58"/>
                  </a:lnTo>
                  <a:lnTo>
                    <a:pt x="62" y="88"/>
                  </a:lnTo>
                  <a:lnTo>
                    <a:pt x="72" y="118"/>
                  </a:lnTo>
                  <a:lnTo>
                    <a:pt x="74" y="162"/>
                  </a:lnTo>
                  <a:lnTo>
                    <a:pt x="66" y="198"/>
                  </a:lnTo>
                  <a:lnTo>
                    <a:pt x="42" y="232"/>
                  </a:lnTo>
                  <a:lnTo>
                    <a:pt x="227" y="192"/>
                  </a:lnTo>
                  <a:lnTo>
                    <a:pt x="211" y="0"/>
                  </a:lnTo>
                  <a:lnTo>
                    <a:pt x="0" y="28"/>
                  </a:lnTo>
                </a:path>
              </a:pathLst>
            </a:custGeom>
            <a:solidFill>
              <a:srgbClr val="000000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6" name="Freeform 8"/>
            <p:cNvSpPr>
              <a:spLocks/>
            </p:cNvSpPr>
            <p:nvPr/>
          </p:nvSpPr>
          <p:spPr bwMode="auto">
            <a:xfrm>
              <a:off x="385" y="787"/>
              <a:ext cx="3307" cy="480"/>
            </a:xfrm>
            <a:custGeom>
              <a:avLst/>
              <a:gdLst>
                <a:gd name="T0" fmla="*/ 3129 w 3307"/>
                <a:gd name="T1" fmla="*/ 36 h 480"/>
                <a:gd name="T2" fmla="*/ 0 w 3307"/>
                <a:gd name="T3" fmla="*/ 0 h 480"/>
                <a:gd name="T4" fmla="*/ 88 w 3307"/>
                <a:gd name="T5" fmla="*/ 14 h 480"/>
                <a:gd name="T6" fmla="*/ 120 w 3307"/>
                <a:gd name="T7" fmla="*/ 24 h 480"/>
                <a:gd name="T8" fmla="*/ 154 w 3307"/>
                <a:gd name="T9" fmla="*/ 38 h 480"/>
                <a:gd name="T10" fmla="*/ 176 w 3307"/>
                <a:gd name="T11" fmla="*/ 60 h 480"/>
                <a:gd name="T12" fmla="*/ 202 w 3307"/>
                <a:gd name="T13" fmla="*/ 92 h 480"/>
                <a:gd name="T14" fmla="*/ 214 w 3307"/>
                <a:gd name="T15" fmla="*/ 130 h 480"/>
                <a:gd name="T16" fmla="*/ 221 w 3307"/>
                <a:gd name="T17" fmla="*/ 170 h 480"/>
                <a:gd name="T18" fmla="*/ 225 w 3307"/>
                <a:gd name="T19" fmla="*/ 209 h 480"/>
                <a:gd name="T20" fmla="*/ 227 w 3307"/>
                <a:gd name="T21" fmla="*/ 243 h 480"/>
                <a:gd name="T22" fmla="*/ 221 w 3307"/>
                <a:gd name="T23" fmla="*/ 293 h 480"/>
                <a:gd name="T24" fmla="*/ 214 w 3307"/>
                <a:gd name="T25" fmla="*/ 341 h 480"/>
                <a:gd name="T26" fmla="*/ 192 w 3307"/>
                <a:gd name="T27" fmla="*/ 383 h 480"/>
                <a:gd name="T28" fmla="*/ 158 w 3307"/>
                <a:gd name="T29" fmla="*/ 425 h 480"/>
                <a:gd name="T30" fmla="*/ 116 w 3307"/>
                <a:gd name="T31" fmla="*/ 453 h 480"/>
                <a:gd name="T32" fmla="*/ 82 w 3307"/>
                <a:gd name="T33" fmla="*/ 479 h 480"/>
                <a:gd name="T34" fmla="*/ 287 w 3307"/>
                <a:gd name="T35" fmla="*/ 455 h 480"/>
                <a:gd name="T36" fmla="*/ 515 w 3307"/>
                <a:gd name="T37" fmla="*/ 419 h 480"/>
                <a:gd name="T38" fmla="*/ 875 w 3307"/>
                <a:gd name="T39" fmla="*/ 395 h 480"/>
                <a:gd name="T40" fmla="*/ 1175 w 3307"/>
                <a:gd name="T41" fmla="*/ 371 h 480"/>
                <a:gd name="T42" fmla="*/ 1534 w 3307"/>
                <a:gd name="T43" fmla="*/ 371 h 480"/>
                <a:gd name="T44" fmla="*/ 1930 w 3307"/>
                <a:gd name="T45" fmla="*/ 383 h 480"/>
                <a:gd name="T46" fmla="*/ 2421 w 3307"/>
                <a:gd name="T47" fmla="*/ 395 h 480"/>
                <a:gd name="T48" fmla="*/ 2889 w 3307"/>
                <a:gd name="T49" fmla="*/ 431 h 480"/>
                <a:gd name="T50" fmla="*/ 3081 w 3307"/>
                <a:gd name="T51" fmla="*/ 467 h 480"/>
                <a:gd name="T52" fmla="*/ 3135 w 3307"/>
                <a:gd name="T53" fmla="*/ 475 h 480"/>
                <a:gd name="T54" fmla="*/ 3195 w 3307"/>
                <a:gd name="T55" fmla="*/ 477 h 480"/>
                <a:gd name="T56" fmla="*/ 3236 w 3307"/>
                <a:gd name="T57" fmla="*/ 467 h 480"/>
                <a:gd name="T58" fmla="*/ 3272 w 3307"/>
                <a:gd name="T59" fmla="*/ 431 h 480"/>
                <a:gd name="T60" fmla="*/ 3292 w 3307"/>
                <a:gd name="T61" fmla="*/ 387 h 480"/>
                <a:gd name="T62" fmla="*/ 3302 w 3307"/>
                <a:gd name="T63" fmla="*/ 349 h 480"/>
                <a:gd name="T64" fmla="*/ 3306 w 3307"/>
                <a:gd name="T65" fmla="*/ 307 h 480"/>
                <a:gd name="T66" fmla="*/ 3298 w 3307"/>
                <a:gd name="T67" fmla="*/ 231 h 480"/>
                <a:gd name="T68" fmla="*/ 3282 w 3307"/>
                <a:gd name="T69" fmla="*/ 183 h 480"/>
                <a:gd name="T70" fmla="*/ 3258 w 3307"/>
                <a:gd name="T71" fmla="*/ 134 h 480"/>
                <a:gd name="T72" fmla="*/ 3236 w 3307"/>
                <a:gd name="T73" fmla="*/ 102 h 480"/>
                <a:gd name="T74" fmla="*/ 3211 w 3307"/>
                <a:gd name="T75" fmla="*/ 76 h 480"/>
                <a:gd name="T76" fmla="*/ 3173 w 3307"/>
                <a:gd name="T77" fmla="*/ 50 h 480"/>
                <a:gd name="T78" fmla="*/ 3129 w 3307"/>
                <a:gd name="T79" fmla="*/ 36 h 4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307"/>
                <a:gd name="T121" fmla="*/ 0 h 480"/>
                <a:gd name="T122" fmla="*/ 3307 w 3307"/>
                <a:gd name="T123" fmla="*/ 480 h 4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307" h="480">
                  <a:moveTo>
                    <a:pt x="3129" y="36"/>
                  </a:moveTo>
                  <a:lnTo>
                    <a:pt x="0" y="0"/>
                  </a:lnTo>
                  <a:lnTo>
                    <a:pt x="88" y="14"/>
                  </a:lnTo>
                  <a:lnTo>
                    <a:pt x="120" y="24"/>
                  </a:lnTo>
                  <a:lnTo>
                    <a:pt x="154" y="38"/>
                  </a:lnTo>
                  <a:lnTo>
                    <a:pt x="176" y="60"/>
                  </a:lnTo>
                  <a:lnTo>
                    <a:pt x="202" y="92"/>
                  </a:lnTo>
                  <a:lnTo>
                    <a:pt x="214" y="130"/>
                  </a:lnTo>
                  <a:lnTo>
                    <a:pt x="221" y="170"/>
                  </a:lnTo>
                  <a:lnTo>
                    <a:pt x="225" y="209"/>
                  </a:lnTo>
                  <a:lnTo>
                    <a:pt x="227" y="243"/>
                  </a:lnTo>
                  <a:lnTo>
                    <a:pt x="221" y="293"/>
                  </a:lnTo>
                  <a:lnTo>
                    <a:pt x="214" y="341"/>
                  </a:lnTo>
                  <a:lnTo>
                    <a:pt x="192" y="383"/>
                  </a:lnTo>
                  <a:lnTo>
                    <a:pt x="158" y="425"/>
                  </a:lnTo>
                  <a:lnTo>
                    <a:pt x="116" y="453"/>
                  </a:lnTo>
                  <a:lnTo>
                    <a:pt x="82" y="479"/>
                  </a:lnTo>
                  <a:lnTo>
                    <a:pt x="287" y="455"/>
                  </a:lnTo>
                  <a:lnTo>
                    <a:pt x="515" y="419"/>
                  </a:lnTo>
                  <a:lnTo>
                    <a:pt x="875" y="395"/>
                  </a:lnTo>
                  <a:lnTo>
                    <a:pt x="1175" y="371"/>
                  </a:lnTo>
                  <a:lnTo>
                    <a:pt x="1534" y="371"/>
                  </a:lnTo>
                  <a:lnTo>
                    <a:pt x="1930" y="383"/>
                  </a:lnTo>
                  <a:lnTo>
                    <a:pt x="2421" y="395"/>
                  </a:lnTo>
                  <a:lnTo>
                    <a:pt x="2889" y="431"/>
                  </a:lnTo>
                  <a:lnTo>
                    <a:pt x="3081" y="467"/>
                  </a:lnTo>
                  <a:lnTo>
                    <a:pt x="3135" y="475"/>
                  </a:lnTo>
                  <a:lnTo>
                    <a:pt x="3195" y="477"/>
                  </a:lnTo>
                  <a:lnTo>
                    <a:pt x="3236" y="467"/>
                  </a:lnTo>
                  <a:lnTo>
                    <a:pt x="3272" y="431"/>
                  </a:lnTo>
                  <a:lnTo>
                    <a:pt x="3292" y="387"/>
                  </a:lnTo>
                  <a:lnTo>
                    <a:pt x="3302" y="349"/>
                  </a:lnTo>
                  <a:lnTo>
                    <a:pt x="3306" y="307"/>
                  </a:lnTo>
                  <a:lnTo>
                    <a:pt x="3298" y="231"/>
                  </a:lnTo>
                  <a:lnTo>
                    <a:pt x="3282" y="183"/>
                  </a:lnTo>
                  <a:lnTo>
                    <a:pt x="3258" y="134"/>
                  </a:lnTo>
                  <a:lnTo>
                    <a:pt x="3236" y="102"/>
                  </a:lnTo>
                  <a:lnTo>
                    <a:pt x="3211" y="76"/>
                  </a:lnTo>
                  <a:lnTo>
                    <a:pt x="3173" y="50"/>
                  </a:lnTo>
                  <a:lnTo>
                    <a:pt x="3129" y="36"/>
                  </a:lnTo>
                </a:path>
              </a:pathLst>
            </a:custGeom>
            <a:solidFill>
              <a:srgbClr val="FFFFFF"/>
            </a:solidFill>
            <a:ln w="508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611" name="Rectangle 10"/>
          <p:cNvSpPr>
            <a:spLocks noChangeArrowheads="1"/>
          </p:cNvSpPr>
          <p:nvPr/>
        </p:nvSpPr>
        <p:spPr bwMode="auto">
          <a:xfrm>
            <a:off x="1259632" y="1960984"/>
            <a:ext cx="7050088" cy="48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200" b="0" dirty="0">
                <a:cs typeface="Tahoma" charset="0"/>
              </a:rPr>
              <a:t>If needed the CALLEE will: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200" b="0" dirty="0">
                <a:cs typeface="Tahoma" charset="0"/>
              </a:rPr>
              <a:t>    1) Allocate a stack frame with space for saved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	registers, local variables, and spilled </a:t>
            </a:r>
            <a:r>
              <a:rPr lang="en-US" sz="2200" b="0" dirty="0" err="1">
                <a:cs typeface="Tahoma" charset="0"/>
              </a:rPr>
              <a:t>args</a:t>
            </a:r>
            <a:endParaRPr lang="en-US" sz="2200" b="0" dirty="0">
              <a:cs typeface="Tahoma" charset="0"/>
            </a:endParaRP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200" b="0" dirty="0">
                <a:cs typeface="Tahoma" charset="0"/>
              </a:rPr>
              <a:t>    2) Save any </a:t>
            </a:r>
            <a:r>
              <a:rPr lang="ja-JP" altLang="en-US" sz="2200" b="0" dirty="0">
                <a:cs typeface="Tahoma" charset="0"/>
              </a:rPr>
              <a:t>“</a:t>
            </a:r>
            <a:r>
              <a:rPr lang="en-US" altLang="ja-JP" sz="2200" b="0" dirty="0">
                <a:cs typeface="Tahoma" charset="0"/>
              </a:rPr>
              <a:t>preserved</a:t>
            </a:r>
            <a:r>
              <a:rPr lang="ja-JP" altLang="en-US" sz="2200" b="0" dirty="0">
                <a:cs typeface="Tahoma" charset="0"/>
              </a:rPr>
              <a:t>”</a:t>
            </a:r>
            <a:r>
              <a:rPr lang="en-US" altLang="ja-JP" sz="2200" b="0" dirty="0">
                <a:cs typeface="Tahoma" charset="0"/>
              </a:rPr>
              <a:t> registers used: </a:t>
            </a:r>
            <a:br>
              <a:rPr lang="en-US" altLang="ja-JP" sz="2200" b="0" dirty="0">
                <a:cs typeface="Tahoma" charset="0"/>
              </a:rPr>
            </a:br>
            <a:r>
              <a:rPr lang="en-US" altLang="ja-JP" sz="2200" b="0" dirty="0">
                <a:cs typeface="Tahoma" charset="0"/>
              </a:rPr>
              <a:t>		($</a:t>
            </a:r>
            <a:r>
              <a:rPr lang="en-US" altLang="ja-JP" sz="2200" b="0" dirty="0" err="1">
                <a:cs typeface="Tahoma" charset="0"/>
              </a:rPr>
              <a:t>ra</a:t>
            </a:r>
            <a:r>
              <a:rPr lang="en-US" altLang="ja-JP" sz="2200" b="0" dirty="0">
                <a:cs typeface="Tahoma" charset="0"/>
              </a:rPr>
              <a:t>, $</a:t>
            </a:r>
            <a:r>
              <a:rPr lang="en-US" altLang="ja-JP" sz="2200" b="0" dirty="0" err="1">
                <a:cs typeface="Tahoma" charset="0"/>
              </a:rPr>
              <a:t>sp</a:t>
            </a:r>
            <a:r>
              <a:rPr lang="en-US" altLang="ja-JP" sz="2200" b="0" dirty="0">
                <a:cs typeface="Tahoma" charset="0"/>
              </a:rPr>
              <a:t>, $</a:t>
            </a:r>
            <a:r>
              <a:rPr lang="en-US" altLang="ja-JP" sz="2200" b="0" dirty="0" err="1">
                <a:cs typeface="Tahoma" charset="0"/>
              </a:rPr>
              <a:t>fp</a:t>
            </a:r>
            <a:r>
              <a:rPr lang="en-US" altLang="ja-JP" sz="2200" b="0" dirty="0">
                <a:cs typeface="Tahoma" charset="0"/>
              </a:rPr>
              <a:t>, $</a:t>
            </a:r>
            <a:r>
              <a:rPr lang="en-US" altLang="ja-JP" sz="2200" b="0" dirty="0" err="1">
                <a:cs typeface="Tahoma" charset="0"/>
              </a:rPr>
              <a:t>gp</a:t>
            </a:r>
            <a:r>
              <a:rPr lang="en-US" altLang="ja-JP" sz="2200" b="0" dirty="0">
                <a:cs typeface="Tahoma" charset="0"/>
              </a:rPr>
              <a:t>, $s0-$s7)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200" b="0" dirty="0">
                <a:cs typeface="Tahoma" charset="0"/>
              </a:rPr>
              <a:t>    3) If CALLEE has local variables -or- needs access to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	</a:t>
            </a:r>
            <a:r>
              <a:rPr lang="en-US" sz="2200" b="0" dirty="0" err="1">
                <a:cs typeface="Tahoma" charset="0"/>
              </a:rPr>
              <a:t>args</a:t>
            </a:r>
            <a:r>
              <a:rPr lang="en-US" sz="2200" b="0" dirty="0">
                <a:cs typeface="Tahoma" charset="0"/>
              </a:rPr>
              <a:t> on the stack, save CALLER’</a:t>
            </a:r>
            <a:r>
              <a:rPr lang="en-US" altLang="ja-JP" sz="2200" b="0" dirty="0">
                <a:cs typeface="Tahoma" charset="0"/>
              </a:rPr>
              <a:t>s frame pointer</a:t>
            </a:r>
            <a:br>
              <a:rPr lang="en-US" altLang="ja-JP" sz="2200" b="0" dirty="0">
                <a:cs typeface="Tahoma" charset="0"/>
              </a:rPr>
            </a:br>
            <a:r>
              <a:rPr lang="en-US" altLang="ja-JP" sz="2200" b="0" dirty="0">
                <a:cs typeface="Tahoma" charset="0"/>
              </a:rPr>
              <a:t>	and set $</a:t>
            </a:r>
            <a:r>
              <a:rPr lang="en-US" altLang="ja-JP" sz="2200" b="0" dirty="0" err="1">
                <a:cs typeface="Tahoma" charset="0"/>
              </a:rPr>
              <a:t>fp</a:t>
            </a:r>
            <a:r>
              <a:rPr lang="en-US" altLang="ja-JP" sz="2200" b="0" dirty="0">
                <a:cs typeface="Tahoma" charset="0"/>
              </a:rPr>
              <a:t> to 1</a:t>
            </a:r>
            <a:r>
              <a:rPr lang="en-US" altLang="ja-JP" sz="2200" b="0" baseline="30000" dirty="0">
                <a:cs typeface="Tahoma" charset="0"/>
              </a:rPr>
              <a:t>st</a:t>
            </a:r>
            <a:r>
              <a:rPr lang="en-US" altLang="ja-JP" sz="2200" b="0" dirty="0">
                <a:cs typeface="Tahoma" charset="0"/>
              </a:rPr>
              <a:t> entry of CALLEE’s stack</a:t>
            </a:r>
          </a:p>
          <a:p>
            <a:pPr lvl="1" algn="l">
              <a:lnSpc>
                <a:spcPct val="90000"/>
              </a:lnSpc>
              <a:spcBef>
                <a:spcPct val="50000"/>
              </a:spcBef>
            </a:pPr>
            <a:r>
              <a:rPr lang="en-US" sz="2200" b="0" dirty="0">
                <a:cs typeface="Tahoma" charset="0"/>
              </a:rPr>
              <a:t>     4) EXECUTE procedure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     5) Place return values in $v0-$v1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     6) Restore saved registers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	7) Fix $</a:t>
            </a:r>
            <a:r>
              <a:rPr lang="en-US" sz="2200" b="0" dirty="0" err="1">
                <a:cs typeface="Tahoma" charset="0"/>
              </a:rPr>
              <a:t>sp</a:t>
            </a:r>
            <a:r>
              <a:rPr lang="en-US" sz="2200" b="0" dirty="0">
                <a:cs typeface="Tahoma" charset="0"/>
              </a:rPr>
              <a:t> to its original value</a:t>
            </a:r>
            <a:br>
              <a:rPr lang="en-US" sz="2200" b="0" dirty="0">
                <a:cs typeface="Tahoma" charset="0"/>
              </a:rPr>
            </a:br>
            <a:r>
              <a:rPr lang="en-US" sz="2200" b="0" dirty="0">
                <a:cs typeface="Tahoma" charset="0"/>
              </a:rPr>
              <a:t>     8) Return to CALLER with </a:t>
            </a:r>
            <a:r>
              <a:rPr lang="en-US" sz="2200" b="0" dirty="0" err="1">
                <a:cs typeface="Tahoma" charset="0"/>
              </a:rPr>
              <a:t>jr</a:t>
            </a:r>
            <a:r>
              <a:rPr lang="en-US" sz="2200" b="0" dirty="0">
                <a:cs typeface="Tahoma" charset="0"/>
              </a:rPr>
              <a:t> $</a:t>
            </a:r>
            <a:r>
              <a:rPr lang="en-US" sz="2200" b="0" dirty="0" err="1">
                <a:cs typeface="Tahoma" charset="0"/>
              </a:rPr>
              <a:t>ra</a:t>
            </a:r>
            <a:endParaRPr lang="en-US" sz="2200" b="0" dirty="0">
              <a:cs typeface="Tahoma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981B32-6631-C04B-B04E-B5C5DFC4DEC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9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What are Procedures?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Also called:</a:t>
            </a:r>
          </a:p>
          <a:p>
            <a:pPr lvl="1">
              <a:defRPr/>
            </a:pPr>
            <a:r>
              <a:rPr lang="en-US" dirty="0"/>
              <a:t>functions</a:t>
            </a:r>
          </a:p>
          <a:p>
            <a:pPr lvl="1">
              <a:defRPr/>
            </a:pPr>
            <a:r>
              <a:rPr lang="en-US" dirty="0"/>
              <a:t>methods</a:t>
            </a:r>
          </a:p>
          <a:p>
            <a:pPr lvl="1">
              <a:defRPr/>
            </a:pPr>
            <a:r>
              <a:rPr lang="en-US" dirty="0"/>
              <a:t>subroutines</a:t>
            </a:r>
          </a:p>
          <a:p>
            <a:pPr>
              <a:defRPr/>
            </a:pPr>
            <a:endParaRPr lang="en-US" dirty="0">
              <a:ea typeface="Tahoma"/>
            </a:endParaRPr>
          </a:p>
          <a:p>
            <a:pPr>
              <a:defRPr/>
            </a:pPr>
            <a:r>
              <a:rPr lang="en-US" dirty="0">
                <a:ea typeface="Tahoma"/>
              </a:rPr>
              <a:t>Key Idea:</a:t>
            </a:r>
          </a:p>
          <a:p>
            <a:pPr lvl="1">
              <a:defRPr/>
            </a:pPr>
            <a:r>
              <a:rPr lang="en-US" dirty="0"/>
              <a:t>main routine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b="1" u="sng" dirty="0"/>
              <a:t>calls</a:t>
            </a:r>
            <a:r>
              <a:rPr lang="en-US" dirty="0"/>
              <a:t> a procedure </a:t>
            </a:r>
            <a:r>
              <a:rPr lang="en-US" i="1" dirty="0"/>
              <a:t>P</a:t>
            </a:r>
          </a:p>
          <a:p>
            <a:pPr lvl="1">
              <a:defRPr/>
            </a:pPr>
            <a:r>
              <a:rPr lang="en-US" i="1" dirty="0"/>
              <a:t>P</a:t>
            </a:r>
            <a:r>
              <a:rPr lang="en-US" dirty="0"/>
              <a:t> does some work, then </a:t>
            </a:r>
            <a:r>
              <a:rPr lang="en-US" b="1" u="sng" dirty="0"/>
              <a:t>returns</a:t>
            </a:r>
            <a:r>
              <a:rPr lang="en-US" dirty="0"/>
              <a:t> to </a:t>
            </a:r>
            <a:r>
              <a:rPr lang="en-US" i="1" dirty="0"/>
              <a:t>M</a:t>
            </a:r>
            <a:endParaRPr lang="en-US" dirty="0"/>
          </a:p>
          <a:p>
            <a:pPr lvl="2">
              <a:defRPr/>
            </a:pPr>
            <a:r>
              <a:rPr lang="en-US" dirty="0"/>
              <a:t>execution in </a:t>
            </a:r>
            <a:r>
              <a:rPr lang="en-US" i="1" dirty="0"/>
              <a:t>M</a:t>
            </a:r>
            <a:r>
              <a:rPr lang="en-US" dirty="0"/>
              <a:t> picks up where left off</a:t>
            </a:r>
          </a:p>
          <a:p>
            <a:pPr lvl="2">
              <a:defRPr/>
            </a:pPr>
            <a:r>
              <a:rPr lang="en-US" dirty="0"/>
              <a:t>i.e., the instruction in </a:t>
            </a:r>
            <a:r>
              <a:rPr lang="en-US" i="1" dirty="0"/>
              <a:t>M</a:t>
            </a:r>
            <a:r>
              <a:rPr lang="en-US" dirty="0"/>
              <a:t> right after the one that called </a:t>
            </a:r>
            <a:r>
              <a:rPr lang="en-US" i="1" dirty="0"/>
              <a:t>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282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Our running example is also a CALLEE. Are these contractual obligations satisfied?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pic>
        <p:nvPicPr>
          <p:cNvPr id="70658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45878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2731" name="Rectangle 27"/>
          <p:cNvSpPr>
            <a:spLocks noChangeArrowheads="1"/>
          </p:cNvSpPr>
          <p:nvPr/>
        </p:nvSpPr>
        <p:spPr bwMode="auto">
          <a:xfrm>
            <a:off x="5562600" y="6458347"/>
            <a:ext cx="2590800" cy="26035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2730" name="Rectangle 26"/>
          <p:cNvSpPr>
            <a:spLocks noChangeArrowheads="1"/>
          </p:cNvSpPr>
          <p:nvPr/>
        </p:nvSpPr>
        <p:spPr bwMode="auto">
          <a:xfrm>
            <a:off x="5562600" y="5934472"/>
            <a:ext cx="2590800" cy="26035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2716" name="Rectangle 12"/>
          <p:cNvSpPr>
            <a:spLocks noChangeArrowheads="1"/>
          </p:cNvSpPr>
          <p:nvPr/>
        </p:nvSpPr>
        <p:spPr bwMode="auto">
          <a:xfrm>
            <a:off x="5562600" y="2276872"/>
            <a:ext cx="2590800" cy="2619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562600" y="3488134"/>
            <a:ext cx="2590800" cy="2281238"/>
            <a:chOff x="3504" y="1980"/>
            <a:chExt cx="1632" cy="1437"/>
          </a:xfrm>
        </p:grpSpPr>
        <p:sp>
          <p:nvSpPr>
            <p:cNvPr id="70669" name="Rectangle 14"/>
            <p:cNvSpPr>
              <a:spLocks noChangeArrowheads="1"/>
            </p:cNvSpPr>
            <p:nvPr/>
          </p:nvSpPr>
          <p:spPr bwMode="auto">
            <a:xfrm>
              <a:off x="3504" y="1980"/>
              <a:ext cx="1632" cy="18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70670" name="Rectangle 15"/>
            <p:cNvSpPr>
              <a:spLocks noChangeArrowheads="1"/>
            </p:cNvSpPr>
            <p:nvPr/>
          </p:nvSpPr>
          <p:spPr bwMode="auto">
            <a:xfrm>
              <a:off x="3504" y="3218"/>
              <a:ext cx="1632" cy="1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sp>
        <p:nvSpPr>
          <p:cNvPr id="712720" name="Rectangle 16"/>
          <p:cNvSpPr>
            <a:spLocks noChangeArrowheads="1"/>
          </p:cNvSpPr>
          <p:nvPr/>
        </p:nvSpPr>
        <p:spPr bwMode="auto">
          <a:xfrm>
            <a:off x="5562600" y="2527697"/>
            <a:ext cx="2590800" cy="2873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712721" name="Rectangle 17"/>
          <p:cNvSpPr>
            <a:spLocks noChangeArrowheads="1"/>
          </p:cNvSpPr>
          <p:nvPr/>
        </p:nvSpPr>
        <p:spPr bwMode="auto">
          <a:xfrm>
            <a:off x="5562600" y="6197997"/>
            <a:ext cx="2590800" cy="261937"/>
          </a:xfrm>
          <a:prstGeom prst="rect">
            <a:avLst/>
          </a:prstGeom>
          <a:solidFill>
            <a:srgbClr val="72F1F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More Legalese 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4724400" y="2326084"/>
            <a:ext cx="3733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r>
              <a:rPr lang="en-US" sz="1600" dirty="0">
                <a:latin typeface="Courier New" charset="0"/>
                <a:cs typeface="Tahoma" charset="0"/>
              </a:rPr>
              <a:t>:	</a:t>
            </a:r>
            <a:r>
              <a:rPr lang="en-US" sz="1600" dirty="0" err="1">
                <a:latin typeface="Courier New" charset="0"/>
                <a:cs typeface="Tahoma" charset="0"/>
              </a:rPr>
              <a:t>addiu</a:t>
            </a:r>
            <a:r>
              <a:rPr lang="en-US" sz="1600" dirty="0">
                <a:latin typeface="Courier New" charset="0"/>
                <a:cs typeface="Tahoma" charset="0"/>
              </a:rPr>
              <a:t>	$sp,$sp,-8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slti</a:t>
            </a:r>
            <a:r>
              <a:rPr lang="en-US" sz="1600" dirty="0">
                <a:latin typeface="Courier New" charset="0"/>
                <a:cs typeface="Tahoma" charset="0"/>
              </a:rPr>
              <a:t>	$t0,$a0,2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beq</a:t>
            </a:r>
            <a:r>
              <a:rPr lang="en-US" sz="1600" dirty="0">
                <a:latin typeface="Courier New" charset="0"/>
                <a:cs typeface="Tahoma" charset="0"/>
              </a:rPr>
              <a:t>	$t0,$0,then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j	</a:t>
            </a: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endParaRPr lang="en-US" sz="1600" dirty="0">
              <a:latin typeface="Courier New" charset="0"/>
              <a:cs typeface="Tahoma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then: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$a0,$a0,-1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jal</a:t>
            </a: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sqr</a:t>
            </a:r>
            <a:endParaRPr lang="en-US" sz="1600" dirty="0">
              <a:latin typeface="Courier New" charset="0"/>
              <a:cs typeface="Tahoma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$a0,0($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$v0,$v0,$a0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add	$v0,$v0,$a0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</a:t>
            </a:r>
            <a:r>
              <a:rPr lang="en-US" sz="1600" dirty="0">
                <a:latin typeface="Courier New" charset="0"/>
                <a:cs typeface="Tahoma" charset="0"/>
              </a:rPr>
              <a:t>	$v0,$v0,-1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 err="1">
                <a:latin typeface="Courier New" charset="0"/>
                <a:cs typeface="Tahoma" charset="0"/>
              </a:rPr>
              <a:t>rtn</a:t>
            </a:r>
            <a:r>
              <a:rPr lang="en-US" sz="1600" dirty="0">
                <a:latin typeface="Courier New" charset="0"/>
                <a:cs typeface="Tahoma" charset="0"/>
              </a:rPr>
              <a:t>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lw</a:t>
            </a:r>
            <a:r>
              <a:rPr lang="en-US" sz="1600" dirty="0">
                <a:latin typeface="Courier New" charset="0"/>
                <a:cs typeface="Tahoma" charset="0"/>
              </a:rPr>
              <a:t>	$ra,4($</a:t>
            </a:r>
            <a:r>
              <a:rPr lang="en-US" sz="1600" dirty="0" err="1">
                <a:latin typeface="Courier New" charset="0"/>
                <a:cs typeface="Tahoma" charset="0"/>
              </a:rPr>
              <a:t>sp</a:t>
            </a:r>
            <a:r>
              <a:rPr lang="en-US" sz="1600" dirty="0">
                <a:latin typeface="Courier New" charset="0"/>
                <a:cs typeface="Tahoma" charset="0"/>
              </a:rPr>
              <a:t>)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addiu</a:t>
            </a:r>
            <a:r>
              <a:rPr lang="en-US" sz="1600" dirty="0">
                <a:latin typeface="Courier New" charset="0"/>
                <a:cs typeface="Tahoma" charset="0"/>
              </a:rPr>
              <a:t>	$sp,$sp,8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US" sz="1600" dirty="0">
                <a:latin typeface="Courier New" charset="0"/>
                <a:cs typeface="Tahoma" charset="0"/>
              </a:rPr>
              <a:t>	</a:t>
            </a:r>
            <a:r>
              <a:rPr lang="en-US" sz="1600" dirty="0" err="1">
                <a:latin typeface="Courier New" charset="0"/>
                <a:cs typeface="Tahoma" charset="0"/>
              </a:rPr>
              <a:t>jr</a:t>
            </a:r>
            <a:r>
              <a:rPr lang="en-US" sz="1600" dirty="0">
                <a:latin typeface="Courier New" charset="0"/>
                <a:cs typeface="Tahoma" charset="0"/>
              </a:rPr>
              <a:t>	$</a:t>
            </a:r>
            <a:r>
              <a:rPr lang="en-US" sz="1600" dirty="0" err="1">
                <a:latin typeface="Courier New" charset="0"/>
                <a:cs typeface="Tahoma" charset="0"/>
              </a:rPr>
              <a:t>ra</a:t>
            </a:r>
            <a:endParaRPr lang="en-US" sz="1600" dirty="0">
              <a:latin typeface="Courier New" charset="0"/>
              <a:cs typeface="Tahoma" charset="0"/>
            </a:endParaRPr>
          </a:p>
        </p:txBody>
      </p:sp>
      <p:pic>
        <p:nvPicPr>
          <p:cNvPr id="70667" name="Picture 10" descr="j00787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75" y="4038600"/>
            <a:ext cx="14065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8" name="Rectangle 29"/>
          <p:cNvSpPr>
            <a:spLocks noChangeArrowheads="1"/>
          </p:cNvSpPr>
          <p:nvPr/>
        </p:nvSpPr>
        <p:spPr bwMode="auto">
          <a:xfrm>
            <a:off x="593725" y="5301208"/>
            <a:ext cx="29114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tabLst>
                <a:tab pos="457200" algn="l"/>
                <a:tab pos="939800" algn="l"/>
                <a:tab pos="1371600" algn="l"/>
                <a:tab pos="1828800" algn="l"/>
                <a:tab pos="2286000" algn="l"/>
                <a:tab pos="2743200" algn="l"/>
                <a:tab pos="32131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n-US" sz="1400" dirty="0" err="1">
                <a:latin typeface="Courier New" charset="0"/>
                <a:cs typeface="Tahoma" charset="0"/>
              </a:rPr>
              <a:t>int</a:t>
            </a:r>
            <a:r>
              <a:rPr lang="en-US" sz="1400" dirty="0">
                <a:latin typeface="Courier New" charset="0"/>
                <a:cs typeface="Tahoma" charset="0"/>
              </a:rPr>
              <a:t> </a:t>
            </a:r>
            <a:r>
              <a:rPr lang="en-US" sz="1400" dirty="0" err="1">
                <a:latin typeface="Courier New" charset="0"/>
                <a:cs typeface="Tahoma" charset="0"/>
              </a:rPr>
              <a:t>sqr</a:t>
            </a:r>
            <a:r>
              <a:rPr lang="en-US" sz="1400" dirty="0">
                <a:latin typeface="Courier New" charset="0"/>
                <a:cs typeface="Tahoma" charset="0"/>
              </a:rPr>
              <a:t>(</a:t>
            </a:r>
            <a:r>
              <a:rPr lang="en-US" sz="1400" dirty="0" err="1">
                <a:latin typeface="Courier New" charset="0"/>
                <a:cs typeface="Tahoma" charset="0"/>
              </a:rPr>
              <a:t>int</a:t>
            </a:r>
            <a:r>
              <a:rPr lang="en-US" sz="1400" dirty="0">
                <a:latin typeface="Courier New" charset="0"/>
                <a:cs typeface="Tahoma" charset="0"/>
              </a:rPr>
              <a:t> x) { </a:t>
            </a:r>
            <a:br>
              <a:rPr lang="en-US" sz="1400" dirty="0">
                <a:latin typeface="Courier New" charset="0"/>
                <a:cs typeface="Tahoma" charset="0"/>
              </a:rPr>
            </a:br>
            <a:r>
              <a:rPr lang="en-US" sz="1400" dirty="0">
                <a:latin typeface="Courier New" charset="0"/>
                <a:cs typeface="Tahoma" charset="0"/>
              </a:rPr>
              <a:t>  if (x &gt; 1)</a:t>
            </a:r>
            <a:br>
              <a:rPr lang="en-US" sz="1400" dirty="0">
                <a:latin typeface="Courier New" charset="0"/>
                <a:cs typeface="Tahoma" charset="0"/>
              </a:rPr>
            </a:br>
            <a:r>
              <a:rPr lang="en-US" sz="1400" dirty="0">
                <a:latin typeface="Courier New" charset="0"/>
                <a:cs typeface="Tahoma" charset="0"/>
              </a:rPr>
              <a:t>    x = </a:t>
            </a:r>
            <a:r>
              <a:rPr lang="en-US" sz="1400" dirty="0" err="1">
                <a:latin typeface="Courier New" charset="0"/>
                <a:cs typeface="Tahoma" charset="0"/>
              </a:rPr>
              <a:t>sqr</a:t>
            </a:r>
            <a:r>
              <a:rPr lang="en-US" sz="1400" dirty="0">
                <a:latin typeface="Courier New" charset="0"/>
                <a:cs typeface="Tahoma" charset="0"/>
              </a:rPr>
              <a:t>(x-1)+x+x-1;</a:t>
            </a:r>
            <a:br>
              <a:rPr lang="en-US" sz="1400" dirty="0">
                <a:latin typeface="Courier New" charset="0"/>
                <a:cs typeface="Tahoma" charset="0"/>
              </a:rPr>
            </a:br>
            <a:r>
              <a:rPr lang="en-US" sz="1400" dirty="0">
                <a:latin typeface="Courier New" charset="0"/>
                <a:cs typeface="Tahoma" charset="0"/>
              </a:rPr>
              <a:t>  return x; </a:t>
            </a:r>
            <a:br>
              <a:rPr lang="en-US" sz="1400" dirty="0">
                <a:latin typeface="Courier New" charset="0"/>
                <a:cs typeface="Tahoma" charset="0"/>
              </a:rPr>
            </a:br>
            <a:r>
              <a:rPr lang="en-US" sz="1400" dirty="0">
                <a:latin typeface="Courier New" charset="0"/>
                <a:cs typeface="Tahoma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31" grpId="0" animBg="1"/>
      <p:bldP spid="712730" grpId="0" animBg="1"/>
      <p:bldP spid="712716" grpId="0" animBg="1"/>
      <p:bldP spid="712720" grpId="0" animBg="1"/>
      <p:bldP spid="71272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Need a convention (contract) between caller and </a:t>
            </a:r>
            <a:r>
              <a:rPr lang="en-US" dirty="0" err="1"/>
              <a:t>callee</a:t>
            </a:r>
            <a:endParaRPr lang="en-US" dirty="0"/>
          </a:p>
          <a:p>
            <a:pPr>
              <a:defRPr/>
            </a:pPr>
            <a:r>
              <a:rPr lang="en-US" dirty="0"/>
              <a:t>Implement stack for storing each procedure’s variables</a:t>
            </a:r>
          </a:p>
          <a:p>
            <a:pPr>
              <a:defRPr/>
            </a:pPr>
            <a:r>
              <a:rPr lang="en-US" dirty="0"/>
              <a:t>Procedure calls can now be arbitrarily nested</a:t>
            </a:r>
          </a:p>
          <a:p>
            <a:pPr lvl="1">
              <a:defRPr/>
            </a:pPr>
            <a:r>
              <a:rPr lang="en-US" dirty="0"/>
              <a:t>Recursion possible too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FOLLOW the convention meticulously!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50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A few procedure templates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91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Ex1:  simple leaf </a:t>
            </a:r>
            <a:r>
              <a:rPr lang="en-US" dirty="0" err="1"/>
              <a:t>proc</a:t>
            </a:r>
            <a:r>
              <a:rPr lang="en-US" dirty="0"/>
              <a:t> </a:t>
            </a:r>
            <a:r>
              <a:rPr lang="en-US" sz="3200" dirty="0"/>
              <a:t>(w/o stack frame)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main:</a:t>
            </a:r>
          </a:p>
          <a:p>
            <a:pPr lvl="1"/>
            <a:r>
              <a:rPr lang="en-US" sz="1800" dirty="0"/>
              <a:t>doesn’t need to preserve any temporary registers</a:t>
            </a:r>
          </a:p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is a leaf </a:t>
            </a:r>
            <a:r>
              <a:rPr lang="en-US" sz="1800" dirty="0" err="1"/>
              <a:t>proc</a:t>
            </a:r>
            <a:r>
              <a:rPr lang="en-US" sz="1800" dirty="0"/>
              <a:t> (doesn’t call any other </a:t>
            </a:r>
            <a:r>
              <a:rPr lang="en-US" sz="1800" dirty="0" err="1"/>
              <a:t>proc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doesn’t touch any saved </a:t>
            </a:r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main: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proc1		# call proc1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			# other main stuff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 		# do the task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		# return</a:t>
            </a:r>
          </a:p>
          <a:p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FEC23-77C6-A04F-9089-7A8004FCA88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14" name="Line 119"/>
          <p:cNvSpPr>
            <a:spLocks noChangeShapeType="1"/>
          </p:cNvSpPr>
          <p:nvPr/>
        </p:nvSpPr>
        <p:spPr bwMode="auto">
          <a:xfrm>
            <a:off x="5697543" y="-2697739"/>
            <a:ext cx="246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7" name="Group 124"/>
          <p:cNvGraphicFramePr>
            <a:graphicFrameLocks noGrp="1"/>
          </p:cNvGraphicFramePr>
          <p:nvPr>
            <p:extLst/>
          </p:nvPr>
        </p:nvGraphicFramePr>
        <p:xfrm>
          <a:off x="5684291" y="4762150"/>
          <a:ext cx="3017832" cy="1687865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2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 Box 118"/>
          <p:cNvSpPr txBox="1">
            <a:spLocks noChangeArrowheads="1"/>
          </p:cNvSpPr>
          <p:nvPr/>
        </p:nvSpPr>
        <p:spPr bwMode="auto">
          <a:xfrm>
            <a:off x="6399179" y="4349400"/>
            <a:ext cx="13980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 dirty="0">
                <a:latin typeface="Tahoma" charset="0"/>
                <a:cs typeface="Tahoma" charset="0"/>
              </a:rPr>
              <a:t>stack frame</a:t>
            </a:r>
            <a:endParaRPr lang="en-US" sz="1600" dirty="0">
              <a:latin typeface="Tahoma" charset="0"/>
              <a:cs typeface="Tahoma" charset="0"/>
            </a:endParaRPr>
          </a:p>
        </p:txBody>
      </p:sp>
      <p:sp>
        <p:nvSpPr>
          <p:cNvPr id="9" name="Rectangle 8"/>
          <p:cNvSpPr/>
          <p:nvPr/>
        </p:nvSpPr>
        <p:spPr>
          <a:xfrm rot="20044298">
            <a:off x="6227055" y="5209915"/>
            <a:ext cx="167294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/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none</a:t>
            </a:r>
          </a:p>
          <a:p>
            <a:pPr algn="ctr"/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needed!</a:t>
            </a:r>
          </a:p>
        </p:txBody>
      </p:sp>
    </p:spTree>
    <p:extLst>
      <p:ext uri="{BB962C8B-B14F-4D97-AF65-F5344CB8AC3E}">
        <p14:creationId xmlns:p14="http://schemas.microsoft.com/office/powerpoint/2010/main" val="433288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Ex2:  leaf </a:t>
            </a:r>
            <a:r>
              <a:rPr lang="en-US" dirty="0" err="1"/>
              <a:t>proc</a:t>
            </a:r>
            <a:r>
              <a:rPr lang="en-US" dirty="0"/>
              <a:t> with stack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main:</a:t>
            </a:r>
          </a:p>
          <a:p>
            <a:pPr lvl="1"/>
            <a:r>
              <a:rPr lang="en-US" sz="1800" dirty="0"/>
              <a:t>doesn’t need to preserve any temporary registers</a:t>
            </a:r>
          </a:p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is leaf; doesn’t touch any saved </a:t>
            </a:r>
            <a:r>
              <a:rPr lang="en-US" sz="1800" dirty="0" err="1"/>
              <a:t>regs</a:t>
            </a:r>
            <a:endParaRPr lang="en-US" sz="1800" dirty="0"/>
          </a:p>
          <a:p>
            <a:pPr lvl="1"/>
            <a:r>
              <a:rPr lang="en-US" sz="1800" dirty="0"/>
              <a:t>creates minimal stack frame (but doesn’t really need it)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main: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proc1 		# call proc1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			# other main stuff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Set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 		# do the task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Restore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271565"/>
              </p:ext>
            </p:extLst>
          </p:nvPr>
        </p:nvGraphicFramePr>
        <p:xfrm>
          <a:off x="1096763" y="5085184"/>
          <a:ext cx="3017832" cy="845088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1096763" y="5924972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096763" y="5085184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334761" y="5586834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334764" y="5053435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86081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Ex3:  minimal non-leaf </a:t>
            </a:r>
            <a:r>
              <a:rPr lang="en-US" dirty="0" err="1"/>
              <a:t>proc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calls proc2</a:t>
            </a:r>
          </a:p>
          <a:p>
            <a:pPr lvl="1"/>
            <a:r>
              <a:rPr lang="en-US" sz="1800" dirty="0"/>
              <a:t>doesn’t need to preserve any data values in </a:t>
            </a:r>
            <a:r>
              <a:rPr lang="en-US" sz="1800" dirty="0" err="1"/>
              <a:t>regs</a:t>
            </a:r>
            <a:endParaRPr lang="en-US" sz="1800" dirty="0"/>
          </a:p>
          <a:p>
            <a:pPr lvl="1"/>
            <a:r>
              <a:rPr lang="en-US" sz="1800" dirty="0"/>
              <a:t>creates minimal stack frame (and needs it for saving return address)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Set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6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proc2 	   # call another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66212"/>
              </p:ext>
            </p:extLst>
          </p:nvPr>
        </p:nvGraphicFramePr>
        <p:xfrm>
          <a:off x="899592" y="4509120"/>
          <a:ext cx="3017832" cy="845088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899592" y="5348908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899592" y="4509120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137590" y="5010770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137593" y="4477371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30198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Ex4:  leaf </a:t>
            </a:r>
            <a:r>
              <a:rPr lang="en-US" dirty="0" err="1"/>
              <a:t>proc</a:t>
            </a:r>
            <a:r>
              <a:rPr lang="en-US" dirty="0"/>
              <a:t> that saves </a:t>
            </a:r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is leaf</a:t>
            </a:r>
          </a:p>
          <a:p>
            <a:pPr lvl="1"/>
            <a:r>
              <a:rPr lang="en-US" sz="1800" dirty="0"/>
              <a:t>needs to save/restore $s2-$s3</a:t>
            </a:r>
          </a:p>
          <a:p>
            <a:pPr lvl="1"/>
            <a:r>
              <a:rPr lang="en-US" sz="1800" dirty="0"/>
              <a:t>creates more of a stack frame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Set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it-IT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addi $sp, $sp, -8 	# room for $s2-$s3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 $s2, 4($sp) 	# Save $s2</a:t>
            </a:r>
          </a:p>
          <a:p>
            <a:pPr marL="0" indent="0">
              <a:buNone/>
              <a:defRPr/>
            </a:pPr>
            <a:r>
              <a:rPr lang="pl-PL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sw $s3, 0($sp) 	# Save $s3</a:t>
            </a:r>
          </a:p>
          <a:p>
            <a:pPr marL="0" indent="0">
              <a:buNone/>
              <a:defRPr/>
            </a:pPr>
            <a:endParaRPr lang="pl-PL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 		# do the task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da-DK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lw $s2, -8($fp) 	# restore $s2</a:t>
            </a:r>
          </a:p>
          <a:p>
            <a:pPr marL="0" indent="0">
              <a:buNone/>
              <a:defRPr/>
            </a:pPr>
            <a:r>
              <a:rPr lang="da-DK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lw $s3, -12($fp) 	# restore $s3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6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6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98423"/>
              </p:ext>
            </p:extLst>
          </p:nvPr>
        </p:nvGraphicFramePr>
        <p:xfrm>
          <a:off x="1173167" y="3933056"/>
          <a:ext cx="3017832" cy="1690176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1173167" y="5644172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173167" y="3933056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411165" y="5239568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411168" y="3901307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882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Ex4:  more general non-leaf </a:t>
            </a:r>
            <a:r>
              <a:rPr lang="en-US" dirty="0" err="1"/>
              <a:t>proc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calls proc2</a:t>
            </a:r>
          </a:p>
          <a:p>
            <a:pPr lvl="1"/>
            <a:r>
              <a:rPr lang="en-US" sz="1800" dirty="0"/>
              <a:t>needs to save/restore $s2-$s3</a:t>
            </a:r>
          </a:p>
          <a:p>
            <a:pPr lvl="1"/>
            <a:r>
              <a:rPr lang="en-US" sz="1800" dirty="0"/>
              <a:t>creates more of a stack frame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>
            <a:solidFill>
              <a:srgbClr val="008A00"/>
            </a:solidFill>
          </a:ln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# Set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addi $sp, $sp, -8 # room for $s2-$s3</a:t>
            </a: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 $s2, 4($sp) 	# Save $s2</a:t>
            </a:r>
          </a:p>
          <a:p>
            <a:pPr marL="0" indent="0"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sw $s3, 0($sp) 	# Save $s3</a:t>
            </a:r>
          </a:p>
          <a:p>
            <a:pPr marL="0" indent="0">
              <a:buNone/>
              <a:defRPr/>
            </a:pPr>
            <a:endParaRPr lang="pl-PL" sz="12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2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proc2 	# call another</a:t>
            </a:r>
          </a:p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da-DK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</a:t>
            </a:r>
            <a:r>
              <a:rPr lang="da-DK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lw $s2, -8($fp) # restore $s2</a:t>
            </a:r>
          </a:p>
          <a:p>
            <a:pPr marL="0" indent="0">
              <a:buNone/>
              <a:defRPr/>
            </a:pPr>
            <a:r>
              <a:rPr lang="da-DK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lw $s3, -12($fp) # restore $s3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# Restore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Restore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0395"/>
              </p:ext>
            </p:extLst>
          </p:nvPr>
        </p:nvGraphicFramePr>
        <p:xfrm>
          <a:off x="1092066" y="3933056"/>
          <a:ext cx="3017832" cy="1690176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1092066" y="5644172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092066" y="3933056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330064" y="5239568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330067" y="3901307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8328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Ex5:  </a:t>
            </a:r>
            <a:r>
              <a:rPr lang="en-US" sz="3600" dirty="0" err="1"/>
              <a:t>proc</a:t>
            </a:r>
            <a:r>
              <a:rPr lang="en-US" sz="3600" dirty="0"/>
              <a:t> that needs to protect temporaries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calls proc2</a:t>
            </a:r>
          </a:p>
          <a:p>
            <a:pPr lvl="1"/>
            <a:r>
              <a:rPr lang="en-US" sz="1800" dirty="0"/>
              <a:t>needs to protect $t0-$t1 from proc2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1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1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Set $</a:t>
            </a:r>
            <a:r>
              <a:rPr lang="en-US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1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1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it-IT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it-IT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it-IT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it-IT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it-IT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it-IT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 # room for $s2-$s3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$s2, 4($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$s2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$s3, 0($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1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$s3</a:t>
            </a:r>
          </a:p>
          <a:p>
            <a:pPr marL="0" indent="0">
              <a:buNone/>
              <a:defRPr/>
            </a:pPr>
            <a:endParaRPr lang="en-US" sz="11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 # room for $t0-$t1</a:t>
            </a:r>
            <a:endParaRPr lang="pl-PL" sz="11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$t0, -16($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</a:t>
            </a:r>
          </a:p>
          <a:p>
            <a:pPr marL="0" indent="0">
              <a:buNone/>
              <a:defRPr/>
            </a:pP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$t1, -20($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</a:t>
            </a:r>
          </a:p>
          <a:p>
            <a:pPr marL="0" indent="0">
              <a:buNone/>
              <a:defRPr/>
            </a:pPr>
            <a:r>
              <a:rPr lang="en-US" sz="1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proc2 	# call another</a:t>
            </a:r>
          </a:p>
          <a:p>
            <a:pPr marL="0" indent="0">
              <a:buNone/>
              <a:defRPr/>
            </a:pP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$t0, -16($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Restore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</a:t>
            </a:r>
          </a:p>
          <a:p>
            <a:pPr marL="0" indent="0">
              <a:buNone/>
              <a:defRPr/>
            </a:pP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$t1, -20($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1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Restore</a:t>
            </a:r>
            <a:r>
              <a:rPr lang="pl-PL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</a:t>
            </a:r>
            <a:endParaRPr lang="en-US" sz="11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da-DK" sz="11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da-DK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lw $s2, -8($fp) 	# restore $s2</a:t>
            </a:r>
          </a:p>
          <a:p>
            <a:pPr marL="0" indent="0">
              <a:buNone/>
              <a:defRPr/>
            </a:pPr>
            <a:r>
              <a:rPr lang="da-DK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lw $s3, -12($fp) 	# restore $s3</a:t>
            </a:r>
            <a:endParaRPr lang="en-US" sz="11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endParaRPr lang="en-US" sz="11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Restore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1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1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1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9263"/>
              </p:ext>
            </p:extLst>
          </p:nvPr>
        </p:nvGraphicFramePr>
        <p:xfrm>
          <a:off x="1173167" y="3284984"/>
          <a:ext cx="3017832" cy="2535264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$t0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1173167" y="5834300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173167" y="3284984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411165" y="5429696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411168" y="3253235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6380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Ex5:  </a:t>
            </a:r>
            <a:r>
              <a:rPr lang="en-US" sz="3600" dirty="0" err="1"/>
              <a:t>proc</a:t>
            </a:r>
            <a:r>
              <a:rPr lang="en-US" sz="3600" dirty="0"/>
              <a:t> that needs to protect temporaries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calls proc2</a:t>
            </a:r>
          </a:p>
          <a:p>
            <a:pPr lvl="1"/>
            <a:r>
              <a:rPr lang="en-US" sz="1800" dirty="0"/>
              <a:t>has a local </a:t>
            </a:r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rgbClr val="008A00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0($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# Set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it-IT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it-IT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it-IT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 # room for $s2-$s3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$s2, 4($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$s2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$s3, 0($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$s3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 # local 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var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i</a:t>
            </a:r>
            <a:endParaRPr lang="en-US" sz="12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$0, 0($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Set </a:t>
            </a:r>
            <a:r>
              <a:rPr lang="en-US" sz="12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i</a:t>
            </a: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=0, e.g.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 # room for $t0-$t1</a:t>
            </a:r>
            <a:endParaRPr lang="pl-PL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$t0, -16($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$t1, -20($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Save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proc2 	# call another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$t0, -16($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Restore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$t0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$t1, -20($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</a:t>
            </a:r>
            <a:r>
              <a:rPr lang="pl-PL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Restore</a:t>
            </a:r>
            <a:r>
              <a:rPr lang="pl-PL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$t1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da-DK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da-DK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lw $s2, -8($fp) # restore $s2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da-DK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lw $s3, -12($fp) # restore $s3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 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92962"/>
              </p:ext>
            </p:extLst>
          </p:nvPr>
        </p:nvGraphicFramePr>
        <p:xfrm>
          <a:off x="971600" y="3168355"/>
          <a:ext cx="3017832" cy="2957808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$t0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var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 “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i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”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971600" y="6098671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971600" y="3168355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209598" y="5694067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209601" y="3136606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145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Why Use Procedures?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Readability</a:t>
            </a:r>
          </a:p>
          <a:p>
            <a:pPr lvl="1">
              <a:defRPr/>
            </a:pPr>
            <a:r>
              <a:rPr lang="en-US" dirty="0"/>
              <a:t>divide up long program into smaller procedures</a:t>
            </a:r>
          </a:p>
          <a:p>
            <a:pPr>
              <a:defRPr/>
            </a:pPr>
            <a:r>
              <a:rPr lang="en-US" dirty="0">
                <a:ea typeface="Tahoma"/>
              </a:rPr>
              <a:t>Reusability</a:t>
            </a:r>
          </a:p>
          <a:p>
            <a:pPr lvl="1">
              <a:defRPr/>
            </a:pPr>
            <a:r>
              <a:rPr lang="en-US" dirty="0"/>
              <a:t>call same procedure from many parts of code</a:t>
            </a:r>
          </a:p>
          <a:p>
            <a:pPr lvl="1">
              <a:defRPr/>
            </a:pPr>
            <a:r>
              <a:rPr lang="en-US" dirty="0"/>
              <a:t>programmers can use each others’ code</a:t>
            </a:r>
          </a:p>
          <a:p>
            <a:pPr>
              <a:defRPr/>
            </a:pPr>
            <a:r>
              <a:rPr lang="en-US" dirty="0" err="1">
                <a:ea typeface="Tahoma"/>
              </a:rPr>
              <a:t>Parameterizability</a:t>
            </a:r>
            <a:endParaRPr lang="en-US" dirty="0">
              <a:ea typeface="Tahoma"/>
            </a:endParaRPr>
          </a:p>
          <a:p>
            <a:pPr lvl="1">
              <a:defRPr/>
            </a:pPr>
            <a:r>
              <a:rPr lang="en-US" dirty="0"/>
              <a:t>same function can be called with different arguments/parameters at runtime</a:t>
            </a:r>
          </a:p>
          <a:p>
            <a:pPr>
              <a:defRPr/>
            </a:pPr>
            <a:r>
              <a:rPr lang="en-US" dirty="0">
                <a:ea typeface="Tahoma"/>
              </a:rPr>
              <a:t>Polymorphism (in OOP)</a:t>
            </a:r>
          </a:p>
          <a:p>
            <a:pPr lvl="1">
              <a:defRPr/>
            </a:pPr>
            <a:r>
              <a:rPr lang="en-US" dirty="0"/>
              <a:t>in C++/Java, behavior can be determined at runtime as opposed to compile time</a:t>
            </a:r>
          </a:p>
          <a:p>
            <a:pPr>
              <a:defRPr/>
            </a:pPr>
            <a:r>
              <a:rPr lang="en-US" dirty="0">
                <a:ea typeface="Tahoma"/>
              </a:rPr>
              <a:t>Any other reason…?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96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Ex6:  call proc2 with more than 4 </a:t>
            </a:r>
            <a:r>
              <a:rPr lang="en-US" sz="3600" dirty="0" err="1"/>
              <a:t>args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proc1:</a:t>
            </a:r>
          </a:p>
          <a:p>
            <a:pPr lvl="1"/>
            <a:r>
              <a:rPr lang="en-US" sz="1800" dirty="0"/>
              <a:t>calls proc2</a:t>
            </a:r>
          </a:p>
          <a:p>
            <a:pPr lvl="1"/>
            <a:r>
              <a:rPr lang="en-US" sz="1800" dirty="0"/>
              <a:t>… with more than 4 </a:t>
            </a:r>
            <a:r>
              <a:rPr lang="en-US" sz="1800" dirty="0" err="1"/>
              <a:t>args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93622" y="1328974"/>
            <a:ext cx="5042874" cy="5340386"/>
          </a:xfrm>
          <a:solidFill>
            <a:schemeClr val="bg1"/>
          </a:solidFill>
          <a:ln>
            <a:solidFill>
              <a:srgbClr val="008A00"/>
            </a:solidFill>
          </a:ln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proc1: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-8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0($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Save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Set $</a:t>
            </a:r>
            <a:r>
              <a:rPr lang="en-US" sz="1200" b="1" dirty="0" err="1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rgbClr val="A6A6A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it-IT" sz="1200" b="1" dirty="0">
                <a:solidFill>
                  <a:srgbClr val="A6A6A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 	# space for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arg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[4]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...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ori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$a0, $0, 40 	# Put 40 in ...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$a0, 0($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...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arg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[4]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ori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$a0, $0,  0 	# Put  0 in $a0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ori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$a1, $0, 10 	# Put 10 in $a1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ori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$a2, $0, 20 	# Put 20 in $a2</a:t>
            </a: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ori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$a3, $0, 30 	# Put 30 in $a3</a:t>
            </a:r>
          </a:p>
          <a:p>
            <a:pPr marL="0" indent="0"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jal</a:t>
            </a:r>
            <a:r>
              <a:rPr lang="en-US" sz="1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proc2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addi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4 	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sp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0($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lw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, -4($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) 	# Restore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fp</a:t>
            </a:r>
            <a:endParaRPr lang="en-US" sz="1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/>
              <a:ea typeface="Tahoma"/>
              <a:cs typeface="Courier New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   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jr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$</a:t>
            </a:r>
            <a:r>
              <a:rPr lang="en-US" sz="1200" b="1" dirty="0" err="1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ra</a:t>
            </a: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Tahoma"/>
                <a:cs typeface="Courier New"/>
              </a:rPr>
              <a:t> 	# Return</a:t>
            </a:r>
          </a:p>
        </p:txBody>
      </p:sp>
      <p:graphicFrame>
        <p:nvGraphicFramePr>
          <p:cNvPr id="16" name="Group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197569"/>
              </p:ext>
            </p:extLst>
          </p:nvPr>
        </p:nvGraphicFramePr>
        <p:xfrm>
          <a:off x="899592" y="3212976"/>
          <a:ext cx="3017832" cy="3380352"/>
        </p:xfrm>
        <a:graphic>
          <a:graphicData uri="http://schemas.openxmlformats.org/drawingml/2006/table">
            <a:tbl>
              <a:tblPr/>
              <a:tblGrid>
                <a:gridCol w="301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ra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fp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Tahoma"/>
                        <a:cs typeface="Tahoma"/>
                      </a:endParaRP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$s2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$s3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$t0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$t1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local 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var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 “</a:t>
                      </a: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i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”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5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arg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ahoma"/>
                          <a:cs typeface="Tahoma"/>
                        </a:rPr>
                        <a:t>[4]</a:t>
                      </a:r>
                    </a:p>
                  </a:txBody>
                  <a:tcPr marL="0" marR="0" marT="1330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899592" y="6583594"/>
            <a:ext cx="3017832" cy="9734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899592" y="3212976"/>
            <a:ext cx="3017832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114"/>
          <p:cNvGrpSpPr>
            <a:grpSpLocks/>
          </p:cNvGrpSpPr>
          <p:nvPr/>
        </p:nvGrpSpPr>
        <p:grpSpPr bwMode="auto">
          <a:xfrm>
            <a:off x="137590" y="6178990"/>
            <a:ext cx="685800" cy="338138"/>
            <a:chOff x="1728" y="2764"/>
            <a:chExt cx="432" cy="213"/>
          </a:xfrm>
        </p:grpSpPr>
        <p:sp>
          <p:nvSpPr>
            <p:cNvPr id="20" name="Text Box 115"/>
            <p:cNvSpPr txBox="1">
              <a:spLocks noChangeArrowheads="1"/>
            </p:cNvSpPr>
            <p:nvPr/>
          </p:nvSpPr>
          <p:spPr bwMode="auto">
            <a:xfrm>
              <a:off x="1728" y="2764"/>
              <a:ext cx="3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 dirty="0">
                  <a:latin typeface="Tahoma" charset="0"/>
                  <a:cs typeface="Tahoma" charset="0"/>
                </a:rPr>
                <a:t>$</a:t>
              </a:r>
              <a:r>
                <a:rPr lang="en-US" sz="1600" b="0" dirty="0" err="1">
                  <a:latin typeface="Tahoma" charset="0"/>
                  <a:cs typeface="Tahoma" charset="0"/>
                </a:rPr>
                <a:t>sp</a:t>
              </a:r>
              <a:r>
                <a:rPr lang="en-US" sz="1600" b="0" dirty="0">
                  <a:latin typeface="Tahoma" charset="0"/>
                  <a:cs typeface="Tahoma" charset="0"/>
                </a:rPr>
                <a:t> </a:t>
              </a:r>
            </a:p>
          </p:txBody>
        </p:sp>
        <p:sp>
          <p:nvSpPr>
            <p:cNvPr id="21" name="Line 116"/>
            <p:cNvSpPr>
              <a:spLocks noChangeShapeType="1"/>
            </p:cNvSpPr>
            <p:nvPr/>
          </p:nvSpPr>
          <p:spPr bwMode="auto">
            <a:xfrm>
              <a:off x="2005" y="2897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117"/>
          <p:cNvGrpSpPr>
            <a:grpSpLocks/>
          </p:cNvGrpSpPr>
          <p:nvPr/>
        </p:nvGrpSpPr>
        <p:grpSpPr bwMode="auto">
          <a:xfrm>
            <a:off x="137593" y="3181227"/>
            <a:ext cx="685801" cy="338137"/>
            <a:chOff x="1728" y="2469"/>
            <a:chExt cx="432" cy="213"/>
          </a:xfrm>
        </p:grpSpPr>
        <p:sp>
          <p:nvSpPr>
            <p:cNvPr id="23" name="Text Box 118"/>
            <p:cNvSpPr txBox="1">
              <a:spLocks noChangeArrowheads="1"/>
            </p:cNvSpPr>
            <p:nvPr/>
          </p:nvSpPr>
          <p:spPr bwMode="auto">
            <a:xfrm>
              <a:off x="1728" y="2469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altLang="ja-JP" sz="1600" b="0" dirty="0">
                  <a:latin typeface="Tahoma" charset="0"/>
                  <a:cs typeface="Tahoma" charset="0"/>
                </a:rPr>
                <a:t>$</a:t>
              </a:r>
              <a:r>
                <a:rPr lang="en-US" altLang="ja-JP" sz="1600" b="0" dirty="0" err="1">
                  <a:latin typeface="Tahoma" charset="0"/>
                  <a:cs typeface="Tahoma" charset="0"/>
                </a:rPr>
                <a:t>fp</a:t>
              </a:r>
              <a:endParaRPr lang="en-US" sz="16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4" name="Line 119"/>
            <p:cNvSpPr>
              <a:spLocks noChangeShapeType="1"/>
            </p:cNvSpPr>
            <p:nvPr/>
          </p:nvSpPr>
          <p:spPr bwMode="auto">
            <a:xfrm>
              <a:off x="2005" y="2592"/>
              <a:ext cx="15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5" name="Text Box 118"/>
          <p:cNvSpPr txBox="1">
            <a:spLocks noChangeArrowheads="1"/>
          </p:cNvSpPr>
          <p:nvPr/>
        </p:nvSpPr>
        <p:spPr bwMode="auto">
          <a:xfrm>
            <a:off x="1211577" y="2859528"/>
            <a:ext cx="22038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600" dirty="0">
                <a:latin typeface="Tahoma" charset="0"/>
                <a:cs typeface="Tahoma" charset="0"/>
              </a:rPr>
              <a:t>proc1’s stack frame</a:t>
            </a:r>
            <a:endParaRPr lang="en-US" sz="16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46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Why Use Procedures?</a:t>
            </a:r>
            <a:endParaRPr lang="en-US" dirty="0">
              <a:latin typeface="Tahoma" charset="0"/>
              <a:ea typeface="Tahoma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Reusable code fragments (modular design)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clear_screen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();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…		# code to draw a bunch of lines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clear_screen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();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… 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Parameterized functions (variable behaviors)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line(x1, y1, x2, y2, color);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line(x2,y2,x3,y3, color);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</a:t>
            </a:r>
          </a:p>
          <a:p>
            <a:pPr marL="914400" lvl="2" indent="0" eaLnBrk="1" hangingPunct="1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4038600" y="4851400"/>
            <a:ext cx="49323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lvl="1" algn="l"/>
            <a:r>
              <a:rPr lang="en-US" sz="2000" b="0" dirty="0">
                <a:latin typeface="+mn-lt"/>
                <a:cs typeface="Tahoma" charset="0"/>
              </a:rPr>
              <a:t># Draw a polygon</a:t>
            </a:r>
          </a:p>
          <a:p>
            <a:pPr lvl="1" algn="l"/>
            <a:r>
              <a:rPr lang="en-US" sz="2000" b="0" dirty="0">
                <a:latin typeface="+mn-lt"/>
                <a:cs typeface="Tahoma" charset="0"/>
              </a:rPr>
              <a:t>for (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=0; 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&lt;N-1; 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++)</a:t>
            </a:r>
          </a:p>
          <a:p>
            <a:pPr lvl="1" algn="l"/>
            <a:r>
              <a:rPr lang="en-US" sz="2000" b="0" dirty="0">
                <a:latin typeface="+mn-lt"/>
                <a:cs typeface="Tahoma" charset="0"/>
              </a:rPr>
              <a:t>	line(x[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],y[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],x[i+1],y[i+1],color);</a:t>
            </a:r>
          </a:p>
          <a:p>
            <a:pPr lvl="1" algn="l"/>
            <a:r>
              <a:rPr lang="en-US" sz="2000" b="0" dirty="0">
                <a:latin typeface="+mn-lt"/>
                <a:cs typeface="Tahoma" charset="0"/>
              </a:rPr>
              <a:t>line(x[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],y[</a:t>
            </a:r>
            <a:r>
              <a:rPr lang="en-US" sz="2000" b="0" dirty="0" err="1">
                <a:latin typeface="+mn-lt"/>
                <a:cs typeface="Tahoma" charset="0"/>
              </a:rPr>
              <a:t>i</a:t>
            </a:r>
            <a:r>
              <a:rPr lang="en-US" sz="2000" b="0" dirty="0">
                <a:latin typeface="+mn-lt"/>
                <a:cs typeface="Tahoma" charset="0"/>
              </a:rPr>
              <a:t>],x[0],y[0],color);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Another Reason:  Scope of Variables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Local scope (Independence)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x = 9;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fee(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x) {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	return x+x-1;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foo(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) {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int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x = 0;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	while (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&gt; 0) {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       x = x + fee(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);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   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=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- 1;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	}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 return x;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main() {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     fee(foo(x));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2843808" y="1768549"/>
            <a:ext cx="3251200" cy="868363"/>
            <a:chOff x="1880" y="935"/>
            <a:chExt cx="2048" cy="547"/>
          </a:xfrm>
        </p:grpSpPr>
        <p:grpSp>
          <p:nvGrpSpPr>
            <p:cNvPr id="23561" name="Group 34"/>
            <p:cNvGrpSpPr>
              <a:grpSpLocks/>
            </p:cNvGrpSpPr>
            <p:nvPr/>
          </p:nvGrpSpPr>
          <p:grpSpPr bwMode="auto">
            <a:xfrm flipH="1">
              <a:off x="1880" y="1008"/>
              <a:ext cx="361" cy="474"/>
              <a:chOff x="2930" y="866"/>
              <a:chExt cx="1589" cy="2084"/>
            </a:xfrm>
          </p:grpSpPr>
          <p:sp>
            <p:nvSpPr>
              <p:cNvPr id="23564" name="Freeform 27"/>
              <p:cNvSpPr>
                <a:spLocks/>
              </p:cNvSpPr>
              <p:nvPr/>
            </p:nvSpPr>
            <p:spPr bwMode="auto">
              <a:xfrm>
                <a:off x="3405" y="866"/>
                <a:ext cx="496" cy="481"/>
              </a:xfrm>
              <a:custGeom>
                <a:avLst/>
                <a:gdLst>
                  <a:gd name="T0" fmla="*/ 102 w 496"/>
                  <a:gd name="T1" fmla="*/ 22 h 481"/>
                  <a:gd name="T2" fmla="*/ 157 w 496"/>
                  <a:gd name="T3" fmla="*/ 0 h 481"/>
                  <a:gd name="T4" fmla="*/ 197 w 496"/>
                  <a:gd name="T5" fmla="*/ 16 h 481"/>
                  <a:gd name="T6" fmla="*/ 239 w 496"/>
                  <a:gd name="T7" fmla="*/ 68 h 481"/>
                  <a:gd name="T8" fmla="*/ 266 w 496"/>
                  <a:gd name="T9" fmla="*/ 143 h 481"/>
                  <a:gd name="T10" fmla="*/ 269 w 496"/>
                  <a:gd name="T11" fmla="*/ 196 h 481"/>
                  <a:gd name="T12" fmla="*/ 272 w 496"/>
                  <a:gd name="T13" fmla="*/ 265 h 481"/>
                  <a:gd name="T14" fmla="*/ 450 w 496"/>
                  <a:gd name="T15" fmla="*/ 262 h 481"/>
                  <a:gd name="T16" fmla="*/ 496 w 496"/>
                  <a:gd name="T17" fmla="*/ 272 h 481"/>
                  <a:gd name="T18" fmla="*/ 490 w 496"/>
                  <a:gd name="T19" fmla="*/ 304 h 481"/>
                  <a:gd name="T20" fmla="*/ 395 w 496"/>
                  <a:gd name="T21" fmla="*/ 291 h 481"/>
                  <a:gd name="T22" fmla="*/ 269 w 496"/>
                  <a:gd name="T23" fmla="*/ 311 h 481"/>
                  <a:gd name="T24" fmla="*/ 243 w 496"/>
                  <a:gd name="T25" fmla="*/ 379 h 481"/>
                  <a:gd name="T26" fmla="*/ 207 w 496"/>
                  <a:gd name="T27" fmla="*/ 438 h 481"/>
                  <a:gd name="T28" fmla="*/ 164 w 496"/>
                  <a:gd name="T29" fmla="*/ 461 h 481"/>
                  <a:gd name="T30" fmla="*/ 118 w 496"/>
                  <a:gd name="T31" fmla="*/ 481 h 481"/>
                  <a:gd name="T32" fmla="*/ 85 w 496"/>
                  <a:gd name="T33" fmla="*/ 468 h 481"/>
                  <a:gd name="T34" fmla="*/ 39 w 496"/>
                  <a:gd name="T35" fmla="*/ 415 h 481"/>
                  <a:gd name="T36" fmla="*/ 7 w 496"/>
                  <a:gd name="T37" fmla="*/ 350 h 481"/>
                  <a:gd name="T38" fmla="*/ 0 w 496"/>
                  <a:gd name="T39" fmla="*/ 295 h 481"/>
                  <a:gd name="T40" fmla="*/ 17 w 496"/>
                  <a:gd name="T41" fmla="*/ 182 h 481"/>
                  <a:gd name="T42" fmla="*/ 56 w 496"/>
                  <a:gd name="T43" fmla="*/ 98 h 481"/>
                  <a:gd name="T44" fmla="*/ 85 w 496"/>
                  <a:gd name="T45" fmla="*/ 49 h 481"/>
                  <a:gd name="T46" fmla="*/ 121 w 496"/>
                  <a:gd name="T47" fmla="*/ 19 h 481"/>
                  <a:gd name="T48" fmla="*/ 102 w 496"/>
                  <a:gd name="T49" fmla="*/ 22 h 4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96"/>
                  <a:gd name="T76" fmla="*/ 0 h 481"/>
                  <a:gd name="T77" fmla="*/ 496 w 496"/>
                  <a:gd name="T78" fmla="*/ 481 h 48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96" h="481">
                    <a:moveTo>
                      <a:pt x="102" y="22"/>
                    </a:moveTo>
                    <a:lnTo>
                      <a:pt x="157" y="0"/>
                    </a:lnTo>
                    <a:lnTo>
                      <a:pt x="197" y="16"/>
                    </a:lnTo>
                    <a:lnTo>
                      <a:pt x="239" y="68"/>
                    </a:lnTo>
                    <a:lnTo>
                      <a:pt x="266" y="143"/>
                    </a:lnTo>
                    <a:lnTo>
                      <a:pt x="269" y="196"/>
                    </a:lnTo>
                    <a:lnTo>
                      <a:pt x="272" y="265"/>
                    </a:lnTo>
                    <a:lnTo>
                      <a:pt x="450" y="262"/>
                    </a:lnTo>
                    <a:lnTo>
                      <a:pt x="496" y="272"/>
                    </a:lnTo>
                    <a:lnTo>
                      <a:pt x="490" y="304"/>
                    </a:lnTo>
                    <a:lnTo>
                      <a:pt x="395" y="291"/>
                    </a:lnTo>
                    <a:lnTo>
                      <a:pt x="269" y="311"/>
                    </a:lnTo>
                    <a:lnTo>
                      <a:pt x="243" y="379"/>
                    </a:lnTo>
                    <a:lnTo>
                      <a:pt x="207" y="438"/>
                    </a:lnTo>
                    <a:lnTo>
                      <a:pt x="164" y="461"/>
                    </a:lnTo>
                    <a:lnTo>
                      <a:pt x="118" y="481"/>
                    </a:lnTo>
                    <a:lnTo>
                      <a:pt x="85" y="468"/>
                    </a:lnTo>
                    <a:lnTo>
                      <a:pt x="39" y="415"/>
                    </a:lnTo>
                    <a:lnTo>
                      <a:pt x="7" y="350"/>
                    </a:lnTo>
                    <a:lnTo>
                      <a:pt x="0" y="295"/>
                    </a:lnTo>
                    <a:lnTo>
                      <a:pt x="17" y="182"/>
                    </a:lnTo>
                    <a:lnTo>
                      <a:pt x="56" y="98"/>
                    </a:lnTo>
                    <a:lnTo>
                      <a:pt x="85" y="49"/>
                    </a:lnTo>
                    <a:lnTo>
                      <a:pt x="121" y="19"/>
                    </a:lnTo>
                    <a:lnTo>
                      <a:pt x="102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5" name="Freeform 28"/>
              <p:cNvSpPr>
                <a:spLocks/>
              </p:cNvSpPr>
              <p:nvPr/>
            </p:nvSpPr>
            <p:spPr bwMode="auto">
              <a:xfrm rot="-1983208">
                <a:off x="3504" y="1056"/>
                <a:ext cx="1015" cy="179"/>
              </a:xfrm>
              <a:custGeom>
                <a:avLst/>
                <a:gdLst>
                  <a:gd name="T0" fmla="*/ 0 w 1015"/>
                  <a:gd name="T1" fmla="*/ 114 h 179"/>
                  <a:gd name="T2" fmla="*/ 85 w 1015"/>
                  <a:gd name="T3" fmla="*/ 85 h 179"/>
                  <a:gd name="T4" fmla="*/ 267 w 1015"/>
                  <a:gd name="T5" fmla="*/ 72 h 179"/>
                  <a:gd name="T6" fmla="*/ 417 w 1015"/>
                  <a:gd name="T7" fmla="*/ 59 h 179"/>
                  <a:gd name="T8" fmla="*/ 585 w 1015"/>
                  <a:gd name="T9" fmla="*/ 33 h 179"/>
                  <a:gd name="T10" fmla="*/ 709 w 1015"/>
                  <a:gd name="T11" fmla="*/ 29 h 179"/>
                  <a:gd name="T12" fmla="*/ 874 w 1015"/>
                  <a:gd name="T13" fmla="*/ 10 h 179"/>
                  <a:gd name="T14" fmla="*/ 1012 w 1015"/>
                  <a:gd name="T15" fmla="*/ 0 h 179"/>
                  <a:gd name="T16" fmla="*/ 1015 w 1015"/>
                  <a:gd name="T17" fmla="*/ 20 h 179"/>
                  <a:gd name="T18" fmla="*/ 982 w 1015"/>
                  <a:gd name="T19" fmla="*/ 46 h 179"/>
                  <a:gd name="T20" fmla="*/ 858 w 1015"/>
                  <a:gd name="T21" fmla="*/ 46 h 179"/>
                  <a:gd name="T22" fmla="*/ 868 w 1015"/>
                  <a:gd name="T23" fmla="*/ 78 h 179"/>
                  <a:gd name="T24" fmla="*/ 851 w 1015"/>
                  <a:gd name="T25" fmla="*/ 117 h 179"/>
                  <a:gd name="T26" fmla="*/ 818 w 1015"/>
                  <a:gd name="T27" fmla="*/ 143 h 179"/>
                  <a:gd name="T28" fmla="*/ 766 w 1015"/>
                  <a:gd name="T29" fmla="*/ 143 h 179"/>
                  <a:gd name="T30" fmla="*/ 722 w 1015"/>
                  <a:gd name="T31" fmla="*/ 130 h 179"/>
                  <a:gd name="T32" fmla="*/ 706 w 1015"/>
                  <a:gd name="T33" fmla="*/ 88 h 179"/>
                  <a:gd name="T34" fmla="*/ 706 w 1015"/>
                  <a:gd name="T35" fmla="*/ 62 h 179"/>
                  <a:gd name="T36" fmla="*/ 588 w 1015"/>
                  <a:gd name="T37" fmla="*/ 65 h 179"/>
                  <a:gd name="T38" fmla="*/ 539 w 1015"/>
                  <a:gd name="T39" fmla="*/ 78 h 179"/>
                  <a:gd name="T40" fmla="*/ 440 w 1015"/>
                  <a:gd name="T41" fmla="*/ 104 h 179"/>
                  <a:gd name="T42" fmla="*/ 299 w 1015"/>
                  <a:gd name="T43" fmla="*/ 121 h 179"/>
                  <a:gd name="T44" fmla="*/ 181 w 1015"/>
                  <a:gd name="T45" fmla="*/ 124 h 179"/>
                  <a:gd name="T46" fmla="*/ 102 w 1015"/>
                  <a:gd name="T47" fmla="*/ 140 h 179"/>
                  <a:gd name="T48" fmla="*/ 30 w 1015"/>
                  <a:gd name="T49" fmla="*/ 179 h 179"/>
                  <a:gd name="T50" fmla="*/ 0 w 1015"/>
                  <a:gd name="T51" fmla="*/ 140 h 179"/>
                  <a:gd name="T52" fmla="*/ 20 w 1015"/>
                  <a:gd name="T53" fmla="*/ 104 h 179"/>
                  <a:gd name="T54" fmla="*/ 36 w 1015"/>
                  <a:gd name="T55" fmla="*/ 95 h 179"/>
                  <a:gd name="T56" fmla="*/ 0 w 1015"/>
                  <a:gd name="T57" fmla="*/ 114 h 17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15"/>
                  <a:gd name="T88" fmla="*/ 0 h 179"/>
                  <a:gd name="T89" fmla="*/ 1015 w 1015"/>
                  <a:gd name="T90" fmla="*/ 179 h 17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15" h="179">
                    <a:moveTo>
                      <a:pt x="0" y="114"/>
                    </a:moveTo>
                    <a:lnTo>
                      <a:pt x="85" y="85"/>
                    </a:lnTo>
                    <a:lnTo>
                      <a:pt x="267" y="72"/>
                    </a:lnTo>
                    <a:lnTo>
                      <a:pt x="417" y="59"/>
                    </a:lnTo>
                    <a:lnTo>
                      <a:pt x="585" y="33"/>
                    </a:lnTo>
                    <a:lnTo>
                      <a:pt x="709" y="29"/>
                    </a:lnTo>
                    <a:lnTo>
                      <a:pt x="874" y="10"/>
                    </a:lnTo>
                    <a:lnTo>
                      <a:pt x="1012" y="0"/>
                    </a:lnTo>
                    <a:lnTo>
                      <a:pt x="1015" y="20"/>
                    </a:lnTo>
                    <a:lnTo>
                      <a:pt x="982" y="46"/>
                    </a:lnTo>
                    <a:lnTo>
                      <a:pt x="858" y="46"/>
                    </a:lnTo>
                    <a:lnTo>
                      <a:pt x="868" y="78"/>
                    </a:lnTo>
                    <a:lnTo>
                      <a:pt x="851" y="117"/>
                    </a:lnTo>
                    <a:lnTo>
                      <a:pt x="818" y="143"/>
                    </a:lnTo>
                    <a:lnTo>
                      <a:pt x="766" y="143"/>
                    </a:lnTo>
                    <a:lnTo>
                      <a:pt x="722" y="130"/>
                    </a:lnTo>
                    <a:lnTo>
                      <a:pt x="706" y="88"/>
                    </a:lnTo>
                    <a:lnTo>
                      <a:pt x="706" y="62"/>
                    </a:lnTo>
                    <a:lnTo>
                      <a:pt x="588" y="65"/>
                    </a:lnTo>
                    <a:lnTo>
                      <a:pt x="539" y="78"/>
                    </a:lnTo>
                    <a:lnTo>
                      <a:pt x="440" y="104"/>
                    </a:lnTo>
                    <a:lnTo>
                      <a:pt x="299" y="121"/>
                    </a:lnTo>
                    <a:lnTo>
                      <a:pt x="181" y="124"/>
                    </a:lnTo>
                    <a:lnTo>
                      <a:pt x="102" y="140"/>
                    </a:lnTo>
                    <a:lnTo>
                      <a:pt x="30" y="179"/>
                    </a:lnTo>
                    <a:lnTo>
                      <a:pt x="0" y="140"/>
                    </a:lnTo>
                    <a:lnTo>
                      <a:pt x="20" y="104"/>
                    </a:lnTo>
                    <a:lnTo>
                      <a:pt x="36" y="95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6" name="Freeform 29"/>
              <p:cNvSpPr>
                <a:spLocks/>
              </p:cNvSpPr>
              <p:nvPr/>
            </p:nvSpPr>
            <p:spPr bwMode="auto">
              <a:xfrm>
                <a:off x="3305" y="1368"/>
                <a:ext cx="396" cy="825"/>
              </a:xfrm>
              <a:custGeom>
                <a:avLst/>
                <a:gdLst>
                  <a:gd name="T0" fmla="*/ 176 w 396"/>
                  <a:gd name="T1" fmla="*/ 0 h 825"/>
                  <a:gd name="T2" fmla="*/ 225 w 396"/>
                  <a:gd name="T3" fmla="*/ 9 h 825"/>
                  <a:gd name="T4" fmla="*/ 284 w 396"/>
                  <a:gd name="T5" fmla="*/ 9 h 825"/>
                  <a:gd name="T6" fmla="*/ 363 w 396"/>
                  <a:gd name="T7" fmla="*/ 48 h 825"/>
                  <a:gd name="T8" fmla="*/ 392 w 396"/>
                  <a:gd name="T9" fmla="*/ 127 h 825"/>
                  <a:gd name="T10" fmla="*/ 396 w 396"/>
                  <a:gd name="T11" fmla="*/ 235 h 825"/>
                  <a:gd name="T12" fmla="*/ 366 w 396"/>
                  <a:gd name="T13" fmla="*/ 356 h 825"/>
                  <a:gd name="T14" fmla="*/ 314 w 396"/>
                  <a:gd name="T15" fmla="*/ 471 h 825"/>
                  <a:gd name="T16" fmla="*/ 275 w 396"/>
                  <a:gd name="T17" fmla="*/ 569 h 825"/>
                  <a:gd name="T18" fmla="*/ 235 w 396"/>
                  <a:gd name="T19" fmla="*/ 706 h 825"/>
                  <a:gd name="T20" fmla="*/ 189 w 396"/>
                  <a:gd name="T21" fmla="*/ 788 h 825"/>
                  <a:gd name="T22" fmla="*/ 131 w 396"/>
                  <a:gd name="T23" fmla="*/ 825 h 825"/>
                  <a:gd name="T24" fmla="*/ 81 w 396"/>
                  <a:gd name="T25" fmla="*/ 825 h 825"/>
                  <a:gd name="T26" fmla="*/ 23 w 396"/>
                  <a:gd name="T27" fmla="*/ 788 h 825"/>
                  <a:gd name="T28" fmla="*/ 0 w 396"/>
                  <a:gd name="T29" fmla="*/ 735 h 825"/>
                  <a:gd name="T30" fmla="*/ 0 w 396"/>
                  <a:gd name="T31" fmla="*/ 650 h 825"/>
                  <a:gd name="T32" fmla="*/ 32 w 396"/>
                  <a:gd name="T33" fmla="*/ 539 h 825"/>
                  <a:gd name="T34" fmla="*/ 59 w 396"/>
                  <a:gd name="T35" fmla="*/ 386 h 825"/>
                  <a:gd name="T36" fmla="*/ 68 w 396"/>
                  <a:gd name="T37" fmla="*/ 195 h 825"/>
                  <a:gd name="T38" fmla="*/ 52 w 396"/>
                  <a:gd name="T39" fmla="*/ 52 h 825"/>
                  <a:gd name="T40" fmla="*/ 101 w 396"/>
                  <a:gd name="T41" fmla="*/ 3 h 825"/>
                  <a:gd name="T42" fmla="*/ 176 w 396"/>
                  <a:gd name="T43" fmla="*/ 0 h 82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96"/>
                  <a:gd name="T67" fmla="*/ 0 h 825"/>
                  <a:gd name="T68" fmla="*/ 396 w 396"/>
                  <a:gd name="T69" fmla="*/ 825 h 82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96" h="825">
                    <a:moveTo>
                      <a:pt x="176" y="0"/>
                    </a:moveTo>
                    <a:lnTo>
                      <a:pt x="225" y="9"/>
                    </a:lnTo>
                    <a:lnTo>
                      <a:pt x="284" y="9"/>
                    </a:lnTo>
                    <a:lnTo>
                      <a:pt x="363" y="48"/>
                    </a:lnTo>
                    <a:lnTo>
                      <a:pt x="392" y="127"/>
                    </a:lnTo>
                    <a:lnTo>
                      <a:pt x="396" y="235"/>
                    </a:lnTo>
                    <a:lnTo>
                      <a:pt x="366" y="356"/>
                    </a:lnTo>
                    <a:lnTo>
                      <a:pt x="314" y="471"/>
                    </a:lnTo>
                    <a:lnTo>
                      <a:pt x="275" y="569"/>
                    </a:lnTo>
                    <a:lnTo>
                      <a:pt x="235" y="706"/>
                    </a:lnTo>
                    <a:lnTo>
                      <a:pt x="189" y="788"/>
                    </a:lnTo>
                    <a:lnTo>
                      <a:pt x="131" y="825"/>
                    </a:lnTo>
                    <a:lnTo>
                      <a:pt x="81" y="825"/>
                    </a:lnTo>
                    <a:lnTo>
                      <a:pt x="23" y="788"/>
                    </a:lnTo>
                    <a:lnTo>
                      <a:pt x="0" y="735"/>
                    </a:lnTo>
                    <a:lnTo>
                      <a:pt x="0" y="650"/>
                    </a:lnTo>
                    <a:lnTo>
                      <a:pt x="32" y="539"/>
                    </a:lnTo>
                    <a:lnTo>
                      <a:pt x="59" y="386"/>
                    </a:lnTo>
                    <a:lnTo>
                      <a:pt x="68" y="195"/>
                    </a:lnTo>
                    <a:lnTo>
                      <a:pt x="52" y="52"/>
                    </a:lnTo>
                    <a:lnTo>
                      <a:pt x="101" y="3"/>
                    </a:lnTo>
                    <a:lnTo>
                      <a:pt x="17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7" name="Freeform 31"/>
              <p:cNvSpPr>
                <a:spLocks/>
              </p:cNvSpPr>
              <p:nvPr/>
            </p:nvSpPr>
            <p:spPr bwMode="auto">
              <a:xfrm>
                <a:off x="3394" y="2123"/>
                <a:ext cx="301" cy="799"/>
              </a:xfrm>
              <a:custGeom>
                <a:avLst/>
                <a:gdLst>
                  <a:gd name="T0" fmla="*/ 56 w 301"/>
                  <a:gd name="T1" fmla="*/ 93 h 799"/>
                  <a:gd name="T2" fmla="*/ 17 w 301"/>
                  <a:gd name="T3" fmla="*/ 40 h 799"/>
                  <a:gd name="T4" fmla="*/ 30 w 301"/>
                  <a:gd name="T5" fmla="*/ 0 h 799"/>
                  <a:gd name="T6" fmla="*/ 69 w 301"/>
                  <a:gd name="T7" fmla="*/ 0 h 799"/>
                  <a:gd name="T8" fmla="*/ 115 w 301"/>
                  <a:gd name="T9" fmla="*/ 43 h 799"/>
                  <a:gd name="T10" fmla="*/ 174 w 301"/>
                  <a:gd name="T11" fmla="*/ 132 h 799"/>
                  <a:gd name="T12" fmla="*/ 207 w 301"/>
                  <a:gd name="T13" fmla="*/ 217 h 799"/>
                  <a:gd name="T14" fmla="*/ 236 w 301"/>
                  <a:gd name="T15" fmla="*/ 299 h 799"/>
                  <a:gd name="T16" fmla="*/ 246 w 301"/>
                  <a:gd name="T17" fmla="*/ 374 h 799"/>
                  <a:gd name="T18" fmla="*/ 243 w 301"/>
                  <a:gd name="T19" fmla="*/ 413 h 799"/>
                  <a:gd name="T20" fmla="*/ 213 w 301"/>
                  <a:gd name="T21" fmla="*/ 462 h 799"/>
                  <a:gd name="T22" fmla="*/ 164 w 301"/>
                  <a:gd name="T23" fmla="*/ 594 h 799"/>
                  <a:gd name="T24" fmla="*/ 108 w 301"/>
                  <a:gd name="T25" fmla="*/ 669 h 799"/>
                  <a:gd name="T26" fmla="*/ 95 w 301"/>
                  <a:gd name="T27" fmla="*/ 702 h 799"/>
                  <a:gd name="T28" fmla="*/ 148 w 301"/>
                  <a:gd name="T29" fmla="*/ 708 h 799"/>
                  <a:gd name="T30" fmla="*/ 216 w 301"/>
                  <a:gd name="T31" fmla="*/ 708 h 799"/>
                  <a:gd name="T32" fmla="*/ 301 w 301"/>
                  <a:gd name="T33" fmla="*/ 737 h 799"/>
                  <a:gd name="T34" fmla="*/ 295 w 301"/>
                  <a:gd name="T35" fmla="*/ 760 h 799"/>
                  <a:gd name="T36" fmla="*/ 282 w 301"/>
                  <a:gd name="T37" fmla="*/ 786 h 799"/>
                  <a:gd name="T38" fmla="*/ 256 w 301"/>
                  <a:gd name="T39" fmla="*/ 799 h 799"/>
                  <a:gd name="T40" fmla="*/ 203 w 301"/>
                  <a:gd name="T41" fmla="*/ 780 h 799"/>
                  <a:gd name="T42" fmla="*/ 148 w 301"/>
                  <a:gd name="T43" fmla="*/ 751 h 799"/>
                  <a:gd name="T44" fmla="*/ 69 w 301"/>
                  <a:gd name="T45" fmla="*/ 747 h 799"/>
                  <a:gd name="T46" fmla="*/ 20 w 301"/>
                  <a:gd name="T47" fmla="*/ 757 h 799"/>
                  <a:gd name="T48" fmla="*/ 0 w 301"/>
                  <a:gd name="T49" fmla="*/ 741 h 799"/>
                  <a:gd name="T50" fmla="*/ 0 w 301"/>
                  <a:gd name="T51" fmla="*/ 718 h 799"/>
                  <a:gd name="T52" fmla="*/ 27 w 301"/>
                  <a:gd name="T53" fmla="*/ 692 h 799"/>
                  <a:gd name="T54" fmla="*/ 69 w 301"/>
                  <a:gd name="T55" fmla="*/ 649 h 799"/>
                  <a:gd name="T56" fmla="*/ 144 w 301"/>
                  <a:gd name="T57" fmla="*/ 540 h 799"/>
                  <a:gd name="T58" fmla="*/ 177 w 301"/>
                  <a:gd name="T59" fmla="*/ 446 h 799"/>
                  <a:gd name="T60" fmla="*/ 187 w 301"/>
                  <a:gd name="T61" fmla="*/ 354 h 799"/>
                  <a:gd name="T62" fmla="*/ 184 w 301"/>
                  <a:gd name="T63" fmla="*/ 305 h 799"/>
                  <a:gd name="T64" fmla="*/ 158 w 301"/>
                  <a:gd name="T65" fmla="*/ 217 h 799"/>
                  <a:gd name="T66" fmla="*/ 89 w 301"/>
                  <a:gd name="T67" fmla="*/ 122 h 799"/>
                  <a:gd name="T68" fmla="*/ 40 w 301"/>
                  <a:gd name="T69" fmla="*/ 73 h 799"/>
                  <a:gd name="T70" fmla="*/ 56 w 301"/>
                  <a:gd name="T71" fmla="*/ 93 h 7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01"/>
                  <a:gd name="T109" fmla="*/ 0 h 799"/>
                  <a:gd name="T110" fmla="*/ 301 w 301"/>
                  <a:gd name="T111" fmla="*/ 799 h 79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01" h="799">
                    <a:moveTo>
                      <a:pt x="56" y="93"/>
                    </a:moveTo>
                    <a:lnTo>
                      <a:pt x="17" y="40"/>
                    </a:lnTo>
                    <a:lnTo>
                      <a:pt x="30" y="0"/>
                    </a:lnTo>
                    <a:lnTo>
                      <a:pt x="69" y="0"/>
                    </a:lnTo>
                    <a:lnTo>
                      <a:pt x="115" y="43"/>
                    </a:lnTo>
                    <a:lnTo>
                      <a:pt x="174" y="132"/>
                    </a:lnTo>
                    <a:lnTo>
                      <a:pt x="207" y="217"/>
                    </a:lnTo>
                    <a:lnTo>
                      <a:pt x="236" y="299"/>
                    </a:lnTo>
                    <a:lnTo>
                      <a:pt x="246" y="374"/>
                    </a:lnTo>
                    <a:lnTo>
                      <a:pt x="243" y="413"/>
                    </a:lnTo>
                    <a:lnTo>
                      <a:pt x="213" y="462"/>
                    </a:lnTo>
                    <a:lnTo>
                      <a:pt x="164" y="594"/>
                    </a:lnTo>
                    <a:lnTo>
                      <a:pt x="108" y="669"/>
                    </a:lnTo>
                    <a:lnTo>
                      <a:pt x="95" y="702"/>
                    </a:lnTo>
                    <a:lnTo>
                      <a:pt x="148" y="708"/>
                    </a:lnTo>
                    <a:lnTo>
                      <a:pt x="216" y="708"/>
                    </a:lnTo>
                    <a:lnTo>
                      <a:pt x="301" y="737"/>
                    </a:lnTo>
                    <a:lnTo>
                      <a:pt x="295" y="760"/>
                    </a:lnTo>
                    <a:lnTo>
                      <a:pt x="282" y="786"/>
                    </a:lnTo>
                    <a:lnTo>
                      <a:pt x="256" y="799"/>
                    </a:lnTo>
                    <a:lnTo>
                      <a:pt x="203" y="780"/>
                    </a:lnTo>
                    <a:lnTo>
                      <a:pt x="148" y="751"/>
                    </a:lnTo>
                    <a:lnTo>
                      <a:pt x="69" y="747"/>
                    </a:lnTo>
                    <a:lnTo>
                      <a:pt x="20" y="757"/>
                    </a:lnTo>
                    <a:lnTo>
                      <a:pt x="0" y="741"/>
                    </a:lnTo>
                    <a:lnTo>
                      <a:pt x="0" y="718"/>
                    </a:lnTo>
                    <a:lnTo>
                      <a:pt x="27" y="692"/>
                    </a:lnTo>
                    <a:lnTo>
                      <a:pt x="69" y="649"/>
                    </a:lnTo>
                    <a:lnTo>
                      <a:pt x="144" y="540"/>
                    </a:lnTo>
                    <a:lnTo>
                      <a:pt x="177" y="446"/>
                    </a:lnTo>
                    <a:lnTo>
                      <a:pt x="187" y="354"/>
                    </a:lnTo>
                    <a:lnTo>
                      <a:pt x="184" y="305"/>
                    </a:lnTo>
                    <a:lnTo>
                      <a:pt x="158" y="217"/>
                    </a:lnTo>
                    <a:lnTo>
                      <a:pt x="89" y="122"/>
                    </a:lnTo>
                    <a:lnTo>
                      <a:pt x="40" y="73"/>
                    </a:lnTo>
                    <a:lnTo>
                      <a:pt x="56" y="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8" name="Freeform 32"/>
              <p:cNvSpPr>
                <a:spLocks/>
              </p:cNvSpPr>
              <p:nvPr/>
            </p:nvSpPr>
            <p:spPr bwMode="auto">
              <a:xfrm>
                <a:off x="2930" y="2069"/>
                <a:ext cx="443" cy="881"/>
              </a:xfrm>
              <a:custGeom>
                <a:avLst/>
                <a:gdLst>
                  <a:gd name="T0" fmla="*/ 258 w 443"/>
                  <a:gd name="T1" fmla="*/ 155 h 881"/>
                  <a:gd name="T2" fmla="*/ 325 w 443"/>
                  <a:gd name="T3" fmla="*/ 69 h 881"/>
                  <a:gd name="T4" fmla="*/ 384 w 443"/>
                  <a:gd name="T5" fmla="*/ 0 h 881"/>
                  <a:gd name="T6" fmla="*/ 423 w 443"/>
                  <a:gd name="T7" fmla="*/ 7 h 881"/>
                  <a:gd name="T8" fmla="*/ 443 w 443"/>
                  <a:gd name="T9" fmla="*/ 36 h 881"/>
                  <a:gd name="T10" fmla="*/ 443 w 443"/>
                  <a:gd name="T11" fmla="*/ 88 h 881"/>
                  <a:gd name="T12" fmla="*/ 407 w 443"/>
                  <a:gd name="T13" fmla="*/ 119 h 881"/>
                  <a:gd name="T14" fmla="*/ 344 w 443"/>
                  <a:gd name="T15" fmla="*/ 158 h 881"/>
                  <a:gd name="T16" fmla="*/ 295 w 443"/>
                  <a:gd name="T17" fmla="*/ 207 h 881"/>
                  <a:gd name="T18" fmla="*/ 239 w 443"/>
                  <a:gd name="T19" fmla="*/ 272 h 881"/>
                  <a:gd name="T20" fmla="*/ 216 w 443"/>
                  <a:gd name="T21" fmla="*/ 321 h 881"/>
                  <a:gd name="T22" fmla="*/ 190 w 443"/>
                  <a:gd name="T23" fmla="*/ 380 h 881"/>
                  <a:gd name="T24" fmla="*/ 176 w 443"/>
                  <a:gd name="T25" fmla="*/ 459 h 881"/>
                  <a:gd name="T26" fmla="*/ 176 w 443"/>
                  <a:gd name="T27" fmla="*/ 530 h 881"/>
                  <a:gd name="T28" fmla="*/ 190 w 443"/>
                  <a:gd name="T29" fmla="*/ 619 h 881"/>
                  <a:gd name="T30" fmla="*/ 226 w 443"/>
                  <a:gd name="T31" fmla="*/ 705 h 881"/>
                  <a:gd name="T32" fmla="*/ 255 w 443"/>
                  <a:gd name="T33" fmla="*/ 754 h 881"/>
                  <a:gd name="T34" fmla="*/ 275 w 443"/>
                  <a:gd name="T35" fmla="*/ 786 h 881"/>
                  <a:gd name="T36" fmla="*/ 275 w 443"/>
                  <a:gd name="T37" fmla="*/ 813 h 881"/>
                  <a:gd name="T38" fmla="*/ 255 w 443"/>
                  <a:gd name="T39" fmla="*/ 822 h 881"/>
                  <a:gd name="T40" fmla="*/ 209 w 443"/>
                  <a:gd name="T41" fmla="*/ 822 h 881"/>
                  <a:gd name="T42" fmla="*/ 137 w 443"/>
                  <a:gd name="T43" fmla="*/ 835 h 881"/>
                  <a:gd name="T44" fmla="*/ 81 w 443"/>
                  <a:gd name="T45" fmla="*/ 855 h 881"/>
                  <a:gd name="T46" fmla="*/ 49 w 443"/>
                  <a:gd name="T47" fmla="*/ 881 h 881"/>
                  <a:gd name="T48" fmla="*/ 19 w 443"/>
                  <a:gd name="T49" fmla="*/ 871 h 881"/>
                  <a:gd name="T50" fmla="*/ 0 w 443"/>
                  <a:gd name="T51" fmla="*/ 835 h 881"/>
                  <a:gd name="T52" fmla="*/ 3 w 443"/>
                  <a:gd name="T53" fmla="*/ 806 h 881"/>
                  <a:gd name="T54" fmla="*/ 59 w 443"/>
                  <a:gd name="T55" fmla="*/ 783 h 881"/>
                  <a:gd name="T56" fmla="*/ 147 w 443"/>
                  <a:gd name="T57" fmla="*/ 777 h 881"/>
                  <a:gd name="T58" fmla="*/ 229 w 443"/>
                  <a:gd name="T59" fmla="*/ 777 h 881"/>
                  <a:gd name="T60" fmla="*/ 196 w 443"/>
                  <a:gd name="T61" fmla="*/ 737 h 881"/>
                  <a:gd name="T62" fmla="*/ 180 w 443"/>
                  <a:gd name="T63" fmla="*/ 688 h 881"/>
                  <a:gd name="T64" fmla="*/ 157 w 443"/>
                  <a:gd name="T65" fmla="*/ 619 h 881"/>
                  <a:gd name="T66" fmla="*/ 131 w 443"/>
                  <a:gd name="T67" fmla="*/ 547 h 881"/>
                  <a:gd name="T68" fmla="*/ 131 w 443"/>
                  <a:gd name="T69" fmla="*/ 462 h 881"/>
                  <a:gd name="T70" fmla="*/ 137 w 443"/>
                  <a:gd name="T71" fmla="*/ 380 h 881"/>
                  <a:gd name="T72" fmla="*/ 167 w 443"/>
                  <a:gd name="T73" fmla="*/ 305 h 881"/>
                  <a:gd name="T74" fmla="*/ 219 w 443"/>
                  <a:gd name="T75" fmla="*/ 207 h 881"/>
                  <a:gd name="T76" fmla="*/ 258 w 443"/>
                  <a:gd name="T77" fmla="*/ 155 h 881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43"/>
                  <a:gd name="T118" fmla="*/ 0 h 881"/>
                  <a:gd name="T119" fmla="*/ 443 w 443"/>
                  <a:gd name="T120" fmla="*/ 881 h 881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43" h="881">
                    <a:moveTo>
                      <a:pt x="258" y="155"/>
                    </a:moveTo>
                    <a:lnTo>
                      <a:pt x="325" y="69"/>
                    </a:lnTo>
                    <a:lnTo>
                      <a:pt x="384" y="0"/>
                    </a:lnTo>
                    <a:lnTo>
                      <a:pt x="423" y="7"/>
                    </a:lnTo>
                    <a:lnTo>
                      <a:pt x="443" y="36"/>
                    </a:lnTo>
                    <a:lnTo>
                      <a:pt x="443" y="88"/>
                    </a:lnTo>
                    <a:lnTo>
                      <a:pt x="407" y="119"/>
                    </a:lnTo>
                    <a:lnTo>
                      <a:pt x="344" y="158"/>
                    </a:lnTo>
                    <a:lnTo>
                      <a:pt x="295" y="207"/>
                    </a:lnTo>
                    <a:lnTo>
                      <a:pt x="239" y="272"/>
                    </a:lnTo>
                    <a:lnTo>
                      <a:pt x="216" y="321"/>
                    </a:lnTo>
                    <a:lnTo>
                      <a:pt x="190" y="380"/>
                    </a:lnTo>
                    <a:lnTo>
                      <a:pt x="176" y="459"/>
                    </a:lnTo>
                    <a:lnTo>
                      <a:pt x="176" y="530"/>
                    </a:lnTo>
                    <a:lnTo>
                      <a:pt x="190" y="619"/>
                    </a:lnTo>
                    <a:lnTo>
                      <a:pt x="226" y="705"/>
                    </a:lnTo>
                    <a:lnTo>
                      <a:pt x="255" y="754"/>
                    </a:lnTo>
                    <a:lnTo>
                      <a:pt x="275" y="786"/>
                    </a:lnTo>
                    <a:lnTo>
                      <a:pt x="275" y="813"/>
                    </a:lnTo>
                    <a:lnTo>
                      <a:pt x="255" y="822"/>
                    </a:lnTo>
                    <a:lnTo>
                      <a:pt x="209" y="822"/>
                    </a:lnTo>
                    <a:lnTo>
                      <a:pt x="137" y="835"/>
                    </a:lnTo>
                    <a:lnTo>
                      <a:pt x="81" y="855"/>
                    </a:lnTo>
                    <a:lnTo>
                      <a:pt x="49" y="881"/>
                    </a:lnTo>
                    <a:lnTo>
                      <a:pt x="19" y="871"/>
                    </a:lnTo>
                    <a:lnTo>
                      <a:pt x="0" y="835"/>
                    </a:lnTo>
                    <a:lnTo>
                      <a:pt x="3" y="806"/>
                    </a:lnTo>
                    <a:lnTo>
                      <a:pt x="59" y="783"/>
                    </a:lnTo>
                    <a:lnTo>
                      <a:pt x="147" y="777"/>
                    </a:lnTo>
                    <a:lnTo>
                      <a:pt x="229" y="777"/>
                    </a:lnTo>
                    <a:lnTo>
                      <a:pt x="196" y="737"/>
                    </a:lnTo>
                    <a:lnTo>
                      <a:pt x="180" y="688"/>
                    </a:lnTo>
                    <a:lnTo>
                      <a:pt x="157" y="619"/>
                    </a:lnTo>
                    <a:lnTo>
                      <a:pt x="131" y="547"/>
                    </a:lnTo>
                    <a:lnTo>
                      <a:pt x="131" y="462"/>
                    </a:lnTo>
                    <a:lnTo>
                      <a:pt x="137" y="380"/>
                    </a:lnTo>
                    <a:lnTo>
                      <a:pt x="167" y="305"/>
                    </a:lnTo>
                    <a:lnTo>
                      <a:pt x="219" y="207"/>
                    </a:lnTo>
                    <a:lnTo>
                      <a:pt x="258" y="1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9" name="Freeform 33"/>
              <p:cNvSpPr>
                <a:spLocks/>
              </p:cNvSpPr>
              <p:nvPr/>
            </p:nvSpPr>
            <p:spPr bwMode="auto">
              <a:xfrm rot="3501657">
                <a:off x="3204" y="1745"/>
                <a:ext cx="1015" cy="179"/>
              </a:xfrm>
              <a:custGeom>
                <a:avLst/>
                <a:gdLst>
                  <a:gd name="T0" fmla="*/ 0 w 1015"/>
                  <a:gd name="T1" fmla="*/ 114 h 179"/>
                  <a:gd name="T2" fmla="*/ 85 w 1015"/>
                  <a:gd name="T3" fmla="*/ 85 h 179"/>
                  <a:gd name="T4" fmla="*/ 267 w 1015"/>
                  <a:gd name="T5" fmla="*/ 72 h 179"/>
                  <a:gd name="T6" fmla="*/ 417 w 1015"/>
                  <a:gd name="T7" fmla="*/ 59 h 179"/>
                  <a:gd name="T8" fmla="*/ 585 w 1015"/>
                  <a:gd name="T9" fmla="*/ 33 h 179"/>
                  <a:gd name="T10" fmla="*/ 709 w 1015"/>
                  <a:gd name="T11" fmla="*/ 29 h 179"/>
                  <a:gd name="T12" fmla="*/ 874 w 1015"/>
                  <a:gd name="T13" fmla="*/ 10 h 179"/>
                  <a:gd name="T14" fmla="*/ 1012 w 1015"/>
                  <a:gd name="T15" fmla="*/ 0 h 179"/>
                  <a:gd name="T16" fmla="*/ 1015 w 1015"/>
                  <a:gd name="T17" fmla="*/ 20 h 179"/>
                  <a:gd name="T18" fmla="*/ 982 w 1015"/>
                  <a:gd name="T19" fmla="*/ 46 h 179"/>
                  <a:gd name="T20" fmla="*/ 858 w 1015"/>
                  <a:gd name="T21" fmla="*/ 46 h 179"/>
                  <a:gd name="T22" fmla="*/ 868 w 1015"/>
                  <a:gd name="T23" fmla="*/ 78 h 179"/>
                  <a:gd name="T24" fmla="*/ 851 w 1015"/>
                  <a:gd name="T25" fmla="*/ 117 h 179"/>
                  <a:gd name="T26" fmla="*/ 818 w 1015"/>
                  <a:gd name="T27" fmla="*/ 143 h 179"/>
                  <a:gd name="T28" fmla="*/ 766 w 1015"/>
                  <a:gd name="T29" fmla="*/ 143 h 179"/>
                  <a:gd name="T30" fmla="*/ 722 w 1015"/>
                  <a:gd name="T31" fmla="*/ 130 h 179"/>
                  <a:gd name="T32" fmla="*/ 706 w 1015"/>
                  <a:gd name="T33" fmla="*/ 88 h 179"/>
                  <a:gd name="T34" fmla="*/ 706 w 1015"/>
                  <a:gd name="T35" fmla="*/ 62 h 179"/>
                  <a:gd name="T36" fmla="*/ 588 w 1015"/>
                  <a:gd name="T37" fmla="*/ 65 h 179"/>
                  <a:gd name="T38" fmla="*/ 539 w 1015"/>
                  <a:gd name="T39" fmla="*/ 78 h 179"/>
                  <a:gd name="T40" fmla="*/ 440 w 1015"/>
                  <a:gd name="T41" fmla="*/ 104 h 179"/>
                  <a:gd name="T42" fmla="*/ 299 w 1015"/>
                  <a:gd name="T43" fmla="*/ 121 h 179"/>
                  <a:gd name="T44" fmla="*/ 181 w 1015"/>
                  <a:gd name="T45" fmla="*/ 124 h 179"/>
                  <a:gd name="T46" fmla="*/ 102 w 1015"/>
                  <a:gd name="T47" fmla="*/ 140 h 179"/>
                  <a:gd name="T48" fmla="*/ 30 w 1015"/>
                  <a:gd name="T49" fmla="*/ 179 h 179"/>
                  <a:gd name="T50" fmla="*/ 0 w 1015"/>
                  <a:gd name="T51" fmla="*/ 140 h 179"/>
                  <a:gd name="T52" fmla="*/ 20 w 1015"/>
                  <a:gd name="T53" fmla="*/ 104 h 179"/>
                  <a:gd name="T54" fmla="*/ 36 w 1015"/>
                  <a:gd name="T55" fmla="*/ 95 h 179"/>
                  <a:gd name="T56" fmla="*/ 0 w 1015"/>
                  <a:gd name="T57" fmla="*/ 114 h 179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015"/>
                  <a:gd name="T88" fmla="*/ 0 h 179"/>
                  <a:gd name="T89" fmla="*/ 1015 w 1015"/>
                  <a:gd name="T90" fmla="*/ 179 h 179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015" h="179">
                    <a:moveTo>
                      <a:pt x="0" y="114"/>
                    </a:moveTo>
                    <a:lnTo>
                      <a:pt x="85" y="85"/>
                    </a:lnTo>
                    <a:lnTo>
                      <a:pt x="267" y="72"/>
                    </a:lnTo>
                    <a:lnTo>
                      <a:pt x="417" y="59"/>
                    </a:lnTo>
                    <a:lnTo>
                      <a:pt x="585" y="33"/>
                    </a:lnTo>
                    <a:lnTo>
                      <a:pt x="709" y="29"/>
                    </a:lnTo>
                    <a:lnTo>
                      <a:pt x="874" y="10"/>
                    </a:lnTo>
                    <a:lnTo>
                      <a:pt x="1012" y="0"/>
                    </a:lnTo>
                    <a:lnTo>
                      <a:pt x="1015" y="20"/>
                    </a:lnTo>
                    <a:lnTo>
                      <a:pt x="982" y="46"/>
                    </a:lnTo>
                    <a:lnTo>
                      <a:pt x="858" y="46"/>
                    </a:lnTo>
                    <a:lnTo>
                      <a:pt x="868" y="78"/>
                    </a:lnTo>
                    <a:lnTo>
                      <a:pt x="851" y="117"/>
                    </a:lnTo>
                    <a:lnTo>
                      <a:pt x="818" y="143"/>
                    </a:lnTo>
                    <a:lnTo>
                      <a:pt x="766" y="143"/>
                    </a:lnTo>
                    <a:lnTo>
                      <a:pt x="722" y="130"/>
                    </a:lnTo>
                    <a:lnTo>
                      <a:pt x="706" y="88"/>
                    </a:lnTo>
                    <a:lnTo>
                      <a:pt x="706" y="62"/>
                    </a:lnTo>
                    <a:lnTo>
                      <a:pt x="588" y="65"/>
                    </a:lnTo>
                    <a:lnTo>
                      <a:pt x="539" y="78"/>
                    </a:lnTo>
                    <a:lnTo>
                      <a:pt x="440" y="104"/>
                    </a:lnTo>
                    <a:lnTo>
                      <a:pt x="299" y="121"/>
                    </a:lnTo>
                    <a:lnTo>
                      <a:pt x="181" y="124"/>
                    </a:lnTo>
                    <a:lnTo>
                      <a:pt x="102" y="140"/>
                    </a:lnTo>
                    <a:lnTo>
                      <a:pt x="30" y="179"/>
                    </a:lnTo>
                    <a:lnTo>
                      <a:pt x="0" y="140"/>
                    </a:lnTo>
                    <a:lnTo>
                      <a:pt x="20" y="104"/>
                    </a:lnTo>
                    <a:lnTo>
                      <a:pt x="36" y="95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2" name="Text Box 36"/>
            <p:cNvSpPr txBox="1">
              <a:spLocks noChangeArrowheads="1"/>
            </p:cNvSpPr>
            <p:nvPr/>
          </p:nvSpPr>
          <p:spPr bwMode="auto">
            <a:xfrm>
              <a:off x="2266" y="935"/>
              <a:ext cx="166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latin typeface="Tahoma" charset="0"/>
                  <a:cs typeface="Tahoma" charset="0"/>
                </a:rPr>
                <a:t>These are different </a:t>
              </a:r>
              <a:r>
                <a:rPr lang="ja-JP" altLang="en-US" sz="1800" b="0" dirty="0">
                  <a:latin typeface="Tahoma" charset="0"/>
                  <a:cs typeface="Tahoma" charset="0"/>
                </a:rPr>
                <a:t>“</a:t>
              </a:r>
              <a:r>
                <a:rPr lang="en-US" altLang="ja-JP" sz="1800" b="0" dirty="0">
                  <a:latin typeface="Tahoma" charset="0"/>
                  <a:cs typeface="Tahoma" charset="0"/>
                </a:rPr>
                <a:t>x</a:t>
              </a:r>
              <a:r>
                <a:rPr lang="ja-JP" altLang="en-US" sz="1800" b="0" dirty="0">
                  <a:latin typeface="Tahoma" charset="0"/>
                  <a:cs typeface="Tahoma" charset="0"/>
                </a:rPr>
                <a:t>”</a:t>
              </a:r>
              <a:r>
                <a:rPr lang="en-US" altLang="ja-JP" sz="1800" b="0" dirty="0">
                  <a:latin typeface="Tahoma" charset="0"/>
                  <a:cs typeface="Tahoma" charset="0"/>
                </a:rPr>
                <a:t>s</a:t>
              </a:r>
              <a:endParaRPr lang="en-US" sz="18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3563" name="Line 37"/>
            <p:cNvSpPr>
              <a:spLocks noChangeShapeType="1"/>
            </p:cNvSpPr>
            <p:nvPr/>
          </p:nvSpPr>
          <p:spPr bwMode="auto">
            <a:xfrm flipV="1">
              <a:off x="2156" y="1051"/>
              <a:ext cx="296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3592513" y="2971800"/>
            <a:ext cx="3109912" cy="1001713"/>
            <a:chOff x="2030" y="1900"/>
            <a:chExt cx="1959" cy="631"/>
          </a:xfrm>
        </p:grpSpPr>
        <p:pic>
          <p:nvPicPr>
            <p:cNvPr id="23558" name="Picture 35" descr="MCj0078710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030" y="2016"/>
              <a:ext cx="422" cy="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9" name="Text Box 38"/>
            <p:cNvSpPr txBox="1">
              <a:spLocks noChangeArrowheads="1"/>
            </p:cNvSpPr>
            <p:nvPr/>
          </p:nvSpPr>
          <p:spPr bwMode="auto">
            <a:xfrm>
              <a:off x="2420" y="1900"/>
              <a:ext cx="15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latin typeface="Tahoma" charset="0"/>
                  <a:cs typeface="Tahoma" charset="0"/>
                </a:rPr>
                <a:t>This is yet another 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“</a:t>
              </a:r>
              <a:r>
                <a:rPr lang="en-US" altLang="ja-JP" sz="1800" b="0">
                  <a:latin typeface="Tahoma" charset="0"/>
                  <a:cs typeface="Tahoma" charset="0"/>
                </a:rPr>
                <a:t>x</a:t>
              </a:r>
              <a:r>
                <a:rPr lang="ja-JP" altLang="en-US" sz="1800" b="0">
                  <a:latin typeface="Tahoma" charset="0"/>
                  <a:cs typeface="Tahoma" charset="0"/>
                </a:rPr>
                <a:t>”</a:t>
              </a:r>
              <a:endParaRPr lang="en-US" sz="1800" b="0">
                <a:latin typeface="Tahoma" charset="0"/>
                <a:cs typeface="Tahoma" charset="0"/>
              </a:endParaRPr>
            </a:p>
          </p:txBody>
        </p:sp>
        <p:sp>
          <p:nvSpPr>
            <p:cNvPr id="23560" name="Line 39"/>
            <p:cNvSpPr>
              <a:spLocks noChangeShapeType="1"/>
            </p:cNvSpPr>
            <p:nvPr/>
          </p:nvSpPr>
          <p:spPr bwMode="auto">
            <a:xfrm flipV="1">
              <a:off x="2356" y="2016"/>
              <a:ext cx="236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3557" name="Text Box 42"/>
          <p:cNvSpPr txBox="1">
            <a:spLocks noChangeArrowheads="1"/>
          </p:cNvSpPr>
          <p:nvPr/>
        </p:nvSpPr>
        <p:spPr bwMode="auto">
          <a:xfrm>
            <a:off x="5791200" y="4343400"/>
            <a:ext cx="217751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  <a:cs typeface="Tahoma" charset="0"/>
              </a:rPr>
              <a:t>Removes need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to keep track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of all of the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variable names!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Using Procedures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program (Caller) must: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Provide procedure “parameters” / “arguments”</a:t>
            </a:r>
          </a:p>
          <a:p>
            <a:pPr lvl="2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put the arguments in a place where the procedure can access them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Transfer control to the procedure</a:t>
            </a:r>
          </a:p>
          <a:p>
            <a:pPr lvl="2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jump to it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called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procedure 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Callee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) must: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Acquire the resources needed to perform the function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Perform the function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Place results in a place where the Caller can find them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Return control back to the Caller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Solution (at least a partial one):</a:t>
            </a:r>
          </a:p>
          <a:p>
            <a:pPr lvl="1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Allocate registers for these specific functions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9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MIPS Register Usage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188706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Conventions designate registers for procedure arguments ($4-$7) and return values ($2-$3). </a:t>
            </a:r>
          </a:p>
          <a:p>
            <a:pPr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The ISA designates a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linkage register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for calling procedures ($31)</a:t>
            </a:r>
          </a:p>
          <a:p>
            <a:pPr lvl="1" eaLnBrk="1" hangingPunct="1">
              <a:defRPr/>
            </a:pPr>
            <a:r>
              <a:rPr lang="en-US" sz="15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allows </a:t>
            </a:r>
            <a:r>
              <a:rPr lang="en-US" sz="15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Callee</a:t>
            </a:r>
            <a:r>
              <a:rPr lang="en-US" sz="15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to go back to Caller once done</a:t>
            </a:r>
            <a:endParaRPr lang="en-US" sz="1500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Transfer control to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Callee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using the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jal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instruction</a:t>
            </a:r>
          </a:p>
          <a:p>
            <a:pPr eaLnBrk="1" hangingPunct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Return to Caller with the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jr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$31 or 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jr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$</a:t>
            </a:r>
            <a:r>
              <a:rPr lang="en-US" sz="20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ra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instruction</a:t>
            </a:r>
          </a:p>
        </p:txBody>
      </p:sp>
      <p:graphicFrame>
        <p:nvGraphicFramePr>
          <p:cNvPr id="27651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747137"/>
              </p:ext>
            </p:extLst>
          </p:nvPr>
        </p:nvGraphicFramePr>
        <p:xfrm>
          <a:off x="533400" y="3212976"/>
          <a:ext cx="7542213" cy="357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4" imgW="6667500" imgH="3162300" progId="Excel.Sheet.8">
                  <p:embed/>
                </p:oleObj>
              </mc:Choice>
              <mc:Fallback>
                <p:oleObj name="Worksheet" r:id="rId4" imgW="6667500" imgH="3162300" progId="Excel.Sheet.8">
                  <p:embed/>
                  <p:pic>
                    <p:nvPicPr>
                      <p:cNvPr id="27651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2976"/>
                        <a:ext cx="7542213" cy="35702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33400" y="6405439"/>
            <a:ext cx="7542213" cy="461962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33400" y="3974976"/>
            <a:ext cx="7542213" cy="461963"/>
          </a:xfrm>
          <a:prstGeom prst="rect">
            <a:avLst/>
          </a:prstGeom>
          <a:solidFill>
            <a:srgbClr val="FF7C8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 flipH="1" flipV="1">
            <a:off x="533400" y="4260726"/>
            <a:ext cx="7542213" cy="461963"/>
          </a:xfrm>
          <a:prstGeom prst="rect">
            <a:avLst/>
          </a:prstGeom>
          <a:solidFill>
            <a:srgbClr val="0099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491880" y="6445126"/>
            <a:ext cx="2133600" cy="365125"/>
          </a:xfrm>
        </p:spPr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Tahoma"/>
              </a:rPr>
              <a:t>And It </a:t>
            </a:r>
            <a:r>
              <a:rPr lang="ja-JP" altLang="en-US" dirty="0">
                <a:ea typeface="Tahoma"/>
              </a:rPr>
              <a:t>“</a:t>
            </a:r>
            <a:r>
              <a:rPr lang="en-US" dirty="0">
                <a:ea typeface="Tahoma"/>
              </a:rPr>
              <a:t>Sort Of</a:t>
            </a:r>
            <a:r>
              <a:rPr lang="ja-JP" altLang="en-US" dirty="0">
                <a:ea typeface="Tahoma"/>
              </a:rPr>
              <a:t>”</a:t>
            </a:r>
            <a:r>
              <a:rPr lang="en-US" dirty="0">
                <a:ea typeface="Tahoma"/>
              </a:rPr>
              <a:t> Works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Example:</a:t>
            </a: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.data</a:t>
            </a: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x:   .word 9</a:t>
            </a: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.text</a:t>
            </a: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main:</a:t>
            </a:r>
          </a:p>
          <a:p>
            <a:pPr eaLnBrk="1" hangingPunct="1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lw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 $a0, x</a:t>
            </a:r>
          </a:p>
          <a:p>
            <a:pPr eaLnBrk="1" hangingPunct="1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jal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fee</a:t>
            </a:r>
          </a:p>
          <a:p>
            <a:pPr eaLnBrk="1" hangingPunct="1"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 ...</a:t>
            </a: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fee:</a:t>
            </a: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add   $v0,$a0,$a0</a:t>
            </a: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addi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$v0,$v0,-1</a:t>
            </a: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jr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   $</a:t>
            </a:r>
            <a:r>
              <a:rPr lang="en-US" sz="16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ra</a:t>
            </a: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  <a:p>
            <a:pPr eaLnBrk="1" hangingPunct="1">
              <a:buFont typeface="Wingdings 2" charset="0"/>
              <a:buNone/>
              <a:defRPr/>
            </a:pP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(fee 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cs typeface="Courier New" charset="0"/>
              </a:rPr>
              <a:t>computes</a:t>
            </a:r>
            <a:r>
              <a:rPr lang="en-US" sz="1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Tahoma"/>
                <a:cs typeface="Courier New" charset="0"/>
              </a:rPr>
              <a:t> 2*x - 1)</a:t>
            </a:r>
          </a:p>
          <a:p>
            <a:pPr eaLnBrk="1" hangingPunct="1">
              <a:buFont typeface="Wingdings 2" charset="0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  <a:ea typeface="Tahoma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Works for special cases</a:t>
            </a:r>
          </a:p>
          <a:p>
            <a:pPr lvl="1"/>
            <a:r>
              <a:rPr lang="en-US" sz="2000" dirty="0"/>
              <a:t>where the </a:t>
            </a:r>
            <a:r>
              <a:rPr lang="en-US" sz="2000" dirty="0" err="1"/>
              <a:t>Callee</a:t>
            </a:r>
            <a:r>
              <a:rPr lang="en-US" sz="2000" dirty="0"/>
              <a:t> is a “LEAF” function</a:t>
            </a:r>
          </a:p>
          <a:p>
            <a:pPr lvl="1"/>
            <a:r>
              <a:rPr lang="en-US" sz="2000" dirty="0" err="1"/>
              <a:t>Callee</a:t>
            </a:r>
            <a:r>
              <a:rPr lang="en-US" sz="2000" dirty="0"/>
              <a:t> doesn’t call anybody, and needs few resources</a:t>
            </a:r>
          </a:p>
          <a:p>
            <a:r>
              <a:rPr lang="en-US" sz="2400" dirty="0"/>
              <a:t>But there are lots of unaddressed issues:</a:t>
            </a:r>
          </a:p>
          <a:p>
            <a:pPr lvl="1"/>
            <a:r>
              <a:rPr lang="en-US" sz="2000" dirty="0"/>
              <a:t>how can fee call another?</a:t>
            </a:r>
          </a:p>
          <a:p>
            <a:pPr lvl="1"/>
            <a:r>
              <a:rPr lang="en-US" sz="2000" dirty="0"/>
              <a:t>how can we have more than 4 arguments?</a:t>
            </a:r>
          </a:p>
          <a:p>
            <a:pPr lvl="1"/>
            <a:r>
              <a:rPr lang="en-US" sz="2000" dirty="0"/>
              <a:t>where are local variables stored?</a:t>
            </a:r>
          </a:p>
          <a:p>
            <a:r>
              <a:rPr lang="en-US" sz="2400" dirty="0"/>
              <a:t>Let’s consider the worst case:  recursion</a:t>
            </a:r>
          </a:p>
          <a:p>
            <a:pPr lvl="1"/>
            <a:r>
              <a:rPr lang="en-US" sz="2000" dirty="0" err="1"/>
              <a:t>Callee</a:t>
            </a:r>
            <a:r>
              <a:rPr lang="en-US" sz="2000" dirty="0"/>
              <a:t> is also a Caller…</a:t>
            </a:r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C468D-D75C-7F4D-ACE5-026140477D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3300413" y="4902200"/>
            <a:ext cx="1136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3200" b="0" dirty="0">
                <a:latin typeface="+mn-lt"/>
                <a:cs typeface="Tahoma" charset="0"/>
              </a:rPr>
              <a:t>Caller</a:t>
            </a:r>
          </a:p>
        </p:txBody>
      </p:sp>
      <p:sp>
        <p:nvSpPr>
          <p:cNvPr id="29700" name="Rectangle 11"/>
          <p:cNvSpPr>
            <a:spLocks noChangeArrowheads="1"/>
          </p:cNvSpPr>
          <p:nvPr/>
        </p:nvSpPr>
        <p:spPr bwMode="auto">
          <a:xfrm>
            <a:off x="431794" y="3149207"/>
            <a:ext cx="2667000" cy="1222375"/>
          </a:xfrm>
          <a:prstGeom prst="rect">
            <a:avLst/>
          </a:prstGeom>
          <a:solidFill>
            <a:schemeClr val="accent1">
              <a:alpha val="3215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3300413" y="2589213"/>
            <a:ext cx="11977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3200" b="0" dirty="0" err="1">
                <a:latin typeface="+mn-lt"/>
                <a:cs typeface="Tahoma" charset="0"/>
              </a:rPr>
              <a:t>Callee</a:t>
            </a:r>
            <a:endParaRPr lang="en-US" sz="3200" b="0" dirty="0">
              <a:latin typeface="+mn-lt"/>
              <a:cs typeface="Tahoma" charset="0"/>
            </a:endParaRPr>
          </a:p>
        </p:txBody>
      </p:sp>
      <p:sp>
        <p:nvSpPr>
          <p:cNvPr id="29703" name="Rectangle 15"/>
          <p:cNvSpPr>
            <a:spLocks noChangeArrowheads="1"/>
          </p:cNvSpPr>
          <p:nvPr/>
        </p:nvSpPr>
        <p:spPr bwMode="auto">
          <a:xfrm>
            <a:off x="392831" y="4725143"/>
            <a:ext cx="2755181" cy="1401019"/>
          </a:xfrm>
          <a:prstGeom prst="rect">
            <a:avLst/>
          </a:prstGeom>
          <a:solidFill>
            <a:srgbClr val="009900">
              <a:alpha val="3215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1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11433</TotalTime>
  <Words>2841</Words>
  <Application>Microsoft Macintosh PowerPoint</Application>
  <PresentationFormat>On-screen Show (4:3)</PresentationFormat>
  <Paragraphs>798</Paragraphs>
  <Slides>40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ＭＳ Ｐゴシック</vt:lpstr>
      <vt:lpstr>Arial</vt:lpstr>
      <vt:lpstr>Calibri</vt:lpstr>
      <vt:lpstr>Courier New</vt:lpstr>
      <vt:lpstr>Tahoma</vt:lpstr>
      <vt:lpstr>Times New Roman</vt:lpstr>
      <vt:lpstr>Wingdings</vt:lpstr>
      <vt:lpstr>Wingdings 2</vt:lpstr>
      <vt:lpstr>Office Theme</vt:lpstr>
      <vt:lpstr>Worksheet</vt:lpstr>
      <vt:lpstr>Clip</vt:lpstr>
      <vt:lpstr>Procedures and Stacks</vt:lpstr>
      <vt:lpstr>Today</vt:lpstr>
      <vt:lpstr>What are Procedures?</vt:lpstr>
      <vt:lpstr>Why Use Procedures?</vt:lpstr>
      <vt:lpstr>Why Use Procedures?</vt:lpstr>
      <vt:lpstr>Another Reason:  Scope of Variables</vt:lpstr>
      <vt:lpstr>Using Procedures</vt:lpstr>
      <vt:lpstr>MIPS Register Usage</vt:lpstr>
      <vt:lpstr>And It “Sort Of” Works</vt:lpstr>
      <vt:lpstr>Writing Procedures</vt:lpstr>
      <vt:lpstr>Procedure Linkage: First Try</vt:lpstr>
      <vt:lpstr>A Procedure’s Storage Needs</vt:lpstr>
      <vt:lpstr>Lives of Activation Records</vt:lpstr>
      <vt:lpstr>We Need Dynamic Storage!</vt:lpstr>
      <vt:lpstr>MIPS Stack Convention</vt:lpstr>
      <vt:lpstr>Stack Management Primitives</vt:lpstr>
      <vt:lpstr>Solving Procedure Linkage “Problems”</vt:lpstr>
      <vt:lpstr>More MIPS Procedure Conventions</vt:lpstr>
      <vt:lpstr>Stack Frame or Activation Record</vt:lpstr>
      <vt:lpstr>Procedure Stack Usage</vt:lpstr>
      <vt:lpstr>More MIPS Register Usage</vt:lpstr>
      <vt:lpstr>Stack Snap Shot:  A typical procedure</vt:lpstr>
      <vt:lpstr>Stack Snap Shot:   Caller + Callee</vt:lpstr>
      <vt:lpstr>Back to Reality</vt:lpstr>
      <vt:lpstr>Testing Reality’s Boundaries</vt:lpstr>
      <vt:lpstr>Procedure Linkage is Nontrivial</vt:lpstr>
      <vt:lpstr>Procedure Linkage: Caller Contract</vt:lpstr>
      <vt:lpstr>Code Lawyer</vt:lpstr>
      <vt:lpstr>Procedure Linkage: Callee Contract</vt:lpstr>
      <vt:lpstr>More Legalese </vt:lpstr>
      <vt:lpstr>Conclusions</vt:lpstr>
      <vt:lpstr>A few procedure templates</vt:lpstr>
      <vt:lpstr>Ex1:  simple leaf proc (w/o stack frame)</vt:lpstr>
      <vt:lpstr>Ex2:  leaf proc with stack frame</vt:lpstr>
      <vt:lpstr>Ex3:  minimal non-leaf proc</vt:lpstr>
      <vt:lpstr>Ex4:  leaf proc that saves regs</vt:lpstr>
      <vt:lpstr>Ex4:  more general non-leaf proc</vt:lpstr>
      <vt:lpstr>Ex5:  proc that needs to protect temporaries</vt:lpstr>
      <vt:lpstr>Ex5:  proc that needs to protect temporaries</vt:lpstr>
      <vt:lpstr>Ex6:  call proc2 with more than 4 args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224</cp:revision>
  <dcterms:created xsi:type="dcterms:W3CDTF">2012-09-21T01:57:31Z</dcterms:created>
  <dcterms:modified xsi:type="dcterms:W3CDTF">2018-02-20T18:32:27Z</dcterms:modified>
</cp:coreProperties>
</file>