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496" r:id="rId3"/>
    <p:sldId id="505" r:id="rId4"/>
    <p:sldId id="506" r:id="rId5"/>
    <p:sldId id="507" r:id="rId6"/>
    <p:sldId id="509" r:id="rId7"/>
    <p:sldId id="510" r:id="rId8"/>
    <p:sldId id="530" r:id="rId9"/>
    <p:sldId id="524" r:id="rId10"/>
    <p:sldId id="512" r:id="rId11"/>
    <p:sldId id="513" r:id="rId12"/>
    <p:sldId id="514" r:id="rId13"/>
    <p:sldId id="515" r:id="rId14"/>
    <p:sldId id="526" r:id="rId15"/>
    <p:sldId id="517" r:id="rId16"/>
    <p:sldId id="518" r:id="rId17"/>
    <p:sldId id="519" r:id="rId18"/>
    <p:sldId id="520" r:id="rId19"/>
    <p:sldId id="527" r:id="rId20"/>
    <p:sldId id="521" r:id="rId21"/>
    <p:sldId id="528" r:id="rId22"/>
    <p:sldId id="523" r:id="rId23"/>
    <p:sldId id="525" r:id="rId24"/>
    <p:sldId id="474" r:id="rId25"/>
    <p:sldId id="478" r:id="rId26"/>
    <p:sldId id="502" r:id="rId27"/>
    <p:sldId id="503" r:id="rId28"/>
    <p:sldId id="479" r:id="rId29"/>
    <p:sldId id="531" r:id="rId30"/>
    <p:sldId id="533" r:id="rId31"/>
    <p:sldId id="534" r:id="rId32"/>
    <p:sldId id="482" r:id="rId33"/>
    <p:sldId id="483" r:id="rId34"/>
    <p:sldId id="497" r:id="rId35"/>
    <p:sldId id="485" r:id="rId36"/>
    <p:sldId id="486" r:id="rId37"/>
    <p:sldId id="49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13" Type="http://schemas.openxmlformats.org/officeDocument/2006/relationships/slide" Target="slides/slide36.xml"/><Relationship Id="rId3" Type="http://schemas.openxmlformats.org/officeDocument/2006/relationships/slide" Target="slides/slide5.xml"/><Relationship Id="rId7" Type="http://schemas.openxmlformats.org/officeDocument/2006/relationships/slide" Target="slides/slide13.xml"/><Relationship Id="rId12" Type="http://schemas.openxmlformats.org/officeDocument/2006/relationships/slide" Target="slides/slide20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11.xml"/><Relationship Id="rId11" Type="http://schemas.openxmlformats.org/officeDocument/2006/relationships/slide" Target="slides/slide19.xml"/><Relationship Id="rId5" Type="http://schemas.openxmlformats.org/officeDocument/2006/relationships/slide" Target="slides/slide7.xml"/><Relationship Id="rId10" Type="http://schemas.openxmlformats.org/officeDocument/2006/relationships/slide" Target="slides/slide17.xml"/><Relationship Id="rId4" Type="http://schemas.openxmlformats.org/officeDocument/2006/relationships/slide" Target="slides/slide6.xml"/><Relationship Id="rId9" Type="http://schemas.openxmlformats.org/officeDocument/2006/relationships/slide" Target="slides/slide1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7" Type="http://schemas.openxmlformats.org/officeDocument/2006/relationships/image" Target="../media/image47.emf"/><Relationship Id="rId2" Type="http://schemas.openxmlformats.org/officeDocument/2006/relationships/image" Target="../media/image42.emf"/><Relationship Id="rId1" Type="http://schemas.openxmlformats.org/officeDocument/2006/relationships/image" Target="../media/image41.emf"/><Relationship Id="rId6" Type="http://schemas.openxmlformats.org/officeDocument/2006/relationships/image" Target="../media/image46.em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wmf"/><Relationship Id="rId1" Type="http://schemas.openxmlformats.org/officeDocument/2006/relationships/image" Target="../media/image25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3/20/18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3/20/18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69A97C-6501-6945-AF0F-1916F60F8F5A}" type="slidenum">
              <a:rPr lang="en-US" sz="1300">
                <a:latin typeface="Times New Roman" charset="0"/>
              </a:rPr>
              <a:pPr/>
              <a:t>13</a:t>
            </a:fld>
            <a:endParaRPr lang="en-US" sz="130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67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70C70C4-D313-0C46-BE75-0C8EBF6EBD88}" type="slidenum">
              <a:rPr lang="en-US" sz="1300">
                <a:latin typeface="Times New Roman" charset="0"/>
              </a:rPr>
              <a:pPr/>
              <a:t>14</a:t>
            </a:fld>
            <a:endParaRPr lang="en-US" sz="1300">
              <a:latin typeface="Times New Roman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60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6AB1EE1-F4A8-B348-987C-BEF4F6F1F345}" type="slidenum">
              <a:rPr lang="en-US" sz="1300">
                <a:latin typeface="Times New Roman" charset="0"/>
              </a:rPr>
              <a:pPr/>
              <a:t>15</a:t>
            </a:fld>
            <a:endParaRPr lang="en-US" sz="1300">
              <a:latin typeface="Times New Roman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40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E43F64-382C-4248-A998-5AB7D814E58F}" type="slidenum">
              <a:rPr lang="en-US" sz="1300">
                <a:latin typeface="Times New Roman" charset="0"/>
              </a:rPr>
              <a:pPr/>
              <a:t>17</a:t>
            </a:fld>
            <a:endParaRPr lang="en-US" sz="130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24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DF7719-AE41-324E-97D9-379FB0A4C7A4}" type="slidenum">
              <a:rPr lang="en-US" sz="1300">
                <a:latin typeface="Times New Roman" charset="0"/>
              </a:rPr>
              <a:pPr/>
              <a:t>18</a:t>
            </a:fld>
            <a:endParaRPr lang="en-US" sz="1300">
              <a:latin typeface="Times New Roman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105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E43F64-382C-4248-A998-5AB7D814E58F}" type="slidenum">
              <a:rPr lang="en-US" sz="1300">
                <a:latin typeface="Times New Roman" charset="0"/>
              </a:rPr>
              <a:pPr/>
              <a:t>19</a:t>
            </a:fld>
            <a:endParaRPr lang="en-US" sz="130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257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B8CF70B-10F2-BB46-8C10-F65FBC3DA65B}" type="slidenum">
              <a:rPr lang="en-US" sz="1300">
                <a:latin typeface="Times New Roman" charset="0"/>
              </a:rPr>
              <a:pPr/>
              <a:t>20</a:t>
            </a:fld>
            <a:endParaRPr lang="en-US" sz="1300">
              <a:latin typeface="Times New Roman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84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00C98C-C353-8046-B52D-15A1E1EFD83C}" type="slidenum">
              <a:rPr lang="en-US" sz="1300">
                <a:latin typeface="Times New Roman" charset="0"/>
              </a:rPr>
              <a:pPr/>
              <a:t>21</a:t>
            </a:fld>
            <a:endParaRPr lang="en-US" sz="130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824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963028-A39A-4449-B3BE-A933DA27B77B}" type="slidenum">
              <a:rPr lang="en-US" sz="1300">
                <a:latin typeface="Times New Roman" charset="0"/>
              </a:rPr>
              <a:pPr/>
              <a:t>22</a:t>
            </a:fld>
            <a:endParaRPr lang="en-US" sz="130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728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43" tIns="48323" rIns="96643" bIns="48323" anchor="ctr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914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63E655-F968-3A44-8499-626F0741D891}" type="slidenum">
              <a:rPr lang="en-US" sz="1300">
                <a:latin typeface="Times New Roman" charset="0"/>
              </a:rPr>
              <a:pPr/>
              <a:t>3</a:t>
            </a:fld>
            <a:endParaRPr lang="en-US" sz="130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4400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43" tIns="48323" rIns="96643" bIns="48323" anchor="ctr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548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43" tIns="48323" rIns="96643" bIns="48323" anchor="ctr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1179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43" tIns="48323" rIns="96643" bIns="48323" anchor="ctr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0449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1200150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-531813" y="5518150"/>
            <a:ext cx="747236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4041" tIns="46197" rIns="94041" bIns="46197">
            <a:spAutoFit/>
          </a:bodyPr>
          <a:lstStyle/>
          <a:p>
            <a:pPr defTabSz="949325">
              <a:lnSpc>
                <a:spcPct val="90000"/>
              </a:lnSpc>
            </a:pPr>
            <a:r>
              <a:rPr lang="en-US" sz="2500">
                <a:latin typeface="Comic Sans MS" charset="0"/>
                <a:cs typeface="Tahoma" charset="0"/>
              </a:rPr>
              <a:t>DIFFERENT prop delays from each INPUT...</a:t>
            </a:r>
          </a:p>
          <a:p>
            <a:pPr defTabSz="949325">
              <a:lnSpc>
                <a:spcPct val="90000"/>
              </a:lnSpc>
            </a:pPr>
            <a:endParaRPr lang="en-US" sz="2500">
              <a:latin typeface="Comic Sans MS" charset="0"/>
              <a:cs typeface="Tahoma" charset="0"/>
            </a:endParaRPr>
          </a:p>
          <a:p>
            <a:pPr defTabSz="949325">
              <a:lnSpc>
                <a:spcPct val="90000"/>
              </a:lnSpc>
            </a:pPr>
            <a:r>
              <a:rPr lang="en-US" sz="2500">
                <a:latin typeface="Comic Sans MS" charset="0"/>
                <a:cs typeface="Tahoma" charset="0"/>
              </a:rPr>
              <a:t>... but we</a:t>
            </a:r>
            <a:r>
              <a:rPr lang="ja-JP" altLang="en-US" sz="2500">
                <a:latin typeface="Comic Sans MS" charset="0"/>
                <a:cs typeface="Tahoma" charset="0"/>
              </a:rPr>
              <a:t>’</a:t>
            </a:r>
            <a:r>
              <a:rPr lang="en-US" altLang="ja-JP" sz="2500">
                <a:latin typeface="Comic Sans MS" charset="0"/>
                <a:cs typeface="Tahoma" charset="0"/>
              </a:rPr>
              <a:t>re taking MAX (worst case).</a:t>
            </a:r>
            <a:endParaRPr lang="en-US" sz="2500">
              <a:latin typeface="Comic Sans MS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5452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43" tIns="48323" rIns="96643" bIns="48323" anchor="ctr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454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43" tIns="48323" rIns="96643" bIns="48323" anchor="ctr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557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43" tIns="48323" rIns="96643" bIns="48323" anchor="ctr"/>
          <a:lstStyle/>
          <a:p>
            <a:endParaRPr lang="en-US" dirty="0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210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1200150"/>
            <a:ext cx="4800600" cy="3602038"/>
          </a:xfrm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60888"/>
            <a:ext cx="5359400" cy="43195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none" lIns="96604" tIns="48303" rIns="96604" bIns="48303" anchor="ctr"/>
          <a:lstStyle/>
          <a:p>
            <a:endParaRPr lang="en-US">
              <a:latin typeface="Times New Roman" charset="0"/>
              <a:ea typeface="ＭＳ Ｐゴシック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656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E60801-44BD-CE48-82DD-9AFEA5AB35EB}" type="slidenum">
              <a:rPr lang="en-US" sz="1300">
                <a:latin typeface="Times New Roman" charset="0"/>
              </a:rPr>
              <a:pPr/>
              <a:t>4</a:t>
            </a:fld>
            <a:endParaRPr lang="en-US" sz="130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39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EDE5A33-4FF1-A54D-8783-B3FCA476C2D6}" type="slidenum">
              <a:rPr lang="en-US" sz="1300">
                <a:latin typeface="Times New Roman" charset="0"/>
              </a:rPr>
              <a:pPr/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196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B2EFAE-50A9-EF4D-B39B-936936449AEE}" type="slidenum">
              <a:rPr lang="en-US" sz="1300">
                <a:latin typeface="Times New Roman" charset="0"/>
              </a:rPr>
              <a:pPr/>
              <a:t>6</a:t>
            </a:fld>
            <a:endParaRPr lang="en-US" sz="130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51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FB2EFAE-50A9-EF4D-B39B-936936449AEE}" type="slidenum">
              <a:rPr lang="en-US" sz="1300">
                <a:latin typeface="Times New Roman" charset="0"/>
              </a:rPr>
              <a:pPr/>
              <a:t>7</a:t>
            </a:fld>
            <a:endParaRPr lang="en-US" sz="1300">
              <a:latin typeface="Times New Roman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832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4F5839C-20CB-0142-8B64-E37F2478DAD8}" type="slidenum">
              <a:rPr lang="en-US" sz="1300">
                <a:latin typeface="Times New Roman" charset="0"/>
              </a:rPr>
              <a:pPr/>
              <a:t>10</a:t>
            </a:fld>
            <a:endParaRPr lang="en-US" sz="130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66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79FB99-A930-254E-8B75-79DBE9D8A5B7}" type="slidenum">
              <a:rPr lang="en-US" sz="1300">
                <a:latin typeface="Times New Roman" charset="0"/>
              </a:rPr>
              <a:pPr/>
              <a:t>11</a:t>
            </a:fld>
            <a:endParaRPr lang="en-US" sz="130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F8A711-0E6C-3045-ABB1-55BB78339FD8}" type="slidenum">
              <a:rPr lang="en-US" sz="1300">
                <a:latin typeface="Times New Roman" charset="0"/>
              </a:rPr>
              <a:pPr/>
              <a:t>12</a:t>
            </a:fld>
            <a:endParaRPr lang="en-US" sz="130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3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3/20/18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3/20/18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3/20/18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3/20/18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3/20/18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3/20/18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3/20/18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3/20/18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3/20/18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png"/><Relationship Id="rId5" Type="http://schemas.openxmlformats.org/officeDocument/2006/relationships/image" Target="../media/image25.wmf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31.pn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7.wmf"/><Relationship Id="rId12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9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8.emf"/><Relationship Id="rId1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png"/><Relationship Id="rId5" Type="http://schemas.openxmlformats.org/officeDocument/2006/relationships/image" Target="../media/image29.wmf"/><Relationship Id="rId4" Type="http://schemas.openxmlformats.org/officeDocument/2006/relationships/oleObject" Target="../embeddings/oleObject14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1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6.wmf"/><Relationship Id="rId4" Type="http://schemas.openxmlformats.org/officeDocument/2006/relationships/oleObject" Target="../embeddings/oleObject1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1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38.emf"/><Relationship Id="rId4" Type="http://schemas.openxmlformats.org/officeDocument/2006/relationships/oleObject" Target="../embeddings/oleObject18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2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4.xml"/><Relationship Id="rId11" Type="http://schemas.openxmlformats.org/officeDocument/2006/relationships/image" Target="../media/image3.wmf"/><Relationship Id="rId5" Type="http://schemas.openxmlformats.org/officeDocument/2006/relationships/tags" Target="../tags/tag4.xml"/><Relationship Id="rId10" Type="http://schemas.openxmlformats.org/officeDocument/2006/relationships/oleObject" Target="../embeddings/oleObject2.bin"/><Relationship Id="rId4" Type="http://schemas.openxmlformats.org/officeDocument/2006/relationships/tags" Target="../tags/tag3.xml"/><Relationship Id="rId9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2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e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5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e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e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44.emf"/><Relationship Id="rId4" Type="http://schemas.openxmlformats.org/officeDocument/2006/relationships/image" Target="../media/image41.e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6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0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6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4.xml"/><Relationship Id="rId11" Type="http://schemas.openxmlformats.org/officeDocument/2006/relationships/image" Target="../media/image5.wmf"/><Relationship Id="rId5" Type="http://schemas.openxmlformats.org/officeDocument/2006/relationships/tags" Target="../tags/tag8.xml"/><Relationship Id="rId10" Type="http://schemas.openxmlformats.org/officeDocument/2006/relationships/oleObject" Target="../embeddings/oleObject4.bin"/><Relationship Id="rId4" Type="http://schemas.openxmlformats.org/officeDocument/2006/relationships/tags" Target="../tags/tag7.xml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0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2.xml"/><Relationship Id="rId10" Type="http://schemas.openxmlformats.org/officeDocument/2006/relationships/oleObject" Target="../embeddings/oleObject6.bin"/><Relationship Id="rId4" Type="http://schemas.openxmlformats.org/officeDocument/2006/relationships/tags" Target="../tags/tag11.xml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tags" Target="../tags/tag14.xml"/><Relationship Id="rId7" Type="http://schemas.openxmlformats.org/officeDocument/2006/relationships/oleObject" Target="../embeddings/oleObject7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9.jpeg"/><Relationship Id="rId4" Type="http://schemas.openxmlformats.org/officeDocument/2006/relationships/tags" Target="../tags/tag15.xm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17.xml"/><Relationship Id="rId7" Type="http://schemas.openxmlformats.org/officeDocument/2006/relationships/image" Target="../media/image9.jpeg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8.jpeg"/><Relationship Id="rId4" Type="http://schemas.openxmlformats.org/officeDocument/2006/relationships/tags" Target="../tags/tag18.xml"/><Relationship Id="rId9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Transistors and Logic, </a:t>
            </a:r>
            <a:br>
              <a:rPr lang="en-US" sz="5400" b="1" dirty="0"/>
            </a:br>
            <a:r>
              <a:rPr lang="en-US" sz="5400" b="1" dirty="0"/>
              <a:t>Part </a:t>
            </a:r>
            <a:r>
              <a:rPr lang="en-US" sz="5400" b="1" dirty="0" err="1"/>
              <a:t>Deux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55B777-D9E8-B64C-86F1-E60C0C166A46}" type="slidenum">
              <a:rPr lang="en-US" sz="1400">
                <a:latin typeface="Arial Narrow" charset="0"/>
              </a:rPr>
              <a:pPr/>
              <a:t>10</a:t>
            </a:fld>
            <a:endParaRPr lang="en-US" sz="1400">
              <a:latin typeface="Arial Narrow" charset="0"/>
            </a:endParaRPr>
          </a:p>
        </p:txBody>
      </p:sp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Table of Identities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90"/>
          <a:stretch/>
        </p:blipFill>
        <p:spPr bwMode="auto">
          <a:xfrm>
            <a:off x="133350" y="1359199"/>
            <a:ext cx="8915400" cy="367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722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4839DA-536E-674F-BEE0-DFC6BB53F0AD}" type="slidenum">
              <a:rPr lang="en-US" sz="1400">
                <a:latin typeface="Arial Narrow" charset="0"/>
              </a:rPr>
              <a:pPr/>
              <a:t>11</a:t>
            </a:fld>
            <a:endParaRPr lang="en-US" sz="1400">
              <a:latin typeface="Arial Narrow" charset="0"/>
            </a:endParaRPr>
          </a:p>
        </p:txBody>
      </p:sp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Duals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Left and right columns are </a:t>
            </a:r>
            <a:r>
              <a:rPr lang="en-US" i="1" dirty="0"/>
              <a:t>duals</a:t>
            </a:r>
          </a:p>
          <a:p>
            <a:pPr>
              <a:defRPr/>
            </a:pPr>
            <a:r>
              <a:rPr lang="en-US" dirty="0"/>
              <a:t>Replace ANDs and ORs, 0s and 1s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2"/>
          <a:stretch/>
        </p:blipFill>
        <p:spPr bwMode="auto">
          <a:xfrm>
            <a:off x="762000" y="3068960"/>
            <a:ext cx="7467600" cy="3081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4655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243E9AC-3FF3-6E42-9AA2-68ED2C2D09B8}" type="slidenum">
              <a:rPr lang="en-US" sz="1400">
                <a:latin typeface="Arial Narrow" charset="0"/>
              </a:rPr>
              <a:pPr/>
              <a:t>12</a:t>
            </a:fld>
            <a:endParaRPr lang="en-US" sz="1400">
              <a:latin typeface="Arial Narrow" charset="0"/>
            </a:endParaRPr>
          </a:p>
        </p:txBody>
      </p:sp>
      <p:sp>
        <p:nvSpPr>
          <p:cNvPr id="886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Single Variable Identities</a:t>
            </a:r>
          </a:p>
        </p:txBody>
      </p:sp>
      <p:pic>
        <p:nvPicPr>
          <p:cNvPr id="2560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52600"/>
            <a:ext cx="30480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560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31623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267200"/>
            <a:ext cx="25717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3509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4B3078-2287-AD4F-B53E-EFB7C16E501D}" type="slidenum">
              <a:rPr lang="en-US" sz="1400">
                <a:latin typeface="Arial Narrow" charset="0"/>
              </a:rPr>
              <a:pPr/>
              <a:t>13</a:t>
            </a:fld>
            <a:endParaRPr lang="en-US" sz="1400">
              <a:latin typeface="Arial Narrow" charset="0"/>
            </a:endParaRPr>
          </a:p>
        </p:txBody>
      </p:sp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/>
              <a:t>Commutativity</a:t>
            </a:r>
            <a:endParaRPr lang="en-US" dirty="0"/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Operation is independent of order of variables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8" y="3152775"/>
            <a:ext cx="39338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0"/>
            <a:ext cx="33432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00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3DACE81-C871-FE47-9C9E-74884936A56B}" type="slidenum">
              <a:rPr lang="en-US" sz="1400">
                <a:latin typeface="Arial Narrow" charset="0"/>
              </a:rPr>
              <a:pPr/>
              <a:t>14</a:t>
            </a:fld>
            <a:endParaRPr lang="en-US" sz="1400">
              <a:latin typeface="Arial Narrow" charset="0"/>
            </a:endParaRPr>
          </a:p>
        </p:txBody>
      </p:sp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Associativity</a:t>
            </a:r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Independent of order in which we group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So can also be simply written as:</a:t>
            </a:r>
          </a:p>
          <a:p>
            <a:pPr lvl="1">
              <a:defRPr/>
            </a:pPr>
            <a:r>
              <a:rPr lang="en-US" i="1" dirty="0">
                <a:latin typeface="Times New Roman"/>
                <a:cs typeface="Times New Roman"/>
              </a:rPr>
              <a:t>X+Y+Z</a:t>
            </a:r>
            <a:r>
              <a:rPr lang="en-US" dirty="0"/>
              <a:t>, and</a:t>
            </a:r>
          </a:p>
          <a:p>
            <a:pPr lvl="1">
              <a:defRPr/>
            </a:pPr>
            <a:r>
              <a:rPr lang="en-US" i="1" dirty="0">
                <a:latin typeface="Times New Roman"/>
                <a:cs typeface="Times New Roman"/>
              </a:rPr>
              <a:t>XYZ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2303909"/>
            <a:ext cx="58007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5" y="2837309"/>
            <a:ext cx="42195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8062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96B158-8E99-AC45-A3B9-D875FB4AC1D6}" type="slidenum">
              <a:rPr lang="en-US" sz="1400">
                <a:latin typeface="Arial Narrow" charset="0"/>
              </a:rPr>
              <a:pPr/>
              <a:t>15</a:t>
            </a:fld>
            <a:endParaRPr lang="en-US" sz="1400">
              <a:latin typeface="Arial Narrow" charset="0"/>
            </a:endParaRPr>
          </a:p>
        </p:txBody>
      </p:sp>
      <p:sp>
        <p:nvSpPr>
          <p:cNvPr id="892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/>
              <a:t>Distributivity</a:t>
            </a:r>
            <a:endParaRPr lang="en-US" dirty="0"/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33525"/>
            <a:ext cx="5114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3174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43125"/>
            <a:ext cx="58864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2016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Can substitute arbitrarily large algebraic expressions for the variables</a:t>
            </a:r>
          </a:p>
          <a:p>
            <a:pPr lvl="1">
              <a:defRPr/>
            </a:pPr>
            <a:r>
              <a:rPr lang="en-US" dirty="0"/>
              <a:t>Distribute an operation over the entire expression</a:t>
            </a:r>
          </a:p>
          <a:p>
            <a:pPr lvl="1">
              <a:defRPr/>
            </a:pPr>
            <a:r>
              <a:rPr lang="en-US" dirty="0"/>
              <a:t>Example: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dirty="0"/>
              <a:t>			</a:t>
            </a:r>
            <a:r>
              <a:rPr lang="en-US" b="1" i="1" dirty="0">
                <a:solidFill>
                  <a:schemeClr val="tx1"/>
                </a:solidFill>
                <a:latin typeface="Times New Roman"/>
                <a:cs typeface="Times New Roman"/>
              </a:rPr>
              <a:t>X + YZ = (X+Y)(X+Z)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b="1" i="1" dirty="0">
                <a:solidFill>
                  <a:schemeClr val="tx1"/>
                </a:solidFill>
                <a:latin typeface="Times New Roman"/>
                <a:cs typeface="Times New Roman"/>
              </a:rPr>
              <a:t>			</a:t>
            </a:r>
          </a:p>
          <a:p>
            <a:pPr marL="457200" lvl="1" indent="0">
              <a:buFont typeface="Wingdings" charset="0"/>
              <a:buNone/>
              <a:defRPr/>
            </a:pPr>
            <a:r>
              <a:rPr lang="en-US" b="1" i="1" dirty="0">
                <a:solidFill>
                  <a:schemeClr val="tx1"/>
                </a:solidFill>
                <a:latin typeface="Times New Roman"/>
                <a:cs typeface="Times New Roman"/>
              </a:rPr>
              <a:t>			Substitute ABC for X</a:t>
            </a:r>
          </a:p>
          <a:p>
            <a:pPr marL="457200" lvl="1" indent="0">
              <a:buFont typeface="Wingdings" charset="0"/>
              <a:buNone/>
              <a:defRPr/>
            </a:pPr>
            <a:endParaRPr lang="en-US" b="1" i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0" lvl="1" indent="0">
              <a:buFont typeface="Wingdings" charset="0"/>
              <a:buNone/>
              <a:defRPr/>
            </a:pPr>
            <a:r>
              <a:rPr lang="en-US" b="1" i="1" dirty="0">
                <a:solidFill>
                  <a:schemeClr val="tx1"/>
                </a:solidFill>
                <a:latin typeface="Times New Roman"/>
                <a:cs typeface="Times New Roman"/>
              </a:rPr>
              <a:t>			ABC + YZ = (ABC + Y)(ABC + Z)</a:t>
            </a: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B03AF9-1FA5-A843-9282-D83066313C1A}" type="slidenum">
              <a:rPr lang="en-US" sz="1400">
                <a:latin typeface="Arial Narrow" charset="0"/>
              </a:rPr>
              <a:pPr/>
              <a:t>16</a:t>
            </a:fld>
            <a:endParaRPr lang="en-US" sz="1400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453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0E00E0-4F99-674E-880F-EBC46657244A}" type="slidenum">
              <a:rPr lang="en-US" sz="1400">
                <a:latin typeface="Arial Narrow" charset="0"/>
              </a:rPr>
              <a:pPr/>
              <a:t>17</a:t>
            </a:fld>
            <a:endParaRPr lang="en-US" sz="1400">
              <a:latin typeface="Arial Narrow" charset="0"/>
            </a:endParaRPr>
          </a:p>
        </p:txBody>
      </p:sp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/>
              <a:t>DeMorgan’s</a:t>
            </a:r>
            <a:r>
              <a:rPr lang="en-US" dirty="0"/>
              <a:t> Theorem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Used a lot</a:t>
            </a:r>
          </a:p>
          <a:p>
            <a:pPr lvl="1">
              <a:defRPr/>
            </a:pPr>
            <a:r>
              <a:rPr lang="en-US" dirty="0"/>
              <a:t>NOR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invert, then AND</a:t>
            </a:r>
          </a:p>
          <a:p>
            <a:pPr lvl="2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NAND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invert, then OR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1892300"/>
            <a:ext cx="38481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50" y="1244600"/>
            <a:ext cx="3714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9" name="Picture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11"/>
          <a:stretch/>
        </p:blipFill>
        <p:spPr bwMode="auto">
          <a:xfrm>
            <a:off x="6948264" y="2671859"/>
            <a:ext cx="151130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11"/>
          <a:stretch/>
        </p:blipFill>
        <p:spPr bwMode="auto">
          <a:xfrm>
            <a:off x="4972050" y="2638450"/>
            <a:ext cx="1511300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9487EF5-78E4-E740-BECD-F8F9A7990016}"/>
              </a:ext>
            </a:extLst>
          </p:cNvPr>
          <p:cNvCxnSpPr>
            <a:stCxn id="33796" idx="2"/>
          </p:cNvCxnSpPr>
          <p:nvPr/>
        </p:nvCxnSpPr>
        <p:spPr>
          <a:xfrm>
            <a:off x="6762750" y="2559050"/>
            <a:ext cx="0" cy="36782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5036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/>
              <a:t>Truth Tables for </a:t>
            </a:r>
            <a:r>
              <a:rPr lang="en-US" sz="3600" dirty="0" err="1"/>
              <a:t>DeMorgan’s</a:t>
            </a:r>
            <a:endParaRPr lang="en-US" sz="3600" dirty="0"/>
          </a:p>
        </p:txBody>
      </p:sp>
      <p:sp>
        <p:nvSpPr>
          <p:cNvPr id="3584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345817-80C2-264D-A422-CC8D317AFB09}" type="slidenum">
              <a:rPr lang="en-US" sz="1400">
                <a:latin typeface="Arial Narrow" charset="0"/>
              </a:rPr>
              <a:pPr/>
              <a:t>18</a:t>
            </a:fld>
            <a:endParaRPr lang="en-US" sz="1400">
              <a:latin typeface="Arial Narrow" charset="0"/>
            </a:endParaRPr>
          </a:p>
        </p:txBody>
      </p:sp>
      <p:pic>
        <p:nvPicPr>
          <p:cNvPr id="358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82486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3584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4743450"/>
            <a:ext cx="3714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1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/>
              <a:t>DeMorgan’s</a:t>
            </a:r>
            <a:r>
              <a:rPr lang="en-US" dirty="0"/>
              <a:t> </a:t>
            </a:r>
            <a:r>
              <a:rPr lang="en-US" dirty="0" err="1"/>
              <a:t>Thm</a:t>
            </a:r>
            <a:r>
              <a:rPr lang="en-US" dirty="0"/>
              <a:t>.:  “Bubble Pushing”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Bubble pushing:</a:t>
            </a:r>
          </a:p>
          <a:p>
            <a:pPr lvl="1">
              <a:defRPr/>
            </a:pPr>
            <a:r>
              <a:rPr lang="en-US" dirty="0"/>
              <a:t>imagine the bubble at the output is being pushed towards the inputs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/>
              <a:t>it becomes a bubble at every input, and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/>
              <a:t>the shape of the gate changes from AND to OR, and vice versa</a:t>
            </a:r>
          </a:p>
        </p:txBody>
      </p:sp>
      <p:sp>
        <p:nvSpPr>
          <p:cNvPr id="337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0E00E0-4F99-674E-880F-EBC46657244A}" type="slidenum">
              <a:rPr lang="en-US" sz="1400">
                <a:latin typeface="Arial Narrow" charset="0"/>
              </a:rPr>
              <a:pPr/>
              <a:t>19</a:t>
            </a:fld>
            <a:endParaRPr lang="en-US" sz="1400">
              <a:latin typeface="Arial Narrow" charset="0"/>
            </a:endParaRPr>
          </a:p>
        </p:txBody>
      </p:sp>
      <p:pic>
        <p:nvPicPr>
          <p:cNvPr id="9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50708"/>
          <a:stretch/>
        </p:blipFill>
        <p:spPr bwMode="auto">
          <a:xfrm>
            <a:off x="1294869" y="3573016"/>
            <a:ext cx="6561965" cy="246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H="1">
            <a:off x="2008480" y="4932149"/>
            <a:ext cx="600575" cy="9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6522432" y="4922305"/>
            <a:ext cx="600575" cy="98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A5002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40811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Today’s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Basic gates</a:t>
            </a:r>
          </a:p>
          <a:p>
            <a:pPr>
              <a:defRPr/>
            </a:pPr>
            <a:r>
              <a:rPr lang="en-US" dirty="0">
                <a:ea typeface="Tahoma"/>
              </a:rPr>
              <a:t>Boolean algebra</a:t>
            </a:r>
          </a:p>
          <a:p>
            <a:pPr>
              <a:defRPr/>
            </a:pPr>
            <a:r>
              <a:rPr lang="en-US" dirty="0">
                <a:ea typeface="Tahoma"/>
              </a:rPr>
              <a:t>Synthesis using standard gates</a:t>
            </a:r>
          </a:p>
          <a:p>
            <a:pPr lvl="1">
              <a:defRPr/>
            </a:pPr>
            <a:r>
              <a:rPr lang="en-US" dirty="0"/>
              <a:t>Truth tables</a:t>
            </a:r>
          </a:p>
          <a:p>
            <a:pPr lvl="1">
              <a:defRPr/>
            </a:pPr>
            <a:r>
              <a:rPr lang="en-US" dirty="0"/>
              <a:t>Universal gates:  NAND and NOR</a:t>
            </a:r>
          </a:p>
          <a:p>
            <a:pPr lvl="1">
              <a:defRPr/>
            </a:pPr>
            <a:r>
              <a:rPr lang="en-US" dirty="0"/>
              <a:t>Gates with more than 2 inputs</a:t>
            </a:r>
          </a:p>
          <a:p>
            <a:pPr lvl="1">
              <a:defRPr/>
            </a:pPr>
            <a:r>
              <a:rPr lang="en-US" dirty="0"/>
              <a:t>Sum-of-Products</a:t>
            </a:r>
          </a:p>
          <a:p>
            <a:pPr lvl="1">
              <a:defRPr/>
            </a:pPr>
            <a:r>
              <a:rPr lang="en-US" dirty="0" err="1"/>
              <a:t>DeMorgan’s</a:t>
            </a:r>
            <a:r>
              <a:rPr lang="en-US" dirty="0"/>
              <a:t> Law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fld id="{5B8271BC-EC5B-1D42-944C-F783AF6C0FA7}" type="slidenum">
              <a:rPr lang="en-US" sz="1400">
                <a:latin typeface="Arial Narrow" charset="0"/>
                <a:cs typeface="Tahoma" charset="0"/>
              </a:rPr>
              <a:pPr/>
              <a:t>2</a:t>
            </a:fld>
            <a:endParaRPr lang="en-US" sz="1400">
              <a:latin typeface="Arial Narrow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069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B44CC48-75C4-4349-9F42-49AC39BD5063}" type="slidenum">
              <a:rPr lang="en-US" sz="1400">
                <a:latin typeface="Arial Narrow" charset="0"/>
              </a:rPr>
              <a:pPr/>
              <a:t>20</a:t>
            </a:fld>
            <a:endParaRPr lang="en-US" sz="1400">
              <a:latin typeface="Arial Narrow" charset="0"/>
            </a:endParaRPr>
          </a:p>
        </p:txBody>
      </p:sp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Algebraic/Boolean Manipulation</a:t>
            </a:r>
          </a:p>
        </p:txBody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Apply algebraic and Boolean identities to simplify expression</a:t>
            </a:r>
          </a:p>
          <a:p>
            <a:pPr lvl="1">
              <a:defRPr/>
            </a:pPr>
            <a:r>
              <a:rPr lang="en-US" dirty="0"/>
              <a:t>Example:</a:t>
            </a:r>
          </a:p>
        </p:txBody>
      </p:sp>
      <p:graphicFrame>
        <p:nvGraphicFramePr>
          <p:cNvPr id="3789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710734"/>
              </p:ext>
            </p:extLst>
          </p:nvPr>
        </p:nvGraphicFramePr>
        <p:xfrm>
          <a:off x="2581051" y="1724025"/>
          <a:ext cx="43672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4" imgW="1485900" imgH="190500" progId="Equation.3">
                  <p:embed/>
                </p:oleObj>
              </mc:Choice>
              <mc:Fallback>
                <p:oleObj name="Equation" r:id="rId4" imgW="1485900" imgH="190500" progId="Equation.3">
                  <p:embed/>
                  <p:pic>
                    <p:nvPicPr>
                      <p:cNvPr id="3789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051" y="1724025"/>
                        <a:ext cx="436721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24150"/>
            <a:ext cx="70485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5990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CD9C8A-E8A2-0444-96AC-F42107674B8B}" type="slidenum">
              <a:rPr lang="en-US" sz="1400">
                <a:latin typeface="Arial Narrow" charset="0"/>
              </a:rPr>
              <a:pPr/>
              <a:t>21</a:t>
            </a:fld>
            <a:endParaRPr lang="en-US" sz="1400">
              <a:latin typeface="Arial Narrow" charset="0"/>
            </a:endParaRPr>
          </a:p>
        </p:txBody>
      </p:sp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Simplification Example</a:t>
            </a:r>
          </a:p>
        </p:txBody>
      </p:sp>
      <p:graphicFrame>
        <p:nvGraphicFramePr>
          <p:cNvPr id="39939" name="Object 2"/>
          <p:cNvGraphicFramePr>
            <a:graphicFrameLocks noChangeAspect="1"/>
          </p:cNvGraphicFramePr>
          <p:nvPr/>
        </p:nvGraphicFramePr>
        <p:xfrm>
          <a:off x="685800" y="1266825"/>
          <a:ext cx="4367213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Equation" r:id="rId4" imgW="1485900" imgH="190500" progId="Equation.3">
                  <p:embed/>
                </p:oleObj>
              </mc:Choice>
              <mc:Fallback>
                <p:oleObj name="Equation" r:id="rId4" imgW="1485900" imgH="190500" progId="Equation.3">
                  <p:embed/>
                  <p:pic>
                    <p:nvPicPr>
                      <p:cNvPr id="3993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66825"/>
                        <a:ext cx="4367213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3"/>
          <p:cNvGraphicFramePr>
            <a:graphicFrameLocks noChangeAspect="1"/>
          </p:cNvGraphicFramePr>
          <p:nvPr/>
        </p:nvGraphicFramePr>
        <p:xfrm>
          <a:off x="762000" y="2667000"/>
          <a:ext cx="4254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Equation" r:id="rId6" imgW="1447800" imgH="228600" progId="Equation.3">
                  <p:embed/>
                </p:oleObj>
              </mc:Choice>
              <mc:Fallback>
                <p:oleObj name="Equation" r:id="rId6" imgW="1447800" imgH="228600" progId="Equation.3">
                  <p:embed/>
                  <p:pic>
                    <p:nvPicPr>
                      <p:cNvPr id="3994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667000"/>
                        <a:ext cx="4254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4"/>
          <p:cNvGraphicFramePr>
            <a:graphicFrameLocks noChangeAspect="1"/>
          </p:cNvGraphicFramePr>
          <p:nvPr>
            <p:extLst/>
          </p:nvPr>
        </p:nvGraphicFramePr>
        <p:xfrm>
          <a:off x="947738" y="4210050"/>
          <a:ext cx="2798762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Equation" r:id="rId8" imgW="952500" imgH="177800" progId="Equation.3">
                  <p:embed/>
                </p:oleObj>
              </mc:Choice>
              <mc:Fallback>
                <p:oleObj name="Equation" r:id="rId8" imgW="952500" imgH="177800" progId="Equation.3">
                  <p:embed/>
                  <p:pic>
                    <p:nvPicPr>
                      <p:cNvPr id="3994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8" y="4210050"/>
                        <a:ext cx="2798762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5"/>
          <p:cNvGraphicFramePr>
            <a:graphicFrameLocks noChangeAspect="1"/>
          </p:cNvGraphicFramePr>
          <p:nvPr/>
        </p:nvGraphicFramePr>
        <p:xfrm>
          <a:off x="838200" y="5524500"/>
          <a:ext cx="27241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Equation" r:id="rId10" imgW="927100" imgH="190500" progId="Equation.3">
                  <p:embed/>
                </p:oleObj>
              </mc:Choice>
              <mc:Fallback>
                <p:oleObj name="Equation" r:id="rId10" imgW="927100" imgH="190500" progId="Equation.3">
                  <p:embed/>
                  <p:pic>
                    <p:nvPicPr>
                      <p:cNvPr id="399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524500"/>
                        <a:ext cx="27241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43" name="Group 13"/>
          <p:cNvGrpSpPr>
            <a:grpSpLocks/>
          </p:cNvGrpSpPr>
          <p:nvPr/>
        </p:nvGrpSpPr>
        <p:grpSpPr bwMode="auto">
          <a:xfrm>
            <a:off x="3135313" y="2028825"/>
            <a:ext cx="5953125" cy="485775"/>
            <a:chOff x="1632" y="1536"/>
            <a:chExt cx="3750" cy="306"/>
          </a:xfrm>
        </p:grpSpPr>
        <p:pic>
          <p:nvPicPr>
            <p:cNvPr id="39950" name="Picture 5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1536"/>
              <a:ext cx="3222" cy="306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951" name="Text Box 10"/>
            <p:cNvSpPr txBox="1">
              <a:spLocks noChangeArrowheads="1"/>
            </p:cNvSpPr>
            <p:nvPr/>
          </p:nvSpPr>
          <p:spPr bwMode="auto">
            <a:xfrm>
              <a:off x="1632" y="1584"/>
              <a:ext cx="4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hlink"/>
                  </a:solidFill>
                </a:rPr>
                <a:t>Apply</a:t>
              </a:r>
            </a:p>
          </p:txBody>
        </p:sp>
      </p:grpSp>
      <p:grpSp>
        <p:nvGrpSpPr>
          <p:cNvPr id="39944" name="Group 14"/>
          <p:cNvGrpSpPr>
            <a:grpSpLocks/>
          </p:cNvGrpSpPr>
          <p:nvPr/>
        </p:nvGrpSpPr>
        <p:grpSpPr bwMode="auto">
          <a:xfrm>
            <a:off x="3135313" y="3505200"/>
            <a:ext cx="3552825" cy="504825"/>
            <a:chOff x="1728" y="2304"/>
            <a:chExt cx="2238" cy="318"/>
          </a:xfrm>
        </p:grpSpPr>
        <p:pic>
          <p:nvPicPr>
            <p:cNvPr id="39948" name="Picture 8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" y="2304"/>
              <a:ext cx="1806" cy="318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949" name="Text Box 11"/>
            <p:cNvSpPr txBox="1">
              <a:spLocks noChangeArrowheads="1"/>
            </p:cNvSpPr>
            <p:nvPr/>
          </p:nvSpPr>
          <p:spPr bwMode="auto">
            <a:xfrm>
              <a:off x="1728" y="2358"/>
              <a:ext cx="4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hlink"/>
                  </a:solidFill>
                </a:rPr>
                <a:t>Apply</a:t>
              </a:r>
            </a:p>
          </p:txBody>
        </p:sp>
      </p:grpSp>
      <p:grpSp>
        <p:nvGrpSpPr>
          <p:cNvPr id="39945" name="Group 15"/>
          <p:cNvGrpSpPr>
            <a:grpSpLocks/>
          </p:cNvGrpSpPr>
          <p:nvPr/>
        </p:nvGrpSpPr>
        <p:grpSpPr bwMode="auto">
          <a:xfrm>
            <a:off x="3135313" y="4991100"/>
            <a:ext cx="3629025" cy="523875"/>
            <a:chOff x="1776" y="3024"/>
            <a:chExt cx="2286" cy="330"/>
          </a:xfrm>
        </p:grpSpPr>
        <p:pic>
          <p:nvPicPr>
            <p:cNvPr id="39946" name="Picture 9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3024"/>
              <a:ext cx="1806" cy="330"/>
            </a:xfrm>
            <a:prstGeom prst="rect">
              <a:avLst/>
            </a:prstGeom>
            <a:noFill/>
            <a:ln w="127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947" name="Text Box 12"/>
            <p:cNvSpPr txBox="1">
              <a:spLocks noChangeArrowheads="1"/>
            </p:cNvSpPr>
            <p:nvPr/>
          </p:nvSpPr>
          <p:spPr bwMode="auto">
            <a:xfrm>
              <a:off x="1776" y="3072"/>
              <a:ext cx="4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chemeClr val="hlink"/>
                  </a:solidFill>
                </a:rPr>
                <a:t>Apply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672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7405998-7340-B441-808E-85AA939098DA}" type="slidenum">
              <a:rPr lang="en-US" sz="1400">
                <a:latin typeface="Arial Narrow" charset="0"/>
              </a:rPr>
              <a:pPr/>
              <a:t>22</a:t>
            </a:fld>
            <a:endParaRPr lang="en-US" sz="1400">
              <a:latin typeface="Arial Narrow" charset="0"/>
            </a:endParaRPr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Fewer Gates</a:t>
            </a:r>
          </a:p>
        </p:txBody>
      </p:sp>
      <p:graphicFrame>
        <p:nvGraphicFramePr>
          <p:cNvPr id="4198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415995"/>
              </p:ext>
            </p:extLst>
          </p:nvPr>
        </p:nvGraphicFramePr>
        <p:xfrm>
          <a:off x="2886075" y="1235918"/>
          <a:ext cx="27241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4" imgW="927100" imgH="190500" progId="Equation.3">
                  <p:embed/>
                </p:oleObj>
              </mc:Choice>
              <mc:Fallback>
                <p:oleObj name="Equation" r:id="rId4" imgW="927100" imgH="190500" progId="Equation.3">
                  <p:embed/>
                  <p:pic>
                    <p:nvPicPr>
                      <p:cNvPr id="4198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075" y="1235918"/>
                        <a:ext cx="27241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78893"/>
            <a:ext cx="8162925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4198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21250"/>
            <a:ext cx="4191000" cy="193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930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2077827"/>
            <a:ext cx="8534400" cy="646323"/>
          </a:xfrm>
        </p:spPr>
        <p:txBody>
          <a:bodyPr/>
          <a:lstStyle/>
          <a:p>
            <a:r>
              <a:rPr lang="en-US" sz="3600" dirty="0"/>
              <a:t>From Truth Table to Gate-Level Circuit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97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Start with Functional Spec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We need to start somewhere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usually it’s the functional specification</a:t>
            </a:r>
          </a:p>
        </p:txBody>
      </p:sp>
      <p:grpSp>
        <p:nvGrpSpPr>
          <p:cNvPr id="19459" name="Group 4"/>
          <p:cNvGrpSpPr>
            <a:grpSpLocks/>
          </p:cNvGrpSpPr>
          <p:nvPr/>
        </p:nvGrpSpPr>
        <p:grpSpPr bwMode="auto">
          <a:xfrm>
            <a:off x="1651000" y="2348880"/>
            <a:ext cx="3149600" cy="1600200"/>
            <a:chOff x="1813" y="1680"/>
            <a:chExt cx="1984" cy="1008"/>
          </a:xfrm>
        </p:grpSpPr>
        <p:sp>
          <p:nvSpPr>
            <p:cNvPr id="19464" name="Rectangle 5"/>
            <p:cNvSpPr>
              <a:spLocks noChangeArrowheads="1"/>
            </p:cNvSpPr>
            <p:nvPr/>
          </p:nvSpPr>
          <p:spPr bwMode="auto">
            <a:xfrm>
              <a:off x="1928" y="1728"/>
              <a:ext cx="1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A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19465" name="Rectangle 6"/>
            <p:cNvSpPr>
              <a:spLocks noChangeArrowheads="1"/>
            </p:cNvSpPr>
            <p:nvPr/>
          </p:nvSpPr>
          <p:spPr bwMode="auto">
            <a:xfrm>
              <a:off x="1945" y="2024"/>
              <a:ext cx="1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B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19466" name="Rectangle 7"/>
            <p:cNvSpPr>
              <a:spLocks noChangeArrowheads="1"/>
            </p:cNvSpPr>
            <p:nvPr/>
          </p:nvSpPr>
          <p:spPr bwMode="auto">
            <a:xfrm>
              <a:off x="3532" y="1920"/>
              <a:ext cx="12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Y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grpSp>
          <p:nvGrpSpPr>
            <p:cNvPr id="19467" name="Group 8"/>
            <p:cNvGrpSpPr>
              <a:grpSpLocks/>
            </p:cNvGrpSpPr>
            <p:nvPr/>
          </p:nvGrpSpPr>
          <p:grpSpPr bwMode="auto">
            <a:xfrm>
              <a:off x="2226" y="1680"/>
              <a:ext cx="1169" cy="1008"/>
              <a:chOff x="2304" y="2640"/>
              <a:chExt cx="1169" cy="624"/>
            </a:xfrm>
          </p:grpSpPr>
          <p:sp>
            <p:nvSpPr>
              <p:cNvPr id="19473" name="Rectangle 9"/>
              <p:cNvSpPr>
                <a:spLocks noChangeArrowheads="1"/>
              </p:cNvSpPr>
              <p:nvPr/>
            </p:nvSpPr>
            <p:spPr bwMode="auto">
              <a:xfrm>
                <a:off x="2304" y="2640"/>
                <a:ext cx="1169" cy="624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19474" name="Text Box 10"/>
              <p:cNvSpPr txBox="1">
                <a:spLocks noChangeArrowheads="1"/>
              </p:cNvSpPr>
              <p:nvPr/>
            </p:nvSpPr>
            <p:spPr bwMode="auto">
              <a:xfrm>
                <a:off x="2442" y="2752"/>
                <a:ext cx="932" cy="3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latin typeface="Comic Sans MS" charset="0"/>
                    <a:cs typeface="Tahoma" charset="0"/>
                  </a:rPr>
                  <a:t>If C is 1 then</a:t>
                </a:r>
                <a:br>
                  <a:rPr lang="en-US" sz="1400" dirty="0">
                    <a:latin typeface="Comic Sans MS" charset="0"/>
                    <a:cs typeface="Tahoma" charset="0"/>
                  </a:rPr>
                </a:br>
                <a:r>
                  <a:rPr lang="en-US" sz="1400" dirty="0">
                    <a:latin typeface="Comic Sans MS" charset="0"/>
                    <a:cs typeface="Tahoma" charset="0"/>
                  </a:rPr>
                  <a:t>copy B to Y,</a:t>
                </a:r>
                <a:br>
                  <a:rPr lang="en-US" sz="1400" dirty="0">
                    <a:latin typeface="Comic Sans MS" charset="0"/>
                    <a:cs typeface="Tahoma" charset="0"/>
                  </a:rPr>
                </a:br>
                <a:r>
                  <a:rPr lang="en-US" sz="1400" dirty="0">
                    <a:latin typeface="Comic Sans MS" charset="0"/>
                    <a:cs typeface="Tahoma" charset="0"/>
                  </a:rPr>
                  <a:t>otherwise copy</a:t>
                </a:r>
                <a:br>
                  <a:rPr lang="en-US" sz="1400" dirty="0">
                    <a:latin typeface="Comic Sans MS" charset="0"/>
                    <a:cs typeface="Tahoma" charset="0"/>
                  </a:rPr>
                </a:br>
                <a:r>
                  <a:rPr lang="en-US" sz="1400" dirty="0">
                    <a:latin typeface="Comic Sans MS" charset="0"/>
                    <a:cs typeface="Tahoma" charset="0"/>
                  </a:rPr>
                  <a:t>A to Y</a:t>
                </a:r>
              </a:p>
            </p:txBody>
          </p:sp>
        </p:grpSp>
        <p:sp>
          <p:nvSpPr>
            <p:cNvPr id="19468" name="Rectangle 11"/>
            <p:cNvSpPr>
              <a:spLocks noChangeArrowheads="1"/>
            </p:cNvSpPr>
            <p:nvPr/>
          </p:nvSpPr>
          <p:spPr bwMode="auto">
            <a:xfrm>
              <a:off x="1946" y="2321"/>
              <a:ext cx="11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C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19469" name="Line 12"/>
            <p:cNvSpPr>
              <a:spLocks noChangeShapeType="1"/>
            </p:cNvSpPr>
            <p:nvPr/>
          </p:nvSpPr>
          <p:spPr bwMode="auto">
            <a:xfrm flipH="1">
              <a:off x="1824" y="1955"/>
              <a:ext cx="4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Line 13"/>
            <p:cNvSpPr>
              <a:spLocks noChangeShapeType="1"/>
            </p:cNvSpPr>
            <p:nvPr/>
          </p:nvSpPr>
          <p:spPr bwMode="auto">
            <a:xfrm flipH="1">
              <a:off x="1824" y="2259"/>
              <a:ext cx="4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Line 14"/>
            <p:cNvSpPr>
              <a:spLocks noChangeShapeType="1"/>
            </p:cNvSpPr>
            <p:nvPr/>
          </p:nvSpPr>
          <p:spPr bwMode="auto">
            <a:xfrm flipH="1">
              <a:off x="1813" y="2544"/>
              <a:ext cx="4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Line 15"/>
            <p:cNvSpPr>
              <a:spLocks noChangeShapeType="1"/>
            </p:cNvSpPr>
            <p:nvPr/>
          </p:nvSpPr>
          <p:spPr bwMode="auto">
            <a:xfrm flipH="1">
              <a:off x="3395" y="2160"/>
              <a:ext cx="4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0" name="Text Box 16"/>
          <p:cNvSpPr txBox="1">
            <a:spLocks noChangeArrowheads="1"/>
          </p:cNvSpPr>
          <p:nvPr/>
        </p:nvSpPr>
        <p:spPr bwMode="auto">
          <a:xfrm>
            <a:off x="1219200" y="4322873"/>
            <a:ext cx="4343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Comic Sans MS" charset="0"/>
                <a:cs typeface="Tahoma" charset="0"/>
              </a:rPr>
              <a:t>First step is to translate a verbal description into a tabular form.  Any combinational function can be represented as a</a:t>
            </a:r>
            <a:r>
              <a:rPr lang="en-US" altLang="ja-JP" sz="1600" b="0" dirty="0">
                <a:latin typeface="Comic Sans MS" charset="0"/>
                <a:cs typeface="Tahoma" charset="0"/>
              </a:rPr>
              <a:t> </a:t>
            </a:r>
            <a:r>
              <a:rPr lang="ja-JP" altLang="en-US" sz="1600" b="0" dirty="0">
                <a:latin typeface="Comic Sans MS" charset="0"/>
                <a:cs typeface="Tahoma" charset="0"/>
              </a:rPr>
              <a:t>“</a:t>
            </a:r>
            <a:r>
              <a:rPr lang="en-US" altLang="ja-JP" sz="1600" dirty="0">
                <a:latin typeface="Comic Sans MS" charset="0"/>
                <a:cs typeface="Tahoma" charset="0"/>
              </a:rPr>
              <a:t>truth table.</a:t>
            </a:r>
            <a:r>
              <a:rPr lang="ja-JP" altLang="en-US" sz="1600" b="0" dirty="0">
                <a:latin typeface="Comic Sans MS" charset="0"/>
                <a:cs typeface="Tahoma" charset="0"/>
              </a:rPr>
              <a:t>”</a:t>
            </a:r>
            <a:endParaRPr lang="en-US" altLang="ja-JP" sz="1600" b="0" dirty="0">
              <a:latin typeface="Comic Sans MS" charset="0"/>
              <a:cs typeface="Tahoma" charset="0"/>
            </a:endParaRPr>
          </a:p>
          <a:p>
            <a:pPr algn="l"/>
            <a:endParaRPr lang="en-US" sz="1600" b="0" dirty="0">
              <a:latin typeface="Comic Sans MS" charset="0"/>
              <a:cs typeface="Tahoma" charset="0"/>
            </a:endParaRPr>
          </a:p>
          <a:p>
            <a:pPr algn="l"/>
            <a:r>
              <a:rPr lang="en-US" sz="1600" b="0" dirty="0">
                <a:latin typeface="Comic Sans MS" charset="0"/>
                <a:cs typeface="Tahoma" charset="0"/>
              </a:rPr>
              <a:t>A truth table lists the output(s) for each combination of inputs.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6130925" y="2564904"/>
            <a:ext cx="1976438" cy="3875088"/>
            <a:chOff x="3862" y="1814"/>
            <a:chExt cx="1245" cy="2441"/>
          </a:xfrm>
        </p:grpSpPr>
        <p:graphicFrame>
          <p:nvGraphicFramePr>
            <p:cNvPr id="19462" name="Object 39"/>
            <p:cNvGraphicFramePr>
              <a:graphicFrameLocks noChangeAspect="1"/>
            </p:cNvGraphicFramePr>
            <p:nvPr/>
          </p:nvGraphicFramePr>
          <p:xfrm>
            <a:off x="3862" y="2241"/>
            <a:ext cx="1245" cy="20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2" name="Document" r:id="rId4" imgW="1976628" imgH="3200400" progId="Word.Document.8">
                    <p:embed/>
                  </p:oleObj>
                </mc:Choice>
                <mc:Fallback>
                  <p:oleObj name="Document" r:id="rId4" imgW="1976628" imgH="3200400" progId="Word.Document.8">
                    <p:embed/>
                    <p:pic>
                      <p:nvPicPr>
                        <p:cNvPr id="19462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2" y="2241"/>
                          <a:ext cx="1245" cy="20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3" name="Text Box 40"/>
            <p:cNvSpPr txBox="1">
              <a:spLocks noChangeArrowheads="1"/>
            </p:cNvSpPr>
            <p:nvPr/>
          </p:nvSpPr>
          <p:spPr bwMode="auto">
            <a:xfrm>
              <a:off x="3864" y="1814"/>
              <a:ext cx="12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Comic Sans MS" charset="0"/>
                  <a:cs typeface="Tahoma" charset="0"/>
                </a:rPr>
                <a:t>Truth Table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112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>
                <a:ea typeface="Tahoma"/>
              </a:rPr>
              <a:t>We Can Make Most Gates Out of Others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 1:  B &gt; A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Output Y is 1 if and only if B is 1 AND A is 0</a:t>
            </a:r>
          </a:p>
          <a:p>
            <a:pPr marL="457200" lvl="1" indent="0"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  Y = B AND (NOT(A))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grpSp>
        <p:nvGrpSpPr>
          <p:cNvPr id="21507" name="Group 179"/>
          <p:cNvGrpSpPr>
            <a:grpSpLocks/>
          </p:cNvGrpSpPr>
          <p:nvPr/>
        </p:nvGrpSpPr>
        <p:grpSpPr bwMode="auto">
          <a:xfrm>
            <a:off x="6477000" y="2816324"/>
            <a:ext cx="1277937" cy="2628900"/>
            <a:chOff x="785" y="864"/>
            <a:chExt cx="805" cy="1656"/>
          </a:xfrm>
        </p:grpSpPr>
        <p:graphicFrame>
          <p:nvGraphicFramePr>
            <p:cNvPr id="21576" name="Object 4"/>
            <p:cNvGraphicFramePr>
              <a:graphicFrameLocks noChangeAspect="1"/>
            </p:cNvGraphicFramePr>
            <p:nvPr/>
          </p:nvGraphicFramePr>
          <p:xfrm>
            <a:off x="785" y="1105"/>
            <a:ext cx="805" cy="1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6" name="Document" r:id="rId4" imgW="1274064" imgH="2246376" progId="Word.Document.8">
                    <p:embed/>
                  </p:oleObj>
                </mc:Choice>
                <mc:Fallback>
                  <p:oleObj name="Document" r:id="rId4" imgW="1274064" imgH="2246376" progId="Word.Document.8">
                    <p:embed/>
                    <p:pic>
                      <p:nvPicPr>
                        <p:cNvPr id="21576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5" y="1105"/>
                          <a:ext cx="805" cy="14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77" name="Text Box 6"/>
            <p:cNvSpPr txBox="1">
              <a:spLocks noChangeArrowheads="1"/>
            </p:cNvSpPr>
            <p:nvPr/>
          </p:nvSpPr>
          <p:spPr bwMode="auto">
            <a:xfrm>
              <a:off x="957" y="864"/>
              <a:ext cx="4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Comic Sans MS" charset="0"/>
                  <a:cs typeface="Tahoma" charset="0"/>
                </a:rPr>
                <a:t>B&gt;A</a:t>
              </a:r>
            </a:p>
          </p:txBody>
        </p:sp>
      </p:grpSp>
      <p:grpSp>
        <p:nvGrpSpPr>
          <p:cNvPr id="21508" name="Group 110"/>
          <p:cNvGrpSpPr>
            <a:grpSpLocks/>
          </p:cNvGrpSpPr>
          <p:nvPr/>
        </p:nvGrpSpPr>
        <p:grpSpPr bwMode="auto">
          <a:xfrm>
            <a:off x="1295400" y="3237707"/>
            <a:ext cx="2722563" cy="763588"/>
            <a:chOff x="384" y="2448"/>
            <a:chExt cx="1715" cy="481"/>
          </a:xfrm>
        </p:grpSpPr>
        <p:grpSp>
          <p:nvGrpSpPr>
            <p:cNvPr id="21561" name="Group 27"/>
            <p:cNvGrpSpPr>
              <a:grpSpLocks noChangeAspect="1"/>
            </p:cNvGrpSpPr>
            <p:nvPr/>
          </p:nvGrpSpPr>
          <p:grpSpPr bwMode="auto">
            <a:xfrm>
              <a:off x="1119" y="2584"/>
              <a:ext cx="777" cy="345"/>
              <a:chOff x="2304" y="7200"/>
              <a:chExt cx="1296" cy="576"/>
            </a:xfrm>
          </p:grpSpPr>
          <p:sp>
            <p:nvSpPr>
              <p:cNvPr id="21572" name="Freeform 28"/>
              <p:cNvSpPr>
                <a:spLocks noChangeAspect="1"/>
              </p:cNvSpPr>
              <p:nvPr/>
            </p:nvSpPr>
            <p:spPr bwMode="auto">
              <a:xfrm>
                <a:off x="2592" y="7200"/>
                <a:ext cx="723" cy="576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576 h 576"/>
                  <a:gd name="T4" fmla="*/ 432 w 723"/>
                  <a:gd name="T5" fmla="*/ 576 h 576"/>
                  <a:gd name="T6" fmla="*/ 489 w 723"/>
                  <a:gd name="T7" fmla="*/ 573 h 576"/>
                  <a:gd name="T8" fmla="*/ 555 w 723"/>
                  <a:gd name="T9" fmla="*/ 549 h 576"/>
                  <a:gd name="T10" fmla="*/ 591 w 723"/>
                  <a:gd name="T11" fmla="*/ 525 h 576"/>
                  <a:gd name="T12" fmla="*/ 627 w 723"/>
                  <a:gd name="T13" fmla="*/ 501 h 576"/>
                  <a:gd name="T14" fmla="*/ 681 w 723"/>
                  <a:gd name="T15" fmla="*/ 435 h 576"/>
                  <a:gd name="T16" fmla="*/ 711 w 723"/>
                  <a:gd name="T17" fmla="*/ 363 h 576"/>
                  <a:gd name="T18" fmla="*/ 723 w 723"/>
                  <a:gd name="T19" fmla="*/ 285 h 576"/>
                  <a:gd name="T20" fmla="*/ 711 w 723"/>
                  <a:gd name="T21" fmla="*/ 213 h 576"/>
                  <a:gd name="T22" fmla="*/ 687 w 723"/>
                  <a:gd name="T23" fmla="*/ 147 h 576"/>
                  <a:gd name="T24" fmla="*/ 639 w 723"/>
                  <a:gd name="T25" fmla="*/ 87 h 576"/>
                  <a:gd name="T26" fmla="*/ 585 w 723"/>
                  <a:gd name="T27" fmla="*/ 45 h 576"/>
                  <a:gd name="T28" fmla="*/ 549 w 723"/>
                  <a:gd name="T29" fmla="*/ 27 h 576"/>
                  <a:gd name="T30" fmla="*/ 513 w 723"/>
                  <a:gd name="T31" fmla="*/ 15 h 576"/>
                  <a:gd name="T32" fmla="*/ 477 w 723"/>
                  <a:gd name="T33" fmla="*/ 3 h 576"/>
                  <a:gd name="T34" fmla="*/ 432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3" name="Line 29"/>
              <p:cNvSpPr>
                <a:spLocks noChangeAspect="1" noChangeShapeType="1"/>
              </p:cNvSpPr>
              <p:nvPr/>
            </p:nvSpPr>
            <p:spPr bwMode="auto">
              <a:xfrm>
                <a:off x="3312" y="7488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4" name="Line 30"/>
              <p:cNvSpPr>
                <a:spLocks noChangeAspect="1" noChangeShapeType="1"/>
              </p:cNvSpPr>
              <p:nvPr/>
            </p:nvSpPr>
            <p:spPr bwMode="auto">
              <a:xfrm>
                <a:off x="2304" y="7344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5" name="Line 31"/>
              <p:cNvSpPr>
                <a:spLocks noChangeAspect="1" noChangeShapeType="1"/>
              </p:cNvSpPr>
              <p:nvPr/>
            </p:nvSpPr>
            <p:spPr bwMode="auto">
              <a:xfrm>
                <a:off x="2304" y="7632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62" name="Group 32"/>
            <p:cNvGrpSpPr>
              <a:grpSpLocks noChangeAspect="1"/>
            </p:cNvGrpSpPr>
            <p:nvPr/>
          </p:nvGrpSpPr>
          <p:grpSpPr bwMode="auto">
            <a:xfrm>
              <a:off x="601" y="2579"/>
              <a:ext cx="518" cy="173"/>
              <a:chOff x="7920" y="4176"/>
              <a:chExt cx="864" cy="288"/>
            </a:xfrm>
          </p:grpSpPr>
          <p:sp>
            <p:nvSpPr>
              <p:cNvPr id="21568" name="Freeform 33"/>
              <p:cNvSpPr>
                <a:spLocks noChangeAspect="1"/>
              </p:cNvSpPr>
              <p:nvPr/>
            </p:nvSpPr>
            <p:spPr bwMode="auto">
              <a:xfrm>
                <a:off x="8208" y="4176"/>
                <a:ext cx="288" cy="288"/>
              </a:xfrm>
              <a:custGeom>
                <a:avLst/>
                <a:gdLst>
                  <a:gd name="T0" fmla="*/ 288 w 288"/>
                  <a:gd name="T1" fmla="*/ 144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144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144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144"/>
                    </a:lnTo>
                    <a:close/>
                  </a:path>
                </a:pathLst>
              </a:cu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9" name="Line 34"/>
              <p:cNvSpPr>
                <a:spLocks noChangeAspect="1" noChangeShapeType="1"/>
              </p:cNvSpPr>
              <p:nvPr/>
            </p:nvSpPr>
            <p:spPr bwMode="auto">
              <a:xfrm flipH="1">
                <a:off x="7920" y="432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0" name="Line 35"/>
              <p:cNvSpPr>
                <a:spLocks noChangeAspect="1" noChangeShapeType="1"/>
              </p:cNvSpPr>
              <p:nvPr/>
            </p:nvSpPr>
            <p:spPr bwMode="auto">
              <a:xfrm flipH="1">
                <a:off x="8496" y="432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1" name="Oval 36"/>
              <p:cNvSpPr>
                <a:spLocks noChangeAspect="1" noChangeArrowheads="1"/>
              </p:cNvSpPr>
              <p:nvPr/>
            </p:nvSpPr>
            <p:spPr bwMode="auto">
              <a:xfrm>
                <a:off x="8496" y="4248"/>
                <a:ext cx="144" cy="14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21563" name="Line 37"/>
            <p:cNvSpPr>
              <a:spLocks noChangeAspect="1" noChangeShapeType="1"/>
            </p:cNvSpPr>
            <p:nvPr/>
          </p:nvSpPr>
          <p:spPr bwMode="auto">
            <a:xfrm flipH="1">
              <a:off x="601" y="2843"/>
              <a:ext cx="51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Line 38"/>
            <p:cNvSpPr>
              <a:spLocks noChangeAspect="1" noChangeShapeType="1"/>
            </p:cNvSpPr>
            <p:nvPr/>
          </p:nvSpPr>
          <p:spPr bwMode="auto">
            <a:xfrm>
              <a:off x="1896" y="2757"/>
              <a:ext cx="17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Text Box 39"/>
            <p:cNvSpPr txBox="1">
              <a:spLocks noChangeArrowheads="1"/>
            </p:cNvSpPr>
            <p:nvPr/>
          </p:nvSpPr>
          <p:spPr bwMode="auto">
            <a:xfrm>
              <a:off x="384" y="2448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A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21566" name="Text Box 40"/>
            <p:cNvSpPr txBox="1">
              <a:spLocks noChangeArrowheads="1"/>
            </p:cNvSpPr>
            <p:nvPr/>
          </p:nvSpPr>
          <p:spPr bwMode="auto">
            <a:xfrm>
              <a:off x="384" y="2673"/>
              <a:ext cx="2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B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21567" name="Text Box 41"/>
            <p:cNvSpPr txBox="1">
              <a:spLocks noChangeArrowheads="1"/>
            </p:cNvSpPr>
            <p:nvPr/>
          </p:nvSpPr>
          <p:spPr bwMode="auto">
            <a:xfrm>
              <a:off x="1895" y="2501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y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715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>
                <a:ea typeface="Tahoma"/>
              </a:rPr>
              <a:t>We Can Make Most Gates Out of Others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Example 2:  A XOR B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Output Y is 1 if and only if …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 is 1 AND A is 0  --OR—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 is 0 AND A is 1</a:t>
            </a:r>
          </a:p>
          <a:p>
            <a:pPr marL="457200" lvl="1" indent="0"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  Y = 	B AND (NOT(A)) OR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  <a:sym typeface="Wingdings"/>
              </a:rPr>
              <a:t>		A AND (NOT(B))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grpSp>
        <p:nvGrpSpPr>
          <p:cNvPr id="23" name="Group 178"/>
          <p:cNvGrpSpPr>
            <a:grpSpLocks/>
          </p:cNvGrpSpPr>
          <p:nvPr/>
        </p:nvGrpSpPr>
        <p:grpSpPr bwMode="auto">
          <a:xfrm>
            <a:off x="6884787" y="1380550"/>
            <a:ext cx="1277938" cy="2630487"/>
            <a:chOff x="1968" y="863"/>
            <a:chExt cx="805" cy="1657"/>
          </a:xfrm>
        </p:grpSpPr>
        <p:graphicFrame>
          <p:nvGraphicFramePr>
            <p:cNvPr id="24" name="Object 111"/>
            <p:cNvGraphicFramePr>
              <a:graphicFrameLocks noChangeAspect="1"/>
            </p:cNvGraphicFramePr>
            <p:nvPr/>
          </p:nvGraphicFramePr>
          <p:xfrm>
            <a:off x="1968" y="1105"/>
            <a:ext cx="805" cy="1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90" name="Document" r:id="rId4" imgW="1274064" imgH="2246376" progId="Word.Document.8">
                    <p:embed/>
                  </p:oleObj>
                </mc:Choice>
                <mc:Fallback>
                  <p:oleObj name="Document" r:id="rId4" imgW="1274064" imgH="2246376" progId="Word.Document.8">
                    <p:embed/>
                    <p:pic>
                      <p:nvPicPr>
                        <p:cNvPr id="24" name="Object 1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1105"/>
                          <a:ext cx="805" cy="14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 Box 112"/>
            <p:cNvSpPr txBox="1">
              <a:spLocks noChangeArrowheads="1"/>
            </p:cNvSpPr>
            <p:nvPr/>
          </p:nvSpPr>
          <p:spPr bwMode="auto">
            <a:xfrm>
              <a:off x="2119" y="863"/>
              <a:ext cx="53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Comic Sans MS" charset="0"/>
                  <a:cs typeface="Tahoma" charset="0"/>
                </a:rPr>
                <a:t>XOR</a:t>
              </a:r>
            </a:p>
          </p:txBody>
        </p:sp>
      </p:grpSp>
      <p:grpSp>
        <p:nvGrpSpPr>
          <p:cNvPr id="26" name="Group 176"/>
          <p:cNvGrpSpPr>
            <a:grpSpLocks/>
          </p:cNvGrpSpPr>
          <p:nvPr/>
        </p:nvGrpSpPr>
        <p:grpSpPr bwMode="auto">
          <a:xfrm>
            <a:off x="688581" y="4076963"/>
            <a:ext cx="3836988" cy="1804988"/>
            <a:chOff x="2960" y="1206"/>
            <a:chExt cx="2417" cy="1137"/>
          </a:xfrm>
        </p:grpSpPr>
        <p:grpSp>
          <p:nvGrpSpPr>
            <p:cNvPr id="27" name="Group 114"/>
            <p:cNvGrpSpPr>
              <a:grpSpLocks noChangeAspect="1"/>
            </p:cNvGrpSpPr>
            <p:nvPr/>
          </p:nvGrpSpPr>
          <p:grpSpPr bwMode="auto">
            <a:xfrm>
              <a:off x="3711" y="1288"/>
              <a:ext cx="777" cy="345"/>
              <a:chOff x="2304" y="7200"/>
              <a:chExt cx="1296" cy="576"/>
            </a:xfrm>
          </p:grpSpPr>
          <p:sp>
            <p:nvSpPr>
              <p:cNvPr id="60" name="Freeform 115"/>
              <p:cNvSpPr>
                <a:spLocks noChangeAspect="1"/>
              </p:cNvSpPr>
              <p:nvPr/>
            </p:nvSpPr>
            <p:spPr bwMode="auto">
              <a:xfrm>
                <a:off x="2592" y="7200"/>
                <a:ext cx="723" cy="576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576 h 576"/>
                  <a:gd name="T4" fmla="*/ 432 w 723"/>
                  <a:gd name="T5" fmla="*/ 576 h 576"/>
                  <a:gd name="T6" fmla="*/ 489 w 723"/>
                  <a:gd name="T7" fmla="*/ 573 h 576"/>
                  <a:gd name="T8" fmla="*/ 555 w 723"/>
                  <a:gd name="T9" fmla="*/ 549 h 576"/>
                  <a:gd name="T10" fmla="*/ 591 w 723"/>
                  <a:gd name="T11" fmla="*/ 525 h 576"/>
                  <a:gd name="T12" fmla="*/ 627 w 723"/>
                  <a:gd name="T13" fmla="*/ 501 h 576"/>
                  <a:gd name="T14" fmla="*/ 681 w 723"/>
                  <a:gd name="T15" fmla="*/ 435 h 576"/>
                  <a:gd name="T16" fmla="*/ 711 w 723"/>
                  <a:gd name="T17" fmla="*/ 363 h 576"/>
                  <a:gd name="T18" fmla="*/ 723 w 723"/>
                  <a:gd name="T19" fmla="*/ 285 h 576"/>
                  <a:gd name="T20" fmla="*/ 711 w 723"/>
                  <a:gd name="T21" fmla="*/ 213 h 576"/>
                  <a:gd name="T22" fmla="*/ 687 w 723"/>
                  <a:gd name="T23" fmla="*/ 147 h 576"/>
                  <a:gd name="T24" fmla="*/ 639 w 723"/>
                  <a:gd name="T25" fmla="*/ 87 h 576"/>
                  <a:gd name="T26" fmla="*/ 585 w 723"/>
                  <a:gd name="T27" fmla="*/ 45 h 576"/>
                  <a:gd name="T28" fmla="*/ 549 w 723"/>
                  <a:gd name="T29" fmla="*/ 27 h 576"/>
                  <a:gd name="T30" fmla="*/ 513 w 723"/>
                  <a:gd name="T31" fmla="*/ 15 h 576"/>
                  <a:gd name="T32" fmla="*/ 477 w 723"/>
                  <a:gd name="T33" fmla="*/ 3 h 576"/>
                  <a:gd name="T34" fmla="*/ 432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116"/>
              <p:cNvSpPr>
                <a:spLocks noChangeAspect="1" noChangeShapeType="1"/>
              </p:cNvSpPr>
              <p:nvPr/>
            </p:nvSpPr>
            <p:spPr bwMode="auto">
              <a:xfrm>
                <a:off x="3312" y="7488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117"/>
              <p:cNvSpPr>
                <a:spLocks noChangeAspect="1" noChangeShapeType="1"/>
              </p:cNvSpPr>
              <p:nvPr/>
            </p:nvSpPr>
            <p:spPr bwMode="auto">
              <a:xfrm>
                <a:off x="2304" y="7344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Line 118"/>
              <p:cNvSpPr>
                <a:spLocks noChangeAspect="1" noChangeShapeType="1"/>
              </p:cNvSpPr>
              <p:nvPr/>
            </p:nvSpPr>
            <p:spPr bwMode="auto">
              <a:xfrm>
                <a:off x="2304" y="7632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" name="Group 119"/>
            <p:cNvGrpSpPr>
              <a:grpSpLocks noChangeAspect="1"/>
            </p:cNvGrpSpPr>
            <p:nvPr/>
          </p:nvGrpSpPr>
          <p:grpSpPr bwMode="auto">
            <a:xfrm>
              <a:off x="3370" y="1288"/>
              <a:ext cx="518" cy="173"/>
              <a:chOff x="7920" y="4176"/>
              <a:chExt cx="864" cy="288"/>
            </a:xfrm>
          </p:grpSpPr>
          <p:sp>
            <p:nvSpPr>
              <p:cNvPr id="56" name="Freeform 120"/>
              <p:cNvSpPr>
                <a:spLocks noChangeAspect="1"/>
              </p:cNvSpPr>
              <p:nvPr/>
            </p:nvSpPr>
            <p:spPr bwMode="auto">
              <a:xfrm>
                <a:off x="8208" y="4176"/>
                <a:ext cx="288" cy="288"/>
              </a:xfrm>
              <a:custGeom>
                <a:avLst/>
                <a:gdLst>
                  <a:gd name="T0" fmla="*/ 288 w 288"/>
                  <a:gd name="T1" fmla="*/ 144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144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144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144"/>
                    </a:lnTo>
                    <a:close/>
                  </a:path>
                </a:pathLst>
              </a:cu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121"/>
              <p:cNvSpPr>
                <a:spLocks noChangeAspect="1" noChangeShapeType="1"/>
              </p:cNvSpPr>
              <p:nvPr/>
            </p:nvSpPr>
            <p:spPr bwMode="auto">
              <a:xfrm flipH="1">
                <a:off x="7920" y="432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Line 122"/>
              <p:cNvSpPr>
                <a:spLocks noChangeAspect="1" noChangeShapeType="1"/>
              </p:cNvSpPr>
              <p:nvPr/>
            </p:nvSpPr>
            <p:spPr bwMode="auto">
              <a:xfrm flipH="1">
                <a:off x="8496" y="432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Oval 123"/>
              <p:cNvSpPr>
                <a:spLocks noChangeAspect="1" noChangeArrowheads="1"/>
              </p:cNvSpPr>
              <p:nvPr/>
            </p:nvSpPr>
            <p:spPr bwMode="auto">
              <a:xfrm>
                <a:off x="8496" y="4248"/>
                <a:ext cx="144" cy="14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29" name="Line 124"/>
            <p:cNvSpPr>
              <a:spLocks noChangeAspect="1" noChangeShapeType="1"/>
            </p:cNvSpPr>
            <p:nvPr/>
          </p:nvSpPr>
          <p:spPr bwMode="auto">
            <a:xfrm flipH="1">
              <a:off x="3193" y="1547"/>
              <a:ext cx="51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126"/>
            <p:cNvSpPr txBox="1">
              <a:spLocks noChangeArrowheads="1"/>
            </p:cNvSpPr>
            <p:nvPr/>
          </p:nvSpPr>
          <p:spPr bwMode="auto">
            <a:xfrm>
              <a:off x="2960" y="1206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A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1" name="Text Box 127"/>
            <p:cNvSpPr txBox="1">
              <a:spLocks noChangeArrowheads="1"/>
            </p:cNvSpPr>
            <p:nvPr/>
          </p:nvSpPr>
          <p:spPr bwMode="auto">
            <a:xfrm>
              <a:off x="2976" y="1377"/>
              <a:ext cx="21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B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grpSp>
          <p:nvGrpSpPr>
            <p:cNvPr id="32" name="Group 130"/>
            <p:cNvGrpSpPr>
              <a:grpSpLocks noChangeAspect="1"/>
            </p:cNvGrpSpPr>
            <p:nvPr/>
          </p:nvGrpSpPr>
          <p:grpSpPr bwMode="auto">
            <a:xfrm>
              <a:off x="3721" y="1998"/>
              <a:ext cx="777" cy="345"/>
              <a:chOff x="2304" y="7200"/>
              <a:chExt cx="1296" cy="576"/>
            </a:xfrm>
          </p:grpSpPr>
          <p:sp>
            <p:nvSpPr>
              <p:cNvPr id="52" name="Freeform 131"/>
              <p:cNvSpPr>
                <a:spLocks noChangeAspect="1"/>
              </p:cNvSpPr>
              <p:nvPr/>
            </p:nvSpPr>
            <p:spPr bwMode="auto">
              <a:xfrm>
                <a:off x="2592" y="7200"/>
                <a:ext cx="723" cy="576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576 h 576"/>
                  <a:gd name="T4" fmla="*/ 432 w 723"/>
                  <a:gd name="T5" fmla="*/ 576 h 576"/>
                  <a:gd name="T6" fmla="*/ 489 w 723"/>
                  <a:gd name="T7" fmla="*/ 573 h 576"/>
                  <a:gd name="T8" fmla="*/ 555 w 723"/>
                  <a:gd name="T9" fmla="*/ 549 h 576"/>
                  <a:gd name="T10" fmla="*/ 591 w 723"/>
                  <a:gd name="T11" fmla="*/ 525 h 576"/>
                  <a:gd name="T12" fmla="*/ 627 w 723"/>
                  <a:gd name="T13" fmla="*/ 501 h 576"/>
                  <a:gd name="T14" fmla="*/ 681 w 723"/>
                  <a:gd name="T15" fmla="*/ 435 h 576"/>
                  <a:gd name="T16" fmla="*/ 711 w 723"/>
                  <a:gd name="T17" fmla="*/ 363 h 576"/>
                  <a:gd name="T18" fmla="*/ 723 w 723"/>
                  <a:gd name="T19" fmla="*/ 285 h 576"/>
                  <a:gd name="T20" fmla="*/ 711 w 723"/>
                  <a:gd name="T21" fmla="*/ 213 h 576"/>
                  <a:gd name="T22" fmla="*/ 687 w 723"/>
                  <a:gd name="T23" fmla="*/ 147 h 576"/>
                  <a:gd name="T24" fmla="*/ 639 w 723"/>
                  <a:gd name="T25" fmla="*/ 87 h 576"/>
                  <a:gd name="T26" fmla="*/ 585 w 723"/>
                  <a:gd name="T27" fmla="*/ 45 h 576"/>
                  <a:gd name="T28" fmla="*/ 549 w 723"/>
                  <a:gd name="T29" fmla="*/ 27 h 576"/>
                  <a:gd name="T30" fmla="*/ 513 w 723"/>
                  <a:gd name="T31" fmla="*/ 15 h 576"/>
                  <a:gd name="T32" fmla="*/ 477 w 723"/>
                  <a:gd name="T33" fmla="*/ 3 h 576"/>
                  <a:gd name="T34" fmla="*/ 432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132"/>
              <p:cNvSpPr>
                <a:spLocks noChangeAspect="1" noChangeShapeType="1"/>
              </p:cNvSpPr>
              <p:nvPr/>
            </p:nvSpPr>
            <p:spPr bwMode="auto">
              <a:xfrm>
                <a:off x="3312" y="7488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133"/>
              <p:cNvSpPr>
                <a:spLocks noChangeAspect="1" noChangeShapeType="1"/>
              </p:cNvSpPr>
              <p:nvPr/>
            </p:nvSpPr>
            <p:spPr bwMode="auto">
              <a:xfrm>
                <a:off x="2304" y="7344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134"/>
              <p:cNvSpPr>
                <a:spLocks noChangeAspect="1" noChangeShapeType="1"/>
              </p:cNvSpPr>
              <p:nvPr/>
            </p:nvSpPr>
            <p:spPr bwMode="auto">
              <a:xfrm>
                <a:off x="2304" y="7632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" name="Group 135"/>
            <p:cNvGrpSpPr>
              <a:grpSpLocks noChangeAspect="1"/>
            </p:cNvGrpSpPr>
            <p:nvPr/>
          </p:nvGrpSpPr>
          <p:grpSpPr bwMode="auto">
            <a:xfrm>
              <a:off x="3360" y="1993"/>
              <a:ext cx="518" cy="173"/>
              <a:chOff x="7920" y="4176"/>
              <a:chExt cx="864" cy="288"/>
            </a:xfrm>
          </p:grpSpPr>
          <p:sp>
            <p:nvSpPr>
              <p:cNvPr id="48" name="Freeform 136"/>
              <p:cNvSpPr>
                <a:spLocks noChangeAspect="1"/>
              </p:cNvSpPr>
              <p:nvPr/>
            </p:nvSpPr>
            <p:spPr bwMode="auto">
              <a:xfrm>
                <a:off x="8208" y="4176"/>
                <a:ext cx="288" cy="288"/>
              </a:xfrm>
              <a:custGeom>
                <a:avLst/>
                <a:gdLst>
                  <a:gd name="T0" fmla="*/ 288 w 288"/>
                  <a:gd name="T1" fmla="*/ 144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144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144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144"/>
                    </a:lnTo>
                    <a:close/>
                  </a:path>
                </a:pathLst>
              </a:cu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137"/>
              <p:cNvSpPr>
                <a:spLocks noChangeAspect="1" noChangeShapeType="1"/>
              </p:cNvSpPr>
              <p:nvPr/>
            </p:nvSpPr>
            <p:spPr bwMode="auto">
              <a:xfrm flipH="1">
                <a:off x="7920" y="432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38"/>
              <p:cNvSpPr>
                <a:spLocks noChangeAspect="1" noChangeShapeType="1"/>
              </p:cNvSpPr>
              <p:nvPr/>
            </p:nvSpPr>
            <p:spPr bwMode="auto">
              <a:xfrm flipH="1">
                <a:off x="8496" y="432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Oval 139"/>
              <p:cNvSpPr>
                <a:spLocks noChangeAspect="1" noChangeArrowheads="1"/>
              </p:cNvSpPr>
              <p:nvPr/>
            </p:nvSpPr>
            <p:spPr bwMode="auto">
              <a:xfrm>
                <a:off x="8496" y="4248"/>
                <a:ext cx="144" cy="14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34" name="Line 140"/>
            <p:cNvSpPr>
              <a:spLocks noChangeAspect="1" noChangeShapeType="1"/>
            </p:cNvSpPr>
            <p:nvPr/>
          </p:nvSpPr>
          <p:spPr bwMode="auto">
            <a:xfrm flipH="1">
              <a:off x="3312" y="2256"/>
              <a:ext cx="40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5" name="Group 145"/>
            <p:cNvGrpSpPr>
              <a:grpSpLocks noChangeAspect="1"/>
            </p:cNvGrpSpPr>
            <p:nvPr/>
          </p:nvGrpSpPr>
          <p:grpSpPr bwMode="auto">
            <a:xfrm>
              <a:off x="4484" y="1633"/>
              <a:ext cx="777" cy="345"/>
              <a:chOff x="3744" y="7632"/>
              <a:chExt cx="1296" cy="576"/>
            </a:xfrm>
          </p:grpSpPr>
          <p:sp>
            <p:nvSpPr>
              <p:cNvPr id="44" name="Freeform 146"/>
              <p:cNvSpPr>
                <a:spLocks noChangeAspect="1"/>
              </p:cNvSpPr>
              <p:nvPr/>
            </p:nvSpPr>
            <p:spPr bwMode="auto">
              <a:xfrm>
                <a:off x="4032" y="7632"/>
                <a:ext cx="747" cy="576"/>
              </a:xfrm>
              <a:custGeom>
                <a:avLst/>
                <a:gdLst>
                  <a:gd name="T0" fmla="*/ 0 w 747"/>
                  <a:gd name="T1" fmla="*/ 0 h 576"/>
                  <a:gd name="T2" fmla="*/ 432 w 747"/>
                  <a:gd name="T3" fmla="*/ 0 h 576"/>
                  <a:gd name="T4" fmla="*/ 495 w 747"/>
                  <a:gd name="T5" fmla="*/ 9 h 576"/>
                  <a:gd name="T6" fmla="*/ 555 w 747"/>
                  <a:gd name="T7" fmla="*/ 27 h 576"/>
                  <a:gd name="T8" fmla="*/ 639 w 747"/>
                  <a:gd name="T9" fmla="*/ 99 h 576"/>
                  <a:gd name="T10" fmla="*/ 699 w 747"/>
                  <a:gd name="T11" fmla="*/ 189 h 576"/>
                  <a:gd name="T12" fmla="*/ 747 w 747"/>
                  <a:gd name="T13" fmla="*/ 291 h 576"/>
                  <a:gd name="T14" fmla="*/ 699 w 747"/>
                  <a:gd name="T15" fmla="*/ 393 h 576"/>
                  <a:gd name="T16" fmla="*/ 633 w 747"/>
                  <a:gd name="T17" fmla="*/ 477 h 576"/>
                  <a:gd name="T18" fmla="*/ 549 w 747"/>
                  <a:gd name="T19" fmla="*/ 549 h 576"/>
                  <a:gd name="T20" fmla="*/ 495 w 747"/>
                  <a:gd name="T21" fmla="*/ 567 h 576"/>
                  <a:gd name="T22" fmla="*/ 432 w 747"/>
                  <a:gd name="T23" fmla="*/ 576 h 576"/>
                  <a:gd name="T24" fmla="*/ 0 w 747"/>
                  <a:gd name="T25" fmla="*/ 576 h 576"/>
                  <a:gd name="T26" fmla="*/ 39 w 747"/>
                  <a:gd name="T27" fmla="*/ 561 h 576"/>
                  <a:gd name="T28" fmla="*/ 69 w 747"/>
                  <a:gd name="T29" fmla="*/ 537 h 576"/>
                  <a:gd name="T30" fmla="*/ 111 w 747"/>
                  <a:gd name="T31" fmla="*/ 483 h 576"/>
                  <a:gd name="T32" fmla="*/ 135 w 747"/>
                  <a:gd name="T33" fmla="*/ 381 h 576"/>
                  <a:gd name="T34" fmla="*/ 144 w 747"/>
                  <a:gd name="T35" fmla="*/ 288 h 576"/>
                  <a:gd name="T36" fmla="*/ 135 w 747"/>
                  <a:gd name="T37" fmla="*/ 183 h 576"/>
                  <a:gd name="T38" fmla="*/ 111 w 747"/>
                  <a:gd name="T39" fmla="*/ 99 h 576"/>
                  <a:gd name="T40" fmla="*/ 69 w 747"/>
                  <a:gd name="T41" fmla="*/ 33 h 576"/>
                  <a:gd name="T42" fmla="*/ 39 w 747"/>
                  <a:gd name="T43" fmla="*/ 9 h 576"/>
                  <a:gd name="T44" fmla="*/ 0 w 747"/>
                  <a:gd name="T45" fmla="*/ 0 h 57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47"/>
                  <a:gd name="T70" fmla="*/ 0 h 576"/>
                  <a:gd name="T71" fmla="*/ 747 w 747"/>
                  <a:gd name="T72" fmla="*/ 576 h 57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47" h="576">
                    <a:moveTo>
                      <a:pt x="0" y="0"/>
                    </a:moveTo>
                    <a:lnTo>
                      <a:pt x="432" y="0"/>
                    </a:lnTo>
                    <a:lnTo>
                      <a:pt x="495" y="9"/>
                    </a:lnTo>
                    <a:lnTo>
                      <a:pt x="555" y="27"/>
                    </a:lnTo>
                    <a:lnTo>
                      <a:pt x="639" y="99"/>
                    </a:lnTo>
                    <a:lnTo>
                      <a:pt x="699" y="189"/>
                    </a:lnTo>
                    <a:lnTo>
                      <a:pt x="747" y="291"/>
                    </a:lnTo>
                    <a:lnTo>
                      <a:pt x="699" y="393"/>
                    </a:lnTo>
                    <a:lnTo>
                      <a:pt x="633" y="477"/>
                    </a:lnTo>
                    <a:lnTo>
                      <a:pt x="549" y="549"/>
                    </a:lnTo>
                    <a:lnTo>
                      <a:pt x="495" y="567"/>
                    </a:lnTo>
                    <a:lnTo>
                      <a:pt x="432" y="576"/>
                    </a:lnTo>
                    <a:lnTo>
                      <a:pt x="0" y="576"/>
                    </a:lnTo>
                    <a:lnTo>
                      <a:pt x="39" y="561"/>
                    </a:lnTo>
                    <a:lnTo>
                      <a:pt x="69" y="537"/>
                    </a:lnTo>
                    <a:lnTo>
                      <a:pt x="111" y="483"/>
                    </a:lnTo>
                    <a:lnTo>
                      <a:pt x="135" y="381"/>
                    </a:lnTo>
                    <a:lnTo>
                      <a:pt x="144" y="288"/>
                    </a:lnTo>
                    <a:lnTo>
                      <a:pt x="135" y="183"/>
                    </a:lnTo>
                    <a:lnTo>
                      <a:pt x="111" y="99"/>
                    </a:lnTo>
                    <a:lnTo>
                      <a:pt x="69" y="33"/>
                    </a:lnTo>
                    <a:lnTo>
                      <a:pt x="39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147"/>
              <p:cNvSpPr>
                <a:spLocks noChangeAspect="1" noChangeShapeType="1"/>
              </p:cNvSpPr>
              <p:nvPr/>
            </p:nvSpPr>
            <p:spPr bwMode="auto">
              <a:xfrm>
                <a:off x="3744" y="8064"/>
                <a:ext cx="40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48"/>
              <p:cNvSpPr>
                <a:spLocks noChangeAspect="1" noChangeShapeType="1"/>
              </p:cNvSpPr>
              <p:nvPr/>
            </p:nvSpPr>
            <p:spPr bwMode="auto">
              <a:xfrm flipH="1">
                <a:off x="4782" y="7920"/>
                <a:ext cx="25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49"/>
              <p:cNvSpPr>
                <a:spLocks noChangeAspect="1" noChangeShapeType="1"/>
              </p:cNvSpPr>
              <p:nvPr/>
            </p:nvSpPr>
            <p:spPr bwMode="auto">
              <a:xfrm>
                <a:off x="3744" y="7776"/>
                <a:ext cx="41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" name="Line 150"/>
            <p:cNvSpPr>
              <a:spLocks noChangeShapeType="1"/>
            </p:cNvSpPr>
            <p:nvPr/>
          </p:nvSpPr>
          <p:spPr bwMode="auto">
            <a:xfrm>
              <a:off x="4484" y="1461"/>
              <a:ext cx="0" cy="2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51"/>
            <p:cNvSpPr>
              <a:spLocks noChangeShapeType="1"/>
            </p:cNvSpPr>
            <p:nvPr/>
          </p:nvSpPr>
          <p:spPr bwMode="auto">
            <a:xfrm>
              <a:off x="4489" y="1902"/>
              <a:ext cx="0" cy="2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Text Box 152"/>
            <p:cNvSpPr txBox="1">
              <a:spLocks noChangeArrowheads="1"/>
            </p:cNvSpPr>
            <p:nvPr/>
          </p:nvSpPr>
          <p:spPr bwMode="auto">
            <a:xfrm>
              <a:off x="5156" y="1555"/>
              <a:ext cx="22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Comic Sans MS" charset="0"/>
                  <a:cs typeface="Tahoma" charset="0"/>
                </a:rPr>
                <a:t>Y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9" name="Line 153"/>
            <p:cNvSpPr>
              <a:spLocks noChangeShapeType="1"/>
            </p:cNvSpPr>
            <p:nvPr/>
          </p:nvSpPr>
          <p:spPr bwMode="auto">
            <a:xfrm>
              <a:off x="3360" y="1547"/>
              <a:ext cx="0" cy="5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54"/>
            <p:cNvSpPr>
              <a:spLocks noChangeShapeType="1"/>
            </p:cNvSpPr>
            <p:nvPr/>
          </p:nvSpPr>
          <p:spPr bwMode="auto">
            <a:xfrm>
              <a:off x="3312" y="1374"/>
              <a:ext cx="0" cy="8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55"/>
            <p:cNvSpPr>
              <a:spLocks noChangeShapeType="1"/>
            </p:cNvSpPr>
            <p:nvPr/>
          </p:nvSpPr>
          <p:spPr bwMode="auto">
            <a:xfrm flipH="1">
              <a:off x="3193" y="1374"/>
              <a:ext cx="17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Oval 156"/>
            <p:cNvSpPr>
              <a:spLocks noChangeArrowheads="1"/>
            </p:cNvSpPr>
            <p:nvPr/>
          </p:nvSpPr>
          <p:spPr bwMode="auto">
            <a:xfrm>
              <a:off x="3283" y="1331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43" name="Oval 158"/>
            <p:cNvSpPr>
              <a:spLocks noChangeArrowheads="1"/>
            </p:cNvSpPr>
            <p:nvPr/>
          </p:nvSpPr>
          <p:spPr bwMode="auto">
            <a:xfrm>
              <a:off x="3327" y="1511"/>
              <a:ext cx="58" cy="5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546471" y="4508801"/>
            <a:ext cx="1954569" cy="1039737"/>
            <a:chOff x="3016337" y="5699524"/>
            <a:chExt cx="1954569" cy="1039737"/>
          </a:xfrm>
        </p:grpSpPr>
        <p:grpSp>
          <p:nvGrpSpPr>
            <p:cNvPr id="64" name="Group 177"/>
            <p:cNvGrpSpPr>
              <a:grpSpLocks/>
            </p:cNvGrpSpPr>
            <p:nvPr/>
          </p:nvGrpSpPr>
          <p:grpSpPr bwMode="auto">
            <a:xfrm>
              <a:off x="3045884" y="5699524"/>
              <a:ext cx="1895475" cy="668338"/>
              <a:chOff x="3463" y="2496"/>
              <a:chExt cx="1194" cy="421"/>
            </a:xfrm>
          </p:grpSpPr>
          <p:sp>
            <p:nvSpPr>
              <p:cNvPr id="65" name="Line 161"/>
              <p:cNvSpPr>
                <a:spLocks noChangeAspect="1" noChangeShapeType="1"/>
              </p:cNvSpPr>
              <p:nvPr/>
            </p:nvSpPr>
            <p:spPr bwMode="auto">
              <a:xfrm>
                <a:off x="4303" y="2729"/>
                <a:ext cx="174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162"/>
              <p:cNvSpPr>
                <a:spLocks noChangeAspect="1" noChangeShapeType="1"/>
              </p:cNvSpPr>
              <p:nvPr/>
            </p:nvSpPr>
            <p:spPr bwMode="auto">
              <a:xfrm flipH="1">
                <a:off x="3694" y="2644"/>
                <a:ext cx="261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163"/>
              <p:cNvSpPr>
                <a:spLocks noChangeAspect="1" noChangeShapeType="1"/>
              </p:cNvSpPr>
              <p:nvPr/>
            </p:nvSpPr>
            <p:spPr bwMode="auto">
              <a:xfrm flipH="1">
                <a:off x="3694" y="2815"/>
                <a:ext cx="261" cy="1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164"/>
              <p:cNvSpPr>
                <a:spLocks noChangeAspect="1"/>
              </p:cNvSpPr>
              <p:nvPr/>
            </p:nvSpPr>
            <p:spPr bwMode="auto">
              <a:xfrm>
                <a:off x="3867" y="2558"/>
                <a:ext cx="484" cy="342"/>
              </a:xfrm>
              <a:custGeom>
                <a:avLst/>
                <a:gdLst>
                  <a:gd name="T0" fmla="*/ 4278 w 397"/>
                  <a:gd name="T1" fmla="*/ 1541 h 280"/>
                  <a:gd name="T2" fmla="*/ 3848 w 397"/>
                  <a:gd name="T3" fmla="*/ 1293 h 280"/>
                  <a:gd name="T4" fmla="*/ 3505 w 397"/>
                  <a:gd name="T5" fmla="*/ 936 h 280"/>
                  <a:gd name="T6" fmla="*/ 3084 w 397"/>
                  <a:gd name="T7" fmla="*/ 691 h 280"/>
                  <a:gd name="T8" fmla="*/ 2653 w 397"/>
                  <a:gd name="T9" fmla="*/ 519 h 280"/>
                  <a:gd name="T10" fmla="*/ 2129 w 397"/>
                  <a:gd name="T11" fmla="*/ 254 h 280"/>
                  <a:gd name="T12" fmla="*/ 1623 w 397"/>
                  <a:gd name="T13" fmla="*/ 162 h 280"/>
                  <a:gd name="T14" fmla="*/ 866 w 397"/>
                  <a:gd name="T15" fmla="*/ 0 h 280"/>
                  <a:gd name="T16" fmla="*/ 0 w 397"/>
                  <a:gd name="T17" fmla="*/ 0 h 280"/>
                  <a:gd name="T18" fmla="*/ 254 w 397"/>
                  <a:gd name="T19" fmla="*/ 335 h 280"/>
                  <a:gd name="T20" fmla="*/ 518 w 397"/>
                  <a:gd name="T21" fmla="*/ 691 h 280"/>
                  <a:gd name="T22" fmla="*/ 602 w 397"/>
                  <a:gd name="T23" fmla="*/ 1113 h 280"/>
                  <a:gd name="T24" fmla="*/ 602 w 397"/>
                  <a:gd name="T25" fmla="*/ 1541 h 280"/>
                  <a:gd name="T26" fmla="*/ 602 w 397"/>
                  <a:gd name="T27" fmla="*/ 1974 h 280"/>
                  <a:gd name="T28" fmla="*/ 518 w 397"/>
                  <a:gd name="T29" fmla="*/ 2403 h 280"/>
                  <a:gd name="T30" fmla="*/ 254 w 397"/>
                  <a:gd name="T31" fmla="*/ 2735 h 280"/>
                  <a:gd name="T32" fmla="*/ 0 w 397"/>
                  <a:gd name="T33" fmla="*/ 3093 h 280"/>
                  <a:gd name="T34" fmla="*/ 866 w 397"/>
                  <a:gd name="T35" fmla="*/ 3093 h 280"/>
                  <a:gd name="T36" fmla="*/ 1623 w 397"/>
                  <a:gd name="T37" fmla="*/ 2927 h 280"/>
                  <a:gd name="T38" fmla="*/ 2129 w 397"/>
                  <a:gd name="T39" fmla="*/ 2837 h 280"/>
                  <a:gd name="T40" fmla="*/ 2653 w 397"/>
                  <a:gd name="T41" fmla="*/ 2569 h 280"/>
                  <a:gd name="T42" fmla="*/ 3084 w 397"/>
                  <a:gd name="T43" fmla="*/ 2403 h 280"/>
                  <a:gd name="T44" fmla="*/ 3505 w 397"/>
                  <a:gd name="T45" fmla="*/ 2148 h 280"/>
                  <a:gd name="T46" fmla="*/ 3848 w 397"/>
                  <a:gd name="T47" fmla="*/ 1797 h 280"/>
                  <a:gd name="T48" fmla="*/ 4278 w 397"/>
                  <a:gd name="T49" fmla="*/ 1541 h 28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97"/>
                  <a:gd name="T76" fmla="*/ 0 h 280"/>
                  <a:gd name="T77" fmla="*/ 397 w 397"/>
                  <a:gd name="T78" fmla="*/ 280 h 28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97" h="280">
                    <a:moveTo>
                      <a:pt x="397" y="140"/>
                    </a:moveTo>
                    <a:lnTo>
                      <a:pt x="357" y="117"/>
                    </a:lnTo>
                    <a:lnTo>
                      <a:pt x="325" y="85"/>
                    </a:lnTo>
                    <a:lnTo>
                      <a:pt x="286" y="62"/>
                    </a:lnTo>
                    <a:lnTo>
                      <a:pt x="246" y="47"/>
                    </a:lnTo>
                    <a:lnTo>
                      <a:pt x="198" y="23"/>
                    </a:lnTo>
                    <a:lnTo>
                      <a:pt x="151" y="15"/>
                    </a:lnTo>
                    <a:lnTo>
                      <a:pt x="80" y="0"/>
                    </a:lnTo>
                    <a:lnTo>
                      <a:pt x="0" y="0"/>
                    </a:lnTo>
                    <a:lnTo>
                      <a:pt x="24" y="31"/>
                    </a:lnTo>
                    <a:lnTo>
                      <a:pt x="48" y="62"/>
                    </a:lnTo>
                    <a:lnTo>
                      <a:pt x="56" y="101"/>
                    </a:lnTo>
                    <a:lnTo>
                      <a:pt x="56" y="140"/>
                    </a:lnTo>
                    <a:lnTo>
                      <a:pt x="56" y="179"/>
                    </a:lnTo>
                    <a:lnTo>
                      <a:pt x="48" y="218"/>
                    </a:lnTo>
                    <a:lnTo>
                      <a:pt x="24" y="249"/>
                    </a:lnTo>
                    <a:lnTo>
                      <a:pt x="0" y="280"/>
                    </a:lnTo>
                    <a:lnTo>
                      <a:pt x="80" y="280"/>
                    </a:lnTo>
                    <a:lnTo>
                      <a:pt x="151" y="265"/>
                    </a:lnTo>
                    <a:lnTo>
                      <a:pt x="198" y="257"/>
                    </a:lnTo>
                    <a:lnTo>
                      <a:pt x="246" y="233"/>
                    </a:lnTo>
                    <a:lnTo>
                      <a:pt x="286" y="218"/>
                    </a:lnTo>
                    <a:lnTo>
                      <a:pt x="325" y="195"/>
                    </a:lnTo>
                    <a:lnTo>
                      <a:pt x="357" y="163"/>
                    </a:lnTo>
                    <a:lnTo>
                      <a:pt x="397" y="14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9" name="Group 167"/>
              <p:cNvGrpSpPr>
                <a:grpSpLocks noChangeAspect="1"/>
              </p:cNvGrpSpPr>
              <p:nvPr/>
            </p:nvGrpSpPr>
            <p:grpSpPr bwMode="auto">
              <a:xfrm>
                <a:off x="3867" y="2558"/>
                <a:ext cx="484" cy="342"/>
                <a:chOff x="3836" y="2558"/>
                <a:chExt cx="397" cy="280"/>
              </a:xfrm>
            </p:grpSpPr>
            <p:sp>
              <p:nvSpPr>
                <p:cNvPr id="73" name="Freeform 165"/>
                <p:cNvSpPr>
                  <a:spLocks noChangeAspect="1"/>
                </p:cNvSpPr>
                <p:nvPr/>
              </p:nvSpPr>
              <p:spPr bwMode="auto">
                <a:xfrm>
                  <a:off x="3836" y="2558"/>
                  <a:ext cx="56" cy="280"/>
                </a:xfrm>
                <a:custGeom>
                  <a:avLst/>
                  <a:gdLst>
                    <a:gd name="T0" fmla="*/ 0 w 56"/>
                    <a:gd name="T1" fmla="*/ 0 h 280"/>
                    <a:gd name="T2" fmla="*/ 24 w 56"/>
                    <a:gd name="T3" fmla="*/ 31 h 280"/>
                    <a:gd name="T4" fmla="*/ 40 w 56"/>
                    <a:gd name="T5" fmla="*/ 62 h 280"/>
                    <a:gd name="T6" fmla="*/ 48 w 56"/>
                    <a:gd name="T7" fmla="*/ 101 h 280"/>
                    <a:gd name="T8" fmla="*/ 56 w 56"/>
                    <a:gd name="T9" fmla="*/ 140 h 280"/>
                    <a:gd name="T10" fmla="*/ 48 w 56"/>
                    <a:gd name="T11" fmla="*/ 179 h 280"/>
                    <a:gd name="T12" fmla="*/ 40 w 56"/>
                    <a:gd name="T13" fmla="*/ 218 h 280"/>
                    <a:gd name="T14" fmla="*/ 24 w 56"/>
                    <a:gd name="T15" fmla="*/ 249 h 280"/>
                    <a:gd name="T16" fmla="*/ 0 w 56"/>
                    <a:gd name="T17" fmla="*/ 280 h 280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56"/>
                    <a:gd name="T28" fmla="*/ 0 h 280"/>
                    <a:gd name="T29" fmla="*/ 56 w 56"/>
                    <a:gd name="T30" fmla="*/ 280 h 280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56" h="280">
                      <a:moveTo>
                        <a:pt x="0" y="0"/>
                      </a:moveTo>
                      <a:lnTo>
                        <a:pt x="24" y="31"/>
                      </a:lnTo>
                      <a:lnTo>
                        <a:pt x="40" y="62"/>
                      </a:lnTo>
                      <a:lnTo>
                        <a:pt x="48" y="101"/>
                      </a:lnTo>
                      <a:lnTo>
                        <a:pt x="56" y="140"/>
                      </a:lnTo>
                      <a:lnTo>
                        <a:pt x="48" y="179"/>
                      </a:lnTo>
                      <a:lnTo>
                        <a:pt x="40" y="218"/>
                      </a:lnTo>
                      <a:lnTo>
                        <a:pt x="24" y="249"/>
                      </a:lnTo>
                      <a:lnTo>
                        <a:pt x="0" y="280"/>
                      </a:lnTo>
                    </a:path>
                  </a:pathLst>
                </a:custGeom>
                <a:noFill/>
                <a:ln w="28575">
                  <a:solidFill>
                    <a:srgbClr val="11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166"/>
                <p:cNvSpPr>
                  <a:spLocks noChangeAspect="1"/>
                </p:cNvSpPr>
                <p:nvPr/>
              </p:nvSpPr>
              <p:spPr bwMode="auto">
                <a:xfrm>
                  <a:off x="3876" y="2558"/>
                  <a:ext cx="357" cy="280"/>
                </a:xfrm>
                <a:custGeom>
                  <a:avLst/>
                  <a:gdLst>
                    <a:gd name="T0" fmla="*/ 357 w 357"/>
                    <a:gd name="T1" fmla="*/ 140 h 280"/>
                    <a:gd name="T2" fmla="*/ 293 w 357"/>
                    <a:gd name="T3" fmla="*/ 85 h 280"/>
                    <a:gd name="T4" fmla="*/ 222 w 357"/>
                    <a:gd name="T5" fmla="*/ 47 h 280"/>
                    <a:gd name="T6" fmla="*/ 182 w 357"/>
                    <a:gd name="T7" fmla="*/ 23 h 280"/>
                    <a:gd name="T8" fmla="*/ 127 w 357"/>
                    <a:gd name="T9" fmla="*/ 15 h 280"/>
                    <a:gd name="T10" fmla="*/ 71 w 357"/>
                    <a:gd name="T11" fmla="*/ 0 h 280"/>
                    <a:gd name="T12" fmla="*/ 0 w 357"/>
                    <a:gd name="T13" fmla="*/ 0 h 280"/>
                    <a:gd name="T14" fmla="*/ 16 w 357"/>
                    <a:gd name="T15" fmla="*/ 31 h 280"/>
                    <a:gd name="T16" fmla="*/ 40 w 357"/>
                    <a:gd name="T17" fmla="*/ 62 h 280"/>
                    <a:gd name="T18" fmla="*/ 48 w 357"/>
                    <a:gd name="T19" fmla="*/ 101 h 280"/>
                    <a:gd name="T20" fmla="*/ 48 w 357"/>
                    <a:gd name="T21" fmla="*/ 140 h 280"/>
                    <a:gd name="T22" fmla="*/ 48 w 357"/>
                    <a:gd name="T23" fmla="*/ 179 h 280"/>
                    <a:gd name="T24" fmla="*/ 40 w 357"/>
                    <a:gd name="T25" fmla="*/ 218 h 280"/>
                    <a:gd name="T26" fmla="*/ 16 w 357"/>
                    <a:gd name="T27" fmla="*/ 249 h 280"/>
                    <a:gd name="T28" fmla="*/ 0 w 357"/>
                    <a:gd name="T29" fmla="*/ 280 h 280"/>
                    <a:gd name="T30" fmla="*/ 71 w 357"/>
                    <a:gd name="T31" fmla="*/ 280 h 280"/>
                    <a:gd name="T32" fmla="*/ 127 w 357"/>
                    <a:gd name="T33" fmla="*/ 265 h 280"/>
                    <a:gd name="T34" fmla="*/ 182 w 357"/>
                    <a:gd name="T35" fmla="*/ 257 h 280"/>
                    <a:gd name="T36" fmla="*/ 222 w 357"/>
                    <a:gd name="T37" fmla="*/ 233 h 280"/>
                    <a:gd name="T38" fmla="*/ 293 w 357"/>
                    <a:gd name="T39" fmla="*/ 195 h 280"/>
                    <a:gd name="T40" fmla="*/ 357 w 357"/>
                    <a:gd name="T41" fmla="*/ 140 h 28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57"/>
                    <a:gd name="T64" fmla="*/ 0 h 280"/>
                    <a:gd name="T65" fmla="*/ 357 w 357"/>
                    <a:gd name="T66" fmla="*/ 280 h 28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57" h="280">
                      <a:moveTo>
                        <a:pt x="357" y="140"/>
                      </a:moveTo>
                      <a:lnTo>
                        <a:pt x="293" y="85"/>
                      </a:lnTo>
                      <a:lnTo>
                        <a:pt x="222" y="47"/>
                      </a:lnTo>
                      <a:lnTo>
                        <a:pt x="182" y="23"/>
                      </a:lnTo>
                      <a:lnTo>
                        <a:pt x="127" y="15"/>
                      </a:lnTo>
                      <a:lnTo>
                        <a:pt x="71" y="0"/>
                      </a:lnTo>
                      <a:lnTo>
                        <a:pt x="0" y="0"/>
                      </a:lnTo>
                      <a:lnTo>
                        <a:pt x="16" y="31"/>
                      </a:lnTo>
                      <a:lnTo>
                        <a:pt x="40" y="62"/>
                      </a:lnTo>
                      <a:lnTo>
                        <a:pt x="48" y="101"/>
                      </a:lnTo>
                      <a:lnTo>
                        <a:pt x="48" y="140"/>
                      </a:lnTo>
                      <a:lnTo>
                        <a:pt x="48" y="179"/>
                      </a:lnTo>
                      <a:lnTo>
                        <a:pt x="40" y="218"/>
                      </a:lnTo>
                      <a:lnTo>
                        <a:pt x="16" y="249"/>
                      </a:lnTo>
                      <a:lnTo>
                        <a:pt x="0" y="280"/>
                      </a:lnTo>
                      <a:lnTo>
                        <a:pt x="71" y="280"/>
                      </a:lnTo>
                      <a:lnTo>
                        <a:pt x="127" y="265"/>
                      </a:lnTo>
                      <a:lnTo>
                        <a:pt x="182" y="257"/>
                      </a:lnTo>
                      <a:lnTo>
                        <a:pt x="222" y="233"/>
                      </a:lnTo>
                      <a:lnTo>
                        <a:pt x="293" y="195"/>
                      </a:lnTo>
                      <a:lnTo>
                        <a:pt x="357" y="14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0" name="Text Box 173"/>
              <p:cNvSpPr txBox="1">
                <a:spLocks noChangeArrowheads="1"/>
              </p:cNvSpPr>
              <p:nvPr/>
            </p:nvSpPr>
            <p:spPr bwMode="auto">
              <a:xfrm>
                <a:off x="3463" y="2496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  <a:cs typeface="Tahoma" charset="0"/>
                  </a:rPr>
                  <a:t>A</a:t>
                </a:r>
                <a:endParaRPr lang="en-US">
                  <a:latin typeface="Comic Sans MS" charset="0"/>
                  <a:cs typeface="Tahoma" charset="0"/>
                </a:endParaRPr>
              </a:p>
            </p:txBody>
          </p:sp>
          <p:sp>
            <p:nvSpPr>
              <p:cNvPr id="71" name="Text Box 174"/>
              <p:cNvSpPr txBox="1">
                <a:spLocks noChangeArrowheads="1"/>
              </p:cNvSpPr>
              <p:nvPr/>
            </p:nvSpPr>
            <p:spPr bwMode="auto">
              <a:xfrm>
                <a:off x="3479" y="2667"/>
                <a:ext cx="217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  <a:cs typeface="Tahoma" charset="0"/>
                  </a:rPr>
                  <a:t>B</a:t>
                </a:r>
                <a:endParaRPr lang="en-US">
                  <a:latin typeface="Comic Sans MS" charset="0"/>
                  <a:cs typeface="Tahoma" charset="0"/>
                </a:endParaRPr>
              </a:p>
            </p:txBody>
          </p:sp>
          <p:sp>
            <p:nvSpPr>
              <p:cNvPr id="72" name="Text Box 175"/>
              <p:cNvSpPr txBox="1">
                <a:spLocks noChangeArrowheads="1"/>
              </p:cNvSpPr>
              <p:nvPr/>
            </p:nvSpPr>
            <p:spPr bwMode="auto">
              <a:xfrm>
                <a:off x="4436" y="2533"/>
                <a:ext cx="22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>
                    <a:latin typeface="Comic Sans MS" charset="0"/>
                    <a:cs typeface="Tahoma" charset="0"/>
                  </a:rPr>
                  <a:t>Y</a:t>
                </a:r>
                <a:endParaRPr lang="en-US">
                  <a:latin typeface="Comic Sans MS" charset="0"/>
                  <a:cs typeface="Tahoma" charset="0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3016337" y="6369929"/>
              <a:ext cx="1954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/>
                <a:t>Symbol for XOR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660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How many gates do we really need?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51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One Will Do!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NANDs and NORs are universal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one can make </a:t>
            </a:r>
            <a:r>
              <a:rPr lang="en-US" i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any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circuit out of just NANDs, 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or out of just NORs!</a:t>
            </a:r>
          </a:p>
        </p:txBody>
      </p:sp>
      <p:grpSp>
        <p:nvGrpSpPr>
          <p:cNvPr id="23555" name="Group 5"/>
          <p:cNvGrpSpPr>
            <a:grpSpLocks/>
          </p:cNvGrpSpPr>
          <p:nvPr/>
        </p:nvGrpSpPr>
        <p:grpSpPr bwMode="auto">
          <a:xfrm>
            <a:off x="4011613" y="3117850"/>
            <a:ext cx="549275" cy="182563"/>
            <a:chOff x="7920" y="4176"/>
            <a:chExt cx="864" cy="288"/>
          </a:xfrm>
        </p:grpSpPr>
        <p:sp>
          <p:nvSpPr>
            <p:cNvPr id="23688" name="Freeform 6"/>
            <p:cNvSpPr>
              <a:spLocks/>
            </p:cNvSpPr>
            <p:nvPr/>
          </p:nvSpPr>
          <p:spPr bwMode="auto">
            <a:xfrm>
              <a:off x="8208" y="4176"/>
              <a:ext cx="288" cy="288"/>
            </a:xfrm>
            <a:custGeom>
              <a:avLst/>
              <a:gdLst>
                <a:gd name="T0" fmla="*/ 288 w 288"/>
                <a:gd name="T1" fmla="*/ 144 h 288"/>
                <a:gd name="T2" fmla="*/ 0 w 288"/>
                <a:gd name="T3" fmla="*/ 0 h 288"/>
                <a:gd name="T4" fmla="*/ 0 w 288"/>
                <a:gd name="T5" fmla="*/ 288 h 288"/>
                <a:gd name="T6" fmla="*/ 288 w 288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288"/>
                <a:gd name="T14" fmla="*/ 288 w 288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288">
                  <a:moveTo>
                    <a:pt x="288" y="144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288" y="144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9" name="Line 7"/>
            <p:cNvSpPr>
              <a:spLocks noChangeShapeType="1"/>
            </p:cNvSpPr>
            <p:nvPr/>
          </p:nvSpPr>
          <p:spPr bwMode="auto">
            <a:xfrm flipH="1">
              <a:off x="7920" y="4320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0" name="Line 8"/>
            <p:cNvSpPr>
              <a:spLocks noChangeShapeType="1"/>
            </p:cNvSpPr>
            <p:nvPr/>
          </p:nvSpPr>
          <p:spPr bwMode="auto">
            <a:xfrm flipH="1">
              <a:off x="8496" y="4320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91" name="Oval 9"/>
            <p:cNvSpPr>
              <a:spLocks noChangeArrowheads="1"/>
            </p:cNvSpPr>
            <p:nvPr/>
          </p:nvSpPr>
          <p:spPr bwMode="auto">
            <a:xfrm>
              <a:off x="8496" y="4248"/>
              <a:ext cx="144" cy="14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</p:grpSp>
      <p:grpSp>
        <p:nvGrpSpPr>
          <p:cNvPr id="23556" name="Group 10"/>
          <p:cNvGrpSpPr>
            <a:grpSpLocks/>
          </p:cNvGrpSpPr>
          <p:nvPr/>
        </p:nvGrpSpPr>
        <p:grpSpPr bwMode="auto">
          <a:xfrm>
            <a:off x="3875088" y="3906838"/>
            <a:ext cx="822325" cy="366712"/>
            <a:chOff x="2304" y="7200"/>
            <a:chExt cx="1296" cy="576"/>
          </a:xfrm>
        </p:grpSpPr>
        <p:sp>
          <p:nvSpPr>
            <p:cNvPr id="23684" name="Freeform 11"/>
            <p:cNvSpPr>
              <a:spLocks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5" name="Line 12"/>
            <p:cNvSpPr>
              <a:spLocks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6" name="Line 13"/>
            <p:cNvSpPr>
              <a:spLocks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Line 14"/>
            <p:cNvSpPr>
              <a:spLocks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57" name="Group 15"/>
          <p:cNvGrpSpPr>
            <a:grpSpLocks/>
          </p:cNvGrpSpPr>
          <p:nvPr/>
        </p:nvGrpSpPr>
        <p:grpSpPr bwMode="auto">
          <a:xfrm>
            <a:off x="3875088" y="4940300"/>
            <a:ext cx="822325" cy="365125"/>
            <a:chOff x="3744" y="7632"/>
            <a:chExt cx="1296" cy="576"/>
          </a:xfrm>
        </p:grpSpPr>
        <p:sp>
          <p:nvSpPr>
            <p:cNvPr id="23680" name="Freeform 16"/>
            <p:cNvSpPr>
              <a:spLocks/>
            </p:cNvSpPr>
            <p:nvPr/>
          </p:nvSpPr>
          <p:spPr bwMode="auto">
            <a:xfrm>
              <a:off x="4032" y="7632"/>
              <a:ext cx="747" cy="576"/>
            </a:xfrm>
            <a:custGeom>
              <a:avLst/>
              <a:gdLst>
                <a:gd name="T0" fmla="*/ 0 w 747"/>
                <a:gd name="T1" fmla="*/ 0 h 576"/>
                <a:gd name="T2" fmla="*/ 432 w 747"/>
                <a:gd name="T3" fmla="*/ 0 h 576"/>
                <a:gd name="T4" fmla="*/ 495 w 747"/>
                <a:gd name="T5" fmla="*/ 9 h 576"/>
                <a:gd name="T6" fmla="*/ 555 w 747"/>
                <a:gd name="T7" fmla="*/ 27 h 576"/>
                <a:gd name="T8" fmla="*/ 639 w 747"/>
                <a:gd name="T9" fmla="*/ 99 h 576"/>
                <a:gd name="T10" fmla="*/ 699 w 747"/>
                <a:gd name="T11" fmla="*/ 189 h 576"/>
                <a:gd name="T12" fmla="*/ 747 w 747"/>
                <a:gd name="T13" fmla="*/ 291 h 576"/>
                <a:gd name="T14" fmla="*/ 699 w 747"/>
                <a:gd name="T15" fmla="*/ 393 h 576"/>
                <a:gd name="T16" fmla="*/ 633 w 747"/>
                <a:gd name="T17" fmla="*/ 477 h 576"/>
                <a:gd name="T18" fmla="*/ 549 w 747"/>
                <a:gd name="T19" fmla="*/ 549 h 576"/>
                <a:gd name="T20" fmla="*/ 495 w 747"/>
                <a:gd name="T21" fmla="*/ 567 h 576"/>
                <a:gd name="T22" fmla="*/ 432 w 747"/>
                <a:gd name="T23" fmla="*/ 576 h 576"/>
                <a:gd name="T24" fmla="*/ 0 w 747"/>
                <a:gd name="T25" fmla="*/ 576 h 576"/>
                <a:gd name="T26" fmla="*/ 39 w 747"/>
                <a:gd name="T27" fmla="*/ 561 h 576"/>
                <a:gd name="T28" fmla="*/ 69 w 747"/>
                <a:gd name="T29" fmla="*/ 537 h 576"/>
                <a:gd name="T30" fmla="*/ 111 w 747"/>
                <a:gd name="T31" fmla="*/ 483 h 576"/>
                <a:gd name="T32" fmla="*/ 135 w 747"/>
                <a:gd name="T33" fmla="*/ 381 h 576"/>
                <a:gd name="T34" fmla="*/ 144 w 747"/>
                <a:gd name="T35" fmla="*/ 288 h 576"/>
                <a:gd name="T36" fmla="*/ 135 w 747"/>
                <a:gd name="T37" fmla="*/ 183 h 576"/>
                <a:gd name="T38" fmla="*/ 111 w 747"/>
                <a:gd name="T39" fmla="*/ 99 h 576"/>
                <a:gd name="T40" fmla="*/ 69 w 747"/>
                <a:gd name="T41" fmla="*/ 33 h 576"/>
                <a:gd name="T42" fmla="*/ 39 w 747"/>
                <a:gd name="T43" fmla="*/ 9 h 576"/>
                <a:gd name="T44" fmla="*/ 0 w 747"/>
                <a:gd name="T45" fmla="*/ 0 h 57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47"/>
                <a:gd name="T70" fmla="*/ 0 h 576"/>
                <a:gd name="T71" fmla="*/ 747 w 747"/>
                <a:gd name="T72" fmla="*/ 576 h 57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47" h="576">
                  <a:moveTo>
                    <a:pt x="0" y="0"/>
                  </a:moveTo>
                  <a:lnTo>
                    <a:pt x="432" y="0"/>
                  </a:lnTo>
                  <a:lnTo>
                    <a:pt x="495" y="9"/>
                  </a:lnTo>
                  <a:lnTo>
                    <a:pt x="555" y="27"/>
                  </a:lnTo>
                  <a:lnTo>
                    <a:pt x="639" y="99"/>
                  </a:lnTo>
                  <a:lnTo>
                    <a:pt x="699" y="189"/>
                  </a:lnTo>
                  <a:lnTo>
                    <a:pt x="747" y="291"/>
                  </a:lnTo>
                  <a:lnTo>
                    <a:pt x="699" y="393"/>
                  </a:lnTo>
                  <a:lnTo>
                    <a:pt x="633" y="477"/>
                  </a:lnTo>
                  <a:lnTo>
                    <a:pt x="549" y="549"/>
                  </a:lnTo>
                  <a:lnTo>
                    <a:pt x="495" y="567"/>
                  </a:lnTo>
                  <a:lnTo>
                    <a:pt x="432" y="576"/>
                  </a:lnTo>
                  <a:lnTo>
                    <a:pt x="0" y="576"/>
                  </a:lnTo>
                  <a:lnTo>
                    <a:pt x="39" y="561"/>
                  </a:lnTo>
                  <a:lnTo>
                    <a:pt x="69" y="537"/>
                  </a:lnTo>
                  <a:lnTo>
                    <a:pt x="111" y="483"/>
                  </a:lnTo>
                  <a:lnTo>
                    <a:pt x="135" y="381"/>
                  </a:lnTo>
                  <a:lnTo>
                    <a:pt x="144" y="288"/>
                  </a:lnTo>
                  <a:lnTo>
                    <a:pt x="135" y="183"/>
                  </a:lnTo>
                  <a:lnTo>
                    <a:pt x="111" y="99"/>
                  </a:lnTo>
                  <a:lnTo>
                    <a:pt x="69" y="33"/>
                  </a:lnTo>
                  <a:lnTo>
                    <a:pt x="39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1" name="Line 17"/>
            <p:cNvSpPr>
              <a:spLocks noChangeShapeType="1"/>
            </p:cNvSpPr>
            <p:nvPr/>
          </p:nvSpPr>
          <p:spPr bwMode="auto">
            <a:xfrm>
              <a:off x="3744" y="8064"/>
              <a:ext cx="4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Line 18"/>
            <p:cNvSpPr>
              <a:spLocks noChangeShapeType="1"/>
            </p:cNvSpPr>
            <p:nvPr/>
          </p:nvSpPr>
          <p:spPr bwMode="auto">
            <a:xfrm flipH="1">
              <a:off x="4782" y="7920"/>
              <a:ext cx="25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83" name="Line 19"/>
            <p:cNvSpPr>
              <a:spLocks noChangeShapeType="1"/>
            </p:cNvSpPr>
            <p:nvPr/>
          </p:nvSpPr>
          <p:spPr bwMode="auto">
            <a:xfrm>
              <a:off x="3744" y="7776"/>
              <a:ext cx="41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465263" y="2819400"/>
            <a:ext cx="2235200" cy="2752725"/>
            <a:chOff x="1127" y="1338"/>
            <a:chExt cx="1408" cy="1734"/>
          </a:xfrm>
        </p:grpSpPr>
        <p:grpSp>
          <p:nvGrpSpPr>
            <p:cNvPr id="23621" name="Group 21"/>
            <p:cNvGrpSpPr>
              <a:grpSpLocks/>
            </p:cNvGrpSpPr>
            <p:nvPr/>
          </p:nvGrpSpPr>
          <p:grpSpPr bwMode="auto">
            <a:xfrm>
              <a:off x="1127" y="1468"/>
              <a:ext cx="1146" cy="1604"/>
              <a:chOff x="639" y="1468"/>
              <a:chExt cx="1146" cy="1604"/>
            </a:xfrm>
          </p:grpSpPr>
          <p:grpSp>
            <p:nvGrpSpPr>
              <p:cNvPr id="23625" name="Group 22"/>
              <p:cNvGrpSpPr>
                <a:grpSpLocks/>
              </p:cNvGrpSpPr>
              <p:nvPr/>
            </p:nvGrpSpPr>
            <p:grpSpPr bwMode="auto">
              <a:xfrm>
                <a:off x="694" y="2023"/>
                <a:ext cx="1036" cy="231"/>
                <a:chOff x="749" y="2122"/>
                <a:chExt cx="1036" cy="231"/>
              </a:xfrm>
            </p:grpSpPr>
            <p:grpSp>
              <p:nvGrpSpPr>
                <p:cNvPr id="23665" name="Group 23"/>
                <p:cNvGrpSpPr>
                  <a:grpSpLocks/>
                </p:cNvGrpSpPr>
                <p:nvPr/>
              </p:nvGrpSpPr>
              <p:grpSpPr bwMode="auto">
                <a:xfrm>
                  <a:off x="749" y="2122"/>
                  <a:ext cx="518" cy="231"/>
                  <a:chOff x="5616" y="4896"/>
                  <a:chExt cx="1296" cy="576"/>
                </a:xfrm>
              </p:grpSpPr>
              <p:grpSp>
                <p:nvGrpSpPr>
                  <p:cNvPr id="2367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5616" y="4896"/>
                    <a:ext cx="1296" cy="576"/>
                    <a:chOff x="2304" y="7200"/>
                    <a:chExt cx="1296" cy="576"/>
                  </a:xfrm>
                </p:grpSpPr>
                <p:sp>
                  <p:nvSpPr>
                    <p:cNvPr id="23676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2592" y="7200"/>
                      <a:ext cx="723" cy="576"/>
                    </a:xfrm>
                    <a:custGeom>
                      <a:avLst/>
                      <a:gdLst>
                        <a:gd name="T0" fmla="*/ 0 w 723"/>
                        <a:gd name="T1" fmla="*/ 0 h 576"/>
                        <a:gd name="T2" fmla="*/ 0 w 723"/>
                        <a:gd name="T3" fmla="*/ 576 h 576"/>
                        <a:gd name="T4" fmla="*/ 432 w 723"/>
                        <a:gd name="T5" fmla="*/ 576 h 576"/>
                        <a:gd name="T6" fmla="*/ 489 w 723"/>
                        <a:gd name="T7" fmla="*/ 573 h 576"/>
                        <a:gd name="T8" fmla="*/ 555 w 723"/>
                        <a:gd name="T9" fmla="*/ 549 h 576"/>
                        <a:gd name="T10" fmla="*/ 591 w 723"/>
                        <a:gd name="T11" fmla="*/ 525 h 576"/>
                        <a:gd name="T12" fmla="*/ 627 w 723"/>
                        <a:gd name="T13" fmla="*/ 501 h 576"/>
                        <a:gd name="T14" fmla="*/ 681 w 723"/>
                        <a:gd name="T15" fmla="*/ 435 h 576"/>
                        <a:gd name="T16" fmla="*/ 711 w 723"/>
                        <a:gd name="T17" fmla="*/ 363 h 576"/>
                        <a:gd name="T18" fmla="*/ 723 w 723"/>
                        <a:gd name="T19" fmla="*/ 285 h 576"/>
                        <a:gd name="T20" fmla="*/ 711 w 723"/>
                        <a:gd name="T21" fmla="*/ 213 h 576"/>
                        <a:gd name="T22" fmla="*/ 687 w 723"/>
                        <a:gd name="T23" fmla="*/ 147 h 576"/>
                        <a:gd name="T24" fmla="*/ 639 w 723"/>
                        <a:gd name="T25" fmla="*/ 87 h 576"/>
                        <a:gd name="T26" fmla="*/ 585 w 723"/>
                        <a:gd name="T27" fmla="*/ 45 h 576"/>
                        <a:gd name="T28" fmla="*/ 549 w 723"/>
                        <a:gd name="T29" fmla="*/ 27 h 576"/>
                        <a:gd name="T30" fmla="*/ 513 w 723"/>
                        <a:gd name="T31" fmla="*/ 15 h 576"/>
                        <a:gd name="T32" fmla="*/ 477 w 723"/>
                        <a:gd name="T33" fmla="*/ 3 h 576"/>
                        <a:gd name="T34" fmla="*/ 432 w 723"/>
                        <a:gd name="T35" fmla="*/ 0 h 576"/>
                        <a:gd name="T36" fmla="*/ 0 w 723"/>
                        <a:gd name="T37" fmla="*/ 0 h 57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23"/>
                        <a:gd name="T58" fmla="*/ 0 h 576"/>
                        <a:gd name="T59" fmla="*/ 723 w 723"/>
                        <a:gd name="T60" fmla="*/ 576 h 57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23" h="576">
                          <a:moveTo>
                            <a:pt x="0" y="0"/>
                          </a:moveTo>
                          <a:lnTo>
                            <a:pt x="0" y="576"/>
                          </a:lnTo>
                          <a:lnTo>
                            <a:pt x="432" y="576"/>
                          </a:lnTo>
                          <a:lnTo>
                            <a:pt x="489" y="573"/>
                          </a:lnTo>
                          <a:lnTo>
                            <a:pt x="555" y="549"/>
                          </a:lnTo>
                          <a:lnTo>
                            <a:pt x="591" y="525"/>
                          </a:lnTo>
                          <a:lnTo>
                            <a:pt x="627" y="501"/>
                          </a:lnTo>
                          <a:lnTo>
                            <a:pt x="681" y="435"/>
                          </a:lnTo>
                          <a:lnTo>
                            <a:pt x="711" y="363"/>
                          </a:lnTo>
                          <a:lnTo>
                            <a:pt x="723" y="285"/>
                          </a:lnTo>
                          <a:lnTo>
                            <a:pt x="711" y="213"/>
                          </a:lnTo>
                          <a:lnTo>
                            <a:pt x="687" y="147"/>
                          </a:lnTo>
                          <a:lnTo>
                            <a:pt x="639" y="87"/>
                          </a:lnTo>
                          <a:lnTo>
                            <a:pt x="585" y="45"/>
                          </a:lnTo>
                          <a:lnTo>
                            <a:pt x="549" y="27"/>
                          </a:lnTo>
                          <a:lnTo>
                            <a:pt x="513" y="15"/>
                          </a:lnTo>
                          <a:lnTo>
                            <a:pt x="477" y="3"/>
                          </a:lnTo>
                          <a:lnTo>
                            <a:pt x="43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77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12" y="7488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78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344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79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632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75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511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666" name="Group 30"/>
                <p:cNvGrpSpPr>
                  <a:grpSpLocks/>
                </p:cNvGrpSpPr>
                <p:nvPr/>
              </p:nvGrpSpPr>
              <p:grpSpPr bwMode="auto">
                <a:xfrm>
                  <a:off x="1267" y="2122"/>
                  <a:ext cx="518" cy="231"/>
                  <a:chOff x="5616" y="4896"/>
                  <a:chExt cx="1296" cy="576"/>
                </a:xfrm>
              </p:grpSpPr>
              <p:grpSp>
                <p:nvGrpSpPr>
                  <p:cNvPr id="23668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5616" y="4896"/>
                    <a:ext cx="1296" cy="576"/>
                    <a:chOff x="2304" y="7200"/>
                    <a:chExt cx="1296" cy="576"/>
                  </a:xfrm>
                </p:grpSpPr>
                <p:sp>
                  <p:nvSpPr>
                    <p:cNvPr id="23670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2592" y="7200"/>
                      <a:ext cx="723" cy="576"/>
                    </a:xfrm>
                    <a:custGeom>
                      <a:avLst/>
                      <a:gdLst>
                        <a:gd name="T0" fmla="*/ 0 w 723"/>
                        <a:gd name="T1" fmla="*/ 0 h 576"/>
                        <a:gd name="T2" fmla="*/ 0 w 723"/>
                        <a:gd name="T3" fmla="*/ 576 h 576"/>
                        <a:gd name="T4" fmla="*/ 432 w 723"/>
                        <a:gd name="T5" fmla="*/ 576 h 576"/>
                        <a:gd name="T6" fmla="*/ 489 w 723"/>
                        <a:gd name="T7" fmla="*/ 573 h 576"/>
                        <a:gd name="T8" fmla="*/ 555 w 723"/>
                        <a:gd name="T9" fmla="*/ 549 h 576"/>
                        <a:gd name="T10" fmla="*/ 591 w 723"/>
                        <a:gd name="T11" fmla="*/ 525 h 576"/>
                        <a:gd name="T12" fmla="*/ 627 w 723"/>
                        <a:gd name="T13" fmla="*/ 501 h 576"/>
                        <a:gd name="T14" fmla="*/ 681 w 723"/>
                        <a:gd name="T15" fmla="*/ 435 h 576"/>
                        <a:gd name="T16" fmla="*/ 711 w 723"/>
                        <a:gd name="T17" fmla="*/ 363 h 576"/>
                        <a:gd name="T18" fmla="*/ 723 w 723"/>
                        <a:gd name="T19" fmla="*/ 285 h 576"/>
                        <a:gd name="T20" fmla="*/ 711 w 723"/>
                        <a:gd name="T21" fmla="*/ 213 h 576"/>
                        <a:gd name="T22" fmla="*/ 687 w 723"/>
                        <a:gd name="T23" fmla="*/ 147 h 576"/>
                        <a:gd name="T24" fmla="*/ 639 w 723"/>
                        <a:gd name="T25" fmla="*/ 87 h 576"/>
                        <a:gd name="T26" fmla="*/ 585 w 723"/>
                        <a:gd name="T27" fmla="*/ 45 h 576"/>
                        <a:gd name="T28" fmla="*/ 549 w 723"/>
                        <a:gd name="T29" fmla="*/ 27 h 576"/>
                        <a:gd name="T30" fmla="*/ 513 w 723"/>
                        <a:gd name="T31" fmla="*/ 15 h 576"/>
                        <a:gd name="T32" fmla="*/ 477 w 723"/>
                        <a:gd name="T33" fmla="*/ 3 h 576"/>
                        <a:gd name="T34" fmla="*/ 432 w 723"/>
                        <a:gd name="T35" fmla="*/ 0 h 576"/>
                        <a:gd name="T36" fmla="*/ 0 w 723"/>
                        <a:gd name="T37" fmla="*/ 0 h 57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23"/>
                        <a:gd name="T58" fmla="*/ 0 h 576"/>
                        <a:gd name="T59" fmla="*/ 723 w 723"/>
                        <a:gd name="T60" fmla="*/ 576 h 57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23" h="576">
                          <a:moveTo>
                            <a:pt x="0" y="0"/>
                          </a:moveTo>
                          <a:lnTo>
                            <a:pt x="0" y="576"/>
                          </a:lnTo>
                          <a:lnTo>
                            <a:pt x="432" y="576"/>
                          </a:lnTo>
                          <a:lnTo>
                            <a:pt x="489" y="573"/>
                          </a:lnTo>
                          <a:lnTo>
                            <a:pt x="555" y="549"/>
                          </a:lnTo>
                          <a:lnTo>
                            <a:pt x="591" y="525"/>
                          </a:lnTo>
                          <a:lnTo>
                            <a:pt x="627" y="501"/>
                          </a:lnTo>
                          <a:lnTo>
                            <a:pt x="681" y="435"/>
                          </a:lnTo>
                          <a:lnTo>
                            <a:pt x="711" y="363"/>
                          </a:lnTo>
                          <a:lnTo>
                            <a:pt x="723" y="285"/>
                          </a:lnTo>
                          <a:lnTo>
                            <a:pt x="711" y="213"/>
                          </a:lnTo>
                          <a:lnTo>
                            <a:pt x="687" y="147"/>
                          </a:lnTo>
                          <a:lnTo>
                            <a:pt x="639" y="87"/>
                          </a:lnTo>
                          <a:lnTo>
                            <a:pt x="585" y="45"/>
                          </a:lnTo>
                          <a:lnTo>
                            <a:pt x="549" y="27"/>
                          </a:lnTo>
                          <a:lnTo>
                            <a:pt x="513" y="15"/>
                          </a:lnTo>
                          <a:lnTo>
                            <a:pt x="477" y="3"/>
                          </a:lnTo>
                          <a:lnTo>
                            <a:pt x="43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71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12" y="7488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72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344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73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632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69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511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sp>
              <p:nvSpPr>
                <p:cNvPr id="23667" name="Line 37"/>
                <p:cNvSpPr>
                  <a:spLocks noChangeShapeType="1"/>
                </p:cNvSpPr>
                <p:nvPr/>
              </p:nvSpPr>
              <p:spPr bwMode="auto">
                <a:xfrm>
                  <a:off x="1266" y="2180"/>
                  <a:ext cx="1" cy="11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26" name="Group 38"/>
              <p:cNvGrpSpPr>
                <a:grpSpLocks/>
              </p:cNvGrpSpPr>
              <p:nvPr/>
            </p:nvGrpSpPr>
            <p:grpSpPr bwMode="auto">
              <a:xfrm>
                <a:off x="639" y="2506"/>
                <a:ext cx="1146" cy="566"/>
                <a:chOff x="639" y="2506"/>
                <a:chExt cx="1146" cy="566"/>
              </a:xfrm>
            </p:grpSpPr>
            <p:grpSp>
              <p:nvGrpSpPr>
                <p:cNvPr id="23638" name="Group 39"/>
                <p:cNvGrpSpPr>
                  <a:grpSpLocks/>
                </p:cNvGrpSpPr>
                <p:nvPr/>
              </p:nvGrpSpPr>
              <p:grpSpPr bwMode="auto">
                <a:xfrm>
                  <a:off x="750" y="2506"/>
                  <a:ext cx="518" cy="231"/>
                  <a:chOff x="5616" y="4896"/>
                  <a:chExt cx="1296" cy="576"/>
                </a:xfrm>
              </p:grpSpPr>
              <p:grpSp>
                <p:nvGrpSpPr>
                  <p:cNvPr id="23659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5616" y="4896"/>
                    <a:ext cx="1296" cy="576"/>
                    <a:chOff x="2304" y="7200"/>
                    <a:chExt cx="1296" cy="576"/>
                  </a:xfrm>
                </p:grpSpPr>
                <p:sp>
                  <p:nvSpPr>
                    <p:cNvPr id="23661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2592" y="7200"/>
                      <a:ext cx="723" cy="576"/>
                    </a:xfrm>
                    <a:custGeom>
                      <a:avLst/>
                      <a:gdLst>
                        <a:gd name="T0" fmla="*/ 0 w 723"/>
                        <a:gd name="T1" fmla="*/ 0 h 576"/>
                        <a:gd name="T2" fmla="*/ 0 w 723"/>
                        <a:gd name="T3" fmla="*/ 576 h 576"/>
                        <a:gd name="T4" fmla="*/ 432 w 723"/>
                        <a:gd name="T5" fmla="*/ 576 h 576"/>
                        <a:gd name="T6" fmla="*/ 489 w 723"/>
                        <a:gd name="T7" fmla="*/ 573 h 576"/>
                        <a:gd name="T8" fmla="*/ 555 w 723"/>
                        <a:gd name="T9" fmla="*/ 549 h 576"/>
                        <a:gd name="T10" fmla="*/ 591 w 723"/>
                        <a:gd name="T11" fmla="*/ 525 h 576"/>
                        <a:gd name="T12" fmla="*/ 627 w 723"/>
                        <a:gd name="T13" fmla="*/ 501 h 576"/>
                        <a:gd name="T14" fmla="*/ 681 w 723"/>
                        <a:gd name="T15" fmla="*/ 435 h 576"/>
                        <a:gd name="T16" fmla="*/ 711 w 723"/>
                        <a:gd name="T17" fmla="*/ 363 h 576"/>
                        <a:gd name="T18" fmla="*/ 723 w 723"/>
                        <a:gd name="T19" fmla="*/ 285 h 576"/>
                        <a:gd name="T20" fmla="*/ 711 w 723"/>
                        <a:gd name="T21" fmla="*/ 213 h 576"/>
                        <a:gd name="T22" fmla="*/ 687 w 723"/>
                        <a:gd name="T23" fmla="*/ 147 h 576"/>
                        <a:gd name="T24" fmla="*/ 639 w 723"/>
                        <a:gd name="T25" fmla="*/ 87 h 576"/>
                        <a:gd name="T26" fmla="*/ 585 w 723"/>
                        <a:gd name="T27" fmla="*/ 45 h 576"/>
                        <a:gd name="T28" fmla="*/ 549 w 723"/>
                        <a:gd name="T29" fmla="*/ 27 h 576"/>
                        <a:gd name="T30" fmla="*/ 513 w 723"/>
                        <a:gd name="T31" fmla="*/ 15 h 576"/>
                        <a:gd name="T32" fmla="*/ 477 w 723"/>
                        <a:gd name="T33" fmla="*/ 3 h 576"/>
                        <a:gd name="T34" fmla="*/ 432 w 723"/>
                        <a:gd name="T35" fmla="*/ 0 h 576"/>
                        <a:gd name="T36" fmla="*/ 0 w 723"/>
                        <a:gd name="T37" fmla="*/ 0 h 57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23"/>
                        <a:gd name="T58" fmla="*/ 0 h 576"/>
                        <a:gd name="T59" fmla="*/ 723 w 723"/>
                        <a:gd name="T60" fmla="*/ 576 h 57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23" h="576">
                          <a:moveTo>
                            <a:pt x="0" y="0"/>
                          </a:moveTo>
                          <a:lnTo>
                            <a:pt x="0" y="576"/>
                          </a:lnTo>
                          <a:lnTo>
                            <a:pt x="432" y="576"/>
                          </a:lnTo>
                          <a:lnTo>
                            <a:pt x="489" y="573"/>
                          </a:lnTo>
                          <a:lnTo>
                            <a:pt x="555" y="549"/>
                          </a:lnTo>
                          <a:lnTo>
                            <a:pt x="591" y="525"/>
                          </a:lnTo>
                          <a:lnTo>
                            <a:pt x="627" y="501"/>
                          </a:lnTo>
                          <a:lnTo>
                            <a:pt x="681" y="435"/>
                          </a:lnTo>
                          <a:lnTo>
                            <a:pt x="711" y="363"/>
                          </a:lnTo>
                          <a:lnTo>
                            <a:pt x="723" y="285"/>
                          </a:lnTo>
                          <a:lnTo>
                            <a:pt x="711" y="213"/>
                          </a:lnTo>
                          <a:lnTo>
                            <a:pt x="687" y="147"/>
                          </a:lnTo>
                          <a:lnTo>
                            <a:pt x="639" y="87"/>
                          </a:lnTo>
                          <a:lnTo>
                            <a:pt x="585" y="45"/>
                          </a:lnTo>
                          <a:lnTo>
                            <a:pt x="549" y="27"/>
                          </a:lnTo>
                          <a:lnTo>
                            <a:pt x="513" y="15"/>
                          </a:lnTo>
                          <a:lnTo>
                            <a:pt x="477" y="3"/>
                          </a:lnTo>
                          <a:lnTo>
                            <a:pt x="43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12" y="7488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63" name="Line 4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344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64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632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60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511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639" name="Group 46"/>
                <p:cNvGrpSpPr>
                  <a:grpSpLocks/>
                </p:cNvGrpSpPr>
                <p:nvPr/>
              </p:nvGrpSpPr>
              <p:grpSpPr bwMode="auto">
                <a:xfrm>
                  <a:off x="750" y="2841"/>
                  <a:ext cx="518" cy="231"/>
                  <a:chOff x="5616" y="4896"/>
                  <a:chExt cx="1296" cy="576"/>
                </a:xfrm>
              </p:grpSpPr>
              <p:grpSp>
                <p:nvGrpSpPr>
                  <p:cNvPr id="23653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5616" y="4896"/>
                    <a:ext cx="1296" cy="576"/>
                    <a:chOff x="2304" y="7200"/>
                    <a:chExt cx="1296" cy="576"/>
                  </a:xfrm>
                </p:grpSpPr>
                <p:sp>
                  <p:nvSpPr>
                    <p:cNvPr id="23655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2592" y="7200"/>
                      <a:ext cx="723" cy="576"/>
                    </a:xfrm>
                    <a:custGeom>
                      <a:avLst/>
                      <a:gdLst>
                        <a:gd name="T0" fmla="*/ 0 w 723"/>
                        <a:gd name="T1" fmla="*/ 0 h 576"/>
                        <a:gd name="T2" fmla="*/ 0 w 723"/>
                        <a:gd name="T3" fmla="*/ 576 h 576"/>
                        <a:gd name="T4" fmla="*/ 432 w 723"/>
                        <a:gd name="T5" fmla="*/ 576 h 576"/>
                        <a:gd name="T6" fmla="*/ 489 w 723"/>
                        <a:gd name="T7" fmla="*/ 573 h 576"/>
                        <a:gd name="T8" fmla="*/ 555 w 723"/>
                        <a:gd name="T9" fmla="*/ 549 h 576"/>
                        <a:gd name="T10" fmla="*/ 591 w 723"/>
                        <a:gd name="T11" fmla="*/ 525 h 576"/>
                        <a:gd name="T12" fmla="*/ 627 w 723"/>
                        <a:gd name="T13" fmla="*/ 501 h 576"/>
                        <a:gd name="T14" fmla="*/ 681 w 723"/>
                        <a:gd name="T15" fmla="*/ 435 h 576"/>
                        <a:gd name="T16" fmla="*/ 711 w 723"/>
                        <a:gd name="T17" fmla="*/ 363 h 576"/>
                        <a:gd name="T18" fmla="*/ 723 w 723"/>
                        <a:gd name="T19" fmla="*/ 285 h 576"/>
                        <a:gd name="T20" fmla="*/ 711 w 723"/>
                        <a:gd name="T21" fmla="*/ 213 h 576"/>
                        <a:gd name="T22" fmla="*/ 687 w 723"/>
                        <a:gd name="T23" fmla="*/ 147 h 576"/>
                        <a:gd name="T24" fmla="*/ 639 w 723"/>
                        <a:gd name="T25" fmla="*/ 87 h 576"/>
                        <a:gd name="T26" fmla="*/ 585 w 723"/>
                        <a:gd name="T27" fmla="*/ 45 h 576"/>
                        <a:gd name="T28" fmla="*/ 549 w 723"/>
                        <a:gd name="T29" fmla="*/ 27 h 576"/>
                        <a:gd name="T30" fmla="*/ 513 w 723"/>
                        <a:gd name="T31" fmla="*/ 15 h 576"/>
                        <a:gd name="T32" fmla="*/ 477 w 723"/>
                        <a:gd name="T33" fmla="*/ 3 h 576"/>
                        <a:gd name="T34" fmla="*/ 432 w 723"/>
                        <a:gd name="T35" fmla="*/ 0 h 576"/>
                        <a:gd name="T36" fmla="*/ 0 w 723"/>
                        <a:gd name="T37" fmla="*/ 0 h 57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23"/>
                        <a:gd name="T58" fmla="*/ 0 h 576"/>
                        <a:gd name="T59" fmla="*/ 723 w 723"/>
                        <a:gd name="T60" fmla="*/ 576 h 57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23" h="576">
                          <a:moveTo>
                            <a:pt x="0" y="0"/>
                          </a:moveTo>
                          <a:lnTo>
                            <a:pt x="0" y="576"/>
                          </a:lnTo>
                          <a:lnTo>
                            <a:pt x="432" y="576"/>
                          </a:lnTo>
                          <a:lnTo>
                            <a:pt x="489" y="573"/>
                          </a:lnTo>
                          <a:lnTo>
                            <a:pt x="555" y="549"/>
                          </a:lnTo>
                          <a:lnTo>
                            <a:pt x="591" y="525"/>
                          </a:lnTo>
                          <a:lnTo>
                            <a:pt x="627" y="501"/>
                          </a:lnTo>
                          <a:lnTo>
                            <a:pt x="681" y="435"/>
                          </a:lnTo>
                          <a:lnTo>
                            <a:pt x="711" y="363"/>
                          </a:lnTo>
                          <a:lnTo>
                            <a:pt x="723" y="285"/>
                          </a:lnTo>
                          <a:lnTo>
                            <a:pt x="711" y="213"/>
                          </a:lnTo>
                          <a:lnTo>
                            <a:pt x="687" y="147"/>
                          </a:lnTo>
                          <a:lnTo>
                            <a:pt x="639" y="87"/>
                          </a:lnTo>
                          <a:lnTo>
                            <a:pt x="585" y="45"/>
                          </a:lnTo>
                          <a:lnTo>
                            <a:pt x="549" y="27"/>
                          </a:lnTo>
                          <a:lnTo>
                            <a:pt x="513" y="15"/>
                          </a:lnTo>
                          <a:lnTo>
                            <a:pt x="477" y="3"/>
                          </a:lnTo>
                          <a:lnTo>
                            <a:pt x="43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6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12" y="7488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7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344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8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632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54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511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640" name="Group 53"/>
                <p:cNvGrpSpPr>
                  <a:grpSpLocks/>
                </p:cNvGrpSpPr>
                <p:nvPr/>
              </p:nvGrpSpPr>
              <p:grpSpPr bwMode="auto">
                <a:xfrm>
                  <a:off x="1267" y="2668"/>
                  <a:ext cx="518" cy="231"/>
                  <a:chOff x="5616" y="4896"/>
                  <a:chExt cx="1296" cy="576"/>
                </a:xfrm>
              </p:grpSpPr>
              <p:grpSp>
                <p:nvGrpSpPr>
                  <p:cNvPr id="23647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5616" y="4896"/>
                    <a:ext cx="1296" cy="576"/>
                    <a:chOff x="2304" y="7200"/>
                    <a:chExt cx="1296" cy="576"/>
                  </a:xfrm>
                </p:grpSpPr>
                <p:sp>
                  <p:nvSpPr>
                    <p:cNvPr id="23649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2592" y="7200"/>
                      <a:ext cx="723" cy="576"/>
                    </a:xfrm>
                    <a:custGeom>
                      <a:avLst/>
                      <a:gdLst>
                        <a:gd name="T0" fmla="*/ 0 w 723"/>
                        <a:gd name="T1" fmla="*/ 0 h 576"/>
                        <a:gd name="T2" fmla="*/ 0 w 723"/>
                        <a:gd name="T3" fmla="*/ 576 h 576"/>
                        <a:gd name="T4" fmla="*/ 432 w 723"/>
                        <a:gd name="T5" fmla="*/ 576 h 576"/>
                        <a:gd name="T6" fmla="*/ 489 w 723"/>
                        <a:gd name="T7" fmla="*/ 573 h 576"/>
                        <a:gd name="T8" fmla="*/ 555 w 723"/>
                        <a:gd name="T9" fmla="*/ 549 h 576"/>
                        <a:gd name="T10" fmla="*/ 591 w 723"/>
                        <a:gd name="T11" fmla="*/ 525 h 576"/>
                        <a:gd name="T12" fmla="*/ 627 w 723"/>
                        <a:gd name="T13" fmla="*/ 501 h 576"/>
                        <a:gd name="T14" fmla="*/ 681 w 723"/>
                        <a:gd name="T15" fmla="*/ 435 h 576"/>
                        <a:gd name="T16" fmla="*/ 711 w 723"/>
                        <a:gd name="T17" fmla="*/ 363 h 576"/>
                        <a:gd name="T18" fmla="*/ 723 w 723"/>
                        <a:gd name="T19" fmla="*/ 285 h 576"/>
                        <a:gd name="T20" fmla="*/ 711 w 723"/>
                        <a:gd name="T21" fmla="*/ 213 h 576"/>
                        <a:gd name="T22" fmla="*/ 687 w 723"/>
                        <a:gd name="T23" fmla="*/ 147 h 576"/>
                        <a:gd name="T24" fmla="*/ 639 w 723"/>
                        <a:gd name="T25" fmla="*/ 87 h 576"/>
                        <a:gd name="T26" fmla="*/ 585 w 723"/>
                        <a:gd name="T27" fmla="*/ 45 h 576"/>
                        <a:gd name="T28" fmla="*/ 549 w 723"/>
                        <a:gd name="T29" fmla="*/ 27 h 576"/>
                        <a:gd name="T30" fmla="*/ 513 w 723"/>
                        <a:gd name="T31" fmla="*/ 15 h 576"/>
                        <a:gd name="T32" fmla="*/ 477 w 723"/>
                        <a:gd name="T33" fmla="*/ 3 h 576"/>
                        <a:gd name="T34" fmla="*/ 432 w 723"/>
                        <a:gd name="T35" fmla="*/ 0 h 576"/>
                        <a:gd name="T36" fmla="*/ 0 w 723"/>
                        <a:gd name="T37" fmla="*/ 0 h 57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23"/>
                        <a:gd name="T58" fmla="*/ 0 h 576"/>
                        <a:gd name="T59" fmla="*/ 723 w 723"/>
                        <a:gd name="T60" fmla="*/ 576 h 57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23" h="576">
                          <a:moveTo>
                            <a:pt x="0" y="0"/>
                          </a:moveTo>
                          <a:lnTo>
                            <a:pt x="0" y="576"/>
                          </a:lnTo>
                          <a:lnTo>
                            <a:pt x="432" y="576"/>
                          </a:lnTo>
                          <a:lnTo>
                            <a:pt x="489" y="573"/>
                          </a:lnTo>
                          <a:lnTo>
                            <a:pt x="555" y="549"/>
                          </a:lnTo>
                          <a:lnTo>
                            <a:pt x="591" y="525"/>
                          </a:lnTo>
                          <a:lnTo>
                            <a:pt x="627" y="501"/>
                          </a:lnTo>
                          <a:lnTo>
                            <a:pt x="681" y="435"/>
                          </a:lnTo>
                          <a:lnTo>
                            <a:pt x="711" y="363"/>
                          </a:lnTo>
                          <a:lnTo>
                            <a:pt x="723" y="285"/>
                          </a:lnTo>
                          <a:lnTo>
                            <a:pt x="711" y="213"/>
                          </a:lnTo>
                          <a:lnTo>
                            <a:pt x="687" y="147"/>
                          </a:lnTo>
                          <a:lnTo>
                            <a:pt x="639" y="87"/>
                          </a:lnTo>
                          <a:lnTo>
                            <a:pt x="585" y="45"/>
                          </a:lnTo>
                          <a:lnTo>
                            <a:pt x="549" y="27"/>
                          </a:lnTo>
                          <a:lnTo>
                            <a:pt x="513" y="15"/>
                          </a:lnTo>
                          <a:lnTo>
                            <a:pt x="477" y="3"/>
                          </a:lnTo>
                          <a:lnTo>
                            <a:pt x="43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0" name="Line 5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12" y="7488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1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344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2" name="Line 5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632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48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511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sp>
              <p:nvSpPr>
                <p:cNvPr id="23641" name="Line 60"/>
                <p:cNvSpPr>
                  <a:spLocks noChangeShapeType="1"/>
                </p:cNvSpPr>
                <p:nvPr/>
              </p:nvSpPr>
              <p:spPr bwMode="auto">
                <a:xfrm>
                  <a:off x="1269" y="2621"/>
                  <a:ext cx="1" cy="11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2" name="Line 61"/>
                <p:cNvSpPr>
                  <a:spLocks noChangeShapeType="1"/>
                </p:cNvSpPr>
                <p:nvPr/>
              </p:nvSpPr>
              <p:spPr bwMode="auto">
                <a:xfrm>
                  <a:off x="1265" y="2842"/>
                  <a:ext cx="1" cy="11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3" name="Line 62"/>
                <p:cNvSpPr>
                  <a:spLocks noChangeShapeType="1"/>
                </p:cNvSpPr>
                <p:nvPr/>
              </p:nvSpPr>
              <p:spPr bwMode="auto">
                <a:xfrm>
                  <a:off x="748" y="2561"/>
                  <a:ext cx="1" cy="11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4" name="Line 63"/>
                <p:cNvSpPr>
                  <a:spLocks noChangeShapeType="1"/>
                </p:cNvSpPr>
                <p:nvPr/>
              </p:nvSpPr>
              <p:spPr bwMode="auto">
                <a:xfrm>
                  <a:off x="750" y="2899"/>
                  <a:ext cx="1" cy="11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5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640" y="2957"/>
                  <a:ext cx="1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46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639" y="2622"/>
                  <a:ext cx="1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627" name="Group 66"/>
              <p:cNvGrpSpPr>
                <a:grpSpLocks/>
              </p:cNvGrpSpPr>
              <p:nvPr/>
            </p:nvGrpSpPr>
            <p:grpSpPr bwMode="auto">
              <a:xfrm>
                <a:off x="865" y="1468"/>
                <a:ext cx="606" cy="231"/>
                <a:chOff x="865" y="1468"/>
                <a:chExt cx="606" cy="231"/>
              </a:xfrm>
            </p:grpSpPr>
            <p:grpSp>
              <p:nvGrpSpPr>
                <p:cNvPr id="23628" name="Group 67"/>
                <p:cNvGrpSpPr>
                  <a:grpSpLocks/>
                </p:cNvGrpSpPr>
                <p:nvPr/>
              </p:nvGrpSpPr>
              <p:grpSpPr bwMode="auto">
                <a:xfrm>
                  <a:off x="953" y="1468"/>
                  <a:ext cx="518" cy="231"/>
                  <a:chOff x="5616" y="4896"/>
                  <a:chExt cx="1296" cy="576"/>
                </a:xfrm>
              </p:grpSpPr>
              <p:grpSp>
                <p:nvGrpSpPr>
                  <p:cNvPr id="23632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5616" y="4896"/>
                    <a:ext cx="1296" cy="576"/>
                    <a:chOff x="2304" y="7200"/>
                    <a:chExt cx="1296" cy="576"/>
                  </a:xfrm>
                </p:grpSpPr>
                <p:sp>
                  <p:nvSpPr>
                    <p:cNvPr id="23634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2592" y="7200"/>
                      <a:ext cx="723" cy="576"/>
                    </a:xfrm>
                    <a:custGeom>
                      <a:avLst/>
                      <a:gdLst>
                        <a:gd name="T0" fmla="*/ 0 w 723"/>
                        <a:gd name="T1" fmla="*/ 0 h 576"/>
                        <a:gd name="T2" fmla="*/ 0 w 723"/>
                        <a:gd name="T3" fmla="*/ 576 h 576"/>
                        <a:gd name="T4" fmla="*/ 432 w 723"/>
                        <a:gd name="T5" fmla="*/ 576 h 576"/>
                        <a:gd name="T6" fmla="*/ 489 w 723"/>
                        <a:gd name="T7" fmla="*/ 573 h 576"/>
                        <a:gd name="T8" fmla="*/ 555 w 723"/>
                        <a:gd name="T9" fmla="*/ 549 h 576"/>
                        <a:gd name="T10" fmla="*/ 591 w 723"/>
                        <a:gd name="T11" fmla="*/ 525 h 576"/>
                        <a:gd name="T12" fmla="*/ 627 w 723"/>
                        <a:gd name="T13" fmla="*/ 501 h 576"/>
                        <a:gd name="T14" fmla="*/ 681 w 723"/>
                        <a:gd name="T15" fmla="*/ 435 h 576"/>
                        <a:gd name="T16" fmla="*/ 711 w 723"/>
                        <a:gd name="T17" fmla="*/ 363 h 576"/>
                        <a:gd name="T18" fmla="*/ 723 w 723"/>
                        <a:gd name="T19" fmla="*/ 285 h 576"/>
                        <a:gd name="T20" fmla="*/ 711 w 723"/>
                        <a:gd name="T21" fmla="*/ 213 h 576"/>
                        <a:gd name="T22" fmla="*/ 687 w 723"/>
                        <a:gd name="T23" fmla="*/ 147 h 576"/>
                        <a:gd name="T24" fmla="*/ 639 w 723"/>
                        <a:gd name="T25" fmla="*/ 87 h 576"/>
                        <a:gd name="T26" fmla="*/ 585 w 723"/>
                        <a:gd name="T27" fmla="*/ 45 h 576"/>
                        <a:gd name="T28" fmla="*/ 549 w 723"/>
                        <a:gd name="T29" fmla="*/ 27 h 576"/>
                        <a:gd name="T30" fmla="*/ 513 w 723"/>
                        <a:gd name="T31" fmla="*/ 15 h 576"/>
                        <a:gd name="T32" fmla="*/ 477 w 723"/>
                        <a:gd name="T33" fmla="*/ 3 h 576"/>
                        <a:gd name="T34" fmla="*/ 432 w 723"/>
                        <a:gd name="T35" fmla="*/ 0 h 576"/>
                        <a:gd name="T36" fmla="*/ 0 w 723"/>
                        <a:gd name="T37" fmla="*/ 0 h 57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723"/>
                        <a:gd name="T58" fmla="*/ 0 h 576"/>
                        <a:gd name="T59" fmla="*/ 723 w 723"/>
                        <a:gd name="T60" fmla="*/ 576 h 576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723" h="576">
                          <a:moveTo>
                            <a:pt x="0" y="0"/>
                          </a:moveTo>
                          <a:lnTo>
                            <a:pt x="0" y="576"/>
                          </a:lnTo>
                          <a:lnTo>
                            <a:pt x="432" y="576"/>
                          </a:lnTo>
                          <a:lnTo>
                            <a:pt x="489" y="573"/>
                          </a:lnTo>
                          <a:lnTo>
                            <a:pt x="555" y="549"/>
                          </a:lnTo>
                          <a:lnTo>
                            <a:pt x="591" y="525"/>
                          </a:lnTo>
                          <a:lnTo>
                            <a:pt x="627" y="501"/>
                          </a:lnTo>
                          <a:lnTo>
                            <a:pt x="681" y="435"/>
                          </a:lnTo>
                          <a:lnTo>
                            <a:pt x="711" y="363"/>
                          </a:lnTo>
                          <a:lnTo>
                            <a:pt x="723" y="285"/>
                          </a:lnTo>
                          <a:lnTo>
                            <a:pt x="711" y="213"/>
                          </a:lnTo>
                          <a:lnTo>
                            <a:pt x="687" y="147"/>
                          </a:lnTo>
                          <a:lnTo>
                            <a:pt x="639" y="87"/>
                          </a:lnTo>
                          <a:lnTo>
                            <a:pt x="585" y="45"/>
                          </a:lnTo>
                          <a:lnTo>
                            <a:pt x="549" y="27"/>
                          </a:lnTo>
                          <a:lnTo>
                            <a:pt x="513" y="15"/>
                          </a:lnTo>
                          <a:lnTo>
                            <a:pt x="477" y="3"/>
                          </a:lnTo>
                          <a:lnTo>
                            <a:pt x="432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35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312" y="7488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36" name="Line 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344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37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7632"/>
                      <a:ext cx="28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33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511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629" name="Group 74"/>
                <p:cNvGrpSpPr>
                  <a:grpSpLocks/>
                </p:cNvGrpSpPr>
                <p:nvPr/>
              </p:nvGrpSpPr>
              <p:grpSpPr bwMode="auto">
                <a:xfrm>
                  <a:off x="865" y="1526"/>
                  <a:ext cx="88" cy="115"/>
                  <a:chOff x="865" y="1555"/>
                  <a:chExt cx="88" cy="115"/>
                </a:xfrm>
              </p:grpSpPr>
              <p:sp>
                <p:nvSpPr>
                  <p:cNvPr id="23630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953" y="1555"/>
                    <a:ext cx="0" cy="11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31" name="Line 7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65" y="1613"/>
                    <a:ext cx="8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3622" name="Text Box 77"/>
            <p:cNvSpPr txBox="1">
              <a:spLocks noChangeArrowheads="1"/>
            </p:cNvSpPr>
            <p:nvPr/>
          </p:nvSpPr>
          <p:spPr bwMode="auto">
            <a:xfrm>
              <a:off x="2204" y="1338"/>
              <a:ext cx="33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400">
                  <a:latin typeface="Comic Sans MS" charset="0"/>
                  <a:cs typeface="Tahoma" charset="0"/>
                </a:rPr>
                <a:t>=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23623" name="Text Box 78"/>
            <p:cNvSpPr txBox="1">
              <a:spLocks noChangeArrowheads="1"/>
            </p:cNvSpPr>
            <p:nvPr/>
          </p:nvSpPr>
          <p:spPr bwMode="auto">
            <a:xfrm>
              <a:off x="2204" y="1899"/>
              <a:ext cx="33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400">
                  <a:latin typeface="Comic Sans MS" charset="0"/>
                  <a:cs typeface="Tahoma" charset="0"/>
                </a:rPr>
                <a:t>=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23624" name="Text Box 79"/>
            <p:cNvSpPr txBox="1">
              <a:spLocks noChangeArrowheads="1"/>
            </p:cNvSpPr>
            <p:nvPr/>
          </p:nvSpPr>
          <p:spPr bwMode="auto">
            <a:xfrm>
              <a:off x="2204" y="2538"/>
              <a:ext cx="33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400">
                  <a:latin typeface="Comic Sans MS" charset="0"/>
                  <a:cs typeface="Tahoma" charset="0"/>
                </a:rPr>
                <a:t>=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23" name="Group 80"/>
          <p:cNvGrpSpPr>
            <a:grpSpLocks/>
          </p:cNvGrpSpPr>
          <p:nvPr/>
        </p:nvGrpSpPr>
        <p:grpSpPr bwMode="auto">
          <a:xfrm>
            <a:off x="4730750" y="2819400"/>
            <a:ext cx="2355850" cy="2667000"/>
            <a:chOff x="3184" y="1338"/>
            <a:chExt cx="1484" cy="1680"/>
          </a:xfrm>
        </p:grpSpPr>
        <p:grpSp>
          <p:nvGrpSpPr>
            <p:cNvPr id="23560" name="Group 81"/>
            <p:cNvGrpSpPr>
              <a:grpSpLocks/>
            </p:cNvGrpSpPr>
            <p:nvPr/>
          </p:nvGrpSpPr>
          <p:grpSpPr bwMode="auto">
            <a:xfrm>
              <a:off x="3536" y="1468"/>
              <a:ext cx="1132" cy="1436"/>
              <a:chOff x="3380" y="1468"/>
              <a:chExt cx="1132" cy="1436"/>
            </a:xfrm>
          </p:grpSpPr>
          <p:grpSp>
            <p:nvGrpSpPr>
              <p:cNvPr id="23564" name="Group 82"/>
              <p:cNvGrpSpPr>
                <a:grpSpLocks/>
              </p:cNvGrpSpPr>
              <p:nvPr/>
            </p:nvGrpSpPr>
            <p:grpSpPr bwMode="auto">
              <a:xfrm>
                <a:off x="3643" y="1468"/>
                <a:ext cx="606" cy="231"/>
                <a:chOff x="3464" y="1439"/>
                <a:chExt cx="606" cy="231"/>
              </a:xfrm>
            </p:grpSpPr>
            <p:grpSp>
              <p:nvGrpSpPr>
                <p:cNvPr id="23611" name="Group 83"/>
                <p:cNvGrpSpPr>
                  <a:grpSpLocks/>
                </p:cNvGrpSpPr>
                <p:nvPr/>
              </p:nvGrpSpPr>
              <p:grpSpPr bwMode="auto">
                <a:xfrm>
                  <a:off x="3552" y="1439"/>
                  <a:ext cx="518" cy="231"/>
                  <a:chOff x="5616" y="4176"/>
                  <a:chExt cx="1296" cy="576"/>
                </a:xfrm>
              </p:grpSpPr>
              <p:grpSp>
                <p:nvGrpSpPr>
                  <p:cNvPr id="23615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5616" y="4176"/>
                    <a:ext cx="1296" cy="576"/>
                    <a:chOff x="3744" y="7632"/>
                    <a:chExt cx="1296" cy="576"/>
                  </a:xfrm>
                </p:grpSpPr>
                <p:sp>
                  <p:nvSpPr>
                    <p:cNvPr id="23617" name="Freeform 85"/>
                    <p:cNvSpPr>
                      <a:spLocks/>
                    </p:cNvSpPr>
                    <p:nvPr/>
                  </p:nvSpPr>
                  <p:spPr bwMode="auto">
                    <a:xfrm>
                      <a:off x="4032" y="7632"/>
                      <a:ext cx="747" cy="576"/>
                    </a:xfrm>
                    <a:custGeom>
                      <a:avLst/>
                      <a:gdLst>
                        <a:gd name="T0" fmla="*/ 0 w 747"/>
                        <a:gd name="T1" fmla="*/ 0 h 576"/>
                        <a:gd name="T2" fmla="*/ 432 w 747"/>
                        <a:gd name="T3" fmla="*/ 0 h 576"/>
                        <a:gd name="T4" fmla="*/ 495 w 747"/>
                        <a:gd name="T5" fmla="*/ 9 h 576"/>
                        <a:gd name="T6" fmla="*/ 555 w 747"/>
                        <a:gd name="T7" fmla="*/ 27 h 576"/>
                        <a:gd name="T8" fmla="*/ 639 w 747"/>
                        <a:gd name="T9" fmla="*/ 99 h 576"/>
                        <a:gd name="T10" fmla="*/ 699 w 747"/>
                        <a:gd name="T11" fmla="*/ 189 h 576"/>
                        <a:gd name="T12" fmla="*/ 747 w 747"/>
                        <a:gd name="T13" fmla="*/ 291 h 576"/>
                        <a:gd name="T14" fmla="*/ 699 w 747"/>
                        <a:gd name="T15" fmla="*/ 393 h 576"/>
                        <a:gd name="T16" fmla="*/ 633 w 747"/>
                        <a:gd name="T17" fmla="*/ 477 h 576"/>
                        <a:gd name="T18" fmla="*/ 549 w 747"/>
                        <a:gd name="T19" fmla="*/ 549 h 576"/>
                        <a:gd name="T20" fmla="*/ 495 w 747"/>
                        <a:gd name="T21" fmla="*/ 567 h 576"/>
                        <a:gd name="T22" fmla="*/ 432 w 747"/>
                        <a:gd name="T23" fmla="*/ 576 h 576"/>
                        <a:gd name="T24" fmla="*/ 0 w 747"/>
                        <a:gd name="T25" fmla="*/ 576 h 576"/>
                        <a:gd name="T26" fmla="*/ 39 w 747"/>
                        <a:gd name="T27" fmla="*/ 561 h 576"/>
                        <a:gd name="T28" fmla="*/ 69 w 747"/>
                        <a:gd name="T29" fmla="*/ 537 h 576"/>
                        <a:gd name="T30" fmla="*/ 111 w 747"/>
                        <a:gd name="T31" fmla="*/ 483 h 576"/>
                        <a:gd name="T32" fmla="*/ 135 w 747"/>
                        <a:gd name="T33" fmla="*/ 381 h 576"/>
                        <a:gd name="T34" fmla="*/ 144 w 747"/>
                        <a:gd name="T35" fmla="*/ 288 h 576"/>
                        <a:gd name="T36" fmla="*/ 135 w 747"/>
                        <a:gd name="T37" fmla="*/ 183 h 576"/>
                        <a:gd name="T38" fmla="*/ 111 w 747"/>
                        <a:gd name="T39" fmla="*/ 99 h 576"/>
                        <a:gd name="T40" fmla="*/ 69 w 747"/>
                        <a:gd name="T41" fmla="*/ 33 h 576"/>
                        <a:gd name="T42" fmla="*/ 39 w 747"/>
                        <a:gd name="T43" fmla="*/ 9 h 576"/>
                        <a:gd name="T44" fmla="*/ 0 w 747"/>
                        <a:gd name="T45" fmla="*/ 0 h 57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747"/>
                        <a:gd name="T70" fmla="*/ 0 h 576"/>
                        <a:gd name="T71" fmla="*/ 747 w 747"/>
                        <a:gd name="T72" fmla="*/ 576 h 57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747" h="576">
                          <a:moveTo>
                            <a:pt x="0" y="0"/>
                          </a:moveTo>
                          <a:lnTo>
                            <a:pt x="432" y="0"/>
                          </a:lnTo>
                          <a:lnTo>
                            <a:pt x="495" y="9"/>
                          </a:lnTo>
                          <a:lnTo>
                            <a:pt x="555" y="27"/>
                          </a:lnTo>
                          <a:lnTo>
                            <a:pt x="639" y="99"/>
                          </a:lnTo>
                          <a:lnTo>
                            <a:pt x="699" y="189"/>
                          </a:lnTo>
                          <a:lnTo>
                            <a:pt x="747" y="291"/>
                          </a:lnTo>
                          <a:lnTo>
                            <a:pt x="699" y="393"/>
                          </a:lnTo>
                          <a:lnTo>
                            <a:pt x="633" y="477"/>
                          </a:lnTo>
                          <a:lnTo>
                            <a:pt x="549" y="549"/>
                          </a:lnTo>
                          <a:lnTo>
                            <a:pt x="495" y="567"/>
                          </a:lnTo>
                          <a:lnTo>
                            <a:pt x="432" y="576"/>
                          </a:lnTo>
                          <a:lnTo>
                            <a:pt x="0" y="576"/>
                          </a:lnTo>
                          <a:lnTo>
                            <a:pt x="39" y="561"/>
                          </a:lnTo>
                          <a:lnTo>
                            <a:pt x="69" y="537"/>
                          </a:lnTo>
                          <a:lnTo>
                            <a:pt x="111" y="483"/>
                          </a:lnTo>
                          <a:lnTo>
                            <a:pt x="135" y="381"/>
                          </a:lnTo>
                          <a:lnTo>
                            <a:pt x="144" y="288"/>
                          </a:lnTo>
                          <a:lnTo>
                            <a:pt x="135" y="183"/>
                          </a:lnTo>
                          <a:lnTo>
                            <a:pt x="111" y="99"/>
                          </a:lnTo>
                          <a:lnTo>
                            <a:pt x="69" y="33"/>
                          </a:lnTo>
                          <a:lnTo>
                            <a:pt x="39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8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8064"/>
                      <a:ext cx="40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9" name="Line 8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2" y="7920"/>
                      <a:ext cx="25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20" name="Line 8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7776"/>
                      <a:ext cx="41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16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439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612" name="Group 90"/>
                <p:cNvGrpSpPr>
                  <a:grpSpLocks/>
                </p:cNvGrpSpPr>
                <p:nvPr/>
              </p:nvGrpSpPr>
              <p:grpSpPr bwMode="auto">
                <a:xfrm>
                  <a:off x="3464" y="1493"/>
                  <a:ext cx="88" cy="115"/>
                  <a:chOff x="865" y="1555"/>
                  <a:chExt cx="88" cy="115"/>
                </a:xfrm>
              </p:grpSpPr>
              <p:sp>
                <p:nvSpPr>
                  <p:cNvPr id="23613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953" y="1555"/>
                    <a:ext cx="0" cy="11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614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65" y="1613"/>
                    <a:ext cx="8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565" name="Group 93"/>
              <p:cNvGrpSpPr>
                <a:grpSpLocks/>
              </p:cNvGrpSpPr>
              <p:nvPr/>
            </p:nvGrpSpPr>
            <p:grpSpPr bwMode="auto">
              <a:xfrm>
                <a:off x="3429" y="2673"/>
                <a:ext cx="1036" cy="231"/>
                <a:chOff x="3504" y="2672"/>
                <a:chExt cx="1036" cy="231"/>
              </a:xfrm>
            </p:grpSpPr>
            <p:grpSp>
              <p:nvGrpSpPr>
                <p:cNvPr id="23596" name="Group 94"/>
                <p:cNvGrpSpPr>
                  <a:grpSpLocks/>
                </p:cNvGrpSpPr>
                <p:nvPr/>
              </p:nvGrpSpPr>
              <p:grpSpPr bwMode="auto">
                <a:xfrm>
                  <a:off x="3504" y="2672"/>
                  <a:ext cx="518" cy="231"/>
                  <a:chOff x="5616" y="4176"/>
                  <a:chExt cx="1296" cy="576"/>
                </a:xfrm>
              </p:grpSpPr>
              <p:grpSp>
                <p:nvGrpSpPr>
                  <p:cNvPr id="2360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5616" y="4176"/>
                    <a:ext cx="1296" cy="576"/>
                    <a:chOff x="3744" y="7632"/>
                    <a:chExt cx="1296" cy="576"/>
                  </a:xfrm>
                </p:grpSpPr>
                <p:sp>
                  <p:nvSpPr>
                    <p:cNvPr id="23607" name="Freeform 96"/>
                    <p:cNvSpPr>
                      <a:spLocks/>
                    </p:cNvSpPr>
                    <p:nvPr/>
                  </p:nvSpPr>
                  <p:spPr bwMode="auto">
                    <a:xfrm>
                      <a:off x="4032" y="7632"/>
                      <a:ext cx="747" cy="576"/>
                    </a:xfrm>
                    <a:custGeom>
                      <a:avLst/>
                      <a:gdLst>
                        <a:gd name="T0" fmla="*/ 0 w 747"/>
                        <a:gd name="T1" fmla="*/ 0 h 576"/>
                        <a:gd name="T2" fmla="*/ 432 w 747"/>
                        <a:gd name="T3" fmla="*/ 0 h 576"/>
                        <a:gd name="T4" fmla="*/ 495 w 747"/>
                        <a:gd name="T5" fmla="*/ 9 h 576"/>
                        <a:gd name="T6" fmla="*/ 555 w 747"/>
                        <a:gd name="T7" fmla="*/ 27 h 576"/>
                        <a:gd name="T8" fmla="*/ 639 w 747"/>
                        <a:gd name="T9" fmla="*/ 99 h 576"/>
                        <a:gd name="T10" fmla="*/ 699 w 747"/>
                        <a:gd name="T11" fmla="*/ 189 h 576"/>
                        <a:gd name="T12" fmla="*/ 747 w 747"/>
                        <a:gd name="T13" fmla="*/ 291 h 576"/>
                        <a:gd name="T14" fmla="*/ 699 w 747"/>
                        <a:gd name="T15" fmla="*/ 393 h 576"/>
                        <a:gd name="T16" fmla="*/ 633 w 747"/>
                        <a:gd name="T17" fmla="*/ 477 h 576"/>
                        <a:gd name="T18" fmla="*/ 549 w 747"/>
                        <a:gd name="T19" fmla="*/ 549 h 576"/>
                        <a:gd name="T20" fmla="*/ 495 w 747"/>
                        <a:gd name="T21" fmla="*/ 567 h 576"/>
                        <a:gd name="T22" fmla="*/ 432 w 747"/>
                        <a:gd name="T23" fmla="*/ 576 h 576"/>
                        <a:gd name="T24" fmla="*/ 0 w 747"/>
                        <a:gd name="T25" fmla="*/ 576 h 576"/>
                        <a:gd name="T26" fmla="*/ 39 w 747"/>
                        <a:gd name="T27" fmla="*/ 561 h 576"/>
                        <a:gd name="T28" fmla="*/ 69 w 747"/>
                        <a:gd name="T29" fmla="*/ 537 h 576"/>
                        <a:gd name="T30" fmla="*/ 111 w 747"/>
                        <a:gd name="T31" fmla="*/ 483 h 576"/>
                        <a:gd name="T32" fmla="*/ 135 w 747"/>
                        <a:gd name="T33" fmla="*/ 381 h 576"/>
                        <a:gd name="T34" fmla="*/ 144 w 747"/>
                        <a:gd name="T35" fmla="*/ 288 h 576"/>
                        <a:gd name="T36" fmla="*/ 135 w 747"/>
                        <a:gd name="T37" fmla="*/ 183 h 576"/>
                        <a:gd name="T38" fmla="*/ 111 w 747"/>
                        <a:gd name="T39" fmla="*/ 99 h 576"/>
                        <a:gd name="T40" fmla="*/ 69 w 747"/>
                        <a:gd name="T41" fmla="*/ 33 h 576"/>
                        <a:gd name="T42" fmla="*/ 39 w 747"/>
                        <a:gd name="T43" fmla="*/ 9 h 576"/>
                        <a:gd name="T44" fmla="*/ 0 w 747"/>
                        <a:gd name="T45" fmla="*/ 0 h 57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747"/>
                        <a:gd name="T70" fmla="*/ 0 h 576"/>
                        <a:gd name="T71" fmla="*/ 747 w 747"/>
                        <a:gd name="T72" fmla="*/ 576 h 57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747" h="576">
                          <a:moveTo>
                            <a:pt x="0" y="0"/>
                          </a:moveTo>
                          <a:lnTo>
                            <a:pt x="432" y="0"/>
                          </a:lnTo>
                          <a:lnTo>
                            <a:pt x="495" y="9"/>
                          </a:lnTo>
                          <a:lnTo>
                            <a:pt x="555" y="27"/>
                          </a:lnTo>
                          <a:lnTo>
                            <a:pt x="639" y="99"/>
                          </a:lnTo>
                          <a:lnTo>
                            <a:pt x="699" y="189"/>
                          </a:lnTo>
                          <a:lnTo>
                            <a:pt x="747" y="291"/>
                          </a:lnTo>
                          <a:lnTo>
                            <a:pt x="699" y="393"/>
                          </a:lnTo>
                          <a:lnTo>
                            <a:pt x="633" y="477"/>
                          </a:lnTo>
                          <a:lnTo>
                            <a:pt x="549" y="549"/>
                          </a:lnTo>
                          <a:lnTo>
                            <a:pt x="495" y="567"/>
                          </a:lnTo>
                          <a:lnTo>
                            <a:pt x="432" y="576"/>
                          </a:lnTo>
                          <a:lnTo>
                            <a:pt x="0" y="576"/>
                          </a:lnTo>
                          <a:lnTo>
                            <a:pt x="39" y="561"/>
                          </a:lnTo>
                          <a:lnTo>
                            <a:pt x="69" y="537"/>
                          </a:lnTo>
                          <a:lnTo>
                            <a:pt x="111" y="483"/>
                          </a:lnTo>
                          <a:lnTo>
                            <a:pt x="135" y="381"/>
                          </a:lnTo>
                          <a:lnTo>
                            <a:pt x="144" y="288"/>
                          </a:lnTo>
                          <a:lnTo>
                            <a:pt x="135" y="183"/>
                          </a:lnTo>
                          <a:lnTo>
                            <a:pt x="111" y="99"/>
                          </a:lnTo>
                          <a:lnTo>
                            <a:pt x="69" y="33"/>
                          </a:lnTo>
                          <a:lnTo>
                            <a:pt x="39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8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8064"/>
                      <a:ext cx="40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9" name="Line 9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2" y="7920"/>
                      <a:ext cx="25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7776"/>
                      <a:ext cx="41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06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439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597" name="Group 101"/>
                <p:cNvGrpSpPr>
                  <a:grpSpLocks/>
                </p:cNvGrpSpPr>
                <p:nvPr/>
              </p:nvGrpSpPr>
              <p:grpSpPr bwMode="auto">
                <a:xfrm>
                  <a:off x="4022" y="2672"/>
                  <a:ext cx="518" cy="231"/>
                  <a:chOff x="5616" y="4176"/>
                  <a:chExt cx="1296" cy="576"/>
                </a:xfrm>
              </p:grpSpPr>
              <p:grpSp>
                <p:nvGrpSpPr>
                  <p:cNvPr id="23599" name="Group 102"/>
                  <p:cNvGrpSpPr>
                    <a:grpSpLocks/>
                  </p:cNvGrpSpPr>
                  <p:nvPr/>
                </p:nvGrpSpPr>
                <p:grpSpPr bwMode="auto">
                  <a:xfrm>
                    <a:off x="5616" y="4176"/>
                    <a:ext cx="1296" cy="576"/>
                    <a:chOff x="3744" y="7632"/>
                    <a:chExt cx="1296" cy="576"/>
                  </a:xfrm>
                </p:grpSpPr>
                <p:sp>
                  <p:nvSpPr>
                    <p:cNvPr id="23601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4032" y="7632"/>
                      <a:ext cx="747" cy="576"/>
                    </a:xfrm>
                    <a:custGeom>
                      <a:avLst/>
                      <a:gdLst>
                        <a:gd name="T0" fmla="*/ 0 w 747"/>
                        <a:gd name="T1" fmla="*/ 0 h 576"/>
                        <a:gd name="T2" fmla="*/ 432 w 747"/>
                        <a:gd name="T3" fmla="*/ 0 h 576"/>
                        <a:gd name="T4" fmla="*/ 495 w 747"/>
                        <a:gd name="T5" fmla="*/ 9 h 576"/>
                        <a:gd name="T6" fmla="*/ 555 w 747"/>
                        <a:gd name="T7" fmla="*/ 27 h 576"/>
                        <a:gd name="T8" fmla="*/ 639 w 747"/>
                        <a:gd name="T9" fmla="*/ 99 h 576"/>
                        <a:gd name="T10" fmla="*/ 699 w 747"/>
                        <a:gd name="T11" fmla="*/ 189 h 576"/>
                        <a:gd name="T12" fmla="*/ 747 w 747"/>
                        <a:gd name="T13" fmla="*/ 291 h 576"/>
                        <a:gd name="T14" fmla="*/ 699 w 747"/>
                        <a:gd name="T15" fmla="*/ 393 h 576"/>
                        <a:gd name="T16" fmla="*/ 633 w 747"/>
                        <a:gd name="T17" fmla="*/ 477 h 576"/>
                        <a:gd name="T18" fmla="*/ 549 w 747"/>
                        <a:gd name="T19" fmla="*/ 549 h 576"/>
                        <a:gd name="T20" fmla="*/ 495 w 747"/>
                        <a:gd name="T21" fmla="*/ 567 h 576"/>
                        <a:gd name="T22" fmla="*/ 432 w 747"/>
                        <a:gd name="T23" fmla="*/ 576 h 576"/>
                        <a:gd name="T24" fmla="*/ 0 w 747"/>
                        <a:gd name="T25" fmla="*/ 576 h 576"/>
                        <a:gd name="T26" fmla="*/ 39 w 747"/>
                        <a:gd name="T27" fmla="*/ 561 h 576"/>
                        <a:gd name="T28" fmla="*/ 69 w 747"/>
                        <a:gd name="T29" fmla="*/ 537 h 576"/>
                        <a:gd name="T30" fmla="*/ 111 w 747"/>
                        <a:gd name="T31" fmla="*/ 483 h 576"/>
                        <a:gd name="T32" fmla="*/ 135 w 747"/>
                        <a:gd name="T33" fmla="*/ 381 h 576"/>
                        <a:gd name="T34" fmla="*/ 144 w 747"/>
                        <a:gd name="T35" fmla="*/ 288 h 576"/>
                        <a:gd name="T36" fmla="*/ 135 w 747"/>
                        <a:gd name="T37" fmla="*/ 183 h 576"/>
                        <a:gd name="T38" fmla="*/ 111 w 747"/>
                        <a:gd name="T39" fmla="*/ 99 h 576"/>
                        <a:gd name="T40" fmla="*/ 69 w 747"/>
                        <a:gd name="T41" fmla="*/ 33 h 576"/>
                        <a:gd name="T42" fmla="*/ 39 w 747"/>
                        <a:gd name="T43" fmla="*/ 9 h 576"/>
                        <a:gd name="T44" fmla="*/ 0 w 747"/>
                        <a:gd name="T45" fmla="*/ 0 h 57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747"/>
                        <a:gd name="T70" fmla="*/ 0 h 576"/>
                        <a:gd name="T71" fmla="*/ 747 w 747"/>
                        <a:gd name="T72" fmla="*/ 576 h 57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747" h="576">
                          <a:moveTo>
                            <a:pt x="0" y="0"/>
                          </a:moveTo>
                          <a:lnTo>
                            <a:pt x="432" y="0"/>
                          </a:lnTo>
                          <a:lnTo>
                            <a:pt x="495" y="9"/>
                          </a:lnTo>
                          <a:lnTo>
                            <a:pt x="555" y="27"/>
                          </a:lnTo>
                          <a:lnTo>
                            <a:pt x="639" y="99"/>
                          </a:lnTo>
                          <a:lnTo>
                            <a:pt x="699" y="189"/>
                          </a:lnTo>
                          <a:lnTo>
                            <a:pt x="747" y="291"/>
                          </a:lnTo>
                          <a:lnTo>
                            <a:pt x="699" y="393"/>
                          </a:lnTo>
                          <a:lnTo>
                            <a:pt x="633" y="477"/>
                          </a:lnTo>
                          <a:lnTo>
                            <a:pt x="549" y="549"/>
                          </a:lnTo>
                          <a:lnTo>
                            <a:pt x="495" y="567"/>
                          </a:lnTo>
                          <a:lnTo>
                            <a:pt x="432" y="576"/>
                          </a:lnTo>
                          <a:lnTo>
                            <a:pt x="0" y="576"/>
                          </a:lnTo>
                          <a:lnTo>
                            <a:pt x="39" y="561"/>
                          </a:lnTo>
                          <a:lnTo>
                            <a:pt x="69" y="537"/>
                          </a:lnTo>
                          <a:lnTo>
                            <a:pt x="111" y="483"/>
                          </a:lnTo>
                          <a:lnTo>
                            <a:pt x="135" y="381"/>
                          </a:lnTo>
                          <a:lnTo>
                            <a:pt x="144" y="288"/>
                          </a:lnTo>
                          <a:lnTo>
                            <a:pt x="135" y="183"/>
                          </a:lnTo>
                          <a:lnTo>
                            <a:pt x="111" y="99"/>
                          </a:lnTo>
                          <a:lnTo>
                            <a:pt x="69" y="33"/>
                          </a:lnTo>
                          <a:lnTo>
                            <a:pt x="39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2" name="Line 10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8064"/>
                      <a:ext cx="40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3" name="Line 10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2" y="7920"/>
                      <a:ext cx="25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4" name="Line 10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7776"/>
                      <a:ext cx="41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600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439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sp>
              <p:nvSpPr>
                <p:cNvPr id="23598" name="Line 108"/>
                <p:cNvSpPr>
                  <a:spLocks noChangeShapeType="1"/>
                </p:cNvSpPr>
                <p:nvPr/>
              </p:nvSpPr>
              <p:spPr bwMode="auto">
                <a:xfrm>
                  <a:off x="4022" y="2725"/>
                  <a:ext cx="0" cy="12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3566" name="Group 109"/>
              <p:cNvGrpSpPr>
                <a:grpSpLocks/>
              </p:cNvGrpSpPr>
              <p:nvPr/>
            </p:nvGrpSpPr>
            <p:grpSpPr bwMode="auto">
              <a:xfrm>
                <a:off x="3380" y="1872"/>
                <a:ext cx="1132" cy="533"/>
                <a:chOff x="3353" y="1872"/>
                <a:chExt cx="1132" cy="533"/>
              </a:xfrm>
            </p:grpSpPr>
            <p:grpSp>
              <p:nvGrpSpPr>
                <p:cNvPr id="23567" name="Group 110"/>
                <p:cNvGrpSpPr>
                  <a:grpSpLocks/>
                </p:cNvGrpSpPr>
                <p:nvPr/>
              </p:nvGrpSpPr>
              <p:grpSpPr bwMode="auto">
                <a:xfrm>
                  <a:off x="3441" y="2174"/>
                  <a:ext cx="518" cy="231"/>
                  <a:chOff x="5616" y="4176"/>
                  <a:chExt cx="1296" cy="576"/>
                </a:xfrm>
              </p:grpSpPr>
              <p:grpSp>
                <p:nvGrpSpPr>
                  <p:cNvPr id="23590" name="Group 111"/>
                  <p:cNvGrpSpPr>
                    <a:grpSpLocks/>
                  </p:cNvGrpSpPr>
                  <p:nvPr/>
                </p:nvGrpSpPr>
                <p:grpSpPr bwMode="auto">
                  <a:xfrm>
                    <a:off x="5616" y="4176"/>
                    <a:ext cx="1296" cy="576"/>
                    <a:chOff x="3744" y="7632"/>
                    <a:chExt cx="1296" cy="576"/>
                  </a:xfrm>
                </p:grpSpPr>
                <p:sp>
                  <p:nvSpPr>
                    <p:cNvPr id="23592" name="Freeform 112"/>
                    <p:cNvSpPr>
                      <a:spLocks/>
                    </p:cNvSpPr>
                    <p:nvPr/>
                  </p:nvSpPr>
                  <p:spPr bwMode="auto">
                    <a:xfrm>
                      <a:off x="4032" y="7632"/>
                      <a:ext cx="747" cy="576"/>
                    </a:xfrm>
                    <a:custGeom>
                      <a:avLst/>
                      <a:gdLst>
                        <a:gd name="T0" fmla="*/ 0 w 747"/>
                        <a:gd name="T1" fmla="*/ 0 h 576"/>
                        <a:gd name="T2" fmla="*/ 432 w 747"/>
                        <a:gd name="T3" fmla="*/ 0 h 576"/>
                        <a:gd name="T4" fmla="*/ 495 w 747"/>
                        <a:gd name="T5" fmla="*/ 9 h 576"/>
                        <a:gd name="T6" fmla="*/ 555 w 747"/>
                        <a:gd name="T7" fmla="*/ 27 h 576"/>
                        <a:gd name="T8" fmla="*/ 639 w 747"/>
                        <a:gd name="T9" fmla="*/ 99 h 576"/>
                        <a:gd name="T10" fmla="*/ 699 w 747"/>
                        <a:gd name="T11" fmla="*/ 189 h 576"/>
                        <a:gd name="T12" fmla="*/ 747 w 747"/>
                        <a:gd name="T13" fmla="*/ 291 h 576"/>
                        <a:gd name="T14" fmla="*/ 699 w 747"/>
                        <a:gd name="T15" fmla="*/ 393 h 576"/>
                        <a:gd name="T16" fmla="*/ 633 w 747"/>
                        <a:gd name="T17" fmla="*/ 477 h 576"/>
                        <a:gd name="T18" fmla="*/ 549 w 747"/>
                        <a:gd name="T19" fmla="*/ 549 h 576"/>
                        <a:gd name="T20" fmla="*/ 495 w 747"/>
                        <a:gd name="T21" fmla="*/ 567 h 576"/>
                        <a:gd name="T22" fmla="*/ 432 w 747"/>
                        <a:gd name="T23" fmla="*/ 576 h 576"/>
                        <a:gd name="T24" fmla="*/ 0 w 747"/>
                        <a:gd name="T25" fmla="*/ 576 h 576"/>
                        <a:gd name="T26" fmla="*/ 39 w 747"/>
                        <a:gd name="T27" fmla="*/ 561 h 576"/>
                        <a:gd name="T28" fmla="*/ 69 w 747"/>
                        <a:gd name="T29" fmla="*/ 537 h 576"/>
                        <a:gd name="T30" fmla="*/ 111 w 747"/>
                        <a:gd name="T31" fmla="*/ 483 h 576"/>
                        <a:gd name="T32" fmla="*/ 135 w 747"/>
                        <a:gd name="T33" fmla="*/ 381 h 576"/>
                        <a:gd name="T34" fmla="*/ 144 w 747"/>
                        <a:gd name="T35" fmla="*/ 288 h 576"/>
                        <a:gd name="T36" fmla="*/ 135 w 747"/>
                        <a:gd name="T37" fmla="*/ 183 h 576"/>
                        <a:gd name="T38" fmla="*/ 111 w 747"/>
                        <a:gd name="T39" fmla="*/ 99 h 576"/>
                        <a:gd name="T40" fmla="*/ 69 w 747"/>
                        <a:gd name="T41" fmla="*/ 33 h 576"/>
                        <a:gd name="T42" fmla="*/ 39 w 747"/>
                        <a:gd name="T43" fmla="*/ 9 h 576"/>
                        <a:gd name="T44" fmla="*/ 0 w 747"/>
                        <a:gd name="T45" fmla="*/ 0 h 57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747"/>
                        <a:gd name="T70" fmla="*/ 0 h 576"/>
                        <a:gd name="T71" fmla="*/ 747 w 747"/>
                        <a:gd name="T72" fmla="*/ 576 h 57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747" h="576">
                          <a:moveTo>
                            <a:pt x="0" y="0"/>
                          </a:moveTo>
                          <a:lnTo>
                            <a:pt x="432" y="0"/>
                          </a:lnTo>
                          <a:lnTo>
                            <a:pt x="495" y="9"/>
                          </a:lnTo>
                          <a:lnTo>
                            <a:pt x="555" y="27"/>
                          </a:lnTo>
                          <a:lnTo>
                            <a:pt x="639" y="99"/>
                          </a:lnTo>
                          <a:lnTo>
                            <a:pt x="699" y="189"/>
                          </a:lnTo>
                          <a:lnTo>
                            <a:pt x="747" y="291"/>
                          </a:lnTo>
                          <a:lnTo>
                            <a:pt x="699" y="393"/>
                          </a:lnTo>
                          <a:lnTo>
                            <a:pt x="633" y="477"/>
                          </a:lnTo>
                          <a:lnTo>
                            <a:pt x="549" y="549"/>
                          </a:lnTo>
                          <a:lnTo>
                            <a:pt x="495" y="567"/>
                          </a:lnTo>
                          <a:lnTo>
                            <a:pt x="432" y="576"/>
                          </a:lnTo>
                          <a:lnTo>
                            <a:pt x="0" y="576"/>
                          </a:lnTo>
                          <a:lnTo>
                            <a:pt x="39" y="561"/>
                          </a:lnTo>
                          <a:lnTo>
                            <a:pt x="69" y="537"/>
                          </a:lnTo>
                          <a:lnTo>
                            <a:pt x="111" y="483"/>
                          </a:lnTo>
                          <a:lnTo>
                            <a:pt x="135" y="381"/>
                          </a:lnTo>
                          <a:lnTo>
                            <a:pt x="144" y="288"/>
                          </a:lnTo>
                          <a:lnTo>
                            <a:pt x="135" y="183"/>
                          </a:lnTo>
                          <a:lnTo>
                            <a:pt x="111" y="99"/>
                          </a:lnTo>
                          <a:lnTo>
                            <a:pt x="69" y="33"/>
                          </a:lnTo>
                          <a:lnTo>
                            <a:pt x="39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3" name="Line 11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8064"/>
                      <a:ext cx="40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4" name="Line 11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2" y="7920"/>
                      <a:ext cx="25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5" name="Line 1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7776"/>
                      <a:ext cx="41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591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439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568" name="Group 117"/>
                <p:cNvGrpSpPr>
                  <a:grpSpLocks/>
                </p:cNvGrpSpPr>
                <p:nvPr/>
              </p:nvGrpSpPr>
              <p:grpSpPr bwMode="auto">
                <a:xfrm>
                  <a:off x="3967" y="2025"/>
                  <a:ext cx="518" cy="231"/>
                  <a:chOff x="5616" y="4176"/>
                  <a:chExt cx="1296" cy="576"/>
                </a:xfrm>
              </p:grpSpPr>
              <p:grpSp>
                <p:nvGrpSpPr>
                  <p:cNvPr id="23584" name="Group 118"/>
                  <p:cNvGrpSpPr>
                    <a:grpSpLocks/>
                  </p:cNvGrpSpPr>
                  <p:nvPr/>
                </p:nvGrpSpPr>
                <p:grpSpPr bwMode="auto">
                  <a:xfrm>
                    <a:off x="5616" y="4176"/>
                    <a:ext cx="1296" cy="576"/>
                    <a:chOff x="3744" y="7632"/>
                    <a:chExt cx="1296" cy="576"/>
                  </a:xfrm>
                </p:grpSpPr>
                <p:sp>
                  <p:nvSpPr>
                    <p:cNvPr id="23586" name="Freeform 119"/>
                    <p:cNvSpPr>
                      <a:spLocks/>
                    </p:cNvSpPr>
                    <p:nvPr/>
                  </p:nvSpPr>
                  <p:spPr bwMode="auto">
                    <a:xfrm>
                      <a:off x="4032" y="7632"/>
                      <a:ext cx="747" cy="576"/>
                    </a:xfrm>
                    <a:custGeom>
                      <a:avLst/>
                      <a:gdLst>
                        <a:gd name="T0" fmla="*/ 0 w 747"/>
                        <a:gd name="T1" fmla="*/ 0 h 576"/>
                        <a:gd name="T2" fmla="*/ 432 w 747"/>
                        <a:gd name="T3" fmla="*/ 0 h 576"/>
                        <a:gd name="T4" fmla="*/ 495 w 747"/>
                        <a:gd name="T5" fmla="*/ 9 h 576"/>
                        <a:gd name="T6" fmla="*/ 555 w 747"/>
                        <a:gd name="T7" fmla="*/ 27 h 576"/>
                        <a:gd name="T8" fmla="*/ 639 w 747"/>
                        <a:gd name="T9" fmla="*/ 99 h 576"/>
                        <a:gd name="T10" fmla="*/ 699 w 747"/>
                        <a:gd name="T11" fmla="*/ 189 h 576"/>
                        <a:gd name="T12" fmla="*/ 747 w 747"/>
                        <a:gd name="T13" fmla="*/ 291 h 576"/>
                        <a:gd name="T14" fmla="*/ 699 w 747"/>
                        <a:gd name="T15" fmla="*/ 393 h 576"/>
                        <a:gd name="T16" fmla="*/ 633 w 747"/>
                        <a:gd name="T17" fmla="*/ 477 h 576"/>
                        <a:gd name="T18" fmla="*/ 549 w 747"/>
                        <a:gd name="T19" fmla="*/ 549 h 576"/>
                        <a:gd name="T20" fmla="*/ 495 w 747"/>
                        <a:gd name="T21" fmla="*/ 567 h 576"/>
                        <a:gd name="T22" fmla="*/ 432 w 747"/>
                        <a:gd name="T23" fmla="*/ 576 h 576"/>
                        <a:gd name="T24" fmla="*/ 0 w 747"/>
                        <a:gd name="T25" fmla="*/ 576 h 576"/>
                        <a:gd name="T26" fmla="*/ 39 w 747"/>
                        <a:gd name="T27" fmla="*/ 561 h 576"/>
                        <a:gd name="T28" fmla="*/ 69 w 747"/>
                        <a:gd name="T29" fmla="*/ 537 h 576"/>
                        <a:gd name="T30" fmla="*/ 111 w 747"/>
                        <a:gd name="T31" fmla="*/ 483 h 576"/>
                        <a:gd name="T32" fmla="*/ 135 w 747"/>
                        <a:gd name="T33" fmla="*/ 381 h 576"/>
                        <a:gd name="T34" fmla="*/ 144 w 747"/>
                        <a:gd name="T35" fmla="*/ 288 h 576"/>
                        <a:gd name="T36" fmla="*/ 135 w 747"/>
                        <a:gd name="T37" fmla="*/ 183 h 576"/>
                        <a:gd name="T38" fmla="*/ 111 w 747"/>
                        <a:gd name="T39" fmla="*/ 99 h 576"/>
                        <a:gd name="T40" fmla="*/ 69 w 747"/>
                        <a:gd name="T41" fmla="*/ 33 h 576"/>
                        <a:gd name="T42" fmla="*/ 39 w 747"/>
                        <a:gd name="T43" fmla="*/ 9 h 576"/>
                        <a:gd name="T44" fmla="*/ 0 w 747"/>
                        <a:gd name="T45" fmla="*/ 0 h 57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747"/>
                        <a:gd name="T70" fmla="*/ 0 h 576"/>
                        <a:gd name="T71" fmla="*/ 747 w 747"/>
                        <a:gd name="T72" fmla="*/ 576 h 57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747" h="576">
                          <a:moveTo>
                            <a:pt x="0" y="0"/>
                          </a:moveTo>
                          <a:lnTo>
                            <a:pt x="432" y="0"/>
                          </a:lnTo>
                          <a:lnTo>
                            <a:pt x="495" y="9"/>
                          </a:lnTo>
                          <a:lnTo>
                            <a:pt x="555" y="27"/>
                          </a:lnTo>
                          <a:lnTo>
                            <a:pt x="639" y="99"/>
                          </a:lnTo>
                          <a:lnTo>
                            <a:pt x="699" y="189"/>
                          </a:lnTo>
                          <a:lnTo>
                            <a:pt x="747" y="291"/>
                          </a:lnTo>
                          <a:lnTo>
                            <a:pt x="699" y="393"/>
                          </a:lnTo>
                          <a:lnTo>
                            <a:pt x="633" y="477"/>
                          </a:lnTo>
                          <a:lnTo>
                            <a:pt x="549" y="549"/>
                          </a:lnTo>
                          <a:lnTo>
                            <a:pt x="495" y="567"/>
                          </a:lnTo>
                          <a:lnTo>
                            <a:pt x="432" y="576"/>
                          </a:lnTo>
                          <a:lnTo>
                            <a:pt x="0" y="576"/>
                          </a:lnTo>
                          <a:lnTo>
                            <a:pt x="39" y="561"/>
                          </a:lnTo>
                          <a:lnTo>
                            <a:pt x="69" y="537"/>
                          </a:lnTo>
                          <a:lnTo>
                            <a:pt x="111" y="483"/>
                          </a:lnTo>
                          <a:lnTo>
                            <a:pt x="135" y="381"/>
                          </a:lnTo>
                          <a:lnTo>
                            <a:pt x="144" y="288"/>
                          </a:lnTo>
                          <a:lnTo>
                            <a:pt x="135" y="183"/>
                          </a:lnTo>
                          <a:lnTo>
                            <a:pt x="111" y="99"/>
                          </a:lnTo>
                          <a:lnTo>
                            <a:pt x="69" y="33"/>
                          </a:lnTo>
                          <a:lnTo>
                            <a:pt x="39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7" name="Line 12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8064"/>
                      <a:ext cx="40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8" name="Line 12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2" y="7920"/>
                      <a:ext cx="25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9" name="Line 12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7776"/>
                      <a:ext cx="41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585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439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grpSp>
              <p:nvGrpSpPr>
                <p:cNvPr id="23569" name="Group 124"/>
                <p:cNvGrpSpPr>
                  <a:grpSpLocks/>
                </p:cNvGrpSpPr>
                <p:nvPr/>
              </p:nvGrpSpPr>
              <p:grpSpPr bwMode="auto">
                <a:xfrm>
                  <a:off x="3442" y="1872"/>
                  <a:ext cx="518" cy="231"/>
                  <a:chOff x="5616" y="4176"/>
                  <a:chExt cx="1296" cy="576"/>
                </a:xfrm>
              </p:grpSpPr>
              <p:grpSp>
                <p:nvGrpSpPr>
                  <p:cNvPr id="23578" name="Group 125"/>
                  <p:cNvGrpSpPr>
                    <a:grpSpLocks/>
                  </p:cNvGrpSpPr>
                  <p:nvPr/>
                </p:nvGrpSpPr>
                <p:grpSpPr bwMode="auto">
                  <a:xfrm>
                    <a:off x="5616" y="4176"/>
                    <a:ext cx="1296" cy="576"/>
                    <a:chOff x="3744" y="7632"/>
                    <a:chExt cx="1296" cy="576"/>
                  </a:xfrm>
                </p:grpSpPr>
                <p:sp>
                  <p:nvSpPr>
                    <p:cNvPr id="23580" name="Freeform 126"/>
                    <p:cNvSpPr>
                      <a:spLocks/>
                    </p:cNvSpPr>
                    <p:nvPr/>
                  </p:nvSpPr>
                  <p:spPr bwMode="auto">
                    <a:xfrm>
                      <a:off x="4032" y="7632"/>
                      <a:ext cx="747" cy="576"/>
                    </a:xfrm>
                    <a:custGeom>
                      <a:avLst/>
                      <a:gdLst>
                        <a:gd name="T0" fmla="*/ 0 w 747"/>
                        <a:gd name="T1" fmla="*/ 0 h 576"/>
                        <a:gd name="T2" fmla="*/ 432 w 747"/>
                        <a:gd name="T3" fmla="*/ 0 h 576"/>
                        <a:gd name="T4" fmla="*/ 495 w 747"/>
                        <a:gd name="T5" fmla="*/ 9 h 576"/>
                        <a:gd name="T6" fmla="*/ 555 w 747"/>
                        <a:gd name="T7" fmla="*/ 27 h 576"/>
                        <a:gd name="T8" fmla="*/ 639 w 747"/>
                        <a:gd name="T9" fmla="*/ 99 h 576"/>
                        <a:gd name="T10" fmla="*/ 699 w 747"/>
                        <a:gd name="T11" fmla="*/ 189 h 576"/>
                        <a:gd name="T12" fmla="*/ 747 w 747"/>
                        <a:gd name="T13" fmla="*/ 291 h 576"/>
                        <a:gd name="T14" fmla="*/ 699 w 747"/>
                        <a:gd name="T15" fmla="*/ 393 h 576"/>
                        <a:gd name="T16" fmla="*/ 633 w 747"/>
                        <a:gd name="T17" fmla="*/ 477 h 576"/>
                        <a:gd name="T18" fmla="*/ 549 w 747"/>
                        <a:gd name="T19" fmla="*/ 549 h 576"/>
                        <a:gd name="T20" fmla="*/ 495 w 747"/>
                        <a:gd name="T21" fmla="*/ 567 h 576"/>
                        <a:gd name="T22" fmla="*/ 432 w 747"/>
                        <a:gd name="T23" fmla="*/ 576 h 576"/>
                        <a:gd name="T24" fmla="*/ 0 w 747"/>
                        <a:gd name="T25" fmla="*/ 576 h 576"/>
                        <a:gd name="T26" fmla="*/ 39 w 747"/>
                        <a:gd name="T27" fmla="*/ 561 h 576"/>
                        <a:gd name="T28" fmla="*/ 69 w 747"/>
                        <a:gd name="T29" fmla="*/ 537 h 576"/>
                        <a:gd name="T30" fmla="*/ 111 w 747"/>
                        <a:gd name="T31" fmla="*/ 483 h 576"/>
                        <a:gd name="T32" fmla="*/ 135 w 747"/>
                        <a:gd name="T33" fmla="*/ 381 h 576"/>
                        <a:gd name="T34" fmla="*/ 144 w 747"/>
                        <a:gd name="T35" fmla="*/ 288 h 576"/>
                        <a:gd name="T36" fmla="*/ 135 w 747"/>
                        <a:gd name="T37" fmla="*/ 183 h 576"/>
                        <a:gd name="T38" fmla="*/ 111 w 747"/>
                        <a:gd name="T39" fmla="*/ 99 h 576"/>
                        <a:gd name="T40" fmla="*/ 69 w 747"/>
                        <a:gd name="T41" fmla="*/ 33 h 576"/>
                        <a:gd name="T42" fmla="*/ 39 w 747"/>
                        <a:gd name="T43" fmla="*/ 9 h 576"/>
                        <a:gd name="T44" fmla="*/ 0 w 747"/>
                        <a:gd name="T45" fmla="*/ 0 h 57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w 747"/>
                        <a:gd name="T70" fmla="*/ 0 h 576"/>
                        <a:gd name="T71" fmla="*/ 747 w 747"/>
                        <a:gd name="T72" fmla="*/ 576 h 576"/>
                      </a:gdLst>
                      <a:ahLst/>
                      <a:cxnLst>
                        <a:cxn ang="T46">
                          <a:pos x="T0" y="T1"/>
                        </a:cxn>
                        <a:cxn ang="T47">
                          <a:pos x="T2" y="T3"/>
                        </a:cxn>
                        <a:cxn ang="T48">
                          <a:pos x="T4" y="T5"/>
                        </a:cxn>
                        <a:cxn ang="T49">
                          <a:pos x="T6" y="T7"/>
                        </a:cxn>
                        <a:cxn ang="T50">
                          <a:pos x="T8" y="T9"/>
                        </a:cxn>
                        <a:cxn ang="T51">
                          <a:pos x="T10" y="T11"/>
                        </a:cxn>
                        <a:cxn ang="T52">
                          <a:pos x="T12" y="T13"/>
                        </a:cxn>
                        <a:cxn ang="T53">
                          <a:pos x="T14" y="T15"/>
                        </a:cxn>
                        <a:cxn ang="T54">
                          <a:pos x="T16" y="T17"/>
                        </a:cxn>
                        <a:cxn ang="T55">
                          <a:pos x="T18" y="T19"/>
                        </a:cxn>
                        <a:cxn ang="T56">
                          <a:pos x="T20" y="T21"/>
                        </a:cxn>
                        <a:cxn ang="T57">
                          <a:pos x="T22" y="T23"/>
                        </a:cxn>
                        <a:cxn ang="T58">
                          <a:pos x="T24" y="T25"/>
                        </a:cxn>
                        <a:cxn ang="T59">
                          <a:pos x="T26" y="T27"/>
                        </a:cxn>
                        <a:cxn ang="T60">
                          <a:pos x="T28" y="T29"/>
                        </a:cxn>
                        <a:cxn ang="T61">
                          <a:pos x="T30" y="T31"/>
                        </a:cxn>
                        <a:cxn ang="T62">
                          <a:pos x="T32" y="T33"/>
                        </a:cxn>
                        <a:cxn ang="T63">
                          <a:pos x="T34" y="T35"/>
                        </a:cxn>
                        <a:cxn ang="T64">
                          <a:pos x="T36" y="T37"/>
                        </a:cxn>
                        <a:cxn ang="T65">
                          <a:pos x="T38" y="T39"/>
                        </a:cxn>
                        <a:cxn ang="T66">
                          <a:pos x="T40" y="T41"/>
                        </a:cxn>
                        <a:cxn ang="T67">
                          <a:pos x="T42" y="T43"/>
                        </a:cxn>
                        <a:cxn ang="T68">
                          <a:pos x="T44" y="T45"/>
                        </a:cxn>
                      </a:cxnLst>
                      <a:rect l="T69" t="T70" r="T71" b="T72"/>
                      <a:pathLst>
                        <a:path w="747" h="576">
                          <a:moveTo>
                            <a:pt x="0" y="0"/>
                          </a:moveTo>
                          <a:lnTo>
                            <a:pt x="432" y="0"/>
                          </a:lnTo>
                          <a:lnTo>
                            <a:pt x="495" y="9"/>
                          </a:lnTo>
                          <a:lnTo>
                            <a:pt x="555" y="27"/>
                          </a:lnTo>
                          <a:lnTo>
                            <a:pt x="639" y="99"/>
                          </a:lnTo>
                          <a:lnTo>
                            <a:pt x="699" y="189"/>
                          </a:lnTo>
                          <a:lnTo>
                            <a:pt x="747" y="291"/>
                          </a:lnTo>
                          <a:lnTo>
                            <a:pt x="699" y="393"/>
                          </a:lnTo>
                          <a:lnTo>
                            <a:pt x="633" y="477"/>
                          </a:lnTo>
                          <a:lnTo>
                            <a:pt x="549" y="549"/>
                          </a:lnTo>
                          <a:lnTo>
                            <a:pt x="495" y="567"/>
                          </a:lnTo>
                          <a:lnTo>
                            <a:pt x="432" y="576"/>
                          </a:lnTo>
                          <a:lnTo>
                            <a:pt x="0" y="576"/>
                          </a:lnTo>
                          <a:lnTo>
                            <a:pt x="39" y="561"/>
                          </a:lnTo>
                          <a:lnTo>
                            <a:pt x="69" y="537"/>
                          </a:lnTo>
                          <a:lnTo>
                            <a:pt x="111" y="483"/>
                          </a:lnTo>
                          <a:lnTo>
                            <a:pt x="135" y="381"/>
                          </a:lnTo>
                          <a:lnTo>
                            <a:pt x="144" y="288"/>
                          </a:lnTo>
                          <a:lnTo>
                            <a:pt x="135" y="183"/>
                          </a:lnTo>
                          <a:lnTo>
                            <a:pt x="111" y="99"/>
                          </a:lnTo>
                          <a:lnTo>
                            <a:pt x="69" y="33"/>
                          </a:lnTo>
                          <a:lnTo>
                            <a:pt x="39" y="9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8064"/>
                      <a:ext cx="40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2" name="Line 12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2" y="7920"/>
                      <a:ext cx="258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44" y="7776"/>
                      <a:ext cx="414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3579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6624" y="4392"/>
                    <a:ext cx="144" cy="144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Tahoma" charset="0"/>
                      <a:cs typeface="Tahoma" charset="0"/>
                    </a:endParaRPr>
                  </a:p>
                </p:txBody>
              </p:sp>
            </p:grpSp>
            <p:sp>
              <p:nvSpPr>
                <p:cNvPr id="23570" name="Line 131"/>
                <p:cNvSpPr>
                  <a:spLocks noChangeShapeType="1"/>
                </p:cNvSpPr>
                <p:nvPr/>
              </p:nvSpPr>
              <p:spPr bwMode="auto">
                <a:xfrm>
                  <a:off x="3959" y="1988"/>
                  <a:ext cx="0" cy="9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71" name="Line 132"/>
                <p:cNvSpPr>
                  <a:spLocks noChangeShapeType="1"/>
                </p:cNvSpPr>
                <p:nvPr/>
              </p:nvSpPr>
              <p:spPr bwMode="auto">
                <a:xfrm>
                  <a:off x="3966" y="2198"/>
                  <a:ext cx="0" cy="9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3572" name="Group 133"/>
                <p:cNvGrpSpPr>
                  <a:grpSpLocks/>
                </p:cNvGrpSpPr>
                <p:nvPr/>
              </p:nvGrpSpPr>
              <p:grpSpPr bwMode="auto">
                <a:xfrm>
                  <a:off x="3353" y="1930"/>
                  <a:ext cx="88" cy="115"/>
                  <a:chOff x="865" y="1555"/>
                  <a:chExt cx="88" cy="115"/>
                </a:xfrm>
              </p:grpSpPr>
              <p:sp>
                <p:nvSpPr>
                  <p:cNvPr id="23576" name="Line 134"/>
                  <p:cNvSpPr>
                    <a:spLocks noChangeShapeType="1"/>
                  </p:cNvSpPr>
                  <p:nvPr/>
                </p:nvSpPr>
                <p:spPr bwMode="auto">
                  <a:xfrm>
                    <a:off x="953" y="1555"/>
                    <a:ext cx="0" cy="11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577" name="Line 13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65" y="1613"/>
                    <a:ext cx="8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573" name="Group 136"/>
                <p:cNvGrpSpPr>
                  <a:grpSpLocks/>
                </p:cNvGrpSpPr>
                <p:nvPr/>
              </p:nvGrpSpPr>
              <p:grpSpPr bwMode="auto">
                <a:xfrm>
                  <a:off x="3353" y="2232"/>
                  <a:ext cx="88" cy="115"/>
                  <a:chOff x="865" y="1555"/>
                  <a:chExt cx="88" cy="115"/>
                </a:xfrm>
              </p:grpSpPr>
              <p:sp>
                <p:nvSpPr>
                  <p:cNvPr id="23574" name="Line 137"/>
                  <p:cNvSpPr>
                    <a:spLocks noChangeShapeType="1"/>
                  </p:cNvSpPr>
                  <p:nvPr/>
                </p:nvSpPr>
                <p:spPr bwMode="auto">
                  <a:xfrm>
                    <a:off x="953" y="1555"/>
                    <a:ext cx="0" cy="115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575" name="Line 13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65" y="1613"/>
                    <a:ext cx="88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3561" name="Text Box 139"/>
            <p:cNvSpPr txBox="1">
              <a:spLocks noChangeArrowheads="1"/>
            </p:cNvSpPr>
            <p:nvPr/>
          </p:nvSpPr>
          <p:spPr bwMode="auto">
            <a:xfrm>
              <a:off x="3184" y="1338"/>
              <a:ext cx="33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400">
                  <a:latin typeface="Comic Sans MS" charset="0"/>
                  <a:cs typeface="Tahoma" charset="0"/>
                </a:rPr>
                <a:t>=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23562" name="Text Box 140"/>
            <p:cNvSpPr txBox="1">
              <a:spLocks noChangeArrowheads="1"/>
            </p:cNvSpPr>
            <p:nvPr/>
          </p:nvSpPr>
          <p:spPr bwMode="auto">
            <a:xfrm>
              <a:off x="3184" y="1898"/>
              <a:ext cx="33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400">
                  <a:latin typeface="Comic Sans MS" charset="0"/>
                  <a:cs typeface="Tahoma" charset="0"/>
                </a:rPr>
                <a:t>=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23563" name="Text Box 141"/>
            <p:cNvSpPr txBox="1">
              <a:spLocks noChangeArrowheads="1"/>
            </p:cNvSpPr>
            <p:nvPr/>
          </p:nvSpPr>
          <p:spPr bwMode="auto">
            <a:xfrm>
              <a:off x="3184" y="2538"/>
              <a:ext cx="331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4400">
                  <a:latin typeface="Comic Sans MS" charset="0"/>
                  <a:cs typeface="Tahoma" charset="0"/>
                </a:rPr>
                <a:t>=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32342" y="4618068"/>
            <a:ext cx="3110819" cy="1559572"/>
            <a:chOff x="232342" y="4151344"/>
            <a:chExt cx="3110819" cy="1559572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/>
            </p:nvPr>
          </p:nvGraphicFramePr>
          <p:xfrm>
            <a:off x="232342" y="5250089"/>
            <a:ext cx="1638496" cy="4608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39" name="Equation" r:id="rId4" imgW="812800" imgH="228600" progId="Equation.3">
                    <p:embed/>
                  </p:oleObj>
                </mc:Choice>
                <mc:Fallback>
                  <p:oleObj name="Equation" r:id="rId4" imgW="812800" imgH="228600" progId="Equation.3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32342" y="5250089"/>
                          <a:ext cx="1638496" cy="4608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6" name="Rounded Rectangle 145"/>
            <p:cNvSpPr/>
            <p:nvPr/>
          </p:nvSpPr>
          <p:spPr bwMode="auto">
            <a:xfrm>
              <a:off x="1361961" y="4151344"/>
              <a:ext cx="1981200" cy="1000124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" name="Freeform 3"/>
            <p:cNvSpPr/>
            <p:nvPr/>
          </p:nvSpPr>
          <p:spPr>
            <a:xfrm>
              <a:off x="1824039" y="5162058"/>
              <a:ext cx="441974" cy="400542"/>
            </a:xfrm>
            <a:custGeom>
              <a:avLst/>
              <a:gdLst>
                <a:gd name="connsiteX0" fmla="*/ 0 w 310663"/>
                <a:gd name="connsiteY0" fmla="*/ 292365 h 292365"/>
                <a:gd name="connsiteX1" fmla="*/ 182743 w 310663"/>
                <a:gd name="connsiteY1" fmla="*/ 173592 h 292365"/>
                <a:gd name="connsiteX2" fmla="*/ 310663 w 310663"/>
                <a:gd name="connsiteY2" fmla="*/ 0 h 292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0663" h="292365">
                  <a:moveTo>
                    <a:pt x="0" y="292365"/>
                  </a:moveTo>
                  <a:cubicBezTo>
                    <a:pt x="65483" y="257342"/>
                    <a:pt x="130966" y="222319"/>
                    <a:pt x="182743" y="173592"/>
                  </a:cubicBezTo>
                  <a:cubicBezTo>
                    <a:pt x="234520" y="124864"/>
                    <a:pt x="310663" y="0"/>
                    <a:pt x="310663" y="0"/>
                  </a:cubicBezTo>
                </a:path>
              </a:pathLst>
            </a:custGeom>
            <a:ln w="19050" cmpd="sng">
              <a:solidFill>
                <a:srgbClr val="000000"/>
              </a:solidFill>
              <a:headEnd type="none"/>
              <a:tailEnd type="triangle"/>
            </a:ln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181600" y="3581400"/>
            <a:ext cx="3848296" cy="1183878"/>
            <a:chOff x="5181600" y="3114676"/>
            <a:chExt cx="3848296" cy="1183878"/>
          </a:xfrm>
        </p:grpSpPr>
        <p:graphicFrame>
          <p:nvGraphicFramePr>
            <p:cNvPr id="144" name="Object 143"/>
            <p:cNvGraphicFramePr>
              <a:graphicFrameLocks noChangeAspect="1"/>
            </p:cNvGraphicFramePr>
            <p:nvPr>
              <p:extLst/>
            </p:nvPr>
          </p:nvGraphicFramePr>
          <p:xfrm>
            <a:off x="7391400" y="3837727"/>
            <a:ext cx="1638496" cy="4608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0" name="Equation" r:id="rId6" imgW="812800" imgH="228600" progId="Equation.3">
                    <p:embed/>
                  </p:oleObj>
                </mc:Choice>
                <mc:Fallback>
                  <p:oleObj name="Equation" r:id="rId6" imgW="812800" imgH="228600" progId="Equation.3">
                    <p:embed/>
                    <p:pic>
                      <p:nvPicPr>
                        <p:cNvPr id="144" name="Object 14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391400" y="3837727"/>
                          <a:ext cx="1638496" cy="4608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Rounded Rectangle 2"/>
            <p:cNvSpPr/>
            <p:nvPr/>
          </p:nvSpPr>
          <p:spPr bwMode="auto">
            <a:xfrm>
              <a:off x="5181600" y="3114676"/>
              <a:ext cx="1981200" cy="1000124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7172661" y="3462690"/>
              <a:ext cx="539091" cy="328910"/>
            </a:xfrm>
            <a:custGeom>
              <a:avLst/>
              <a:gdLst>
                <a:gd name="connsiteX0" fmla="*/ 539091 w 539091"/>
                <a:gd name="connsiteY0" fmla="*/ 328910 h 328910"/>
                <a:gd name="connsiteX1" fmla="*/ 402034 w 539091"/>
                <a:gd name="connsiteY1" fmla="*/ 146183 h 328910"/>
                <a:gd name="connsiteX2" fmla="*/ 0 w 539091"/>
                <a:gd name="connsiteY2" fmla="*/ 0 h 328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9091" h="328910">
                  <a:moveTo>
                    <a:pt x="539091" y="328910"/>
                  </a:moveTo>
                  <a:cubicBezTo>
                    <a:pt x="515486" y="264955"/>
                    <a:pt x="491882" y="201001"/>
                    <a:pt x="402034" y="146183"/>
                  </a:cubicBezTo>
                  <a:cubicBezTo>
                    <a:pt x="312186" y="91365"/>
                    <a:pt x="0" y="0"/>
                    <a:pt x="0" y="0"/>
                  </a:cubicBezTo>
                </a:path>
              </a:pathLst>
            </a:custGeom>
            <a:ln w="19050" cmpd="sng">
              <a:solidFill>
                <a:srgbClr val="000000"/>
              </a:solidFill>
              <a:headEnd type="none"/>
              <a:tailEnd type="triangle"/>
            </a:ln>
          </p:spPr>
          <p:txBody>
            <a:bodyPr vert="horz" wrap="none" lIns="91440" tIns="45720" rIns="91440" bIns="45720" numCol="1" rtlCol="0" anchor="b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03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Gates with more than two inputs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Sometimes can be directly created in CMOS</a:t>
            </a:r>
          </a:p>
          <a:p>
            <a:pPr lvl="1"/>
            <a:r>
              <a:rPr lang="en-US" dirty="0"/>
              <a:t>e.g., 3-input NOR, 4-input NAND etc.</a:t>
            </a:r>
          </a:p>
          <a:p>
            <a:pPr lvl="3"/>
            <a:endParaRPr lang="en-US" dirty="0"/>
          </a:p>
          <a:p>
            <a:r>
              <a:rPr lang="en-US" dirty="0"/>
              <a:t>Often constructed using smaller gates:</a:t>
            </a:r>
          </a:p>
          <a:p>
            <a:pPr lvl="1"/>
            <a:r>
              <a:rPr lang="en-US" dirty="0"/>
              <a:t>e.g., N-input AND gate using several 2-input AND gates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660066"/>
                </a:solidFill>
              </a:rPr>
              <a:t>AND(A</a:t>
            </a:r>
            <a:r>
              <a:rPr lang="en-US" baseline="-25000" dirty="0">
                <a:solidFill>
                  <a:srgbClr val="660066"/>
                </a:solidFill>
              </a:rPr>
              <a:t>0</a:t>
            </a:r>
            <a:r>
              <a:rPr lang="en-US" dirty="0">
                <a:solidFill>
                  <a:srgbClr val="660066"/>
                </a:solidFill>
              </a:rPr>
              <a:t>, A</a:t>
            </a:r>
            <a:r>
              <a:rPr lang="en-US" baseline="-25000" dirty="0">
                <a:solidFill>
                  <a:srgbClr val="660066"/>
                </a:solidFill>
              </a:rPr>
              <a:t>1</a:t>
            </a:r>
            <a:r>
              <a:rPr lang="en-US" dirty="0">
                <a:solidFill>
                  <a:srgbClr val="660066"/>
                </a:solidFill>
              </a:rPr>
              <a:t>, A</a:t>
            </a:r>
            <a:r>
              <a:rPr lang="en-US" baseline="-25000" dirty="0">
                <a:solidFill>
                  <a:srgbClr val="660066"/>
                </a:solidFill>
              </a:rPr>
              <a:t>2</a:t>
            </a:r>
            <a:r>
              <a:rPr lang="en-US" dirty="0">
                <a:solidFill>
                  <a:srgbClr val="660066"/>
                </a:solidFill>
              </a:rPr>
              <a:t> … A</a:t>
            </a:r>
            <a:r>
              <a:rPr lang="en-US" i="1" baseline="-25000" dirty="0">
                <a:solidFill>
                  <a:srgbClr val="660066"/>
                </a:solidFill>
              </a:rPr>
              <a:t>N-1</a:t>
            </a:r>
            <a:r>
              <a:rPr lang="en-US" dirty="0">
                <a:solidFill>
                  <a:srgbClr val="660066"/>
                </a:solidFill>
              </a:rPr>
              <a:t>) 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660066"/>
                </a:solidFill>
              </a:rPr>
              <a:t>		= AND … (AND(AND(A</a:t>
            </a:r>
            <a:r>
              <a:rPr lang="en-US" baseline="-25000" dirty="0">
                <a:solidFill>
                  <a:srgbClr val="660066"/>
                </a:solidFill>
              </a:rPr>
              <a:t>0</a:t>
            </a:r>
            <a:r>
              <a:rPr lang="en-US" dirty="0">
                <a:solidFill>
                  <a:srgbClr val="660066"/>
                </a:solidFill>
              </a:rPr>
              <a:t>, A</a:t>
            </a:r>
            <a:r>
              <a:rPr lang="en-US" baseline="-25000" dirty="0">
                <a:solidFill>
                  <a:srgbClr val="660066"/>
                </a:solidFill>
              </a:rPr>
              <a:t>1</a:t>
            </a:r>
            <a:r>
              <a:rPr lang="en-US" dirty="0">
                <a:solidFill>
                  <a:srgbClr val="660066"/>
                </a:solidFill>
              </a:rPr>
              <a:t>), A</a:t>
            </a:r>
            <a:r>
              <a:rPr lang="en-US" baseline="-25000" dirty="0">
                <a:solidFill>
                  <a:srgbClr val="660066"/>
                </a:solidFill>
              </a:rPr>
              <a:t>2</a:t>
            </a:r>
            <a:r>
              <a:rPr lang="en-US" dirty="0">
                <a:solidFill>
                  <a:srgbClr val="660066"/>
                </a:solidFill>
              </a:rPr>
              <a:t>) … A</a:t>
            </a:r>
            <a:r>
              <a:rPr lang="en-US" baseline="-25000" dirty="0">
                <a:solidFill>
                  <a:srgbClr val="660066"/>
                </a:solidFill>
              </a:rPr>
              <a:t>N-1</a:t>
            </a:r>
            <a:r>
              <a:rPr lang="en-US" dirty="0">
                <a:solidFill>
                  <a:srgbClr val="660066"/>
                </a:solidFill>
              </a:rPr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Delay in computing final output is </a:t>
            </a:r>
            <a:r>
              <a:rPr lang="en-US" u="sng" dirty="0"/>
              <a:t>linear</a:t>
            </a:r>
            <a:r>
              <a:rPr lang="en-US" dirty="0"/>
              <a:t> in # of gates:  O(N)</a:t>
            </a:r>
          </a:p>
          <a:p>
            <a:pPr lvl="2"/>
            <a:r>
              <a:rPr lang="en-US" dirty="0"/>
              <a:t>can we do it faster?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62000" y="3933056"/>
            <a:ext cx="7467600" cy="1141725"/>
            <a:chOff x="533400" y="2176327"/>
            <a:chExt cx="7467600" cy="1141725"/>
          </a:xfrm>
        </p:grpSpPr>
        <p:grpSp>
          <p:nvGrpSpPr>
            <p:cNvPr id="18" name="Group 10"/>
            <p:cNvGrpSpPr>
              <a:grpSpLocks noChangeAspect="1"/>
            </p:cNvGrpSpPr>
            <p:nvPr/>
          </p:nvGrpSpPr>
          <p:grpSpPr bwMode="auto">
            <a:xfrm>
              <a:off x="762000" y="2590800"/>
              <a:ext cx="1630810" cy="727252"/>
              <a:chOff x="2304" y="7200"/>
              <a:chExt cx="1296" cy="576"/>
            </a:xfrm>
          </p:grpSpPr>
          <p:sp>
            <p:nvSpPr>
              <p:cNvPr id="19" name="Freeform 11"/>
              <p:cNvSpPr>
                <a:spLocks/>
              </p:cNvSpPr>
              <p:nvPr/>
            </p:nvSpPr>
            <p:spPr bwMode="auto">
              <a:xfrm>
                <a:off x="2592" y="7200"/>
                <a:ext cx="723" cy="576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576 h 576"/>
                  <a:gd name="T4" fmla="*/ 432 w 723"/>
                  <a:gd name="T5" fmla="*/ 576 h 576"/>
                  <a:gd name="T6" fmla="*/ 489 w 723"/>
                  <a:gd name="T7" fmla="*/ 573 h 576"/>
                  <a:gd name="T8" fmla="*/ 555 w 723"/>
                  <a:gd name="T9" fmla="*/ 549 h 576"/>
                  <a:gd name="T10" fmla="*/ 591 w 723"/>
                  <a:gd name="T11" fmla="*/ 525 h 576"/>
                  <a:gd name="T12" fmla="*/ 627 w 723"/>
                  <a:gd name="T13" fmla="*/ 501 h 576"/>
                  <a:gd name="T14" fmla="*/ 681 w 723"/>
                  <a:gd name="T15" fmla="*/ 435 h 576"/>
                  <a:gd name="T16" fmla="*/ 711 w 723"/>
                  <a:gd name="T17" fmla="*/ 363 h 576"/>
                  <a:gd name="T18" fmla="*/ 723 w 723"/>
                  <a:gd name="T19" fmla="*/ 285 h 576"/>
                  <a:gd name="T20" fmla="*/ 711 w 723"/>
                  <a:gd name="T21" fmla="*/ 213 h 576"/>
                  <a:gd name="T22" fmla="*/ 687 w 723"/>
                  <a:gd name="T23" fmla="*/ 147 h 576"/>
                  <a:gd name="T24" fmla="*/ 639 w 723"/>
                  <a:gd name="T25" fmla="*/ 87 h 576"/>
                  <a:gd name="T26" fmla="*/ 585 w 723"/>
                  <a:gd name="T27" fmla="*/ 45 h 576"/>
                  <a:gd name="T28" fmla="*/ 549 w 723"/>
                  <a:gd name="T29" fmla="*/ 27 h 576"/>
                  <a:gd name="T30" fmla="*/ 513 w 723"/>
                  <a:gd name="T31" fmla="*/ 15 h 576"/>
                  <a:gd name="T32" fmla="*/ 477 w 723"/>
                  <a:gd name="T33" fmla="*/ 3 h 576"/>
                  <a:gd name="T34" fmla="*/ 432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>
                <a:off x="3312" y="7488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13"/>
              <p:cNvSpPr>
                <a:spLocks noChangeShapeType="1"/>
              </p:cNvSpPr>
              <p:nvPr/>
            </p:nvSpPr>
            <p:spPr bwMode="auto">
              <a:xfrm>
                <a:off x="2304" y="734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14"/>
              <p:cNvSpPr>
                <a:spLocks noChangeShapeType="1"/>
              </p:cNvSpPr>
              <p:nvPr/>
            </p:nvSpPr>
            <p:spPr bwMode="auto">
              <a:xfrm>
                <a:off x="2304" y="7632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533400" y="2982350"/>
              <a:ext cx="18631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0" dirty="0"/>
                <a:t>A</a:t>
              </a:r>
              <a:r>
                <a:rPr lang="en-US" sz="1400" b="0" baseline="-25000" dirty="0"/>
                <a:t>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3400" y="2667000"/>
              <a:ext cx="186316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0" dirty="0"/>
                <a:t>A</a:t>
              </a:r>
              <a:r>
                <a:rPr lang="en-US" sz="1400" b="0" baseline="-25000" dirty="0"/>
                <a:t>1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642484" y="2180812"/>
              <a:ext cx="2383156" cy="1137240"/>
              <a:chOff x="1642484" y="2180812"/>
              <a:chExt cx="2383156" cy="1137240"/>
            </a:xfrm>
          </p:grpSpPr>
          <p:grpSp>
            <p:nvGrpSpPr>
              <p:cNvPr id="24" name="Group 10"/>
              <p:cNvGrpSpPr>
                <a:grpSpLocks noChangeAspect="1"/>
              </p:cNvGrpSpPr>
              <p:nvPr/>
            </p:nvGrpSpPr>
            <p:grpSpPr bwMode="auto">
              <a:xfrm>
                <a:off x="2394830" y="2590800"/>
                <a:ext cx="1630810" cy="727252"/>
                <a:chOff x="2304" y="7200"/>
                <a:chExt cx="1296" cy="576"/>
              </a:xfrm>
            </p:grpSpPr>
            <p:sp>
              <p:nvSpPr>
                <p:cNvPr id="25" name="Freeform 11"/>
                <p:cNvSpPr>
                  <a:spLocks/>
                </p:cNvSpPr>
                <p:nvPr/>
              </p:nvSpPr>
              <p:spPr bwMode="auto">
                <a:xfrm>
                  <a:off x="2592" y="7200"/>
                  <a:ext cx="723" cy="576"/>
                </a:xfrm>
                <a:custGeom>
                  <a:avLst/>
                  <a:gdLst>
                    <a:gd name="T0" fmla="*/ 0 w 723"/>
                    <a:gd name="T1" fmla="*/ 0 h 576"/>
                    <a:gd name="T2" fmla="*/ 0 w 723"/>
                    <a:gd name="T3" fmla="*/ 576 h 576"/>
                    <a:gd name="T4" fmla="*/ 432 w 723"/>
                    <a:gd name="T5" fmla="*/ 576 h 576"/>
                    <a:gd name="T6" fmla="*/ 489 w 723"/>
                    <a:gd name="T7" fmla="*/ 573 h 576"/>
                    <a:gd name="T8" fmla="*/ 555 w 723"/>
                    <a:gd name="T9" fmla="*/ 549 h 576"/>
                    <a:gd name="T10" fmla="*/ 591 w 723"/>
                    <a:gd name="T11" fmla="*/ 525 h 576"/>
                    <a:gd name="T12" fmla="*/ 627 w 723"/>
                    <a:gd name="T13" fmla="*/ 501 h 576"/>
                    <a:gd name="T14" fmla="*/ 681 w 723"/>
                    <a:gd name="T15" fmla="*/ 435 h 576"/>
                    <a:gd name="T16" fmla="*/ 711 w 723"/>
                    <a:gd name="T17" fmla="*/ 363 h 576"/>
                    <a:gd name="T18" fmla="*/ 723 w 723"/>
                    <a:gd name="T19" fmla="*/ 285 h 576"/>
                    <a:gd name="T20" fmla="*/ 711 w 723"/>
                    <a:gd name="T21" fmla="*/ 213 h 576"/>
                    <a:gd name="T22" fmla="*/ 687 w 723"/>
                    <a:gd name="T23" fmla="*/ 147 h 576"/>
                    <a:gd name="T24" fmla="*/ 639 w 723"/>
                    <a:gd name="T25" fmla="*/ 87 h 576"/>
                    <a:gd name="T26" fmla="*/ 585 w 723"/>
                    <a:gd name="T27" fmla="*/ 45 h 576"/>
                    <a:gd name="T28" fmla="*/ 549 w 723"/>
                    <a:gd name="T29" fmla="*/ 27 h 576"/>
                    <a:gd name="T30" fmla="*/ 513 w 723"/>
                    <a:gd name="T31" fmla="*/ 15 h 576"/>
                    <a:gd name="T32" fmla="*/ 477 w 723"/>
                    <a:gd name="T33" fmla="*/ 3 h 576"/>
                    <a:gd name="T34" fmla="*/ 432 w 723"/>
                    <a:gd name="T35" fmla="*/ 0 h 576"/>
                    <a:gd name="T36" fmla="*/ 0 w 723"/>
                    <a:gd name="T37" fmla="*/ 0 h 57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23"/>
                    <a:gd name="T58" fmla="*/ 0 h 576"/>
                    <a:gd name="T59" fmla="*/ 723 w 723"/>
                    <a:gd name="T60" fmla="*/ 576 h 57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23" h="576">
                      <a:moveTo>
                        <a:pt x="0" y="0"/>
                      </a:moveTo>
                      <a:lnTo>
                        <a:pt x="0" y="576"/>
                      </a:lnTo>
                      <a:lnTo>
                        <a:pt x="432" y="576"/>
                      </a:lnTo>
                      <a:lnTo>
                        <a:pt x="489" y="573"/>
                      </a:lnTo>
                      <a:lnTo>
                        <a:pt x="555" y="549"/>
                      </a:lnTo>
                      <a:lnTo>
                        <a:pt x="591" y="525"/>
                      </a:lnTo>
                      <a:lnTo>
                        <a:pt x="627" y="501"/>
                      </a:lnTo>
                      <a:lnTo>
                        <a:pt x="681" y="435"/>
                      </a:lnTo>
                      <a:lnTo>
                        <a:pt x="711" y="363"/>
                      </a:lnTo>
                      <a:lnTo>
                        <a:pt x="723" y="285"/>
                      </a:lnTo>
                      <a:lnTo>
                        <a:pt x="711" y="213"/>
                      </a:lnTo>
                      <a:lnTo>
                        <a:pt x="687" y="147"/>
                      </a:lnTo>
                      <a:lnTo>
                        <a:pt x="639" y="87"/>
                      </a:lnTo>
                      <a:lnTo>
                        <a:pt x="585" y="45"/>
                      </a:lnTo>
                      <a:lnTo>
                        <a:pt x="549" y="27"/>
                      </a:lnTo>
                      <a:lnTo>
                        <a:pt x="513" y="15"/>
                      </a:lnTo>
                      <a:lnTo>
                        <a:pt x="477" y="3"/>
                      </a:lnTo>
                      <a:lnTo>
                        <a:pt x="43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Line 12"/>
                <p:cNvSpPr>
                  <a:spLocks noChangeShapeType="1"/>
                </p:cNvSpPr>
                <p:nvPr/>
              </p:nvSpPr>
              <p:spPr bwMode="auto">
                <a:xfrm>
                  <a:off x="3312" y="748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Line 13"/>
                <p:cNvSpPr>
                  <a:spLocks noChangeShapeType="1"/>
                </p:cNvSpPr>
                <p:nvPr/>
              </p:nvSpPr>
              <p:spPr bwMode="auto">
                <a:xfrm>
                  <a:off x="2304" y="734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763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3" name="Straight Connector 2"/>
              <p:cNvCxnSpPr>
                <a:stCxn id="20" idx="1"/>
                <a:endCxn id="28" idx="0"/>
              </p:cNvCxnSpPr>
              <p:nvPr/>
            </p:nvCxnSpPr>
            <p:spPr bwMode="auto">
              <a:xfrm>
                <a:off x="2392810" y="2954427"/>
                <a:ext cx="2020" cy="181812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" name="Freeform 4"/>
              <p:cNvSpPr/>
              <p:nvPr/>
            </p:nvSpPr>
            <p:spPr>
              <a:xfrm>
                <a:off x="1880271" y="2288534"/>
                <a:ext cx="517642" cy="484688"/>
              </a:xfrm>
              <a:custGeom>
                <a:avLst/>
                <a:gdLst>
                  <a:gd name="connsiteX0" fmla="*/ 514060 w 514060"/>
                  <a:gd name="connsiteY0" fmla="*/ 475163 h 475163"/>
                  <a:gd name="connsiteX1" fmla="*/ 501100 w 514060"/>
                  <a:gd name="connsiteY1" fmla="*/ 21598 h 475163"/>
                  <a:gd name="connsiteX2" fmla="*/ 0 w 514060"/>
                  <a:gd name="connsiteY2" fmla="*/ 0 h 475163"/>
                  <a:gd name="connsiteX0" fmla="*/ 514060 w 514060"/>
                  <a:gd name="connsiteY0" fmla="*/ 475163 h 475163"/>
                  <a:gd name="connsiteX1" fmla="*/ 507450 w 514060"/>
                  <a:gd name="connsiteY1" fmla="*/ 5723 h 475163"/>
                  <a:gd name="connsiteX2" fmla="*/ 0 w 514060"/>
                  <a:gd name="connsiteY2" fmla="*/ 0 h 475163"/>
                  <a:gd name="connsiteX0" fmla="*/ 514060 w 514467"/>
                  <a:gd name="connsiteY0" fmla="*/ 475163 h 475163"/>
                  <a:gd name="connsiteX1" fmla="*/ 513800 w 514467"/>
                  <a:gd name="connsiteY1" fmla="*/ 8898 h 475163"/>
                  <a:gd name="connsiteX2" fmla="*/ 0 w 514467"/>
                  <a:gd name="connsiteY2" fmla="*/ 0 h 475163"/>
                  <a:gd name="connsiteX0" fmla="*/ 514060 w 514060"/>
                  <a:gd name="connsiteY0" fmla="*/ 475163 h 475163"/>
                  <a:gd name="connsiteX1" fmla="*/ 507450 w 514060"/>
                  <a:gd name="connsiteY1" fmla="*/ 12073 h 475163"/>
                  <a:gd name="connsiteX2" fmla="*/ 0 w 514060"/>
                  <a:gd name="connsiteY2" fmla="*/ 0 h 475163"/>
                  <a:gd name="connsiteX0" fmla="*/ 514060 w 514060"/>
                  <a:gd name="connsiteY0" fmla="*/ 478965 h 478965"/>
                  <a:gd name="connsiteX1" fmla="*/ 507450 w 514060"/>
                  <a:gd name="connsiteY1" fmla="*/ 0 h 478965"/>
                  <a:gd name="connsiteX2" fmla="*/ 0 w 514060"/>
                  <a:gd name="connsiteY2" fmla="*/ 3802 h 478965"/>
                  <a:gd name="connsiteX0" fmla="*/ 514060 w 514467"/>
                  <a:gd name="connsiteY0" fmla="*/ 478965 h 478965"/>
                  <a:gd name="connsiteX1" fmla="*/ 513800 w 514467"/>
                  <a:gd name="connsiteY1" fmla="*/ 0 h 478965"/>
                  <a:gd name="connsiteX2" fmla="*/ 0 w 514467"/>
                  <a:gd name="connsiteY2" fmla="*/ 3802 h 478965"/>
                  <a:gd name="connsiteX0" fmla="*/ 514060 w 514467"/>
                  <a:gd name="connsiteY0" fmla="*/ 482140 h 482140"/>
                  <a:gd name="connsiteX1" fmla="*/ 513800 w 514467"/>
                  <a:gd name="connsiteY1" fmla="*/ 0 h 482140"/>
                  <a:gd name="connsiteX2" fmla="*/ 0 w 514467"/>
                  <a:gd name="connsiteY2" fmla="*/ 6977 h 482140"/>
                  <a:gd name="connsiteX0" fmla="*/ 517235 w 517642"/>
                  <a:gd name="connsiteY0" fmla="*/ 484688 h 484688"/>
                  <a:gd name="connsiteX1" fmla="*/ 516975 w 517642"/>
                  <a:gd name="connsiteY1" fmla="*/ 2548 h 484688"/>
                  <a:gd name="connsiteX2" fmla="*/ 0 w 517642"/>
                  <a:gd name="connsiteY2" fmla="*/ 0 h 484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17642" h="484688">
                    <a:moveTo>
                      <a:pt x="517235" y="484688"/>
                    </a:moveTo>
                    <a:cubicBezTo>
                      <a:pt x="515032" y="328208"/>
                      <a:pt x="519178" y="159028"/>
                      <a:pt x="516975" y="2548"/>
                    </a:cubicBezTo>
                    <a:lnTo>
                      <a:pt x="0" y="0"/>
                    </a:lnTo>
                  </a:path>
                </a:pathLst>
              </a:custGeom>
              <a:ln w="19050" cmpd="sng">
                <a:solidFill>
                  <a:srgbClr val="000000"/>
                </a:solidFill>
              </a:ln>
            </p:spPr>
            <p:txBody>
              <a:bodyPr vert="horz" wrap="none" lIns="91440" tIns="45720" rIns="91440" bIns="4572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42484" y="2180812"/>
                <a:ext cx="186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/>
                  <a:t>A</a:t>
                </a:r>
                <a:r>
                  <a:rPr lang="en-US" sz="1400" b="0" baseline="-25000" dirty="0"/>
                  <a:t>2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3276600" y="2180812"/>
              <a:ext cx="2383156" cy="1137240"/>
              <a:chOff x="1642484" y="2180812"/>
              <a:chExt cx="2383156" cy="1137240"/>
            </a:xfrm>
          </p:grpSpPr>
          <p:grpSp>
            <p:nvGrpSpPr>
              <p:cNvPr id="38" name="Group 10"/>
              <p:cNvGrpSpPr>
                <a:grpSpLocks noChangeAspect="1"/>
              </p:cNvGrpSpPr>
              <p:nvPr/>
            </p:nvGrpSpPr>
            <p:grpSpPr bwMode="auto">
              <a:xfrm>
                <a:off x="2394830" y="2590800"/>
                <a:ext cx="1630810" cy="727252"/>
                <a:chOff x="2304" y="7200"/>
                <a:chExt cx="1296" cy="576"/>
              </a:xfrm>
            </p:grpSpPr>
            <p:sp>
              <p:nvSpPr>
                <p:cNvPr id="42" name="Freeform 11"/>
                <p:cNvSpPr>
                  <a:spLocks/>
                </p:cNvSpPr>
                <p:nvPr/>
              </p:nvSpPr>
              <p:spPr bwMode="auto">
                <a:xfrm>
                  <a:off x="2592" y="7200"/>
                  <a:ext cx="723" cy="576"/>
                </a:xfrm>
                <a:custGeom>
                  <a:avLst/>
                  <a:gdLst>
                    <a:gd name="T0" fmla="*/ 0 w 723"/>
                    <a:gd name="T1" fmla="*/ 0 h 576"/>
                    <a:gd name="T2" fmla="*/ 0 w 723"/>
                    <a:gd name="T3" fmla="*/ 576 h 576"/>
                    <a:gd name="T4" fmla="*/ 432 w 723"/>
                    <a:gd name="T5" fmla="*/ 576 h 576"/>
                    <a:gd name="T6" fmla="*/ 489 w 723"/>
                    <a:gd name="T7" fmla="*/ 573 h 576"/>
                    <a:gd name="T8" fmla="*/ 555 w 723"/>
                    <a:gd name="T9" fmla="*/ 549 h 576"/>
                    <a:gd name="T10" fmla="*/ 591 w 723"/>
                    <a:gd name="T11" fmla="*/ 525 h 576"/>
                    <a:gd name="T12" fmla="*/ 627 w 723"/>
                    <a:gd name="T13" fmla="*/ 501 h 576"/>
                    <a:gd name="T14" fmla="*/ 681 w 723"/>
                    <a:gd name="T15" fmla="*/ 435 h 576"/>
                    <a:gd name="T16" fmla="*/ 711 w 723"/>
                    <a:gd name="T17" fmla="*/ 363 h 576"/>
                    <a:gd name="T18" fmla="*/ 723 w 723"/>
                    <a:gd name="T19" fmla="*/ 285 h 576"/>
                    <a:gd name="T20" fmla="*/ 711 w 723"/>
                    <a:gd name="T21" fmla="*/ 213 h 576"/>
                    <a:gd name="T22" fmla="*/ 687 w 723"/>
                    <a:gd name="T23" fmla="*/ 147 h 576"/>
                    <a:gd name="T24" fmla="*/ 639 w 723"/>
                    <a:gd name="T25" fmla="*/ 87 h 576"/>
                    <a:gd name="T26" fmla="*/ 585 w 723"/>
                    <a:gd name="T27" fmla="*/ 45 h 576"/>
                    <a:gd name="T28" fmla="*/ 549 w 723"/>
                    <a:gd name="T29" fmla="*/ 27 h 576"/>
                    <a:gd name="T30" fmla="*/ 513 w 723"/>
                    <a:gd name="T31" fmla="*/ 15 h 576"/>
                    <a:gd name="T32" fmla="*/ 477 w 723"/>
                    <a:gd name="T33" fmla="*/ 3 h 576"/>
                    <a:gd name="T34" fmla="*/ 432 w 723"/>
                    <a:gd name="T35" fmla="*/ 0 h 576"/>
                    <a:gd name="T36" fmla="*/ 0 w 723"/>
                    <a:gd name="T37" fmla="*/ 0 h 57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23"/>
                    <a:gd name="T58" fmla="*/ 0 h 576"/>
                    <a:gd name="T59" fmla="*/ 723 w 723"/>
                    <a:gd name="T60" fmla="*/ 576 h 57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23" h="576">
                      <a:moveTo>
                        <a:pt x="0" y="0"/>
                      </a:moveTo>
                      <a:lnTo>
                        <a:pt x="0" y="576"/>
                      </a:lnTo>
                      <a:lnTo>
                        <a:pt x="432" y="576"/>
                      </a:lnTo>
                      <a:lnTo>
                        <a:pt x="489" y="573"/>
                      </a:lnTo>
                      <a:lnTo>
                        <a:pt x="555" y="549"/>
                      </a:lnTo>
                      <a:lnTo>
                        <a:pt x="591" y="525"/>
                      </a:lnTo>
                      <a:lnTo>
                        <a:pt x="627" y="501"/>
                      </a:lnTo>
                      <a:lnTo>
                        <a:pt x="681" y="435"/>
                      </a:lnTo>
                      <a:lnTo>
                        <a:pt x="711" y="363"/>
                      </a:lnTo>
                      <a:lnTo>
                        <a:pt x="723" y="285"/>
                      </a:lnTo>
                      <a:lnTo>
                        <a:pt x="711" y="213"/>
                      </a:lnTo>
                      <a:lnTo>
                        <a:pt x="687" y="147"/>
                      </a:lnTo>
                      <a:lnTo>
                        <a:pt x="639" y="87"/>
                      </a:lnTo>
                      <a:lnTo>
                        <a:pt x="585" y="45"/>
                      </a:lnTo>
                      <a:lnTo>
                        <a:pt x="549" y="27"/>
                      </a:lnTo>
                      <a:lnTo>
                        <a:pt x="513" y="15"/>
                      </a:lnTo>
                      <a:lnTo>
                        <a:pt x="477" y="3"/>
                      </a:lnTo>
                      <a:lnTo>
                        <a:pt x="43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Line 12"/>
                <p:cNvSpPr>
                  <a:spLocks noChangeShapeType="1"/>
                </p:cNvSpPr>
                <p:nvPr/>
              </p:nvSpPr>
              <p:spPr bwMode="auto">
                <a:xfrm>
                  <a:off x="3312" y="748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Line 13"/>
                <p:cNvSpPr>
                  <a:spLocks noChangeShapeType="1"/>
                </p:cNvSpPr>
                <p:nvPr/>
              </p:nvSpPr>
              <p:spPr bwMode="auto">
                <a:xfrm>
                  <a:off x="2304" y="734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763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39" name="Straight Connector 38"/>
              <p:cNvCxnSpPr>
                <a:endCxn id="45" idx="0"/>
              </p:cNvCxnSpPr>
              <p:nvPr/>
            </p:nvCxnSpPr>
            <p:spPr bwMode="auto">
              <a:xfrm>
                <a:off x="2392810" y="2954427"/>
                <a:ext cx="2020" cy="181812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0" name="Freeform 39"/>
              <p:cNvSpPr/>
              <p:nvPr/>
            </p:nvSpPr>
            <p:spPr>
              <a:xfrm>
                <a:off x="1880271" y="2288534"/>
                <a:ext cx="517642" cy="484688"/>
              </a:xfrm>
              <a:custGeom>
                <a:avLst/>
                <a:gdLst>
                  <a:gd name="connsiteX0" fmla="*/ 514060 w 514060"/>
                  <a:gd name="connsiteY0" fmla="*/ 475163 h 475163"/>
                  <a:gd name="connsiteX1" fmla="*/ 501100 w 514060"/>
                  <a:gd name="connsiteY1" fmla="*/ 21598 h 475163"/>
                  <a:gd name="connsiteX2" fmla="*/ 0 w 514060"/>
                  <a:gd name="connsiteY2" fmla="*/ 0 h 475163"/>
                  <a:gd name="connsiteX0" fmla="*/ 514060 w 514060"/>
                  <a:gd name="connsiteY0" fmla="*/ 475163 h 475163"/>
                  <a:gd name="connsiteX1" fmla="*/ 507450 w 514060"/>
                  <a:gd name="connsiteY1" fmla="*/ 5723 h 475163"/>
                  <a:gd name="connsiteX2" fmla="*/ 0 w 514060"/>
                  <a:gd name="connsiteY2" fmla="*/ 0 h 475163"/>
                  <a:gd name="connsiteX0" fmla="*/ 514060 w 514467"/>
                  <a:gd name="connsiteY0" fmla="*/ 475163 h 475163"/>
                  <a:gd name="connsiteX1" fmla="*/ 513800 w 514467"/>
                  <a:gd name="connsiteY1" fmla="*/ 8898 h 475163"/>
                  <a:gd name="connsiteX2" fmla="*/ 0 w 514467"/>
                  <a:gd name="connsiteY2" fmla="*/ 0 h 475163"/>
                  <a:gd name="connsiteX0" fmla="*/ 514060 w 514060"/>
                  <a:gd name="connsiteY0" fmla="*/ 475163 h 475163"/>
                  <a:gd name="connsiteX1" fmla="*/ 507450 w 514060"/>
                  <a:gd name="connsiteY1" fmla="*/ 12073 h 475163"/>
                  <a:gd name="connsiteX2" fmla="*/ 0 w 514060"/>
                  <a:gd name="connsiteY2" fmla="*/ 0 h 475163"/>
                  <a:gd name="connsiteX0" fmla="*/ 514060 w 514060"/>
                  <a:gd name="connsiteY0" fmla="*/ 478965 h 478965"/>
                  <a:gd name="connsiteX1" fmla="*/ 507450 w 514060"/>
                  <a:gd name="connsiteY1" fmla="*/ 0 h 478965"/>
                  <a:gd name="connsiteX2" fmla="*/ 0 w 514060"/>
                  <a:gd name="connsiteY2" fmla="*/ 3802 h 478965"/>
                  <a:gd name="connsiteX0" fmla="*/ 514060 w 514467"/>
                  <a:gd name="connsiteY0" fmla="*/ 478965 h 478965"/>
                  <a:gd name="connsiteX1" fmla="*/ 513800 w 514467"/>
                  <a:gd name="connsiteY1" fmla="*/ 0 h 478965"/>
                  <a:gd name="connsiteX2" fmla="*/ 0 w 514467"/>
                  <a:gd name="connsiteY2" fmla="*/ 3802 h 478965"/>
                  <a:gd name="connsiteX0" fmla="*/ 514060 w 514467"/>
                  <a:gd name="connsiteY0" fmla="*/ 482140 h 482140"/>
                  <a:gd name="connsiteX1" fmla="*/ 513800 w 514467"/>
                  <a:gd name="connsiteY1" fmla="*/ 0 h 482140"/>
                  <a:gd name="connsiteX2" fmla="*/ 0 w 514467"/>
                  <a:gd name="connsiteY2" fmla="*/ 6977 h 482140"/>
                  <a:gd name="connsiteX0" fmla="*/ 517235 w 517642"/>
                  <a:gd name="connsiteY0" fmla="*/ 484688 h 484688"/>
                  <a:gd name="connsiteX1" fmla="*/ 516975 w 517642"/>
                  <a:gd name="connsiteY1" fmla="*/ 2548 h 484688"/>
                  <a:gd name="connsiteX2" fmla="*/ 0 w 517642"/>
                  <a:gd name="connsiteY2" fmla="*/ 0 h 484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17642" h="484688">
                    <a:moveTo>
                      <a:pt x="517235" y="484688"/>
                    </a:moveTo>
                    <a:cubicBezTo>
                      <a:pt x="515032" y="328208"/>
                      <a:pt x="519178" y="159028"/>
                      <a:pt x="516975" y="2548"/>
                    </a:cubicBezTo>
                    <a:lnTo>
                      <a:pt x="0" y="0"/>
                    </a:lnTo>
                  </a:path>
                </a:pathLst>
              </a:custGeom>
              <a:ln w="19050" cmpd="sng">
                <a:solidFill>
                  <a:srgbClr val="000000"/>
                </a:solidFill>
              </a:ln>
            </p:spPr>
            <p:txBody>
              <a:bodyPr vert="horz" wrap="none" lIns="91440" tIns="45720" rIns="91440" bIns="4572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642484" y="2180812"/>
                <a:ext cx="186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/>
                  <a:t>A</a:t>
                </a:r>
                <a:r>
                  <a:rPr lang="en-US" sz="1400" b="0" baseline="-25000" dirty="0"/>
                  <a:t>3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5491550" y="2176327"/>
              <a:ext cx="2509450" cy="1137240"/>
              <a:chOff x="1516190" y="2180812"/>
              <a:chExt cx="2509450" cy="1137240"/>
            </a:xfrm>
          </p:grpSpPr>
          <p:grpSp>
            <p:nvGrpSpPr>
              <p:cNvPr id="47" name="Group 10"/>
              <p:cNvGrpSpPr>
                <a:grpSpLocks noChangeAspect="1"/>
              </p:cNvGrpSpPr>
              <p:nvPr/>
            </p:nvGrpSpPr>
            <p:grpSpPr bwMode="auto">
              <a:xfrm>
                <a:off x="2394830" y="2590800"/>
                <a:ext cx="1630810" cy="727252"/>
                <a:chOff x="2304" y="7200"/>
                <a:chExt cx="1296" cy="576"/>
              </a:xfrm>
            </p:grpSpPr>
            <p:sp>
              <p:nvSpPr>
                <p:cNvPr id="51" name="Freeform 11"/>
                <p:cNvSpPr>
                  <a:spLocks/>
                </p:cNvSpPr>
                <p:nvPr/>
              </p:nvSpPr>
              <p:spPr bwMode="auto">
                <a:xfrm>
                  <a:off x="2592" y="7200"/>
                  <a:ext cx="723" cy="576"/>
                </a:xfrm>
                <a:custGeom>
                  <a:avLst/>
                  <a:gdLst>
                    <a:gd name="T0" fmla="*/ 0 w 723"/>
                    <a:gd name="T1" fmla="*/ 0 h 576"/>
                    <a:gd name="T2" fmla="*/ 0 w 723"/>
                    <a:gd name="T3" fmla="*/ 576 h 576"/>
                    <a:gd name="T4" fmla="*/ 432 w 723"/>
                    <a:gd name="T5" fmla="*/ 576 h 576"/>
                    <a:gd name="T6" fmla="*/ 489 w 723"/>
                    <a:gd name="T7" fmla="*/ 573 h 576"/>
                    <a:gd name="T8" fmla="*/ 555 w 723"/>
                    <a:gd name="T9" fmla="*/ 549 h 576"/>
                    <a:gd name="T10" fmla="*/ 591 w 723"/>
                    <a:gd name="T11" fmla="*/ 525 h 576"/>
                    <a:gd name="T12" fmla="*/ 627 w 723"/>
                    <a:gd name="T13" fmla="*/ 501 h 576"/>
                    <a:gd name="T14" fmla="*/ 681 w 723"/>
                    <a:gd name="T15" fmla="*/ 435 h 576"/>
                    <a:gd name="T16" fmla="*/ 711 w 723"/>
                    <a:gd name="T17" fmla="*/ 363 h 576"/>
                    <a:gd name="T18" fmla="*/ 723 w 723"/>
                    <a:gd name="T19" fmla="*/ 285 h 576"/>
                    <a:gd name="T20" fmla="*/ 711 w 723"/>
                    <a:gd name="T21" fmla="*/ 213 h 576"/>
                    <a:gd name="T22" fmla="*/ 687 w 723"/>
                    <a:gd name="T23" fmla="*/ 147 h 576"/>
                    <a:gd name="T24" fmla="*/ 639 w 723"/>
                    <a:gd name="T25" fmla="*/ 87 h 576"/>
                    <a:gd name="T26" fmla="*/ 585 w 723"/>
                    <a:gd name="T27" fmla="*/ 45 h 576"/>
                    <a:gd name="T28" fmla="*/ 549 w 723"/>
                    <a:gd name="T29" fmla="*/ 27 h 576"/>
                    <a:gd name="T30" fmla="*/ 513 w 723"/>
                    <a:gd name="T31" fmla="*/ 15 h 576"/>
                    <a:gd name="T32" fmla="*/ 477 w 723"/>
                    <a:gd name="T33" fmla="*/ 3 h 576"/>
                    <a:gd name="T34" fmla="*/ 432 w 723"/>
                    <a:gd name="T35" fmla="*/ 0 h 576"/>
                    <a:gd name="T36" fmla="*/ 0 w 723"/>
                    <a:gd name="T37" fmla="*/ 0 h 57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23"/>
                    <a:gd name="T58" fmla="*/ 0 h 576"/>
                    <a:gd name="T59" fmla="*/ 723 w 723"/>
                    <a:gd name="T60" fmla="*/ 576 h 57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23" h="576">
                      <a:moveTo>
                        <a:pt x="0" y="0"/>
                      </a:moveTo>
                      <a:lnTo>
                        <a:pt x="0" y="576"/>
                      </a:lnTo>
                      <a:lnTo>
                        <a:pt x="432" y="576"/>
                      </a:lnTo>
                      <a:lnTo>
                        <a:pt x="489" y="573"/>
                      </a:lnTo>
                      <a:lnTo>
                        <a:pt x="555" y="549"/>
                      </a:lnTo>
                      <a:lnTo>
                        <a:pt x="591" y="525"/>
                      </a:lnTo>
                      <a:lnTo>
                        <a:pt x="627" y="501"/>
                      </a:lnTo>
                      <a:lnTo>
                        <a:pt x="681" y="435"/>
                      </a:lnTo>
                      <a:lnTo>
                        <a:pt x="711" y="363"/>
                      </a:lnTo>
                      <a:lnTo>
                        <a:pt x="723" y="285"/>
                      </a:lnTo>
                      <a:lnTo>
                        <a:pt x="711" y="213"/>
                      </a:lnTo>
                      <a:lnTo>
                        <a:pt x="687" y="147"/>
                      </a:lnTo>
                      <a:lnTo>
                        <a:pt x="639" y="87"/>
                      </a:lnTo>
                      <a:lnTo>
                        <a:pt x="585" y="45"/>
                      </a:lnTo>
                      <a:lnTo>
                        <a:pt x="549" y="27"/>
                      </a:lnTo>
                      <a:lnTo>
                        <a:pt x="513" y="15"/>
                      </a:lnTo>
                      <a:lnTo>
                        <a:pt x="477" y="3"/>
                      </a:lnTo>
                      <a:lnTo>
                        <a:pt x="43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" name="Line 12"/>
                <p:cNvSpPr>
                  <a:spLocks noChangeShapeType="1"/>
                </p:cNvSpPr>
                <p:nvPr/>
              </p:nvSpPr>
              <p:spPr bwMode="auto">
                <a:xfrm>
                  <a:off x="3312" y="748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Line 13"/>
                <p:cNvSpPr>
                  <a:spLocks noChangeShapeType="1"/>
                </p:cNvSpPr>
                <p:nvPr/>
              </p:nvSpPr>
              <p:spPr bwMode="auto">
                <a:xfrm>
                  <a:off x="2304" y="734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763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8" name="Straight Connector 47"/>
              <p:cNvCxnSpPr>
                <a:endCxn id="54" idx="0"/>
              </p:cNvCxnSpPr>
              <p:nvPr/>
            </p:nvCxnSpPr>
            <p:spPr bwMode="auto">
              <a:xfrm>
                <a:off x="2392810" y="2954427"/>
                <a:ext cx="2020" cy="181812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9" name="Freeform 48"/>
              <p:cNvSpPr/>
              <p:nvPr/>
            </p:nvSpPr>
            <p:spPr>
              <a:xfrm>
                <a:off x="1880271" y="2288534"/>
                <a:ext cx="517642" cy="484688"/>
              </a:xfrm>
              <a:custGeom>
                <a:avLst/>
                <a:gdLst>
                  <a:gd name="connsiteX0" fmla="*/ 514060 w 514060"/>
                  <a:gd name="connsiteY0" fmla="*/ 475163 h 475163"/>
                  <a:gd name="connsiteX1" fmla="*/ 501100 w 514060"/>
                  <a:gd name="connsiteY1" fmla="*/ 21598 h 475163"/>
                  <a:gd name="connsiteX2" fmla="*/ 0 w 514060"/>
                  <a:gd name="connsiteY2" fmla="*/ 0 h 475163"/>
                  <a:gd name="connsiteX0" fmla="*/ 514060 w 514060"/>
                  <a:gd name="connsiteY0" fmla="*/ 475163 h 475163"/>
                  <a:gd name="connsiteX1" fmla="*/ 507450 w 514060"/>
                  <a:gd name="connsiteY1" fmla="*/ 5723 h 475163"/>
                  <a:gd name="connsiteX2" fmla="*/ 0 w 514060"/>
                  <a:gd name="connsiteY2" fmla="*/ 0 h 475163"/>
                  <a:gd name="connsiteX0" fmla="*/ 514060 w 514467"/>
                  <a:gd name="connsiteY0" fmla="*/ 475163 h 475163"/>
                  <a:gd name="connsiteX1" fmla="*/ 513800 w 514467"/>
                  <a:gd name="connsiteY1" fmla="*/ 8898 h 475163"/>
                  <a:gd name="connsiteX2" fmla="*/ 0 w 514467"/>
                  <a:gd name="connsiteY2" fmla="*/ 0 h 475163"/>
                  <a:gd name="connsiteX0" fmla="*/ 514060 w 514060"/>
                  <a:gd name="connsiteY0" fmla="*/ 475163 h 475163"/>
                  <a:gd name="connsiteX1" fmla="*/ 507450 w 514060"/>
                  <a:gd name="connsiteY1" fmla="*/ 12073 h 475163"/>
                  <a:gd name="connsiteX2" fmla="*/ 0 w 514060"/>
                  <a:gd name="connsiteY2" fmla="*/ 0 h 475163"/>
                  <a:gd name="connsiteX0" fmla="*/ 514060 w 514060"/>
                  <a:gd name="connsiteY0" fmla="*/ 478965 h 478965"/>
                  <a:gd name="connsiteX1" fmla="*/ 507450 w 514060"/>
                  <a:gd name="connsiteY1" fmla="*/ 0 h 478965"/>
                  <a:gd name="connsiteX2" fmla="*/ 0 w 514060"/>
                  <a:gd name="connsiteY2" fmla="*/ 3802 h 478965"/>
                  <a:gd name="connsiteX0" fmla="*/ 514060 w 514467"/>
                  <a:gd name="connsiteY0" fmla="*/ 478965 h 478965"/>
                  <a:gd name="connsiteX1" fmla="*/ 513800 w 514467"/>
                  <a:gd name="connsiteY1" fmla="*/ 0 h 478965"/>
                  <a:gd name="connsiteX2" fmla="*/ 0 w 514467"/>
                  <a:gd name="connsiteY2" fmla="*/ 3802 h 478965"/>
                  <a:gd name="connsiteX0" fmla="*/ 514060 w 514467"/>
                  <a:gd name="connsiteY0" fmla="*/ 482140 h 482140"/>
                  <a:gd name="connsiteX1" fmla="*/ 513800 w 514467"/>
                  <a:gd name="connsiteY1" fmla="*/ 0 h 482140"/>
                  <a:gd name="connsiteX2" fmla="*/ 0 w 514467"/>
                  <a:gd name="connsiteY2" fmla="*/ 6977 h 482140"/>
                  <a:gd name="connsiteX0" fmla="*/ 517235 w 517642"/>
                  <a:gd name="connsiteY0" fmla="*/ 484688 h 484688"/>
                  <a:gd name="connsiteX1" fmla="*/ 516975 w 517642"/>
                  <a:gd name="connsiteY1" fmla="*/ 2548 h 484688"/>
                  <a:gd name="connsiteX2" fmla="*/ 0 w 517642"/>
                  <a:gd name="connsiteY2" fmla="*/ 0 h 484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17642" h="484688">
                    <a:moveTo>
                      <a:pt x="517235" y="484688"/>
                    </a:moveTo>
                    <a:cubicBezTo>
                      <a:pt x="515032" y="328208"/>
                      <a:pt x="519178" y="159028"/>
                      <a:pt x="516975" y="2548"/>
                    </a:cubicBezTo>
                    <a:lnTo>
                      <a:pt x="0" y="0"/>
                    </a:lnTo>
                  </a:path>
                </a:pathLst>
              </a:custGeom>
              <a:ln w="19050" cmpd="sng">
                <a:solidFill>
                  <a:srgbClr val="000000"/>
                </a:solidFill>
              </a:ln>
            </p:spPr>
            <p:txBody>
              <a:bodyPr vert="horz" wrap="none" lIns="91440" tIns="45720" rIns="91440" bIns="45720" numCol="1" rtlCol="0" anchor="b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516190" y="2180812"/>
                <a:ext cx="31261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b="0" dirty="0"/>
                  <a:t>A</a:t>
                </a:r>
                <a:r>
                  <a:rPr lang="en-US" sz="1400" b="0" baseline="-25000" dirty="0"/>
                  <a:t>N-1</a:t>
                </a:r>
              </a:p>
            </p:txBody>
          </p:sp>
        </p:grpSp>
        <p:cxnSp>
          <p:nvCxnSpPr>
            <p:cNvPr id="9" name="Straight Connector 8"/>
            <p:cNvCxnSpPr>
              <a:stCxn id="43" idx="1"/>
            </p:cNvCxnSpPr>
            <p:nvPr/>
          </p:nvCxnSpPr>
          <p:spPr bwMode="auto">
            <a:xfrm flipV="1">
              <a:off x="5659756" y="2949941"/>
              <a:ext cx="708414" cy="448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3419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066800"/>
            <a:ext cx="807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Single-Input Logic Gates</a:t>
            </a:r>
          </a:p>
        </p:txBody>
      </p:sp>
      <p:graphicFrame>
        <p:nvGraphicFramePr>
          <p:cNvPr id="23555" name="Object 2"/>
          <p:cNvGraphicFramePr>
            <a:graphicFrameLocks noGrp="1" noChangeAspect="1"/>
          </p:cNvGraphicFramePr>
          <p:nvPr>
            <p:ph sz="half" idx="1"/>
            <p:custDataLst>
              <p:tags r:id="rId4"/>
            </p:custDataLst>
          </p:nvPr>
        </p:nvGraphicFramePr>
        <p:xfrm>
          <a:off x="1958975" y="2214563"/>
          <a:ext cx="2308225" cy="305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VISIO" r:id="rId8" imgW="886968" imgH="1226820" progId="Visio.Drawing.6">
                  <p:embed/>
                </p:oleObj>
              </mc:Choice>
              <mc:Fallback>
                <p:oleObj name="VISIO" r:id="rId8" imgW="886968" imgH="1226820" progId="Visio.Drawing.6">
                  <p:embed/>
                  <p:pic>
                    <p:nvPicPr>
                      <p:cNvPr id="2355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2214563"/>
                        <a:ext cx="2308225" cy="305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3"/>
          <p:cNvGraphicFramePr>
            <a:graphicFrameLocks noGrp="1" noChangeAspect="1"/>
          </p:cNvGraphicFramePr>
          <p:nvPr>
            <p:ph sz="half" idx="2"/>
            <p:custDataLst>
              <p:tags r:id="rId5"/>
            </p:custDataLst>
          </p:nvPr>
        </p:nvGraphicFramePr>
        <p:xfrm>
          <a:off x="4927600" y="2209800"/>
          <a:ext cx="2311400" cy="306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VISIO" r:id="rId10" imgW="886968" imgH="1226820" progId="Visio.Drawing.6">
                  <p:embed/>
                </p:oleObj>
              </mc:Choice>
              <mc:Fallback>
                <p:oleObj name="VISIO" r:id="rId10" imgW="886968" imgH="1226820" progId="Visio.Drawing.6">
                  <p:embed/>
                  <p:pic>
                    <p:nvPicPr>
                      <p:cNvPr id="2355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2209800"/>
                        <a:ext cx="2311400" cy="306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EB8FC1-D83B-C741-A178-D7EE8D60FE8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73224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Gate trees are faster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/>
          <a:lstStyle/>
          <a:p>
            <a:r>
              <a:rPr lang="en-US" dirty="0"/>
              <a:t>More parallelism:  combine two at a time in parallel</a:t>
            </a:r>
          </a:p>
          <a:p>
            <a:pPr lvl="1"/>
            <a:r>
              <a:rPr lang="en-US" dirty="0"/>
              <a:t>Like a tournament bracket!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76400" y="2083138"/>
            <a:ext cx="6248400" cy="4082166"/>
            <a:chOff x="1024412" y="1621792"/>
            <a:chExt cx="6549998" cy="4417868"/>
          </a:xfrm>
        </p:grpSpPr>
        <p:grpSp>
          <p:nvGrpSpPr>
            <p:cNvPr id="5" name="Group 4"/>
            <p:cNvGrpSpPr/>
            <p:nvPr/>
          </p:nvGrpSpPr>
          <p:grpSpPr>
            <a:xfrm>
              <a:off x="1150706" y="1621792"/>
              <a:ext cx="3491344" cy="1848660"/>
              <a:chOff x="1150706" y="1621792"/>
              <a:chExt cx="3491344" cy="1848660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1150706" y="1621792"/>
                <a:ext cx="1859410" cy="727252"/>
                <a:chOff x="913019" y="2057400"/>
                <a:chExt cx="1859410" cy="727252"/>
              </a:xfrm>
            </p:grpSpPr>
            <p:grpSp>
              <p:nvGrpSpPr>
                <p:cNvPr id="54" name="Group 10"/>
                <p:cNvGrpSpPr>
                  <a:grpSpLocks noChangeAspect="1"/>
                </p:cNvGrpSpPr>
                <p:nvPr/>
              </p:nvGrpSpPr>
              <p:grpSpPr bwMode="auto">
                <a:xfrm>
                  <a:off x="1141619" y="2057400"/>
                  <a:ext cx="1630810" cy="727252"/>
                  <a:chOff x="2304" y="7200"/>
                  <a:chExt cx="1296" cy="576"/>
                </a:xfrm>
              </p:grpSpPr>
              <p:sp>
                <p:nvSpPr>
                  <p:cNvPr id="57" name="Freeform 11"/>
                  <p:cNvSpPr>
                    <a:spLocks/>
                  </p:cNvSpPr>
                  <p:nvPr/>
                </p:nvSpPr>
                <p:spPr bwMode="auto">
                  <a:xfrm>
                    <a:off x="2592" y="7200"/>
                    <a:ext cx="723" cy="576"/>
                  </a:xfrm>
                  <a:custGeom>
                    <a:avLst/>
                    <a:gdLst>
                      <a:gd name="T0" fmla="*/ 0 w 723"/>
                      <a:gd name="T1" fmla="*/ 0 h 576"/>
                      <a:gd name="T2" fmla="*/ 0 w 723"/>
                      <a:gd name="T3" fmla="*/ 576 h 576"/>
                      <a:gd name="T4" fmla="*/ 432 w 723"/>
                      <a:gd name="T5" fmla="*/ 576 h 576"/>
                      <a:gd name="T6" fmla="*/ 489 w 723"/>
                      <a:gd name="T7" fmla="*/ 573 h 576"/>
                      <a:gd name="T8" fmla="*/ 555 w 723"/>
                      <a:gd name="T9" fmla="*/ 549 h 576"/>
                      <a:gd name="T10" fmla="*/ 591 w 723"/>
                      <a:gd name="T11" fmla="*/ 525 h 576"/>
                      <a:gd name="T12" fmla="*/ 627 w 723"/>
                      <a:gd name="T13" fmla="*/ 501 h 576"/>
                      <a:gd name="T14" fmla="*/ 681 w 723"/>
                      <a:gd name="T15" fmla="*/ 435 h 576"/>
                      <a:gd name="T16" fmla="*/ 711 w 723"/>
                      <a:gd name="T17" fmla="*/ 363 h 576"/>
                      <a:gd name="T18" fmla="*/ 723 w 723"/>
                      <a:gd name="T19" fmla="*/ 285 h 576"/>
                      <a:gd name="T20" fmla="*/ 711 w 723"/>
                      <a:gd name="T21" fmla="*/ 213 h 576"/>
                      <a:gd name="T22" fmla="*/ 687 w 723"/>
                      <a:gd name="T23" fmla="*/ 147 h 576"/>
                      <a:gd name="T24" fmla="*/ 639 w 723"/>
                      <a:gd name="T25" fmla="*/ 87 h 576"/>
                      <a:gd name="T26" fmla="*/ 585 w 723"/>
                      <a:gd name="T27" fmla="*/ 45 h 576"/>
                      <a:gd name="T28" fmla="*/ 549 w 723"/>
                      <a:gd name="T29" fmla="*/ 27 h 576"/>
                      <a:gd name="T30" fmla="*/ 513 w 723"/>
                      <a:gd name="T31" fmla="*/ 15 h 576"/>
                      <a:gd name="T32" fmla="*/ 477 w 723"/>
                      <a:gd name="T33" fmla="*/ 3 h 576"/>
                      <a:gd name="T34" fmla="*/ 432 w 723"/>
                      <a:gd name="T35" fmla="*/ 0 h 576"/>
                      <a:gd name="T36" fmla="*/ 0 w 723"/>
                      <a:gd name="T37" fmla="*/ 0 h 57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723"/>
                      <a:gd name="T58" fmla="*/ 0 h 576"/>
                      <a:gd name="T59" fmla="*/ 723 w 723"/>
                      <a:gd name="T60" fmla="*/ 576 h 57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723" h="576">
                        <a:moveTo>
                          <a:pt x="0" y="0"/>
                        </a:moveTo>
                        <a:lnTo>
                          <a:pt x="0" y="576"/>
                        </a:lnTo>
                        <a:lnTo>
                          <a:pt x="432" y="576"/>
                        </a:lnTo>
                        <a:lnTo>
                          <a:pt x="489" y="573"/>
                        </a:lnTo>
                        <a:lnTo>
                          <a:pt x="555" y="549"/>
                        </a:lnTo>
                        <a:lnTo>
                          <a:pt x="591" y="525"/>
                        </a:lnTo>
                        <a:lnTo>
                          <a:pt x="627" y="501"/>
                        </a:lnTo>
                        <a:lnTo>
                          <a:pt x="681" y="435"/>
                        </a:lnTo>
                        <a:lnTo>
                          <a:pt x="711" y="363"/>
                        </a:lnTo>
                        <a:lnTo>
                          <a:pt x="723" y="285"/>
                        </a:lnTo>
                        <a:lnTo>
                          <a:pt x="711" y="213"/>
                        </a:lnTo>
                        <a:lnTo>
                          <a:pt x="687" y="147"/>
                        </a:lnTo>
                        <a:lnTo>
                          <a:pt x="639" y="87"/>
                        </a:lnTo>
                        <a:lnTo>
                          <a:pt x="585" y="45"/>
                        </a:lnTo>
                        <a:lnTo>
                          <a:pt x="549" y="27"/>
                        </a:lnTo>
                        <a:lnTo>
                          <a:pt x="513" y="15"/>
                        </a:lnTo>
                        <a:lnTo>
                          <a:pt x="477" y="3"/>
                        </a:lnTo>
                        <a:lnTo>
                          <a:pt x="4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7488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344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632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5" name="TextBox 54"/>
                <p:cNvSpPr txBox="1"/>
                <p:nvPr/>
              </p:nvSpPr>
              <p:spPr>
                <a:xfrm>
                  <a:off x="913019" y="2448950"/>
                  <a:ext cx="186316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1</a:t>
                  </a: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913019" y="2133600"/>
                  <a:ext cx="186316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0</a:t>
                  </a:r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>
                <a:off x="1150706" y="2743200"/>
                <a:ext cx="1859410" cy="727252"/>
                <a:chOff x="913019" y="2057400"/>
                <a:chExt cx="1859410" cy="727252"/>
              </a:xfrm>
            </p:grpSpPr>
            <p:grpSp>
              <p:nvGrpSpPr>
                <p:cNvPr id="47" name="Group 10"/>
                <p:cNvGrpSpPr>
                  <a:grpSpLocks noChangeAspect="1"/>
                </p:cNvGrpSpPr>
                <p:nvPr/>
              </p:nvGrpSpPr>
              <p:grpSpPr bwMode="auto">
                <a:xfrm>
                  <a:off x="1141619" y="2057400"/>
                  <a:ext cx="1630810" cy="727252"/>
                  <a:chOff x="2304" y="7200"/>
                  <a:chExt cx="1296" cy="576"/>
                </a:xfrm>
              </p:grpSpPr>
              <p:sp>
                <p:nvSpPr>
                  <p:cNvPr id="50" name="Freeform 11"/>
                  <p:cNvSpPr>
                    <a:spLocks/>
                  </p:cNvSpPr>
                  <p:nvPr/>
                </p:nvSpPr>
                <p:spPr bwMode="auto">
                  <a:xfrm>
                    <a:off x="2592" y="7200"/>
                    <a:ext cx="723" cy="576"/>
                  </a:xfrm>
                  <a:custGeom>
                    <a:avLst/>
                    <a:gdLst>
                      <a:gd name="T0" fmla="*/ 0 w 723"/>
                      <a:gd name="T1" fmla="*/ 0 h 576"/>
                      <a:gd name="T2" fmla="*/ 0 w 723"/>
                      <a:gd name="T3" fmla="*/ 576 h 576"/>
                      <a:gd name="T4" fmla="*/ 432 w 723"/>
                      <a:gd name="T5" fmla="*/ 576 h 576"/>
                      <a:gd name="T6" fmla="*/ 489 w 723"/>
                      <a:gd name="T7" fmla="*/ 573 h 576"/>
                      <a:gd name="T8" fmla="*/ 555 w 723"/>
                      <a:gd name="T9" fmla="*/ 549 h 576"/>
                      <a:gd name="T10" fmla="*/ 591 w 723"/>
                      <a:gd name="T11" fmla="*/ 525 h 576"/>
                      <a:gd name="T12" fmla="*/ 627 w 723"/>
                      <a:gd name="T13" fmla="*/ 501 h 576"/>
                      <a:gd name="T14" fmla="*/ 681 w 723"/>
                      <a:gd name="T15" fmla="*/ 435 h 576"/>
                      <a:gd name="T16" fmla="*/ 711 w 723"/>
                      <a:gd name="T17" fmla="*/ 363 h 576"/>
                      <a:gd name="T18" fmla="*/ 723 w 723"/>
                      <a:gd name="T19" fmla="*/ 285 h 576"/>
                      <a:gd name="T20" fmla="*/ 711 w 723"/>
                      <a:gd name="T21" fmla="*/ 213 h 576"/>
                      <a:gd name="T22" fmla="*/ 687 w 723"/>
                      <a:gd name="T23" fmla="*/ 147 h 576"/>
                      <a:gd name="T24" fmla="*/ 639 w 723"/>
                      <a:gd name="T25" fmla="*/ 87 h 576"/>
                      <a:gd name="T26" fmla="*/ 585 w 723"/>
                      <a:gd name="T27" fmla="*/ 45 h 576"/>
                      <a:gd name="T28" fmla="*/ 549 w 723"/>
                      <a:gd name="T29" fmla="*/ 27 h 576"/>
                      <a:gd name="T30" fmla="*/ 513 w 723"/>
                      <a:gd name="T31" fmla="*/ 15 h 576"/>
                      <a:gd name="T32" fmla="*/ 477 w 723"/>
                      <a:gd name="T33" fmla="*/ 3 h 576"/>
                      <a:gd name="T34" fmla="*/ 432 w 723"/>
                      <a:gd name="T35" fmla="*/ 0 h 576"/>
                      <a:gd name="T36" fmla="*/ 0 w 723"/>
                      <a:gd name="T37" fmla="*/ 0 h 57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723"/>
                      <a:gd name="T58" fmla="*/ 0 h 576"/>
                      <a:gd name="T59" fmla="*/ 723 w 723"/>
                      <a:gd name="T60" fmla="*/ 576 h 57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723" h="576">
                        <a:moveTo>
                          <a:pt x="0" y="0"/>
                        </a:moveTo>
                        <a:lnTo>
                          <a:pt x="0" y="576"/>
                        </a:lnTo>
                        <a:lnTo>
                          <a:pt x="432" y="576"/>
                        </a:lnTo>
                        <a:lnTo>
                          <a:pt x="489" y="573"/>
                        </a:lnTo>
                        <a:lnTo>
                          <a:pt x="555" y="549"/>
                        </a:lnTo>
                        <a:lnTo>
                          <a:pt x="591" y="525"/>
                        </a:lnTo>
                        <a:lnTo>
                          <a:pt x="627" y="501"/>
                        </a:lnTo>
                        <a:lnTo>
                          <a:pt x="681" y="435"/>
                        </a:lnTo>
                        <a:lnTo>
                          <a:pt x="711" y="363"/>
                        </a:lnTo>
                        <a:lnTo>
                          <a:pt x="723" y="285"/>
                        </a:lnTo>
                        <a:lnTo>
                          <a:pt x="711" y="213"/>
                        </a:lnTo>
                        <a:lnTo>
                          <a:pt x="687" y="147"/>
                        </a:lnTo>
                        <a:lnTo>
                          <a:pt x="639" y="87"/>
                        </a:lnTo>
                        <a:lnTo>
                          <a:pt x="585" y="45"/>
                        </a:lnTo>
                        <a:lnTo>
                          <a:pt x="549" y="27"/>
                        </a:lnTo>
                        <a:lnTo>
                          <a:pt x="513" y="15"/>
                        </a:lnTo>
                        <a:lnTo>
                          <a:pt x="477" y="3"/>
                        </a:lnTo>
                        <a:lnTo>
                          <a:pt x="4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7488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344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3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632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913019" y="2448950"/>
                  <a:ext cx="186316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3</a:t>
                  </a: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913019" y="2133600"/>
                  <a:ext cx="186316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2</a:t>
                  </a:r>
                </a:p>
              </p:txBody>
            </p:sp>
          </p:grpSp>
          <p:grpSp>
            <p:nvGrpSpPr>
              <p:cNvPr id="40" name="Group 10"/>
              <p:cNvGrpSpPr>
                <a:grpSpLocks noChangeAspect="1"/>
              </p:cNvGrpSpPr>
              <p:nvPr/>
            </p:nvGrpSpPr>
            <p:grpSpPr bwMode="auto">
              <a:xfrm>
                <a:off x="3011240" y="2168348"/>
                <a:ext cx="1630810" cy="727252"/>
                <a:chOff x="2304" y="7200"/>
                <a:chExt cx="1296" cy="576"/>
              </a:xfrm>
            </p:grpSpPr>
            <p:sp>
              <p:nvSpPr>
                <p:cNvPr id="43" name="Freeform 11"/>
                <p:cNvSpPr>
                  <a:spLocks/>
                </p:cNvSpPr>
                <p:nvPr/>
              </p:nvSpPr>
              <p:spPr bwMode="auto">
                <a:xfrm>
                  <a:off x="2592" y="7200"/>
                  <a:ext cx="723" cy="576"/>
                </a:xfrm>
                <a:custGeom>
                  <a:avLst/>
                  <a:gdLst>
                    <a:gd name="T0" fmla="*/ 0 w 723"/>
                    <a:gd name="T1" fmla="*/ 0 h 576"/>
                    <a:gd name="T2" fmla="*/ 0 w 723"/>
                    <a:gd name="T3" fmla="*/ 576 h 576"/>
                    <a:gd name="T4" fmla="*/ 432 w 723"/>
                    <a:gd name="T5" fmla="*/ 576 h 576"/>
                    <a:gd name="T6" fmla="*/ 489 w 723"/>
                    <a:gd name="T7" fmla="*/ 573 h 576"/>
                    <a:gd name="T8" fmla="*/ 555 w 723"/>
                    <a:gd name="T9" fmla="*/ 549 h 576"/>
                    <a:gd name="T10" fmla="*/ 591 w 723"/>
                    <a:gd name="T11" fmla="*/ 525 h 576"/>
                    <a:gd name="T12" fmla="*/ 627 w 723"/>
                    <a:gd name="T13" fmla="*/ 501 h 576"/>
                    <a:gd name="T14" fmla="*/ 681 w 723"/>
                    <a:gd name="T15" fmla="*/ 435 h 576"/>
                    <a:gd name="T16" fmla="*/ 711 w 723"/>
                    <a:gd name="T17" fmla="*/ 363 h 576"/>
                    <a:gd name="T18" fmla="*/ 723 w 723"/>
                    <a:gd name="T19" fmla="*/ 285 h 576"/>
                    <a:gd name="T20" fmla="*/ 711 w 723"/>
                    <a:gd name="T21" fmla="*/ 213 h 576"/>
                    <a:gd name="T22" fmla="*/ 687 w 723"/>
                    <a:gd name="T23" fmla="*/ 147 h 576"/>
                    <a:gd name="T24" fmla="*/ 639 w 723"/>
                    <a:gd name="T25" fmla="*/ 87 h 576"/>
                    <a:gd name="T26" fmla="*/ 585 w 723"/>
                    <a:gd name="T27" fmla="*/ 45 h 576"/>
                    <a:gd name="T28" fmla="*/ 549 w 723"/>
                    <a:gd name="T29" fmla="*/ 27 h 576"/>
                    <a:gd name="T30" fmla="*/ 513 w 723"/>
                    <a:gd name="T31" fmla="*/ 15 h 576"/>
                    <a:gd name="T32" fmla="*/ 477 w 723"/>
                    <a:gd name="T33" fmla="*/ 3 h 576"/>
                    <a:gd name="T34" fmla="*/ 432 w 723"/>
                    <a:gd name="T35" fmla="*/ 0 h 576"/>
                    <a:gd name="T36" fmla="*/ 0 w 723"/>
                    <a:gd name="T37" fmla="*/ 0 h 57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23"/>
                    <a:gd name="T58" fmla="*/ 0 h 576"/>
                    <a:gd name="T59" fmla="*/ 723 w 723"/>
                    <a:gd name="T60" fmla="*/ 576 h 57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23" h="576">
                      <a:moveTo>
                        <a:pt x="0" y="0"/>
                      </a:moveTo>
                      <a:lnTo>
                        <a:pt x="0" y="576"/>
                      </a:lnTo>
                      <a:lnTo>
                        <a:pt x="432" y="576"/>
                      </a:lnTo>
                      <a:lnTo>
                        <a:pt x="489" y="573"/>
                      </a:lnTo>
                      <a:lnTo>
                        <a:pt x="555" y="549"/>
                      </a:lnTo>
                      <a:lnTo>
                        <a:pt x="591" y="525"/>
                      </a:lnTo>
                      <a:lnTo>
                        <a:pt x="627" y="501"/>
                      </a:lnTo>
                      <a:lnTo>
                        <a:pt x="681" y="435"/>
                      </a:lnTo>
                      <a:lnTo>
                        <a:pt x="711" y="363"/>
                      </a:lnTo>
                      <a:lnTo>
                        <a:pt x="723" y="285"/>
                      </a:lnTo>
                      <a:lnTo>
                        <a:pt x="711" y="213"/>
                      </a:lnTo>
                      <a:lnTo>
                        <a:pt x="687" y="147"/>
                      </a:lnTo>
                      <a:lnTo>
                        <a:pt x="639" y="87"/>
                      </a:lnTo>
                      <a:lnTo>
                        <a:pt x="585" y="45"/>
                      </a:lnTo>
                      <a:lnTo>
                        <a:pt x="549" y="27"/>
                      </a:lnTo>
                      <a:lnTo>
                        <a:pt x="513" y="15"/>
                      </a:lnTo>
                      <a:lnTo>
                        <a:pt x="477" y="3"/>
                      </a:lnTo>
                      <a:lnTo>
                        <a:pt x="43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Line 12"/>
                <p:cNvSpPr>
                  <a:spLocks noChangeShapeType="1"/>
                </p:cNvSpPr>
                <p:nvPr/>
              </p:nvSpPr>
              <p:spPr bwMode="auto">
                <a:xfrm>
                  <a:off x="3312" y="748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Line 13"/>
                <p:cNvSpPr>
                  <a:spLocks noChangeShapeType="1"/>
                </p:cNvSpPr>
                <p:nvPr/>
              </p:nvSpPr>
              <p:spPr bwMode="auto">
                <a:xfrm>
                  <a:off x="2304" y="734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763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41" name="Straight Connector 40"/>
              <p:cNvCxnSpPr>
                <a:stCxn id="58" idx="1"/>
                <a:endCxn id="45" idx="0"/>
              </p:cNvCxnSpPr>
              <p:nvPr/>
            </p:nvCxnSpPr>
            <p:spPr bwMode="auto">
              <a:xfrm>
                <a:off x="3010116" y="1985419"/>
                <a:ext cx="1124" cy="364742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Straight Connector 41"/>
              <p:cNvCxnSpPr>
                <a:stCxn id="51" idx="1"/>
                <a:endCxn id="46" idx="0"/>
              </p:cNvCxnSpPr>
              <p:nvPr/>
            </p:nvCxnSpPr>
            <p:spPr bwMode="auto">
              <a:xfrm flipV="1">
                <a:off x="3010116" y="2713787"/>
                <a:ext cx="1124" cy="39304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6" name="Group 5"/>
            <p:cNvGrpSpPr/>
            <p:nvPr/>
          </p:nvGrpSpPr>
          <p:grpSpPr>
            <a:xfrm>
              <a:off x="1024412" y="4191000"/>
              <a:ext cx="3617638" cy="1848660"/>
              <a:chOff x="1176812" y="4191000"/>
              <a:chExt cx="3617638" cy="1848660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176812" y="4191000"/>
                <a:ext cx="1985704" cy="727252"/>
                <a:chOff x="786725" y="2057400"/>
                <a:chExt cx="1985704" cy="727252"/>
              </a:xfrm>
            </p:grpSpPr>
            <p:grpSp>
              <p:nvGrpSpPr>
                <p:cNvPr id="31" name="Group 10"/>
                <p:cNvGrpSpPr>
                  <a:grpSpLocks noChangeAspect="1"/>
                </p:cNvGrpSpPr>
                <p:nvPr/>
              </p:nvGrpSpPr>
              <p:grpSpPr bwMode="auto">
                <a:xfrm>
                  <a:off x="1141619" y="2057400"/>
                  <a:ext cx="1630810" cy="727252"/>
                  <a:chOff x="2304" y="7200"/>
                  <a:chExt cx="1296" cy="576"/>
                </a:xfrm>
              </p:grpSpPr>
              <p:sp>
                <p:nvSpPr>
                  <p:cNvPr id="34" name="Freeform 11"/>
                  <p:cNvSpPr>
                    <a:spLocks/>
                  </p:cNvSpPr>
                  <p:nvPr/>
                </p:nvSpPr>
                <p:spPr bwMode="auto">
                  <a:xfrm>
                    <a:off x="2592" y="7200"/>
                    <a:ext cx="723" cy="576"/>
                  </a:xfrm>
                  <a:custGeom>
                    <a:avLst/>
                    <a:gdLst>
                      <a:gd name="T0" fmla="*/ 0 w 723"/>
                      <a:gd name="T1" fmla="*/ 0 h 576"/>
                      <a:gd name="T2" fmla="*/ 0 w 723"/>
                      <a:gd name="T3" fmla="*/ 576 h 576"/>
                      <a:gd name="T4" fmla="*/ 432 w 723"/>
                      <a:gd name="T5" fmla="*/ 576 h 576"/>
                      <a:gd name="T6" fmla="*/ 489 w 723"/>
                      <a:gd name="T7" fmla="*/ 573 h 576"/>
                      <a:gd name="T8" fmla="*/ 555 w 723"/>
                      <a:gd name="T9" fmla="*/ 549 h 576"/>
                      <a:gd name="T10" fmla="*/ 591 w 723"/>
                      <a:gd name="T11" fmla="*/ 525 h 576"/>
                      <a:gd name="T12" fmla="*/ 627 w 723"/>
                      <a:gd name="T13" fmla="*/ 501 h 576"/>
                      <a:gd name="T14" fmla="*/ 681 w 723"/>
                      <a:gd name="T15" fmla="*/ 435 h 576"/>
                      <a:gd name="T16" fmla="*/ 711 w 723"/>
                      <a:gd name="T17" fmla="*/ 363 h 576"/>
                      <a:gd name="T18" fmla="*/ 723 w 723"/>
                      <a:gd name="T19" fmla="*/ 285 h 576"/>
                      <a:gd name="T20" fmla="*/ 711 w 723"/>
                      <a:gd name="T21" fmla="*/ 213 h 576"/>
                      <a:gd name="T22" fmla="*/ 687 w 723"/>
                      <a:gd name="T23" fmla="*/ 147 h 576"/>
                      <a:gd name="T24" fmla="*/ 639 w 723"/>
                      <a:gd name="T25" fmla="*/ 87 h 576"/>
                      <a:gd name="T26" fmla="*/ 585 w 723"/>
                      <a:gd name="T27" fmla="*/ 45 h 576"/>
                      <a:gd name="T28" fmla="*/ 549 w 723"/>
                      <a:gd name="T29" fmla="*/ 27 h 576"/>
                      <a:gd name="T30" fmla="*/ 513 w 723"/>
                      <a:gd name="T31" fmla="*/ 15 h 576"/>
                      <a:gd name="T32" fmla="*/ 477 w 723"/>
                      <a:gd name="T33" fmla="*/ 3 h 576"/>
                      <a:gd name="T34" fmla="*/ 432 w 723"/>
                      <a:gd name="T35" fmla="*/ 0 h 576"/>
                      <a:gd name="T36" fmla="*/ 0 w 723"/>
                      <a:gd name="T37" fmla="*/ 0 h 57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723"/>
                      <a:gd name="T58" fmla="*/ 0 h 576"/>
                      <a:gd name="T59" fmla="*/ 723 w 723"/>
                      <a:gd name="T60" fmla="*/ 576 h 57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723" h="576">
                        <a:moveTo>
                          <a:pt x="0" y="0"/>
                        </a:moveTo>
                        <a:lnTo>
                          <a:pt x="0" y="576"/>
                        </a:lnTo>
                        <a:lnTo>
                          <a:pt x="432" y="576"/>
                        </a:lnTo>
                        <a:lnTo>
                          <a:pt x="489" y="573"/>
                        </a:lnTo>
                        <a:lnTo>
                          <a:pt x="555" y="549"/>
                        </a:lnTo>
                        <a:lnTo>
                          <a:pt x="591" y="525"/>
                        </a:lnTo>
                        <a:lnTo>
                          <a:pt x="627" y="501"/>
                        </a:lnTo>
                        <a:lnTo>
                          <a:pt x="681" y="435"/>
                        </a:lnTo>
                        <a:lnTo>
                          <a:pt x="711" y="363"/>
                        </a:lnTo>
                        <a:lnTo>
                          <a:pt x="723" y="285"/>
                        </a:lnTo>
                        <a:lnTo>
                          <a:pt x="711" y="213"/>
                        </a:lnTo>
                        <a:lnTo>
                          <a:pt x="687" y="147"/>
                        </a:lnTo>
                        <a:lnTo>
                          <a:pt x="639" y="87"/>
                        </a:lnTo>
                        <a:lnTo>
                          <a:pt x="585" y="45"/>
                        </a:lnTo>
                        <a:lnTo>
                          <a:pt x="549" y="27"/>
                        </a:lnTo>
                        <a:lnTo>
                          <a:pt x="513" y="15"/>
                        </a:lnTo>
                        <a:lnTo>
                          <a:pt x="477" y="3"/>
                        </a:lnTo>
                        <a:lnTo>
                          <a:pt x="4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7488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6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344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632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2" name="TextBox 31"/>
                <p:cNvSpPr txBox="1"/>
                <p:nvPr/>
              </p:nvSpPr>
              <p:spPr>
                <a:xfrm>
                  <a:off x="786725" y="2448950"/>
                  <a:ext cx="31261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N-3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6725" y="2133600"/>
                  <a:ext cx="31261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N-4</a:t>
                  </a: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1176812" y="5312408"/>
                <a:ext cx="1985704" cy="727252"/>
                <a:chOff x="786725" y="2057400"/>
                <a:chExt cx="1985704" cy="727252"/>
              </a:xfrm>
            </p:grpSpPr>
            <p:grpSp>
              <p:nvGrpSpPr>
                <p:cNvPr id="24" name="Group 10"/>
                <p:cNvGrpSpPr>
                  <a:grpSpLocks noChangeAspect="1"/>
                </p:cNvGrpSpPr>
                <p:nvPr/>
              </p:nvGrpSpPr>
              <p:grpSpPr bwMode="auto">
                <a:xfrm>
                  <a:off x="1141619" y="2057400"/>
                  <a:ext cx="1630810" cy="727252"/>
                  <a:chOff x="2304" y="7200"/>
                  <a:chExt cx="1296" cy="576"/>
                </a:xfrm>
              </p:grpSpPr>
              <p:sp>
                <p:nvSpPr>
                  <p:cNvPr id="27" name="Freeform 11"/>
                  <p:cNvSpPr>
                    <a:spLocks/>
                  </p:cNvSpPr>
                  <p:nvPr/>
                </p:nvSpPr>
                <p:spPr bwMode="auto">
                  <a:xfrm>
                    <a:off x="2592" y="7200"/>
                    <a:ext cx="723" cy="576"/>
                  </a:xfrm>
                  <a:custGeom>
                    <a:avLst/>
                    <a:gdLst>
                      <a:gd name="T0" fmla="*/ 0 w 723"/>
                      <a:gd name="T1" fmla="*/ 0 h 576"/>
                      <a:gd name="T2" fmla="*/ 0 w 723"/>
                      <a:gd name="T3" fmla="*/ 576 h 576"/>
                      <a:gd name="T4" fmla="*/ 432 w 723"/>
                      <a:gd name="T5" fmla="*/ 576 h 576"/>
                      <a:gd name="T6" fmla="*/ 489 w 723"/>
                      <a:gd name="T7" fmla="*/ 573 h 576"/>
                      <a:gd name="T8" fmla="*/ 555 w 723"/>
                      <a:gd name="T9" fmla="*/ 549 h 576"/>
                      <a:gd name="T10" fmla="*/ 591 w 723"/>
                      <a:gd name="T11" fmla="*/ 525 h 576"/>
                      <a:gd name="T12" fmla="*/ 627 w 723"/>
                      <a:gd name="T13" fmla="*/ 501 h 576"/>
                      <a:gd name="T14" fmla="*/ 681 w 723"/>
                      <a:gd name="T15" fmla="*/ 435 h 576"/>
                      <a:gd name="T16" fmla="*/ 711 w 723"/>
                      <a:gd name="T17" fmla="*/ 363 h 576"/>
                      <a:gd name="T18" fmla="*/ 723 w 723"/>
                      <a:gd name="T19" fmla="*/ 285 h 576"/>
                      <a:gd name="T20" fmla="*/ 711 w 723"/>
                      <a:gd name="T21" fmla="*/ 213 h 576"/>
                      <a:gd name="T22" fmla="*/ 687 w 723"/>
                      <a:gd name="T23" fmla="*/ 147 h 576"/>
                      <a:gd name="T24" fmla="*/ 639 w 723"/>
                      <a:gd name="T25" fmla="*/ 87 h 576"/>
                      <a:gd name="T26" fmla="*/ 585 w 723"/>
                      <a:gd name="T27" fmla="*/ 45 h 576"/>
                      <a:gd name="T28" fmla="*/ 549 w 723"/>
                      <a:gd name="T29" fmla="*/ 27 h 576"/>
                      <a:gd name="T30" fmla="*/ 513 w 723"/>
                      <a:gd name="T31" fmla="*/ 15 h 576"/>
                      <a:gd name="T32" fmla="*/ 477 w 723"/>
                      <a:gd name="T33" fmla="*/ 3 h 576"/>
                      <a:gd name="T34" fmla="*/ 432 w 723"/>
                      <a:gd name="T35" fmla="*/ 0 h 576"/>
                      <a:gd name="T36" fmla="*/ 0 w 723"/>
                      <a:gd name="T37" fmla="*/ 0 h 57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723"/>
                      <a:gd name="T58" fmla="*/ 0 h 576"/>
                      <a:gd name="T59" fmla="*/ 723 w 723"/>
                      <a:gd name="T60" fmla="*/ 576 h 57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723" h="576">
                        <a:moveTo>
                          <a:pt x="0" y="0"/>
                        </a:moveTo>
                        <a:lnTo>
                          <a:pt x="0" y="576"/>
                        </a:lnTo>
                        <a:lnTo>
                          <a:pt x="432" y="576"/>
                        </a:lnTo>
                        <a:lnTo>
                          <a:pt x="489" y="573"/>
                        </a:lnTo>
                        <a:lnTo>
                          <a:pt x="555" y="549"/>
                        </a:lnTo>
                        <a:lnTo>
                          <a:pt x="591" y="525"/>
                        </a:lnTo>
                        <a:lnTo>
                          <a:pt x="627" y="501"/>
                        </a:lnTo>
                        <a:lnTo>
                          <a:pt x="681" y="435"/>
                        </a:lnTo>
                        <a:lnTo>
                          <a:pt x="711" y="363"/>
                        </a:lnTo>
                        <a:lnTo>
                          <a:pt x="723" y="285"/>
                        </a:lnTo>
                        <a:lnTo>
                          <a:pt x="711" y="213"/>
                        </a:lnTo>
                        <a:lnTo>
                          <a:pt x="687" y="147"/>
                        </a:lnTo>
                        <a:lnTo>
                          <a:pt x="639" y="87"/>
                        </a:lnTo>
                        <a:lnTo>
                          <a:pt x="585" y="45"/>
                        </a:lnTo>
                        <a:lnTo>
                          <a:pt x="549" y="27"/>
                        </a:lnTo>
                        <a:lnTo>
                          <a:pt x="513" y="15"/>
                        </a:lnTo>
                        <a:lnTo>
                          <a:pt x="477" y="3"/>
                        </a:lnTo>
                        <a:lnTo>
                          <a:pt x="432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312" y="7488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344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632"/>
                    <a:ext cx="288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TextBox 24"/>
                <p:cNvSpPr txBox="1"/>
                <p:nvPr/>
              </p:nvSpPr>
              <p:spPr>
                <a:xfrm>
                  <a:off x="786725" y="2448950"/>
                  <a:ext cx="31261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N-1</a:t>
                  </a: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786725" y="2133600"/>
                  <a:ext cx="312610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400" b="0" dirty="0"/>
                    <a:t>A</a:t>
                  </a:r>
                  <a:r>
                    <a:rPr lang="en-US" sz="1400" b="0" baseline="-25000" dirty="0"/>
                    <a:t>N-2</a:t>
                  </a:r>
                </a:p>
              </p:txBody>
            </p:sp>
          </p:grpSp>
          <p:grpSp>
            <p:nvGrpSpPr>
              <p:cNvPr id="17" name="Group 10"/>
              <p:cNvGrpSpPr>
                <a:grpSpLocks noChangeAspect="1"/>
              </p:cNvGrpSpPr>
              <p:nvPr/>
            </p:nvGrpSpPr>
            <p:grpSpPr bwMode="auto">
              <a:xfrm>
                <a:off x="3163640" y="4737556"/>
                <a:ext cx="1630810" cy="727252"/>
                <a:chOff x="2304" y="7200"/>
                <a:chExt cx="1296" cy="576"/>
              </a:xfrm>
            </p:grpSpPr>
            <p:sp>
              <p:nvSpPr>
                <p:cNvPr id="20" name="Freeform 11"/>
                <p:cNvSpPr>
                  <a:spLocks/>
                </p:cNvSpPr>
                <p:nvPr/>
              </p:nvSpPr>
              <p:spPr bwMode="auto">
                <a:xfrm>
                  <a:off x="2592" y="7200"/>
                  <a:ext cx="723" cy="576"/>
                </a:xfrm>
                <a:custGeom>
                  <a:avLst/>
                  <a:gdLst>
                    <a:gd name="T0" fmla="*/ 0 w 723"/>
                    <a:gd name="T1" fmla="*/ 0 h 576"/>
                    <a:gd name="T2" fmla="*/ 0 w 723"/>
                    <a:gd name="T3" fmla="*/ 576 h 576"/>
                    <a:gd name="T4" fmla="*/ 432 w 723"/>
                    <a:gd name="T5" fmla="*/ 576 h 576"/>
                    <a:gd name="T6" fmla="*/ 489 w 723"/>
                    <a:gd name="T7" fmla="*/ 573 h 576"/>
                    <a:gd name="T8" fmla="*/ 555 w 723"/>
                    <a:gd name="T9" fmla="*/ 549 h 576"/>
                    <a:gd name="T10" fmla="*/ 591 w 723"/>
                    <a:gd name="T11" fmla="*/ 525 h 576"/>
                    <a:gd name="T12" fmla="*/ 627 w 723"/>
                    <a:gd name="T13" fmla="*/ 501 h 576"/>
                    <a:gd name="T14" fmla="*/ 681 w 723"/>
                    <a:gd name="T15" fmla="*/ 435 h 576"/>
                    <a:gd name="T16" fmla="*/ 711 w 723"/>
                    <a:gd name="T17" fmla="*/ 363 h 576"/>
                    <a:gd name="T18" fmla="*/ 723 w 723"/>
                    <a:gd name="T19" fmla="*/ 285 h 576"/>
                    <a:gd name="T20" fmla="*/ 711 w 723"/>
                    <a:gd name="T21" fmla="*/ 213 h 576"/>
                    <a:gd name="T22" fmla="*/ 687 w 723"/>
                    <a:gd name="T23" fmla="*/ 147 h 576"/>
                    <a:gd name="T24" fmla="*/ 639 w 723"/>
                    <a:gd name="T25" fmla="*/ 87 h 576"/>
                    <a:gd name="T26" fmla="*/ 585 w 723"/>
                    <a:gd name="T27" fmla="*/ 45 h 576"/>
                    <a:gd name="T28" fmla="*/ 549 w 723"/>
                    <a:gd name="T29" fmla="*/ 27 h 576"/>
                    <a:gd name="T30" fmla="*/ 513 w 723"/>
                    <a:gd name="T31" fmla="*/ 15 h 576"/>
                    <a:gd name="T32" fmla="*/ 477 w 723"/>
                    <a:gd name="T33" fmla="*/ 3 h 576"/>
                    <a:gd name="T34" fmla="*/ 432 w 723"/>
                    <a:gd name="T35" fmla="*/ 0 h 576"/>
                    <a:gd name="T36" fmla="*/ 0 w 723"/>
                    <a:gd name="T37" fmla="*/ 0 h 57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723"/>
                    <a:gd name="T58" fmla="*/ 0 h 576"/>
                    <a:gd name="T59" fmla="*/ 723 w 723"/>
                    <a:gd name="T60" fmla="*/ 576 h 57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723" h="576">
                      <a:moveTo>
                        <a:pt x="0" y="0"/>
                      </a:moveTo>
                      <a:lnTo>
                        <a:pt x="0" y="576"/>
                      </a:lnTo>
                      <a:lnTo>
                        <a:pt x="432" y="576"/>
                      </a:lnTo>
                      <a:lnTo>
                        <a:pt x="489" y="573"/>
                      </a:lnTo>
                      <a:lnTo>
                        <a:pt x="555" y="549"/>
                      </a:lnTo>
                      <a:lnTo>
                        <a:pt x="591" y="525"/>
                      </a:lnTo>
                      <a:lnTo>
                        <a:pt x="627" y="501"/>
                      </a:lnTo>
                      <a:lnTo>
                        <a:pt x="681" y="435"/>
                      </a:lnTo>
                      <a:lnTo>
                        <a:pt x="711" y="363"/>
                      </a:lnTo>
                      <a:lnTo>
                        <a:pt x="723" y="285"/>
                      </a:lnTo>
                      <a:lnTo>
                        <a:pt x="711" y="213"/>
                      </a:lnTo>
                      <a:lnTo>
                        <a:pt x="687" y="147"/>
                      </a:lnTo>
                      <a:lnTo>
                        <a:pt x="639" y="87"/>
                      </a:lnTo>
                      <a:lnTo>
                        <a:pt x="585" y="45"/>
                      </a:lnTo>
                      <a:lnTo>
                        <a:pt x="549" y="27"/>
                      </a:lnTo>
                      <a:lnTo>
                        <a:pt x="513" y="15"/>
                      </a:lnTo>
                      <a:lnTo>
                        <a:pt x="477" y="3"/>
                      </a:lnTo>
                      <a:lnTo>
                        <a:pt x="43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2"/>
                <p:cNvSpPr>
                  <a:spLocks noChangeShapeType="1"/>
                </p:cNvSpPr>
                <p:nvPr/>
              </p:nvSpPr>
              <p:spPr bwMode="auto">
                <a:xfrm>
                  <a:off x="3312" y="7488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3"/>
                <p:cNvSpPr>
                  <a:spLocks noChangeShapeType="1"/>
                </p:cNvSpPr>
                <p:nvPr/>
              </p:nvSpPr>
              <p:spPr bwMode="auto">
                <a:xfrm>
                  <a:off x="2304" y="734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Line 14"/>
                <p:cNvSpPr>
                  <a:spLocks noChangeShapeType="1"/>
                </p:cNvSpPr>
                <p:nvPr/>
              </p:nvSpPr>
              <p:spPr bwMode="auto">
                <a:xfrm>
                  <a:off x="2304" y="7632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8" name="Straight Connector 17"/>
              <p:cNvCxnSpPr>
                <a:stCxn id="35" idx="1"/>
                <a:endCxn id="22" idx="0"/>
              </p:cNvCxnSpPr>
              <p:nvPr/>
            </p:nvCxnSpPr>
            <p:spPr bwMode="auto">
              <a:xfrm>
                <a:off x="3162516" y="4554627"/>
                <a:ext cx="1124" cy="364742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>
                <a:stCxn id="28" idx="1"/>
                <a:endCxn id="23" idx="0"/>
              </p:cNvCxnSpPr>
              <p:nvPr/>
            </p:nvCxnSpPr>
            <p:spPr bwMode="auto">
              <a:xfrm flipV="1">
                <a:off x="3162516" y="5282995"/>
                <a:ext cx="1124" cy="39304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7" name="Group 10"/>
            <p:cNvGrpSpPr>
              <a:grpSpLocks noChangeAspect="1"/>
            </p:cNvGrpSpPr>
            <p:nvPr/>
          </p:nvGrpSpPr>
          <p:grpSpPr bwMode="auto">
            <a:xfrm>
              <a:off x="5943600" y="3463748"/>
              <a:ext cx="1630810" cy="727252"/>
              <a:chOff x="2304" y="7200"/>
              <a:chExt cx="1296" cy="576"/>
            </a:xfrm>
          </p:grpSpPr>
          <p:sp>
            <p:nvSpPr>
              <p:cNvPr id="11" name="Freeform 11"/>
              <p:cNvSpPr>
                <a:spLocks/>
              </p:cNvSpPr>
              <p:nvPr/>
            </p:nvSpPr>
            <p:spPr bwMode="auto">
              <a:xfrm>
                <a:off x="2592" y="7200"/>
                <a:ext cx="723" cy="576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576 h 576"/>
                  <a:gd name="T4" fmla="*/ 432 w 723"/>
                  <a:gd name="T5" fmla="*/ 576 h 576"/>
                  <a:gd name="T6" fmla="*/ 489 w 723"/>
                  <a:gd name="T7" fmla="*/ 573 h 576"/>
                  <a:gd name="T8" fmla="*/ 555 w 723"/>
                  <a:gd name="T9" fmla="*/ 549 h 576"/>
                  <a:gd name="T10" fmla="*/ 591 w 723"/>
                  <a:gd name="T11" fmla="*/ 525 h 576"/>
                  <a:gd name="T12" fmla="*/ 627 w 723"/>
                  <a:gd name="T13" fmla="*/ 501 h 576"/>
                  <a:gd name="T14" fmla="*/ 681 w 723"/>
                  <a:gd name="T15" fmla="*/ 435 h 576"/>
                  <a:gd name="T16" fmla="*/ 711 w 723"/>
                  <a:gd name="T17" fmla="*/ 363 h 576"/>
                  <a:gd name="T18" fmla="*/ 723 w 723"/>
                  <a:gd name="T19" fmla="*/ 285 h 576"/>
                  <a:gd name="T20" fmla="*/ 711 w 723"/>
                  <a:gd name="T21" fmla="*/ 213 h 576"/>
                  <a:gd name="T22" fmla="*/ 687 w 723"/>
                  <a:gd name="T23" fmla="*/ 147 h 576"/>
                  <a:gd name="T24" fmla="*/ 639 w 723"/>
                  <a:gd name="T25" fmla="*/ 87 h 576"/>
                  <a:gd name="T26" fmla="*/ 585 w 723"/>
                  <a:gd name="T27" fmla="*/ 45 h 576"/>
                  <a:gd name="T28" fmla="*/ 549 w 723"/>
                  <a:gd name="T29" fmla="*/ 27 h 576"/>
                  <a:gd name="T30" fmla="*/ 513 w 723"/>
                  <a:gd name="T31" fmla="*/ 15 h 576"/>
                  <a:gd name="T32" fmla="*/ 477 w 723"/>
                  <a:gd name="T33" fmla="*/ 3 h 576"/>
                  <a:gd name="T34" fmla="*/ 432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>
                <a:off x="3312" y="7488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2304" y="7344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14"/>
              <p:cNvSpPr>
                <a:spLocks noChangeShapeType="1"/>
              </p:cNvSpPr>
              <p:nvPr/>
            </p:nvSpPr>
            <p:spPr bwMode="auto">
              <a:xfrm>
                <a:off x="2304" y="7632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8" name="Straight Connector 7"/>
            <p:cNvCxnSpPr/>
            <p:nvPr/>
          </p:nvCxnSpPr>
          <p:spPr bwMode="auto">
            <a:xfrm flipH="1">
              <a:off x="3581088" y="3470452"/>
              <a:ext cx="312" cy="8050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4876800" y="2713787"/>
              <a:ext cx="838200" cy="756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4876800" y="4094841"/>
              <a:ext cx="838200" cy="75666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D40F0F44-3A6D-8743-9023-715E41D854EB}"/>
              </a:ext>
            </a:extLst>
          </p:cNvPr>
          <p:cNvSpPr txBox="1"/>
          <p:nvPr/>
        </p:nvSpPr>
        <p:spPr>
          <a:xfrm>
            <a:off x="36512" y="6276700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Delay is now </a:t>
            </a:r>
            <a:r>
              <a:rPr lang="en-US" sz="3200" u="sng" dirty="0"/>
              <a:t>logarithmic</a:t>
            </a:r>
            <a:r>
              <a:rPr lang="en-US" sz="3200" dirty="0"/>
              <a:t>: O(log</a:t>
            </a:r>
            <a:r>
              <a:rPr lang="en-US" sz="3200" baseline="-25000" dirty="0"/>
              <a:t>2</a:t>
            </a:r>
            <a:r>
              <a:rPr lang="en-US" sz="3200" dirty="0"/>
              <a:t> (N))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453999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Systematic Approach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Given truth table:</a:t>
            </a:r>
          </a:p>
          <a:p>
            <a:r>
              <a:rPr lang="en-US" dirty="0"/>
              <a:t>Develop Boolean equation</a:t>
            </a:r>
          </a:p>
        </p:txBody>
      </p:sp>
    </p:spTree>
    <p:extLst>
      <p:ext uri="{BB962C8B-B14F-4D97-AF65-F5344CB8AC3E}">
        <p14:creationId xmlns:p14="http://schemas.microsoft.com/office/powerpoint/2010/main" val="31131254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Design Approach: Sum-of-Products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Wingdings 2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Three steps:</a:t>
            </a:r>
          </a:p>
          <a:p>
            <a:pPr marL="914400" lvl="1" indent="-514350">
              <a:buFont typeface="Tahoma" charset="0"/>
              <a:buAutoNum type="arabicPeriod"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Write functional spec as a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truth table</a:t>
            </a:r>
          </a:p>
          <a:p>
            <a:pPr marL="914400" lvl="1" indent="-514350">
              <a:buFont typeface="Tahoma" charset="0"/>
              <a:buAutoNum type="arabicPeriod"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Write down a Boolean expression for</a:t>
            </a:r>
            <a:b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every row with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‘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1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in the output</a:t>
            </a:r>
          </a:p>
          <a:p>
            <a:pPr marL="1314450" lvl="2" indent="-514350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1314450" lvl="2" indent="-514350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1314450" lvl="2" indent="-514350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marL="1314450" lvl="2" indent="-514350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an input that is ‘0’ becomes inverted</a:t>
            </a:r>
          </a:p>
          <a:p>
            <a:pPr marL="1314450" lvl="2" indent="-514350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AND all the inputs in each term</a:t>
            </a:r>
          </a:p>
          <a:p>
            <a:pPr marL="914400" lvl="1" indent="-514350">
              <a:buFont typeface="Tahoma" charset="0"/>
              <a:buAutoNum type="arabicPeriod"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Wire up the gates!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 marL="514350" indent="-514350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This approach give us expressions of the type:</a:t>
            </a:r>
          </a:p>
          <a:p>
            <a:pPr marL="914400" lvl="1" indent="-514350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SUM-OF-PRODUCTS (“SOP”)</a:t>
            </a:r>
          </a:p>
          <a:p>
            <a:pPr marL="1314450" lvl="2" indent="-514350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Boolean “SUM” actually means OR</a:t>
            </a:r>
          </a:p>
          <a:p>
            <a:pPr marL="1314450" lvl="2" indent="-514350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Boolean “PRODUCT” actually means AND</a:t>
            </a:r>
          </a:p>
        </p:txBody>
      </p:sp>
      <p:grpSp>
        <p:nvGrpSpPr>
          <p:cNvPr id="29699" name="Group 4"/>
          <p:cNvGrpSpPr>
            <a:grpSpLocks/>
          </p:cNvGrpSpPr>
          <p:nvPr/>
        </p:nvGrpSpPr>
        <p:grpSpPr bwMode="auto">
          <a:xfrm>
            <a:off x="6786563" y="1263650"/>
            <a:ext cx="1976437" cy="3875088"/>
            <a:chOff x="3862" y="1814"/>
            <a:chExt cx="1245" cy="2441"/>
          </a:xfrm>
        </p:grpSpPr>
        <p:graphicFrame>
          <p:nvGraphicFramePr>
            <p:cNvPr id="29701" name="Object 5"/>
            <p:cNvGraphicFramePr>
              <a:graphicFrameLocks noChangeAspect="1"/>
            </p:cNvGraphicFramePr>
            <p:nvPr/>
          </p:nvGraphicFramePr>
          <p:xfrm>
            <a:off x="3862" y="2241"/>
            <a:ext cx="1245" cy="20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63" name="Document" r:id="rId4" imgW="1976628" imgH="3200400" progId="Word.Document.8">
                    <p:embed/>
                  </p:oleObj>
                </mc:Choice>
                <mc:Fallback>
                  <p:oleObj name="Document" r:id="rId4" imgW="1976628" imgH="3200400" progId="Word.Document.8">
                    <p:embed/>
                    <p:pic>
                      <p:nvPicPr>
                        <p:cNvPr id="29701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2" y="2241"/>
                          <a:ext cx="1245" cy="20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3864" y="1814"/>
              <a:ext cx="12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Comic Sans MS" charset="0"/>
                  <a:cs typeface="Tahoma" charset="0"/>
                </a:rPr>
                <a:t>Truth Table</a:t>
              </a:r>
            </a:p>
          </p:txBody>
        </p:sp>
      </p:grpSp>
      <p:graphicFrame>
        <p:nvGraphicFramePr>
          <p:cNvPr id="29700" name="Object 13"/>
          <p:cNvGraphicFramePr>
            <a:graphicFrameLocks noChangeAspect="1"/>
          </p:cNvGraphicFramePr>
          <p:nvPr/>
        </p:nvGraphicFramePr>
        <p:xfrm>
          <a:off x="1600200" y="2755900"/>
          <a:ext cx="41116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6" imgW="1879600" imgH="203200" progId="Equation.3">
                  <p:embed/>
                </p:oleObj>
              </mc:Choice>
              <mc:Fallback>
                <p:oleObj name="Equation" r:id="rId6" imgW="1879600" imgH="203200" progId="Equation.3">
                  <p:embed/>
                  <p:pic>
                    <p:nvPicPr>
                      <p:cNvPr id="2970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55900"/>
                        <a:ext cx="41116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ounded Rectangle 1"/>
          <p:cNvSpPr/>
          <p:nvPr/>
        </p:nvSpPr>
        <p:spPr bwMode="auto">
          <a:xfrm>
            <a:off x="6913880" y="2603500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913880" y="3251200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6913880" y="4175760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913880" y="4526280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679440" y="3210560"/>
            <a:ext cx="1188720" cy="1463454"/>
          </a:xfrm>
          <a:custGeom>
            <a:avLst/>
            <a:gdLst>
              <a:gd name="connsiteX0" fmla="*/ 0 w 1188720"/>
              <a:gd name="connsiteY0" fmla="*/ 0 h 1463454"/>
              <a:gd name="connsiteX1" fmla="*/ 680720 w 1188720"/>
              <a:gd name="connsiteY1" fmla="*/ 1239520 h 1463454"/>
              <a:gd name="connsiteX2" fmla="*/ 1188720 w 1188720"/>
              <a:gd name="connsiteY2" fmla="*/ 1463040 h 1463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8720" h="1463454">
                <a:moveTo>
                  <a:pt x="0" y="0"/>
                </a:moveTo>
                <a:cubicBezTo>
                  <a:pt x="241300" y="497840"/>
                  <a:pt x="482600" y="995680"/>
                  <a:pt x="680720" y="1239520"/>
                </a:cubicBezTo>
                <a:cubicBezTo>
                  <a:pt x="878840" y="1483360"/>
                  <a:pt x="1188720" y="1463040"/>
                  <a:pt x="1188720" y="1463040"/>
                </a:cubicBezTo>
              </a:path>
            </a:pathLst>
          </a:custGeom>
          <a:ln>
            <a:solidFill>
              <a:srgbClr val="A50021"/>
            </a:solidFill>
            <a:headEnd type="none"/>
            <a:tailEnd type="arrow"/>
          </a:ln>
        </p:spPr>
        <p:txBody>
          <a:bodyPr vert="horz" wrap="non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644008" y="3200400"/>
            <a:ext cx="2203832" cy="1137920"/>
          </a:xfrm>
          <a:custGeom>
            <a:avLst/>
            <a:gdLst>
              <a:gd name="connsiteX0" fmla="*/ 0 w 2407920"/>
              <a:gd name="connsiteY0" fmla="*/ 0 h 1137920"/>
              <a:gd name="connsiteX1" fmla="*/ 1330960 w 2407920"/>
              <a:gd name="connsiteY1" fmla="*/ 863600 h 1137920"/>
              <a:gd name="connsiteX2" fmla="*/ 2407920 w 2407920"/>
              <a:gd name="connsiteY2" fmla="*/ 1137920 h 1137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07920" h="1137920">
                <a:moveTo>
                  <a:pt x="0" y="0"/>
                </a:moveTo>
                <a:cubicBezTo>
                  <a:pt x="464820" y="336973"/>
                  <a:pt x="929640" y="673947"/>
                  <a:pt x="1330960" y="863600"/>
                </a:cubicBezTo>
                <a:cubicBezTo>
                  <a:pt x="1732280" y="1053253"/>
                  <a:pt x="2407920" y="1137920"/>
                  <a:pt x="2407920" y="1137920"/>
                </a:cubicBezTo>
              </a:path>
            </a:pathLst>
          </a:custGeom>
          <a:ln>
            <a:solidFill>
              <a:srgbClr val="A50021"/>
            </a:solidFill>
            <a:headEnd type="none"/>
            <a:tailEnd type="arrow"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347864" y="3210560"/>
            <a:ext cx="3520296" cy="218440"/>
          </a:xfrm>
          <a:custGeom>
            <a:avLst/>
            <a:gdLst>
              <a:gd name="connsiteX0" fmla="*/ 0 w 3261360"/>
              <a:gd name="connsiteY0" fmla="*/ 0 h 345440"/>
              <a:gd name="connsiteX1" fmla="*/ 406400 w 3261360"/>
              <a:gd name="connsiteY1" fmla="*/ 142240 h 345440"/>
              <a:gd name="connsiteX2" fmla="*/ 1452880 w 3261360"/>
              <a:gd name="connsiteY2" fmla="*/ 274320 h 345440"/>
              <a:gd name="connsiteX3" fmla="*/ 3261360 w 3261360"/>
              <a:gd name="connsiteY3" fmla="*/ 345440 h 34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1360" h="345440">
                <a:moveTo>
                  <a:pt x="0" y="0"/>
                </a:moveTo>
                <a:cubicBezTo>
                  <a:pt x="82126" y="48260"/>
                  <a:pt x="164253" y="96520"/>
                  <a:pt x="406400" y="142240"/>
                </a:cubicBezTo>
                <a:cubicBezTo>
                  <a:pt x="648547" y="187960"/>
                  <a:pt x="977053" y="240453"/>
                  <a:pt x="1452880" y="274320"/>
                </a:cubicBezTo>
                <a:cubicBezTo>
                  <a:pt x="1928707" y="308187"/>
                  <a:pt x="3261360" y="345440"/>
                  <a:pt x="3261360" y="345440"/>
                </a:cubicBezTo>
              </a:path>
            </a:pathLst>
          </a:custGeom>
          <a:ln>
            <a:solidFill>
              <a:srgbClr val="A50021"/>
            </a:solidFill>
            <a:headEnd type="none"/>
            <a:tailEnd type="arrow"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2407920" y="2571594"/>
            <a:ext cx="4429760" cy="272792"/>
          </a:xfrm>
          <a:custGeom>
            <a:avLst/>
            <a:gdLst>
              <a:gd name="connsiteX0" fmla="*/ 0 w 4064000"/>
              <a:gd name="connsiteY0" fmla="*/ 224593 h 224593"/>
              <a:gd name="connsiteX1" fmla="*/ 447040 w 4064000"/>
              <a:gd name="connsiteY1" fmla="*/ 92513 h 224593"/>
              <a:gd name="connsiteX2" fmla="*/ 2377440 w 4064000"/>
              <a:gd name="connsiteY2" fmla="*/ 1073 h 224593"/>
              <a:gd name="connsiteX3" fmla="*/ 4064000 w 4064000"/>
              <a:gd name="connsiteY3" fmla="*/ 153473 h 224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64000" h="224593">
                <a:moveTo>
                  <a:pt x="0" y="224593"/>
                </a:moveTo>
                <a:cubicBezTo>
                  <a:pt x="25400" y="177179"/>
                  <a:pt x="50800" y="129766"/>
                  <a:pt x="447040" y="92513"/>
                </a:cubicBezTo>
                <a:cubicBezTo>
                  <a:pt x="843280" y="55260"/>
                  <a:pt x="1774613" y="-9087"/>
                  <a:pt x="2377440" y="1073"/>
                </a:cubicBezTo>
                <a:cubicBezTo>
                  <a:pt x="2980267" y="11233"/>
                  <a:pt x="4064000" y="153473"/>
                  <a:pt x="4064000" y="153473"/>
                </a:cubicBezTo>
              </a:path>
            </a:pathLst>
          </a:custGeom>
          <a:ln>
            <a:solidFill>
              <a:srgbClr val="A50021"/>
            </a:solidFill>
            <a:headEnd type="none"/>
            <a:tailEnd type="arrow"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12" grpId="0" animBg="1"/>
      <p:bldP spid="3" grpId="0" animBg="1"/>
      <p:bldP spid="4" grpId="0" animBg="1"/>
      <p:bldP spid="7" grpId="0" animBg="1"/>
      <p:bldP spid="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Gate-level circuit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We can implement SUM-OF-PRODUCTS…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…with just three levels of logic: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INVERTERS/AND/OR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grpSp>
        <p:nvGrpSpPr>
          <p:cNvPr id="31747" name="Group 73"/>
          <p:cNvGrpSpPr>
            <a:grpSpLocks/>
          </p:cNvGrpSpPr>
          <p:nvPr/>
        </p:nvGrpSpPr>
        <p:grpSpPr bwMode="auto">
          <a:xfrm>
            <a:off x="4419600" y="2766913"/>
            <a:ext cx="4572000" cy="3254375"/>
            <a:chOff x="3205" y="1121"/>
            <a:chExt cx="1923" cy="2050"/>
          </a:xfrm>
        </p:grpSpPr>
        <p:grpSp>
          <p:nvGrpSpPr>
            <p:cNvPr id="31749" name="Group 5"/>
            <p:cNvGrpSpPr>
              <a:grpSpLocks/>
            </p:cNvGrpSpPr>
            <p:nvPr/>
          </p:nvGrpSpPr>
          <p:grpSpPr bwMode="auto">
            <a:xfrm>
              <a:off x="4502" y="1809"/>
              <a:ext cx="518" cy="647"/>
              <a:chOff x="4464" y="1872"/>
              <a:chExt cx="518" cy="461"/>
            </a:xfrm>
          </p:grpSpPr>
          <p:sp>
            <p:nvSpPr>
              <p:cNvPr id="31811" name="Freeform 6"/>
              <p:cNvSpPr>
                <a:spLocks/>
              </p:cNvSpPr>
              <p:nvPr/>
            </p:nvSpPr>
            <p:spPr bwMode="auto">
              <a:xfrm>
                <a:off x="4579" y="1872"/>
                <a:ext cx="299" cy="461"/>
              </a:xfrm>
              <a:custGeom>
                <a:avLst/>
                <a:gdLst>
                  <a:gd name="T0" fmla="*/ 0 w 747"/>
                  <a:gd name="T1" fmla="*/ 0 h 576"/>
                  <a:gd name="T2" fmla="*/ 0 w 747"/>
                  <a:gd name="T3" fmla="*/ 0 h 576"/>
                  <a:gd name="T4" fmla="*/ 0 w 747"/>
                  <a:gd name="T5" fmla="*/ 2 h 576"/>
                  <a:gd name="T6" fmla="*/ 0 w 747"/>
                  <a:gd name="T7" fmla="*/ 2 h 576"/>
                  <a:gd name="T8" fmla="*/ 0 w 747"/>
                  <a:gd name="T9" fmla="*/ 7 h 576"/>
                  <a:gd name="T10" fmla="*/ 0 w 747"/>
                  <a:gd name="T11" fmla="*/ 14 h 576"/>
                  <a:gd name="T12" fmla="*/ 0 w 747"/>
                  <a:gd name="T13" fmla="*/ 20 h 576"/>
                  <a:gd name="T14" fmla="*/ 0 w 747"/>
                  <a:gd name="T15" fmla="*/ 27 h 576"/>
                  <a:gd name="T16" fmla="*/ 0 w 747"/>
                  <a:gd name="T17" fmla="*/ 34 h 576"/>
                  <a:gd name="T18" fmla="*/ 0 w 747"/>
                  <a:gd name="T19" fmla="*/ 38 h 576"/>
                  <a:gd name="T20" fmla="*/ 0 w 747"/>
                  <a:gd name="T21" fmla="*/ 39 h 576"/>
                  <a:gd name="T22" fmla="*/ 0 w 747"/>
                  <a:gd name="T23" fmla="*/ 40 h 576"/>
                  <a:gd name="T24" fmla="*/ 0 w 747"/>
                  <a:gd name="T25" fmla="*/ 40 h 576"/>
                  <a:gd name="T26" fmla="*/ 0 w 747"/>
                  <a:gd name="T27" fmla="*/ 38 h 576"/>
                  <a:gd name="T28" fmla="*/ 0 w 747"/>
                  <a:gd name="T29" fmla="*/ 37 h 576"/>
                  <a:gd name="T30" fmla="*/ 0 w 747"/>
                  <a:gd name="T31" fmla="*/ 34 h 576"/>
                  <a:gd name="T32" fmla="*/ 0 w 747"/>
                  <a:gd name="T33" fmla="*/ 26 h 576"/>
                  <a:gd name="T34" fmla="*/ 0 w 747"/>
                  <a:gd name="T35" fmla="*/ 19 h 576"/>
                  <a:gd name="T36" fmla="*/ 0 w 747"/>
                  <a:gd name="T37" fmla="*/ 12 h 576"/>
                  <a:gd name="T38" fmla="*/ 0 w 747"/>
                  <a:gd name="T39" fmla="*/ 7 h 576"/>
                  <a:gd name="T40" fmla="*/ 0 w 747"/>
                  <a:gd name="T41" fmla="*/ 2 h 576"/>
                  <a:gd name="T42" fmla="*/ 0 w 747"/>
                  <a:gd name="T43" fmla="*/ 2 h 576"/>
                  <a:gd name="T44" fmla="*/ 0 w 747"/>
                  <a:gd name="T45" fmla="*/ 0 h 57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747"/>
                  <a:gd name="T70" fmla="*/ 0 h 576"/>
                  <a:gd name="T71" fmla="*/ 747 w 747"/>
                  <a:gd name="T72" fmla="*/ 576 h 57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747" h="576">
                    <a:moveTo>
                      <a:pt x="0" y="0"/>
                    </a:moveTo>
                    <a:lnTo>
                      <a:pt x="432" y="0"/>
                    </a:lnTo>
                    <a:lnTo>
                      <a:pt x="495" y="9"/>
                    </a:lnTo>
                    <a:lnTo>
                      <a:pt x="555" y="27"/>
                    </a:lnTo>
                    <a:lnTo>
                      <a:pt x="639" y="99"/>
                    </a:lnTo>
                    <a:lnTo>
                      <a:pt x="699" y="189"/>
                    </a:lnTo>
                    <a:lnTo>
                      <a:pt x="747" y="291"/>
                    </a:lnTo>
                    <a:lnTo>
                      <a:pt x="699" y="393"/>
                    </a:lnTo>
                    <a:lnTo>
                      <a:pt x="633" y="477"/>
                    </a:lnTo>
                    <a:lnTo>
                      <a:pt x="549" y="549"/>
                    </a:lnTo>
                    <a:lnTo>
                      <a:pt x="495" y="567"/>
                    </a:lnTo>
                    <a:lnTo>
                      <a:pt x="432" y="576"/>
                    </a:lnTo>
                    <a:lnTo>
                      <a:pt x="0" y="576"/>
                    </a:lnTo>
                    <a:lnTo>
                      <a:pt x="39" y="561"/>
                    </a:lnTo>
                    <a:lnTo>
                      <a:pt x="69" y="537"/>
                    </a:lnTo>
                    <a:lnTo>
                      <a:pt x="111" y="483"/>
                    </a:lnTo>
                    <a:lnTo>
                      <a:pt x="135" y="381"/>
                    </a:lnTo>
                    <a:lnTo>
                      <a:pt x="144" y="288"/>
                    </a:lnTo>
                    <a:lnTo>
                      <a:pt x="135" y="183"/>
                    </a:lnTo>
                    <a:lnTo>
                      <a:pt x="111" y="99"/>
                    </a:lnTo>
                    <a:lnTo>
                      <a:pt x="69" y="33"/>
                    </a:lnTo>
                    <a:lnTo>
                      <a:pt x="39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2" name="Line 7"/>
              <p:cNvSpPr>
                <a:spLocks noChangeShapeType="1"/>
              </p:cNvSpPr>
              <p:nvPr/>
            </p:nvSpPr>
            <p:spPr bwMode="auto">
              <a:xfrm>
                <a:off x="4464" y="2160"/>
                <a:ext cx="16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3" name="Line 8"/>
              <p:cNvSpPr>
                <a:spLocks noChangeShapeType="1"/>
              </p:cNvSpPr>
              <p:nvPr/>
            </p:nvSpPr>
            <p:spPr bwMode="auto">
              <a:xfrm flipH="1">
                <a:off x="4879" y="2103"/>
                <a:ext cx="10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4" name="Line 9"/>
              <p:cNvSpPr>
                <a:spLocks noChangeShapeType="1"/>
              </p:cNvSpPr>
              <p:nvPr/>
            </p:nvSpPr>
            <p:spPr bwMode="auto">
              <a:xfrm>
                <a:off x="4464" y="1968"/>
                <a:ext cx="16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5" name="Line 10"/>
              <p:cNvSpPr>
                <a:spLocks noChangeShapeType="1"/>
              </p:cNvSpPr>
              <p:nvPr/>
            </p:nvSpPr>
            <p:spPr bwMode="auto">
              <a:xfrm>
                <a:off x="4464" y="2064"/>
                <a:ext cx="16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6" name="Line 11"/>
              <p:cNvSpPr>
                <a:spLocks noChangeShapeType="1"/>
              </p:cNvSpPr>
              <p:nvPr/>
            </p:nvSpPr>
            <p:spPr bwMode="auto">
              <a:xfrm>
                <a:off x="4464" y="2256"/>
                <a:ext cx="16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0" name="Group 12"/>
            <p:cNvGrpSpPr>
              <a:grpSpLocks/>
            </p:cNvGrpSpPr>
            <p:nvPr/>
          </p:nvGrpSpPr>
          <p:grpSpPr bwMode="auto">
            <a:xfrm>
              <a:off x="3689" y="1136"/>
              <a:ext cx="518" cy="404"/>
              <a:chOff x="3696" y="1392"/>
              <a:chExt cx="518" cy="288"/>
            </a:xfrm>
          </p:grpSpPr>
          <p:sp>
            <p:nvSpPr>
              <p:cNvPr id="31806" name="Freeform 13"/>
              <p:cNvSpPr>
                <a:spLocks/>
              </p:cNvSpPr>
              <p:nvPr/>
            </p:nvSpPr>
            <p:spPr bwMode="auto">
              <a:xfrm>
                <a:off x="3811" y="1392"/>
                <a:ext cx="289" cy="288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1 h 576"/>
                  <a:gd name="T4" fmla="*/ 0 w 723"/>
                  <a:gd name="T5" fmla="*/ 1 h 576"/>
                  <a:gd name="T6" fmla="*/ 0 w 723"/>
                  <a:gd name="T7" fmla="*/ 1 h 576"/>
                  <a:gd name="T8" fmla="*/ 0 w 723"/>
                  <a:gd name="T9" fmla="*/ 1 h 576"/>
                  <a:gd name="T10" fmla="*/ 0 w 723"/>
                  <a:gd name="T11" fmla="*/ 1 h 576"/>
                  <a:gd name="T12" fmla="*/ 0 w 723"/>
                  <a:gd name="T13" fmla="*/ 1 h 576"/>
                  <a:gd name="T14" fmla="*/ 0 w 723"/>
                  <a:gd name="T15" fmla="*/ 1 h 576"/>
                  <a:gd name="T16" fmla="*/ 0 w 723"/>
                  <a:gd name="T17" fmla="*/ 1 h 576"/>
                  <a:gd name="T18" fmla="*/ 0 w 723"/>
                  <a:gd name="T19" fmla="*/ 1 h 576"/>
                  <a:gd name="T20" fmla="*/ 0 w 723"/>
                  <a:gd name="T21" fmla="*/ 1 h 576"/>
                  <a:gd name="T22" fmla="*/ 0 w 723"/>
                  <a:gd name="T23" fmla="*/ 1 h 576"/>
                  <a:gd name="T24" fmla="*/ 0 w 723"/>
                  <a:gd name="T25" fmla="*/ 1 h 576"/>
                  <a:gd name="T26" fmla="*/ 0 w 723"/>
                  <a:gd name="T27" fmla="*/ 1 h 576"/>
                  <a:gd name="T28" fmla="*/ 0 w 723"/>
                  <a:gd name="T29" fmla="*/ 1 h 576"/>
                  <a:gd name="T30" fmla="*/ 0 w 723"/>
                  <a:gd name="T31" fmla="*/ 1 h 576"/>
                  <a:gd name="T32" fmla="*/ 0 w 723"/>
                  <a:gd name="T33" fmla="*/ 1 h 576"/>
                  <a:gd name="T34" fmla="*/ 0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7" name="Line 14"/>
              <p:cNvSpPr>
                <a:spLocks noChangeShapeType="1"/>
              </p:cNvSpPr>
              <p:nvPr/>
            </p:nvSpPr>
            <p:spPr bwMode="auto">
              <a:xfrm>
                <a:off x="4099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8" name="Line 15"/>
              <p:cNvSpPr>
                <a:spLocks noChangeShapeType="1"/>
              </p:cNvSpPr>
              <p:nvPr/>
            </p:nvSpPr>
            <p:spPr bwMode="auto">
              <a:xfrm>
                <a:off x="3696" y="1440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9" name="Line 16"/>
              <p:cNvSpPr>
                <a:spLocks noChangeShapeType="1"/>
              </p:cNvSpPr>
              <p:nvPr/>
            </p:nvSpPr>
            <p:spPr bwMode="auto">
              <a:xfrm>
                <a:off x="3696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10" name="Line 17"/>
              <p:cNvSpPr>
                <a:spLocks noChangeShapeType="1"/>
              </p:cNvSpPr>
              <p:nvPr/>
            </p:nvSpPr>
            <p:spPr bwMode="auto">
              <a:xfrm>
                <a:off x="3696" y="1632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1" name="Group 18"/>
            <p:cNvGrpSpPr>
              <a:grpSpLocks/>
            </p:cNvGrpSpPr>
            <p:nvPr/>
          </p:nvGrpSpPr>
          <p:grpSpPr bwMode="auto">
            <a:xfrm>
              <a:off x="3689" y="1674"/>
              <a:ext cx="518" cy="405"/>
              <a:chOff x="3696" y="1392"/>
              <a:chExt cx="518" cy="288"/>
            </a:xfrm>
          </p:grpSpPr>
          <p:sp>
            <p:nvSpPr>
              <p:cNvPr id="31801" name="Freeform 19"/>
              <p:cNvSpPr>
                <a:spLocks/>
              </p:cNvSpPr>
              <p:nvPr/>
            </p:nvSpPr>
            <p:spPr bwMode="auto">
              <a:xfrm>
                <a:off x="3811" y="1392"/>
                <a:ext cx="289" cy="288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1 h 576"/>
                  <a:gd name="T4" fmla="*/ 0 w 723"/>
                  <a:gd name="T5" fmla="*/ 1 h 576"/>
                  <a:gd name="T6" fmla="*/ 0 w 723"/>
                  <a:gd name="T7" fmla="*/ 1 h 576"/>
                  <a:gd name="T8" fmla="*/ 0 w 723"/>
                  <a:gd name="T9" fmla="*/ 1 h 576"/>
                  <a:gd name="T10" fmla="*/ 0 w 723"/>
                  <a:gd name="T11" fmla="*/ 1 h 576"/>
                  <a:gd name="T12" fmla="*/ 0 w 723"/>
                  <a:gd name="T13" fmla="*/ 1 h 576"/>
                  <a:gd name="T14" fmla="*/ 0 w 723"/>
                  <a:gd name="T15" fmla="*/ 1 h 576"/>
                  <a:gd name="T16" fmla="*/ 0 w 723"/>
                  <a:gd name="T17" fmla="*/ 1 h 576"/>
                  <a:gd name="T18" fmla="*/ 0 w 723"/>
                  <a:gd name="T19" fmla="*/ 1 h 576"/>
                  <a:gd name="T20" fmla="*/ 0 w 723"/>
                  <a:gd name="T21" fmla="*/ 1 h 576"/>
                  <a:gd name="T22" fmla="*/ 0 w 723"/>
                  <a:gd name="T23" fmla="*/ 1 h 576"/>
                  <a:gd name="T24" fmla="*/ 0 w 723"/>
                  <a:gd name="T25" fmla="*/ 1 h 576"/>
                  <a:gd name="T26" fmla="*/ 0 w 723"/>
                  <a:gd name="T27" fmla="*/ 1 h 576"/>
                  <a:gd name="T28" fmla="*/ 0 w 723"/>
                  <a:gd name="T29" fmla="*/ 1 h 576"/>
                  <a:gd name="T30" fmla="*/ 0 w 723"/>
                  <a:gd name="T31" fmla="*/ 1 h 576"/>
                  <a:gd name="T32" fmla="*/ 0 w 723"/>
                  <a:gd name="T33" fmla="*/ 1 h 576"/>
                  <a:gd name="T34" fmla="*/ 0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2" name="Line 20"/>
              <p:cNvSpPr>
                <a:spLocks noChangeShapeType="1"/>
              </p:cNvSpPr>
              <p:nvPr/>
            </p:nvSpPr>
            <p:spPr bwMode="auto">
              <a:xfrm>
                <a:off x="4099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3" name="Line 21"/>
              <p:cNvSpPr>
                <a:spLocks noChangeShapeType="1"/>
              </p:cNvSpPr>
              <p:nvPr/>
            </p:nvSpPr>
            <p:spPr bwMode="auto">
              <a:xfrm>
                <a:off x="3696" y="1440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4" name="Line 22"/>
              <p:cNvSpPr>
                <a:spLocks noChangeShapeType="1"/>
              </p:cNvSpPr>
              <p:nvPr/>
            </p:nvSpPr>
            <p:spPr bwMode="auto">
              <a:xfrm>
                <a:off x="3696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5" name="Line 23"/>
              <p:cNvSpPr>
                <a:spLocks noChangeShapeType="1"/>
              </p:cNvSpPr>
              <p:nvPr/>
            </p:nvSpPr>
            <p:spPr bwMode="auto">
              <a:xfrm>
                <a:off x="3696" y="1632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2" name="Group 24"/>
            <p:cNvGrpSpPr>
              <a:grpSpLocks/>
            </p:cNvGrpSpPr>
            <p:nvPr/>
          </p:nvGrpSpPr>
          <p:grpSpPr bwMode="auto">
            <a:xfrm>
              <a:off x="3689" y="2213"/>
              <a:ext cx="518" cy="405"/>
              <a:chOff x="3696" y="1392"/>
              <a:chExt cx="518" cy="288"/>
            </a:xfrm>
          </p:grpSpPr>
          <p:sp>
            <p:nvSpPr>
              <p:cNvPr id="31796" name="Freeform 25"/>
              <p:cNvSpPr>
                <a:spLocks/>
              </p:cNvSpPr>
              <p:nvPr/>
            </p:nvSpPr>
            <p:spPr bwMode="auto">
              <a:xfrm>
                <a:off x="3811" y="1392"/>
                <a:ext cx="289" cy="288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1 h 576"/>
                  <a:gd name="T4" fmla="*/ 0 w 723"/>
                  <a:gd name="T5" fmla="*/ 1 h 576"/>
                  <a:gd name="T6" fmla="*/ 0 w 723"/>
                  <a:gd name="T7" fmla="*/ 1 h 576"/>
                  <a:gd name="T8" fmla="*/ 0 w 723"/>
                  <a:gd name="T9" fmla="*/ 1 h 576"/>
                  <a:gd name="T10" fmla="*/ 0 w 723"/>
                  <a:gd name="T11" fmla="*/ 1 h 576"/>
                  <a:gd name="T12" fmla="*/ 0 w 723"/>
                  <a:gd name="T13" fmla="*/ 1 h 576"/>
                  <a:gd name="T14" fmla="*/ 0 w 723"/>
                  <a:gd name="T15" fmla="*/ 1 h 576"/>
                  <a:gd name="T16" fmla="*/ 0 w 723"/>
                  <a:gd name="T17" fmla="*/ 1 h 576"/>
                  <a:gd name="T18" fmla="*/ 0 w 723"/>
                  <a:gd name="T19" fmla="*/ 1 h 576"/>
                  <a:gd name="T20" fmla="*/ 0 w 723"/>
                  <a:gd name="T21" fmla="*/ 1 h 576"/>
                  <a:gd name="T22" fmla="*/ 0 w 723"/>
                  <a:gd name="T23" fmla="*/ 1 h 576"/>
                  <a:gd name="T24" fmla="*/ 0 w 723"/>
                  <a:gd name="T25" fmla="*/ 1 h 576"/>
                  <a:gd name="T26" fmla="*/ 0 w 723"/>
                  <a:gd name="T27" fmla="*/ 1 h 576"/>
                  <a:gd name="T28" fmla="*/ 0 w 723"/>
                  <a:gd name="T29" fmla="*/ 1 h 576"/>
                  <a:gd name="T30" fmla="*/ 0 w 723"/>
                  <a:gd name="T31" fmla="*/ 1 h 576"/>
                  <a:gd name="T32" fmla="*/ 0 w 723"/>
                  <a:gd name="T33" fmla="*/ 1 h 576"/>
                  <a:gd name="T34" fmla="*/ 0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7" name="Line 26"/>
              <p:cNvSpPr>
                <a:spLocks noChangeShapeType="1"/>
              </p:cNvSpPr>
              <p:nvPr/>
            </p:nvSpPr>
            <p:spPr bwMode="auto">
              <a:xfrm>
                <a:off x="4099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8" name="Line 27"/>
              <p:cNvSpPr>
                <a:spLocks noChangeShapeType="1"/>
              </p:cNvSpPr>
              <p:nvPr/>
            </p:nvSpPr>
            <p:spPr bwMode="auto">
              <a:xfrm>
                <a:off x="3696" y="1440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9" name="Line 28"/>
              <p:cNvSpPr>
                <a:spLocks noChangeShapeType="1"/>
              </p:cNvSpPr>
              <p:nvPr/>
            </p:nvSpPr>
            <p:spPr bwMode="auto">
              <a:xfrm>
                <a:off x="3696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00" name="Line 29"/>
              <p:cNvSpPr>
                <a:spLocks noChangeShapeType="1"/>
              </p:cNvSpPr>
              <p:nvPr/>
            </p:nvSpPr>
            <p:spPr bwMode="auto">
              <a:xfrm>
                <a:off x="3696" y="1632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753" name="Group 30"/>
            <p:cNvGrpSpPr>
              <a:grpSpLocks/>
            </p:cNvGrpSpPr>
            <p:nvPr/>
          </p:nvGrpSpPr>
          <p:grpSpPr bwMode="auto">
            <a:xfrm>
              <a:off x="3689" y="2752"/>
              <a:ext cx="518" cy="404"/>
              <a:chOff x="3696" y="1392"/>
              <a:chExt cx="518" cy="288"/>
            </a:xfrm>
          </p:grpSpPr>
          <p:sp>
            <p:nvSpPr>
              <p:cNvPr id="31791" name="Freeform 31"/>
              <p:cNvSpPr>
                <a:spLocks/>
              </p:cNvSpPr>
              <p:nvPr/>
            </p:nvSpPr>
            <p:spPr bwMode="auto">
              <a:xfrm>
                <a:off x="3811" y="1392"/>
                <a:ext cx="289" cy="288"/>
              </a:xfrm>
              <a:custGeom>
                <a:avLst/>
                <a:gdLst>
                  <a:gd name="T0" fmla="*/ 0 w 723"/>
                  <a:gd name="T1" fmla="*/ 0 h 576"/>
                  <a:gd name="T2" fmla="*/ 0 w 723"/>
                  <a:gd name="T3" fmla="*/ 1 h 576"/>
                  <a:gd name="T4" fmla="*/ 0 w 723"/>
                  <a:gd name="T5" fmla="*/ 1 h 576"/>
                  <a:gd name="T6" fmla="*/ 0 w 723"/>
                  <a:gd name="T7" fmla="*/ 1 h 576"/>
                  <a:gd name="T8" fmla="*/ 0 w 723"/>
                  <a:gd name="T9" fmla="*/ 1 h 576"/>
                  <a:gd name="T10" fmla="*/ 0 w 723"/>
                  <a:gd name="T11" fmla="*/ 1 h 576"/>
                  <a:gd name="T12" fmla="*/ 0 w 723"/>
                  <a:gd name="T13" fmla="*/ 1 h 576"/>
                  <a:gd name="T14" fmla="*/ 0 w 723"/>
                  <a:gd name="T15" fmla="*/ 1 h 576"/>
                  <a:gd name="T16" fmla="*/ 0 w 723"/>
                  <a:gd name="T17" fmla="*/ 1 h 576"/>
                  <a:gd name="T18" fmla="*/ 0 w 723"/>
                  <a:gd name="T19" fmla="*/ 1 h 576"/>
                  <a:gd name="T20" fmla="*/ 0 w 723"/>
                  <a:gd name="T21" fmla="*/ 1 h 576"/>
                  <a:gd name="T22" fmla="*/ 0 w 723"/>
                  <a:gd name="T23" fmla="*/ 1 h 576"/>
                  <a:gd name="T24" fmla="*/ 0 w 723"/>
                  <a:gd name="T25" fmla="*/ 1 h 576"/>
                  <a:gd name="T26" fmla="*/ 0 w 723"/>
                  <a:gd name="T27" fmla="*/ 1 h 576"/>
                  <a:gd name="T28" fmla="*/ 0 w 723"/>
                  <a:gd name="T29" fmla="*/ 1 h 576"/>
                  <a:gd name="T30" fmla="*/ 0 w 723"/>
                  <a:gd name="T31" fmla="*/ 1 h 576"/>
                  <a:gd name="T32" fmla="*/ 0 w 723"/>
                  <a:gd name="T33" fmla="*/ 1 h 576"/>
                  <a:gd name="T34" fmla="*/ 0 w 723"/>
                  <a:gd name="T35" fmla="*/ 0 h 576"/>
                  <a:gd name="T36" fmla="*/ 0 w 723"/>
                  <a:gd name="T37" fmla="*/ 0 h 57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723"/>
                  <a:gd name="T58" fmla="*/ 0 h 576"/>
                  <a:gd name="T59" fmla="*/ 723 w 723"/>
                  <a:gd name="T60" fmla="*/ 576 h 57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723" h="576">
                    <a:moveTo>
                      <a:pt x="0" y="0"/>
                    </a:moveTo>
                    <a:lnTo>
                      <a:pt x="0" y="576"/>
                    </a:lnTo>
                    <a:lnTo>
                      <a:pt x="432" y="576"/>
                    </a:lnTo>
                    <a:lnTo>
                      <a:pt x="489" y="573"/>
                    </a:lnTo>
                    <a:lnTo>
                      <a:pt x="555" y="549"/>
                    </a:lnTo>
                    <a:lnTo>
                      <a:pt x="591" y="525"/>
                    </a:lnTo>
                    <a:lnTo>
                      <a:pt x="627" y="501"/>
                    </a:lnTo>
                    <a:lnTo>
                      <a:pt x="681" y="435"/>
                    </a:lnTo>
                    <a:lnTo>
                      <a:pt x="711" y="363"/>
                    </a:lnTo>
                    <a:lnTo>
                      <a:pt x="723" y="285"/>
                    </a:lnTo>
                    <a:lnTo>
                      <a:pt x="711" y="213"/>
                    </a:lnTo>
                    <a:lnTo>
                      <a:pt x="687" y="147"/>
                    </a:lnTo>
                    <a:lnTo>
                      <a:pt x="639" y="87"/>
                    </a:lnTo>
                    <a:lnTo>
                      <a:pt x="585" y="45"/>
                    </a:lnTo>
                    <a:lnTo>
                      <a:pt x="549" y="27"/>
                    </a:lnTo>
                    <a:lnTo>
                      <a:pt x="513" y="15"/>
                    </a:lnTo>
                    <a:lnTo>
                      <a:pt x="477" y="3"/>
                    </a:lnTo>
                    <a:lnTo>
                      <a:pt x="432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2" name="Line 32"/>
              <p:cNvSpPr>
                <a:spLocks noChangeShapeType="1"/>
              </p:cNvSpPr>
              <p:nvPr/>
            </p:nvSpPr>
            <p:spPr bwMode="auto">
              <a:xfrm>
                <a:off x="4099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3" name="Line 33"/>
              <p:cNvSpPr>
                <a:spLocks noChangeShapeType="1"/>
              </p:cNvSpPr>
              <p:nvPr/>
            </p:nvSpPr>
            <p:spPr bwMode="auto">
              <a:xfrm>
                <a:off x="3696" y="1440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4" name="Line 34"/>
              <p:cNvSpPr>
                <a:spLocks noChangeShapeType="1"/>
              </p:cNvSpPr>
              <p:nvPr/>
            </p:nvSpPr>
            <p:spPr bwMode="auto">
              <a:xfrm>
                <a:off x="3696" y="1536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5" name="Line 35"/>
              <p:cNvSpPr>
                <a:spLocks noChangeShapeType="1"/>
              </p:cNvSpPr>
              <p:nvPr/>
            </p:nvSpPr>
            <p:spPr bwMode="auto">
              <a:xfrm>
                <a:off x="3696" y="1632"/>
                <a:ext cx="115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4" name="Freeform 36"/>
            <p:cNvSpPr>
              <a:spLocks/>
            </p:cNvSpPr>
            <p:nvPr/>
          </p:nvSpPr>
          <p:spPr bwMode="auto">
            <a:xfrm>
              <a:off x="4214" y="1338"/>
              <a:ext cx="288" cy="606"/>
            </a:xfrm>
            <a:custGeom>
              <a:avLst/>
              <a:gdLst>
                <a:gd name="T0" fmla="*/ 0 w 288"/>
                <a:gd name="T1" fmla="*/ 0 h 432"/>
                <a:gd name="T2" fmla="*/ 144 w 288"/>
                <a:gd name="T3" fmla="*/ 0 h 432"/>
                <a:gd name="T4" fmla="*/ 144 w 288"/>
                <a:gd name="T5" fmla="*/ 25069 h 432"/>
                <a:gd name="T6" fmla="*/ 288 w 288"/>
                <a:gd name="T7" fmla="*/ 25069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432"/>
                <a:gd name="T14" fmla="*/ 288 w 288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432">
                  <a:moveTo>
                    <a:pt x="0" y="0"/>
                  </a:moveTo>
                  <a:lnTo>
                    <a:pt x="144" y="0"/>
                  </a:lnTo>
                  <a:lnTo>
                    <a:pt x="144" y="432"/>
                  </a:lnTo>
                  <a:lnTo>
                    <a:pt x="288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5" name="Freeform 37"/>
            <p:cNvSpPr>
              <a:spLocks/>
            </p:cNvSpPr>
            <p:nvPr/>
          </p:nvSpPr>
          <p:spPr bwMode="auto">
            <a:xfrm>
              <a:off x="4214" y="1877"/>
              <a:ext cx="336" cy="202"/>
            </a:xfrm>
            <a:custGeom>
              <a:avLst/>
              <a:gdLst>
                <a:gd name="T0" fmla="*/ 0 w 336"/>
                <a:gd name="T1" fmla="*/ 0 h 144"/>
                <a:gd name="T2" fmla="*/ 48 w 336"/>
                <a:gd name="T3" fmla="*/ 0 h 144"/>
                <a:gd name="T4" fmla="*/ 48 w 336"/>
                <a:gd name="T5" fmla="*/ 8348 h 144"/>
                <a:gd name="T6" fmla="*/ 336 w 336"/>
                <a:gd name="T7" fmla="*/ 8348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6"/>
                <a:gd name="T13" fmla="*/ 0 h 144"/>
                <a:gd name="T14" fmla="*/ 336 w 336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6" h="144">
                  <a:moveTo>
                    <a:pt x="0" y="0"/>
                  </a:moveTo>
                  <a:lnTo>
                    <a:pt x="48" y="0"/>
                  </a:lnTo>
                  <a:lnTo>
                    <a:pt x="48" y="144"/>
                  </a:lnTo>
                  <a:lnTo>
                    <a:pt x="336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6" name="Freeform 38"/>
            <p:cNvSpPr>
              <a:spLocks/>
            </p:cNvSpPr>
            <p:nvPr/>
          </p:nvSpPr>
          <p:spPr bwMode="auto">
            <a:xfrm>
              <a:off x="4214" y="2213"/>
              <a:ext cx="288" cy="202"/>
            </a:xfrm>
            <a:custGeom>
              <a:avLst/>
              <a:gdLst>
                <a:gd name="T0" fmla="*/ 0 w 288"/>
                <a:gd name="T1" fmla="*/ 8348 h 144"/>
                <a:gd name="T2" fmla="*/ 48 w 288"/>
                <a:gd name="T3" fmla="*/ 8348 h 144"/>
                <a:gd name="T4" fmla="*/ 48 w 288"/>
                <a:gd name="T5" fmla="*/ 0 h 144"/>
                <a:gd name="T6" fmla="*/ 288 w 288"/>
                <a:gd name="T7" fmla="*/ 0 h 1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144"/>
                <a:gd name="T14" fmla="*/ 288 w 288"/>
                <a:gd name="T15" fmla="*/ 144 h 1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144">
                  <a:moveTo>
                    <a:pt x="0" y="144"/>
                  </a:moveTo>
                  <a:lnTo>
                    <a:pt x="48" y="144"/>
                  </a:lnTo>
                  <a:lnTo>
                    <a:pt x="48" y="0"/>
                  </a:lnTo>
                  <a:lnTo>
                    <a:pt x="288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7" name="Freeform 39"/>
            <p:cNvSpPr>
              <a:spLocks/>
            </p:cNvSpPr>
            <p:nvPr/>
          </p:nvSpPr>
          <p:spPr bwMode="auto">
            <a:xfrm>
              <a:off x="4214" y="2348"/>
              <a:ext cx="288" cy="606"/>
            </a:xfrm>
            <a:custGeom>
              <a:avLst/>
              <a:gdLst>
                <a:gd name="T0" fmla="*/ 0 w 288"/>
                <a:gd name="T1" fmla="*/ 25069 h 432"/>
                <a:gd name="T2" fmla="*/ 144 w 288"/>
                <a:gd name="T3" fmla="*/ 25069 h 432"/>
                <a:gd name="T4" fmla="*/ 144 w 288"/>
                <a:gd name="T5" fmla="*/ 0 h 432"/>
                <a:gd name="T6" fmla="*/ 288 w 288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432"/>
                <a:gd name="T14" fmla="*/ 288 w 288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432">
                  <a:moveTo>
                    <a:pt x="0" y="432"/>
                  </a:moveTo>
                  <a:lnTo>
                    <a:pt x="144" y="432"/>
                  </a:lnTo>
                  <a:lnTo>
                    <a:pt x="144" y="0"/>
                  </a:lnTo>
                  <a:lnTo>
                    <a:pt x="288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758" name="Group 40"/>
            <p:cNvGrpSpPr>
              <a:grpSpLocks/>
            </p:cNvGrpSpPr>
            <p:nvPr/>
          </p:nvGrpSpPr>
          <p:grpSpPr bwMode="auto">
            <a:xfrm>
              <a:off x="3350" y="1256"/>
              <a:ext cx="346" cy="162"/>
              <a:chOff x="7920" y="4176"/>
              <a:chExt cx="864" cy="288"/>
            </a:xfrm>
          </p:grpSpPr>
          <p:sp>
            <p:nvSpPr>
              <p:cNvPr id="31787" name="Freeform 41"/>
              <p:cNvSpPr>
                <a:spLocks/>
              </p:cNvSpPr>
              <p:nvPr/>
            </p:nvSpPr>
            <p:spPr bwMode="auto">
              <a:xfrm>
                <a:off x="8208" y="4176"/>
                <a:ext cx="288" cy="288"/>
              </a:xfrm>
              <a:custGeom>
                <a:avLst/>
                <a:gdLst>
                  <a:gd name="T0" fmla="*/ 288 w 288"/>
                  <a:gd name="T1" fmla="*/ 144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144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144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144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8" name="Line 42"/>
              <p:cNvSpPr>
                <a:spLocks noChangeShapeType="1"/>
              </p:cNvSpPr>
              <p:nvPr/>
            </p:nvSpPr>
            <p:spPr bwMode="auto">
              <a:xfrm flipH="1">
                <a:off x="7920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9" name="Line 43"/>
              <p:cNvSpPr>
                <a:spLocks noChangeShapeType="1"/>
              </p:cNvSpPr>
              <p:nvPr/>
            </p:nvSpPr>
            <p:spPr bwMode="auto">
              <a:xfrm flipH="1">
                <a:off x="8496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0" name="Oval 44"/>
              <p:cNvSpPr>
                <a:spLocks noChangeArrowheads="1"/>
              </p:cNvSpPr>
              <p:nvPr/>
            </p:nvSpPr>
            <p:spPr bwMode="auto">
              <a:xfrm>
                <a:off x="8496" y="4248"/>
                <a:ext cx="144" cy="144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31759" name="Group 45"/>
            <p:cNvGrpSpPr>
              <a:grpSpLocks/>
            </p:cNvGrpSpPr>
            <p:nvPr/>
          </p:nvGrpSpPr>
          <p:grpSpPr bwMode="auto">
            <a:xfrm>
              <a:off x="3350" y="1396"/>
              <a:ext cx="346" cy="161"/>
              <a:chOff x="7920" y="4176"/>
              <a:chExt cx="864" cy="288"/>
            </a:xfrm>
          </p:grpSpPr>
          <p:sp>
            <p:nvSpPr>
              <p:cNvPr id="31783" name="Freeform 46"/>
              <p:cNvSpPr>
                <a:spLocks/>
              </p:cNvSpPr>
              <p:nvPr/>
            </p:nvSpPr>
            <p:spPr bwMode="auto">
              <a:xfrm>
                <a:off x="8208" y="4176"/>
                <a:ext cx="288" cy="288"/>
              </a:xfrm>
              <a:custGeom>
                <a:avLst/>
                <a:gdLst>
                  <a:gd name="T0" fmla="*/ 288 w 288"/>
                  <a:gd name="T1" fmla="*/ 144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144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144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144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4" name="Line 47"/>
              <p:cNvSpPr>
                <a:spLocks noChangeShapeType="1"/>
              </p:cNvSpPr>
              <p:nvPr/>
            </p:nvSpPr>
            <p:spPr bwMode="auto">
              <a:xfrm flipH="1">
                <a:off x="7920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5" name="Line 48"/>
              <p:cNvSpPr>
                <a:spLocks noChangeShapeType="1"/>
              </p:cNvSpPr>
              <p:nvPr/>
            </p:nvSpPr>
            <p:spPr bwMode="auto">
              <a:xfrm flipH="1">
                <a:off x="8496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6" name="Oval 49"/>
              <p:cNvSpPr>
                <a:spLocks noChangeArrowheads="1"/>
              </p:cNvSpPr>
              <p:nvPr/>
            </p:nvSpPr>
            <p:spPr bwMode="auto">
              <a:xfrm>
                <a:off x="8496" y="4248"/>
                <a:ext cx="144" cy="144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31760" name="Group 50"/>
            <p:cNvGrpSpPr>
              <a:grpSpLocks/>
            </p:cNvGrpSpPr>
            <p:nvPr/>
          </p:nvGrpSpPr>
          <p:grpSpPr bwMode="auto">
            <a:xfrm>
              <a:off x="3350" y="1930"/>
              <a:ext cx="346" cy="161"/>
              <a:chOff x="7920" y="4176"/>
              <a:chExt cx="864" cy="288"/>
            </a:xfrm>
          </p:grpSpPr>
          <p:sp>
            <p:nvSpPr>
              <p:cNvPr id="31779" name="Freeform 51"/>
              <p:cNvSpPr>
                <a:spLocks/>
              </p:cNvSpPr>
              <p:nvPr/>
            </p:nvSpPr>
            <p:spPr bwMode="auto">
              <a:xfrm>
                <a:off x="8208" y="4176"/>
                <a:ext cx="288" cy="288"/>
              </a:xfrm>
              <a:custGeom>
                <a:avLst/>
                <a:gdLst>
                  <a:gd name="T0" fmla="*/ 288 w 288"/>
                  <a:gd name="T1" fmla="*/ 144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144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144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144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0" name="Line 52"/>
              <p:cNvSpPr>
                <a:spLocks noChangeShapeType="1"/>
              </p:cNvSpPr>
              <p:nvPr/>
            </p:nvSpPr>
            <p:spPr bwMode="auto">
              <a:xfrm flipH="1">
                <a:off x="7920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1" name="Line 53"/>
              <p:cNvSpPr>
                <a:spLocks noChangeShapeType="1"/>
              </p:cNvSpPr>
              <p:nvPr/>
            </p:nvSpPr>
            <p:spPr bwMode="auto">
              <a:xfrm flipH="1">
                <a:off x="8496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82" name="Oval 54"/>
              <p:cNvSpPr>
                <a:spLocks noChangeArrowheads="1"/>
              </p:cNvSpPr>
              <p:nvPr/>
            </p:nvSpPr>
            <p:spPr bwMode="auto">
              <a:xfrm>
                <a:off x="8496" y="4248"/>
                <a:ext cx="144" cy="144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grpSp>
          <p:nvGrpSpPr>
            <p:cNvPr id="31761" name="Group 55"/>
            <p:cNvGrpSpPr>
              <a:grpSpLocks/>
            </p:cNvGrpSpPr>
            <p:nvPr/>
          </p:nvGrpSpPr>
          <p:grpSpPr bwMode="auto">
            <a:xfrm>
              <a:off x="3350" y="2199"/>
              <a:ext cx="346" cy="162"/>
              <a:chOff x="7920" y="4176"/>
              <a:chExt cx="864" cy="288"/>
            </a:xfrm>
          </p:grpSpPr>
          <p:sp>
            <p:nvSpPr>
              <p:cNvPr id="31775" name="Freeform 56"/>
              <p:cNvSpPr>
                <a:spLocks/>
              </p:cNvSpPr>
              <p:nvPr/>
            </p:nvSpPr>
            <p:spPr bwMode="auto">
              <a:xfrm>
                <a:off x="8208" y="4176"/>
                <a:ext cx="288" cy="288"/>
              </a:xfrm>
              <a:custGeom>
                <a:avLst/>
                <a:gdLst>
                  <a:gd name="T0" fmla="*/ 288 w 288"/>
                  <a:gd name="T1" fmla="*/ 144 h 288"/>
                  <a:gd name="T2" fmla="*/ 0 w 288"/>
                  <a:gd name="T3" fmla="*/ 0 h 288"/>
                  <a:gd name="T4" fmla="*/ 0 w 288"/>
                  <a:gd name="T5" fmla="*/ 288 h 288"/>
                  <a:gd name="T6" fmla="*/ 288 w 288"/>
                  <a:gd name="T7" fmla="*/ 144 h 28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8"/>
                  <a:gd name="T13" fmla="*/ 0 h 288"/>
                  <a:gd name="T14" fmla="*/ 288 w 288"/>
                  <a:gd name="T15" fmla="*/ 288 h 28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8" h="288">
                    <a:moveTo>
                      <a:pt x="288" y="144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288" y="144"/>
                    </a:lnTo>
                    <a:close/>
                  </a:path>
                </a:pathLst>
              </a:cu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6" name="Line 57"/>
              <p:cNvSpPr>
                <a:spLocks noChangeShapeType="1"/>
              </p:cNvSpPr>
              <p:nvPr/>
            </p:nvSpPr>
            <p:spPr bwMode="auto">
              <a:xfrm flipH="1">
                <a:off x="7920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7" name="Line 58"/>
              <p:cNvSpPr>
                <a:spLocks noChangeShapeType="1"/>
              </p:cNvSpPr>
              <p:nvPr/>
            </p:nvSpPr>
            <p:spPr bwMode="auto">
              <a:xfrm flipH="1">
                <a:off x="8496" y="4320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8" name="Oval 59"/>
              <p:cNvSpPr>
                <a:spLocks noChangeArrowheads="1"/>
              </p:cNvSpPr>
              <p:nvPr/>
            </p:nvSpPr>
            <p:spPr bwMode="auto">
              <a:xfrm>
                <a:off x="8496" y="4248"/>
                <a:ext cx="144" cy="144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31762" name="Line 60"/>
            <p:cNvSpPr>
              <a:spLocks noChangeShapeType="1"/>
            </p:cNvSpPr>
            <p:nvPr/>
          </p:nvSpPr>
          <p:spPr bwMode="auto">
            <a:xfrm flipH="1">
              <a:off x="3350" y="1203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3" name="Line 61"/>
            <p:cNvSpPr>
              <a:spLocks noChangeShapeType="1"/>
            </p:cNvSpPr>
            <p:nvPr/>
          </p:nvSpPr>
          <p:spPr bwMode="auto">
            <a:xfrm flipH="1">
              <a:off x="3350" y="1742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4" name="Line 62"/>
            <p:cNvSpPr>
              <a:spLocks noChangeShapeType="1"/>
            </p:cNvSpPr>
            <p:nvPr/>
          </p:nvSpPr>
          <p:spPr bwMode="auto">
            <a:xfrm flipH="1">
              <a:off x="3350" y="1877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5" name="Line 63"/>
            <p:cNvSpPr>
              <a:spLocks noChangeShapeType="1"/>
            </p:cNvSpPr>
            <p:nvPr/>
          </p:nvSpPr>
          <p:spPr bwMode="auto">
            <a:xfrm flipH="1">
              <a:off x="3350" y="2415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6" name="Line 64"/>
            <p:cNvSpPr>
              <a:spLocks noChangeShapeType="1"/>
            </p:cNvSpPr>
            <p:nvPr/>
          </p:nvSpPr>
          <p:spPr bwMode="auto">
            <a:xfrm flipH="1">
              <a:off x="3350" y="255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7" name="Line 65"/>
            <p:cNvSpPr>
              <a:spLocks noChangeShapeType="1"/>
            </p:cNvSpPr>
            <p:nvPr/>
          </p:nvSpPr>
          <p:spPr bwMode="auto">
            <a:xfrm flipH="1">
              <a:off x="3350" y="2820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8" name="Line 66"/>
            <p:cNvSpPr>
              <a:spLocks noChangeShapeType="1"/>
            </p:cNvSpPr>
            <p:nvPr/>
          </p:nvSpPr>
          <p:spPr bwMode="auto">
            <a:xfrm flipH="1">
              <a:off x="3350" y="295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9" name="Line 67"/>
            <p:cNvSpPr>
              <a:spLocks noChangeShapeType="1"/>
            </p:cNvSpPr>
            <p:nvPr/>
          </p:nvSpPr>
          <p:spPr bwMode="auto">
            <a:xfrm flipH="1">
              <a:off x="3350" y="3089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0" name="Text Box 68"/>
            <p:cNvSpPr txBox="1">
              <a:spLocks noChangeArrowheads="1"/>
            </p:cNvSpPr>
            <p:nvPr/>
          </p:nvSpPr>
          <p:spPr bwMode="auto">
            <a:xfrm>
              <a:off x="3205" y="1121"/>
              <a:ext cx="18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A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B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C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1771" name="Text Box 69"/>
            <p:cNvSpPr txBox="1">
              <a:spLocks noChangeArrowheads="1"/>
            </p:cNvSpPr>
            <p:nvPr/>
          </p:nvSpPr>
          <p:spPr bwMode="auto">
            <a:xfrm>
              <a:off x="3205" y="1660"/>
              <a:ext cx="18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A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B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C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1772" name="Text Box 70"/>
            <p:cNvSpPr txBox="1">
              <a:spLocks noChangeArrowheads="1"/>
            </p:cNvSpPr>
            <p:nvPr/>
          </p:nvSpPr>
          <p:spPr bwMode="auto">
            <a:xfrm>
              <a:off x="3205" y="2225"/>
              <a:ext cx="18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A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B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C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1773" name="Text Box 71"/>
            <p:cNvSpPr txBox="1">
              <a:spLocks noChangeArrowheads="1"/>
            </p:cNvSpPr>
            <p:nvPr/>
          </p:nvSpPr>
          <p:spPr bwMode="auto">
            <a:xfrm>
              <a:off x="3205" y="2764"/>
              <a:ext cx="18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A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B</a:t>
              </a:r>
            </a:p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C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1774" name="Text Box 72"/>
            <p:cNvSpPr txBox="1">
              <a:spLocks noChangeArrowheads="1"/>
            </p:cNvSpPr>
            <p:nvPr/>
          </p:nvSpPr>
          <p:spPr bwMode="auto">
            <a:xfrm>
              <a:off x="4947" y="1951"/>
              <a:ext cx="1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>
                  <a:latin typeface="Comic Sans MS" charset="0"/>
                  <a:cs typeface="Tahoma" charset="0"/>
                </a:rPr>
                <a:t>Y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</p:grpSp>
      <p:graphicFrame>
        <p:nvGraphicFramePr>
          <p:cNvPr id="3174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267158"/>
              </p:ext>
            </p:extLst>
          </p:nvPr>
        </p:nvGraphicFramePr>
        <p:xfrm>
          <a:off x="457200" y="3670201"/>
          <a:ext cx="372268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tion" r:id="rId4" imgW="1879600" imgH="203200" progId="Equation.3">
                  <p:embed/>
                </p:oleObj>
              </mc:Choice>
              <mc:Fallback>
                <p:oleObj name="Equation" r:id="rId4" imgW="1879600" imgH="203200" progId="Equation.3">
                  <p:embed/>
                  <p:pic>
                    <p:nvPicPr>
                      <p:cNvPr id="31748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70201"/>
                        <a:ext cx="3722688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8054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Notations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96544"/>
          </a:xfrm>
        </p:spPr>
        <p:txBody>
          <a:bodyPr/>
          <a:lstStyle/>
          <a:p>
            <a:pPr>
              <a:defRPr/>
            </a:pPr>
            <a:r>
              <a:rPr lang="en-US" dirty="0"/>
              <a:t>Symbols and Boolean operators: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601473"/>
              </p:ext>
            </p:extLst>
          </p:nvPr>
        </p:nvGraphicFramePr>
        <p:xfrm>
          <a:off x="762000" y="1628800"/>
          <a:ext cx="65420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6" name="Equation" r:id="rId3" imgW="2425700" imgH="203200" progId="Equation.3">
                  <p:embed/>
                </p:oleObj>
              </mc:Choice>
              <mc:Fallback>
                <p:oleObj name="Equation" r:id="rId3" imgW="2425700" imgH="203200" progId="Equation.3">
                  <p:embed/>
                  <p:pic>
                    <p:nvPicPr>
                      <p:cNvPr id="6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28800"/>
                        <a:ext cx="654208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909800"/>
              </p:ext>
            </p:extLst>
          </p:nvPr>
        </p:nvGraphicFramePr>
        <p:xfrm>
          <a:off x="762000" y="2238400"/>
          <a:ext cx="534193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7" name="Equation" r:id="rId5" imgW="1981200" imgH="203200" progId="Equation.3">
                  <p:embed/>
                </p:oleObj>
              </mc:Choice>
              <mc:Fallback>
                <p:oleObj name="Equation" r:id="rId5" imgW="1981200" imgH="203200" progId="Equation.3">
                  <p:embed/>
                  <p:pic>
                    <p:nvPicPr>
                      <p:cNvPr id="61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38400"/>
                        <a:ext cx="534193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35512"/>
              </p:ext>
            </p:extLst>
          </p:nvPr>
        </p:nvGraphicFramePr>
        <p:xfrm>
          <a:off x="762000" y="2908325"/>
          <a:ext cx="51704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8" name="Equation" r:id="rId7" imgW="1917700" imgH="203200" progId="Equation.3">
                  <p:embed/>
                </p:oleObj>
              </mc:Choice>
              <mc:Fallback>
                <p:oleObj name="Equation" r:id="rId7" imgW="1917700" imgH="203200" progId="Equation.3">
                  <p:embed/>
                  <p:pic>
                    <p:nvPicPr>
                      <p:cNvPr id="62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908325"/>
                        <a:ext cx="517048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151230"/>
              </p:ext>
            </p:extLst>
          </p:nvPr>
        </p:nvGraphicFramePr>
        <p:xfrm>
          <a:off x="762000" y="4314850"/>
          <a:ext cx="597058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Equation" r:id="rId9" imgW="2159000" imgH="241300" progId="Equation.3">
                  <p:embed/>
                </p:oleObj>
              </mc:Choice>
              <mc:Fallback>
                <p:oleObj name="Equation" r:id="rId9" imgW="2159000" imgH="241300" progId="Equation.3">
                  <p:embed/>
                  <p:pic>
                    <p:nvPicPr>
                      <p:cNvPr id="64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314850"/>
                        <a:ext cx="5970588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412405"/>
              </p:ext>
            </p:extLst>
          </p:nvPr>
        </p:nvGraphicFramePr>
        <p:xfrm>
          <a:off x="762000" y="3533800"/>
          <a:ext cx="74104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Equation" r:id="rId11" imgW="2679700" imgH="241300" progId="Equation.3">
                  <p:embed/>
                </p:oleObj>
              </mc:Choice>
              <mc:Fallback>
                <p:oleObj name="Equation" r:id="rId11" imgW="2679700" imgH="241300" progId="Equation.3">
                  <p:embed/>
                  <p:pic>
                    <p:nvPicPr>
                      <p:cNvPr id="65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33800"/>
                        <a:ext cx="74104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865432"/>
              </p:ext>
            </p:extLst>
          </p:nvPr>
        </p:nvGraphicFramePr>
        <p:xfrm>
          <a:off x="762000" y="5118125"/>
          <a:ext cx="489743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1" name="Equation" r:id="rId13" imgW="1816100" imgH="203200" progId="Equation.3">
                  <p:embed/>
                </p:oleObj>
              </mc:Choice>
              <mc:Fallback>
                <p:oleObj name="Equation" r:id="rId13" imgW="1816100" imgH="203200" progId="Equation.3">
                  <p:embed/>
                  <p:pic>
                    <p:nvPicPr>
                      <p:cNvPr id="66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18125"/>
                        <a:ext cx="4897438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627848"/>
              </p:ext>
            </p:extLst>
          </p:nvPr>
        </p:nvGraphicFramePr>
        <p:xfrm>
          <a:off x="762000" y="5692800"/>
          <a:ext cx="67437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2" name="Equation" r:id="rId15" imgW="2501900" imgH="241300" progId="Equation.3">
                  <p:embed/>
                </p:oleObj>
              </mc:Choice>
              <mc:Fallback>
                <p:oleObj name="Equation" r:id="rId15" imgW="2501900" imgH="241300" progId="Equation.3">
                  <p:embed/>
                  <p:pic>
                    <p:nvPicPr>
                      <p:cNvPr id="67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692800"/>
                        <a:ext cx="674370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029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>
                <a:ea typeface="Tahoma"/>
              </a:rPr>
              <a:t>An Interesting 3-Input Gate: Multiplexer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Based on C, select the A or B input to be copied to the output Y.</a:t>
            </a:r>
          </a:p>
        </p:txBody>
      </p:sp>
      <p:grpSp>
        <p:nvGrpSpPr>
          <p:cNvPr id="37892" name="Group 7"/>
          <p:cNvGrpSpPr>
            <a:grpSpLocks/>
          </p:cNvGrpSpPr>
          <p:nvPr/>
        </p:nvGrpSpPr>
        <p:grpSpPr bwMode="auto">
          <a:xfrm>
            <a:off x="1981200" y="2362200"/>
            <a:ext cx="3152775" cy="1382713"/>
            <a:chOff x="1248" y="2009"/>
            <a:chExt cx="1986" cy="871"/>
          </a:xfrm>
        </p:grpSpPr>
        <p:sp>
          <p:nvSpPr>
            <p:cNvPr id="37954" name="Rectangle 8"/>
            <p:cNvSpPr>
              <a:spLocks noChangeArrowheads="1"/>
            </p:cNvSpPr>
            <p:nvPr/>
          </p:nvSpPr>
          <p:spPr bwMode="auto">
            <a:xfrm>
              <a:off x="1363" y="2009"/>
              <a:ext cx="14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A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7955" name="Rectangle 9"/>
            <p:cNvSpPr>
              <a:spLocks noChangeArrowheads="1"/>
            </p:cNvSpPr>
            <p:nvPr/>
          </p:nvSpPr>
          <p:spPr bwMode="auto">
            <a:xfrm>
              <a:off x="1380" y="2305"/>
              <a:ext cx="12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B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7956" name="Rectangle 10"/>
            <p:cNvSpPr>
              <a:spLocks noChangeArrowheads="1"/>
            </p:cNvSpPr>
            <p:nvPr/>
          </p:nvSpPr>
          <p:spPr bwMode="auto">
            <a:xfrm>
              <a:off x="2967" y="2160"/>
              <a:ext cx="12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Y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7957" name="Rectangle 11"/>
            <p:cNvSpPr>
              <a:spLocks noChangeArrowheads="1"/>
            </p:cNvSpPr>
            <p:nvPr/>
          </p:nvSpPr>
          <p:spPr bwMode="auto">
            <a:xfrm>
              <a:off x="1380" y="2602"/>
              <a:ext cx="11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b="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C</a:t>
              </a:r>
              <a:endParaRPr lang="en-US">
                <a:latin typeface="Comic Sans MS" charset="0"/>
                <a:cs typeface="Tahoma" charset="0"/>
              </a:endParaRPr>
            </a:p>
          </p:txBody>
        </p:sp>
        <p:sp>
          <p:nvSpPr>
            <p:cNvPr id="37958" name="Line 12"/>
            <p:cNvSpPr>
              <a:spLocks noChangeShapeType="1"/>
            </p:cNvSpPr>
            <p:nvPr/>
          </p:nvSpPr>
          <p:spPr bwMode="auto">
            <a:xfrm flipH="1">
              <a:off x="1259" y="2208"/>
              <a:ext cx="7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9" name="Line 13"/>
            <p:cNvSpPr>
              <a:spLocks noChangeShapeType="1"/>
            </p:cNvSpPr>
            <p:nvPr/>
          </p:nvSpPr>
          <p:spPr bwMode="auto">
            <a:xfrm flipH="1">
              <a:off x="1259" y="2544"/>
              <a:ext cx="70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0" name="Line 14"/>
            <p:cNvSpPr>
              <a:spLocks noChangeShapeType="1"/>
            </p:cNvSpPr>
            <p:nvPr/>
          </p:nvSpPr>
          <p:spPr bwMode="auto">
            <a:xfrm flipH="1">
              <a:off x="1248" y="2880"/>
              <a:ext cx="9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1" name="Line 15"/>
            <p:cNvSpPr>
              <a:spLocks noChangeShapeType="1"/>
            </p:cNvSpPr>
            <p:nvPr/>
          </p:nvSpPr>
          <p:spPr bwMode="auto">
            <a:xfrm flipH="1">
              <a:off x="2352" y="2400"/>
              <a:ext cx="8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2" name="AutoShape 16"/>
            <p:cNvSpPr>
              <a:spLocks noChangeArrowheads="1"/>
            </p:cNvSpPr>
            <p:nvPr/>
          </p:nvSpPr>
          <p:spPr bwMode="auto">
            <a:xfrm rot="-5400000">
              <a:off x="1800" y="2204"/>
              <a:ext cx="720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3" name="Line 17"/>
            <p:cNvSpPr>
              <a:spLocks noChangeShapeType="1"/>
            </p:cNvSpPr>
            <p:nvPr/>
          </p:nvSpPr>
          <p:spPr bwMode="auto">
            <a:xfrm>
              <a:off x="2208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3" name="Group 18"/>
          <p:cNvGrpSpPr>
            <a:grpSpLocks/>
          </p:cNvGrpSpPr>
          <p:nvPr/>
        </p:nvGrpSpPr>
        <p:grpSpPr bwMode="auto">
          <a:xfrm>
            <a:off x="2590800" y="2373313"/>
            <a:ext cx="1855788" cy="1600200"/>
            <a:chOff x="2304" y="2640"/>
            <a:chExt cx="1169" cy="624"/>
          </a:xfrm>
        </p:grpSpPr>
        <p:sp>
          <p:nvSpPr>
            <p:cNvPr id="37952" name="Rectangle 19"/>
            <p:cNvSpPr>
              <a:spLocks noChangeArrowheads="1"/>
            </p:cNvSpPr>
            <p:nvPr/>
          </p:nvSpPr>
          <p:spPr bwMode="auto">
            <a:xfrm>
              <a:off x="2304" y="2640"/>
              <a:ext cx="1169" cy="624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7953" name="Text Box 20"/>
            <p:cNvSpPr txBox="1">
              <a:spLocks noChangeArrowheads="1"/>
            </p:cNvSpPr>
            <p:nvPr/>
          </p:nvSpPr>
          <p:spPr bwMode="auto">
            <a:xfrm>
              <a:off x="2442" y="2766"/>
              <a:ext cx="932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>
                  <a:latin typeface="Comic Sans MS" charset="0"/>
                  <a:cs typeface="Tahoma" charset="0"/>
                </a:rPr>
                <a:t>If C is 1 then</a:t>
              </a:r>
              <a:br>
                <a:rPr lang="en-US" sz="1400">
                  <a:latin typeface="Comic Sans MS" charset="0"/>
                  <a:cs typeface="Tahoma" charset="0"/>
                </a:rPr>
              </a:br>
              <a:r>
                <a:rPr lang="en-US" sz="1400">
                  <a:latin typeface="Comic Sans MS" charset="0"/>
                  <a:cs typeface="Tahoma" charset="0"/>
                </a:rPr>
                <a:t>copy B to Y,</a:t>
              </a:r>
              <a:br>
                <a:rPr lang="en-US" sz="1400">
                  <a:latin typeface="Comic Sans MS" charset="0"/>
                  <a:cs typeface="Tahoma" charset="0"/>
                </a:rPr>
              </a:br>
              <a:r>
                <a:rPr lang="en-US" sz="1400">
                  <a:latin typeface="Comic Sans MS" charset="0"/>
                  <a:cs typeface="Tahoma" charset="0"/>
                </a:rPr>
                <a:t>otherwise copy</a:t>
              </a:r>
              <a:br>
                <a:rPr lang="en-US" sz="1400">
                  <a:latin typeface="Comic Sans MS" charset="0"/>
                  <a:cs typeface="Tahoma" charset="0"/>
                </a:rPr>
              </a:br>
              <a:r>
                <a:rPr lang="en-US" sz="1400">
                  <a:latin typeface="Comic Sans MS" charset="0"/>
                  <a:cs typeface="Tahoma" charset="0"/>
                </a:rPr>
                <a:t>A to Y</a:t>
              </a:r>
            </a:p>
          </p:txBody>
        </p:sp>
      </p:grpSp>
      <p:sp>
        <p:nvSpPr>
          <p:cNvPr id="37894" name="Text Box 21"/>
          <p:cNvSpPr txBox="1">
            <a:spLocks noChangeArrowheads="1"/>
          </p:cNvSpPr>
          <p:nvPr/>
        </p:nvSpPr>
        <p:spPr bwMode="auto">
          <a:xfrm>
            <a:off x="1363908" y="4188768"/>
            <a:ext cx="42873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latin typeface="Comic Sans MS" charset="0"/>
                <a:cs typeface="Tahoma" charset="0"/>
              </a:rPr>
              <a:t>2-input Multiplexer (“mux”)</a:t>
            </a:r>
          </a:p>
        </p:txBody>
      </p:sp>
      <p:grpSp>
        <p:nvGrpSpPr>
          <p:cNvPr id="15" name="Group 80"/>
          <p:cNvGrpSpPr>
            <a:grpSpLocks/>
          </p:cNvGrpSpPr>
          <p:nvPr/>
        </p:nvGrpSpPr>
        <p:grpSpPr bwMode="auto">
          <a:xfrm>
            <a:off x="1668462" y="4725144"/>
            <a:ext cx="2370138" cy="1563688"/>
            <a:chOff x="3909113" y="4724400"/>
            <a:chExt cx="2369896" cy="1563390"/>
          </a:xfrm>
        </p:grpSpPr>
        <p:grpSp>
          <p:nvGrpSpPr>
            <p:cNvPr id="37897" name="Group 79"/>
            <p:cNvGrpSpPr>
              <a:grpSpLocks/>
            </p:cNvGrpSpPr>
            <p:nvPr/>
          </p:nvGrpSpPr>
          <p:grpSpPr bwMode="auto">
            <a:xfrm>
              <a:off x="3909113" y="4724400"/>
              <a:ext cx="1577287" cy="1563390"/>
              <a:chOff x="3909113" y="4724400"/>
              <a:chExt cx="1577287" cy="1563390"/>
            </a:xfrm>
          </p:grpSpPr>
          <p:sp>
            <p:nvSpPr>
              <p:cNvPr id="37899" name="AutoShape 64"/>
              <p:cNvSpPr>
                <a:spLocks noChangeArrowheads="1"/>
              </p:cNvSpPr>
              <p:nvPr/>
            </p:nvSpPr>
            <p:spPr bwMode="auto">
              <a:xfrm rot="-5400000">
                <a:off x="4476750" y="5121275"/>
                <a:ext cx="876300" cy="228600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0" name="Line 65"/>
              <p:cNvSpPr>
                <a:spLocks noChangeShapeType="1"/>
              </p:cNvSpPr>
              <p:nvPr/>
            </p:nvSpPr>
            <p:spPr bwMode="auto">
              <a:xfrm>
                <a:off x="4343400" y="4987925"/>
                <a:ext cx="457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1" name="Line 66"/>
              <p:cNvSpPr>
                <a:spLocks noChangeShapeType="1"/>
              </p:cNvSpPr>
              <p:nvPr/>
            </p:nvSpPr>
            <p:spPr bwMode="auto">
              <a:xfrm>
                <a:off x="4343400" y="5445125"/>
                <a:ext cx="457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2" name="Line 67"/>
              <p:cNvSpPr>
                <a:spLocks noChangeShapeType="1"/>
              </p:cNvSpPr>
              <p:nvPr/>
            </p:nvSpPr>
            <p:spPr bwMode="auto">
              <a:xfrm>
                <a:off x="5029200" y="5216525"/>
                <a:ext cx="457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3" name="Freeform 68"/>
              <p:cNvSpPr>
                <a:spLocks/>
              </p:cNvSpPr>
              <p:nvPr/>
            </p:nvSpPr>
            <p:spPr bwMode="auto">
              <a:xfrm>
                <a:off x="4343400" y="5521325"/>
                <a:ext cx="609600" cy="457200"/>
              </a:xfrm>
              <a:custGeom>
                <a:avLst/>
                <a:gdLst>
                  <a:gd name="T0" fmla="*/ 0 w 384"/>
                  <a:gd name="T1" fmla="*/ 2147483647 h 288"/>
                  <a:gd name="T2" fmla="*/ 2147483647 w 384"/>
                  <a:gd name="T3" fmla="*/ 2147483647 h 288"/>
                  <a:gd name="T4" fmla="*/ 2147483647 w 384"/>
                  <a:gd name="T5" fmla="*/ 0 h 288"/>
                  <a:gd name="T6" fmla="*/ 0 60000 65536"/>
                  <a:gd name="T7" fmla="*/ 0 60000 65536"/>
                  <a:gd name="T8" fmla="*/ 0 60000 65536"/>
                  <a:gd name="T9" fmla="*/ 0 w 384"/>
                  <a:gd name="T10" fmla="*/ 0 h 288"/>
                  <a:gd name="T11" fmla="*/ 384 w 38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84" h="288">
                    <a:moveTo>
                      <a:pt x="0" y="288"/>
                    </a:moveTo>
                    <a:lnTo>
                      <a:pt x="384" y="288"/>
                    </a:lnTo>
                    <a:lnTo>
                      <a:pt x="384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4" name="Text Box 69"/>
              <p:cNvSpPr txBox="1">
                <a:spLocks noChangeArrowheads="1"/>
              </p:cNvSpPr>
              <p:nvPr/>
            </p:nvSpPr>
            <p:spPr bwMode="auto">
              <a:xfrm>
                <a:off x="3909113" y="4724400"/>
                <a:ext cx="40978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latin typeface="Comic Sans MS" charset="0"/>
                    <a:cs typeface="Tahoma" charset="0"/>
                  </a:rPr>
                  <a:t>A</a:t>
                </a:r>
              </a:p>
            </p:txBody>
          </p:sp>
          <p:sp>
            <p:nvSpPr>
              <p:cNvPr id="37905" name="Text Box 70"/>
              <p:cNvSpPr txBox="1">
                <a:spLocks noChangeArrowheads="1"/>
              </p:cNvSpPr>
              <p:nvPr/>
            </p:nvSpPr>
            <p:spPr bwMode="auto">
              <a:xfrm>
                <a:off x="3948480" y="5230813"/>
                <a:ext cx="37867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latin typeface="Comic Sans MS" charset="0"/>
                    <a:cs typeface="Tahoma" charset="0"/>
                  </a:rPr>
                  <a:t>B</a:t>
                </a:r>
              </a:p>
            </p:txBody>
          </p:sp>
          <p:sp>
            <p:nvSpPr>
              <p:cNvPr id="37906" name="Text Box 71"/>
              <p:cNvSpPr txBox="1">
                <a:spLocks noChangeArrowheads="1"/>
              </p:cNvSpPr>
              <p:nvPr/>
            </p:nvSpPr>
            <p:spPr bwMode="auto">
              <a:xfrm>
                <a:off x="3938194" y="5826125"/>
                <a:ext cx="37702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>
                    <a:latin typeface="Comic Sans MS" charset="0"/>
                    <a:cs typeface="Tahoma" charset="0"/>
                  </a:rPr>
                  <a:t>C</a:t>
                </a:r>
              </a:p>
            </p:txBody>
          </p:sp>
          <p:sp>
            <p:nvSpPr>
              <p:cNvPr id="37907" name="Text Box 72"/>
              <p:cNvSpPr txBox="1">
                <a:spLocks noChangeArrowheads="1"/>
              </p:cNvSpPr>
              <p:nvPr/>
            </p:nvSpPr>
            <p:spPr bwMode="auto">
              <a:xfrm>
                <a:off x="4724400" y="4908550"/>
                <a:ext cx="277813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 dirty="0">
                    <a:latin typeface="Comic Sans MS" charset="0"/>
                    <a:cs typeface="Tahoma" charset="0"/>
                  </a:rPr>
                  <a:t>0</a:t>
                </a:r>
              </a:p>
            </p:txBody>
          </p:sp>
          <p:sp>
            <p:nvSpPr>
              <p:cNvPr id="37908" name="Text Box 73"/>
              <p:cNvSpPr txBox="1">
                <a:spLocks noChangeArrowheads="1"/>
              </p:cNvSpPr>
              <p:nvPr/>
            </p:nvSpPr>
            <p:spPr bwMode="auto">
              <a:xfrm>
                <a:off x="4724400" y="5322888"/>
                <a:ext cx="277813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>
                    <a:latin typeface="Comic Sans MS" charset="0"/>
                    <a:cs typeface="Tahoma" charset="0"/>
                  </a:rPr>
                  <a:t>1</a:t>
                </a:r>
              </a:p>
            </p:txBody>
          </p:sp>
        </p:grpSp>
        <p:sp>
          <p:nvSpPr>
            <p:cNvPr id="37898" name="Text Box 75"/>
            <p:cNvSpPr txBox="1">
              <a:spLocks noChangeArrowheads="1"/>
            </p:cNvSpPr>
            <p:nvPr/>
          </p:nvSpPr>
          <p:spPr bwMode="auto">
            <a:xfrm>
              <a:off x="5106543" y="5410200"/>
              <a:ext cx="117246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Comic Sans MS" charset="0"/>
                  <a:cs typeface="Tahoma" charset="0"/>
                </a:rPr>
                <a:t>Gate</a:t>
              </a:r>
            </a:p>
            <a:p>
              <a:pPr algn="ctr"/>
              <a:r>
                <a:rPr lang="en-US">
                  <a:latin typeface="Comic Sans MS" charset="0"/>
                  <a:cs typeface="Tahoma" charset="0"/>
                </a:rPr>
                <a:t>symbol</a:t>
              </a:r>
            </a:p>
          </p:txBody>
        </p:sp>
      </p:grpSp>
      <p:graphicFrame>
        <p:nvGraphicFramePr>
          <p:cNvPr id="35" name="Object 13"/>
          <p:cNvGraphicFramePr>
            <a:graphicFrameLocks noChangeAspect="1"/>
          </p:cNvGraphicFramePr>
          <p:nvPr>
            <p:extLst/>
          </p:nvPr>
        </p:nvGraphicFramePr>
        <p:xfrm>
          <a:off x="4835563" y="5756514"/>
          <a:ext cx="41116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5" name="Equation" r:id="rId4" imgW="1879600" imgH="203200" progId="Equation.3">
                  <p:embed/>
                </p:oleObj>
              </mc:Choice>
              <mc:Fallback>
                <p:oleObj name="Equation" r:id="rId4" imgW="1879600" imgH="203200" progId="Equation.3">
                  <p:embed/>
                  <p:pic>
                    <p:nvPicPr>
                      <p:cNvPr id="3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5563" y="5756514"/>
                        <a:ext cx="41116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4"/>
          <p:cNvGrpSpPr>
            <a:grpSpLocks/>
          </p:cNvGrpSpPr>
          <p:nvPr/>
        </p:nvGrpSpPr>
        <p:grpSpPr bwMode="auto">
          <a:xfrm>
            <a:off x="6405563" y="1844824"/>
            <a:ext cx="1976437" cy="3875088"/>
            <a:chOff x="3862" y="1814"/>
            <a:chExt cx="1245" cy="2441"/>
          </a:xfrm>
        </p:grpSpPr>
        <p:graphicFrame>
          <p:nvGraphicFramePr>
            <p:cNvPr id="37" name="Object 5"/>
            <p:cNvGraphicFramePr>
              <a:graphicFrameLocks noChangeAspect="1"/>
            </p:cNvGraphicFramePr>
            <p:nvPr/>
          </p:nvGraphicFramePr>
          <p:xfrm>
            <a:off x="3862" y="2241"/>
            <a:ext cx="1245" cy="20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36" name="Document" r:id="rId6" imgW="1976628" imgH="3200400" progId="Word.Document.8">
                    <p:embed/>
                  </p:oleObj>
                </mc:Choice>
                <mc:Fallback>
                  <p:oleObj name="Document" r:id="rId6" imgW="1976628" imgH="3200400" progId="Word.Document.8">
                    <p:embed/>
                    <p:pic>
                      <p:nvPicPr>
                        <p:cNvPr id="37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2" y="2241"/>
                          <a:ext cx="1245" cy="20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3864" y="1814"/>
              <a:ext cx="12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Comic Sans MS" charset="0"/>
                  <a:cs typeface="Tahoma" charset="0"/>
                </a:rPr>
                <a:t>Truth Table</a:t>
              </a:r>
            </a:p>
          </p:txBody>
        </p:sp>
      </p:grpSp>
      <p:sp>
        <p:nvSpPr>
          <p:cNvPr id="39" name="Rounded Rectangle 38"/>
          <p:cNvSpPr/>
          <p:nvPr/>
        </p:nvSpPr>
        <p:spPr bwMode="auto">
          <a:xfrm>
            <a:off x="6532880" y="3184674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6532880" y="3832374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>
            <a:off x="6532880" y="4756934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6532880" y="5107454"/>
            <a:ext cx="1752600" cy="30480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61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Multiplexer (MUX) Shortcuts</a:t>
            </a:r>
          </a:p>
        </p:txBody>
      </p:sp>
      <p:grpSp>
        <p:nvGrpSpPr>
          <p:cNvPr id="39938" name="Group 123"/>
          <p:cNvGrpSpPr>
            <a:grpSpLocks/>
          </p:cNvGrpSpPr>
          <p:nvPr/>
        </p:nvGrpSpPr>
        <p:grpSpPr bwMode="auto">
          <a:xfrm>
            <a:off x="-42863" y="3062288"/>
            <a:ext cx="2384426" cy="2135187"/>
            <a:chOff x="3669" y="2371"/>
            <a:chExt cx="1502" cy="1345"/>
          </a:xfrm>
        </p:grpSpPr>
        <p:grpSp>
          <p:nvGrpSpPr>
            <p:cNvPr id="40025" name="Group 124"/>
            <p:cNvGrpSpPr>
              <a:grpSpLocks/>
            </p:cNvGrpSpPr>
            <p:nvPr/>
          </p:nvGrpSpPr>
          <p:grpSpPr bwMode="auto">
            <a:xfrm>
              <a:off x="4273" y="2431"/>
              <a:ext cx="768" cy="1099"/>
              <a:chOff x="4080" y="2780"/>
              <a:chExt cx="768" cy="1099"/>
            </a:xfrm>
          </p:grpSpPr>
          <p:grpSp>
            <p:nvGrpSpPr>
              <p:cNvPr id="40029" name="Group 125"/>
              <p:cNvGrpSpPr>
                <a:grpSpLocks/>
              </p:cNvGrpSpPr>
              <p:nvPr/>
            </p:nvGrpSpPr>
            <p:grpSpPr bwMode="auto">
              <a:xfrm>
                <a:off x="4080" y="2780"/>
                <a:ext cx="383" cy="384"/>
                <a:chOff x="4080" y="2780"/>
                <a:chExt cx="383" cy="384"/>
              </a:xfrm>
            </p:grpSpPr>
            <p:sp>
              <p:nvSpPr>
                <p:cNvPr id="40066" name="AutoShape 126"/>
                <p:cNvSpPr>
                  <a:spLocks noChangeArrowheads="1"/>
                </p:cNvSpPr>
                <p:nvPr/>
              </p:nvSpPr>
              <p:spPr bwMode="auto">
                <a:xfrm rot="-5400000">
                  <a:off x="4080" y="2897"/>
                  <a:ext cx="384" cy="14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94 h 21600"/>
                    <a:gd name="T14" fmla="*/ 17100 w 21600"/>
                    <a:gd name="T15" fmla="*/ 1710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40067" name="Line 127"/>
                <p:cNvSpPr>
                  <a:spLocks noChangeShapeType="1"/>
                </p:cNvSpPr>
                <p:nvPr/>
              </p:nvSpPr>
              <p:spPr bwMode="auto">
                <a:xfrm flipH="1">
                  <a:off x="4080" y="2884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68" name="Line 128"/>
                <p:cNvSpPr>
                  <a:spLocks noChangeShapeType="1"/>
                </p:cNvSpPr>
                <p:nvPr/>
              </p:nvSpPr>
              <p:spPr bwMode="auto">
                <a:xfrm flipH="1">
                  <a:off x="4080" y="3059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69" name="Line 129"/>
                <p:cNvSpPr>
                  <a:spLocks noChangeShapeType="1"/>
                </p:cNvSpPr>
                <p:nvPr/>
              </p:nvSpPr>
              <p:spPr bwMode="auto">
                <a:xfrm flipH="1">
                  <a:off x="4346" y="2952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70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4155" y="2780"/>
                  <a:ext cx="187" cy="3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b="0">
                      <a:latin typeface="Tahoma" charset="0"/>
                      <a:cs typeface="Tahoma" charset="0"/>
                    </a:rPr>
                    <a:t>0</a:t>
                  </a:r>
                </a:p>
                <a:p>
                  <a:pPr algn="ctr"/>
                  <a:r>
                    <a:rPr lang="en-US" sz="1600" b="0">
                      <a:latin typeface="Tahoma" charset="0"/>
                      <a:cs typeface="Tahoma" charset="0"/>
                    </a:rPr>
                    <a:t>1</a:t>
                  </a:r>
                </a:p>
              </p:txBody>
            </p:sp>
          </p:grpSp>
          <p:sp>
            <p:nvSpPr>
              <p:cNvPr id="40030" name="Line 131"/>
              <p:cNvSpPr>
                <a:spLocks noChangeShapeType="1"/>
              </p:cNvSpPr>
              <p:nvPr/>
            </p:nvSpPr>
            <p:spPr bwMode="auto">
              <a:xfrm>
                <a:off x="4272" y="3106"/>
                <a:ext cx="0" cy="7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1" name="AutoShape 132"/>
              <p:cNvSpPr>
                <a:spLocks noChangeArrowheads="1"/>
              </p:cNvSpPr>
              <p:nvPr/>
            </p:nvSpPr>
            <p:spPr bwMode="auto">
              <a:xfrm rot="-5400000">
                <a:off x="4080" y="2897"/>
                <a:ext cx="384" cy="1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94 h 21600"/>
                  <a:gd name="T14" fmla="*/ 17100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032" name="Line 133"/>
              <p:cNvSpPr>
                <a:spLocks noChangeShapeType="1"/>
              </p:cNvSpPr>
              <p:nvPr/>
            </p:nvSpPr>
            <p:spPr bwMode="auto">
              <a:xfrm flipH="1">
                <a:off x="4080" y="2884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3" name="Line 134"/>
              <p:cNvSpPr>
                <a:spLocks noChangeShapeType="1"/>
              </p:cNvSpPr>
              <p:nvPr/>
            </p:nvSpPr>
            <p:spPr bwMode="auto">
              <a:xfrm flipH="1">
                <a:off x="4080" y="305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4" name="Line 135"/>
              <p:cNvSpPr>
                <a:spLocks noChangeShapeType="1"/>
              </p:cNvSpPr>
              <p:nvPr/>
            </p:nvSpPr>
            <p:spPr bwMode="auto">
              <a:xfrm flipH="1">
                <a:off x="4346" y="2952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5" name="Text Box 136"/>
              <p:cNvSpPr txBox="1">
                <a:spLocks noChangeArrowheads="1"/>
              </p:cNvSpPr>
              <p:nvPr/>
            </p:nvSpPr>
            <p:spPr bwMode="auto">
              <a:xfrm>
                <a:off x="4159" y="2812"/>
                <a:ext cx="22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3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l"/>
                <a:r>
                  <a:rPr lang="en-US" sz="1300" b="0">
                    <a:latin typeface="Tahoma" charset="0"/>
                    <a:cs typeface="Tahoma" charset="0"/>
                  </a:rPr>
                  <a:t>1</a:t>
                </a:r>
                <a:r>
                  <a:rPr lang="en-US" sz="1300" b="0" baseline="-25000">
                    <a:latin typeface="Tahoma" charset="0"/>
                    <a:cs typeface="Tahoma" charset="0"/>
                  </a:rPr>
                  <a:t>S</a:t>
                </a:r>
              </a:p>
            </p:txBody>
          </p:sp>
          <p:grpSp>
            <p:nvGrpSpPr>
              <p:cNvPr id="40036" name="Group 137"/>
              <p:cNvGrpSpPr>
                <a:grpSpLocks/>
              </p:cNvGrpSpPr>
              <p:nvPr/>
            </p:nvGrpSpPr>
            <p:grpSpPr bwMode="auto">
              <a:xfrm>
                <a:off x="4080" y="3251"/>
                <a:ext cx="383" cy="384"/>
                <a:chOff x="4080" y="2780"/>
                <a:chExt cx="383" cy="384"/>
              </a:xfrm>
            </p:grpSpPr>
            <p:sp>
              <p:nvSpPr>
                <p:cNvPr id="40061" name="AutoShape 138"/>
                <p:cNvSpPr>
                  <a:spLocks noChangeArrowheads="1"/>
                </p:cNvSpPr>
                <p:nvPr/>
              </p:nvSpPr>
              <p:spPr bwMode="auto">
                <a:xfrm rot="-5400000">
                  <a:off x="4080" y="2897"/>
                  <a:ext cx="384" cy="14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94 h 21600"/>
                    <a:gd name="T14" fmla="*/ 17100 w 21600"/>
                    <a:gd name="T15" fmla="*/ 1710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40062" name="Line 139"/>
                <p:cNvSpPr>
                  <a:spLocks noChangeShapeType="1"/>
                </p:cNvSpPr>
                <p:nvPr/>
              </p:nvSpPr>
              <p:spPr bwMode="auto">
                <a:xfrm flipH="1">
                  <a:off x="4080" y="2884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63" name="Line 140"/>
                <p:cNvSpPr>
                  <a:spLocks noChangeShapeType="1"/>
                </p:cNvSpPr>
                <p:nvPr/>
              </p:nvSpPr>
              <p:spPr bwMode="auto">
                <a:xfrm flipH="1">
                  <a:off x="4080" y="3059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64" name="Line 141"/>
                <p:cNvSpPr>
                  <a:spLocks noChangeShapeType="1"/>
                </p:cNvSpPr>
                <p:nvPr/>
              </p:nvSpPr>
              <p:spPr bwMode="auto">
                <a:xfrm flipH="1">
                  <a:off x="4346" y="2952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65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4155" y="2780"/>
                  <a:ext cx="187" cy="3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b="0">
                      <a:latin typeface="Tahoma" charset="0"/>
                      <a:cs typeface="Tahoma" charset="0"/>
                    </a:rPr>
                    <a:t>0</a:t>
                  </a:r>
                </a:p>
                <a:p>
                  <a:pPr algn="ctr"/>
                  <a:r>
                    <a:rPr lang="en-US" sz="1600" b="0">
                      <a:latin typeface="Tahoma" charset="0"/>
                      <a:cs typeface="Tahoma" charset="0"/>
                    </a:rPr>
                    <a:t>1</a:t>
                  </a:r>
                </a:p>
              </p:txBody>
            </p:sp>
          </p:grpSp>
          <p:sp>
            <p:nvSpPr>
              <p:cNvPr id="40037" name="Line 143"/>
              <p:cNvSpPr>
                <a:spLocks noChangeShapeType="1"/>
              </p:cNvSpPr>
              <p:nvPr/>
            </p:nvSpPr>
            <p:spPr bwMode="auto">
              <a:xfrm>
                <a:off x="4272" y="3577"/>
                <a:ext cx="0" cy="7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38" name="AutoShape 144"/>
              <p:cNvSpPr>
                <a:spLocks noChangeArrowheads="1"/>
              </p:cNvSpPr>
              <p:nvPr/>
            </p:nvSpPr>
            <p:spPr bwMode="auto">
              <a:xfrm rot="-5400000">
                <a:off x="4080" y="3368"/>
                <a:ext cx="384" cy="1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94 h 21600"/>
                  <a:gd name="T14" fmla="*/ 17100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039" name="Line 145"/>
              <p:cNvSpPr>
                <a:spLocks noChangeShapeType="1"/>
              </p:cNvSpPr>
              <p:nvPr/>
            </p:nvSpPr>
            <p:spPr bwMode="auto">
              <a:xfrm flipH="1">
                <a:off x="4080" y="3355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0" name="Line 146"/>
              <p:cNvSpPr>
                <a:spLocks noChangeShapeType="1"/>
              </p:cNvSpPr>
              <p:nvPr/>
            </p:nvSpPr>
            <p:spPr bwMode="auto">
              <a:xfrm flipH="1">
                <a:off x="4080" y="3530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1" name="Line 147"/>
              <p:cNvSpPr>
                <a:spLocks noChangeShapeType="1"/>
              </p:cNvSpPr>
              <p:nvPr/>
            </p:nvSpPr>
            <p:spPr bwMode="auto">
              <a:xfrm flipH="1">
                <a:off x="4346" y="3423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2" name="Text Box 148"/>
              <p:cNvSpPr txBox="1">
                <a:spLocks noChangeArrowheads="1"/>
              </p:cNvSpPr>
              <p:nvPr/>
            </p:nvSpPr>
            <p:spPr bwMode="auto">
              <a:xfrm>
                <a:off x="4159" y="3283"/>
                <a:ext cx="22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3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l"/>
                <a:r>
                  <a:rPr lang="en-US" sz="1300" b="0">
                    <a:latin typeface="Tahoma" charset="0"/>
                    <a:cs typeface="Tahoma" charset="0"/>
                  </a:rPr>
                  <a:t>1</a:t>
                </a:r>
                <a:r>
                  <a:rPr lang="en-US" sz="1300" b="0" baseline="-25000">
                    <a:latin typeface="Tahoma" charset="0"/>
                    <a:cs typeface="Tahoma" charset="0"/>
                  </a:rPr>
                  <a:t>S</a:t>
                </a:r>
              </a:p>
            </p:txBody>
          </p:sp>
          <p:grpSp>
            <p:nvGrpSpPr>
              <p:cNvPr id="40043" name="Group 149"/>
              <p:cNvGrpSpPr>
                <a:grpSpLocks/>
              </p:cNvGrpSpPr>
              <p:nvPr/>
            </p:nvGrpSpPr>
            <p:grpSpPr bwMode="auto">
              <a:xfrm>
                <a:off x="4465" y="3011"/>
                <a:ext cx="383" cy="384"/>
                <a:chOff x="4080" y="2780"/>
                <a:chExt cx="383" cy="384"/>
              </a:xfrm>
            </p:grpSpPr>
            <p:sp>
              <p:nvSpPr>
                <p:cNvPr id="40056" name="AutoShape 150"/>
                <p:cNvSpPr>
                  <a:spLocks noChangeArrowheads="1"/>
                </p:cNvSpPr>
                <p:nvPr/>
              </p:nvSpPr>
              <p:spPr bwMode="auto">
                <a:xfrm rot="-5400000">
                  <a:off x="4080" y="2897"/>
                  <a:ext cx="384" cy="149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494 h 21600"/>
                    <a:gd name="T14" fmla="*/ 17100 w 21600"/>
                    <a:gd name="T15" fmla="*/ 17106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en-US"/>
                </a:p>
              </p:txBody>
            </p:sp>
            <p:sp>
              <p:nvSpPr>
                <p:cNvPr id="40057" name="Line 151"/>
                <p:cNvSpPr>
                  <a:spLocks noChangeShapeType="1"/>
                </p:cNvSpPr>
                <p:nvPr/>
              </p:nvSpPr>
              <p:spPr bwMode="auto">
                <a:xfrm flipH="1">
                  <a:off x="4080" y="2884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8" name="Line 152"/>
                <p:cNvSpPr>
                  <a:spLocks noChangeShapeType="1"/>
                </p:cNvSpPr>
                <p:nvPr/>
              </p:nvSpPr>
              <p:spPr bwMode="auto">
                <a:xfrm flipH="1">
                  <a:off x="4080" y="3059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59" name="Line 153"/>
                <p:cNvSpPr>
                  <a:spLocks noChangeShapeType="1"/>
                </p:cNvSpPr>
                <p:nvPr/>
              </p:nvSpPr>
              <p:spPr bwMode="auto">
                <a:xfrm flipH="1">
                  <a:off x="4346" y="2952"/>
                  <a:ext cx="1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060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4155" y="2780"/>
                  <a:ext cx="187" cy="3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sz="1600" b="0">
                      <a:latin typeface="Tahoma" charset="0"/>
                      <a:cs typeface="Tahoma" charset="0"/>
                    </a:rPr>
                    <a:t>0</a:t>
                  </a:r>
                </a:p>
                <a:p>
                  <a:pPr algn="ctr"/>
                  <a:r>
                    <a:rPr lang="en-US" sz="1600" b="0">
                      <a:latin typeface="Tahoma" charset="0"/>
                      <a:cs typeface="Tahoma" charset="0"/>
                    </a:rPr>
                    <a:t>1</a:t>
                  </a:r>
                </a:p>
              </p:txBody>
            </p:sp>
          </p:grpSp>
          <p:sp>
            <p:nvSpPr>
              <p:cNvPr id="40044" name="Line 155"/>
              <p:cNvSpPr>
                <a:spLocks noChangeShapeType="1"/>
              </p:cNvSpPr>
              <p:nvPr/>
            </p:nvSpPr>
            <p:spPr bwMode="auto">
              <a:xfrm>
                <a:off x="4657" y="3337"/>
                <a:ext cx="0" cy="7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5" name="AutoShape 156"/>
              <p:cNvSpPr>
                <a:spLocks noChangeArrowheads="1"/>
              </p:cNvSpPr>
              <p:nvPr/>
            </p:nvSpPr>
            <p:spPr bwMode="auto">
              <a:xfrm rot="-5400000">
                <a:off x="4465" y="3128"/>
                <a:ext cx="384" cy="1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94 h 21600"/>
                  <a:gd name="T14" fmla="*/ 17100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046" name="Line 157"/>
              <p:cNvSpPr>
                <a:spLocks noChangeShapeType="1"/>
              </p:cNvSpPr>
              <p:nvPr/>
            </p:nvSpPr>
            <p:spPr bwMode="auto">
              <a:xfrm flipH="1">
                <a:off x="4465" y="3115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7" name="Line 158"/>
              <p:cNvSpPr>
                <a:spLocks noChangeShapeType="1"/>
              </p:cNvSpPr>
              <p:nvPr/>
            </p:nvSpPr>
            <p:spPr bwMode="auto">
              <a:xfrm flipH="1">
                <a:off x="4465" y="3290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8" name="Line 159"/>
              <p:cNvSpPr>
                <a:spLocks noChangeShapeType="1"/>
              </p:cNvSpPr>
              <p:nvPr/>
            </p:nvSpPr>
            <p:spPr bwMode="auto">
              <a:xfrm flipH="1">
                <a:off x="4731" y="3183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49" name="Text Box 160"/>
              <p:cNvSpPr txBox="1">
                <a:spLocks noChangeArrowheads="1"/>
              </p:cNvSpPr>
              <p:nvPr/>
            </p:nvSpPr>
            <p:spPr bwMode="auto">
              <a:xfrm>
                <a:off x="4544" y="3043"/>
                <a:ext cx="22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3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l"/>
                <a:r>
                  <a:rPr lang="en-US" sz="1300" b="0">
                    <a:latin typeface="Tahoma" charset="0"/>
                    <a:cs typeface="Tahoma" charset="0"/>
                  </a:rPr>
                  <a:t>1</a:t>
                </a:r>
                <a:r>
                  <a:rPr lang="en-US" sz="1300" b="0" baseline="-25000">
                    <a:latin typeface="Tahoma" charset="0"/>
                    <a:cs typeface="Tahoma" charset="0"/>
                  </a:rPr>
                  <a:t>S</a:t>
                </a:r>
              </a:p>
            </p:txBody>
          </p:sp>
          <p:sp>
            <p:nvSpPr>
              <p:cNvPr id="40050" name="Line 161"/>
              <p:cNvSpPr>
                <a:spLocks noChangeShapeType="1"/>
              </p:cNvSpPr>
              <p:nvPr/>
            </p:nvSpPr>
            <p:spPr bwMode="auto">
              <a:xfrm>
                <a:off x="4463" y="2952"/>
                <a:ext cx="2" cy="15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1" name="Line 162"/>
              <p:cNvSpPr>
                <a:spLocks noChangeShapeType="1"/>
              </p:cNvSpPr>
              <p:nvPr/>
            </p:nvSpPr>
            <p:spPr bwMode="auto">
              <a:xfrm>
                <a:off x="4463" y="3290"/>
                <a:ext cx="3" cy="1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2" name="Line 163"/>
              <p:cNvSpPr>
                <a:spLocks noChangeShapeType="1"/>
              </p:cNvSpPr>
              <p:nvPr/>
            </p:nvSpPr>
            <p:spPr bwMode="auto">
              <a:xfrm>
                <a:off x="4272" y="3168"/>
                <a:ext cx="107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3" name="Line 164"/>
              <p:cNvSpPr>
                <a:spLocks noChangeShapeType="1"/>
              </p:cNvSpPr>
              <p:nvPr/>
            </p:nvSpPr>
            <p:spPr bwMode="auto">
              <a:xfrm>
                <a:off x="4272" y="3635"/>
                <a:ext cx="107" cy="10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4" name="Line 165"/>
              <p:cNvSpPr>
                <a:spLocks noChangeShapeType="1"/>
              </p:cNvSpPr>
              <p:nvPr/>
            </p:nvSpPr>
            <p:spPr bwMode="auto">
              <a:xfrm>
                <a:off x="4379" y="3277"/>
                <a:ext cx="0" cy="60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55" name="Line 166"/>
              <p:cNvSpPr>
                <a:spLocks noChangeShapeType="1"/>
              </p:cNvSpPr>
              <p:nvPr/>
            </p:nvSpPr>
            <p:spPr bwMode="auto">
              <a:xfrm>
                <a:off x="4657" y="3395"/>
                <a:ext cx="0" cy="4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026" name="Text Box 167"/>
            <p:cNvSpPr txBox="1">
              <a:spLocks noChangeArrowheads="1"/>
            </p:cNvSpPr>
            <p:nvPr/>
          </p:nvSpPr>
          <p:spPr bwMode="auto">
            <a:xfrm>
              <a:off x="3669" y="2371"/>
              <a:ext cx="658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  <a:cs typeface="Tahoma" charset="0"/>
                </a:rPr>
                <a:t>I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0</a:t>
              </a:r>
              <a:endParaRPr lang="en-US" sz="1600" b="0">
                <a:latin typeface="Tahoma" charset="0"/>
                <a:cs typeface="Tahoma" charset="0"/>
              </a:endParaRPr>
            </a:p>
            <a:p>
              <a:r>
                <a:rPr lang="en-US" sz="1600" b="0">
                  <a:latin typeface="Tahoma" charset="0"/>
                  <a:cs typeface="Tahoma" charset="0"/>
                </a:rPr>
                <a:t>I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1</a:t>
              </a:r>
            </a:p>
            <a:p>
              <a:endParaRPr lang="en-US" sz="1600" b="0">
                <a:latin typeface="Tahoma" charset="0"/>
                <a:cs typeface="Tahoma" charset="0"/>
              </a:endParaRPr>
            </a:p>
            <a:p>
              <a:r>
                <a:rPr lang="en-US" sz="1600" b="0">
                  <a:latin typeface="Tahoma" charset="0"/>
                  <a:cs typeface="Tahoma" charset="0"/>
                </a:rPr>
                <a:t>I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2</a:t>
              </a:r>
              <a:endParaRPr lang="en-US" sz="1600" b="0">
                <a:latin typeface="Tahoma" charset="0"/>
                <a:cs typeface="Tahoma" charset="0"/>
              </a:endParaRPr>
            </a:p>
            <a:p>
              <a:r>
                <a:rPr lang="en-US" sz="1600" b="0">
                  <a:latin typeface="Tahoma" charset="0"/>
                  <a:cs typeface="Tahoma" charset="0"/>
                </a:rPr>
                <a:t>I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3</a:t>
              </a:r>
            </a:p>
          </p:txBody>
        </p:sp>
        <p:sp>
          <p:nvSpPr>
            <p:cNvPr id="40027" name="Text Box 168"/>
            <p:cNvSpPr txBox="1">
              <a:spLocks noChangeArrowheads="1"/>
            </p:cNvSpPr>
            <p:nvPr/>
          </p:nvSpPr>
          <p:spPr bwMode="auto">
            <a:xfrm>
              <a:off x="4980" y="2668"/>
              <a:ext cx="19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  <a:cs typeface="Tahoma" charset="0"/>
                </a:rPr>
                <a:t>Y</a:t>
              </a:r>
            </a:p>
          </p:txBody>
        </p:sp>
        <p:sp>
          <p:nvSpPr>
            <p:cNvPr id="40028" name="Text Box 169"/>
            <p:cNvSpPr txBox="1">
              <a:spLocks noChangeArrowheads="1"/>
            </p:cNvSpPr>
            <p:nvPr/>
          </p:nvSpPr>
          <p:spPr bwMode="auto">
            <a:xfrm>
              <a:off x="4452" y="3503"/>
              <a:ext cx="51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  <a:cs typeface="Tahoma" charset="0"/>
                </a:rPr>
                <a:t>S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0</a:t>
              </a:r>
              <a:r>
                <a:rPr lang="en-US" sz="1600" b="0">
                  <a:latin typeface="Tahoma" charset="0"/>
                  <a:cs typeface="Tahoma" charset="0"/>
                </a:rPr>
                <a:t>    S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1</a:t>
              </a:r>
            </a:p>
          </p:txBody>
        </p:sp>
      </p:grpSp>
      <p:sp>
        <p:nvSpPr>
          <p:cNvPr id="39939" name="Text Box 170"/>
          <p:cNvSpPr txBox="1">
            <a:spLocks noChangeArrowheads="1"/>
          </p:cNvSpPr>
          <p:nvPr/>
        </p:nvSpPr>
        <p:spPr bwMode="auto">
          <a:xfrm>
            <a:off x="228600" y="2133600"/>
            <a:ext cx="2762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800" b="0">
                <a:latin typeface="Tahoma" charset="0"/>
                <a:cs typeface="Tahoma" charset="0"/>
              </a:rPr>
              <a:t>A 4-input Mux</a:t>
            </a:r>
            <a:br>
              <a:rPr lang="en-US" sz="1800" b="0">
                <a:latin typeface="Tahoma" charset="0"/>
                <a:cs typeface="Tahoma" charset="0"/>
              </a:rPr>
            </a:br>
            <a:r>
              <a:rPr lang="en-US" sz="1800" b="0">
                <a:latin typeface="Tahoma" charset="0"/>
                <a:cs typeface="Tahoma" charset="0"/>
              </a:rPr>
              <a:t>(implemented as a tree)</a:t>
            </a:r>
          </a:p>
        </p:txBody>
      </p:sp>
      <p:grpSp>
        <p:nvGrpSpPr>
          <p:cNvPr id="7" name="Group 273"/>
          <p:cNvGrpSpPr>
            <a:grpSpLocks/>
          </p:cNvGrpSpPr>
          <p:nvPr/>
        </p:nvGrpSpPr>
        <p:grpSpPr bwMode="auto">
          <a:xfrm>
            <a:off x="4835525" y="2314575"/>
            <a:ext cx="1308100" cy="3630613"/>
            <a:chOff x="3374" y="1458"/>
            <a:chExt cx="824" cy="2287"/>
          </a:xfrm>
        </p:grpSpPr>
        <p:grpSp>
          <p:nvGrpSpPr>
            <p:cNvPr id="39965" name="Group 173"/>
            <p:cNvGrpSpPr>
              <a:grpSpLocks/>
            </p:cNvGrpSpPr>
            <p:nvPr/>
          </p:nvGrpSpPr>
          <p:grpSpPr bwMode="auto">
            <a:xfrm>
              <a:off x="3606" y="2460"/>
              <a:ext cx="383" cy="384"/>
              <a:chOff x="4080" y="2780"/>
              <a:chExt cx="383" cy="384"/>
            </a:xfrm>
          </p:grpSpPr>
          <p:sp>
            <p:nvSpPr>
              <p:cNvPr id="40020" name="AutoShape 174"/>
              <p:cNvSpPr>
                <a:spLocks noChangeArrowheads="1"/>
              </p:cNvSpPr>
              <p:nvPr/>
            </p:nvSpPr>
            <p:spPr bwMode="auto">
              <a:xfrm rot="-5400000">
                <a:off x="4080" y="2897"/>
                <a:ext cx="384" cy="1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94 h 21600"/>
                  <a:gd name="T14" fmla="*/ 17100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021" name="Line 175"/>
              <p:cNvSpPr>
                <a:spLocks noChangeShapeType="1"/>
              </p:cNvSpPr>
              <p:nvPr/>
            </p:nvSpPr>
            <p:spPr bwMode="auto">
              <a:xfrm flipH="1">
                <a:off x="4080" y="2884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2" name="Line 176"/>
              <p:cNvSpPr>
                <a:spLocks noChangeShapeType="1"/>
              </p:cNvSpPr>
              <p:nvPr/>
            </p:nvSpPr>
            <p:spPr bwMode="auto">
              <a:xfrm flipH="1">
                <a:off x="4080" y="305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3" name="Line 177"/>
              <p:cNvSpPr>
                <a:spLocks noChangeShapeType="1"/>
              </p:cNvSpPr>
              <p:nvPr/>
            </p:nvSpPr>
            <p:spPr bwMode="auto">
              <a:xfrm flipH="1">
                <a:off x="4346" y="2952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24" name="Text Box 178"/>
              <p:cNvSpPr txBox="1">
                <a:spLocks noChangeArrowheads="1"/>
              </p:cNvSpPr>
              <p:nvPr/>
            </p:nvSpPr>
            <p:spPr bwMode="auto">
              <a:xfrm>
                <a:off x="4155" y="2780"/>
                <a:ext cx="187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</p:grpSp>
        <p:sp>
          <p:nvSpPr>
            <p:cNvPr id="39966" name="Line 179"/>
            <p:cNvSpPr>
              <a:spLocks noChangeShapeType="1"/>
            </p:cNvSpPr>
            <p:nvPr/>
          </p:nvSpPr>
          <p:spPr bwMode="auto">
            <a:xfrm>
              <a:off x="3798" y="2786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7" name="AutoShape 180"/>
            <p:cNvSpPr>
              <a:spLocks noChangeArrowheads="1"/>
            </p:cNvSpPr>
            <p:nvPr/>
          </p:nvSpPr>
          <p:spPr bwMode="auto">
            <a:xfrm rot="-5400000">
              <a:off x="3606" y="2577"/>
              <a:ext cx="384" cy="14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94 h 21600"/>
                <a:gd name="T14" fmla="*/ 17100 w 21600"/>
                <a:gd name="T15" fmla="*/ 17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9968" name="Line 181"/>
            <p:cNvSpPr>
              <a:spLocks noChangeShapeType="1"/>
            </p:cNvSpPr>
            <p:nvPr/>
          </p:nvSpPr>
          <p:spPr bwMode="auto">
            <a:xfrm flipH="1">
              <a:off x="3606" y="2564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9" name="Line 182"/>
            <p:cNvSpPr>
              <a:spLocks noChangeShapeType="1"/>
            </p:cNvSpPr>
            <p:nvPr/>
          </p:nvSpPr>
          <p:spPr bwMode="auto">
            <a:xfrm flipH="1">
              <a:off x="3606" y="2739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0" name="Line 183"/>
            <p:cNvSpPr>
              <a:spLocks noChangeShapeType="1"/>
            </p:cNvSpPr>
            <p:nvPr/>
          </p:nvSpPr>
          <p:spPr bwMode="auto">
            <a:xfrm flipH="1">
              <a:off x="3872" y="2632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1" name="Text Box 184"/>
            <p:cNvSpPr txBox="1">
              <a:spLocks noChangeArrowheads="1"/>
            </p:cNvSpPr>
            <p:nvPr/>
          </p:nvSpPr>
          <p:spPr bwMode="auto">
            <a:xfrm>
              <a:off x="3685" y="2492"/>
              <a:ext cx="2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0</a:t>
              </a:r>
            </a:p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1</a:t>
              </a:r>
              <a:r>
                <a:rPr lang="en-US" sz="1300" b="0" baseline="-25000">
                  <a:latin typeface="Tahoma" charset="0"/>
                  <a:cs typeface="Tahoma" charset="0"/>
                </a:rPr>
                <a:t>S</a:t>
              </a:r>
            </a:p>
          </p:txBody>
        </p:sp>
        <p:grpSp>
          <p:nvGrpSpPr>
            <p:cNvPr id="39972" name="Group 185"/>
            <p:cNvGrpSpPr>
              <a:grpSpLocks/>
            </p:cNvGrpSpPr>
            <p:nvPr/>
          </p:nvGrpSpPr>
          <p:grpSpPr bwMode="auto">
            <a:xfrm>
              <a:off x="3606" y="2931"/>
              <a:ext cx="383" cy="384"/>
              <a:chOff x="4080" y="2780"/>
              <a:chExt cx="383" cy="384"/>
            </a:xfrm>
          </p:grpSpPr>
          <p:sp>
            <p:nvSpPr>
              <p:cNvPr id="40015" name="AutoShape 186"/>
              <p:cNvSpPr>
                <a:spLocks noChangeArrowheads="1"/>
              </p:cNvSpPr>
              <p:nvPr/>
            </p:nvSpPr>
            <p:spPr bwMode="auto">
              <a:xfrm rot="-5400000">
                <a:off x="4080" y="2897"/>
                <a:ext cx="384" cy="1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94 h 21600"/>
                  <a:gd name="T14" fmla="*/ 17100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016" name="Line 187"/>
              <p:cNvSpPr>
                <a:spLocks noChangeShapeType="1"/>
              </p:cNvSpPr>
              <p:nvPr/>
            </p:nvSpPr>
            <p:spPr bwMode="auto">
              <a:xfrm flipH="1">
                <a:off x="4080" y="2884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7" name="Line 188"/>
              <p:cNvSpPr>
                <a:spLocks noChangeShapeType="1"/>
              </p:cNvSpPr>
              <p:nvPr/>
            </p:nvSpPr>
            <p:spPr bwMode="auto">
              <a:xfrm flipH="1">
                <a:off x="4080" y="305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8" name="Line 189"/>
              <p:cNvSpPr>
                <a:spLocks noChangeShapeType="1"/>
              </p:cNvSpPr>
              <p:nvPr/>
            </p:nvSpPr>
            <p:spPr bwMode="auto">
              <a:xfrm flipH="1">
                <a:off x="4346" y="2952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9" name="Text Box 190"/>
              <p:cNvSpPr txBox="1">
                <a:spLocks noChangeArrowheads="1"/>
              </p:cNvSpPr>
              <p:nvPr/>
            </p:nvSpPr>
            <p:spPr bwMode="auto">
              <a:xfrm>
                <a:off x="4155" y="2780"/>
                <a:ext cx="187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</p:grpSp>
        <p:sp>
          <p:nvSpPr>
            <p:cNvPr id="39973" name="Line 191"/>
            <p:cNvSpPr>
              <a:spLocks noChangeShapeType="1"/>
            </p:cNvSpPr>
            <p:nvPr/>
          </p:nvSpPr>
          <p:spPr bwMode="auto">
            <a:xfrm>
              <a:off x="3798" y="3257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4" name="AutoShape 192"/>
            <p:cNvSpPr>
              <a:spLocks noChangeArrowheads="1"/>
            </p:cNvSpPr>
            <p:nvPr/>
          </p:nvSpPr>
          <p:spPr bwMode="auto">
            <a:xfrm rot="-5400000">
              <a:off x="3606" y="3048"/>
              <a:ext cx="384" cy="14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94 h 21600"/>
                <a:gd name="T14" fmla="*/ 17100 w 21600"/>
                <a:gd name="T15" fmla="*/ 17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9975" name="Line 193"/>
            <p:cNvSpPr>
              <a:spLocks noChangeShapeType="1"/>
            </p:cNvSpPr>
            <p:nvPr/>
          </p:nvSpPr>
          <p:spPr bwMode="auto">
            <a:xfrm flipH="1">
              <a:off x="3606" y="3035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Line 194"/>
            <p:cNvSpPr>
              <a:spLocks noChangeShapeType="1"/>
            </p:cNvSpPr>
            <p:nvPr/>
          </p:nvSpPr>
          <p:spPr bwMode="auto">
            <a:xfrm flipH="1">
              <a:off x="3606" y="3210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7" name="Line 195"/>
            <p:cNvSpPr>
              <a:spLocks noChangeShapeType="1"/>
            </p:cNvSpPr>
            <p:nvPr/>
          </p:nvSpPr>
          <p:spPr bwMode="auto">
            <a:xfrm flipH="1">
              <a:off x="3872" y="3103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8" name="Text Box 196"/>
            <p:cNvSpPr txBox="1">
              <a:spLocks noChangeArrowheads="1"/>
            </p:cNvSpPr>
            <p:nvPr/>
          </p:nvSpPr>
          <p:spPr bwMode="auto">
            <a:xfrm>
              <a:off x="3685" y="2963"/>
              <a:ext cx="2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0</a:t>
              </a:r>
            </a:p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1</a:t>
              </a:r>
              <a:r>
                <a:rPr lang="en-US" sz="1300" b="0" baseline="-25000">
                  <a:latin typeface="Tahoma" charset="0"/>
                  <a:cs typeface="Tahoma" charset="0"/>
                </a:rPr>
                <a:t>S</a:t>
              </a:r>
            </a:p>
          </p:txBody>
        </p:sp>
        <p:sp>
          <p:nvSpPr>
            <p:cNvPr id="39979" name="Line 211"/>
            <p:cNvSpPr>
              <a:spLocks noChangeShapeType="1"/>
            </p:cNvSpPr>
            <p:nvPr/>
          </p:nvSpPr>
          <p:spPr bwMode="auto">
            <a:xfrm>
              <a:off x="3798" y="2848"/>
              <a:ext cx="107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0" name="Line 212"/>
            <p:cNvSpPr>
              <a:spLocks noChangeShapeType="1"/>
            </p:cNvSpPr>
            <p:nvPr/>
          </p:nvSpPr>
          <p:spPr bwMode="auto">
            <a:xfrm>
              <a:off x="3798" y="3315"/>
              <a:ext cx="107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Line 213"/>
            <p:cNvSpPr>
              <a:spLocks noChangeShapeType="1"/>
            </p:cNvSpPr>
            <p:nvPr/>
          </p:nvSpPr>
          <p:spPr bwMode="auto">
            <a:xfrm>
              <a:off x="3905" y="2015"/>
              <a:ext cx="0" cy="1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2" name="Text Box 215"/>
            <p:cNvSpPr txBox="1">
              <a:spLocks noChangeArrowheads="1"/>
            </p:cNvSpPr>
            <p:nvPr/>
          </p:nvSpPr>
          <p:spPr bwMode="auto">
            <a:xfrm>
              <a:off x="3374" y="2400"/>
              <a:ext cx="249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A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2</a:t>
              </a:r>
              <a:endParaRPr lang="en-US" sz="1600" b="0">
                <a:latin typeface="Tahoma" charset="0"/>
                <a:cs typeface="Tahoma" charset="0"/>
              </a:endParaRPr>
            </a:p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B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2</a:t>
              </a:r>
            </a:p>
            <a:p>
              <a:pPr algn="l"/>
              <a:endParaRPr lang="en-US" sz="1600" b="0">
                <a:latin typeface="Tahoma" charset="0"/>
                <a:cs typeface="Tahoma" charset="0"/>
              </a:endParaRPr>
            </a:p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A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3</a:t>
              </a:r>
              <a:endParaRPr lang="en-US" sz="1600" b="0">
                <a:latin typeface="Tahoma" charset="0"/>
                <a:cs typeface="Tahoma" charset="0"/>
              </a:endParaRPr>
            </a:p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B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3</a:t>
              </a:r>
            </a:p>
          </p:txBody>
        </p:sp>
        <p:sp>
          <p:nvSpPr>
            <p:cNvPr id="39983" name="Text Box 216"/>
            <p:cNvSpPr txBox="1">
              <a:spLocks noChangeArrowheads="1"/>
            </p:cNvSpPr>
            <p:nvPr/>
          </p:nvSpPr>
          <p:spPr bwMode="auto">
            <a:xfrm>
              <a:off x="3960" y="1536"/>
              <a:ext cx="2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Y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0</a:t>
              </a:r>
            </a:p>
          </p:txBody>
        </p:sp>
        <p:sp>
          <p:nvSpPr>
            <p:cNvPr id="39984" name="Text Box 217"/>
            <p:cNvSpPr txBox="1">
              <a:spLocks noChangeArrowheads="1"/>
            </p:cNvSpPr>
            <p:nvPr/>
          </p:nvSpPr>
          <p:spPr bwMode="auto">
            <a:xfrm>
              <a:off x="3823" y="3532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S</a:t>
              </a:r>
              <a:endParaRPr lang="en-US" sz="1600" b="0" baseline="-25000">
                <a:latin typeface="Tahoma" charset="0"/>
                <a:cs typeface="Tahoma" charset="0"/>
              </a:endParaRPr>
            </a:p>
          </p:txBody>
        </p:sp>
        <p:grpSp>
          <p:nvGrpSpPr>
            <p:cNvPr id="39985" name="Group 218"/>
            <p:cNvGrpSpPr>
              <a:grpSpLocks/>
            </p:cNvGrpSpPr>
            <p:nvPr/>
          </p:nvGrpSpPr>
          <p:grpSpPr bwMode="auto">
            <a:xfrm>
              <a:off x="3614" y="1518"/>
              <a:ext cx="383" cy="384"/>
              <a:chOff x="4080" y="2780"/>
              <a:chExt cx="383" cy="384"/>
            </a:xfrm>
          </p:grpSpPr>
          <p:sp>
            <p:nvSpPr>
              <p:cNvPr id="40010" name="AutoShape 219"/>
              <p:cNvSpPr>
                <a:spLocks noChangeArrowheads="1"/>
              </p:cNvSpPr>
              <p:nvPr/>
            </p:nvSpPr>
            <p:spPr bwMode="auto">
              <a:xfrm rot="-5400000">
                <a:off x="4080" y="2897"/>
                <a:ext cx="384" cy="1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94 h 21600"/>
                  <a:gd name="T14" fmla="*/ 17100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011" name="Line 220"/>
              <p:cNvSpPr>
                <a:spLocks noChangeShapeType="1"/>
              </p:cNvSpPr>
              <p:nvPr/>
            </p:nvSpPr>
            <p:spPr bwMode="auto">
              <a:xfrm flipH="1">
                <a:off x="4080" y="2884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2" name="Line 221"/>
              <p:cNvSpPr>
                <a:spLocks noChangeShapeType="1"/>
              </p:cNvSpPr>
              <p:nvPr/>
            </p:nvSpPr>
            <p:spPr bwMode="auto">
              <a:xfrm flipH="1">
                <a:off x="4080" y="305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3" name="Line 222"/>
              <p:cNvSpPr>
                <a:spLocks noChangeShapeType="1"/>
              </p:cNvSpPr>
              <p:nvPr/>
            </p:nvSpPr>
            <p:spPr bwMode="auto">
              <a:xfrm flipH="1">
                <a:off x="4346" y="2952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14" name="Text Box 223"/>
              <p:cNvSpPr txBox="1">
                <a:spLocks noChangeArrowheads="1"/>
              </p:cNvSpPr>
              <p:nvPr/>
            </p:nvSpPr>
            <p:spPr bwMode="auto">
              <a:xfrm>
                <a:off x="4155" y="2780"/>
                <a:ext cx="187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</p:grpSp>
        <p:sp>
          <p:nvSpPr>
            <p:cNvPr id="39986" name="Line 224"/>
            <p:cNvSpPr>
              <a:spLocks noChangeShapeType="1"/>
            </p:cNvSpPr>
            <p:nvPr/>
          </p:nvSpPr>
          <p:spPr bwMode="auto">
            <a:xfrm>
              <a:off x="3806" y="1844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7" name="AutoShape 225"/>
            <p:cNvSpPr>
              <a:spLocks noChangeArrowheads="1"/>
            </p:cNvSpPr>
            <p:nvPr/>
          </p:nvSpPr>
          <p:spPr bwMode="auto">
            <a:xfrm rot="-5400000">
              <a:off x="3614" y="1635"/>
              <a:ext cx="384" cy="14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94 h 21600"/>
                <a:gd name="T14" fmla="*/ 17100 w 21600"/>
                <a:gd name="T15" fmla="*/ 17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9988" name="Line 226"/>
            <p:cNvSpPr>
              <a:spLocks noChangeShapeType="1"/>
            </p:cNvSpPr>
            <p:nvPr/>
          </p:nvSpPr>
          <p:spPr bwMode="auto">
            <a:xfrm flipH="1">
              <a:off x="3614" y="1622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9" name="Line 227"/>
            <p:cNvSpPr>
              <a:spLocks noChangeShapeType="1"/>
            </p:cNvSpPr>
            <p:nvPr/>
          </p:nvSpPr>
          <p:spPr bwMode="auto">
            <a:xfrm flipH="1">
              <a:off x="3614" y="1797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0" name="Line 228"/>
            <p:cNvSpPr>
              <a:spLocks noChangeShapeType="1"/>
            </p:cNvSpPr>
            <p:nvPr/>
          </p:nvSpPr>
          <p:spPr bwMode="auto">
            <a:xfrm flipH="1">
              <a:off x="3880" y="1690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1" name="Text Box 229"/>
            <p:cNvSpPr txBox="1">
              <a:spLocks noChangeArrowheads="1"/>
            </p:cNvSpPr>
            <p:nvPr/>
          </p:nvSpPr>
          <p:spPr bwMode="auto">
            <a:xfrm>
              <a:off x="3693" y="1550"/>
              <a:ext cx="2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0</a:t>
              </a:r>
            </a:p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1</a:t>
              </a:r>
              <a:r>
                <a:rPr lang="en-US" sz="1300" b="0" baseline="-25000">
                  <a:latin typeface="Tahoma" charset="0"/>
                  <a:cs typeface="Tahoma" charset="0"/>
                </a:rPr>
                <a:t>S</a:t>
              </a:r>
            </a:p>
          </p:txBody>
        </p:sp>
        <p:grpSp>
          <p:nvGrpSpPr>
            <p:cNvPr id="39992" name="Group 230"/>
            <p:cNvGrpSpPr>
              <a:grpSpLocks/>
            </p:cNvGrpSpPr>
            <p:nvPr/>
          </p:nvGrpSpPr>
          <p:grpSpPr bwMode="auto">
            <a:xfrm>
              <a:off x="3614" y="1989"/>
              <a:ext cx="383" cy="384"/>
              <a:chOff x="4080" y="2780"/>
              <a:chExt cx="383" cy="384"/>
            </a:xfrm>
          </p:grpSpPr>
          <p:sp>
            <p:nvSpPr>
              <p:cNvPr id="40005" name="AutoShape 231"/>
              <p:cNvSpPr>
                <a:spLocks noChangeArrowheads="1"/>
              </p:cNvSpPr>
              <p:nvPr/>
            </p:nvSpPr>
            <p:spPr bwMode="auto">
              <a:xfrm rot="-5400000">
                <a:off x="4080" y="2897"/>
                <a:ext cx="384" cy="14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494 h 21600"/>
                  <a:gd name="T14" fmla="*/ 17100 w 21600"/>
                  <a:gd name="T15" fmla="*/ 171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006" name="Line 232"/>
              <p:cNvSpPr>
                <a:spLocks noChangeShapeType="1"/>
              </p:cNvSpPr>
              <p:nvPr/>
            </p:nvSpPr>
            <p:spPr bwMode="auto">
              <a:xfrm flipH="1">
                <a:off x="4080" y="2884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7" name="Line 233"/>
              <p:cNvSpPr>
                <a:spLocks noChangeShapeType="1"/>
              </p:cNvSpPr>
              <p:nvPr/>
            </p:nvSpPr>
            <p:spPr bwMode="auto">
              <a:xfrm flipH="1">
                <a:off x="4080" y="305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8" name="Line 234"/>
              <p:cNvSpPr>
                <a:spLocks noChangeShapeType="1"/>
              </p:cNvSpPr>
              <p:nvPr/>
            </p:nvSpPr>
            <p:spPr bwMode="auto">
              <a:xfrm flipH="1">
                <a:off x="4346" y="2952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09" name="Text Box 235"/>
              <p:cNvSpPr txBox="1">
                <a:spLocks noChangeArrowheads="1"/>
              </p:cNvSpPr>
              <p:nvPr/>
            </p:nvSpPr>
            <p:spPr bwMode="auto">
              <a:xfrm>
                <a:off x="4155" y="2780"/>
                <a:ext cx="187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0</a:t>
                </a:r>
              </a:p>
              <a:p>
                <a:pPr algn="l"/>
                <a:r>
                  <a:rPr lang="en-US" sz="1600" b="0">
                    <a:latin typeface="Tahoma" charset="0"/>
                    <a:cs typeface="Tahoma" charset="0"/>
                  </a:rPr>
                  <a:t>1</a:t>
                </a:r>
              </a:p>
            </p:txBody>
          </p:sp>
        </p:grpSp>
        <p:sp>
          <p:nvSpPr>
            <p:cNvPr id="39993" name="Line 236"/>
            <p:cNvSpPr>
              <a:spLocks noChangeShapeType="1"/>
            </p:cNvSpPr>
            <p:nvPr/>
          </p:nvSpPr>
          <p:spPr bwMode="auto">
            <a:xfrm>
              <a:off x="3806" y="2315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4" name="AutoShape 237"/>
            <p:cNvSpPr>
              <a:spLocks noChangeArrowheads="1"/>
            </p:cNvSpPr>
            <p:nvPr/>
          </p:nvSpPr>
          <p:spPr bwMode="auto">
            <a:xfrm rot="-5400000">
              <a:off x="3614" y="2106"/>
              <a:ext cx="384" cy="14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94 h 21600"/>
                <a:gd name="T14" fmla="*/ 17100 w 21600"/>
                <a:gd name="T15" fmla="*/ 1710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39995" name="Line 238"/>
            <p:cNvSpPr>
              <a:spLocks noChangeShapeType="1"/>
            </p:cNvSpPr>
            <p:nvPr/>
          </p:nvSpPr>
          <p:spPr bwMode="auto">
            <a:xfrm flipH="1">
              <a:off x="3614" y="2093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6" name="Line 239"/>
            <p:cNvSpPr>
              <a:spLocks noChangeShapeType="1"/>
            </p:cNvSpPr>
            <p:nvPr/>
          </p:nvSpPr>
          <p:spPr bwMode="auto">
            <a:xfrm flipH="1">
              <a:off x="3614" y="2268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7" name="Line 240"/>
            <p:cNvSpPr>
              <a:spLocks noChangeShapeType="1"/>
            </p:cNvSpPr>
            <p:nvPr/>
          </p:nvSpPr>
          <p:spPr bwMode="auto">
            <a:xfrm flipH="1">
              <a:off x="3880" y="2161"/>
              <a:ext cx="1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98" name="Text Box 241"/>
            <p:cNvSpPr txBox="1">
              <a:spLocks noChangeArrowheads="1"/>
            </p:cNvSpPr>
            <p:nvPr/>
          </p:nvSpPr>
          <p:spPr bwMode="auto">
            <a:xfrm>
              <a:off x="3693" y="2021"/>
              <a:ext cx="2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0</a:t>
              </a:r>
            </a:p>
            <a:p>
              <a:pPr algn="l"/>
              <a:r>
                <a:rPr lang="en-US" sz="1300" b="0">
                  <a:latin typeface="Tahoma" charset="0"/>
                  <a:cs typeface="Tahoma" charset="0"/>
                </a:rPr>
                <a:t>1</a:t>
              </a:r>
              <a:r>
                <a:rPr lang="en-US" sz="1300" b="0" baseline="-25000">
                  <a:latin typeface="Tahoma" charset="0"/>
                  <a:cs typeface="Tahoma" charset="0"/>
                </a:rPr>
                <a:t>S</a:t>
              </a:r>
            </a:p>
          </p:txBody>
        </p:sp>
        <p:sp>
          <p:nvSpPr>
            <p:cNvPr id="39999" name="Line 242"/>
            <p:cNvSpPr>
              <a:spLocks noChangeShapeType="1"/>
            </p:cNvSpPr>
            <p:nvPr/>
          </p:nvSpPr>
          <p:spPr bwMode="auto">
            <a:xfrm>
              <a:off x="3806" y="1906"/>
              <a:ext cx="107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0" name="Line 243"/>
            <p:cNvSpPr>
              <a:spLocks noChangeShapeType="1"/>
            </p:cNvSpPr>
            <p:nvPr/>
          </p:nvSpPr>
          <p:spPr bwMode="auto">
            <a:xfrm>
              <a:off x="3806" y="2373"/>
              <a:ext cx="107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1" name="Text Box 244"/>
            <p:cNvSpPr txBox="1">
              <a:spLocks noChangeArrowheads="1"/>
            </p:cNvSpPr>
            <p:nvPr/>
          </p:nvSpPr>
          <p:spPr bwMode="auto">
            <a:xfrm>
              <a:off x="3385" y="1458"/>
              <a:ext cx="249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A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0</a:t>
              </a:r>
              <a:endParaRPr lang="en-US" sz="1600" b="0">
                <a:latin typeface="Tahoma" charset="0"/>
                <a:cs typeface="Tahoma" charset="0"/>
              </a:endParaRPr>
            </a:p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B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0</a:t>
              </a:r>
            </a:p>
            <a:p>
              <a:pPr algn="l"/>
              <a:endParaRPr lang="en-US" sz="1600" b="0">
                <a:latin typeface="Tahoma" charset="0"/>
                <a:cs typeface="Tahoma" charset="0"/>
              </a:endParaRPr>
            </a:p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A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1</a:t>
              </a:r>
              <a:endParaRPr lang="en-US" sz="1600" b="0">
                <a:latin typeface="Tahoma" charset="0"/>
                <a:cs typeface="Tahoma" charset="0"/>
              </a:endParaRPr>
            </a:p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B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1</a:t>
              </a:r>
            </a:p>
          </p:txBody>
        </p:sp>
        <p:sp>
          <p:nvSpPr>
            <p:cNvPr id="40002" name="Text Box 245"/>
            <p:cNvSpPr txBox="1">
              <a:spLocks noChangeArrowheads="1"/>
            </p:cNvSpPr>
            <p:nvPr/>
          </p:nvSpPr>
          <p:spPr bwMode="auto">
            <a:xfrm>
              <a:off x="3931" y="2044"/>
              <a:ext cx="2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Y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1</a:t>
              </a:r>
            </a:p>
          </p:txBody>
        </p:sp>
        <p:sp>
          <p:nvSpPr>
            <p:cNvPr id="40003" name="Text Box 246"/>
            <p:cNvSpPr txBox="1">
              <a:spLocks noChangeArrowheads="1"/>
            </p:cNvSpPr>
            <p:nvPr/>
          </p:nvSpPr>
          <p:spPr bwMode="auto">
            <a:xfrm>
              <a:off x="3952" y="2524"/>
              <a:ext cx="2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Y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2</a:t>
              </a:r>
            </a:p>
          </p:txBody>
        </p:sp>
        <p:sp>
          <p:nvSpPr>
            <p:cNvPr id="40004" name="Text Box 247"/>
            <p:cNvSpPr txBox="1">
              <a:spLocks noChangeArrowheads="1"/>
            </p:cNvSpPr>
            <p:nvPr/>
          </p:nvSpPr>
          <p:spPr bwMode="auto">
            <a:xfrm>
              <a:off x="3957" y="2976"/>
              <a:ext cx="23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>
                  <a:latin typeface="Tahoma" charset="0"/>
                  <a:cs typeface="Tahoma" charset="0"/>
                </a:rPr>
                <a:t>Y</a:t>
              </a:r>
              <a:r>
                <a:rPr lang="en-US" sz="1600" b="0" baseline="-25000">
                  <a:latin typeface="Tahoma" charset="0"/>
                  <a:cs typeface="Tahoma" charset="0"/>
                </a:rPr>
                <a:t>3</a:t>
              </a:r>
            </a:p>
          </p:txBody>
        </p:sp>
      </p:grpSp>
      <p:sp>
        <p:nvSpPr>
          <p:cNvPr id="403704" name="Text Box 248"/>
          <p:cNvSpPr txBox="1">
            <a:spLocks noChangeArrowheads="1"/>
          </p:cNvSpPr>
          <p:nvPr/>
        </p:nvSpPr>
        <p:spPr bwMode="auto">
          <a:xfrm>
            <a:off x="4097338" y="1843088"/>
            <a:ext cx="2978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  <a:cs typeface="Tahoma" charset="0"/>
              </a:rPr>
              <a:t>A 4-bit wide 2-input Mux</a:t>
            </a:r>
          </a:p>
        </p:txBody>
      </p:sp>
      <p:grpSp>
        <p:nvGrpSpPr>
          <p:cNvPr id="12" name="Group 261"/>
          <p:cNvGrpSpPr>
            <a:grpSpLocks/>
          </p:cNvGrpSpPr>
          <p:nvPr/>
        </p:nvGrpSpPr>
        <p:grpSpPr bwMode="auto">
          <a:xfrm>
            <a:off x="2957513" y="3395663"/>
            <a:ext cx="1323975" cy="1477962"/>
            <a:chOff x="1859" y="1824"/>
            <a:chExt cx="834" cy="931"/>
          </a:xfrm>
        </p:grpSpPr>
        <p:sp>
          <p:nvSpPr>
            <p:cNvPr id="39954" name="AutoShape 249"/>
            <p:cNvSpPr>
              <a:spLocks noChangeArrowheads="1"/>
            </p:cNvSpPr>
            <p:nvPr/>
          </p:nvSpPr>
          <p:spPr bwMode="auto">
            <a:xfrm rot="-5400000">
              <a:off x="1992" y="2114"/>
              <a:ext cx="672" cy="2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483 h 21600"/>
                <a:gd name="T14" fmla="*/ 17100 w 21600"/>
                <a:gd name="T15" fmla="*/ 1711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Line 250"/>
            <p:cNvSpPr>
              <a:spLocks noChangeShapeType="1"/>
            </p:cNvSpPr>
            <p:nvPr/>
          </p:nvSpPr>
          <p:spPr bwMode="auto">
            <a:xfrm>
              <a:off x="2434" y="2235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Line 251"/>
            <p:cNvSpPr>
              <a:spLocks noChangeShapeType="1"/>
            </p:cNvSpPr>
            <p:nvPr/>
          </p:nvSpPr>
          <p:spPr bwMode="auto">
            <a:xfrm>
              <a:off x="2064" y="2016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52"/>
            <p:cNvSpPr>
              <a:spLocks noChangeShapeType="1"/>
            </p:cNvSpPr>
            <p:nvPr/>
          </p:nvSpPr>
          <p:spPr bwMode="auto">
            <a:xfrm>
              <a:off x="2064" y="2160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253"/>
            <p:cNvSpPr>
              <a:spLocks noChangeShapeType="1"/>
            </p:cNvSpPr>
            <p:nvPr/>
          </p:nvSpPr>
          <p:spPr bwMode="auto">
            <a:xfrm>
              <a:off x="2064" y="2304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254"/>
            <p:cNvSpPr>
              <a:spLocks noChangeShapeType="1"/>
            </p:cNvSpPr>
            <p:nvPr/>
          </p:nvSpPr>
          <p:spPr bwMode="auto">
            <a:xfrm>
              <a:off x="2064" y="2448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Freeform 255"/>
            <p:cNvSpPr>
              <a:spLocks/>
            </p:cNvSpPr>
            <p:nvPr/>
          </p:nvSpPr>
          <p:spPr bwMode="auto">
            <a:xfrm>
              <a:off x="2064" y="2448"/>
              <a:ext cx="288" cy="192"/>
            </a:xfrm>
            <a:custGeom>
              <a:avLst/>
              <a:gdLst>
                <a:gd name="T0" fmla="*/ 288 w 288"/>
                <a:gd name="T1" fmla="*/ 0 h 192"/>
                <a:gd name="T2" fmla="*/ 288 w 288"/>
                <a:gd name="T3" fmla="*/ 192 h 192"/>
                <a:gd name="T4" fmla="*/ 0 w 288"/>
                <a:gd name="T5" fmla="*/ 192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288" y="0"/>
                  </a:moveTo>
                  <a:lnTo>
                    <a:pt x="288" y="192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256"/>
            <p:cNvSpPr>
              <a:spLocks noChangeShapeType="1"/>
            </p:cNvSpPr>
            <p:nvPr/>
          </p:nvSpPr>
          <p:spPr bwMode="auto">
            <a:xfrm flipH="1">
              <a:off x="2160" y="2597"/>
              <a:ext cx="62" cy="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Text Box 257"/>
            <p:cNvSpPr txBox="1">
              <a:spLocks noChangeArrowheads="1"/>
            </p:cNvSpPr>
            <p:nvPr/>
          </p:nvSpPr>
          <p:spPr bwMode="auto">
            <a:xfrm>
              <a:off x="1859" y="1824"/>
              <a:ext cx="220" cy="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A</a:t>
              </a:r>
            </a:p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B</a:t>
              </a:r>
            </a:p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C</a:t>
              </a:r>
            </a:p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D</a:t>
              </a:r>
            </a:p>
            <a:p>
              <a:pPr algn="l"/>
              <a:r>
                <a:rPr lang="en-US" sz="1800" b="0">
                  <a:latin typeface="Tahoma" charset="0"/>
                  <a:cs typeface="Tahoma" charset="0"/>
                </a:rPr>
                <a:t>S</a:t>
              </a:r>
            </a:p>
          </p:txBody>
        </p:sp>
        <p:sp>
          <p:nvSpPr>
            <p:cNvPr id="39963" name="Text Box 259"/>
            <p:cNvSpPr txBox="1">
              <a:spLocks noChangeArrowheads="1"/>
            </p:cNvSpPr>
            <p:nvPr/>
          </p:nvSpPr>
          <p:spPr bwMode="auto">
            <a:xfrm>
              <a:off x="2176" y="1926"/>
              <a:ext cx="178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0">
                  <a:latin typeface="Tahoma" charset="0"/>
                  <a:cs typeface="Tahoma" charset="0"/>
                </a:rPr>
                <a:t>0</a:t>
              </a:r>
            </a:p>
            <a:p>
              <a:pPr algn="ctr"/>
              <a:r>
                <a:rPr lang="en-US" sz="1400" b="0">
                  <a:latin typeface="Tahoma" charset="0"/>
                  <a:cs typeface="Tahoma" charset="0"/>
                </a:rPr>
                <a:t>1</a:t>
              </a:r>
            </a:p>
            <a:p>
              <a:pPr algn="ctr"/>
              <a:r>
                <a:rPr lang="en-US" sz="1400" b="0">
                  <a:latin typeface="Tahoma" charset="0"/>
                  <a:cs typeface="Tahoma" charset="0"/>
                </a:rPr>
                <a:t>2</a:t>
              </a:r>
            </a:p>
            <a:p>
              <a:pPr algn="ctr"/>
              <a:r>
                <a:rPr lang="en-US" sz="1400" b="0">
                  <a:latin typeface="Tahoma" charset="0"/>
                  <a:cs typeface="Tahoma" charset="0"/>
                </a:rPr>
                <a:t>3</a:t>
              </a:r>
            </a:p>
          </p:txBody>
        </p:sp>
        <p:sp>
          <p:nvSpPr>
            <p:cNvPr id="39964" name="Text Box 260"/>
            <p:cNvSpPr txBox="1">
              <a:spLocks noChangeArrowheads="1"/>
            </p:cNvSpPr>
            <p:nvPr/>
          </p:nvSpPr>
          <p:spPr bwMode="auto">
            <a:xfrm>
              <a:off x="2480" y="2025"/>
              <a:ext cx="21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latin typeface="Tahoma" charset="0"/>
                  <a:cs typeface="Tahoma" charset="0"/>
                </a:rPr>
                <a:t>Y</a:t>
              </a:r>
            </a:p>
          </p:txBody>
        </p:sp>
      </p:grpSp>
      <p:grpSp>
        <p:nvGrpSpPr>
          <p:cNvPr id="13" name="Group 272"/>
          <p:cNvGrpSpPr>
            <a:grpSpLocks/>
          </p:cNvGrpSpPr>
          <p:nvPr/>
        </p:nvGrpSpPr>
        <p:grpSpPr bwMode="auto">
          <a:xfrm>
            <a:off x="6675438" y="3511550"/>
            <a:ext cx="1954212" cy="1368425"/>
            <a:chOff x="4445" y="2357"/>
            <a:chExt cx="1231" cy="862"/>
          </a:xfrm>
        </p:grpSpPr>
        <p:sp>
          <p:nvSpPr>
            <p:cNvPr id="39944" name="AutoShape 262"/>
            <p:cNvSpPr>
              <a:spLocks noChangeArrowheads="1"/>
            </p:cNvSpPr>
            <p:nvPr/>
          </p:nvSpPr>
          <p:spPr bwMode="auto">
            <a:xfrm rot="-5400000">
              <a:off x="4818" y="2543"/>
              <a:ext cx="587" cy="21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9 w 21600"/>
                <a:gd name="T13" fmla="*/ 4521 h 21600"/>
                <a:gd name="T14" fmla="*/ 17111 w 21600"/>
                <a:gd name="T15" fmla="*/ 1707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5" name="Line 263"/>
            <p:cNvSpPr>
              <a:spLocks noChangeShapeType="1"/>
            </p:cNvSpPr>
            <p:nvPr/>
          </p:nvSpPr>
          <p:spPr bwMode="auto">
            <a:xfrm flipH="1">
              <a:off x="4848" y="2544"/>
              <a:ext cx="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6" name="Line 264"/>
            <p:cNvSpPr>
              <a:spLocks noChangeShapeType="1"/>
            </p:cNvSpPr>
            <p:nvPr/>
          </p:nvSpPr>
          <p:spPr bwMode="auto">
            <a:xfrm flipH="1">
              <a:off x="4848" y="2736"/>
              <a:ext cx="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Line 265"/>
            <p:cNvSpPr>
              <a:spLocks noChangeShapeType="1"/>
            </p:cNvSpPr>
            <p:nvPr/>
          </p:nvSpPr>
          <p:spPr bwMode="auto">
            <a:xfrm flipH="1">
              <a:off x="5220" y="2640"/>
              <a:ext cx="1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8" name="Freeform 266"/>
            <p:cNvSpPr>
              <a:spLocks/>
            </p:cNvSpPr>
            <p:nvPr/>
          </p:nvSpPr>
          <p:spPr bwMode="auto">
            <a:xfrm>
              <a:off x="4848" y="2850"/>
              <a:ext cx="288" cy="192"/>
            </a:xfrm>
            <a:custGeom>
              <a:avLst/>
              <a:gdLst>
                <a:gd name="T0" fmla="*/ 288 w 288"/>
                <a:gd name="T1" fmla="*/ 0 h 192"/>
                <a:gd name="T2" fmla="*/ 288 w 288"/>
                <a:gd name="T3" fmla="*/ 192 h 192"/>
                <a:gd name="T4" fmla="*/ 0 w 288"/>
                <a:gd name="T5" fmla="*/ 192 h 192"/>
                <a:gd name="T6" fmla="*/ 48 w 288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192"/>
                <a:gd name="T14" fmla="*/ 288 w 288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192">
                  <a:moveTo>
                    <a:pt x="288" y="0"/>
                  </a:moveTo>
                  <a:lnTo>
                    <a:pt x="288" y="192"/>
                  </a:lnTo>
                  <a:lnTo>
                    <a:pt x="0" y="192"/>
                  </a:lnTo>
                  <a:lnTo>
                    <a:pt x="48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9" name="Text Box 267"/>
            <p:cNvSpPr txBox="1">
              <a:spLocks noChangeArrowheads="1"/>
            </p:cNvSpPr>
            <p:nvPr/>
          </p:nvSpPr>
          <p:spPr bwMode="auto">
            <a:xfrm>
              <a:off x="4445" y="2385"/>
              <a:ext cx="425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latin typeface="Tahoma" charset="0"/>
                  <a:cs typeface="Tahoma" charset="0"/>
                </a:rPr>
                <a:t>A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0-3</a:t>
              </a:r>
            </a:p>
            <a:p>
              <a:r>
                <a:rPr lang="en-US" sz="2000" b="0">
                  <a:latin typeface="Tahoma" charset="0"/>
                  <a:cs typeface="Tahoma" charset="0"/>
                </a:rPr>
                <a:t>B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0-3</a:t>
              </a:r>
            </a:p>
            <a:p>
              <a:endParaRPr lang="en-US" sz="2000" b="0">
                <a:latin typeface="Tahoma" charset="0"/>
                <a:cs typeface="Tahoma" charset="0"/>
              </a:endParaRPr>
            </a:p>
            <a:p>
              <a:r>
                <a:rPr lang="en-US" sz="2000" b="0">
                  <a:latin typeface="Tahoma" charset="0"/>
                  <a:cs typeface="Tahoma" charset="0"/>
                </a:rPr>
                <a:t>S</a:t>
              </a:r>
            </a:p>
          </p:txBody>
        </p:sp>
        <p:sp>
          <p:nvSpPr>
            <p:cNvPr id="39950" name="Line 268"/>
            <p:cNvSpPr>
              <a:spLocks noChangeShapeType="1"/>
            </p:cNvSpPr>
            <p:nvPr/>
          </p:nvSpPr>
          <p:spPr bwMode="auto">
            <a:xfrm flipH="1">
              <a:off x="4902" y="2502"/>
              <a:ext cx="66" cy="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1" name="Line 269"/>
            <p:cNvSpPr>
              <a:spLocks noChangeShapeType="1"/>
            </p:cNvSpPr>
            <p:nvPr/>
          </p:nvSpPr>
          <p:spPr bwMode="auto">
            <a:xfrm flipH="1">
              <a:off x="4896" y="2694"/>
              <a:ext cx="66" cy="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2" name="Line 270"/>
            <p:cNvSpPr>
              <a:spLocks noChangeShapeType="1"/>
            </p:cNvSpPr>
            <p:nvPr/>
          </p:nvSpPr>
          <p:spPr bwMode="auto">
            <a:xfrm flipH="1">
              <a:off x="5280" y="2592"/>
              <a:ext cx="66" cy="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3" name="Text Box 271"/>
            <p:cNvSpPr txBox="1">
              <a:spLocks noChangeArrowheads="1"/>
            </p:cNvSpPr>
            <p:nvPr/>
          </p:nvSpPr>
          <p:spPr bwMode="auto">
            <a:xfrm>
              <a:off x="5310" y="2477"/>
              <a:ext cx="36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>
                  <a:latin typeface="Tahoma" charset="0"/>
                  <a:cs typeface="Tahoma" charset="0"/>
                </a:rPr>
                <a:t>Y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0-3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826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70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Arithmetic circuits</a:t>
            </a:r>
          </a:p>
        </p:txBody>
      </p:sp>
    </p:spTree>
    <p:extLst>
      <p:ext uri="{BB962C8B-B14F-4D97-AF65-F5344CB8AC3E}">
        <p14:creationId xmlns:p14="http://schemas.microsoft.com/office/powerpoint/2010/main" val="691412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066800"/>
            <a:ext cx="807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Two-Input Logic Gates</a:t>
            </a:r>
          </a:p>
        </p:txBody>
      </p:sp>
      <p:graphicFrame>
        <p:nvGraphicFramePr>
          <p:cNvPr id="25603" name="Object 2"/>
          <p:cNvGraphicFramePr>
            <a:graphicFrameLocks noGrp="1" noChangeAspect="1"/>
          </p:cNvGraphicFramePr>
          <p:nvPr>
            <p:ph sz="half" idx="1"/>
            <p:custDataLst>
              <p:tags r:id="rId4"/>
            </p:custDataLst>
          </p:nvPr>
        </p:nvGraphicFramePr>
        <p:xfrm>
          <a:off x="1476375" y="1901825"/>
          <a:ext cx="2409825" cy="378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VISIO" r:id="rId8" imgW="886968" imgH="1455420" progId="Visio.Drawing.6">
                  <p:embed/>
                </p:oleObj>
              </mc:Choice>
              <mc:Fallback>
                <p:oleObj name="VISIO" r:id="rId8" imgW="886968" imgH="1455420" progId="Visio.Drawing.6">
                  <p:embed/>
                  <p:pic>
                    <p:nvPicPr>
                      <p:cNvPr id="2560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901825"/>
                        <a:ext cx="2409825" cy="378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3"/>
          <p:cNvGraphicFramePr>
            <a:graphicFrameLocks noGrp="1" noChangeAspect="1"/>
          </p:cNvGraphicFramePr>
          <p:nvPr>
            <p:ph sz="half" idx="2"/>
            <p:custDataLst>
              <p:tags r:id="rId5"/>
            </p:custDataLst>
          </p:nvPr>
        </p:nvGraphicFramePr>
        <p:xfrm>
          <a:off x="4978400" y="1828800"/>
          <a:ext cx="2408238" cy="378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VISIO" r:id="rId10" imgW="886968" imgH="1455420" progId="Visio.Drawing.6">
                  <p:embed/>
                </p:oleObj>
              </mc:Choice>
              <mc:Fallback>
                <p:oleObj name="VISIO" r:id="rId10" imgW="886968" imgH="1455420" progId="Visio.Drawing.6">
                  <p:embed/>
                  <p:pic>
                    <p:nvPicPr>
                      <p:cNvPr id="2560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8400" y="1828800"/>
                        <a:ext cx="2408238" cy="378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EB8FC1-D83B-C741-A178-D7EE8D60FE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7696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066800"/>
            <a:ext cx="807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More Two-Input Logic Gates</a:t>
            </a:r>
          </a:p>
        </p:txBody>
      </p:sp>
      <p:graphicFrame>
        <p:nvGraphicFramePr>
          <p:cNvPr id="27651" name="Object 2"/>
          <p:cNvGraphicFramePr>
            <a:graphicFrameLocks noGrp="1" noChangeAspect="1"/>
          </p:cNvGraphicFramePr>
          <p:nvPr>
            <p:ph sz="half" idx="2"/>
            <p:custDataLst>
              <p:tags r:id="rId4"/>
            </p:custDataLst>
          </p:nvPr>
        </p:nvGraphicFramePr>
        <p:xfrm>
          <a:off x="685800" y="2133600"/>
          <a:ext cx="800100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VISIO" r:id="rId8" imgW="3584448" imgH="1456944" progId="Visio.Drawing.6">
                  <p:embed/>
                </p:oleObj>
              </mc:Choice>
              <mc:Fallback>
                <p:oleObj name="VISIO" r:id="rId8" imgW="3584448" imgH="1456944" progId="Visio.Drawing.6">
                  <p:embed/>
                  <p:pic>
                    <p:nvPicPr>
                      <p:cNvPr id="2765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800100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1"/>
          <p:cNvSpPr>
            <a:spLocks noChangeArrowheads="1"/>
          </p:cNvSpPr>
          <p:nvPr/>
        </p:nvSpPr>
        <p:spPr bwMode="auto">
          <a:xfrm>
            <a:off x="452438" y="2263775"/>
            <a:ext cx="8064500" cy="1054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b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EB8FC1-D83B-C741-A178-D7EE8D60FE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 sz="half" idx="2"/>
            <p:custDataLst>
              <p:tags r:id="rId5"/>
            </p:custDataLst>
            <p:extLst/>
          </p:nvPr>
        </p:nvGraphicFramePr>
        <p:xfrm>
          <a:off x="685800" y="2133600"/>
          <a:ext cx="800100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VISIO" r:id="rId10" imgW="3584448" imgH="1456944" progId="Visio.Drawing.6">
                  <p:embed/>
                </p:oleObj>
              </mc:Choice>
              <mc:Fallback>
                <p:oleObj name="VISIO" r:id="rId10" imgW="3584448" imgH="1456944" progId="Visio.Drawing.6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133600"/>
                        <a:ext cx="800100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899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752600"/>
            <a:ext cx="807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Multiple-Input Logic Gates</a:t>
            </a:r>
          </a:p>
        </p:txBody>
      </p:sp>
      <p:graphicFrame>
        <p:nvGraphicFramePr>
          <p:cNvPr id="33796" name="Object 2"/>
          <p:cNvGraphicFramePr>
            <a:graphicFrameLocks noGrp="1" noChangeAspect="1"/>
          </p:cNvGraphicFramePr>
          <p:nvPr>
            <p:ph sz="half" idx="4294967295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435739859"/>
              </p:ext>
            </p:extLst>
          </p:nvPr>
        </p:nvGraphicFramePr>
        <p:xfrm>
          <a:off x="1317625" y="1196752"/>
          <a:ext cx="2484438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VISIO" r:id="rId7" imgW="961644" imgH="1914144" progId="Visio.Drawing.6">
                  <p:embed/>
                </p:oleObj>
              </mc:Choice>
              <mc:Fallback>
                <p:oleObj name="VISIO" r:id="rId7" imgW="961644" imgH="1914144" progId="Visio.Drawing.6">
                  <p:embed/>
                  <p:pic>
                    <p:nvPicPr>
                      <p:cNvPr id="3379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25" y="1196752"/>
                        <a:ext cx="2484438" cy="473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B972E-4AD8-3F40-B9BE-9D224FAC57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450" y="2420888"/>
            <a:ext cx="25146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340768"/>
            <a:ext cx="1705730" cy="1580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28112" y="3025010"/>
            <a:ext cx="4084335" cy="31400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b"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022831" y="2420888"/>
            <a:ext cx="2720219" cy="439102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b"/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9104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615" y="1340768"/>
            <a:ext cx="1705730" cy="1580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3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3400" y="1752600"/>
            <a:ext cx="8077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>
              <a:latin typeface="Times New Roman" charset="0"/>
              <a:cs typeface="Arial" charset="0"/>
            </a:endParaRP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Multiple-Input Logic Gates</a:t>
            </a:r>
          </a:p>
        </p:txBody>
      </p:sp>
      <p:graphicFrame>
        <p:nvGraphicFramePr>
          <p:cNvPr id="33796" name="Object 2"/>
          <p:cNvGraphicFramePr>
            <a:graphicFrameLocks noGrp="1" noChangeAspect="1"/>
          </p:cNvGraphicFramePr>
          <p:nvPr>
            <p:ph sz="half" idx="4294967295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70677656"/>
              </p:ext>
            </p:extLst>
          </p:nvPr>
        </p:nvGraphicFramePr>
        <p:xfrm>
          <a:off x="1410789" y="1138585"/>
          <a:ext cx="2484438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VISIO" r:id="rId8" imgW="961644" imgH="1914144" progId="Visio.Drawing.6">
                  <p:embed/>
                </p:oleObj>
              </mc:Choice>
              <mc:Fallback>
                <p:oleObj name="VISIO" r:id="rId8" imgW="961644" imgH="1914144" progId="Visio.Drawing.6">
                  <p:embed/>
                  <p:pic>
                    <p:nvPicPr>
                      <p:cNvPr id="3379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0789" y="1138585"/>
                        <a:ext cx="2484438" cy="473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B972E-4AD8-3F40-B9BE-9D224FAC57A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86000"/>
            <a:ext cx="25146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34508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gates vs. single CMOS 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Not all basic gates can be implemented using a single CMOS gate</a:t>
            </a:r>
          </a:p>
          <a:p>
            <a:endParaRPr lang="en-US" dirty="0"/>
          </a:p>
          <a:p>
            <a:r>
              <a:rPr lang="en-US" dirty="0"/>
              <a:t>Some can be</a:t>
            </a:r>
          </a:p>
          <a:p>
            <a:pPr lvl="1"/>
            <a:r>
              <a:rPr lang="en-US" dirty="0"/>
              <a:t>inverter, NAND, NOR</a:t>
            </a:r>
          </a:p>
          <a:p>
            <a:pPr lvl="2"/>
            <a:r>
              <a:rPr lang="en-US" dirty="0"/>
              <a:t>we have covered their CMOS implementation</a:t>
            </a:r>
          </a:p>
          <a:p>
            <a:pPr lvl="1"/>
            <a:endParaRPr lang="en-US" dirty="0"/>
          </a:p>
          <a:p>
            <a:r>
              <a:rPr lang="en-US" dirty="0"/>
              <a:t>Others need multiple CMOS gates connected together</a:t>
            </a:r>
          </a:p>
          <a:p>
            <a:pPr lvl="1"/>
            <a:r>
              <a:rPr lang="en-US" dirty="0"/>
              <a:t>AND:  implemented as NAND + inverter</a:t>
            </a:r>
          </a:p>
          <a:p>
            <a:pPr lvl="1"/>
            <a:r>
              <a:rPr lang="en-US" dirty="0"/>
              <a:t>OR:  implemented as NOR + inverter</a:t>
            </a:r>
          </a:p>
          <a:p>
            <a:pPr lvl="1"/>
            <a:r>
              <a:rPr lang="en-US" dirty="0"/>
              <a:t>buffer:  implemented as inverter + inverter</a:t>
            </a:r>
          </a:p>
          <a:p>
            <a:pPr lvl="1"/>
            <a:r>
              <a:rPr lang="en-US" dirty="0"/>
              <a:t>XOR / XNOR:  will see shortly</a:t>
            </a:r>
          </a:p>
        </p:txBody>
      </p:sp>
    </p:spTree>
    <p:extLst>
      <p:ext uri="{BB962C8B-B14F-4D97-AF65-F5344CB8AC3E}">
        <p14:creationId xmlns:p14="http://schemas.microsoft.com/office/powerpoint/2010/main" val="1309988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Boolean Algebra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Algebra of 1s and 0s</a:t>
            </a:r>
          </a:p>
        </p:txBody>
      </p:sp>
    </p:spTree>
    <p:extLst>
      <p:ext uri="{BB962C8B-B14F-4D97-AF65-F5344CB8AC3E}">
        <p14:creationId xmlns:p14="http://schemas.microsoft.com/office/powerpoint/2010/main" val="841527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11959</TotalTime>
  <Words>826</Words>
  <Application>Microsoft Macintosh PowerPoint</Application>
  <PresentationFormat>On-screen Show (4:3)</PresentationFormat>
  <Paragraphs>323</Paragraphs>
  <Slides>37</Slides>
  <Notes>27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50" baseType="lpstr">
      <vt:lpstr>ＭＳ Ｐゴシック</vt:lpstr>
      <vt:lpstr>Arial</vt:lpstr>
      <vt:lpstr>Arial Narrow</vt:lpstr>
      <vt:lpstr>Calibri</vt:lpstr>
      <vt:lpstr>Comic Sans MS</vt:lpstr>
      <vt:lpstr>Tahoma</vt:lpstr>
      <vt:lpstr>Times New Roman</vt:lpstr>
      <vt:lpstr>Wingdings</vt:lpstr>
      <vt:lpstr>Wingdings 2</vt:lpstr>
      <vt:lpstr>Office Theme</vt:lpstr>
      <vt:lpstr>VISIO</vt:lpstr>
      <vt:lpstr>Equation</vt:lpstr>
      <vt:lpstr>Document</vt:lpstr>
      <vt:lpstr>Transistors and Logic,  Part Deux</vt:lpstr>
      <vt:lpstr>Today’s Topics</vt:lpstr>
      <vt:lpstr>Single-Input Logic Gates</vt:lpstr>
      <vt:lpstr>Two-Input Logic Gates</vt:lpstr>
      <vt:lpstr>More Two-Input Logic Gates</vt:lpstr>
      <vt:lpstr>Multiple-Input Logic Gates</vt:lpstr>
      <vt:lpstr>Multiple-Input Logic Gates</vt:lpstr>
      <vt:lpstr>Basic gates vs. single CMOS gates</vt:lpstr>
      <vt:lpstr>Boolean Algebra</vt:lpstr>
      <vt:lpstr>Table of Identities</vt:lpstr>
      <vt:lpstr>Duals</vt:lpstr>
      <vt:lpstr>Single Variable Identities</vt:lpstr>
      <vt:lpstr>Commutativity</vt:lpstr>
      <vt:lpstr>Associativity</vt:lpstr>
      <vt:lpstr>Distributivity</vt:lpstr>
      <vt:lpstr>Substitution</vt:lpstr>
      <vt:lpstr>DeMorgan’s Theorem</vt:lpstr>
      <vt:lpstr>Truth Tables for DeMorgan’s</vt:lpstr>
      <vt:lpstr>DeMorgan’s Thm.:  “Bubble Pushing”</vt:lpstr>
      <vt:lpstr>Algebraic/Boolean Manipulation</vt:lpstr>
      <vt:lpstr>Simplification Example</vt:lpstr>
      <vt:lpstr>Fewer Gates</vt:lpstr>
      <vt:lpstr>From Truth Table to Gate-Level Circuit</vt:lpstr>
      <vt:lpstr>Start with Functional Spec</vt:lpstr>
      <vt:lpstr>We Can Make Most Gates Out of Others</vt:lpstr>
      <vt:lpstr>We Can Make Most Gates Out of Others</vt:lpstr>
      <vt:lpstr>How many gates do we really need?</vt:lpstr>
      <vt:lpstr>One Will Do!</vt:lpstr>
      <vt:lpstr>Gates with more than two inputs</vt:lpstr>
      <vt:lpstr>Gate trees are faster</vt:lpstr>
      <vt:lpstr>Systematic Approach</vt:lpstr>
      <vt:lpstr>Design Approach: Sum-of-Products</vt:lpstr>
      <vt:lpstr>Gate-level circuit</vt:lpstr>
      <vt:lpstr>Notations</vt:lpstr>
      <vt:lpstr>An Interesting 3-Input Gate: Multiplexer</vt:lpstr>
      <vt:lpstr>Multiplexer (MUX) Shortcuts</vt:lpstr>
      <vt:lpstr>Next Class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223</cp:revision>
  <dcterms:created xsi:type="dcterms:W3CDTF">2012-09-21T01:57:31Z</dcterms:created>
  <dcterms:modified xsi:type="dcterms:W3CDTF">2018-03-20T23:52:20Z</dcterms:modified>
</cp:coreProperties>
</file>