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265" r:id="rId3"/>
    <p:sldId id="299" r:id="rId4"/>
    <p:sldId id="300" r:id="rId5"/>
    <p:sldId id="266" r:id="rId6"/>
    <p:sldId id="301" r:id="rId7"/>
    <p:sldId id="302" r:id="rId8"/>
    <p:sldId id="303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305" r:id="rId39"/>
    <p:sldId id="307" r:id="rId40"/>
    <p:sldId id="296" r:id="rId41"/>
    <p:sldId id="297" r:id="rId42"/>
    <p:sldId id="308" r:id="rId43"/>
    <p:sldId id="298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56" autoAdjust="0"/>
    <p:restoredTop sz="92596" autoAdjust="0"/>
  </p:normalViewPr>
  <p:slideViewPr>
    <p:cSldViewPr>
      <p:cViewPr varScale="1">
        <p:scale>
          <a:sx n="95" d="100"/>
          <a:sy n="95" d="100"/>
        </p:scale>
        <p:origin x="122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0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10/1/18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10/1/18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STOPPED</a:t>
            </a:r>
            <a:r>
              <a:rPr lang="en-US" baseline="0"/>
              <a:t> HERE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024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9438" y="69850"/>
            <a:ext cx="5699125" cy="4273550"/>
          </a:xfrm>
          <a:ln cap="flat"/>
        </p:spPr>
      </p:sp>
    </p:spTree>
    <p:extLst>
      <p:ext uri="{BB962C8B-B14F-4D97-AF65-F5344CB8AC3E}">
        <p14:creationId xmlns:p14="http://schemas.microsoft.com/office/powerpoint/2010/main" val="16238917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9438" y="69850"/>
            <a:ext cx="5699125" cy="4273550"/>
          </a:xfrm>
          <a:ln cap="flat"/>
        </p:spPr>
      </p:sp>
    </p:spTree>
    <p:extLst>
      <p:ext uri="{BB962C8B-B14F-4D97-AF65-F5344CB8AC3E}">
        <p14:creationId xmlns:p14="http://schemas.microsoft.com/office/powerpoint/2010/main" val="379342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368800"/>
            <a:ext cx="6832600" cy="4775200"/>
          </a:xfrm>
          <a:prstGeom prst="rect">
            <a:avLst/>
          </a:prstGeom>
          <a:noFill/>
          <a:ln/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UNIX supports the </a:t>
            </a:r>
            <a:r>
              <a:rPr lang="en-US" i="1" dirty="0"/>
              <a:t>fork</a:t>
            </a:r>
            <a:r>
              <a:rPr lang="en-US" dirty="0"/>
              <a:t>/</a:t>
            </a:r>
            <a:r>
              <a:rPr lang="en-US" i="1" dirty="0"/>
              <a:t>join</a:t>
            </a:r>
            <a:r>
              <a:rPr lang="en-US" dirty="0"/>
              <a:t> model of processes.</a:t>
            </a:r>
          </a:p>
          <a:p>
            <a:pPr lvl="1"/>
            <a:r>
              <a:rPr lang="en-US" dirty="0"/>
              <a:t>—	Except in UNIX the </a:t>
            </a:r>
            <a:r>
              <a:rPr lang="en-US" i="1" dirty="0"/>
              <a:t>join</a:t>
            </a:r>
            <a:r>
              <a:rPr lang="en-US" dirty="0"/>
              <a:t> is called </a:t>
            </a:r>
            <a:r>
              <a:rPr lang="en-US" i="1" dirty="0"/>
              <a:t>wait</a:t>
            </a:r>
            <a:r>
              <a:rPr lang="en-US" dirty="0"/>
              <a:t>.</a:t>
            </a:r>
          </a:p>
          <a:p>
            <a:pPr>
              <a:spcAft>
                <a:spcPts val="600"/>
              </a:spcAft>
            </a:pPr>
            <a:r>
              <a:rPr lang="en-US" dirty="0"/>
              <a:t>Explain the concept of a PID.</a:t>
            </a:r>
          </a:p>
          <a:p>
            <a:pPr lvl="1"/>
            <a:r>
              <a:rPr lang="en-US" dirty="0"/>
              <a:t>—	In the parent process the </a:t>
            </a:r>
            <a:r>
              <a:rPr lang="en-US" i="1" dirty="0" err="1"/>
              <a:t>childID</a:t>
            </a:r>
            <a:r>
              <a:rPr lang="en-US" dirty="0"/>
              <a:t> variable is the PID of the child.</a:t>
            </a:r>
          </a:p>
          <a:p>
            <a:pPr>
              <a:spcAft>
                <a:spcPts val="600"/>
              </a:spcAft>
            </a:pPr>
            <a:r>
              <a:rPr lang="en-US" dirty="0"/>
              <a:t>Because context is copied, both parent and child have the same processor state.</a:t>
            </a:r>
          </a:p>
          <a:p>
            <a:pPr lvl="1"/>
            <a:r>
              <a:rPr lang="en-US" dirty="0"/>
              <a:t>—	Both processes have the same program counter and hence both “continue” execution at the same point (they both execute the </a:t>
            </a:r>
            <a:r>
              <a:rPr lang="en-US" i="1" dirty="0"/>
              <a:t>if</a:t>
            </a:r>
            <a:r>
              <a:rPr lang="en-US" dirty="0"/>
              <a:t>-statement).</a:t>
            </a:r>
          </a:p>
          <a:p>
            <a:r>
              <a:rPr lang="en-US" dirty="0"/>
              <a:t>Explain what the </a:t>
            </a:r>
            <a:r>
              <a:rPr lang="en-US" i="1" dirty="0"/>
              <a:t>wait</a:t>
            </a:r>
            <a:r>
              <a:rPr lang="en-US" dirty="0"/>
              <a:t>() does and how it is optional.</a:t>
            </a:r>
          </a:p>
          <a:p>
            <a:r>
              <a:rPr lang="en-US" dirty="0"/>
              <a:t>Thus one program serves two roles: it is simultaneously the parent and the child program, however, each process (in theory) executes only 1/2 of the code.</a:t>
            </a:r>
          </a:p>
          <a:p>
            <a:r>
              <a:rPr lang="en-US" dirty="0"/>
              <a:t>Why do this? Example: better response time and fault tolerance in a web server that forks off a new process to handle each request. </a:t>
            </a:r>
          </a:p>
        </p:txBody>
      </p:sp>
    </p:spTree>
    <p:extLst>
      <p:ext uri="{BB962C8B-B14F-4D97-AF65-F5344CB8AC3E}">
        <p14:creationId xmlns:p14="http://schemas.microsoft.com/office/powerpoint/2010/main" val="651296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479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467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STOPPED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11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01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73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11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32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10/1/18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10/1/18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10/1/18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10/1/18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10/1/18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10/1/18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10/1/18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10/1/18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10/1/18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10/1/18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10/1/18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10/1/18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10/1/18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Basic OS Programming Abstractions</a:t>
            </a:r>
            <a:br>
              <a:rPr lang="en-US" sz="5400" b="1" dirty="0"/>
            </a:br>
            <a:r>
              <a:rPr lang="en-US" sz="5400" b="1" dirty="0"/>
              <a:t>(and Lab 1 Overview)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 lnSpcReduction="10000"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Kevin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Jeffay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Path-based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 that operate on the directory tree</a:t>
            </a:r>
          </a:p>
          <a:p>
            <a:pPr lvl="1"/>
            <a:r>
              <a:rPr lang="en-US" dirty="0"/>
              <a:t>Rename, unlink (delete), </a:t>
            </a:r>
            <a:r>
              <a:rPr lang="en-US" dirty="0" err="1"/>
              <a:t>chmod</a:t>
            </a:r>
            <a:r>
              <a:rPr lang="en-US" dirty="0"/>
              <a:t> (change permissions), etc.</a:t>
            </a:r>
          </a:p>
          <a:p>
            <a:r>
              <a:rPr lang="en-US" dirty="0"/>
              <a:t>Open – creates a handle to a file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open (char *path, </a:t>
            </a:r>
            <a:r>
              <a:rPr lang="en-US" dirty="0" err="1"/>
              <a:t>int</a:t>
            </a:r>
            <a:r>
              <a:rPr lang="en-US" dirty="0"/>
              <a:t> flags, </a:t>
            </a:r>
            <a:r>
              <a:rPr lang="en-US" dirty="0" err="1"/>
              <a:t>mode_t</a:t>
            </a:r>
            <a:r>
              <a:rPr lang="en-US" dirty="0"/>
              <a:t> mode);</a:t>
            </a:r>
          </a:p>
          <a:p>
            <a:pPr lvl="2"/>
            <a:r>
              <a:rPr lang="en-US" dirty="0"/>
              <a:t>Flags include O_RDONLY, O_RDWR, O_WRONLY</a:t>
            </a:r>
          </a:p>
          <a:p>
            <a:pPr lvl="2"/>
            <a:r>
              <a:rPr lang="en-US" dirty="0"/>
              <a:t>Permissions are generally checked only at open</a:t>
            </a:r>
          </a:p>
          <a:p>
            <a:pPr lvl="1"/>
            <a:r>
              <a:rPr lang="en-US" dirty="0" err="1"/>
              <a:t>Opendir</a:t>
            </a:r>
            <a:r>
              <a:rPr lang="en-US" dirty="0"/>
              <a:t> – variant for a directory</a:t>
            </a:r>
          </a:p>
        </p:txBody>
      </p:sp>
    </p:spTree>
    <p:extLst>
      <p:ext uri="{BB962C8B-B14F-4D97-AF65-F5344CB8AC3E}">
        <p14:creationId xmlns:p14="http://schemas.microsoft.com/office/powerpoint/2010/main" val="229760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Handle-based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ssize_t</a:t>
            </a:r>
            <a:r>
              <a:rPr lang="en-US" dirty="0"/>
              <a:t> read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void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count)</a:t>
            </a:r>
          </a:p>
          <a:p>
            <a:pPr lvl="1"/>
            <a:r>
              <a:rPr lang="en-US" dirty="0" err="1"/>
              <a:t>Fd</a:t>
            </a:r>
            <a:r>
              <a:rPr lang="en-US" dirty="0"/>
              <a:t> is the handle</a:t>
            </a:r>
          </a:p>
          <a:p>
            <a:pPr lvl="1"/>
            <a:r>
              <a:rPr lang="en-US" dirty="0" err="1"/>
              <a:t>Buf</a:t>
            </a:r>
            <a:r>
              <a:rPr lang="en-US" dirty="0"/>
              <a:t> is a user-provided buffer to receive count bytes of the file</a:t>
            </a:r>
          </a:p>
          <a:p>
            <a:pPr lvl="1"/>
            <a:r>
              <a:rPr lang="en-US" dirty="0"/>
              <a:t>Returns how many bytes read</a:t>
            </a:r>
          </a:p>
          <a:p>
            <a:r>
              <a:rPr lang="en-US" dirty="0" err="1"/>
              <a:t>ssize_t</a:t>
            </a:r>
            <a:r>
              <a:rPr lang="en-US" dirty="0"/>
              <a:t> write(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void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count)</a:t>
            </a:r>
          </a:p>
          <a:p>
            <a:pPr lvl="1"/>
            <a:r>
              <a:rPr lang="en-US" dirty="0"/>
              <a:t>Same idea, other direction</a:t>
            </a:r>
          </a:p>
          <a:p>
            <a:r>
              <a:rPr lang="en-US" dirty="0" err="1"/>
              <a:t>int</a:t>
            </a:r>
            <a:r>
              <a:rPr lang="en-US" dirty="0"/>
              <a:t> close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Close an open file</a:t>
            </a:r>
          </a:p>
        </p:txBody>
      </p:sp>
    </p:spTree>
    <p:extLst>
      <p:ext uri="{BB962C8B-B14F-4D97-AF65-F5344CB8AC3E}">
        <p14:creationId xmlns:p14="http://schemas.microsoft.com/office/powerpoint/2010/main" val="1158328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439007" y="1557247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064" y="1340769"/>
            <a:ext cx="5554960" cy="4896544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char 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[9]; 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fd</a:t>
            </a:r>
            <a:r>
              <a:rPr lang="en-US" sz="2000" b="1" dirty="0">
                <a:latin typeface="Courier New"/>
                <a:cs typeface="Courier New"/>
              </a:rPr>
              <a:t> = open (“</a:t>
            </a:r>
            <a:r>
              <a:rPr lang="en-US" sz="2000" b="1" dirty="0" err="1">
                <a:latin typeface="Courier New"/>
                <a:cs typeface="Courier New"/>
              </a:rPr>
              <a:t>foo.txt</a:t>
            </a:r>
            <a:r>
              <a:rPr lang="en-US" sz="2000" b="1" dirty="0">
                <a:latin typeface="Courier New"/>
                <a:cs typeface="Courier New"/>
              </a:rPr>
              <a:t>”, O_RDWR);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ssize_t</a:t>
            </a:r>
            <a:r>
              <a:rPr lang="en-US" sz="2000" b="1" dirty="0">
                <a:latin typeface="Courier New"/>
                <a:cs typeface="Courier New"/>
              </a:rPr>
              <a:t> bytes = read(</a:t>
            </a:r>
            <a:r>
              <a:rPr lang="en-US" sz="2000" b="1" dirty="0" err="1">
                <a:latin typeface="Courier New"/>
                <a:cs typeface="Courier New"/>
              </a:rPr>
              <a:t>fd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, 8);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if (bytes != 8) // handle the error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lseek</a:t>
            </a:r>
            <a:r>
              <a:rPr lang="en-US" sz="2000" b="1" dirty="0">
                <a:latin typeface="Courier New"/>
                <a:cs typeface="Courier New"/>
              </a:rPr>
              <a:t>(3, 0, SEEK_SET); //set cursor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memcpy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, “Awesome”, 7);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[7] = ‘\0’;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bytes = write(</a:t>
            </a:r>
            <a:r>
              <a:rPr lang="en-US" sz="2000" b="1" dirty="0" err="1">
                <a:latin typeface="Courier New"/>
                <a:cs typeface="Courier New"/>
              </a:rPr>
              <a:t>fd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, 8);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if (bytes != 8) // error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close(</a:t>
            </a:r>
            <a:r>
              <a:rPr lang="en-US" sz="2000" b="1" dirty="0" err="1">
                <a:latin typeface="Courier New"/>
                <a:cs typeface="Courier New"/>
              </a:rPr>
              <a:t>fd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</p:txBody>
      </p:sp>
      <p:sp>
        <p:nvSpPr>
          <p:cNvPr id="4" name="Rectangle 3"/>
          <p:cNvSpPr/>
          <p:nvPr/>
        </p:nvSpPr>
        <p:spPr>
          <a:xfrm>
            <a:off x="6300192" y="1340769"/>
            <a:ext cx="2664296" cy="223224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18396" y="3573017"/>
            <a:ext cx="1646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User-level stack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940152" y="4005064"/>
            <a:ext cx="30243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141442" y="4067780"/>
            <a:ext cx="786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Kernel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16416" y="1916832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buf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444208" y="2276872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fd</a:t>
            </a:r>
            <a:r>
              <a:rPr lang="en-US" dirty="0">
                <a:solidFill>
                  <a:schemeClr val="tx1"/>
                </a:solidFill>
              </a:rPr>
              <a:t>: 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44208" y="2708919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bytes: 8</a:t>
            </a:r>
          </a:p>
        </p:txBody>
      </p:sp>
      <p:sp>
        <p:nvSpPr>
          <p:cNvPr id="15" name="Folded Corner 14"/>
          <p:cNvSpPr/>
          <p:nvPr/>
        </p:nvSpPr>
        <p:spPr>
          <a:xfrm>
            <a:off x="6433806" y="5126073"/>
            <a:ext cx="1234538" cy="1080120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Contents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51190" y="5836861"/>
            <a:ext cx="800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foo.txt</a:t>
            </a:r>
            <a:endParaRPr lang="en-US" dirty="0"/>
          </a:p>
        </p:txBody>
      </p:sp>
      <p:sp>
        <p:nvSpPr>
          <p:cNvPr id="17" name="Folded Corner 16"/>
          <p:cNvSpPr/>
          <p:nvPr/>
        </p:nvSpPr>
        <p:spPr>
          <a:xfrm>
            <a:off x="6433806" y="5126073"/>
            <a:ext cx="1234538" cy="1080120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Awesome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107504" y="1376772"/>
            <a:ext cx="629279" cy="5400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20" name="Trapezoid 19"/>
          <p:cNvSpPr/>
          <p:nvPr/>
        </p:nvSpPr>
        <p:spPr>
          <a:xfrm>
            <a:off x="6629950" y="4078663"/>
            <a:ext cx="511267" cy="332000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508104" y="4099376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Handle 3</a:t>
            </a:r>
          </a:p>
        </p:txBody>
      </p:sp>
      <p:cxnSp>
        <p:nvCxnSpPr>
          <p:cNvPr id="23" name="Straight Arrow Connector 22"/>
          <p:cNvCxnSpPr>
            <a:stCxn id="20" idx="2"/>
          </p:cNvCxnSpPr>
          <p:nvPr/>
        </p:nvCxnSpPr>
        <p:spPr>
          <a:xfrm flipH="1">
            <a:off x="6885583" y="4410663"/>
            <a:ext cx="1" cy="71541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228105" y="5278053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</a:rPr>
              <a:t>Contents\0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1987" y="1563137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Awesome\0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445497" y="1556792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</a:rPr>
              <a:t>Awesome\0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16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0255 L -0.00295 0.03935 " pathEditMode="relative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3935 L -0.00295 0.0932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0.02309 -0.5414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6" y="-2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9328 L -0.00295 0.1969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19699 L -0.00295 0.3125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00324 L -0.05312 0.5386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2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3125 L -0.00295 0.40694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7" grpId="0" animBg="1"/>
      <p:bldP spid="18" grpId="0" animBg="1"/>
      <p:bldP spid="18" grpId="1" animBg="1"/>
      <p:bldP spid="18" grpId="2" animBg="1"/>
      <p:bldP spid="18" grpId="3" animBg="1"/>
      <p:bldP spid="18" grpId="4" animBg="1"/>
      <p:bldP spid="20" grpId="0" animBg="1"/>
      <p:bldP spid="20" grpId="1" animBg="1"/>
      <p:bldP spid="21" grpId="0"/>
      <p:bldP spid="21" grpId="1"/>
      <p:bldP spid="13" grpId="0" animBg="1"/>
      <p:bldP spid="13" grpId="1" animBg="1"/>
      <p:bldP spid="14" grpId="0" animBg="1"/>
      <p:bldP spid="24" grpId="0" animBg="1"/>
      <p:bldP spid="24" grpId="1" animBg="1"/>
      <p:bldP spid="24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But what is a handle?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reference to an open file or other OS object</a:t>
            </a:r>
          </a:p>
          <a:p>
            <a:pPr lvl="1"/>
            <a:r>
              <a:rPr lang="en-US" dirty="0"/>
              <a:t>For files, this includes a cursor into the file</a:t>
            </a:r>
          </a:p>
          <a:p>
            <a:r>
              <a:rPr lang="en-US" dirty="0"/>
              <a:t>In the application, a handle is just an integer</a:t>
            </a:r>
          </a:p>
          <a:p>
            <a:pPr lvl="1"/>
            <a:r>
              <a:rPr lang="en-US" dirty="0"/>
              <a:t>This is an offset into an OS-managed table</a:t>
            </a:r>
          </a:p>
        </p:txBody>
      </p:sp>
    </p:spTree>
    <p:extLst>
      <p:ext uri="{BB962C8B-B14F-4D97-AF65-F5344CB8AC3E}">
        <p14:creationId xmlns:p14="http://schemas.microsoft.com/office/powerpoint/2010/main" val="1540244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Logical View</a:t>
            </a:r>
          </a:p>
        </p:txBody>
      </p:sp>
      <p:sp>
        <p:nvSpPr>
          <p:cNvPr id="4" name="Can 3"/>
          <p:cNvSpPr/>
          <p:nvPr/>
        </p:nvSpPr>
        <p:spPr>
          <a:xfrm>
            <a:off x="291790" y="4612447"/>
            <a:ext cx="1197059" cy="1109543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Disk</a:t>
            </a:r>
          </a:p>
        </p:txBody>
      </p:sp>
      <p:sp>
        <p:nvSpPr>
          <p:cNvPr id="5" name="Snip Single Corner Rectangle 4"/>
          <p:cNvSpPr/>
          <p:nvPr/>
        </p:nvSpPr>
        <p:spPr>
          <a:xfrm>
            <a:off x="372263" y="1873528"/>
            <a:ext cx="1014581" cy="773761"/>
          </a:xfrm>
          <a:prstGeom prst="snip1Rect">
            <a:avLst/>
          </a:prstGeom>
          <a:solidFill>
            <a:srgbClr val="67924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Hello!</a:t>
            </a:r>
          </a:p>
        </p:txBody>
      </p:sp>
      <p:sp>
        <p:nvSpPr>
          <p:cNvPr id="6" name="Regular Pentagon 5"/>
          <p:cNvSpPr/>
          <p:nvPr/>
        </p:nvSpPr>
        <p:spPr>
          <a:xfrm>
            <a:off x="2558236" y="1771776"/>
            <a:ext cx="1795589" cy="1372330"/>
          </a:xfrm>
          <a:prstGeom prst="pentagon">
            <a:avLst/>
          </a:prstGeom>
          <a:solidFill>
            <a:srgbClr val="67924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Foo.txt</a:t>
            </a:r>
            <a:br>
              <a:rPr lang="en-US" sz="2400" dirty="0"/>
            </a:br>
            <a:r>
              <a:rPr lang="en-US" sz="2400" dirty="0" err="1"/>
              <a:t>inode</a:t>
            </a:r>
            <a:endParaRPr lang="en-US" sz="2400" dirty="0"/>
          </a:p>
        </p:txBody>
      </p:sp>
      <p:cxnSp>
        <p:nvCxnSpPr>
          <p:cNvPr id="8" name="Straight Arrow Connector 7"/>
          <p:cNvCxnSpPr>
            <a:stCxn id="6" idx="1"/>
            <a:endCxn id="5" idx="0"/>
          </p:cNvCxnSpPr>
          <p:nvPr/>
        </p:nvCxnSpPr>
        <p:spPr>
          <a:xfrm flipH="1" flipV="1">
            <a:off x="1386844" y="2260409"/>
            <a:ext cx="1171394" cy="35549"/>
          </a:xfrm>
          <a:prstGeom prst="straightConnector1">
            <a:avLst/>
          </a:prstGeom>
          <a:ln w="57150" cmpd="sng">
            <a:solidFill>
              <a:schemeClr val="accent5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996585" y="1163388"/>
            <a:ext cx="2820336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660830" y="2386421"/>
            <a:ext cx="15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A PCB</a:t>
            </a:r>
          </a:p>
        </p:txBody>
      </p:sp>
      <p:cxnSp>
        <p:nvCxnSpPr>
          <p:cNvPr id="30" name="Straight Arrow Connector 29"/>
          <p:cNvCxnSpPr>
            <a:stCxn id="73" idx="1"/>
          </p:cNvCxnSpPr>
          <p:nvPr/>
        </p:nvCxnSpPr>
        <p:spPr>
          <a:xfrm flipH="1">
            <a:off x="5494867" y="2038282"/>
            <a:ext cx="612860" cy="97593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773417" y="1632700"/>
            <a:ext cx="1846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b="1" dirty="0">
              <a:solidFill>
                <a:schemeClr val="accent3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991735" y="2845949"/>
            <a:ext cx="2820336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655980" y="4068982"/>
            <a:ext cx="1492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B PCB</a:t>
            </a:r>
          </a:p>
        </p:txBody>
      </p:sp>
      <p:cxnSp>
        <p:nvCxnSpPr>
          <p:cNvPr id="50" name="Straight Arrow Connector 49"/>
          <p:cNvCxnSpPr>
            <a:endCxn id="107" idx="3"/>
          </p:cNvCxnSpPr>
          <p:nvPr/>
        </p:nvCxnSpPr>
        <p:spPr>
          <a:xfrm flipH="1" flipV="1">
            <a:off x="5231888" y="3865361"/>
            <a:ext cx="875841" cy="77609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5958084" y="4612447"/>
            <a:ext cx="2820336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6622329" y="5835480"/>
            <a:ext cx="14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C PCB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 flipH="1" flipV="1">
            <a:off x="5291667" y="4188502"/>
            <a:ext cx="707674" cy="881949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6107727" y="1474089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107727" y="1711044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107727" y="2252942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6107727" y="1940689"/>
            <a:ext cx="222284" cy="19518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6148985" y="3144106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Connector 78"/>
          <p:cNvCxnSpPr/>
          <p:nvPr/>
        </p:nvCxnSpPr>
        <p:spPr>
          <a:xfrm>
            <a:off x="6148985" y="3381061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148985" y="3630979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6148985" y="3961082"/>
            <a:ext cx="222284" cy="19518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5729140" y="5081759"/>
            <a:ext cx="1846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b="1" dirty="0">
              <a:solidFill>
                <a:schemeClr val="accent3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063450" y="4923148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Connector 83"/>
          <p:cNvCxnSpPr/>
          <p:nvPr/>
        </p:nvCxnSpPr>
        <p:spPr>
          <a:xfrm>
            <a:off x="6063450" y="5437484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6063450" y="5702001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6081156" y="4951024"/>
            <a:ext cx="222284" cy="19518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Callout 92"/>
          <p:cNvSpPr/>
          <p:nvPr/>
        </p:nvSpPr>
        <p:spPr>
          <a:xfrm>
            <a:off x="3556000" y="4951024"/>
            <a:ext cx="2112523" cy="1286288"/>
          </a:xfrm>
          <a:prstGeom prst="wedgeEllipseCallout">
            <a:avLst>
              <a:gd name="adj1" fmla="val 63078"/>
              <a:gd name="adj2" fmla="val -2555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Handle</a:t>
            </a:r>
            <a:br>
              <a:rPr lang="en-US" sz="2800" dirty="0"/>
            </a:br>
            <a:r>
              <a:rPr lang="en-US" sz="2800" dirty="0"/>
              <a:t>Table</a:t>
            </a:r>
          </a:p>
        </p:txBody>
      </p:sp>
      <p:sp>
        <p:nvSpPr>
          <p:cNvPr id="94" name="Oval Callout 93"/>
          <p:cNvSpPr/>
          <p:nvPr/>
        </p:nvSpPr>
        <p:spPr>
          <a:xfrm>
            <a:off x="1087554" y="3447603"/>
            <a:ext cx="3266271" cy="1634156"/>
          </a:xfrm>
          <a:prstGeom prst="wedgeEllipseCallout">
            <a:avLst>
              <a:gd name="adj1" fmla="val 102863"/>
              <a:gd name="adj2" fmla="val 4085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Handle indices are process-specific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342211" y="2038282"/>
            <a:ext cx="1210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Handle Table</a:t>
            </a:r>
          </a:p>
        </p:txBody>
      </p:sp>
      <p:cxnSp>
        <p:nvCxnSpPr>
          <p:cNvPr id="101" name="Straight Arrow Connector 100"/>
          <p:cNvCxnSpPr>
            <a:stCxn id="5" idx="1"/>
            <a:endCxn id="4" idx="1"/>
          </p:cNvCxnSpPr>
          <p:nvPr/>
        </p:nvCxnSpPr>
        <p:spPr>
          <a:xfrm>
            <a:off x="879554" y="2647289"/>
            <a:ext cx="10766" cy="1965158"/>
          </a:xfrm>
          <a:prstGeom prst="straightConnector1">
            <a:avLst/>
          </a:prstGeom>
          <a:ln w="57150" cmpd="sng">
            <a:solidFill>
              <a:schemeClr val="accent5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rapezoid 76"/>
          <p:cNvSpPr/>
          <p:nvPr/>
        </p:nvSpPr>
        <p:spPr>
          <a:xfrm>
            <a:off x="4854488" y="1862354"/>
            <a:ext cx="715846" cy="478232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</a:t>
            </a:r>
          </a:p>
        </p:txBody>
      </p:sp>
      <p:cxnSp>
        <p:nvCxnSpPr>
          <p:cNvPr id="104" name="Straight Arrow Connector 103"/>
          <p:cNvCxnSpPr>
            <a:stCxn id="77" idx="1"/>
          </p:cNvCxnSpPr>
          <p:nvPr/>
        </p:nvCxnSpPr>
        <p:spPr>
          <a:xfrm flipH="1">
            <a:off x="4344509" y="2101470"/>
            <a:ext cx="569758" cy="194488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rapezoid 106"/>
          <p:cNvSpPr/>
          <p:nvPr/>
        </p:nvSpPr>
        <p:spPr>
          <a:xfrm>
            <a:off x="4575821" y="3626245"/>
            <a:ext cx="715846" cy="478232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</a:t>
            </a:r>
          </a:p>
        </p:txBody>
      </p:sp>
      <p:cxnSp>
        <p:nvCxnSpPr>
          <p:cNvPr id="113" name="Straight Arrow Connector 112"/>
          <p:cNvCxnSpPr>
            <a:endCxn id="6" idx="4"/>
          </p:cNvCxnSpPr>
          <p:nvPr/>
        </p:nvCxnSpPr>
        <p:spPr>
          <a:xfrm flipH="1" flipV="1">
            <a:off x="4010897" y="3144103"/>
            <a:ext cx="781236" cy="566167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Oval Callout 116"/>
          <p:cNvSpPr/>
          <p:nvPr/>
        </p:nvSpPr>
        <p:spPr>
          <a:xfrm>
            <a:off x="2428244" y="260648"/>
            <a:ext cx="2648029" cy="1458977"/>
          </a:xfrm>
          <a:prstGeom prst="wedgeEllipseCallout">
            <a:avLst>
              <a:gd name="adj1" fmla="val 37896"/>
              <a:gd name="adj2" fmla="val 17365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Handles can be shared</a:t>
            </a:r>
          </a:p>
        </p:txBody>
      </p:sp>
    </p:spTree>
    <p:extLst>
      <p:ext uri="{BB962C8B-B14F-4D97-AF65-F5344CB8AC3E}">
        <p14:creationId xmlns:p14="http://schemas.microsoft.com/office/powerpoint/2010/main" val="159078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  <p:bldP spid="1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Handle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process has a table of pointers to kernel handle objects</a:t>
            </a:r>
          </a:p>
          <a:p>
            <a:pPr lvl="1"/>
            <a:r>
              <a:rPr lang="en-US" dirty="0"/>
              <a:t>E.g., a file handle includes the offset into the file and a pointer to the kernel-internal file representation (</a:t>
            </a:r>
            <a:r>
              <a:rPr lang="en-US" dirty="0" err="1"/>
              <a:t>inode</a:t>
            </a:r>
            <a:r>
              <a:rPr lang="en-US" dirty="0"/>
              <a:t>)</a:t>
            </a:r>
          </a:p>
          <a:p>
            <a:r>
              <a:rPr lang="en-US" dirty="0"/>
              <a:t>Application’s can’t directly read these pointers</a:t>
            </a:r>
          </a:p>
          <a:p>
            <a:pPr lvl="1"/>
            <a:r>
              <a:rPr lang="en-US" dirty="0"/>
              <a:t>Kernel memory is protected</a:t>
            </a:r>
          </a:p>
          <a:p>
            <a:pPr lvl="1"/>
            <a:r>
              <a:rPr lang="en-US" dirty="0"/>
              <a:t>Instead, make system calls with the indices into this table</a:t>
            </a:r>
          </a:p>
          <a:p>
            <a:pPr lvl="1"/>
            <a:r>
              <a:rPr lang="en-US" dirty="0"/>
              <a:t>Index is commonly called a handle</a:t>
            </a:r>
          </a:p>
        </p:txBody>
      </p:sp>
    </p:spTree>
    <p:extLst>
      <p:ext uri="{BB962C8B-B14F-4D97-AF65-F5344CB8AC3E}">
        <p14:creationId xmlns:p14="http://schemas.microsoft.com/office/powerpoint/2010/main" val="466672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Rearranging the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OS picks which index to use for a new handle</a:t>
            </a:r>
          </a:p>
          <a:p>
            <a:r>
              <a:rPr lang="en-US" dirty="0"/>
              <a:t>An application explicitly copy an entry to a specific index with dup2(old, new)</a:t>
            </a:r>
          </a:p>
          <a:p>
            <a:pPr lvl="1"/>
            <a:r>
              <a:rPr lang="en-US" dirty="0"/>
              <a:t>Be careful if new is already in use…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551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useful handle APIs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mmap</a:t>
            </a:r>
            <a:r>
              <a:rPr lang="en-US" dirty="0"/>
              <a:t>() – can map part or all of a file into memory</a:t>
            </a:r>
          </a:p>
          <a:p>
            <a:r>
              <a:rPr lang="en-US" dirty="0"/>
              <a:t>seek() – adjust the cursor position of a file</a:t>
            </a:r>
          </a:p>
          <a:p>
            <a:pPr lvl="1"/>
            <a:r>
              <a:rPr lang="en-US" dirty="0"/>
              <a:t>Like rewinding a cassette tape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677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</a:t>
            </a:r>
          </a:p>
          <a:p>
            <a:r>
              <a:rPr lang="en-US" dirty="0"/>
              <a:t>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3435062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default, a child process gets a reference to every handle the parent has open</a:t>
            </a:r>
          </a:p>
          <a:p>
            <a:pPr lvl="1"/>
            <a:r>
              <a:rPr lang="en-US" dirty="0"/>
              <a:t>Very convenient</a:t>
            </a:r>
          </a:p>
          <a:p>
            <a:pPr lvl="1"/>
            <a:r>
              <a:rPr lang="en-US" dirty="0"/>
              <a:t>Also a security issue: may accidentally pass something the program shouldn’t</a:t>
            </a:r>
          </a:p>
          <a:p>
            <a:r>
              <a:rPr lang="en-US" dirty="0"/>
              <a:t>Between fork() and exec(), the parent has a chance to clean up handles it doesn’t want to pass on</a:t>
            </a:r>
          </a:p>
          <a:p>
            <a:pPr lvl="1"/>
            <a:r>
              <a:rPr lang="en-US" dirty="0"/>
              <a:t>See also CLOSE_ON_EXEC flag</a:t>
            </a:r>
          </a:p>
        </p:txBody>
      </p:sp>
    </p:spTree>
    <p:extLst>
      <p:ext uri="{BB962C8B-B14F-4D97-AF65-F5344CB8AC3E}">
        <p14:creationId xmlns:p14="http://schemas.microsoft.com/office/powerpoint/2010/main" val="2702295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introduced the idea of a process as a container for a running program</a:t>
            </a:r>
          </a:p>
          <a:p>
            <a:r>
              <a:rPr lang="en-US" dirty="0"/>
              <a:t>This lecture: Introduce key OS APIs for a process</a:t>
            </a:r>
          </a:p>
          <a:p>
            <a:pPr lvl="1"/>
            <a:r>
              <a:rPr lang="en-US" dirty="0"/>
              <a:t>Some may be familiar from lab 0</a:t>
            </a:r>
          </a:p>
          <a:p>
            <a:pPr lvl="1"/>
            <a:r>
              <a:rPr lang="en-US" dirty="0"/>
              <a:t>Some will help with lab 1</a:t>
            </a:r>
          </a:p>
        </p:txBody>
      </p:sp>
    </p:spTree>
    <p:extLst>
      <p:ext uri="{BB962C8B-B14F-4D97-AF65-F5344CB8AC3E}">
        <p14:creationId xmlns:p14="http://schemas.microsoft.com/office/powerpoint/2010/main" val="20365047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 in, out,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Handles 0, 1, and 2 are special by convention</a:t>
            </a:r>
          </a:p>
          <a:p>
            <a:pPr lvl="1"/>
            <a:r>
              <a:rPr lang="en-US" dirty="0"/>
              <a:t>0: standard input</a:t>
            </a:r>
          </a:p>
          <a:p>
            <a:pPr lvl="1"/>
            <a:r>
              <a:rPr lang="en-US" dirty="0"/>
              <a:t>1: standard output</a:t>
            </a:r>
          </a:p>
          <a:p>
            <a:pPr lvl="1"/>
            <a:r>
              <a:rPr lang="en-US" dirty="0"/>
              <a:t>2: standard error (output)</a:t>
            </a:r>
          </a:p>
          <a:p>
            <a:r>
              <a:rPr lang="en-US" dirty="0"/>
              <a:t>Command-line programs use this convention</a:t>
            </a:r>
          </a:p>
          <a:p>
            <a:pPr lvl="1"/>
            <a:r>
              <a:rPr lang="en-US" dirty="0"/>
              <a:t>Parent program (shell) is responsible to use open/close/dup2 to set these handles appropriately between fork() and exec() </a:t>
            </a:r>
          </a:p>
        </p:txBody>
      </p:sp>
    </p:spTree>
    <p:extLst>
      <p:ext uri="{BB962C8B-B14F-4D97-AF65-F5344CB8AC3E}">
        <p14:creationId xmlns:p14="http://schemas.microsoft.com/office/powerpoint/2010/main" val="8860910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pid</a:t>
            </a:r>
            <a:r>
              <a:rPr lang="en-US" b="1" dirty="0">
                <a:latin typeface="Courier New"/>
                <a:cs typeface="Courier New"/>
              </a:rPr>
              <a:t> = fork();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if (</a:t>
            </a:r>
            <a:r>
              <a:rPr lang="en-US" b="1" dirty="0" err="1">
                <a:latin typeface="Courier New"/>
                <a:cs typeface="Courier New"/>
              </a:rPr>
              <a:t>pid</a:t>
            </a:r>
            <a:r>
              <a:rPr lang="en-US" b="1" dirty="0">
                <a:latin typeface="Courier New"/>
                <a:cs typeface="Courier New"/>
              </a:rPr>
              <a:t> == 0) {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input = open (“</a:t>
            </a:r>
            <a:r>
              <a:rPr lang="en-US" b="1" dirty="0" err="1">
                <a:latin typeface="Courier New"/>
                <a:cs typeface="Courier New"/>
              </a:rPr>
              <a:t>in.txt</a:t>
            </a:r>
            <a:r>
              <a:rPr lang="en-US" b="1" dirty="0">
                <a:latin typeface="Courier New"/>
                <a:cs typeface="Courier New"/>
              </a:rPr>
              <a:t>”, </a:t>
            </a:r>
            <a:br>
              <a:rPr lang="en-US" b="1" dirty="0">
                <a:latin typeface="Courier New"/>
                <a:cs typeface="Courier New"/>
              </a:rPr>
            </a:br>
            <a:r>
              <a:rPr lang="en-US" b="1" dirty="0">
                <a:latin typeface="Courier New"/>
                <a:cs typeface="Courier New"/>
              </a:rPr>
              <a:t>                       O_RDONLY);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dup2(input, 0);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exec(“</a:t>
            </a:r>
            <a:r>
              <a:rPr lang="en-US" b="1" dirty="0" err="1">
                <a:latin typeface="Courier New"/>
                <a:cs typeface="Courier New"/>
              </a:rPr>
              <a:t>grep</a:t>
            </a:r>
            <a:r>
              <a:rPr lang="en-US" b="1" dirty="0">
                <a:latin typeface="Courier New"/>
                <a:cs typeface="Courier New"/>
              </a:rPr>
              <a:t>”, “quack”);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//…</a:t>
            </a:r>
          </a:p>
        </p:txBody>
      </p:sp>
    </p:spTree>
    <p:extLst>
      <p:ext uri="{BB962C8B-B14F-4D97-AF65-F5344CB8AC3E}">
        <p14:creationId xmlns:p14="http://schemas.microsoft.com/office/powerpoint/2010/main" val="26593046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</a:t>
            </a:r>
          </a:p>
          <a:p>
            <a:r>
              <a:rPr lang="en-US" dirty="0"/>
              <a:t>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17716057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Pipes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FIFO stream of bytes between two processes</a:t>
            </a:r>
          </a:p>
          <a:p>
            <a:r>
              <a:rPr lang="en-US" dirty="0"/>
              <a:t>Read and write like a file handle</a:t>
            </a:r>
          </a:p>
          <a:p>
            <a:pPr lvl="1"/>
            <a:r>
              <a:rPr lang="en-US" dirty="0"/>
              <a:t>But not anywhere in the hierarchical file system</a:t>
            </a:r>
          </a:p>
          <a:p>
            <a:pPr lvl="1"/>
            <a:r>
              <a:rPr lang="en-US" dirty="0"/>
              <a:t>And not persistent</a:t>
            </a:r>
          </a:p>
          <a:p>
            <a:pPr lvl="1"/>
            <a:r>
              <a:rPr lang="en-US" dirty="0"/>
              <a:t>And no cursor or seek()-</a:t>
            </a:r>
            <a:r>
              <a:rPr lang="en-US" dirty="0" err="1"/>
              <a:t>ing</a:t>
            </a:r>
            <a:endParaRPr lang="en-US" dirty="0"/>
          </a:p>
          <a:p>
            <a:pPr lvl="1"/>
            <a:r>
              <a:rPr lang="en-US" dirty="0"/>
              <a:t>Actually, 2 handles: a read handle and a write handle</a:t>
            </a:r>
          </a:p>
          <a:p>
            <a:r>
              <a:rPr lang="en-US" dirty="0"/>
              <a:t>Primarily used for parent/child communication</a:t>
            </a:r>
          </a:p>
          <a:p>
            <a:pPr lvl="1"/>
            <a:r>
              <a:rPr lang="en-US" dirty="0"/>
              <a:t>Parent creates a pipe, child inherits it</a:t>
            </a:r>
          </a:p>
        </p:txBody>
      </p:sp>
    </p:spTree>
    <p:extLst>
      <p:ext uri="{BB962C8B-B14F-4D97-AF65-F5344CB8AC3E}">
        <p14:creationId xmlns:p14="http://schemas.microsoft.com/office/powerpoint/2010/main" val="2143143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216" y="1340769"/>
            <a:ext cx="483488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err="1">
                <a:latin typeface="Courier New"/>
                <a:cs typeface="Courier New"/>
              </a:rPr>
              <a:t>int</a:t>
            </a:r>
            <a:r>
              <a:rPr lang="en-US" sz="2200" b="1" dirty="0">
                <a:latin typeface="Courier New"/>
                <a:cs typeface="Courier New"/>
              </a:rPr>
              <a:t> 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[2];</a:t>
            </a:r>
          </a:p>
          <a:p>
            <a:pPr marL="0" indent="0">
              <a:buNone/>
            </a:pPr>
            <a:r>
              <a:rPr lang="en-US" sz="2200" b="1" dirty="0" err="1">
                <a:latin typeface="Courier New"/>
                <a:cs typeface="Courier New"/>
              </a:rPr>
              <a:t>int</a:t>
            </a:r>
            <a:r>
              <a:rPr lang="en-US" sz="2200" b="1" dirty="0">
                <a:latin typeface="Courier New"/>
                <a:cs typeface="Courier New"/>
              </a:rPr>
              <a:t> </a:t>
            </a:r>
            <a:r>
              <a:rPr lang="en-US" sz="2200" b="1" dirty="0" err="1">
                <a:latin typeface="Courier New"/>
                <a:cs typeface="Courier New"/>
              </a:rPr>
              <a:t>rv</a:t>
            </a:r>
            <a:r>
              <a:rPr lang="en-US" sz="2200" b="1" dirty="0">
                <a:latin typeface="Courier New"/>
                <a:cs typeface="Courier New"/>
              </a:rPr>
              <a:t> = pipe(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sz="2200" b="1" dirty="0" err="1">
                <a:latin typeface="Courier New"/>
                <a:cs typeface="Courier New"/>
              </a:rPr>
              <a:t>int</a:t>
            </a:r>
            <a:r>
              <a:rPr lang="en-US" sz="2200" b="1" dirty="0">
                <a:latin typeface="Courier New"/>
                <a:cs typeface="Courier New"/>
              </a:rPr>
              <a:t> </a:t>
            </a:r>
            <a:r>
              <a:rPr lang="en-US" sz="2200" b="1" dirty="0" err="1">
                <a:latin typeface="Courier New"/>
                <a:cs typeface="Courier New"/>
              </a:rPr>
              <a:t>pid</a:t>
            </a:r>
            <a:r>
              <a:rPr lang="en-US" sz="2200" b="1" dirty="0">
                <a:latin typeface="Courier New"/>
                <a:cs typeface="Courier New"/>
              </a:rPr>
              <a:t> = fork();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if (</a:t>
            </a:r>
            <a:r>
              <a:rPr lang="en-US" sz="2200" b="1" dirty="0" err="1">
                <a:latin typeface="Courier New"/>
                <a:cs typeface="Courier New"/>
              </a:rPr>
              <a:t>pid</a:t>
            </a:r>
            <a:r>
              <a:rPr lang="en-US" sz="2200" b="1" dirty="0">
                <a:latin typeface="Courier New"/>
                <a:cs typeface="Courier New"/>
              </a:rPr>
              <a:t> == 0) {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	close(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[1]); 	</a:t>
            </a:r>
            <a:br>
              <a:rPr lang="en-US" sz="2200" b="1" dirty="0">
                <a:latin typeface="Courier New"/>
                <a:cs typeface="Courier New"/>
              </a:rPr>
            </a:br>
            <a:r>
              <a:rPr lang="en-US" sz="2200" b="1" dirty="0">
                <a:latin typeface="Courier New"/>
                <a:cs typeface="Courier New"/>
              </a:rPr>
              <a:t>	dup2(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[0], 0);</a:t>
            </a:r>
            <a:br>
              <a:rPr lang="en-US" sz="2200" b="1" dirty="0">
                <a:latin typeface="Courier New"/>
                <a:cs typeface="Courier New"/>
              </a:rPr>
            </a:br>
            <a:r>
              <a:rPr lang="en-US" sz="2200" b="1" dirty="0">
                <a:latin typeface="Courier New"/>
                <a:cs typeface="Courier New"/>
              </a:rPr>
              <a:t>	close(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[0]); </a:t>
            </a:r>
            <a:br>
              <a:rPr lang="en-US" sz="2200" b="1" dirty="0">
                <a:latin typeface="Courier New"/>
                <a:cs typeface="Courier New"/>
              </a:rPr>
            </a:br>
            <a:r>
              <a:rPr lang="en-US" sz="2200" b="1" dirty="0">
                <a:latin typeface="Courier New"/>
                <a:cs typeface="Courier New"/>
              </a:rPr>
              <a:t>	exec(“grep”, “quack”);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} else {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	close 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[0]);  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	...</a:t>
            </a:r>
          </a:p>
        </p:txBody>
      </p:sp>
      <p:sp>
        <p:nvSpPr>
          <p:cNvPr id="4" name="Rectangle 3"/>
          <p:cNvSpPr/>
          <p:nvPr/>
        </p:nvSpPr>
        <p:spPr>
          <a:xfrm>
            <a:off x="6607227" y="1163388"/>
            <a:ext cx="2209694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35929" y="2418921"/>
            <a:ext cx="798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Parent</a:t>
            </a:r>
            <a:endParaRPr lang="en-US" dirty="0"/>
          </a:p>
        </p:txBody>
      </p:sp>
      <p:cxnSp>
        <p:nvCxnSpPr>
          <p:cNvPr id="6" name="Straight Arrow Connector 5"/>
          <p:cNvCxnSpPr>
            <a:endCxn id="41" idx="3"/>
          </p:cNvCxnSpPr>
          <p:nvPr/>
        </p:nvCxnSpPr>
        <p:spPr>
          <a:xfrm flipH="1" flipV="1">
            <a:off x="6105412" y="1649339"/>
            <a:ext cx="712240" cy="724016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602377" y="2845949"/>
            <a:ext cx="2209694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031079" y="4101482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Child</a:t>
            </a:r>
          </a:p>
        </p:txBody>
      </p:sp>
      <p:cxnSp>
        <p:nvCxnSpPr>
          <p:cNvPr id="14" name="Straight Arrow Connector 13"/>
          <p:cNvCxnSpPr>
            <a:stCxn id="47" idx="3"/>
            <a:endCxn id="42" idx="0"/>
          </p:cNvCxnSpPr>
          <p:nvPr/>
        </p:nvCxnSpPr>
        <p:spPr>
          <a:xfrm flipH="1">
            <a:off x="5813836" y="3145736"/>
            <a:ext cx="4892" cy="485243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706510" y="1474089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706510" y="1711044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706510" y="2252942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747768" y="3144106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6747768" y="3381061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747768" y="3630979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097020" y="1463999"/>
            <a:ext cx="471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PCB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48264" y="2038282"/>
            <a:ext cx="1210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Handle Table</a:t>
            </a:r>
          </a:p>
        </p:txBody>
      </p:sp>
      <p:sp>
        <p:nvSpPr>
          <p:cNvPr id="41" name="Trapezoid 40"/>
          <p:cNvSpPr/>
          <p:nvPr/>
        </p:nvSpPr>
        <p:spPr>
          <a:xfrm>
            <a:off x="5449345" y="1410223"/>
            <a:ext cx="715846" cy="478232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</a:p>
        </p:txBody>
      </p:sp>
      <p:sp>
        <p:nvSpPr>
          <p:cNvPr id="42" name="Trapezoid 41"/>
          <p:cNvSpPr/>
          <p:nvPr/>
        </p:nvSpPr>
        <p:spPr>
          <a:xfrm>
            <a:off x="5455913" y="3630979"/>
            <a:ext cx="715846" cy="478232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6706510" y="1963216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738555" y="3904165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Can 46"/>
          <p:cNvSpPr/>
          <p:nvPr/>
        </p:nvSpPr>
        <p:spPr>
          <a:xfrm>
            <a:off x="5638708" y="2546161"/>
            <a:ext cx="360040" cy="599575"/>
          </a:xfrm>
          <a:prstGeom prst="ca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>
            <a:stCxn id="41" idx="2"/>
            <a:endCxn id="47" idx="1"/>
          </p:cNvCxnSpPr>
          <p:nvPr/>
        </p:nvCxnSpPr>
        <p:spPr>
          <a:xfrm>
            <a:off x="5807268" y="1888455"/>
            <a:ext cx="11460" cy="657706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42" idx="3"/>
          </p:cNvCxnSpPr>
          <p:nvPr/>
        </p:nvCxnSpPr>
        <p:spPr>
          <a:xfrm flipH="1">
            <a:off x="6111980" y="2140626"/>
            <a:ext cx="670270" cy="1729469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6040019" y="1946151"/>
            <a:ext cx="788909" cy="2126599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6066601" y="3321314"/>
            <a:ext cx="789861" cy="503770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6165191" y="3834034"/>
            <a:ext cx="684506" cy="142526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ight Arrow 71"/>
          <p:cNvSpPr/>
          <p:nvPr/>
        </p:nvSpPr>
        <p:spPr>
          <a:xfrm>
            <a:off x="107504" y="1376772"/>
            <a:ext cx="629279" cy="5400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73" name="Right Arrow 72"/>
          <p:cNvSpPr/>
          <p:nvPr/>
        </p:nvSpPr>
        <p:spPr>
          <a:xfrm>
            <a:off x="45468" y="2103325"/>
            <a:ext cx="629279" cy="54006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PC</a:t>
            </a:r>
          </a:p>
        </p:txBody>
      </p:sp>
    </p:spTree>
    <p:extLst>
      <p:ext uri="{BB962C8B-B14F-4D97-AF65-F5344CB8AC3E}">
        <p14:creationId xmlns:p14="http://schemas.microsoft.com/office/powerpoint/2010/main" val="10223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0255 L -0.00295 0.03935 " pathEditMode="relative" ptsTypes="AA">
                                      <p:cBhvr>
                                        <p:cTn id="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3935 L -0.00295 0.09328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9328 L 0.00504 0.48958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" y="20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0254 L 0.08802 0.1125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49" y="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802 0.1125 L 0.08802 0.16644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802 0.16644 L 0.08802 0.21621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22" grpId="0" animBg="1"/>
      <p:bldP spid="41" grpId="0" animBg="1"/>
      <p:bldP spid="42" grpId="0" animBg="1"/>
      <p:bldP spid="47" grpId="0" animBg="1"/>
      <p:bldP spid="72" grpId="0" animBg="1"/>
      <p:bldP spid="72" grpId="1" animBg="1"/>
      <p:bldP spid="72" grpId="2" animBg="1"/>
      <p:bldP spid="73" grpId="0" animBg="1"/>
      <p:bldP spid="73" grpId="1" animBg="1"/>
      <p:bldP spid="73" grpId="2" animBg="1"/>
      <p:bldP spid="73" grpId="5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pipes, except for network connections</a:t>
            </a:r>
          </a:p>
          <a:p>
            <a:r>
              <a:rPr lang="en-US" dirty="0"/>
              <a:t>Setup and connection management is a bit trickier</a:t>
            </a:r>
          </a:p>
          <a:p>
            <a:pPr lvl="1"/>
            <a:r>
              <a:rPr lang="en-US" dirty="0"/>
              <a:t>A topic for another day (or class)</a:t>
            </a:r>
          </a:p>
        </p:txBody>
      </p:sp>
    </p:spTree>
    <p:extLst>
      <p:ext uri="{BB962C8B-B14F-4D97-AF65-F5344CB8AC3E}">
        <p14:creationId xmlns:p14="http://schemas.microsoft.com/office/powerpoint/2010/main" val="28330340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Select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I want to block until one of several handles has data ready to read?</a:t>
            </a:r>
          </a:p>
          <a:p>
            <a:r>
              <a:rPr lang="en-US" dirty="0"/>
              <a:t>Read will block on one handle, but perhaps miss data on a second…</a:t>
            </a:r>
          </a:p>
          <a:p>
            <a:r>
              <a:rPr lang="en-US" dirty="0"/>
              <a:t>Select will block a process until a handle has data available</a:t>
            </a:r>
          </a:p>
          <a:p>
            <a:pPr lvl="1"/>
            <a:r>
              <a:rPr lang="en-US" dirty="0"/>
              <a:t>Useful for applications that use pipes, sockets, etc.</a:t>
            </a:r>
          </a:p>
        </p:txBody>
      </p:sp>
    </p:spTree>
    <p:extLst>
      <p:ext uri="{BB962C8B-B14F-4D97-AF65-F5344CB8AC3E}">
        <p14:creationId xmlns:p14="http://schemas.microsoft.com/office/powerpoint/2010/main" val="10316344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</a:t>
            </a:r>
          </a:p>
          <a:p>
            <a:r>
              <a:rPr lang="en-US" dirty="0"/>
              <a:t>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30013360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Similar concept to an application-level interrupt</a:t>
            </a:r>
          </a:p>
          <a:p>
            <a:pPr lvl="1"/>
            <a:r>
              <a:rPr lang="en-US" dirty="0"/>
              <a:t>Unix-specific (more on Windows later)</a:t>
            </a:r>
          </a:p>
          <a:p>
            <a:r>
              <a:rPr lang="en-US" dirty="0"/>
              <a:t>Each signal has a number assigned by convention</a:t>
            </a:r>
          </a:p>
          <a:p>
            <a:pPr lvl="1"/>
            <a:r>
              <a:rPr lang="en-US" dirty="0"/>
              <a:t>Just like interrupts</a:t>
            </a:r>
          </a:p>
          <a:p>
            <a:r>
              <a:rPr lang="en-US" dirty="0"/>
              <a:t>Application specifies a handler for each signal</a:t>
            </a:r>
          </a:p>
          <a:p>
            <a:pPr lvl="1"/>
            <a:r>
              <a:rPr lang="en-US" dirty="0"/>
              <a:t>OS provides default</a:t>
            </a:r>
          </a:p>
          <a:p>
            <a:r>
              <a:rPr lang="en-US" dirty="0"/>
              <a:t>If a signal is received, control jumps to the handler</a:t>
            </a:r>
          </a:p>
          <a:p>
            <a:pPr lvl="1"/>
            <a:r>
              <a:rPr lang="en-US" dirty="0"/>
              <a:t>If process survives, control returns back to application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4973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Signals,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occur for:</a:t>
            </a:r>
          </a:p>
          <a:p>
            <a:pPr lvl="1"/>
            <a:r>
              <a:rPr lang="en-US" dirty="0"/>
              <a:t>Exceptions: divide by zero, null pointer, etc.</a:t>
            </a:r>
          </a:p>
          <a:p>
            <a:pPr lvl="1"/>
            <a:r>
              <a:rPr lang="en-US" dirty="0"/>
              <a:t>IPC: Application-defined signals (USR1, USR2)</a:t>
            </a:r>
          </a:p>
          <a:p>
            <a:pPr lvl="1"/>
            <a:r>
              <a:rPr lang="en-US" dirty="0"/>
              <a:t>Control process execution (KILL, STOP, CONT)</a:t>
            </a:r>
          </a:p>
          <a:p>
            <a:r>
              <a:rPr lang="en-US" dirty="0"/>
              <a:t>Send a signal using kill(</a:t>
            </a:r>
            <a:r>
              <a:rPr lang="en-US" dirty="0" err="1"/>
              <a:t>pid</a:t>
            </a:r>
            <a:r>
              <a:rPr lang="en-US" dirty="0"/>
              <a:t>, </a:t>
            </a:r>
            <a:r>
              <a:rPr lang="en-US" dirty="0" err="1"/>
              <a:t>signo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Killing an errant program is common, but you can also send a non-lethal signal using kill()</a:t>
            </a:r>
          </a:p>
          <a:p>
            <a:r>
              <a:rPr lang="en-US" dirty="0"/>
              <a:t>Use signal() or </a:t>
            </a:r>
            <a:r>
              <a:rPr lang="en-US" dirty="0" err="1"/>
              <a:t>sigaction</a:t>
            </a:r>
            <a:r>
              <a:rPr lang="en-US" dirty="0"/>
              <a:t>() to set the handler for a signal</a:t>
            </a:r>
          </a:p>
        </p:txBody>
      </p:sp>
    </p:spTree>
    <p:extLst>
      <p:ext uri="{BB962C8B-B14F-4D97-AF65-F5344CB8AC3E}">
        <p14:creationId xmlns:p14="http://schemas.microsoft.com/office/powerpoint/2010/main" val="2977569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1: A (Not So) Simple Shell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Last year: Most of the lab focused on just processing input and output</a:t>
            </a:r>
          </a:p>
          <a:p>
            <a:pPr lvl="1"/>
            <a:r>
              <a:rPr lang="en-US" dirty="0"/>
              <a:t>Kind of covered in lab 0</a:t>
            </a:r>
          </a:p>
          <a:p>
            <a:pPr lvl="1"/>
            <a:r>
              <a:rPr lang="en-US" dirty="0"/>
              <a:t>I’m giving you some boilerplate code that does basics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Reminder: demo</a:t>
            </a:r>
          </a:p>
          <a:p>
            <a:r>
              <a:rPr lang="en-US" dirty="0"/>
              <a:t>My goal: Get some experience using process APIs</a:t>
            </a:r>
          </a:p>
          <a:p>
            <a:pPr lvl="1"/>
            <a:r>
              <a:rPr lang="en-US" dirty="0"/>
              <a:t>Most of what you will need discussed in this lecture</a:t>
            </a:r>
          </a:p>
          <a:p>
            <a:r>
              <a:rPr lang="en-US" dirty="0"/>
              <a:t>You will incrementally improve the shell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091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signals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signals appear to be delivered immediately…</a:t>
            </a:r>
          </a:p>
          <a:p>
            <a:pPr lvl="1"/>
            <a:r>
              <a:rPr lang="en-US" dirty="0"/>
              <a:t>They are actually delivered lazily…</a:t>
            </a:r>
          </a:p>
          <a:p>
            <a:pPr lvl="1"/>
            <a:r>
              <a:rPr lang="en-US" dirty="0"/>
              <a:t>Whenever the OS happens to be returning to the process from an interrupt, system call, etc.</a:t>
            </a:r>
          </a:p>
          <a:p>
            <a:r>
              <a:rPr lang="en-US" dirty="0"/>
              <a:t>So if I signal another process, the other process may not receive it until it is scheduled again</a:t>
            </a:r>
          </a:p>
          <a:p>
            <a:r>
              <a:rPr lang="en-US" dirty="0"/>
              <a:t>Does this matter?</a:t>
            </a:r>
          </a:p>
        </p:txBody>
      </p:sp>
    </p:spTree>
    <p:extLst>
      <p:ext uri="{BB962C8B-B14F-4D97-AF65-F5344CB8AC3E}">
        <p14:creationId xmlns:p14="http://schemas.microsoft.com/office/powerpoint/2010/main" val="48973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a process receives a signal, it is added to a pending mask of pending signals</a:t>
            </a:r>
          </a:p>
          <a:p>
            <a:pPr lvl="1"/>
            <a:r>
              <a:rPr lang="en-US" dirty="0"/>
              <a:t>Stored in PCB</a:t>
            </a:r>
          </a:p>
          <a:p>
            <a:r>
              <a:rPr lang="en-US" dirty="0"/>
              <a:t>Just before scheduling a process, the kernel checks if there are any pending signals</a:t>
            </a:r>
          </a:p>
          <a:p>
            <a:pPr lvl="1"/>
            <a:r>
              <a:rPr lang="en-US" dirty="0"/>
              <a:t>If so, return to the appropriate handler</a:t>
            </a:r>
          </a:p>
          <a:p>
            <a:pPr lvl="1"/>
            <a:r>
              <a:rPr lang="en-US" dirty="0"/>
              <a:t>Save the original register state for later</a:t>
            </a:r>
          </a:p>
          <a:p>
            <a:pPr lvl="1"/>
            <a:r>
              <a:rPr lang="en-US" dirty="0"/>
              <a:t>When handler is done, call </a:t>
            </a:r>
            <a:r>
              <a:rPr lang="en-US" dirty="0" err="1"/>
              <a:t>sigreturn</a:t>
            </a:r>
            <a:r>
              <a:rPr lang="en-US" dirty="0"/>
              <a:t>() system call</a:t>
            </a:r>
          </a:p>
          <a:p>
            <a:pPr lvl="2"/>
            <a:r>
              <a:rPr lang="en-US" dirty="0"/>
              <a:t>Then resume execution</a:t>
            </a:r>
          </a:p>
        </p:txBody>
      </p:sp>
    </p:spTree>
    <p:extLst>
      <p:ext uri="{BB962C8B-B14F-4D97-AF65-F5344CB8AC3E}">
        <p14:creationId xmlns:p14="http://schemas.microsoft.com/office/powerpoint/2010/main" val="25032241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Meta-lesson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Laziness rules!</a:t>
            </a:r>
          </a:p>
          <a:p>
            <a:pPr lvl="1"/>
            <a:r>
              <a:rPr lang="en-US" dirty="0"/>
              <a:t>Not on homework</a:t>
            </a:r>
          </a:p>
          <a:p>
            <a:pPr lvl="1"/>
            <a:r>
              <a:rPr lang="en-US" dirty="0"/>
              <a:t>But in system design</a:t>
            </a:r>
          </a:p>
          <a:p>
            <a:r>
              <a:rPr lang="en-US" dirty="0"/>
              <a:t>Procrastinating on work in the system often reduces overall effort</a:t>
            </a:r>
          </a:p>
          <a:p>
            <a:pPr lvl="1"/>
            <a:r>
              <a:rPr lang="en-US" dirty="0"/>
              <a:t>Signals: Why context switch immediately when it will happen soon enough?</a:t>
            </a:r>
          </a:p>
        </p:txBody>
      </p:sp>
    </p:spTree>
    <p:extLst>
      <p:ext uri="{BB962C8B-B14F-4D97-AF65-F5344CB8AC3E}">
        <p14:creationId xmlns:p14="http://schemas.microsoft.com/office/powerpoint/2010/main" val="41613604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Language Exceptions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Signals are the underlying mechanism for Exceptions and catch blocks</a:t>
            </a:r>
          </a:p>
          <a:p>
            <a:r>
              <a:rPr lang="en-US" dirty="0"/>
              <a:t>JVM or other runtime system sets signal handlers</a:t>
            </a:r>
          </a:p>
          <a:p>
            <a:pPr lvl="1"/>
            <a:r>
              <a:rPr lang="en-US" dirty="0"/>
              <a:t>Signal handler causes execution to jump to the catch block</a:t>
            </a:r>
          </a:p>
        </p:txBody>
      </p:sp>
    </p:spTree>
    <p:extLst>
      <p:ext uri="{BB962C8B-B14F-4D97-AF65-F5344CB8AC3E}">
        <p14:creationId xmlns:p14="http://schemas.microsoft.com/office/powerpoint/2010/main" val="1377542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Windows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Exceptions have specific </a:t>
            </a:r>
            <a:r>
              <a:rPr lang="en-US" dirty="0" err="1"/>
              <a:t>upcalls</a:t>
            </a:r>
            <a:r>
              <a:rPr lang="en-US" dirty="0"/>
              <a:t> from the kernel to </a:t>
            </a:r>
            <a:r>
              <a:rPr lang="en-US" dirty="0" err="1"/>
              <a:t>ntdll</a:t>
            </a:r>
            <a:endParaRPr lang="en-US" dirty="0"/>
          </a:p>
          <a:p>
            <a:r>
              <a:rPr lang="en-US" dirty="0"/>
              <a:t>IPC is done using Events</a:t>
            </a:r>
          </a:p>
          <a:p>
            <a:pPr lvl="1"/>
            <a:r>
              <a:rPr lang="en-US" dirty="0"/>
              <a:t>Shared between processes</a:t>
            </a:r>
          </a:p>
          <a:p>
            <a:pPr lvl="1"/>
            <a:r>
              <a:rPr lang="en-US" dirty="0"/>
              <a:t>Handle in table</a:t>
            </a:r>
          </a:p>
          <a:p>
            <a:pPr lvl="1"/>
            <a:r>
              <a:rPr lang="en-US" dirty="0"/>
              <a:t>No data, only 2 states: set and clear</a:t>
            </a:r>
          </a:p>
          <a:p>
            <a:pPr lvl="1"/>
            <a:r>
              <a:rPr lang="en-US" dirty="0"/>
              <a:t>Several variants: e.g., auto-clear after checking the state</a:t>
            </a:r>
          </a:p>
        </p:txBody>
      </p:sp>
    </p:spTree>
    <p:extLst>
      <p:ext uri="{BB962C8B-B14F-4D97-AF65-F5344CB8AC3E}">
        <p14:creationId xmlns:p14="http://schemas.microsoft.com/office/powerpoint/2010/main" val="34390286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</a:t>
            </a:r>
          </a:p>
          <a:p>
            <a:r>
              <a:rPr lang="en-US" dirty="0"/>
              <a:t>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14410243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Shell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Almost all ‘commands’ are really binaries</a:t>
            </a:r>
          </a:p>
          <a:p>
            <a:pPr lvl="1"/>
            <a:r>
              <a:rPr lang="en-US" dirty="0"/>
              <a:t>/bin/</a:t>
            </a:r>
            <a:r>
              <a:rPr lang="en-US" dirty="0" err="1"/>
              <a:t>ls</a:t>
            </a:r>
            <a:endParaRPr lang="en-US" dirty="0"/>
          </a:p>
          <a:p>
            <a:r>
              <a:rPr lang="en-US" dirty="0"/>
              <a:t>Key abstraction: Redirection over pipes</a:t>
            </a:r>
          </a:p>
          <a:p>
            <a:pPr lvl="1"/>
            <a:r>
              <a:rPr lang="en-US" dirty="0"/>
              <a:t>‘&gt;’, ‘&lt;‘, and ‘|’implemented by the shell itself</a:t>
            </a:r>
          </a:p>
        </p:txBody>
      </p:sp>
    </p:spTree>
    <p:extLst>
      <p:ext uri="{BB962C8B-B14F-4D97-AF65-F5344CB8AC3E}">
        <p14:creationId xmlns:p14="http://schemas.microsoft.com/office/powerpoint/2010/main" val="20440503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Shell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Ex: </a:t>
            </a:r>
            <a:r>
              <a:rPr lang="en-US" b="1" dirty="0" err="1">
                <a:latin typeface="Courier New"/>
                <a:cs typeface="Courier New"/>
              </a:rPr>
              <a:t>ls</a:t>
            </a:r>
            <a:r>
              <a:rPr lang="en-US" b="1" dirty="0">
                <a:latin typeface="Courier New"/>
                <a:cs typeface="Courier New"/>
              </a:rPr>
              <a:t> | </a:t>
            </a:r>
            <a:r>
              <a:rPr lang="en-US" b="1" dirty="0" err="1">
                <a:latin typeface="Courier New"/>
                <a:cs typeface="Courier New"/>
              </a:rPr>
              <a:t>grep</a:t>
            </a:r>
            <a:r>
              <a:rPr lang="en-US" b="1" dirty="0">
                <a:latin typeface="Courier New"/>
                <a:cs typeface="Courier New"/>
              </a:rPr>
              <a:t> foo</a:t>
            </a:r>
          </a:p>
          <a:p>
            <a:r>
              <a:rPr lang="en-US" dirty="0">
                <a:cs typeface="Courier New"/>
              </a:rPr>
              <a:t>Shell </a:t>
            </a:r>
            <a:r>
              <a:rPr lang="en-US" dirty="0" err="1">
                <a:cs typeface="Courier New"/>
              </a:rPr>
              <a:t>pseudocde</a:t>
            </a:r>
            <a:r>
              <a:rPr lang="en-US" dirty="0">
                <a:cs typeface="Courier New"/>
              </a:rPr>
              <a:t>: </a:t>
            </a:r>
          </a:p>
          <a:p>
            <a:pPr marL="0" indent="0">
              <a:buNone/>
            </a:pPr>
            <a:endParaRPr lang="en-US" dirty="0">
              <a:cs typeface="Courier New"/>
            </a:endParaRPr>
          </a:p>
          <a:p>
            <a:pPr marL="0" indent="0">
              <a:buNone/>
            </a:pPr>
            <a:r>
              <a:rPr lang="en-US" dirty="0">
                <a:cs typeface="Courier New"/>
              </a:rPr>
              <a:t>while(EOF != </a:t>
            </a:r>
            <a:r>
              <a:rPr lang="en-US" dirty="0" err="1">
                <a:cs typeface="Courier New"/>
              </a:rPr>
              <a:t>read_input</a:t>
            </a:r>
            <a:r>
              <a:rPr lang="en-US" dirty="0">
                <a:cs typeface="Courier New"/>
              </a:rPr>
              <a:t>) {</a:t>
            </a:r>
          </a:p>
          <a:p>
            <a:pPr marL="457200" lvl="1" indent="0">
              <a:buNone/>
            </a:pPr>
            <a:r>
              <a:rPr lang="en-US" dirty="0" err="1">
                <a:cs typeface="Courier New"/>
              </a:rPr>
              <a:t>parse_input</a:t>
            </a:r>
            <a:r>
              <a:rPr lang="en-US" dirty="0">
                <a:cs typeface="Courier New"/>
              </a:rPr>
              <a:t>();</a:t>
            </a:r>
          </a:p>
          <a:p>
            <a:pPr marL="457200" lvl="1" indent="0">
              <a:buNone/>
            </a:pPr>
            <a:r>
              <a:rPr lang="en-US" dirty="0">
                <a:cs typeface="Courier New"/>
              </a:rPr>
              <a:t>// Sets up chain of pipes</a:t>
            </a:r>
          </a:p>
          <a:p>
            <a:pPr marL="457200" lvl="1" indent="0">
              <a:buNone/>
            </a:pPr>
            <a:r>
              <a:rPr lang="en-US" dirty="0">
                <a:cs typeface="Courier New"/>
              </a:rPr>
              <a:t>// Forks and exec’s ‘</a:t>
            </a:r>
            <a:r>
              <a:rPr lang="en-US" dirty="0" err="1">
                <a:cs typeface="Courier New"/>
              </a:rPr>
              <a:t>ls</a:t>
            </a:r>
            <a:r>
              <a:rPr lang="en-US" dirty="0">
                <a:cs typeface="Courier New"/>
              </a:rPr>
              <a:t>’ and ‘</a:t>
            </a:r>
            <a:r>
              <a:rPr lang="en-US" dirty="0" err="1">
                <a:cs typeface="Courier New"/>
              </a:rPr>
              <a:t>grep</a:t>
            </a:r>
            <a:r>
              <a:rPr lang="en-US" dirty="0">
                <a:cs typeface="Courier New"/>
              </a:rPr>
              <a:t>’ separately</a:t>
            </a:r>
          </a:p>
          <a:p>
            <a:pPr marL="457200" lvl="1" indent="0">
              <a:buNone/>
            </a:pPr>
            <a:r>
              <a:rPr lang="en-US" dirty="0">
                <a:cs typeface="Courier New"/>
              </a:rPr>
              <a:t>// </a:t>
            </a:r>
            <a:r>
              <a:rPr lang="en-US" dirty="0"/>
              <a:t>Wait on output from ‘</a:t>
            </a:r>
            <a:r>
              <a:rPr lang="en-US" dirty="0" err="1"/>
              <a:t>grep</a:t>
            </a:r>
            <a:r>
              <a:rPr lang="en-US" dirty="0"/>
              <a:t>’, print to console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2400" dirty="0"/>
              <a:t>// print console prompt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  <a:p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6437354" y="1357218"/>
            <a:ext cx="838200" cy="449263"/>
            <a:chOff x="2032" y="2341"/>
            <a:chExt cx="528" cy="283"/>
          </a:xfrm>
        </p:grpSpPr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083" y="234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</p:grp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6869154" y="1768376"/>
            <a:ext cx="0" cy="723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988217" y="2031901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fork()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102517" y="3098701"/>
            <a:ext cx="1277937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exec(ls)</a:t>
            </a:r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6450054" y="2500214"/>
            <a:ext cx="838200" cy="454025"/>
            <a:chOff x="2032" y="2341"/>
            <a:chExt cx="528" cy="286"/>
          </a:xfrm>
        </p:grpSpPr>
        <p:sp>
          <p:nvSpPr>
            <p:cNvPr id="12" name="AutoShape 12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083" y="2341"/>
              <a:ext cx="46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csh</a:t>
              </a:r>
            </a:p>
          </p:txBody>
        </p:sp>
      </p:grp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6475454" y="2500214"/>
            <a:ext cx="2120900" cy="466725"/>
            <a:chOff x="1800" y="3021"/>
            <a:chExt cx="1336" cy="294"/>
          </a:xfrm>
        </p:grpSpPr>
        <p:sp>
          <p:nvSpPr>
            <p:cNvPr id="15" name="AutoShape 15"/>
            <p:cNvSpPr>
              <a:spLocks noChangeArrowheads="1"/>
            </p:cNvSpPr>
            <p:nvPr/>
          </p:nvSpPr>
          <p:spPr bwMode="auto">
            <a:xfrm>
              <a:off x="1800" y="3064"/>
              <a:ext cx="1336" cy="232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1835" y="302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2296" y="3168"/>
              <a:ext cx="416" cy="0"/>
            </a:xfrm>
            <a:prstGeom prst="line">
              <a:avLst/>
            </a:prstGeom>
            <a:noFill/>
            <a:ln w="25400">
              <a:solidFill>
                <a:srgbClr val="B5006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2787" y="3029"/>
              <a:ext cx="34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ls</a:t>
              </a:r>
              <a:endParaRPr lang="en-US" b="1">
                <a:solidFill>
                  <a:schemeClr val="accent1"/>
                </a:solidFill>
                <a:latin typeface="Courier" charset="0"/>
              </a:endParaRPr>
            </a:p>
          </p:txBody>
        </p:sp>
      </p:grpSp>
      <p:sp>
        <p:nvSpPr>
          <p:cNvPr id="19" name="Arc 19"/>
          <p:cNvSpPr>
            <a:spLocks/>
          </p:cNvSpPr>
          <p:nvPr/>
        </p:nvSpPr>
        <p:spPr bwMode="auto">
          <a:xfrm>
            <a:off x="7440654" y="1641376"/>
            <a:ext cx="901700" cy="812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856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>
          <a:xfrm>
            <a:off x="50800" y="422176"/>
            <a:ext cx="8432800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A note on Lab 1</a:t>
            </a:r>
            <a:endParaRPr lang="en-US" sz="1600" dirty="0">
              <a:solidFill>
                <a:schemeClr val="folHlink"/>
              </a:solidFill>
              <a:latin typeface="Times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7674" y="3406352"/>
            <a:ext cx="8696325" cy="2974976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You’re going to be creating lots of processes in this assignment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If you fork a process and it never terminates…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You’ve just created a  Z O M B I E   P R O C E S S!!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Zombie’s will fill up the process table in the Linux kernel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Nobody can create a new process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This means no one can launch a shell to kill the zombies!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3100" y="1196752"/>
            <a:ext cx="3286546" cy="194309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t="9063"/>
          <a:stretch/>
        </p:blipFill>
        <p:spPr>
          <a:xfrm>
            <a:off x="238158" y="1323752"/>
            <a:ext cx="2136742" cy="19431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2895600" y="1268194"/>
            <a:ext cx="838200" cy="449263"/>
            <a:chOff x="2032" y="2341"/>
            <a:chExt cx="528" cy="283"/>
          </a:xfrm>
        </p:grpSpPr>
        <p:sp>
          <p:nvSpPr>
            <p:cNvPr id="13" name="AutoShape 5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2083" y="234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</p:grpSp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3327400" y="1679352"/>
            <a:ext cx="0" cy="723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3446463" y="1942877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fork()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3560763" y="3009677"/>
            <a:ext cx="1277937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exec(ls)</a:t>
            </a: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4665663" y="1498377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wait()</a:t>
            </a:r>
          </a:p>
        </p:txBody>
      </p:sp>
      <p:grpSp>
        <p:nvGrpSpPr>
          <p:cNvPr id="19" name="Group 11"/>
          <p:cNvGrpSpPr>
            <a:grpSpLocks/>
          </p:cNvGrpSpPr>
          <p:nvPr/>
        </p:nvGrpSpPr>
        <p:grpSpPr bwMode="auto">
          <a:xfrm>
            <a:off x="2908300" y="2411190"/>
            <a:ext cx="838200" cy="454025"/>
            <a:chOff x="2032" y="2341"/>
            <a:chExt cx="528" cy="286"/>
          </a:xfrm>
        </p:grpSpPr>
        <p:sp>
          <p:nvSpPr>
            <p:cNvPr id="20" name="AutoShape 12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2083" y="2341"/>
              <a:ext cx="46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csh</a:t>
              </a:r>
            </a:p>
          </p:txBody>
        </p:sp>
      </p:grpSp>
      <p:grpSp>
        <p:nvGrpSpPr>
          <p:cNvPr id="22" name="Group 14"/>
          <p:cNvGrpSpPr>
            <a:grpSpLocks/>
          </p:cNvGrpSpPr>
          <p:nvPr/>
        </p:nvGrpSpPr>
        <p:grpSpPr bwMode="auto">
          <a:xfrm>
            <a:off x="2933700" y="2411190"/>
            <a:ext cx="2120900" cy="466725"/>
            <a:chOff x="1800" y="3021"/>
            <a:chExt cx="1336" cy="294"/>
          </a:xfrm>
        </p:grpSpPr>
        <p:sp>
          <p:nvSpPr>
            <p:cNvPr id="23" name="AutoShape 15"/>
            <p:cNvSpPr>
              <a:spLocks noChangeArrowheads="1"/>
            </p:cNvSpPr>
            <p:nvPr/>
          </p:nvSpPr>
          <p:spPr bwMode="auto">
            <a:xfrm>
              <a:off x="1800" y="3064"/>
              <a:ext cx="1336" cy="232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1835" y="302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>
              <a:off x="2296" y="3168"/>
              <a:ext cx="416" cy="0"/>
            </a:xfrm>
            <a:prstGeom prst="line">
              <a:avLst/>
            </a:prstGeom>
            <a:noFill/>
            <a:ln w="25400">
              <a:solidFill>
                <a:srgbClr val="B5006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>
              <a:off x="2787" y="3029"/>
              <a:ext cx="34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ls</a:t>
              </a:r>
              <a:endParaRPr lang="en-US" b="1">
                <a:solidFill>
                  <a:schemeClr val="accent1"/>
                </a:solidFill>
                <a:latin typeface="Courier" charset="0"/>
              </a:endParaRPr>
            </a:p>
          </p:txBody>
        </p:sp>
      </p:grpSp>
      <p:sp>
        <p:nvSpPr>
          <p:cNvPr id="27" name="Arc 19"/>
          <p:cNvSpPr>
            <a:spLocks/>
          </p:cNvSpPr>
          <p:nvPr/>
        </p:nvSpPr>
        <p:spPr bwMode="auto">
          <a:xfrm>
            <a:off x="3898900" y="1552352"/>
            <a:ext cx="901700" cy="812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" name="Picture 27" descr="atomic_mushroom_cloud-t2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1739900"/>
            <a:ext cx="64770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08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>
          <a:xfrm>
            <a:off x="50800" y="422176"/>
            <a:ext cx="8432800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A note on Lab 1</a:t>
            </a:r>
            <a:endParaRPr lang="en-US" sz="1600" dirty="0">
              <a:solidFill>
                <a:schemeClr val="folHlink"/>
              </a:solidFill>
              <a:latin typeface="Times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7674" y="3406352"/>
            <a:ext cx="8696325" cy="2974976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Be safe! Limit the number of processes you can create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add the command “</a:t>
            </a:r>
            <a:r>
              <a:rPr lang="en-US" i="1" dirty="0">
                <a:latin typeface="Times" charset="0"/>
              </a:rPr>
              <a:t>limit </a:t>
            </a:r>
            <a:r>
              <a:rPr lang="en-US" i="1" dirty="0" err="1">
                <a:latin typeface="Times" charset="0"/>
              </a:rPr>
              <a:t>maxproc</a:t>
            </a:r>
            <a:r>
              <a:rPr lang="en-US" i="1" dirty="0">
                <a:latin typeface="Times" charset="0"/>
              </a:rPr>
              <a:t> 10</a:t>
            </a:r>
            <a:r>
              <a:rPr lang="en-US" dirty="0">
                <a:latin typeface="Times" charset="0"/>
              </a:rPr>
              <a:t>” to the file ~/.</a:t>
            </a:r>
            <a:r>
              <a:rPr lang="en-US" dirty="0" err="1">
                <a:latin typeface="Times" charset="0"/>
              </a:rPr>
              <a:t>cshrc</a:t>
            </a:r>
            <a:endParaRPr lang="en-US" dirty="0">
              <a:latin typeface="Times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(remember to delete this line at the end of the course!)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Periodically check for and KILL! zombie processes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i="1" dirty="0" err="1"/>
              <a:t>ps</a:t>
            </a:r>
            <a:r>
              <a:rPr lang="en-US" i="1" dirty="0"/>
              <a:t> -</a:t>
            </a:r>
            <a:r>
              <a:rPr lang="en-US" i="1" dirty="0" err="1"/>
              <a:t>ef</a:t>
            </a:r>
            <a:r>
              <a:rPr lang="en-US" i="1" dirty="0"/>
              <a:t> | </a:t>
            </a:r>
            <a:r>
              <a:rPr lang="en-US" i="1" dirty="0" err="1"/>
              <a:t>egrep</a:t>
            </a:r>
            <a:r>
              <a:rPr lang="en-US" i="1" dirty="0"/>
              <a:t> -e PID -e YOUR-LOGIN-NAME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kill </a:t>
            </a:r>
            <a:r>
              <a:rPr lang="en-US" i="1" dirty="0" err="1"/>
              <a:t>pid</a:t>
            </a:r>
            <a:r>
              <a:rPr lang="en-US" i="1" dirty="0"/>
              <a:t>-number</a:t>
            </a:r>
          </a:p>
          <a:p>
            <a:pPr>
              <a:lnSpc>
                <a:spcPct val="90000"/>
              </a:lnSpc>
            </a:pPr>
            <a:r>
              <a:rPr lang="en-US" dirty="0"/>
              <a:t>Read the HW handout carefully for zombie-hunting details!</a:t>
            </a:r>
          </a:p>
          <a:p>
            <a:pPr>
              <a:lnSpc>
                <a:spcPct val="90000"/>
              </a:lnSpc>
              <a:defRPr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3100" y="1196752"/>
            <a:ext cx="3286546" cy="194309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t="9063"/>
          <a:stretch/>
        </p:blipFill>
        <p:spPr>
          <a:xfrm>
            <a:off x="238158" y="1323752"/>
            <a:ext cx="2136742" cy="19431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2895600" y="1268194"/>
            <a:ext cx="838200" cy="449263"/>
            <a:chOff x="2032" y="2341"/>
            <a:chExt cx="528" cy="283"/>
          </a:xfrm>
        </p:grpSpPr>
        <p:sp>
          <p:nvSpPr>
            <p:cNvPr id="13" name="AutoShape 5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2083" y="234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</p:grpSp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3327400" y="1679352"/>
            <a:ext cx="0" cy="723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3446463" y="1942877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fork()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3560763" y="3009677"/>
            <a:ext cx="1277937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exec(ls)</a:t>
            </a: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4665663" y="1498377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wait()</a:t>
            </a:r>
          </a:p>
        </p:txBody>
      </p:sp>
      <p:grpSp>
        <p:nvGrpSpPr>
          <p:cNvPr id="19" name="Group 11"/>
          <p:cNvGrpSpPr>
            <a:grpSpLocks/>
          </p:cNvGrpSpPr>
          <p:nvPr/>
        </p:nvGrpSpPr>
        <p:grpSpPr bwMode="auto">
          <a:xfrm>
            <a:off x="2908300" y="2411190"/>
            <a:ext cx="838200" cy="454025"/>
            <a:chOff x="2032" y="2341"/>
            <a:chExt cx="528" cy="286"/>
          </a:xfrm>
        </p:grpSpPr>
        <p:sp>
          <p:nvSpPr>
            <p:cNvPr id="20" name="AutoShape 12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2083" y="2341"/>
              <a:ext cx="46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csh</a:t>
              </a:r>
            </a:p>
          </p:txBody>
        </p:sp>
      </p:grpSp>
      <p:grpSp>
        <p:nvGrpSpPr>
          <p:cNvPr id="22" name="Group 14"/>
          <p:cNvGrpSpPr>
            <a:grpSpLocks/>
          </p:cNvGrpSpPr>
          <p:nvPr/>
        </p:nvGrpSpPr>
        <p:grpSpPr bwMode="auto">
          <a:xfrm>
            <a:off x="2933700" y="2411190"/>
            <a:ext cx="2120900" cy="466725"/>
            <a:chOff x="1800" y="3021"/>
            <a:chExt cx="1336" cy="294"/>
          </a:xfrm>
        </p:grpSpPr>
        <p:sp>
          <p:nvSpPr>
            <p:cNvPr id="23" name="AutoShape 15"/>
            <p:cNvSpPr>
              <a:spLocks noChangeArrowheads="1"/>
            </p:cNvSpPr>
            <p:nvPr/>
          </p:nvSpPr>
          <p:spPr bwMode="auto">
            <a:xfrm>
              <a:off x="1800" y="3064"/>
              <a:ext cx="1336" cy="232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1835" y="302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>
              <a:off x="2296" y="3168"/>
              <a:ext cx="416" cy="0"/>
            </a:xfrm>
            <a:prstGeom prst="line">
              <a:avLst/>
            </a:prstGeom>
            <a:noFill/>
            <a:ln w="25400">
              <a:solidFill>
                <a:srgbClr val="B5006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>
              <a:off x="2787" y="3029"/>
              <a:ext cx="34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ls</a:t>
              </a:r>
              <a:endParaRPr lang="en-US" b="1">
                <a:solidFill>
                  <a:schemeClr val="accent1"/>
                </a:solidFill>
                <a:latin typeface="Courier" charset="0"/>
              </a:endParaRPr>
            </a:p>
          </p:txBody>
        </p:sp>
      </p:grpSp>
      <p:sp>
        <p:nvSpPr>
          <p:cNvPr id="27" name="Arc 19"/>
          <p:cNvSpPr>
            <a:spLocks/>
          </p:cNvSpPr>
          <p:nvPr/>
        </p:nvSpPr>
        <p:spPr bwMode="auto">
          <a:xfrm>
            <a:off x="3898900" y="1552352"/>
            <a:ext cx="901700" cy="812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20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Turn input into commands; execute those commands</a:t>
            </a:r>
          </a:p>
          <a:p>
            <a:pPr lvl="1"/>
            <a:r>
              <a:rPr lang="en-US" dirty="0"/>
              <a:t>Support PATH variables</a:t>
            </a:r>
          </a:p>
          <a:p>
            <a:r>
              <a:rPr lang="en-US" dirty="0"/>
              <a:t>Be able to change directories</a:t>
            </a:r>
          </a:p>
          <a:p>
            <a:r>
              <a:rPr lang="en-US" dirty="0"/>
              <a:t>Print the working directory at the command line</a:t>
            </a:r>
          </a:p>
          <a:p>
            <a:r>
              <a:rPr lang="en-US" dirty="0"/>
              <a:t>Add debugging support</a:t>
            </a:r>
          </a:p>
          <a:p>
            <a:r>
              <a:rPr lang="en-US" dirty="0"/>
              <a:t>Add scripting support</a:t>
            </a:r>
          </a:p>
          <a:p>
            <a:r>
              <a:rPr lang="en-US" dirty="0"/>
              <a:t>Pipe indirection: &lt;, &gt;, and |</a:t>
            </a:r>
          </a:p>
          <a:p>
            <a:r>
              <a:rPr lang="en-US" b="1" dirty="0" err="1">
                <a:latin typeface="Courier New"/>
                <a:cs typeface="Courier New"/>
              </a:rPr>
              <a:t>goheels</a:t>
            </a:r>
            <a:r>
              <a:rPr lang="en-US" dirty="0"/>
              <a:t> – draw an ASCII art Tar Heel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Significantly more work than Lab 0 – start early!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9994132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about Ctrl-Z?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Shell really uses select() to listen for new keystrokes </a:t>
            </a:r>
          </a:p>
          <a:p>
            <a:pPr lvl="1"/>
            <a:r>
              <a:rPr lang="en-US" dirty="0"/>
              <a:t>(while also listening for output from </a:t>
            </a:r>
            <a:r>
              <a:rPr lang="en-US" dirty="0" err="1"/>
              <a:t>subprocess</a:t>
            </a:r>
            <a:r>
              <a:rPr lang="en-US" dirty="0"/>
              <a:t>)</a:t>
            </a:r>
          </a:p>
          <a:p>
            <a:r>
              <a:rPr lang="en-US" dirty="0"/>
              <a:t>Special keystrokes are intercepted, generate signals</a:t>
            </a:r>
          </a:p>
          <a:p>
            <a:pPr lvl="1"/>
            <a:r>
              <a:rPr lang="en-US" dirty="0"/>
              <a:t>Shell needs to keep its own “scheduler” for background processes</a:t>
            </a:r>
          </a:p>
          <a:p>
            <a:pPr lvl="1"/>
            <a:r>
              <a:rPr lang="en-US" dirty="0"/>
              <a:t>Assigned simple numbers like 1, 2, 3</a:t>
            </a:r>
          </a:p>
          <a:p>
            <a:r>
              <a:rPr lang="en-US" dirty="0"/>
              <a:t>‘</a:t>
            </a:r>
            <a:r>
              <a:rPr lang="en-US" dirty="0" err="1"/>
              <a:t>fg</a:t>
            </a:r>
            <a:r>
              <a:rPr lang="en-US" dirty="0"/>
              <a:t> 3’ causes shell to send a SIGCONT to suspended child</a:t>
            </a:r>
          </a:p>
        </p:txBody>
      </p:sp>
    </p:spTree>
    <p:extLst>
      <p:ext uri="{BB962C8B-B14F-4D97-AF65-F5344CB8AC3E}">
        <p14:creationId xmlns:p14="http://schemas.microsoft.com/office/powerpoint/2010/main" val="16156901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hints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Splice(), tee(), and similar calls are useful for connecting pipes together</a:t>
            </a:r>
          </a:p>
          <a:p>
            <a:pPr lvl="1"/>
            <a:r>
              <a:rPr lang="en-US" dirty="0"/>
              <a:t>Avoids copying data into and out-of application</a:t>
            </a:r>
          </a:p>
        </p:txBody>
      </p:sp>
    </p:spTree>
    <p:extLst>
      <p:ext uri="{BB962C8B-B14F-4D97-AF65-F5344CB8AC3E}">
        <p14:creationId xmlns:p14="http://schemas.microsoft.com/office/powerpoint/2010/main" val="20702213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Collaboration Policy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work alone </a:t>
            </a:r>
            <a:r>
              <a:rPr lang="en-US"/>
              <a:t>or as part of a team</a:t>
            </a:r>
            <a:endParaRPr lang="en-US" dirty="0"/>
          </a:p>
          <a:p>
            <a:pPr lvl="1"/>
            <a:r>
              <a:rPr lang="en-US" dirty="0"/>
              <a:t>Can be different from lab 0</a:t>
            </a:r>
          </a:p>
          <a:p>
            <a:pPr lvl="1"/>
            <a:r>
              <a:rPr lang="en-US" dirty="0"/>
              <a:t>Every line of code handed in must be written by one of the pair (or the boilerplate)</a:t>
            </a:r>
          </a:p>
          <a:p>
            <a:pPr lvl="2"/>
            <a:r>
              <a:rPr lang="en-US" dirty="0"/>
              <a:t>No sharing code with other groups</a:t>
            </a:r>
          </a:p>
          <a:p>
            <a:pPr lvl="2"/>
            <a:r>
              <a:rPr lang="en-US" dirty="0"/>
              <a:t>No code from Internet</a:t>
            </a:r>
          </a:p>
          <a:p>
            <a:pPr lvl="1"/>
            <a:r>
              <a:rPr lang="en-US" dirty="0"/>
              <a:t>Any other collaboration must be acknowledged in writing</a:t>
            </a:r>
          </a:p>
          <a:p>
            <a:pPr lvl="1"/>
            <a:r>
              <a:rPr lang="en-US" dirty="0"/>
              <a:t>High-level discussion is ok (no code)</a:t>
            </a:r>
          </a:p>
          <a:p>
            <a:r>
              <a:rPr lang="en-US" dirty="0"/>
              <a:t>See written assignment and syllabus for more details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Not following these rules is an Honor Code violation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236565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how handle tables work</a:t>
            </a:r>
          </a:p>
          <a:p>
            <a:pPr lvl="1"/>
            <a:r>
              <a:rPr lang="en-US" dirty="0"/>
              <a:t>Survey basic APIs</a:t>
            </a:r>
          </a:p>
          <a:p>
            <a:r>
              <a:rPr lang="en-US" dirty="0"/>
              <a:t>Understand signaling abstraction</a:t>
            </a:r>
          </a:p>
          <a:p>
            <a:pPr lvl="1"/>
            <a:r>
              <a:rPr lang="en-US" dirty="0"/>
              <a:t>Intuition of how signals are delivered</a:t>
            </a:r>
          </a:p>
          <a:p>
            <a:r>
              <a:rPr lang="en-US" dirty="0"/>
              <a:t>Be prepared to start writing your shell in lab 1!</a:t>
            </a:r>
          </a:p>
        </p:txBody>
      </p:sp>
    </p:spTree>
    <p:extLst>
      <p:ext uri="{BB962C8B-B14F-4D97-AF65-F5344CB8AC3E}">
        <p14:creationId xmlns:p14="http://schemas.microsoft.com/office/powerpoint/2010/main" val="3854657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Fork recap</a:t>
            </a:r>
          </a:p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</a:t>
            </a:r>
          </a:p>
          <a:p>
            <a:r>
              <a:rPr lang="en-US" dirty="0"/>
              <a:t>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485148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419100" y="2259037"/>
            <a:ext cx="3162300" cy="39624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prstShdw prst="shdw17" dist="17961" dir="2700000">
              <a:srgbClr val="FFFF99">
                <a:gamma/>
                <a:shade val="60000"/>
                <a:invGamma/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75" name="Rectangle 3"/>
          <p:cNvSpPr>
            <a:spLocks noChangeArrowheads="1"/>
          </p:cNvSpPr>
          <p:nvPr/>
        </p:nvSpPr>
        <p:spPr bwMode="auto">
          <a:xfrm>
            <a:off x="504825" y="2362225"/>
            <a:ext cx="2959100" cy="375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main {</a:t>
            </a:r>
          </a:p>
          <a:p>
            <a:r>
              <a:rPr lang="en-US" sz="1600" b="1">
                <a:solidFill>
                  <a:srgbClr val="618FFD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int childPID;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S</a:t>
            </a:r>
            <a:r>
              <a:rPr lang="en-US" sz="1600" b="1" baseline="-25000">
                <a:solidFill>
                  <a:srgbClr val="200000"/>
                </a:solidFill>
                <a:latin typeface="Courier" charset="0"/>
              </a:rPr>
              <a:t>1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childPID = fork();</a:t>
            </a:r>
          </a:p>
          <a:p>
            <a:endParaRPr lang="en-US" sz="1600" b="1">
              <a:solidFill>
                <a:schemeClr val="folHlink"/>
              </a:solidFill>
              <a:latin typeface="Courier" charset="0"/>
            </a:endParaRP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if(childPID == 0)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&lt;</a:t>
            </a:r>
            <a:r>
              <a:rPr lang="en-US" sz="1600" i="1">
                <a:solidFill>
                  <a:schemeClr val="folHlink"/>
                </a:solidFill>
              </a:rPr>
              <a:t>code for child process</a:t>
            </a:r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&gt;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else {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 &lt;</a:t>
            </a:r>
            <a:r>
              <a:rPr lang="en-US" sz="1600" i="1">
                <a:solidFill>
                  <a:schemeClr val="folHlink"/>
                </a:solidFill>
              </a:rPr>
              <a:t>code for parent process</a:t>
            </a:r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&gt;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 wait();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}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S</a:t>
            </a:r>
            <a:r>
              <a:rPr lang="en-US" sz="1600" b="1" baseline="-25000">
                <a:solidFill>
                  <a:srgbClr val="200000"/>
                </a:solidFill>
                <a:latin typeface="Courier" charset="0"/>
              </a:rPr>
              <a:t>2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;</a:t>
            </a:r>
            <a:br>
              <a:rPr lang="en-US" sz="1600" b="1">
                <a:solidFill>
                  <a:srgbClr val="200000"/>
                </a:solidFill>
                <a:latin typeface="Courier" charset="0"/>
              </a:rPr>
            </a:br>
            <a:r>
              <a:rPr lang="en-US" sz="1600" b="1">
                <a:solidFill>
                  <a:srgbClr val="414141"/>
                </a:solidFill>
                <a:latin typeface="Courier" charset="0"/>
              </a:rPr>
              <a:t>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}</a:t>
            </a:r>
          </a:p>
        </p:txBody>
      </p:sp>
      <p:sp>
        <p:nvSpPr>
          <p:cNvPr id="18227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Creation: fork/join in Linux</a:t>
            </a:r>
          </a:p>
        </p:txBody>
      </p:sp>
      <p:sp>
        <p:nvSpPr>
          <p:cNvPr id="1822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4000" y="1268760"/>
            <a:ext cx="8699500" cy="1155700"/>
          </a:xfrm>
        </p:spPr>
        <p:txBody>
          <a:bodyPr/>
          <a:lstStyle/>
          <a:p>
            <a:r>
              <a:rPr lang="en-US" dirty="0"/>
              <a:t>The execution context for the child process is a </a:t>
            </a:r>
            <a:r>
              <a:rPr lang="en-US" i="1" dirty="0"/>
              <a:t>copy</a:t>
            </a:r>
            <a:r>
              <a:rPr lang="en-US" dirty="0"/>
              <a:t> of the parent’s context at the time of the call</a:t>
            </a:r>
          </a:p>
        </p:txBody>
      </p:sp>
      <p:grpSp>
        <p:nvGrpSpPr>
          <p:cNvPr id="182278" name="Group 6"/>
          <p:cNvGrpSpPr>
            <a:grpSpLocks/>
          </p:cNvGrpSpPr>
          <p:nvPr/>
        </p:nvGrpSpPr>
        <p:grpSpPr bwMode="auto">
          <a:xfrm>
            <a:off x="4279900" y="3748112"/>
            <a:ext cx="1282700" cy="1828800"/>
            <a:chOff x="4440" y="2632"/>
            <a:chExt cx="808" cy="1152"/>
          </a:xfrm>
        </p:grpSpPr>
        <p:sp>
          <p:nvSpPr>
            <p:cNvPr id="182279" name="Rectangle 7"/>
            <p:cNvSpPr>
              <a:spLocks noChangeArrowheads="1"/>
            </p:cNvSpPr>
            <p:nvPr/>
          </p:nvSpPr>
          <p:spPr bwMode="auto">
            <a:xfrm>
              <a:off x="4440" y="2632"/>
              <a:ext cx="808" cy="115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blurRad="63500" dist="107763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82280" name="Rectangle 8"/>
            <p:cNvSpPr>
              <a:spLocks noChangeArrowheads="1"/>
            </p:cNvSpPr>
            <p:nvPr/>
          </p:nvSpPr>
          <p:spPr bwMode="auto">
            <a:xfrm>
              <a:off x="4512" y="2728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Code</a:t>
              </a:r>
            </a:p>
          </p:txBody>
        </p:sp>
        <p:sp>
          <p:nvSpPr>
            <p:cNvPr id="182281" name="Rectangle 9"/>
            <p:cNvSpPr>
              <a:spLocks noChangeArrowheads="1"/>
            </p:cNvSpPr>
            <p:nvPr/>
          </p:nvSpPr>
          <p:spPr bwMode="auto">
            <a:xfrm>
              <a:off x="4512" y="3072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Data</a:t>
              </a:r>
            </a:p>
          </p:txBody>
        </p:sp>
        <p:sp>
          <p:nvSpPr>
            <p:cNvPr id="182282" name="Rectangle 10"/>
            <p:cNvSpPr>
              <a:spLocks noChangeArrowheads="1"/>
            </p:cNvSpPr>
            <p:nvPr/>
          </p:nvSpPr>
          <p:spPr bwMode="auto">
            <a:xfrm>
              <a:off x="4512" y="3416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Stack</a:t>
              </a:r>
            </a:p>
          </p:txBody>
        </p:sp>
      </p:grpSp>
      <p:sp>
        <p:nvSpPr>
          <p:cNvPr id="182283" name="Line 11"/>
          <p:cNvSpPr>
            <a:spLocks noChangeShapeType="1"/>
          </p:cNvSpPr>
          <p:nvPr/>
        </p:nvSpPr>
        <p:spPr bwMode="auto">
          <a:xfrm flipV="1">
            <a:off x="3568700" y="4345012"/>
            <a:ext cx="838200" cy="1892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84" name="Line 12"/>
          <p:cNvSpPr>
            <a:spLocks noChangeShapeType="1"/>
          </p:cNvSpPr>
          <p:nvPr/>
        </p:nvSpPr>
        <p:spPr bwMode="auto">
          <a:xfrm>
            <a:off x="3556000" y="2262212"/>
            <a:ext cx="850900" cy="1625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85" name="AutoShape 13"/>
          <p:cNvSpPr>
            <a:spLocks noChangeArrowheads="1"/>
          </p:cNvSpPr>
          <p:nvPr/>
        </p:nvSpPr>
        <p:spPr bwMode="auto">
          <a:xfrm>
            <a:off x="5029200" y="3049612"/>
            <a:ext cx="3594100" cy="609600"/>
          </a:xfrm>
          <a:prstGeom prst="curvedDownArrow">
            <a:avLst>
              <a:gd name="adj1" fmla="val 85926"/>
              <a:gd name="adj2" fmla="val 185937"/>
              <a:gd name="adj3" fmla="val 32292"/>
            </a:avLst>
          </a:prstGeom>
          <a:solidFill>
            <a:schemeClr val="accent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2286" name="Group 14"/>
          <p:cNvGrpSpPr>
            <a:grpSpLocks/>
          </p:cNvGrpSpPr>
          <p:nvPr/>
        </p:nvGrpSpPr>
        <p:grpSpPr bwMode="auto">
          <a:xfrm>
            <a:off x="7594600" y="3748112"/>
            <a:ext cx="1282700" cy="1828800"/>
            <a:chOff x="4440" y="2632"/>
            <a:chExt cx="808" cy="1152"/>
          </a:xfrm>
        </p:grpSpPr>
        <p:sp>
          <p:nvSpPr>
            <p:cNvPr id="182287" name="Rectangle 15"/>
            <p:cNvSpPr>
              <a:spLocks noChangeArrowheads="1"/>
            </p:cNvSpPr>
            <p:nvPr/>
          </p:nvSpPr>
          <p:spPr bwMode="auto">
            <a:xfrm>
              <a:off x="4440" y="2632"/>
              <a:ext cx="808" cy="115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blurRad="63500" dist="107763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82288" name="Rectangle 16"/>
            <p:cNvSpPr>
              <a:spLocks noChangeArrowheads="1"/>
            </p:cNvSpPr>
            <p:nvPr/>
          </p:nvSpPr>
          <p:spPr bwMode="auto">
            <a:xfrm>
              <a:off x="4512" y="2728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Code</a:t>
              </a:r>
            </a:p>
          </p:txBody>
        </p:sp>
        <p:sp>
          <p:nvSpPr>
            <p:cNvPr id="182289" name="Rectangle 17"/>
            <p:cNvSpPr>
              <a:spLocks noChangeArrowheads="1"/>
            </p:cNvSpPr>
            <p:nvPr/>
          </p:nvSpPr>
          <p:spPr bwMode="auto">
            <a:xfrm>
              <a:off x="4512" y="3072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Data</a:t>
              </a:r>
            </a:p>
          </p:txBody>
        </p:sp>
        <p:sp>
          <p:nvSpPr>
            <p:cNvPr id="182290" name="Rectangle 18"/>
            <p:cNvSpPr>
              <a:spLocks noChangeArrowheads="1"/>
            </p:cNvSpPr>
            <p:nvPr/>
          </p:nvSpPr>
          <p:spPr bwMode="auto">
            <a:xfrm>
              <a:off x="4512" y="3416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Stack</a:t>
              </a:r>
            </a:p>
          </p:txBody>
        </p:sp>
      </p:grpSp>
      <p:sp>
        <p:nvSpPr>
          <p:cNvPr id="182291" name="Text Box 19"/>
          <p:cNvSpPr txBox="1">
            <a:spLocks noChangeArrowheads="1"/>
          </p:cNvSpPr>
          <p:nvPr/>
        </p:nvSpPr>
        <p:spPr bwMode="auto">
          <a:xfrm>
            <a:off x="4551363" y="5721375"/>
            <a:ext cx="833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/>
              <a:t>Parent</a:t>
            </a:r>
            <a:endParaRPr lang="en-US"/>
          </a:p>
        </p:txBody>
      </p:sp>
      <p:sp>
        <p:nvSpPr>
          <p:cNvPr id="182292" name="Text Box 20"/>
          <p:cNvSpPr txBox="1">
            <a:spLocks noChangeArrowheads="1"/>
          </p:cNvSpPr>
          <p:nvPr/>
        </p:nvSpPr>
        <p:spPr bwMode="auto">
          <a:xfrm>
            <a:off x="7932738" y="5695975"/>
            <a:ext cx="749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/>
              <a:t>Child</a:t>
            </a:r>
            <a:endParaRPr lang="en-US"/>
          </a:p>
        </p:txBody>
      </p:sp>
      <p:sp>
        <p:nvSpPr>
          <p:cNvPr id="182293" name="Text Box 21"/>
          <p:cNvSpPr txBox="1">
            <a:spLocks noChangeArrowheads="1"/>
          </p:cNvSpPr>
          <p:nvPr/>
        </p:nvSpPr>
        <p:spPr bwMode="auto">
          <a:xfrm>
            <a:off x="5889625" y="2536850"/>
            <a:ext cx="1281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ourier" charset="0"/>
              </a:rPr>
              <a:t>fork()</a:t>
            </a:r>
          </a:p>
        </p:txBody>
      </p:sp>
      <p:sp>
        <p:nvSpPr>
          <p:cNvPr id="182294" name="Oval 22"/>
          <p:cNvSpPr>
            <a:spLocks noChangeArrowheads="1"/>
          </p:cNvSpPr>
          <p:nvPr/>
        </p:nvSpPr>
        <p:spPr bwMode="auto">
          <a:xfrm>
            <a:off x="6413500" y="3875112"/>
            <a:ext cx="1016000" cy="6985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 i="1"/>
              <a:t>childPID</a:t>
            </a:r>
            <a:br>
              <a:rPr lang="en-US" sz="1800" i="1"/>
            </a:br>
            <a:r>
              <a:rPr lang="en-US" sz="1800"/>
              <a:t>= 0</a:t>
            </a:r>
            <a:endParaRPr lang="en-US"/>
          </a:p>
        </p:txBody>
      </p:sp>
      <p:sp>
        <p:nvSpPr>
          <p:cNvPr id="182295" name="Oval 23"/>
          <p:cNvSpPr>
            <a:spLocks noChangeArrowheads="1"/>
          </p:cNvSpPr>
          <p:nvPr/>
        </p:nvSpPr>
        <p:spPr bwMode="auto">
          <a:xfrm>
            <a:off x="5829300" y="4865712"/>
            <a:ext cx="1016000" cy="6985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 i="1"/>
              <a:t>childPID</a:t>
            </a:r>
            <a:br>
              <a:rPr lang="en-US" sz="1800" i="1"/>
            </a:br>
            <a:r>
              <a:rPr lang="en-US" sz="1800"/>
              <a:t>= </a:t>
            </a:r>
            <a:r>
              <a:rPr lang="en-US" sz="1800" i="1"/>
              <a:t>xxx</a:t>
            </a:r>
            <a:endParaRPr lang="en-US"/>
          </a:p>
        </p:txBody>
      </p:sp>
      <p:sp>
        <p:nvSpPr>
          <p:cNvPr id="182296" name="Line 24"/>
          <p:cNvSpPr>
            <a:spLocks noChangeShapeType="1"/>
          </p:cNvSpPr>
          <p:nvPr/>
        </p:nvSpPr>
        <p:spPr bwMode="auto">
          <a:xfrm>
            <a:off x="5321300" y="4764112"/>
            <a:ext cx="1041400" cy="7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97" name="Line 25"/>
          <p:cNvSpPr>
            <a:spLocks noChangeShapeType="1"/>
          </p:cNvSpPr>
          <p:nvPr/>
        </p:nvSpPr>
        <p:spPr bwMode="auto">
          <a:xfrm>
            <a:off x="5308600" y="4776812"/>
            <a:ext cx="571500" cy="5715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98" name="Line 26"/>
          <p:cNvSpPr>
            <a:spLocks noChangeShapeType="1"/>
          </p:cNvSpPr>
          <p:nvPr/>
        </p:nvSpPr>
        <p:spPr bwMode="auto">
          <a:xfrm>
            <a:off x="7416800" y="4116412"/>
            <a:ext cx="469900" cy="635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99" name="Line 27"/>
          <p:cNvSpPr>
            <a:spLocks noChangeShapeType="1"/>
          </p:cNvSpPr>
          <p:nvPr/>
        </p:nvSpPr>
        <p:spPr bwMode="auto">
          <a:xfrm>
            <a:off x="6819900" y="4586312"/>
            <a:ext cx="1066800" cy="177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26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Creation: exec in Linux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760"/>
            <a:ext cx="9144000" cy="1028700"/>
          </a:xfrm>
        </p:spPr>
        <p:txBody>
          <a:bodyPr>
            <a:normAutofit fontScale="92500"/>
          </a:bodyPr>
          <a:lstStyle/>
          <a:p>
            <a:pPr>
              <a:spcBef>
                <a:spcPct val="0"/>
              </a:spcBef>
            </a:pPr>
            <a:r>
              <a:rPr lang="en-US" i="1" dirty="0"/>
              <a:t>exec</a:t>
            </a:r>
            <a:r>
              <a:rPr lang="en-US" dirty="0"/>
              <a:t> allows a process to replace itself with another program</a:t>
            </a:r>
          </a:p>
          <a:p>
            <a:pPr lvl="1">
              <a:spcBef>
                <a:spcPct val="0"/>
              </a:spcBef>
            </a:pPr>
            <a:r>
              <a:rPr lang="en-US" dirty="0"/>
              <a:t>(The contents of another binary file)</a:t>
            </a:r>
          </a:p>
        </p:txBody>
      </p:sp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5270500" y="3959597"/>
            <a:ext cx="1282700" cy="18288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63500" dist="107763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=""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184327" name="Rectangle 7"/>
          <p:cNvSpPr>
            <a:spLocks noChangeArrowheads="1"/>
          </p:cNvSpPr>
          <p:nvPr/>
        </p:nvSpPr>
        <p:spPr bwMode="auto">
          <a:xfrm>
            <a:off x="5384800" y="4111997"/>
            <a:ext cx="1041400" cy="444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=""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Code</a:t>
            </a:r>
          </a:p>
        </p:txBody>
      </p:sp>
      <p:sp>
        <p:nvSpPr>
          <p:cNvPr id="184328" name="Rectangle 8"/>
          <p:cNvSpPr>
            <a:spLocks noChangeArrowheads="1"/>
          </p:cNvSpPr>
          <p:nvPr/>
        </p:nvSpPr>
        <p:spPr bwMode="auto">
          <a:xfrm>
            <a:off x="5384800" y="4658097"/>
            <a:ext cx="1041400" cy="444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=""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Data</a:t>
            </a:r>
          </a:p>
        </p:txBody>
      </p:sp>
      <p:sp>
        <p:nvSpPr>
          <p:cNvPr id="184329" name="Rectangle 9"/>
          <p:cNvSpPr>
            <a:spLocks noChangeArrowheads="1"/>
          </p:cNvSpPr>
          <p:nvPr/>
        </p:nvSpPr>
        <p:spPr bwMode="auto">
          <a:xfrm>
            <a:off x="5384800" y="5204197"/>
            <a:ext cx="1041400" cy="444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=""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Stack</a:t>
            </a:r>
          </a:p>
        </p:txBody>
      </p:sp>
      <p:sp>
        <p:nvSpPr>
          <p:cNvPr id="184330" name="Line 10"/>
          <p:cNvSpPr>
            <a:spLocks noChangeShapeType="1"/>
          </p:cNvSpPr>
          <p:nvPr/>
        </p:nvSpPr>
        <p:spPr bwMode="auto">
          <a:xfrm flipV="1">
            <a:off x="4114800" y="4581897"/>
            <a:ext cx="12827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31" name="Line 11"/>
          <p:cNvSpPr>
            <a:spLocks noChangeShapeType="1"/>
          </p:cNvSpPr>
          <p:nvPr/>
        </p:nvSpPr>
        <p:spPr bwMode="auto">
          <a:xfrm>
            <a:off x="4076700" y="3680197"/>
            <a:ext cx="1320800" cy="431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36" name="Text Box 16"/>
          <p:cNvSpPr txBox="1">
            <a:spLocks noChangeArrowheads="1"/>
          </p:cNvSpPr>
          <p:nvPr/>
        </p:nvSpPr>
        <p:spPr bwMode="auto">
          <a:xfrm>
            <a:off x="5297488" y="5777061"/>
            <a:ext cx="1233487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chemeClr val="folHlink"/>
                </a:solidFill>
              </a:rPr>
              <a:t>Memory</a:t>
            </a:r>
          </a:p>
          <a:p>
            <a:pPr algn="ctr">
              <a:lnSpc>
                <a:spcPct val="80000"/>
              </a:lnSpc>
            </a:pPr>
            <a:r>
              <a:rPr lang="en-US" dirty="0">
                <a:solidFill>
                  <a:schemeClr val="folHlink"/>
                </a:solidFill>
              </a:rPr>
              <a:t>Context</a:t>
            </a:r>
          </a:p>
        </p:txBody>
      </p:sp>
      <p:grpSp>
        <p:nvGrpSpPr>
          <p:cNvPr id="184356" name="Group 36"/>
          <p:cNvGrpSpPr>
            <a:grpSpLocks/>
          </p:cNvGrpSpPr>
          <p:nvPr/>
        </p:nvGrpSpPr>
        <p:grpSpPr bwMode="auto">
          <a:xfrm>
            <a:off x="3679825" y="2413372"/>
            <a:ext cx="2955925" cy="1135063"/>
            <a:chOff x="1510" y="1650"/>
            <a:chExt cx="1862" cy="715"/>
          </a:xfrm>
        </p:grpSpPr>
        <p:sp>
          <p:nvSpPr>
            <p:cNvPr id="184352" name="AutoShape 32"/>
            <p:cNvSpPr>
              <a:spLocks noChangeArrowheads="1"/>
            </p:cNvSpPr>
            <p:nvPr/>
          </p:nvSpPr>
          <p:spPr bwMode="auto">
            <a:xfrm rot="1330101">
              <a:off x="1510" y="1650"/>
              <a:ext cx="1862" cy="715"/>
            </a:xfrm>
            <a:prstGeom prst="curvedDownArrow">
              <a:avLst>
                <a:gd name="adj1" fmla="val 35747"/>
                <a:gd name="adj2" fmla="val 74159"/>
                <a:gd name="adj3" fmla="val 38421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43" name="Text Box 23"/>
            <p:cNvSpPr txBox="1">
              <a:spLocks noChangeArrowheads="1"/>
            </p:cNvSpPr>
            <p:nvPr/>
          </p:nvSpPr>
          <p:spPr bwMode="auto">
            <a:xfrm>
              <a:off x="1878" y="1933"/>
              <a:ext cx="8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Courier" charset="0"/>
                </a:rPr>
                <a:t>exec()</a:t>
              </a:r>
            </a:p>
          </p:txBody>
        </p:sp>
      </p:grpSp>
      <p:grpSp>
        <p:nvGrpSpPr>
          <p:cNvPr id="184348" name="Group 28"/>
          <p:cNvGrpSpPr>
            <a:grpSpLocks/>
          </p:cNvGrpSpPr>
          <p:nvPr/>
        </p:nvGrpSpPr>
        <p:grpSpPr bwMode="auto">
          <a:xfrm>
            <a:off x="2300288" y="3673847"/>
            <a:ext cx="1803400" cy="1841500"/>
            <a:chOff x="561" y="2812"/>
            <a:chExt cx="1136" cy="1160"/>
          </a:xfrm>
        </p:grpSpPr>
        <p:sp>
          <p:nvSpPr>
            <p:cNvPr id="184324" name="Rectangle 4"/>
            <p:cNvSpPr>
              <a:spLocks noChangeArrowheads="1"/>
            </p:cNvSpPr>
            <p:nvPr/>
          </p:nvSpPr>
          <p:spPr bwMode="auto">
            <a:xfrm>
              <a:off x="561" y="2812"/>
              <a:ext cx="1136" cy="116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prstShdw prst="shdw17" dist="17961" dir="2700000">
                <a:srgbClr val="FFFF99">
                  <a:gamma/>
                  <a:shade val="60000"/>
                  <a:invGamma/>
                  <a:alpha val="74998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45" name="Rectangle 25"/>
            <p:cNvSpPr>
              <a:spLocks noChangeArrowheads="1"/>
            </p:cNvSpPr>
            <p:nvPr/>
          </p:nvSpPr>
          <p:spPr bwMode="auto">
            <a:xfrm>
              <a:off x="591" y="2836"/>
              <a:ext cx="1065" cy="10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800" b="1">
                  <a:solidFill>
                    <a:srgbClr val="010000"/>
                  </a:solidFill>
                  <a:latin typeface="Courier" charset="0"/>
                </a:rPr>
                <a:t>main {</a:t>
              </a:r>
            </a:p>
            <a:p>
              <a:r>
                <a:rPr lang="en-US" sz="1800" b="1">
                  <a:solidFill>
                    <a:srgbClr val="618FFD"/>
                  </a:solidFill>
                  <a:latin typeface="Courier" charset="0"/>
                </a:rPr>
                <a:t> </a:t>
              </a:r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 S</a:t>
              </a:r>
              <a:r>
                <a:rPr lang="en-US" sz="1800" b="1" baseline="-25000">
                  <a:solidFill>
                    <a:schemeClr val="folHlink"/>
                  </a:solidFill>
                  <a:latin typeface="Courier" charset="0"/>
                </a:rPr>
                <a:t>0</a:t>
              </a:r>
              <a:endParaRPr lang="en-US" sz="1800" b="1">
                <a:solidFill>
                  <a:schemeClr val="folHlink"/>
                </a:solidFill>
                <a:latin typeface="Courier" charset="0"/>
              </a:endParaRPr>
            </a:p>
            <a:p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  exec(</a:t>
              </a:r>
              <a:r>
                <a:rPr lang="en-US" sz="1800" b="1" i="1">
                  <a:solidFill>
                    <a:schemeClr val="folHlink"/>
                  </a:solidFill>
                  <a:latin typeface="Courier" charset="0"/>
                </a:rPr>
                <a:t>foo</a:t>
              </a:r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)</a:t>
              </a:r>
            </a:p>
            <a:p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  S</a:t>
              </a:r>
              <a:r>
                <a:rPr lang="en-US" sz="1800" b="1" baseline="-25000">
                  <a:solidFill>
                    <a:schemeClr val="folHlink"/>
                  </a:solidFill>
                  <a:latin typeface="Courier" charset="0"/>
                </a:rPr>
                <a:t>1</a:t>
              </a:r>
              <a:endParaRPr lang="en-US" sz="1800" b="1">
                <a:solidFill>
                  <a:schemeClr val="folHlink"/>
                </a:solidFill>
                <a:latin typeface="Courier" charset="0"/>
              </a:endParaRPr>
            </a:p>
            <a:p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  S</a:t>
              </a:r>
              <a:r>
                <a:rPr lang="en-US" sz="1800" b="1" baseline="-25000">
                  <a:solidFill>
                    <a:schemeClr val="folHlink"/>
                  </a:solidFill>
                  <a:latin typeface="Courier" charset="0"/>
                </a:rPr>
                <a:t>2</a:t>
              </a:r>
              <a:br>
                <a:rPr lang="en-US" sz="1800" b="1">
                  <a:solidFill>
                    <a:schemeClr val="folHlink"/>
                  </a:solidFill>
                  <a:latin typeface="Courier" charset="0"/>
                </a:rPr>
              </a:br>
              <a:r>
                <a:rPr lang="en-US" sz="1800" b="1">
                  <a:solidFill>
                    <a:srgbClr val="010000"/>
                  </a:solidFill>
                  <a:latin typeface="Courier" charset="0"/>
                </a:rPr>
                <a:t> }</a:t>
              </a:r>
            </a:p>
          </p:txBody>
        </p:sp>
      </p:grpSp>
      <p:sp>
        <p:nvSpPr>
          <p:cNvPr id="184349" name="Text Box 29"/>
          <p:cNvSpPr txBox="1">
            <a:spLocks noChangeArrowheads="1"/>
          </p:cNvSpPr>
          <p:nvPr/>
        </p:nvSpPr>
        <p:spPr bwMode="auto">
          <a:xfrm>
            <a:off x="1393825" y="3704010"/>
            <a:ext cx="874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Helvetica" charset="0"/>
              </a:rPr>
              <a:t>a.out:</a:t>
            </a:r>
          </a:p>
        </p:txBody>
      </p:sp>
      <p:sp>
        <p:nvSpPr>
          <p:cNvPr id="184350" name="Text Box 30"/>
          <p:cNvSpPr txBox="1">
            <a:spLocks noChangeArrowheads="1"/>
          </p:cNvSpPr>
          <p:nvPr/>
        </p:nvSpPr>
        <p:spPr bwMode="auto">
          <a:xfrm>
            <a:off x="1604963" y="2268910"/>
            <a:ext cx="663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Helvetica" charset="0"/>
              </a:rPr>
              <a:t>foo:</a:t>
            </a:r>
          </a:p>
        </p:txBody>
      </p:sp>
      <p:grpSp>
        <p:nvGrpSpPr>
          <p:cNvPr id="184355" name="Group 35"/>
          <p:cNvGrpSpPr>
            <a:grpSpLocks/>
          </p:cNvGrpSpPr>
          <p:nvPr/>
        </p:nvGrpSpPr>
        <p:grpSpPr bwMode="auto">
          <a:xfrm>
            <a:off x="2070100" y="3578597"/>
            <a:ext cx="2235200" cy="2120900"/>
            <a:chOff x="496" y="2384"/>
            <a:chExt cx="1408" cy="1336"/>
          </a:xfrm>
        </p:grpSpPr>
        <p:sp>
          <p:nvSpPr>
            <p:cNvPr id="184353" name="Line 33"/>
            <p:cNvSpPr>
              <a:spLocks noChangeShapeType="1"/>
            </p:cNvSpPr>
            <p:nvPr/>
          </p:nvSpPr>
          <p:spPr bwMode="auto">
            <a:xfrm>
              <a:off x="560" y="2384"/>
              <a:ext cx="1344" cy="133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54" name="Line 34"/>
            <p:cNvSpPr>
              <a:spLocks noChangeShapeType="1"/>
            </p:cNvSpPr>
            <p:nvPr/>
          </p:nvSpPr>
          <p:spPr bwMode="auto">
            <a:xfrm flipH="1">
              <a:off x="496" y="2384"/>
              <a:ext cx="1344" cy="133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4347" name="Group 27"/>
          <p:cNvGrpSpPr>
            <a:grpSpLocks/>
          </p:cNvGrpSpPr>
          <p:nvPr/>
        </p:nvGrpSpPr>
        <p:grpSpPr bwMode="auto">
          <a:xfrm>
            <a:off x="2300288" y="2238747"/>
            <a:ext cx="1803400" cy="1066800"/>
            <a:chOff x="561" y="1540"/>
            <a:chExt cx="1136" cy="672"/>
          </a:xfrm>
        </p:grpSpPr>
        <p:sp>
          <p:nvSpPr>
            <p:cNvPr id="184346" name="Rectangle 26"/>
            <p:cNvSpPr>
              <a:spLocks noChangeArrowheads="1"/>
            </p:cNvSpPr>
            <p:nvPr/>
          </p:nvSpPr>
          <p:spPr bwMode="auto">
            <a:xfrm>
              <a:off x="561" y="1540"/>
              <a:ext cx="1136" cy="67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prstShdw prst="shdw17" dist="17961" dir="2700000">
                <a:srgbClr val="FFFF99">
                  <a:gamma/>
                  <a:shade val="60000"/>
                  <a:invGamma/>
                  <a:alpha val="74998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25" name="Rectangle 5"/>
            <p:cNvSpPr>
              <a:spLocks noChangeArrowheads="1"/>
            </p:cNvSpPr>
            <p:nvPr/>
          </p:nvSpPr>
          <p:spPr bwMode="auto">
            <a:xfrm>
              <a:off x="591" y="1580"/>
              <a:ext cx="647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800" b="1" dirty="0">
                  <a:solidFill>
                    <a:srgbClr val="010000"/>
                  </a:solidFill>
                  <a:latin typeface="Courier" charset="0"/>
                </a:rPr>
                <a:t>main {</a:t>
              </a:r>
            </a:p>
            <a:p>
              <a:r>
                <a:rPr lang="en-US" sz="1800" b="1" dirty="0">
                  <a:solidFill>
                    <a:srgbClr val="618FFD"/>
                  </a:solidFill>
                  <a:latin typeface="Courier" charset="0"/>
                </a:rPr>
                <a:t> </a:t>
              </a:r>
              <a:r>
                <a:rPr lang="en-US" sz="1800" b="1" dirty="0">
                  <a:solidFill>
                    <a:schemeClr val="folHlink"/>
                  </a:solidFill>
                  <a:latin typeface="Courier" charset="0"/>
                </a:rPr>
                <a:t> S’</a:t>
              </a:r>
              <a:br>
                <a:rPr lang="en-US" sz="1800" b="1" dirty="0">
                  <a:solidFill>
                    <a:schemeClr val="folHlink"/>
                  </a:solidFill>
                  <a:latin typeface="Courier" charset="0"/>
                </a:rPr>
              </a:br>
              <a:r>
                <a:rPr lang="en-US" sz="1800" b="1" dirty="0">
                  <a:solidFill>
                    <a:srgbClr val="010000"/>
                  </a:solidFill>
                  <a:latin typeface="Courier" charset="0"/>
                </a:rPr>
                <a:t> 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621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8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ChangeArrowheads="1"/>
          </p:cNvSpPr>
          <p:nvPr/>
        </p:nvSpPr>
        <p:spPr bwMode="auto">
          <a:xfrm>
            <a:off x="355600" y="2331045"/>
            <a:ext cx="3162300" cy="39624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prstShdw prst="shdw17" dist="17961" dir="2700000">
              <a:srgbClr val="FFFF99">
                <a:gamma/>
                <a:shade val="60000"/>
                <a:invGamma/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441325" y="2434233"/>
            <a:ext cx="2959100" cy="375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main {</a:t>
            </a:r>
          </a:p>
          <a:p>
            <a:r>
              <a:rPr lang="en-US" sz="1600" b="1">
                <a:solidFill>
                  <a:srgbClr val="618FFD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int childPID;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S</a:t>
            </a:r>
            <a:r>
              <a:rPr lang="en-US" sz="1600" b="1" baseline="-25000">
                <a:solidFill>
                  <a:srgbClr val="200000"/>
                </a:solidFill>
                <a:latin typeface="Courier" charset="0"/>
              </a:rPr>
              <a:t>1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childPID = fork();</a:t>
            </a:r>
          </a:p>
          <a:p>
            <a:endParaRPr lang="en-US" sz="1600" b="1">
              <a:solidFill>
                <a:schemeClr val="folHlink"/>
              </a:solidFill>
              <a:latin typeface="Courier" charset="0"/>
            </a:endParaRP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if(childPID == 0)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exec(filename)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else {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 &lt;</a:t>
            </a:r>
            <a:r>
              <a:rPr lang="en-US" sz="1600" i="1">
                <a:solidFill>
                  <a:schemeClr val="folHlink"/>
                </a:solidFill>
              </a:rPr>
              <a:t>code for parent process</a:t>
            </a:r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&gt;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 wait();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}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S</a:t>
            </a:r>
            <a:r>
              <a:rPr lang="en-US" sz="1600" b="1" baseline="-25000">
                <a:solidFill>
                  <a:srgbClr val="200000"/>
                </a:solidFill>
                <a:latin typeface="Courier" charset="0"/>
              </a:rPr>
              <a:t>2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;</a:t>
            </a:r>
            <a:br>
              <a:rPr lang="en-US" sz="1600" b="1">
                <a:solidFill>
                  <a:srgbClr val="200000"/>
                </a:solidFill>
                <a:latin typeface="Courier" charset="0"/>
              </a:rPr>
            </a:br>
            <a:r>
              <a:rPr lang="en-US" sz="1600" b="1">
                <a:solidFill>
                  <a:srgbClr val="414141"/>
                </a:solidFill>
                <a:latin typeface="Courier" charset="0"/>
              </a:rPr>
              <a:t>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}</a:t>
            </a:r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Creation: Abstract fork in Linux</a:t>
            </a:r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4000" y="1268760"/>
            <a:ext cx="8699500" cy="1155700"/>
          </a:xfrm>
        </p:spPr>
        <p:txBody>
          <a:bodyPr/>
          <a:lstStyle/>
          <a:p>
            <a:r>
              <a:rPr lang="en-US" dirty="0"/>
              <a:t>Common case: </a:t>
            </a:r>
            <a:r>
              <a:rPr lang="en-US" i="1" dirty="0"/>
              <a:t>fork</a:t>
            </a:r>
            <a:r>
              <a:rPr lang="en-US" dirty="0"/>
              <a:t> followed by an </a:t>
            </a:r>
            <a:r>
              <a:rPr lang="en-US" i="1" dirty="0"/>
              <a:t>exec</a:t>
            </a:r>
            <a:endParaRPr lang="en-US" dirty="0"/>
          </a:p>
        </p:txBody>
      </p:sp>
      <p:grpSp>
        <p:nvGrpSpPr>
          <p:cNvPr id="186374" name="Group 6"/>
          <p:cNvGrpSpPr>
            <a:grpSpLocks/>
          </p:cNvGrpSpPr>
          <p:nvPr/>
        </p:nvGrpSpPr>
        <p:grpSpPr bwMode="auto">
          <a:xfrm>
            <a:off x="4216400" y="3820120"/>
            <a:ext cx="1282700" cy="1828800"/>
            <a:chOff x="4440" y="2632"/>
            <a:chExt cx="808" cy="1152"/>
          </a:xfrm>
        </p:grpSpPr>
        <p:sp>
          <p:nvSpPr>
            <p:cNvPr id="186375" name="Rectangle 7"/>
            <p:cNvSpPr>
              <a:spLocks noChangeArrowheads="1"/>
            </p:cNvSpPr>
            <p:nvPr/>
          </p:nvSpPr>
          <p:spPr bwMode="auto">
            <a:xfrm>
              <a:off x="4440" y="2632"/>
              <a:ext cx="808" cy="115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blurRad="63500" dist="107763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86376" name="Rectangle 8"/>
            <p:cNvSpPr>
              <a:spLocks noChangeArrowheads="1"/>
            </p:cNvSpPr>
            <p:nvPr/>
          </p:nvSpPr>
          <p:spPr bwMode="auto">
            <a:xfrm>
              <a:off x="4512" y="2728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Code</a:t>
              </a:r>
            </a:p>
          </p:txBody>
        </p:sp>
        <p:sp>
          <p:nvSpPr>
            <p:cNvPr id="186377" name="Rectangle 9"/>
            <p:cNvSpPr>
              <a:spLocks noChangeArrowheads="1"/>
            </p:cNvSpPr>
            <p:nvPr/>
          </p:nvSpPr>
          <p:spPr bwMode="auto">
            <a:xfrm>
              <a:off x="4512" y="3072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Data</a:t>
              </a:r>
            </a:p>
          </p:txBody>
        </p:sp>
        <p:sp>
          <p:nvSpPr>
            <p:cNvPr id="186378" name="Rectangle 10"/>
            <p:cNvSpPr>
              <a:spLocks noChangeArrowheads="1"/>
            </p:cNvSpPr>
            <p:nvPr/>
          </p:nvSpPr>
          <p:spPr bwMode="auto">
            <a:xfrm>
              <a:off x="4512" y="3416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Stack</a:t>
              </a:r>
            </a:p>
          </p:txBody>
        </p:sp>
      </p:grpSp>
      <p:sp>
        <p:nvSpPr>
          <p:cNvPr id="186379" name="Line 11"/>
          <p:cNvSpPr>
            <a:spLocks noChangeShapeType="1"/>
          </p:cNvSpPr>
          <p:nvPr/>
        </p:nvSpPr>
        <p:spPr bwMode="auto">
          <a:xfrm flipV="1">
            <a:off x="3505200" y="4417020"/>
            <a:ext cx="838200" cy="1892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80" name="Line 12"/>
          <p:cNvSpPr>
            <a:spLocks noChangeShapeType="1"/>
          </p:cNvSpPr>
          <p:nvPr/>
        </p:nvSpPr>
        <p:spPr bwMode="auto">
          <a:xfrm>
            <a:off x="3492500" y="2334220"/>
            <a:ext cx="850900" cy="1625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81" name="AutoShape 13"/>
          <p:cNvSpPr>
            <a:spLocks noChangeArrowheads="1"/>
          </p:cNvSpPr>
          <p:nvPr/>
        </p:nvSpPr>
        <p:spPr bwMode="auto">
          <a:xfrm>
            <a:off x="4737100" y="3121620"/>
            <a:ext cx="1752600" cy="609600"/>
          </a:xfrm>
          <a:prstGeom prst="curvedDownArrow">
            <a:avLst>
              <a:gd name="adj1" fmla="val 41900"/>
              <a:gd name="adj2" fmla="val 90669"/>
              <a:gd name="adj3" fmla="val 32292"/>
            </a:avLst>
          </a:prstGeom>
          <a:solidFill>
            <a:schemeClr val="accent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6382" name="Group 14"/>
          <p:cNvGrpSpPr>
            <a:grpSpLocks/>
          </p:cNvGrpSpPr>
          <p:nvPr/>
        </p:nvGrpSpPr>
        <p:grpSpPr bwMode="auto">
          <a:xfrm>
            <a:off x="5956300" y="3820120"/>
            <a:ext cx="1282700" cy="1828800"/>
            <a:chOff x="4440" y="2632"/>
            <a:chExt cx="808" cy="1152"/>
          </a:xfrm>
        </p:grpSpPr>
        <p:sp>
          <p:nvSpPr>
            <p:cNvPr id="186383" name="Rectangle 15"/>
            <p:cNvSpPr>
              <a:spLocks noChangeArrowheads="1"/>
            </p:cNvSpPr>
            <p:nvPr/>
          </p:nvSpPr>
          <p:spPr bwMode="auto">
            <a:xfrm>
              <a:off x="4440" y="2632"/>
              <a:ext cx="808" cy="115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blurRad="63500" dist="107763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86384" name="Rectangle 16"/>
            <p:cNvSpPr>
              <a:spLocks noChangeArrowheads="1"/>
            </p:cNvSpPr>
            <p:nvPr/>
          </p:nvSpPr>
          <p:spPr bwMode="auto">
            <a:xfrm>
              <a:off x="4512" y="2728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Code</a:t>
              </a:r>
            </a:p>
          </p:txBody>
        </p:sp>
        <p:sp>
          <p:nvSpPr>
            <p:cNvPr id="186385" name="Rectangle 17"/>
            <p:cNvSpPr>
              <a:spLocks noChangeArrowheads="1"/>
            </p:cNvSpPr>
            <p:nvPr/>
          </p:nvSpPr>
          <p:spPr bwMode="auto">
            <a:xfrm>
              <a:off x="4512" y="3072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Data</a:t>
              </a:r>
            </a:p>
          </p:txBody>
        </p:sp>
        <p:sp>
          <p:nvSpPr>
            <p:cNvPr id="186386" name="Rectangle 18"/>
            <p:cNvSpPr>
              <a:spLocks noChangeArrowheads="1"/>
            </p:cNvSpPr>
            <p:nvPr/>
          </p:nvSpPr>
          <p:spPr bwMode="auto">
            <a:xfrm>
              <a:off x="4512" y="3416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Stack</a:t>
              </a:r>
            </a:p>
          </p:txBody>
        </p:sp>
      </p:grpSp>
      <p:sp>
        <p:nvSpPr>
          <p:cNvPr id="186387" name="Text Box 19"/>
          <p:cNvSpPr txBox="1">
            <a:spLocks noChangeArrowheads="1"/>
          </p:cNvSpPr>
          <p:nvPr/>
        </p:nvSpPr>
        <p:spPr bwMode="auto">
          <a:xfrm>
            <a:off x="4487863" y="5793383"/>
            <a:ext cx="833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/>
              <a:t>Parent</a:t>
            </a:r>
            <a:endParaRPr lang="en-US"/>
          </a:p>
        </p:txBody>
      </p:sp>
      <p:sp>
        <p:nvSpPr>
          <p:cNvPr id="186388" name="Text Box 20"/>
          <p:cNvSpPr txBox="1">
            <a:spLocks noChangeArrowheads="1"/>
          </p:cNvSpPr>
          <p:nvPr/>
        </p:nvSpPr>
        <p:spPr bwMode="auto">
          <a:xfrm>
            <a:off x="6294438" y="5767983"/>
            <a:ext cx="749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/>
              <a:t>Child</a:t>
            </a:r>
            <a:endParaRPr lang="en-US"/>
          </a:p>
        </p:txBody>
      </p:sp>
      <p:sp>
        <p:nvSpPr>
          <p:cNvPr id="186389" name="Text Box 21"/>
          <p:cNvSpPr txBox="1">
            <a:spLocks noChangeArrowheads="1"/>
          </p:cNvSpPr>
          <p:nvPr/>
        </p:nvSpPr>
        <p:spPr bwMode="auto">
          <a:xfrm>
            <a:off x="4948238" y="2646958"/>
            <a:ext cx="1281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ourier" charset="0"/>
              </a:rPr>
              <a:t>fork()</a:t>
            </a:r>
          </a:p>
        </p:txBody>
      </p:sp>
      <p:grpSp>
        <p:nvGrpSpPr>
          <p:cNvPr id="186403" name="Group 35"/>
          <p:cNvGrpSpPr>
            <a:grpSpLocks/>
          </p:cNvGrpSpPr>
          <p:nvPr/>
        </p:nvGrpSpPr>
        <p:grpSpPr bwMode="auto">
          <a:xfrm>
            <a:off x="6616700" y="2977158"/>
            <a:ext cx="1879600" cy="1096962"/>
            <a:chOff x="4168" y="1989"/>
            <a:chExt cx="1184" cy="691"/>
          </a:xfrm>
        </p:grpSpPr>
        <p:sp>
          <p:nvSpPr>
            <p:cNvPr id="186396" name="AutoShape 28"/>
            <p:cNvSpPr>
              <a:spLocks noChangeArrowheads="1"/>
            </p:cNvSpPr>
            <p:nvPr/>
          </p:nvSpPr>
          <p:spPr bwMode="auto">
            <a:xfrm flipH="1">
              <a:off x="4168" y="2296"/>
              <a:ext cx="1184" cy="384"/>
            </a:xfrm>
            <a:prstGeom prst="curvedDownArrow">
              <a:avLst>
                <a:gd name="adj1" fmla="val 44937"/>
                <a:gd name="adj2" fmla="val 97239"/>
                <a:gd name="adj3" fmla="val 32292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97" name="Text Box 29"/>
            <p:cNvSpPr txBox="1">
              <a:spLocks noChangeArrowheads="1"/>
            </p:cNvSpPr>
            <p:nvPr/>
          </p:nvSpPr>
          <p:spPr bwMode="auto">
            <a:xfrm>
              <a:off x="4502" y="1989"/>
              <a:ext cx="8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Courier" charset="0"/>
                </a:rPr>
                <a:t>exec()</a:t>
              </a:r>
            </a:p>
          </p:txBody>
        </p:sp>
      </p:grpSp>
      <p:grpSp>
        <p:nvGrpSpPr>
          <p:cNvPr id="186402" name="Group 34"/>
          <p:cNvGrpSpPr>
            <a:grpSpLocks/>
          </p:cNvGrpSpPr>
          <p:nvPr/>
        </p:nvGrpSpPr>
        <p:grpSpPr bwMode="auto">
          <a:xfrm>
            <a:off x="7696200" y="4232870"/>
            <a:ext cx="1162050" cy="1557338"/>
            <a:chOff x="4848" y="2780"/>
            <a:chExt cx="732" cy="981"/>
          </a:xfrm>
        </p:grpSpPr>
        <p:sp>
          <p:nvSpPr>
            <p:cNvPr id="186398" name="Text Box 30"/>
            <p:cNvSpPr txBox="1">
              <a:spLocks noChangeArrowheads="1"/>
            </p:cNvSpPr>
            <p:nvPr/>
          </p:nvSpPr>
          <p:spPr bwMode="auto">
            <a:xfrm>
              <a:off x="4993" y="3511"/>
              <a:ext cx="5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latin typeface="Helvetica" charset="0"/>
                </a:rPr>
                <a:t>. /foo  </a:t>
              </a:r>
            </a:p>
          </p:txBody>
        </p:sp>
        <p:sp>
          <p:nvSpPr>
            <p:cNvPr id="186400" name="Rectangle 32"/>
            <p:cNvSpPr>
              <a:spLocks noChangeArrowheads="1"/>
            </p:cNvSpPr>
            <p:nvPr/>
          </p:nvSpPr>
          <p:spPr bwMode="auto">
            <a:xfrm>
              <a:off x="4848" y="2780"/>
              <a:ext cx="704" cy="6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prstShdw prst="shdw17" dist="17961" dir="2700000">
                <a:schemeClr val="accent2">
                  <a:gamma/>
                  <a:shade val="60000"/>
                  <a:invGamma/>
                  <a:alpha val="74998"/>
                </a:schemeClr>
              </a:prstShdw>
            </a:effectLst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01" name="Rectangle 33"/>
            <p:cNvSpPr>
              <a:spLocks noChangeArrowheads="1"/>
            </p:cNvSpPr>
            <p:nvPr/>
          </p:nvSpPr>
          <p:spPr bwMode="auto">
            <a:xfrm>
              <a:off x="4878" y="2820"/>
              <a:ext cx="647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800" b="1" dirty="0">
                  <a:solidFill>
                    <a:srgbClr val="010000"/>
                  </a:solidFill>
                  <a:latin typeface="Courier" charset="0"/>
                </a:rPr>
                <a:t>main {</a:t>
              </a:r>
            </a:p>
            <a:p>
              <a:r>
                <a:rPr lang="en-US" sz="1800" b="1" dirty="0">
                  <a:solidFill>
                    <a:srgbClr val="618FFD"/>
                  </a:solidFill>
                  <a:latin typeface="Courier" charset="0"/>
                </a:rPr>
                <a:t> </a:t>
              </a:r>
              <a:r>
                <a:rPr lang="en-US" sz="1800" b="1" dirty="0">
                  <a:solidFill>
                    <a:schemeClr val="folHlink"/>
                  </a:solidFill>
                  <a:latin typeface="Courier" charset="0"/>
                </a:rPr>
                <a:t> S’</a:t>
              </a:r>
              <a:br>
                <a:rPr lang="en-US" sz="1800" b="1" dirty="0">
                  <a:solidFill>
                    <a:schemeClr val="folHlink"/>
                  </a:solidFill>
                  <a:latin typeface="Courier" charset="0"/>
                </a:rPr>
              </a:br>
              <a:r>
                <a:rPr lang="en-US" sz="1800" b="1" dirty="0">
                  <a:solidFill>
                    <a:srgbClr val="010000"/>
                  </a:solidFill>
                  <a:latin typeface="Courier" charset="0"/>
                </a:rPr>
                <a:t> 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198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 Ways to Refer to 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Path, or hierarchical name, of the file</a:t>
            </a:r>
          </a:p>
          <a:p>
            <a:pPr lvl="1"/>
            <a:r>
              <a:rPr lang="en-US" dirty="0"/>
              <a:t>Absolute: “/home/porter/</a:t>
            </a:r>
            <a:r>
              <a:rPr lang="en-US" dirty="0" err="1"/>
              <a:t>foo.txt</a:t>
            </a:r>
            <a:r>
              <a:rPr lang="en-US" dirty="0"/>
              <a:t>” </a:t>
            </a:r>
          </a:p>
          <a:p>
            <a:pPr lvl="2"/>
            <a:r>
              <a:rPr lang="en-US" dirty="0"/>
              <a:t>Starts at system root</a:t>
            </a:r>
          </a:p>
          <a:p>
            <a:pPr lvl="1"/>
            <a:r>
              <a:rPr lang="en-US" dirty="0"/>
              <a:t>Relative: “</a:t>
            </a:r>
            <a:r>
              <a:rPr lang="en-US" dirty="0" err="1"/>
              <a:t>foo.txt</a:t>
            </a:r>
            <a:r>
              <a:rPr lang="en-US" dirty="0"/>
              <a:t>” </a:t>
            </a:r>
          </a:p>
          <a:p>
            <a:pPr lvl="2"/>
            <a:r>
              <a:rPr lang="en-US" dirty="0"/>
              <a:t>Assumes file is in the program’s current working directory</a:t>
            </a:r>
          </a:p>
          <a:p>
            <a:r>
              <a:rPr lang="en-US" dirty="0"/>
              <a:t>Handle to an open file</a:t>
            </a:r>
          </a:p>
          <a:p>
            <a:pPr lvl="1"/>
            <a:r>
              <a:rPr lang="en-US" dirty="0"/>
              <a:t>Handle includes a cursor (offset into the file)</a:t>
            </a:r>
          </a:p>
        </p:txBody>
      </p:sp>
    </p:spTree>
    <p:extLst>
      <p:ext uri="{BB962C8B-B14F-4D97-AF65-F5344CB8AC3E}">
        <p14:creationId xmlns:p14="http://schemas.microsoft.com/office/powerpoint/2010/main" val="3796346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12485</TotalTime>
  <Words>2175</Words>
  <Application>Microsoft Macintosh PowerPoint</Application>
  <PresentationFormat>On-screen Show (4:3)</PresentationFormat>
  <Paragraphs>424</Paragraphs>
  <Slides>43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Arial</vt:lpstr>
      <vt:lpstr>Calibri</vt:lpstr>
      <vt:lpstr>Courier</vt:lpstr>
      <vt:lpstr>Courier New</vt:lpstr>
      <vt:lpstr>Helvetica</vt:lpstr>
      <vt:lpstr>Times</vt:lpstr>
      <vt:lpstr>Office Theme</vt:lpstr>
      <vt:lpstr>Basic OS Programming Abstractions (and Lab 1 Overview)</vt:lpstr>
      <vt:lpstr>Recap </vt:lpstr>
      <vt:lpstr>Lab 1: A (Not So) Simple Shell</vt:lpstr>
      <vt:lpstr>Tasks</vt:lpstr>
      <vt:lpstr>Outline</vt:lpstr>
      <vt:lpstr>Process Creation: fork/join in Linux</vt:lpstr>
      <vt:lpstr>Process Creation: exec in Linux</vt:lpstr>
      <vt:lpstr>Process Creation: Abstract fork in Linux</vt:lpstr>
      <vt:lpstr>2 Ways to Refer to a File</vt:lpstr>
      <vt:lpstr>Path-based calls</vt:lpstr>
      <vt:lpstr>Handle-based calls</vt:lpstr>
      <vt:lpstr>Example</vt:lpstr>
      <vt:lpstr>But what is a handle?</vt:lpstr>
      <vt:lpstr>Logical View</vt:lpstr>
      <vt:lpstr>Handle Recap</vt:lpstr>
      <vt:lpstr>Rearranging the table</vt:lpstr>
      <vt:lpstr>Other useful handle APIs</vt:lpstr>
      <vt:lpstr>Outline</vt:lpstr>
      <vt:lpstr>Inheritance</vt:lpstr>
      <vt:lpstr>Standard in, out, error</vt:lpstr>
      <vt:lpstr>Example</vt:lpstr>
      <vt:lpstr>Outline</vt:lpstr>
      <vt:lpstr>Pipes</vt:lpstr>
      <vt:lpstr>Example</vt:lpstr>
      <vt:lpstr>Sockets</vt:lpstr>
      <vt:lpstr>Select</vt:lpstr>
      <vt:lpstr>Outline</vt:lpstr>
      <vt:lpstr>Signals</vt:lpstr>
      <vt:lpstr>Signals, cont.</vt:lpstr>
      <vt:lpstr>How signals work</vt:lpstr>
      <vt:lpstr>More details</vt:lpstr>
      <vt:lpstr>Meta-lesson</vt:lpstr>
      <vt:lpstr>Language Exceptions</vt:lpstr>
      <vt:lpstr>Windows comparison</vt:lpstr>
      <vt:lpstr>Outline</vt:lpstr>
      <vt:lpstr>Shell Recap</vt:lpstr>
      <vt:lpstr>Shell Example</vt:lpstr>
      <vt:lpstr>A note on Lab 1</vt:lpstr>
      <vt:lpstr>A note on Lab 1</vt:lpstr>
      <vt:lpstr>What about Ctrl-Z?</vt:lpstr>
      <vt:lpstr>Other hints</vt:lpstr>
      <vt:lpstr>Collaboration Policy Reminder</vt:lpstr>
      <vt:lpstr>Summary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Don Porter</cp:lastModifiedBy>
  <cp:revision>237</cp:revision>
  <cp:lastPrinted>2018-10-01T12:13:40Z</cp:lastPrinted>
  <dcterms:created xsi:type="dcterms:W3CDTF">2012-09-21T01:57:31Z</dcterms:created>
  <dcterms:modified xsi:type="dcterms:W3CDTF">2018-10-01T12:13:43Z</dcterms:modified>
</cp:coreProperties>
</file>