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handoutMasterIdLst>
    <p:handoutMasterId r:id="rId26"/>
  </p:handoutMasterIdLst>
  <p:sldIdLst>
    <p:sldId id="256" r:id="rId2"/>
    <p:sldId id="265" r:id="rId3"/>
    <p:sldId id="266" r:id="rId4"/>
    <p:sldId id="287" r:id="rId5"/>
    <p:sldId id="286" r:id="rId6"/>
    <p:sldId id="267" r:id="rId7"/>
    <p:sldId id="268" r:id="rId8"/>
    <p:sldId id="269" r:id="rId9"/>
    <p:sldId id="288" r:id="rId10"/>
    <p:sldId id="270" r:id="rId11"/>
    <p:sldId id="271" r:id="rId12"/>
    <p:sldId id="273" r:id="rId13"/>
    <p:sldId id="274" r:id="rId14"/>
    <p:sldId id="276" r:id="rId15"/>
    <p:sldId id="277" r:id="rId16"/>
    <p:sldId id="278" r:id="rId17"/>
    <p:sldId id="279" r:id="rId18"/>
    <p:sldId id="289" r:id="rId19"/>
    <p:sldId id="280" r:id="rId20"/>
    <p:sldId id="282" r:id="rId21"/>
    <p:sldId id="283" r:id="rId22"/>
    <p:sldId id="284" r:id="rId23"/>
    <p:sldId id="285" r:id="rId2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BAFD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488" autoAdjust="0"/>
    <p:restoredTop sz="87637" autoAdjust="0"/>
  </p:normalViewPr>
  <p:slideViewPr>
    <p:cSldViewPr>
      <p:cViewPr varScale="1">
        <p:scale>
          <a:sx n="110" d="100"/>
          <a:sy n="110" d="100"/>
        </p:scale>
        <p:origin x="1400" y="1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4654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64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notesMaster" Target="notesMasters/notesMaster1.xml"/><Relationship Id="rId26" Type="http://schemas.openxmlformats.org/officeDocument/2006/relationships/handoutMaster" Target="handoutMasters/handoutMaster1.xml"/><Relationship Id="rId27" Type="http://schemas.openxmlformats.org/officeDocument/2006/relationships/presProps" Target="presProps.xml"/><Relationship Id="rId28" Type="http://schemas.openxmlformats.org/officeDocument/2006/relationships/viewProps" Target="viewProps.xml"/><Relationship Id="rId29" Type="http://schemas.openxmlformats.org/officeDocument/2006/relationships/theme" Target="theme/theme1.xml"/><Relationship Id="rId3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10497C-7000-6D43-8BB4-0C3A962819F8}" type="datetimeFigureOut">
              <a:rPr lang="en-US" smtClean="0"/>
              <a:t>8/28/18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5F3A2D-27E2-4B49-9089-836CF80E8B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375708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00BFCF-8F27-4775-A75C-FAB6C4D28C2C}" type="datetimeFigureOut">
              <a:rPr lang="en-US" smtClean="0"/>
              <a:pPr/>
              <a:t>8/28/18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676F42-9BAD-4ADC-9380-BAF04DBAEE7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307600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Pictures for C memory placement (heap</a:t>
            </a:r>
            <a:r>
              <a:rPr lang="en-US" baseline="0" dirty="0"/>
              <a:t> </a:t>
            </a:r>
            <a:r>
              <a:rPr lang="en-US" baseline="0"/>
              <a:t>v stack)</a:t>
            </a:r>
            <a:r>
              <a:rPr lang="en-US"/>
              <a:t>; </a:t>
            </a:r>
            <a:r>
              <a:rPr lang="en-US" dirty="0"/>
              <a:t>fix </a:t>
            </a:r>
            <a:r>
              <a:rPr lang="en-US" dirty="0" err="1"/>
              <a:t>kevin’s</a:t>
            </a:r>
            <a:r>
              <a:rPr lang="en-US" dirty="0"/>
              <a:t> slides for % and *,</a:t>
            </a:r>
            <a:r>
              <a:rPr lang="en-US" baseline="0" dirty="0"/>
              <a:t> lab 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83C534-D55E-BB4C-855F-D591140389A6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376204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178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579438" y="69850"/>
            <a:ext cx="5699125" cy="42735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7817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0" y="4406900"/>
            <a:ext cx="6832600" cy="4737100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022744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22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579438" y="69850"/>
            <a:ext cx="5699125" cy="42735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843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0" y="4368800"/>
            <a:ext cx="6832600" cy="4775200"/>
          </a:xfrm>
          <a:prstGeom prst="rect">
            <a:avLst/>
          </a:prstGeom>
          <a:noFill/>
          <a:ln>
            <a:noFill/>
          </a:ln>
          <a:extLst/>
        </p:spPr>
        <p:txBody>
          <a:bodyPr/>
          <a:lstStyle/>
          <a:p>
            <a:r>
              <a:rPr lang="en-US" dirty="0"/>
              <a:t>Documentation: More is NOT necessarily better!</a:t>
            </a:r>
          </a:p>
          <a:p>
            <a:r>
              <a:rPr lang="en-US" dirty="0"/>
              <a:t>Make sure you put your name on your program!</a:t>
            </a:r>
          </a:p>
          <a:p>
            <a:r>
              <a:rPr lang="en-US" dirty="0"/>
              <a:t>Make sure you pledge your program!</a:t>
            </a:r>
          </a:p>
        </p:txBody>
      </p:sp>
    </p:spTree>
    <p:extLst>
      <p:ext uri="{BB962C8B-B14F-4D97-AF65-F5344CB8AC3E}">
        <p14:creationId xmlns:p14="http://schemas.microsoft.com/office/powerpoint/2010/main" val="96090598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22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579438" y="69850"/>
            <a:ext cx="5699125" cy="42735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843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0" y="4394200"/>
            <a:ext cx="6832600" cy="4749800"/>
          </a:xfrm>
          <a:prstGeom prst="rect">
            <a:avLst/>
          </a:prstGeom>
          <a:noFill/>
          <a:ln>
            <a:noFill/>
          </a:ln>
          <a:extLst/>
        </p:spPr>
        <p:txBody>
          <a:bodyPr/>
          <a:lstStyle/>
          <a:p>
            <a:r>
              <a:rPr lang="en-US" dirty="0"/>
              <a:t>Documentation: More is NOT necessarily better!</a:t>
            </a:r>
          </a:p>
          <a:p>
            <a:r>
              <a:rPr lang="en-US" dirty="0"/>
              <a:t>Make sure you put your name on your program!</a:t>
            </a:r>
          </a:p>
        </p:txBody>
      </p:sp>
    </p:spTree>
    <p:extLst>
      <p:ext uri="{BB962C8B-B14F-4D97-AF65-F5344CB8AC3E}">
        <p14:creationId xmlns:p14="http://schemas.microsoft.com/office/powerpoint/2010/main" val="86988126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178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579438" y="69850"/>
            <a:ext cx="5699125" cy="42735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7817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0" y="4406900"/>
            <a:ext cx="6832600" cy="4737100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0165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676F42-9BAD-4ADC-9380-BAF04DBAEE78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18043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START HERE (18)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676F42-9BAD-4ADC-9380-BAF04DBAEE78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73305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START HERE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62BDED-E5AA-454D-8052-01A946AC40FB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688887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579438" y="69850"/>
            <a:ext cx="5699125" cy="4273550"/>
          </a:xfrm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259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If you are not able to complete this assignment in a week then something is wrong with your background and you</a:t>
            </a:r>
            <a:r>
              <a:rPr lang="ja-JP" altLang="en-US" dirty="0">
                <a:latin typeface="Arial"/>
              </a:rPr>
              <a:t>’</a:t>
            </a:r>
            <a:r>
              <a:rPr lang="en-US" dirty="0" err="1"/>
              <a:t>ll</a:t>
            </a:r>
            <a:r>
              <a:rPr lang="en-US" dirty="0"/>
              <a:t> likely have to consider dropping the course.</a:t>
            </a:r>
          </a:p>
          <a:p>
            <a:endParaRPr lang="en-US" dirty="0"/>
          </a:p>
          <a:p>
            <a:r>
              <a:rPr lang="en-US" dirty="0"/>
              <a:t>Note that the remainder of the second line of input is not written to standard output.</a:t>
            </a:r>
          </a:p>
          <a:p>
            <a:pPr lvl="1"/>
            <a:r>
              <a:rPr lang="en-US" dirty="0"/>
              <a:t>—	When the input stream terminated (EOF was reached), there was not a complete 30-char line to be output.</a:t>
            </a:r>
          </a:p>
          <a:p>
            <a:pPr lvl="1"/>
            <a:r>
              <a:rPr lang="en-US" dirty="0"/>
              <a:t>—	In this example, the program should only print out 30-char lines.</a:t>
            </a:r>
          </a:p>
          <a:p>
            <a:pPr lvl="1"/>
            <a:r>
              <a:rPr lang="en-US" dirty="0"/>
              <a:t>—	In the homework, your program will print 80-char lines. </a:t>
            </a:r>
          </a:p>
        </p:txBody>
      </p:sp>
    </p:spTree>
    <p:extLst>
      <p:ext uri="{BB962C8B-B14F-4D97-AF65-F5344CB8AC3E}">
        <p14:creationId xmlns:p14="http://schemas.microsoft.com/office/powerpoint/2010/main" val="37976788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579438" y="69850"/>
            <a:ext cx="5699125" cy="4273550"/>
          </a:xfrm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66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4330700"/>
            <a:ext cx="6832600" cy="4813300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en-US" dirty="0"/>
              <a:t>You should do your work on the departmental Linux server </a:t>
            </a:r>
            <a:r>
              <a:rPr lang="en-US" i="1" dirty="0"/>
              <a:t>classroom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—	More later...</a:t>
            </a:r>
          </a:p>
          <a:p>
            <a:pPr>
              <a:spcAft>
                <a:spcPts val="600"/>
              </a:spcAft>
            </a:pPr>
            <a:endParaRPr lang="en-US" dirty="0"/>
          </a:p>
          <a:p>
            <a:r>
              <a:rPr lang="en-US" dirty="0"/>
              <a:t>The light blue text is typed in, the dark blue text is output by your program.</a:t>
            </a:r>
          </a:p>
          <a:p>
            <a:pPr lvl="1">
              <a:spcAft>
                <a:spcPts val="600"/>
              </a:spcAft>
            </a:pPr>
            <a:endParaRPr lang="en-US" dirty="0"/>
          </a:p>
          <a:p>
            <a:pPr>
              <a:spcAft>
                <a:spcPts val="600"/>
              </a:spcAft>
            </a:pPr>
            <a:r>
              <a:rPr lang="en-US" dirty="0"/>
              <a:t>If you use file redirection then the screen output will be a little neater.</a:t>
            </a:r>
          </a:p>
          <a:p>
            <a:pPr lvl="1"/>
            <a:r>
              <a:rPr lang="en-US" dirty="0"/>
              <a:t>—	For multi-line input, the output won’t be as simple and neat as this example. </a:t>
            </a:r>
          </a:p>
        </p:txBody>
      </p:sp>
    </p:spTree>
    <p:extLst>
      <p:ext uri="{BB962C8B-B14F-4D97-AF65-F5344CB8AC3E}">
        <p14:creationId xmlns:p14="http://schemas.microsoft.com/office/powerpoint/2010/main" val="43746111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579438" y="69850"/>
            <a:ext cx="5699125" cy="4273550"/>
          </a:xfrm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822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4330700"/>
            <a:ext cx="6832600" cy="4813300"/>
          </a:xfrm>
        </p:spPr>
        <p:txBody>
          <a:bodyPr/>
          <a:lstStyle/>
          <a:p>
            <a:r>
              <a:rPr lang="en-US" dirty="0"/>
              <a:t>You need to terminate your keyboard input by typing:</a:t>
            </a:r>
          </a:p>
          <a:p>
            <a:pPr algn="ctr"/>
            <a:r>
              <a:rPr lang="en-US" dirty="0"/>
              <a:t> &lt;</a:t>
            </a:r>
            <a:r>
              <a:rPr lang="en-US" i="1" dirty="0"/>
              <a:t>carriage return</a:t>
            </a:r>
            <a:r>
              <a:rPr lang="en-US" dirty="0"/>
              <a:t>&gt;&lt;</a:t>
            </a:r>
            <a:r>
              <a:rPr lang="en-US" i="1" dirty="0"/>
              <a:t>control-D</a:t>
            </a:r>
            <a:r>
              <a:rPr lang="en-US" dirty="0"/>
              <a:t>&gt;.</a:t>
            </a:r>
          </a:p>
          <a:p>
            <a:pPr lvl="1">
              <a:spcAft>
                <a:spcPts val="600"/>
              </a:spcAft>
            </a:pPr>
            <a:r>
              <a:rPr lang="en-US" dirty="0"/>
              <a:t>—	This final carriage return will be read by your program as a character.</a:t>
            </a:r>
          </a:p>
          <a:p>
            <a:pPr lvl="1"/>
            <a:r>
              <a:rPr lang="en-US" dirty="0"/>
              <a:t>—	Your program will not read the control-D character.</a:t>
            </a:r>
          </a:p>
        </p:txBody>
      </p:sp>
    </p:spTree>
    <p:extLst>
      <p:ext uri="{BB962C8B-B14F-4D97-AF65-F5344CB8AC3E}">
        <p14:creationId xmlns:p14="http://schemas.microsoft.com/office/powerpoint/2010/main" val="157248654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034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579438" y="69850"/>
            <a:ext cx="5699125" cy="42735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7203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0" y="4483100"/>
            <a:ext cx="6832600" cy="4660900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760183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579438" y="69850"/>
            <a:ext cx="5699125" cy="42735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802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0" y="4483100"/>
            <a:ext cx="6832600" cy="4660900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716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73B60-6473-F545-9385-A53D94CCB13B}" type="datetime1">
              <a:rPr lang="en-US" smtClean="0"/>
              <a:t>8/28/18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E9046-62EF-4D4D-AD96-2915163B9D13}" type="datetime1">
              <a:rPr lang="en-US" smtClean="0"/>
              <a:t>8/28/18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CC96B-6DF5-4640-A835-939C44573CE8}" type="datetime1">
              <a:rPr lang="en-US" smtClean="0"/>
              <a:t>8/28/18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CA137-3534-A441-BE38-646B5A2330AF}" type="datetime1">
              <a:rPr lang="en-US" smtClean="0"/>
              <a:t>8/28/18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228600"/>
            <a:ext cx="8458200" cy="6096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81000" y="1219200"/>
            <a:ext cx="4191000" cy="4876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219200"/>
            <a:ext cx="4191000" cy="4876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228600"/>
            <a:ext cx="8458200" cy="6096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81000" y="1219200"/>
            <a:ext cx="4191000" cy="4876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724400" y="1219200"/>
            <a:ext cx="4191000" cy="4876800"/>
          </a:xfrm>
        </p:spPr>
        <p:txBody>
          <a:bodyPr/>
          <a:lstStyle/>
          <a:p>
            <a:pPr lvl="0"/>
            <a:endParaRPr lang="en-US" noProof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692696"/>
            <a:ext cx="9144000" cy="576064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86590-E106-BF42-9475-757C87E8D19F}" type="datetime1">
              <a:rPr lang="en-US" smtClean="0"/>
              <a:t>8/28/18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41FFF-A25F-F045-BE21-54E0B4D0B1E0}" type="datetime1">
              <a:rPr lang="en-US" smtClean="0"/>
              <a:t>8/28/18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AB54D-5E7C-6249-A11F-0891812158ED}" type="datetime1">
              <a:rPr lang="en-US" smtClean="0"/>
              <a:t>8/28/18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7BDC2-49CA-8A45-88A4-075285359B0D}" type="datetime1">
              <a:rPr lang="en-US" smtClean="0"/>
              <a:t>8/28/18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30BF4B-3B43-7E45-BFA1-7F06C1AE9EC4}" type="datetime1">
              <a:rPr lang="en-US" smtClean="0"/>
              <a:t>8/28/18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A1E46-F9CF-714B-8015-1F124156698C}" type="datetime1">
              <a:rPr lang="en-US" smtClean="0"/>
              <a:t>8/28/18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ner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8C665-E041-EC46-95BD-3B4331C0A93C}" type="datetime1">
              <a:rPr lang="en-US" smtClean="0"/>
              <a:t>8/28/18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ext Placeholder 7"/>
          <p:cNvSpPr>
            <a:spLocks noGrp="1"/>
          </p:cNvSpPr>
          <p:nvPr>
            <p:ph type="body" sz="quarter" idx="15"/>
          </p:nvPr>
        </p:nvSpPr>
        <p:spPr>
          <a:xfrm>
            <a:off x="457200" y="692696"/>
            <a:ext cx="8229600" cy="5586021"/>
          </a:xfrm>
        </p:spPr>
        <p:txBody>
          <a:bodyPr tIns="0" rIns="0" bIns="0" anchor="ctr"/>
          <a:lstStyle>
            <a:lvl1pPr algn="ctr">
              <a:buFontTx/>
              <a:buNone/>
              <a:defRPr sz="4400">
                <a:solidFill>
                  <a:srgbClr val="B60225"/>
                </a:solidFill>
              </a:defRPr>
            </a:lvl1pPr>
            <a:lvl2pPr marL="228600" indent="-228600" algn="ctr">
              <a:buClr>
                <a:srgbClr val="C03137"/>
              </a:buClr>
              <a:buFontTx/>
              <a:buNone/>
              <a:defRPr sz="2400"/>
            </a:lvl2pPr>
            <a:lvl3pPr marL="458788" indent="-230188" algn="ctr">
              <a:buFontTx/>
              <a:buNone/>
              <a:defRPr/>
            </a:lvl3pPr>
            <a:lvl4pPr marL="458788" indent="-230188" algn="ctr">
              <a:buFontTx/>
              <a:buNone/>
              <a:defRPr/>
            </a:lvl4pPr>
            <a:lvl5pPr marL="458788" indent="-230188" algn="ctr">
              <a:buFontTx/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 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3B25A-C783-D44D-A205-9DEE32559E14}" type="datetime1">
              <a:rPr lang="en-US" smtClean="0"/>
              <a:t>8/28/18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theme" Target="../theme/theme1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 userDrawn="1"/>
        </p:nvSpPr>
        <p:spPr>
          <a:xfrm>
            <a:off x="0" y="6278563"/>
            <a:ext cx="9144000" cy="579437"/>
          </a:xfrm>
          <a:prstGeom prst="rect">
            <a:avLst/>
          </a:prstGeom>
          <a:solidFill>
            <a:srgbClr val="7BAFD4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692696"/>
            <a:ext cx="9144000" cy="5760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40769"/>
            <a:ext cx="8229600" cy="48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9188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958BF0-DA1D-E244-9598-2ACCAF7CF53B}" type="datetime1">
              <a:rPr lang="en-US" smtClean="0"/>
              <a:t>8/28/18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6597352"/>
            <a:ext cx="2895600" cy="26064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B79A3DA4-3E46-45AF-808A-D7FF9D1D755F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20" name="Straight Connector 19"/>
          <p:cNvCxnSpPr/>
          <p:nvPr userDrawn="1"/>
        </p:nvCxnSpPr>
        <p:spPr>
          <a:xfrm>
            <a:off x="0" y="692696"/>
            <a:ext cx="9144000" cy="1588"/>
          </a:xfrm>
          <a:prstGeom prst="line">
            <a:avLst/>
          </a:prstGeom>
          <a:ln w="12700">
            <a:solidFill>
              <a:srgbClr val="7BAFD4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itle Placeholder 1"/>
          <p:cNvSpPr txBox="1">
            <a:spLocks/>
          </p:cNvSpPr>
          <p:nvPr userDrawn="1"/>
        </p:nvSpPr>
        <p:spPr>
          <a:xfrm>
            <a:off x="5292080" y="116632"/>
            <a:ext cx="3851920" cy="5760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47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srgbClr val="4F81BD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COMP 530: Operating Systems</a:t>
            </a:r>
          </a:p>
        </p:txBody>
      </p:sp>
      <p:pic>
        <p:nvPicPr>
          <p:cNvPr id="12" name="Picture 6"/>
          <p:cNvPicPr>
            <a:picLocks noChangeAspect="1" noChangeArrowheads="1"/>
          </p:cNvPicPr>
          <p:nvPr userDrawn="1"/>
        </p:nvPicPr>
        <p:blipFill>
          <a:blip r:embed="rId16"/>
          <a:srcRect/>
          <a:stretch>
            <a:fillRect/>
          </a:stretch>
        </p:blipFill>
        <p:spPr bwMode="auto">
          <a:xfrm>
            <a:off x="251520" y="106119"/>
            <a:ext cx="1944216" cy="5343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60" r:id="rId8"/>
    <p:sldLayoutId id="2147483656" r:id="rId9"/>
    <p:sldLayoutId id="2147483657" r:id="rId10"/>
    <p:sldLayoutId id="2147483658" r:id="rId11"/>
    <p:sldLayoutId id="2147483659" r:id="rId12"/>
    <p:sldLayoutId id="2147483661" r:id="rId13"/>
    <p:sldLayoutId id="2147483662" r:id="rId14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lang="en-US" sz="4400" kern="1200" dirty="0" smtClean="0">
          <a:solidFill>
            <a:schemeClr val="accent1"/>
          </a:solidFill>
          <a:latin typeface="+mn-lt"/>
          <a:ea typeface="+mn-ea"/>
          <a:cs typeface="+mn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hyperlink" Target="mailto:help@cs.unc.edu" TargetMode="Externa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224576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sz="5400" b="1" dirty="0"/>
              <a:t>C for Java Programmers</a:t>
            </a:r>
            <a:br>
              <a:rPr lang="en-US" sz="5400" b="1" dirty="0"/>
            </a:br>
            <a:r>
              <a:rPr lang="en-US" sz="5400" b="1" dirty="0"/>
              <a:t>&amp; Lab 0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2759436"/>
            <a:ext cx="9144000" cy="2316588"/>
          </a:xfrm>
        </p:spPr>
        <p:txBody>
          <a:bodyPr>
            <a:normAutofit lnSpcReduction="10000"/>
          </a:bodyPr>
          <a:lstStyle/>
          <a:p>
            <a:pPr>
              <a:spcAft>
                <a:spcPts val="1080"/>
              </a:spcAft>
            </a:pPr>
            <a:endParaRPr lang="en-US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>
              <a:spcAft>
                <a:spcPts val="1080"/>
              </a:spcAft>
            </a:pP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Don Porter</a:t>
            </a:r>
          </a:p>
          <a:p>
            <a:pPr>
              <a:spcAft>
                <a:spcPts val="1080"/>
              </a:spcAft>
            </a:pPr>
            <a:endParaRPr lang="en-US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>
              <a:spcAft>
                <a:spcPts val="1080"/>
              </a:spcAft>
            </a:pP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Portions courtesy Kevin </a:t>
            </a:r>
            <a:r>
              <a:rPr lang="en-US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Jeffay</a:t>
            </a:r>
            <a:endParaRPr lang="en-US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Memory References, cont.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>
                <a:latin typeface="Arial"/>
              </a:rPr>
              <a:t>‘</a:t>
            </a:r>
            <a:r>
              <a:rPr lang="en-US"/>
              <a:t>[]</a:t>
            </a:r>
            <a:r>
              <a:rPr lang="ja-JP" altLang="en-US">
                <a:latin typeface="Arial"/>
              </a:rPr>
              <a:t>’</a:t>
            </a:r>
            <a:r>
              <a:rPr lang="en-US"/>
              <a:t> - refer to a member of an array</a:t>
            </a:r>
          </a:p>
          <a:p>
            <a:pPr lvl="1">
              <a:buFont typeface="Wingdings" charset="0"/>
              <a:buNone/>
            </a:pPr>
            <a:r>
              <a:rPr lang="en-US"/>
              <a:t>    char *str = malloc(5 * sizeof(char));</a:t>
            </a:r>
          </a:p>
          <a:p>
            <a:pPr lvl="1">
              <a:buFont typeface="Wingdings" charset="0"/>
              <a:buNone/>
            </a:pPr>
            <a:r>
              <a:rPr lang="en-US"/>
              <a:t>    str[0] = </a:t>
            </a:r>
            <a:r>
              <a:rPr lang="ja-JP" altLang="en-US">
                <a:latin typeface="Arial"/>
              </a:rPr>
              <a:t>‘</a:t>
            </a:r>
            <a:r>
              <a:rPr lang="en-US"/>
              <a:t>a</a:t>
            </a:r>
            <a:r>
              <a:rPr lang="ja-JP" altLang="en-US">
                <a:latin typeface="Arial"/>
              </a:rPr>
              <a:t>’</a:t>
            </a:r>
            <a:r>
              <a:rPr lang="en-US"/>
              <a:t>;</a:t>
            </a:r>
          </a:p>
          <a:p>
            <a:pPr lvl="1"/>
            <a:r>
              <a:rPr lang="en-US"/>
              <a:t>Note: *str = </a:t>
            </a:r>
            <a:r>
              <a:rPr lang="ja-JP" altLang="en-US">
                <a:latin typeface="Arial"/>
              </a:rPr>
              <a:t>‘</a:t>
            </a:r>
            <a:r>
              <a:rPr lang="en-US"/>
              <a:t>a</a:t>
            </a:r>
            <a:r>
              <a:rPr lang="ja-JP" altLang="en-US">
                <a:latin typeface="Arial"/>
              </a:rPr>
              <a:t>’</a:t>
            </a:r>
            <a:r>
              <a:rPr lang="en-US"/>
              <a:t>  is equivalent</a:t>
            </a:r>
          </a:p>
          <a:p>
            <a:pPr lvl="1"/>
            <a:r>
              <a:rPr lang="en-US"/>
              <a:t>str++; increments the pointer such that *str == str[1]</a:t>
            </a:r>
          </a:p>
        </p:txBody>
      </p:sp>
      <p:sp>
        <p:nvSpPr>
          <p:cNvPr id="10244" name="Rectangle 4"/>
          <p:cNvSpPr>
            <a:spLocks noChangeArrowheads="1"/>
          </p:cNvSpPr>
          <p:nvPr/>
        </p:nvSpPr>
        <p:spPr bwMode="auto">
          <a:xfrm>
            <a:off x="1752600" y="4876800"/>
            <a:ext cx="5486400" cy="762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5" name="Line 5"/>
          <p:cNvSpPr>
            <a:spLocks noChangeShapeType="1"/>
          </p:cNvSpPr>
          <p:nvPr/>
        </p:nvSpPr>
        <p:spPr bwMode="auto">
          <a:xfrm>
            <a:off x="2819400" y="4876800"/>
            <a:ext cx="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46" name="Line 6"/>
          <p:cNvSpPr>
            <a:spLocks noChangeShapeType="1"/>
          </p:cNvSpPr>
          <p:nvPr/>
        </p:nvSpPr>
        <p:spPr bwMode="auto">
          <a:xfrm>
            <a:off x="4876800" y="4876800"/>
            <a:ext cx="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47" name="Line 7"/>
          <p:cNvSpPr>
            <a:spLocks noChangeShapeType="1"/>
          </p:cNvSpPr>
          <p:nvPr/>
        </p:nvSpPr>
        <p:spPr bwMode="auto">
          <a:xfrm>
            <a:off x="3733800" y="4876800"/>
            <a:ext cx="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48" name="Line 8"/>
          <p:cNvSpPr>
            <a:spLocks noChangeShapeType="1"/>
          </p:cNvSpPr>
          <p:nvPr/>
        </p:nvSpPr>
        <p:spPr bwMode="auto">
          <a:xfrm>
            <a:off x="5943600" y="4876800"/>
            <a:ext cx="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49" name="Line 9"/>
          <p:cNvSpPr>
            <a:spLocks noChangeShapeType="1"/>
          </p:cNvSpPr>
          <p:nvPr/>
        </p:nvSpPr>
        <p:spPr bwMode="auto">
          <a:xfrm>
            <a:off x="1752600" y="44196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50" name="Text Box 10"/>
          <p:cNvSpPr txBox="1">
            <a:spLocks noChangeArrowheads="1"/>
          </p:cNvSpPr>
          <p:nvPr/>
        </p:nvSpPr>
        <p:spPr bwMode="auto">
          <a:xfrm>
            <a:off x="1295400" y="4267200"/>
            <a:ext cx="5222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/>
              <a:t>str</a:t>
            </a:r>
          </a:p>
        </p:txBody>
      </p:sp>
      <p:sp>
        <p:nvSpPr>
          <p:cNvPr id="10251" name="Text Box 11"/>
          <p:cNvSpPr txBox="1">
            <a:spLocks noChangeArrowheads="1"/>
          </p:cNvSpPr>
          <p:nvPr/>
        </p:nvSpPr>
        <p:spPr bwMode="auto">
          <a:xfrm>
            <a:off x="1828800" y="5638800"/>
            <a:ext cx="8620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/>
              <a:t>str[0]</a:t>
            </a:r>
          </a:p>
        </p:txBody>
      </p:sp>
      <p:sp>
        <p:nvSpPr>
          <p:cNvPr id="10252" name="Text Box 12"/>
          <p:cNvSpPr txBox="1">
            <a:spLocks noChangeArrowheads="1"/>
          </p:cNvSpPr>
          <p:nvPr/>
        </p:nvSpPr>
        <p:spPr bwMode="auto">
          <a:xfrm>
            <a:off x="2819400" y="5638800"/>
            <a:ext cx="8620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/>
              <a:t>str[1]</a:t>
            </a:r>
          </a:p>
        </p:txBody>
      </p:sp>
      <p:sp>
        <p:nvSpPr>
          <p:cNvPr id="10253" name="Text Box 13"/>
          <p:cNvSpPr txBox="1">
            <a:spLocks noChangeArrowheads="1"/>
          </p:cNvSpPr>
          <p:nvPr/>
        </p:nvSpPr>
        <p:spPr bwMode="auto">
          <a:xfrm>
            <a:off x="3810000" y="5638800"/>
            <a:ext cx="8620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/>
              <a:t>str[2]</a:t>
            </a:r>
          </a:p>
        </p:txBody>
      </p:sp>
      <p:sp>
        <p:nvSpPr>
          <p:cNvPr id="10254" name="Text Box 14"/>
          <p:cNvSpPr txBox="1">
            <a:spLocks noChangeArrowheads="1"/>
          </p:cNvSpPr>
          <p:nvPr/>
        </p:nvSpPr>
        <p:spPr bwMode="auto">
          <a:xfrm>
            <a:off x="4953000" y="5638800"/>
            <a:ext cx="8620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/>
              <a:t>str[3]</a:t>
            </a:r>
          </a:p>
        </p:txBody>
      </p:sp>
      <p:sp>
        <p:nvSpPr>
          <p:cNvPr id="10255" name="Text Box 15"/>
          <p:cNvSpPr txBox="1">
            <a:spLocks noChangeArrowheads="1"/>
          </p:cNvSpPr>
          <p:nvPr/>
        </p:nvSpPr>
        <p:spPr bwMode="auto">
          <a:xfrm>
            <a:off x="6172200" y="5638800"/>
            <a:ext cx="8620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/>
              <a:t>str[4]</a:t>
            </a:r>
          </a:p>
        </p:txBody>
      </p:sp>
      <p:sp>
        <p:nvSpPr>
          <p:cNvPr id="10256" name="Text Box 16"/>
          <p:cNvSpPr txBox="1">
            <a:spLocks noChangeArrowheads="1"/>
          </p:cNvSpPr>
          <p:nvPr/>
        </p:nvSpPr>
        <p:spPr bwMode="auto">
          <a:xfrm>
            <a:off x="2057400" y="4343400"/>
            <a:ext cx="8699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/>
              <a:t>str+1</a:t>
            </a:r>
          </a:p>
        </p:txBody>
      </p:sp>
      <p:sp>
        <p:nvSpPr>
          <p:cNvPr id="10257" name="Line 17"/>
          <p:cNvSpPr>
            <a:spLocks noChangeShapeType="1"/>
          </p:cNvSpPr>
          <p:nvPr/>
        </p:nvSpPr>
        <p:spPr bwMode="auto">
          <a:xfrm>
            <a:off x="2819400" y="44958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58" name="Line 18"/>
          <p:cNvSpPr>
            <a:spLocks noChangeShapeType="1"/>
          </p:cNvSpPr>
          <p:nvPr/>
        </p:nvSpPr>
        <p:spPr bwMode="auto">
          <a:xfrm>
            <a:off x="3733800" y="44958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59" name="Line 19"/>
          <p:cNvSpPr>
            <a:spLocks noChangeShapeType="1"/>
          </p:cNvSpPr>
          <p:nvPr/>
        </p:nvSpPr>
        <p:spPr bwMode="auto">
          <a:xfrm>
            <a:off x="4876800" y="44958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60" name="Line 20"/>
          <p:cNvSpPr>
            <a:spLocks noChangeShapeType="1"/>
          </p:cNvSpPr>
          <p:nvPr/>
        </p:nvSpPr>
        <p:spPr bwMode="auto">
          <a:xfrm>
            <a:off x="5943600" y="44958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61" name="Text Box 21"/>
          <p:cNvSpPr txBox="1">
            <a:spLocks noChangeArrowheads="1"/>
          </p:cNvSpPr>
          <p:nvPr/>
        </p:nvSpPr>
        <p:spPr bwMode="auto">
          <a:xfrm>
            <a:off x="2895600" y="4419600"/>
            <a:ext cx="8699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/>
              <a:t>str+2</a:t>
            </a:r>
          </a:p>
        </p:txBody>
      </p:sp>
      <p:sp>
        <p:nvSpPr>
          <p:cNvPr id="10262" name="Text Box 22"/>
          <p:cNvSpPr txBox="1">
            <a:spLocks noChangeArrowheads="1"/>
          </p:cNvSpPr>
          <p:nvPr/>
        </p:nvSpPr>
        <p:spPr bwMode="auto">
          <a:xfrm>
            <a:off x="4038600" y="4419600"/>
            <a:ext cx="8699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/>
              <a:t>str+3</a:t>
            </a:r>
          </a:p>
        </p:txBody>
      </p:sp>
      <p:sp>
        <p:nvSpPr>
          <p:cNvPr id="10263" name="Text Box 23"/>
          <p:cNvSpPr txBox="1">
            <a:spLocks noChangeArrowheads="1"/>
          </p:cNvSpPr>
          <p:nvPr/>
        </p:nvSpPr>
        <p:spPr bwMode="auto">
          <a:xfrm>
            <a:off x="5105400" y="4419600"/>
            <a:ext cx="8699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/>
              <a:t>str+4</a:t>
            </a:r>
          </a:p>
        </p:txBody>
      </p:sp>
    </p:spTree>
    <p:extLst>
      <p:ext uri="{BB962C8B-B14F-4D97-AF65-F5344CB8AC3E}">
        <p14:creationId xmlns:p14="http://schemas.microsoft.com/office/powerpoint/2010/main" val="2539887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The Chicken or The Egg?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Many C functions (</a:t>
            </a:r>
            <a:r>
              <a:rPr lang="en-US" dirty="0" err="1"/>
              <a:t>printf</a:t>
            </a:r>
            <a:r>
              <a:rPr lang="en-US" dirty="0"/>
              <a:t>, </a:t>
            </a:r>
            <a:r>
              <a:rPr lang="en-US" dirty="0" err="1"/>
              <a:t>malloc</a:t>
            </a:r>
            <a:r>
              <a:rPr lang="en-US" dirty="0"/>
              <a:t>, </a:t>
            </a:r>
            <a:r>
              <a:rPr lang="en-US" dirty="0" err="1"/>
              <a:t>etc</a:t>
            </a:r>
            <a:r>
              <a:rPr lang="en-US" dirty="0"/>
              <a:t>) are implemented in libraries</a:t>
            </a:r>
          </a:p>
          <a:p>
            <a:r>
              <a:rPr lang="en-US" dirty="0"/>
              <a:t>These libraries use system calls</a:t>
            </a:r>
          </a:p>
          <a:p>
            <a:r>
              <a:rPr lang="en-US" dirty="0"/>
              <a:t>System calls provided by kernel</a:t>
            </a:r>
          </a:p>
          <a:p>
            <a:r>
              <a:rPr lang="en-US" dirty="0"/>
              <a:t>Thus, kernel has to </a:t>
            </a:r>
            <a:r>
              <a:rPr lang="en-US" dirty="0">
                <a:latin typeface="Arial"/>
              </a:rPr>
              <a:t>“</a:t>
            </a:r>
            <a:r>
              <a:rPr lang="en-US" dirty="0" err="1"/>
              <a:t>reimplement</a:t>
            </a:r>
            <a:r>
              <a:rPr lang="en-US" dirty="0">
                <a:latin typeface="Arial"/>
              </a:rPr>
              <a:t>”</a:t>
            </a:r>
            <a:r>
              <a:rPr lang="en-US" dirty="0"/>
              <a:t> basic C libraries</a:t>
            </a:r>
          </a:p>
          <a:p>
            <a:pPr lvl="1"/>
            <a:r>
              <a:rPr lang="en-US" dirty="0"/>
              <a:t>In some cases, such as </a:t>
            </a:r>
            <a:r>
              <a:rPr lang="en-US" dirty="0" err="1"/>
              <a:t>malloc</a:t>
            </a:r>
            <a:r>
              <a:rPr lang="en-US" dirty="0"/>
              <a:t>, can</a:t>
            </a:r>
            <a:r>
              <a:rPr lang="en-US" dirty="0">
                <a:latin typeface="Arial"/>
              </a:rPr>
              <a:t>’</a:t>
            </a:r>
            <a:r>
              <a:rPr lang="en-US" dirty="0"/>
              <a:t>t use these language features until memory management is implemented</a:t>
            </a:r>
          </a:p>
        </p:txBody>
      </p:sp>
    </p:spTree>
    <p:extLst>
      <p:ext uri="{BB962C8B-B14F-4D97-AF65-F5344CB8AC3E}">
        <p14:creationId xmlns:p14="http://schemas.microsoft.com/office/powerpoint/2010/main" val="1982424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For more help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man pages are your friend!</a:t>
            </a:r>
          </a:p>
          <a:p>
            <a:pPr lvl="1"/>
            <a:r>
              <a:rPr lang="en-US" dirty="0"/>
              <a:t>(not a dating service)!</a:t>
            </a:r>
          </a:p>
          <a:p>
            <a:pPr lvl="1"/>
            <a:r>
              <a:rPr lang="en-US" dirty="0"/>
              <a:t>Ex: </a:t>
            </a:r>
            <a:r>
              <a:rPr lang="en-US" dirty="0">
                <a:latin typeface="Arial"/>
              </a:rPr>
              <a:t>‘</a:t>
            </a:r>
            <a:r>
              <a:rPr lang="en-US" dirty="0"/>
              <a:t>man </a:t>
            </a:r>
            <a:r>
              <a:rPr lang="en-US" dirty="0" err="1"/>
              <a:t>malloc</a:t>
            </a:r>
            <a:r>
              <a:rPr lang="en-US" dirty="0">
                <a:latin typeface="Arial"/>
              </a:rPr>
              <a:t>’</a:t>
            </a:r>
            <a:r>
              <a:rPr lang="en-US" dirty="0"/>
              <a:t>, or </a:t>
            </a:r>
            <a:r>
              <a:rPr lang="en-US" dirty="0">
                <a:latin typeface="Arial"/>
              </a:rPr>
              <a:t>‘</a:t>
            </a:r>
            <a:r>
              <a:rPr lang="en-US" dirty="0"/>
              <a:t>man 3 </a:t>
            </a:r>
            <a:r>
              <a:rPr lang="en-US" dirty="0" err="1"/>
              <a:t>printf</a:t>
            </a:r>
            <a:r>
              <a:rPr lang="en-US" dirty="0">
                <a:latin typeface="Arial"/>
              </a:rPr>
              <a:t>’</a:t>
            </a:r>
            <a:endParaRPr lang="en-US" dirty="0"/>
          </a:p>
          <a:p>
            <a:pPr lvl="2"/>
            <a:r>
              <a:rPr lang="en-US" dirty="0"/>
              <a:t>Section 3 is usually where libraries live - there is a command-line utility </a:t>
            </a:r>
            <a:r>
              <a:rPr lang="en-US" dirty="0" err="1"/>
              <a:t>printf</a:t>
            </a:r>
            <a:r>
              <a:rPr lang="en-US" dirty="0"/>
              <a:t> as well</a:t>
            </a:r>
          </a:p>
          <a:p>
            <a:r>
              <a:rPr lang="en-US" dirty="0"/>
              <a:t>Use </a:t>
            </a:r>
            <a:r>
              <a:rPr lang="en-US" dirty="0">
                <a:latin typeface="Arial"/>
              </a:rPr>
              <a:t>‘</a:t>
            </a:r>
            <a:r>
              <a:rPr lang="en-US" dirty="0"/>
              <a:t>apropos </a:t>
            </a:r>
            <a:r>
              <a:rPr lang="en-US" i="1" dirty="0"/>
              <a:t>term</a:t>
            </a:r>
            <a:r>
              <a:rPr lang="en-US" dirty="0">
                <a:latin typeface="Arial"/>
              </a:rPr>
              <a:t>’ </a:t>
            </a:r>
            <a:r>
              <a:rPr lang="en-US" dirty="0"/>
              <a:t>to search for man entries about </a:t>
            </a:r>
            <a:r>
              <a:rPr lang="en-US" i="1" dirty="0"/>
              <a:t>term</a:t>
            </a:r>
            <a:endParaRPr lang="en-US" dirty="0"/>
          </a:p>
          <a:p>
            <a:r>
              <a:rPr lang="en-US" i="1" dirty="0"/>
              <a:t>The C Programming Language </a:t>
            </a:r>
            <a:r>
              <a:rPr lang="en-US" dirty="0"/>
              <a:t> by Brian Kernighan and Dennis Ritchie is a great reference.</a:t>
            </a:r>
          </a:p>
        </p:txBody>
      </p:sp>
    </p:spTree>
    <p:extLst>
      <p:ext uri="{BB962C8B-B14F-4D97-AF65-F5344CB8AC3E}">
        <p14:creationId xmlns:p14="http://schemas.microsoft.com/office/powerpoint/2010/main" val="953117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Lab 0 Overview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 programming on Linux refresher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6827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44500" y="1193800"/>
            <a:ext cx="8216900" cy="2705100"/>
          </a:xfrm>
          <a:noFill/>
          <a:ln/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Write a simple C character stream processing program on Linux</a:t>
            </a:r>
          </a:p>
          <a:p>
            <a:pPr>
              <a:lnSpc>
                <a:spcPct val="90000"/>
              </a:lnSpc>
              <a:spcBef>
                <a:spcPct val="40000"/>
              </a:spcBef>
            </a:pPr>
            <a:r>
              <a:rPr lang="en-US" dirty="0"/>
              <a:t>Read in characters from “standard input,” write 80 character lines to “standard output” replacing: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Every enter/return character (newline) by a space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Every adjacent pair of </a:t>
            </a:r>
            <a:r>
              <a:rPr lang="en-US" dirty="0" err="1"/>
              <a:t>percents</a:t>
            </a:r>
            <a:r>
              <a:rPr lang="en-US" dirty="0"/>
              <a:t> </a:t>
            </a:r>
            <a:r>
              <a:rPr lang="en-US" dirty="0">
                <a:latin typeface="Arial"/>
              </a:rPr>
              <a:t>“</a:t>
            </a:r>
            <a:r>
              <a:rPr lang="en-US" dirty="0"/>
              <a:t>%%</a:t>
            </a:r>
            <a:r>
              <a:rPr lang="en-US" dirty="0">
                <a:latin typeface="Arial"/>
              </a:rPr>
              <a:t>”</a:t>
            </a:r>
            <a:r>
              <a:rPr lang="en-US" dirty="0"/>
              <a:t> with an </a:t>
            </a:r>
            <a:r>
              <a:rPr lang="ja-JP" altLang="en-US" dirty="0">
                <a:latin typeface="Arial"/>
              </a:rPr>
              <a:t>“</a:t>
            </a:r>
            <a:r>
              <a:rPr lang="en-US" altLang="ja-JP" dirty="0"/>
              <a:t>*</a:t>
            </a:r>
            <a:r>
              <a:rPr lang="ja-JP" altLang="en-US" dirty="0">
                <a:latin typeface="Arial"/>
              </a:rPr>
              <a:t>”</a:t>
            </a:r>
            <a:r>
              <a:rPr lang="en-US" dirty="0"/>
              <a:t> </a:t>
            </a:r>
            <a:endParaRPr lang="en-US" dirty="0">
              <a:latin typeface="Courier" charset="0"/>
            </a:endParaRPr>
          </a:p>
        </p:txBody>
      </p:sp>
      <p:sp>
        <p:nvSpPr>
          <p:cNvPr id="124943" name="Rectangle 15"/>
          <p:cNvSpPr>
            <a:spLocks noChangeArrowheads="1"/>
          </p:cNvSpPr>
          <p:nvPr/>
        </p:nvSpPr>
        <p:spPr bwMode="auto">
          <a:xfrm>
            <a:off x="444500" y="5397500"/>
            <a:ext cx="8216900" cy="1117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0487" tIns="44450" rIns="90487" bIns="44450"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folHlink"/>
              </a:buClr>
              <a:buSzPct val="75000"/>
              <a:buFont typeface="Monotype Sorts" charset="0"/>
              <a:buChar char="u"/>
            </a:pPr>
            <a:r>
              <a:rPr lang="en-US" sz="2800" dirty="0"/>
              <a:t>…is output as:</a:t>
            </a: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100000"/>
              <a:buFontTx/>
              <a:buChar char="»"/>
            </a:pPr>
            <a:r>
              <a:rPr lang="en-US" dirty="0">
                <a:solidFill>
                  <a:schemeClr val="folHlink"/>
                </a:solidFill>
              </a:rPr>
              <a:t> </a:t>
            </a:r>
            <a:r>
              <a:rPr lang="en-US" dirty="0" err="1">
                <a:solidFill>
                  <a:schemeClr val="folHlink"/>
                </a:solidFill>
                <a:latin typeface="Courier" charset="0"/>
              </a:rPr>
              <a:t>abcdefghijklmn</a:t>
            </a:r>
            <a:r>
              <a:rPr lang="en-US" dirty="0">
                <a:solidFill>
                  <a:schemeClr val="folHlink"/>
                </a:solidFill>
                <a:latin typeface="Courier" charset="0"/>
              </a:rPr>
              <a:t>*</a:t>
            </a:r>
            <a:r>
              <a:rPr lang="en-US" dirty="0" err="1">
                <a:solidFill>
                  <a:schemeClr val="folHlink"/>
                </a:solidFill>
                <a:latin typeface="Courier" charset="0"/>
              </a:rPr>
              <a:t>pqrstuvw</a:t>
            </a:r>
            <a:r>
              <a:rPr lang="en-US" dirty="0">
                <a:solidFill>
                  <a:schemeClr val="folHlink"/>
                </a:solidFill>
                <a:latin typeface="Courier" charset="0"/>
              </a:rPr>
              <a:t>*%</a:t>
            </a:r>
            <a:r>
              <a:rPr lang="en-US" dirty="0" err="1">
                <a:solidFill>
                  <a:schemeClr val="folHlink"/>
                </a:solidFill>
                <a:latin typeface="Courier" charset="0"/>
              </a:rPr>
              <a:t>yz</a:t>
            </a:r>
            <a:r>
              <a:rPr lang="en-US" dirty="0">
                <a:solidFill>
                  <a:schemeClr val="folHlink"/>
                </a:solidFill>
                <a:latin typeface="Courier" charset="0"/>
              </a:rPr>
              <a:t> </a:t>
            </a:r>
            <a:r>
              <a:rPr lang="en-US" dirty="0" err="1">
                <a:solidFill>
                  <a:schemeClr val="folHlink"/>
                </a:solidFill>
                <a:latin typeface="Courier" charset="0"/>
              </a:rPr>
              <a:t>ab</a:t>
            </a:r>
            <a:endParaRPr lang="en-US" dirty="0">
              <a:solidFill>
                <a:schemeClr val="folHlink"/>
              </a:solidFill>
              <a:latin typeface="Courier" charset="0"/>
            </a:endParaRPr>
          </a:p>
        </p:txBody>
      </p:sp>
      <p:sp>
        <p:nvSpPr>
          <p:cNvPr id="124944" name="Rectangle 16"/>
          <p:cNvSpPr>
            <a:spLocks noChangeArrowheads="1"/>
          </p:cNvSpPr>
          <p:nvPr/>
        </p:nvSpPr>
        <p:spPr bwMode="auto">
          <a:xfrm>
            <a:off x="431800" y="4191000"/>
            <a:ext cx="8216900" cy="127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0487" tIns="44450" rIns="90487" bIns="44450"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folHlink"/>
              </a:buClr>
              <a:buSzPct val="75000"/>
              <a:buFont typeface="Monotype Sorts" charset="0"/>
              <a:buChar char="u"/>
            </a:pPr>
            <a:r>
              <a:rPr lang="en-US" sz="2800" dirty="0"/>
              <a:t>Example (for a 30 character output line): The string… </a:t>
            </a: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100000"/>
              <a:buFontTx/>
              <a:buChar char="»"/>
            </a:pPr>
            <a:r>
              <a:rPr lang="en-US" dirty="0" err="1">
                <a:solidFill>
                  <a:schemeClr val="folHlink"/>
                </a:solidFill>
                <a:latin typeface="Courier" charset="0"/>
              </a:rPr>
              <a:t>abcdefghijklmn</a:t>
            </a:r>
            <a:r>
              <a:rPr lang="en-US" dirty="0">
                <a:solidFill>
                  <a:schemeClr val="folHlink"/>
                </a:solidFill>
                <a:latin typeface="Courier" charset="0"/>
              </a:rPr>
              <a:t>%%</a:t>
            </a:r>
            <a:r>
              <a:rPr lang="en-US" dirty="0" err="1">
                <a:solidFill>
                  <a:schemeClr val="folHlink"/>
                </a:solidFill>
                <a:latin typeface="Courier" charset="0"/>
              </a:rPr>
              <a:t>pqrstuvw</a:t>
            </a:r>
            <a:r>
              <a:rPr lang="en-US" dirty="0">
                <a:solidFill>
                  <a:schemeClr val="folHlink"/>
                </a:solidFill>
                <a:latin typeface="Courier" charset="0"/>
              </a:rPr>
              <a:t>%%%</a:t>
            </a:r>
            <a:r>
              <a:rPr lang="en-US" dirty="0" err="1">
                <a:solidFill>
                  <a:schemeClr val="folHlink"/>
                </a:solidFill>
                <a:latin typeface="Courier" charset="0"/>
              </a:rPr>
              <a:t>yz</a:t>
            </a:r>
            <a:r>
              <a:rPr lang="en-US" dirty="0">
                <a:solidFill>
                  <a:schemeClr val="folHlink"/>
                </a:solidFill>
                <a:latin typeface="Courier" charset="0"/>
              </a:rPr>
              <a:t> </a:t>
            </a:r>
          </a:p>
          <a:p>
            <a:pPr lvl="1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100000"/>
            </a:pPr>
            <a:r>
              <a:rPr lang="en-US" dirty="0">
                <a:solidFill>
                  <a:schemeClr val="folHlink"/>
                </a:solidFill>
                <a:latin typeface="Courier" charset="0"/>
              </a:rPr>
              <a:t>  </a:t>
            </a:r>
            <a:r>
              <a:rPr lang="en-US" dirty="0" err="1">
                <a:solidFill>
                  <a:schemeClr val="folHlink"/>
                </a:solidFill>
                <a:latin typeface="Courier" charset="0"/>
              </a:rPr>
              <a:t>abc</a:t>
            </a:r>
            <a:r>
              <a:rPr lang="en-US" dirty="0">
                <a:solidFill>
                  <a:schemeClr val="folHlink"/>
                </a:solidFill>
                <a:latin typeface="Courier" charset="0"/>
              </a:rPr>
              <a:t>%%%</a:t>
            </a:r>
            <a:r>
              <a:rPr lang="en-US" dirty="0" err="1">
                <a:solidFill>
                  <a:schemeClr val="folHlink"/>
                </a:solidFill>
                <a:latin typeface="Courier" charset="0"/>
              </a:rPr>
              <a:t>def</a:t>
            </a:r>
            <a:endParaRPr lang="en-US" dirty="0">
              <a:solidFill>
                <a:schemeClr val="folHlink"/>
              </a:solidFill>
              <a:latin typeface="Courier" charset="0"/>
            </a:endParaRPr>
          </a:p>
        </p:txBody>
      </p:sp>
      <p:grpSp>
        <p:nvGrpSpPr>
          <p:cNvPr id="124934" name="Group 6"/>
          <p:cNvGrpSpPr>
            <a:grpSpLocks/>
          </p:cNvGrpSpPr>
          <p:nvPr/>
        </p:nvGrpSpPr>
        <p:grpSpPr bwMode="auto">
          <a:xfrm>
            <a:off x="3059832" y="4581130"/>
            <a:ext cx="495300" cy="1223963"/>
            <a:chOff x="2408" y="3008"/>
            <a:chExt cx="312" cy="771"/>
          </a:xfrm>
        </p:grpSpPr>
        <p:sp>
          <p:nvSpPr>
            <p:cNvPr id="124932" name="Oval 4"/>
            <p:cNvSpPr>
              <a:spLocks noChangeArrowheads="1"/>
            </p:cNvSpPr>
            <p:nvPr/>
          </p:nvSpPr>
          <p:spPr bwMode="auto">
            <a:xfrm>
              <a:off x="2408" y="3008"/>
              <a:ext cx="312" cy="336"/>
            </a:xfrm>
            <a:prstGeom prst="ellipse">
              <a:avLst/>
            </a:prstGeom>
            <a:noFill/>
            <a:ln w="38100">
              <a:solidFill>
                <a:srgbClr val="DC008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4933" name="Line 5"/>
            <p:cNvSpPr>
              <a:spLocks noChangeShapeType="1"/>
            </p:cNvSpPr>
            <p:nvPr/>
          </p:nvSpPr>
          <p:spPr bwMode="auto">
            <a:xfrm flipH="1">
              <a:off x="2544" y="3344"/>
              <a:ext cx="24" cy="435"/>
            </a:xfrm>
            <a:prstGeom prst="line">
              <a:avLst/>
            </a:prstGeom>
            <a:noFill/>
            <a:ln w="19050">
              <a:solidFill>
                <a:srgbClr val="DC008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24945" name="Group 17"/>
          <p:cNvGrpSpPr>
            <a:grpSpLocks/>
          </p:cNvGrpSpPr>
          <p:nvPr/>
        </p:nvGrpSpPr>
        <p:grpSpPr bwMode="auto">
          <a:xfrm>
            <a:off x="4499992" y="4581128"/>
            <a:ext cx="495300" cy="1295400"/>
            <a:chOff x="3544" y="2888"/>
            <a:chExt cx="312" cy="816"/>
          </a:xfrm>
        </p:grpSpPr>
        <p:sp>
          <p:nvSpPr>
            <p:cNvPr id="124936" name="Oval 8"/>
            <p:cNvSpPr>
              <a:spLocks noChangeArrowheads="1"/>
            </p:cNvSpPr>
            <p:nvPr/>
          </p:nvSpPr>
          <p:spPr bwMode="auto">
            <a:xfrm>
              <a:off x="3544" y="2888"/>
              <a:ext cx="312" cy="336"/>
            </a:xfrm>
            <a:prstGeom prst="ellipse">
              <a:avLst/>
            </a:prstGeom>
            <a:noFill/>
            <a:ln w="38100">
              <a:solidFill>
                <a:srgbClr val="DC008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4937" name="Line 9"/>
            <p:cNvSpPr>
              <a:spLocks noChangeShapeType="1"/>
            </p:cNvSpPr>
            <p:nvPr/>
          </p:nvSpPr>
          <p:spPr bwMode="auto">
            <a:xfrm flipH="1">
              <a:off x="3592" y="3224"/>
              <a:ext cx="112" cy="480"/>
            </a:xfrm>
            <a:prstGeom prst="line">
              <a:avLst/>
            </a:prstGeom>
            <a:noFill/>
            <a:ln w="19050">
              <a:solidFill>
                <a:srgbClr val="DC008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24946" name="Group 18"/>
          <p:cNvGrpSpPr>
            <a:grpSpLocks/>
          </p:cNvGrpSpPr>
          <p:nvPr/>
        </p:nvGrpSpPr>
        <p:grpSpPr bwMode="auto">
          <a:xfrm>
            <a:off x="5321672" y="4581128"/>
            <a:ext cx="495300" cy="1295400"/>
            <a:chOff x="4136" y="2888"/>
            <a:chExt cx="312" cy="816"/>
          </a:xfrm>
        </p:grpSpPr>
        <p:sp>
          <p:nvSpPr>
            <p:cNvPr id="124939" name="Oval 11"/>
            <p:cNvSpPr>
              <a:spLocks noChangeArrowheads="1"/>
            </p:cNvSpPr>
            <p:nvPr/>
          </p:nvSpPr>
          <p:spPr bwMode="auto">
            <a:xfrm>
              <a:off x="4136" y="2888"/>
              <a:ext cx="312" cy="336"/>
            </a:xfrm>
            <a:prstGeom prst="ellipse">
              <a:avLst/>
            </a:prstGeom>
            <a:noFill/>
            <a:ln w="38100">
              <a:solidFill>
                <a:srgbClr val="DC008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4940" name="Line 12"/>
            <p:cNvSpPr>
              <a:spLocks noChangeShapeType="1"/>
            </p:cNvSpPr>
            <p:nvPr/>
          </p:nvSpPr>
          <p:spPr bwMode="auto">
            <a:xfrm>
              <a:off x="4296" y="3224"/>
              <a:ext cx="94" cy="480"/>
            </a:xfrm>
            <a:prstGeom prst="line">
              <a:avLst/>
            </a:prstGeom>
            <a:noFill/>
            <a:ln w="19050">
              <a:solidFill>
                <a:srgbClr val="DC008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24947" name="Group 19"/>
          <p:cNvGrpSpPr>
            <a:grpSpLocks/>
          </p:cNvGrpSpPr>
          <p:nvPr/>
        </p:nvGrpSpPr>
        <p:grpSpPr bwMode="auto">
          <a:xfrm>
            <a:off x="6156176" y="5733256"/>
            <a:ext cx="1323975" cy="519112"/>
            <a:chOff x="4336" y="3809"/>
            <a:chExt cx="834" cy="327"/>
          </a:xfrm>
        </p:grpSpPr>
        <p:sp>
          <p:nvSpPr>
            <p:cNvPr id="124941" name="Line 13"/>
            <p:cNvSpPr>
              <a:spLocks noChangeShapeType="1"/>
            </p:cNvSpPr>
            <p:nvPr/>
          </p:nvSpPr>
          <p:spPr bwMode="auto">
            <a:xfrm flipH="1">
              <a:off x="4336" y="3984"/>
              <a:ext cx="392" cy="0"/>
            </a:xfrm>
            <a:prstGeom prst="line">
              <a:avLst/>
            </a:prstGeom>
            <a:noFill/>
            <a:ln w="19050">
              <a:solidFill>
                <a:srgbClr val="DC008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4942" name="Text Box 14"/>
            <p:cNvSpPr txBox="1">
              <a:spLocks noChangeArrowheads="1"/>
            </p:cNvSpPr>
            <p:nvPr/>
          </p:nvSpPr>
          <p:spPr bwMode="auto">
            <a:xfrm>
              <a:off x="4718" y="3809"/>
              <a:ext cx="452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800" b="1" dirty="0">
                  <a:solidFill>
                    <a:srgbClr val="DC0081"/>
                  </a:solidFill>
                </a:rPr>
                <a:t>???</a:t>
              </a: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Lab 0 - Overview</a:t>
            </a:r>
          </a:p>
        </p:txBody>
      </p:sp>
    </p:spTree>
    <p:extLst>
      <p:ext uri="{BB962C8B-B14F-4D97-AF65-F5344CB8AC3E}">
        <p14:creationId xmlns:p14="http://schemas.microsoft.com/office/powerpoint/2010/main" val="42834645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249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1249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249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249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249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249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4943" grpId="0" autoUpdateAnimBg="0"/>
      <p:bldP spid="124944" grpId="0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894" name="Rectangle 6"/>
          <p:cNvSpPr>
            <a:spLocks noChangeArrowheads="1"/>
          </p:cNvSpPr>
          <p:nvPr/>
        </p:nvSpPr>
        <p:spPr bwMode="auto">
          <a:xfrm>
            <a:off x="368300" y="4051300"/>
            <a:ext cx="84963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0487" tIns="44450" rIns="90487" bIns="44450"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75000"/>
              <a:buFont typeface="Monotype Sorts" charset="0"/>
              <a:buChar char="u"/>
            </a:pPr>
            <a:r>
              <a:rPr lang="en-US" sz="2800" dirty="0"/>
              <a:t>This is the </a:t>
            </a:r>
            <a:r>
              <a:rPr lang="en-US" sz="2800" i="1" dirty="0"/>
              <a:t>only</a:t>
            </a:r>
            <a:r>
              <a:rPr lang="en-US" sz="2800" dirty="0"/>
              <a:t> output your program should generate</a:t>
            </a:r>
          </a:p>
          <a:p>
            <a:pPr marL="742950" lvl="1" indent="-285750">
              <a:lnSpc>
                <a:spcPct val="80000"/>
              </a:lnSpc>
              <a:spcBef>
                <a:spcPct val="20000"/>
              </a:spcBef>
              <a:buClr>
                <a:schemeClr val="tx1"/>
              </a:buClr>
              <a:buSzPct val="100000"/>
              <a:buFontTx/>
              <a:buChar char="»"/>
            </a:pPr>
            <a:r>
              <a:rPr lang="en-US" dirty="0">
                <a:solidFill>
                  <a:schemeClr val="folHlink"/>
                </a:solidFill>
              </a:rPr>
              <a:t>There should be no prompts, debugging messages, status messages, ... </a:t>
            </a:r>
          </a:p>
        </p:txBody>
      </p:sp>
      <p:grpSp>
        <p:nvGrpSpPr>
          <p:cNvPr id="165917" name="Group 29"/>
          <p:cNvGrpSpPr>
            <a:grpSpLocks/>
          </p:cNvGrpSpPr>
          <p:nvPr/>
        </p:nvGrpSpPr>
        <p:grpSpPr bwMode="auto">
          <a:xfrm>
            <a:off x="2006600" y="1244600"/>
            <a:ext cx="5270500" cy="2667000"/>
            <a:chOff x="1264" y="784"/>
            <a:chExt cx="3320" cy="1680"/>
          </a:xfrm>
        </p:grpSpPr>
        <p:sp>
          <p:nvSpPr>
            <p:cNvPr id="165905" name="Rectangle 17"/>
            <p:cNvSpPr>
              <a:spLocks noChangeArrowheads="1"/>
            </p:cNvSpPr>
            <p:nvPr/>
          </p:nvSpPr>
          <p:spPr bwMode="auto">
            <a:xfrm>
              <a:off x="1264" y="784"/>
              <a:ext cx="3320" cy="168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>
              <a:outerShdw blurRad="63500" dist="107763" dir="2700000" algn="ctr" rotWithShape="0">
                <a:schemeClr val="bg2">
                  <a:alpha val="74998"/>
                </a:schemeClr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5907" name="Text Box 19"/>
            <p:cNvSpPr txBox="1">
              <a:spLocks noChangeArrowheads="1"/>
            </p:cNvSpPr>
            <p:nvPr/>
          </p:nvSpPr>
          <p:spPr bwMode="auto">
            <a:xfrm>
              <a:off x="1334" y="794"/>
              <a:ext cx="2996" cy="159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000" b="1" dirty="0">
                  <a:latin typeface="Courier" charset="0"/>
                </a:rPr>
                <a:t>%classroom&gt; </a:t>
              </a:r>
              <a:r>
                <a:rPr lang="en-US" sz="2000" b="1" dirty="0" err="1">
                  <a:solidFill>
                    <a:schemeClr val="folHlink"/>
                  </a:solidFill>
                  <a:latin typeface="Courier" charset="0"/>
                </a:rPr>
                <a:t>a.out</a:t>
              </a:r>
              <a:endParaRPr lang="en-US" sz="2000" b="1" dirty="0">
                <a:solidFill>
                  <a:schemeClr val="folHlink"/>
                </a:solidFill>
                <a:latin typeface="Courier" charset="0"/>
              </a:endParaRPr>
            </a:p>
            <a:p>
              <a:r>
                <a:rPr lang="en-US" sz="2000" b="1" dirty="0" err="1">
                  <a:solidFill>
                    <a:schemeClr val="folHlink"/>
                  </a:solidFill>
                  <a:latin typeface="Courier" charset="0"/>
                </a:rPr>
                <a:t>Abcdefghijklmn</a:t>
              </a:r>
              <a:r>
                <a:rPr lang="en-US" sz="2000" b="1" dirty="0">
                  <a:solidFill>
                    <a:schemeClr val="folHlink"/>
                  </a:solidFill>
                  <a:latin typeface="Courier" charset="0"/>
                </a:rPr>
                <a:t>%%</a:t>
              </a:r>
              <a:r>
                <a:rPr lang="en-US" sz="2000" b="1" dirty="0" err="1">
                  <a:solidFill>
                    <a:schemeClr val="folHlink"/>
                  </a:solidFill>
                  <a:latin typeface="Courier" charset="0"/>
                </a:rPr>
                <a:t>pqrstuvw</a:t>
              </a:r>
              <a:r>
                <a:rPr lang="en-US" sz="2000" b="1" dirty="0">
                  <a:solidFill>
                    <a:schemeClr val="folHlink"/>
                  </a:solidFill>
                  <a:latin typeface="Courier" charset="0"/>
                </a:rPr>
                <a:t>%%%</a:t>
              </a:r>
              <a:r>
                <a:rPr lang="en-US" sz="2000" b="1" dirty="0" err="1">
                  <a:solidFill>
                    <a:schemeClr val="folHlink"/>
                  </a:solidFill>
                  <a:latin typeface="Courier" charset="0"/>
                </a:rPr>
                <a:t>yz</a:t>
              </a:r>
              <a:r>
                <a:rPr lang="en-US" sz="2000" b="1" dirty="0">
                  <a:solidFill>
                    <a:schemeClr val="folHlink"/>
                  </a:solidFill>
                  <a:latin typeface="Courier" charset="0"/>
                </a:rPr>
                <a:t/>
              </a:r>
              <a:br>
                <a:rPr lang="en-US" sz="2000" b="1" dirty="0">
                  <a:solidFill>
                    <a:schemeClr val="folHlink"/>
                  </a:solidFill>
                  <a:latin typeface="Courier" charset="0"/>
                </a:rPr>
              </a:br>
              <a:r>
                <a:rPr lang="en-US" sz="2000" b="1" dirty="0" err="1">
                  <a:solidFill>
                    <a:schemeClr val="folHlink"/>
                  </a:solidFill>
                  <a:latin typeface="Courier" charset="0"/>
                </a:rPr>
                <a:t>abc</a:t>
              </a:r>
              <a:r>
                <a:rPr lang="en-US" sz="2000" b="1" dirty="0">
                  <a:solidFill>
                    <a:schemeClr val="folHlink"/>
                  </a:solidFill>
                  <a:latin typeface="Courier" charset="0"/>
                </a:rPr>
                <a:t>%%%</a:t>
              </a:r>
              <a:r>
                <a:rPr lang="en-US" sz="2000" b="1" dirty="0" err="1">
                  <a:solidFill>
                    <a:schemeClr val="folHlink"/>
                  </a:solidFill>
                  <a:latin typeface="Courier" charset="0"/>
                </a:rPr>
                <a:t>def</a:t>
              </a:r>
              <a:endParaRPr lang="en-US" sz="2000" b="1" dirty="0">
                <a:solidFill>
                  <a:schemeClr val="folHlink"/>
                </a:solidFill>
                <a:latin typeface="Courier" charset="0"/>
              </a:endParaRPr>
            </a:p>
            <a:p>
              <a:r>
                <a:rPr lang="en-US" sz="2000" b="1" dirty="0" err="1">
                  <a:latin typeface="Courier" charset="0"/>
                </a:rPr>
                <a:t>Abcdefghijklmn</a:t>
              </a:r>
              <a:r>
                <a:rPr lang="en-US" sz="2000" b="1" dirty="0">
                  <a:latin typeface="Courier" charset="0"/>
                </a:rPr>
                <a:t>*</a:t>
              </a:r>
              <a:r>
                <a:rPr lang="en-US" sz="2000" b="1" dirty="0" err="1">
                  <a:latin typeface="Courier" charset="0"/>
                </a:rPr>
                <a:t>pqrstuvw</a:t>
              </a:r>
              <a:r>
                <a:rPr lang="en-US" sz="2000" b="1" dirty="0">
                  <a:latin typeface="Courier" charset="0"/>
                </a:rPr>
                <a:t>*%</a:t>
              </a:r>
              <a:r>
                <a:rPr lang="en-US" sz="2000" b="1" dirty="0" err="1">
                  <a:latin typeface="Courier" charset="0"/>
                </a:rPr>
                <a:t>yz</a:t>
              </a:r>
              <a:r>
                <a:rPr lang="en-US" sz="2000" b="1" dirty="0">
                  <a:latin typeface="Courier" charset="0"/>
                </a:rPr>
                <a:t> ab</a:t>
              </a:r>
              <a:endParaRPr lang="en-US" sz="2000" b="1" dirty="0">
                <a:solidFill>
                  <a:schemeClr val="folHlink"/>
                </a:solidFill>
                <a:latin typeface="Courier" charset="0"/>
              </a:endParaRPr>
            </a:p>
            <a:p>
              <a:r>
                <a:rPr lang="en-US" sz="2000" b="1" dirty="0">
                  <a:solidFill>
                    <a:schemeClr val="folHlink"/>
                  </a:solidFill>
                  <a:latin typeface="Courier" charset="0"/>
                </a:rPr>
                <a:t>1234567890123456789012345</a:t>
              </a:r>
            </a:p>
            <a:p>
              <a:r>
                <a:rPr lang="en-US" sz="2000" b="1" dirty="0">
                  <a:latin typeface="Courier" charset="0"/>
                </a:rPr>
                <a:t>c*%</a:t>
              </a:r>
              <a:r>
                <a:rPr lang="en-US" sz="2000" b="1" dirty="0" err="1">
                  <a:latin typeface="Courier" charset="0"/>
                </a:rPr>
                <a:t>def</a:t>
              </a:r>
              <a:r>
                <a:rPr lang="en-US" sz="2000" b="1" dirty="0">
                  <a:latin typeface="Courier" charset="0"/>
                </a:rPr>
                <a:t> 12345678901234567890123</a:t>
              </a:r>
            </a:p>
            <a:p>
              <a:endParaRPr lang="en-US" sz="2000" b="1" dirty="0">
                <a:latin typeface="Courier" charset="0"/>
              </a:endParaRPr>
            </a:p>
            <a:p>
              <a:r>
                <a:rPr lang="en-US" sz="2000" b="1" dirty="0">
                  <a:latin typeface="Courier" charset="0"/>
                </a:rPr>
                <a:t>%classroom&gt;</a:t>
              </a:r>
            </a:p>
          </p:txBody>
        </p:sp>
      </p:grpSp>
      <p:sp>
        <p:nvSpPr>
          <p:cNvPr id="165916" name="Rectangle 28"/>
          <p:cNvSpPr>
            <a:spLocks noChangeArrowheads="1"/>
          </p:cNvSpPr>
          <p:nvPr/>
        </p:nvSpPr>
        <p:spPr bwMode="auto">
          <a:xfrm>
            <a:off x="368300" y="4869160"/>
            <a:ext cx="8674100" cy="157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0487" tIns="44450" rIns="90487" bIns="44450"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75000"/>
              <a:buFont typeface="Monotype Sorts" charset="0"/>
              <a:buChar char="u"/>
            </a:pPr>
            <a:r>
              <a:rPr lang="en-US" sz="2800" dirty="0"/>
              <a:t>Note that your output will be interleaved with your input on the console (indicated in purple above)</a:t>
            </a:r>
          </a:p>
          <a:p>
            <a:pPr marL="742950" lvl="1" indent="-285750">
              <a:lnSpc>
                <a:spcPct val="80000"/>
              </a:lnSpc>
              <a:spcBef>
                <a:spcPct val="20000"/>
              </a:spcBef>
              <a:buClr>
                <a:schemeClr val="tx1"/>
              </a:buClr>
              <a:buSzPct val="100000"/>
              <a:buFontTx/>
              <a:buChar char="»"/>
            </a:pPr>
            <a:r>
              <a:rPr lang="en-US" dirty="0">
                <a:solidFill>
                  <a:schemeClr val="folHlink"/>
                </a:solidFill>
              </a:rPr>
              <a:t>This is fine!</a:t>
            </a:r>
          </a:p>
          <a:p>
            <a:pPr marL="742950" lvl="1" indent="-285750">
              <a:lnSpc>
                <a:spcPct val="80000"/>
              </a:lnSpc>
              <a:spcBef>
                <a:spcPct val="20000"/>
              </a:spcBef>
              <a:buClr>
                <a:schemeClr val="tx1"/>
              </a:buClr>
              <a:buSzPct val="100000"/>
              <a:buFontTx/>
              <a:buChar char="»"/>
            </a:pPr>
            <a:r>
              <a:rPr lang="en-US" dirty="0">
                <a:solidFill>
                  <a:schemeClr val="folHlink"/>
                </a:solidFill>
              </a:rPr>
              <a:t>(You can eliminate this if you use “I/O redirection”</a:t>
            </a:r>
            <a:r>
              <a:rPr lang="en-US" dirty="0">
                <a:solidFill>
                  <a:schemeClr val="folHlink"/>
                </a:solidFill>
                <a:latin typeface="Arial"/>
              </a:rPr>
              <a:t>)</a:t>
            </a:r>
            <a:endParaRPr lang="en-US" dirty="0">
              <a:solidFill>
                <a:schemeClr val="folHlink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51951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9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659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5916" grpId="0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259" name="Rectangle 11"/>
          <p:cNvSpPr>
            <a:spLocks noChangeArrowheads="1"/>
          </p:cNvSpPr>
          <p:nvPr/>
        </p:nvSpPr>
        <p:spPr bwMode="auto">
          <a:xfrm>
            <a:off x="215900" y="4229100"/>
            <a:ext cx="8928100" cy="157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0487" tIns="44450" rIns="90487" bIns="44450"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folHlink"/>
              </a:buClr>
              <a:buSzPct val="75000"/>
              <a:buFont typeface="Monotype Sorts" charset="0"/>
              <a:buChar char="u"/>
            </a:pPr>
            <a:r>
              <a:rPr lang="en-US" sz="2800" dirty="0"/>
              <a:t>When executing your program, terminate </a:t>
            </a:r>
            <a:r>
              <a:rPr lang="en-US" sz="2800" i="1" dirty="0" err="1"/>
              <a:t>stdin</a:t>
            </a:r>
            <a:r>
              <a:rPr lang="en-US" sz="2800" dirty="0"/>
              <a:t> with a &lt;</a:t>
            </a:r>
            <a:r>
              <a:rPr lang="en-US" sz="2800" i="1" dirty="0"/>
              <a:t>enter/return</a:t>
            </a:r>
            <a:r>
              <a:rPr lang="en-US" sz="2800" dirty="0"/>
              <a:t>&gt;&lt;</a:t>
            </a:r>
            <a:r>
              <a:rPr lang="en-US" sz="2800" i="1" dirty="0"/>
              <a:t>control-D</a:t>
            </a:r>
            <a:r>
              <a:rPr lang="en-US" sz="2800" dirty="0"/>
              <a:t>&gt; sequence</a:t>
            </a: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100000"/>
              <a:buFontTx/>
              <a:buChar char="»"/>
            </a:pPr>
            <a:r>
              <a:rPr lang="en-US" dirty="0">
                <a:solidFill>
                  <a:schemeClr val="folHlink"/>
                </a:solidFill>
              </a:rPr>
              <a:t>This (non-printable) character sequence is referred to as </a:t>
            </a:r>
            <a:br>
              <a:rPr lang="en-US" dirty="0">
                <a:solidFill>
                  <a:schemeClr val="folHlink"/>
                </a:solidFill>
              </a:rPr>
            </a:br>
            <a:r>
              <a:rPr lang="en-US" dirty="0">
                <a:solidFill>
                  <a:schemeClr val="folHlink"/>
                </a:solidFill>
              </a:rPr>
              <a:t>“end-of-file” or “EOF”</a:t>
            </a: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100000"/>
              <a:buFontTx/>
              <a:buChar char="»"/>
            </a:pPr>
            <a:r>
              <a:rPr lang="en-US" dirty="0">
                <a:solidFill>
                  <a:schemeClr val="folHlink"/>
                </a:solidFill>
              </a:rPr>
              <a:t>If you use I/O redirection and read from a file you need not add the </a:t>
            </a:r>
            <a:r>
              <a:rPr lang="en-US" i="1" dirty="0">
                <a:solidFill>
                  <a:schemeClr val="folHlink"/>
                </a:solidFill>
              </a:rPr>
              <a:t>control-D</a:t>
            </a:r>
            <a:r>
              <a:rPr lang="en-US" dirty="0">
                <a:solidFill>
                  <a:schemeClr val="folHlink"/>
                </a:solidFill>
              </a:rPr>
              <a:t> character at the end (Linux does this for you)</a:t>
            </a:r>
          </a:p>
        </p:txBody>
      </p:sp>
      <p:sp>
        <p:nvSpPr>
          <p:cNvPr id="181261" name="Rectangle 13"/>
          <p:cNvSpPr>
            <a:spLocks noChangeArrowheads="1"/>
          </p:cNvSpPr>
          <p:nvPr/>
        </p:nvSpPr>
        <p:spPr bwMode="auto">
          <a:xfrm>
            <a:off x="2006600" y="1244600"/>
            <a:ext cx="5270500" cy="26670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chemeClr val="bg2">
                <a:alpha val="74998"/>
              </a:schemeClr>
            </a:outerShdw>
          </a:effec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81254" name="Group 6"/>
          <p:cNvGrpSpPr>
            <a:grpSpLocks/>
          </p:cNvGrpSpPr>
          <p:nvPr/>
        </p:nvGrpSpPr>
        <p:grpSpPr bwMode="auto">
          <a:xfrm>
            <a:off x="495300" y="2603500"/>
            <a:ext cx="1803400" cy="698500"/>
            <a:chOff x="112" y="1384"/>
            <a:chExt cx="1136" cy="440"/>
          </a:xfrm>
        </p:grpSpPr>
        <p:grpSp>
          <p:nvGrpSpPr>
            <p:cNvPr id="181255" name="Group 7"/>
            <p:cNvGrpSpPr>
              <a:grpSpLocks/>
            </p:cNvGrpSpPr>
            <p:nvPr/>
          </p:nvGrpSpPr>
          <p:grpSpPr bwMode="auto">
            <a:xfrm>
              <a:off x="112" y="1384"/>
              <a:ext cx="864" cy="296"/>
              <a:chOff x="2992" y="1536"/>
              <a:chExt cx="864" cy="296"/>
            </a:xfrm>
          </p:grpSpPr>
          <p:sp>
            <p:nvSpPr>
              <p:cNvPr id="181256" name="Oval 8"/>
              <p:cNvSpPr>
                <a:spLocks noChangeArrowheads="1"/>
              </p:cNvSpPr>
              <p:nvPr/>
            </p:nvSpPr>
            <p:spPr bwMode="auto">
              <a:xfrm>
                <a:off x="2992" y="1536"/>
                <a:ext cx="864" cy="296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ffectLst>
                <a:prstShdw prst="shdw17" dist="17961" dir="2700000">
                  <a:schemeClr val="accent2">
                    <a:gamma/>
                    <a:shade val="60000"/>
                    <a:invGamma/>
                    <a:alpha val="74998"/>
                  </a:schemeClr>
                </a:prstShdw>
              </a:effectLst>
              <a:extLst>
                <a:ext uri="{91240B29-F687-4f45-9708-019B960494DF}">
                  <a14:hiddenLine xmlns:a14="http://schemas.microsoft.com/office/drawing/2010/main" xmlns="" w="12700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1257" name="Text Box 9"/>
              <p:cNvSpPr txBox="1">
                <a:spLocks noChangeArrowheads="1"/>
              </p:cNvSpPr>
              <p:nvPr/>
            </p:nvSpPr>
            <p:spPr bwMode="auto">
              <a:xfrm>
                <a:off x="3055" y="1559"/>
                <a:ext cx="738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sz="2000"/>
                  <a:t>control-D</a:t>
                </a:r>
              </a:p>
            </p:txBody>
          </p:sp>
        </p:grpSp>
        <p:sp>
          <p:nvSpPr>
            <p:cNvPr id="181258" name="Line 10"/>
            <p:cNvSpPr>
              <a:spLocks noChangeShapeType="1"/>
            </p:cNvSpPr>
            <p:nvPr/>
          </p:nvSpPr>
          <p:spPr bwMode="auto">
            <a:xfrm>
              <a:off x="776" y="1656"/>
              <a:ext cx="472" cy="16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endParaRPr lang="en-US"/>
          </a:p>
        </p:txBody>
      </p:sp>
      <p:sp>
        <p:nvSpPr>
          <p:cNvPr id="12" name="Text Box 19"/>
          <p:cNvSpPr txBox="1">
            <a:spLocks noChangeArrowheads="1"/>
          </p:cNvSpPr>
          <p:nvPr/>
        </p:nvSpPr>
        <p:spPr bwMode="auto">
          <a:xfrm>
            <a:off x="2117725" y="1260475"/>
            <a:ext cx="4756150" cy="2530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000" b="1" dirty="0">
                <a:latin typeface="Courier" charset="0"/>
              </a:rPr>
              <a:t>%classroom&gt; </a:t>
            </a:r>
            <a:r>
              <a:rPr lang="en-US" sz="2000" b="1" dirty="0" err="1">
                <a:solidFill>
                  <a:schemeClr val="folHlink"/>
                </a:solidFill>
                <a:latin typeface="Courier" charset="0"/>
              </a:rPr>
              <a:t>a.out</a:t>
            </a:r>
            <a:endParaRPr lang="en-US" sz="2000" b="1" dirty="0">
              <a:solidFill>
                <a:schemeClr val="folHlink"/>
              </a:solidFill>
              <a:latin typeface="Courier" charset="0"/>
            </a:endParaRPr>
          </a:p>
          <a:p>
            <a:r>
              <a:rPr lang="en-US" sz="2000" b="1" dirty="0" err="1">
                <a:solidFill>
                  <a:schemeClr val="folHlink"/>
                </a:solidFill>
                <a:latin typeface="Courier" charset="0"/>
              </a:rPr>
              <a:t>Abcdefghijklmn</a:t>
            </a:r>
            <a:r>
              <a:rPr lang="en-US" sz="2000" b="1" dirty="0">
                <a:solidFill>
                  <a:schemeClr val="folHlink"/>
                </a:solidFill>
                <a:latin typeface="Courier" charset="0"/>
              </a:rPr>
              <a:t>%%</a:t>
            </a:r>
            <a:r>
              <a:rPr lang="en-US" sz="2000" b="1" dirty="0" err="1">
                <a:solidFill>
                  <a:schemeClr val="folHlink"/>
                </a:solidFill>
                <a:latin typeface="Courier" charset="0"/>
              </a:rPr>
              <a:t>pqrstuvw</a:t>
            </a:r>
            <a:r>
              <a:rPr lang="en-US" sz="2000" b="1" dirty="0">
                <a:solidFill>
                  <a:schemeClr val="folHlink"/>
                </a:solidFill>
                <a:latin typeface="Courier" charset="0"/>
              </a:rPr>
              <a:t>%%%</a:t>
            </a:r>
            <a:r>
              <a:rPr lang="en-US" sz="2000" b="1" dirty="0" err="1">
                <a:solidFill>
                  <a:schemeClr val="folHlink"/>
                </a:solidFill>
                <a:latin typeface="Courier" charset="0"/>
              </a:rPr>
              <a:t>yz</a:t>
            </a:r>
            <a:r>
              <a:rPr lang="en-US" sz="2000" b="1" dirty="0">
                <a:solidFill>
                  <a:schemeClr val="folHlink"/>
                </a:solidFill>
                <a:latin typeface="Courier" charset="0"/>
              </a:rPr>
              <a:t/>
            </a:r>
            <a:br>
              <a:rPr lang="en-US" sz="2000" b="1" dirty="0">
                <a:solidFill>
                  <a:schemeClr val="folHlink"/>
                </a:solidFill>
                <a:latin typeface="Courier" charset="0"/>
              </a:rPr>
            </a:br>
            <a:r>
              <a:rPr lang="en-US" sz="2000" b="1" dirty="0" err="1">
                <a:solidFill>
                  <a:schemeClr val="folHlink"/>
                </a:solidFill>
                <a:latin typeface="Courier" charset="0"/>
              </a:rPr>
              <a:t>abc</a:t>
            </a:r>
            <a:r>
              <a:rPr lang="en-US" sz="2000" b="1" dirty="0">
                <a:solidFill>
                  <a:schemeClr val="folHlink"/>
                </a:solidFill>
                <a:latin typeface="Courier" charset="0"/>
              </a:rPr>
              <a:t>%%%</a:t>
            </a:r>
            <a:r>
              <a:rPr lang="en-US" sz="2000" b="1" dirty="0" err="1">
                <a:solidFill>
                  <a:schemeClr val="folHlink"/>
                </a:solidFill>
                <a:latin typeface="Courier" charset="0"/>
              </a:rPr>
              <a:t>def</a:t>
            </a:r>
            <a:endParaRPr lang="en-US" sz="2000" b="1" dirty="0">
              <a:solidFill>
                <a:schemeClr val="folHlink"/>
              </a:solidFill>
              <a:latin typeface="Courier" charset="0"/>
            </a:endParaRPr>
          </a:p>
          <a:p>
            <a:r>
              <a:rPr lang="en-US" sz="2000" b="1" dirty="0" err="1">
                <a:latin typeface="Courier" charset="0"/>
              </a:rPr>
              <a:t>Abcdefghijklmn</a:t>
            </a:r>
            <a:r>
              <a:rPr lang="en-US" sz="2000" b="1" dirty="0">
                <a:latin typeface="Courier" charset="0"/>
              </a:rPr>
              <a:t>*</a:t>
            </a:r>
            <a:r>
              <a:rPr lang="en-US" sz="2000" b="1" dirty="0" err="1">
                <a:latin typeface="Courier" charset="0"/>
              </a:rPr>
              <a:t>pqrstuvw</a:t>
            </a:r>
            <a:r>
              <a:rPr lang="en-US" sz="2000" b="1" dirty="0">
                <a:latin typeface="Courier" charset="0"/>
              </a:rPr>
              <a:t>*%</a:t>
            </a:r>
            <a:r>
              <a:rPr lang="en-US" sz="2000" b="1" dirty="0" err="1">
                <a:latin typeface="Courier" charset="0"/>
              </a:rPr>
              <a:t>yz</a:t>
            </a:r>
            <a:r>
              <a:rPr lang="en-US" sz="2000" b="1" dirty="0">
                <a:latin typeface="Courier" charset="0"/>
              </a:rPr>
              <a:t> ab</a:t>
            </a:r>
            <a:endParaRPr lang="en-US" sz="2000" b="1" dirty="0">
              <a:solidFill>
                <a:schemeClr val="folHlink"/>
              </a:solidFill>
              <a:latin typeface="Courier" charset="0"/>
            </a:endParaRPr>
          </a:p>
          <a:p>
            <a:r>
              <a:rPr lang="en-US" sz="2000" b="1" dirty="0">
                <a:solidFill>
                  <a:schemeClr val="folHlink"/>
                </a:solidFill>
                <a:latin typeface="Courier" charset="0"/>
              </a:rPr>
              <a:t>1234567890123456789012345</a:t>
            </a:r>
          </a:p>
          <a:p>
            <a:r>
              <a:rPr lang="en-US" sz="2000" b="1" dirty="0">
                <a:latin typeface="Courier" charset="0"/>
              </a:rPr>
              <a:t>c*%</a:t>
            </a:r>
            <a:r>
              <a:rPr lang="en-US" sz="2000" b="1" dirty="0" err="1">
                <a:latin typeface="Courier" charset="0"/>
              </a:rPr>
              <a:t>def</a:t>
            </a:r>
            <a:r>
              <a:rPr lang="en-US" sz="2000" b="1" dirty="0">
                <a:latin typeface="Courier" charset="0"/>
              </a:rPr>
              <a:t> 12345678901234567890123</a:t>
            </a:r>
          </a:p>
          <a:p>
            <a:endParaRPr lang="en-US" sz="2000" b="1" dirty="0">
              <a:latin typeface="Courier" charset="0"/>
            </a:endParaRPr>
          </a:p>
          <a:p>
            <a:r>
              <a:rPr lang="en-US" sz="2000" b="1" dirty="0">
                <a:latin typeface="Courier" charset="0"/>
              </a:rPr>
              <a:t>%classroom&gt;</a:t>
            </a:r>
          </a:p>
        </p:txBody>
      </p:sp>
    </p:spTree>
    <p:extLst>
      <p:ext uri="{BB962C8B-B14F-4D97-AF65-F5344CB8AC3E}">
        <p14:creationId xmlns:p14="http://schemas.microsoft.com/office/powerpoint/2010/main" val="2557618533"/>
      </p:ext>
    </p:extLst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812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1812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1259" grpId="0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78508"/>
            <a:ext cx="8585200" cy="4814788"/>
          </a:xfrm>
          <a:noFill/>
          <a:ln/>
        </p:spPr>
        <p:txBody>
          <a:bodyPr>
            <a:normAutofit/>
          </a:bodyPr>
          <a:lstStyle/>
          <a:p>
            <a:pPr>
              <a:lnSpc>
                <a:spcPct val="90000"/>
              </a:lnSpc>
              <a:spcBef>
                <a:spcPct val="40000"/>
              </a:spcBef>
            </a:pPr>
            <a:r>
              <a:rPr lang="en-US" dirty="0"/>
              <a:t>You should all have Linux accounts in the Department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If you don’t, go to the let </a:t>
            </a:r>
            <a:r>
              <a:rPr lang="en-US" dirty="0" smtClean="0">
                <a:hlinkClick r:id="rId3"/>
              </a:rPr>
              <a:t>help@cs.unc.edu</a:t>
            </a:r>
            <a:r>
              <a:rPr lang="en-US" dirty="0" smtClean="0"/>
              <a:t> know </a:t>
            </a:r>
            <a:r>
              <a:rPr lang="en-US" dirty="0"/>
              <a:t>ASAP!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If you need to have your password reset visit</a:t>
            </a:r>
          </a:p>
          <a:p>
            <a:pPr marL="457200" lvl="1" indent="0" algn="ctr">
              <a:lnSpc>
                <a:spcPct val="90000"/>
              </a:lnSpc>
              <a:buNone/>
            </a:pPr>
            <a:r>
              <a:rPr lang="en-US" i="1" dirty="0"/>
              <a:t>https://</a:t>
            </a:r>
            <a:r>
              <a:rPr lang="en-US" i="1" dirty="0" err="1"/>
              <a:t>www.cs.unc.edu</a:t>
            </a:r>
            <a:r>
              <a:rPr lang="en-US" i="1" dirty="0"/>
              <a:t>/</a:t>
            </a:r>
            <a:r>
              <a:rPr lang="en-US" i="1" dirty="0" err="1"/>
              <a:t>webpass</a:t>
            </a:r>
            <a:r>
              <a:rPr lang="en-US" i="1" dirty="0"/>
              <a:t>/</a:t>
            </a:r>
            <a:r>
              <a:rPr lang="en-US" i="1" dirty="0" err="1"/>
              <a:t>onyen</a:t>
            </a:r>
            <a:r>
              <a:rPr lang="en-US" i="1" dirty="0"/>
              <a:t>/</a:t>
            </a: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Log into </a:t>
            </a:r>
            <a:r>
              <a:rPr lang="en-US" dirty="0" err="1"/>
              <a:t>classroom.cs.unc.edu</a:t>
            </a:r>
            <a:r>
              <a:rPr lang="en-US" dirty="0"/>
              <a:t> to do the assignments</a:t>
            </a:r>
          </a:p>
          <a:p>
            <a:pPr>
              <a:lnSpc>
                <a:spcPct val="90000"/>
              </a:lnSpc>
            </a:pPr>
            <a:r>
              <a:rPr lang="en-US" dirty="0"/>
              <a:t>Create the directory structure </a:t>
            </a:r>
            <a:r>
              <a:rPr lang="en-US" i="1" dirty="0" smtClean="0"/>
              <a:t>comp530</a:t>
            </a:r>
            <a:r>
              <a:rPr lang="en-US" dirty="0" smtClean="0"/>
              <a:t> </a:t>
            </a:r>
            <a:r>
              <a:rPr lang="en-US" dirty="0"/>
              <a:t>in your Linux home directory</a:t>
            </a:r>
            <a:endParaRPr lang="en-US" sz="1400" dirty="0"/>
          </a:p>
          <a:p>
            <a:pPr>
              <a:lnSpc>
                <a:spcPct val="90000"/>
              </a:lnSpc>
            </a:pPr>
            <a:r>
              <a:rPr lang="en-US" dirty="0"/>
              <a:t>Execute the magic incantations to protect your homework:</a:t>
            </a:r>
            <a:r>
              <a:rPr lang="en-US" dirty="0">
                <a:latin typeface="Courier" charset="0"/>
              </a:rPr>
              <a:t/>
            </a:r>
            <a:br>
              <a:rPr lang="en-US" dirty="0">
                <a:latin typeface="Courier" charset="0"/>
              </a:rPr>
            </a:br>
            <a:endParaRPr lang="en-US" dirty="0">
              <a:latin typeface="Courier" charset="0"/>
            </a:endParaRPr>
          </a:p>
          <a:p>
            <a:pPr>
              <a:lnSpc>
                <a:spcPct val="90000"/>
              </a:lnSpc>
            </a:pPr>
            <a:endParaRPr lang="en-US" dirty="0">
              <a:latin typeface="Courier" charset="0"/>
            </a:endParaRPr>
          </a:p>
          <a:p>
            <a:pPr>
              <a:lnSpc>
                <a:spcPct val="90000"/>
              </a:lnSpc>
            </a:pPr>
            <a:endParaRPr lang="en-US" dirty="0"/>
          </a:p>
        </p:txBody>
      </p:sp>
      <p:sp>
        <p:nvSpPr>
          <p:cNvPr id="171012" name="Text Box 4"/>
          <p:cNvSpPr txBox="1">
            <a:spLocks noChangeArrowheads="1"/>
          </p:cNvSpPr>
          <p:nvPr/>
        </p:nvSpPr>
        <p:spPr bwMode="auto">
          <a:xfrm>
            <a:off x="1177925" y="5291916"/>
            <a:ext cx="514756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800" b="1" dirty="0">
                <a:solidFill>
                  <a:schemeClr val="folHlink"/>
                </a:solidFill>
                <a:latin typeface="Courier" charset="0"/>
              </a:rPr>
              <a:t>fs </a:t>
            </a:r>
            <a:r>
              <a:rPr lang="en-US" sz="1800" b="1" dirty="0" err="1">
                <a:solidFill>
                  <a:schemeClr val="folHlink"/>
                </a:solidFill>
                <a:latin typeface="Courier" charset="0"/>
              </a:rPr>
              <a:t>sa</a:t>
            </a:r>
            <a:r>
              <a:rPr lang="en-US" sz="1800" b="1" dirty="0">
                <a:solidFill>
                  <a:schemeClr val="folHlink"/>
                </a:solidFill>
                <a:latin typeface="Courier" charset="0"/>
              </a:rPr>
              <a:t> ~/</a:t>
            </a:r>
            <a:r>
              <a:rPr lang="en-US" sz="1800" b="1" dirty="0" smtClean="0">
                <a:solidFill>
                  <a:schemeClr val="folHlink"/>
                </a:solidFill>
                <a:latin typeface="Courier" charset="0"/>
              </a:rPr>
              <a:t>comp530 </a:t>
            </a:r>
            <a:r>
              <a:rPr lang="en-US" sz="1800" b="1" dirty="0" err="1">
                <a:solidFill>
                  <a:schemeClr val="folHlink"/>
                </a:solidFill>
                <a:latin typeface="Courier" charset="0"/>
              </a:rPr>
              <a:t>system:anyuser</a:t>
            </a:r>
            <a:r>
              <a:rPr lang="en-US" sz="1800" b="1" dirty="0">
                <a:solidFill>
                  <a:schemeClr val="folHlink"/>
                </a:solidFill>
                <a:latin typeface="Courier" charset="0"/>
              </a:rPr>
              <a:t> none 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Working on Homework Assignments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6237822"/>
            <a:ext cx="9144000" cy="575554"/>
          </a:xfrm>
          <a:prstGeom prst="rect">
            <a:avLst/>
          </a:prstGeom>
          <a:noFill/>
        </p:spPr>
        <p:txBody>
          <a:bodyPr wrap="square" lIns="82309" tIns="41154" rIns="82309" bIns="41154" rtlCol="0">
            <a:spAutoFit/>
          </a:bodyPr>
          <a:lstStyle/>
          <a:p>
            <a:pPr marL="0" lvl="1" indent="-514291" algn="ctr"/>
            <a:r>
              <a:rPr lang="en-US" sz="3200" dirty="0"/>
              <a:t>Execute these instructions </a:t>
            </a:r>
            <a:r>
              <a:rPr lang="en-US" sz="3200" b="1" dirty="0"/>
              <a:t>before</a:t>
            </a:r>
            <a:r>
              <a:rPr lang="en-US" sz="3200" dirty="0"/>
              <a:t> the next steps!</a:t>
            </a:r>
            <a:endParaRPr lang="en-US" sz="3200" i="1" dirty="0"/>
          </a:p>
        </p:txBody>
      </p:sp>
    </p:spTree>
    <p:extLst>
      <p:ext uri="{BB962C8B-B14F-4D97-AF65-F5344CB8AC3E}">
        <p14:creationId xmlns:p14="http://schemas.microsoft.com/office/powerpoint/2010/main" val="498544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C7188915-202E-184E-840E-B21E3D2DA7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Checking out the starter code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1715B02E-97CB-2E4E-828A-02FE205C81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Once you have a </a:t>
            </a:r>
            <a:r>
              <a:rPr lang="en-US" dirty="0" err="1" smtClean="0"/>
              <a:t>github</a:t>
            </a:r>
            <a:r>
              <a:rPr lang="en-US" dirty="0" smtClean="0"/>
              <a:t> account registered</a:t>
            </a:r>
          </a:p>
          <a:p>
            <a:pPr lvl="1"/>
            <a:r>
              <a:rPr lang="en-US" dirty="0" smtClean="0"/>
              <a:t>Make sure you accept the invite:</a:t>
            </a:r>
          </a:p>
          <a:p>
            <a:pPr lvl="2"/>
            <a:r>
              <a:rPr lang="en-US" dirty="0" smtClean="0"/>
              <a:t>Click https://</a:t>
            </a:r>
            <a:r>
              <a:rPr lang="en-US" dirty="0" err="1" smtClean="0"/>
              <a:t>github.com</a:t>
            </a:r>
            <a:r>
              <a:rPr lang="en-US" dirty="0" smtClean="0"/>
              <a:t>/comp530-f18</a:t>
            </a:r>
          </a:p>
          <a:p>
            <a:r>
              <a:rPr lang="en-US" dirty="0" smtClean="0"/>
              <a:t>Click the link in the homework to create a private repo</a:t>
            </a:r>
          </a:p>
          <a:p>
            <a:r>
              <a:rPr lang="en-US" dirty="0" smtClean="0"/>
              <a:t>Then, on your machine or classroom (substituting your team for ‘team-don’ </a:t>
            </a:r>
            <a:r>
              <a:rPr lang="mr-IN" dirty="0" smtClean="0"/>
              <a:t>–</a:t>
            </a:r>
            <a:r>
              <a:rPr lang="en-US" dirty="0" smtClean="0"/>
              <a:t> see the green clone button):</a:t>
            </a:r>
          </a:p>
          <a:p>
            <a:pPr marL="457200" lvl="1" indent="0">
              <a:buNone/>
            </a:pPr>
            <a:r>
              <a:rPr lang="en-US" dirty="0" err="1" smtClean="0"/>
              <a:t>git</a:t>
            </a:r>
            <a:r>
              <a:rPr lang="en-US" dirty="0" smtClean="0"/>
              <a:t> clone git@github.com:comp530-f18/lab0-team-don.git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B0E3242F-084A-0F41-9AE0-7999C278D7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0038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12776"/>
            <a:ext cx="8216900" cy="3798168"/>
          </a:xfrm>
          <a:noFill/>
          <a:ln/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en-US" dirty="0" smtClean="0"/>
              <a:t>Commit your pending changes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See the output of: ‘</a:t>
            </a:r>
            <a:r>
              <a:rPr lang="en-US" dirty="0" err="1" smtClean="0"/>
              <a:t>git</a:t>
            </a:r>
            <a:r>
              <a:rPr lang="en-US" dirty="0" smtClean="0"/>
              <a:t> status’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Commit the changes you wish to submit:</a:t>
            </a:r>
          </a:p>
          <a:p>
            <a:pPr lvl="2">
              <a:lnSpc>
                <a:spcPct val="90000"/>
              </a:lnSpc>
            </a:pPr>
            <a:r>
              <a:rPr lang="en-US" dirty="0" err="1" smtClean="0"/>
              <a:t>git</a:t>
            </a:r>
            <a:r>
              <a:rPr lang="en-US" dirty="0" smtClean="0"/>
              <a:t> add ex2.c</a:t>
            </a:r>
          </a:p>
          <a:p>
            <a:pPr lvl="3">
              <a:lnSpc>
                <a:spcPct val="90000"/>
              </a:lnSpc>
            </a:pPr>
            <a:r>
              <a:rPr lang="en-US" dirty="0" smtClean="0"/>
              <a:t>And any other files that changed</a:t>
            </a:r>
          </a:p>
          <a:p>
            <a:pPr lvl="2">
              <a:lnSpc>
                <a:spcPct val="90000"/>
              </a:lnSpc>
            </a:pPr>
            <a:r>
              <a:rPr lang="en-US" dirty="0" err="1" smtClean="0"/>
              <a:t>git</a:t>
            </a:r>
            <a:r>
              <a:rPr lang="en-US" dirty="0" smtClean="0"/>
              <a:t> commit </a:t>
            </a:r>
            <a:r>
              <a:rPr lang="mr-IN" dirty="0" smtClean="0"/>
              <a:t>–</a:t>
            </a:r>
            <a:r>
              <a:rPr lang="en-US" dirty="0" smtClean="0"/>
              <a:t>m “Finished lab 0”</a:t>
            </a:r>
          </a:p>
          <a:p>
            <a:pPr lvl="2">
              <a:lnSpc>
                <a:spcPct val="90000"/>
              </a:lnSpc>
            </a:pPr>
            <a:r>
              <a:rPr lang="en-US" dirty="0" smtClean="0"/>
              <a:t>make </a:t>
            </a:r>
            <a:r>
              <a:rPr lang="en-US" dirty="0" err="1" smtClean="0"/>
              <a:t>handin</a:t>
            </a:r>
            <a:endParaRPr lang="en-US" dirty="0" smtClean="0"/>
          </a:p>
          <a:p>
            <a:pPr lvl="1">
              <a:lnSpc>
                <a:spcPct val="90000"/>
              </a:lnSpc>
            </a:pPr>
            <a:r>
              <a:rPr lang="en-US" dirty="0" smtClean="0"/>
              <a:t>You may need to add files to your .</a:t>
            </a:r>
            <a:r>
              <a:rPr lang="en-US" dirty="0" err="1" smtClean="0"/>
              <a:t>gitignore</a:t>
            </a:r>
            <a:r>
              <a:rPr lang="en-US" dirty="0" smtClean="0"/>
              <a:t> file (and commit) that should not be handed in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2x check on </a:t>
            </a:r>
            <a:r>
              <a:rPr lang="en-US" dirty="0" err="1" smtClean="0"/>
              <a:t>github</a:t>
            </a:r>
            <a:r>
              <a:rPr lang="en-US" dirty="0" smtClean="0"/>
              <a:t>: your changes are there, and tagged ‘</a:t>
            </a:r>
            <a:r>
              <a:rPr lang="en-US" dirty="0" err="1" smtClean="0"/>
              <a:t>handin</a:t>
            </a:r>
            <a:r>
              <a:rPr lang="en-US" dirty="0" smtClean="0"/>
              <a:t>’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57200" y="5229200"/>
            <a:ext cx="8216900" cy="108012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square" lIns="82309" tIns="41154" rIns="82309" bIns="41154" rtlCol="0">
            <a:spAutoFit/>
          </a:bodyPr>
          <a:lstStyle/>
          <a:p>
            <a:pPr marL="0" lvl="1" indent="-514291" algn="ctr"/>
            <a:r>
              <a:rPr lang="en-US" sz="3200" dirty="0"/>
              <a:t>If you don’t follow these instructions exactly, </a:t>
            </a:r>
            <a:br>
              <a:rPr lang="en-US" sz="3200" dirty="0"/>
            </a:br>
            <a:r>
              <a:rPr lang="en-US" sz="3200" dirty="0"/>
              <a:t>your HW will not be graded!</a:t>
            </a:r>
            <a:endParaRPr lang="en-US" sz="3200" i="1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Submitting homework</a:t>
            </a:r>
          </a:p>
        </p:txBody>
      </p:sp>
    </p:spTree>
    <p:extLst>
      <p:ext uri="{BB962C8B-B14F-4D97-AF65-F5344CB8AC3E}">
        <p14:creationId xmlns:p14="http://schemas.microsoft.com/office/powerpoint/2010/main" val="375752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Same Basic Syntax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Data Types: </a:t>
            </a:r>
            <a:r>
              <a:rPr lang="en-US" dirty="0" err="1"/>
              <a:t>int</a:t>
            </a:r>
            <a:r>
              <a:rPr lang="en-US" dirty="0"/>
              <a:t>, char, [float]</a:t>
            </a:r>
          </a:p>
          <a:p>
            <a:pPr lvl="1"/>
            <a:r>
              <a:rPr lang="en-US" dirty="0"/>
              <a:t>void - (untyped pointer)</a:t>
            </a:r>
          </a:p>
          <a:p>
            <a:pPr lvl="1"/>
            <a:r>
              <a:rPr lang="en-US" dirty="0"/>
              <a:t>Can create other data types using typedef</a:t>
            </a:r>
          </a:p>
          <a:p>
            <a:r>
              <a:rPr lang="en-US" dirty="0"/>
              <a:t>No Strings - only char arrays</a:t>
            </a:r>
          </a:p>
          <a:p>
            <a:pPr lvl="1"/>
            <a:r>
              <a:rPr lang="en-US" dirty="0"/>
              <a:t>Last character needs to be a 0</a:t>
            </a:r>
          </a:p>
          <a:p>
            <a:pPr lvl="2"/>
            <a:r>
              <a:rPr lang="en-US" dirty="0"/>
              <a:t>Not </a:t>
            </a:r>
            <a:r>
              <a:rPr lang="ja-JP" altLang="en-US">
                <a:latin typeface="Arial"/>
              </a:rPr>
              <a:t>‘</a:t>
            </a:r>
            <a:r>
              <a:rPr lang="en-US" dirty="0"/>
              <a:t>0</a:t>
            </a:r>
            <a:r>
              <a:rPr lang="ja-JP" altLang="en-US">
                <a:latin typeface="Arial"/>
              </a:rPr>
              <a:t>’</a:t>
            </a:r>
            <a:r>
              <a:rPr lang="en-US" dirty="0"/>
              <a:t>, but </a:t>
            </a:r>
            <a:r>
              <a:rPr lang="ja-JP" altLang="en-US">
                <a:latin typeface="Arial"/>
              </a:rPr>
              <a:t>‘</a:t>
            </a:r>
            <a:r>
              <a:rPr lang="en-US" dirty="0"/>
              <a:t>\0</a:t>
            </a:r>
            <a:r>
              <a:rPr lang="ja-JP" altLang="en-US">
                <a:latin typeface="Arial"/>
              </a:rPr>
              <a:t>’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577924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1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44500" y="1485900"/>
            <a:ext cx="8382000" cy="4607396"/>
          </a:xfrm>
          <a:noFill/>
          <a:ln/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US"/>
              <a:t>The machines you should use for programming are:</a:t>
            </a:r>
          </a:p>
          <a:p>
            <a:pPr lvl="1">
              <a:lnSpc>
                <a:spcPct val="80000"/>
              </a:lnSpc>
              <a:spcBef>
                <a:spcPct val="0"/>
              </a:spcBef>
            </a:pPr>
            <a:r>
              <a:rPr lang="en-US" i="1"/>
              <a:t>classroom.cs.unc.edu</a:t>
            </a:r>
            <a:r>
              <a:rPr lang="en-US"/>
              <a:t> 	(primary)</a:t>
            </a:r>
          </a:p>
          <a:p>
            <a:pPr lvl="1">
              <a:lnSpc>
                <a:spcPct val="80000"/>
              </a:lnSpc>
              <a:spcBef>
                <a:spcPct val="0"/>
              </a:spcBef>
            </a:pPr>
            <a:r>
              <a:rPr lang="en-US" i="1"/>
              <a:t>snapper.cs.unc.edu</a:t>
            </a:r>
            <a:r>
              <a:rPr lang="en-US"/>
              <a:t> 	(secondary)</a:t>
            </a:r>
          </a:p>
          <a:p>
            <a:pPr>
              <a:lnSpc>
                <a:spcPct val="80000"/>
              </a:lnSpc>
              <a:buFont typeface="Monotype Sorts" charset="0"/>
              <a:buNone/>
            </a:pPr>
            <a:r>
              <a:rPr lang="en-US"/>
              <a:t>	Access either machine via a secure shell (secure telnet) application on your PC</a:t>
            </a:r>
          </a:p>
          <a:p>
            <a:pPr lvl="1">
              <a:lnSpc>
                <a:spcPct val="80000"/>
              </a:lnSpc>
            </a:pPr>
            <a:endParaRPr lang="en-US" sz="1800"/>
          </a:p>
          <a:p>
            <a:pPr>
              <a:lnSpc>
                <a:spcPct val="80000"/>
              </a:lnSpc>
            </a:pPr>
            <a:r>
              <a:rPr lang="en-US"/>
              <a:t>You can develop your code anywhere you like but…</a:t>
            </a:r>
          </a:p>
          <a:p>
            <a:pPr lvl="1">
              <a:lnSpc>
                <a:spcPct val="80000"/>
              </a:lnSpc>
            </a:pPr>
            <a:endParaRPr lang="en-US" sz="1800"/>
          </a:p>
          <a:p>
            <a:pPr>
              <a:lnSpc>
                <a:spcPct val="80000"/>
              </a:lnSpc>
            </a:pPr>
            <a:r>
              <a:rPr lang="en-US"/>
              <a:t>Your programs will be tested on </a:t>
            </a:r>
            <a:r>
              <a:rPr lang="en-US" i="1"/>
              <a:t>classroom</a:t>
            </a:r>
            <a:r>
              <a:rPr lang="en-US"/>
              <a:t> and correctness will be assessed based on their performance on </a:t>
            </a:r>
            <a:r>
              <a:rPr lang="en-US" i="1"/>
              <a:t>classroom</a:t>
            </a:r>
            <a:endParaRPr lang="en-US"/>
          </a:p>
          <a:p>
            <a:pPr lvl="1">
              <a:lnSpc>
                <a:spcPct val="80000"/>
              </a:lnSpc>
            </a:pPr>
            <a:r>
              <a:rPr lang="en-US" i="1"/>
              <a:t>Always</a:t>
            </a:r>
            <a:r>
              <a:rPr lang="en-US"/>
              <a:t> make sure your program works on </a:t>
            </a:r>
            <a:r>
              <a:rPr lang="en-US" i="1"/>
              <a:t>classroom</a:t>
            </a:r>
            <a:r>
              <a:rPr lang="en-US"/>
              <a:t>!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Lab 0 Programming Notes</a:t>
            </a:r>
          </a:p>
        </p:txBody>
      </p:sp>
    </p:spTree>
    <p:extLst>
      <p:ext uri="{BB962C8B-B14F-4D97-AF65-F5344CB8AC3E}">
        <p14:creationId xmlns:p14="http://schemas.microsoft.com/office/powerpoint/2010/main" val="2948087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2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2100" y="1484784"/>
            <a:ext cx="8534400" cy="4536504"/>
          </a:xfrm>
          <a:noFill/>
          <a:ln/>
        </p:spPr>
        <p:txBody>
          <a:bodyPr>
            <a:normAutofit fontScale="92500" lnSpcReduction="10000"/>
          </a:bodyPr>
          <a:lstStyle/>
          <a:p>
            <a:pPr algn="just">
              <a:lnSpc>
                <a:spcPct val="85000"/>
              </a:lnSpc>
            </a:pPr>
            <a:r>
              <a:rPr lang="en-US" dirty="0">
                <a:latin typeface="Times New Roman" charset="0"/>
              </a:rPr>
              <a:t>Programs should be neatly formatted (</a:t>
            </a:r>
            <a:r>
              <a:rPr lang="en-US" i="1" dirty="0">
                <a:latin typeface="Times New Roman" charset="0"/>
              </a:rPr>
              <a:t>i.e.</a:t>
            </a:r>
            <a:r>
              <a:rPr lang="en-US" dirty="0">
                <a:latin typeface="Times New Roman" charset="0"/>
              </a:rPr>
              <a:t>, easy to read) and well documented</a:t>
            </a:r>
          </a:p>
          <a:p>
            <a:pPr algn="just">
              <a:lnSpc>
                <a:spcPct val="85000"/>
              </a:lnSpc>
            </a:pPr>
            <a:r>
              <a:rPr lang="en-US" dirty="0">
                <a:latin typeface="Times New Roman" charset="0"/>
              </a:rPr>
              <a:t>In general, 75% of your grade for a program will be for correctness, 25% for </a:t>
            </a:r>
            <a:r>
              <a:rPr lang="en-US" dirty="0">
                <a:latin typeface="Times New Roman" charset="0"/>
                <a:ea typeface="ヒラギノ角ゴ ProN W3" charset="0"/>
                <a:cs typeface="ヒラギノ角ゴ ProN W3" charset="0"/>
              </a:rPr>
              <a:t>p</a:t>
            </a:r>
            <a:r>
              <a:rPr lang="en-US" dirty="0">
                <a:latin typeface="Times New Roman" charset="0"/>
              </a:rPr>
              <a:t>rogramming style</a:t>
            </a:r>
          </a:p>
          <a:p>
            <a:pPr lvl="1">
              <a:lnSpc>
                <a:spcPct val="85000"/>
              </a:lnSpc>
            </a:pPr>
            <a:r>
              <a:rPr lang="en-US" dirty="0">
                <a:latin typeface="Times New Roman" charset="0"/>
              </a:rPr>
              <a:t>For this assignment, correctness &amp; style will each count for 50% of your grade</a:t>
            </a:r>
          </a:p>
          <a:p>
            <a:pPr algn="just">
              <a:lnSpc>
                <a:spcPct val="85000"/>
              </a:lnSpc>
            </a:pPr>
            <a:r>
              <a:rPr lang="en-US" dirty="0">
                <a:latin typeface="Times New Roman" charset="0"/>
              </a:rPr>
              <a:t>Style refers to…</a:t>
            </a:r>
          </a:p>
          <a:p>
            <a:pPr lvl="1">
              <a:lnSpc>
                <a:spcPct val="85000"/>
              </a:lnSpc>
            </a:pPr>
            <a:r>
              <a:rPr lang="en-US" dirty="0">
                <a:latin typeface="Times New Roman" charset="0"/>
              </a:rPr>
              <a:t>Appropriate use of language features, including variable/procedure names, and </a:t>
            </a:r>
          </a:p>
          <a:p>
            <a:pPr lvl="1">
              <a:lnSpc>
                <a:spcPct val="85000"/>
              </a:lnSpc>
            </a:pPr>
            <a:r>
              <a:rPr lang="en-US" dirty="0">
                <a:latin typeface="Times New Roman" charset="0"/>
              </a:rPr>
              <a:t>Documentation (descriptions of functions, general comments, use of invariants, pre- and post conditions where appropriate) </a:t>
            </a:r>
          </a:p>
          <a:p>
            <a:pPr lvl="1">
              <a:lnSpc>
                <a:spcPct val="85000"/>
              </a:lnSpc>
            </a:pPr>
            <a:r>
              <a:rPr lang="en-US" dirty="0">
                <a:latin typeface="Times New Roman" charset="0"/>
              </a:rPr>
              <a:t>Simple test: Can I understand what you’ve done in 3 minutes?</a:t>
            </a:r>
          </a:p>
          <a:p>
            <a:pPr>
              <a:lnSpc>
                <a:spcPct val="85000"/>
              </a:lnSpc>
            </a:pPr>
            <a:r>
              <a:rPr lang="en-US" dirty="0">
                <a:latin typeface="Times New Roman" charset="0"/>
              </a:rPr>
              <a:t>Correctness will be assessed comprehensively!</a:t>
            </a:r>
          </a:p>
          <a:p>
            <a:pPr lvl="1">
              <a:lnSpc>
                <a:spcPct val="85000"/>
              </a:lnSpc>
            </a:pPr>
            <a:r>
              <a:rPr lang="en-US" i="1" dirty="0">
                <a:latin typeface="Times New Roman" charset="0"/>
              </a:rPr>
              <a:t>You’ve got to learn to test for “edge” and “corner cases”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Grading</a:t>
            </a:r>
          </a:p>
        </p:txBody>
      </p:sp>
    </p:spTree>
    <p:extLst>
      <p:ext uri="{BB962C8B-B14F-4D97-AF65-F5344CB8AC3E}">
        <p14:creationId xmlns:p14="http://schemas.microsoft.com/office/powerpoint/2010/main" val="922815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200" y="1832322"/>
            <a:ext cx="8788400" cy="294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0356"/>
          <a:stretch>
            <a:fillRect/>
          </a:stretch>
        </p:blipFill>
        <p:spPr bwMode="auto">
          <a:xfrm>
            <a:off x="241300" y="1268760"/>
            <a:ext cx="8601075" cy="439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 Box 11"/>
          <p:cNvSpPr txBox="1">
            <a:spLocks noChangeArrowheads="1"/>
          </p:cNvSpPr>
          <p:nvPr/>
        </p:nvSpPr>
        <p:spPr bwMode="auto">
          <a:xfrm>
            <a:off x="1952625" y="4708872"/>
            <a:ext cx="5842000" cy="1739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sz="1800"/>
              <a:t>(</a:t>
            </a:r>
            <a:r>
              <a:rPr lang="ja-JP" altLang="en-US" sz="1800"/>
              <a:t>“</a:t>
            </a:r>
            <a:r>
              <a:rPr lang="en-US" sz="1800" u="sng"/>
              <a:t>Hard</a:t>
            </a:r>
            <a:r>
              <a:rPr lang="en-US" sz="1800"/>
              <a:t> But that is fine.</a:t>
            </a:r>
            <a:br>
              <a:rPr lang="en-US" sz="1800"/>
            </a:br>
            <a:r>
              <a:rPr lang="en-US" sz="1800"/>
              <a:t>Some of the grading scales for programming </a:t>
            </a:r>
            <a:br>
              <a:rPr lang="en-US" sz="1800"/>
            </a:br>
            <a:r>
              <a:rPr lang="en-US" sz="1800"/>
              <a:t>assignments were weird and not straightforward.</a:t>
            </a:r>
            <a:br>
              <a:rPr lang="en-US" sz="1800"/>
            </a:br>
            <a:r>
              <a:rPr lang="en-US" sz="1800"/>
              <a:t>Tended to place little emphasis on implementing </a:t>
            </a:r>
            <a:br>
              <a:rPr lang="en-US" sz="1800"/>
            </a:br>
            <a:r>
              <a:rPr lang="en-US" sz="1800"/>
              <a:t>what the assignment actually intended and emphasized</a:t>
            </a:r>
            <a:br>
              <a:rPr lang="en-US" sz="1800"/>
            </a:br>
            <a:r>
              <a:rPr lang="en-US" sz="1800"/>
              <a:t>how hard did you try to break your own program</a:t>
            </a:r>
            <a:r>
              <a:rPr lang="ja-JP" altLang="en-US" sz="1800"/>
              <a:t>”</a:t>
            </a:r>
            <a:r>
              <a:rPr lang="en-US" sz="1800"/>
              <a:t>)</a:t>
            </a:r>
          </a:p>
        </p:txBody>
      </p:sp>
      <p:sp>
        <p:nvSpPr>
          <p:cNvPr id="7" name="Oval 10"/>
          <p:cNvSpPr>
            <a:spLocks noChangeArrowheads="1"/>
          </p:cNvSpPr>
          <p:nvPr/>
        </p:nvSpPr>
        <p:spPr bwMode="auto">
          <a:xfrm>
            <a:off x="596900" y="1689447"/>
            <a:ext cx="4597400" cy="8128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Oval 11"/>
          <p:cNvSpPr>
            <a:spLocks noChangeArrowheads="1"/>
          </p:cNvSpPr>
          <p:nvPr/>
        </p:nvSpPr>
        <p:spPr bwMode="auto">
          <a:xfrm>
            <a:off x="38100" y="3010247"/>
            <a:ext cx="9105900" cy="19558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32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03200" y="5639147"/>
            <a:ext cx="8534400" cy="952500"/>
          </a:xfrm>
          <a:solidFill>
            <a:schemeClr val="bg1"/>
          </a:solidFill>
          <a:ln/>
        </p:spPr>
        <p:txBody>
          <a:bodyPr/>
          <a:lstStyle/>
          <a:p>
            <a:pPr algn="just">
              <a:lnSpc>
                <a:spcPct val="85000"/>
              </a:lnSpc>
            </a:pPr>
            <a:r>
              <a:rPr lang="en-US" dirty="0">
                <a:latin typeface="Times New Roman" charset="0"/>
              </a:rPr>
              <a:t>Programs that “mostly work” don’t cut it in a senior-level course!</a:t>
            </a: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0" y="692696"/>
            <a:ext cx="9144000" cy="576064"/>
          </a:xfrm>
        </p:spPr>
        <p:txBody>
          <a:bodyPr>
            <a:normAutofit fontScale="90000"/>
          </a:bodyPr>
          <a:lstStyle/>
          <a:p>
            <a:r>
              <a:rPr lang="en-US" dirty="0"/>
              <a:t>Dr. </a:t>
            </a:r>
            <a:r>
              <a:rPr lang="en-US" dirty="0" err="1"/>
              <a:t>Jeffay’s</a:t>
            </a:r>
            <a:r>
              <a:rPr lang="en-US" dirty="0"/>
              <a:t> Experience</a:t>
            </a:r>
          </a:p>
        </p:txBody>
      </p:sp>
    </p:spTree>
    <p:extLst>
      <p:ext uri="{BB962C8B-B14F-4D97-AF65-F5344CB8AC3E}">
        <p14:creationId xmlns:p14="http://schemas.microsoft.com/office/powerpoint/2010/main" val="22853821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29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83299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83299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83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83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 animBg="1"/>
      <p:bldP spid="7" grpId="1" animBg="1"/>
      <p:bldP spid="8" grpId="0" animBg="1"/>
      <p:bldP spid="183299" grpId="0" build="p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1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42900" y="1916832"/>
            <a:ext cx="8712200" cy="4392488"/>
          </a:xfrm>
          <a:noFill/>
          <a:ln/>
        </p:spPr>
        <p:txBody>
          <a:bodyPr>
            <a:normAutofit fontScale="92500" lnSpcReduction="20000"/>
          </a:bodyPr>
          <a:lstStyle/>
          <a:p>
            <a:r>
              <a:rPr lang="en-US" dirty="0">
                <a:latin typeface="Times" charset="0"/>
              </a:rPr>
              <a:t>Working in teams on programming assignments is OK</a:t>
            </a:r>
          </a:p>
          <a:p>
            <a:pPr lvl="1"/>
            <a:r>
              <a:rPr lang="en-US" dirty="0">
                <a:latin typeface="Times" charset="0"/>
                <a:ea typeface="ＭＳ Ｐゴシック" charset="0"/>
              </a:rPr>
              <a:t>But you can only collaborate with other students in the course</a:t>
            </a:r>
          </a:p>
          <a:p>
            <a:pPr lvl="1"/>
            <a:r>
              <a:rPr lang="en-US" dirty="0">
                <a:latin typeface="Times" charset="0"/>
                <a:ea typeface="ＭＳ Ｐゴシック" charset="0"/>
              </a:rPr>
              <a:t>Every line of code handed in must be written exclusively by team members themselves, and </a:t>
            </a:r>
          </a:p>
          <a:p>
            <a:pPr lvl="1"/>
            <a:r>
              <a:rPr lang="en-US" dirty="0">
                <a:latin typeface="Times" charset="0"/>
                <a:ea typeface="ＭＳ Ｐゴシック" charset="0"/>
              </a:rPr>
              <a:t>All collaborators must be acknowledged </a:t>
            </a:r>
            <a:r>
              <a:rPr lang="en-US">
                <a:latin typeface="Times" charset="0"/>
                <a:ea typeface="ＭＳ Ｐゴシック" charset="0"/>
              </a:rPr>
              <a:t>in writing (and part of the team)</a:t>
            </a:r>
            <a:endParaRPr lang="en-US" sz="1600" dirty="0">
              <a:latin typeface="Times" charset="0"/>
              <a:ea typeface="ＭＳ Ｐゴシック" charset="0"/>
            </a:endParaRPr>
          </a:p>
          <a:p>
            <a:r>
              <a:rPr lang="en-US" dirty="0">
                <a:latin typeface="Times" charset="0"/>
              </a:rPr>
              <a:t>Use of the Internet</a:t>
            </a:r>
          </a:p>
          <a:p>
            <a:pPr lvl="1"/>
            <a:r>
              <a:rPr lang="en-US" dirty="0">
                <a:latin typeface="Times" charset="0"/>
                <a:ea typeface="ＭＳ Ｐゴシック" charset="0"/>
              </a:rPr>
              <a:t>Using code from the Internet in any form is not allowed</a:t>
            </a:r>
          </a:p>
          <a:p>
            <a:pPr lvl="1"/>
            <a:r>
              <a:rPr lang="en-US" dirty="0">
                <a:latin typeface="Times" charset="0"/>
                <a:ea typeface="ＭＳ Ｐゴシック" charset="0"/>
              </a:rPr>
              <a:t>Websites may be consulted for reference (</a:t>
            </a:r>
            <a:r>
              <a:rPr lang="en-US" i="1" dirty="0">
                <a:latin typeface="Times" charset="0"/>
                <a:ea typeface="ＭＳ Ｐゴシック" charset="0"/>
              </a:rPr>
              <a:t>e.g.</a:t>
            </a:r>
            <a:r>
              <a:rPr lang="en-US" dirty="0">
                <a:latin typeface="Times" charset="0"/>
                <a:ea typeface="ＭＳ Ｐゴシック" charset="0"/>
              </a:rPr>
              <a:t>, to learn how a system call works)</a:t>
            </a:r>
          </a:p>
          <a:p>
            <a:pPr lvl="1"/>
            <a:r>
              <a:rPr lang="en-US" dirty="0">
                <a:latin typeface="Times" charset="0"/>
                <a:ea typeface="ＭＳ Ｐゴシック" charset="0"/>
              </a:rPr>
              <a:t>But all such websites used or relied on must be listed as a reference in a header comment in your program</a:t>
            </a:r>
          </a:p>
          <a:p>
            <a:pPr lvl="1"/>
            <a:r>
              <a:rPr lang="en-US" i="1" dirty="0">
                <a:latin typeface="Times" charset="0"/>
                <a:ea typeface="ＭＳ Ｐゴシック" charset="0"/>
              </a:rPr>
              <a:t>Warning: Sample code found on the Internet rarely helps the student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908720"/>
            <a:ext cx="9144000" cy="576064"/>
          </a:xfrm>
        </p:spPr>
        <p:txBody>
          <a:bodyPr>
            <a:normAutofit fontScale="90000"/>
          </a:bodyPr>
          <a:lstStyle/>
          <a:p>
            <a:r>
              <a:rPr lang="en-US" dirty="0"/>
              <a:t>Honor Code: Acceptable and Unacceptable Collaboration</a:t>
            </a:r>
          </a:p>
        </p:txBody>
      </p:sp>
    </p:spTree>
    <p:extLst>
      <p:ext uri="{BB962C8B-B14F-4D97-AF65-F5344CB8AC3E}">
        <p14:creationId xmlns:p14="http://schemas.microsoft.com/office/powerpoint/2010/main" val="2647790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/>
              <a:t>struct</a:t>
            </a:r>
            <a:r>
              <a:rPr lang="en-US" dirty="0"/>
              <a:t> – C</a:t>
            </a:r>
            <a:r>
              <a:rPr lang="en-US" dirty="0">
                <a:latin typeface="Arial"/>
              </a:rPr>
              <a:t>’</a:t>
            </a:r>
            <a:r>
              <a:rPr lang="en-US" dirty="0"/>
              <a:t>s object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typedef</a:t>
            </a:r>
            <a:r>
              <a:rPr lang="en-US" dirty="0"/>
              <a:t> </a:t>
            </a:r>
            <a:r>
              <a:rPr lang="en-US" dirty="0" err="1"/>
              <a:t>struct</a:t>
            </a:r>
            <a:r>
              <a:rPr lang="en-US" dirty="0"/>
              <a:t> foo {</a:t>
            </a:r>
          </a:p>
          <a:p>
            <a:pPr>
              <a:buFont typeface="Wingdings" charset="0"/>
              <a:buNone/>
            </a:pPr>
            <a:r>
              <a:rPr lang="en-US" dirty="0"/>
              <a:t>         </a:t>
            </a:r>
            <a:r>
              <a:rPr lang="en-US" dirty="0" err="1"/>
              <a:t>int</a:t>
            </a:r>
            <a:r>
              <a:rPr lang="en-US" dirty="0"/>
              <a:t> a;</a:t>
            </a:r>
          </a:p>
          <a:p>
            <a:pPr>
              <a:buFont typeface="Wingdings" charset="0"/>
              <a:buNone/>
            </a:pPr>
            <a:r>
              <a:rPr lang="en-US" dirty="0"/>
              <a:t>         void *b;</a:t>
            </a:r>
          </a:p>
          <a:p>
            <a:pPr>
              <a:buFont typeface="Wingdings" charset="0"/>
              <a:buNone/>
            </a:pPr>
            <a:r>
              <a:rPr lang="en-US" dirty="0"/>
              <a:t>         void (*op)(</a:t>
            </a:r>
            <a:r>
              <a:rPr lang="en-US" dirty="0" err="1"/>
              <a:t>int</a:t>
            </a:r>
            <a:r>
              <a:rPr lang="en-US" dirty="0"/>
              <a:t> c);  // function pointer</a:t>
            </a:r>
          </a:p>
          <a:p>
            <a:pPr>
              <a:buFont typeface="Wingdings" charset="0"/>
              <a:buNone/>
            </a:pPr>
            <a:r>
              <a:rPr lang="en-US" dirty="0"/>
              <a:t>    } </a:t>
            </a:r>
            <a:r>
              <a:rPr lang="en-US" dirty="0" err="1"/>
              <a:t>foo_t</a:t>
            </a:r>
            <a:r>
              <a:rPr lang="en-US" dirty="0"/>
              <a:t>;      // &lt;------type declaration</a:t>
            </a:r>
          </a:p>
          <a:p>
            <a:r>
              <a:rPr lang="en-US" dirty="0"/>
              <a:t>Actual contiguous memory</a:t>
            </a:r>
          </a:p>
          <a:p>
            <a:r>
              <a:rPr lang="en-US" dirty="0"/>
              <a:t>Includes data and function pointers</a:t>
            </a:r>
          </a:p>
        </p:txBody>
      </p:sp>
    </p:spTree>
    <p:extLst>
      <p:ext uri="{BB962C8B-B14F-4D97-AF65-F5344CB8AC3E}">
        <p14:creationId xmlns:p14="http://schemas.microsoft.com/office/powerpoint/2010/main" val="34330652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Pointers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9"/>
            <a:ext cx="4906888" cy="4896544"/>
          </a:xfrm>
        </p:spPr>
        <p:txBody>
          <a:bodyPr>
            <a:normAutofit/>
          </a:bodyPr>
          <a:lstStyle/>
          <a:p>
            <a:r>
              <a:rPr lang="en-US" dirty="0"/>
              <a:t>Memory placement explicit (heap vs. stack)</a:t>
            </a:r>
          </a:p>
          <a:p>
            <a:r>
              <a:rPr lang="en-US" dirty="0"/>
              <a:t>Two syntaxes (dot, arrow)</a:t>
            </a:r>
          </a:p>
          <a:p>
            <a:pPr marL="0" indent="0">
              <a:buNone/>
            </a:pPr>
            <a:r>
              <a:rPr lang="en-US" sz="2000" dirty="0" err="1"/>
              <a:t>int</a:t>
            </a:r>
            <a:r>
              <a:rPr lang="en-US" sz="2000" dirty="0"/>
              <a:t> main {</a:t>
            </a:r>
          </a:p>
          <a:p>
            <a:pPr marL="0" indent="0">
              <a:buNone/>
            </a:pPr>
            <a:r>
              <a:rPr lang="en-US" sz="2000" dirty="0"/>
              <a:t>	</a:t>
            </a:r>
            <a:r>
              <a:rPr lang="en-US" sz="2000" dirty="0" err="1"/>
              <a:t>struct</a:t>
            </a:r>
            <a:r>
              <a:rPr lang="en-US" sz="2000" dirty="0"/>
              <a:t> foo f;</a:t>
            </a:r>
          </a:p>
          <a:p>
            <a:pPr marL="0" indent="0">
              <a:buNone/>
            </a:pPr>
            <a:r>
              <a:rPr lang="en-US" sz="2000" dirty="0"/>
              <a:t>	</a:t>
            </a:r>
            <a:r>
              <a:rPr lang="en-US" sz="2000" dirty="0" err="1"/>
              <a:t>struct</a:t>
            </a:r>
            <a:r>
              <a:rPr lang="en-US" sz="2000" dirty="0"/>
              <a:t> foo *</a:t>
            </a:r>
            <a:r>
              <a:rPr lang="en-US" sz="2000" dirty="0" err="1"/>
              <a:t>fp</a:t>
            </a:r>
            <a:r>
              <a:rPr lang="en-US" sz="2000" dirty="0"/>
              <a:t> = &amp;f;</a:t>
            </a:r>
          </a:p>
          <a:p>
            <a:pPr marL="0" indent="0">
              <a:buNone/>
            </a:pPr>
            <a:r>
              <a:rPr lang="en-US" sz="2000" dirty="0"/>
              <a:t>	</a:t>
            </a:r>
            <a:r>
              <a:rPr lang="en-US" sz="2000" dirty="0" err="1"/>
              <a:t>f.a</a:t>
            </a:r>
            <a:r>
              <a:rPr lang="en-US" sz="2000" dirty="0"/>
              <a:t> = 32; // dot: access object directly</a:t>
            </a:r>
          </a:p>
          <a:p>
            <a:pPr marL="0" indent="0">
              <a:buNone/>
            </a:pPr>
            <a:r>
              <a:rPr lang="en-US" sz="2000" dirty="0"/>
              <a:t>	</a:t>
            </a:r>
            <a:r>
              <a:rPr lang="en-US" sz="2000" dirty="0" err="1"/>
              <a:t>fp</a:t>
            </a:r>
            <a:r>
              <a:rPr lang="en-US" sz="2000" dirty="0"/>
              <a:t>-&gt;a = 33; // arrow: follow a pointer</a:t>
            </a:r>
          </a:p>
          <a:p>
            <a:pPr marL="0" indent="0">
              <a:buNone/>
            </a:pPr>
            <a:r>
              <a:rPr lang="en-US" sz="2000" dirty="0"/>
              <a:t>	</a:t>
            </a:r>
            <a:r>
              <a:rPr lang="en-US" sz="2000" dirty="0" err="1"/>
              <a:t>fp</a:t>
            </a:r>
            <a:r>
              <a:rPr lang="en-US" sz="2000" dirty="0"/>
              <a:t> = </a:t>
            </a:r>
            <a:r>
              <a:rPr lang="en-US" sz="2000" dirty="0" err="1"/>
              <a:t>malloc</a:t>
            </a:r>
            <a:r>
              <a:rPr lang="en-US" sz="2000" dirty="0"/>
              <a:t>(</a:t>
            </a:r>
            <a:r>
              <a:rPr lang="en-US" sz="2000" dirty="0" err="1"/>
              <a:t>sizeof</a:t>
            </a:r>
            <a:r>
              <a:rPr lang="en-US" sz="2000" dirty="0"/>
              <a:t>(</a:t>
            </a:r>
            <a:r>
              <a:rPr lang="en-US" sz="2000" dirty="0" err="1"/>
              <a:t>struct</a:t>
            </a:r>
            <a:r>
              <a:rPr lang="en-US" sz="2000" dirty="0"/>
              <a:t> foo));</a:t>
            </a:r>
          </a:p>
          <a:p>
            <a:pPr marL="0" indent="0">
              <a:buNone/>
            </a:pPr>
            <a:r>
              <a:rPr lang="en-US" sz="2000" dirty="0"/>
              <a:t>	</a:t>
            </a:r>
            <a:r>
              <a:rPr lang="en-US" sz="2000" dirty="0" err="1"/>
              <a:t>fp</a:t>
            </a:r>
            <a:r>
              <a:rPr lang="en-US" sz="2000" dirty="0"/>
              <a:t>-&gt;a = 34;</a:t>
            </a:r>
          </a:p>
          <a:p>
            <a:pPr marL="0" indent="0">
              <a:buNone/>
            </a:pPr>
            <a:r>
              <a:rPr lang="is-IS" sz="2000" dirty="0"/>
              <a:t>	…</a:t>
            </a:r>
            <a:endParaRPr lang="en-US" sz="2000" dirty="0"/>
          </a:p>
          <a:p>
            <a:pPr marL="0" indent="0">
              <a:buNone/>
            </a:pPr>
            <a:r>
              <a:rPr lang="en-US" sz="2000" dirty="0"/>
              <a:t>}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5652120" y="1844824"/>
            <a:ext cx="1368152" cy="252028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724128" y="1380612"/>
            <a:ext cx="787203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/>
              <a:t>Stack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899597" y="1383487"/>
            <a:ext cx="784189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/>
              <a:t>Heap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652120" y="1844824"/>
            <a:ext cx="7168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main:</a:t>
            </a:r>
          </a:p>
        </p:txBody>
      </p:sp>
      <p:sp>
        <p:nvSpPr>
          <p:cNvPr id="9" name="Rectangle 8"/>
          <p:cNvSpPr/>
          <p:nvPr/>
        </p:nvSpPr>
        <p:spPr>
          <a:xfrm>
            <a:off x="5724127" y="2214155"/>
            <a:ext cx="1292927" cy="114283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>
                <a:solidFill>
                  <a:schemeClr val="tx1"/>
                </a:solidFill>
              </a:rPr>
              <a:t>f:</a:t>
            </a:r>
          </a:p>
          <a:p>
            <a:r>
              <a:rPr lang="en-US" dirty="0">
                <a:solidFill>
                  <a:schemeClr val="tx1"/>
                </a:solidFill>
              </a:rPr>
              <a:t> a = 0;</a:t>
            </a:r>
          </a:p>
          <a:p>
            <a:r>
              <a:rPr lang="en-US" dirty="0">
                <a:solidFill>
                  <a:schemeClr val="tx1"/>
                </a:solidFill>
              </a:rPr>
              <a:t> b = NULL;</a:t>
            </a:r>
          </a:p>
          <a:p>
            <a:r>
              <a:rPr lang="en-US" dirty="0">
                <a:solidFill>
                  <a:schemeClr val="tx1"/>
                </a:solidFill>
              </a:rPr>
              <a:t> op = NULL;</a:t>
            </a:r>
          </a:p>
        </p:txBody>
      </p:sp>
      <p:sp>
        <p:nvSpPr>
          <p:cNvPr id="11" name="Rectangle 10"/>
          <p:cNvSpPr/>
          <p:nvPr/>
        </p:nvSpPr>
        <p:spPr>
          <a:xfrm>
            <a:off x="7620000" y="2214675"/>
            <a:ext cx="1292927" cy="114283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err="1">
                <a:solidFill>
                  <a:schemeClr val="tx1"/>
                </a:solidFill>
              </a:rPr>
              <a:t>struct</a:t>
            </a:r>
            <a:r>
              <a:rPr lang="en-US" dirty="0">
                <a:solidFill>
                  <a:schemeClr val="tx1"/>
                </a:solidFill>
              </a:rPr>
              <a:t> foo:</a:t>
            </a:r>
          </a:p>
          <a:p>
            <a:r>
              <a:rPr lang="en-US" dirty="0">
                <a:solidFill>
                  <a:schemeClr val="tx1"/>
                </a:solidFill>
              </a:rPr>
              <a:t> a = 0;</a:t>
            </a:r>
          </a:p>
          <a:p>
            <a:r>
              <a:rPr lang="en-US" dirty="0">
                <a:solidFill>
                  <a:schemeClr val="tx1"/>
                </a:solidFill>
              </a:rPr>
              <a:t> b = NULL;</a:t>
            </a:r>
          </a:p>
          <a:p>
            <a:r>
              <a:rPr lang="en-US" dirty="0">
                <a:solidFill>
                  <a:schemeClr val="tx1"/>
                </a:solidFill>
              </a:rPr>
              <a:t> op = NULL;</a:t>
            </a:r>
          </a:p>
        </p:txBody>
      </p:sp>
      <p:sp>
        <p:nvSpPr>
          <p:cNvPr id="12" name="Rectangle 11"/>
          <p:cNvSpPr/>
          <p:nvPr/>
        </p:nvSpPr>
        <p:spPr>
          <a:xfrm>
            <a:off x="5724127" y="3429000"/>
            <a:ext cx="1292927" cy="28803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err="1">
                <a:solidFill>
                  <a:schemeClr val="tx1"/>
                </a:solidFill>
              </a:rPr>
              <a:t>fp</a:t>
            </a:r>
            <a:r>
              <a:rPr lang="en-US" dirty="0">
                <a:solidFill>
                  <a:schemeClr val="tx1"/>
                </a:solidFill>
              </a:rPr>
              <a:t>: </a:t>
            </a:r>
          </a:p>
        </p:txBody>
      </p:sp>
      <p:sp>
        <p:nvSpPr>
          <p:cNvPr id="13" name="Right Arrow 12"/>
          <p:cNvSpPr/>
          <p:nvPr/>
        </p:nvSpPr>
        <p:spPr>
          <a:xfrm>
            <a:off x="453982" y="3164483"/>
            <a:ext cx="864096" cy="43204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PC</a:t>
            </a:r>
          </a:p>
        </p:txBody>
      </p:sp>
      <p:sp>
        <p:nvSpPr>
          <p:cNvPr id="18" name="Freeform 17"/>
          <p:cNvSpPr/>
          <p:nvPr/>
        </p:nvSpPr>
        <p:spPr>
          <a:xfrm>
            <a:off x="6482687" y="2275756"/>
            <a:ext cx="968991" cy="1314405"/>
          </a:xfrm>
          <a:custGeom>
            <a:avLst/>
            <a:gdLst>
              <a:gd name="connsiteX0" fmla="*/ 0 w 968991"/>
              <a:gd name="connsiteY0" fmla="*/ 1299957 h 1314405"/>
              <a:gd name="connsiteX1" fmla="*/ 54591 w 968991"/>
              <a:gd name="connsiteY1" fmla="*/ 1313605 h 1314405"/>
              <a:gd name="connsiteX2" fmla="*/ 668740 w 968991"/>
              <a:gd name="connsiteY2" fmla="*/ 1286310 h 1314405"/>
              <a:gd name="connsiteX3" fmla="*/ 777922 w 968991"/>
              <a:gd name="connsiteY3" fmla="*/ 1231719 h 1314405"/>
              <a:gd name="connsiteX4" fmla="*/ 859809 w 968991"/>
              <a:gd name="connsiteY4" fmla="*/ 1177128 h 1314405"/>
              <a:gd name="connsiteX5" fmla="*/ 887104 w 968991"/>
              <a:gd name="connsiteY5" fmla="*/ 1095241 h 1314405"/>
              <a:gd name="connsiteX6" fmla="*/ 955343 w 968991"/>
              <a:gd name="connsiteY6" fmla="*/ 1013354 h 1314405"/>
              <a:gd name="connsiteX7" fmla="*/ 968991 w 968991"/>
              <a:gd name="connsiteY7" fmla="*/ 972411 h 1314405"/>
              <a:gd name="connsiteX8" fmla="*/ 955343 w 968991"/>
              <a:gd name="connsiteY8" fmla="*/ 249080 h 1314405"/>
              <a:gd name="connsiteX9" fmla="*/ 941695 w 968991"/>
              <a:gd name="connsiteY9" fmla="*/ 194489 h 1314405"/>
              <a:gd name="connsiteX10" fmla="*/ 900752 w 968991"/>
              <a:gd name="connsiteY10" fmla="*/ 112602 h 1314405"/>
              <a:gd name="connsiteX11" fmla="*/ 859809 w 968991"/>
              <a:gd name="connsiteY11" fmla="*/ 85307 h 1314405"/>
              <a:gd name="connsiteX12" fmla="*/ 777922 w 968991"/>
              <a:gd name="connsiteY12" fmla="*/ 30716 h 1314405"/>
              <a:gd name="connsiteX13" fmla="*/ 641444 w 968991"/>
              <a:gd name="connsiteY13" fmla="*/ 3420 h 13144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968991" h="1314405">
                <a:moveTo>
                  <a:pt x="0" y="1299957"/>
                </a:moveTo>
                <a:cubicBezTo>
                  <a:pt x="18197" y="1304506"/>
                  <a:pt x="35834" y="1313605"/>
                  <a:pt x="54591" y="1313605"/>
                </a:cubicBezTo>
                <a:cubicBezTo>
                  <a:pt x="503898" y="1313605"/>
                  <a:pt x="420886" y="1321716"/>
                  <a:pt x="668740" y="1286310"/>
                </a:cubicBezTo>
                <a:cubicBezTo>
                  <a:pt x="831294" y="1164392"/>
                  <a:pt x="624610" y="1308374"/>
                  <a:pt x="777922" y="1231719"/>
                </a:cubicBezTo>
                <a:cubicBezTo>
                  <a:pt x="807264" y="1217048"/>
                  <a:pt x="859809" y="1177128"/>
                  <a:pt x="859809" y="1177128"/>
                </a:cubicBezTo>
                <a:cubicBezTo>
                  <a:pt x="868907" y="1149832"/>
                  <a:pt x="866759" y="1115586"/>
                  <a:pt x="887104" y="1095241"/>
                </a:cubicBezTo>
                <a:cubicBezTo>
                  <a:pt x="917288" y="1065057"/>
                  <a:pt x="936341" y="1051357"/>
                  <a:pt x="955343" y="1013354"/>
                </a:cubicBezTo>
                <a:cubicBezTo>
                  <a:pt x="961777" y="1000487"/>
                  <a:pt x="964442" y="986059"/>
                  <a:pt x="968991" y="972411"/>
                </a:cubicBezTo>
                <a:cubicBezTo>
                  <a:pt x="964442" y="731301"/>
                  <a:pt x="963799" y="490085"/>
                  <a:pt x="955343" y="249080"/>
                </a:cubicBezTo>
                <a:cubicBezTo>
                  <a:pt x="954685" y="230334"/>
                  <a:pt x="946848" y="212524"/>
                  <a:pt x="941695" y="194489"/>
                </a:cubicBezTo>
                <a:cubicBezTo>
                  <a:pt x="932815" y="163409"/>
                  <a:pt x="924677" y="136527"/>
                  <a:pt x="900752" y="112602"/>
                </a:cubicBezTo>
                <a:cubicBezTo>
                  <a:pt x="889154" y="101004"/>
                  <a:pt x="872410" y="95808"/>
                  <a:pt x="859809" y="85307"/>
                </a:cubicBezTo>
                <a:cubicBezTo>
                  <a:pt x="791654" y="28511"/>
                  <a:pt x="849875" y="54699"/>
                  <a:pt x="777922" y="30716"/>
                </a:cubicBezTo>
                <a:cubicBezTo>
                  <a:pt x="710483" y="-14245"/>
                  <a:pt x="753382" y="3420"/>
                  <a:pt x="641444" y="3420"/>
                </a:cubicBezTo>
              </a:path>
            </a:pathLst>
          </a:custGeom>
          <a:noFill/>
          <a:ln w="3810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5725184" y="2199781"/>
            <a:ext cx="1292927" cy="114283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>
                <a:solidFill>
                  <a:schemeClr val="tx1"/>
                </a:solidFill>
              </a:rPr>
              <a:t>f:</a:t>
            </a:r>
          </a:p>
          <a:p>
            <a:r>
              <a:rPr lang="en-US" u="sng" dirty="0">
                <a:solidFill>
                  <a:schemeClr val="tx1"/>
                </a:solidFill>
              </a:rPr>
              <a:t> a = 32;</a:t>
            </a:r>
          </a:p>
          <a:p>
            <a:r>
              <a:rPr lang="en-US" dirty="0">
                <a:solidFill>
                  <a:schemeClr val="tx1"/>
                </a:solidFill>
              </a:rPr>
              <a:t> b = NULL;</a:t>
            </a:r>
          </a:p>
          <a:p>
            <a:r>
              <a:rPr lang="en-US" dirty="0">
                <a:solidFill>
                  <a:schemeClr val="tx1"/>
                </a:solidFill>
              </a:rPr>
              <a:t> op = NULL;</a:t>
            </a:r>
          </a:p>
        </p:txBody>
      </p:sp>
      <p:sp>
        <p:nvSpPr>
          <p:cNvPr id="22" name="Rectangle 21"/>
          <p:cNvSpPr/>
          <p:nvPr/>
        </p:nvSpPr>
        <p:spPr>
          <a:xfrm>
            <a:off x="5724923" y="2199780"/>
            <a:ext cx="1292927" cy="114283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>
                <a:solidFill>
                  <a:schemeClr val="tx1"/>
                </a:solidFill>
              </a:rPr>
              <a:t>f:</a:t>
            </a:r>
          </a:p>
          <a:p>
            <a:r>
              <a:rPr lang="en-US" u="sng" dirty="0">
                <a:solidFill>
                  <a:schemeClr val="tx1"/>
                </a:solidFill>
              </a:rPr>
              <a:t> a = 33;</a:t>
            </a:r>
          </a:p>
          <a:p>
            <a:r>
              <a:rPr lang="en-US" dirty="0">
                <a:solidFill>
                  <a:schemeClr val="tx1"/>
                </a:solidFill>
              </a:rPr>
              <a:t> b = NULL;</a:t>
            </a:r>
          </a:p>
          <a:p>
            <a:r>
              <a:rPr lang="en-US" dirty="0">
                <a:solidFill>
                  <a:schemeClr val="tx1"/>
                </a:solidFill>
              </a:rPr>
              <a:t> op = NULL;</a:t>
            </a:r>
          </a:p>
        </p:txBody>
      </p:sp>
      <p:sp>
        <p:nvSpPr>
          <p:cNvPr id="23" name="Rectangle 22"/>
          <p:cNvSpPr/>
          <p:nvPr/>
        </p:nvSpPr>
        <p:spPr>
          <a:xfrm>
            <a:off x="7601867" y="2209509"/>
            <a:ext cx="1292927" cy="114283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err="1">
                <a:solidFill>
                  <a:schemeClr val="tx1"/>
                </a:solidFill>
              </a:rPr>
              <a:t>struct</a:t>
            </a:r>
            <a:r>
              <a:rPr lang="en-US" dirty="0">
                <a:solidFill>
                  <a:schemeClr val="tx1"/>
                </a:solidFill>
              </a:rPr>
              <a:t> foo:</a:t>
            </a:r>
          </a:p>
          <a:p>
            <a:r>
              <a:rPr lang="en-US" u="sng" dirty="0">
                <a:solidFill>
                  <a:schemeClr val="tx1"/>
                </a:solidFill>
              </a:rPr>
              <a:t> a = 34;</a:t>
            </a:r>
          </a:p>
          <a:p>
            <a:r>
              <a:rPr lang="en-US" dirty="0">
                <a:solidFill>
                  <a:schemeClr val="tx1"/>
                </a:solidFill>
              </a:rPr>
              <a:t> b = NULL;</a:t>
            </a:r>
          </a:p>
          <a:p>
            <a:r>
              <a:rPr lang="en-US" dirty="0">
                <a:solidFill>
                  <a:schemeClr val="tx1"/>
                </a:solidFill>
              </a:rPr>
              <a:t> op = NULL;</a:t>
            </a:r>
          </a:p>
        </p:txBody>
      </p:sp>
      <p:cxnSp>
        <p:nvCxnSpPr>
          <p:cNvPr id="20" name="Straight Arrow Connector 19"/>
          <p:cNvCxnSpPr/>
          <p:nvPr/>
        </p:nvCxnSpPr>
        <p:spPr>
          <a:xfrm flipV="1">
            <a:off x="6482687" y="2420888"/>
            <a:ext cx="1137313" cy="1169273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angle 25"/>
          <p:cNvSpPr/>
          <p:nvPr/>
        </p:nvSpPr>
        <p:spPr>
          <a:xfrm>
            <a:off x="6732240" y="4720060"/>
            <a:ext cx="2304256" cy="1477328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dirty="0" err="1"/>
              <a:t>struct</a:t>
            </a:r>
            <a:r>
              <a:rPr lang="en-US" dirty="0"/>
              <a:t> foo {</a:t>
            </a:r>
          </a:p>
          <a:p>
            <a:pPr>
              <a:buFont typeface="Wingdings" charset="0"/>
              <a:buNone/>
            </a:pPr>
            <a:r>
              <a:rPr lang="en-US" dirty="0"/>
              <a:t>         </a:t>
            </a:r>
            <a:r>
              <a:rPr lang="en-US" dirty="0" err="1"/>
              <a:t>int</a:t>
            </a:r>
            <a:r>
              <a:rPr lang="en-US" dirty="0"/>
              <a:t> a;</a:t>
            </a:r>
          </a:p>
          <a:p>
            <a:pPr>
              <a:buFont typeface="Wingdings" charset="0"/>
              <a:buNone/>
            </a:pPr>
            <a:r>
              <a:rPr lang="en-US" dirty="0"/>
              <a:t>         void *b;</a:t>
            </a:r>
          </a:p>
          <a:p>
            <a:pPr>
              <a:buFont typeface="Wingdings" charset="0"/>
              <a:buNone/>
            </a:pPr>
            <a:r>
              <a:rPr lang="en-US" dirty="0"/>
              <a:t>         void (*op)(</a:t>
            </a:r>
            <a:r>
              <a:rPr lang="en-US" dirty="0" err="1"/>
              <a:t>int</a:t>
            </a:r>
            <a:r>
              <a:rPr lang="en-US" dirty="0"/>
              <a:t> c);  </a:t>
            </a:r>
          </a:p>
          <a:p>
            <a:pPr>
              <a:buFont typeface="Wingdings" charset="0"/>
              <a:buNone/>
            </a:pPr>
            <a:r>
              <a:rPr lang="en-US" dirty="0"/>
              <a:t>}</a:t>
            </a:r>
          </a:p>
        </p:txBody>
      </p:sp>
      <p:sp>
        <p:nvSpPr>
          <p:cNvPr id="27" name="Rectangular Callout 26"/>
          <p:cNvSpPr/>
          <p:nvPr/>
        </p:nvSpPr>
        <p:spPr>
          <a:xfrm>
            <a:off x="3743908" y="2420888"/>
            <a:ext cx="1656183" cy="874264"/>
          </a:xfrm>
          <a:prstGeom prst="wedgeRectCallout">
            <a:avLst>
              <a:gd name="adj1" fmla="val -81884"/>
              <a:gd name="adj2" fmla="val 8323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Ampersand:</a:t>
            </a:r>
          </a:p>
          <a:p>
            <a:pPr algn="ctr"/>
            <a:r>
              <a:rPr lang="en-US" dirty="0"/>
              <a:t>Address of f</a:t>
            </a:r>
          </a:p>
        </p:txBody>
      </p:sp>
    </p:spTree>
    <p:extLst>
      <p:ext uri="{BB962C8B-B14F-4D97-AF65-F5344CB8AC3E}">
        <p14:creationId xmlns:p14="http://schemas.microsoft.com/office/powerpoint/2010/main" val="9605299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642 -0.00324 L -0.00642 0.04908 " pathEditMode="relative" ptsTypes="AA">
                                      <p:cBhvr>
                                        <p:cTn id="6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642 0.04908 L -0.00642 0.10162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61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0" presetClass="path" presetSubtype="0" accel="50000" decel="5000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642 0.10162 L -0.00642 0.16459 " pathEditMode="relative" rAng="0" ptsTypes="AA">
                                      <p:cBhvr>
                                        <p:cTn id="23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314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0" presetClass="path" presetSubtype="0" accel="50000" decel="5000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642 0.16459 L -0.00642 0.20672 " pathEditMode="relative" rAng="0" ptsTypes="AA">
                                      <p:cBhvr>
                                        <p:cTn id="30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10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000"/>
                            </p:stCondLst>
                            <p:childTnLst>
                              <p:par>
                                <p:cTn id="3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000"/>
                            </p:stCondLst>
                            <p:childTnLst>
                              <p:par>
                                <p:cTn id="35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2000"/>
                            </p:stCondLst>
                            <p:childTnLst>
                              <p:par>
                                <p:cTn id="3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0" presetClass="path" presetSubtype="0" accel="50000" decel="50000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642 0.20672 L -0.00642 0.25926 " pathEditMode="relative" rAng="0" ptsTypes="AA">
                                      <p:cBhvr>
                                        <p:cTn id="43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61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2000"/>
                            </p:stCondLst>
                            <p:childTnLst>
                              <p:par>
                                <p:cTn id="4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3" grpId="0" animBg="1"/>
      <p:bldP spid="13" grpId="1" animBg="1"/>
      <p:bldP spid="13" grpId="2" animBg="1"/>
      <p:bldP spid="13" grpId="3" animBg="1"/>
      <p:bldP spid="13" grpId="4" animBg="1"/>
      <p:bldP spid="18" grpId="0" animBg="1"/>
      <p:bldP spid="18" grpId="1" animBg="1"/>
      <p:bldP spid="21" grpId="0" animBg="1"/>
      <p:bldP spid="22" grpId="0" animBg="1"/>
      <p:bldP spid="23" grpId="0" animBg="1"/>
      <p:bldP spid="2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Function pointer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/>
              <a:t>fp</a:t>
            </a:r>
            <a:r>
              <a:rPr lang="en-US" dirty="0"/>
              <a:t>-&gt;op = operator;</a:t>
            </a:r>
          </a:p>
          <a:p>
            <a:pPr marL="0" indent="0">
              <a:buNone/>
            </a:pPr>
            <a:r>
              <a:rPr lang="en-US" dirty="0" err="1"/>
              <a:t>fp</a:t>
            </a:r>
            <a:r>
              <a:rPr lang="en-US" dirty="0"/>
              <a:t>-&gt;op(32); // Same as calling</a:t>
            </a:r>
          </a:p>
          <a:p>
            <a:pPr marL="0" indent="0">
              <a:buNone/>
            </a:pPr>
            <a:r>
              <a:rPr lang="en-US" dirty="0"/>
              <a:t>	       // operator(32);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450304" y="4727391"/>
            <a:ext cx="2304256" cy="1477328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dirty="0" err="1"/>
              <a:t>struct</a:t>
            </a:r>
            <a:r>
              <a:rPr lang="en-US" dirty="0"/>
              <a:t> foo {</a:t>
            </a:r>
          </a:p>
          <a:p>
            <a:pPr>
              <a:buFont typeface="Wingdings" charset="0"/>
              <a:buNone/>
            </a:pPr>
            <a:r>
              <a:rPr lang="en-US" dirty="0"/>
              <a:t>         </a:t>
            </a:r>
            <a:r>
              <a:rPr lang="en-US" dirty="0" err="1"/>
              <a:t>int</a:t>
            </a:r>
            <a:r>
              <a:rPr lang="en-US" dirty="0"/>
              <a:t> a;</a:t>
            </a:r>
          </a:p>
          <a:p>
            <a:pPr>
              <a:buFont typeface="Wingdings" charset="0"/>
              <a:buNone/>
            </a:pPr>
            <a:r>
              <a:rPr lang="en-US" dirty="0"/>
              <a:t>         void *b;</a:t>
            </a:r>
          </a:p>
          <a:p>
            <a:pPr>
              <a:buFont typeface="Wingdings" charset="0"/>
              <a:buNone/>
            </a:pPr>
            <a:r>
              <a:rPr lang="en-US" dirty="0"/>
              <a:t>         void (*op)(</a:t>
            </a:r>
            <a:r>
              <a:rPr lang="en-US" dirty="0" err="1"/>
              <a:t>int</a:t>
            </a:r>
            <a:r>
              <a:rPr lang="en-US" dirty="0"/>
              <a:t> c);  </a:t>
            </a:r>
          </a:p>
          <a:p>
            <a:pPr>
              <a:buFont typeface="Wingdings" charset="0"/>
              <a:buNone/>
            </a:pPr>
            <a:r>
              <a:rPr lang="en-US" dirty="0"/>
              <a:t>}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6884136" y="4437111"/>
            <a:ext cx="2157514" cy="212365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/>
              <a:t>Code in memory:</a:t>
            </a:r>
          </a:p>
          <a:p>
            <a:r>
              <a:rPr lang="en-US" sz="2200" dirty="0"/>
              <a:t>Main</a:t>
            </a:r>
          </a:p>
          <a:p>
            <a:r>
              <a:rPr lang="en-US" sz="2200" dirty="0"/>
              <a:t>    </a:t>
            </a:r>
            <a:r>
              <a:rPr lang="is-IS" sz="2200" dirty="0"/>
              <a:t>…</a:t>
            </a:r>
          </a:p>
          <a:p>
            <a:r>
              <a:rPr lang="en-US" sz="2200" dirty="0"/>
              <a:t>O</a:t>
            </a:r>
            <a:r>
              <a:rPr lang="is-IS" sz="2200" dirty="0"/>
              <a:t>perator:</a:t>
            </a:r>
          </a:p>
          <a:p>
            <a:r>
              <a:rPr lang="is-IS" sz="2200" dirty="0"/>
              <a:t>   ...</a:t>
            </a:r>
            <a:endParaRPr lang="en-US" sz="2200" dirty="0"/>
          </a:p>
          <a:p>
            <a:endParaRPr lang="en-US" sz="2200" dirty="0"/>
          </a:p>
        </p:txBody>
      </p:sp>
      <p:sp>
        <p:nvSpPr>
          <p:cNvPr id="19" name="Rectangle 18"/>
          <p:cNvSpPr/>
          <p:nvPr/>
        </p:nvSpPr>
        <p:spPr>
          <a:xfrm>
            <a:off x="5652120" y="1844824"/>
            <a:ext cx="1368152" cy="252028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724128" y="1380612"/>
            <a:ext cx="787203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/>
              <a:t>Stack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7899597" y="1383487"/>
            <a:ext cx="784189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/>
              <a:t>Heap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5652120" y="1844824"/>
            <a:ext cx="7168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main:</a:t>
            </a:r>
          </a:p>
        </p:txBody>
      </p:sp>
      <p:sp>
        <p:nvSpPr>
          <p:cNvPr id="23" name="Rectangle 22"/>
          <p:cNvSpPr/>
          <p:nvPr/>
        </p:nvSpPr>
        <p:spPr>
          <a:xfrm>
            <a:off x="5724127" y="2214155"/>
            <a:ext cx="1292927" cy="114283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>
                <a:solidFill>
                  <a:schemeClr val="tx1"/>
                </a:solidFill>
              </a:rPr>
              <a:t>f:</a:t>
            </a:r>
          </a:p>
          <a:p>
            <a:r>
              <a:rPr lang="en-US" dirty="0">
                <a:solidFill>
                  <a:schemeClr val="tx1"/>
                </a:solidFill>
              </a:rPr>
              <a:t> a = 0;</a:t>
            </a:r>
          </a:p>
          <a:p>
            <a:r>
              <a:rPr lang="en-US" dirty="0">
                <a:solidFill>
                  <a:schemeClr val="tx1"/>
                </a:solidFill>
              </a:rPr>
              <a:t> b = NULL;</a:t>
            </a:r>
          </a:p>
          <a:p>
            <a:r>
              <a:rPr lang="en-US" dirty="0">
                <a:solidFill>
                  <a:schemeClr val="tx1"/>
                </a:solidFill>
              </a:rPr>
              <a:t> op = NULL;</a:t>
            </a:r>
          </a:p>
        </p:txBody>
      </p:sp>
      <p:sp>
        <p:nvSpPr>
          <p:cNvPr id="25" name="Rectangle 24"/>
          <p:cNvSpPr/>
          <p:nvPr/>
        </p:nvSpPr>
        <p:spPr>
          <a:xfrm>
            <a:off x="5724127" y="3429000"/>
            <a:ext cx="1292927" cy="28803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err="1">
                <a:solidFill>
                  <a:schemeClr val="tx1"/>
                </a:solidFill>
              </a:rPr>
              <a:t>fp</a:t>
            </a:r>
            <a:r>
              <a:rPr lang="en-US" dirty="0">
                <a:solidFill>
                  <a:schemeClr val="tx1"/>
                </a:solidFill>
              </a:rPr>
              <a:t>: </a:t>
            </a:r>
          </a:p>
        </p:txBody>
      </p:sp>
      <p:sp>
        <p:nvSpPr>
          <p:cNvPr id="27" name="Rectangle 26"/>
          <p:cNvSpPr/>
          <p:nvPr/>
        </p:nvSpPr>
        <p:spPr>
          <a:xfrm>
            <a:off x="5725184" y="2199781"/>
            <a:ext cx="1292927" cy="114283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>
                <a:solidFill>
                  <a:schemeClr val="tx1"/>
                </a:solidFill>
              </a:rPr>
              <a:t>f:</a:t>
            </a:r>
          </a:p>
          <a:p>
            <a:r>
              <a:rPr lang="en-US" u="sng" dirty="0">
                <a:solidFill>
                  <a:schemeClr val="tx1"/>
                </a:solidFill>
              </a:rPr>
              <a:t> a = 32;</a:t>
            </a:r>
          </a:p>
          <a:p>
            <a:r>
              <a:rPr lang="en-US" dirty="0">
                <a:solidFill>
                  <a:schemeClr val="tx1"/>
                </a:solidFill>
              </a:rPr>
              <a:t> b = NULL;</a:t>
            </a:r>
          </a:p>
          <a:p>
            <a:r>
              <a:rPr lang="en-US" dirty="0">
                <a:solidFill>
                  <a:schemeClr val="tx1"/>
                </a:solidFill>
              </a:rPr>
              <a:t> op = NULL;</a:t>
            </a:r>
          </a:p>
        </p:txBody>
      </p:sp>
      <p:sp>
        <p:nvSpPr>
          <p:cNvPr id="28" name="Rectangle 27"/>
          <p:cNvSpPr/>
          <p:nvPr/>
        </p:nvSpPr>
        <p:spPr>
          <a:xfrm>
            <a:off x="5724923" y="2199780"/>
            <a:ext cx="1292927" cy="114283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>
                <a:solidFill>
                  <a:schemeClr val="tx1"/>
                </a:solidFill>
              </a:rPr>
              <a:t>f:</a:t>
            </a:r>
          </a:p>
          <a:p>
            <a:r>
              <a:rPr lang="en-US" dirty="0">
                <a:solidFill>
                  <a:schemeClr val="tx1"/>
                </a:solidFill>
              </a:rPr>
              <a:t> a = 33;</a:t>
            </a:r>
          </a:p>
          <a:p>
            <a:r>
              <a:rPr lang="en-US" dirty="0">
                <a:solidFill>
                  <a:schemeClr val="tx1"/>
                </a:solidFill>
              </a:rPr>
              <a:t> b = NULL;</a:t>
            </a:r>
          </a:p>
          <a:p>
            <a:r>
              <a:rPr lang="en-US" dirty="0">
                <a:solidFill>
                  <a:schemeClr val="tx1"/>
                </a:solidFill>
              </a:rPr>
              <a:t> op = NULL;</a:t>
            </a:r>
          </a:p>
        </p:txBody>
      </p:sp>
      <p:sp>
        <p:nvSpPr>
          <p:cNvPr id="29" name="Rectangle 28"/>
          <p:cNvSpPr/>
          <p:nvPr/>
        </p:nvSpPr>
        <p:spPr>
          <a:xfrm>
            <a:off x="7645227" y="2281517"/>
            <a:ext cx="1292927" cy="114283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err="1">
                <a:solidFill>
                  <a:schemeClr val="tx1"/>
                </a:solidFill>
              </a:rPr>
              <a:t>struct</a:t>
            </a:r>
            <a:r>
              <a:rPr lang="en-US" dirty="0">
                <a:solidFill>
                  <a:schemeClr val="tx1"/>
                </a:solidFill>
              </a:rPr>
              <a:t> foo:</a:t>
            </a:r>
          </a:p>
          <a:p>
            <a:r>
              <a:rPr lang="en-US" dirty="0">
                <a:solidFill>
                  <a:schemeClr val="tx1"/>
                </a:solidFill>
              </a:rPr>
              <a:t> a = 34;</a:t>
            </a:r>
          </a:p>
          <a:p>
            <a:r>
              <a:rPr lang="en-US" dirty="0">
                <a:solidFill>
                  <a:schemeClr val="tx1"/>
                </a:solidFill>
              </a:rPr>
              <a:t> b = NULL;</a:t>
            </a:r>
          </a:p>
          <a:p>
            <a:r>
              <a:rPr lang="en-US" dirty="0">
                <a:solidFill>
                  <a:schemeClr val="tx1"/>
                </a:solidFill>
              </a:rPr>
              <a:t> op = NULL;</a:t>
            </a:r>
          </a:p>
        </p:txBody>
      </p:sp>
      <p:cxnSp>
        <p:nvCxnSpPr>
          <p:cNvPr id="30" name="Straight Arrow Connector 29"/>
          <p:cNvCxnSpPr/>
          <p:nvPr/>
        </p:nvCxnSpPr>
        <p:spPr>
          <a:xfrm flipV="1">
            <a:off x="6482687" y="2420888"/>
            <a:ext cx="1137313" cy="1169273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Rectangle 30"/>
          <p:cNvSpPr/>
          <p:nvPr/>
        </p:nvSpPr>
        <p:spPr>
          <a:xfrm>
            <a:off x="7642009" y="2303325"/>
            <a:ext cx="1292927" cy="114283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err="1">
                <a:solidFill>
                  <a:schemeClr val="tx1"/>
                </a:solidFill>
              </a:rPr>
              <a:t>struct</a:t>
            </a:r>
            <a:r>
              <a:rPr lang="en-US" dirty="0">
                <a:solidFill>
                  <a:schemeClr val="tx1"/>
                </a:solidFill>
              </a:rPr>
              <a:t> foo:</a:t>
            </a:r>
          </a:p>
          <a:p>
            <a:r>
              <a:rPr lang="en-US" dirty="0">
                <a:solidFill>
                  <a:schemeClr val="tx1"/>
                </a:solidFill>
              </a:rPr>
              <a:t> a = 34;</a:t>
            </a:r>
          </a:p>
          <a:p>
            <a:r>
              <a:rPr lang="en-US" dirty="0">
                <a:solidFill>
                  <a:schemeClr val="tx1"/>
                </a:solidFill>
              </a:rPr>
              <a:t> b = NULL;</a:t>
            </a:r>
          </a:p>
          <a:p>
            <a:r>
              <a:rPr lang="en-US" dirty="0">
                <a:solidFill>
                  <a:schemeClr val="tx1"/>
                </a:solidFill>
              </a:rPr>
              <a:t> op = </a:t>
            </a:r>
          </a:p>
        </p:txBody>
      </p:sp>
      <p:cxnSp>
        <p:nvCxnSpPr>
          <p:cNvPr id="33" name="Straight Arrow Connector 32"/>
          <p:cNvCxnSpPr/>
          <p:nvPr/>
        </p:nvCxnSpPr>
        <p:spPr>
          <a:xfrm flipH="1">
            <a:off x="7042281" y="3342617"/>
            <a:ext cx="1335222" cy="2174615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321437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More on Function Pointers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20000"/>
              </a:lnSpc>
            </a:pPr>
            <a:r>
              <a:rPr lang="en-US" sz="2800" dirty="0"/>
              <a:t>C allows function pointers to be used as members of a </a:t>
            </a:r>
            <a:r>
              <a:rPr lang="en-US" sz="2800" dirty="0" err="1"/>
              <a:t>struct</a:t>
            </a:r>
            <a:r>
              <a:rPr lang="en-US" sz="2800" dirty="0"/>
              <a:t> or passed as arguments to a function</a:t>
            </a:r>
          </a:p>
          <a:p>
            <a:pPr>
              <a:lnSpc>
                <a:spcPct val="80000"/>
              </a:lnSpc>
            </a:pPr>
            <a:r>
              <a:rPr lang="en-US" sz="2800" dirty="0"/>
              <a:t>Continuing the previous example:</a:t>
            </a:r>
          </a:p>
          <a:p>
            <a:pPr>
              <a:lnSpc>
                <a:spcPct val="80000"/>
              </a:lnSpc>
              <a:buFont typeface="Wingdings" charset="0"/>
              <a:buNone/>
            </a:pPr>
            <a:endParaRPr lang="en-US" sz="2800" dirty="0"/>
          </a:p>
          <a:p>
            <a:pPr>
              <a:lnSpc>
                <a:spcPct val="80000"/>
              </a:lnSpc>
              <a:buFont typeface="Wingdings" charset="0"/>
              <a:buNone/>
            </a:pPr>
            <a:r>
              <a:rPr lang="en-US" sz="2800" dirty="0"/>
              <a:t>void </a:t>
            </a:r>
            <a:r>
              <a:rPr lang="en-US" sz="2800" dirty="0" err="1"/>
              <a:t>myOp</a:t>
            </a:r>
            <a:r>
              <a:rPr lang="en-US" sz="2800" dirty="0"/>
              <a:t>(</a:t>
            </a:r>
            <a:r>
              <a:rPr lang="en-US" sz="2800" dirty="0" err="1"/>
              <a:t>int</a:t>
            </a:r>
            <a:r>
              <a:rPr lang="en-US" sz="2800" dirty="0"/>
              <a:t> c){ /*…*/ }</a:t>
            </a:r>
          </a:p>
          <a:p>
            <a:pPr>
              <a:lnSpc>
                <a:spcPct val="80000"/>
              </a:lnSpc>
              <a:buFont typeface="Wingdings" charset="0"/>
              <a:buNone/>
            </a:pPr>
            <a:r>
              <a:rPr lang="en-US" sz="2800" dirty="0"/>
              <a:t>/*…*/</a:t>
            </a:r>
          </a:p>
          <a:p>
            <a:pPr>
              <a:lnSpc>
                <a:spcPct val="80000"/>
              </a:lnSpc>
              <a:buFont typeface="Wingdings" charset="0"/>
              <a:buNone/>
            </a:pPr>
            <a:r>
              <a:rPr lang="en-US" sz="2800" dirty="0" err="1"/>
              <a:t>foo_t</a:t>
            </a:r>
            <a:r>
              <a:rPr lang="en-US" sz="2800" dirty="0"/>
              <a:t> *</a:t>
            </a:r>
            <a:r>
              <a:rPr lang="en-US" sz="2800" dirty="0" err="1"/>
              <a:t>myFoo</a:t>
            </a:r>
            <a:r>
              <a:rPr lang="en-US" sz="2800" dirty="0"/>
              <a:t> = </a:t>
            </a:r>
            <a:r>
              <a:rPr lang="en-US" sz="2800" dirty="0" err="1"/>
              <a:t>malloc</a:t>
            </a:r>
            <a:r>
              <a:rPr lang="en-US" sz="2800" dirty="0"/>
              <a:t>(</a:t>
            </a:r>
            <a:r>
              <a:rPr lang="en-US" sz="2800" dirty="0" err="1"/>
              <a:t>sizeof</a:t>
            </a:r>
            <a:r>
              <a:rPr lang="en-US" sz="2800" dirty="0"/>
              <a:t>(</a:t>
            </a:r>
            <a:r>
              <a:rPr lang="en-US" sz="2800" dirty="0" err="1"/>
              <a:t>foo_t</a:t>
            </a:r>
            <a:r>
              <a:rPr lang="en-US" sz="2800" dirty="0"/>
              <a:t>));</a:t>
            </a:r>
          </a:p>
          <a:p>
            <a:pPr>
              <a:lnSpc>
                <a:spcPct val="80000"/>
              </a:lnSpc>
              <a:buFont typeface="Wingdings" charset="0"/>
              <a:buNone/>
            </a:pPr>
            <a:r>
              <a:rPr lang="en-US" sz="2800" dirty="0" err="1"/>
              <a:t>myFoo</a:t>
            </a:r>
            <a:r>
              <a:rPr lang="en-US" sz="2800" dirty="0"/>
              <a:t>-&gt;op = </a:t>
            </a:r>
            <a:r>
              <a:rPr lang="en-US" sz="2800" dirty="0" err="1"/>
              <a:t>myOp</a:t>
            </a:r>
            <a:r>
              <a:rPr lang="en-US" sz="2800" dirty="0"/>
              <a:t>; // set pointer</a:t>
            </a:r>
          </a:p>
          <a:p>
            <a:pPr>
              <a:lnSpc>
                <a:spcPct val="80000"/>
              </a:lnSpc>
              <a:buFont typeface="Wingdings" charset="0"/>
              <a:buNone/>
            </a:pPr>
            <a:r>
              <a:rPr lang="en-US" sz="2800" dirty="0"/>
              <a:t>/*…*/</a:t>
            </a:r>
          </a:p>
          <a:p>
            <a:pPr>
              <a:lnSpc>
                <a:spcPct val="80000"/>
              </a:lnSpc>
              <a:buFont typeface="Wingdings" charset="0"/>
              <a:buNone/>
            </a:pPr>
            <a:r>
              <a:rPr lang="en-US" sz="2800" dirty="0" err="1"/>
              <a:t>myFoo</a:t>
            </a:r>
            <a:r>
              <a:rPr lang="en-US" sz="2800" dirty="0"/>
              <a:t>-&gt;op(5); // Actually calls </a:t>
            </a:r>
            <a:r>
              <a:rPr lang="en-US" sz="2800" dirty="0" err="1"/>
              <a:t>myop</a:t>
            </a:r>
            <a:endParaRPr lang="en-US" sz="2800" dirty="0"/>
          </a:p>
          <a:p>
            <a:pPr>
              <a:lnSpc>
                <a:spcPct val="80000"/>
              </a:lnSpc>
              <a:buFont typeface="Wingdings" charset="0"/>
              <a:buNone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0820214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No Constructors or Destructors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10000"/>
              </a:lnSpc>
            </a:pPr>
            <a:r>
              <a:rPr lang="en-US" dirty="0"/>
              <a:t>Must manually allocate and free memory - No Garbage Collection!</a:t>
            </a:r>
          </a:p>
          <a:p>
            <a:pPr lvl="1">
              <a:lnSpc>
                <a:spcPct val="110000"/>
              </a:lnSpc>
            </a:pPr>
            <a:r>
              <a:rPr lang="en-US" dirty="0"/>
              <a:t>void *x = </a:t>
            </a:r>
            <a:r>
              <a:rPr lang="en-US" dirty="0" err="1"/>
              <a:t>malloc</a:t>
            </a:r>
            <a:r>
              <a:rPr lang="en-US" dirty="0"/>
              <a:t>(</a:t>
            </a:r>
            <a:r>
              <a:rPr lang="en-US" dirty="0" err="1"/>
              <a:t>sizeof</a:t>
            </a:r>
            <a:r>
              <a:rPr lang="en-US" dirty="0"/>
              <a:t>(</a:t>
            </a:r>
            <a:r>
              <a:rPr lang="en-US" dirty="0" err="1"/>
              <a:t>foo_t</a:t>
            </a:r>
            <a:r>
              <a:rPr lang="en-US" dirty="0"/>
              <a:t>));</a:t>
            </a:r>
          </a:p>
          <a:p>
            <a:pPr lvl="2">
              <a:lnSpc>
                <a:spcPct val="110000"/>
              </a:lnSpc>
            </a:pPr>
            <a:r>
              <a:rPr lang="en-US" dirty="0" err="1"/>
              <a:t>sizeof</a:t>
            </a:r>
            <a:r>
              <a:rPr lang="en-US" dirty="0"/>
              <a:t> gives you the number of bytes in a </a:t>
            </a:r>
            <a:r>
              <a:rPr lang="en-US" dirty="0" err="1"/>
              <a:t>foo_t</a:t>
            </a:r>
            <a:r>
              <a:rPr lang="en-US" dirty="0"/>
              <a:t> - DO NOT COUNT THEM YOURSELF!</a:t>
            </a:r>
          </a:p>
          <a:p>
            <a:pPr lvl="1">
              <a:lnSpc>
                <a:spcPct val="110000"/>
              </a:lnSpc>
            </a:pPr>
            <a:r>
              <a:rPr lang="en-US" dirty="0"/>
              <a:t>free(x);</a:t>
            </a:r>
          </a:p>
          <a:p>
            <a:pPr lvl="2">
              <a:lnSpc>
                <a:spcPct val="110000"/>
              </a:lnSpc>
            </a:pPr>
            <a:r>
              <a:rPr lang="en-US" dirty="0"/>
              <a:t>Memory allocator remembers the size of </a:t>
            </a:r>
            <a:r>
              <a:rPr lang="en-US" dirty="0" err="1"/>
              <a:t>malloc</a:t>
            </a:r>
            <a:r>
              <a:rPr lang="ja-JP" altLang="en-US" dirty="0">
                <a:latin typeface="Arial"/>
              </a:rPr>
              <a:t>’</a:t>
            </a:r>
            <a:r>
              <a:rPr lang="en-US" dirty="0" err="1"/>
              <a:t>ed</a:t>
            </a:r>
            <a:r>
              <a:rPr lang="en-US" dirty="0"/>
              <a:t> memory</a:t>
            </a:r>
          </a:p>
          <a:p>
            <a:pPr>
              <a:lnSpc>
                <a:spcPct val="110000"/>
              </a:lnSpc>
            </a:pPr>
            <a:r>
              <a:rPr lang="en-US" dirty="0"/>
              <a:t>Must also manually initialize data</a:t>
            </a:r>
          </a:p>
          <a:p>
            <a:pPr lvl="1">
              <a:lnSpc>
                <a:spcPct val="110000"/>
              </a:lnSpc>
            </a:pPr>
            <a:r>
              <a:rPr lang="en-US" dirty="0"/>
              <a:t>Custom function</a:t>
            </a:r>
          </a:p>
          <a:p>
            <a:pPr lvl="1">
              <a:lnSpc>
                <a:spcPct val="110000"/>
              </a:lnSpc>
            </a:pPr>
            <a:r>
              <a:rPr lang="en-US" dirty="0" err="1"/>
              <a:t>memset</a:t>
            </a:r>
            <a:r>
              <a:rPr lang="en-US" dirty="0"/>
              <a:t>(x, 0, </a:t>
            </a:r>
            <a:r>
              <a:rPr lang="en-US" dirty="0" err="1"/>
              <a:t>sizeof</a:t>
            </a:r>
            <a:r>
              <a:rPr lang="en-US" dirty="0"/>
              <a:t>(*x)) will zero it</a:t>
            </a:r>
          </a:p>
        </p:txBody>
      </p:sp>
    </p:spTree>
    <p:extLst>
      <p:ext uri="{BB962C8B-B14F-4D97-AF65-F5344CB8AC3E}">
        <p14:creationId xmlns:p14="http://schemas.microsoft.com/office/powerpoint/2010/main" val="26876163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Memory References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US" sz="2800" dirty="0"/>
              <a:t>‘.</a:t>
            </a:r>
            <a:r>
              <a:rPr lang="en-US" sz="2800" dirty="0">
                <a:latin typeface="Arial"/>
              </a:rPr>
              <a:t>’</a:t>
            </a:r>
            <a:r>
              <a:rPr lang="en-US" sz="2800" dirty="0"/>
              <a:t> - access a member of a </a:t>
            </a:r>
            <a:r>
              <a:rPr lang="en-US" sz="2800" dirty="0" err="1"/>
              <a:t>struct</a:t>
            </a:r>
            <a:endParaRPr lang="en-US" sz="2800" dirty="0"/>
          </a:p>
          <a:p>
            <a:pPr lvl="1">
              <a:lnSpc>
                <a:spcPct val="80000"/>
              </a:lnSpc>
            </a:pPr>
            <a:r>
              <a:rPr lang="en-US" sz="2400" dirty="0" err="1"/>
              <a:t>myFoo.a</a:t>
            </a:r>
            <a:r>
              <a:rPr lang="en-US" sz="2400" dirty="0"/>
              <a:t> = 5;</a:t>
            </a:r>
          </a:p>
          <a:p>
            <a:pPr>
              <a:lnSpc>
                <a:spcPct val="80000"/>
              </a:lnSpc>
            </a:pPr>
            <a:r>
              <a:rPr lang="en-US" sz="2800" dirty="0">
                <a:latin typeface="Arial"/>
              </a:rPr>
              <a:t>‘</a:t>
            </a:r>
            <a:r>
              <a:rPr lang="en-US" sz="2800" dirty="0"/>
              <a:t>&amp;</a:t>
            </a:r>
            <a:r>
              <a:rPr lang="en-US" sz="2800" dirty="0">
                <a:latin typeface="Arial"/>
              </a:rPr>
              <a:t>’ -</a:t>
            </a:r>
            <a:r>
              <a:rPr lang="en-US" sz="2800" dirty="0"/>
              <a:t> get a pointer to a variable</a:t>
            </a:r>
          </a:p>
          <a:p>
            <a:pPr lvl="1">
              <a:lnSpc>
                <a:spcPct val="80000"/>
              </a:lnSpc>
            </a:pPr>
            <a:r>
              <a:rPr lang="en-US" sz="2400" dirty="0" err="1"/>
              <a:t>foo_t</a:t>
            </a:r>
            <a:r>
              <a:rPr lang="en-US" sz="2400" dirty="0"/>
              <a:t> * </a:t>
            </a:r>
            <a:r>
              <a:rPr lang="en-US" sz="2400" dirty="0" err="1"/>
              <a:t>fPointer</a:t>
            </a:r>
            <a:r>
              <a:rPr lang="en-US" sz="2400" dirty="0"/>
              <a:t> = &amp;</a:t>
            </a:r>
            <a:r>
              <a:rPr lang="en-US" sz="2400" dirty="0" err="1"/>
              <a:t>myFoo</a:t>
            </a:r>
            <a:r>
              <a:rPr lang="en-US" sz="2400" dirty="0"/>
              <a:t>;</a:t>
            </a:r>
          </a:p>
          <a:p>
            <a:pPr>
              <a:lnSpc>
                <a:spcPct val="80000"/>
              </a:lnSpc>
            </a:pPr>
            <a:r>
              <a:rPr lang="en-US" sz="2800" dirty="0">
                <a:latin typeface="Arial"/>
              </a:rPr>
              <a:t>‘</a:t>
            </a:r>
            <a:r>
              <a:rPr lang="en-US" sz="2800" dirty="0"/>
              <a:t>-&gt;</a:t>
            </a:r>
            <a:r>
              <a:rPr lang="en-US" sz="2800" dirty="0">
                <a:latin typeface="Arial"/>
              </a:rPr>
              <a:t>’ </a:t>
            </a:r>
            <a:r>
              <a:rPr lang="en-US" sz="2800" dirty="0"/>
              <a:t>- access a member of a </a:t>
            </a:r>
            <a:r>
              <a:rPr lang="en-US" sz="2800" dirty="0" err="1"/>
              <a:t>struct</a:t>
            </a:r>
            <a:r>
              <a:rPr lang="en-US" sz="2800" dirty="0"/>
              <a:t>, via a pointer to the </a:t>
            </a:r>
            <a:r>
              <a:rPr lang="en-US" sz="2800" dirty="0" err="1"/>
              <a:t>struct</a:t>
            </a:r>
            <a:endParaRPr lang="en-US" sz="2800" dirty="0"/>
          </a:p>
          <a:p>
            <a:pPr lvl="1">
              <a:lnSpc>
                <a:spcPct val="80000"/>
              </a:lnSpc>
            </a:pPr>
            <a:r>
              <a:rPr lang="en-US" sz="2400" dirty="0" err="1"/>
              <a:t>fPointer</a:t>
            </a:r>
            <a:r>
              <a:rPr lang="en-US" sz="2400" dirty="0"/>
              <a:t>-&gt;a = 6;</a:t>
            </a:r>
          </a:p>
          <a:p>
            <a:pPr>
              <a:lnSpc>
                <a:spcPct val="80000"/>
              </a:lnSpc>
            </a:pPr>
            <a:r>
              <a:rPr lang="en-US" sz="2800" dirty="0"/>
              <a:t>‘*’ - dereference a pointer</a:t>
            </a:r>
          </a:p>
          <a:p>
            <a:pPr lvl="1">
              <a:lnSpc>
                <a:spcPct val="80000"/>
              </a:lnSpc>
            </a:pPr>
            <a:r>
              <a:rPr lang="en-US" sz="2400" dirty="0"/>
              <a:t>if(5 == *</a:t>
            </a:r>
            <a:r>
              <a:rPr lang="en-US" sz="2400" dirty="0" err="1"/>
              <a:t>intPointer</a:t>
            </a:r>
            <a:r>
              <a:rPr lang="en-US" sz="2400" dirty="0"/>
              <a:t>){…}</a:t>
            </a:r>
          </a:p>
          <a:p>
            <a:pPr lvl="2">
              <a:lnSpc>
                <a:spcPct val="120000"/>
              </a:lnSpc>
            </a:pPr>
            <a:r>
              <a:rPr lang="en-US" sz="2000" dirty="0"/>
              <a:t>Without the *, you would be comparing 5 to the address of the </a:t>
            </a:r>
            <a:r>
              <a:rPr lang="en-US" sz="2000" dirty="0" err="1"/>
              <a:t>int</a:t>
            </a:r>
            <a:r>
              <a:rPr lang="en-US" sz="2000" dirty="0"/>
              <a:t>, not its value.</a:t>
            </a:r>
          </a:p>
          <a:p>
            <a:pPr lvl="1">
              <a:lnSpc>
                <a:spcPct val="80000"/>
              </a:lnSpc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01642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/>
              <a:t>Int</a:t>
            </a:r>
            <a:r>
              <a:rPr lang="en-US" dirty="0"/>
              <a:t>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66936" y="1340769"/>
            <a:ext cx="5493296" cy="4896544"/>
          </a:xfrm>
        </p:spPr>
        <p:txBody>
          <a:bodyPr/>
          <a:lstStyle/>
          <a:p>
            <a:pPr marL="0" indent="0">
              <a:buNone/>
            </a:pPr>
            <a:r>
              <a:rPr lang="en-US" dirty="0" err="1"/>
              <a:t>int</a:t>
            </a:r>
            <a:r>
              <a:rPr lang="en-US" dirty="0"/>
              <a:t> x = 5;  // x is on the stack</a:t>
            </a:r>
          </a:p>
          <a:p>
            <a:pPr marL="0" indent="0">
              <a:buNone/>
            </a:pPr>
            <a:r>
              <a:rPr lang="en-US" dirty="0" err="1"/>
              <a:t>int</a:t>
            </a:r>
            <a:r>
              <a:rPr lang="en-US" dirty="0"/>
              <a:t> *</a:t>
            </a:r>
            <a:r>
              <a:rPr lang="en-US" dirty="0" err="1"/>
              <a:t>xp</a:t>
            </a:r>
            <a:r>
              <a:rPr lang="en-US" dirty="0"/>
              <a:t> = &amp;x;</a:t>
            </a:r>
          </a:p>
          <a:p>
            <a:pPr marL="0" indent="0">
              <a:buNone/>
            </a:pPr>
            <a:r>
              <a:rPr lang="en-US" dirty="0"/>
              <a:t>*</a:t>
            </a:r>
            <a:r>
              <a:rPr lang="en-US" dirty="0" err="1"/>
              <a:t>xp</a:t>
            </a:r>
            <a:r>
              <a:rPr lang="en-US" dirty="0"/>
              <a:t> = 6;</a:t>
            </a:r>
          </a:p>
          <a:p>
            <a:pPr marL="0" indent="0">
              <a:buNone/>
            </a:pPr>
            <a:r>
              <a:rPr lang="en-US" dirty="0" err="1"/>
              <a:t>printf</a:t>
            </a:r>
            <a:r>
              <a:rPr lang="en-US" dirty="0"/>
              <a:t>(“%d\n”, x);  // prints 6</a:t>
            </a:r>
          </a:p>
          <a:p>
            <a:pPr marL="0" indent="0">
              <a:buNone/>
            </a:pPr>
            <a:r>
              <a:rPr lang="en-US" dirty="0" err="1"/>
              <a:t>xp</a:t>
            </a:r>
            <a:r>
              <a:rPr lang="en-US" dirty="0"/>
              <a:t>  = (</a:t>
            </a:r>
            <a:r>
              <a:rPr lang="en-US" dirty="0" err="1"/>
              <a:t>int</a:t>
            </a:r>
            <a:r>
              <a:rPr lang="en-US" dirty="0"/>
              <a:t> *) 0;</a:t>
            </a:r>
          </a:p>
          <a:p>
            <a:pPr marL="0" indent="0">
              <a:buNone/>
            </a:pPr>
            <a:r>
              <a:rPr lang="en-US" dirty="0"/>
              <a:t>*</a:t>
            </a:r>
            <a:r>
              <a:rPr lang="en-US" dirty="0" err="1"/>
              <a:t>xp</a:t>
            </a:r>
            <a:r>
              <a:rPr lang="en-US" dirty="0"/>
              <a:t> = 7; // segmentation fault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6948264" y="1556792"/>
            <a:ext cx="1368152" cy="259228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020272" y="1092580"/>
            <a:ext cx="787203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/>
              <a:t>Stack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948264" y="1556792"/>
            <a:ext cx="7168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main:</a:t>
            </a:r>
          </a:p>
        </p:txBody>
      </p:sp>
      <p:sp>
        <p:nvSpPr>
          <p:cNvPr id="9" name="Rectangle 8"/>
          <p:cNvSpPr/>
          <p:nvPr/>
        </p:nvSpPr>
        <p:spPr>
          <a:xfrm>
            <a:off x="7023489" y="1998133"/>
            <a:ext cx="1292927" cy="28803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>
                <a:solidFill>
                  <a:schemeClr val="tx1"/>
                </a:solidFill>
              </a:rPr>
              <a:t>x: 5 </a:t>
            </a:r>
          </a:p>
        </p:txBody>
      </p:sp>
      <p:sp>
        <p:nvSpPr>
          <p:cNvPr id="12" name="Right Arrow 11"/>
          <p:cNvSpPr/>
          <p:nvPr/>
        </p:nvSpPr>
        <p:spPr>
          <a:xfrm>
            <a:off x="179512" y="1412776"/>
            <a:ext cx="864096" cy="43204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PC</a:t>
            </a:r>
          </a:p>
        </p:txBody>
      </p:sp>
      <p:sp>
        <p:nvSpPr>
          <p:cNvPr id="13" name="Rectangle 12"/>
          <p:cNvSpPr/>
          <p:nvPr/>
        </p:nvSpPr>
        <p:spPr>
          <a:xfrm>
            <a:off x="7023489" y="2346913"/>
            <a:ext cx="1292927" cy="28803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err="1">
                <a:solidFill>
                  <a:schemeClr val="tx1"/>
                </a:solidFill>
              </a:rPr>
              <a:t>xp</a:t>
            </a:r>
            <a:r>
              <a:rPr lang="en-US" dirty="0">
                <a:solidFill>
                  <a:schemeClr val="tx1"/>
                </a:solidFill>
              </a:rPr>
              <a:t>:  </a:t>
            </a:r>
          </a:p>
        </p:txBody>
      </p:sp>
      <p:cxnSp>
        <p:nvCxnSpPr>
          <p:cNvPr id="15" name="Curved Connector 14"/>
          <p:cNvCxnSpPr>
            <a:endCxn id="9" idx="0"/>
          </p:cNvCxnSpPr>
          <p:nvPr/>
        </p:nvCxnSpPr>
        <p:spPr>
          <a:xfrm rot="5400000" flipH="1" flipV="1">
            <a:off x="7350742" y="2171719"/>
            <a:ext cx="492796" cy="145625"/>
          </a:xfrm>
          <a:prstGeom prst="curvedConnector5">
            <a:avLst>
              <a:gd name="adj1" fmla="val 20776"/>
              <a:gd name="adj2" fmla="val 700902"/>
              <a:gd name="adj3" fmla="val 146388"/>
            </a:avLst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15"/>
          <p:cNvSpPr/>
          <p:nvPr/>
        </p:nvSpPr>
        <p:spPr>
          <a:xfrm>
            <a:off x="7023489" y="2354110"/>
            <a:ext cx="1292927" cy="28803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err="1">
                <a:solidFill>
                  <a:schemeClr val="tx1"/>
                </a:solidFill>
              </a:rPr>
              <a:t>xp</a:t>
            </a:r>
            <a:r>
              <a:rPr lang="en-US" dirty="0">
                <a:solidFill>
                  <a:schemeClr val="tx1"/>
                </a:solidFill>
              </a:rPr>
              <a:t>: NULL </a:t>
            </a:r>
          </a:p>
        </p:txBody>
      </p:sp>
      <p:sp>
        <p:nvSpPr>
          <p:cNvPr id="17" name="Rectangle 16"/>
          <p:cNvSpPr/>
          <p:nvPr/>
        </p:nvSpPr>
        <p:spPr>
          <a:xfrm>
            <a:off x="7018663" y="1991136"/>
            <a:ext cx="1292927" cy="28803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>
                <a:solidFill>
                  <a:schemeClr val="tx1"/>
                </a:solidFill>
              </a:rPr>
              <a:t>x</a:t>
            </a:r>
            <a:r>
              <a:rPr lang="en-US">
                <a:solidFill>
                  <a:schemeClr val="tx1"/>
                </a:solidFill>
              </a:rPr>
              <a:t>: 6 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44195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7 0 L -2.77778E-7 0.07361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368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7 0.07361 L -2.77778E-7 0.12616 " pathEditMode="relative" rAng="0" ptsTypes="AA">
                                      <p:cBhvr>
                                        <p:cTn id="13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61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0" presetClass="path" presetSubtype="0" accel="50000" decel="5000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7 0.12616 L -2.77778E-7 0.2206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472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0" presetClass="path" presetSubtype="0" accel="50000" decel="5000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0.2206 L -0.00781 0.31505 " pathEditMode="relative" rAng="0" ptsTypes="AA">
                                      <p:cBhvr>
                                        <p:cTn id="24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472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0" presetClass="path" presetSubtype="0" accel="50000" decel="50000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781 0.31505 L -0.00781 0.3676 " pathEditMode="relative" rAng="0" ptsTypes="AA">
                                      <p:cBhvr>
                                        <p:cTn id="33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61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2" grpId="1" animBg="1"/>
      <p:bldP spid="12" grpId="2" animBg="1"/>
      <p:bldP spid="12" grpId="3" animBg="1"/>
      <p:bldP spid="12" grpId="4" animBg="1"/>
      <p:bldP spid="16" grpId="0" animBg="1"/>
      <p:bldP spid="17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13151</TotalTime>
  <Words>1713</Words>
  <Application>Microsoft Macintosh PowerPoint</Application>
  <PresentationFormat>On-screen Show (4:3)</PresentationFormat>
  <Paragraphs>307</Paragraphs>
  <Slides>23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34" baseType="lpstr">
      <vt:lpstr>Calibri</vt:lpstr>
      <vt:lpstr>Courier</vt:lpstr>
      <vt:lpstr>Mangal</vt:lpstr>
      <vt:lpstr>Monotype Sorts</vt:lpstr>
      <vt:lpstr>ＭＳ Ｐゴシック</vt:lpstr>
      <vt:lpstr>Times</vt:lpstr>
      <vt:lpstr>Times New Roman</vt:lpstr>
      <vt:lpstr>Wingdings</vt:lpstr>
      <vt:lpstr>ヒラギノ角ゴ ProN W3</vt:lpstr>
      <vt:lpstr>Arial</vt:lpstr>
      <vt:lpstr>Office Theme</vt:lpstr>
      <vt:lpstr>C for Java Programmers &amp; Lab 0</vt:lpstr>
      <vt:lpstr>Same Basic Syntax</vt:lpstr>
      <vt:lpstr>struct – C’s object</vt:lpstr>
      <vt:lpstr>Pointers</vt:lpstr>
      <vt:lpstr>Function pointer example</vt:lpstr>
      <vt:lpstr>More on Function Pointers</vt:lpstr>
      <vt:lpstr>No Constructors or Destructors</vt:lpstr>
      <vt:lpstr>Memory References</vt:lpstr>
      <vt:lpstr>Int example</vt:lpstr>
      <vt:lpstr>Memory References, cont.</vt:lpstr>
      <vt:lpstr>The Chicken or The Egg?</vt:lpstr>
      <vt:lpstr>For more help</vt:lpstr>
      <vt:lpstr>Lab 0 Overview</vt:lpstr>
      <vt:lpstr>Lab 0 - Overview</vt:lpstr>
      <vt:lpstr>PowerPoint Presentation</vt:lpstr>
      <vt:lpstr>PowerPoint Presentation</vt:lpstr>
      <vt:lpstr>Working on Homework Assignments</vt:lpstr>
      <vt:lpstr>Checking out the starter code</vt:lpstr>
      <vt:lpstr>Submitting homework</vt:lpstr>
      <vt:lpstr>Lab 0 Programming Notes</vt:lpstr>
      <vt:lpstr>Grading</vt:lpstr>
      <vt:lpstr>Dr. Jeffay’s Experience</vt:lpstr>
      <vt:lpstr>Honor Code: Acceptable and Unacceptable Collaboration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Computer Architecture What is it, and how is it related to Computer Science anyway?</dc:title>
  <dc:creator>mike</dc:creator>
  <cp:lastModifiedBy>Microsoft Office User</cp:lastModifiedBy>
  <cp:revision>243</cp:revision>
  <cp:lastPrinted>2018-08-28T17:40:15Z</cp:lastPrinted>
  <dcterms:created xsi:type="dcterms:W3CDTF">2012-09-21T01:57:31Z</dcterms:created>
  <dcterms:modified xsi:type="dcterms:W3CDTF">2018-08-28T17:40:17Z</dcterms:modified>
</cp:coreProperties>
</file>