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266" r:id="rId4"/>
    <p:sldId id="287" r:id="rId5"/>
    <p:sldId id="286" r:id="rId6"/>
    <p:sldId id="267" r:id="rId7"/>
    <p:sldId id="268" r:id="rId8"/>
    <p:sldId id="269" r:id="rId9"/>
    <p:sldId id="288" r:id="rId10"/>
    <p:sldId id="270" r:id="rId11"/>
    <p:sldId id="271" r:id="rId12"/>
    <p:sldId id="273" r:id="rId13"/>
    <p:sldId id="274" r:id="rId14"/>
    <p:sldId id="276" r:id="rId15"/>
    <p:sldId id="277" r:id="rId16"/>
    <p:sldId id="278" r:id="rId17"/>
    <p:sldId id="279" r:id="rId18"/>
    <p:sldId id="289" r:id="rId19"/>
    <p:sldId id="280" r:id="rId20"/>
    <p:sldId id="282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87637" autoAdjust="0"/>
  </p:normalViewPr>
  <p:slideViewPr>
    <p:cSldViewPr>
      <p:cViewPr varScale="1">
        <p:scale>
          <a:sx n="110" d="100"/>
          <a:sy n="110" d="100"/>
        </p:scale>
        <p:origin x="1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8/28/18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Pictures for C memory placement (heap</a:t>
            </a:r>
            <a:r>
              <a:rPr lang="en-US" baseline="0" dirty="0"/>
              <a:t> </a:t>
            </a:r>
            <a:r>
              <a:rPr lang="en-US" baseline="0"/>
              <a:t>v stack)</a:t>
            </a:r>
            <a:r>
              <a:rPr lang="en-US"/>
              <a:t>; </a:t>
            </a:r>
            <a:r>
              <a:rPr lang="en-US" dirty="0"/>
              <a:t>fix </a:t>
            </a:r>
            <a:r>
              <a:rPr lang="en-US" dirty="0" err="1"/>
              <a:t>kevin’s</a:t>
            </a:r>
            <a:r>
              <a:rPr lang="en-US" dirty="0"/>
              <a:t> slides for % and *,</a:t>
            </a:r>
            <a:r>
              <a:rPr lang="en-US" baseline="0" dirty="0"/>
              <a:t> lab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06900"/>
            <a:ext cx="6832600" cy="4737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27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68800"/>
            <a:ext cx="6832600" cy="4775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en-US" dirty="0"/>
              <a:t>Documentation: More is NOT necessarily better!</a:t>
            </a:r>
          </a:p>
          <a:p>
            <a:r>
              <a:rPr lang="en-US" dirty="0"/>
              <a:t>Make sure you put your name on your program!</a:t>
            </a:r>
          </a:p>
          <a:p>
            <a:r>
              <a:rPr lang="en-US" dirty="0"/>
              <a:t>Make sure you pledge your program!</a:t>
            </a:r>
          </a:p>
        </p:txBody>
      </p:sp>
    </p:spTree>
    <p:extLst>
      <p:ext uri="{BB962C8B-B14F-4D97-AF65-F5344CB8AC3E}">
        <p14:creationId xmlns:p14="http://schemas.microsoft.com/office/powerpoint/2010/main" val="960905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94200"/>
            <a:ext cx="6832600" cy="4749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r>
              <a:rPr lang="en-US" dirty="0"/>
              <a:t>Documentation: More is NOT necessarily better!</a:t>
            </a:r>
          </a:p>
          <a:p>
            <a:r>
              <a:rPr lang="en-US" dirty="0"/>
              <a:t>Make sure you put your name on your program!</a:t>
            </a:r>
          </a:p>
        </p:txBody>
      </p:sp>
    </p:spTree>
    <p:extLst>
      <p:ext uri="{BB962C8B-B14F-4D97-AF65-F5344CB8AC3E}">
        <p14:creationId xmlns:p14="http://schemas.microsoft.com/office/powerpoint/2010/main" val="869881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06900"/>
            <a:ext cx="6832600" cy="47371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(18)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2BDED-E5AA-454D-8052-01A946AC40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88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are not able to complete this assignment in a week then something is wrong with your background and you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ll</a:t>
            </a:r>
            <a:r>
              <a:rPr lang="en-US" dirty="0"/>
              <a:t> likely have to consider dropping the course.</a:t>
            </a:r>
          </a:p>
          <a:p>
            <a:endParaRPr lang="en-US" dirty="0"/>
          </a:p>
          <a:p>
            <a:r>
              <a:rPr lang="en-US" dirty="0"/>
              <a:t>Note that the remainder of the second line of input is not written to standard output.</a:t>
            </a:r>
          </a:p>
          <a:p>
            <a:pPr lvl="1"/>
            <a:r>
              <a:rPr lang="en-US" dirty="0"/>
              <a:t>—	When the input stream terminated (EOF was reached), there was not a complete 30-char line to be output.</a:t>
            </a:r>
          </a:p>
          <a:p>
            <a:pPr lvl="1"/>
            <a:r>
              <a:rPr lang="en-US" dirty="0"/>
              <a:t>—	In this example, the program should only print out 30-char lines.</a:t>
            </a:r>
          </a:p>
          <a:p>
            <a:pPr lvl="1"/>
            <a:r>
              <a:rPr lang="en-US" dirty="0"/>
              <a:t>—	In the homework, your program will print 80-char lines. </a:t>
            </a:r>
          </a:p>
        </p:txBody>
      </p:sp>
    </p:spTree>
    <p:extLst>
      <p:ext uri="{BB962C8B-B14F-4D97-AF65-F5344CB8AC3E}">
        <p14:creationId xmlns:p14="http://schemas.microsoft.com/office/powerpoint/2010/main" val="379767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30700"/>
            <a:ext cx="6832600" cy="48133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You should do your work on the departmental Linux server </a:t>
            </a:r>
            <a:r>
              <a:rPr lang="en-US" i="1" dirty="0"/>
              <a:t>classroom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—	More later...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The light blue text is typed in, the dark blue text is output by your program.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If you use file redirection then the screen output will be a little neater.</a:t>
            </a:r>
          </a:p>
          <a:p>
            <a:pPr lvl="1"/>
            <a:r>
              <a:rPr lang="en-US" dirty="0"/>
              <a:t>—	For multi-line input, the output won’t be as simple and neat as this example. </a:t>
            </a:r>
          </a:p>
        </p:txBody>
      </p:sp>
    </p:spTree>
    <p:extLst>
      <p:ext uri="{BB962C8B-B14F-4D97-AF65-F5344CB8AC3E}">
        <p14:creationId xmlns:p14="http://schemas.microsoft.com/office/powerpoint/2010/main" val="437461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30700"/>
            <a:ext cx="6832600" cy="4813300"/>
          </a:xfrm>
        </p:spPr>
        <p:txBody>
          <a:bodyPr/>
          <a:lstStyle/>
          <a:p>
            <a:r>
              <a:rPr lang="en-US" dirty="0"/>
              <a:t>You need to terminate your keyboard input by typing:</a:t>
            </a:r>
          </a:p>
          <a:p>
            <a:pPr algn="ctr"/>
            <a:r>
              <a:rPr lang="en-US" dirty="0"/>
              <a:t> &lt;</a:t>
            </a:r>
            <a:r>
              <a:rPr lang="en-US" i="1" dirty="0"/>
              <a:t>carriage return</a:t>
            </a:r>
            <a:r>
              <a:rPr lang="en-US" dirty="0"/>
              <a:t>&gt;&lt;</a:t>
            </a:r>
            <a:r>
              <a:rPr lang="en-US" i="1" dirty="0"/>
              <a:t>control-D</a:t>
            </a:r>
            <a:r>
              <a:rPr lang="en-US" dirty="0"/>
              <a:t>&gt;.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—	This final carriage return will be read by your program as a character.</a:t>
            </a:r>
          </a:p>
          <a:p>
            <a:pPr lvl="1"/>
            <a:r>
              <a:rPr lang="en-US" dirty="0"/>
              <a:t>—	Your program will not read the control-D character.</a:t>
            </a:r>
          </a:p>
        </p:txBody>
      </p:sp>
    </p:spTree>
    <p:extLst>
      <p:ext uri="{BB962C8B-B14F-4D97-AF65-F5344CB8AC3E}">
        <p14:creationId xmlns:p14="http://schemas.microsoft.com/office/powerpoint/2010/main" val="1572486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01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8/28/18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8/28/18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help@cs.unc.ed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C for Java Programmers</a:t>
            </a:r>
            <a:br>
              <a:rPr lang="en-US" sz="5400" b="1" dirty="0"/>
            </a:br>
            <a:r>
              <a:rPr lang="en-US" sz="5400" b="1" dirty="0"/>
              <a:t>&amp; Lab 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References,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Arial"/>
              </a:rPr>
              <a:t>‘</a:t>
            </a:r>
            <a:r>
              <a:rPr lang="en-US"/>
              <a:t>[]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- refer to a member of an array</a:t>
            </a:r>
          </a:p>
          <a:p>
            <a:pPr lvl="1">
              <a:buFont typeface="Wingdings" charset="0"/>
              <a:buNone/>
            </a:pPr>
            <a:r>
              <a:rPr lang="en-US"/>
              <a:t>    char *str = malloc(5 * sizeof(char));</a:t>
            </a:r>
          </a:p>
          <a:p>
            <a:pPr lvl="1">
              <a:buFont typeface="Wingdings" charset="0"/>
              <a:buNone/>
            </a:pPr>
            <a:r>
              <a:rPr lang="en-US"/>
              <a:t>    str[0] =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;</a:t>
            </a:r>
          </a:p>
          <a:p>
            <a:pPr lvl="1"/>
            <a:r>
              <a:rPr lang="en-US"/>
              <a:t>Note: *str = </a:t>
            </a:r>
            <a:r>
              <a:rPr lang="ja-JP" altLang="en-US">
                <a:latin typeface="Arial"/>
              </a:rPr>
              <a:t>‘</a:t>
            </a:r>
            <a:r>
              <a:rPr lang="en-US"/>
              <a:t>a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 is equivalent</a:t>
            </a:r>
          </a:p>
          <a:p>
            <a:pPr lvl="1"/>
            <a:r>
              <a:rPr lang="en-US"/>
              <a:t>str++; increments the pointer such that *str == str[1]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52600" y="4876800"/>
            <a:ext cx="548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8194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876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7338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9436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1752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52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8288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str[0]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8194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str[1]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8100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str[2]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9530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str[3]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172200" y="56388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str[4]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str+1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8194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3733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4876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5943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956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str+2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40386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str+3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105400" y="4419600"/>
            <a:ext cx="86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str+4</a:t>
            </a:r>
          </a:p>
        </p:txBody>
      </p:sp>
    </p:spTree>
    <p:extLst>
      <p:ext uri="{BB962C8B-B14F-4D97-AF65-F5344CB8AC3E}">
        <p14:creationId xmlns:p14="http://schemas.microsoft.com/office/powerpoint/2010/main" val="25398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Chicken or The Egg?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 functions (</a:t>
            </a:r>
            <a:r>
              <a:rPr lang="en-US" dirty="0" err="1"/>
              <a:t>printf</a:t>
            </a:r>
            <a:r>
              <a:rPr lang="en-US" dirty="0"/>
              <a:t>, </a:t>
            </a:r>
            <a:r>
              <a:rPr lang="en-US" dirty="0" err="1"/>
              <a:t>malloc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 are implemented in libraries</a:t>
            </a:r>
          </a:p>
          <a:p>
            <a:r>
              <a:rPr lang="en-US" dirty="0"/>
              <a:t>These libraries use system calls</a:t>
            </a:r>
          </a:p>
          <a:p>
            <a:r>
              <a:rPr lang="en-US" dirty="0"/>
              <a:t>System calls provided by kernel</a:t>
            </a:r>
          </a:p>
          <a:p>
            <a:r>
              <a:rPr lang="en-US" dirty="0"/>
              <a:t>Thus, kernel has to </a:t>
            </a:r>
            <a:r>
              <a:rPr lang="en-US" dirty="0">
                <a:latin typeface="Arial"/>
              </a:rPr>
              <a:t>“</a:t>
            </a:r>
            <a:r>
              <a:rPr lang="en-US" dirty="0" err="1"/>
              <a:t>reimplement</a:t>
            </a:r>
            <a:r>
              <a:rPr lang="en-US" dirty="0">
                <a:latin typeface="Arial"/>
              </a:rPr>
              <a:t>”</a:t>
            </a:r>
            <a:r>
              <a:rPr lang="en-US" dirty="0"/>
              <a:t> basic C libraries</a:t>
            </a:r>
          </a:p>
          <a:p>
            <a:pPr lvl="1"/>
            <a:r>
              <a:rPr lang="en-US" dirty="0"/>
              <a:t>In some cases, such as </a:t>
            </a:r>
            <a:r>
              <a:rPr lang="en-US" dirty="0" err="1"/>
              <a:t>malloc</a:t>
            </a:r>
            <a:r>
              <a:rPr lang="en-US" dirty="0"/>
              <a:t>,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use these language features until memory management is implemented</a:t>
            </a:r>
          </a:p>
        </p:txBody>
      </p:sp>
    </p:spTree>
    <p:extLst>
      <p:ext uri="{BB962C8B-B14F-4D97-AF65-F5344CB8AC3E}">
        <p14:creationId xmlns:p14="http://schemas.microsoft.com/office/powerpoint/2010/main" val="19824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 more help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 pages are your friend!</a:t>
            </a:r>
          </a:p>
          <a:p>
            <a:pPr lvl="1"/>
            <a:r>
              <a:rPr lang="en-US" dirty="0"/>
              <a:t>(not a dating service)!</a:t>
            </a:r>
          </a:p>
          <a:p>
            <a:pPr lvl="1"/>
            <a:r>
              <a:rPr lang="en-US" dirty="0"/>
              <a:t>Ex: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man </a:t>
            </a:r>
            <a:r>
              <a:rPr lang="en-US" dirty="0" err="1"/>
              <a:t>malloc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, or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man 3 </a:t>
            </a:r>
            <a:r>
              <a:rPr lang="en-US" dirty="0" err="1"/>
              <a:t>printf</a:t>
            </a:r>
            <a:r>
              <a:rPr lang="en-US" dirty="0">
                <a:latin typeface="Arial"/>
              </a:rPr>
              <a:t>’</a:t>
            </a:r>
            <a:endParaRPr lang="en-US" dirty="0"/>
          </a:p>
          <a:p>
            <a:pPr lvl="2"/>
            <a:r>
              <a:rPr lang="en-US" dirty="0"/>
              <a:t>Section 3 is usually where libraries live - there is a command-line utility </a:t>
            </a:r>
            <a:r>
              <a:rPr lang="en-US" dirty="0" err="1"/>
              <a:t>printf</a:t>
            </a:r>
            <a:r>
              <a:rPr lang="en-US" dirty="0"/>
              <a:t> as well</a:t>
            </a:r>
          </a:p>
          <a:p>
            <a:r>
              <a:rPr lang="en-US" dirty="0"/>
              <a:t>Use 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apropos </a:t>
            </a:r>
            <a:r>
              <a:rPr lang="en-US" i="1" dirty="0"/>
              <a:t>term</a:t>
            </a:r>
            <a:r>
              <a:rPr lang="en-US" dirty="0">
                <a:latin typeface="Arial"/>
              </a:rPr>
              <a:t>’ </a:t>
            </a:r>
            <a:r>
              <a:rPr lang="en-US" dirty="0"/>
              <a:t>to search for man entries about </a:t>
            </a:r>
            <a:r>
              <a:rPr lang="en-US" i="1" dirty="0"/>
              <a:t>term</a:t>
            </a:r>
            <a:endParaRPr lang="en-US" dirty="0"/>
          </a:p>
          <a:p>
            <a:r>
              <a:rPr lang="en-US" i="1" dirty="0"/>
              <a:t>The C Programming Language </a:t>
            </a:r>
            <a:r>
              <a:rPr lang="en-US" dirty="0"/>
              <a:t> by Brian Kernighan and Dennis Ritchie is a great reference.</a:t>
            </a:r>
          </a:p>
        </p:txBody>
      </p:sp>
    </p:spTree>
    <p:extLst>
      <p:ext uri="{BB962C8B-B14F-4D97-AF65-F5344CB8AC3E}">
        <p14:creationId xmlns:p14="http://schemas.microsoft.com/office/powerpoint/2010/main" val="9531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programming on Linux refresher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193800"/>
            <a:ext cx="8216900" cy="27051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Write a simple C character stream processing program on Linux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Read in characters from “standard input,” write 80 character lines to “standard output” replacing: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 enter/return character (newline) by a space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 adjacent pair of </a:t>
            </a:r>
            <a:r>
              <a:rPr lang="en-US" dirty="0" err="1"/>
              <a:t>percents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“</a:t>
            </a:r>
            <a:r>
              <a:rPr lang="en-US" dirty="0"/>
              <a:t>%%</a:t>
            </a:r>
            <a:r>
              <a:rPr lang="en-US" dirty="0">
                <a:latin typeface="Arial"/>
              </a:rPr>
              <a:t>”</a:t>
            </a:r>
            <a:r>
              <a:rPr lang="en-US" dirty="0"/>
              <a:t> with an </a:t>
            </a:r>
            <a:r>
              <a:rPr lang="ja-JP" altLang="en-US" dirty="0">
                <a:latin typeface="Arial"/>
              </a:rPr>
              <a:t>“</a:t>
            </a:r>
            <a:r>
              <a:rPr lang="en-US" altLang="ja-JP" dirty="0"/>
              <a:t>*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endParaRPr lang="en-US" dirty="0">
              <a:latin typeface="Courier" charset="0"/>
            </a:endParaRP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444500" y="5397500"/>
            <a:ext cx="82169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800" dirty="0"/>
              <a:t>…is output as: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>
                <a:solidFill>
                  <a:schemeClr val="folHlink"/>
                </a:solidFill>
              </a:rPr>
              <a:t> 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abcdefghijklmn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*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pqrstuvw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*%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yz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 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ab</a:t>
            </a:r>
            <a:endParaRPr lang="en-US" dirty="0">
              <a:solidFill>
                <a:schemeClr val="folHlink"/>
              </a:solidFill>
              <a:latin typeface="Courier" charset="0"/>
            </a:endParaRP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431800" y="4191000"/>
            <a:ext cx="82169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800" dirty="0"/>
              <a:t>Example (for a 30 character output line): The string…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abcdefghijklmn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%%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pqrstuvw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%%%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yz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</a:pPr>
            <a:r>
              <a:rPr lang="en-US" dirty="0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abc</a:t>
            </a:r>
            <a:r>
              <a:rPr lang="en-US" dirty="0">
                <a:solidFill>
                  <a:schemeClr val="folHlink"/>
                </a:solidFill>
                <a:latin typeface="Courier" charset="0"/>
              </a:rPr>
              <a:t>%%%</a:t>
            </a:r>
            <a:r>
              <a:rPr lang="en-US" dirty="0" err="1">
                <a:solidFill>
                  <a:schemeClr val="folHlink"/>
                </a:solidFill>
                <a:latin typeface="Courier" charset="0"/>
              </a:rPr>
              <a:t>def</a:t>
            </a:r>
            <a:endParaRPr lang="en-US" dirty="0">
              <a:solidFill>
                <a:schemeClr val="folHlink"/>
              </a:solidFill>
              <a:latin typeface="Courier" charset="0"/>
            </a:endParaRPr>
          </a:p>
        </p:txBody>
      </p:sp>
      <p:grpSp>
        <p:nvGrpSpPr>
          <p:cNvPr id="124934" name="Group 6"/>
          <p:cNvGrpSpPr>
            <a:grpSpLocks/>
          </p:cNvGrpSpPr>
          <p:nvPr/>
        </p:nvGrpSpPr>
        <p:grpSpPr bwMode="auto">
          <a:xfrm>
            <a:off x="3059832" y="4581130"/>
            <a:ext cx="495300" cy="1223963"/>
            <a:chOff x="2408" y="3008"/>
            <a:chExt cx="312" cy="771"/>
          </a:xfrm>
        </p:grpSpPr>
        <p:sp>
          <p:nvSpPr>
            <p:cNvPr id="124932" name="Oval 4"/>
            <p:cNvSpPr>
              <a:spLocks noChangeArrowheads="1"/>
            </p:cNvSpPr>
            <p:nvPr/>
          </p:nvSpPr>
          <p:spPr bwMode="auto">
            <a:xfrm>
              <a:off x="2408" y="3008"/>
              <a:ext cx="312" cy="336"/>
            </a:xfrm>
            <a:prstGeom prst="ellipse">
              <a:avLst/>
            </a:prstGeom>
            <a:noFill/>
            <a:ln w="38100">
              <a:solidFill>
                <a:srgbClr val="DC008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3" name="Line 5"/>
            <p:cNvSpPr>
              <a:spLocks noChangeShapeType="1"/>
            </p:cNvSpPr>
            <p:nvPr/>
          </p:nvSpPr>
          <p:spPr bwMode="auto">
            <a:xfrm flipH="1">
              <a:off x="2544" y="3344"/>
              <a:ext cx="24" cy="435"/>
            </a:xfrm>
            <a:prstGeom prst="line">
              <a:avLst/>
            </a:prstGeom>
            <a:noFill/>
            <a:ln w="19050">
              <a:solidFill>
                <a:srgbClr val="DC008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4499992" y="4581128"/>
            <a:ext cx="495300" cy="1295400"/>
            <a:chOff x="3544" y="2888"/>
            <a:chExt cx="312" cy="816"/>
          </a:xfrm>
        </p:grpSpPr>
        <p:sp>
          <p:nvSpPr>
            <p:cNvPr id="124936" name="Oval 8"/>
            <p:cNvSpPr>
              <a:spLocks noChangeArrowheads="1"/>
            </p:cNvSpPr>
            <p:nvPr/>
          </p:nvSpPr>
          <p:spPr bwMode="auto">
            <a:xfrm>
              <a:off x="3544" y="2888"/>
              <a:ext cx="312" cy="336"/>
            </a:xfrm>
            <a:prstGeom prst="ellipse">
              <a:avLst/>
            </a:prstGeom>
            <a:noFill/>
            <a:ln w="38100">
              <a:solidFill>
                <a:srgbClr val="DC008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 flipH="1">
              <a:off x="3592" y="3224"/>
              <a:ext cx="112" cy="480"/>
            </a:xfrm>
            <a:prstGeom prst="line">
              <a:avLst/>
            </a:prstGeom>
            <a:noFill/>
            <a:ln w="19050">
              <a:solidFill>
                <a:srgbClr val="DC008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5321672" y="4581128"/>
            <a:ext cx="495300" cy="1295400"/>
            <a:chOff x="4136" y="2888"/>
            <a:chExt cx="312" cy="816"/>
          </a:xfrm>
        </p:grpSpPr>
        <p:sp>
          <p:nvSpPr>
            <p:cNvPr id="124939" name="Oval 11"/>
            <p:cNvSpPr>
              <a:spLocks noChangeArrowheads="1"/>
            </p:cNvSpPr>
            <p:nvPr/>
          </p:nvSpPr>
          <p:spPr bwMode="auto">
            <a:xfrm>
              <a:off x="4136" y="2888"/>
              <a:ext cx="312" cy="336"/>
            </a:xfrm>
            <a:prstGeom prst="ellipse">
              <a:avLst/>
            </a:prstGeom>
            <a:noFill/>
            <a:ln w="38100">
              <a:solidFill>
                <a:srgbClr val="DC008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0" name="Line 12"/>
            <p:cNvSpPr>
              <a:spLocks noChangeShapeType="1"/>
            </p:cNvSpPr>
            <p:nvPr/>
          </p:nvSpPr>
          <p:spPr bwMode="auto">
            <a:xfrm>
              <a:off x="4296" y="3224"/>
              <a:ext cx="94" cy="480"/>
            </a:xfrm>
            <a:prstGeom prst="line">
              <a:avLst/>
            </a:prstGeom>
            <a:noFill/>
            <a:ln w="19050">
              <a:solidFill>
                <a:srgbClr val="DC008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947" name="Group 19"/>
          <p:cNvGrpSpPr>
            <a:grpSpLocks/>
          </p:cNvGrpSpPr>
          <p:nvPr/>
        </p:nvGrpSpPr>
        <p:grpSpPr bwMode="auto">
          <a:xfrm>
            <a:off x="6156176" y="5733256"/>
            <a:ext cx="1323975" cy="519112"/>
            <a:chOff x="4336" y="3809"/>
            <a:chExt cx="834" cy="327"/>
          </a:xfrm>
        </p:grpSpPr>
        <p:sp>
          <p:nvSpPr>
            <p:cNvPr id="124941" name="Line 13"/>
            <p:cNvSpPr>
              <a:spLocks noChangeShapeType="1"/>
            </p:cNvSpPr>
            <p:nvPr/>
          </p:nvSpPr>
          <p:spPr bwMode="auto">
            <a:xfrm flipH="1">
              <a:off x="4336" y="3984"/>
              <a:ext cx="392" cy="0"/>
            </a:xfrm>
            <a:prstGeom prst="line">
              <a:avLst/>
            </a:prstGeom>
            <a:noFill/>
            <a:ln w="19050">
              <a:solidFill>
                <a:srgbClr val="DC008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4718" y="3809"/>
              <a:ext cx="45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dirty="0">
                  <a:solidFill>
                    <a:srgbClr val="DC0081"/>
                  </a:solidFill>
                </a:rPr>
                <a:t>???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0 - Overview</a:t>
            </a:r>
          </a:p>
        </p:txBody>
      </p:sp>
    </p:spTree>
    <p:extLst>
      <p:ext uri="{BB962C8B-B14F-4D97-AF65-F5344CB8AC3E}">
        <p14:creationId xmlns:p14="http://schemas.microsoft.com/office/powerpoint/2010/main" val="428346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3" grpId="0" autoUpdateAnimBg="0"/>
      <p:bldP spid="12494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368300" y="4051300"/>
            <a:ext cx="8496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800" dirty="0"/>
              <a:t>This is the </a:t>
            </a:r>
            <a:r>
              <a:rPr lang="en-US" sz="2800" i="1" dirty="0"/>
              <a:t>only</a:t>
            </a:r>
            <a:r>
              <a:rPr lang="en-US" sz="2800" dirty="0"/>
              <a:t> output your program should generate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>
                <a:solidFill>
                  <a:schemeClr val="folHlink"/>
                </a:solidFill>
              </a:rPr>
              <a:t>There should be no prompts, debugging messages, status messages, ... </a:t>
            </a:r>
          </a:p>
        </p:txBody>
      </p:sp>
      <p:grpSp>
        <p:nvGrpSpPr>
          <p:cNvPr id="165917" name="Group 29"/>
          <p:cNvGrpSpPr>
            <a:grpSpLocks/>
          </p:cNvGrpSpPr>
          <p:nvPr/>
        </p:nvGrpSpPr>
        <p:grpSpPr bwMode="auto">
          <a:xfrm>
            <a:off x="2006600" y="1244600"/>
            <a:ext cx="5270500" cy="2667000"/>
            <a:chOff x="1264" y="784"/>
            <a:chExt cx="3320" cy="1680"/>
          </a:xfrm>
        </p:grpSpPr>
        <p:sp>
          <p:nvSpPr>
            <p:cNvPr id="165905" name="Rectangle 17"/>
            <p:cNvSpPr>
              <a:spLocks noChangeArrowheads="1"/>
            </p:cNvSpPr>
            <p:nvPr/>
          </p:nvSpPr>
          <p:spPr bwMode="auto">
            <a:xfrm>
              <a:off x="1264" y="784"/>
              <a:ext cx="3320" cy="16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7" name="Text Box 19"/>
            <p:cNvSpPr txBox="1">
              <a:spLocks noChangeArrowheads="1"/>
            </p:cNvSpPr>
            <p:nvPr/>
          </p:nvSpPr>
          <p:spPr bwMode="auto">
            <a:xfrm>
              <a:off x="1334" y="794"/>
              <a:ext cx="2996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" charset="0"/>
                </a:rPr>
                <a:t>%classroom&gt; </a:t>
              </a:r>
              <a:r>
                <a:rPr lang="en-US" sz="2000" b="1" dirty="0" err="1">
                  <a:solidFill>
                    <a:schemeClr val="folHlink"/>
                  </a:solidFill>
                  <a:latin typeface="Courier" charset="0"/>
                </a:rPr>
                <a:t>a.out</a:t>
              </a:r>
              <a:endParaRPr lang="en-US" sz="2000" b="1" dirty="0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2000" b="1" dirty="0" err="1">
                  <a:solidFill>
                    <a:schemeClr val="folHlink"/>
                  </a:solidFill>
                  <a:latin typeface="Courier" charset="0"/>
                </a:rPr>
                <a:t>Abcdefghijklmn</a:t>
              </a:r>
              <a:r>
                <a:rPr lang="en-US" sz="2000" b="1" dirty="0">
                  <a:solidFill>
                    <a:schemeClr val="folHlink"/>
                  </a:solidFill>
                  <a:latin typeface="Courier" charset="0"/>
                </a:rPr>
                <a:t>%%</a:t>
              </a:r>
              <a:r>
                <a:rPr lang="en-US" sz="2000" b="1" dirty="0" err="1">
                  <a:solidFill>
                    <a:schemeClr val="folHlink"/>
                  </a:solidFill>
                  <a:latin typeface="Courier" charset="0"/>
                </a:rPr>
                <a:t>pqrstuvw</a:t>
              </a:r>
              <a:r>
                <a:rPr lang="en-US" sz="2000" b="1" dirty="0">
                  <a:solidFill>
                    <a:schemeClr val="folHlink"/>
                  </a:solidFill>
                  <a:latin typeface="Courier" charset="0"/>
                </a:rPr>
                <a:t>%%%</a:t>
              </a:r>
              <a:r>
                <a:rPr lang="en-US" sz="2000" b="1" dirty="0" err="1">
                  <a:solidFill>
                    <a:schemeClr val="folHlink"/>
                  </a:solidFill>
                  <a:latin typeface="Courier" charset="0"/>
                </a:rPr>
                <a:t>yz</a:t>
              </a:r>
              <a:r>
                <a:rPr lang="en-US" sz="2000" b="1" dirty="0">
                  <a:solidFill>
                    <a:schemeClr val="folHlink"/>
                  </a:solidFill>
                  <a:latin typeface="Courier" charset="0"/>
                </a:rPr>
                <a:t/>
              </a:r>
              <a:br>
                <a:rPr lang="en-US" sz="20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2000" b="1" dirty="0" err="1">
                  <a:solidFill>
                    <a:schemeClr val="folHlink"/>
                  </a:solidFill>
                  <a:latin typeface="Courier" charset="0"/>
                </a:rPr>
                <a:t>abc</a:t>
              </a:r>
              <a:r>
                <a:rPr lang="en-US" sz="2000" b="1" dirty="0">
                  <a:solidFill>
                    <a:schemeClr val="folHlink"/>
                  </a:solidFill>
                  <a:latin typeface="Courier" charset="0"/>
                </a:rPr>
                <a:t>%%%</a:t>
              </a:r>
              <a:r>
                <a:rPr lang="en-US" sz="2000" b="1" dirty="0" err="1">
                  <a:solidFill>
                    <a:schemeClr val="folHlink"/>
                  </a:solidFill>
                  <a:latin typeface="Courier" charset="0"/>
                </a:rPr>
                <a:t>def</a:t>
              </a:r>
              <a:endParaRPr lang="en-US" sz="2000" b="1" dirty="0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2000" b="1" dirty="0" err="1">
                  <a:latin typeface="Courier" charset="0"/>
                </a:rPr>
                <a:t>Abcdefghijklmn</a:t>
              </a:r>
              <a:r>
                <a:rPr lang="en-US" sz="2000" b="1" dirty="0">
                  <a:latin typeface="Courier" charset="0"/>
                </a:rPr>
                <a:t>*</a:t>
              </a:r>
              <a:r>
                <a:rPr lang="en-US" sz="2000" b="1" dirty="0" err="1">
                  <a:latin typeface="Courier" charset="0"/>
                </a:rPr>
                <a:t>pqrstuvw</a:t>
              </a:r>
              <a:r>
                <a:rPr lang="en-US" sz="2000" b="1" dirty="0">
                  <a:latin typeface="Courier" charset="0"/>
                </a:rPr>
                <a:t>*%</a:t>
              </a:r>
              <a:r>
                <a:rPr lang="en-US" sz="2000" b="1" dirty="0" err="1">
                  <a:latin typeface="Courier" charset="0"/>
                </a:rPr>
                <a:t>yz</a:t>
              </a:r>
              <a:r>
                <a:rPr lang="en-US" sz="2000" b="1" dirty="0">
                  <a:latin typeface="Courier" charset="0"/>
                </a:rPr>
                <a:t> ab</a:t>
              </a:r>
              <a:endParaRPr lang="en-US" sz="2000" b="1" dirty="0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2000" b="1" dirty="0">
                  <a:solidFill>
                    <a:schemeClr val="folHlink"/>
                  </a:solidFill>
                  <a:latin typeface="Courier" charset="0"/>
                </a:rPr>
                <a:t>1234567890123456789012345</a:t>
              </a:r>
            </a:p>
            <a:p>
              <a:r>
                <a:rPr lang="en-US" sz="2000" b="1" dirty="0">
                  <a:latin typeface="Courier" charset="0"/>
                </a:rPr>
                <a:t>c*%</a:t>
              </a:r>
              <a:r>
                <a:rPr lang="en-US" sz="2000" b="1" dirty="0" err="1">
                  <a:latin typeface="Courier" charset="0"/>
                </a:rPr>
                <a:t>def</a:t>
              </a:r>
              <a:r>
                <a:rPr lang="en-US" sz="2000" b="1" dirty="0">
                  <a:latin typeface="Courier" charset="0"/>
                </a:rPr>
                <a:t> 12345678901234567890123</a:t>
              </a:r>
            </a:p>
            <a:p>
              <a:endParaRPr lang="en-US" sz="2000" b="1" dirty="0">
                <a:latin typeface="Courier" charset="0"/>
              </a:endParaRPr>
            </a:p>
            <a:p>
              <a:r>
                <a:rPr lang="en-US" sz="2000" b="1" dirty="0">
                  <a:latin typeface="Courier" charset="0"/>
                </a:rPr>
                <a:t>%classroom&gt;</a:t>
              </a:r>
            </a:p>
          </p:txBody>
        </p:sp>
      </p:grpSp>
      <p:sp>
        <p:nvSpPr>
          <p:cNvPr id="165916" name="Rectangle 28"/>
          <p:cNvSpPr>
            <a:spLocks noChangeArrowheads="1"/>
          </p:cNvSpPr>
          <p:nvPr/>
        </p:nvSpPr>
        <p:spPr bwMode="auto">
          <a:xfrm>
            <a:off x="368300" y="4869160"/>
            <a:ext cx="86741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800" dirty="0"/>
              <a:t>Note that your output will be interleaved with your input on the console (indicated in purple above)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>
                <a:solidFill>
                  <a:schemeClr val="folHlink"/>
                </a:solidFill>
              </a:rPr>
              <a:t>This is fine!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>
                <a:solidFill>
                  <a:schemeClr val="folHlink"/>
                </a:solidFill>
              </a:rPr>
              <a:t>(You can eliminate this if you use “I/O redirection”</a:t>
            </a:r>
            <a:r>
              <a:rPr lang="en-US" dirty="0">
                <a:solidFill>
                  <a:schemeClr val="folHlink"/>
                </a:solidFill>
                <a:latin typeface="Arial"/>
              </a:rPr>
              <a:t>)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9" name="Rectangle 11"/>
          <p:cNvSpPr>
            <a:spLocks noChangeArrowheads="1"/>
          </p:cNvSpPr>
          <p:nvPr/>
        </p:nvSpPr>
        <p:spPr bwMode="auto">
          <a:xfrm>
            <a:off x="215900" y="4229100"/>
            <a:ext cx="89281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charset="0"/>
              <a:buChar char="u"/>
            </a:pPr>
            <a:r>
              <a:rPr lang="en-US" sz="2800" dirty="0"/>
              <a:t>When executing your program, terminate </a:t>
            </a:r>
            <a:r>
              <a:rPr lang="en-US" sz="2800" i="1" dirty="0" err="1"/>
              <a:t>stdin</a:t>
            </a:r>
            <a:r>
              <a:rPr lang="en-US" sz="2800" dirty="0"/>
              <a:t> with a &lt;</a:t>
            </a:r>
            <a:r>
              <a:rPr lang="en-US" sz="2800" i="1" dirty="0"/>
              <a:t>enter/return</a:t>
            </a:r>
            <a:r>
              <a:rPr lang="en-US" sz="2800" dirty="0"/>
              <a:t>&gt;&lt;</a:t>
            </a:r>
            <a:r>
              <a:rPr lang="en-US" sz="2800" i="1" dirty="0"/>
              <a:t>control-D</a:t>
            </a:r>
            <a:r>
              <a:rPr lang="en-US" sz="2800" dirty="0"/>
              <a:t>&gt; sequence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>
                <a:solidFill>
                  <a:schemeClr val="folHlink"/>
                </a:solidFill>
              </a:rPr>
              <a:t>This (non-printable) character sequence is referred to as </a:t>
            </a:r>
            <a:br>
              <a:rPr lang="en-US" dirty="0">
                <a:solidFill>
                  <a:schemeClr val="folHlink"/>
                </a:solidFill>
              </a:rPr>
            </a:br>
            <a:r>
              <a:rPr lang="en-US" dirty="0">
                <a:solidFill>
                  <a:schemeClr val="folHlink"/>
                </a:solidFill>
              </a:rPr>
              <a:t>“end-of-file” or “EOF”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Tx/>
              <a:buChar char="»"/>
            </a:pPr>
            <a:r>
              <a:rPr lang="en-US" dirty="0">
                <a:solidFill>
                  <a:schemeClr val="folHlink"/>
                </a:solidFill>
              </a:rPr>
              <a:t>If you use I/O redirection and read from a file you need not add the </a:t>
            </a:r>
            <a:r>
              <a:rPr lang="en-US" i="1" dirty="0">
                <a:solidFill>
                  <a:schemeClr val="folHlink"/>
                </a:solidFill>
              </a:rPr>
              <a:t>control-D</a:t>
            </a:r>
            <a:r>
              <a:rPr lang="en-US" dirty="0">
                <a:solidFill>
                  <a:schemeClr val="folHlink"/>
                </a:solidFill>
              </a:rPr>
              <a:t> character at the end (Linux does this for you)</a:t>
            </a:r>
          </a:p>
        </p:txBody>
      </p:sp>
      <p:sp>
        <p:nvSpPr>
          <p:cNvPr id="181261" name="Rectangle 13"/>
          <p:cNvSpPr>
            <a:spLocks noChangeArrowheads="1"/>
          </p:cNvSpPr>
          <p:nvPr/>
        </p:nvSpPr>
        <p:spPr bwMode="auto">
          <a:xfrm>
            <a:off x="2006600" y="1244600"/>
            <a:ext cx="5270500" cy="266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1254" name="Group 6"/>
          <p:cNvGrpSpPr>
            <a:grpSpLocks/>
          </p:cNvGrpSpPr>
          <p:nvPr/>
        </p:nvGrpSpPr>
        <p:grpSpPr bwMode="auto">
          <a:xfrm>
            <a:off x="495300" y="2603500"/>
            <a:ext cx="1803400" cy="698500"/>
            <a:chOff x="112" y="1384"/>
            <a:chExt cx="1136" cy="440"/>
          </a:xfrm>
        </p:grpSpPr>
        <p:grpSp>
          <p:nvGrpSpPr>
            <p:cNvPr id="181255" name="Group 7"/>
            <p:cNvGrpSpPr>
              <a:grpSpLocks/>
            </p:cNvGrpSpPr>
            <p:nvPr/>
          </p:nvGrpSpPr>
          <p:grpSpPr bwMode="auto">
            <a:xfrm>
              <a:off x="112" y="1384"/>
              <a:ext cx="864" cy="296"/>
              <a:chOff x="2992" y="1536"/>
              <a:chExt cx="864" cy="296"/>
            </a:xfrm>
          </p:grpSpPr>
          <p:sp>
            <p:nvSpPr>
              <p:cNvPr id="181256" name="Oval 8"/>
              <p:cNvSpPr>
                <a:spLocks noChangeArrowheads="1"/>
              </p:cNvSpPr>
              <p:nvPr/>
            </p:nvSpPr>
            <p:spPr bwMode="auto">
              <a:xfrm>
                <a:off x="2992" y="1536"/>
                <a:ext cx="864" cy="29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prstShdw prst="shdw17" dist="17961" dir="2700000">
                  <a:schemeClr val="accent2">
                    <a:gamma/>
                    <a:shade val="60000"/>
                    <a:invGamma/>
                    <a:alpha val="74998"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257" name="Text Box 9"/>
              <p:cNvSpPr txBox="1">
                <a:spLocks noChangeArrowheads="1"/>
              </p:cNvSpPr>
              <p:nvPr/>
            </p:nvSpPr>
            <p:spPr bwMode="auto">
              <a:xfrm>
                <a:off x="3055" y="1559"/>
                <a:ext cx="7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control-D</a:t>
                </a:r>
              </a:p>
            </p:txBody>
          </p:sp>
        </p:grpSp>
        <p:sp>
          <p:nvSpPr>
            <p:cNvPr id="181258" name="Line 10"/>
            <p:cNvSpPr>
              <a:spLocks noChangeShapeType="1"/>
            </p:cNvSpPr>
            <p:nvPr/>
          </p:nvSpPr>
          <p:spPr bwMode="auto">
            <a:xfrm>
              <a:off x="776" y="1656"/>
              <a:ext cx="472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117725" y="1260475"/>
            <a:ext cx="47561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" charset="0"/>
              </a:rPr>
              <a:t>%classroom&gt; </a:t>
            </a:r>
            <a:r>
              <a:rPr lang="en-US" sz="2000" b="1" dirty="0" err="1">
                <a:solidFill>
                  <a:schemeClr val="folHlink"/>
                </a:solidFill>
                <a:latin typeface="Courier" charset="0"/>
              </a:rPr>
              <a:t>a.out</a:t>
            </a:r>
            <a:endParaRPr lang="en-US" sz="20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2000" b="1" dirty="0" err="1">
                <a:solidFill>
                  <a:schemeClr val="folHlink"/>
                </a:solidFill>
                <a:latin typeface="Courier" charset="0"/>
              </a:rPr>
              <a:t>Abcdefghijklmn</a:t>
            </a:r>
            <a:r>
              <a:rPr lang="en-US" sz="2000" b="1" dirty="0">
                <a:solidFill>
                  <a:schemeClr val="folHlink"/>
                </a:solidFill>
                <a:latin typeface="Courier" charset="0"/>
              </a:rPr>
              <a:t>%%</a:t>
            </a:r>
            <a:r>
              <a:rPr lang="en-US" sz="2000" b="1" dirty="0" err="1">
                <a:solidFill>
                  <a:schemeClr val="folHlink"/>
                </a:solidFill>
                <a:latin typeface="Courier" charset="0"/>
              </a:rPr>
              <a:t>pqrstuvw</a:t>
            </a:r>
            <a:r>
              <a:rPr lang="en-US" sz="2000" b="1" dirty="0">
                <a:solidFill>
                  <a:schemeClr val="folHlink"/>
                </a:solidFill>
                <a:latin typeface="Courier" charset="0"/>
              </a:rPr>
              <a:t>%%%</a:t>
            </a:r>
            <a:r>
              <a:rPr lang="en-US" sz="2000" b="1" dirty="0" err="1">
                <a:solidFill>
                  <a:schemeClr val="folHlink"/>
                </a:solidFill>
                <a:latin typeface="Courier" charset="0"/>
              </a:rPr>
              <a:t>yz</a:t>
            </a:r>
            <a:r>
              <a:rPr lang="en-US" sz="2000" b="1" dirty="0">
                <a:solidFill>
                  <a:schemeClr val="folHlink"/>
                </a:solidFill>
                <a:latin typeface="Courier" charset="0"/>
              </a:rPr>
              <a:t/>
            </a:r>
            <a:br>
              <a:rPr lang="en-US" sz="2000" b="1" dirty="0">
                <a:solidFill>
                  <a:schemeClr val="folHlink"/>
                </a:solidFill>
                <a:latin typeface="Courier" charset="0"/>
              </a:rPr>
            </a:br>
            <a:r>
              <a:rPr lang="en-US" sz="2000" b="1" dirty="0" err="1">
                <a:solidFill>
                  <a:schemeClr val="folHlink"/>
                </a:solidFill>
                <a:latin typeface="Courier" charset="0"/>
              </a:rPr>
              <a:t>abc</a:t>
            </a:r>
            <a:r>
              <a:rPr lang="en-US" sz="2000" b="1" dirty="0">
                <a:solidFill>
                  <a:schemeClr val="folHlink"/>
                </a:solidFill>
                <a:latin typeface="Courier" charset="0"/>
              </a:rPr>
              <a:t>%%%</a:t>
            </a:r>
            <a:r>
              <a:rPr lang="en-US" sz="2000" b="1" dirty="0" err="1">
                <a:solidFill>
                  <a:schemeClr val="folHlink"/>
                </a:solidFill>
                <a:latin typeface="Courier" charset="0"/>
              </a:rPr>
              <a:t>def</a:t>
            </a:r>
            <a:endParaRPr lang="en-US" sz="20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2000" b="1" dirty="0" err="1">
                <a:latin typeface="Courier" charset="0"/>
              </a:rPr>
              <a:t>Abcdefghijklmn</a:t>
            </a:r>
            <a:r>
              <a:rPr lang="en-US" sz="2000" b="1" dirty="0">
                <a:latin typeface="Courier" charset="0"/>
              </a:rPr>
              <a:t>*</a:t>
            </a:r>
            <a:r>
              <a:rPr lang="en-US" sz="2000" b="1" dirty="0" err="1">
                <a:latin typeface="Courier" charset="0"/>
              </a:rPr>
              <a:t>pqrstuvw</a:t>
            </a:r>
            <a:r>
              <a:rPr lang="en-US" sz="2000" b="1" dirty="0">
                <a:latin typeface="Courier" charset="0"/>
              </a:rPr>
              <a:t>*%</a:t>
            </a:r>
            <a:r>
              <a:rPr lang="en-US" sz="2000" b="1" dirty="0" err="1">
                <a:latin typeface="Courier" charset="0"/>
              </a:rPr>
              <a:t>yz</a:t>
            </a:r>
            <a:r>
              <a:rPr lang="en-US" sz="2000" b="1" dirty="0">
                <a:latin typeface="Courier" charset="0"/>
              </a:rPr>
              <a:t> ab</a:t>
            </a:r>
            <a:endParaRPr lang="en-US" sz="2000" b="1" dirty="0">
              <a:solidFill>
                <a:schemeClr val="folHlink"/>
              </a:solidFill>
              <a:latin typeface="Courier" charset="0"/>
            </a:endParaRPr>
          </a:p>
          <a:p>
            <a:r>
              <a:rPr lang="en-US" sz="2000" b="1" dirty="0">
                <a:solidFill>
                  <a:schemeClr val="folHlink"/>
                </a:solidFill>
                <a:latin typeface="Courier" charset="0"/>
              </a:rPr>
              <a:t>1234567890123456789012345</a:t>
            </a:r>
          </a:p>
          <a:p>
            <a:r>
              <a:rPr lang="en-US" sz="2000" b="1" dirty="0">
                <a:latin typeface="Courier" charset="0"/>
              </a:rPr>
              <a:t>c*%</a:t>
            </a:r>
            <a:r>
              <a:rPr lang="en-US" sz="2000" b="1" dirty="0" err="1">
                <a:latin typeface="Courier" charset="0"/>
              </a:rPr>
              <a:t>def</a:t>
            </a:r>
            <a:r>
              <a:rPr lang="en-US" sz="2000" b="1" dirty="0">
                <a:latin typeface="Courier" charset="0"/>
              </a:rPr>
              <a:t> 12345678901234567890123</a:t>
            </a:r>
          </a:p>
          <a:p>
            <a:endParaRPr lang="en-US" sz="2000" b="1" dirty="0">
              <a:latin typeface="Courier" charset="0"/>
            </a:endParaRPr>
          </a:p>
          <a:p>
            <a:r>
              <a:rPr lang="en-US" sz="2000" b="1" dirty="0">
                <a:latin typeface="Courier" charset="0"/>
              </a:rPr>
              <a:t>%classroom&gt;</a:t>
            </a:r>
          </a:p>
        </p:txBody>
      </p:sp>
    </p:spTree>
    <p:extLst>
      <p:ext uri="{BB962C8B-B14F-4D97-AF65-F5344CB8AC3E}">
        <p14:creationId xmlns:p14="http://schemas.microsoft.com/office/powerpoint/2010/main" val="255761853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8508"/>
            <a:ext cx="8585200" cy="4814788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dirty="0"/>
              <a:t>You should all have Linux accounts in the Department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you don’t, go to the let </a:t>
            </a:r>
            <a:r>
              <a:rPr lang="en-US" dirty="0" smtClean="0">
                <a:hlinkClick r:id="rId3"/>
              </a:rPr>
              <a:t>help@cs.unc.edu</a:t>
            </a:r>
            <a:r>
              <a:rPr lang="en-US" dirty="0" smtClean="0"/>
              <a:t> know </a:t>
            </a:r>
            <a:r>
              <a:rPr lang="en-US" dirty="0"/>
              <a:t>ASAP!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you need to have your password reset visit</a:t>
            </a:r>
          </a:p>
          <a:p>
            <a:pPr marL="457200" lvl="1" indent="0" algn="ctr">
              <a:lnSpc>
                <a:spcPct val="90000"/>
              </a:lnSpc>
              <a:buNone/>
            </a:pPr>
            <a:r>
              <a:rPr lang="en-US" i="1" dirty="0"/>
              <a:t>https://</a:t>
            </a:r>
            <a:r>
              <a:rPr lang="en-US" i="1" dirty="0" err="1"/>
              <a:t>www.cs.unc.edu</a:t>
            </a:r>
            <a:r>
              <a:rPr lang="en-US" i="1" dirty="0"/>
              <a:t>/</a:t>
            </a:r>
            <a:r>
              <a:rPr lang="en-US" i="1" dirty="0" err="1"/>
              <a:t>webpass</a:t>
            </a:r>
            <a:r>
              <a:rPr lang="en-US" i="1" dirty="0"/>
              <a:t>/</a:t>
            </a:r>
            <a:r>
              <a:rPr lang="en-US" i="1" dirty="0" err="1"/>
              <a:t>onyen</a:t>
            </a:r>
            <a:r>
              <a:rPr lang="en-US" i="1" dirty="0"/>
              <a:t>/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into </a:t>
            </a:r>
            <a:r>
              <a:rPr lang="en-US" dirty="0" err="1"/>
              <a:t>classroom.cs.unc.edu</a:t>
            </a:r>
            <a:r>
              <a:rPr lang="en-US" dirty="0"/>
              <a:t> to do the assignments</a:t>
            </a:r>
          </a:p>
          <a:p>
            <a:pPr>
              <a:lnSpc>
                <a:spcPct val="90000"/>
              </a:lnSpc>
            </a:pPr>
            <a:r>
              <a:rPr lang="en-US" dirty="0"/>
              <a:t>Create the directory structure </a:t>
            </a:r>
            <a:r>
              <a:rPr lang="en-US" i="1" dirty="0" smtClean="0"/>
              <a:t>comp530</a:t>
            </a:r>
            <a:r>
              <a:rPr lang="en-US" dirty="0" smtClean="0"/>
              <a:t> </a:t>
            </a:r>
            <a:r>
              <a:rPr lang="en-US" dirty="0"/>
              <a:t>in your Linux home directory</a:t>
            </a: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Execute the magic incantations to protect your homework:</a:t>
            </a:r>
            <a:r>
              <a:rPr lang="en-US" dirty="0">
                <a:latin typeface="Courier" charset="0"/>
              </a:rPr>
              <a:t/>
            </a:r>
            <a:br>
              <a:rPr lang="en-US" dirty="0">
                <a:latin typeface="Courier" charset="0"/>
              </a:rPr>
            </a:br>
            <a:endParaRPr lang="en-US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177925" y="5291916"/>
            <a:ext cx="5147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folHlink"/>
                </a:solidFill>
                <a:latin typeface="Courier" charset="0"/>
              </a:rPr>
              <a:t>fs </a:t>
            </a:r>
            <a:r>
              <a:rPr lang="en-US" sz="1800" b="1" dirty="0" err="1">
                <a:solidFill>
                  <a:schemeClr val="folHlink"/>
                </a:solidFill>
                <a:latin typeface="Courier" charset="0"/>
              </a:rPr>
              <a:t>sa</a:t>
            </a:r>
            <a:r>
              <a:rPr lang="en-US" sz="1800" b="1" dirty="0">
                <a:solidFill>
                  <a:schemeClr val="folHlink"/>
                </a:solidFill>
                <a:latin typeface="Courier" charset="0"/>
              </a:rPr>
              <a:t> ~/</a:t>
            </a:r>
            <a:r>
              <a:rPr lang="en-US" sz="1800" b="1" dirty="0" smtClean="0">
                <a:solidFill>
                  <a:schemeClr val="folHlink"/>
                </a:solidFill>
                <a:latin typeface="Courier" charset="0"/>
              </a:rPr>
              <a:t>comp530 </a:t>
            </a:r>
            <a:r>
              <a:rPr lang="en-US" sz="1800" b="1" dirty="0" err="1">
                <a:solidFill>
                  <a:schemeClr val="folHlink"/>
                </a:solidFill>
                <a:latin typeface="Courier" charset="0"/>
              </a:rPr>
              <a:t>system:anyuser</a:t>
            </a:r>
            <a:r>
              <a:rPr lang="en-US" sz="1800" b="1" dirty="0">
                <a:solidFill>
                  <a:schemeClr val="folHlink"/>
                </a:solidFill>
                <a:latin typeface="Courier" charset="0"/>
              </a:rPr>
              <a:t> none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on Homework Assignments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Execute these instructions </a:t>
            </a:r>
            <a:r>
              <a:rPr lang="en-US" sz="3200" b="1" dirty="0"/>
              <a:t>before</a:t>
            </a:r>
            <a:r>
              <a:rPr lang="en-US" sz="3200" dirty="0"/>
              <a:t> the next steps!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985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188915-202E-184E-840E-B21E3D2D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out the starter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15B02E-97CB-2E4E-828A-02FE205C8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a </a:t>
            </a:r>
            <a:r>
              <a:rPr lang="en-US" dirty="0" err="1" smtClean="0"/>
              <a:t>github</a:t>
            </a:r>
            <a:r>
              <a:rPr lang="en-US" dirty="0" smtClean="0"/>
              <a:t> account registered</a:t>
            </a:r>
          </a:p>
          <a:p>
            <a:pPr lvl="1"/>
            <a:r>
              <a:rPr lang="en-US" dirty="0" smtClean="0"/>
              <a:t>Make sure you accept the invite:</a:t>
            </a:r>
          </a:p>
          <a:p>
            <a:pPr lvl="2"/>
            <a:r>
              <a:rPr lang="en-US" dirty="0" smtClean="0"/>
              <a:t>Click https://</a:t>
            </a:r>
            <a:r>
              <a:rPr lang="en-US" dirty="0" err="1" smtClean="0"/>
              <a:t>github.com</a:t>
            </a:r>
            <a:r>
              <a:rPr lang="en-US" dirty="0" smtClean="0"/>
              <a:t>/comp530-f18</a:t>
            </a:r>
          </a:p>
          <a:p>
            <a:r>
              <a:rPr lang="en-US" dirty="0" smtClean="0"/>
              <a:t>Click the link in the homework to create a private repo</a:t>
            </a:r>
          </a:p>
          <a:p>
            <a:r>
              <a:rPr lang="en-US" dirty="0" smtClean="0"/>
              <a:t>Then, on your machine or classroom (substituting your team for ‘team-don’ </a:t>
            </a:r>
            <a:r>
              <a:rPr lang="mr-IN" dirty="0" smtClean="0"/>
              <a:t>–</a:t>
            </a:r>
            <a:r>
              <a:rPr lang="en-US" dirty="0" smtClean="0"/>
              <a:t> see the green clone button):</a:t>
            </a:r>
          </a:p>
          <a:p>
            <a:pPr marL="457200" lvl="1" indent="0">
              <a:buNone/>
            </a:pPr>
            <a:r>
              <a:rPr lang="en-US" dirty="0" err="1" smtClean="0"/>
              <a:t>git</a:t>
            </a:r>
            <a:r>
              <a:rPr lang="en-US" dirty="0" smtClean="0"/>
              <a:t> clone git@github.com:comp530-f18/lab0-team-don.git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E3242F-084A-0F41-9AE0-7999C278D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16900" cy="3798168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Commit your pending changes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See the output of: ‘</a:t>
            </a:r>
            <a:r>
              <a:rPr lang="en-US" dirty="0" err="1" smtClean="0"/>
              <a:t>git</a:t>
            </a:r>
            <a:r>
              <a:rPr lang="en-US" dirty="0" smtClean="0"/>
              <a:t> status’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Commit the changes you wish to submit:</a:t>
            </a:r>
          </a:p>
          <a:p>
            <a:pPr lvl="2">
              <a:lnSpc>
                <a:spcPct val="90000"/>
              </a:lnSpc>
            </a:pPr>
            <a:r>
              <a:rPr lang="en-US" dirty="0" err="1" smtClean="0"/>
              <a:t>git</a:t>
            </a:r>
            <a:r>
              <a:rPr lang="en-US" dirty="0" smtClean="0"/>
              <a:t> add ex2.c</a:t>
            </a:r>
          </a:p>
          <a:p>
            <a:pPr lvl="3">
              <a:lnSpc>
                <a:spcPct val="90000"/>
              </a:lnSpc>
            </a:pPr>
            <a:r>
              <a:rPr lang="en-US" dirty="0" smtClean="0"/>
              <a:t>And any other files that changed</a:t>
            </a:r>
          </a:p>
          <a:p>
            <a:pPr lvl="2">
              <a:lnSpc>
                <a:spcPct val="90000"/>
              </a:lnSpc>
            </a:pPr>
            <a:r>
              <a:rPr lang="en-US" dirty="0" err="1" smtClean="0"/>
              <a:t>git</a:t>
            </a:r>
            <a:r>
              <a:rPr lang="en-US" dirty="0" smtClean="0"/>
              <a:t> commit </a:t>
            </a:r>
            <a:r>
              <a:rPr lang="mr-IN" dirty="0" smtClean="0"/>
              <a:t>–</a:t>
            </a:r>
            <a:r>
              <a:rPr lang="en-US" dirty="0" smtClean="0"/>
              <a:t>m “Finished lab 0”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make </a:t>
            </a:r>
            <a:r>
              <a:rPr lang="en-US" dirty="0" err="1" smtClean="0"/>
              <a:t>handin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You may need to add files to your .</a:t>
            </a:r>
            <a:r>
              <a:rPr lang="en-US" dirty="0" err="1" smtClean="0"/>
              <a:t>gitignore</a:t>
            </a:r>
            <a:r>
              <a:rPr lang="en-US" dirty="0" smtClean="0"/>
              <a:t> file (and commit) that should not be handed in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2x check on </a:t>
            </a:r>
            <a:r>
              <a:rPr lang="en-US" dirty="0" err="1" smtClean="0"/>
              <a:t>github</a:t>
            </a:r>
            <a:r>
              <a:rPr lang="en-US" dirty="0" smtClean="0"/>
              <a:t>: your changes are there, and tagged ‘</a:t>
            </a:r>
            <a:r>
              <a:rPr lang="en-US" dirty="0" err="1" smtClean="0"/>
              <a:t>handin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229200"/>
            <a:ext cx="8216900" cy="1080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If you don’t follow these instructions exactly, </a:t>
            </a:r>
            <a:br>
              <a:rPr lang="en-US" sz="3200" dirty="0"/>
            </a:br>
            <a:r>
              <a:rPr lang="en-US" sz="3200" dirty="0"/>
              <a:t>your HW will not be graded!</a:t>
            </a:r>
            <a:endParaRPr lang="en-US" sz="3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Submitting homework</a:t>
            </a:r>
          </a:p>
        </p:txBody>
      </p:sp>
    </p:spTree>
    <p:extLst>
      <p:ext uri="{BB962C8B-B14F-4D97-AF65-F5344CB8AC3E}">
        <p14:creationId xmlns:p14="http://schemas.microsoft.com/office/powerpoint/2010/main" val="3757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Same Basic Syntax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Types: </a:t>
            </a:r>
            <a:r>
              <a:rPr lang="en-US" dirty="0" err="1"/>
              <a:t>int</a:t>
            </a:r>
            <a:r>
              <a:rPr lang="en-US" dirty="0"/>
              <a:t>, char, [float]</a:t>
            </a:r>
          </a:p>
          <a:p>
            <a:pPr lvl="1"/>
            <a:r>
              <a:rPr lang="en-US" dirty="0"/>
              <a:t>void - (untyped pointer)</a:t>
            </a:r>
          </a:p>
          <a:p>
            <a:pPr lvl="1"/>
            <a:r>
              <a:rPr lang="en-US" dirty="0"/>
              <a:t>Can create other data types using typedef</a:t>
            </a:r>
          </a:p>
          <a:p>
            <a:r>
              <a:rPr lang="en-US" dirty="0"/>
              <a:t>No Strings - only char arrays</a:t>
            </a:r>
          </a:p>
          <a:p>
            <a:pPr lvl="1"/>
            <a:r>
              <a:rPr lang="en-US" dirty="0"/>
              <a:t>Last character needs to be a 0</a:t>
            </a:r>
          </a:p>
          <a:p>
            <a:pPr lvl="2"/>
            <a:r>
              <a:rPr lang="en-US" dirty="0"/>
              <a:t>Not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0</a:t>
            </a:r>
            <a:r>
              <a:rPr lang="ja-JP" altLang="en-US">
                <a:latin typeface="Arial"/>
              </a:rPr>
              <a:t>’</a:t>
            </a:r>
            <a:r>
              <a:rPr lang="en-US" dirty="0"/>
              <a:t>, but </a:t>
            </a:r>
            <a:r>
              <a:rPr lang="ja-JP" altLang="en-US">
                <a:latin typeface="Arial"/>
              </a:rPr>
              <a:t>‘</a:t>
            </a:r>
            <a:r>
              <a:rPr lang="en-US" dirty="0"/>
              <a:t>\0</a:t>
            </a:r>
            <a:r>
              <a:rPr lang="ja-JP" altLang="en-US">
                <a:latin typeface="Arial"/>
              </a:rPr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9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85900"/>
            <a:ext cx="8382000" cy="4607396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/>
              <a:t>The machines you should use for programming are: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i="1"/>
              <a:t>classroom.cs.unc.edu</a:t>
            </a:r>
            <a:r>
              <a:rPr lang="en-US"/>
              <a:t> 	(primary)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i="1"/>
              <a:t>snapper.cs.unc.edu</a:t>
            </a:r>
            <a:r>
              <a:rPr lang="en-US"/>
              <a:t> 	(secondary)</a:t>
            </a:r>
          </a:p>
          <a:p>
            <a:pPr>
              <a:lnSpc>
                <a:spcPct val="80000"/>
              </a:lnSpc>
              <a:buFont typeface="Monotype Sorts" charset="0"/>
              <a:buNone/>
            </a:pPr>
            <a:r>
              <a:rPr lang="en-US"/>
              <a:t>	Access either machine via a secure shell (secure telnet) application on your PC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/>
              <a:t>You can develop your code anywhere you like but…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/>
              <a:t>Your programs will be tested on </a:t>
            </a:r>
            <a:r>
              <a:rPr lang="en-US" i="1"/>
              <a:t>classroom</a:t>
            </a:r>
            <a:r>
              <a:rPr lang="en-US"/>
              <a:t> and correctness will be assessed based on their performance on </a:t>
            </a:r>
            <a:r>
              <a:rPr lang="en-US" i="1"/>
              <a:t>classroom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 i="1"/>
              <a:t>Always</a:t>
            </a:r>
            <a:r>
              <a:rPr lang="en-US"/>
              <a:t> make sure your program works on </a:t>
            </a:r>
            <a:r>
              <a:rPr lang="en-US" i="1"/>
              <a:t>classroom</a:t>
            </a:r>
            <a:r>
              <a:rPr lang="en-US"/>
              <a:t>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0 Programming Notes</a:t>
            </a:r>
          </a:p>
        </p:txBody>
      </p:sp>
    </p:spTree>
    <p:extLst>
      <p:ext uri="{BB962C8B-B14F-4D97-AF65-F5344CB8AC3E}">
        <p14:creationId xmlns:p14="http://schemas.microsoft.com/office/powerpoint/2010/main" val="29480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484784"/>
            <a:ext cx="8534400" cy="4536504"/>
          </a:xfrm>
          <a:noFill/>
          <a:ln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Programs should be neatly formatted (</a:t>
            </a:r>
            <a:r>
              <a:rPr lang="en-US" i="1" dirty="0">
                <a:latin typeface="Times New Roman" charset="0"/>
              </a:rPr>
              <a:t>i.e.</a:t>
            </a:r>
            <a:r>
              <a:rPr lang="en-US" dirty="0">
                <a:latin typeface="Times New Roman" charset="0"/>
              </a:rPr>
              <a:t>, easy to read) and well documented</a:t>
            </a:r>
          </a:p>
          <a:p>
            <a:pPr algn="just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In general, 75% of your grade for a program will be for correctness, 25% for </a:t>
            </a:r>
            <a:r>
              <a:rPr lang="en-US" dirty="0">
                <a:latin typeface="Times New Roman" charset="0"/>
                <a:ea typeface="ヒラギノ角ゴ ProN W3" charset="0"/>
                <a:cs typeface="ヒラギノ角ゴ ProN W3" charset="0"/>
              </a:rPr>
              <a:t>p</a:t>
            </a:r>
            <a:r>
              <a:rPr lang="en-US" dirty="0">
                <a:latin typeface="Times New Roman" charset="0"/>
              </a:rPr>
              <a:t>rogramming style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For this assignment, correctness &amp; style will each count for 50% of your grade</a:t>
            </a:r>
          </a:p>
          <a:p>
            <a:pPr algn="just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Style refers to…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Appropriate use of language features, including variable/procedure names, and 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Documentation (descriptions of functions, general comments, use of invariants, pre- and post conditions where appropriate) </a:t>
            </a:r>
          </a:p>
          <a:p>
            <a:pPr lvl="1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Simple test: Can I understand what you’ve done in 3 minutes?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Correctness will be assessed comprehensively!</a:t>
            </a:r>
          </a:p>
          <a:p>
            <a:pPr lvl="1">
              <a:lnSpc>
                <a:spcPct val="85000"/>
              </a:lnSpc>
            </a:pPr>
            <a:r>
              <a:rPr lang="en-US" i="1" dirty="0">
                <a:latin typeface="Times New Roman" charset="0"/>
              </a:rPr>
              <a:t>You’ve got to learn to test for “edge” and “corner cases”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Grading</a:t>
            </a:r>
          </a:p>
        </p:txBody>
      </p:sp>
    </p:spTree>
    <p:extLst>
      <p:ext uri="{BB962C8B-B14F-4D97-AF65-F5344CB8AC3E}">
        <p14:creationId xmlns:p14="http://schemas.microsoft.com/office/powerpoint/2010/main" val="92281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832322"/>
            <a:ext cx="87884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6"/>
          <a:stretch>
            <a:fillRect/>
          </a:stretch>
        </p:blipFill>
        <p:spPr bwMode="auto">
          <a:xfrm>
            <a:off x="241300" y="1268760"/>
            <a:ext cx="8601075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52625" y="4708872"/>
            <a:ext cx="5842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/>
              <a:t>(</a:t>
            </a:r>
            <a:r>
              <a:rPr lang="ja-JP" altLang="en-US" sz="1800"/>
              <a:t>“</a:t>
            </a:r>
            <a:r>
              <a:rPr lang="en-US" sz="1800" u="sng"/>
              <a:t>Hard</a:t>
            </a:r>
            <a:r>
              <a:rPr lang="en-US" sz="1800"/>
              <a:t> But that is fine.</a:t>
            </a:r>
            <a:br>
              <a:rPr lang="en-US" sz="1800"/>
            </a:br>
            <a:r>
              <a:rPr lang="en-US" sz="1800"/>
              <a:t>Some of the grading scales for programming </a:t>
            </a:r>
            <a:br>
              <a:rPr lang="en-US" sz="1800"/>
            </a:br>
            <a:r>
              <a:rPr lang="en-US" sz="1800"/>
              <a:t>assignments were weird and not straightforward.</a:t>
            </a:r>
            <a:br>
              <a:rPr lang="en-US" sz="1800"/>
            </a:br>
            <a:r>
              <a:rPr lang="en-US" sz="1800"/>
              <a:t>Tended to place little emphasis on implementing </a:t>
            </a:r>
            <a:br>
              <a:rPr lang="en-US" sz="1800"/>
            </a:br>
            <a:r>
              <a:rPr lang="en-US" sz="1800"/>
              <a:t>what the assignment actually intended and emphasized</a:t>
            </a:r>
            <a:br>
              <a:rPr lang="en-US" sz="1800"/>
            </a:br>
            <a:r>
              <a:rPr lang="en-US" sz="1800"/>
              <a:t>how hard did you try to break your own program</a:t>
            </a:r>
            <a:r>
              <a:rPr lang="ja-JP" altLang="en-US" sz="1800"/>
              <a:t>”</a:t>
            </a:r>
            <a:r>
              <a:rPr lang="en-US" sz="1800"/>
              <a:t>)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96900" y="1689447"/>
            <a:ext cx="4597400" cy="812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8100" y="3010247"/>
            <a:ext cx="9105900" cy="195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5639147"/>
            <a:ext cx="8534400" cy="952500"/>
          </a:xfrm>
          <a:solidFill>
            <a:schemeClr val="bg1"/>
          </a:solidFill>
          <a:ln/>
        </p:spPr>
        <p:txBody>
          <a:bodyPr/>
          <a:lstStyle/>
          <a:p>
            <a:pPr algn="just">
              <a:lnSpc>
                <a:spcPct val="85000"/>
              </a:lnSpc>
            </a:pPr>
            <a:r>
              <a:rPr lang="en-US" dirty="0">
                <a:latin typeface="Times New Roman" charset="0"/>
              </a:rPr>
              <a:t>Programs that “mostly work” don’t cut it in a senior-level course!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Dr. </a:t>
            </a:r>
            <a:r>
              <a:rPr lang="en-US" dirty="0" err="1"/>
              <a:t>Jeffay’s</a:t>
            </a:r>
            <a:r>
              <a:rPr lang="en-US" dirty="0"/>
              <a:t> Experience</a:t>
            </a:r>
          </a:p>
        </p:txBody>
      </p:sp>
    </p:spTree>
    <p:extLst>
      <p:ext uri="{BB962C8B-B14F-4D97-AF65-F5344CB8AC3E}">
        <p14:creationId xmlns:p14="http://schemas.microsoft.com/office/powerpoint/2010/main" val="22853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2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18329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16832"/>
            <a:ext cx="8712200" cy="439248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" charset="0"/>
              </a:rPr>
              <a:t>Working in teams on programming assignments is OK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But you can only collaborate with other students in the course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Every line of code handed in must be written exclusively by team members themselves, and 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All collaborators must be acknowledged </a:t>
            </a:r>
            <a:r>
              <a:rPr lang="en-US">
                <a:latin typeface="Times" charset="0"/>
                <a:ea typeface="ＭＳ Ｐゴシック" charset="0"/>
              </a:rPr>
              <a:t>in writing (and part of the team)</a:t>
            </a:r>
            <a:endParaRPr lang="en-US" sz="1600" dirty="0">
              <a:latin typeface="Times" charset="0"/>
              <a:ea typeface="ＭＳ Ｐゴシック" charset="0"/>
            </a:endParaRPr>
          </a:p>
          <a:p>
            <a:r>
              <a:rPr lang="en-US" dirty="0">
                <a:latin typeface="Times" charset="0"/>
              </a:rPr>
              <a:t>Use of the Internet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Using code from the Internet in any form is not allowed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Websites may be consulted for reference (</a:t>
            </a:r>
            <a:r>
              <a:rPr lang="en-US" i="1" dirty="0">
                <a:latin typeface="Times" charset="0"/>
                <a:ea typeface="ＭＳ Ｐゴシック" charset="0"/>
              </a:rPr>
              <a:t>e.g.</a:t>
            </a:r>
            <a:r>
              <a:rPr lang="en-US" dirty="0">
                <a:latin typeface="Times" charset="0"/>
                <a:ea typeface="ＭＳ Ｐゴシック" charset="0"/>
              </a:rPr>
              <a:t>, to learn how a system call works)</a:t>
            </a:r>
          </a:p>
          <a:p>
            <a:pPr lvl="1"/>
            <a:r>
              <a:rPr lang="en-US" dirty="0">
                <a:latin typeface="Times" charset="0"/>
                <a:ea typeface="ＭＳ Ｐゴシック" charset="0"/>
              </a:rPr>
              <a:t>But all such websites used or relied on must be listed as a reference in a header comment in your program</a:t>
            </a:r>
          </a:p>
          <a:p>
            <a:pPr lvl="1"/>
            <a:r>
              <a:rPr lang="en-US" i="1" dirty="0">
                <a:latin typeface="Times" charset="0"/>
                <a:ea typeface="ＭＳ Ｐゴシック" charset="0"/>
              </a:rPr>
              <a:t>Warning: Sample code found on the Internet rarely helps the student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en-US" dirty="0"/>
              <a:t>Honor Code: Acceptable and Unacceptable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6477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struct</a:t>
            </a:r>
            <a:r>
              <a:rPr lang="en-US" dirty="0"/>
              <a:t> – C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object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// function pointer</a:t>
            </a:r>
          </a:p>
          <a:p>
            <a:pPr>
              <a:buFont typeface="Wingdings" charset="0"/>
              <a:buNone/>
            </a:pPr>
            <a:r>
              <a:rPr lang="en-US" dirty="0"/>
              <a:t>    } </a:t>
            </a:r>
            <a:r>
              <a:rPr lang="en-US" dirty="0" err="1"/>
              <a:t>foo_t</a:t>
            </a:r>
            <a:r>
              <a:rPr lang="en-US" dirty="0"/>
              <a:t>;      // &lt;------type declaration</a:t>
            </a:r>
          </a:p>
          <a:p>
            <a:r>
              <a:rPr lang="en-US" dirty="0"/>
              <a:t>Actual contiguous memory</a:t>
            </a:r>
          </a:p>
          <a:p>
            <a:r>
              <a:rPr lang="en-US" dirty="0"/>
              <a:t>Includes data and function pointers</a:t>
            </a:r>
          </a:p>
        </p:txBody>
      </p:sp>
    </p:spTree>
    <p:extLst>
      <p:ext uri="{BB962C8B-B14F-4D97-AF65-F5344CB8AC3E}">
        <p14:creationId xmlns:p14="http://schemas.microsoft.com/office/powerpoint/2010/main" val="343306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4906888" cy="4896544"/>
          </a:xfrm>
        </p:spPr>
        <p:txBody>
          <a:bodyPr>
            <a:normAutofit/>
          </a:bodyPr>
          <a:lstStyle/>
          <a:p>
            <a:r>
              <a:rPr lang="en-US" dirty="0"/>
              <a:t>Memory placement explicit (heap vs. stack)</a:t>
            </a:r>
          </a:p>
          <a:p>
            <a:r>
              <a:rPr lang="en-US" dirty="0"/>
              <a:t>Two syntaxes (dot, arrow)</a:t>
            </a:r>
          </a:p>
          <a:p>
            <a:pPr marL="0" indent="0">
              <a:buNone/>
            </a:pPr>
            <a:r>
              <a:rPr lang="en-US" sz="2000" dirty="0" err="1"/>
              <a:t>int</a:t>
            </a:r>
            <a:r>
              <a:rPr lang="en-US" sz="2000" dirty="0"/>
              <a:t> main 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foo f;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struct</a:t>
            </a:r>
            <a:r>
              <a:rPr lang="en-US" sz="2000" dirty="0"/>
              <a:t> foo *</a:t>
            </a:r>
            <a:r>
              <a:rPr lang="en-US" sz="2000" dirty="0" err="1"/>
              <a:t>fp</a:t>
            </a:r>
            <a:r>
              <a:rPr lang="en-US" sz="2000" dirty="0"/>
              <a:t> = &amp;f;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f.a</a:t>
            </a:r>
            <a:r>
              <a:rPr lang="en-US" sz="2000" dirty="0"/>
              <a:t> = 32; // dot: access object directly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-&gt;a = 33; // arrow: follow a pointer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struct</a:t>
            </a:r>
            <a:r>
              <a:rPr lang="en-US" sz="2000" dirty="0"/>
              <a:t> foo));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fp</a:t>
            </a:r>
            <a:r>
              <a:rPr lang="en-US" sz="2000" dirty="0"/>
              <a:t>-&gt;a = 34;</a:t>
            </a:r>
          </a:p>
          <a:p>
            <a:pPr marL="0" indent="0">
              <a:buNone/>
            </a:pPr>
            <a:r>
              <a:rPr lang="is-IS" sz="2000" dirty="0"/>
              <a:t>	…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52120" y="1844824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380612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99597" y="1383487"/>
            <a:ext cx="784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Heap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2120" y="18448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9" name="Rectangle 8"/>
          <p:cNvSpPr/>
          <p:nvPr/>
        </p:nvSpPr>
        <p:spPr>
          <a:xfrm>
            <a:off x="5724127" y="221415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0" y="221467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24127" y="342900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fp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53982" y="3164483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8" name="Freeform 17"/>
          <p:cNvSpPr/>
          <p:nvPr/>
        </p:nvSpPr>
        <p:spPr>
          <a:xfrm>
            <a:off x="6482687" y="2275756"/>
            <a:ext cx="968991" cy="1314405"/>
          </a:xfrm>
          <a:custGeom>
            <a:avLst/>
            <a:gdLst>
              <a:gd name="connsiteX0" fmla="*/ 0 w 968991"/>
              <a:gd name="connsiteY0" fmla="*/ 1299957 h 1314405"/>
              <a:gd name="connsiteX1" fmla="*/ 54591 w 968991"/>
              <a:gd name="connsiteY1" fmla="*/ 1313605 h 1314405"/>
              <a:gd name="connsiteX2" fmla="*/ 668740 w 968991"/>
              <a:gd name="connsiteY2" fmla="*/ 1286310 h 1314405"/>
              <a:gd name="connsiteX3" fmla="*/ 777922 w 968991"/>
              <a:gd name="connsiteY3" fmla="*/ 1231719 h 1314405"/>
              <a:gd name="connsiteX4" fmla="*/ 859809 w 968991"/>
              <a:gd name="connsiteY4" fmla="*/ 1177128 h 1314405"/>
              <a:gd name="connsiteX5" fmla="*/ 887104 w 968991"/>
              <a:gd name="connsiteY5" fmla="*/ 1095241 h 1314405"/>
              <a:gd name="connsiteX6" fmla="*/ 955343 w 968991"/>
              <a:gd name="connsiteY6" fmla="*/ 1013354 h 1314405"/>
              <a:gd name="connsiteX7" fmla="*/ 968991 w 968991"/>
              <a:gd name="connsiteY7" fmla="*/ 972411 h 1314405"/>
              <a:gd name="connsiteX8" fmla="*/ 955343 w 968991"/>
              <a:gd name="connsiteY8" fmla="*/ 249080 h 1314405"/>
              <a:gd name="connsiteX9" fmla="*/ 941695 w 968991"/>
              <a:gd name="connsiteY9" fmla="*/ 194489 h 1314405"/>
              <a:gd name="connsiteX10" fmla="*/ 900752 w 968991"/>
              <a:gd name="connsiteY10" fmla="*/ 112602 h 1314405"/>
              <a:gd name="connsiteX11" fmla="*/ 859809 w 968991"/>
              <a:gd name="connsiteY11" fmla="*/ 85307 h 1314405"/>
              <a:gd name="connsiteX12" fmla="*/ 777922 w 968991"/>
              <a:gd name="connsiteY12" fmla="*/ 30716 h 1314405"/>
              <a:gd name="connsiteX13" fmla="*/ 641444 w 968991"/>
              <a:gd name="connsiteY13" fmla="*/ 3420 h 131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8991" h="1314405">
                <a:moveTo>
                  <a:pt x="0" y="1299957"/>
                </a:moveTo>
                <a:cubicBezTo>
                  <a:pt x="18197" y="1304506"/>
                  <a:pt x="35834" y="1313605"/>
                  <a:pt x="54591" y="1313605"/>
                </a:cubicBezTo>
                <a:cubicBezTo>
                  <a:pt x="503898" y="1313605"/>
                  <a:pt x="420886" y="1321716"/>
                  <a:pt x="668740" y="1286310"/>
                </a:cubicBezTo>
                <a:cubicBezTo>
                  <a:pt x="831294" y="1164392"/>
                  <a:pt x="624610" y="1308374"/>
                  <a:pt x="777922" y="1231719"/>
                </a:cubicBezTo>
                <a:cubicBezTo>
                  <a:pt x="807264" y="1217048"/>
                  <a:pt x="859809" y="1177128"/>
                  <a:pt x="859809" y="1177128"/>
                </a:cubicBezTo>
                <a:cubicBezTo>
                  <a:pt x="868907" y="1149832"/>
                  <a:pt x="866759" y="1115586"/>
                  <a:pt x="887104" y="1095241"/>
                </a:cubicBezTo>
                <a:cubicBezTo>
                  <a:pt x="917288" y="1065057"/>
                  <a:pt x="936341" y="1051357"/>
                  <a:pt x="955343" y="1013354"/>
                </a:cubicBezTo>
                <a:cubicBezTo>
                  <a:pt x="961777" y="1000487"/>
                  <a:pt x="964442" y="986059"/>
                  <a:pt x="968991" y="972411"/>
                </a:cubicBezTo>
                <a:cubicBezTo>
                  <a:pt x="964442" y="731301"/>
                  <a:pt x="963799" y="490085"/>
                  <a:pt x="955343" y="249080"/>
                </a:cubicBezTo>
                <a:cubicBezTo>
                  <a:pt x="954685" y="230334"/>
                  <a:pt x="946848" y="212524"/>
                  <a:pt x="941695" y="194489"/>
                </a:cubicBezTo>
                <a:cubicBezTo>
                  <a:pt x="932815" y="163409"/>
                  <a:pt x="924677" y="136527"/>
                  <a:pt x="900752" y="112602"/>
                </a:cubicBezTo>
                <a:cubicBezTo>
                  <a:pt x="889154" y="101004"/>
                  <a:pt x="872410" y="95808"/>
                  <a:pt x="859809" y="85307"/>
                </a:cubicBezTo>
                <a:cubicBezTo>
                  <a:pt x="791654" y="28511"/>
                  <a:pt x="849875" y="54699"/>
                  <a:pt x="777922" y="30716"/>
                </a:cubicBezTo>
                <a:cubicBezTo>
                  <a:pt x="710483" y="-14245"/>
                  <a:pt x="753382" y="3420"/>
                  <a:pt x="641444" y="342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25184" y="2199781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32;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24923" y="2199780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33;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01867" y="2209509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82687" y="2420888"/>
            <a:ext cx="1137313" cy="1169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32240" y="4720060"/>
            <a:ext cx="230425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3743908" y="2420888"/>
            <a:ext cx="1656183" cy="874264"/>
          </a:xfrm>
          <a:prstGeom prst="wedgeRectCallout">
            <a:avLst>
              <a:gd name="adj1" fmla="val -81884"/>
              <a:gd name="adj2" fmla="val 83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Ampersand:</a:t>
            </a:r>
          </a:p>
          <a:p>
            <a:pPr algn="ctr"/>
            <a:r>
              <a:rPr lang="en-US" dirty="0"/>
              <a:t>Address of f</a:t>
            </a:r>
          </a:p>
        </p:txBody>
      </p:sp>
    </p:spTree>
    <p:extLst>
      <p:ext uri="{BB962C8B-B14F-4D97-AF65-F5344CB8AC3E}">
        <p14:creationId xmlns:p14="http://schemas.microsoft.com/office/powerpoint/2010/main" val="9605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0.00324 L -0.00642 0.04908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04908 L -0.00642 0.1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10162 L -0.00642 0.1645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16459 L -0.00642 0.2067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20672 L -0.00642 0.2592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3" grpId="1" animBg="1"/>
      <p:bldP spid="13" grpId="2" animBg="1"/>
      <p:bldP spid="13" grpId="3" animBg="1"/>
      <p:bldP spid="13" grpId="4" animBg="1"/>
      <p:bldP spid="18" grpId="0" animBg="1"/>
      <p:bldP spid="18" grpId="1" animBg="1"/>
      <p:bldP spid="21" grpId="0" animBg="1"/>
      <p:bldP spid="22" grpId="0" animBg="1"/>
      <p:bldP spid="23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fp</a:t>
            </a:r>
            <a:r>
              <a:rPr lang="en-US" dirty="0"/>
              <a:t>-&gt;op = operator;</a:t>
            </a:r>
          </a:p>
          <a:p>
            <a:pPr marL="0" indent="0">
              <a:buNone/>
            </a:pPr>
            <a:r>
              <a:rPr lang="en-US" dirty="0" err="1"/>
              <a:t>fp</a:t>
            </a:r>
            <a:r>
              <a:rPr lang="en-US" dirty="0"/>
              <a:t>-&gt;op(32); // Same as calling</a:t>
            </a:r>
          </a:p>
          <a:p>
            <a:pPr marL="0" indent="0">
              <a:buNone/>
            </a:pPr>
            <a:r>
              <a:rPr lang="en-US" dirty="0"/>
              <a:t>	       // operator(32);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0304" y="4727391"/>
            <a:ext cx="2304256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foo {</a:t>
            </a:r>
          </a:p>
          <a:p>
            <a:pPr>
              <a:buFont typeface="Wingdings" charset="0"/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*b;</a:t>
            </a:r>
          </a:p>
          <a:p>
            <a:pPr>
              <a:buFont typeface="Wingdings" charset="0"/>
              <a:buNone/>
            </a:pPr>
            <a:r>
              <a:rPr lang="en-US" dirty="0"/>
              <a:t>         void (*op)(</a:t>
            </a:r>
            <a:r>
              <a:rPr lang="en-US" dirty="0" err="1"/>
              <a:t>int</a:t>
            </a:r>
            <a:r>
              <a:rPr lang="en-US" dirty="0"/>
              <a:t> c);  </a:t>
            </a:r>
          </a:p>
          <a:p>
            <a:pPr>
              <a:buFont typeface="Wingdings" charset="0"/>
              <a:buNone/>
            </a:pPr>
            <a:r>
              <a:rPr lang="en-US" dirty="0"/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84136" y="4437111"/>
            <a:ext cx="215751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Code in memory:</a:t>
            </a:r>
          </a:p>
          <a:p>
            <a:r>
              <a:rPr lang="en-US" sz="2200" dirty="0"/>
              <a:t>Main</a:t>
            </a:r>
          </a:p>
          <a:p>
            <a:r>
              <a:rPr lang="en-US" sz="2200" dirty="0"/>
              <a:t>    </a:t>
            </a:r>
            <a:r>
              <a:rPr lang="is-IS" sz="2200" dirty="0"/>
              <a:t>…</a:t>
            </a:r>
          </a:p>
          <a:p>
            <a:r>
              <a:rPr lang="en-US" sz="2200" dirty="0"/>
              <a:t>O</a:t>
            </a:r>
            <a:r>
              <a:rPr lang="is-IS" sz="2200" dirty="0"/>
              <a:t>perator:</a:t>
            </a:r>
          </a:p>
          <a:p>
            <a:r>
              <a:rPr lang="is-IS" sz="2200" dirty="0"/>
              <a:t>   ...</a:t>
            </a:r>
            <a:endParaRPr lang="en-US" sz="2200" dirty="0"/>
          </a:p>
          <a:p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5652120" y="1844824"/>
            <a:ext cx="1368152" cy="2520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1380612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99597" y="1383487"/>
            <a:ext cx="7841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Heap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52120" y="1844824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724127" y="221415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0;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24127" y="342900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fp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25184" y="2199781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u="sng" dirty="0">
                <a:solidFill>
                  <a:schemeClr val="tx1"/>
                </a:solidFill>
              </a:rPr>
              <a:t> a = 32;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24923" y="2199780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f:</a:t>
            </a:r>
          </a:p>
          <a:p>
            <a:r>
              <a:rPr lang="en-US" dirty="0">
                <a:solidFill>
                  <a:schemeClr val="tx1"/>
                </a:solidFill>
              </a:rPr>
              <a:t> a = 33;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45227" y="2281517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NULL;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482687" y="2420888"/>
            <a:ext cx="1137313" cy="1169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642009" y="2303325"/>
            <a:ext cx="1292927" cy="11428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foo:</a:t>
            </a:r>
          </a:p>
          <a:p>
            <a:r>
              <a:rPr lang="en-US" dirty="0">
                <a:solidFill>
                  <a:schemeClr val="tx1"/>
                </a:solidFill>
              </a:rPr>
              <a:t> a = 34;</a:t>
            </a:r>
          </a:p>
          <a:p>
            <a:r>
              <a:rPr lang="en-US" dirty="0">
                <a:solidFill>
                  <a:schemeClr val="tx1"/>
                </a:solidFill>
              </a:rPr>
              <a:t> b = NULL;</a:t>
            </a:r>
          </a:p>
          <a:p>
            <a:r>
              <a:rPr lang="en-US" dirty="0">
                <a:solidFill>
                  <a:schemeClr val="tx1"/>
                </a:solidFill>
              </a:rPr>
              <a:t> op = 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042281" y="3342617"/>
            <a:ext cx="1335222" cy="217461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1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More on Function Pointers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C allows function pointers to be used as members of a </a:t>
            </a:r>
            <a:r>
              <a:rPr lang="en-US" sz="2800" dirty="0" err="1"/>
              <a:t>struct</a:t>
            </a:r>
            <a:r>
              <a:rPr lang="en-US" sz="2800" dirty="0"/>
              <a:t> or passed as arguments to a function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Continuing the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void </a:t>
            </a:r>
            <a:r>
              <a:rPr lang="en-US" sz="2800" dirty="0" err="1"/>
              <a:t>myOp</a:t>
            </a:r>
            <a:r>
              <a:rPr lang="en-US" sz="2800" dirty="0"/>
              <a:t>(</a:t>
            </a:r>
            <a:r>
              <a:rPr lang="en-US" sz="2800" dirty="0" err="1"/>
              <a:t>int</a:t>
            </a:r>
            <a:r>
              <a:rPr lang="en-US" sz="2800" dirty="0"/>
              <a:t> c){ /*…*/ 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/*…*/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foo_t</a:t>
            </a:r>
            <a:r>
              <a:rPr lang="en-US" sz="2800" dirty="0"/>
              <a:t> *</a:t>
            </a:r>
            <a:r>
              <a:rPr lang="en-US" sz="2800" dirty="0" err="1"/>
              <a:t>myFoo</a:t>
            </a:r>
            <a:r>
              <a:rPr lang="en-US" sz="2800" dirty="0"/>
              <a:t> = </a:t>
            </a:r>
            <a:r>
              <a:rPr lang="en-US" sz="2800" dirty="0" err="1"/>
              <a:t>malloc</a:t>
            </a:r>
            <a:r>
              <a:rPr lang="en-US" sz="2800" dirty="0"/>
              <a:t>(</a:t>
            </a:r>
            <a:r>
              <a:rPr lang="en-US" sz="2800" dirty="0" err="1"/>
              <a:t>sizeof</a:t>
            </a:r>
            <a:r>
              <a:rPr lang="en-US" sz="2800" dirty="0"/>
              <a:t>(</a:t>
            </a:r>
            <a:r>
              <a:rPr lang="en-US" sz="2800" dirty="0" err="1"/>
              <a:t>foo_t</a:t>
            </a:r>
            <a:r>
              <a:rPr lang="en-US" sz="2800" dirty="0"/>
              <a:t>));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myFoo</a:t>
            </a:r>
            <a:r>
              <a:rPr lang="en-US" sz="2800" dirty="0"/>
              <a:t>-&gt;op = </a:t>
            </a:r>
            <a:r>
              <a:rPr lang="en-US" sz="2800" dirty="0" err="1"/>
              <a:t>myOp</a:t>
            </a:r>
            <a:r>
              <a:rPr lang="en-US" sz="2800" dirty="0"/>
              <a:t>; // set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/>
              <a:t>/*…*/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 err="1"/>
              <a:t>myFoo</a:t>
            </a:r>
            <a:r>
              <a:rPr lang="en-US" sz="2800" dirty="0"/>
              <a:t>-&gt;op(5); // Actually calls </a:t>
            </a:r>
            <a:r>
              <a:rPr lang="en-US" sz="2800" dirty="0" err="1"/>
              <a:t>myop</a:t>
            </a:r>
            <a:endParaRPr lang="en-US" sz="2800" dirty="0"/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202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 Constructors or Destructors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Must manually allocate and free memory - No Garbage Collection!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void *x =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foo_t</a:t>
            </a:r>
            <a:r>
              <a:rPr lang="en-US" dirty="0"/>
              <a:t>));</a:t>
            </a:r>
          </a:p>
          <a:p>
            <a:pPr lvl="2">
              <a:lnSpc>
                <a:spcPct val="110000"/>
              </a:lnSpc>
            </a:pPr>
            <a:r>
              <a:rPr lang="en-US" dirty="0" err="1"/>
              <a:t>sizeof</a:t>
            </a:r>
            <a:r>
              <a:rPr lang="en-US" dirty="0"/>
              <a:t> gives you the number of bytes in a </a:t>
            </a:r>
            <a:r>
              <a:rPr lang="en-US" dirty="0" err="1"/>
              <a:t>foo_t</a:t>
            </a:r>
            <a:r>
              <a:rPr lang="en-US" dirty="0"/>
              <a:t> - DO NOT COUNT THEM YOURSELF!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free(x);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Memory allocator remembers the size of </a:t>
            </a:r>
            <a:r>
              <a:rPr lang="en-US" dirty="0" err="1"/>
              <a:t>malloc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ed</a:t>
            </a:r>
            <a:r>
              <a:rPr lang="en-US" dirty="0"/>
              <a:t> memory</a:t>
            </a:r>
          </a:p>
          <a:p>
            <a:pPr>
              <a:lnSpc>
                <a:spcPct val="110000"/>
              </a:lnSpc>
            </a:pPr>
            <a:r>
              <a:rPr lang="en-US" dirty="0"/>
              <a:t>Must also manually initialize data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Custom function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memset</a:t>
            </a:r>
            <a:r>
              <a:rPr lang="en-US" dirty="0"/>
              <a:t>(x, 0, </a:t>
            </a:r>
            <a:r>
              <a:rPr lang="en-US" dirty="0" err="1"/>
              <a:t>sizeof</a:t>
            </a:r>
            <a:r>
              <a:rPr lang="en-US" dirty="0"/>
              <a:t>(*x)) will zero it</a:t>
            </a:r>
          </a:p>
        </p:txBody>
      </p:sp>
    </p:spTree>
    <p:extLst>
      <p:ext uri="{BB962C8B-B14F-4D97-AF65-F5344CB8AC3E}">
        <p14:creationId xmlns:p14="http://schemas.microsoft.com/office/powerpoint/2010/main" val="268761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Memory References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‘.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 - access a member of a </a:t>
            </a:r>
            <a:r>
              <a:rPr lang="en-US" sz="2800" dirty="0" err="1"/>
              <a:t>struct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myFoo.a</a:t>
            </a:r>
            <a:r>
              <a:rPr lang="en-US" sz="2400" dirty="0"/>
              <a:t> = 5;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/>
              </a:rPr>
              <a:t>‘</a:t>
            </a:r>
            <a:r>
              <a:rPr lang="en-US" sz="2800" dirty="0"/>
              <a:t>&amp;</a:t>
            </a:r>
            <a:r>
              <a:rPr lang="en-US" sz="2800" dirty="0">
                <a:latin typeface="Arial"/>
              </a:rPr>
              <a:t>’ -</a:t>
            </a:r>
            <a:r>
              <a:rPr lang="en-US" sz="2800" dirty="0"/>
              <a:t> get a pointer to a variable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foo_t</a:t>
            </a:r>
            <a:r>
              <a:rPr lang="en-US" sz="2400" dirty="0"/>
              <a:t> * </a:t>
            </a:r>
            <a:r>
              <a:rPr lang="en-US" sz="2400" dirty="0" err="1"/>
              <a:t>fPointer</a:t>
            </a:r>
            <a:r>
              <a:rPr lang="en-US" sz="2400" dirty="0"/>
              <a:t> = &amp;</a:t>
            </a:r>
            <a:r>
              <a:rPr lang="en-US" sz="2400" dirty="0" err="1"/>
              <a:t>myFoo</a:t>
            </a:r>
            <a:r>
              <a:rPr lang="en-US" sz="24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/>
              </a:rPr>
              <a:t>‘</a:t>
            </a:r>
            <a:r>
              <a:rPr lang="en-US" sz="2800" dirty="0"/>
              <a:t>-&gt;</a:t>
            </a:r>
            <a:r>
              <a:rPr lang="en-US" sz="2800" dirty="0">
                <a:latin typeface="Arial"/>
              </a:rPr>
              <a:t>’ </a:t>
            </a:r>
            <a:r>
              <a:rPr lang="en-US" sz="2800" dirty="0"/>
              <a:t>- access a member of a </a:t>
            </a:r>
            <a:r>
              <a:rPr lang="en-US" sz="2800" dirty="0" err="1"/>
              <a:t>struct</a:t>
            </a:r>
            <a:r>
              <a:rPr lang="en-US" sz="2800" dirty="0"/>
              <a:t>, via a pointer to the </a:t>
            </a:r>
            <a:r>
              <a:rPr lang="en-US" sz="2800" dirty="0" err="1"/>
              <a:t>struct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fPointer</a:t>
            </a:r>
            <a:r>
              <a:rPr lang="en-US" sz="2400" dirty="0"/>
              <a:t>-&gt;a = 6;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‘*’ - dereference a pointer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if(5 == *</a:t>
            </a:r>
            <a:r>
              <a:rPr lang="en-US" sz="2400" dirty="0" err="1"/>
              <a:t>intPointer</a:t>
            </a:r>
            <a:r>
              <a:rPr lang="en-US" sz="2400" dirty="0"/>
              <a:t>){…}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Without the *, you would be comparing 5 to the address of the </a:t>
            </a:r>
            <a:r>
              <a:rPr lang="en-US" sz="2000" dirty="0" err="1"/>
              <a:t>int</a:t>
            </a:r>
            <a:r>
              <a:rPr lang="en-US" sz="2000" dirty="0"/>
              <a:t>, not its value.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6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36" y="1340769"/>
            <a:ext cx="5493296" cy="48965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x = 5;  // x is on the stack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xp</a:t>
            </a:r>
            <a:r>
              <a:rPr lang="en-US" dirty="0"/>
              <a:t> = &amp;x;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xp</a:t>
            </a:r>
            <a:r>
              <a:rPr lang="en-US" dirty="0"/>
              <a:t> = 6;</a:t>
            </a:r>
          </a:p>
          <a:p>
            <a:pPr marL="0" indent="0">
              <a:buNone/>
            </a:pPr>
            <a:r>
              <a:rPr lang="en-US" dirty="0" err="1"/>
              <a:t>printf</a:t>
            </a:r>
            <a:r>
              <a:rPr lang="en-US" dirty="0"/>
              <a:t>(“%d\n”, x);  // prints 6</a:t>
            </a:r>
          </a:p>
          <a:p>
            <a:pPr marL="0" indent="0">
              <a:buNone/>
            </a:pPr>
            <a:r>
              <a:rPr lang="en-US" dirty="0" err="1"/>
              <a:t>xp</a:t>
            </a:r>
            <a:r>
              <a:rPr lang="en-US" dirty="0"/>
              <a:t>  = (</a:t>
            </a:r>
            <a:r>
              <a:rPr lang="en-US" dirty="0" err="1"/>
              <a:t>int</a:t>
            </a:r>
            <a:r>
              <a:rPr lang="en-US" dirty="0"/>
              <a:t> *) 0;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dirty="0" err="1"/>
              <a:t>xp</a:t>
            </a:r>
            <a:r>
              <a:rPr lang="en-US" dirty="0"/>
              <a:t> = 7; // segmentation fault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48264" y="1556792"/>
            <a:ext cx="1368152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0272" y="1092580"/>
            <a:ext cx="78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Stack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1556792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main: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3489" y="1998133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x: 5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79512" y="1412776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23489" y="2346913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xp</a:t>
            </a:r>
            <a:r>
              <a:rPr lang="en-US" dirty="0">
                <a:solidFill>
                  <a:schemeClr val="tx1"/>
                </a:solidFill>
              </a:rPr>
              <a:t>:  </a:t>
            </a:r>
          </a:p>
        </p:txBody>
      </p:sp>
      <p:cxnSp>
        <p:nvCxnSpPr>
          <p:cNvPr id="15" name="Curved Connector 14"/>
          <p:cNvCxnSpPr>
            <a:endCxn id="9" idx="0"/>
          </p:cNvCxnSpPr>
          <p:nvPr/>
        </p:nvCxnSpPr>
        <p:spPr>
          <a:xfrm rot="5400000" flipH="1" flipV="1">
            <a:off x="7350742" y="2171719"/>
            <a:ext cx="492796" cy="145625"/>
          </a:xfrm>
          <a:prstGeom prst="curvedConnector5">
            <a:avLst>
              <a:gd name="adj1" fmla="val 20776"/>
              <a:gd name="adj2" fmla="val 700902"/>
              <a:gd name="adj3" fmla="val 14638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023489" y="2354110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xp</a:t>
            </a:r>
            <a:r>
              <a:rPr lang="en-US" dirty="0">
                <a:solidFill>
                  <a:schemeClr val="tx1"/>
                </a:solidFill>
              </a:rPr>
              <a:t>: NULL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18663" y="1991136"/>
            <a:ext cx="1292927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>
                <a:solidFill>
                  <a:schemeClr val="tx1"/>
                </a:solidFill>
              </a:rPr>
              <a:t>: 6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-2.77778E-7 0.07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7361 L -2.77778E-7 0.126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12616 L -2.77778E-7 0.22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2206 L -0.00781 0.315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31505 L -0.00781 0.367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13151</TotalTime>
  <Words>1713</Words>
  <Application>Microsoft Macintosh PowerPoint</Application>
  <PresentationFormat>On-screen Show (4:3)</PresentationFormat>
  <Paragraphs>307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Calibri</vt:lpstr>
      <vt:lpstr>Courier</vt:lpstr>
      <vt:lpstr>Mangal</vt:lpstr>
      <vt:lpstr>Monotype Sorts</vt:lpstr>
      <vt:lpstr>ＭＳ Ｐゴシック</vt:lpstr>
      <vt:lpstr>Times</vt:lpstr>
      <vt:lpstr>Times New Roman</vt:lpstr>
      <vt:lpstr>Wingdings</vt:lpstr>
      <vt:lpstr>ヒラギノ角ゴ ProN W3</vt:lpstr>
      <vt:lpstr>Arial</vt:lpstr>
      <vt:lpstr>Office Theme</vt:lpstr>
      <vt:lpstr>C for Java Programmers &amp; Lab 0</vt:lpstr>
      <vt:lpstr>Same Basic Syntax</vt:lpstr>
      <vt:lpstr>struct – C’s object</vt:lpstr>
      <vt:lpstr>Pointers</vt:lpstr>
      <vt:lpstr>Function pointer example</vt:lpstr>
      <vt:lpstr>More on Function Pointers</vt:lpstr>
      <vt:lpstr>No Constructors or Destructors</vt:lpstr>
      <vt:lpstr>Memory References</vt:lpstr>
      <vt:lpstr>Int example</vt:lpstr>
      <vt:lpstr>Memory References, cont.</vt:lpstr>
      <vt:lpstr>The Chicken or The Egg?</vt:lpstr>
      <vt:lpstr>For more help</vt:lpstr>
      <vt:lpstr>Lab 0 Overview</vt:lpstr>
      <vt:lpstr>Lab 0 - Overview</vt:lpstr>
      <vt:lpstr>PowerPoint Presentation</vt:lpstr>
      <vt:lpstr>PowerPoint Presentation</vt:lpstr>
      <vt:lpstr>Working on Homework Assignments</vt:lpstr>
      <vt:lpstr>Checking out the starter code</vt:lpstr>
      <vt:lpstr>Submitting homework</vt:lpstr>
      <vt:lpstr>Lab 0 Programming Notes</vt:lpstr>
      <vt:lpstr>Grading</vt:lpstr>
      <vt:lpstr>Dr. Jeffay’s Experience</vt:lpstr>
      <vt:lpstr>Honor Code: Acceptable and Unacceptable Collaboration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243</cp:revision>
  <cp:lastPrinted>2018-08-28T17:40:15Z</cp:lastPrinted>
  <dcterms:created xsi:type="dcterms:W3CDTF">2012-09-21T01:57:31Z</dcterms:created>
  <dcterms:modified xsi:type="dcterms:W3CDTF">2018-08-28T17:40:17Z</dcterms:modified>
</cp:coreProperties>
</file>