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HJERE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9/11/18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Process Address Spaces and Binary Formats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kernel?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reserve part of the address space in every process by convention</a:t>
            </a:r>
          </a:p>
          <a:p>
            <a:pPr lvl="1"/>
            <a:r>
              <a:rPr lang="en-US" dirty="0" smtClean="0"/>
              <a:t>Other ways to do this, nothing mandated by hardware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3100" y="2171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Virtual Address Space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0xffffffff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hello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Kernel always at the “top” of the address space</a:t>
            </a:r>
          </a:p>
          <a:p>
            <a:r>
              <a:rPr lang="en-US" dirty="0" smtClean="0"/>
              <a:t>“Hello world” binary specifies most of the memory map</a:t>
            </a:r>
          </a:p>
          <a:p>
            <a:r>
              <a:rPr lang="en-US" dirty="0" smtClean="0"/>
              <a:t>Dynamically asks kernel for “anonymous” pages for its heap and stack</a:t>
            </a:r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250420"/>
            <a:ext cx="1600200" cy="1016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Linux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 fixed mapping?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the kernel-internal bookkeeping simpler</a:t>
            </a:r>
          </a:p>
          <a:p>
            <a:r>
              <a:rPr lang="en-US" dirty="0" smtClean="0"/>
              <a:t>Example: Remember how interrupt handlers are organized in a big table?</a:t>
            </a:r>
          </a:p>
          <a:p>
            <a:pPr lvl="1"/>
            <a:r>
              <a:rPr lang="en-US" dirty="0" smtClean="0"/>
              <a:t>How does the table refer to these handlers?  </a:t>
            </a:r>
          </a:p>
          <a:p>
            <a:pPr lvl="2"/>
            <a:r>
              <a:rPr lang="en-US" dirty="0" smtClean="0"/>
              <a:t>By (virtual) address</a:t>
            </a:r>
          </a:p>
          <a:p>
            <a:pPr lvl="2"/>
            <a:r>
              <a:rPr lang="en-US" dirty="0" smtClean="0"/>
              <a:t>Awfully nice when one table works in every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9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Kernel protection?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I protect programs from each other by running in different virtual address spaces</a:t>
            </a:r>
          </a:p>
          <a:p>
            <a:r>
              <a:rPr lang="en-US" dirty="0" smtClean="0"/>
              <a:t>But the kernel is in every virtual address space?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Protection 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Intel’s </a:t>
            </a:r>
            <a:r>
              <a:rPr lang="en-US" b="1" dirty="0" smtClean="0">
                <a:solidFill>
                  <a:srgbClr val="FF0000"/>
                </a:solidFill>
              </a:rPr>
              <a:t>hardware-level</a:t>
            </a:r>
            <a:r>
              <a:rPr lang="en-US" dirty="0" smtClean="0"/>
              <a:t> permission model</a:t>
            </a:r>
          </a:p>
          <a:p>
            <a:pPr lvl="1"/>
            <a:r>
              <a:rPr lang="en-US" dirty="0" smtClean="0"/>
              <a:t>Ring 0 (supervisor mode) – can issue any instruction</a:t>
            </a:r>
          </a:p>
          <a:p>
            <a:pPr lvl="1"/>
            <a:r>
              <a:rPr lang="en-US" dirty="0" smtClean="0"/>
              <a:t>Ring 3 (user mode) – no privileged instructions</a:t>
            </a:r>
          </a:p>
          <a:p>
            <a:pPr lvl="1"/>
            <a:r>
              <a:rPr lang="en-US" dirty="0" smtClean="0"/>
              <a:t>Rings 1&amp;2 – mostly unused, some subset of privilege</a:t>
            </a:r>
          </a:p>
          <a:p>
            <a:r>
              <a:rPr lang="en-US" dirty="0" smtClean="0"/>
              <a:t>Note: this is not the same thing as </a:t>
            </a:r>
            <a:r>
              <a:rPr lang="en-US" dirty="0" err="1" smtClean="0"/>
              <a:t>superuser</a:t>
            </a:r>
            <a:r>
              <a:rPr lang="en-US" dirty="0" smtClean="0"/>
              <a:t> or administrator in the OS</a:t>
            </a:r>
          </a:p>
          <a:p>
            <a:pPr lvl="1"/>
            <a:r>
              <a:rPr lang="en-US" dirty="0" smtClean="0"/>
              <a:t>Similar idea</a:t>
            </a:r>
          </a:p>
          <a:p>
            <a:r>
              <a:rPr lang="en-US" dirty="0" smtClean="0"/>
              <a:t>Key intuition: Memory mappings include a ring level and read only/read-write permission</a:t>
            </a:r>
          </a:p>
          <a:p>
            <a:pPr lvl="1"/>
            <a:r>
              <a:rPr lang="en-US" dirty="0" smtClean="0"/>
              <a:t>Ring 3 mapping – user + kernel, ring 0 – only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protection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Permissions on the memory map protect against programs:</a:t>
            </a:r>
          </a:p>
          <a:p>
            <a:pPr lvl="1"/>
            <a:r>
              <a:rPr lang="en-US" dirty="0" smtClean="0"/>
              <a:t>Randomly reading secret data (like cached file contents)</a:t>
            </a:r>
          </a:p>
          <a:p>
            <a:pPr lvl="1"/>
            <a:r>
              <a:rPr lang="en-US" dirty="0" smtClean="0"/>
              <a:t>Writing into kernel data structures</a:t>
            </a:r>
          </a:p>
          <a:p>
            <a:r>
              <a:rPr lang="en-US" dirty="0" smtClean="0"/>
              <a:t>The only way to access protected data is to trap into the kernel.   How?</a:t>
            </a:r>
          </a:p>
          <a:p>
            <a:pPr lvl="1"/>
            <a:r>
              <a:rPr lang="en-US" dirty="0" smtClean="0"/>
              <a:t>Interrupt (or </a:t>
            </a:r>
            <a:r>
              <a:rPr lang="en-US" dirty="0" err="1" smtClean="0"/>
              <a:t>syscall</a:t>
            </a:r>
            <a:r>
              <a:rPr lang="en-US" dirty="0" smtClean="0"/>
              <a:t> instruction)</a:t>
            </a:r>
          </a:p>
          <a:p>
            <a:r>
              <a:rPr lang="en-US" dirty="0" smtClean="0"/>
              <a:t>Interrupt table entries protect against jumping into unexpected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process address spaces</a:t>
            </a:r>
          </a:p>
          <a:p>
            <a:pPr lvl="1"/>
            <a:r>
              <a:rPr lang="en-US" dirty="0" smtClean="0"/>
              <a:t>Kernel mapping</a:t>
            </a:r>
          </a:p>
          <a:p>
            <a:pPr lvl="1"/>
            <a:r>
              <a:rPr lang="en-US" dirty="0" smtClean="0"/>
              <a:t>Protection</a:t>
            </a:r>
          </a:p>
          <a:p>
            <a:r>
              <a:rPr lang="en-US" dirty="0" smtClean="0"/>
              <a:t>How to dynamically change your address space?</a:t>
            </a:r>
          </a:p>
          <a:p>
            <a:r>
              <a:rPr lang="en-US" dirty="0" smtClean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mmap</a:t>
            </a:r>
            <a:r>
              <a:rPr lang="en-US" dirty="0" smtClean="0"/>
              <a:t>(void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length,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prot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flags, 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, </a:t>
            </a:r>
            <a:r>
              <a:rPr lang="en-US" dirty="0" err="1" smtClean="0"/>
              <a:t>off_t</a:t>
            </a:r>
            <a:r>
              <a:rPr lang="en-US" dirty="0" smtClean="0"/>
              <a:t> offset);</a:t>
            </a:r>
          </a:p>
          <a:p>
            <a:r>
              <a:rPr lang="en-US" dirty="0" err="1" smtClean="0"/>
              <a:t>munmap</a:t>
            </a:r>
            <a:r>
              <a:rPr lang="en-US" dirty="0" smtClean="0"/>
              <a:t>(void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length);</a:t>
            </a:r>
          </a:p>
          <a:p>
            <a:endParaRPr lang="en-US" dirty="0"/>
          </a:p>
          <a:p>
            <a:r>
              <a:rPr lang="en-US" dirty="0" smtClean="0"/>
              <a:t>How to create an anonymous mapping?</a:t>
            </a:r>
          </a:p>
          <a:p>
            <a:r>
              <a:rPr lang="en-US" dirty="0" smtClean="0"/>
              <a:t>What if you don</a:t>
            </a:r>
            <a:r>
              <a:rPr lang="fr-FR" dirty="0" smtClean="0"/>
              <a:t>’</a:t>
            </a:r>
            <a:r>
              <a:rPr lang="en-US" dirty="0" smtClean="0"/>
              <a:t>t care where a memory region goes (as long as it doesn’t clobber something else)?</a:t>
            </a:r>
          </a:p>
        </p:txBody>
      </p:sp>
    </p:spTree>
    <p:extLst>
      <p:ext uri="{BB962C8B-B14F-4D97-AF65-F5344CB8AC3E}">
        <p14:creationId xmlns:p14="http://schemas.microsoft.com/office/powerpoint/2010/main" val="30158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map a 1 page (4k) anonymous region for data, read-write at address 0x40000</a:t>
            </a:r>
          </a:p>
          <a:p>
            <a:r>
              <a:rPr lang="en-US" dirty="0" err="1" smtClean="0"/>
              <a:t>mmap</a:t>
            </a:r>
            <a:r>
              <a:rPr lang="en-US" dirty="0" smtClean="0"/>
              <a:t>(0x40000, 4096, PROT_READ|PROT_WRITE,    </a:t>
            </a:r>
            <a:br>
              <a:rPr lang="en-US" dirty="0" smtClean="0"/>
            </a:br>
            <a:r>
              <a:rPr lang="en-US" dirty="0" smtClean="0"/>
              <a:t>            MAP_ANONYMOUS, -1, 0);</a:t>
            </a:r>
          </a:p>
          <a:p>
            <a:pPr lvl="1"/>
            <a:r>
              <a:rPr lang="en-US" dirty="0" smtClean="0"/>
              <a:t>Why wouldn’t we want exec permission?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Idiosyncrasy 1: Stacks Grow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Linux/Unix, as you add frames to a stack, they actually decrease in virtual address order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2626196"/>
            <a:ext cx="1371600" cy="584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26134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3533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16300" y="3235796"/>
            <a:ext cx="1371600" cy="584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foo()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03600" y="3858096"/>
            <a:ext cx="1371600" cy="6477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bar()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41900" y="2441530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“bottom” – 0x13000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41900" y="30511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0x12600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1900" y="36734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0x12300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41900" y="4315296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0x11900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6502401" y="4505796"/>
            <a:ext cx="2171700" cy="1117600"/>
          </a:xfrm>
          <a:prstGeom prst="wedgeEllipseCallout">
            <a:avLst>
              <a:gd name="adj1" fmla="val -69745"/>
              <a:gd name="adj2" fmla="val -499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Exceeds stack page</a:t>
            </a:r>
            <a:endParaRPr lang="en-US" dirty="0"/>
          </a:p>
        </p:txBody>
      </p:sp>
      <p:sp>
        <p:nvSpPr>
          <p:cNvPr id="14" name="Oval Callout 13"/>
          <p:cNvSpPr/>
          <p:nvPr/>
        </p:nvSpPr>
        <p:spPr>
          <a:xfrm>
            <a:off x="723901" y="4658196"/>
            <a:ext cx="2171700" cy="1117600"/>
          </a:xfrm>
          <a:prstGeom prst="wedgeEllipseCallout">
            <a:avLst>
              <a:gd name="adj1" fmla="val 63588"/>
              <a:gd name="adj2" fmla="val -227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allocates a new page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2 issues: How to expand, and why down (not up?)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603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talked some about processes </a:t>
            </a:r>
          </a:p>
          <a:p>
            <a:r>
              <a:rPr lang="en-US" dirty="0" smtClean="0"/>
              <a:t>This lecture: discuss overall virtual memory organization</a:t>
            </a:r>
          </a:p>
          <a:p>
            <a:pPr lvl="1"/>
            <a:r>
              <a:rPr lang="en-US" dirty="0" smtClean="0"/>
              <a:t>Key abstraction: Address space</a:t>
            </a:r>
          </a:p>
          <a:p>
            <a:r>
              <a:rPr lang="en-US" dirty="0" smtClean="0"/>
              <a:t>We will learn about the mechanics of virtual memory later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5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1: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OS is free to allocate any free page in the virtual address space if user doesn’t specify an address</a:t>
            </a:r>
          </a:p>
          <a:p>
            <a:r>
              <a:rPr lang="en-US" dirty="0" smtClean="0"/>
              <a:t>What if the OS allocates the page below the “top” of the stack?</a:t>
            </a:r>
          </a:p>
          <a:p>
            <a:pPr lvl="1"/>
            <a:r>
              <a:rPr lang="en-US" dirty="0" smtClean="0"/>
              <a:t>You can’t grow the stack any further</a:t>
            </a:r>
          </a:p>
          <a:p>
            <a:pPr lvl="1"/>
            <a:r>
              <a:rPr lang="en-US" dirty="0" smtClean="0"/>
              <a:t>Out of memory fault with plenty of memory spare</a:t>
            </a:r>
          </a:p>
          <a:p>
            <a:r>
              <a:rPr lang="en-US" dirty="0" smtClean="0"/>
              <a:t>OS must reserve “enough” virtual address space after “top” of stack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But how much is “enough”?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717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has been around longer than paging</a:t>
            </a:r>
          </a:p>
          <a:p>
            <a:pPr lvl="1"/>
            <a:r>
              <a:rPr lang="en-US" dirty="0" smtClean="0"/>
              <a:t>Data segment abstraction (we’ll see more about segments later)</a:t>
            </a:r>
          </a:p>
          <a:p>
            <a:pPr lvl="1"/>
            <a:r>
              <a:rPr lang="en-US" dirty="0" smtClean="0"/>
              <a:t>Unix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Stack and heap meet in the middle</a:t>
            </a:r>
          </a:p>
          <a:p>
            <a:pPr lvl="1"/>
            <a:r>
              <a:rPr lang="en-US" dirty="0" smtClean="0"/>
              <a:t>Out of memory when they meet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Heap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Stack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 2 Birds</a:t>
            </a:r>
            <a:r>
              <a:rPr lang="en-US" dirty="0"/>
              <a:t> </a:t>
            </a:r>
            <a:r>
              <a:rPr lang="en-US" dirty="0" smtClean="0"/>
              <a:t>with 1 Scone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Data Segment</a:t>
            </a:r>
            <a:endParaRPr lang="en-US" sz="2200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Grows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Grows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Just have to decide how much total data space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1774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Brk</a:t>
            </a:r>
            <a:r>
              <a:rPr lang="en-US" dirty="0" smtClean="0"/>
              <a:t> points to the end of the heap</a:t>
            </a:r>
          </a:p>
          <a:p>
            <a:r>
              <a:rPr lang="en-US" dirty="0" err="1" smtClean="0"/>
              <a:t>sys_brk</a:t>
            </a:r>
            <a:r>
              <a:rPr lang="en-US" dirty="0" smtClean="0"/>
              <a:t>() changes this pointer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Heap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Stack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brk</a:t>
            </a:r>
            <a:r>
              <a:rPr lang="en-US" dirty="0" smtClean="0"/>
              <a:t>() system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Data Segment</a:t>
            </a:r>
            <a:endParaRPr lang="en-US" sz="2200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Grows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Grows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6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to </a:t>
            </a:r>
            <a:r>
              <a:rPr lang="en-US" dirty="0" err="1" smtClean="0"/>
              <a:t>malloc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, or any other memory allocator (e.g., new)</a:t>
            </a:r>
          </a:p>
          <a:p>
            <a:pPr lvl="1"/>
            <a:r>
              <a:rPr lang="en-US" dirty="0" smtClean="0"/>
              <a:t>Library (usually </a:t>
            </a:r>
            <a:r>
              <a:rPr lang="en-US" dirty="0" err="1" smtClean="0"/>
              <a:t>libc</a:t>
            </a:r>
            <a:r>
              <a:rPr lang="en-US" dirty="0" smtClean="0"/>
              <a:t>) inside application</a:t>
            </a:r>
          </a:p>
          <a:p>
            <a:pPr lvl="1"/>
            <a:r>
              <a:rPr lang="en-US" dirty="0" smtClean="0"/>
              <a:t>Takes in gets large chunks of anonymous memory from the OS</a:t>
            </a:r>
          </a:p>
          <a:p>
            <a:pPr lvl="2"/>
            <a:r>
              <a:rPr lang="en-US" dirty="0" smtClean="0"/>
              <a:t>Some use </a:t>
            </a:r>
            <a:r>
              <a:rPr lang="en-US" dirty="0" err="1" smtClean="0"/>
              <a:t>brk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Many use </a:t>
            </a:r>
            <a:r>
              <a:rPr lang="en-US" dirty="0" err="1" smtClean="0"/>
              <a:t>mmap</a:t>
            </a:r>
            <a:r>
              <a:rPr lang="en-US" dirty="0" smtClean="0"/>
              <a:t> instead (better for parallel allocation)</a:t>
            </a:r>
          </a:p>
          <a:p>
            <a:pPr lvl="1"/>
            <a:r>
              <a:rPr lang="en-US" dirty="0" smtClean="0"/>
              <a:t>Sub-divides into smaller pieces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malloc</a:t>
            </a:r>
            <a:r>
              <a:rPr lang="en-US" dirty="0" smtClean="0"/>
              <a:t> calls for each </a:t>
            </a:r>
            <a:r>
              <a:rPr lang="en-US" dirty="0" err="1" smtClean="0"/>
              <a:t>mmap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Preview: Lab 2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241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process address spaces</a:t>
            </a:r>
          </a:p>
          <a:p>
            <a:pPr lvl="1"/>
            <a:r>
              <a:rPr lang="en-US" dirty="0" smtClean="0"/>
              <a:t>Kernel mapping</a:t>
            </a:r>
          </a:p>
          <a:p>
            <a:pPr lvl="1"/>
            <a:r>
              <a:rPr lang="en-US" dirty="0" smtClean="0"/>
              <a:t>Protection</a:t>
            </a:r>
          </a:p>
          <a:p>
            <a:r>
              <a:rPr lang="en-US" dirty="0" smtClean="0"/>
              <a:t>How to dynamically change your address space?</a:t>
            </a:r>
          </a:p>
          <a:p>
            <a:r>
              <a:rPr lang="en-US" dirty="0" smtClean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Linux: 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Executable and Linkable Format</a:t>
            </a:r>
          </a:p>
          <a:p>
            <a:r>
              <a:rPr lang="en-US" dirty="0" smtClean="0"/>
              <a:t>Standard on most Unix systems</a:t>
            </a:r>
          </a:p>
          <a:p>
            <a:r>
              <a:rPr lang="en-US" dirty="0" smtClean="0"/>
              <a:t>2 headers:</a:t>
            </a:r>
          </a:p>
          <a:p>
            <a:pPr lvl="1"/>
            <a:r>
              <a:rPr lang="en-US" dirty="0" smtClean="0"/>
              <a:t>Program header: 0+ segments (memory layout)</a:t>
            </a:r>
          </a:p>
          <a:p>
            <a:pPr lvl="1"/>
            <a:r>
              <a:rPr lang="en-US" dirty="0" smtClean="0"/>
              <a:t>Section header: 0+ sections (linking information)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readelf</a:t>
            </a:r>
            <a:r>
              <a:rPr lang="en-US" dirty="0" smtClean="0"/>
              <a:t>  - Linux tool that prints part of the elf headers</a:t>
            </a:r>
          </a:p>
          <a:p>
            <a:r>
              <a:rPr lang="en-US" dirty="0" err="1" smtClean="0"/>
              <a:t>objdump</a:t>
            </a:r>
            <a:r>
              <a:rPr lang="en-US" dirty="0" smtClean="0"/>
              <a:t> – Linux tool that dumps portions of a binary</a:t>
            </a:r>
          </a:p>
          <a:p>
            <a:pPr lvl="1"/>
            <a:r>
              <a:rPr lang="en-US" dirty="0" smtClean="0"/>
              <a:t>Includes a disassembler; reads debugging symbols if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ELF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.text – Where read/execute code goes</a:t>
            </a:r>
          </a:p>
          <a:p>
            <a:pPr lvl="1"/>
            <a:r>
              <a:rPr lang="en-US" dirty="0" smtClean="0"/>
              <a:t>Can be mapped without write permission</a:t>
            </a:r>
          </a:p>
          <a:p>
            <a:r>
              <a:rPr lang="en-US" dirty="0" smtClean="0"/>
              <a:t>.data – Programmer initialized read/write data</a:t>
            </a:r>
          </a:p>
          <a:p>
            <a:pPr lvl="1"/>
            <a:r>
              <a:rPr lang="en-US" dirty="0" smtClean="0"/>
              <a:t>Ex: a global </a:t>
            </a:r>
            <a:r>
              <a:rPr lang="en-US" dirty="0" err="1" smtClean="0"/>
              <a:t>int</a:t>
            </a:r>
            <a:r>
              <a:rPr lang="en-US" dirty="0" smtClean="0"/>
              <a:t> that starts at 3 goes here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bss</a:t>
            </a:r>
            <a:r>
              <a:rPr lang="en-US" dirty="0" smtClean="0"/>
              <a:t> – Uninitialized data (initially zero by convention)</a:t>
            </a:r>
          </a:p>
          <a:p>
            <a:r>
              <a:rPr lang="en-US" dirty="0" smtClean="0"/>
              <a:t>Many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ELF Loading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execve</a:t>
            </a:r>
            <a:r>
              <a:rPr lang="en-US" dirty="0" smtClean="0"/>
              <a:t>(“foo”, …)</a:t>
            </a:r>
          </a:p>
          <a:p>
            <a:r>
              <a:rPr lang="en-US" dirty="0" smtClean="0"/>
              <a:t>Kernel parses the file enough to identify whether it is a supported format</a:t>
            </a:r>
          </a:p>
          <a:p>
            <a:pPr lvl="1"/>
            <a:r>
              <a:rPr lang="en-US" dirty="0" smtClean="0"/>
              <a:t>Kernel loads the text, data, and </a:t>
            </a:r>
            <a:r>
              <a:rPr lang="en-US" dirty="0" err="1" smtClean="0"/>
              <a:t>bss</a:t>
            </a:r>
            <a:r>
              <a:rPr lang="en-US" dirty="0" smtClean="0"/>
              <a:t> sections</a:t>
            </a:r>
          </a:p>
          <a:p>
            <a:r>
              <a:rPr lang="en-US" dirty="0" smtClean="0"/>
              <a:t>ELF header also gives first instruction to execute</a:t>
            </a:r>
          </a:p>
          <a:p>
            <a:pPr lvl="1"/>
            <a:r>
              <a:rPr lang="en-US" dirty="0" smtClean="0"/>
              <a:t>Kernel transfers control to this application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vs. Dynamic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Linking:</a:t>
            </a:r>
          </a:p>
          <a:p>
            <a:pPr lvl="1"/>
            <a:r>
              <a:rPr lang="en-US" dirty="0" smtClean="0"/>
              <a:t>Application binary is self-contained</a:t>
            </a:r>
          </a:p>
          <a:p>
            <a:r>
              <a:rPr lang="en-US" dirty="0" smtClean="0"/>
              <a:t>Dynamic Linking:</a:t>
            </a:r>
          </a:p>
          <a:p>
            <a:pPr lvl="1"/>
            <a:r>
              <a:rPr lang="en-US" dirty="0" smtClean="0"/>
              <a:t>Application needs code and/or variables from an external library</a:t>
            </a:r>
          </a:p>
          <a:p>
            <a:r>
              <a:rPr lang="en-US" dirty="0" smtClean="0"/>
              <a:t>How does dynamic linking work?</a:t>
            </a:r>
          </a:p>
          <a:p>
            <a:pPr lvl="1"/>
            <a:r>
              <a:rPr lang="en-US" dirty="0" smtClean="0"/>
              <a:t>Each binary includes a “jump table” for external references</a:t>
            </a:r>
          </a:p>
          <a:p>
            <a:pPr lvl="1"/>
            <a:r>
              <a:rPr lang="en-US" dirty="0" smtClean="0"/>
              <a:t>Jump table is filled in at run time by the linker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3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includes a virtual address space</a:t>
            </a:r>
          </a:p>
          <a:p>
            <a:r>
              <a:rPr lang="en-US" dirty="0" smtClean="0"/>
              <a:t>An address space is composed of:</a:t>
            </a:r>
          </a:p>
          <a:p>
            <a:pPr lvl="1"/>
            <a:r>
              <a:rPr lang="en-US" dirty="0" smtClean="0"/>
              <a:t>Memory-mapped files</a:t>
            </a:r>
          </a:p>
          <a:p>
            <a:pPr lvl="2"/>
            <a:r>
              <a:rPr lang="en-US" dirty="0" smtClean="0"/>
              <a:t>Includes program binary</a:t>
            </a:r>
          </a:p>
          <a:p>
            <a:pPr lvl="1"/>
            <a:r>
              <a:rPr lang="en-US" dirty="0" smtClean="0"/>
              <a:t>Anonymous pages: no file backing</a:t>
            </a:r>
          </a:p>
          <a:p>
            <a:pPr lvl="2"/>
            <a:r>
              <a:rPr lang="en-US" dirty="0" smtClean="0"/>
              <a:t>When the process exits, their contents go away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Jump table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want to call foo() in another library</a:t>
            </a:r>
          </a:p>
          <a:p>
            <a:r>
              <a:rPr lang="en-US" dirty="0" smtClean="0"/>
              <a:t>Compiler allocates an entry in the jump table for foo</a:t>
            </a:r>
          </a:p>
          <a:p>
            <a:pPr lvl="1"/>
            <a:r>
              <a:rPr lang="en-US" dirty="0" smtClean="0"/>
              <a:t>Say it is index 3, and an entry is 8 bytes</a:t>
            </a:r>
          </a:p>
          <a:p>
            <a:r>
              <a:rPr lang="en-US" dirty="0" smtClean="0"/>
              <a:t>Compiler generates local code like this: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mov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</a:t>
            </a:r>
            <a:r>
              <a:rPr lang="en-US" b="1" dirty="0" err="1" smtClean="0">
                <a:latin typeface="Courier New"/>
                <a:cs typeface="Courier New"/>
              </a:rPr>
              <a:t>ax</a:t>
            </a:r>
            <a:r>
              <a:rPr lang="en-US" b="1" dirty="0" smtClean="0">
                <a:latin typeface="Courier New"/>
                <a:cs typeface="Courier New"/>
              </a:rPr>
              <a:t>, 24(</a:t>
            </a:r>
            <a:r>
              <a:rPr lang="en-US" b="1" dirty="0" err="1" smtClean="0">
                <a:latin typeface="Courier New"/>
                <a:cs typeface="Courier New"/>
              </a:rPr>
              <a:t>rbx</a:t>
            </a:r>
            <a:r>
              <a:rPr lang="en-US" b="1" dirty="0" smtClean="0">
                <a:latin typeface="Courier New"/>
                <a:cs typeface="Courier New"/>
              </a:rPr>
              <a:t>) // </a:t>
            </a:r>
            <a:r>
              <a:rPr lang="en-US" b="1" dirty="0" err="1" smtClean="0">
                <a:latin typeface="Courier New"/>
                <a:cs typeface="Courier New"/>
              </a:rPr>
              <a:t>rbx</a:t>
            </a:r>
            <a:r>
              <a:rPr lang="en-US" b="1" dirty="0" smtClean="0">
                <a:latin typeface="Courier New"/>
                <a:cs typeface="Courier New"/>
              </a:rPr>
              <a:t> points to the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           // jump table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call *</a:t>
            </a:r>
            <a:r>
              <a:rPr lang="en-US" b="1" dirty="0" err="1" smtClean="0">
                <a:latin typeface="Courier New"/>
                <a:cs typeface="Courier New"/>
              </a:rPr>
              <a:t>rax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Linker initializes the jump tables at runtime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Dynamic Linking (Overview)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Rather than loading the application, load the linker (</a:t>
            </a:r>
            <a:r>
              <a:rPr lang="en-US" dirty="0" err="1" smtClean="0"/>
              <a:t>ld.so</a:t>
            </a:r>
            <a:r>
              <a:rPr lang="en-US" dirty="0" smtClean="0"/>
              <a:t>), give the linker the actual program as an argument</a:t>
            </a:r>
          </a:p>
          <a:p>
            <a:r>
              <a:rPr lang="en-US" dirty="0" smtClean="0"/>
              <a:t>Kernel transfers control to linker (in user space)</a:t>
            </a:r>
          </a:p>
          <a:p>
            <a:r>
              <a:rPr lang="en-US" dirty="0" smtClean="0"/>
              <a:t>Linker:</a:t>
            </a:r>
          </a:p>
          <a:p>
            <a:pPr lvl="1"/>
            <a:r>
              <a:rPr lang="en-US" dirty="0" smtClean="0"/>
              <a:t>1) Walks the program’s ELF headers to identify needed libraries</a:t>
            </a:r>
          </a:p>
          <a:p>
            <a:pPr lvl="1"/>
            <a:r>
              <a:rPr lang="en-US" dirty="0" smtClean="0"/>
              <a:t>2) Issue </a:t>
            </a:r>
            <a:r>
              <a:rPr lang="en-US" dirty="0" err="1" smtClean="0"/>
              <a:t>mmap</a:t>
            </a:r>
            <a:r>
              <a:rPr lang="en-US" dirty="0" smtClean="0"/>
              <a:t>() calls to map in said libraries</a:t>
            </a:r>
          </a:p>
          <a:p>
            <a:pPr lvl="1"/>
            <a:r>
              <a:rPr lang="en-US" dirty="0" smtClean="0"/>
              <a:t>3) Fix the jump tables in each binary</a:t>
            </a:r>
          </a:p>
          <a:p>
            <a:pPr lvl="1"/>
            <a:r>
              <a:rPr lang="en-US" dirty="0" smtClean="0"/>
              <a:t>4) Call main()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 loading work is done </a:t>
            </a:r>
            <a:r>
              <a:rPr lang="en-US" i="1" dirty="0" smtClean="0"/>
              <a:t>by the loader in user space</a:t>
            </a:r>
            <a:endParaRPr lang="en-US" dirty="0" smtClean="0"/>
          </a:p>
          <a:p>
            <a:pPr lvl="1"/>
            <a:r>
              <a:rPr lang="en-US" dirty="0" smtClean="0"/>
              <a:t>If you ‘</a:t>
            </a:r>
            <a:r>
              <a:rPr lang="en-US" dirty="0" err="1" smtClean="0">
                <a:latin typeface="Courier New"/>
                <a:cs typeface="Courier New"/>
              </a:rPr>
              <a:t>strace</a:t>
            </a:r>
            <a:r>
              <a:rPr lang="en-US" dirty="0" smtClean="0"/>
              <a:t>’ any substantial program, there will be beaucoup </a:t>
            </a:r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dirty="0" smtClean="0"/>
              <a:t> calls early on</a:t>
            </a:r>
          </a:p>
          <a:p>
            <a:pPr lvl="1"/>
            <a:r>
              <a:rPr lang="en-US" dirty="0" smtClean="0"/>
              <a:t>Nice design point: the kernel only does very basic loading, </a:t>
            </a:r>
            <a:r>
              <a:rPr lang="en-US" dirty="0" err="1" smtClean="0"/>
              <a:t>ld.so</a:t>
            </a:r>
            <a:r>
              <a:rPr lang="en-US" dirty="0" smtClean="0"/>
              <a:t> does the rest</a:t>
            </a:r>
          </a:p>
          <a:p>
            <a:pPr lvl="2"/>
            <a:r>
              <a:rPr lang="en-US" dirty="0" smtClean="0"/>
              <a:t>Minimizes risk of a bug in complicated ELF parsing corrupting the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formats?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two bytes of a file are a “magic number”</a:t>
            </a:r>
          </a:p>
          <a:p>
            <a:pPr lvl="1"/>
            <a:r>
              <a:rPr lang="en-US" dirty="0" smtClean="0"/>
              <a:t>Kernel reads these and decides what loader to invoke</a:t>
            </a:r>
          </a:p>
          <a:p>
            <a:pPr lvl="1"/>
            <a:r>
              <a:rPr lang="en-US" dirty="0" smtClean="0"/>
              <a:t>‘#!’ says “I’m a script”, followed by the “loader” for that script</a:t>
            </a:r>
          </a:p>
          <a:p>
            <a:pPr lvl="2"/>
            <a:r>
              <a:rPr lang="en-US" dirty="0" smtClean="0"/>
              <a:t>The loader itself may be an ELF binary</a:t>
            </a:r>
          </a:p>
          <a:p>
            <a:r>
              <a:rPr lang="en-US" dirty="0" smtClean="0"/>
              <a:t>Linux allows you to register new binary types (as long as you have a supported binary format that can load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idea of an address space</a:t>
            </a:r>
          </a:p>
          <a:p>
            <a:r>
              <a:rPr lang="en-US" dirty="0" smtClean="0"/>
              <a:t>Understand how a process sets up its address space, how it is dynamically changed</a:t>
            </a:r>
          </a:p>
          <a:p>
            <a:r>
              <a:rPr lang="en-US" dirty="0" smtClean="0"/>
              <a:t>Understand the basics of program 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Determined (mostly) by the application</a:t>
            </a:r>
          </a:p>
          <a:p>
            <a:r>
              <a:rPr lang="en-US" dirty="0" smtClean="0"/>
              <a:t>Determined at compile time</a:t>
            </a:r>
          </a:p>
          <a:p>
            <a:pPr lvl="1"/>
            <a:r>
              <a:rPr lang="en-US" dirty="0" smtClean="0"/>
              <a:t>Link directives can influence this </a:t>
            </a:r>
          </a:p>
          <a:p>
            <a:r>
              <a:rPr lang="en-US" dirty="0" smtClean="0"/>
              <a:t>OS usually reserves part of the address space to map itself </a:t>
            </a:r>
          </a:p>
          <a:p>
            <a:pPr lvl="1"/>
            <a:r>
              <a:rPr lang="en-US" dirty="0" smtClean="0"/>
              <a:t>Upper GB on x86 Linux</a:t>
            </a:r>
          </a:p>
          <a:p>
            <a:r>
              <a:rPr lang="en-US" dirty="0" smtClean="0"/>
              <a:t>Application can dynamically request new mappings from the OS, or delete mappings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Virtual Address Space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0xffffffff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hello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/>
          </a:bodyPr>
          <a:lstStyle/>
          <a:p>
            <a:r>
              <a:rPr lang="en-US" dirty="0" smtClean="0"/>
              <a:t>“Hello world” binary specified load address</a:t>
            </a:r>
          </a:p>
          <a:p>
            <a:r>
              <a:rPr lang="en-US" dirty="0" smtClean="0"/>
              <a:t>Also specifies where it wants </a:t>
            </a:r>
            <a:r>
              <a:rPr lang="en-US" dirty="0" err="1" smtClean="0"/>
              <a:t>libc</a:t>
            </a:r>
            <a:endParaRPr lang="en-US" dirty="0" smtClean="0"/>
          </a:p>
          <a:p>
            <a:r>
              <a:rPr lang="en-US" dirty="0" smtClean="0"/>
              <a:t>Dynamically asks kernel for “anonymous” pages for its heap and stack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see (part of) the requested memory layout of a program using </a:t>
            </a:r>
            <a:r>
              <a:rPr lang="en-US" dirty="0" err="1" smtClean="0"/>
              <a:t>ldd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ldd</a:t>
            </a:r>
            <a:r>
              <a:rPr lang="en-US" sz="2000" b="1" dirty="0">
                <a:latin typeface="Courier New"/>
                <a:cs typeface="Courier New"/>
              </a:rPr>
              <a:t> 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/bin/</a:t>
            </a:r>
            <a:r>
              <a:rPr lang="en-US" sz="2000" b="1" dirty="0" err="1">
                <a:latin typeface="Courier New"/>
                <a:cs typeface="Courier New"/>
              </a:rPr>
              <a:t>git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linux</a:t>
            </a:r>
            <a:r>
              <a:rPr lang="en-US" sz="2000" b="1" dirty="0">
                <a:latin typeface="Courier New"/>
                <a:cs typeface="Courier New"/>
              </a:rPr>
              <a:t>-vdso.so.1 =&gt;  (0x00007fff197be000)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libz.so</a:t>
            </a:r>
            <a:r>
              <a:rPr lang="en-US" sz="2000" b="1" dirty="0">
                <a:latin typeface="Courier New"/>
                <a:cs typeface="Courier New"/>
              </a:rPr>
              <a:t>.1 =&gt; /lib/libz.so.1 (0x00007f31b9d4e000)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libpthread.so</a:t>
            </a:r>
            <a:r>
              <a:rPr lang="en-US" sz="2000" b="1" dirty="0">
                <a:latin typeface="Courier New"/>
                <a:cs typeface="Courier New"/>
              </a:rPr>
              <a:t>.0 =&gt; /lib/libpthread.so.0 </a:t>
            </a:r>
            <a:r>
              <a:rPr lang="en-US" sz="2000" b="1" dirty="0" smtClean="0">
                <a:latin typeface="Courier New"/>
                <a:cs typeface="Courier New"/>
              </a:rPr>
              <a:t>     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                    (</a:t>
            </a:r>
            <a:r>
              <a:rPr lang="en-US" sz="2000" b="1" dirty="0">
                <a:latin typeface="Courier New"/>
                <a:cs typeface="Courier New"/>
              </a:rPr>
              <a:t>0x00007f31b9b31000)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libc.so</a:t>
            </a:r>
            <a:r>
              <a:rPr lang="en-US" sz="2000" b="1" dirty="0">
                <a:latin typeface="Courier New"/>
                <a:cs typeface="Courier New"/>
              </a:rPr>
              <a:t>.6 =&gt; /lib/libc.so.6 (0x00007f31b97ac000)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>
                <a:latin typeface="Courier New"/>
                <a:cs typeface="Courier New"/>
              </a:rPr>
              <a:t>lib64/ld-linux-x86-64.so.2 (0x00007f31b9f86000)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every program wants to map </a:t>
            </a:r>
            <a:r>
              <a:rPr lang="en-US" dirty="0" err="1" smtClean="0"/>
              <a:t>libc</a:t>
            </a:r>
            <a:r>
              <a:rPr lang="en-US" dirty="0" smtClean="0"/>
              <a:t> at the same address?</a:t>
            </a:r>
          </a:p>
          <a:p>
            <a:r>
              <a:rPr lang="en-US" dirty="0" smtClean="0"/>
              <a:t>No problem!</a:t>
            </a:r>
          </a:p>
          <a:p>
            <a:pPr lvl="1"/>
            <a:r>
              <a:rPr lang="en-US" dirty="0" smtClean="0"/>
              <a:t>Every process has the abstraction of its own address space</a:t>
            </a:r>
          </a:p>
          <a:p>
            <a:r>
              <a:rPr lang="en-US" dirty="0" smtClean="0"/>
              <a:t>How does this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484641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Mapping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06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6206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355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009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826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552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46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3023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87588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449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02294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50365" y="5805264"/>
            <a:ext cx="2874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Physical Memory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71500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9960" y="1940111"/>
            <a:ext cx="1603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 1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39960" y="2786251"/>
            <a:ext cx="2665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Virtual Memory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239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30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38606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395959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533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0" idx="2"/>
            <a:endCxn id="7" idx="0"/>
          </p:cNvCxnSpPr>
          <p:nvPr/>
        </p:nvCxnSpPr>
        <p:spPr>
          <a:xfrm>
            <a:off x="1002577" y="4526469"/>
            <a:ext cx="1519659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5" idx="0"/>
          </p:cNvCxnSpPr>
          <p:nvPr/>
        </p:nvCxnSpPr>
        <p:spPr>
          <a:xfrm flipH="1">
            <a:off x="1419289" y="4526469"/>
            <a:ext cx="152400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2"/>
            <a:endCxn id="10" idx="0"/>
          </p:cNvCxnSpPr>
          <p:nvPr/>
        </p:nvCxnSpPr>
        <p:spPr>
          <a:xfrm>
            <a:off x="2117283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2"/>
            <a:endCxn id="12" idx="0"/>
          </p:cNvCxnSpPr>
          <p:nvPr/>
        </p:nvCxnSpPr>
        <p:spPr>
          <a:xfrm>
            <a:off x="3231989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85957" y="3180673"/>
            <a:ext cx="4432674" cy="1569660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// Program expects (*x) </a:t>
            </a:r>
          </a:p>
          <a:p>
            <a:r>
              <a:rPr lang="en-US" sz="2400" dirty="0" smtClean="0">
                <a:latin typeface="Courier"/>
                <a:cs typeface="Courier"/>
              </a:rPr>
              <a:t>//  to always be at </a:t>
            </a:r>
          </a:p>
          <a:p>
            <a:r>
              <a:rPr lang="en-US" sz="2400" dirty="0" smtClean="0">
                <a:latin typeface="Courier"/>
                <a:cs typeface="Courier"/>
              </a:rPr>
              <a:t>//  address 0x1000</a:t>
            </a:r>
          </a:p>
          <a:p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*x = 0x1000; 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659" y="5859076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40" name="Oval Callout 39"/>
          <p:cNvSpPr/>
          <p:nvPr/>
        </p:nvSpPr>
        <p:spPr>
          <a:xfrm>
            <a:off x="1253004" y="2903832"/>
            <a:ext cx="3471389" cy="1622638"/>
          </a:xfrm>
          <a:prstGeom prst="wedgeEllipseCallout">
            <a:avLst>
              <a:gd name="adj1" fmla="val -60969"/>
              <a:gd name="adj2" fmla="val 106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Only one physical address 0x1000!!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553101" y="1940111"/>
            <a:ext cx="160359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 2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53101" y="2786251"/>
            <a:ext cx="266503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Virtual Memory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4637041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2061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51747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3091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8664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4" idx="2"/>
          </p:cNvCxnSpPr>
          <p:nvPr/>
        </p:nvCxnSpPr>
        <p:spPr>
          <a:xfrm>
            <a:off x="4915718" y="4526469"/>
            <a:ext cx="151965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2"/>
          </p:cNvCxnSpPr>
          <p:nvPr/>
        </p:nvCxnSpPr>
        <p:spPr>
          <a:xfrm flipH="1">
            <a:off x="4637041" y="4526469"/>
            <a:ext cx="84778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15" idx="0"/>
          </p:cNvCxnSpPr>
          <p:nvPr/>
        </p:nvCxnSpPr>
        <p:spPr>
          <a:xfrm>
            <a:off x="6030424" y="4526469"/>
            <a:ext cx="950547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2"/>
            <a:endCxn id="54" idx="0"/>
          </p:cNvCxnSpPr>
          <p:nvPr/>
        </p:nvCxnSpPr>
        <p:spPr>
          <a:xfrm>
            <a:off x="7145130" y="4526469"/>
            <a:ext cx="393194" cy="600293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259647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817000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61285" y="339961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556173" y="3309471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8" grpId="0" build="allAtOnce" animBg="1"/>
      <p:bldP spid="38" grpId="1" build="allAtOnce" animBg="1"/>
      <p:bldP spid="40" grpId="0" animBg="1"/>
      <p:bldP spid="40" grpId="1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System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 smtClean="0"/>
              <a:t>Provide an abstraction of contiguous, isolated virtual memory to a program</a:t>
            </a:r>
          </a:p>
          <a:p>
            <a:pPr lvl="1"/>
            <a:r>
              <a:rPr lang="en-US" dirty="0" smtClean="0"/>
              <a:t>We will study the details of virtual memory later</a:t>
            </a:r>
          </a:p>
          <a:p>
            <a:pPr marL="0" indent="0">
              <a:buNone/>
            </a:pPr>
            <a:r>
              <a:rPr lang="en-US" dirty="0" smtClean="0"/>
              <a:t>2) Prevent illegal operations </a:t>
            </a:r>
          </a:p>
          <a:p>
            <a:pPr lvl="1"/>
            <a:r>
              <a:rPr lang="en-US" dirty="0" smtClean="0"/>
              <a:t>Prevent access to other application</a:t>
            </a:r>
          </a:p>
          <a:p>
            <a:pPr lvl="2"/>
            <a:r>
              <a:rPr lang="en-US" dirty="0" smtClean="0"/>
              <a:t>No way to address another application’s memory</a:t>
            </a:r>
          </a:p>
          <a:p>
            <a:pPr lvl="1"/>
            <a:r>
              <a:rPr lang="en-US" dirty="0" smtClean="0"/>
              <a:t>Detect failures early (e.g., </a:t>
            </a:r>
            <a:r>
              <a:rPr lang="en-US" dirty="0" err="1" smtClean="0"/>
              <a:t>segfault</a:t>
            </a:r>
            <a:r>
              <a:rPr lang="en-US" dirty="0" smtClean="0"/>
              <a:t> on address 0)</a:t>
            </a:r>
          </a:p>
        </p:txBody>
      </p:sp>
    </p:spTree>
    <p:extLst>
      <p:ext uri="{BB962C8B-B14F-4D97-AF65-F5344CB8AC3E}">
        <p14:creationId xmlns:p14="http://schemas.microsoft.com/office/powerpoint/2010/main" val="10494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13043</TotalTime>
  <Words>1497</Words>
  <Application>Microsoft Macintosh PowerPoint</Application>
  <PresentationFormat>On-screen Show (4:3)</PresentationFormat>
  <Paragraphs>262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Calibri</vt:lpstr>
      <vt:lpstr>Courier</vt:lpstr>
      <vt:lpstr>Courier New</vt:lpstr>
      <vt:lpstr>Arial</vt:lpstr>
      <vt:lpstr>Office Theme</vt:lpstr>
      <vt:lpstr>Process Address Spaces and Binary Formats</vt:lpstr>
      <vt:lpstr>Background</vt:lpstr>
      <vt:lpstr>Basics</vt:lpstr>
      <vt:lpstr>Address Space Layout</vt:lpstr>
      <vt:lpstr>Simple Example</vt:lpstr>
      <vt:lpstr>In practice</vt:lpstr>
      <vt:lpstr>Many address spaces</vt:lpstr>
      <vt:lpstr>Memory Mapping</vt:lpstr>
      <vt:lpstr>Two System Goals</vt:lpstr>
      <vt:lpstr>What about the kernel?</vt:lpstr>
      <vt:lpstr>Example Redux</vt:lpstr>
      <vt:lpstr>Why a fixed mapping?</vt:lpstr>
      <vt:lpstr>Kernel protection?</vt:lpstr>
      <vt:lpstr>Protection rings</vt:lpstr>
      <vt:lpstr>Putting protection together</vt:lpstr>
      <vt:lpstr>Outline</vt:lpstr>
      <vt:lpstr>Linux APIs</vt:lpstr>
      <vt:lpstr>Example:</vt:lpstr>
      <vt:lpstr>Idiosyncrasy 1: Stacks Grow Down</vt:lpstr>
      <vt:lpstr>Problem 1: Expansion</vt:lpstr>
      <vt:lpstr>Feed 2 Birds with 1 Scone</vt:lpstr>
      <vt:lpstr>brk() system call</vt:lpstr>
      <vt:lpstr>Relationship to malloc()</vt:lpstr>
      <vt:lpstr>Outline</vt:lpstr>
      <vt:lpstr>Linux: ELF</vt:lpstr>
      <vt:lpstr>Helpful tools</vt:lpstr>
      <vt:lpstr>Key ELF Sections</vt:lpstr>
      <vt:lpstr>How ELF Loading Works</vt:lpstr>
      <vt:lpstr>Static vs. Dynamic Linking</vt:lpstr>
      <vt:lpstr>Jump table example</vt:lpstr>
      <vt:lpstr>Dynamic Linking (Overview)</vt:lpstr>
      <vt:lpstr>Key point</vt:lpstr>
      <vt:lpstr>Other formats?</vt:lpstr>
      <vt:lpstr>Recap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207</cp:revision>
  <dcterms:created xsi:type="dcterms:W3CDTF">2012-09-21T01:57:31Z</dcterms:created>
  <dcterms:modified xsi:type="dcterms:W3CDTF">2018-09-12T16:58:56Z</dcterms:modified>
</cp:coreProperties>
</file>