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6" r:id="rId12"/>
    <p:sldId id="274" r:id="rId13"/>
    <p:sldId id="275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2596" autoAdjust="0"/>
  </p:normalViewPr>
  <p:slideViewPr>
    <p:cSldViewPr>
      <p:cViewPr varScale="1">
        <p:scale>
          <a:sx n="100" d="100"/>
          <a:sy n="100" d="100"/>
        </p:scale>
        <p:origin x="140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Condition Variables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7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Three operations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Wait()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Release lock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Go to sleep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Reacquire lock upon return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Java Condition interface await() and awaitUninterruptably()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Notify()  (historically called Signal())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Wake up a waiter, if any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Condition interface signal()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NotifyAll() (historically called Broadcast())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Wake up all the waiters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Condition interface signalAll()</a:t>
            </a:r>
          </a:p>
          <a:p>
            <a:pPr lvl="2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Implementation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Requires a per-condition variable queue to be maintained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Threads waiting for the condition wait for a notify()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  <a:sym typeface="Wingding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78100" y="1490663"/>
            <a:ext cx="6307138" cy="892175"/>
            <a:chOff x="1312" y="1187"/>
            <a:chExt cx="3973" cy="562"/>
          </a:xfrm>
        </p:grpSpPr>
        <p:sp>
          <p:nvSpPr>
            <p:cNvPr id="327684" name="AutoShape 4"/>
            <p:cNvSpPr>
              <a:spLocks noChangeArrowheads="1"/>
            </p:cNvSpPr>
            <p:nvPr/>
          </p:nvSpPr>
          <p:spPr bwMode="auto">
            <a:xfrm>
              <a:off x="2819" y="1187"/>
              <a:ext cx="2466" cy="56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>
                    <a:gamma/>
                    <a:shade val="46275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latin typeface="Comic Sans MS" pitchFamily="66" charset="0"/>
                  <a:ea typeface="+mn-ea"/>
                  <a:cs typeface="+mn-cs"/>
                </a:rPr>
                <a:t>Wait() usually specified a lock </a:t>
              </a:r>
            </a:p>
            <a:p>
              <a:pPr algn="ctr" eaLnBrk="0" hangingPunct="0">
                <a:defRPr/>
              </a:pPr>
              <a:r>
                <a:rPr lang="en-US" sz="2000">
                  <a:latin typeface="Comic Sans MS" pitchFamily="66" charset="0"/>
                  <a:ea typeface="+mn-ea"/>
                  <a:cs typeface="+mn-cs"/>
                </a:rPr>
                <a:t>to be released as a parameter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1312" y="1392"/>
              <a:ext cx="1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Condition Variables: Operation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8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7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7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27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3213100" y="1340768"/>
            <a:ext cx="4013200" cy="20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CokeMachine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Storge</a:t>
            </a:r>
            <a:r>
              <a:rPr lang="en-US" sz="1800" dirty="0">
                <a:latin typeface="Comic Sans MS" charset="0"/>
              </a:rPr>
              <a:t> for cokes (buffer)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    Condition </a:t>
            </a:r>
            <a:r>
              <a:rPr lang="en-US" sz="1800" dirty="0" err="1">
                <a:latin typeface="Comic Sans MS" charset="0"/>
              </a:rPr>
              <a:t>notFull</a:t>
            </a:r>
            <a:r>
              <a:rPr lang="en-US" sz="1800" dirty="0">
                <a:latin typeface="Comic Sans MS" charset="0"/>
              </a:rPr>
              <a:t>, </a:t>
            </a:r>
            <a:r>
              <a:rPr lang="en-US" sz="1800" dirty="0" err="1">
                <a:latin typeface="Comic Sans MS" charset="0"/>
              </a:rPr>
              <a:t>notEmpty</a:t>
            </a:r>
            <a:r>
              <a:rPr lang="en-US" sz="1800" dirty="0">
                <a:latin typeface="Comic Sans MS" charset="0"/>
              </a:rPr>
              <a:t>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914400" y="3568700"/>
            <a:ext cx="3378200" cy="2563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CokeMachine::Deposit(){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acquire();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n) {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	notFull.wait(&amp;lock); }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coke to the machine;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notEmpty.notify();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release();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4559300" y="3594100"/>
            <a:ext cx="4165600" cy="2563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CokeMachine::Remove(){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acquire();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0) {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	notEmpty.wait(&amp;lock); }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coke from to the machine;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notFull.notify();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release();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Coke Machine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nimBg="1"/>
      <p:bldP spid="329733" grpId="0" animBg="1"/>
      <p:bldP spid="3297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742950" y="3909914"/>
            <a:ext cx="5156200" cy="2586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Condition::Wait(lock){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schedLock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-&gt;acquire();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lock-&gt;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numWaiting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Put TCB on the waiting queue for the CV;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schedLock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-&gt;release()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switch();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lockacquire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2230438" y="1412776"/>
            <a:ext cx="6235700" cy="2289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Condition::Notify(lock){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schedLock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-&gt;acquire();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if (lock-&gt;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numWaiting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&gt; 0)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	Move a TCB from waiting queue to ready queue;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	lock-&gt;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numWaiting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}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schedLock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-&gt;release();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1782" name="AutoShape 6"/>
          <p:cNvSpPr>
            <a:spLocks noChangeArrowheads="1"/>
          </p:cNvSpPr>
          <p:nvPr/>
        </p:nvSpPr>
        <p:spPr bwMode="auto">
          <a:xfrm>
            <a:off x="6183313" y="3919439"/>
            <a:ext cx="2192337" cy="7826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Why do we need</a:t>
            </a:r>
          </a:p>
          <a:p>
            <a:pPr algn="ctr" eaLnBrk="0" hangingPunct="0">
              <a:defRPr/>
            </a:pPr>
            <a:r>
              <a:rPr lang="en-US" sz="2000" dirty="0" err="1">
                <a:latin typeface="Comic Sans MS" pitchFamily="66" charset="0"/>
                <a:ea typeface="+mn-ea"/>
                <a:cs typeface="+mn-cs"/>
              </a:rPr>
              <a:t>schedLock</a:t>
            </a: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Implementing Wait and Notify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5339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Coke machine as a shared buffer</a:t>
            </a:r>
          </a:p>
          <a:p>
            <a:pPr lvl="2"/>
            <a:endParaRPr lang="en-US" sz="14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Two types of users</a:t>
            </a:r>
          </a:p>
          <a:p>
            <a:pPr lvl="1"/>
            <a:r>
              <a:rPr lang="en-US" sz="1600">
                <a:latin typeface="Arial" charset="0"/>
              </a:rPr>
              <a:t>Producer: Restocks the coke machine</a:t>
            </a:r>
          </a:p>
          <a:p>
            <a:pPr lvl="1"/>
            <a:r>
              <a:rPr lang="en-US" sz="1600">
                <a:latin typeface="Arial" charset="0"/>
              </a:rPr>
              <a:t>Consumer: Removes coke from the machine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Requirements</a:t>
            </a:r>
          </a:p>
          <a:p>
            <a:pPr lvl="1"/>
            <a:r>
              <a:rPr lang="en-US" sz="1600">
                <a:latin typeface="Arial" charset="0"/>
              </a:rPr>
              <a:t>Only a single person can access the machine at any time</a:t>
            </a:r>
          </a:p>
          <a:p>
            <a:pPr lvl="1"/>
            <a:r>
              <a:rPr lang="en-US" sz="1600">
                <a:latin typeface="Arial" charset="0"/>
              </a:rPr>
              <a:t>If the machine is out of coke, wait until coke is restocked</a:t>
            </a:r>
          </a:p>
          <a:p>
            <a:pPr lvl="1"/>
            <a:r>
              <a:rPr lang="en-US" sz="1600">
                <a:latin typeface="Arial" charset="0"/>
              </a:rPr>
              <a:t>If machine is full, wait for consumers to drink coke prior to restocking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How will we implement this?</a:t>
            </a:r>
          </a:p>
          <a:p>
            <a:pPr lvl="1"/>
            <a:r>
              <a:rPr lang="en-US" sz="1600">
                <a:latin typeface="Arial" charset="0"/>
              </a:rPr>
              <a:t>What is the class definition?</a:t>
            </a:r>
          </a:p>
          <a:p>
            <a:pPr lvl="1"/>
            <a:r>
              <a:rPr lang="en-US" sz="1600">
                <a:latin typeface="Arial" charset="0"/>
              </a:rPr>
              <a:t>How many lock and condition variables do we need?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Condition Variables: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0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wait and notify condition variables with the </a:t>
            </a:r>
            <a:r>
              <a:rPr lang="en-US" dirty="0" err="1" smtClean="0"/>
              <a:t>mutex</a:t>
            </a:r>
            <a:r>
              <a:rPr lang="en-US" dirty="0" smtClean="0"/>
              <a:t> held.</a:t>
            </a:r>
          </a:p>
          <a:p>
            <a:r>
              <a:rPr lang="en-US" dirty="0" smtClean="0"/>
              <a:t>Period.</a:t>
            </a:r>
          </a:p>
          <a:p>
            <a:endParaRPr lang="en-US" dirty="0"/>
          </a:p>
          <a:p>
            <a:pPr lvl="1"/>
            <a:r>
              <a:rPr lang="en-US" dirty="0" smtClean="0"/>
              <a:t>Fine print: There are cases where notification outside of a lock can be safe, but the code tends to be fragile, error-prone, and easy for another developer to break.</a:t>
            </a:r>
          </a:p>
          <a:p>
            <a:pPr lvl="1"/>
            <a:r>
              <a:rPr lang="en-US" dirty="0" smtClean="0"/>
              <a:t>In many cases you can lose notifications and hang (</a:t>
            </a:r>
            <a:r>
              <a:rPr lang="en-US" dirty="0" err="1" smtClean="0"/>
              <a:t>liveness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Moreover there is no clear advantage to breaking this convention.  So just don’t do it.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to the Wise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496944" cy="52197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Non-deterministic order of thread execution </a:t>
            </a:r>
            <a:r>
              <a:rPr lang="en-US" sz="2000" dirty="0">
                <a:latin typeface="Arial" charset="0"/>
                <a:sym typeface="Wingdings" charset="0"/>
              </a:rPr>
              <a:t> concurrency problems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Multiprocessing</a:t>
            </a:r>
          </a:p>
          <a:p>
            <a:pPr lvl="2"/>
            <a:r>
              <a:rPr lang="en-US" sz="1600" dirty="0">
                <a:latin typeface="Arial" charset="0"/>
              </a:rPr>
              <a:t>A system may contain multiple processors </a:t>
            </a:r>
            <a:r>
              <a:rPr lang="en-US" sz="1600" dirty="0">
                <a:latin typeface="Arial" charset="0"/>
                <a:sym typeface="Wingdings" charset="0"/>
              </a:rPr>
              <a:t> cooperating threads/processes can execute simultaneously</a:t>
            </a:r>
          </a:p>
          <a:p>
            <a:pPr lvl="1"/>
            <a:r>
              <a:rPr lang="en-US" sz="1800" dirty="0">
                <a:latin typeface="Arial" charset="0"/>
              </a:rPr>
              <a:t>Multi-programming</a:t>
            </a:r>
          </a:p>
          <a:p>
            <a:pPr lvl="2"/>
            <a:r>
              <a:rPr lang="en-US" sz="1600" dirty="0">
                <a:latin typeface="Arial" charset="0"/>
              </a:rPr>
              <a:t>Thread/process execution can be interleaved because of time-slicing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Goal: Ensure that your concurrent program works under ALL possible interleaving</a:t>
            </a:r>
          </a:p>
          <a:p>
            <a:pPr lvl="3"/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Define synchronization constructs and programming style for developing concurrent programs</a:t>
            </a:r>
          </a:p>
          <a:p>
            <a:pPr lvl="2"/>
            <a:r>
              <a:rPr lang="en-US" sz="1600" dirty="0">
                <a:latin typeface="Arial" charset="0"/>
              </a:rPr>
              <a:t>Locks </a:t>
            </a:r>
            <a:r>
              <a:rPr lang="en-US" sz="1600" dirty="0">
                <a:latin typeface="Arial" charset="0"/>
                <a:sym typeface="Wingdings" charset="0"/>
              </a:rPr>
              <a:t> provide mutual exclusion</a:t>
            </a:r>
          </a:p>
          <a:p>
            <a:pPr lvl="2"/>
            <a:r>
              <a:rPr lang="en-US" sz="1600" dirty="0">
                <a:latin typeface="Arial" charset="0"/>
              </a:rPr>
              <a:t>Condition variables </a:t>
            </a:r>
            <a:r>
              <a:rPr lang="en-US" sz="1600" dirty="0">
                <a:latin typeface="Arial" charset="0"/>
                <a:sym typeface="Wingdings" charset="0"/>
              </a:rPr>
              <a:t> provide conditional synchronization</a:t>
            </a:r>
          </a:p>
          <a:p>
            <a:pPr lvl="2"/>
            <a:endParaRPr lang="en-US" sz="16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7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Now that you have seen locks, is that all there is?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No, but what is the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right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way to build a parallel </a:t>
            </a:r>
            <a:r>
              <a:rPr lang="en-US" dirty="0" smtClean="0">
                <a:latin typeface="Arial" charset="0"/>
              </a:rPr>
              <a:t>program?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solidFill>
                  <a:srgbClr val="DC0081"/>
                </a:solidFill>
                <a:latin typeface="Arial" charset="0"/>
              </a:rPr>
              <a:t>People are still trying to figure that out.</a:t>
            </a:r>
          </a:p>
          <a:p>
            <a:pPr lvl="1"/>
            <a:endParaRPr lang="en-US" dirty="0">
              <a:solidFill>
                <a:srgbClr val="DC0081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Compromises:</a:t>
            </a:r>
          </a:p>
          <a:p>
            <a:pPr lvl="1"/>
            <a:r>
              <a:rPr lang="en-US" dirty="0">
                <a:latin typeface="Arial" charset="0"/>
              </a:rPr>
              <a:t>between making it easy to modify shared variables AND</a:t>
            </a:r>
          </a:p>
          <a:p>
            <a:pPr lvl="1"/>
            <a:r>
              <a:rPr lang="en-US" dirty="0">
                <a:latin typeface="Arial" charset="0"/>
              </a:rPr>
              <a:t>restricting when you can modify shared variables.</a:t>
            </a:r>
          </a:p>
          <a:p>
            <a:pPr lvl="1"/>
            <a:r>
              <a:rPr lang="en-US" dirty="0">
                <a:latin typeface="Arial" charset="0"/>
              </a:rPr>
              <a:t>between really flexible primitives AND</a:t>
            </a:r>
          </a:p>
          <a:p>
            <a:pPr lvl="1"/>
            <a:r>
              <a:rPr lang="en-US" dirty="0">
                <a:latin typeface="Arial" charset="0"/>
              </a:rPr>
              <a:t>simple primitives that are easy to reason about.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2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340768"/>
            <a:ext cx="8568953" cy="515461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Synchronizing on a condition.</a:t>
            </a:r>
          </a:p>
          <a:p>
            <a:pPr lvl="1"/>
            <a:r>
              <a:rPr lang="en-US" dirty="0">
                <a:latin typeface="Arial" charset="0"/>
              </a:rPr>
              <a:t>When you start working on a synchronization problem, first define the mutual exclusion constraints, then ask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when does a thread wait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, and create a separate synchronization variable representing each constraint.</a:t>
            </a:r>
          </a:p>
          <a:p>
            <a:r>
              <a:rPr lang="en-US" dirty="0">
                <a:latin typeface="Arial" charset="0"/>
              </a:rPr>
              <a:t>Bounded Buffer problem – producer puts things in a fixed sized buffer, consumer takes them out.</a:t>
            </a:r>
          </a:p>
          <a:p>
            <a:pPr lvl="1"/>
            <a:r>
              <a:rPr lang="en-US" dirty="0">
                <a:latin typeface="Arial" charset="0"/>
              </a:rPr>
              <a:t>What are the constraints for bounded buffer?</a:t>
            </a:r>
          </a:p>
          <a:p>
            <a:pPr lvl="1"/>
            <a:r>
              <a:rPr lang="en-US" dirty="0">
                <a:latin typeface="Arial" charset="0"/>
              </a:rPr>
              <a:t>1) only one thread can manipulate buffer queue at a time (</a:t>
            </a:r>
            <a:r>
              <a:rPr lang="en-US" i="1" dirty="0">
                <a:latin typeface="Arial" charset="0"/>
              </a:rPr>
              <a:t>mutual exclusion)</a:t>
            </a:r>
          </a:p>
          <a:p>
            <a:pPr lvl="1"/>
            <a:r>
              <a:rPr lang="en-US" dirty="0">
                <a:latin typeface="Arial" charset="0"/>
              </a:rPr>
              <a:t>2) consumer must wait for producer to fill buffers if none full (</a:t>
            </a:r>
            <a:r>
              <a:rPr lang="en-US" i="1" dirty="0">
                <a:latin typeface="Arial" charset="0"/>
              </a:rPr>
              <a:t>scheduling constraint)</a:t>
            </a:r>
          </a:p>
          <a:p>
            <a:pPr lvl="1"/>
            <a:r>
              <a:rPr lang="en-US" dirty="0">
                <a:latin typeface="Arial" charset="0"/>
              </a:rPr>
              <a:t>3) producer must wait for consumer to empty buffers if all full (</a:t>
            </a:r>
            <a:r>
              <a:rPr lang="en-US" i="1" dirty="0">
                <a:latin typeface="Arial" charset="0"/>
              </a:rPr>
              <a:t>scheduling constraint)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6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40036"/>
            <a:ext cx="8640960" cy="161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Locks ensure mutual exclusion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Bounded Buffer problem – producer puts things in a fixed sized buffer, consumer takes them out.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Synchronizing on a condition.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2972420" y="2913236"/>
            <a:ext cx="267970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936625" y="4726831"/>
            <a:ext cx="3378200" cy="2014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n); //spin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4787900" y="4690318"/>
            <a:ext cx="3530600" cy="2014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0);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7927" name="AutoShape 7"/>
          <p:cNvSpPr>
            <a:spLocks noChangeArrowheads="1"/>
          </p:cNvSpPr>
          <p:nvPr/>
        </p:nvSpPr>
        <p:spPr bwMode="auto">
          <a:xfrm>
            <a:off x="6497638" y="3510806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3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5" grpId="0" animBg="1"/>
      <p:bldP spid="337926" grpId="0" animBg="1"/>
      <p:bldP spid="3379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2717800" y="2204864"/>
            <a:ext cx="267970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936625" y="4098752"/>
            <a:ext cx="3378200" cy="2014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while (count == n); //spin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7900" y="4062239"/>
            <a:ext cx="3530600" cy="2014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while (count == 0);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882727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/>
      <p:bldP spid="332805" grpId="0" animBg="1"/>
      <p:bldP spid="332806" grpId="0" animBg="1"/>
      <p:bldP spid="3328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2717800" y="2035199"/>
            <a:ext cx="267970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936625" y="3929087"/>
            <a:ext cx="371475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n)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lock-&gt;acquire();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lock-&gt;release();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 == 1) wakeup(remove);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7900" y="3892574"/>
            <a:ext cx="38354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if (count == 0)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lock-&gt;acquire();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lock-&gt;release();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if(count==n-1) wakeup(deposit);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713062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Beyond Locks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/>
      <p:bldP spid="332805" grpId="0" animBg="1"/>
      <p:bldP spid="332806" grpId="0" animBg="1"/>
      <p:bldP spid="3328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2717800" y="1988840"/>
            <a:ext cx="267970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936625" y="3882728"/>
            <a:ext cx="371475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n)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 == 1) wakeup(remove);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7900" y="3846215"/>
            <a:ext cx="38354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0)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if(count==n-1) wakeup(deposit);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666703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0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/>
      <p:bldP spid="332805" grpId="0" animBg="1"/>
      <p:bldP spid="332806" grpId="0" animBg="1"/>
      <p:bldP spid="3328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784475" y="1401068"/>
            <a:ext cx="2679700" cy="1739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Lock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936625" y="3543300"/>
            <a:ext cx="3378200" cy="3113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while(1) 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if(count == n) {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 lock-&gt;release();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 continue;}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break;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}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4829175" y="3297238"/>
            <a:ext cx="3530600" cy="3387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BoundedBuffer::Remove(c){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while(1) 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acquire();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if (count == 0) {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lock-&gt;release();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continue;</a:t>
            </a:r>
          </a:p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}  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Remove c from buffer;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  count--;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  lock</a:t>
            </a: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release();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break;</a:t>
            </a:r>
            <a:endParaRPr lang="en-US" sz="180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}}</a:t>
            </a:r>
          </a:p>
        </p:txBody>
      </p:sp>
      <p:sp>
        <p:nvSpPr>
          <p:cNvPr id="333830" name="AutoShape 6"/>
          <p:cNvSpPr>
            <a:spLocks noChangeArrowheads="1"/>
          </p:cNvSpPr>
          <p:nvPr/>
        </p:nvSpPr>
        <p:spPr bwMode="auto">
          <a:xfrm>
            <a:off x="6611938" y="1709738"/>
            <a:ext cx="2043112" cy="781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 dirty="0" smtClean="0">
                <a:latin typeface="Comic Sans MS" pitchFamily="66" charset="0"/>
                <a:ea typeface="+mn-ea"/>
                <a:cs typeface="+mn-cs"/>
              </a:rPr>
              <a:t>with </a:t>
            </a: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animBg="1"/>
      <p:bldP spid="333828" grpId="0" animBg="1"/>
      <p:bldP spid="333829" grpId="0" animBg="1"/>
      <p:bldP spid="3338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Correctness requirements for bounded buffer producer-consumer problem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manipulates the buffer at any time (mutual exclusion)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Consumer must wait for producer when the buffer is empty (scheduling/synchronization constraint)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Producer must wait for the consumer when the buffer is full (scheduling/synchronization constraint)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Solution: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condition variables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An abstraction that supports conditional synchronization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Condition variables are associated with a monitor lock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DC0081"/>
                </a:solidFill>
                <a:latin typeface="Arial" charset="0"/>
              </a:rPr>
              <a:t>Enable threads to wait inside a critical section by releasing the monitor lock.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Condition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11392</TotalTime>
  <Words>1318</Words>
  <Application>Microsoft Macintosh PowerPoint</Application>
  <PresentationFormat>On-screen Show (4:3)</PresentationFormat>
  <Paragraphs>268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Comic Sans MS</vt:lpstr>
      <vt:lpstr>Mangal</vt:lpstr>
      <vt:lpstr>Monotype Sorts</vt:lpstr>
      <vt:lpstr>ＭＳ Ｐゴシック</vt:lpstr>
      <vt:lpstr>Wingdings</vt:lpstr>
      <vt:lpstr>Arial</vt:lpstr>
      <vt:lpstr>Office Theme</vt:lpstr>
      <vt:lpstr>Condition Variables</vt:lpstr>
      <vt:lpstr>Synchronization</vt:lpstr>
      <vt:lpstr>Moving Beyond Locks</vt:lpstr>
      <vt:lpstr>Beyond Locking</vt:lpstr>
      <vt:lpstr>Beyond Locks</vt:lpstr>
      <vt:lpstr>Beyond Locks</vt:lpstr>
      <vt:lpstr>Beyond Locks</vt:lpstr>
      <vt:lpstr>Beyond Locks</vt:lpstr>
      <vt:lpstr>Introducing Condition Variables</vt:lpstr>
      <vt:lpstr>Condition Variables: Operation</vt:lpstr>
      <vt:lpstr>Coke Machine Example</vt:lpstr>
      <vt:lpstr>Implementing Wait and Notify</vt:lpstr>
      <vt:lpstr>Using Condition Variables: An Example</vt:lpstr>
      <vt:lpstr>Word to the Wise…</vt:lpstr>
      <vt:lpstr>Summary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207</cp:revision>
  <dcterms:created xsi:type="dcterms:W3CDTF">2012-09-21T01:57:31Z</dcterms:created>
  <dcterms:modified xsi:type="dcterms:W3CDTF">2016-11-21T17:33:42Z</dcterms:modified>
</cp:coreProperties>
</file>