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8" autoAdjust="0"/>
    <p:restoredTop sz="92582" autoAdjust="0"/>
  </p:normalViewPr>
  <p:slideViewPr>
    <p:cSldViewPr>
      <p:cViewPr varScale="1">
        <p:scale>
          <a:sx n="117" d="100"/>
          <a:sy n="117" d="100"/>
        </p:scale>
        <p:origin x="12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10/4/18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10/4/18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START HERE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72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10/4/18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10/4/18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10/4/18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10/4/18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10/4/18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10/4/18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10/4/18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10/4/18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10/4/18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10/4/18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10/4/18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10/4/18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10/4/18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The Art and Science of (small) Memory Allocation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Don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Hoard: Superblocks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a high level, allocator operates on superblocks</a:t>
            </a:r>
          </a:p>
          <a:p>
            <a:pPr lvl="1"/>
            <a:r>
              <a:rPr lang="en-US" dirty="0" smtClean="0"/>
              <a:t>Chunk of (virtually) contiguous pages</a:t>
            </a:r>
          </a:p>
          <a:p>
            <a:pPr lvl="1"/>
            <a:r>
              <a:rPr lang="en-US" dirty="0" smtClean="0"/>
              <a:t>All objects in a superblock are the same size</a:t>
            </a:r>
          </a:p>
          <a:p>
            <a:r>
              <a:rPr lang="en-US" dirty="0" smtClean="0"/>
              <a:t>A given superblock is treated as an array of same-sized objects</a:t>
            </a:r>
          </a:p>
          <a:p>
            <a:pPr lvl="1"/>
            <a:r>
              <a:rPr lang="en-US" dirty="0" smtClean="0"/>
              <a:t>They generalize to “powers of b &gt; 1”; 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 usual practice, b == 2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21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Superblock intuition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359" y="2162746"/>
            <a:ext cx="2074088" cy="4043991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1699" y="1121045"/>
            <a:ext cx="1910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512 byte </a:t>
            </a:r>
            <a:br>
              <a:rPr lang="en-US" sz="2800" dirty="0" smtClean="0"/>
            </a:br>
            <a:r>
              <a:rPr lang="en-US" sz="2800" dirty="0" smtClean="0"/>
              <a:t>object heap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350359" y="2177354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4 KB page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79555" y="4945365"/>
            <a:ext cx="2011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(Free space)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350359" y="3243102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4 KB page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4248101" y="2688319"/>
            <a:ext cx="4437879" cy="325563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48101" y="2688319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357570" y="2688319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76511" y="2688319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467039" y="2688319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248104" y="4286073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357573" y="4286073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576514" y="4286073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467042" y="4286073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2658020" y="3243102"/>
            <a:ext cx="1458696" cy="948951"/>
          </a:xfrm>
          <a:prstGeom prst="rightArrow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8" idx="2"/>
          </p:cNvCxnSpPr>
          <p:nvPr/>
        </p:nvCxnSpPr>
        <p:spPr>
          <a:xfrm>
            <a:off x="4960783" y="3101449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656853" y="273211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</a:t>
            </a:r>
          </a:p>
        </p:txBody>
      </p:sp>
      <p:cxnSp>
        <p:nvCxnSpPr>
          <p:cNvPr id="33" name="Straight Arrow Connector 32"/>
          <p:cNvCxnSpPr>
            <a:stCxn id="34" idx="2"/>
          </p:cNvCxnSpPr>
          <p:nvPr/>
        </p:nvCxnSpPr>
        <p:spPr>
          <a:xfrm>
            <a:off x="6135066" y="3083009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831136" y="271367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</a:t>
            </a:r>
          </a:p>
        </p:txBody>
      </p:sp>
      <p:cxnSp>
        <p:nvCxnSpPr>
          <p:cNvPr id="35" name="Straight Arrow Connector 34"/>
          <p:cNvCxnSpPr>
            <a:stCxn id="36" idx="2"/>
          </p:cNvCxnSpPr>
          <p:nvPr/>
        </p:nvCxnSpPr>
        <p:spPr>
          <a:xfrm>
            <a:off x="7272585" y="3083009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968655" y="271367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</a:t>
            </a:r>
          </a:p>
        </p:txBody>
      </p:sp>
      <p:cxnSp>
        <p:nvCxnSpPr>
          <p:cNvPr id="37" name="Straight Arrow Connector 36"/>
          <p:cNvCxnSpPr>
            <a:stCxn id="38" idx="2"/>
          </p:cNvCxnSpPr>
          <p:nvPr/>
        </p:nvCxnSpPr>
        <p:spPr>
          <a:xfrm>
            <a:off x="5113183" y="4786771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809253" y="441743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</a:t>
            </a:r>
          </a:p>
        </p:txBody>
      </p:sp>
      <p:cxnSp>
        <p:nvCxnSpPr>
          <p:cNvPr id="39" name="Straight Arrow Connector 38"/>
          <p:cNvCxnSpPr>
            <a:stCxn id="40" idx="2"/>
          </p:cNvCxnSpPr>
          <p:nvPr/>
        </p:nvCxnSpPr>
        <p:spPr>
          <a:xfrm>
            <a:off x="6222654" y="4786809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18724" y="441747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</a:t>
            </a:r>
          </a:p>
        </p:txBody>
      </p:sp>
      <p:cxnSp>
        <p:nvCxnSpPr>
          <p:cNvPr id="41" name="Straight Arrow Connector 40"/>
          <p:cNvCxnSpPr>
            <a:stCxn id="42" idx="2"/>
          </p:cNvCxnSpPr>
          <p:nvPr/>
        </p:nvCxnSpPr>
        <p:spPr>
          <a:xfrm>
            <a:off x="7332125" y="4776024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028195" y="440669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</a:t>
            </a:r>
          </a:p>
        </p:txBody>
      </p:sp>
      <p:cxnSp>
        <p:nvCxnSpPr>
          <p:cNvPr id="43" name="Straight Arrow Connector 42"/>
          <p:cNvCxnSpPr>
            <a:stCxn id="44" idx="2"/>
          </p:cNvCxnSpPr>
          <p:nvPr/>
        </p:nvCxnSpPr>
        <p:spPr>
          <a:xfrm>
            <a:off x="3817483" y="3112196"/>
            <a:ext cx="800845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08857" y="2742864"/>
            <a:ext cx="617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</a:t>
            </a:r>
          </a:p>
        </p:txBody>
      </p:sp>
      <p:cxnSp>
        <p:nvCxnSpPr>
          <p:cNvPr id="45" name="Straight Arrow Connector 44"/>
          <p:cNvCxnSpPr>
            <a:stCxn id="46" idx="2"/>
            <a:endCxn id="38" idx="1"/>
          </p:cNvCxnSpPr>
          <p:nvPr/>
        </p:nvCxnSpPr>
        <p:spPr>
          <a:xfrm flipH="1">
            <a:off x="4809253" y="3079157"/>
            <a:ext cx="3473956" cy="1522948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979279" y="2709825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</a:t>
            </a:r>
          </a:p>
        </p:txBody>
      </p:sp>
      <p:sp>
        <p:nvSpPr>
          <p:cNvPr id="48" name="Oval Callout 47"/>
          <p:cNvSpPr/>
          <p:nvPr/>
        </p:nvSpPr>
        <p:spPr>
          <a:xfrm>
            <a:off x="2035341" y="1121045"/>
            <a:ext cx="2621512" cy="948952"/>
          </a:xfrm>
          <a:prstGeom prst="wedgeEllipseCallout">
            <a:avLst>
              <a:gd name="adj1" fmla="val 14249"/>
              <a:gd name="adj2" fmla="val 11942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Free list in LIFO order</a:t>
            </a:r>
            <a:endParaRPr lang="en-US" sz="2400" dirty="0"/>
          </a:p>
        </p:txBody>
      </p:sp>
      <p:sp>
        <p:nvSpPr>
          <p:cNvPr id="50" name="Oval Callout 49"/>
          <p:cNvSpPr/>
          <p:nvPr/>
        </p:nvSpPr>
        <p:spPr>
          <a:xfrm>
            <a:off x="1670380" y="4814841"/>
            <a:ext cx="2621512" cy="1307487"/>
          </a:xfrm>
          <a:prstGeom prst="wedgeEllipseCallout">
            <a:avLst>
              <a:gd name="adj1" fmla="val 8680"/>
              <a:gd name="adj2" fmla="val -11762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Each page an array of objects</a:t>
            </a:r>
            <a:endParaRPr lang="en-US" sz="2400" dirty="0"/>
          </a:p>
        </p:txBody>
      </p:sp>
      <p:sp>
        <p:nvSpPr>
          <p:cNvPr id="51" name="Oval Callout 50"/>
          <p:cNvSpPr/>
          <p:nvPr/>
        </p:nvSpPr>
        <p:spPr>
          <a:xfrm>
            <a:off x="5417112" y="908720"/>
            <a:ext cx="3529694" cy="1348075"/>
          </a:xfrm>
          <a:prstGeom prst="wedgeEllipseCallout">
            <a:avLst>
              <a:gd name="adj1" fmla="val -31629"/>
              <a:gd name="adj2" fmla="val 9485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Store list pointers in free objects!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8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8" grpId="0"/>
      <p:bldP spid="34" grpId="0"/>
      <p:bldP spid="36" grpId="0"/>
      <p:bldP spid="38" grpId="0"/>
      <p:bldP spid="40" grpId="0"/>
      <p:bldP spid="42" grpId="0"/>
      <p:bldP spid="44" grpId="0"/>
      <p:bldP spid="46" grpId="0"/>
      <p:bldP spid="48" grpId="0" animBg="1"/>
      <p:bldP spid="50" grpId="0" animBg="1"/>
      <p:bldP spid="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Superblock Intuition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59529" y="1869882"/>
            <a:ext cx="2567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Courier New"/>
                <a:cs typeface="Courier New"/>
              </a:rPr>
              <a:t>malloc</a:t>
            </a:r>
            <a:r>
              <a:rPr lang="en-US" sz="2800" b="1" dirty="0" smtClean="0">
                <a:latin typeface="Courier New"/>
                <a:cs typeface="Courier New"/>
              </a:rPr>
              <a:t> (8);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500" y="2542625"/>
            <a:ext cx="8001000" cy="2605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200000"/>
              </a:lnSpc>
              <a:buAutoNum type="arabicParenR"/>
            </a:pPr>
            <a:r>
              <a:rPr lang="en-US" sz="2800" dirty="0" smtClean="0"/>
              <a:t>Find the nearest power of 2 heap (8)</a:t>
            </a:r>
          </a:p>
          <a:p>
            <a:pPr marL="514350" indent="-514350">
              <a:lnSpc>
                <a:spcPct val="200000"/>
              </a:lnSpc>
              <a:buAutoNum type="arabicParenR"/>
            </a:pPr>
            <a:r>
              <a:rPr lang="en-US" sz="2800" dirty="0" smtClean="0"/>
              <a:t>Find free object in superblock</a:t>
            </a:r>
          </a:p>
          <a:p>
            <a:pPr marL="514350" indent="-514350">
              <a:lnSpc>
                <a:spcPct val="200000"/>
              </a:lnSpc>
              <a:buAutoNum type="arabicParenR"/>
            </a:pPr>
            <a:r>
              <a:rPr lang="en-US" sz="2800" dirty="0" smtClean="0"/>
              <a:t>Add a superblock if needed.  </a:t>
            </a:r>
            <a:r>
              <a:rPr lang="en-US" sz="2800" dirty="0" err="1" smtClean="0"/>
              <a:t>Goto</a:t>
            </a:r>
            <a:r>
              <a:rPr lang="en-US" sz="2800" dirty="0" smtClean="0"/>
              <a:t> 2.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2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malloc</a:t>
            </a:r>
            <a:r>
              <a:rPr lang="en-US" dirty="0"/>
              <a:t> </a:t>
            </a:r>
            <a:r>
              <a:rPr lang="en-US" dirty="0" smtClean="0"/>
              <a:t>(400)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359" y="2049305"/>
            <a:ext cx="2074088" cy="4043991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1699" y="1007604"/>
            <a:ext cx="1910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512 byte </a:t>
            </a:r>
            <a:br>
              <a:rPr lang="en-US" sz="2800" dirty="0" smtClean="0"/>
            </a:br>
            <a:r>
              <a:rPr lang="en-US" sz="2800" dirty="0" smtClean="0"/>
              <a:t>object heap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350359" y="2063913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4 KB page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79555" y="4831924"/>
            <a:ext cx="2011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(Free space)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350359" y="3129661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4 KB page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4248101" y="2574878"/>
            <a:ext cx="4437879" cy="325563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48101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357570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76511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467039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248104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357573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576514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467042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2658020" y="3129661"/>
            <a:ext cx="1458696" cy="948951"/>
          </a:xfrm>
          <a:prstGeom prst="rightArrow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8" idx="2"/>
          </p:cNvCxnSpPr>
          <p:nvPr/>
        </p:nvCxnSpPr>
        <p:spPr>
          <a:xfrm>
            <a:off x="4960783" y="2988008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656853" y="261867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</a:t>
            </a:r>
          </a:p>
        </p:txBody>
      </p:sp>
      <p:cxnSp>
        <p:nvCxnSpPr>
          <p:cNvPr id="33" name="Straight Arrow Connector 32"/>
          <p:cNvCxnSpPr>
            <a:stCxn id="34" idx="2"/>
          </p:cNvCxnSpPr>
          <p:nvPr/>
        </p:nvCxnSpPr>
        <p:spPr>
          <a:xfrm>
            <a:off x="6135066" y="2969568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831136" y="260023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</a:t>
            </a:r>
          </a:p>
        </p:txBody>
      </p:sp>
      <p:cxnSp>
        <p:nvCxnSpPr>
          <p:cNvPr id="35" name="Straight Arrow Connector 34"/>
          <p:cNvCxnSpPr>
            <a:stCxn id="36" idx="2"/>
          </p:cNvCxnSpPr>
          <p:nvPr/>
        </p:nvCxnSpPr>
        <p:spPr>
          <a:xfrm>
            <a:off x="7272585" y="2969568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968655" y="260023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</a:t>
            </a:r>
          </a:p>
        </p:txBody>
      </p:sp>
      <p:cxnSp>
        <p:nvCxnSpPr>
          <p:cNvPr id="37" name="Straight Arrow Connector 36"/>
          <p:cNvCxnSpPr>
            <a:stCxn id="38" idx="2"/>
          </p:cNvCxnSpPr>
          <p:nvPr/>
        </p:nvCxnSpPr>
        <p:spPr>
          <a:xfrm>
            <a:off x="5113183" y="4673330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809253" y="430399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</a:t>
            </a:r>
          </a:p>
        </p:txBody>
      </p:sp>
      <p:cxnSp>
        <p:nvCxnSpPr>
          <p:cNvPr id="39" name="Straight Arrow Connector 38"/>
          <p:cNvCxnSpPr>
            <a:stCxn id="40" idx="2"/>
          </p:cNvCxnSpPr>
          <p:nvPr/>
        </p:nvCxnSpPr>
        <p:spPr>
          <a:xfrm>
            <a:off x="6222654" y="4673368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18724" y="430403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</a:t>
            </a:r>
          </a:p>
        </p:txBody>
      </p:sp>
      <p:cxnSp>
        <p:nvCxnSpPr>
          <p:cNvPr id="41" name="Straight Arrow Connector 40"/>
          <p:cNvCxnSpPr>
            <a:stCxn id="42" idx="2"/>
          </p:cNvCxnSpPr>
          <p:nvPr/>
        </p:nvCxnSpPr>
        <p:spPr>
          <a:xfrm>
            <a:off x="7332125" y="4662583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028195" y="429325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</a:t>
            </a:r>
          </a:p>
        </p:txBody>
      </p:sp>
      <p:cxnSp>
        <p:nvCxnSpPr>
          <p:cNvPr id="43" name="Straight Arrow Connector 42"/>
          <p:cNvCxnSpPr>
            <a:stCxn id="44" idx="2"/>
          </p:cNvCxnSpPr>
          <p:nvPr/>
        </p:nvCxnSpPr>
        <p:spPr>
          <a:xfrm>
            <a:off x="3817483" y="2998755"/>
            <a:ext cx="800845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08857" y="2629423"/>
            <a:ext cx="617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</a:t>
            </a:r>
          </a:p>
        </p:txBody>
      </p:sp>
      <p:cxnSp>
        <p:nvCxnSpPr>
          <p:cNvPr id="45" name="Straight Arrow Connector 44"/>
          <p:cNvCxnSpPr>
            <a:stCxn id="46" idx="2"/>
            <a:endCxn id="38" idx="1"/>
          </p:cNvCxnSpPr>
          <p:nvPr/>
        </p:nvCxnSpPr>
        <p:spPr>
          <a:xfrm flipH="1">
            <a:off x="4809253" y="2965716"/>
            <a:ext cx="3473956" cy="1522948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979279" y="259638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</a:t>
            </a:r>
          </a:p>
        </p:txBody>
      </p:sp>
      <p:sp>
        <p:nvSpPr>
          <p:cNvPr id="47" name="Oval Callout 46"/>
          <p:cNvSpPr/>
          <p:nvPr/>
        </p:nvSpPr>
        <p:spPr>
          <a:xfrm>
            <a:off x="2035341" y="1007604"/>
            <a:ext cx="2621512" cy="948952"/>
          </a:xfrm>
          <a:prstGeom prst="wedgeEllipseCallout">
            <a:avLst>
              <a:gd name="adj1" fmla="val 48775"/>
              <a:gd name="adj2" fmla="val 10403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Pick first free object</a:t>
            </a:r>
            <a:endParaRPr lang="en-US" sz="2400" dirty="0"/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3725685" y="2996952"/>
            <a:ext cx="2142459" cy="8223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3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4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Superblock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my program allocates objects of sizes:</a:t>
            </a:r>
          </a:p>
          <a:p>
            <a:pPr lvl="1"/>
            <a:r>
              <a:rPr lang="en-US" dirty="0" smtClean="0"/>
              <a:t>14, 15, 17, 34, and 40 bytes.</a:t>
            </a:r>
          </a:p>
          <a:p>
            <a:r>
              <a:rPr lang="en-US" dirty="0" smtClean="0"/>
              <a:t>How many superblocks do I need (if b ==2)?</a:t>
            </a:r>
          </a:p>
          <a:p>
            <a:pPr lvl="1"/>
            <a:r>
              <a:rPr lang="en-US" dirty="0" smtClean="0"/>
              <a:t>3 – (16, 32, and 64 byte chunks)</a:t>
            </a:r>
          </a:p>
          <a:p>
            <a:r>
              <a:rPr lang="en-US" dirty="0" smtClean="0"/>
              <a:t>If I allocate a 15 byte object from an 16 byte superblock, doesn’t that yield internal fragmentation?</a:t>
            </a:r>
          </a:p>
          <a:p>
            <a:pPr lvl="1"/>
            <a:r>
              <a:rPr lang="en-US" dirty="0" smtClean="0"/>
              <a:t>Yes, but it is </a:t>
            </a:r>
            <a:r>
              <a:rPr lang="en-US" b="1" u="sng" dirty="0" smtClean="0"/>
              <a:t>bounded to &lt; 50%</a:t>
            </a:r>
          </a:p>
          <a:p>
            <a:pPr lvl="1"/>
            <a:r>
              <a:rPr lang="en-US" dirty="0" smtClean="0"/>
              <a:t>Give up some space to bound worst case and complexity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3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High-level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Allocate a heap for each processor, and one shared heap</a:t>
            </a:r>
          </a:p>
          <a:p>
            <a:pPr lvl="1"/>
            <a:r>
              <a:rPr lang="en-US" dirty="0" smtClean="0"/>
              <a:t>Note: not threads, but CPUs</a:t>
            </a:r>
          </a:p>
          <a:p>
            <a:pPr lvl="1"/>
            <a:r>
              <a:rPr lang="en-US" dirty="0" smtClean="0"/>
              <a:t>Can only use as many heaps as CPUs at once</a:t>
            </a:r>
          </a:p>
          <a:p>
            <a:pPr lvl="1"/>
            <a:r>
              <a:rPr lang="en-US" dirty="0" smtClean="0"/>
              <a:t>Requires some way to figure out current processor</a:t>
            </a:r>
          </a:p>
          <a:p>
            <a:r>
              <a:rPr lang="en-US" dirty="0" smtClean="0"/>
              <a:t>Try per-CPU heap first</a:t>
            </a:r>
          </a:p>
          <a:p>
            <a:r>
              <a:rPr lang="en-US" dirty="0" smtClean="0"/>
              <a:t>If no free blocks of right size, then try global heap</a:t>
            </a:r>
          </a:p>
          <a:p>
            <a:pPr lvl="1"/>
            <a:r>
              <a:rPr lang="en-US" dirty="0" smtClean="0"/>
              <a:t>Why try this first?</a:t>
            </a:r>
          </a:p>
          <a:p>
            <a:r>
              <a:rPr lang="en-US" dirty="0" smtClean="0"/>
              <a:t>If that fails, get another superblock for per-CPU heap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4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</a:t>
            </a:r>
            <a:r>
              <a:rPr lang="en-US" dirty="0" err="1" smtClean="0"/>
              <a:t>malloc</a:t>
            </a:r>
            <a:r>
              <a:rPr lang="en-US" dirty="0" smtClean="0"/>
              <a:t>() on CPU 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491880" y="1916832"/>
            <a:ext cx="2340121" cy="1393400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91880" y="1916832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76910" y="1916832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46971" y="1916832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61940" y="1916832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91882" y="2600665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76912" y="2600665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46973" y="2600665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661942" y="2600665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27584" y="4005064"/>
            <a:ext cx="2340121" cy="1393400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27584" y="4005064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412614" y="4005064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582675" y="4005064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997644" y="4005064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827586" y="4688897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412616" y="4688897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582677" y="4688897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997646" y="4688897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012160" y="4005064"/>
            <a:ext cx="2340121" cy="1393400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012160" y="4005064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597190" y="4005064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767251" y="4005064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7182220" y="4005064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012162" y="4688897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597192" y="4688897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7767253" y="4688897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182222" y="4688897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1043608" y="5589240"/>
            <a:ext cx="1899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CPU 0 Heap</a:t>
            </a:r>
            <a:endParaRPr lang="en-US" sz="2800" dirty="0"/>
          </a:p>
        </p:txBody>
      </p:sp>
      <p:sp>
        <p:nvSpPr>
          <p:cNvPr id="51" name="TextBox 50"/>
          <p:cNvSpPr txBox="1"/>
          <p:nvPr/>
        </p:nvSpPr>
        <p:spPr>
          <a:xfrm>
            <a:off x="6228184" y="5589240"/>
            <a:ext cx="1899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CPU 1 Heap</a:t>
            </a:r>
            <a:endParaRPr lang="en-US" sz="2800" dirty="0"/>
          </a:p>
        </p:txBody>
      </p:sp>
      <p:sp>
        <p:nvSpPr>
          <p:cNvPr id="52" name="TextBox 51"/>
          <p:cNvSpPr txBox="1"/>
          <p:nvPr/>
        </p:nvSpPr>
        <p:spPr>
          <a:xfrm>
            <a:off x="3707904" y="1412776"/>
            <a:ext cx="1970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Global Heap</a:t>
            </a:r>
            <a:endParaRPr lang="en-US" sz="2800" dirty="0"/>
          </a:p>
        </p:txBody>
      </p:sp>
      <p:sp>
        <p:nvSpPr>
          <p:cNvPr id="54" name="Rounded Rectangular Callout 53"/>
          <p:cNvSpPr/>
          <p:nvPr/>
        </p:nvSpPr>
        <p:spPr>
          <a:xfrm>
            <a:off x="755576" y="1772816"/>
            <a:ext cx="1872208" cy="1584176"/>
          </a:xfrm>
          <a:prstGeom prst="wedgeRoundRectCallout">
            <a:avLst>
              <a:gd name="adj1" fmla="val -45902"/>
              <a:gd name="adj2" fmla="val 88822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First, try </a:t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per-CPU heap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55" name="Rounded Rectangular Callout 54"/>
          <p:cNvSpPr/>
          <p:nvPr/>
        </p:nvSpPr>
        <p:spPr>
          <a:xfrm>
            <a:off x="6300192" y="1412776"/>
            <a:ext cx="2304256" cy="1080120"/>
          </a:xfrm>
          <a:prstGeom prst="wedgeRoundRectCallout">
            <a:avLst>
              <a:gd name="adj1" fmla="val -72357"/>
              <a:gd name="adj2" fmla="val -164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Second, try </a:t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global heap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56" name="Rounded Rectangular Callout 55"/>
          <p:cNvSpPr/>
          <p:nvPr/>
        </p:nvSpPr>
        <p:spPr>
          <a:xfrm>
            <a:off x="3707904" y="3789040"/>
            <a:ext cx="2376264" cy="1800200"/>
          </a:xfrm>
          <a:prstGeom prst="wedgeRoundRectCallout">
            <a:avLst>
              <a:gd name="adj1" fmla="val -69685"/>
              <a:gd name="adj2" fmla="val -29794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If global heap full, grow per-CPU heap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27584" y="2611664"/>
            <a:ext cx="2340121" cy="1393400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827584" y="2611664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412614" y="2611664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582675" y="2611664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997644" y="2611664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827586" y="3295497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1412616" y="3295497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2582677" y="3295497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1997646" y="3295497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5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an object size is bigger than half the size of a superblock, just </a:t>
            </a:r>
            <a:r>
              <a:rPr lang="en-US" dirty="0" err="1" smtClean="0"/>
              <a:t>mmap</a:t>
            </a:r>
            <a:r>
              <a:rPr lang="en-US" dirty="0" smtClean="0"/>
              <a:t>() it</a:t>
            </a:r>
          </a:p>
          <a:p>
            <a:pPr lvl="1"/>
            <a:r>
              <a:rPr lang="en-US" dirty="0" smtClean="0"/>
              <a:t>Recall, a superblock is on the order of pages already</a:t>
            </a:r>
          </a:p>
          <a:p>
            <a:r>
              <a:rPr lang="en-US" dirty="0" smtClean="0"/>
              <a:t>What about fragmentation?</a:t>
            </a:r>
          </a:p>
          <a:p>
            <a:pPr lvl="1"/>
            <a:r>
              <a:rPr lang="en-US" dirty="0" smtClean="0"/>
              <a:t>Example: 4097 byte object (1 page + 1 byte)</a:t>
            </a:r>
          </a:p>
          <a:p>
            <a:pPr lvl="1"/>
            <a:r>
              <a:rPr lang="en-US" dirty="0" smtClean="0"/>
              <a:t>Argument: More trouble than it is worth</a:t>
            </a:r>
          </a:p>
          <a:p>
            <a:pPr lvl="2"/>
            <a:r>
              <a:rPr lang="en-US" dirty="0" smtClean="0"/>
              <a:t>Extra bookkeeping, potential contention, and potential bad cache behavior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3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Memory 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Simply put back on free list within its superblock</a:t>
            </a:r>
          </a:p>
          <a:p>
            <a:r>
              <a:rPr lang="en-US" dirty="0" smtClean="0"/>
              <a:t>How do you tell which superblock an object is from?</a:t>
            </a:r>
          </a:p>
          <a:p>
            <a:pPr lvl="1"/>
            <a:r>
              <a:rPr lang="en-US" dirty="0" smtClean="0"/>
              <a:t>Suppose superblock is 8k (2pages)</a:t>
            </a:r>
          </a:p>
          <a:p>
            <a:pPr lvl="2"/>
            <a:r>
              <a:rPr lang="en-US" dirty="0" smtClean="0"/>
              <a:t>And always mapped at an address evenly divisible by 8k</a:t>
            </a:r>
          </a:p>
          <a:p>
            <a:pPr lvl="1"/>
            <a:r>
              <a:rPr lang="en-US" dirty="0" smtClean="0"/>
              <a:t>Object at address 0x431a01c </a:t>
            </a:r>
          </a:p>
          <a:p>
            <a:pPr lvl="1"/>
            <a:r>
              <a:rPr lang="en-US" dirty="0" smtClean="0"/>
              <a:t>Just mask out the low 13 bits!</a:t>
            </a:r>
          </a:p>
          <a:p>
            <a:pPr lvl="1"/>
            <a:r>
              <a:rPr lang="en-US" dirty="0" smtClean="0"/>
              <a:t>Came from a superblock that starts at 0x431a000</a:t>
            </a:r>
          </a:p>
          <a:p>
            <a:r>
              <a:rPr lang="en-US" dirty="0" smtClean="0"/>
              <a:t>Simple math can tell you where an object came from!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38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are objects re-allocated most-recently used first?</a:t>
            </a:r>
          </a:p>
          <a:p>
            <a:pPr lvl="1"/>
            <a:r>
              <a:rPr lang="en-US" dirty="0" smtClean="0"/>
              <a:t>Aren’t all good OS heuristics FIFO?</a:t>
            </a:r>
          </a:p>
          <a:p>
            <a:pPr lvl="1"/>
            <a:r>
              <a:rPr lang="en-US" dirty="0" smtClean="0"/>
              <a:t>More likely to be already in cache (hot)</a:t>
            </a:r>
          </a:p>
          <a:p>
            <a:pPr lvl="1"/>
            <a:r>
              <a:rPr lang="en-US" dirty="0" smtClean="0"/>
              <a:t>Recall from undergrad architecture that it takes quite a few cycles to load data into cache from memory</a:t>
            </a:r>
          </a:p>
          <a:p>
            <a:pPr lvl="1"/>
            <a:r>
              <a:rPr lang="en-US" dirty="0" smtClean="0"/>
              <a:t>If it is all the same, let’s try to recycle the object already in our cache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32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lecture is about allocating small objects</a:t>
            </a:r>
          </a:p>
          <a:p>
            <a:pPr lvl="1"/>
            <a:r>
              <a:rPr lang="en-US" dirty="0" smtClean="0"/>
              <a:t>Less than one page in size (&lt;4KB)</a:t>
            </a:r>
          </a:p>
          <a:p>
            <a:pPr lvl="1"/>
            <a:r>
              <a:rPr lang="en-US" dirty="0" smtClean="0"/>
              <a:t>Past lectures have focused on allocating physical pages or segments</a:t>
            </a:r>
          </a:p>
          <a:p>
            <a:endParaRPr lang="en-US" dirty="0"/>
          </a:p>
          <a:p>
            <a:r>
              <a:rPr lang="en-US" dirty="0" smtClean="0"/>
              <a:t>Understand how memory allocators work</a:t>
            </a:r>
          </a:p>
          <a:p>
            <a:r>
              <a:rPr lang="en-US" dirty="0" smtClean="0"/>
              <a:t>Understand trade-offs and current best practices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9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Hoard Simplicity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bookkeeping for </a:t>
            </a:r>
            <a:r>
              <a:rPr lang="en-US" dirty="0" err="1" smtClean="0"/>
              <a:t>alloc</a:t>
            </a:r>
            <a:r>
              <a:rPr lang="en-US" dirty="0" smtClean="0"/>
              <a:t> and free is straightforward</a:t>
            </a:r>
          </a:p>
          <a:p>
            <a:pPr lvl="1"/>
            <a:r>
              <a:rPr lang="en-US" dirty="0" smtClean="0"/>
              <a:t>Many allocators are quite complex (looking at you, slab)</a:t>
            </a:r>
          </a:p>
          <a:p>
            <a:pPr lvl="1"/>
            <a:endParaRPr lang="en-US" dirty="0" smtClean="0"/>
          </a:p>
          <a:p>
            <a:pPr marL="57150">
              <a:spcAft>
                <a:spcPts val="2000"/>
              </a:spcAft>
            </a:pPr>
            <a:r>
              <a:rPr lang="en-US" dirty="0" smtClean="0"/>
              <a:t>Overall: (# </a:t>
            </a:r>
            <a:r>
              <a:rPr lang="en-US" dirty="0"/>
              <a:t>CPUs + </a:t>
            </a:r>
            <a:r>
              <a:rPr lang="en-US" dirty="0" smtClean="0"/>
              <a:t>1) heaps</a:t>
            </a:r>
          </a:p>
          <a:p>
            <a:pPr marL="457200" lvl="1">
              <a:spcAft>
                <a:spcPts val="2000"/>
              </a:spcAft>
            </a:pPr>
            <a:r>
              <a:rPr lang="en-US" dirty="0" smtClean="0"/>
              <a:t>Per heap: 1 list of superblocks per object size (2</a:t>
            </a:r>
            <a:r>
              <a:rPr lang="en-US" baseline="30000" dirty="0" smtClean="0"/>
              <a:t>2</a:t>
            </a:r>
            <a:r>
              <a:rPr lang="en-US" dirty="0" smtClean="0"/>
              <a:t>—2</a:t>
            </a:r>
            <a:r>
              <a:rPr lang="en-US" baseline="30000" dirty="0" smtClean="0"/>
              <a:t>11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Per superblock: </a:t>
            </a:r>
          </a:p>
          <a:p>
            <a:pPr lvl="2"/>
            <a:r>
              <a:rPr lang="en-US" dirty="0" smtClean="0"/>
              <a:t>Need to know which/how many objects are free</a:t>
            </a:r>
          </a:p>
          <a:p>
            <a:pPr lvl="3"/>
            <a:r>
              <a:rPr lang="en-US" dirty="0" smtClean="0"/>
              <a:t>LIFO list of free blocks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8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CPU 0 Heap, Illustrated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2915816" y="2348880"/>
            <a:ext cx="1404019" cy="622824"/>
            <a:chOff x="3320963" y="4376103"/>
            <a:chExt cx="2340123" cy="1393400"/>
          </a:xfrm>
        </p:grpSpPr>
        <p:sp>
          <p:nvSpPr>
            <p:cNvPr id="5" name="Rectangle 4"/>
            <p:cNvSpPr/>
            <p:nvPr/>
          </p:nvSpPr>
          <p:spPr>
            <a:xfrm>
              <a:off x="3320963" y="4376103"/>
              <a:ext cx="2340121" cy="1393400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320963" y="4376103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905993" y="4376103"/>
              <a:ext cx="585030" cy="693582"/>
            </a:xfrm>
            <a:prstGeom prst="rect">
              <a:avLst/>
            </a:prstGeom>
            <a:solidFill>
              <a:srgbClr val="4F81BD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076054" y="4376103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91023" y="4376103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320965" y="5059936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905995" y="5059936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76056" y="5059936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491025" y="5059936"/>
              <a:ext cx="585030" cy="693582"/>
            </a:xfrm>
            <a:prstGeom prst="rect">
              <a:avLst/>
            </a:prstGeom>
            <a:solidFill>
              <a:srgbClr val="4F81BD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608141" y="1484784"/>
            <a:ext cx="1404019" cy="622824"/>
            <a:chOff x="827584" y="4627888"/>
            <a:chExt cx="2340123" cy="1393400"/>
          </a:xfrm>
        </p:grpSpPr>
        <p:sp>
          <p:nvSpPr>
            <p:cNvPr id="31" name="Rectangle 30"/>
            <p:cNvSpPr/>
            <p:nvPr/>
          </p:nvSpPr>
          <p:spPr>
            <a:xfrm>
              <a:off x="827584" y="4627888"/>
              <a:ext cx="2340121" cy="1393400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27584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412614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582675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997644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827586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412616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582677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997646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987824" y="5517232"/>
            <a:ext cx="1404019" cy="622824"/>
            <a:chOff x="6012160" y="4627888"/>
            <a:chExt cx="2340123" cy="1393400"/>
          </a:xfrm>
        </p:grpSpPr>
        <p:sp>
          <p:nvSpPr>
            <p:cNvPr id="41" name="Rectangle 40"/>
            <p:cNvSpPr/>
            <p:nvPr/>
          </p:nvSpPr>
          <p:spPr>
            <a:xfrm>
              <a:off x="6012160" y="4627888"/>
              <a:ext cx="2340121" cy="1393400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012160" y="4627888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597190" y="4627888"/>
              <a:ext cx="585030" cy="693582"/>
            </a:xfrm>
            <a:prstGeom prst="rect">
              <a:avLst/>
            </a:prstGeom>
            <a:solidFill>
              <a:srgbClr val="4F81BD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767251" y="4627888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182220" y="4627888"/>
              <a:ext cx="585030" cy="693582"/>
            </a:xfrm>
            <a:prstGeom prst="rect">
              <a:avLst/>
            </a:prstGeom>
            <a:solidFill>
              <a:srgbClr val="4F81BD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012162" y="5311721"/>
              <a:ext cx="585030" cy="693582"/>
            </a:xfrm>
            <a:prstGeom prst="rect">
              <a:avLst/>
            </a:prstGeom>
            <a:solidFill>
              <a:srgbClr val="4F81BD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597192" y="5311721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767253" y="5311721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182222" y="5311721"/>
              <a:ext cx="585030" cy="693582"/>
            </a:xfrm>
            <a:prstGeom prst="rect">
              <a:avLst/>
            </a:prstGeom>
            <a:solidFill>
              <a:srgbClr val="4F81BD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059832" y="1484784"/>
            <a:ext cx="1404019" cy="622824"/>
            <a:chOff x="827584" y="3234488"/>
            <a:chExt cx="2340123" cy="1393400"/>
          </a:xfrm>
        </p:grpSpPr>
        <p:sp>
          <p:nvSpPr>
            <p:cNvPr id="57" name="Rectangle 56"/>
            <p:cNvSpPr/>
            <p:nvPr/>
          </p:nvSpPr>
          <p:spPr>
            <a:xfrm>
              <a:off x="827584" y="3234488"/>
              <a:ext cx="2340121" cy="1393400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827584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412614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582675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997644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27586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412616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582677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997646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One of these per CPU (and one shared)</a:t>
            </a:r>
            <a:endParaRPr lang="en-US" sz="3200" i="1" dirty="0"/>
          </a:p>
        </p:txBody>
      </p:sp>
      <p:sp>
        <p:nvSpPr>
          <p:cNvPr id="3" name="Rectangle 2"/>
          <p:cNvSpPr/>
          <p:nvPr/>
        </p:nvSpPr>
        <p:spPr>
          <a:xfrm rot="5400000">
            <a:off x="-594574" y="3410998"/>
            <a:ext cx="4716524" cy="8640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331640" y="2204864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03648" y="1484784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Free</a:t>
            </a:r>
            <a:br>
              <a:rPr lang="en-US" dirty="0" smtClean="0"/>
            </a:br>
            <a:r>
              <a:rPr lang="en-US" dirty="0" smtClean="0"/>
              <a:t>List: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51520" y="1331476"/>
            <a:ext cx="796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Order: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971600" y="13407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>
          <a:xfrm flipH="1">
            <a:off x="1331640" y="2996952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403648" y="2276872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Free</a:t>
            </a:r>
            <a:br>
              <a:rPr lang="en-US" dirty="0" smtClean="0"/>
            </a:br>
            <a:r>
              <a:rPr lang="en-US" dirty="0" smtClean="0"/>
              <a:t>List: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971600" y="213285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91" name="Straight Connector 90"/>
          <p:cNvCxnSpPr/>
          <p:nvPr/>
        </p:nvCxnSpPr>
        <p:spPr>
          <a:xfrm flipH="1">
            <a:off x="1331640" y="3789040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403648" y="3068960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Free</a:t>
            </a:r>
            <a:br>
              <a:rPr lang="en-US" dirty="0" smtClean="0"/>
            </a:br>
            <a:r>
              <a:rPr lang="en-US" dirty="0" smtClean="0"/>
              <a:t>List: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971600" y="292494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94" name="Straight Connector 93"/>
          <p:cNvCxnSpPr/>
          <p:nvPr/>
        </p:nvCxnSpPr>
        <p:spPr>
          <a:xfrm flipH="1">
            <a:off x="1331640" y="4653136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1403648" y="3933056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Free</a:t>
            </a:r>
            <a:br>
              <a:rPr lang="en-US" dirty="0" smtClean="0"/>
            </a:br>
            <a:r>
              <a:rPr lang="en-US" dirty="0" smtClean="0"/>
              <a:t>List: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971600" y="378904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cxnSp>
        <p:nvCxnSpPr>
          <p:cNvPr id="97" name="Straight Connector 96"/>
          <p:cNvCxnSpPr/>
          <p:nvPr/>
        </p:nvCxnSpPr>
        <p:spPr>
          <a:xfrm flipH="1">
            <a:off x="1331640" y="5517232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403648" y="5517232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Free</a:t>
            </a:r>
            <a:br>
              <a:rPr lang="en-US" dirty="0" smtClean="0"/>
            </a:br>
            <a:r>
              <a:rPr lang="en-US" dirty="0" smtClean="0"/>
              <a:t>List: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971600" y="5373216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1505717" y="4931876"/>
            <a:ext cx="473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. . .</a:t>
            </a:r>
            <a:endParaRPr lang="en-US" b="1" dirty="0"/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3203848" y="1628800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V="1">
            <a:off x="3707904" y="2492896"/>
            <a:ext cx="504056" cy="72008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1979712" y="2780928"/>
            <a:ext cx="864096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129" idx="4"/>
          </p:cNvCxnSpPr>
          <p:nvPr/>
        </p:nvCxnSpPr>
        <p:spPr>
          <a:xfrm flipH="1" flipV="1">
            <a:off x="3779912" y="2564904"/>
            <a:ext cx="398388" cy="216396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H="1">
            <a:off x="3131840" y="2410142"/>
            <a:ext cx="922652" cy="10746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H="1">
            <a:off x="3131840" y="1628800"/>
            <a:ext cx="1313716" cy="36004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endCxn id="58" idx="1"/>
          </p:cNvCxnSpPr>
          <p:nvPr/>
        </p:nvCxnSpPr>
        <p:spPr>
          <a:xfrm flipV="1">
            <a:off x="1907704" y="1639793"/>
            <a:ext cx="1152128" cy="285263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>
            <a:off x="3635896" y="1628800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3995936" y="1628800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>
            <a:off x="3275856" y="1988840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3707904" y="1988840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4067944" y="1988840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Freeform 128"/>
          <p:cNvSpPr/>
          <p:nvPr/>
        </p:nvSpPr>
        <p:spPr>
          <a:xfrm>
            <a:off x="3035300" y="2781300"/>
            <a:ext cx="1143000" cy="440556"/>
          </a:xfrm>
          <a:custGeom>
            <a:avLst/>
            <a:gdLst>
              <a:gd name="connsiteX0" fmla="*/ 0 w 1143000"/>
              <a:gd name="connsiteY0" fmla="*/ 76200 h 440556"/>
              <a:gd name="connsiteX1" fmla="*/ 292100 w 1143000"/>
              <a:gd name="connsiteY1" fmla="*/ 419100 h 440556"/>
              <a:gd name="connsiteX2" fmla="*/ 292100 w 1143000"/>
              <a:gd name="connsiteY2" fmla="*/ 419100 h 440556"/>
              <a:gd name="connsiteX3" fmla="*/ 965200 w 1143000"/>
              <a:gd name="connsiteY3" fmla="*/ 406400 h 440556"/>
              <a:gd name="connsiteX4" fmla="*/ 1143000 w 1143000"/>
              <a:gd name="connsiteY4" fmla="*/ 0 h 440556"/>
              <a:gd name="connsiteX5" fmla="*/ 1143000 w 1143000"/>
              <a:gd name="connsiteY5" fmla="*/ 0 h 440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3000" h="440556">
                <a:moveTo>
                  <a:pt x="0" y="76200"/>
                </a:moveTo>
                <a:lnTo>
                  <a:pt x="292100" y="419100"/>
                </a:lnTo>
                <a:lnTo>
                  <a:pt x="292100" y="419100"/>
                </a:lnTo>
                <a:cubicBezTo>
                  <a:pt x="404283" y="416983"/>
                  <a:pt x="823383" y="476250"/>
                  <a:pt x="965200" y="406400"/>
                </a:cubicBezTo>
                <a:cubicBezTo>
                  <a:pt x="1107017" y="336550"/>
                  <a:pt x="1143000" y="0"/>
                  <a:pt x="1143000" y="0"/>
                </a:cubicBezTo>
                <a:lnTo>
                  <a:pt x="1143000" y="0"/>
                </a:lnTo>
              </a:path>
            </a:pathLst>
          </a:custGeom>
          <a:ln w="38100" cmpd="sng"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" name="Straight Arrow Connector 134"/>
          <p:cNvCxnSpPr/>
          <p:nvPr/>
        </p:nvCxnSpPr>
        <p:spPr>
          <a:xfrm>
            <a:off x="3203848" y="2564904"/>
            <a:ext cx="288032" cy="298778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Rounded Rectangular Callout 137"/>
          <p:cNvSpPr/>
          <p:nvPr/>
        </p:nvSpPr>
        <p:spPr>
          <a:xfrm>
            <a:off x="5580112" y="2708920"/>
            <a:ext cx="2448272" cy="1080120"/>
          </a:xfrm>
          <a:prstGeom prst="wedgeRoundRectCallout">
            <a:avLst>
              <a:gd name="adj1" fmla="val -102896"/>
              <a:gd name="adj2" fmla="val -45032"/>
              <a:gd name="adj3" fmla="val 16667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Free List: LIFO order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139" name="Straight Arrow Connector 138"/>
          <p:cNvCxnSpPr/>
          <p:nvPr/>
        </p:nvCxnSpPr>
        <p:spPr>
          <a:xfrm>
            <a:off x="3131840" y="5733256"/>
            <a:ext cx="432048" cy="288032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V="1">
            <a:off x="4283968" y="5589240"/>
            <a:ext cx="0" cy="36004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>
            <a:off x="3635896" y="5949280"/>
            <a:ext cx="576064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 flipV="1">
            <a:off x="1979712" y="5733256"/>
            <a:ext cx="1152128" cy="285263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Rounded Rectangular Callout 146"/>
          <p:cNvSpPr/>
          <p:nvPr/>
        </p:nvSpPr>
        <p:spPr>
          <a:xfrm>
            <a:off x="3491880" y="4077072"/>
            <a:ext cx="2448272" cy="1080120"/>
          </a:xfrm>
          <a:prstGeom prst="wedgeRoundRectCallout">
            <a:avLst>
              <a:gd name="adj1" fmla="val -102896"/>
              <a:gd name="adj2" fmla="val -45032"/>
              <a:gd name="adj3" fmla="val 16667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Some sizes can be empty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Hoard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Really nice piece of work</a:t>
            </a:r>
          </a:p>
          <a:p>
            <a:r>
              <a:rPr lang="en-US" dirty="0" smtClean="0"/>
              <a:t>Establishes nice balance among concerns</a:t>
            </a:r>
          </a:p>
          <a:p>
            <a:r>
              <a:rPr lang="en-US" dirty="0" smtClean="0"/>
              <a:t>Good performance results</a:t>
            </a:r>
          </a:p>
          <a:p>
            <a:pPr lvl="1"/>
            <a:r>
              <a:rPr lang="en-US" dirty="0" smtClean="0"/>
              <a:t>It is ok if you don’t understand synchronization and alignment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9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 2: Linux kernel allocators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() and friends, but in the kernel</a:t>
            </a:r>
          </a:p>
          <a:p>
            <a:endParaRPr lang="en-US" dirty="0"/>
          </a:p>
          <a:p>
            <a:r>
              <a:rPr lang="en-US" dirty="0" smtClean="0"/>
              <a:t>Focus today on dynamic allocation of small objects</a:t>
            </a:r>
          </a:p>
          <a:p>
            <a:pPr lvl="1"/>
            <a:r>
              <a:rPr lang="en-US" dirty="0" smtClean="0"/>
              <a:t>Later class on management of physical pages</a:t>
            </a:r>
          </a:p>
          <a:p>
            <a:pPr lvl="1"/>
            <a:r>
              <a:rPr lang="en-US" dirty="0" smtClean="0"/>
              <a:t>And allocation of page ranges to allocators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5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kmem_caches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Linux has a </a:t>
            </a:r>
            <a:r>
              <a:rPr lang="en-US" dirty="0" err="1" smtClean="0"/>
              <a:t>kmalloc</a:t>
            </a:r>
            <a:r>
              <a:rPr lang="en-US" dirty="0" smtClean="0"/>
              <a:t> and </a:t>
            </a:r>
            <a:r>
              <a:rPr lang="en-US" dirty="0" err="1" smtClean="0"/>
              <a:t>kfree</a:t>
            </a:r>
            <a:r>
              <a:rPr lang="en-US" dirty="0" smtClean="0"/>
              <a:t>, but caches preferred for common object types</a:t>
            </a:r>
          </a:p>
          <a:p>
            <a:r>
              <a:rPr lang="en-US" dirty="0" smtClean="0"/>
              <a:t>Like Hoard, a given cache allocates a specific type of object</a:t>
            </a:r>
          </a:p>
          <a:p>
            <a:pPr lvl="1"/>
            <a:r>
              <a:rPr lang="en-US" dirty="0" smtClean="0"/>
              <a:t>Ex: a cache for file descriptors, a cache for </a:t>
            </a:r>
            <a:r>
              <a:rPr lang="en-US" dirty="0" err="1" smtClean="0"/>
              <a:t>inodes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Unlike Hoard, objects of the same size not mixed</a:t>
            </a:r>
          </a:p>
          <a:p>
            <a:pPr lvl="1"/>
            <a:r>
              <a:rPr lang="en-US" dirty="0" smtClean="0"/>
              <a:t>Allocator can do initialization automatically</a:t>
            </a:r>
          </a:p>
          <a:p>
            <a:pPr lvl="1"/>
            <a:r>
              <a:rPr lang="en-US" dirty="0" smtClean="0"/>
              <a:t>May also need to constrain where memory comes from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8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Caches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Caches can also keep a certain “reserve” capacity</a:t>
            </a:r>
          </a:p>
          <a:p>
            <a:pPr lvl="1"/>
            <a:r>
              <a:rPr lang="en-US" dirty="0" smtClean="0"/>
              <a:t>No guarantees, but allows performance tuning</a:t>
            </a:r>
          </a:p>
          <a:p>
            <a:pPr lvl="1"/>
            <a:r>
              <a:rPr lang="en-US" dirty="0" smtClean="0"/>
              <a:t>Example: I know I’ll have ~100 list nodes frequently allocated and freed; target the cache capacity at 120 elements to avoid expensive page allocation</a:t>
            </a:r>
          </a:p>
          <a:p>
            <a:pPr lvl="1"/>
            <a:r>
              <a:rPr lang="en-US" dirty="0" smtClean="0"/>
              <a:t>Often called a </a:t>
            </a:r>
            <a:r>
              <a:rPr lang="en-US" b="1" dirty="0" smtClean="0"/>
              <a:t>memory pool</a:t>
            </a:r>
            <a:endParaRPr lang="en-US" dirty="0" smtClean="0"/>
          </a:p>
          <a:p>
            <a:r>
              <a:rPr lang="en-US" dirty="0" smtClean="0"/>
              <a:t>Universal interface: can change allocator underneath</a:t>
            </a:r>
          </a:p>
          <a:p>
            <a:r>
              <a:rPr lang="en-US" dirty="0" smtClean="0"/>
              <a:t>Kernel has </a:t>
            </a:r>
            <a:r>
              <a:rPr lang="en-US" dirty="0" err="1" smtClean="0"/>
              <a:t>kmalloc</a:t>
            </a:r>
            <a:r>
              <a:rPr lang="en-US" dirty="0" smtClean="0"/>
              <a:t> and </a:t>
            </a:r>
            <a:r>
              <a:rPr lang="en-US" dirty="0" err="1" smtClean="0"/>
              <a:t>kfree</a:t>
            </a:r>
            <a:r>
              <a:rPr lang="en-US" dirty="0" smtClean="0"/>
              <a:t> too</a:t>
            </a:r>
          </a:p>
          <a:p>
            <a:pPr lvl="1"/>
            <a:r>
              <a:rPr lang="en-US" dirty="0" smtClean="0"/>
              <a:t>Implemented on caches of various powers of 2 (familiar?)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Superblocks to slabs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default cache allocator (at least as of early 2.6) was the slab allocator</a:t>
            </a:r>
          </a:p>
          <a:p>
            <a:r>
              <a:rPr lang="en-US" dirty="0" smtClean="0"/>
              <a:t>Slab is a chunk of contiguous pages, similar to a superblock in Hoard</a:t>
            </a:r>
          </a:p>
          <a:p>
            <a:r>
              <a:rPr lang="en-US" dirty="0" smtClean="0"/>
              <a:t>Similar basic ideas, but substantially more complex bookkeeping</a:t>
            </a:r>
          </a:p>
          <a:p>
            <a:pPr lvl="1"/>
            <a:r>
              <a:rPr lang="en-US" dirty="0" smtClean="0"/>
              <a:t>The slab allocator came first, historically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Complexity backlash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I’ll spare you the details, but slab bookkeeping is complicated</a:t>
            </a:r>
          </a:p>
          <a:p>
            <a:r>
              <a:rPr lang="en-US" dirty="0" smtClean="0"/>
              <a:t>2 groups upset:  (guesses who?)</a:t>
            </a:r>
          </a:p>
          <a:p>
            <a:pPr lvl="1"/>
            <a:r>
              <a:rPr lang="en-US" dirty="0" smtClean="0"/>
              <a:t>Users of very small systems</a:t>
            </a:r>
          </a:p>
          <a:p>
            <a:pPr lvl="1"/>
            <a:r>
              <a:rPr lang="en-US" dirty="0" smtClean="0"/>
              <a:t>Users of large multi-processor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9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Small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4MB of RAM on a small device (thermostat)</a:t>
            </a:r>
          </a:p>
          <a:p>
            <a:r>
              <a:rPr lang="en-US" dirty="0" smtClean="0"/>
              <a:t>As system memory gets tiny, the bookkeeping overheads become a large percent of total system memory</a:t>
            </a:r>
          </a:p>
          <a:p>
            <a:r>
              <a:rPr lang="en-US" dirty="0" smtClean="0"/>
              <a:t>How bad is fragmentation really going to be?</a:t>
            </a:r>
          </a:p>
          <a:p>
            <a:pPr lvl="1"/>
            <a:r>
              <a:rPr lang="en-US" dirty="0" smtClean="0"/>
              <a:t>Note: not sure this has been carefully studied; may just be intuition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8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SLOB allocator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 List Of Blocks</a:t>
            </a:r>
          </a:p>
          <a:p>
            <a:r>
              <a:rPr lang="en-US" dirty="0" smtClean="0"/>
              <a:t>Just keep a free list of each available chunk and its size</a:t>
            </a:r>
          </a:p>
          <a:p>
            <a:r>
              <a:rPr lang="en-US" dirty="0" smtClean="0"/>
              <a:t>Grab the first one big enough to work</a:t>
            </a:r>
          </a:p>
          <a:p>
            <a:pPr lvl="1"/>
            <a:r>
              <a:rPr lang="en-US" dirty="0" smtClean="0"/>
              <a:t>Split block if leftover bytes</a:t>
            </a:r>
          </a:p>
          <a:p>
            <a:r>
              <a:rPr lang="en-US" dirty="0" smtClean="0"/>
              <a:t>No internal fragmentation, obviously</a:t>
            </a:r>
          </a:p>
          <a:p>
            <a:r>
              <a:rPr lang="en-US" dirty="0" smtClean="0"/>
              <a:t>External fragmentation?  Yes.  Traded for low overheads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6948264" y="1844824"/>
            <a:ext cx="1282700" cy="101600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000000"/>
                </a:solidFill>
              </a:rPr>
              <a:t>libc.so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67944" y="1836936"/>
            <a:ext cx="10414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heap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248" y="3068960"/>
            <a:ext cx="8147248" cy="3600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 smtClean="0">
                <a:latin typeface="Courier New"/>
                <a:cs typeface="Courier New"/>
              </a:rPr>
              <a:t>int</a:t>
            </a:r>
            <a:r>
              <a:rPr lang="en-US" sz="2000" b="1" dirty="0" smtClean="0">
                <a:latin typeface="Courier New"/>
                <a:cs typeface="Courier New"/>
              </a:rPr>
              <a:t> main () 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latin typeface="Courier New"/>
                <a:cs typeface="Courier New"/>
              </a:rPr>
              <a:t>struct</a:t>
            </a:r>
            <a:r>
              <a:rPr lang="en-US" sz="2000" b="1" dirty="0" smtClean="0">
                <a:latin typeface="Courier New"/>
                <a:cs typeface="Courier New"/>
              </a:rPr>
              <a:t> foo *x = </a:t>
            </a:r>
            <a:r>
              <a:rPr lang="en-US" sz="2000" b="1" dirty="0" err="1" smtClean="0">
                <a:latin typeface="Courier New"/>
                <a:cs typeface="Courier New"/>
              </a:rPr>
              <a:t>malloc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b="1" dirty="0" err="1" smtClean="0">
                <a:latin typeface="Courier New"/>
                <a:cs typeface="Courier New"/>
              </a:rPr>
              <a:t>sizeof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b="1" dirty="0" err="1" smtClean="0">
                <a:latin typeface="Courier New"/>
                <a:cs typeface="Courier New"/>
              </a:rPr>
              <a:t>struct</a:t>
            </a:r>
            <a:r>
              <a:rPr lang="en-US" sz="2000" b="1" dirty="0" smtClean="0">
                <a:latin typeface="Courier New"/>
                <a:cs typeface="Courier New"/>
              </a:rPr>
              <a:t> foo));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   ...</a:t>
            </a:r>
            <a:br>
              <a:rPr lang="en-US" sz="2000" b="1" dirty="0" smtClean="0">
                <a:latin typeface="Courier New"/>
                <a:cs typeface="Courier New"/>
              </a:rPr>
            </a:br>
            <a:endParaRPr lang="en-US" sz="20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void * </a:t>
            </a:r>
            <a:r>
              <a:rPr lang="en-US" sz="2000" b="1" dirty="0" err="1" smtClean="0">
                <a:latin typeface="Courier New"/>
                <a:cs typeface="Courier New"/>
              </a:rPr>
              <a:t>malloc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b="1" dirty="0" err="1" smtClean="0">
                <a:latin typeface="Courier New"/>
                <a:cs typeface="Courier New"/>
              </a:rPr>
              <a:t>ssize_t</a:t>
            </a:r>
            <a:r>
              <a:rPr lang="en-US" sz="2000" b="1" dirty="0" smtClean="0">
                <a:latin typeface="Courier New"/>
                <a:cs typeface="Courier New"/>
              </a:rPr>
              <a:t> n) 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  if (heap empty)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    </a:t>
            </a:r>
            <a:r>
              <a:rPr lang="en-US" sz="2000" b="1" dirty="0" err="1" smtClean="0">
                <a:latin typeface="Courier New"/>
                <a:cs typeface="Courier New"/>
              </a:rPr>
              <a:t>mmap</a:t>
            </a:r>
            <a:r>
              <a:rPr lang="en-US" sz="2000" b="1" dirty="0" smtClean="0">
                <a:latin typeface="Courier New"/>
                <a:cs typeface="Courier New"/>
              </a:rPr>
              <a:t>(); // add pages to heap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find a free block of size n;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7952" y="1273324"/>
            <a:ext cx="690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Virtual Address Space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49052" y="2780928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385372" y="2801188"/>
            <a:ext cx="143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0xffffffff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1225352" y="1832124"/>
            <a:ext cx="1282700" cy="1016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Code</a:t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(.text)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71344" y="1844824"/>
            <a:ext cx="988888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stack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9552" y="1844824"/>
            <a:ext cx="8001000" cy="10160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139952" y="1898829"/>
            <a:ext cx="13393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heap</a:t>
            </a:r>
          </a:p>
          <a:p>
            <a:pPr algn="ctr"/>
            <a:r>
              <a:rPr lang="en-US" sz="2800" dirty="0" smtClean="0"/>
              <a:t>(empty)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4067944" y="1844824"/>
            <a:ext cx="360040" cy="36004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n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3131840" y="2204864"/>
            <a:ext cx="864096" cy="144016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Key idea: Sub-divide a page for each </a:t>
            </a:r>
            <a:r>
              <a:rPr lang="en-US" sz="3200" dirty="0" err="1" smtClean="0"/>
              <a:t>malloc</a:t>
            </a:r>
            <a:r>
              <a:rPr lang="en-US" sz="3200" dirty="0" smtClean="0"/>
              <a:t>() call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5661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 animBg="1"/>
      <p:bldP spid="1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Large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very large (thousands of CPU) systems, complex allocator bookkeeping gets out of hand</a:t>
            </a:r>
          </a:p>
          <a:p>
            <a:r>
              <a:rPr lang="en-US" dirty="0" smtClean="0"/>
              <a:t>Example: slabs try to migrate objects from one CPU to another to avoid synchronization</a:t>
            </a:r>
          </a:p>
          <a:p>
            <a:pPr lvl="1"/>
            <a:r>
              <a:rPr lang="en-US" dirty="0" smtClean="0"/>
              <a:t>Per-CPU * Per-CPU bookkeeping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7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SLUB Allocator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Unqueued</a:t>
            </a:r>
            <a:r>
              <a:rPr lang="en-US" dirty="0" smtClean="0"/>
              <a:t> Slab Allocator</a:t>
            </a:r>
          </a:p>
          <a:p>
            <a:r>
              <a:rPr lang="en-US" dirty="0" smtClean="0"/>
              <a:t>A much more Hoard-like design</a:t>
            </a:r>
          </a:p>
          <a:p>
            <a:pPr lvl="1"/>
            <a:r>
              <a:rPr lang="en-US" dirty="0" smtClean="0"/>
              <a:t>All objects of same size from same slab</a:t>
            </a:r>
          </a:p>
          <a:p>
            <a:pPr lvl="1"/>
            <a:r>
              <a:rPr lang="en-US" dirty="0" smtClean="0"/>
              <a:t>Simple free list per slab</a:t>
            </a:r>
          </a:p>
          <a:p>
            <a:pPr lvl="1"/>
            <a:r>
              <a:rPr lang="en-US" dirty="0" smtClean="0"/>
              <a:t>No cross-CPU nonsense</a:t>
            </a:r>
          </a:p>
          <a:p>
            <a:r>
              <a:rPr lang="en-US" dirty="0" smtClean="0"/>
              <a:t>Now the default Linux cache allocator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72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allocation strategies have different trade-offs</a:t>
            </a:r>
          </a:p>
          <a:p>
            <a:pPr lvl="1"/>
            <a:r>
              <a:rPr lang="en-US" dirty="0" smtClean="0"/>
              <a:t>No one, perfect solution</a:t>
            </a:r>
          </a:p>
          <a:p>
            <a:r>
              <a:rPr lang="en-US" dirty="0" smtClean="0"/>
              <a:t>Allocators try to optimize for multiple variables:</a:t>
            </a:r>
          </a:p>
          <a:p>
            <a:pPr lvl="1"/>
            <a:r>
              <a:rPr lang="en-US" dirty="0" smtClean="0"/>
              <a:t>Fragmentation, speed, simplicity, etc.</a:t>
            </a:r>
          </a:p>
          <a:p>
            <a:r>
              <a:rPr lang="en-US" dirty="0" smtClean="0"/>
              <a:t>Understand tradeoffs: Hoard vs Slab vs. SLOB</a:t>
            </a:r>
          </a:p>
          <a:p>
            <a:endParaRPr lang="en-US" dirty="0"/>
          </a:p>
          <a:p>
            <a:r>
              <a:rPr lang="en-US" smtClean="0"/>
              <a:t>[Personal note]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3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Misc</a:t>
            </a:r>
            <a:r>
              <a:rPr lang="en-US" dirty="0" smtClean="0"/>
              <a:t>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dirty="0"/>
              <a:t>is a superblock considered free and eligible to be </a:t>
            </a:r>
            <a:r>
              <a:rPr lang="en-US" dirty="0" smtClean="0"/>
              <a:t>move </a:t>
            </a:r>
            <a:r>
              <a:rPr lang="en-US" dirty="0"/>
              <a:t>to the global bucket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See figure 2, free(), line 9</a:t>
            </a:r>
          </a:p>
          <a:p>
            <a:pPr lvl="1"/>
            <a:r>
              <a:rPr lang="en-US" dirty="0" smtClean="0"/>
              <a:t>Essentially a configurable “empty fraction”</a:t>
            </a:r>
          </a:p>
          <a:p>
            <a:r>
              <a:rPr lang="en-US" dirty="0"/>
              <a:t>Is a "used block" count stored somewhere? </a:t>
            </a:r>
            <a:endParaRPr lang="en-US" dirty="0" smtClean="0"/>
          </a:p>
          <a:p>
            <a:pPr lvl="1"/>
            <a:r>
              <a:rPr lang="en-US" dirty="0" smtClean="0"/>
              <a:t>Not clear, but probably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implement </a:t>
            </a:r>
            <a:r>
              <a:rPr lang="en-US" b="1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() or </a:t>
            </a:r>
            <a:r>
              <a:rPr lang="en-US" b="1" dirty="0" smtClean="0">
                <a:latin typeface="Courier New"/>
                <a:cs typeface="Courier New"/>
              </a:rPr>
              <a:t>new</a:t>
            </a:r>
          </a:p>
          <a:p>
            <a:pPr lvl="1"/>
            <a:r>
              <a:rPr lang="en-US" dirty="0" smtClean="0"/>
              <a:t>Note that </a:t>
            </a:r>
            <a:r>
              <a:rPr lang="en-US" b="1" dirty="0" smtClean="0">
                <a:latin typeface="Courier New"/>
                <a:cs typeface="Courier New"/>
              </a:rPr>
              <a:t>new</a:t>
            </a:r>
            <a:r>
              <a:rPr lang="en-US" dirty="0" smtClean="0"/>
              <a:t> is essentially </a:t>
            </a:r>
            <a:r>
              <a:rPr lang="en-US" dirty="0" err="1" smtClean="0"/>
              <a:t>malloc</a:t>
            </a:r>
            <a:r>
              <a:rPr lang="en-US" dirty="0" smtClean="0"/>
              <a:t> + constructor</a:t>
            </a:r>
          </a:p>
          <a:p>
            <a:pPr lvl="1"/>
            <a:r>
              <a:rPr lang="en-US" b="1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() is part of </a:t>
            </a:r>
            <a:r>
              <a:rPr lang="en-US" dirty="0" err="1" smtClean="0"/>
              <a:t>libc</a:t>
            </a:r>
            <a:r>
              <a:rPr lang="en-US" dirty="0" smtClean="0"/>
              <a:t>, and executes in the application</a:t>
            </a:r>
            <a:endParaRPr lang="en-US" dirty="0"/>
          </a:p>
          <a:p>
            <a:r>
              <a:rPr lang="en-US" b="1" dirty="0" err="1" smtClean="0">
                <a:latin typeface="Courier New"/>
                <a:cs typeface="Courier New"/>
              </a:rPr>
              <a:t>malloc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gets pages of memory from the OS via </a:t>
            </a:r>
            <a:r>
              <a:rPr lang="en-US" b="1" dirty="0" err="1" smtClean="0">
                <a:latin typeface="Courier New"/>
                <a:cs typeface="Courier New"/>
              </a:rPr>
              <a:t>mmap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and then sub-divides them for the application</a:t>
            </a:r>
          </a:p>
          <a:p>
            <a:r>
              <a:rPr lang="en-US" dirty="0" smtClean="0"/>
              <a:t>A brief history of Linux-internal </a:t>
            </a:r>
            <a:r>
              <a:rPr lang="en-US" dirty="0" err="1" smtClean="0"/>
              <a:t>kmalloc</a:t>
            </a:r>
            <a:r>
              <a:rPr lang="en-US" dirty="0" smtClean="0"/>
              <a:t> implementations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Bump allocator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96544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malloc</a:t>
            </a:r>
            <a:r>
              <a:rPr lang="en-US" dirty="0" smtClean="0"/>
              <a:t> (6)</a:t>
            </a:r>
          </a:p>
          <a:p>
            <a:r>
              <a:rPr lang="en-US" dirty="0" err="1" smtClean="0"/>
              <a:t>malloc</a:t>
            </a:r>
            <a:r>
              <a:rPr lang="en-US" dirty="0" smtClean="0"/>
              <a:t> (12)</a:t>
            </a:r>
          </a:p>
          <a:p>
            <a:r>
              <a:rPr lang="en-US" dirty="0" err="1" smtClean="0"/>
              <a:t>malloc</a:t>
            </a:r>
            <a:r>
              <a:rPr lang="en-US" dirty="0" smtClean="0"/>
              <a:t>(20)</a:t>
            </a:r>
          </a:p>
          <a:p>
            <a:r>
              <a:rPr lang="en-US" dirty="0" err="1" smtClean="0"/>
              <a:t>malloc</a:t>
            </a:r>
            <a:r>
              <a:rPr lang="en-US" dirty="0" smtClean="0"/>
              <a:t> (5)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1500" y="1340768"/>
            <a:ext cx="1101912" cy="918882"/>
          </a:xfrm>
          <a:prstGeom prst="rect">
            <a:avLst/>
          </a:prstGeom>
          <a:solidFill>
            <a:schemeClr val="accent4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73411" y="1340768"/>
            <a:ext cx="1897529" cy="918882"/>
          </a:xfrm>
          <a:prstGeom prst="rect">
            <a:avLst/>
          </a:prstGeom>
          <a:solidFill>
            <a:schemeClr val="accent5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70940" y="1340768"/>
            <a:ext cx="2958354" cy="9188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29294" y="1340768"/>
            <a:ext cx="1101912" cy="91888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1500" y="1340768"/>
            <a:ext cx="8001000" cy="91888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37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Bump allocator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Simply “bumps” up the free pointer</a:t>
            </a:r>
          </a:p>
          <a:p>
            <a:r>
              <a:rPr lang="en-US" dirty="0" smtClean="0"/>
              <a:t>How does free() work?  It doesn’t</a:t>
            </a:r>
          </a:p>
          <a:p>
            <a:pPr lvl="1"/>
            <a:r>
              <a:rPr lang="en-US" dirty="0" smtClean="0"/>
              <a:t>Well, you could try to recycle cells if you wanted, but complicated bookkeeping</a:t>
            </a:r>
          </a:p>
          <a:p>
            <a:r>
              <a:rPr lang="en-US" dirty="0" smtClean="0"/>
              <a:t>Controversial observation: This is ideal for simple programs</a:t>
            </a:r>
          </a:p>
          <a:p>
            <a:pPr lvl="1"/>
            <a:r>
              <a:rPr lang="en-US" dirty="0" smtClean="0"/>
              <a:t>You only care about free() if you need the memory for something else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0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Assume memory is limited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Hoard: best-of-breed concurrent allocator</a:t>
            </a:r>
          </a:p>
          <a:p>
            <a:pPr lvl="1"/>
            <a:r>
              <a:rPr lang="en-US" dirty="0" smtClean="0"/>
              <a:t>User applications</a:t>
            </a:r>
          </a:p>
          <a:p>
            <a:pPr lvl="1"/>
            <a:r>
              <a:rPr lang="en-US" dirty="0" smtClean="0"/>
              <a:t>Seminal paper</a:t>
            </a:r>
          </a:p>
          <a:p>
            <a:r>
              <a:rPr lang="en-US" dirty="0" smtClean="0"/>
              <a:t>Your lab 2 is a simplified version of Hoard</a:t>
            </a:r>
          </a:p>
          <a:p>
            <a:pPr lvl="1"/>
            <a:r>
              <a:rPr lang="en-US" dirty="0" smtClean="0"/>
              <a:t>No concurrency, no large (&gt;2K) objects, no </a:t>
            </a:r>
            <a:r>
              <a:rPr lang="en-US" dirty="0" err="1" smtClean="0"/>
              <a:t>realloc</a:t>
            </a:r>
            <a:r>
              <a:rPr lang="en-US" dirty="0" smtClean="0"/>
              <a:t> etc.</a:t>
            </a:r>
          </a:p>
          <a:p>
            <a:r>
              <a:rPr lang="en-US" dirty="0" smtClean="0"/>
              <a:t>There are other good designs out there</a:t>
            </a:r>
          </a:p>
          <a:p>
            <a:pPr lvl="1"/>
            <a:r>
              <a:rPr lang="en-US" dirty="0" err="1" smtClean="0"/>
              <a:t>jemalloc</a:t>
            </a:r>
            <a:endParaRPr lang="en-US" dirty="0" smtClean="0"/>
          </a:p>
          <a:p>
            <a:pPr lvl="1"/>
            <a:r>
              <a:rPr lang="en-US" dirty="0" err="1" smtClean="0"/>
              <a:t>supermalloc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Overarching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Fragmentation</a:t>
            </a:r>
          </a:p>
          <a:p>
            <a:r>
              <a:rPr lang="en-US" dirty="0" smtClean="0"/>
              <a:t>Allocation and free latency</a:t>
            </a:r>
          </a:p>
          <a:p>
            <a:r>
              <a:rPr lang="en-US" dirty="0" smtClean="0"/>
              <a:t>Implementation complexity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7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Review: What is it?  Why does it happen?</a:t>
            </a:r>
          </a:p>
          <a:p>
            <a:r>
              <a:rPr lang="en-US" dirty="0" smtClean="0"/>
              <a:t>What is </a:t>
            </a:r>
          </a:p>
          <a:p>
            <a:pPr lvl="1"/>
            <a:r>
              <a:rPr lang="en-US" dirty="0" smtClean="0"/>
              <a:t>Internal fragmentation?</a:t>
            </a:r>
          </a:p>
          <a:p>
            <a:pPr lvl="2"/>
            <a:r>
              <a:rPr lang="en-US" dirty="0" smtClean="0"/>
              <a:t>Wasted space when you round an allocation up</a:t>
            </a:r>
          </a:p>
          <a:p>
            <a:pPr lvl="1"/>
            <a:r>
              <a:rPr lang="en-US" dirty="0" smtClean="0"/>
              <a:t>External fragmentation?</a:t>
            </a:r>
          </a:p>
          <a:p>
            <a:pPr lvl="2"/>
            <a:r>
              <a:rPr lang="en-US" dirty="0"/>
              <a:t>W</a:t>
            </a:r>
            <a:r>
              <a:rPr lang="en-US" dirty="0" smtClean="0"/>
              <a:t>hen you end up with small chunks of free memory that are too small to be useful</a:t>
            </a:r>
          </a:p>
          <a:p>
            <a:r>
              <a:rPr lang="en-US" dirty="0" smtClean="0"/>
              <a:t>Which kind does our bump allocator have?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6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12964</TotalTime>
  <Words>1541</Words>
  <Application>Microsoft Macintosh PowerPoint</Application>
  <PresentationFormat>On-screen Show (4:3)</PresentationFormat>
  <Paragraphs>292</Paragraphs>
  <Slides>33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Calibri</vt:lpstr>
      <vt:lpstr>Courier New</vt:lpstr>
      <vt:lpstr>Arial</vt:lpstr>
      <vt:lpstr>Office Theme</vt:lpstr>
      <vt:lpstr>The Art and Science of (small) Memory Allocation</vt:lpstr>
      <vt:lpstr>Lecture goal</vt:lpstr>
      <vt:lpstr>Big Picture</vt:lpstr>
      <vt:lpstr>Today’s Lecture</vt:lpstr>
      <vt:lpstr>Bump allocator</vt:lpstr>
      <vt:lpstr>Bump allocator</vt:lpstr>
      <vt:lpstr>Assume memory is limited</vt:lpstr>
      <vt:lpstr>Overarching issues</vt:lpstr>
      <vt:lpstr>Fragmentation</vt:lpstr>
      <vt:lpstr>Hoard: Superblocks</vt:lpstr>
      <vt:lpstr>Superblock intuition</vt:lpstr>
      <vt:lpstr>Superblock Intuition</vt:lpstr>
      <vt:lpstr>malloc (400)</vt:lpstr>
      <vt:lpstr>Superblock example</vt:lpstr>
      <vt:lpstr>High-level strategy</vt:lpstr>
      <vt:lpstr>Example: malloc() on CPU 0</vt:lpstr>
      <vt:lpstr>Big objects</vt:lpstr>
      <vt:lpstr>Memory free</vt:lpstr>
      <vt:lpstr>LIFO</vt:lpstr>
      <vt:lpstr>Hoard Simplicity</vt:lpstr>
      <vt:lpstr>CPU 0 Heap, Illustrated</vt:lpstr>
      <vt:lpstr>Hoard summary</vt:lpstr>
      <vt:lpstr>Part 2: Linux kernel allocators</vt:lpstr>
      <vt:lpstr>kmem_caches</vt:lpstr>
      <vt:lpstr>Caches (2)</vt:lpstr>
      <vt:lpstr>Superblocks to slabs</vt:lpstr>
      <vt:lpstr>Complexity backlash</vt:lpstr>
      <vt:lpstr>Small systems</vt:lpstr>
      <vt:lpstr>SLOB allocator</vt:lpstr>
      <vt:lpstr>Large systems</vt:lpstr>
      <vt:lpstr>SLUB Allocator</vt:lpstr>
      <vt:lpstr>Conclusion</vt:lpstr>
      <vt:lpstr>Misc notes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Microsoft Office User</cp:lastModifiedBy>
  <cp:revision>212</cp:revision>
  <dcterms:created xsi:type="dcterms:W3CDTF">2012-09-21T01:57:31Z</dcterms:created>
  <dcterms:modified xsi:type="dcterms:W3CDTF">2018-10-04T18:31:33Z</dcterms:modified>
</cp:coreProperties>
</file>