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notesSlides/notesSlide6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7.xml" ContentType="application/vnd.openxmlformats-officedocument.presentationml.notesSlide+xml"/>
  <Override PartName="/ppt/tags/tag14.xml" ContentType="application/vnd.openxmlformats-officedocument.presentationml.tags+xml"/>
  <Override PartName="/ppt/notesSlides/notesSlide8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9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94" r:id="rId3"/>
    <p:sldId id="295" r:id="rId4"/>
    <p:sldId id="266" r:id="rId5"/>
    <p:sldId id="267" r:id="rId6"/>
    <p:sldId id="296" r:id="rId7"/>
    <p:sldId id="298" r:id="rId8"/>
    <p:sldId id="269" r:id="rId9"/>
    <p:sldId id="270" r:id="rId10"/>
    <p:sldId id="271" r:id="rId11"/>
    <p:sldId id="299" r:id="rId12"/>
    <p:sldId id="273" r:id="rId13"/>
    <p:sldId id="274" r:id="rId14"/>
    <p:sldId id="301" r:id="rId15"/>
    <p:sldId id="302" r:id="rId16"/>
    <p:sldId id="275" r:id="rId17"/>
    <p:sldId id="276" r:id="rId18"/>
    <p:sldId id="277" r:id="rId19"/>
    <p:sldId id="288" r:id="rId20"/>
    <p:sldId id="289" r:id="rId21"/>
    <p:sldId id="304" r:id="rId22"/>
    <p:sldId id="278" r:id="rId23"/>
    <p:sldId id="279" r:id="rId24"/>
    <p:sldId id="280" r:id="rId25"/>
    <p:sldId id="283" r:id="rId26"/>
    <p:sldId id="284" r:id="rId27"/>
    <p:sldId id="285" r:id="rId28"/>
    <p:sldId id="286" r:id="rId29"/>
    <p:sldId id="303" r:id="rId30"/>
    <p:sldId id="282" r:id="rId31"/>
    <p:sldId id="305" r:id="rId32"/>
    <p:sldId id="287" r:id="rId33"/>
    <p:sldId id="306" r:id="rId34"/>
    <p:sldId id="307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2582" autoAdjust="0"/>
  </p:normalViewPr>
  <p:slideViewPr>
    <p:cSldViewPr>
      <p:cViewPr varScale="1">
        <p:scale>
          <a:sx n="117" d="100"/>
          <a:sy n="117" d="100"/>
        </p:scale>
        <p:origin x="148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8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8/30/18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8/30/18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the OS components in user mode are</a:t>
            </a:r>
            <a:r>
              <a:rPr lang="en-US" baseline="0" dirty="0"/>
              <a:t> often called libraries, and the part that runs in super-visor mode is called the kernel.</a:t>
            </a:r>
          </a:p>
          <a:p>
            <a:r>
              <a:rPr lang="en-US" baseline="0" dirty="0"/>
              <a:t>The kernel itself is often conflated with the OS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4BF811-AA79-774A-8021-72F43DBF47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429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33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407298"/>
            <a:ext cx="6833054" cy="3821906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An example of the concept of an execution context.</a:t>
            </a:r>
          </a:p>
          <a:p>
            <a:r>
              <a:rPr lang="en-US" sz="1800">
                <a:latin typeface="Times" charset="0"/>
              </a:rPr>
              <a:t>Consider a multiprogramming environment.</a:t>
            </a:r>
          </a:p>
          <a:p>
            <a:pPr lvl="1"/>
            <a:r>
              <a:rPr lang="en-US" sz="1800">
                <a:latin typeface="Times" charset="0"/>
              </a:rPr>
              <a:t>—	Processes are suspended when they perform I/O. </a:t>
            </a:r>
          </a:p>
          <a:p>
            <a:pPr lvl="1"/>
            <a:r>
              <a:rPr lang="en-US" sz="1800">
                <a:latin typeface="Times" charset="0"/>
              </a:rPr>
              <a:t>—	When a process blocks we execute a second program so that we can overlap a second process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s execution with the first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s I/O.</a:t>
            </a:r>
          </a:p>
          <a:p>
            <a:r>
              <a:rPr lang="en-US" sz="1800">
                <a:latin typeface="Times" charset="0"/>
              </a:rPr>
              <a:t>When we stop executing the first program we need to ensure that we can later resume it such that the process cannot tell that it was ever suspended. </a:t>
            </a:r>
          </a:p>
          <a:p>
            <a:r>
              <a:rPr lang="en-US" sz="1800">
                <a:latin typeface="Times" charset="0"/>
              </a:rPr>
              <a:t>In order to do this we need to save various portions of the processes context and then restore this context before we resume the process.</a:t>
            </a:r>
          </a:p>
          <a:p>
            <a:pPr lvl="1"/>
            <a:r>
              <a:rPr lang="en-US" sz="1800">
                <a:latin typeface="Times" charset="0"/>
              </a:rPr>
              <a:t>—	And note that when Program 2 is interrupted, if the scheduler chooses to resume Program 1 then portions of Program 2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s context must be saved (so that Program 2 can later be resumed). </a:t>
            </a:r>
          </a:p>
        </p:txBody>
      </p:sp>
      <p:sp>
        <p:nvSpPr>
          <p:cNvPr id="327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735806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839" y="8685611"/>
            <a:ext cx="2972027" cy="456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fld id="{AA6B1381-4DDA-B94E-96DF-3AFCAFA576AA}" type="slidenum">
              <a:rPr lang="en-US"/>
              <a:pPr/>
              <a:t>17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76275"/>
            <a:ext cx="4586287" cy="3441700"/>
          </a:xfrm>
          <a:ln cap="flat"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09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839" y="8685611"/>
            <a:ext cx="2972027" cy="456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fld id="{03F3A474-6F28-C440-9D48-99B59D044B9E}" type="slidenum">
              <a:rPr lang="en-US"/>
              <a:pPr/>
              <a:t>18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76275"/>
            <a:ext cx="4586287" cy="3441700"/>
          </a:xfrm>
          <a:ln cap="flat"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3076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 HERE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062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766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</a:p>
        </p:txBody>
      </p:sp>
    </p:spTree>
    <p:extLst>
      <p:ext uri="{BB962C8B-B14F-4D97-AF65-F5344CB8AC3E}">
        <p14:creationId xmlns:p14="http://schemas.microsoft.com/office/powerpoint/2010/main" val="302738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8/30/18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8/30/18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8/30/18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8/30/18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8/30/18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8/30/18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8/30/18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8/30/18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8/30/18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8/30/18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8/30/18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8/30/18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8/30/18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tags" Target="../tags/tag6.xml"/><Relationship Id="rId3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image" Target="../media/image2.png"/><Relationship Id="rId1" Type="http://schemas.openxmlformats.org/officeDocument/2006/relationships/tags" Target="../tags/tag9.x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tags" Target="../tags/tag10.x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tags" Target="../tags/tag11.x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tags" Target="../tags/tag12.xml"/><Relationship Id="rId2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tags" Target="../tags/tag1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tags" Target="../tags/tag15.xml"/><Relationship Id="rId2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tags" Target="../tags/tag16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tags" Target="../tags/tag1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tags" Target="../tags/tag18.xml"/><Relationship Id="rId2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tags" Target="../tags/tag19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/>
              <a:t>Processes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causes context switches?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Waiting for I/O (disk, network, etc.)</a:t>
            </a:r>
          </a:p>
          <a:p>
            <a:pPr lvl="1"/>
            <a:r>
              <a:rPr lang="en-US" dirty="0"/>
              <a:t>Might as well use the CPU for something useful</a:t>
            </a:r>
          </a:p>
          <a:p>
            <a:pPr lvl="1"/>
            <a:r>
              <a:rPr lang="en-US" dirty="0"/>
              <a:t>Called a blocked state</a:t>
            </a:r>
          </a:p>
          <a:p>
            <a:r>
              <a:rPr lang="en-US" dirty="0"/>
              <a:t>Timer interrupt (preemptive multitasking)</a:t>
            </a:r>
          </a:p>
          <a:p>
            <a:pPr lvl="1"/>
            <a:r>
              <a:rPr lang="en-US" dirty="0"/>
              <a:t>Even if a process is busy, we need to be fair to other programs</a:t>
            </a:r>
          </a:p>
          <a:p>
            <a:r>
              <a:rPr lang="en-US" dirty="0"/>
              <a:t>Voluntary yielding (cooperative multitasking)</a:t>
            </a:r>
          </a:p>
          <a:p>
            <a:r>
              <a:rPr lang="en-US" dirty="0"/>
              <a:t>A few others</a:t>
            </a:r>
          </a:p>
          <a:p>
            <a:pPr lvl="1"/>
            <a:r>
              <a:rPr lang="en-US" dirty="0"/>
              <a:t>Synchronization, IPC, etc.</a:t>
            </a:r>
          </a:p>
        </p:txBody>
      </p:sp>
    </p:spTree>
    <p:extLst>
      <p:ext uri="{BB962C8B-B14F-4D97-AF65-F5344CB8AC3E}">
        <p14:creationId xmlns:p14="http://schemas.microsoft.com/office/powerpoint/2010/main" val="342151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life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5112567"/>
          </a:xfrm>
        </p:spPr>
        <p:txBody>
          <a:bodyPr>
            <a:normAutofit/>
          </a:bodyPr>
          <a:lstStyle/>
          <a:p>
            <a:r>
              <a:rPr lang="en-US" dirty="0">
                <a:latin typeface="Calibri (Body)"/>
                <a:cs typeface="Calibri (Body)"/>
              </a:rPr>
              <a:t>Processes are always either:</a:t>
            </a:r>
          </a:p>
          <a:p>
            <a:pPr lvl="1"/>
            <a:r>
              <a:rPr lang="en-US" i="1" dirty="0">
                <a:solidFill>
                  <a:schemeClr val="hlink"/>
                </a:solidFill>
                <a:latin typeface="Calibri (Body)"/>
                <a:cs typeface="Calibri (Body)"/>
              </a:rPr>
              <a:t>Executing</a:t>
            </a:r>
            <a:endParaRPr lang="en-US" dirty="0">
              <a:latin typeface="Calibri (Body)"/>
              <a:cs typeface="Calibri (Body)"/>
            </a:endParaRPr>
          </a:p>
          <a:p>
            <a:pPr lvl="1"/>
            <a:r>
              <a:rPr lang="en-US" i="1" dirty="0">
                <a:solidFill>
                  <a:schemeClr val="hlink"/>
                </a:solidFill>
                <a:latin typeface="Calibri (Body)"/>
                <a:cs typeface="Calibri (Body)"/>
              </a:rPr>
              <a:t>Waiting to execute,</a:t>
            </a:r>
            <a:r>
              <a:rPr lang="en-US" dirty="0">
                <a:solidFill>
                  <a:schemeClr val="hlink"/>
                </a:solidFill>
                <a:latin typeface="Calibri (Body)"/>
                <a:cs typeface="Calibri (Body)"/>
              </a:rPr>
              <a:t> </a:t>
            </a:r>
            <a:r>
              <a:rPr lang="en-US" dirty="0">
                <a:latin typeface="Calibri (Body)"/>
                <a:cs typeface="Calibri (Body)"/>
              </a:rPr>
              <a:t>or </a:t>
            </a:r>
          </a:p>
          <a:p>
            <a:pPr lvl="1"/>
            <a:r>
              <a:rPr lang="en-US" i="1" dirty="0">
                <a:solidFill>
                  <a:schemeClr val="hlink"/>
                </a:solidFill>
                <a:latin typeface="Calibri (Body)"/>
                <a:cs typeface="Calibri (Body)"/>
              </a:rPr>
              <a:t>Blocked waiting for an event</a:t>
            </a:r>
            <a:r>
              <a:rPr lang="en-US" dirty="0">
                <a:solidFill>
                  <a:schemeClr val="hlink"/>
                </a:solidFill>
                <a:latin typeface="Calibri (Body)"/>
                <a:cs typeface="Calibri (Body)"/>
              </a:rPr>
              <a:t> </a:t>
            </a:r>
            <a:r>
              <a:rPr lang="en-US" dirty="0">
                <a:latin typeface="Calibri (Body)"/>
                <a:cs typeface="Calibri (Body)"/>
              </a:rPr>
              <a:t>to occur</a:t>
            </a:r>
            <a:endParaRPr lang="en-US" dirty="0">
              <a:solidFill>
                <a:schemeClr val="hlink"/>
              </a:solidFill>
              <a:latin typeface="Calibri (Body)"/>
              <a:cs typeface="Calibri (Body)"/>
            </a:endParaRPr>
          </a:p>
          <a:p>
            <a:endParaRPr lang="en-US" dirty="0">
              <a:solidFill>
                <a:schemeClr val="hlink"/>
              </a:solidFill>
              <a:latin typeface="Calibri (Body)"/>
              <a:cs typeface="Calibri (Body)"/>
            </a:endParaRPr>
          </a:p>
          <a:p>
            <a:endParaRPr lang="en-US" dirty="0">
              <a:solidFill>
                <a:schemeClr val="hlink"/>
              </a:solidFill>
              <a:latin typeface="Calibri (Body)"/>
              <a:cs typeface="Calibri (Body)"/>
            </a:endParaRPr>
          </a:p>
          <a:p>
            <a:endParaRPr lang="en-US" dirty="0">
              <a:solidFill>
                <a:schemeClr val="hlink"/>
              </a:solidFill>
              <a:latin typeface="Calibri (Body)"/>
              <a:cs typeface="Calibri (Body)"/>
            </a:endParaRPr>
          </a:p>
          <a:p>
            <a:endParaRPr lang="en-US" dirty="0">
              <a:solidFill>
                <a:schemeClr val="hlink"/>
              </a:solidFill>
              <a:latin typeface="Calibri (Body)"/>
              <a:cs typeface="Calibri (Body)"/>
            </a:endParaRPr>
          </a:p>
          <a:p>
            <a:endParaRPr lang="en-US" dirty="0">
              <a:solidFill>
                <a:schemeClr val="hlink"/>
              </a:solidFill>
              <a:latin typeface="Calibri (Body)"/>
              <a:cs typeface="Calibri (Body)"/>
            </a:endParaRPr>
          </a:p>
          <a:p>
            <a:endParaRPr lang="en-US" dirty="0">
              <a:solidFill>
                <a:schemeClr val="hlink"/>
              </a:solidFill>
              <a:latin typeface="Calibri (Body)"/>
              <a:cs typeface="Calibri (Body)"/>
            </a:endParaRPr>
          </a:p>
          <a:p>
            <a:endParaRPr lang="en-US" dirty="0">
              <a:solidFill>
                <a:schemeClr val="hlink"/>
              </a:solidFill>
              <a:latin typeface="Calibri (Body)"/>
              <a:cs typeface="Calibri (Body)"/>
            </a:endParaRPr>
          </a:p>
          <a:p>
            <a:pPr marL="0" indent="0">
              <a:buNone/>
            </a:pPr>
            <a:endParaRPr lang="en-US" dirty="0">
              <a:latin typeface="Calibri (Body)"/>
              <a:cs typeface="Calibri (Body)"/>
            </a:endParaRPr>
          </a:p>
          <a:p>
            <a:endParaRPr lang="en-US" dirty="0">
              <a:latin typeface="Calibri (Body)"/>
              <a:cs typeface="Calibri (Body)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4962525" y="4522936"/>
            <a:ext cx="1219200" cy="736600"/>
          </a:xfrm>
          <a:prstGeom prst="ellipse">
            <a:avLst/>
          </a:prstGeom>
          <a:gradFill rotWithShape="0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Comic Sans MS" pitchFamily="66" charset="0"/>
                <a:ea typeface="+mn-ea"/>
              </a:rPr>
              <a:t>Running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879725" y="4522936"/>
            <a:ext cx="1219200" cy="736600"/>
          </a:xfrm>
          <a:prstGeom prst="ellipse">
            <a:avLst/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latin typeface="Comic Sans MS" pitchFamily="66" charset="0"/>
                <a:ea typeface="+mn-ea"/>
              </a:rPr>
              <a:t>Ready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921125" y="5716736"/>
            <a:ext cx="1219200" cy="736600"/>
          </a:xfrm>
          <a:prstGeom prst="ellipse">
            <a:avLst/>
          </a:prstGeom>
          <a:gradFill rotWithShape="0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Comic Sans MS" pitchFamily="66" charset="0"/>
                <a:ea typeface="+mn-ea"/>
              </a:rPr>
              <a:t>Blocked</a:t>
            </a:r>
          </a:p>
        </p:txBody>
      </p:sp>
      <p:sp>
        <p:nvSpPr>
          <p:cNvPr id="8" name="Arc 7"/>
          <p:cNvSpPr>
            <a:spLocks/>
          </p:cNvSpPr>
          <p:nvPr/>
        </p:nvSpPr>
        <p:spPr bwMode="auto">
          <a:xfrm>
            <a:off x="5133975" y="5246836"/>
            <a:ext cx="45085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rot="5400000" flipH="1">
            <a:off x="3184525" y="4281636"/>
            <a:ext cx="44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rc 9"/>
          <p:cNvSpPr>
            <a:spLocks/>
          </p:cNvSpPr>
          <p:nvPr/>
        </p:nvSpPr>
        <p:spPr bwMode="auto">
          <a:xfrm rot="5400000">
            <a:off x="3298825" y="5469086"/>
            <a:ext cx="831850" cy="4445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rot="16200000" flipH="1" flipV="1">
            <a:off x="5330825" y="4307036"/>
            <a:ext cx="44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" name="AutoShape 86"/>
          <p:cNvCxnSpPr>
            <a:cxnSpLocks noChangeShapeType="1"/>
            <a:stCxn id="6" idx="7"/>
            <a:endCxn id="5" idx="1"/>
          </p:cNvCxnSpPr>
          <p:nvPr/>
        </p:nvCxnSpPr>
        <p:spPr bwMode="auto">
          <a:xfrm rot="5400000" flipV="1">
            <a:off x="4529931" y="4022080"/>
            <a:ext cx="1588" cy="1219200"/>
          </a:xfrm>
          <a:prstGeom prst="curvedConnector3">
            <a:avLst>
              <a:gd name="adj1" fmla="val -21200009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3" name="AutoShape 87"/>
          <p:cNvCxnSpPr>
            <a:cxnSpLocks noChangeShapeType="1"/>
            <a:stCxn id="5" idx="3"/>
            <a:endCxn id="6" idx="5"/>
          </p:cNvCxnSpPr>
          <p:nvPr/>
        </p:nvCxnSpPr>
        <p:spPr bwMode="auto">
          <a:xfrm rot="5400000">
            <a:off x="4529931" y="4542780"/>
            <a:ext cx="1588" cy="1219200"/>
          </a:xfrm>
          <a:prstGeom prst="curvedConnector3">
            <a:avLst>
              <a:gd name="adj1" fmla="val 21200009"/>
            </a:avLst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" name="Oval 89"/>
          <p:cNvSpPr>
            <a:spLocks noChangeArrowheads="1"/>
          </p:cNvSpPr>
          <p:nvPr/>
        </p:nvSpPr>
        <p:spPr bwMode="auto">
          <a:xfrm>
            <a:off x="2822575" y="3294211"/>
            <a:ext cx="1219200" cy="736600"/>
          </a:xfrm>
          <a:prstGeom prst="ellipse">
            <a:avLst/>
          </a:prstGeom>
          <a:gradFill rotWithShape="0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latin typeface="Comic Sans MS" pitchFamily="66" charset="0"/>
                <a:ea typeface="+mn-ea"/>
              </a:rPr>
              <a:t>Start</a:t>
            </a:r>
          </a:p>
        </p:txBody>
      </p:sp>
      <p:sp>
        <p:nvSpPr>
          <p:cNvPr id="15" name="Oval 90"/>
          <p:cNvSpPr>
            <a:spLocks noChangeArrowheads="1"/>
          </p:cNvSpPr>
          <p:nvPr/>
        </p:nvSpPr>
        <p:spPr bwMode="auto">
          <a:xfrm>
            <a:off x="4943475" y="3275161"/>
            <a:ext cx="1219200" cy="736600"/>
          </a:xfrm>
          <a:prstGeom prst="ellipse">
            <a:avLst/>
          </a:prstGeom>
          <a:gradFill rotWithShape="0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latin typeface="Comic Sans MS" pitchFamily="66" charset="0"/>
                <a:ea typeface="+mn-ea"/>
              </a:rPr>
              <a:t>Done</a:t>
            </a:r>
          </a:p>
        </p:txBody>
      </p:sp>
    </p:spTree>
    <p:extLst>
      <p:ext uri="{BB962C8B-B14F-4D97-AF65-F5344CB8AC3E}">
        <p14:creationId xmlns:p14="http://schemas.microsoft.com/office/powerpoint/2010/main" val="357866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152400" y="1531714"/>
            <a:ext cx="2400300" cy="37719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97637" name="Rectangle 5"/>
          <p:cNvSpPr>
            <a:spLocks noChangeArrowheads="1"/>
          </p:cNvSpPr>
          <p:nvPr/>
        </p:nvSpPr>
        <p:spPr bwMode="auto">
          <a:xfrm>
            <a:off x="349250" y="4630514"/>
            <a:ext cx="1981200" cy="495300"/>
          </a:xfrm>
          <a:prstGeom prst="rect">
            <a:avLst/>
          </a:prstGeom>
          <a:solidFill>
            <a:srgbClr val="A2C1FE"/>
          </a:solidFill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latin typeface="Times" pitchFamily="18" charset="0"/>
                <a:ea typeface="+mn-ea"/>
              </a:rPr>
              <a:t>Operating System</a:t>
            </a:r>
          </a:p>
        </p:txBody>
      </p:sp>
      <p:sp>
        <p:nvSpPr>
          <p:cNvPr id="197638" name="Rectangle 6"/>
          <p:cNvSpPr>
            <a:spLocks noChangeArrowheads="1"/>
          </p:cNvSpPr>
          <p:nvPr/>
        </p:nvSpPr>
        <p:spPr bwMode="auto">
          <a:xfrm>
            <a:off x="349250" y="4046314"/>
            <a:ext cx="1981200" cy="495300"/>
          </a:xfrm>
          <a:prstGeom prst="rect">
            <a:avLst/>
          </a:prstGeom>
          <a:solidFill>
            <a:srgbClr val="A2C1FE"/>
          </a:solidFill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2000">
                <a:solidFill>
                  <a:schemeClr val="tx1"/>
                </a:solidFill>
              </a:rPr>
              <a:t>“</a:t>
            </a:r>
            <a:r>
              <a:rPr lang="en-US" sz="2000">
                <a:solidFill>
                  <a:schemeClr val="tx1"/>
                </a:solidFill>
              </a:rPr>
              <a:t>System Software</a:t>
            </a:r>
            <a:r>
              <a:rPr lang="ja-JP" altLang="en-US" sz="2000">
                <a:solidFill>
                  <a:schemeClr val="tx1"/>
                </a:solidFill>
              </a:rPr>
              <a:t>”</a:t>
            </a: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97639" name="Rectangle 7"/>
          <p:cNvSpPr>
            <a:spLocks noChangeArrowheads="1"/>
          </p:cNvSpPr>
          <p:nvPr/>
        </p:nvSpPr>
        <p:spPr bwMode="auto">
          <a:xfrm>
            <a:off x="349250" y="3462114"/>
            <a:ext cx="1981200" cy="495300"/>
          </a:xfrm>
          <a:prstGeom prst="rect">
            <a:avLst/>
          </a:prstGeom>
          <a:solidFill>
            <a:schemeClr val="tx2"/>
          </a:solidFill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Times" pitchFamily="18" charset="0"/>
                <a:ea typeface="+mn-ea"/>
              </a:rPr>
              <a:t>User Process 1</a:t>
            </a:r>
          </a:p>
        </p:txBody>
      </p:sp>
      <p:sp>
        <p:nvSpPr>
          <p:cNvPr id="197640" name="Rectangle 8"/>
          <p:cNvSpPr>
            <a:spLocks noChangeArrowheads="1"/>
          </p:cNvSpPr>
          <p:nvPr/>
        </p:nvSpPr>
        <p:spPr bwMode="auto">
          <a:xfrm>
            <a:off x="349250" y="2865214"/>
            <a:ext cx="1981200" cy="4953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latin typeface="Times" pitchFamily="18" charset="0"/>
                <a:ea typeface="+mn-ea"/>
              </a:rPr>
              <a:t>User Program 2</a:t>
            </a:r>
          </a:p>
        </p:txBody>
      </p:sp>
      <p:sp>
        <p:nvSpPr>
          <p:cNvPr id="197641" name="Rectangle 9"/>
          <p:cNvSpPr>
            <a:spLocks noChangeArrowheads="1"/>
          </p:cNvSpPr>
          <p:nvPr/>
        </p:nvSpPr>
        <p:spPr bwMode="auto">
          <a:xfrm>
            <a:off x="349250" y="2865214"/>
            <a:ext cx="1981200" cy="495300"/>
          </a:xfrm>
          <a:prstGeom prst="rect">
            <a:avLst/>
          </a:prstGeom>
          <a:solidFill>
            <a:schemeClr val="tx2"/>
          </a:solidFill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Times" pitchFamily="18" charset="0"/>
                <a:ea typeface="+mn-ea"/>
              </a:rPr>
              <a:t>User Process 2</a:t>
            </a:r>
          </a:p>
        </p:txBody>
      </p:sp>
      <p:sp>
        <p:nvSpPr>
          <p:cNvPr id="197642" name="Rectangle 10"/>
          <p:cNvSpPr>
            <a:spLocks noChangeArrowheads="1"/>
          </p:cNvSpPr>
          <p:nvPr/>
        </p:nvSpPr>
        <p:spPr bwMode="auto">
          <a:xfrm>
            <a:off x="349250" y="1734914"/>
            <a:ext cx="1981200" cy="495300"/>
          </a:xfrm>
          <a:prstGeom prst="rect">
            <a:avLst/>
          </a:prstGeom>
          <a:solidFill>
            <a:schemeClr val="tx2"/>
          </a:solidFill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Times" pitchFamily="18" charset="0"/>
                <a:ea typeface="+mn-ea"/>
              </a:rPr>
              <a:t>User Process </a:t>
            </a:r>
            <a:r>
              <a:rPr lang="en-US" sz="2000" i="1" dirty="0">
                <a:solidFill>
                  <a:schemeClr val="tx1"/>
                </a:solidFill>
                <a:latin typeface="Times" pitchFamily="18" charset="0"/>
                <a:ea typeface="+mn-ea"/>
              </a:rPr>
              <a:t>n</a:t>
            </a:r>
            <a:endParaRPr lang="en-US" sz="2000" dirty="0">
              <a:solidFill>
                <a:schemeClr val="tx1"/>
              </a:solidFill>
              <a:latin typeface="Times" pitchFamily="18" charset="0"/>
              <a:ea typeface="+mn-ea"/>
            </a:endParaRPr>
          </a:p>
        </p:txBody>
      </p:sp>
      <p:sp>
        <p:nvSpPr>
          <p:cNvPr id="9226" name="Text Box 11"/>
          <p:cNvSpPr txBox="1">
            <a:spLocks noChangeArrowheads="1"/>
          </p:cNvSpPr>
          <p:nvPr/>
        </p:nvSpPr>
        <p:spPr bwMode="auto">
          <a:xfrm rot="-5400000">
            <a:off x="962025" y="2203227"/>
            <a:ext cx="527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3600" b="1">
                <a:solidFill>
                  <a:schemeClr val="tx1"/>
                </a:solidFill>
              </a:rPr>
              <a:t>...</a:t>
            </a:r>
          </a:p>
        </p:txBody>
      </p:sp>
      <p:sp>
        <p:nvSpPr>
          <p:cNvPr id="9227" name="Text Box 12"/>
          <p:cNvSpPr txBox="1">
            <a:spLocks noChangeArrowheads="1"/>
          </p:cNvSpPr>
          <p:nvPr/>
        </p:nvSpPr>
        <p:spPr bwMode="auto">
          <a:xfrm>
            <a:off x="3019425" y="1288827"/>
            <a:ext cx="11606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chemeClr val="folHlink"/>
                </a:solidFill>
              </a:rPr>
              <a:t>Process 1</a:t>
            </a:r>
          </a:p>
        </p:txBody>
      </p:sp>
      <p:sp>
        <p:nvSpPr>
          <p:cNvPr id="9228" name="Text Box 13"/>
          <p:cNvSpPr txBox="1">
            <a:spLocks noChangeArrowheads="1"/>
          </p:cNvSpPr>
          <p:nvPr/>
        </p:nvSpPr>
        <p:spPr bwMode="auto">
          <a:xfrm>
            <a:off x="6321425" y="1288827"/>
            <a:ext cx="11606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chemeClr val="folHlink"/>
                </a:solidFill>
              </a:rPr>
              <a:t>Process 2</a:t>
            </a:r>
          </a:p>
        </p:txBody>
      </p:sp>
      <p:sp>
        <p:nvSpPr>
          <p:cNvPr id="9229" name="Text Box 14"/>
          <p:cNvSpPr txBox="1">
            <a:spLocks noChangeArrowheads="1"/>
          </p:cNvSpPr>
          <p:nvPr/>
        </p:nvSpPr>
        <p:spPr bwMode="auto">
          <a:xfrm>
            <a:off x="4886325" y="1288827"/>
            <a:ext cx="509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chemeClr val="folHlink"/>
                </a:solidFill>
              </a:rPr>
              <a:t>OS</a:t>
            </a:r>
          </a:p>
        </p:txBody>
      </p:sp>
      <p:sp>
        <p:nvSpPr>
          <p:cNvPr id="9230" name="Text Box 15"/>
          <p:cNvSpPr txBox="1">
            <a:spLocks noChangeArrowheads="1"/>
          </p:cNvSpPr>
          <p:nvPr/>
        </p:nvSpPr>
        <p:spPr bwMode="auto">
          <a:xfrm>
            <a:off x="7839075" y="1196752"/>
            <a:ext cx="90328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2000">
                <a:solidFill>
                  <a:schemeClr val="folHlink"/>
                </a:solidFill>
              </a:rPr>
              <a:t>I/O</a:t>
            </a:r>
          </a:p>
          <a:p>
            <a:pPr algn="ctr">
              <a:lnSpc>
                <a:spcPct val="80000"/>
              </a:lnSpc>
            </a:pPr>
            <a:r>
              <a:rPr lang="en-US" sz="2000">
                <a:solidFill>
                  <a:schemeClr val="folHlink"/>
                </a:solidFill>
              </a:rPr>
              <a:t>Device</a:t>
            </a:r>
          </a:p>
        </p:txBody>
      </p:sp>
      <p:sp>
        <p:nvSpPr>
          <p:cNvPr id="9231" name="Line 17"/>
          <p:cNvSpPr>
            <a:spLocks noChangeShapeType="1"/>
          </p:cNvSpPr>
          <p:nvPr/>
        </p:nvSpPr>
        <p:spPr bwMode="auto">
          <a:xfrm>
            <a:off x="3197225" y="21032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8"/>
          <p:cNvSpPr>
            <a:spLocks noChangeShapeType="1"/>
          </p:cNvSpPr>
          <p:nvPr/>
        </p:nvSpPr>
        <p:spPr bwMode="auto">
          <a:xfrm>
            <a:off x="3197225" y="21667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9"/>
          <p:cNvSpPr>
            <a:spLocks noChangeShapeType="1"/>
          </p:cNvSpPr>
          <p:nvPr/>
        </p:nvSpPr>
        <p:spPr bwMode="auto">
          <a:xfrm>
            <a:off x="3197225" y="22302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20"/>
          <p:cNvSpPr>
            <a:spLocks noChangeShapeType="1"/>
          </p:cNvSpPr>
          <p:nvPr/>
        </p:nvSpPr>
        <p:spPr bwMode="auto">
          <a:xfrm>
            <a:off x="3197225" y="22937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Line 21"/>
          <p:cNvSpPr>
            <a:spLocks noChangeShapeType="1"/>
          </p:cNvSpPr>
          <p:nvPr/>
        </p:nvSpPr>
        <p:spPr bwMode="auto">
          <a:xfrm>
            <a:off x="3197225" y="23572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Text Box 23"/>
          <p:cNvSpPr txBox="1">
            <a:spLocks noChangeArrowheads="1"/>
          </p:cNvSpPr>
          <p:nvPr/>
        </p:nvSpPr>
        <p:spPr bwMode="auto">
          <a:xfrm>
            <a:off x="2867025" y="2308002"/>
            <a:ext cx="1225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i="1">
                <a:solidFill>
                  <a:schemeClr val="tx1"/>
                </a:solidFill>
              </a:rPr>
              <a:t>k</a:t>
            </a:r>
            <a:r>
              <a:rPr lang="en-US" sz="1800">
                <a:solidFill>
                  <a:schemeClr val="tx1"/>
                </a:solidFill>
              </a:rPr>
              <a:t>: </a:t>
            </a:r>
            <a:r>
              <a:rPr lang="en-US" sz="1800" b="1">
                <a:solidFill>
                  <a:schemeClr val="hlink"/>
                </a:solidFill>
                <a:latin typeface="Courier" charset="0"/>
              </a:rPr>
              <a:t>read()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237" name="Text Box 24"/>
          <p:cNvSpPr txBox="1">
            <a:spLocks noChangeArrowheads="1"/>
          </p:cNvSpPr>
          <p:nvPr/>
        </p:nvSpPr>
        <p:spPr bwMode="auto">
          <a:xfrm>
            <a:off x="2676525" y="5127402"/>
            <a:ext cx="5921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i="1">
                <a:solidFill>
                  <a:schemeClr val="tx1"/>
                </a:solidFill>
              </a:rPr>
              <a:t>k</a:t>
            </a:r>
            <a:r>
              <a:rPr lang="en-US" sz="1800">
                <a:solidFill>
                  <a:schemeClr val="tx1"/>
                </a:solidFill>
              </a:rPr>
              <a:t>+1:</a:t>
            </a:r>
          </a:p>
        </p:txBody>
      </p:sp>
      <p:sp>
        <p:nvSpPr>
          <p:cNvPr id="9238" name="Line 25"/>
          <p:cNvSpPr>
            <a:spLocks noChangeShapeType="1"/>
          </p:cNvSpPr>
          <p:nvPr/>
        </p:nvSpPr>
        <p:spPr bwMode="auto">
          <a:xfrm>
            <a:off x="7632700" y="1422400"/>
            <a:ext cx="0" cy="3975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Line 26"/>
          <p:cNvSpPr>
            <a:spLocks noChangeShapeType="1"/>
          </p:cNvSpPr>
          <p:nvPr/>
        </p:nvSpPr>
        <p:spPr bwMode="auto">
          <a:xfrm>
            <a:off x="4051300" y="2509614"/>
            <a:ext cx="5715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40" name="Group 27"/>
          <p:cNvGrpSpPr>
            <a:grpSpLocks/>
          </p:cNvGrpSpPr>
          <p:nvPr/>
        </p:nvGrpSpPr>
        <p:grpSpPr bwMode="auto">
          <a:xfrm>
            <a:off x="3197225" y="5316314"/>
            <a:ext cx="736600" cy="317500"/>
            <a:chOff x="2262" y="2032"/>
            <a:chExt cx="488" cy="200"/>
          </a:xfrm>
        </p:grpSpPr>
        <p:sp>
          <p:nvSpPr>
            <p:cNvPr id="9346" name="Line 28"/>
            <p:cNvSpPr>
              <a:spLocks noChangeShapeType="1"/>
            </p:cNvSpPr>
            <p:nvPr/>
          </p:nvSpPr>
          <p:spPr bwMode="auto">
            <a:xfrm>
              <a:off x="2262" y="20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7" name="Line 29"/>
            <p:cNvSpPr>
              <a:spLocks noChangeShapeType="1"/>
            </p:cNvSpPr>
            <p:nvPr/>
          </p:nvSpPr>
          <p:spPr bwMode="auto">
            <a:xfrm>
              <a:off x="2262" y="207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8" name="Line 30"/>
            <p:cNvSpPr>
              <a:spLocks noChangeShapeType="1"/>
            </p:cNvSpPr>
            <p:nvPr/>
          </p:nvSpPr>
          <p:spPr bwMode="auto">
            <a:xfrm>
              <a:off x="2262" y="211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9" name="Line 31"/>
            <p:cNvSpPr>
              <a:spLocks noChangeShapeType="1"/>
            </p:cNvSpPr>
            <p:nvPr/>
          </p:nvSpPr>
          <p:spPr bwMode="auto">
            <a:xfrm>
              <a:off x="2262" y="215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50" name="Line 32"/>
            <p:cNvSpPr>
              <a:spLocks noChangeShapeType="1"/>
            </p:cNvSpPr>
            <p:nvPr/>
          </p:nvSpPr>
          <p:spPr bwMode="auto">
            <a:xfrm>
              <a:off x="2262" y="219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51" name="Line 33"/>
            <p:cNvSpPr>
              <a:spLocks noChangeShapeType="1"/>
            </p:cNvSpPr>
            <p:nvPr/>
          </p:nvSpPr>
          <p:spPr bwMode="auto">
            <a:xfrm>
              <a:off x="2262" y="22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41" name="Group 34"/>
          <p:cNvGrpSpPr>
            <a:grpSpLocks/>
          </p:cNvGrpSpPr>
          <p:nvPr/>
        </p:nvGrpSpPr>
        <p:grpSpPr bwMode="auto">
          <a:xfrm>
            <a:off x="4721225" y="2496914"/>
            <a:ext cx="736600" cy="317500"/>
            <a:chOff x="2262" y="2032"/>
            <a:chExt cx="488" cy="200"/>
          </a:xfrm>
        </p:grpSpPr>
        <p:sp>
          <p:nvSpPr>
            <p:cNvPr id="9340" name="Line 35"/>
            <p:cNvSpPr>
              <a:spLocks noChangeShapeType="1"/>
            </p:cNvSpPr>
            <p:nvPr/>
          </p:nvSpPr>
          <p:spPr bwMode="auto">
            <a:xfrm>
              <a:off x="2262" y="20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1" name="Line 36"/>
            <p:cNvSpPr>
              <a:spLocks noChangeShapeType="1"/>
            </p:cNvSpPr>
            <p:nvPr/>
          </p:nvSpPr>
          <p:spPr bwMode="auto">
            <a:xfrm>
              <a:off x="2262" y="207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2" name="Line 37"/>
            <p:cNvSpPr>
              <a:spLocks noChangeShapeType="1"/>
            </p:cNvSpPr>
            <p:nvPr/>
          </p:nvSpPr>
          <p:spPr bwMode="auto">
            <a:xfrm>
              <a:off x="2262" y="211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3" name="Line 38"/>
            <p:cNvSpPr>
              <a:spLocks noChangeShapeType="1"/>
            </p:cNvSpPr>
            <p:nvPr/>
          </p:nvSpPr>
          <p:spPr bwMode="auto">
            <a:xfrm>
              <a:off x="2262" y="215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4" name="Line 39"/>
            <p:cNvSpPr>
              <a:spLocks noChangeShapeType="1"/>
            </p:cNvSpPr>
            <p:nvPr/>
          </p:nvSpPr>
          <p:spPr bwMode="auto">
            <a:xfrm>
              <a:off x="2262" y="219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5" name="Line 40"/>
            <p:cNvSpPr>
              <a:spLocks noChangeShapeType="1"/>
            </p:cNvSpPr>
            <p:nvPr/>
          </p:nvSpPr>
          <p:spPr bwMode="auto">
            <a:xfrm>
              <a:off x="2262" y="22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42" name="Line 41"/>
          <p:cNvSpPr>
            <a:spLocks noChangeShapeType="1"/>
          </p:cNvSpPr>
          <p:nvPr/>
        </p:nvSpPr>
        <p:spPr bwMode="auto">
          <a:xfrm>
            <a:off x="6570663" y="3601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Line 42"/>
          <p:cNvSpPr>
            <a:spLocks noChangeShapeType="1"/>
          </p:cNvSpPr>
          <p:nvPr/>
        </p:nvSpPr>
        <p:spPr bwMode="auto">
          <a:xfrm>
            <a:off x="6570663" y="3665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Line 43"/>
          <p:cNvSpPr>
            <a:spLocks noChangeShapeType="1"/>
          </p:cNvSpPr>
          <p:nvPr/>
        </p:nvSpPr>
        <p:spPr bwMode="auto">
          <a:xfrm>
            <a:off x="6570663" y="3728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5" name="Line 44"/>
          <p:cNvSpPr>
            <a:spLocks noChangeShapeType="1"/>
          </p:cNvSpPr>
          <p:nvPr/>
        </p:nvSpPr>
        <p:spPr bwMode="auto">
          <a:xfrm>
            <a:off x="6570663" y="3792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Line 45"/>
          <p:cNvSpPr>
            <a:spLocks noChangeShapeType="1"/>
          </p:cNvSpPr>
          <p:nvPr/>
        </p:nvSpPr>
        <p:spPr bwMode="auto">
          <a:xfrm>
            <a:off x="6570663" y="3855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7" name="Text Box 46"/>
          <p:cNvSpPr txBox="1">
            <a:spLocks noChangeArrowheads="1"/>
          </p:cNvSpPr>
          <p:nvPr/>
        </p:nvSpPr>
        <p:spPr bwMode="auto">
          <a:xfrm>
            <a:off x="4606925" y="2750914"/>
            <a:ext cx="1412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hlink"/>
                </a:solidFill>
                <a:latin typeface="Courier" charset="0"/>
              </a:rPr>
              <a:t>startIO()</a:t>
            </a:r>
            <a:endParaRPr lang="en-US" sz="1800" b="1">
              <a:solidFill>
                <a:schemeClr val="hlink"/>
              </a:solidFill>
            </a:endParaRPr>
          </a:p>
        </p:txBody>
      </p:sp>
      <p:sp>
        <p:nvSpPr>
          <p:cNvPr id="9248" name="Line 47"/>
          <p:cNvSpPr>
            <a:spLocks noChangeShapeType="1"/>
          </p:cNvSpPr>
          <p:nvPr/>
        </p:nvSpPr>
        <p:spPr bwMode="auto">
          <a:xfrm>
            <a:off x="4708525" y="30430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9" name="Line 48"/>
          <p:cNvSpPr>
            <a:spLocks noChangeShapeType="1"/>
          </p:cNvSpPr>
          <p:nvPr/>
        </p:nvSpPr>
        <p:spPr bwMode="auto">
          <a:xfrm>
            <a:off x="4708525" y="31065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Line 49"/>
          <p:cNvSpPr>
            <a:spLocks noChangeShapeType="1"/>
          </p:cNvSpPr>
          <p:nvPr/>
        </p:nvSpPr>
        <p:spPr bwMode="auto">
          <a:xfrm>
            <a:off x="6121400" y="2941414"/>
            <a:ext cx="1739900" cy="0"/>
          </a:xfrm>
          <a:prstGeom prst="line">
            <a:avLst/>
          </a:prstGeom>
          <a:noFill/>
          <a:ln w="12700">
            <a:solidFill>
              <a:schemeClr val="folHlink"/>
            </a:solidFill>
            <a:prstDash val="lg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1" name="Line 50"/>
          <p:cNvSpPr>
            <a:spLocks noChangeShapeType="1"/>
          </p:cNvSpPr>
          <p:nvPr/>
        </p:nvSpPr>
        <p:spPr bwMode="auto">
          <a:xfrm>
            <a:off x="6096000" y="3538314"/>
            <a:ext cx="3937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52" name="Group 51"/>
          <p:cNvGrpSpPr>
            <a:grpSpLocks/>
          </p:cNvGrpSpPr>
          <p:nvPr/>
        </p:nvGrpSpPr>
        <p:grpSpPr bwMode="auto">
          <a:xfrm>
            <a:off x="6570663" y="3919314"/>
            <a:ext cx="736600" cy="317500"/>
            <a:chOff x="2262" y="2032"/>
            <a:chExt cx="488" cy="200"/>
          </a:xfrm>
        </p:grpSpPr>
        <p:sp>
          <p:nvSpPr>
            <p:cNvPr id="9334" name="Line 52"/>
            <p:cNvSpPr>
              <a:spLocks noChangeShapeType="1"/>
            </p:cNvSpPr>
            <p:nvPr/>
          </p:nvSpPr>
          <p:spPr bwMode="auto">
            <a:xfrm>
              <a:off x="2262" y="20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5" name="Line 53"/>
            <p:cNvSpPr>
              <a:spLocks noChangeShapeType="1"/>
            </p:cNvSpPr>
            <p:nvPr/>
          </p:nvSpPr>
          <p:spPr bwMode="auto">
            <a:xfrm>
              <a:off x="2262" y="207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6" name="Line 54"/>
            <p:cNvSpPr>
              <a:spLocks noChangeShapeType="1"/>
            </p:cNvSpPr>
            <p:nvPr/>
          </p:nvSpPr>
          <p:spPr bwMode="auto">
            <a:xfrm>
              <a:off x="2262" y="211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7" name="Line 55"/>
            <p:cNvSpPr>
              <a:spLocks noChangeShapeType="1"/>
            </p:cNvSpPr>
            <p:nvPr/>
          </p:nvSpPr>
          <p:spPr bwMode="auto">
            <a:xfrm>
              <a:off x="2262" y="215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8" name="Line 56"/>
            <p:cNvSpPr>
              <a:spLocks noChangeShapeType="1"/>
            </p:cNvSpPr>
            <p:nvPr/>
          </p:nvSpPr>
          <p:spPr bwMode="auto">
            <a:xfrm>
              <a:off x="2262" y="219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9" name="Line 57"/>
            <p:cNvSpPr>
              <a:spLocks noChangeShapeType="1"/>
            </p:cNvSpPr>
            <p:nvPr/>
          </p:nvSpPr>
          <p:spPr bwMode="auto">
            <a:xfrm>
              <a:off x="2262" y="22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53" name="Group 58"/>
          <p:cNvGrpSpPr>
            <a:grpSpLocks/>
          </p:cNvGrpSpPr>
          <p:nvPr/>
        </p:nvGrpSpPr>
        <p:grpSpPr bwMode="auto">
          <a:xfrm>
            <a:off x="7921625" y="3093814"/>
            <a:ext cx="736600" cy="317500"/>
            <a:chOff x="2262" y="2032"/>
            <a:chExt cx="488" cy="200"/>
          </a:xfrm>
        </p:grpSpPr>
        <p:sp>
          <p:nvSpPr>
            <p:cNvPr id="9328" name="Line 59"/>
            <p:cNvSpPr>
              <a:spLocks noChangeShapeType="1"/>
            </p:cNvSpPr>
            <p:nvPr/>
          </p:nvSpPr>
          <p:spPr bwMode="auto">
            <a:xfrm>
              <a:off x="2262" y="20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9" name="Line 60"/>
            <p:cNvSpPr>
              <a:spLocks noChangeShapeType="1"/>
            </p:cNvSpPr>
            <p:nvPr/>
          </p:nvSpPr>
          <p:spPr bwMode="auto">
            <a:xfrm>
              <a:off x="2262" y="207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0" name="Line 61"/>
            <p:cNvSpPr>
              <a:spLocks noChangeShapeType="1"/>
            </p:cNvSpPr>
            <p:nvPr/>
          </p:nvSpPr>
          <p:spPr bwMode="auto">
            <a:xfrm>
              <a:off x="2262" y="211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1" name="Line 62"/>
            <p:cNvSpPr>
              <a:spLocks noChangeShapeType="1"/>
            </p:cNvSpPr>
            <p:nvPr/>
          </p:nvSpPr>
          <p:spPr bwMode="auto">
            <a:xfrm>
              <a:off x="2262" y="215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2" name="Line 63"/>
            <p:cNvSpPr>
              <a:spLocks noChangeShapeType="1"/>
            </p:cNvSpPr>
            <p:nvPr/>
          </p:nvSpPr>
          <p:spPr bwMode="auto">
            <a:xfrm>
              <a:off x="2262" y="219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3" name="Line 64"/>
            <p:cNvSpPr>
              <a:spLocks noChangeShapeType="1"/>
            </p:cNvSpPr>
            <p:nvPr/>
          </p:nvSpPr>
          <p:spPr bwMode="auto">
            <a:xfrm>
              <a:off x="2262" y="22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54" name="Group 65"/>
          <p:cNvGrpSpPr>
            <a:grpSpLocks/>
          </p:cNvGrpSpPr>
          <p:nvPr/>
        </p:nvGrpSpPr>
        <p:grpSpPr bwMode="auto">
          <a:xfrm>
            <a:off x="7921625" y="3474814"/>
            <a:ext cx="736600" cy="317500"/>
            <a:chOff x="2262" y="2032"/>
            <a:chExt cx="488" cy="200"/>
          </a:xfrm>
        </p:grpSpPr>
        <p:sp>
          <p:nvSpPr>
            <p:cNvPr id="9322" name="Line 66"/>
            <p:cNvSpPr>
              <a:spLocks noChangeShapeType="1"/>
            </p:cNvSpPr>
            <p:nvPr/>
          </p:nvSpPr>
          <p:spPr bwMode="auto">
            <a:xfrm>
              <a:off x="2262" y="20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3" name="Line 67"/>
            <p:cNvSpPr>
              <a:spLocks noChangeShapeType="1"/>
            </p:cNvSpPr>
            <p:nvPr/>
          </p:nvSpPr>
          <p:spPr bwMode="auto">
            <a:xfrm>
              <a:off x="2262" y="207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4" name="Line 68"/>
            <p:cNvSpPr>
              <a:spLocks noChangeShapeType="1"/>
            </p:cNvSpPr>
            <p:nvPr/>
          </p:nvSpPr>
          <p:spPr bwMode="auto">
            <a:xfrm>
              <a:off x="2262" y="211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5" name="Line 69"/>
            <p:cNvSpPr>
              <a:spLocks noChangeShapeType="1"/>
            </p:cNvSpPr>
            <p:nvPr/>
          </p:nvSpPr>
          <p:spPr bwMode="auto">
            <a:xfrm>
              <a:off x="2262" y="215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6" name="Line 70"/>
            <p:cNvSpPr>
              <a:spLocks noChangeShapeType="1"/>
            </p:cNvSpPr>
            <p:nvPr/>
          </p:nvSpPr>
          <p:spPr bwMode="auto">
            <a:xfrm>
              <a:off x="2262" y="219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7" name="Line 71"/>
            <p:cNvSpPr>
              <a:spLocks noChangeShapeType="1"/>
            </p:cNvSpPr>
            <p:nvPr/>
          </p:nvSpPr>
          <p:spPr bwMode="auto">
            <a:xfrm>
              <a:off x="2262" y="22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55" name="Line 72"/>
          <p:cNvSpPr>
            <a:spLocks noChangeShapeType="1"/>
          </p:cNvSpPr>
          <p:nvPr/>
        </p:nvSpPr>
        <p:spPr bwMode="auto">
          <a:xfrm>
            <a:off x="7921625" y="4300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6" name="Line 73"/>
          <p:cNvSpPr>
            <a:spLocks noChangeShapeType="1"/>
          </p:cNvSpPr>
          <p:nvPr/>
        </p:nvSpPr>
        <p:spPr bwMode="auto">
          <a:xfrm>
            <a:off x="7921625" y="4363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7" name="Line 74"/>
          <p:cNvSpPr>
            <a:spLocks noChangeShapeType="1"/>
          </p:cNvSpPr>
          <p:nvPr/>
        </p:nvSpPr>
        <p:spPr bwMode="auto">
          <a:xfrm flipH="1">
            <a:off x="5791200" y="4681314"/>
            <a:ext cx="20701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8" name="Text Box 75"/>
          <p:cNvSpPr txBox="1">
            <a:spLocks noChangeArrowheads="1"/>
          </p:cNvSpPr>
          <p:nvPr/>
        </p:nvSpPr>
        <p:spPr bwMode="auto">
          <a:xfrm>
            <a:off x="4606925" y="4465414"/>
            <a:ext cx="1003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tx1"/>
                </a:solidFill>
                <a:latin typeface="Courier" charset="0"/>
              </a:rPr>
              <a:t>endio{</a:t>
            </a: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259" name="Line 76"/>
          <p:cNvSpPr>
            <a:spLocks noChangeShapeType="1"/>
          </p:cNvSpPr>
          <p:nvPr/>
        </p:nvSpPr>
        <p:spPr bwMode="auto">
          <a:xfrm flipH="1">
            <a:off x="3975100" y="5316314"/>
            <a:ext cx="6731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0" name="Text Box 77"/>
          <p:cNvSpPr txBox="1">
            <a:spLocks noChangeArrowheads="1"/>
          </p:cNvSpPr>
          <p:nvPr/>
        </p:nvSpPr>
        <p:spPr bwMode="auto">
          <a:xfrm>
            <a:off x="7794625" y="4490814"/>
            <a:ext cx="1412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tx1"/>
                </a:solidFill>
                <a:latin typeface="Courier" charset="0"/>
              </a:rPr>
              <a:t>interrupt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261" name="Text Box 78"/>
          <p:cNvSpPr txBox="1">
            <a:spLocks noChangeArrowheads="1"/>
          </p:cNvSpPr>
          <p:nvPr/>
        </p:nvSpPr>
        <p:spPr bwMode="auto">
          <a:xfrm>
            <a:off x="3108325" y="1773014"/>
            <a:ext cx="8667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tx1"/>
                </a:solidFill>
                <a:latin typeface="Courier" charset="0"/>
              </a:rPr>
              <a:t>main{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262" name="Text Box 79"/>
          <p:cNvSpPr txBox="1">
            <a:spLocks noChangeArrowheads="1"/>
          </p:cNvSpPr>
          <p:nvPr/>
        </p:nvSpPr>
        <p:spPr bwMode="auto">
          <a:xfrm>
            <a:off x="6503988" y="3284314"/>
            <a:ext cx="8667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tx1"/>
                </a:solidFill>
                <a:latin typeface="Courier" charset="0"/>
              </a:rPr>
              <a:t>main{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263" name="Line 80"/>
          <p:cNvSpPr>
            <a:spLocks noChangeShapeType="1"/>
          </p:cNvSpPr>
          <p:nvPr/>
        </p:nvSpPr>
        <p:spPr bwMode="auto">
          <a:xfrm>
            <a:off x="4708525" y="31700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4" name="Line 81"/>
          <p:cNvSpPr>
            <a:spLocks noChangeShapeType="1"/>
          </p:cNvSpPr>
          <p:nvPr/>
        </p:nvSpPr>
        <p:spPr bwMode="auto">
          <a:xfrm>
            <a:off x="3073400" y="1760314"/>
            <a:ext cx="5803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5" name="Text Box 82"/>
          <p:cNvSpPr txBox="1">
            <a:spLocks noChangeArrowheads="1"/>
          </p:cNvSpPr>
          <p:nvPr/>
        </p:nvSpPr>
        <p:spPr bwMode="auto">
          <a:xfrm>
            <a:off x="3108325" y="5938614"/>
            <a:ext cx="32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tx1"/>
                </a:solidFill>
                <a:latin typeface="Courier" charset="0"/>
              </a:rPr>
              <a:t>}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266" name="Text Box 83"/>
          <p:cNvSpPr txBox="1">
            <a:spLocks noChangeArrowheads="1"/>
          </p:cNvSpPr>
          <p:nvPr/>
        </p:nvSpPr>
        <p:spPr bwMode="auto">
          <a:xfrm>
            <a:off x="4606925" y="2154014"/>
            <a:ext cx="8667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tx1"/>
                </a:solidFill>
                <a:latin typeface="Courier" charset="0"/>
              </a:rPr>
              <a:t>read{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267" name="Text Box 84"/>
          <p:cNvSpPr txBox="1">
            <a:spLocks noChangeArrowheads="1"/>
          </p:cNvSpPr>
          <p:nvPr/>
        </p:nvSpPr>
        <p:spPr bwMode="auto">
          <a:xfrm>
            <a:off x="4657725" y="3551014"/>
            <a:ext cx="32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tx1"/>
                </a:solidFill>
                <a:latin typeface="Courier" charset="0"/>
              </a:rPr>
              <a:t>}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268" name="Text Box 85"/>
          <p:cNvSpPr txBox="1">
            <a:spLocks noChangeArrowheads="1"/>
          </p:cNvSpPr>
          <p:nvPr/>
        </p:nvSpPr>
        <p:spPr bwMode="auto">
          <a:xfrm>
            <a:off x="4657725" y="5341714"/>
            <a:ext cx="32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tx1"/>
                </a:solidFill>
                <a:latin typeface="Courier" charset="0"/>
              </a:rPr>
              <a:t>}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269" name="Text Box 86"/>
          <p:cNvSpPr txBox="1">
            <a:spLocks noChangeArrowheads="1"/>
          </p:cNvSpPr>
          <p:nvPr/>
        </p:nvSpPr>
        <p:spPr bwMode="auto">
          <a:xfrm>
            <a:off x="4606925" y="4694014"/>
            <a:ext cx="154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hlink"/>
                </a:solidFill>
                <a:latin typeface="Courier" charset="0"/>
              </a:rPr>
              <a:t>schedule()</a:t>
            </a:r>
            <a:endParaRPr lang="en-US" sz="1800" b="1">
              <a:solidFill>
                <a:schemeClr val="hlink"/>
              </a:solidFill>
            </a:endParaRPr>
          </a:p>
        </p:txBody>
      </p:sp>
      <p:grpSp>
        <p:nvGrpSpPr>
          <p:cNvPr id="9270" name="Group 87"/>
          <p:cNvGrpSpPr>
            <a:grpSpLocks/>
          </p:cNvGrpSpPr>
          <p:nvPr/>
        </p:nvGrpSpPr>
        <p:grpSpPr bwMode="auto">
          <a:xfrm>
            <a:off x="6570663" y="4300314"/>
            <a:ext cx="736600" cy="317500"/>
            <a:chOff x="2262" y="2032"/>
            <a:chExt cx="488" cy="200"/>
          </a:xfrm>
        </p:grpSpPr>
        <p:sp>
          <p:nvSpPr>
            <p:cNvPr id="9316" name="Line 88"/>
            <p:cNvSpPr>
              <a:spLocks noChangeShapeType="1"/>
            </p:cNvSpPr>
            <p:nvPr/>
          </p:nvSpPr>
          <p:spPr bwMode="auto">
            <a:xfrm>
              <a:off x="2262" y="20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7" name="Line 89"/>
            <p:cNvSpPr>
              <a:spLocks noChangeShapeType="1"/>
            </p:cNvSpPr>
            <p:nvPr/>
          </p:nvSpPr>
          <p:spPr bwMode="auto">
            <a:xfrm>
              <a:off x="2262" y="207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8" name="Line 90"/>
            <p:cNvSpPr>
              <a:spLocks noChangeShapeType="1"/>
            </p:cNvSpPr>
            <p:nvPr/>
          </p:nvSpPr>
          <p:spPr bwMode="auto">
            <a:xfrm>
              <a:off x="2262" y="211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" name="Line 91"/>
            <p:cNvSpPr>
              <a:spLocks noChangeShapeType="1"/>
            </p:cNvSpPr>
            <p:nvPr/>
          </p:nvSpPr>
          <p:spPr bwMode="auto">
            <a:xfrm>
              <a:off x="2262" y="215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0" name="Line 92"/>
            <p:cNvSpPr>
              <a:spLocks noChangeShapeType="1"/>
            </p:cNvSpPr>
            <p:nvPr/>
          </p:nvSpPr>
          <p:spPr bwMode="auto">
            <a:xfrm>
              <a:off x="2262" y="219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" name="Line 93"/>
            <p:cNvSpPr>
              <a:spLocks noChangeShapeType="1"/>
            </p:cNvSpPr>
            <p:nvPr/>
          </p:nvSpPr>
          <p:spPr bwMode="auto">
            <a:xfrm>
              <a:off x="2262" y="22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71" name="Line 94"/>
          <p:cNvSpPr>
            <a:spLocks noChangeShapeType="1"/>
          </p:cNvSpPr>
          <p:nvPr/>
        </p:nvSpPr>
        <p:spPr bwMode="auto">
          <a:xfrm>
            <a:off x="7921625" y="4363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2" name="Line 95"/>
          <p:cNvSpPr>
            <a:spLocks noChangeShapeType="1"/>
          </p:cNvSpPr>
          <p:nvPr/>
        </p:nvSpPr>
        <p:spPr bwMode="auto">
          <a:xfrm>
            <a:off x="7921625" y="4427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3" name="Line 96"/>
          <p:cNvSpPr>
            <a:spLocks noChangeShapeType="1"/>
          </p:cNvSpPr>
          <p:nvPr/>
        </p:nvSpPr>
        <p:spPr bwMode="auto">
          <a:xfrm>
            <a:off x="7921625" y="4490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4" name="Line 97"/>
          <p:cNvSpPr>
            <a:spLocks noChangeShapeType="1"/>
          </p:cNvSpPr>
          <p:nvPr/>
        </p:nvSpPr>
        <p:spPr bwMode="auto">
          <a:xfrm>
            <a:off x="7921625" y="4554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5" name="Line 98"/>
          <p:cNvSpPr>
            <a:spLocks noChangeShapeType="1"/>
          </p:cNvSpPr>
          <p:nvPr/>
        </p:nvSpPr>
        <p:spPr bwMode="auto">
          <a:xfrm>
            <a:off x="3441700" y="6141814"/>
            <a:ext cx="12827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76" name="Group 99"/>
          <p:cNvGrpSpPr>
            <a:grpSpLocks/>
          </p:cNvGrpSpPr>
          <p:nvPr/>
        </p:nvGrpSpPr>
        <p:grpSpPr bwMode="auto">
          <a:xfrm>
            <a:off x="3197225" y="5633814"/>
            <a:ext cx="736600" cy="317500"/>
            <a:chOff x="2262" y="2032"/>
            <a:chExt cx="488" cy="200"/>
          </a:xfrm>
        </p:grpSpPr>
        <p:sp>
          <p:nvSpPr>
            <p:cNvPr id="9310" name="Line 100"/>
            <p:cNvSpPr>
              <a:spLocks noChangeShapeType="1"/>
            </p:cNvSpPr>
            <p:nvPr/>
          </p:nvSpPr>
          <p:spPr bwMode="auto">
            <a:xfrm>
              <a:off x="2262" y="20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1" name="Line 101"/>
            <p:cNvSpPr>
              <a:spLocks noChangeShapeType="1"/>
            </p:cNvSpPr>
            <p:nvPr/>
          </p:nvSpPr>
          <p:spPr bwMode="auto">
            <a:xfrm>
              <a:off x="2262" y="207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2" name="Line 102"/>
            <p:cNvSpPr>
              <a:spLocks noChangeShapeType="1"/>
            </p:cNvSpPr>
            <p:nvPr/>
          </p:nvSpPr>
          <p:spPr bwMode="auto">
            <a:xfrm>
              <a:off x="2262" y="211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3" name="Line 103"/>
            <p:cNvSpPr>
              <a:spLocks noChangeShapeType="1"/>
            </p:cNvSpPr>
            <p:nvPr/>
          </p:nvSpPr>
          <p:spPr bwMode="auto">
            <a:xfrm>
              <a:off x="2262" y="215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4" name="Line 104"/>
            <p:cNvSpPr>
              <a:spLocks noChangeShapeType="1"/>
            </p:cNvSpPr>
            <p:nvPr/>
          </p:nvSpPr>
          <p:spPr bwMode="auto">
            <a:xfrm>
              <a:off x="2262" y="219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5" name="Line 105"/>
            <p:cNvSpPr>
              <a:spLocks noChangeShapeType="1"/>
            </p:cNvSpPr>
            <p:nvPr/>
          </p:nvSpPr>
          <p:spPr bwMode="auto">
            <a:xfrm>
              <a:off x="2262" y="22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77" name="Text Box 106"/>
          <p:cNvSpPr txBox="1">
            <a:spLocks noChangeArrowheads="1"/>
          </p:cNvSpPr>
          <p:nvPr/>
        </p:nvSpPr>
        <p:spPr bwMode="auto">
          <a:xfrm>
            <a:off x="695325" y="5490939"/>
            <a:ext cx="1233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9278" name="Line 107"/>
          <p:cNvSpPr>
            <a:spLocks noChangeShapeType="1"/>
          </p:cNvSpPr>
          <p:nvPr/>
        </p:nvSpPr>
        <p:spPr bwMode="auto">
          <a:xfrm>
            <a:off x="4708525" y="32335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9" name="Line 108"/>
          <p:cNvSpPr>
            <a:spLocks noChangeShapeType="1"/>
          </p:cNvSpPr>
          <p:nvPr/>
        </p:nvSpPr>
        <p:spPr bwMode="auto">
          <a:xfrm>
            <a:off x="4708525" y="32970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0" name="Line 109"/>
          <p:cNvSpPr>
            <a:spLocks noChangeShapeType="1"/>
          </p:cNvSpPr>
          <p:nvPr/>
        </p:nvSpPr>
        <p:spPr bwMode="auto">
          <a:xfrm>
            <a:off x="4708525" y="33605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81" name="Group 110"/>
          <p:cNvGrpSpPr>
            <a:grpSpLocks/>
          </p:cNvGrpSpPr>
          <p:nvPr/>
        </p:nvGrpSpPr>
        <p:grpSpPr bwMode="auto">
          <a:xfrm>
            <a:off x="4708525" y="4986114"/>
            <a:ext cx="736600" cy="317500"/>
            <a:chOff x="3022" y="3216"/>
            <a:chExt cx="464" cy="200"/>
          </a:xfrm>
        </p:grpSpPr>
        <p:sp>
          <p:nvSpPr>
            <p:cNvPr id="9304" name="Line 111"/>
            <p:cNvSpPr>
              <a:spLocks noChangeShapeType="1"/>
            </p:cNvSpPr>
            <p:nvPr/>
          </p:nvSpPr>
          <p:spPr bwMode="auto">
            <a:xfrm>
              <a:off x="3022" y="3216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5" name="Line 112"/>
            <p:cNvSpPr>
              <a:spLocks noChangeShapeType="1"/>
            </p:cNvSpPr>
            <p:nvPr/>
          </p:nvSpPr>
          <p:spPr bwMode="auto">
            <a:xfrm>
              <a:off x="3022" y="3256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6" name="Line 113"/>
            <p:cNvSpPr>
              <a:spLocks noChangeShapeType="1"/>
            </p:cNvSpPr>
            <p:nvPr/>
          </p:nvSpPr>
          <p:spPr bwMode="auto">
            <a:xfrm>
              <a:off x="3022" y="3296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7" name="Line 114"/>
            <p:cNvSpPr>
              <a:spLocks noChangeShapeType="1"/>
            </p:cNvSpPr>
            <p:nvPr/>
          </p:nvSpPr>
          <p:spPr bwMode="auto">
            <a:xfrm>
              <a:off x="3022" y="3336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8" name="Line 115"/>
            <p:cNvSpPr>
              <a:spLocks noChangeShapeType="1"/>
            </p:cNvSpPr>
            <p:nvPr/>
          </p:nvSpPr>
          <p:spPr bwMode="auto">
            <a:xfrm>
              <a:off x="3022" y="3376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9" name="Line 116"/>
            <p:cNvSpPr>
              <a:spLocks noChangeShapeType="1"/>
            </p:cNvSpPr>
            <p:nvPr/>
          </p:nvSpPr>
          <p:spPr bwMode="auto">
            <a:xfrm>
              <a:off x="3022" y="3416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82" name="Line 117"/>
          <p:cNvSpPr>
            <a:spLocks noChangeShapeType="1"/>
          </p:cNvSpPr>
          <p:nvPr/>
        </p:nvSpPr>
        <p:spPr bwMode="auto">
          <a:xfrm>
            <a:off x="7921625" y="3855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3" name="Line 118"/>
          <p:cNvSpPr>
            <a:spLocks noChangeShapeType="1"/>
          </p:cNvSpPr>
          <p:nvPr/>
        </p:nvSpPr>
        <p:spPr bwMode="auto">
          <a:xfrm>
            <a:off x="7921625" y="3919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4" name="Line 119"/>
          <p:cNvSpPr>
            <a:spLocks noChangeShapeType="1"/>
          </p:cNvSpPr>
          <p:nvPr/>
        </p:nvSpPr>
        <p:spPr bwMode="auto">
          <a:xfrm>
            <a:off x="7921625" y="3982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5" name="Line 120"/>
          <p:cNvSpPr>
            <a:spLocks noChangeShapeType="1"/>
          </p:cNvSpPr>
          <p:nvPr/>
        </p:nvSpPr>
        <p:spPr bwMode="auto">
          <a:xfrm>
            <a:off x="7921625" y="4046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6" name="Line 121"/>
          <p:cNvSpPr>
            <a:spLocks noChangeShapeType="1"/>
          </p:cNvSpPr>
          <p:nvPr/>
        </p:nvSpPr>
        <p:spPr bwMode="auto">
          <a:xfrm>
            <a:off x="7921625" y="4109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7" name="Line 122"/>
          <p:cNvSpPr>
            <a:spLocks noChangeShapeType="1"/>
          </p:cNvSpPr>
          <p:nvPr/>
        </p:nvSpPr>
        <p:spPr bwMode="auto">
          <a:xfrm>
            <a:off x="7921625" y="4109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8" name="Line 123"/>
          <p:cNvSpPr>
            <a:spLocks noChangeShapeType="1"/>
          </p:cNvSpPr>
          <p:nvPr/>
        </p:nvSpPr>
        <p:spPr bwMode="auto">
          <a:xfrm>
            <a:off x="7921625" y="4173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9" name="Line 124"/>
          <p:cNvSpPr>
            <a:spLocks noChangeShapeType="1"/>
          </p:cNvSpPr>
          <p:nvPr/>
        </p:nvSpPr>
        <p:spPr bwMode="auto">
          <a:xfrm>
            <a:off x="7921625" y="4236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139"/>
          <p:cNvGrpSpPr>
            <a:grpSpLocks/>
          </p:cNvGrpSpPr>
          <p:nvPr/>
        </p:nvGrpSpPr>
        <p:grpSpPr bwMode="auto">
          <a:xfrm>
            <a:off x="3048000" y="2966814"/>
            <a:ext cx="1524000" cy="685800"/>
            <a:chOff x="1920" y="2024"/>
            <a:chExt cx="960" cy="432"/>
          </a:xfrm>
        </p:grpSpPr>
        <p:sp>
          <p:nvSpPr>
            <p:cNvPr id="9301" name="AutoShape 125"/>
            <p:cNvSpPr>
              <a:spLocks/>
            </p:cNvSpPr>
            <p:nvPr/>
          </p:nvSpPr>
          <p:spPr bwMode="auto">
            <a:xfrm>
              <a:off x="2833" y="2064"/>
              <a:ext cx="47" cy="224"/>
            </a:xfrm>
            <a:prstGeom prst="leftBrace">
              <a:avLst>
                <a:gd name="adj1" fmla="val 39716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7758" name="Oval 126"/>
            <p:cNvSpPr>
              <a:spLocks noChangeArrowheads="1"/>
            </p:cNvSpPr>
            <p:nvPr/>
          </p:nvSpPr>
          <p:spPr bwMode="auto">
            <a:xfrm>
              <a:off x="1920" y="2024"/>
              <a:ext cx="680" cy="432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75000"/>
                </a:lnSpc>
                <a:defRPr/>
              </a:pPr>
              <a:r>
                <a:rPr lang="en-US" i="1">
                  <a:solidFill>
                    <a:schemeClr val="tx1"/>
                  </a:solidFill>
                  <a:latin typeface="Times" pitchFamily="18" charset="0"/>
                  <a:ea typeface="+mn-ea"/>
                </a:rPr>
                <a:t>save</a:t>
              </a:r>
              <a:br>
                <a:rPr lang="en-US" i="1">
                  <a:solidFill>
                    <a:schemeClr val="tx1"/>
                  </a:solidFill>
                  <a:latin typeface="Times" pitchFamily="18" charset="0"/>
                  <a:ea typeface="+mn-ea"/>
                </a:rPr>
              </a:br>
              <a:r>
                <a:rPr lang="en-US" i="1">
                  <a:solidFill>
                    <a:schemeClr val="tx1"/>
                  </a:solidFill>
                  <a:latin typeface="Times" pitchFamily="18" charset="0"/>
                  <a:ea typeface="+mn-ea"/>
                </a:rPr>
                <a:t>state</a:t>
              </a:r>
            </a:p>
          </p:txBody>
        </p:sp>
        <p:sp>
          <p:nvSpPr>
            <p:cNvPr id="9303" name="Line 127"/>
            <p:cNvSpPr>
              <a:spLocks noChangeShapeType="1"/>
            </p:cNvSpPr>
            <p:nvPr/>
          </p:nvSpPr>
          <p:spPr bwMode="auto">
            <a:xfrm flipH="1">
              <a:off x="2592" y="2176"/>
              <a:ext cx="224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91" name="Text Box 131"/>
          <p:cNvSpPr txBox="1">
            <a:spLocks noChangeArrowheads="1"/>
          </p:cNvSpPr>
          <p:nvPr/>
        </p:nvSpPr>
        <p:spPr bwMode="auto">
          <a:xfrm>
            <a:off x="4606925" y="3322414"/>
            <a:ext cx="154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hlink"/>
                </a:solidFill>
                <a:latin typeface="Courier" charset="0"/>
              </a:rPr>
              <a:t>schedule()</a:t>
            </a:r>
            <a:endParaRPr lang="en-US" sz="1800" b="1">
              <a:solidFill>
                <a:schemeClr val="hlink"/>
              </a:solidFill>
            </a:endParaRPr>
          </a:p>
        </p:txBody>
      </p:sp>
      <p:grpSp>
        <p:nvGrpSpPr>
          <p:cNvPr id="11" name="Group 142"/>
          <p:cNvGrpSpPr>
            <a:grpSpLocks/>
          </p:cNvGrpSpPr>
          <p:nvPr/>
        </p:nvGrpSpPr>
        <p:grpSpPr bwMode="auto">
          <a:xfrm>
            <a:off x="5640388" y="4998814"/>
            <a:ext cx="1319212" cy="1079500"/>
            <a:chOff x="3553" y="3304"/>
            <a:chExt cx="831" cy="680"/>
          </a:xfrm>
        </p:grpSpPr>
        <p:sp>
          <p:nvSpPr>
            <p:cNvPr id="9298" name="AutoShape 129"/>
            <p:cNvSpPr>
              <a:spLocks/>
            </p:cNvSpPr>
            <p:nvPr/>
          </p:nvSpPr>
          <p:spPr bwMode="auto">
            <a:xfrm flipH="1">
              <a:off x="3553" y="3304"/>
              <a:ext cx="47" cy="224"/>
            </a:xfrm>
            <a:prstGeom prst="leftBrace">
              <a:avLst>
                <a:gd name="adj1" fmla="val 39716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9" name="Line 130"/>
            <p:cNvSpPr>
              <a:spLocks noChangeShapeType="1"/>
            </p:cNvSpPr>
            <p:nvPr/>
          </p:nvSpPr>
          <p:spPr bwMode="auto">
            <a:xfrm flipH="1" flipV="1">
              <a:off x="3608" y="3424"/>
              <a:ext cx="328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7760" name="Oval 128"/>
            <p:cNvSpPr>
              <a:spLocks noChangeArrowheads="1"/>
            </p:cNvSpPr>
            <p:nvPr/>
          </p:nvSpPr>
          <p:spPr bwMode="auto">
            <a:xfrm>
              <a:off x="3704" y="3552"/>
              <a:ext cx="680" cy="432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75000"/>
                </a:lnSpc>
                <a:defRPr/>
              </a:pPr>
              <a:r>
                <a:rPr lang="en-US" i="1">
                  <a:solidFill>
                    <a:schemeClr val="tx1"/>
                  </a:solidFill>
                  <a:latin typeface="Times" pitchFamily="18" charset="0"/>
                  <a:ea typeface="+mn-ea"/>
                </a:rPr>
                <a:t>restore</a:t>
              </a:r>
              <a:br>
                <a:rPr lang="en-US" i="1">
                  <a:solidFill>
                    <a:schemeClr val="tx1"/>
                  </a:solidFill>
                  <a:latin typeface="Times" pitchFamily="18" charset="0"/>
                  <a:ea typeface="+mn-ea"/>
                </a:rPr>
              </a:br>
              <a:r>
                <a:rPr lang="en-US" i="1">
                  <a:solidFill>
                    <a:schemeClr val="tx1"/>
                  </a:solidFill>
                  <a:latin typeface="Times" pitchFamily="18" charset="0"/>
                  <a:ea typeface="+mn-ea"/>
                </a:rPr>
                <a:t>state</a:t>
              </a:r>
            </a:p>
          </p:txBody>
        </p:sp>
      </p:grpSp>
      <p:sp>
        <p:nvSpPr>
          <p:cNvPr id="9293" name="Line 136"/>
          <p:cNvSpPr>
            <a:spLocks noChangeShapeType="1"/>
          </p:cNvSpPr>
          <p:nvPr/>
        </p:nvSpPr>
        <p:spPr bwMode="auto">
          <a:xfrm>
            <a:off x="7921625" y="2966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94" name="Line 137"/>
          <p:cNvSpPr>
            <a:spLocks noChangeShapeType="1"/>
          </p:cNvSpPr>
          <p:nvPr/>
        </p:nvSpPr>
        <p:spPr bwMode="auto">
          <a:xfrm>
            <a:off x="7921625" y="3030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" name="Group 144"/>
          <p:cNvGrpSpPr>
            <a:grpSpLocks/>
          </p:cNvGrpSpPr>
          <p:nvPr/>
        </p:nvGrpSpPr>
        <p:grpSpPr bwMode="auto">
          <a:xfrm>
            <a:off x="5702300" y="5011514"/>
            <a:ext cx="2444750" cy="685800"/>
            <a:chOff x="3592" y="3312"/>
            <a:chExt cx="1540" cy="432"/>
          </a:xfrm>
        </p:grpSpPr>
        <p:sp>
          <p:nvSpPr>
            <p:cNvPr id="197772" name="Oval 140"/>
            <p:cNvSpPr>
              <a:spLocks noChangeArrowheads="1"/>
            </p:cNvSpPr>
            <p:nvPr/>
          </p:nvSpPr>
          <p:spPr bwMode="auto">
            <a:xfrm>
              <a:off x="4452" y="3312"/>
              <a:ext cx="680" cy="432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75000"/>
                </a:lnSpc>
                <a:defRPr/>
              </a:pPr>
              <a:r>
                <a:rPr lang="en-US" i="1">
                  <a:solidFill>
                    <a:schemeClr val="tx1"/>
                  </a:solidFill>
                  <a:latin typeface="Times" pitchFamily="18" charset="0"/>
                  <a:ea typeface="+mn-ea"/>
                </a:rPr>
                <a:t>save</a:t>
              </a:r>
            </a:p>
            <a:p>
              <a:pPr algn="ctr">
                <a:lnSpc>
                  <a:spcPct val="75000"/>
                </a:lnSpc>
                <a:defRPr/>
              </a:pPr>
              <a:r>
                <a:rPr lang="en-US" i="1">
                  <a:solidFill>
                    <a:schemeClr val="tx1"/>
                  </a:solidFill>
                  <a:latin typeface="Times" pitchFamily="18" charset="0"/>
                  <a:ea typeface="+mn-ea"/>
                </a:rPr>
                <a:t>state</a:t>
              </a:r>
            </a:p>
          </p:txBody>
        </p:sp>
        <p:sp>
          <p:nvSpPr>
            <p:cNvPr id="9297" name="Line 141"/>
            <p:cNvSpPr>
              <a:spLocks noChangeShapeType="1"/>
            </p:cNvSpPr>
            <p:nvPr/>
          </p:nvSpPr>
          <p:spPr bwMode="auto">
            <a:xfrm flipH="1" flipV="1">
              <a:off x="3592" y="3424"/>
              <a:ext cx="856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Process contexts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198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PAnswers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212975"/>
            <a:ext cx="4114800" cy="4114800"/>
          </a:xfrm>
        </p:spPr>
        <p:txBody>
          <a:bodyPr/>
          <a:lstStyle/>
          <a:p>
            <a:pPr marL="457200" indent="-457200">
              <a:buFont typeface="Monotype Sorts" charset="0"/>
              <a:buAutoNum type="arabicPeriod"/>
            </a:pPr>
            <a:r>
              <a:rPr lang="en-US">
                <a:latin typeface="Arial" charset="0"/>
              </a:rPr>
              <a:t>Ready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>
                <a:latin typeface="Arial" charset="0"/>
              </a:rPr>
              <a:t>Running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>
                <a:latin typeface="Arial" charset="0"/>
              </a:rPr>
              <a:t>Blocked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>
                <a:latin typeface="Arial" charset="0"/>
              </a:rPr>
              <a:t>Zombie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>
                <a:latin typeface="Arial" charset="0"/>
              </a:rPr>
              <a:t>Exited</a:t>
            </a:r>
          </a:p>
        </p:txBody>
      </p:sp>
      <p:sp>
        <p:nvSpPr>
          <p:cNvPr id="2" name="Smiley Face 1"/>
          <p:cNvSpPr/>
          <p:nvPr/>
        </p:nvSpPr>
        <p:spPr bwMode="auto">
          <a:xfrm>
            <a:off x="2483444" y="3311733"/>
            <a:ext cx="432372" cy="405299"/>
          </a:xfrm>
          <a:prstGeom prst="smileyFac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When a process is waiting for I/O, what is its state?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96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CPU 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 of choosing which process to run next</a:t>
            </a:r>
          </a:p>
          <a:p>
            <a:pPr lvl="1"/>
            <a:r>
              <a:rPr lang="en-US" dirty="0"/>
              <a:t>And for how long until the next process runs</a:t>
            </a:r>
          </a:p>
          <a:p>
            <a:r>
              <a:rPr lang="en-US" dirty="0"/>
              <a:t>Why bother?</a:t>
            </a:r>
          </a:p>
          <a:p>
            <a:pPr lvl="1"/>
            <a:r>
              <a:rPr lang="en-US" dirty="0"/>
              <a:t>Improve performance: amortize context switching costs</a:t>
            </a:r>
          </a:p>
          <a:p>
            <a:pPr lvl="1"/>
            <a:r>
              <a:rPr lang="en-US" dirty="0"/>
              <a:t>Improve user experience: e.g., low latency keystrokes</a:t>
            </a:r>
          </a:p>
          <a:p>
            <a:pPr lvl="1"/>
            <a:r>
              <a:rPr lang="en-US" dirty="0"/>
              <a:t>Priorities: favor “important” work over background work</a:t>
            </a:r>
          </a:p>
          <a:p>
            <a:pPr lvl="1"/>
            <a:r>
              <a:rPr lang="en-US" dirty="0"/>
              <a:t>Fairness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We will cover techniques later 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419594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When does scheduling happen?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a process blocks</a:t>
            </a:r>
          </a:p>
          <a:p>
            <a:r>
              <a:rPr lang="en-US" dirty="0"/>
              <a:t>When a device interrupts the CPU to indicate an event occurred (possibly un-blocking a process)</a:t>
            </a:r>
          </a:p>
          <a:p>
            <a:r>
              <a:rPr lang="en-US" dirty="0"/>
              <a:t>When a process yields the CPU</a:t>
            </a:r>
          </a:p>
          <a:p>
            <a:endParaRPr lang="en-US" dirty="0"/>
          </a:p>
          <a:p>
            <a:r>
              <a:rPr lang="en-US" b="1" dirty="0"/>
              <a:t>Preemptive scheduling</a:t>
            </a:r>
            <a:r>
              <a:rPr lang="en-US" dirty="0"/>
              <a:t>: Setting a timer to interrupt the CPU after some time</a:t>
            </a:r>
          </a:p>
          <a:p>
            <a:pPr lvl="1"/>
            <a:r>
              <a:rPr lang="en-US" dirty="0"/>
              <a:t>Places an upper bound on how long a CPU-bound process can run without giving another process a turn</a:t>
            </a:r>
          </a:p>
          <a:p>
            <a:r>
              <a:rPr lang="en-US" b="1" dirty="0"/>
              <a:t>Non-preemptive scheduling</a:t>
            </a:r>
            <a:r>
              <a:rPr lang="en-US" dirty="0"/>
              <a:t>: Processes must explicitly yield the CPU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95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5095875"/>
          </a:xfrm>
          <a:noFill/>
        </p:spPr>
        <p:txBody>
          <a:bodyPr lIns="92075" tIns="46038" rIns="92075" bIns="46038">
            <a:normAutofit lnSpcReduction="10000"/>
          </a:bodyPr>
          <a:lstStyle/>
          <a:p>
            <a:r>
              <a:rPr lang="en-US" sz="2800" dirty="0">
                <a:latin typeface="Arial" charset="0"/>
              </a:rPr>
              <a:t>OS uses PCBs to represent a process</a:t>
            </a:r>
          </a:p>
          <a:p>
            <a:r>
              <a:rPr lang="en-US" dirty="0">
                <a:latin typeface="Arial" charset="0"/>
              </a:rPr>
              <a:t>Every resource is represented with a queue</a:t>
            </a:r>
            <a:endParaRPr lang="en-US" sz="2800" dirty="0">
              <a:latin typeface="Arial" charset="0"/>
            </a:endParaRPr>
          </a:p>
          <a:p>
            <a:r>
              <a:rPr lang="en-US" sz="2800" dirty="0">
                <a:latin typeface="Arial" charset="0"/>
              </a:rPr>
              <a:t>OS puts PCB on an appropriate queue.</a:t>
            </a:r>
          </a:p>
          <a:p>
            <a:pPr lvl="1"/>
            <a:r>
              <a:rPr lang="en-US" sz="2400" dirty="0">
                <a:latin typeface="Arial" charset="0"/>
              </a:rPr>
              <a:t>Ready to run queue.</a:t>
            </a:r>
          </a:p>
          <a:p>
            <a:pPr lvl="1"/>
            <a:r>
              <a:rPr lang="en-US" sz="2400" dirty="0">
                <a:latin typeface="Arial" charset="0"/>
              </a:rPr>
              <a:t>Blocked for IO queue (Queue per device).</a:t>
            </a:r>
          </a:p>
          <a:p>
            <a:pPr lvl="1"/>
            <a:r>
              <a:rPr lang="en-US" sz="2400" dirty="0">
                <a:latin typeface="Arial" charset="0"/>
              </a:rPr>
              <a:t>Zombie queue.</a:t>
            </a:r>
            <a:endParaRPr lang="en-US" sz="2400" dirty="0">
              <a:solidFill>
                <a:srgbClr val="000000"/>
              </a:solidFill>
              <a:latin typeface="Arial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Arial" charset="0"/>
              </a:rPr>
              <a:t>When CPU becomes available, choose from ready to run queue</a:t>
            </a:r>
          </a:p>
          <a:p>
            <a:r>
              <a:rPr lang="en-US" sz="2800" dirty="0">
                <a:solidFill>
                  <a:srgbClr val="000000"/>
                </a:solidFill>
                <a:latin typeface="Arial" charset="0"/>
              </a:rPr>
              <a:t>When an event occurs, remove waiting process from blocked queue, move to ready queue.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Scheduling processes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337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484784"/>
            <a:ext cx="7772400" cy="2182813"/>
          </a:xfrm>
          <a:noFill/>
        </p:spPr>
        <p:txBody>
          <a:bodyPr lIns="92075" tIns="46038" rIns="92075" bIns="46038"/>
          <a:lstStyle/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Consider a Web server: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get network message (URL) from client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fetch URL data from disk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compose response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send response</a:t>
            </a:r>
          </a:p>
          <a:p>
            <a:pPr>
              <a:buFont typeface="Monotype Sorts" charset="0"/>
              <a:buNone/>
            </a:pPr>
            <a:endParaRPr lang="en-US" sz="2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763688" y="3933056"/>
            <a:ext cx="6091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 dirty="0">
                <a:solidFill>
                  <a:srgbClr val="990000"/>
                </a:solidFill>
              </a:rPr>
              <a:t>How well does this web server perform?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63688" y="4437112"/>
            <a:ext cx="4708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 dirty="0">
                <a:solidFill>
                  <a:srgbClr val="990000"/>
                </a:solidFill>
              </a:rPr>
              <a:t>With many incoming requests?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763688" y="5013176"/>
            <a:ext cx="5249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 dirty="0">
                <a:solidFill>
                  <a:srgbClr val="990000"/>
                </a:solidFill>
              </a:rPr>
              <a:t>That access data all over the disk?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use multiple processes in one app?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A single process cannot overlap CPU and I/O</a:t>
            </a:r>
            <a:endParaRPr lang="en-US" sz="3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462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442963"/>
            <a:ext cx="7772400" cy="2778125"/>
          </a:xfrm>
          <a:noFill/>
        </p:spPr>
        <p:txBody>
          <a:bodyPr lIns="92075" tIns="46038" rIns="92075" bIns="46038"/>
          <a:lstStyle/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Consider a Web server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get network message (URL) from client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     create child process, send it URL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solidFill>
                  <a:srgbClr val="FF0000"/>
                </a:solidFill>
                <a:latin typeface="Arial" charset="0"/>
                <a:cs typeface="Arial" charset="0"/>
              </a:rPr>
              <a:t>                                                                 Child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                                                       fetch URL data from disk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                                                       compose response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                                                       send response</a:t>
            </a:r>
          </a:p>
          <a:p>
            <a:pPr>
              <a:buFont typeface="Monotype Sorts" charset="0"/>
              <a:buNone/>
            </a:pPr>
            <a:endParaRPr lang="en-US" sz="2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25475" y="4293096"/>
            <a:ext cx="8405813" cy="19442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Blip>
                <a:blip r:embed="rId4"/>
              </a:buBlip>
              <a:defRPr/>
            </a:pPr>
            <a:r>
              <a:rPr lang="en-US" sz="2400" kern="0" dirty="0">
                <a:latin typeface="Calibri (Body)"/>
                <a:cs typeface="Calibri (Body)"/>
              </a:rPr>
              <a:t>Now the child can block on I/O, parent keeps working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Blip>
                <a:blip r:embed="rId4"/>
              </a:buBlip>
              <a:defRPr/>
            </a:pPr>
            <a:r>
              <a:rPr lang="en-US" sz="2400" kern="0" dirty="0">
                <a:solidFill>
                  <a:schemeClr val="tx1"/>
                </a:solidFill>
                <a:latin typeface="Calibri (Body)"/>
                <a:ea typeface="+mn-ea"/>
                <a:cs typeface="Calibri (Body)"/>
              </a:rPr>
              <a:t>Different children can block on reading different files</a:t>
            </a:r>
          </a:p>
          <a:p>
            <a:pPr marL="342900" indent="-342900">
              <a:spcBef>
                <a:spcPct val="20000"/>
              </a:spcBef>
              <a:buClr>
                <a:srgbClr val="0066FF"/>
              </a:buClr>
              <a:buSzPct val="75000"/>
              <a:buFontTx/>
              <a:buBlip>
                <a:blip r:embed="rId4"/>
              </a:buBlip>
              <a:defRPr/>
            </a:pPr>
            <a:r>
              <a:rPr lang="en-US" sz="2400" kern="0" dirty="0">
                <a:solidFill>
                  <a:srgbClr val="000000"/>
                </a:solidFill>
                <a:latin typeface="Calibri (Body)"/>
                <a:ea typeface="+mn-ea"/>
                <a:cs typeface="Calibri (Body)"/>
              </a:rPr>
              <a:t>How does server know if child succeeded or failed?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use multiple processes in one app?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522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6200"/>
            <a:ext cx="8352928" cy="4940300"/>
          </a:xfrm>
          <a:noFill/>
        </p:spPr>
        <p:txBody>
          <a:bodyPr lIns="92075" tIns="46038" rIns="92075" bIns="46038"/>
          <a:lstStyle/>
          <a:p>
            <a:r>
              <a:rPr lang="en-US" sz="2000" dirty="0">
                <a:latin typeface="Calibri (Body)"/>
                <a:cs typeface="Calibri (Body)"/>
              </a:rPr>
              <a:t>After the program finishes execution, it calls </a:t>
            </a:r>
            <a:r>
              <a:rPr lang="en-US" sz="2000" i="1" dirty="0">
                <a:solidFill>
                  <a:srgbClr val="990000"/>
                </a:solidFill>
                <a:latin typeface="Calibri (Body)"/>
                <a:cs typeface="Calibri (Body)"/>
              </a:rPr>
              <a:t>exit</a:t>
            </a:r>
            <a:r>
              <a:rPr lang="en-US" sz="2000" dirty="0">
                <a:solidFill>
                  <a:srgbClr val="990000"/>
                </a:solidFill>
                <a:latin typeface="Calibri (Body)"/>
                <a:cs typeface="Calibri (Body)"/>
              </a:rPr>
              <a:t>()</a:t>
            </a:r>
          </a:p>
          <a:p>
            <a:r>
              <a:rPr lang="en-US" sz="2000" dirty="0">
                <a:latin typeface="Calibri (Body)"/>
                <a:cs typeface="Calibri (Body)"/>
              </a:rPr>
              <a:t>This system call: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takes the </a:t>
            </a:r>
            <a:r>
              <a:rPr lang="ja-JP" altLang="en-US" sz="1800" dirty="0">
                <a:latin typeface="Calibri (Body)"/>
                <a:cs typeface="Calibri (Body)"/>
              </a:rPr>
              <a:t>“</a:t>
            </a:r>
            <a:r>
              <a:rPr lang="en-US" sz="1800" dirty="0">
                <a:latin typeface="Calibri (Body)"/>
                <a:cs typeface="Calibri (Body)"/>
              </a:rPr>
              <a:t>result</a:t>
            </a:r>
            <a:r>
              <a:rPr lang="ja-JP" altLang="en-US" sz="1800" dirty="0">
                <a:latin typeface="Calibri (Body)"/>
                <a:cs typeface="Calibri (Body)"/>
              </a:rPr>
              <a:t>”</a:t>
            </a:r>
            <a:r>
              <a:rPr lang="en-US" sz="1800" dirty="0">
                <a:latin typeface="Calibri (Body)"/>
                <a:cs typeface="Calibri (Body)"/>
              </a:rPr>
              <a:t> of the program as an argument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closes all open files, connections, etc.</a:t>
            </a:r>
          </a:p>
          <a:p>
            <a:pPr lvl="1"/>
            <a:r>
              <a:rPr lang="en-US" sz="1800" dirty="0" err="1">
                <a:latin typeface="Calibri (Body)"/>
                <a:cs typeface="Calibri (Body)"/>
              </a:rPr>
              <a:t>deallocates</a:t>
            </a:r>
            <a:r>
              <a:rPr lang="en-US" sz="1800" dirty="0">
                <a:latin typeface="Calibri (Body)"/>
                <a:cs typeface="Calibri (Body)"/>
              </a:rPr>
              <a:t> memory</a:t>
            </a:r>
          </a:p>
          <a:p>
            <a:pPr lvl="1"/>
            <a:r>
              <a:rPr lang="en-US" sz="1800" dirty="0" err="1">
                <a:latin typeface="Calibri (Body)"/>
                <a:cs typeface="Calibri (Body)"/>
              </a:rPr>
              <a:t>deallocates</a:t>
            </a:r>
            <a:r>
              <a:rPr lang="en-US" sz="1800" dirty="0">
                <a:latin typeface="Calibri (Body)"/>
                <a:cs typeface="Calibri (Body)"/>
              </a:rPr>
              <a:t> most of the OS structures supporting the process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checks if parent is alive:</a:t>
            </a:r>
          </a:p>
          <a:p>
            <a:pPr lvl="2">
              <a:buFont typeface="Wingdings" charset="0"/>
              <a:buChar char="v"/>
            </a:pPr>
            <a:r>
              <a:rPr lang="en-US" sz="1600" dirty="0">
                <a:latin typeface="Calibri (Body)"/>
                <a:cs typeface="Calibri (Body)"/>
              </a:rPr>
              <a:t>If so, it holds the result value until parent requests it; in this case, process does not really die, but it enters the </a:t>
            </a:r>
            <a:r>
              <a:rPr lang="en-US" sz="1600" dirty="0">
                <a:solidFill>
                  <a:srgbClr val="990000"/>
                </a:solidFill>
                <a:latin typeface="Calibri (Body)"/>
                <a:cs typeface="Calibri (Body)"/>
              </a:rPr>
              <a:t>zombie/defunct</a:t>
            </a:r>
            <a:r>
              <a:rPr lang="en-US" sz="1600" dirty="0">
                <a:solidFill>
                  <a:srgbClr val="FF3300"/>
                </a:solidFill>
                <a:latin typeface="Calibri (Body)"/>
                <a:cs typeface="Calibri (Body)"/>
              </a:rPr>
              <a:t> </a:t>
            </a:r>
            <a:r>
              <a:rPr lang="en-US" sz="1600" dirty="0">
                <a:latin typeface="Calibri (Body)"/>
                <a:cs typeface="Calibri (Body)"/>
              </a:rPr>
              <a:t>state</a:t>
            </a:r>
          </a:p>
          <a:p>
            <a:pPr lvl="2">
              <a:buFont typeface="Wingdings" charset="0"/>
              <a:buChar char="v"/>
            </a:pPr>
            <a:r>
              <a:rPr lang="en-US" sz="1600" dirty="0">
                <a:latin typeface="Calibri (Body)"/>
                <a:cs typeface="Calibri (Body)"/>
              </a:rPr>
              <a:t>If not, it </a:t>
            </a:r>
            <a:r>
              <a:rPr lang="en-US" sz="1600" dirty="0" err="1">
                <a:latin typeface="Calibri (Body)"/>
                <a:cs typeface="Calibri (Body)"/>
              </a:rPr>
              <a:t>deallocates</a:t>
            </a:r>
            <a:r>
              <a:rPr lang="en-US" sz="1600" dirty="0">
                <a:latin typeface="Calibri (Body)"/>
                <a:cs typeface="Calibri (Body)"/>
              </a:rPr>
              <a:t> all data structures, the process is dead</a:t>
            </a:r>
          </a:p>
          <a:p>
            <a:r>
              <a:rPr lang="en-US" sz="2000" dirty="0">
                <a:latin typeface="Calibri (Body)"/>
                <a:cs typeface="Calibri (Body)"/>
              </a:rPr>
              <a:t>Process termination is the ultimate garbage collection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Orderly termination: exit()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Web server ex: Child uses exit code for success/failure</a:t>
            </a:r>
            <a:endParaRPr lang="en-US" sz="3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904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67744" y="1628800"/>
            <a:ext cx="1440160" cy="1800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App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a process?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2-</a:t>
            </a:r>
            <a:fld id="{0AAB8DE9-09AD-E842-9122-8F78E508B8B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19672" y="5229200"/>
            <a:ext cx="5832648" cy="7920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Hardware</a:t>
            </a:r>
          </a:p>
        </p:txBody>
      </p:sp>
      <p:sp>
        <p:nvSpPr>
          <p:cNvPr id="6" name="Rectangle 5"/>
          <p:cNvSpPr/>
          <p:nvPr/>
        </p:nvSpPr>
        <p:spPr>
          <a:xfrm>
            <a:off x="2339752" y="2996952"/>
            <a:ext cx="1296144" cy="36004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Libraries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19672" y="3645024"/>
            <a:ext cx="5832648" cy="144016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Kernel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9632" y="3573016"/>
            <a:ext cx="6984776" cy="0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524328" y="3039343"/>
            <a:ext cx="8386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55185" y="3534107"/>
            <a:ext cx="11212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Super-</a:t>
            </a:r>
            <a:br>
              <a:rPr lang="en-US" dirty="0"/>
            </a:br>
            <a:r>
              <a:rPr lang="en-US" dirty="0"/>
              <a:t>visor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51920" y="1628800"/>
            <a:ext cx="1440160" cy="1800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App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923928" y="2996952"/>
            <a:ext cx="1296144" cy="36004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Libraries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436096" y="1628800"/>
            <a:ext cx="1440160" cy="1800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Daemon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508104" y="2996952"/>
            <a:ext cx="1296144" cy="36004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Libraries</a:t>
            </a:r>
          </a:p>
        </p:txBody>
      </p:sp>
      <p:sp>
        <p:nvSpPr>
          <p:cNvPr id="8" name="Rectangle 7"/>
          <p:cNvSpPr/>
          <p:nvPr/>
        </p:nvSpPr>
        <p:spPr>
          <a:xfrm>
            <a:off x="1907704" y="3717032"/>
            <a:ext cx="5472608" cy="36004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System Call Table (350—1200)</a:t>
            </a:r>
          </a:p>
        </p:txBody>
      </p:sp>
      <p:sp>
        <p:nvSpPr>
          <p:cNvPr id="3" name="Rounded Rectangular Callout 2"/>
          <p:cNvSpPr/>
          <p:nvPr/>
        </p:nvSpPr>
        <p:spPr>
          <a:xfrm>
            <a:off x="323528" y="1340768"/>
            <a:ext cx="1728192" cy="1296144"/>
          </a:xfrm>
          <a:prstGeom prst="wedgeRoundRectCallout">
            <a:avLst>
              <a:gd name="adj1" fmla="val 63433"/>
              <a:gd name="adj2" fmla="val 3872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Intuitively, one of these</a:t>
            </a:r>
          </a:p>
        </p:txBody>
      </p:sp>
    </p:spTree>
    <p:extLst>
      <p:ext uri="{BB962C8B-B14F-4D97-AF65-F5344CB8AC3E}">
        <p14:creationId xmlns:p14="http://schemas.microsoft.com/office/powerpoint/2010/main" val="6937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z="2000" dirty="0">
                <a:latin typeface="Calibri (Body)"/>
                <a:cs typeface="Calibri (Body)"/>
              </a:rPr>
              <a:t>Child returns a value to parent via exit()</a:t>
            </a:r>
          </a:p>
          <a:p>
            <a:r>
              <a:rPr lang="en-US" sz="2000" dirty="0">
                <a:latin typeface="Calibri (Body)"/>
                <a:cs typeface="Calibri (Body)"/>
              </a:rPr>
              <a:t>The parent receives this value with wait()</a:t>
            </a:r>
          </a:p>
          <a:p>
            <a:endParaRPr lang="en-US" sz="1800" dirty="0">
              <a:latin typeface="Calibri (Body)"/>
              <a:cs typeface="Calibri (Body)"/>
            </a:endParaRPr>
          </a:p>
          <a:p>
            <a:r>
              <a:rPr lang="en-US" sz="2000" dirty="0">
                <a:latin typeface="Calibri (Body)"/>
                <a:cs typeface="Calibri (Body)"/>
              </a:rPr>
              <a:t>Specifically, wait(): 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Blocks the parent until child finishes (need a wait queue)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When a child calls exit(), the OS unblocks the parent and returns the value passed by exit() as a result of the wait() call (along with the </a:t>
            </a:r>
            <a:r>
              <a:rPr lang="en-US" sz="1800" dirty="0" err="1">
                <a:latin typeface="Calibri (Body)"/>
                <a:cs typeface="Calibri (Body)"/>
              </a:rPr>
              <a:t>pid</a:t>
            </a:r>
            <a:r>
              <a:rPr lang="en-US" sz="1800" dirty="0">
                <a:latin typeface="Calibri (Body)"/>
                <a:cs typeface="Calibri (Body)"/>
              </a:rPr>
              <a:t> of the child)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If there are no children alive, wait() returns immediately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wait() system call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841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Zombies!!!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0020" y="4489276"/>
            <a:ext cx="3492500" cy="232410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/>
          <a:lstStyle/>
          <a:p>
            <a:r>
              <a:rPr lang="en-US" dirty="0"/>
              <a:t>A parent can wait indefinitely to call wait()</a:t>
            </a:r>
          </a:p>
          <a:p>
            <a:r>
              <a:rPr lang="en-US" dirty="0"/>
              <a:t>The OS to store the exit code for a finished child until the parent calls wait()</a:t>
            </a:r>
          </a:p>
          <a:p>
            <a:r>
              <a:rPr lang="en-US" dirty="0"/>
              <a:t>Hack: Keep PCB for dead processes around until:</a:t>
            </a:r>
          </a:p>
          <a:p>
            <a:pPr lvl="1"/>
            <a:r>
              <a:rPr lang="en-US" dirty="0"/>
              <a:t>Parent calls wait(), or</a:t>
            </a:r>
          </a:p>
          <a:p>
            <a:pPr lvl="1"/>
            <a:r>
              <a:rPr lang="en-US" dirty="0"/>
              <a:t>Parent exit()s (don’t need to wait() on grandkids)</a:t>
            </a:r>
          </a:p>
          <a:p>
            <a:r>
              <a:rPr lang="en-US" dirty="0"/>
              <a:t>And that is a zombie (done state)</a:t>
            </a:r>
          </a:p>
          <a:p>
            <a:pPr lvl="1"/>
            <a:r>
              <a:rPr lang="en-US" dirty="0"/>
              <a:t>Will not be scheduled again</a:t>
            </a:r>
          </a:p>
        </p:txBody>
      </p:sp>
    </p:spTree>
    <p:extLst>
      <p:ext uri="{BB962C8B-B14F-4D97-AF65-F5344CB8AC3E}">
        <p14:creationId xmlns:p14="http://schemas.microsoft.com/office/powerpoint/2010/main" val="205828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do processes come from? (</a:t>
            </a:r>
            <a:r>
              <a:rPr lang="en-US" dirty="0" err="1"/>
              <a:t>redux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Parent/child model</a:t>
            </a:r>
          </a:p>
          <a:p>
            <a:r>
              <a:rPr lang="en-US" dirty="0"/>
              <a:t>An existing program has to spawn a new one</a:t>
            </a:r>
          </a:p>
          <a:p>
            <a:pPr lvl="1"/>
            <a:r>
              <a:rPr lang="en-US" dirty="0"/>
              <a:t>Most </a:t>
            </a:r>
            <a:r>
              <a:rPr lang="en-US" dirty="0" err="1"/>
              <a:t>OSes</a:t>
            </a:r>
            <a:r>
              <a:rPr lang="en-US" dirty="0"/>
              <a:t> have a special ‘</a:t>
            </a:r>
            <a:r>
              <a:rPr lang="en-US" dirty="0" err="1"/>
              <a:t>init</a:t>
            </a:r>
            <a:r>
              <a:rPr lang="en-US" dirty="0"/>
              <a:t>’ program that launches system services, logon daemons, etc.</a:t>
            </a:r>
          </a:p>
          <a:p>
            <a:pPr lvl="1"/>
            <a:r>
              <a:rPr lang="en-US" dirty="0"/>
              <a:t>When you log in (via a terminal or </a:t>
            </a:r>
            <a:r>
              <a:rPr lang="en-US" dirty="0" err="1"/>
              <a:t>ssh</a:t>
            </a:r>
            <a:r>
              <a:rPr lang="en-US" dirty="0"/>
              <a:t>), the login program spawns your shell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40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Approach 1: Windows </a:t>
            </a:r>
            <a:r>
              <a:rPr lang="en-US" dirty="0" err="1"/>
              <a:t>CreateProcess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Windows, when you create a new process, you specify the program</a:t>
            </a:r>
          </a:p>
          <a:p>
            <a:pPr lvl="1"/>
            <a:r>
              <a:rPr lang="en-US" dirty="0"/>
              <a:t>And can optionally allow the child to inherit some resources (e.g., an open file handle)</a:t>
            </a:r>
          </a:p>
        </p:txBody>
      </p:sp>
    </p:spTree>
    <p:extLst>
      <p:ext uri="{BB962C8B-B14F-4D97-AF65-F5344CB8AC3E}">
        <p14:creationId xmlns:p14="http://schemas.microsoft.com/office/powerpoint/2010/main" val="155701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Approach 2: Unix fork/exec()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Unix, a parent makes a </a:t>
            </a:r>
            <a:r>
              <a:rPr lang="en-US" b="1" i="1" u="sng" dirty="0"/>
              <a:t>copy</a:t>
            </a:r>
            <a:r>
              <a:rPr lang="en-US" dirty="0"/>
              <a:t> of itself using fork()</a:t>
            </a:r>
          </a:p>
          <a:p>
            <a:pPr lvl="1"/>
            <a:r>
              <a:rPr lang="en-US" dirty="0"/>
              <a:t>Child inherits everything, runs same program</a:t>
            </a:r>
          </a:p>
          <a:p>
            <a:pPr lvl="1"/>
            <a:r>
              <a:rPr lang="en-US" dirty="0"/>
              <a:t>Only difference is the return value from fork()</a:t>
            </a:r>
          </a:p>
          <a:p>
            <a:pPr lvl="2"/>
            <a:r>
              <a:rPr lang="en-US" dirty="0"/>
              <a:t>Child gets 0; parent gets child </a:t>
            </a:r>
            <a:r>
              <a:rPr lang="en-US" dirty="0" err="1"/>
              <a:t>pid</a:t>
            </a:r>
            <a:endParaRPr lang="en-US" dirty="0"/>
          </a:p>
          <a:p>
            <a:r>
              <a:rPr lang="en-US" dirty="0"/>
              <a:t>A separate exec() system call loads a new program</a:t>
            </a:r>
          </a:p>
          <a:p>
            <a:pPr lvl="1"/>
            <a:r>
              <a:rPr lang="en-US" dirty="0"/>
              <a:t>Like getting a brain transplant</a:t>
            </a:r>
          </a:p>
          <a:p>
            <a:endParaRPr lang="en-US" dirty="0"/>
          </a:p>
          <a:p>
            <a:r>
              <a:rPr lang="en-US" dirty="0"/>
              <a:t>Some programs, like our web server example, fork() clones (without calling exec()).</a:t>
            </a:r>
          </a:p>
          <a:p>
            <a:pPr lvl="1"/>
            <a:r>
              <a:rPr lang="en-US" dirty="0"/>
              <a:t>Common case is probably </a:t>
            </a:r>
            <a:r>
              <a:rPr lang="en-US" dirty="0" err="1"/>
              <a:t>fork+exec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09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73584"/>
            <a:ext cx="8208912" cy="5511800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The exec() call allows a process to </a:t>
            </a:r>
            <a:r>
              <a:rPr lang="ja-JP" altLang="en-US" dirty="0">
                <a:latin typeface="Arial" charset="0"/>
              </a:rPr>
              <a:t>“</a:t>
            </a:r>
            <a:r>
              <a:rPr lang="en-US" dirty="0">
                <a:latin typeface="Arial" charset="0"/>
              </a:rPr>
              <a:t>load</a:t>
            </a:r>
            <a:r>
              <a:rPr lang="ja-JP" altLang="en-US" dirty="0">
                <a:latin typeface="Arial" charset="0"/>
              </a:rPr>
              <a:t>”</a:t>
            </a:r>
            <a:r>
              <a:rPr lang="en-US" dirty="0">
                <a:latin typeface="Arial" charset="0"/>
              </a:rPr>
              <a:t> a different program and start execution at main (actually _start).</a:t>
            </a:r>
          </a:p>
          <a:p>
            <a:pPr lvl="2">
              <a:lnSpc>
                <a:spcPct val="9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It allows a process to specify the number of arguments (</a:t>
            </a:r>
            <a:r>
              <a:rPr lang="en-US" dirty="0" err="1">
                <a:latin typeface="Arial" charset="0"/>
              </a:rPr>
              <a:t>argc</a:t>
            </a:r>
            <a:r>
              <a:rPr lang="en-US" dirty="0">
                <a:latin typeface="Arial" charset="0"/>
              </a:rPr>
              <a:t>) and the string argument array (</a:t>
            </a:r>
            <a:r>
              <a:rPr lang="en-US" dirty="0" err="1">
                <a:latin typeface="Arial" charset="0"/>
              </a:rPr>
              <a:t>argv</a:t>
            </a:r>
            <a:r>
              <a:rPr lang="en-US" dirty="0">
                <a:latin typeface="Arial" charset="0"/>
              </a:rPr>
              <a:t>).</a:t>
            </a:r>
          </a:p>
          <a:p>
            <a:pPr lvl="2">
              <a:lnSpc>
                <a:spcPct val="9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If the call is successful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it is the same process …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but it runs a different program !!</a:t>
            </a:r>
          </a:p>
          <a:p>
            <a:pPr lvl="2">
              <a:lnSpc>
                <a:spcPct val="9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Code, stack &amp; heap is overwritten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Sometimes memory mapped files are preserved.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Arial" charset="0"/>
              </a:rPr>
              <a:t>Exec does not return!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 loading: exec()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315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5200" y="1285875"/>
            <a:ext cx="7102475" cy="4884738"/>
          </a:xfrm>
          <a:noFill/>
        </p:spPr>
        <p:txBody>
          <a:bodyPr lIns="92075" tIns="46038" rIns="92075" bIns="46038"/>
          <a:lstStyle/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In the parent process: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main()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…</a:t>
            </a:r>
          </a:p>
          <a:p>
            <a:pPr>
              <a:buFont typeface="Monotype Sorts" charset="0"/>
              <a:buNone/>
            </a:pPr>
            <a:r>
              <a:rPr lang="en-US" sz="2000" dirty="0" err="1">
                <a:latin typeface="Arial" charset="0"/>
              </a:rPr>
              <a:t>int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rv</a:t>
            </a:r>
            <a:r>
              <a:rPr lang="en-US" sz="2000" dirty="0">
                <a:latin typeface="Arial" charset="0"/>
              </a:rPr>
              <a:t> =fork();		            	// create a child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if(0 == </a:t>
            </a:r>
            <a:r>
              <a:rPr lang="en-US" sz="2000" dirty="0" err="1">
                <a:latin typeface="Arial" charset="0"/>
              </a:rPr>
              <a:t>rv</a:t>
            </a:r>
            <a:r>
              <a:rPr lang="en-US" sz="2000" dirty="0">
                <a:latin typeface="Arial" charset="0"/>
              </a:rPr>
              <a:t>) 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{			// child continues here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solidFill>
                  <a:srgbClr val="990000"/>
                </a:solidFill>
                <a:latin typeface="Arial" charset="0"/>
              </a:rPr>
              <a:t>	</a:t>
            </a:r>
            <a:r>
              <a:rPr lang="en-US" sz="2000" dirty="0" err="1">
                <a:solidFill>
                  <a:srgbClr val="990000"/>
                </a:solidFill>
                <a:latin typeface="Arial" charset="0"/>
              </a:rPr>
              <a:t>exec_status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 = exec(</a:t>
            </a:r>
            <a:r>
              <a:rPr lang="ja-JP" altLang="en-US" sz="2000" dirty="0">
                <a:solidFill>
                  <a:srgbClr val="990000"/>
                </a:solidFill>
                <a:latin typeface="Arial" charset="0"/>
              </a:rPr>
              <a:t>“</a:t>
            </a:r>
            <a:r>
              <a:rPr lang="en-US" sz="2000" dirty="0" err="1">
                <a:solidFill>
                  <a:srgbClr val="990000"/>
                </a:solidFill>
                <a:latin typeface="Arial" charset="0"/>
              </a:rPr>
              <a:t>calc</a:t>
            </a:r>
            <a:r>
              <a:rPr lang="ja-JP" altLang="en-US" sz="2000" dirty="0">
                <a:solidFill>
                  <a:srgbClr val="990000"/>
                </a:solidFill>
                <a:latin typeface="Arial" charset="0"/>
              </a:rPr>
              <a:t>”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, </a:t>
            </a:r>
            <a:r>
              <a:rPr lang="en-US" sz="2000" dirty="0" err="1">
                <a:solidFill>
                  <a:srgbClr val="990000"/>
                </a:solidFill>
                <a:latin typeface="Arial" charset="0"/>
              </a:rPr>
              <a:t>argc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, argv0, argv1, …);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solidFill>
                  <a:srgbClr val="990000"/>
                </a:solidFill>
                <a:latin typeface="Arial" charset="0"/>
              </a:rPr>
              <a:t>     </a:t>
            </a:r>
            <a:r>
              <a:rPr lang="en-US" sz="2000" dirty="0" err="1">
                <a:solidFill>
                  <a:srgbClr val="990000"/>
                </a:solidFill>
                <a:latin typeface="Arial" charset="0"/>
              </a:rPr>
              <a:t>printf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(</a:t>
            </a:r>
            <a:r>
              <a:rPr lang="ja-JP" altLang="en-US" sz="2000" dirty="0">
                <a:solidFill>
                  <a:srgbClr val="990000"/>
                </a:solidFill>
                <a:latin typeface="Arial" charset="0"/>
              </a:rPr>
              <a:t>“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Something is horribly wrong\n</a:t>
            </a:r>
            <a:r>
              <a:rPr lang="ja-JP" altLang="en-US" sz="2000" dirty="0">
                <a:solidFill>
                  <a:srgbClr val="990000"/>
                </a:solidFill>
                <a:latin typeface="Arial" charset="0"/>
              </a:rPr>
              <a:t>”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);  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solidFill>
                  <a:srgbClr val="990000"/>
                </a:solidFill>
                <a:latin typeface="Arial" charset="0"/>
              </a:rPr>
              <a:t>	exit(</a:t>
            </a:r>
            <a:r>
              <a:rPr lang="en-US" sz="2000" dirty="0" err="1">
                <a:solidFill>
                  <a:srgbClr val="990000"/>
                </a:solidFill>
                <a:latin typeface="Arial" charset="0"/>
              </a:rPr>
              <a:t>exec_status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);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solidFill>
                  <a:srgbClr val="990000"/>
                </a:solidFill>
                <a:latin typeface="Arial" charset="0"/>
              </a:rPr>
              <a:t>} </a:t>
            </a:r>
            <a:r>
              <a:rPr lang="en-US" sz="2000" dirty="0">
                <a:latin typeface="Arial" charset="0"/>
              </a:rPr>
              <a:t>else {				// parent continues here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    </a:t>
            </a:r>
            <a:r>
              <a:rPr lang="en-US" sz="2000" dirty="0" err="1">
                <a:latin typeface="Arial" charset="0"/>
              </a:rPr>
              <a:t>printf</a:t>
            </a:r>
            <a:r>
              <a:rPr lang="en-US" sz="2000" dirty="0">
                <a:latin typeface="Arial" charset="0"/>
              </a:rPr>
              <a:t>(</a:t>
            </a:r>
            <a:r>
              <a:rPr lang="ja-JP" altLang="en-US" sz="2000" dirty="0" smtClean="0">
                <a:latin typeface="Arial" charset="0"/>
              </a:rPr>
              <a:t>“</a:t>
            </a:r>
            <a:r>
              <a:rPr lang="en-US" altLang="ja-JP" sz="2000" dirty="0" smtClean="0">
                <a:latin typeface="Arial" charset="0"/>
              </a:rPr>
              <a:t>Shall I be mother</a:t>
            </a:r>
            <a:r>
              <a:rPr lang="en-US" sz="2000" dirty="0" smtClean="0">
                <a:latin typeface="Arial" charset="0"/>
              </a:rPr>
              <a:t>?</a:t>
            </a:r>
            <a:r>
              <a:rPr lang="ja-JP" altLang="en-US" sz="2000" dirty="0">
                <a:latin typeface="Arial" charset="0"/>
              </a:rPr>
              <a:t>”</a:t>
            </a:r>
            <a:r>
              <a:rPr lang="en-US" sz="2000" dirty="0">
                <a:latin typeface="Arial" charset="0"/>
              </a:rPr>
              <a:t>);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    …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   </a:t>
            </a:r>
            <a:r>
              <a:rPr lang="en-US" sz="2000" dirty="0" err="1">
                <a:latin typeface="Arial" charset="0"/>
              </a:rPr>
              <a:t>child_status</a:t>
            </a:r>
            <a:r>
              <a:rPr lang="en-US" sz="2000" dirty="0">
                <a:latin typeface="Arial" charset="0"/>
              </a:rPr>
              <a:t> = wait(</a:t>
            </a:r>
            <a:r>
              <a:rPr lang="en-US" sz="2000" dirty="0" err="1">
                <a:latin typeface="Arial" charset="0"/>
              </a:rPr>
              <a:t>rv</a:t>
            </a:r>
            <a:r>
              <a:rPr lang="en-US" sz="2000" dirty="0">
                <a:latin typeface="Arial" charset="0"/>
              </a:rPr>
              <a:t>);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}</a:t>
            </a:r>
          </a:p>
        </p:txBody>
      </p:sp>
      <p:sp>
        <p:nvSpPr>
          <p:cNvPr id="2" name="Rounded Rectangular Callout 1"/>
          <p:cNvSpPr/>
          <p:nvPr/>
        </p:nvSpPr>
        <p:spPr bwMode="auto">
          <a:xfrm>
            <a:off x="6307692" y="3723606"/>
            <a:ext cx="2836308" cy="1226853"/>
          </a:xfrm>
          <a:prstGeom prst="wedgeRoundRectCallout">
            <a:avLst>
              <a:gd name="adj1" fmla="val -67892"/>
              <a:gd name="adj2" fmla="val -51585"/>
              <a:gd name="adj3" fmla="val 16667"/>
            </a:avLst>
          </a:prstGeom>
          <a:solidFill>
            <a:schemeClr val="tx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solidFill>
                  <a:schemeClr val="bg1"/>
                </a:solidFill>
                <a:latin typeface="Times" pitchFamily="18" charset="0"/>
              </a:rPr>
              <a:t>Exec should not return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fork() + exec() example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5593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50"/>
          <p:cNvSpPr txBox="1">
            <a:spLocks noChangeArrowheads="1"/>
          </p:cNvSpPr>
          <p:nvPr/>
        </p:nvSpPr>
        <p:spPr bwMode="auto">
          <a:xfrm>
            <a:off x="1060450" y="4427662"/>
            <a:ext cx="3695700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latin typeface="Arial Unicode MS" charset="0"/>
              </a:rPr>
              <a:t>pid = 127</a:t>
            </a:r>
          </a:p>
          <a:p>
            <a:r>
              <a:rPr lang="en-US">
                <a:latin typeface="Arial Unicode MS" charset="0"/>
              </a:rPr>
              <a:t>open files = </a:t>
            </a:r>
            <a:r>
              <a:rPr lang="ja-JP" altLang="en-US">
                <a:latin typeface="Arial Unicode MS" charset="0"/>
              </a:rPr>
              <a:t>“</a:t>
            </a:r>
            <a:r>
              <a:rPr lang="en-US">
                <a:latin typeface="Arial Unicode MS" charset="0"/>
              </a:rPr>
              <a:t>.history</a:t>
            </a:r>
            <a:r>
              <a:rPr lang="ja-JP" altLang="en-US">
                <a:latin typeface="Arial Unicode MS" charset="0"/>
              </a:rPr>
              <a:t>”</a:t>
            </a:r>
            <a:endParaRPr lang="en-US">
              <a:latin typeface="Arial Unicode MS" charset="0"/>
            </a:endParaRPr>
          </a:p>
          <a:p>
            <a:r>
              <a:rPr lang="en-US">
                <a:latin typeface="Arial Unicode MS" charset="0"/>
              </a:rPr>
              <a:t>last_cpu = 0</a:t>
            </a:r>
          </a:p>
        </p:txBody>
      </p:sp>
      <p:sp>
        <p:nvSpPr>
          <p:cNvPr id="318515" name="Text Box 51"/>
          <p:cNvSpPr txBox="1">
            <a:spLocks noChangeArrowheads="1"/>
          </p:cNvSpPr>
          <p:nvPr/>
        </p:nvSpPr>
        <p:spPr bwMode="auto">
          <a:xfrm>
            <a:off x="1054100" y="4427662"/>
            <a:ext cx="3695700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latin typeface="Arial Unicode MS" charset="0"/>
              </a:rPr>
              <a:t>pid = 128</a:t>
            </a:r>
          </a:p>
          <a:p>
            <a:r>
              <a:rPr lang="en-US">
                <a:latin typeface="Arial Unicode MS" charset="0"/>
              </a:rPr>
              <a:t>open files = </a:t>
            </a:r>
            <a:r>
              <a:rPr lang="ja-JP" altLang="en-US">
                <a:latin typeface="Arial Unicode MS" charset="0"/>
              </a:rPr>
              <a:t>“</a:t>
            </a:r>
            <a:r>
              <a:rPr lang="en-US">
                <a:latin typeface="Arial Unicode MS" charset="0"/>
              </a:rPr>
              <a:t>.history</a:t>
            </a:r>
            <a:r>
              <a:rPr lang="ja-JP" altLang="en-US">
                <a:latin typeface="Arial Unicode MS" charset="0"/>
              </a:rPr>
              <a:t>”</a:t>
            </a:r>
            <a:endParaRPr lang="en-US">
              <a:latin typeface="Arial Unicode MS" charset="0"/>
            </a:endParaRPr>
          </a:p>
          <a:p>
            <a:r>
              <a:rPr lang="en-US">
                <a:latin typeface="Arial Unicode MS" charset="0"/>
              </a:rPr>
              <a:t>last_cpu = 0</a:t>
            </a:r>
          </a:p>
        </p:txBody>
      </p:sp>
      <p:sp>
        <p:nvSpPr>
          <p:cNvPr id="318471" name="Text Box 7"/>
          <p:cNvSpPr txBox="1">
            <a:spLocks noChangeArrowheads="1"/>
          </p:cNvSpPr>
          <p:nvPr/>
        </p:nvSpPr>
        <p:spPr bwMode="auto">
          <a:xfrm>
            <a:off x="921934" y="1483171"/>
            <a:ext cx="3719513" cy="2308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 = fork();</a:t>
            </a:r>
          </a:p>
          <a:p>
            <a:r>
              <a:rPr lang="en-US" dirty="0">
                <a:latin typeface="Courier New" charset="0"/>
              </a:rPr>
              <a:t>if(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 == 0) {</a:t>
            </a:r>
          </a:p>
          <a:p>
            <a:r>
              <a:rPr lang="en-US" dirty="0">
                <a:latin typeface="Courier New" charset="0"/>
              </a:rPr>
              <a:t> 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close(</a:t>
            </a:r>
            <a:r>
              <a:rPr lang="ja-JP" altLang="en-US" dirty="0">
                <a:solidFill>
                  <a:srgbClr val="F50101"/>
                </a:solidFill>
                <a:latin typeface="Courier New" charset="0"/>
              </a:rPr>
              <a:t>“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.history</a:t>
            </a:r>
            <a:r>
              <a:rPr lang="ja-JP" altLang="en-US" dirty="0">
                <a:solidFill>
                  <a:srgbClr val="F50101"/>
                </a:solidFill>
                <a:latin typeface="Courier New" charset="0"/>
              </a:rPr>
              <a:t>”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</a:rPr>
              <a:t> exec(</a:t>
            </a:r>
            <a:r>
              <a:rPr lang="ja-JP" altLang="en-US" dirty="0">
                <a:latin typeface="Courier New" charset="0"/>
              </a:rPr>
              <a:t>“</a:t>
            </a:r>
            <a:r>
              <a:rPr lang="en-US" dirty="0">
                <a:latin typeface="Courier New" charset="0"/>
              </a:rPr>
              <a:t>/bin/</a:t>
            </a:r>
            <a:r>
              <a:rPr lang="en-US" dirty="0" err="1">
                <a:latin typeface="Courier New" charset="0"/>
              </a:rPr>
              <a:t>calc</a:t>
            </a:r>
            <a:r>
              <a:rPr lang="ja-JP" altLang="en-US" dirty="0">
                <a:latin typeface="Courier New" charset="0"/>
              </a:rPr>
              <a:t>”</a:t>
            </a:r>
            <a:r>
              <a:rPr lang="en-US" dirty="0">
                <a:latin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</a:rPr>
              <a:t>} else {</a:t>
            </a:r>
          </a:p>
          <a:p>
            <a:r>
              <a:rPr lang="en-US" dirty="0">
                <a:latin typeface="Courier New" charset="0"/>
              </a:rPr>
              <a:t> wait(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);</a:t>
            </a:r>
          </a:p>
        </p:txBody>
      </p:sp>
      <p:sp>
        <p:nvSpPr>
          <p:cNvPr id="318486" name="Text Box 22"/>
          <p:cNvSpPr txBox="1">
            <a:spLocks noChangeArrowheads="1"/>
          </p:cNvSpPr>
          <p:nvPr/>
        </p:nvSpPr>
        <p:spPr bwMode="auto">
          <a:xfrm>
            <a:off x="927056" y="1483172"/>
            <a:ext cx="3719513" cy="2308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 = fork();</a:t>
            </a:r>
          </a:p>
          <a:p>
            <a:r>
              <a:rPr lang="en-US" dirty="0">
                <a:latin typeface="Courier New" charset="0"/>
              </a:rPr>
              <a:t>if(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 == 0) {</a:t>
            </a:r>
          </a:p>
          <a:p>
            <a:r>
              <a:rPr lang="en-US" dirty="0">
                <a:latin typeface="Courier New" charset="0"/>
              </a:rPr>
              <a:t> close(</a:t>
            </a:r>
            <a:r>
              <a:rPr lang="ja-JP" altLang="en-US" dirty="0">
                <a:latin typeface="Courier New" charset="0"/>
              </a:rPr>
              <a:t>“</a:t>
            </a:r>
            <a:r>
              <a:rPr lang="en-US" dirty="0">
                <a:latin typeface="Courier New" charset="0"/>
              </a:rPr>
              <a:t>.history</a:t>
            </a:r>
            <a:r>
              <a:rPr lang="ja-JP" altLang="en-US" dirty="0">
                <a:latin typeface="Courier New" charset="0"/>
              </a:rPr>
              <a:t>”</a:t>
            </a:r>
            <a:r>
              <a:rPr lang="en-US" dirty="0">
                <a:latin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</a:rPr>
              <a:t> exec(</a:t>
            </a:r>
            <a:r>
              <a:rPr lang="ja-JP" altLang="en-US" dirty="0">
                <a:latin typeface="Courier New" charset="0"/>
              </a:rPr>
              <a:t>“</a:t>
            </a:r>
            <a:r>
              <a:rPr lang="en-US" dirty="0">
                <a:latin typeface="Courier New" charset="0"/>
              </a:rPr>
              <a:t>/bin/</a:t>
            </a:r>
            <a:r>
              <a:rPr lang="en-US" dirty="0" err="1">
                <a:latin typeface="Courier New" charset="0"/>
              </a:rPr>
              <a:t>calc</a:t>
            </a:r>
            <a:r>
              <a:rPr lang="ja-JP" altLang="en-US" dirty="0">
                <a:latin typeface="Courier New" charset="0"/>
              </a:rPr>
              <a:t>”</a:t>
            </a:r>
            <a:r>
              <a:rPr lang="en-US" dirty="0">
                <a:latin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</a:rPr>
              <a:t>} else {</a:t>
            </a:r>
          </a:p>
          <a:p>
            <a:r>
              <a:rPr lang="en-US" dirty="0">
                <a:latin typeface="Courier New" charset="0"/>
              </a:rPr>
              <a:t> 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wait(</a:t>
            </a:r>
            <a:r>
              <a:rPr lang="en-US" dirty="0" err="1">
                <a:solidFill>
                  <a:srgbClr val="F50101"/>
                </a:solidFill>
                <a:latin typeface="Courier New" charset="0"/>
              </a:rPr>
              <a:t>rv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);</a:t>
            </a:r>
          </a:p>
        </p:txBody>
      </p:sp>
      <p:sp>
        <p:nvSpPr>
          <p:cNvPr id="19463" name="Line 49"/>
          <p:cNvSpPr>
            <a:spLocks noChangeShapeType="1"/>
          </p:cNvSpPr>
          <p:nvPr/>
        </p:nvSpPr>
        <p:spPr bwMode="auto">
          <a:xfrm>
            <a:off x="273050" y="4243512"/>
            <a:ext cx="8743950" cy="95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Text Box 56"/>
          <p:cNvSpPr txBox="1">
            <a:spLocks noChangeArrowheads="1"/>
          </p:cNvSpPr>
          <p:nvPr/>
        </p:nvSpPr>
        <p:spPr bwMode="auto">
          <a:xfrm>
            <a:off x="2555776" y="5733256"/>
            <a:ext cx="46805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 dirty="0"/>
              <a:t>Process Control Blocks (PCBs)</a:t>
            </a:r>
          </a:p>
        </p:txBody>
      </p:sp>
      <p:sp>
        <p:nvSpPr>
          <p:cNvPr id="19466" name="Text Box 57"/>
          <p:cNvSpPr txBox="1">
            <a:spLocks noChangeArrowheads="1"/>
          </p:cNvSpPr>
          <p:nvPr/>
        </p:nvSpPr>
        <p:spPr bwMode="auto">
          <a:xfrm>
            <a:off x="22225" y="4227637"/>
            <a:ext cx="590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 dirty="0"/>
              <a:t>OS</a:t>
            </a:r>
          </a:p>
        </p:txBody>
      </p:sp>
      <p:sp>
        <p:nvSpPr>
          <p:cNvPr id="19467" name="Text Box 58"/>
          <p:cNvSpPr txBox="1">
            <a:spLocks noChangeArrowheads="1"/>
          </p:cNvSpPr>
          <p:nvPr/>
        </p:nvSpPr>
        <p:spPr bwMode="auto">
          <a:xfrm>
            <a:off x="55563" y="3719637"/>
            <a:ext cx="998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/>
              <a:t>USER</a:t>
            </a:r>
          </a:p>
        </p:txBody>
      </p:sp>
      <p:sp>
        <p:nvSpPr>
          <p:cNvPr id="318523" name="Text Box 59"/>
          <p:cNvSpPr txBox="1">
            <a:spLocks noChangeArrowheads="1"/>
          </p:cNvSpPr>
          <p:nvPr/>
        </p:nvSpPr>
        <p:spPr bwMode="auto">
          <a:xfrm>
            <a:off x="4980236" y="1473175"/>
            <a:ext cx="3719512" cy="2308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 = fork();</a:t>
            </a:r>
          </a:p>
          <a:p>
            <a:r>
              <a:rPr lang="en-US" dirty="0">
                <a:latin typeface="Courier New" charset="0"/>
              </a:rPr>
              <a:t>if(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 == 0) {</a:t>
            </a:r>
          </a:p>
          <a:p>
            <a:r>
              <a:rPr lang="en-US" dirty="0">
                <a:latin typeface="Courier New" charset="0"/>
              </a:rPr>
              <a:t> close(</a:t>
            </a:r>
            <a:r>
              <a:rPr lang="ja-JP" altLang="en-US" dirty="0">
                <a:latin typeface="Courier New" charset="0"/>
              </a:rPr>
              <a:t>“</a:t>
            </a:r>
            <a:r>
              <a:rPr lang="en-US" dirty="0">
                <a:latin typeface="Courier New" charset="0"/>
              </a:rPr>
              <a:t>.history</a:t>
            </a:r>
            <a:r>
              <a:rPr lang="ja-JP" altLang="en-US" dirty="0">
                <a:latin typeface="Courier New" charset="0"/>
              </a:rPr>
              <a:t>”</a:t>
            </a:r>
            <a:r>
              <a:rPr lang="en-US" dirty="0">
                <a:latin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</a:rPr>
              <a:t> 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exec(</a:t>
            </a:r>
            <a:r>
              <a:rPr lang="ja-JP" altLang="en-US" dirty="0">
                <a:solidFill>
                  <a:srgbClr val="F50101"/>
                </a:solidFill>
                <a:latin typeface="Courier New" charset="0"/>
              </a:rPr>
              <a:t>“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/bin/</a:t>
            </a:r>
            <a:r>
              <a:rPr lang="en-US" dirty="0" err="1">
                <a:solidFill>
                  <a:srgbClr val="F50101"/>
                </a:solidFill>
                <a:latin typeface="Courier New" charset="0"/>
              </a:rPr>
              <a:t>calc</a:t>
            </a:r>
            <a:r>
              <a:rPr lang="ja-JP" altLang="en-US" dirty="0">
                <a:solidFill>
                  <a:srgbClr val="F50101"/>
                </a:solidFill>
                <a:latin typeface="Courier New" charset="0"/>
              </a:rPr>
              <a:t>”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</a:rPr>
              <a:t>} else {</a:t>
            </a:r>
          </a:p>
          <a:p>
            <a:r>
              <a:rPr lang="en-US" dirty="0">
                <a:latin typeface="Courier New" charset="0"/>
              </a:rPr>
              <a:t> wait(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);</a:t>
            </a:r>
          </a:p>
        </p:txBody>
      </p:sp>
      <p:sp>
        <p:nvSpPr>
          <p:cNvPr id="318525" name="Text Box 61"/>
          <p:cNvSpPr txBox="1">
            <a:spLocks noChangeArrowheads="1"/>
          </p:cNvSpPr>
          <p:nvPr/>
        </p:nvSpPr>
        <p:spPr bwMode="auto">
          <a:xfrm>
            <a:off x="4982797" y="1473175"/>
            <a:ext cx="3719512" cy="19304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rvc_main</a:t>
            </a:r>
            <a:r>
              <a:rPr lang="en-US" dirty="0">
                <a:latin typeface="Courier New" charset="0"/>
              </a:rPr>
              <a:t>(){</a:t>
            </a:r>
          </a:p>
          <a:p>
            <a:r>
              <a:rPr lang="en-US" dirty="0">
                <a:latin typeface="Courier New" charset="0"/>
              </a:rPr>
              <a:t>  </a:t>
            </a:r>
            <a:r>
              <a:rPr lang="en-US" dirty="0" err="1">
                <a:latin typeface="Courier New" charset="0"/>
              </a:rPr>
              <a:t>irvq</a:t>
            </a:r>
            <a:r>
              <a:rPr lang="en-US" dirty="0">
                <a:latin typeface="Courier New" charset="0"/>
              </a:rPr>
              <a:t> = 7;</a:t>
            </a:r>
          </a:p>
          <a:p>
            <a:r>
              <a:rPr lang="en-US" dirty="0">
                <a:latin typeface="Courier New" charset="0"/>
              </a:rPr>
              <a:t>  </a:t>
            </a:r>
            <a:r>
              <a:rPr lang="en-US" dirty="0" err="1">
                <a:latin typeface="Courier New" charset="0"/>
              </a:rPr>
              <a:t>do_init</a:t>
            </a:r>
            <a:r>
              <a:rPr lang="en-US" dirty="0">
                <a:latin typeface="Courier New" charset="0"/>
              </a:rPr>
              <a:t>();</a:t>
            </a:r>
          </a:p>
          <a:p>
            <a:r>
              <a:rPr lang="en-US" dirty="0">
                <a:latin typeface="Courier New" charset="0"/>
              </a:rPr>
              <a:t>  ln = </a:t>
            </a:r>
            <a:r>
              <a:rPr lang="en-US" dirty="0" err="1">
                <a:latin typeface="Courier New" charset="0"/>
              </a:rPr>
              <a:t>get_input</a:t>
            </a:r>
            <a:r>
              <a:rPr lang="en-US" dirty="0">
                <a:latin typeface="Courier New" charset="0"/>
              </a:rPr>
              <a:t>();</a:t>
            </a:r>
          </a:p>
          <a:p>
            <a:r>
              <a:rPr lang="en-US" dirty="0">
                <a:latin typeface="Courier New" charset="0"/>
              </a:rPr>
              <a:t>  </a:t>
            </a:r>
            <a:r>
              <a:rPr lang="en-US" dirty="0" err="1">
                <a:latin typeface="Courier New" charset="0"/>
              </a:rPr>
              <a:t>exec_in</a:t>
            </a:r>
            <a:r>
              <a:rPr lang="en-US" dirty="0">
                <a:latin typeface="Courier New" charset="0"/>
              </a:rPr>
              <a:t>(ln);</a:t>
            </a:r>
            <a:endParaRPr lang="en-US" dirty="0">
              <a:solidFill>
                <a:srgbClr val="F50101"/>
              </a:solidFill>
              <a:latin typeface="Courier New" charset="0"/>
            </a:endParaRPr>
          </a:p>
        </p:txBody>
      </p:sp>
      <p:sp>
        <p:nvSpPr>
          <p:cNvPr id="18" name="Text Box 55"/>
          <p:cNvSpPr txBox="1">
            <a:spLocks noChangeArrowheads="1"/>
          </p:cNvSpPr>
          <p:nvPr/>
        </p:nvSpPr>
        <p:spPr bwMode="auto">
          <a:xfrm>
            <a:off x="5004048" y="4437112"/>
            <a:ext cx="3695700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latin typeface="Arial Unicode MS" charset="0"/>
              </a:rPr>
              <a:t>pid = 128</a:t>
            </a:r>
          </a:p>
          <a:p>
            <a:r>
              <a:rPr lang="en-US">
                <a:latin typeface="Arial Unicode MS" charset="0"/>
              </a:rPr>
              <a:t>open files = </a:t>
            </a:r>
          </a:p>
          <a:p>
            <a:r>
              <a:rPr lang="en-US">
                <a:latin typeface="Arial Unicode MS" charset="0"/>
              </a:rPr>
              <a:t>last_cpu = 0</a:t>
            </a: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924495" y="1484784"/>
            <a:ext cx="3719513" cy="2308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 err="1">
                <a:solidFill>
                  <a:srgbClr val="F50101"/>
                </a:solidFill>
                <a:latin typeface="Courier New" charset="0"/>
              </a:rPr>
              <a:t>int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 </a:t>
            </a:r>
            <a:r>
              <a:rPr lang="en-US" dirty="0" err="1">
                <a:solidFill>
                  <a:srgbClr val="F50101"/>
                </a:solidFill>
                <a:latin typeface="Courier New" charset="0"/>
              </a:rPr>
              <a:t>rv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 = fork();</a:t>
            </a:r>
          </a:p>
          <a:p>
            <a:r>
              <a:rPr lang="en-US" dirty="0">
                <a:latin typeface="Courier New" charset="0"/>
              </a:rPr>
              <a:t>if(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 == 0) {</a:t>
            </a:r>
          </a:p>
          <a:p>
            <a:r>
              <a:rPr lang="en-US" dirty="0">
                <a:latin typeface="Courier New" charset="0"/>
              </a:rPr>
              <a:t> close(</a:t>
            </a:r>
            <a:r>
              <a:rPr lang="ja-JP" altLang="en-US" dirty="0">
                <a:latin typeface="Courier New" charset="0"/>
              </a:rPr>
              <a:t>“</a:t>
            </a:r>
            <a:r>
              <a:rPr lang="en-US" dirty="0">
                <a:latin typeface="Courier New" charset="0"/>
              </a:rPr>
              <a:t>.history</a:t>
            </a:r>
            <a:r>
              <a:rPr lang="ja-JP" altLang="en-US" dirty="0">
                <a:latin typeface="Courier New" charset="0"/>
              </a:rPr>
              <a:t>”</a:t>
            </a:r>
            <a:r>
              <a:rPr lang="en-US" dirty="0">
                <a:latin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</a:rPr>
              <a:t> exec(</a:t>
            </a:r>
            <a:r>
              <a:rPr lang="ja-JP" altLang="en-US" dirty="0">
                <a:latin typeface="Courier New" charset="0"/>
              </a:rPr>
              <a:t>“</a:t>
            </a:r>
            <a:r>
              <a:rPr lang="en-US" dirty="0">
                <a:latin typeface="Courier New" charset="0"/>
              </a:rPr>
              <a:t>/bin/</a:t>
            </a:r>
            <a:r>
              <a:rPr lang="en-US" dirty="0" err="1">
                <a:latin typeface="Courier New" charset="0"/>
              </a:rPr>
              <a:t>calc</a:t>
            </a:r>
            <a:r>
              <a:rPr lang="ja-JP" altLang="en-US" dirty="0">
                <a:latin typeface="Courier New" charset="0"/>
              </a:rPr>
              <a:t>”</a:t>
            </a:r>
            <a:r>
              <a:rPr lang="en-US" dirty="0">
                <a:latin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</a:rPr>
              <a:t>} else {</a:t>
            </a:r>
          </a:p>
          <a:p>
            <a:r>
              <a:rPr lang="en-US" dirty="0">
                <a:latin typeface="Courier New" charset="0"/>
              </a:rPr>
              <a:t> wait(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);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1691680" y="3789040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580112" y="3789040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shell forks and execs a calculator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631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0.44635 4.81481E-6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3184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09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1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8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85185E-6 L 0.42674 -0.00208 " pathEditMode="relative" rAng="0" ptsTypes="AA">
                                      <p:cBhvr>
                                        <p:cTn id="17" dur="5000" fill="hold"/>
                                        <p:tgtEl>
                                          <p:spTgt spid="3185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37" y="-11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1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5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185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18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18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18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18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18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18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3185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3184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318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318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3184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318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318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318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318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318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318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3185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515" grpId="0" animBg="1"/>
      <p:bldP spid="318515" grpId="1" animBg="1"/>
      <p:bldP spid="318515" grpId="2" animBg="1"/>
      <p:bldP spid="318471" grpId="0" animBg="1"/>
      <p:bldP spid="318471" grpId="1" animBg="1"/>
      <p:bldP spid="318471" grpId="2" animBg="1"/>
      <p:bldP spid="318471" grpId="3" animBg="1"/>
      <p:bldP spid="318486" grpId="0" animBg="1"/>
      <p:bldP spid="318523" grpId="0" build="allAtOnce" animBg="1"/>
      <p:bldP spid="318523" grpId="1" build="allAtOnce" animBg="1"/>
      <p:bldP spid="318525" grpId="0" animBg="1"/>
      <p:bldP spid="18" grpId="0" animBg="1"/>
      <p:bldP spid="1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77"/>
          <p:cNvSpPr txBox="1">
            <a:spLocks noChangeArrowheads="1"/>
          </p:cNvSpPr>
          <p:nvPr/>
        </p:nvSpPr>
        <p:spPr bwMode="auto">
          <a:xfrm>
            <a:off x="1060450" y="4613623"/>
            <a:ext cx="3692525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latin typeface="Arial Unicode MS" charset="0"/>
              </a:rPr>
              <a:t>pid = 127</a:t>
            </a:r>
          </a:p>
          <a:p>
            <a:r>
              <a:rPr lang="en-US">
                <a:latin typeface="Arial Unicode MS" charset="0"/>
              </a:rPr>
              <a:t>open files = </a:t>
            </a:r>
            <a:r>
              <a:rPr lang="ja-JP" altLang="en-US">
                <a:latin typeface="Arial Unicode MS" charset="0"/>
              </a:rPr>
              <a:t>“</a:t>
            </a:r>
            <a:r>
              <a:rPr lang="en-US">
                <a:latin typeface="Arial Unicode MS" charset="0"/>
              </a:rPr>
              <a:t>.history</a:t>
            </a:r>
            <a:r>
              <a:rPr lang="ja-JP" altLang="en-US">
                <a:latin typeface="Arial Unicode MS" charset="0"/>
              </a:rPr>
              <a:t>”</a:t>
            </a:r>
            <a:endParaRPr lang="en-US">
              <a:latin typeface="Arial Unicode MS" charset="0"/>
            </a:endParaRPr>
          </a:p>
          <a:p>
            <a:r>
              <a:rPr lang="en-US">
                <a:latin typeface="Arial Unicode MS" charset="0"/>
              </a:rPr>
              <a:t>last_cpu = 0</a:t>
            </a:r>
          </a:p>
        </p:txBody>
      </p:sp>
      <p:sp>
        <p:nvSpPr>
          <p:cNvPr id="317619" name="Text Box 179"/>
          <p:cNvSpPr txBox="1">
            <a:spLocks noChangeArrowheads="1"/>
          </p:cNvSpPr>
          <p:nvPr/>
        </p:nvSpPr>
        <p:spPr bwMode="auto">
          <a:xfrm>
            <a:off x="1060450" y="4613623"/>
            <a:ext cx="3692525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latin typeface="Arial Unicode MS" charset="0"/>
              </a:rPr>
              <a:t>pid = 128</a:t>
            </a:r>
          </a:p>
          <a:p>
            <a:r>
              <a:rPr lang="en-US">
                <a:latin typeface="Arial Unicode MS" charset="0"/>
              </a:rPr>
              <a:t>open files = </a:t>
            </a:r>
            <a:r>
              <a:rPr lang="ja-JP" altLang="en-US">
                <a:latin typeface="Arial Unicode MS" charset="0"/>
              </a:rPr>
              <a:t>“</a:t>
            </a:r>
            <a:r>
              <a:rPr lang="en-US">
                <a:latin typeface="Arial Unicode MS" charset="0"/>
              </a:rPr>
              <a:t>.history</a:t>
            </a:r>
            <a:r>
              <a:rPr lang="ja-JP" altLang="en-US">
                <a:latin typeface="Arial Unicode MS" charset="0"/>
              </a:rPr>
              <a:t>”</a:t>
            </a:r>
            <a:endParaRPr lang="en-US">
              <a:latin typeface="Arial Unicode MS" charset="0"/>
            </a:endParaRPr>
          </a:p>
          <a:p>
            <a:r>
              <a:rPr lang="en-US">
                <a:latin typeface="Arial Unicode MS" charset="0"/>
              </a:rPr>
              <a:t>last_cpu = 0</a:t>
            </a:r>
          </a:p>
        </p:txBody>
      </p:sp>
      <p:grpSp>
        <p:nvGrpSpPr>
          <p:cNvPr id="20485" name="Group 86"/>
          <p:cNvGrpSpPr>
            <a:grpSpLocks/>
          </p:cNvGrpSpPr>
          <p:nvPr/>
        </p:nvGrpSpPr>
        <p:grpSpPr bwMode="auto">
          <a:xfrm>
            <a:off x="1060450" y="1268760"/>
            <a:ext cx="3505200" cy="2836863"/>
            <a:chOff x="3265" y="546"/>
            <a:chExt cx="2208" cy="1787"/>
          </a:xfrm>
        </p:grpSpPr>
        <p:sp>
          <p:nvSpPr>
            <p:cNvPr id="20524" name="Rectangle 41"/>
            <p:cNvSpPr>
              <a:spLocks noChangeArrowheads="1"/>
            </p:cNvSpPr>
            <p:nvPr/>
          </p:nvSpPr>
          <p:spPr bwMode="auto">
            <a:xfrm flipV="1">
              <a:off x="3265" y="845"/>
              <a:ext cx="2208" cy="38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25" name="Group 42"/>
            <p:cNvGrpSpPr>
              <a:grpSpLocks/>
            </p:cNvGrpSpPr>
            <p:nvPr/>
          </p:nvGrpSpPr>
          <p:grpSpPr bwMode="auto">
            <a:xfrm>
              <a:off x="3265" y="1577"/>
              <a:ext cx="2208" cy="756"/>
              <a:chOff x="672" y="1788"/>
              <a:chExt cx="2208" cy="756"/>
            </a:xfrm>
          </p:grpSpPr>
          <p:sp>
            <p:nvSpPr>
              <p:cNvPr id="20536" name="Text Box 43"/>
              <p:cNvSpPr txBox="1">
                <a:spLocks noChangeArrowheads="1"/>
              </p:cNvSpPr>
              <p:nvPr/>
            </p:nvSpPr>
            <p:spPr bwMode="auto">
              <a:xfrm>
                <a:off x="672" y="1788"/>
                <a:ext cx="2208" cy="75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Courier New" charset="0"/>
                  </a:rPr>
                  <a:t>int shell_main() {</a:t>
                </a:r>
              </a:p>
              <a:p>
                <a:r>
                  <a:rPr lang="en-US">
                    <a:latin typeface="Courier New" charset="0"/>
                  </a:rPr>
                  <a:t>  int a = 2;</a:t>
                </a:r>
              </a:p>
              <a:p>
                <a:r>
                  <a:rPr lang="en-US">
                    <a:latin typeface="Courier New" charset="0"/>
                  </a:rPr>
                  <a:t>  …</a:t>
                </a:r>
              </a:p>
            </p:txBody>
          </p:sp>
          <p:sp>
            <p:nvSpPr>
              <p:cNvPr id="20537" name="Text Box 44"/>
              <p:cNvSpPr txBox="1">
                <a:spLocks noChangeArrowheads="1"/>
              </p:cNvSpPr>
              <p:nvPr/>
            </p:nvSpPr>
            <p:spPr bwMode="auto">
              <a:xfrm>
                <a:off x="2337" y="2256"/>
                <a:ext cx="5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Code</a:t>
                </a:r>
              </a:p>
            </p:txBody>
          </p:sp>
        </p:grpSp>
        <p:sp>
          <p:nvSpPr>
            <p:cNvPr id="20526" name="Text Box 45"/>
            <p:cNvSpPr txBox="1">
              <a:spLocks noChangeArrowheads="1"/>
            </p:cNvSpPr>
            <p:nvPr/>
          </p:nvSpPr>
          <p:spPr bwMode="auto">
            <a:xfrm>
              <a:off x="3297" y="546"/>
              <a:ext cx="9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/>
                <a:t>main; a = 2</a:t>
              </a:r>
            </a:p>
          </p:txBody>
        </p:sp>
        <p:grpSp>
          <p:nvGrpSpPr>
            <p:cNvPr id="20527" name="Group 46"/>
            <p:cNvGrpSpPr>
              <a:grpSpLocks/>
            </p:cNvGrpSpPr>
            <p:nvPr/>
          </p:nvGrpSpPr>
          <p:grpSpPr bwMode="auto">
            <a:xfrm>
              <a:off x="3265" y="1229"/>
              <a:ext cx="2208" cy="346"/>
              <a:chOff x="672" y="1440"/>
              <a:chExt cx="2208" cy="346"/>
            </a:xfrm>
          </p:grpSpPr>
          <p:sp>
            <p:nvSpPr>
              <p:cNvPr id="20534" name="Rectangle 47"/>
              <p:cNvSpPr>
                <a:spLocks noChangeArrowheads="1"/>
              </p:cNvSpPr>
              <p:nvPr/>
            </p:nvSpPr>
            <p:spPr bwMode="auto">
              <a:xfrm>
                <a:off x="672" y="1440"/>
                <a:ext cx="2208" cy="34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35" name="Text Box 48"/>
              <p:cNvSpPr txBox="1">
                <a:spLocks noChangeArrowheads="1"/>
              </p:cNvSpPr>
              <p:nvPr/>
            </p:nvSpPr>
            <p:spPr bwMode="auto">
              <a:xfrm>
                <a:off x="2327" y="1440"/>
                <a:ext cx="55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Heap</a:t>
                </a:r>
              </a:p>
            </p:txBody>
          </p:sp>
        </p:grpSp>
        <p:grpSp>
          <p:nvGrpSpPr>
            <p:cNvPr id="20528" name="Group 49"/>
            <p:cNvGrpSpPr>
              <a:grpSpLocks/>
            </p:cNvGrpSpPr>
            <p:nvPr/>
          </p:nvGrpSpPr>
          <p:grpSpPr bwMode="auto">
            <a:xfrm>
              <a:off x="3265" y="557"/>
              <a:ext cx="2208" cy="288"/>
              <a:chOff x="672" y="768"/>
              <a:chExt cx="2208" cy="288"/>
            </a:xfrm>
          </p:grpSpPr>
          <p:sp>
            <p:nvSpPr>
              <p:cNvPr id="20532" name="Rectangle 50"/>
              <p:cNvSpPr>
                <a:spLocks noChangeArrowheads="1"/>
              </p:cNvSpPr>
              <p:nvPr/>
            </p:nvSpPr>
            <p:spPr bwMode="auto">
              <a:xfrm>
                <a:off x="672" y="768"/>
                <a:ext cx="2208" cy="288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33" name="Text Box 51"/>
              <p:cNvSpPr txBox="1">
                <a:spLocks noChangeArrowheads="1"/>
              </p:cNvSpPr>
              <p:nvPr/>
            </p:nvSpPr>
            <p:spPr bwMode="auto">
              <a:xfrm>
                <a:off x="2305" y="768"/>
                <a:ext cx="57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Stack</a:t>
                </a:r>
              </a:p>
            </p:txBody>
          </p:sp>
        </p:grpSp>
        <p:sp>
          <p:nvSpPr>
            <p:cNvPr id="20529" name="Line 52"/>
            <p:cNvSpPr>
              <a:spLocks noChangeShapeType="1"/>
            </p:cNvSpPr>
            <p:nvPr/>
          </p:nvSpPr>
          <p:spPr bwMode="auto">
            <a:xfrm>
              <a:off x="3601" y="845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0" name="Line 53"/>
            <p:cNvSpPr>
              <a:spLocks noChangeShapeType="1"/>
            </p:cNvSpPr>
            <p:nvPr/>
          </p:nvSpPr>
          <p:spPr bwMode="auto">
            <a:xfrm>
              <a:off x="3745" y="989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1" name="Text Box 85"/>
            <p:cNvSpPr txBox="1">
              <a:spLocks noChangeArrowheads="1"/>
            </p:cNvSpPr>
            <p:nvPr/>
          </p:nvSpPr>
          <p:spPr bwMode="auto">
            <a:xfrm>
              <a:off x="3342" y="1296"/>
              <a:ext cx="12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Courier New" charset="0"/>
                </a:rPr>
                <a:t>0xFC0933CA</a:t>
              </a:r>
            </a:p>
          </p:txBody>
        </p:sp>
      </p:grpSp>
      <p:grpSp>
        <p:nvGrpSpPr>
          <p:cNvPr id="6" name="Group 131"/>
          <p:cNvGrpSpPr>
            <a:grpSpLocks/>
          </p:cNvGrpSpPr>
          <p:nvPr/>
        </p:nvGrpSpPr>
        <p:grpSpPr bwMode="auto">
          <a:xfrm>
            <a:off x="1060450" y="1268760"/>
            <a:ext cx="3505200" cy="2836863"/>
            <a:chOff x="3265" y="546"/>
            <a:chExt cx="2208" cy="1787"/>
          </a:xfrm>
        </p:grpSpPr>
        <p:sp>
          <p:nvSpPr>
            <p:cNvPr id="20510" name="Rectangle 132"/>
            <p:cNvSpPr>
              <a:spLocks noChangeArrowheads="1"/>
            </p:cNvSpPr>
            <p:nvPr/>
          </p:nvSpPr>
          <p:spPr bwMode="auto">
            <a:xfrm flipV="1">
              <a:off x="3265" y="845"/>
              <a:ext cx="2208" cy="38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11" name="Group 133"/>
            <p:cNvGrpSpPr>
              <a:grpSpLocks/>
            </p:cNvGrpSpPr>
            <p:nvPr/>
          </p:nvGrpSpPr>
          <p:grpSpPr bwMode="auto">
            <a:xfrm>
              <a:off x="3265" y="1577"/>
              <a:ext cx="2208" cy="756"/>
              <a:chOff x="672" y="1788"/>
              <a:chExt cx="2208" cy="756"/>
            </a:xfrm>
          </p:grpSpPr>
          <p:sp>
            <p:nvSpPr>
              <p:cNvPr id="20522" name="Text Box 134"/>
              <p:cNvSpPr txBox="1">
                <a:spLocks noChangeArrowheads="1"/>
              </p:cNvSpPr>
              <p:nvPr/>
            </p:nvSpPr>
            <p:spPr bwMode="auto">
              <a:xfrm>
                <a:off x="672" y="1788"/>
                <a:ext cx="2208" cy="75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Courier New" charset="0"/>
                  </a:rPr>
                  <a:t>int shell_main() {</a:t>
                </a:r>
              </a:p>
              <a:p>
                <a:r>
                  <a:rPr lang="en-US">
                    <a:latin typeface="Courier New" charset="0"/>
                  </a:rPr>
                  <a:t>  int a = 2;</a:t>
                </a:r>
              </a:p>
              <a:p>
                <a:r>
                  <a:rPr lang="en-US">
                    <a:latin typeface="Courier New" charset="0"/>
                  </a:rPr>
                  <a:t>  …</a:t>
                </a:r>
              </a:p>
            </p:txBody>
          </p:sp>
          <p:sp>
            <p:nvSpPr>
              <p:cNvPr id="20523" name="Text Box 135"/>
              <p:cNvSpPr txBox="1">
                <a:spLocks noChangeArrowheads="1"/>
              </p:cNvSpPr>
              <p:nvPr/>
            </p:nvSpPr>
            <p:spPr bwMode="auto">
              <a:xfrm>
                <a:off x="2337" y="2256"/>
                <a:ext cx="5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Code</a:t>
                </a:r>
              </a:p>
            </p:txBody>
          </p:sp>
        </p:grpSp>
        <p:sp>
          <p:nvSpPr>
            <p:cNvPr id="20512" name="Text Box 136"/>
            <p:cNvSpPr txBox="1">
              <a:spLocks noChangeArrowheads="1"/>
            </p:cNvSpPr>
            <p:nvPr/>
          </p:nvSpPr>
          <p:spPr bwMode="auto">
            <a:xfrm>
              <a:off x="3297" y="546"/>
              <a:ext cx="9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/>
                <a:t>main; a = 2</a:t>
              </a:r>
            </a:p>
          </p:txBody>
        </p:sp>
        <p:grpSp>
          <p:nvGrpSpPr>
            <p:cNvPr id="20513" name="Group 137"/>
            <p:cNvGrpSpPr>
              <a:grpSpLocks/>
            </p:cNvGrpSpPr>
            <p:nvPr/>
          </p:nvGrpSpPr>
          <p:grpSpPr bwMode="auto">
            <a:xfrm>
              <a:off x="3265" y="1229"/>
              <a:ext cx="2208" cy="346"/>
              <a:chOff x="672" y="1440"/>
              <a:chExt cx="2208" cy="346"/>
            </a:xfrm>
          </p:grpSpPr>
          <p:sp>
            <p:nvSpPr>
              <p:cNvPr id="20520" name="Rectangle 138"/>
              <p:cNvSpPr>
                <a:spLocks noChangeArrowheads="1"/>
              </p:cNvSpPr>
              <p:nvPr/>
            </p:nvSpPr>
            <p:spPr bwMode="auto">
              <a:xfrm>
                <a:off x="672" y="1440"/>
                <a:ext cx="2208" cy="34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1" name="Text Box 139"/>
              <p:cNvSpPr txBox="1">
                <a:spLocks noChangeArrowheads="1"/>
              </p:cNvSpPr>
              <p:nvPr/>
            </p:nvSpPr>
            <p:spPr bwMode="auto">
              <a:xfrm>
                <a:off x="2327" y="1440"/>
                <a:ext cx="55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Heap</a:t>
                </a:r>
              </a:p>
            </p:txBody>
          </p:sp>
        </p:grpSp>
        <p:grpSp>
          <p:nvGrpSpPr>
            <p:cNvPr id="20514" name="Group 140"/>
            <p:cNvGrpSpPr>
              <a:grpSpLocks/>
            </p:cNvGrpSpPr>
            <p:nvPr/>
          </p:nvGrpSpPr>
          <p:grpSpPr bwMode="auto">
            <a:xfrm>
              <a:off x="3265" y="557"/>
              <a:ext cx="2208" cy="288"/>
              <a:chOff x="672" y="768"/>
              <a:chExt cx="2208" cy="288"/>
            </a:xfrm>
          </p:grpSpPr>
          <p:sp>
            <p:nvSpPr>
              <p:cNvPr id="20518" name="Rectangle 141"/>
              <p:cNvSpPr>
                <a:spLocks noChangeArrowheads="1"/>
              </p:cNvSpPr>
              <p:nvPr/>
            </p:nvSpPr>
            <p:spPr bwMode="auto">
              <a:xfrm>
                <a:off x="672" y="768"/>
                <a:ext cx="2208" cy="288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9" name="Text Box 142"/>
              <p:cNvSpPr txBox="1">
                <a:spLocks noChangeArrowheads="1"/>
              </p:cNvSpPr>
              <p:nvPr/>
            </p:nvSpPr>
            <p:spPr bwMode="auto">
              <a:xfrm>
                <a:off x="2305" y="768"/>
                <a:ext cx="57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Stack</a:t>
                </a:r>
              </a:p>
            </p:txBody>
          </p:sp>
        </p:grpSp>
        <p:sp>
          <p:nvSpPr>
            <p:cNvPr id="20515" name="Line 143"/>
            <p:cNvSpPr>
              <a:spLocks noChangeShapeType="1"/>
            </p:cNvSpPr>
            <p:nvPr/>
          </p:nvSpPr>
          <p:spPr bwMode="auto">
            <a:xfrm>
              <a:off x="3601" y="845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6" name="Line 144"/>
            <p:cNvSpPr>
              <a:spLocks noChangeShapeType="1"/>
            </p:cNvSpPr>
            <p:nvPr/>
          </p:nvSpPr>
          <p:spPr bwMode="auto">
            <a:xfrm>
              <a:off x="3745" y="989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7" name="Text Box 145"/>
            <p:cNvSpPr txBox="1">
              <a:spLocks noChangeArrowheads="1"/>
            </p:cNvSpPr>
            <p:nvPr/>
          </p:nvSpPr>
          <p:spPr bwMode="auto">
            <a:xfrm>
              <a:off x="3342" y="1296"/>
              <a:ext cx="12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Courier New" charset="0"/>
                </a:rPr>
                <a:t>0xFC0933CA</a:t>
              </a:r>
            </a:p>
          </p:txBody>
        </p:sp>
      </p:grpSp>
      <p:grpSp>
        <p:nvGrpSpPr>
          <p:cNvPr id="10" name="Group 161"/>
          <p:cNvGrpSpPr>
            <a:grpSpLocks/>
          </p:cNvGrpSpPr>
          <p:nvPr/>
        </p:nvGrpSpPr>
        <p:grpSpPr bwMode="auto">
          <a:xfrm>
            <a:off x="5221288" y="1268760"/>
            <a:ext cx="3505200" cy="2836863"/>
            <a:chOff x="3265" y="546"/>
            <a:chExt cx="2208" cy="1787"/>
          </a:xfrm>
        </p:grpSpPr>
        <p:sp>
          <p:nvSpPr>
            <p:cNvPr id="20496" name="Rectangle 162"/>
            <p:cNvSpPr>
              <a:spLocks noChangeArrowheads="1"/>
            </p:cNvSpPr>
            <p:nvPr/>
          </p:nvSpPr>
          <p:spPr bwMode="auto">
            <a:xfrm flipV="1">
              <a:off x="3265" y="845"/>
              <a:ext cx="2208" cy="38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497" name="Group 163"/>
            <p:cNvGrpSpPr>
              <a:grpSpLocks/>
            </p:cNvGrpSpPr>
            <p:nvPr/>
          </p:nvGrpSpPr>
          <p:grpSpPr bwMode="auto">
            <a:xfrm>
              <a:off x="3265" y="1577"/>
              <a:ext cx="2208" cy="756"/>
              <a:chOff x="672" y="1788"/>
              <a:chExt cx="2208" cy="756"/>
            </a:xfrm>
          </p:grpSpPr>
          <p:sp>
            <p:nvSpPr>
              <p:cNvPr id="20508" name="Text Box 164"/>
              <p:cNvSpPr txBox="1">
                <a:spLocks noChangeArrowheads="1"/>
              </p:cNvSpPr>
              <p:nvPr/>
            </p:nvSpPr>
            <p:spPr bwMode="auto">
              <a:xfrm>
                <a:off x="672" y="1788"/>
                <a:ext cx="2208" cy="75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Courier New" charset="0"/>
                  </a:rPr>
                  <a:t>int calc_main() {</a:t>
                </a:r>
              </a:p>
              <a:p>
                <a:r>
                  <a:rPr lang="en-US">
                    <a:latin typeface="Courier New" charset="0"/>
                  </a:rPr>
                  <a:t>  int q = 7;</a:t>
                </a:r>
              </a:p>
              <a:p>
                <a:r>
                  <a:rPr lang="en-US">
                    <a:latin typeface="Courier New" charset="0"/>
                  </a:rPr>
                  <a:t>  …</a:t>
                </a:r>
              </a:p>
            </p:txBody>
          </p:sp>
          <p:sp>
            <p:nvSpPr>
              <p:cNvPr id="20509" name="Text Box 165"/>
              <p:cNvSpPr txBox="1">
                <a:spLocks noChangeArrowheads="1"/>
              </p:cNvSpPr>
              <p:nvPr/>
            </p:nvSpPr>
            <p:spPr bwMode="auto">
              <a:xfrm>
                <a:off x="2337" y="2256"/>
                <a:ext cx="5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Code</a:t>
                </a:r>
              </a:p>
            </p:txBody>
          </p:sp>
        </p:grpSp>
        <p:sp>
          <p:nvSpPr>
            <p:cNvPr id="20498" name="Text Box 166"/>
            <p:cNvSpPr txBox="1">
              <a:spLocks noChangeArrowheads="1"/>
            </p:cNvSpPr>
            <p:nvPr/>
          </p:nvSpPr>
          <p:spPr bwMode="auto">
            <a:xfrm>
              <a:off x="3297" y="546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endParaRPr lang="en-US"/>
            </a:p>
          </p:txBody>
        </p:sp>
        <p:grpSp>
          <p:nvGrpSpPr>
            <p:cNvPr id="20499" name="Group 167"/>
            <p:cNvGrpSpPr>
              <a:grpSpLocks/>
            </p:cNvGrpSpPr>
            <p:nvPr/>
          </p:nvGrpSpPr>
          <p:grpSpPr bwMode="auto">
            <a:xfrm>
              <a:off x="3265" y="1229"/>
              <a:ext cx="2208" cy="346"/>
              <a:chOff x="672" y="1440"/>
              <a:chExt cx="2208" cy="346"/>
            </a:xfrm>
          </p:grpSpPr>
          <p:sp>
            <p:nvSpPr>
              <p:cNvPr id="20506" name="Rectangle 168"/>
              <p:cNvSpPr>
                <a:spLocks noChangeArrowheads="1"/>
              </p:cNvSpPr>
              <p:nvPr/>
            </p:nvSpPr>
            <p:spPr bwMode="auto">
              <a:xfrm>
                <a:off x="672" y="1440"/>
                <a:ext cx="2208" cy="34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7" name="Text Box 169"/>
              <p:cNvSpPr txBox="1">
                <a:spLocks noChangeArrowheads="1"/>
              </p:cNvSpPr>
              <p:nvPr/>
            </p:nvSpPr>
            <p:spPr bwMode="auto">
              <a:xfrm>
                <a:off x="2327" y="1440"/>
                <a:ext cx="55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Heap</a:t>
                </a:r>
              </a:p>
            </p:txBody>
          </p:sp>
        </p:grpSp>
        <p:grpSp>
          <p:nvGrpSpPr>
            <p:cNvPr id="20500" name="Group 170"/>
            <p:cNvGrpSpPr>
              <a:grpSpLocks/>
            </p:cNvGrpSpPr>
            <p:nvPr/>
          </p:nvGrpSpPr>
          <p:grpSpPr bwMode="auto">
            <a:xfrm>
              <a:off x="3265" y="557"/>
              <a:ext cx="2208" cy="288"/>
              <a:chOff x="672" y="768"/>
              <a:chExt cx="2208" cy="288"/>
            </a:xfrm>
          </p:grpSpPr>
          <p:sp>
            <p:nvSpPr>
              <p:cNvPr id="20504" name="Rectangle 171"/>
              <p:cNvSpPr>
                <a:spLocks noChangeArrowheads="1"/>
              </p:cNvSpPr>
              <p:nvPr/>
            </p:nvSpPr>
            <p:spPr bwMode="auto">
              <a:xfrm>
                <a:off x="672" y="768"/>
                <a:ext cx="2208" cy="288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5" name="Text Box 172"/>
              <p:cNvSpPr txBox="1">
                <a:spLocks noChangeArrowheads="1"/>
              </p:cNvSpPr>
              <p:nvPr/>
            </p:nvSpPr>
            <p:spPr bwMode="auto">
              <a:xfrm>
                <a:off x="2305" y="768"/>
                <a:ext cx="57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Stack</a:t>
                </a:r>
              </a:p>
            </p:txBody>
          </p:sp>
        </p:grpSp>
        <p:sp>
          <p:nvSpPr>
            <p:cNvPr id="20501" name="Line 173"/>
            <p:cNvSpPr>
              <a:spLocks noChangeShapeType="1"/>
            </p:cNvSpPr>
            <p:nvPr/>
          </p:nvSpPr>
          <p:spPr bwMode="auto">
            <a:xfrm>
              <a:off x="3601" y="845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2" name="Line 174"/>
            <p:cNvSpPr>
              <a:spLocks noChangeShapeType="1"/>
            </p:cNvSpPr>
            <p:nvPr/>
          </p:nvSpPr>
          <p:spPr bwMode="auto">
            <a:xfrm>
              <a:off x="3745" y="989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3" name="Text Box 175"/>
            <p:cNvSpPr txBox="1">
              <a:spLocks noChangeArrowheads="1"/>
            </p:cNvSpPr>
            <p:nvPr/>
          </p:nvSpPr>
          <p:spPr bwMode="auto">
            <a:xfrm>
              <a:off x="3342" y="1296"/>
              <a:ext cx="12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Courier New" charset="0"/>
                </a:rPr>
                <a:t>0x43178050</a:t>
              </a:r>
            </a:p>
          </p:txBody>
        </p:sp>
      </p:grpSp>
      <p:sp>
        <p:nvSpPr>
          <p:cNvPr id="20488" name="Line 176"/>
          <p:cNvSpPr>
            <a:spLocks noChangeShapeType="1"/>
          </p:cNvSpPr>
          <p:nvPr/>
        </p:nvSpPr>
        <p:spPr bwMode="auto">
          <a:xfrm>
            <a:off x="273050" y="4429473"/>
            <a:ext cx="8743950" cy="95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3" name="Text Box 183"/>
          <p:cNvSpPr txBox="1">
            <a:spLocks noChangeArrowheads="1"/>
          </p:cNvSpPr>
          <p:nvPr/>
        </p:nvSpPr>
        <p:spPr bwMode="auto">
          <a:xfrm>
            <a:off x="5076056" y="4623073"/>
            <a:ext cx="3692525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latin typeface="Arial Unicode MS" charset="0"/>
              </a:rPr>
              <a:t>pid = 128</a:t>
            </a:r>
          </a:p>
          <a:p>
            <a:r>
              <a:rPr lang="en-US">
                <a:latin typeface="Arial Unicode MS" charset="0"/>
              </a:rPr>
              <a:t>open files =</a:t>
            </a:r>
          </a:p>
          <a:p>
            <a:r>
              <a:rPr lang="en-US">
                <a:latin typeface="Arial Unicode MS" charset="0"/>
              </a:rPr>
              <a:t>last_cpu = 0</a:t>
            </a:r>
          </a:p>
        </p:txBody>
      </p:sp>
      <p:sp>
        <p:nvSpPr>
          <p:cNvPr id="20492" name="Text Box 185"/>
          <p:cNvSpPr txBox="1">
            <a:spLocks noChangeArrowheads="1"/>
          </p:cNvSpPr>
          <p:nvPr/>
        </p:nvSpPr>
        <p:spPr bwMode="auto">
          <a:xfrm>
            <a:off x="22225" y="4413598"/>
            <a:ext cx="590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/>
              <a:t>OS</a:t>
            </a:r>
          </a:p>
        </p:txBody>
      </p:sp>
      <p:sp>
        <p:nvSpPr>
          <p:cNvPr id="20493" name="Text Box 186"/>
          <p:cNvSpPr txBox="1">
            <a:spLocks noChangeArrowheads="1"/>
          </p:cNvSpPr>
          <p:nvPr/>
        </p:nvSpPr>
        <p:spPr bwMode="auto">
          <a:xfrm>
            <a:off x="55563" y="3905598"/>
            <a:ext cx="998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/>
              <a:t>USER</a:t>
            </a:r>
          </a:p>
        </p:txBody>
      </p:sp>
      <p:sp>
        <p:nvSpPr>
          <p:cNvPr id="58" name="Text Box 56"/>
          <p:cNvSpPr txBox="1">
            <a:spLocks noChangeArrowheads="1"/>
          </p:cNvSpPr>
          <p:nvPr/>
        </p:nvSpPr>
        <p:spPr bwMode="auto">
          <a:xfrm>
            <a:off x="2555776" y="5847655"/>
            <a:ext cx="46805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 dirty="0"/>
              <a:t>Process Control Blocks (PCBs)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shell forks and then execs a calculator</a:t>
            </a:r>
          </a:p>
        </p:txBody>
      </p:sp>
      <p:cxnSp>
        <p:nvCxnSpPr>
          <p:cNvPr id="60" name="Straight Arrow Connector 59"/>
          <p:cNvCxnSpPr/>
          <p:nvPr/>
        </p:nvCxnSpPr>
        <p:spPr>
          <a:xfrm flipV="1">
            <a:off x="1691680" y="4077072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5580112" y="4077072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260649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5.55556E-6 L 0.45417 5.55556E-6 " pathEditMode="relative" ptsTypes="AA">
                                      <p:cBhvr>
                                        <p:cTn id="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7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037E-7 L 0.44202 0.00833 " pathEditMode="relative" rAng="0" ptsTypes="AA">
                                      <p:cBhvr>
                                        <p:cTn id="11" dur="5000" fill="hold"/>
                                        <p:tgtEl>
                                          <p:spTgt spid="3176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01" y="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17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0"/>
                                        <p:tgtEl>
                                          <p:spTgt spid="3176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1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19" grpId="0" animBg="1"/>
      <p:bldP spid="317619" grpId="1" animBg="1"/>
      <p:bldP spid="317619" grpId="2" animBg="1"/>
      <p:bldP spid="31762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separate fork &amp; exec?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issue: </a:t>
            </a:r>
            <a:r>
              <a:rPr lang="en-US" b="1" dirty="0"/>
              <a:t>Inheritance</a:t>
            </a:r>
            <a:r>
              <a:rPr lang="en-US" dirty="0"/>
              <a:t> of file descriptors, environment, etc.</a:t>
            </a:r>
          </a:p>
          <a:p>
            <a:pPr lvl="1"/>
            <a:r>
              <a:rPr lang="en-US" dirty="0"/>
              <a:t>Or, making the shell work</a:t>
            </a:r>
          </a:p>
          <a:p>
            <a:r>
              <a:rPr lang="en-US" dirty="0"/>
              <a:t>Remember how the shell can do redirection?</a:t>
            </a:r>
          </a:p>
          <a:p>
            <a:pPr lvl="1"/>
            <a:r>
              <a:rPr lang="en-US" dirty="0"/>
              <a:t>./</a:t>
            </a:r>
            <a:r>
              <a:rPr lang="en-US" dirty="0" err="1"/>
              <a:t>warmup</a:t>
            </a:r>
            <a:r>
              <a:rPr lang="en-US" dirty="0"/>
              <a:t> &lt; </a:t>
            </a:r>
            <a:r>
              <a:rPr lang="en-US" dirty="0" err="1"/>
              <a:t>testinput.txt</a:t>
            </a:r>
            <a:endParaRPr lang="en-US" dirty="0"/>
          </a:p>
          <a:p>
            <a:pPr lvl="1"/>
            <a:r>
              <a:rPr lang="en-US" dirty="0"/>
              <a:t>File handle 0 (</a:t>
            </a:r>
            <a:r>
              <a:rPr lang="en-US" dirty="0" err="1"/>
              <a:t>stdin</a:t>
            </a:r>
            <a:r>
              <a:rPr lang="en-US" dirty="0"/>
              <a:t>) is opened to read </a:t>
            </a:r>
            <a:r>
              <a:rPr lang="en-US" dirty="0" err="1"/>
              <a:t>testinput.txt</a:t>
            </a:r>
            <a:endParaRPr lang="en-US" dirty="0"/>
          </a:p>
          <a:p>
            <a:r>
              <a:rPr lang="en-US" dirty="0"/>
              <a:t>The parent (shell) opens </a:t>
            </a:r>
            <a:r>
              <a:rPr lang="en-US" dirty="0" err="1"/>
              <a:t>testinput.txt</a:t>
            </a:r>
            <a:r>
              <a:rPr lang="en-US" dirty="0"/>
              <a:t> before fork()</a:t>
            </a:r>
          </a:p>
          <a:p>
            <a:pPr lvl="1"/>
            <a:r>
              <a:rPr lang="en-US" dirty="0"/>
              <a:t>The child (</a:t>
            </a:r>
            <a:r>
              <a:rPr lang="en-US" dirty="0" err="1"/>
              <a:t>warmup</a:t>
            </a:r>
            <a:r>
              <a:rPr lang="en-US" dirty="0"/>
              <a:t>) inherits this open file handle</a:t>
            </a:r>
          </a:p>
          <a:p>
            <a:pPr lvl="2"/>
            <a:r>
              <a:rPr lang="en-US" dirty="0"/>
              <a:t>Even after exec()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5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a process?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latin typeface="Calibri (Body)"/>
                <a:cs typeface="Calibri (Body)"/>
              </a:rPr>
              <a:t>A process is a </a:t>
            </a:r>
            <a:r>
              <a:rPr lang="en-US" sz="2000" b="1" u="sng" dirty="0">
                <a:latin typeface="Calibri (Body)"/>
                <a:cs typeface="Calibri (Body)"/>
              </a:rPr>
              <a:t>program during execution.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Program = static file (image)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Process = executing program = program + execution state.</a:t>
            </a:r>
          </a:p>
          <a:p>
            <a:pPr>
              <a:buFont typeface="Monotype Sorts" charset="0"/>
              <a:buNone/>
            </a:pPr>
            <a:endParaRPr lang="en-US" sz="2000" dirty="0">
              <a:latin typeface="Calibri (Body)"/>
              <a:cs typeface="Calibri (Body)"/>
            </a:endParaRPr>
          </a:p>
          <a:p>
            <a:r>
              <a:rPr lang="en-US" sz="2000" dirty="0">
                <a:latin typeface="Calibri (Body)"/>
                <a:cs typeface="Calibri (Body)"/>
              </a:rPr>
              <a:t>A process is the basic unit of execution in an operating system</a:t>
            </a:r>
          </a:p>
          <a:p>
            <a:pPr lvl="1"/>
            <a:r>
              <a:rPr lang="en-US" sz="1600" dirty="0">
                <a:latin typeface="Calibri (Body)"/>
                <a:cs typeface="Calibri (Body)"/>
              </a:rPr>
              <a:t>Each process has a number, its process identifier (</a:t>
            </a:r>
            <a:r>
              <a:rPr lang="en-US" sz="1600" dirty="0" err="1">
                <a:latin typeface="Calibri (Body)"/>
                <a:cs typeface="Calibri (Body)"/>
              </a:rPr>
              <a:t>pid</a:t>
            </a:r>
            <a:r>
              <a:rPr lang="en-US" sz="1600" dirty="0">
                <a:latin typeface="Calibri (Body)"/>
                <a:cs typeface="Calibri (Body)"/>
              </a:rPr>
              <a:t>).</a:t>
            </a:r>
          </a:p>
          <a:p>
            <a:pPr lvl="2"/>
            <a:endParaRPr lang="en-US" sz="1600" dirty="0">
              <a:latin typeface="Calibri (Body)"/>
              <a:cs typeface="Calibri (Body)"/>
            </a:endParaRPr>
          </a:p>
          <a:p>
            <a:r>
              <a:rPr lang="en-US" sz="2000" dirty="0">
                <a:latin typeface="Calibri (Body)"/>
                <a:cs typeface="Calibri (Body)"/>
              </a:rPr>
              <a:t>Different processes may run different instances of the same program</a:t>
            </a:r>
          </a:p>
          <a:p>
            <a:pPr lvl="1"/>
            <a:r>
              <a:rPr lang="en-US" sz="1600" dirty="0">
                <a:latin typeface="Calibri (Body)"/>
                <a:cs typeface="Calibri (Body)"/>
              </a:rPr>
              <a:t>E.g., my </a:t>
            </a:r>
            <a:r>
              <a:rPr lang="en-US" sz="1600" dirty="0" err="1">
                <a:latin typeface="Calibri (Body)"/>
                <a:cs typeface="Calibri (Body)"/>
              </a:rPr>
              <a:t>javac</a:t>
            </a:r>
            <a:r>
              <a:rPr lang="en-US" sz="1600" dirty="0">
                <a:latin typeface="Calibri (Body)"/>
                <a:cs typeface="Calibri (Body)"/>
              </a:rPr>
              <a:t> and your </a:t>
            </a:r>
            <a:r>
              <a:rPr lang="en-US" sz="1600" dirty="0" err="1">
                <a:latin typeface="Calibri (Body)"/>
                <a:cs typeface="Calibri (Body)"/>
              </a:rPr>
              <a:t>javac</a:t>
            </a:r>
            <a:r>
              <a:rPr lang="en-US" sz="1600" dirty="0">
                <a:latin typeface="Calibri (Body)"/>
                <a:cs typeface="Calibri (Body)"/>
              </a:rPr>
              <a:t> process both run the Java compiler</a:t>
            </a:r>
          </a:p>
          <a:p>
            <a:pPr lvl="2">
              <a:buFont typeface="Wingdings" charset="0"/>
              <a:buChar char="v"/>
            </a:pPr>
            <a:endParaRPr lang="en-US" sz="1600" dirty="0">
              <a:latin typeface="Calibri (Body)"/>
              <a:cs typeface="Calibri (Body)"/>
            </a:endParaRPr>
          </a:p>
          <a:p>
            <a:r>
              <a:rPr lang="en-US" sz="2000" dirty="0">
                <a:latin typeface="Calibri (Body)"/>
                <a:cs typeface="Calibri (Body)"/>
              </a:rPr>
              <a:t>At a minimum, process execution requires following resources: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Memory to contain the program code and data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A set of CPU registers to support execution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3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2584"/>
            <a:ext cx="8352928" cy="1230312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r>
              <a:rPr lang="en-US" dirty="0">
                <a:latin typeface="Arial" charset="0"/>
              </a:rPr>
              <a:t>Decoupling fork and exec lets you do anything to the child’s process environment without adding it to the </a:t>
            </a:r>
            <a:r>
              <a:rPr lang="en-US" dirty="0" err="1">
                <a:latin typeface="Arial" charset="0"/>
              </a:rPr>
              <a:t>CreateProcess</a:t>
            </a:r>
            <a:r>
              <a:rPr lang="en-US" dirty="0">
                <a:latin typeface="Arial" charset="0"/>
              </a:rPr>
              <a:t> API.</a:t>
            </a:r>
            <a:endParaRPr lang="en-US" dirty="0">
              <a:solidFill>
                <a:srgbClr val="000000"/>
              </a:solidFill>
              <a:latin typeface="Courier New" charset="0"/>
            </a:endParaRPr>
          </a:p>
          <a:p>
            <a:endParaRPr lang="en-US" dirty="0">
              <a:solidFill>
                <a:srgbClr val="000000"/>
              </a:solidFill>
              <a:latin typeface="Courier New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044773" y="2430958"/>
            <a:ext cx="7559675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2000" dirty="0" err="1">
                <a:solidFill>
                  <a:schemeClr val="tx1"/>
                </a:solidFill>
                <a:latin typeface="Arial" charset="0"/>
                <a:cs typeface="Arial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latin typeface="Arial" charset="0"/>
                <a:cs typeface="Arial" charset="0"/>
              </a:rPr>
              <a:t>rv</a:t>
            </a:r>
            <a:r>
              <a:rPr lang="en-US" sz="2000" dirty="0">
                <a:solidFill>
                  <a:schemeClr val="tx1"/>
                </a:solidFill>
                <a:latin typeface="Arial" charset="0"/>
                <a:cs typeface="Arial" charset="0"/>
              </a:rPr>
              <a:t> = fork();				// create a child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2000" dirty="0">
                <a:solidFill>
                  <a:schemeClr val="tx1"/>
                </a:solidFill>
                <a:latin typeface="Arial" charset="0"/>
                <a:cs typeface="Arial" charset="0"/>
              </a:rPr>
              <a:t>If(0 == </a:t>
            </a:r>
            <a:r>
              <a:rPr lang="en-US" sz="2000" dirty="0" err="1">
                <a:latin typeface="Arial" charset="0"/>
                <a:cs typeface="Arial" charset="0"/>
              </a:rPr>
              <a:t>rv</a:t>
            </a:r>
            <a:r>
              <a:rPr lang="en-US" sz="2000" dirty="0">
                <a:solidFill>
                  <a:schemeClr val="tx1"/>
                </a:solidFill>
                <a:latin typeface="Arial" charset="0"/>
                <a:cs typeface="Arial" charset="0"/>
              </a:rPr>
              <a:t>) </a:t>
            </a:r>
            <a:r>
              <a:rPr lang="en-US" sz="2000" dirty="0">
                <a:solidFill>
                  <a:srgbClr val="990000"/>
                </a:solidFill>
                <a:latin typeface="Arial" charset="0"/>
                <a:cs typeface="Arial" charset="0"/>
              </a:rPr>
              <a:t>{			             // child continues here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2000" dirty="0">
                <a:solidFill>
                  <a:srgbClr val="990000"/>
                </a:solidFill>
                <a:latin typeface="Arial" charset="0"/>
                <a:cs typeface="Arial" charset="0"/>
              </a:rPr>
              <a:t>     // Do anything (</a:t>
            </a:r>
            <a:r>
              <a:rPr lang="en-US" sz="2000" dirty="0" err="1">
                <a:solidFill>
                  <a:srgbClr val="990000"/>
                </a:solidFill>
                <a:latin typeface="Arial" charset="0"/>
                <a:cs typeface="Arial" charset="0"/>
              </a:rPr>
              <a:t>unmap</a:t>
            </a:r>
            <a:r>
              <a:rPr lang="en-US" sz="2000" dirty="0">
                <a:solidFill>
                  <a:srgbClr val="990000"/>
                </a:solidFill>
                <a:latin typeface="Arial" charset="0"/>
                <a:cs typeface="Arial" charset="0"/>
              </a:rPr>
              <a:t> memory, close net connections…)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2000" dirty="0">
                <a:solidFill>
                  <a:srgbClr val="990000"/>
                </a:solidFill>
                <a:latin typeface="Arial" charset="0"/>
                <a:cs typeface="Arial" charset="0"/>
              </a:rPr>
              <a:t>	exec(</a:t>
            </a:r>
            <a:r>
              <a:rPr lang="ja-JP" altLang="en-US" sz="2000" dirty="0">
                <a:solidFill>
                  <a:srgbClr val="990000"/>
                </a:solidFill>
                <a:latin typeface="Arial" charset="0"/>
                <a:cs typeface="Arial" charset="0"/>
              </a:rPr>
              <a:t>“</a:t>
            </a:r>
            <a:r>
              <a:rPr lang="en-US" sz="2000" dirty="0">
                <a:solidFill>
                  <a:srgbClr val="990000"/>
                </a:solidFill>
                <a:latin typeface="Arial" charset="0"/>
                <a:cs typeface="Arial" charset="0"/>
              </a:rPr>
              <a:t>program</a:t>
            </a:r>
            <a:r>
              <a:rPr lang="ja-JP" altLang="en-US" sz="2000" dirty="0">
                <a:solidFill>
                  <a:srgbClr val="990000"/>
                </a:solidFill>
                <a:latin typeface="Arial" charset="0"/>
                <a:cs typeface="Arial" charset="0"/>
              </a:rPr>
              <a:t>”</a:t>
            </a:r>
            <a:r>
              <a:rPr lang="en-US" sz="2000" dirty="0">
                <a:solidFill>
                  <a:srgbClr val="990000"/>
                </a:solidFill>
                <a:latin typeface="Arial" charset="0"/>
                <a:cs typeface="Arial" charset="0"/>
              </a:rPr>
              <a:t>, </a:t>
            </a:r>
            <a:r>
              <a:rPr lang="en-US" sz="2000" dirty="0" err="1">
                <a:solidFill>
                  <a:srgbClr val="990000"/>
                </a:solidFill>
                <a:latin typeface="Arial" charset="0"/>
                <a:cs typeface="Arial" charset="0"/>
              </a:rPr>
              <a:t>argc</a:t>
            </a:r>
            <a:r>
              <a:rPr lang="en-US" sz="2000" dirty="0">
                <a:solidFill>
                  <a:srgbClr val="990000"/>
                </a:solidFill>
                <a:latin typeface="Arial" charset="0"/>
                <a:cs typeface="Arial" charset="0"/>
              </a:rPr>
              <a:t>, argv0, argv1, …);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2000" dirty="0">
                <a:solidFill>
                  <a:srgbClr val="990000"/>
                </a:solidFill>
                <a:latin typeface="Comic Sans MS" charset="0"/>
              </a:rPr>
              <a:t>}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467544" y="4280421"/>
            <a:ext cx="8352928" cy="265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Blip>
                <a:blip r:embed="rId3"/>
              </a:buBlip>
            </a:pPr>
            <a:r>
              <a:rPr lang="en-US" sz="2000" dirty="0">
                <a:solidFill>
                  <a:schemeClr val="tx1"/>
                </a:solidFill>
                <a:latin typeface="Arial" charset="0"/>
                <a:cs typeface="Arial" charset="0"/>
              </a:rPr>
              <a:t>fork() creates a child process that inherits: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 dirty="0">
                <a:latin typeface="Arial" charset="0"/>
                <a:cs typeface="Arial" charset="0"/>
              </a:rPr>
              <a:t>identical copy of all parent</a:t>
            </a:r>
            <a:r>
              <a:rPr lang="ja-JP" altLang="en-US" sz="1800" dirty="0">
                <a:latin typeface="Arial" charset="0"/>
                <a:cs typeface="Arial" charset="0"/>
              </a:rPr>
              <a:t>’</a:t>
            </a:r>
            <a:r>
              <a:rPr lang="en-US" sz="1800" dirty="0">
                <a:latin typeface="Arial" charset="0"/>
                <a:cs typeface="Arial" charset="0"/>
              </a:rPr>
              <a:t>s variables &amp; memory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 dirty="0">
                <a:latin typeface="Arial" charset="0"/>
                <a:cs typeface="Arial" charset="0"/>
              </a:rPr>
              <a:t>identical copy of all parent</a:t>
            </a:r>
            <a:r>
              <a:rPr lang="ja-JP" altLang="en-US" sz="1800" dirty="0">
                <a:latin typeface="Arial" charset="0"/>
                <a:cs typeface="Arial" charset="0"/>
              </a:rPr>
              <a:t>’</a:t>
            </a:r>
            <a:r>
              <a:rPr lang="en-US" sz="1800" dirty="0">
                <a:latin typeface="Arial" charset="0"/>
                <a:cs typeface="Arial" charset="0"/>
              </a:rPr>
              <a:t>s CPU registers (except one)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Blip>
                <a:blip r:embed="rId3"/>
              </a:buBlip>
            </a:pPr>
            <a:r>
              <a:rPr lang="en-US" sz="2000" dirty="0">
                <a:latin typeface="Arial" charset="0"/>
                <a:cs typeface="Arial" charset="0"/>
              </a:rPr>
              <a:t>Parent and child execute at the same point after </a:t>
            </a:r>
            <a:r>
              <a:rPr lang="en-US" sz="2000" b="1" dirty="0">
                <a:latin typeface="Arial" charset="0"/>
                <a:cs typeface="Arial" charset="0"/>
              </a:rPr>
              <a:t>fork()</a:t>
            </a:r>
            <a:r>
              <a:rPr lang="en-US" sz="2000" dirty="0">
                <a:latin typeface="Arial" charset="0"/>
                <a:cs typeface="Arial" charset="0"/>
              </a:rPr>
              <a:t> returns: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 dirty="0">
                <a:latin typeface="Arial" charset="0"/>
                <a:cs typeface="Arial" charset="0"/>
              </a:rPr>
              <a:t>by convention, for the child, fork() returns 0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 dirty="0">
                <a:latin typeface="Arial" charset="0"/>
                <a:cs typeface="Arial" charset="0"/>
              </a:rPr>
              <a:t>by convention, for the parent, fork() returns the </a:t>
            </a:r>
            <a:r>
              <a:rPr lang="en-US" dirty="0" err="1">
                <a:latin typeface="Arial" charset="0"/>
                <a:cs typeface="Arial" charset="0"/>
              </a:rPr>
              <a:t>pid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sz="1800" dirty="0">
                <a:latin typeface="Arial" charset="0"/>
                <a:cs typeface="Arial" charset="0"/>
              </a:rPr>
              <a:t>of the child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</a:pPr>
            <a:endParaRPr lang="en-US" sz="16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convenience of separate fork/exec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7871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</a:t>
            </a:r>
            <a:r>
              <a:rPr lang="en-US" dirty="0" err="1"/>
              <a:t>CreateProcess</a:t>
            </a:r>
            <a:r>
              <a:rPr lang="en-US" dirty="0"/>
              <a:t> alternative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Windows does allow you to create a process that is initially suspended</a:t>
            </a:r>
          </a:p>
          <a:p>
            <a:pPr lvl="1"/>
            <a:r>
              <a:rPr lang="en-US" dirty="0"/>
              <a:t>You can also change memory and handles of another process </a:t>
            </a:r>
          </a:p>
          <a:p>
            <a:pPr lvl="1"/>
            <a:r>
              <a:rPr lang="en-US" dirty="0"/>
              <a:t>And then unblock it</a:t>
            </a:r>
          </a:p>
          <a:p>
            <a:r>
              <a:rPr lang="en-US" dirty="0"/>
              <a:t>Somewhat isomorphic</a:t>
            </a:r>
          </a:p>
          <a:p>
            <a:pPr lvl="1"/>
            <a:r>
              <a:rPr lang="en-US" dirty="0"/>
              <a:t>But a bit cumbersome</a:t>
            </a:r>
          </a:p>
          <a:p>
            <a:pPr lvl="1"/>
            <a:r>
              <a:rPr lang="en-US" dirty="0"/>
              <a:t>And prone to security issues (loading threads and libraries in another app!)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97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6200"/>
            <a:ext cx="8352928" cy="5113338"/>
          </a:xfrm>
          <a:noFill/>
        </p:spPr>
        <p:txBody>
          <a:bodyPr lIns="92075" tIns="46038" rIns="92075" bIns="46038"/>
          <a:lstStyle/>
          <a:p>
            <a:r>
              <a:rPr lang="en-US" sz="2000" dirty="0">
                <a:latin typeface="Arial" charset="0"/>
              </a:rPr>
              <a:t>Simple implementation of fork():</a:t>
            </a:r>
          </a:p>
          <a:p>
            <a:pPr lvl="1"/>
            <a:r>
              <a:rPr lang="en-US" sz="1800" dirty="0">
                <a:latin typeface="Arial" charset="0"/>
              </a:rPr>
              <a:t>allocate memory for the child process</a:t>
            </a:r>
          </a:p>
          <a:p>
            <a:pPr lvl="1"/>
            <a:r>
              <a:rPr lang="en-US" sz="1800" dirty="0">
                <a:latin typeface="Arial" charset="0"/>
              </a:rPr>
              <a:t>copy parent</a:t>
            </a:r>
            <a:r>
              <a:rPr lang="ja-JP" altLang="en-US" sz="1800" dirty="0">
                <a:latin typeface="Arial" charset="0"/>
              </a:rPr>
              <a:t>’</a:t>
            </a:r>
            <a:r>
              <a:rPr lang="en-US" sz="1800" dirty="0">
                <a:latin typeface="Arial" charset="0"/>
              </a:rPr>
              <a:t>s memory and CPU registers to child</a:t>
            </a:r>
            <a:r>
              <a:rPr lang="ja-JP" altLang="en-US" sz="1800" dirty="0">
                <a:latin typeface="Arial" charset="0"/>
              </a:rPr>
              <a:t>’</a:t>
            </a:r>
            <a:r>
              <a:rPr lang="en-US" sz="1800" dirty="0">
                <a:latin typeface="Arial" charset="0"/>
              </a:rPr>
              <a:t>s</a:t>
            </a:r>
          </a:p>
          <a:p>
            <a:pPr lvl="1"/>
            <a:r>
              <a:rPr lang="en-US" sz="1800" i="1" dirty="0">
                <a:solidFill>
                  <a:srgbClr val="990000"/>
                </a:solidFill>
                <a:latin typeface="Arial" charset="0"/>
              </a:rPr>
              <a:t>Expensive</a:t>
            </a:r>
            <a:r>
              <a:rPr lang="en-US" sz="1800" dirty="0">
                <a:solidFill>
                  <a:srgbClr val="990000"/>
                </a:solidFill>
                <a:latin typeface="Arial" charset="0"/>
              </a:rPr>
              <a:t> !!</a:t>
            </a:r>
          </a:p>
          <a:p>
            <a:r>
              <a:rPr lang="en-US" sz="2000" dirty="0">
                <a:latin typeface="Arial" charset="0"/>
              </a:rPr>
              <a:t>In 99% of the time, we call exec() after calling fork()</a:t>
            </a:r>
          </a:p>
          <a:p>
            <a:pPr lvl="1"/>
            <a:r>
              <a:rPr lang="en-US" sz="1800" dirty="0">
                <a:latin typeface="Arial" charset="0"/>
              </a:rPr>
              <a:t>the memory copying during fork() operation is useless</a:t>
            </a:r>
          </a:p>
          <a:p>
            <a:pPr lvl="1"/>
            <a:r>
              <a:rPr lang="en-US" sz="1800" dirty="0">
                <a:latin typeface="Arial" charset="0"/>
              </a:rPr>
              <a:t>the child process will likely close the open files &amp; connections</a:t>
            </a:r>
          </a:p>
          <a:p>
            <a:pPr lvl="1"/>
            <a:r>
              <a:rPr lang="en-US" sz="1800" dirty="0">
                <a:latin typeface="Arial" charset="0"/>
              </a:rPr>
              <a:t>overhead is therefore high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At what cost, fork()?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Any ideas to improve this?</a:t>
            </a:r>
            <a:endParaRPr lang="en-US" sz="3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163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 tool: </a:t>
            </a:r>
            <a:r>
              <a:rPr lang="en-US" dirty="0" err="1"/>
              <a:t>vfork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Calibri (Body)"/>
                <a:cs typeface="Calibri (Body)"/>
              </a:rPr>
              <a:t>If you know you are going to call exec() almost immediately:</a:t>
            </a:r>
          </a:p>
          <a:p>
            <a:pPr lvl="1"/>
            <a:r>
              <a:rPr lang="en-US" sz="1600" dirty="0">
                <a:latin typeface="Calibri (Body)"/>
                <a:cs typeface="Calibri (Body)"/>
              </a:rPr>
              <a:t>Create a new PCB, stack, register state</a:t>
            </a:r>
          </a:p>
          <a:p>
            <a:pPr lvl="1"/>
            <a:r>
              <a:rPr lang="en-US" sz="1600" dirty="0">
                <a:latin typeface="Calibri (Body)"/>
                <a:cs typeface="Calibri (Body)"/>
              </a:rPr>
              <a:t>But not a new copy of the full memory</a:t>
            </a:r>
          </a:p>
          <a:p>
            <a:r>
              <a:rPr lang="en-US" sz="2000" dirty="0">
                <a:latin typeface="Calibri (Body)"/>
                <a:cs typeface="Calibri (Body)"/>
              </a:rPr>
              <a:t>You can change OS state and call exec safely</a:t>
            </a:r>
          </a:p>
          <a:p>
            <a:r>
              <a:rPr lang="en-US" sz="2000" dirty="0">
                <a:latin typeface="Calibri (Body)"/>
                <a:cs typeface="Calibri (Body)"/>
              </a:rPr>
              <a:t>You cannot:</a:t>
            </a:r>
          </a:p>
          <a:p>
            <a:pPr lvl="1"/>
            <a:r>
              <a:rPr lang="en-US" sz="1600" dirty="0">
                <a:latin typeface="Calibri (Body)"/>
                <a:cs typeface="Calibri (Body)"/>
              </a:rPr>
              <a:t>Return from the function that called fork()</a:t>
            </a:r>
          </a:p>
          <a:p>
            <a:pPr lvl="1"/>
            <a:r>
              <a:rPr lang="en-US" sz="1600" dirty="0">
                <a:latin typeface="Calibri (Body)"/>
                <a:cs typeface="Calibri (Body)"/>
              </a:rPr>
              <a:t>Touch the heap</a:t>
            </a:r>
          </a:p>
          <a:p>
            <a:pPr lvl="1"/>
            <a:r>
              <a:rPr lang="en-US" sz="1600" dirty="0">
                <a:latin typeface="Calibri (Body)"/>
                <a:cs typeface="Calibri (Body)"/>
              </a:rPr>
              <a:t>Probably other stuff</a:t>
            </a:r>
          </a:p>
          <a:p>
            <a:r>
              <a:rPr lang="en-US" sz="2000" dirty="0">
                <a:latin typeface="Calibri (Body)"/>
                <a:cs typeface="Calibri (Body)"/>
              </a:rPr>
              <a:t>Why does it improve performance?  Avoids copies</a:t>
            </a:r>
          </a:p>
          <a:p>
            <a:pPr lvl="1"/>
            <a:endParaRPr lang="en-US" sz="1600" dirty="0">
              <a:latin typeface="Calibri (Body)"/>
              <a:cs typeface="Calibri (Body)"/>
            </a:endParaRPr>
          </a:p>
          <a:p>
            <a:r>
              <a:rPr lang="en-US" sz="2000" dirty="0">
                <a:latin typeface="Calibri (Body)"/>
                <a:cs typeface="Calibri (Body)"/>
              </a:rPr>
              <a:t>Unfortunate example of implementation influence on interface</a:t>
            </a:r>
          </a:p>
          <a:p>
            <a:pPr lvl="1"/>
            <a:r>
              <a:rPr lang="en-US" sz="1600" dirty="0">
                <a:latin typeface="Calibri (Body)"/>
                <a:cs typeface="Calibri (Body)"/>
              </a:rPr>
              <a:t>Current Linux &amp; BSD 4.4 have it for backwards compatibility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0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Copy-on-write fork (preview)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write protect everything in memory after a fork()</a:t>
            </a:r>
          </a:p>
          <a:p>
            <a:pPr lvl="1"/>
            <a:r>
              <a:rPr lang="en-US" dirty="0"/>
              <a:t>Detect and copy only what you touch, until the exec()</a:t>
            </a:r>
          </a:p>
          <a:p>
            <a:pPr lvl="1"/>
            <a:r>
              <a:rPr lang="en-US" dirty="0"/>
              <a:t>After exec(), remove write protection from child memory</a:t>
            </a:r>
          </a:p>
          <a:p>
            <a:r>
              <a:rPr lang="en-US" dirty="0"/>
              <a:t>Common case: exec quickly</a:t>
            </a:r>
          </a:p>
          <a:p>
            <a:pPr lvl="1"/>
            <a:r>
              <a:rPr lang="en-US" dirty="0"/>
              <a:t>Some overhead to setting copy-on-write, but cheaper than copying everything</a:t>
            </a:r>
          </a:p>
          <a:p>
            <a:r>
              <a:rPr lang="en-US" dirty="0"/>
              <a:t>Uncommon case: fork never execs</a:t>
            </a:r>
          </a:p>
          <a:p>
            <a:pPr lvl="1"/>
            <a:r>
              <a:rPr lang="en-US" dirty="0"/>
              <a:t>Eventually copy everything</a:t>
            </a:r>
          </a:p>
          <a:p>
            <a:r>
              <a:rPr lang="en-US" dirty="0"/>
              <a:t>We will see more about this later</a:t>
            </a:r>
            <a:r>
              <a:rPr lang="is-IS" dirty="0"/>
              <a:t>…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64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6200"/>
            <a:ext cx="8352928" cy="4619625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 dirty="0">
                <a:latin typeface="Calibri (Body)"/>
                <a:cs typeface="Calibri (Body)"/>
              </a:rPr>
              <a:t>OS must include calls to enable special control of a process:</a:t>
            </a:r>
          </a:p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 dirty="0">
                <a:latin typeface="Calibri (Body)"/>
                <a:cs typeface="Calibri (Body)"/>
              </a:rPr>
              <a:t>			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Calibri (Body)"/>
                <a:cs typeface="Calibri (Body)"/>
              </a:rPr>
              <a:t>Priority manipulation: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Calibri (Body)"/>
                <a:cs typeface="Calibri (Body)"/>
              </a:rPr>
              <a:t>nice(), which specifies base process priority (initial priority)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Calibri (Body)"/>
                <a:cs typeface="Calibri (Body)"/>
              </a:rPr>
              <a:t>In UNIX, process priority decays as the process consumes CPU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Calibri (Body)"/>
              <a:cs typeface="Calibri (Body)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Calibri (Body)"/>
                <a:cs typeface="Calibri (Body)"/>
              </a:rPr>
              <a:t>Debugging support:</a:t>
            </a:r>
          </a:p>
          <a:p>
            <a:pPr lvl="1">
              <a:lnSpc>
                <a:spcPct val="90000"/>
              </a:lnSpc>
            </a:pPr>
            <a:r>
              <a:rPr lang="en-US" sz="1800" dirty="0" err="1">
                <a:latin typeface="Calibri (Body)"/>
                <a:cs typeface="Calibri (Body)"/>
              </a:rPr>
              <a:t>ptrace</a:t>
            </a:r>
            <a:r>
              <a:rPr lang="en-US" sz="1800" dirty="0">
                <a:latin typeface="Calibri (Body)"/>
                <a:cs typeface="Calibri (Body)"/>
              </a:rPr>
              <a:t>(), allows a process to be put under control of another process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Calibri (Body)"/>
                <a:cs typeface="Calibri (Body)"/>
              </a:rPr>
              <a:t>The other process can set breakpoints, examine registers, etc.	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Calibri (Body)"/>
                <a:cs typeface="Calibri (Body)"/>
              </a:rPr>
              <a:t>Alarms and time: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Calibri (Body)"/>
                <a:cs typeface="Calibri (Body)"/>
              </a:rPr>
              <a:t>Sleep puts a process on a timer queue waiting for some number of seconds, supporting an alarm functionality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control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890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152525" y="1434827"/>
            <a:ext cx="7115175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1800" dirty="0">
                <a:solidFill>
                  <a:schemeClr val="tx1"/>
                </a:solidFill>
                <a:latin typeface="Comic Sans MS" charset="0"/>
              </a:rPr>
              <a:t>while(! EOF)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 dirty="0">
                <a:solidFill>
                  <a:schemeClr val="tx1"/>
                </a:solidFill>
                <a:latin typeface="Comic Sans MS" charset="0"/>
              </a:rPr>
              <a:t>read input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 dirty="0">
                <a:solidFill>
                  <a:schemeClr val="tx1"/>
                </a:solidFill>
                <a:latin typeface="Comic Sans MS" charset="0"/>
              </a:rPr>
              <a:t>handle regular expressions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1800" dirty="0" err="1">
                <a:solidFill>
                  <a:schemeClr val="tx1"/>
                </a:solidFill>
                <a:latin typeface="Comic Sans MS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mic Sans MS" charset="0"/>
              </a:rPr>
              <a:t> </a:t>
            </a:r>
            <a:r>
              <a:rPr lang="en-US" dirty="0" err="1">
                <a:latin typeface="Comic Sans MS" charset="0"/>
              </a:rPr>
              <a:t>rv</a:t>
            </a:r>
            <a:r>
              <a:rPr lang="en-US" sz="1800" dirty="0">
                <a:solidFill>
                  <a:schemeClr val="tx1"/>
                </a:solidFill>
                <a:latin typeface="Comic Sans MS" charset="0"/>
              </a:rPr>
              <a:t> = fork();			// create a child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1800" dirty="0">
                <a:solidFill>
                  <a:schemeClr val="tx1"/>
                </a:solidFill>
                <a:latin typeface="Comic Sans MS" charset="0"/>
              </a:rPr>
              <a:t>if(</a:t>
            </a:r>
            <a:r>
              <a:rPr lang="en-US" sz="1800" dirty="0" err="1">
                <a:solidFill>
                  <a:schemeClr val="tx1"/>
                </a:solidFill>
                <a:latin typeface="Comic Sans MS" charset="0"/>
              </a:rPr>
              <a:t>rv</a:t>
            </a:r>
            <a:r>
              <a:rPr lang="en-US" sz="1800" dirty="0">
                <a:solidFill>
                  <a:schemeClr val="tx1"/>
                </a:solidFill>
                <a:latin typeface="Comic Sans MS" charset="0"/>
              </a:rPr>
              <a:t> == 0) </a:t>
            </a:r>
            <a:r>
              <a:rPr lang="en-US" sz="1800" dirty="0">
                <a:solidFill>
                  <a:srgbClr val="990000"/>
                </a:solidFill>
                <a:latin typeface="Comic Sans MS" charset="0"/>
              </a:rPr>
              <a:t>{			// child continues here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1800" dirty="0">
                <a:solidFill>
                  <a:srgbClr val="990000"/>
                </a:solidFill>
                <a:latin typeface="Comic Sans MS" charset="0"/>
              </a:rPr>
              <a:t>	exec(</a:t>
            </a:r>
            <a:r>
              <a:rPr lang="ja-JP" altLang="en-US" sz="1800" dirty="0">
                <a:solidFill>
                  <a:srgbClr val="990000"/>
                </a:solidFill>
                <a:latin typeface="Comic Sans MS" charset="0"/>
              </a:rPr>
              <a:t>“</a:t>
            </a:r>
            <a:r>
              <a:rPr lang="en-US" sz="1800" dirty="0">
                <a:solidFill>
                  <a:srgbClr val="990000"/>
                </a:solidFill>
                <a:latin typeface="Comic Sans MS" charset="0"/>
              </a:rPr>
              <a:t>program</a:t>
            </a:r>
            <a:r>
              <a:rPr lang="ja-JP" altLang="en-US" sz="1800" dirty="0">
                <a:solidFill>
                  <a:srgbClr val="990000"/>
                </a:solidFill>
                <a:latin typeface="Comic Sans MS" charset="0"/>
              </a:rPr>
              <a:t>”</a:t>
            </a:r>
            <a:r>
              <a:rPr lang="en-US" sz="1800" dirty="0">
                <a:solidFill>
                  <a:srgbClr val="990000"/>
                </a:solidFill>
                <a:latin typeface="Comic Sans MS" charset="0"/>
              </a:rPr>
              <a:t>, </a:t>
            </a:r>
            <a:r>
              <a:rPr lang="en-US" sz="1800" dirty="0" err="1">
                <a:solidFill>
                  <a:srgbClr val="990000"/>
                </a:solidFill>
                <a:latin typeface="Comic Sans MS" charset="0"/>
              </a:rPr>
              <a:t>argc</a:t>
            </a:r>
            <a:r>
              <a:rPr lang="en-US" sz="1800" dirty="0">
                <a:solidFill>
                  <a:srgbClr val="990000"/>
                </a:solidFill>
                <a:latin typeface="Comic Sans MS" charset="0"/>
              </a:rPr>
              <a:t>, argv0, argv1, …);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1800" dirty="0">
                <a:solidFill>
                  <a:srgbClr val="990000"/>
                </a:solidFill>
                <a:latin typeface="Comic Sans MS" charset="0"/>
              </a:rPr>
              <a:t>}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1800" dirty="0">
                <a:solidFill>
                  <a:schemeClr val="tx1"/>
                </a:solidFill>
                <a:latin typeface="Comic Sans MS" charset="0"/>
              </a:rPr>
              <a:t>else {				// parent continues here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1800" dirty="0">
                <a:solidFill>
                  <a:schemeClr val="tx1"/>
                </a:solidFill>
                <a:latin typeface="Comic Sans MS" charset="0"/>
              </a:rPr>
              <a:t>…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1800" dirty="0">
                <a:solidFill>
                  <a:schemeClr val="tx1"/>
                </a:solidFill>
                <a:latin typeface="Comic Sans MS" charset="0"/>
              </a:rPr>
              <a:t>}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endParaRPr lang="en-US" sz="1800" dirty="0">
              <a:solidFill>
                <a:schemeClr val="tx1"/>
              </a:solidFill>
              <a:latin typeface="Comic Sans MS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800" dirty="0">
              <a:solidFill>
                <a:schemeClr val="tx1"/>
              </a:solidFill>
              <a:latin typeface="Comic Sans MS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67544" y="5016078"/>
            <a:ext cx="835292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folHlink"/>
              </a:buClr>
              <a:buSzPct val="75000"/>
              <a:buFont typeface="Monotype Sorts" charset="0"/>
              <a:buBlip>
                <a:blip r:embed="rId3"/>
              </a:buBlip>
            </a:pPr>
            <a:r>
              <a:rPr lang="en-US" sz="1600" dirty="0">
                <a:solidFill>
                  <a:schemeClr val="tx1"/>
                </a:solidFill>
                <a:latin typeface="Calibri (Body)"/>
                <a:cs typeface="Calibri (Body)"/>
              </a:rPr>
              <a:t> Translates &lt;CTRL-C&gt; to the kill() system call with SIGKILL</a:t>
            </a:r>
          </a:p>
          <a:p>
            <a:pPr>
              <a:spcBef>
                <a:spcPct val="50000"/>
              </a:spcBef>
              <a:buClr>
                <a:schemeClr val="folHlink"/>
              </a:buClr>
              <a:buSzPct val="75000"/>
              <a:buFont typeface="Monotype Sorts" charset="0"/>
              <a:buBlip>
                <a:blip r:embed="rId3"/>
              </a:buBlip>
            </a:pPr>
            <a:r>
              <a:rPr lang="en-US" sz="1600" dirty="0">
                <a:solidFill>
                  <a:schemeClr val="tx1"/>
                </a:solidFill>
                <a:latin typeface="Calibri (Body)"/>
                <a:cs typeface="Calibri (Body)"/>
              </a:rPr>
              <a:t> Translates &lt;CTRL-Z&gt; to the kill() system call with SIGSTOP</a:t>
            </a:r>
          </a:p>
          <a:p>
            <a:pPr>
              <a:spcBef>
                <a:spcPct val="50000"/>
              </a:spcBef>
              <a:buClr>
                <a:schemeClr val="folHlink"/>
              </a:buClr>
              <a:buSzPct val="75000"/>
              <a:buFont typeface="Monotype Sorts" charset="0"/>
              <a:buBlip>
                <a:blip r:embed="rId3"/>
              </a:buBlip>
            </a:pPr>
            <a:r>
              <a:rPr lang="en-US" sz="1600" dirty="0">
                <a:solidFill>
                  <a:schemeClr val="tx1"/>
                </a:solidFill>
                <a:latin typeface="Calibri (Body)"/>
                <a:cs typeface="Calibri (Body)"/>
              </a:rPr>
              <a:t> Allows input-output redirections, pipes, and a lot of other stuff that we will see later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Tying it all together: The Unix shell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980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1346200"/>
            <a:ext cx="7772400" cy="4114800"/>
          </a:xfrm>
        </p:spPr>
        <p:txBody>
          <a:bodyPr/>
          <a:lstStyle/>
          <a:p>
            <a:r>
              <a:rPr lang="en-US" dirty="0"/>
              <a:t>Understand what a process is</a:t>
            </a:r>
          </a:p>
          <a:p>
            <a:r>
              <a:rPr lang="en-US" dirty="0"/>
              <a:t>The high-level idea of context switching and process states</a:t>
            </a:r>
          </a:p>
          <a:p>
            <a:r>
              <a:rPr lang="en-US" dirty="0"/>
              <a:t>How a process is created</a:t>
            </a:r>
          </a:p>
          <a:p>
            <a:r>
              <a:rPr lang="en-US" dirty="0"/>
              <a:t>Pros and cons of different creation APIs</a:t>
            </a:r>
          </a:p>
          <a:p>
            <a:pPr lvl="1"/>
            <a:r>
              <a:rPr lang="en-US" dirty="0"/>
              <a:t>Intuition of copy-on-write fork and </a:t>
            </a:r>
            <a:r>
              <a:rPr lang="en-US" dirty="0" err="1"/>
              <a:t>vfork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31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6200"/>
            <a:ext cx="8280920" cy="1423988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Calibri (Body)"/>
                <a:cs typeface="Calibri (Body)"/>
              </a:rPr>
              <a:t>We write a program in e.g., Java.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Calibri (Body)"/>
                <a:cs typeface="Calibri (Body)"/>
              </a:rPr>
              <a:t>A compiler turns that program into an instruction list.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Calibri (Body)"/>
                <a:cs typeface="Calibri (Body)"/>
              </a:rPr>
              <a:t>The CPU interprets the instruction list (which is more a graph of basic blocks).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 dirty="0">
              <a:latin typeface="Calibri (Body)"/>
              <a:cs typeface="Calibri (Body)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65175" y="3041650"/>
            <a:ext cx="3813175" cy="30527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void X (int b)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 if(b == 1)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…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int main()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int a = 2;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X(a);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 to process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038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771972" y="1844824"/>
            <a:ext cx="3656012" cy="31511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void X (int b)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if(b == 1)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…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int main()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int a = 2;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X(a);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}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740594" y="1362373"/>
            <a:ext cx="3687390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en-US" sz="2000" dirty="0">
                <a:solidFill>
                  <a:schemeClr val="tx1"/>
                </a:solidFill>
                <a:latin typeface="Calibri (Body)"/>
                <a:cs typeface="Calibri (Body)"/>
              </a:rPr>
              <a:t>What you wrote:</a:t>
            </a:r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0"/>
              <a:buNone/>
            </a:pPr>
            <a:endParaRPr lang="en-US" sz="1600" dirty="0">
              <a:solidFill>
                <a:schemeClr val="tx1"/>
              </a:solidFill>
              <a:latin typeface="Comic Sans MS" charset="0"/>
            </a:endParaRPr>
          </a:p>
        </p:txBody>
      </p:sp>
      <p:sp>
        <p:nvSpPr>
          <p:cNvPr id="5127" name="Rectangle 8"/>
          <p:cNvSpPr>
            <a:spLocks noChangeArrowheads="1"/>
          </p:cNvSpPr>
          <p:nvPr/>
        </p:nvSpPr>
        <p:spPr bwMode="auto">
          <a:xfrm>
            <a:off x="5287963" y="3737670"/>
            <a:ext cx="3668712" cy="249964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void X (int b)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if(b == 1)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…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int main()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int a = 2;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X(a);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}</a:t>
            </a:r>
          </a:p>
        </p:txBody>
      </p:sp>
      <p:sp>
        <p:nvSpPr>
          <p:cNvPr id="5128" name="Rectangle 9"/>
          <p:cNvSpPr>
            <a:spLocks noChangeArrowheads="1"/>
          </p:cNvSpPr>
          <p:nvPr/>
        </p:nvSpPr>
        <p:spPr bwMode="auto">
          <a:xfrm flipV="1">
            <a:off x="5275263" y="2751831"/>
            <a:ext cx="3679825" cy="9826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Rectangle 10"/>
          <p:cNvSpPr>
            <a:spLocks noChangeArrowheads="1"/>
          </p:cNvSpPr>
          <p:nvPr/>
        </p:nvSpPr>
        <p:spPr bwMode="auto">
          <a:xfrm>
            <a:off x="5264150" y="1848544"/>
            <a:ext cx="3690938" cy="9032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Text Box 11"/>
          <p:cNvSpPr txBox="1">
            <a:spLocks noChangeArrowheads="1"/>
          </p:cNvSpPr>
          <p:nvPr/>
        </p:nvSpPr>
        <p:spPr bwMode="auto">
          <a:xfrm>
            <a:off x="7924800" y="5708103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 dirty="0"/>
              <a:t>Code</a:t>
            </a:r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5237163" y="1832669"/>
            <a:ext cx="1563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main; a = 2</a:t>
            </a:r>
          </a:p>
        </p:txBody>
      </p:sp>
      <p:sp>
        <p:nvSpPr>
          <p:cNvPr id="5132" name="Text Box 13"/>
          <p:cNvSpPr txBox="1">
            <a:spLocks noChangeArrowheads="1"/>
          </p:cNvSpPr>
          <p:nvPr/>
        </p:nvSpPr>
        <p:spPr bwMode="auto">
          <a:xfrm>
            <a:off x="5303838" y="2267644"/>
            <a:ext cx="119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X; b = 2</a:t>
            </a:r>
          </a:p>
        </p:txBody>
      </p:sp>
      <p:sp>
        <p:nvSpPr>
          <p:cNvPr id="5133" name="Rectangle 14"/>
          <p:cNvSpPr>
            <a:spLocks noChangeArrowheads="1"/>
          </p:cNvSpPr>
          <p:nvPr/>
        </p:nvSpPr>
        <p:spPr bwMode="auto">
          <a:xfrm>
            <a:off x="5273675" y="3285231"/>
            <a:ext cx="3684588" cy="4572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Text Box 15"/>
          <p:cNvSpPr txBox="1">
            <a:spLocks noChangeArrowheads="1"/>
          </p:cNvSpPr>
          <p:nvPr/>
        </p:nvSpPr>
        <p:spPr bwMode="auto">
          <a:xfrm>
            <a:off x="6788150" y="3283644"/>
            <a:ext cx="877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/>
              <a:t>Heap</a:t>
            </a:r>
          </a:p>
        </p:txBody>
      </p:sp>
      <p:sp>
        <p:nvSpPr>
          <p:cNvPr id="5135" name="Line 16"/>
          <p:cNvSpPr>
            <a:spLocks noChangeAspect="1" noChangeShapeType="1"/>
          </p:cNvSpPr>
          <p:nvPr/>
        </p:nvSpPr>
        <p:spPr bwMode="auto">
          <a:xfrm flipH="1" flipV="1">
            <a:off x="8218488" y="2908994"/>
            <a:ext cx="19050" cy="3889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Line 17"/>
          <p:cNvSpPr>
            <a:spLocks noChangeAspect="1" noChangeShapeType="1"/>
          </p:cNvSpPr>
          <p:nvPr/>
        </p:nvSpPr>
        <p:spPr bwMode="auto">
          <a:xfrm flipH="1" flipV="1">
            <a:off x="7512050" y="2748656"/>
            <a:ext cx="19050" cy="3889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7" name="Text Box 18"/>
          <p:cNvSpPr txBox="1">
            <a:spLocks noChangeArrowheads="1"/>
          </p:cNvSpPr>
          <p:nvPr/>
        </p:nvSpPr>
        <p:spPr bwMode="auto">
          <a:xfrm>
            <a:off x="7442200" y="1975544"/>
            <a:ext cx="912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/>
              <a:t>Stack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in memory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5292080" y="1401912"/>
            <a:ext cx="3600400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en-US" sz="2000" dirty="0">
                <a:solidFill>
                  <a:schemeClr val="tx1"/>
                </a:solidFill>
                <a:latin typeface="Calibri (Body)"/>
                <a:cs typeface="Calibri (Body)"/>
              </a:rPr>
              <a:t>What is in memory:</a:t>
            </a:r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0"/>
              <a:buNone/>
            </a:pPr>
            <a:endParaRPr lang="en-US" sz="1600" dirty="0">
              <a:solidFill>
                <a:schemeClr val="tx1"/>
              </a:solidFill>
              <a:latin typeface="Comic Sans MS" charset="0"/>
            </a:endParaRPr>
          </a:p>
        </p:txBody>
      </p:sp>
      <p:sp>
        <p:nvSpPr>
          <p:cNvPr id="4" name="Left Brace 3"/>
          <p:cNvSpPr/>
          <p:nvPr/>
        </p:nvSpPr>
        <p:spPr>
          <a:xfrm>
            <a:off x="4644008" y="1772816"/>
            <a:ext cx="504056" cy="1944216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347864" y="2204864"/>
            <a:ext cx="1224136" cy="864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Data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127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to processes come from?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I type ‘./</a:t>
            </a:r>
            <a:r>
              <a:rPr lang="en-US" dirty="0" err="1"/>
              <a:t>a.out</a:t>
            </a:r>
            <a:r>
              <a:rPr lang="en-US" dirty="0"/>
              <a:t>’, the binary runs, right?</a:t>
            </a:r>
          </a:p>
          <a:p>
            <a:pPr lvl="1"/>
            <a:r>
              <a:rPr lang="en-US" dirty="0"/>
              <a:t>Really only true for static binaries (more on this later)</a:t>
            </a:r>
          </a:p>
          <a:p>
            <a:r>
              <a:rPr lang="en-US" dirty="0"/>
              <a:t>In reality a </a:t>
            </a:r>
            <a:r>
              <a:rPr lang="en-US" b="1" u="sng" dirty="0"/>
              <a:t>loader</a:t>
            </a:r>
            <a:r>
              <a:rPr lang="en-US" dirty="0"/>
              <a:t> sets up the program</a:t>
            </a:r>
          </a:p>
          <a:p>
            <a:pPr lvl="1"/>
            <a:r>
              <a:rPr lang="en-US" dirty="0"/>
              <a:t>Usually a user-level program</a:t>
            </a:r>
          </a:p>
          <a:p>
            <a:pPr lvl="1"/>
            <a:r>
              <a:rPr lang="en-US" dirty="0"/>
              <a:t>Can also be in-kernel, or split between both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39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to processes come from?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cs typeface="Calibri"/>
              </a:rPr>
              <a:t>In order to run a program, the loader:</a:t>
            </a:r>
          </a:p>
          <a:p>
            <a:pPr lvl="1">
              <a:lnSpc>
                <a:spcPct val="80000"/>
              </a:lnSpc>
            </a:pPr>
            <a:r>
              <a:rPr lang="en-US" dirty="0">
                <a:cs typeface="Calibri"/>
              </a:rPr>
              <a:t>reads and interprets the executable file</a:t>
            </a:r>
          </a:p>
          <a:p>
            <a:pPr lvl="1">
              <a:lnSpc>
                <a:spcPct val="80000"/>
              </a:lnSpc>
            </a:pPr>
            <a:r>
              <a:rPr lang="en-US" dirty="0">
                <a:cs typeface="Calibri"/>
              </a:rPr>
              <a:t>sets up the process’s memory to contain the code &amp; data from executable</a:t>
            </a:r>
          </a:p>
          <a:p>
            <a:pPr lvl="1">
              <a:lnSpc>
                <a:spcPct val="80000"/>
              </a:lnSpc>
            </a:pPr>
            <a:r>
              <a:rPr lang="en-US" dirty="0">
                <a:cs typeface="Calibri"/>
              </a:rPr>
              <a:t>pushes </a:t>
            </a:r>
            <a:r>
              <a:rPr lang="ja-JP" altLang="en-US" dirty="0">
                <a:cs typeface="Calibri"/>
              </a:rPr>
              <a:t>“</a:t>
            </a:r>
            <a:r>
              <a:rPr lang="en-US" dirty="0" err="1">
                <a:cs typeface="Calibri"/>
              </a:rPr>
              <a:t>argc</a:t>
            </a:r>
            <a:r>
              <a:rPr lang="ja-JP" altLang="en-US" dirty="0">
                <a:cs typeface="Calibri"/>
              </a:rPr>
              <a:t>”</a:t>
            </a:r>
            <a:r>
              <a:rPr lang="en-US" dirty="0">
                <a:cs typeface="Calibri"/>
              </a:rPr>
              <a:t>, </a:t>
            </a:r>
            <a:r>
              <a:rPr lang="ja-JP" altLang="en-US" dirty="0">
                <a:cs typeface="Calibri"/>
              </a:rPr>
              <a:t>“</a:t>
            </a:r>
            <a:r>
              <a:rPr lang="en-US" dirty="0" err="1">
                <a:cs typeface="Calibri"/>
              </a:rPr>
              <a:t>argv</a:t>
            </a:r>
            <a:r>
              <a:rPr lang="ja-JP" altLang="en-US" dirty="0">
                <a:cs typeface="Calibri"/>
              </a:rPr>
              <a:t>”</a:t>
            </a:r>
            <a:r>
              <a:rPr lang="en-US" dirty="0">
                <a:cs typeface="Calibri"/>
              </a:rPr>
              <a:t> on the stack</a:t>
            </a:r>
          </a:p>
          <a:p>
            <a:pPr lvl="1">
              <a:lnSpc>
                <a:spcPct val="80000"/>
              </a:lnSpc>
            </a:pPr>
            <a:r>
              <a:rPr lang="en-US" dirty="0">
                <a:cs typeface="Calibri"/>
              </a:rPr>
              <a:t>sets the CPU registers properly &amp; calls </a:t>
            </a:r>
            <a:r>
              <a:rPr lang="ja-JP" altLang="en-US" dirty="0">
                <a:cs typeface="Calibri"/>
              </a:rPr>
              <a:t>“</a:t>
            </a:r>
            <a:r>
              <a:rPr lang="en-US" dirty="0">
                <a:cs typeface="Calibri"/>
              </a:rPr>
              <a:t>_start()</a:t>
            </a:r>
            <a:r>
              <a:rPr lang="ja-JP" altLang="en-US" dirty="0">
                <a:cs typeface="Calibri"/>
              </a:rPr>
              <a:t>”</a:t>
            </a:r>
            <a:r>
              <a:rPr lang="en-US" dirty="0">
                <a:cs typeface="Calibri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cs typeface="Calibri"/>
              </a:rPr>
              <a:t>Program starts running at _start()</a:t>
            </a:r>
          </a:p>
          <a:p>
            <a:pPr lvl="1">
              <a:lnSpc>
                <a:spcPct val="80000"/>
              </a:lnSpc>
              <a:buFont typeface="Wingdings" charset="0"/>
              <a:buNone/>
            </a:pPr>
            <a:r>
              <a:rPr lang="en-US" sz="1800" b="1" dirty="0">
                <a:latin typeface="Courier New"/>
                <a:cs typeface="Courier New"/>
              </a:rPr>
              <a:t>_start(</a:t>
            </a:r>
            <a:r>
              <a:rPr lang="en-US" sz="1800" b="1" dirty="0" err="1">
                <a:latin typeface="Courier New"/>
                <a:cs typeface="Courier New"/>
              </a:rPr>
              <a:t>args</a:t>
            </a:r>
            <a:r>
              <a:rPr lang="en-US" sz="1800" b="1" dirty="0">
                <a:latin typeface="Courier New"/>
                <a:cs typeface="Courier New"/>
              </a:rPr>
              <a:t>) {</a:t>
            </a:r>
          </a:p>
          <a:p>
            <a:pPr lvl="1">
              <a:lnSpc>
                <a:spcPct val="80000"/>
              </a:lnSpc>
              <a:buFont typeface="Wingdings" charset="0"/>
              <a:buNone/>
            </a:pPr>
            <a:r>
              <a:rPr lang="en-US" sz="1800" b="1" dirty="0">
                <a:latin typeface="Courier New"/>
                <a:cs typeface="Courier New"/>
              </a:rPr>
              <a:t>  </a:t>
            </a:r>
            <a:r>
              <a:rPr lang="en-US" sz="1800" b="1" dirty="0" err="1">
                <a:latin typeface="Courier New"/>
                <a:cs typeface="Courier New"/>
              </a:rPr>
              <a:t>initialize_java</a:t>
            </a:r>
            <a:r>
              <a:rPr lang="en-US" sz="1800" b="1" dirty="0">
                <a:latin typeface="Courier New"/>
                <a:cs typeface="Courier New"/>
              </a:rPr>
              <a:t>();</a:t>
            </a:r>
          </a:p>
          <a:p>
            <a:pPr lvl="1">
              <a:lnSpc>
                <a:spcPct val="80000"/>
              </a:lnSpc>
              <a:buFont typeface="Wingdings" charset="0"/>
              <a:buNone/>
            </a:pPr>
            <a:r>
              <a:rPr lang="en-US" sz="1800" b="1" dirty="0">
                <a:latin typeface="Courier New"/>
                <a:cs typeface="Courier New"/>
              </a:rPr>
              <a:t>	ret = main(</a:t>
            </a:r>
            <a:r>
              <a:rPr lang="en-US" sz="1800" b="1" dirty="0" err="1">
                <a:latin typeface="Courier New"/>
                <a:cs typeface="Courier New"/>
              </a:rPr>
              <a:t>args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pPr lvl="1">
              <a:lnSpc>
                <a:spcPct val="80000"/>
              </a:lnSpc>
              <a:buFont typeface="Wingdings" charset="0"/>
              <a:buNone/>
            </a:pPr>
            <a:r>
              <a:rPr lang="en-US" sz="1800" b="1" dirty="0">
                <a:latin typeface="Courier New"/>
                <a:cs typeface="Courier New"/>
              </a:rPr>
              <a:t>	exit(ret)</a:t>
            </a:r>
          </a:p>
          <a:p>
            <a:pPr lvl="1">
              <a:lnSpc>
                <a:spcPct val="80000"/>
              </a:lnSpc>
              <a:buFont typeface="Wingdings" charset="0"/>
              <a:buNone/>
            </a:pPr>
            <a:r>
              <a:rPr lang="en-US" sz="1800" b="1" dirty="0">
                <a:latin typeface="Courier New"/>
                <a:cs typeface="Courier New"/>
              </a:rPr>
              <a:t>}</a:t>
            </a:r>
            <a:br>
              <a:rPr lang="en-US" sz="1800" b="1" dirty="0">
                <a:latin typeface="Courier New"/>
                <a:cs typeface="Courier New"/>
              </a:rPr>
            </a:br>
            <a:endParaRPr lang="en-US" sz="1800" b="1" dirty="0">
              <a:latin typeface="Courier New"/>
              <a:cs typeface="Courier New"/>
            </a:endParaRPr>
          </a:p>
          <a:p>
            <a:pPr lvl="1">
              <a:lnSpc>
                <a:spcPct val="80000"/>
              </a:lnSpc>
              <a:buFont typeface="Wingdings" charset="0"/>
              <a:buNone/>
            </a:pPr>
            <a:r>
              <a:rPr lang="ja-JP" altLang="en-US" dirty="0">
                <a:latin typeface="Calibri (Body)"/>
                <a:cs typeface="Calibri (Body)"/>
              </a:rPr>
              <a:t>“</a:t>
            </a:r>
            <a:r>
              <a:rPr lang="en-US" dirty="0">
                <a:latin typeface="Calibri (Body)"/>
                <a:cs typeface="Calibri (Body)"/>
              </a:rPr>
              <a:t>process</a:t>
            </a:r>
            <a:r>
              <a:rPr lang="ja-JP" altLang="en-US" dirty="0">
                <a:latin typeface="Calibri (Body)"/>
                <a:cs typeface="Calibri (Body)"/>
              </a:rPr>
              <a:t>”</a:t>
            </a:r>
            <a:r>
              <a:rPr lang="en-US" dirty="0">
                <a:latin typeface="Calibri (Body)"/>
                <a:cs typeface="Calibri (Body)"/>
              </a:rPr>
              <a:t> is now running; no longer think of </a:t>
            </a:r>
            <a:r>
              <a:rPr lang="ja-JP" altLang="en-US" dirty="0">
                <a:latin typeface="Calibri (Body)"/>
                <a:cs typeface="Calibri (Body)"/>
              </a:rPr>
              <a:t>“</a:t>
            </a:r>
            <a:r>
              <a:rPr lang="en-US" dirty="0">
                <a:latin typeface="Calibri (Body)"/>
                <a:cs typeface="Calibri (Body)"/>
              </a:rPr>
              <a:t>program</a:t>
            </a:r>
            <a:r>
              <a:rPr lang="ja-JP" altLang="en-US" dirty="0">
                <a:latin typeface="Calibri (Body)"/>
                <a:cs typeface="Calibri (Body)"/>
              </a:rPr>
              <a:t>”</a:t>
            </a:r>
            <a:r>
              <a:rPr lang="en-US" altLang="ja-JP" dirty="0">
                <a:latin typeface="Calibri (Body)"/>
                <a:cs typeface="Calibri (Body)"/>
              </a:rPr>
              <a:t/>
            </a:r>
            <a:br>
              <a:rPr lang="en-US" altLang="ja-JP" dirty="0">
                <a:latin typeface="Calibri (Body)"/>
                <a:cs typeface="Calibri (Body)"/>
              </a:rPr>
            </a:br>
            <a:endParaRPr lang="en-US" dirty="0">
              <a:latin typeface="Calibri (Body)"/>
              <a:cs typeface="Calibri (Body)"/>
            </a:endParaRPr>
          </a:p>
          <a:p>
            <a:r>
              <a:rPr lang="en-US" dirty="0">
                <a:cs typeface="Calibri"/>
              </a:rPr>
              <a:t>When main() returns, OS calls </a:t>
            </a:r>
            <a:r>
              <a:rPr lang="ja-JP" altLang="en-US" dirty="0">
                <a:cs typeface="Calibri"/>
              </a:rPr>
              <a:t>“</a:t>
            </a:r>
            <a:r>
              <a:rPr lang="en-US" dirty="0">
                <a:cs typeface="Calibri"/>
              </a:rPr>
              <a:t>exit()</a:t>
            </a:r>
            <a:r>
              <a:rPr lang="ja-JP" altLang="en-US" dirty="0">
                <a:cs typeface="Calibri"/>
              </a:rPr>
              <a:t>”</a:t>
            </a:r>
            <a:r>
              <a:rPr lang="en-US" dirty="0">
                <a:cs typeface="Calibri"/>
              </a:rPr>
              <a:t> which destroys the process and returns all resources</a:t>
            </a:r>
          </a:p>
          <a:p>
            <a:endParaRPr lang="en-US" dirty="0">
              <a:cs typeface="Calibri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What bookkeeping does the OS need for processes?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68778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6200"/>
            <a:ext cx="8352928" cy="5095875"/>
          </a:xfrm>
          <a:noFill/>
        </p:spPr>
        <p:txBody>
          <a:bodyPr lIns="92075" tIns="46038" rIns="92075" bIns="46038"/>
          <a:lstStyle/>
          <a:p>
            <a:r>
              <a:rPr lang="en-US" sz="2800" dirty="0">
                <a:latin typeface="Arial" charset="0"/>
              </a:rPr>
              <a:t>A process has code.</a:t>
            </a:r>
          </a:p>
          <a:p>
            <a:pPr lvl="1"/>
            <a:r>
              <a:rPr lang="en-US" sz="2400" dirty="0">
                <a:latin typeface="Arial" charset="0"/>
              </a:rPr>
              <a:t>OS must track program counter (code location).</a:t>
            </a:r>
          </a:p>
          <a:p>
            <a:r>
              <a:rPr lang="en-US" sz="2800" dirty="0">
                <a:latin typeface="Arial" charset="0"/>
              </a:rPr>
              <a:t>A process has a stack.</a:t>
            </a:r>
          </a:p>
          <a:p>
            <a:pPr lvl="1"/>
            <a:r>
              <a:rPr lang="en-US" sz="2400" dirty="0">
                <a:latin typeface="Arial" charset="0"/>
              </a:rPr>
              <a:t>OS must track stack pointer.</a:t>
            </a:r>
          </a:p>
          <a:p>
            <a:r>
              <a:rPr lang="en-US" sz="2800" dirty="0">
                <a:solidFill>
                  <a:srgbClr val="F50101"/>
                </a:solidFill>
                <a:latin typeface="Arial" charset="0"/>
              </a:rPr>
              <a:t>OS stores state of processes</a:t>
            </a:r>
            <a:r>
              <a:rPr lang="ja-JP" altLang="en-US" sz="2800" dirty="0">
                <a:solidFill>
                  <a:srgbClr val="F50101"/>
                </a:solidFill>
                <a:latin typeface="Arial" charset="0"/>
              </a:rPr>
              <a:t>’</a:t>
            </a:r>
            <a:r>
              <a:rPr lang="en-US" sz="2800" dirty="0">
                <a:solidFill>
                  <a:srgbClr val="F50101"/>
                </a:solidFill>
                <a:latin typeface="Arial" charset="0"/>
              </a:rPr>
              <a:t> computation in a process control block (PCB).</a:t>
            </a:r>
          </a:p>
          <a:p>
            <a:pPr lvl="1"/>
            <a:r>
              <a:rPr lang="en-US" sz="2400" dirty="0">
                <a:latin typeface="Arial" charset="0"/>
              </a:rPr>
              <a:t>E.g., each process has an identifier (process identifier, or PID)</a:t>
            </a:r>
          </a:p>
          <a:p>
            <a:r>
              <a:rPr lang="en-US" sz="2800" dirty="0">
                <a:latin typeface="Arial" charset="0"/>
              </a:rPr>
              <a:t>Data (program instructions, stack &amp; heap) resides in memory, metadata is in PCB (which is a kernel data structure in memory)</a:t>
            </a:r>
          </a:p>
          <a:p>
            <a:pPr>
              <a:buFont typeface="Monotype Sorts" charset="0"/>
              <a:buNone/>
            </a:pPr>
            <a:endParaRPr lang="en-US" sz="2800" dirty="0">
              <a:latin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Keeping track of a process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621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Context Switching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OS periodically switches execution from one process to another</a:t>
            </a:r>
          </a:p>
          <a:p>
            <a:r>
              <a:rPr lang="en-US" dirty="0"/>
              <a:t>Called a</a:t>
            </a:r>
            <a:r>
              <a:rPr lang="en-US" b="1" dirty="0"/>
              <a:t> context switch</a:t>
            </a:r>
            <a:r>
              <a:rPr lang="en-US" dirty="0"/>
              <a:t>, because the OS saves one execution context and loads another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06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BF4F0DD887DC4519B6A7A61193463FEF"/>
  <p:tag name="SLIDEID" val="BF4F0DD887DC4519B6A7A61193463FEF"/>
  <p:tag name="SLIDEORDER" val="1"/>
  <p:tag name="SLIDETYPE" val="Q"/>
  <p:tag name="DEMOGRAPHIC" val="False"/>
  <p:tag name="SPEEDSCORING" val="False"/>
  <p:tag name="QUESTIONALIAS" val="When a process is waiting for I/O what is its scheduling state?"/>
  <p:tag name="ANSWERSALIAS" val="Ready¤Running¤Blocked¤Zombie¤Exited"/>
  <p:tag name="RESPONSESGATHERED" val="True"/>
  <p:tag name="TOTALRESPONSES" val="47"/>
  <p:tag name="SLICED" val="False"/>
  <p:tag name="RESPONSES" val="USB[UTA999],1,65,1;2;1;1;1;2;1;2;1;1;3;2;1;2;1;1;3;3;3;3;-;2;1;1;2;2;-;2;3;2;1;1;4;3;1;1;1;3;3;2;1;1;1;-;-;1;1;-;1;1;1;5;-;-;-;-;-;-;-;-;-;-;-;-;-;"/>
  <p:tag name="CHARTSTRINGSTD" val="25 11 9 1 1"/>
  <p:tag name="CHARTSTRINGREV" val="1 1 9 11 25"/>
  <p:tag name="CHARTSTRINGSTDPER" val="0.531914893617021 0.234042553191489 0.191489361702128 0.0212765957446809 0.0212765957446809"/>
  <p:tag name="CHARTSTRINGREVPER" val="0.0212765957446809 0.0212765957446809 0.191489361702128 0.234042553191489 0.53191489361702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LENGTH" val="39"/>
  <p:tag name="FONTSIZE" val="24"/>
  <p:tag name="BULLETTYPE" val="ppBulletArabicPeriod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19866</TotalTime>
  <Words>2480</Words>
  <Application>Microsoft Macintosh PowerPoint</Application>
  <PresentationFormat>On-screen Show (4:3)</PresentationFormat>
  <Paragraphs>486</Paragraphs>
  <Slides>37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9" baseType="lpstr">
      <vt:lpstr>Arial Unicode MS</vt:lpstr>
      <vt:lpstr>Calibri</vt:lpstr>
      <vt:lpstr>Calibri (Body)</vt:lpstr>
      <vt:lpstr>Comic Sans MS</vt:lpstr>
      <vt:lpstr>Courier</vt:lpstr>
      <vt:lpstr>Courier New</vt:lpstr>
      <vt:lpstr>Monotype Sorts</vt:lpstr>
      <vt:lpstr>ＭＳ Ｐゴシック</vt:lpstr>
      <vt:lpstr>Times</vt:lpstr>
      <vt:lpstr>Wingdings</vt:lpstr>
      <vt:lpstr>Arial</vt:lpstr>
      <vt:lpstr>Office Theme</vt:lpstr>
      <vt:lpstr>Processes</vt:lpstr>
      <vt:lpstr>What is a process?</vt:lpstr>
      <vt:lpstr>What is a process?</vt:lpstr>
      <vt:lpstr>Program to process</vt:lpstr>
      <vt:lpstr>Process in memory</vt:lpstr>
      <vt:lpstr>Where to processes come from?</vt:lpstr>
      <vt:lpstr>Where to processes come from?</vt:lpstr>
      <vt:lpstr>Keeping track of a process</vt:lpstr>
      <vt:lpstr>Context Switching</vt:lpstr>
      <vt:lpstr>What causes context switches?</vt:lpstr>
      <vt:lpstr>Process life cycle</vt:lpstr>
      <vt:lpstr>Process contexts</vt:lpstr>
      <vt:lpstr>When a process is waiting for I/O, what is its state?</vt:lpstr>
      <vt:lpstr>CPU Scheduling</vt:lpstr>
      <vt:lpstr>When does scheduling happen?</vt:lpstr>
      <vt:lpstr>Scheduling processes</vt:lpstr>
      <vt:lpstr>Why use multiple processes in one app?</vt:lpstr>
      <vt:lpstr>Why use multiple processes in one app?</vt:lpstr>
      <vt:lpstr>Orderly termination: exit()</vt:lpstr>
      <vt:lpstr>The wait() system call</vt:lpstr>
      <vt:lpstr>Zombies!!!</vt:lpstr>
      <vt:lpstr>Where do processes come from? (redux)</vt:lpstr>
      <vt:lpstr>Approach 1: Windows CreateProcess</vt:lpstr>
      <vt:lpstr>Approach 2: Unix fork/exec()</vt:lpstr>
      <vt:lpstr>Program loading: exec()</vt:lpstr>
      <vt:lpstr>fork() + exec() example</vt:lpstr>
      <vt:lpstr>A shell forks and execs a calculator</vt:lpstr>
      <vt:lpstr>A shell forks and then execs a calculator</vt:lpstr>
      <vt:lpstr>Why separate fork &amp; exec?</vt:lpstr>
      <vt:lpstr>The convenience of separate fork/exec</vt:lpstr>
      <vt:lpstr>The CreateProcess alternative</vt:lpstr>
      <vt:lpstr>At what cost, fork()?</vt:lpstr>
      <vt:lpstr>Pro tool: vfork</vt:lpstr>
      <vt:lpstr>Copy-on-write fork (preview)</vt:lpstr>
      <vt:lpstr>Process control</vt:lpstr>
      <vt:lpstr>Tying it all together: The Unix shell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Microsoft Office User</cp:lastModifiedBy>
  <cp:revision>253</cp:revision>
  <dcterms:created xsi:type="dcterms:W3CDTF">2012-09-21T01:57:31Z</dcterms:created>
  <dcterms:modified xsi:type="dcterms:W3CDTF">2018-09-04T19:58:45Z</dcterms:modified>
</cp:coreProperties>
</file>