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ppt/tags/tag30.xml" ContentType="application/vnd.openxmlformats-officedocument.presentationml.tags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30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314" r:id="rId14"/>
    <p:sldId id="315" r:id="rId15"/>
    <p:sldId id="278" r:id="rId16"/>
    <p:sldId id="316" r:id="rId17"/>
    <p:sldId id="324" r:id="rId18"/>
    <p:sldId id="321" r:id="rId19"/>
    <p:sldId id="285" r:id="rId20"/>
    <p:sldId id="307" r:id="rId21"/>
    <p:sldId id="286" r:id="rId22"/>
    <p:sldId id="313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69" autoAdjust="0"/>
    <p:restoredTop sz="92582" autoAdjust="0"/>
  </p:normalViewPr>
  <p:slideViewPr>
    <p:cSldViewPr>
      <p:cViewPr varScale="1">
        <p:scale>
          <a:sx n="101" d="100"/>
          <a:sy n="101" d="100"/>
        </p:scale>
        <p:origin x="208" y="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40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7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738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22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94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9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86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74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715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7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25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39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6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417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135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smtClean="0">
                <a:latin typeface="Times" charset="0"/>
              </a:rPr>
              <a:t>START HERE</a:t>
            </a: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939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608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825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51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00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08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212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70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Times" charset="0"/>
              </a:rPr>
              <a:t>START HERE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0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0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3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48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4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3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2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image" Target="../media/image4.png"/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image" Target="../media/image4.png"/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Scheduling Processes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FCFS Example and Analysis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 a non-preemptive system, the scheduler must wait for one of these events, but in a preemptive system the scheduler can interrupt a running process.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processes arrive one time unit apart, what is the average wait time in these three cases?</a:t>
            </a:r>
            <a:r>
              <a:rPr lang="en-US" sz="2800" dirty="0">
                <a:latin typeface="Helvetica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Advantages: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Disadvantages</a:t>
            </a:r>
            <a:endParaRPr lang="en-US" sz="20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pic>
        <p:nvPicPr>
          <p:cNvPr id="11268" name="Picture 4" descr="fcf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75" y="1268760"/>
            <a:ext cx="4376738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4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2: Round Robin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/>
          </a:bodyPr>
          <a:lstStyle/>
          <a:p>
            <a:r>
              <a:rPr lang="en-US" sz="2000" dirty="0" smtClean="0">
                <a:latin typeface="Arial" charset="0"/>
              </a:rPr>
              <a:t>Run </a:t>
            </a:r>
            <a:r>
              <a:rPr lang="en-US" sz="2000" dirty="0">
                <a:latin typeface="Arial" charset="0"/>
              </a:rPr>
              <a:t>each process for its time slice (scheduling quantum)</a:t>
            </a:r>
          </a:p>
          <a:p>
            <a:r>
              <a:rPr lang="en-US" sz="2000" dirty="0">
                <a:latin typeface="Arial" charset="0"/>
              </a:rPr>
              <a:t>After each time slice, move the running thread to the back of the queue. </a:t>
            </a:r>
            <a:endParaRPr lang="en-US" sz="2000" dirty="0">
              <a:latin typeface="Arial Unicode MS" charset="0"/>
            </a:endParaRPr>
          </a:p>
          <a:p>
            <a:r>
              <a:rPr lang="en-US" sz="2000" dirty="0">
                <a:latin typeface="Arial" charset="0"/>
              </a:rPr>
              <a:t>Selecting a time slice: </a:t>
            </a:r>
          </a:p>
          <a:p>
            <a:pPr lvl="1"/>
            <a:r>
              <a:rPr lang="en-US" sz="1800" dirty="0">
                <a:latin typeface="Arial" charset="0"/>
              </a:rPr>
              <a:t>Too large - waiting time </a:t>
            </a:r>
            <a:r>
              <a:rPr lang="en-US" sz="1800" dirty="0" smtClean="0">
                <a:latin typeface="Arial" charset="0"/>
              </a:rPr>
              <a:t>suffers</a:t>
            </a:r>
            <a:r>
              <a:rPr lang="en-US" sz="1800" dirty="0">
                <a:latin typeface="Arial" charset="0"/>
              </a:rPr>
              <a:t>, degenerates to FCFS if processes are never preempted.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Too small - throughput </a:t>
            </a:r>
            <a:r>
              <a:rPr lang="en-US" sz="1800" dirty="0" smtClean="0">
                <a:latin typeface="Arial" charset="0"/>
              </a:rPr>
              <a:t>suffers </a:t>
            </a:r>
            <a:r>
              <a:rPr lang="en-US" sz="1800" dirty="0">
                <a:latin typeface="Arial" charset="0"/>
              </a:rPr>
              <a:t>because too much time is spent context switching. </a:t>
            </a:r>
            <a:endParaRPr lang="en-US" sz="1800" dirty="0">
              <a:latin typeface="Arial" charset="0"/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sz="1800" dirty="0">
                <a:latin typeface="Arial" charset="0"/>
              </a:rPr>
              <a:t>Balance the two by selecting a time slice where context switching is roughly 1% of the time slice. </a:t>
            </a:r>
          </a:p>
          <a:p>
            <a:r>
              <a:rPr lang="en-US" sz="2000" dirty="0">
                <a:latin typeface="Arial" charset="0"/>
              </a:rPr>
              <a:t>A typical time slice today is between 10-100 milliseconds, with a context switch time of 0.1 to 1 millisecond. </a:t>
            </a:r>
          </a:p>
          <a:p>
            <a:pPr lvl="1"/>
            <a:r>
              <a:rPr lang="en-US" sz="1600" dirty="0">
                <a:latin typeface="Arial" charset="0"/>
              </a:rPr>
              <a:t>Max Linux time slice is 3,200ms, Why?</a:t>
            </a:r>
          </a:p>
          <a:p>
            <a:r>
              <a:rPr lang="en-US" dirty="0">
                <a:latin typeface="Arial" charset="0"/>
              </a:rPr>
              <a:t>Is round robin more fair than FCFS? A)Yes B)No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(1)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</a:t>
            </a:r>
            <a:r>
              <a:rPr lang="en-US" sz="2000" dirty="0" smtClean="0">
                <a:latin typeface="Arial" charset="0"/>
              </a:rPr>
              <a:t>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3472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/>
                <a:gridCol w="1252836"/>
                <a:gridCol w="989381"/>
                <a:gridCol w="2105753"/>
                <a:gridCol w="1129638"/>
                <a:gridCol w="2289603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898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(1)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</a:t>
            </a:r>
            <a:r>
              <a:rPr lang="en-US" sz="2000" dirty="0" smtClean="0">
                <a:latin typeface="Arial" charset="0"/>
              </a:rPr>
              <a:t>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50344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/>
                <a:gridCol w="1252836"/>
                <a:gridCol w="989381"/>
                <a:gridCol w="2105753"/>
                <a:gridCol w="1129638"/>
                <a:gridCol w="2289603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1814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(1)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100 seconds each, time slice 1 second, context switch time of 0, jobs arrive at time </a:t>
            </a:r>
            <a:r>
              <a:rPr lang="en-US" sz="2000" dirty="0" smtClean="0">
                <a:latin typeface="Arial" charset="0"/>
              </a:rPr>
              <a:t>0,1,2,3,4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58546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8420"/>
              </p:ext>
            </p:extLst>
          </p:nvPr>
        </p:nvGraphicFramePr>
        <p:xfrm>
          <a:off x="323528" y="1988840"/>
          <a:ext cx="8568952" cy="4305300"/>
        </p:xfrm>
        <a:graphic>
          <a:graphicData uri="http://schemas.openxmlformats.org/drawingml/2006/table">
            <a:tbl>
              <a:tblPr/>
              <a:tblGrid>
                <a:gridCol w="801741"/>
                <a:gridCol w="1252836"/>
                <a:gridCol w="989381"/>
                <a:gridCol w="2105753"/>
                <a:gridCol w="1129638"/>
                <a:gridCol w="2289603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457200" y="3952653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Why is this better?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3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(2)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</a:t>
            </a:r>
            <a:r>
              <a:rPr lang="en-US" sz="2000" dirty="0">
                <a:latin typeface="Arial" charset="0"/>
              </a:rPr>
              <a:t>seconds, </a:t>
            </a:r>
            <a:r>
              <a:rPr lang="en-US" sz="2000" dirty="0" smtClean="0">
                <a:latin typeface="Arial" charset="0"/>
              </a:rPr>
              <a:t>all arrive at time 0</a:t>
            </a: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1438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/>
                <a:gridCol w="1203221"/>
                <a:gridCol w="950199"/>
                <a:gridCol w="2022360"/>
                <a:gridCol w="1084902"/>
                <a:gridCol w="2198929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018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(2)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</a:t>
            </a:r>
            <a:r>
              <a:rPr lang="en-US" sz="2000" dirty="0" smtClean="0">
                <a:latin typeface="Arial" charset="0"/>
              </a:rPr>
              <a:t>seconds</a:t>
            </a:r>
            <a:r>
              <a:rPr lang="en-US" sz="2000" dirty="0">
                <a:latin typeface="Arial" charset="0"/>
              </a:rPr>
              <a:t>, all arrive at time 0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36077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/>
                <a:gridCol w="1203221"/>
                <a:gridCol w="950199"/>
                <a:gridCol w="2022360"/>
                <a:gridCol w="1084902"/>
                <a:gridCol w="2198929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(2)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</a:t>
            </a:r>
            <a:r>
              <a:rPr lang="en-US" sz="2000" dirty="0" smtClean="0">
                <a:latin typeface="Arial" charset="0"/>
              </a:rPr>
              <a:t>seconds</a:t>
            </a:r>
            <a:r>
              <a:rPr lang="en-US" sz="2000" dirty="0">
                <a:latin typeface="Arial" charset="0"/>
              </a:rPr>
              <a:t>, all arrive at time </a:t>
            </a:r>
            <a:r>
              <a:rPr lang="en-US" sz="2000" dirty="0" smtClean="0">
                <a:latin typeface="Arial" charset="0"/>
              </a:rPr>
              <a:t>0 </a:t>
            </a: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13190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/>
                <a:gridCol w="1203221"/>
                <a:gridCol w="950199"/>
                <a:gridCol w="2022360"/>
                <a:gridCol w="1084902"/>
                <a:gridCol w="2198929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323528" y="3847196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Seriously,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aren’t these the same?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Round Robin Example (2)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5 jobs, of length 50, 40, 30, 20, and 10 seconds each, time slice 1 second, context switch time of 0 </a:t>
            </a:r>
            <a:r>
              <a:rPr lang="en-US" sz="2000" dirty="0" smtClean="0">
                <a:latin typeface="Arial" charset="0"/>
              </a:rPr>
              <a:t>seconds, arrival times 0, 1, 2, 3, 4</a:t>
            </a: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</p:txBody>
      </p:sp>
      <p:graphicFrame>
        <p:nvGraphicFramePr>
          <p:cNvPr id="7385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212833"/>
              </p:ext>
            </p:extLst>
          </p:nvPr>
        </p:nvGraphicFramePr>
        <p:xfrm>
          <a:off x="457200" y="1932012"/>
          <a:ext cx="8229601" cy="4305300"/>
        </p:xfrm>
        <a:graphic>
          <a:graphicData uri="http://schemas.openxmlformats.org/drawingml/2006/table">
            <a:tbl>
              <a:tblPr/>
              <a:tblGrid>
                <a:gridCol w="769990"/>
                <a:gridCol w="1203221"/>
                <a:gridCol w="950199"/>
                <a:gridCol w="2022360"/>
                <a:gridCol w="1084902"/>
                <a:gridCol w="2198929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 </a:t>
                      </a:r>
                      <a:r>
                        <a:rPr kumimoji="0" lang="mr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time)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Round Robin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136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Callout 5"/>
          <p:cNvSpPr/>
          <p:nvPr/>
        </p:nvSpPr>
        <p:spPr bwMode="auto">
          <a:xfrm>
            <a:off x="323528" y="3847196"/>
            <a:ext cx="2276804" cy="1579934"/>
          </a:xfrm>
          <a:prstGeom prst="wedgeEllipseCallout">
            <a:avLst>
              <a:gd name="adj1" fmla="val 98895"/>
              <a:gd name="adj2" fmla="val 69363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Seriously,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aren’t these the same?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55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Fairness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the average wait time or completion time really the right metric?</a:t>
            </a:r>
          </a:p>
          <a:p>
            <a:pPr lvl="1"/>
            <a:r>
              <a:rPr lang="en-US" dirty="0" smtClean="0"/>
              <a:t>No!</a:t>
            </a:r>
          </a:p>
          <a:p>
            <a:r>
              <a:rPr lang="en-US" dirty="0" smtClean="0"/>
              <a:t>What should we consider for the example with equal job lengths?</a:t>
            </a:r>
          </a:p>
          <a:p>
            <a:pPr lvl="1"/>
            <a:r>
              <a:rPr lang="en-US" dirty="0" smtClean="0"/>
              <a:t>Variance!</a:t>
            </a:r>
          </a:p>
          <a:p>
            <a:r>
              <a:rPr lang="en-US" dirty="0" smtClean="0"/>
              <a:t>What should we consider for the example with varying job lengths?</a:t>
            </a:r>
          </a:p>
          <a:p>
            <a:pPr lvl="1"/>
            <a:r>
              <a:rPr lang="en-US" dirty="0" smtClean="0"/>
              <a:t>Is completion time proportional to required CPU cycles?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4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223963"/>
            <a:ext cx="7934325" cy="5207000"/>
          </a:xfrm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Each process has state, that includes its text and data, procedure call stack, etc.  This state resides in memory.</a:t>
            </a:r>
          </a:p>
          <a:p>
            <a:r>
              <a:rPr lang="en-US" sz="2000">
                <a:latin typeface="Arial" charset="0"/>
              </a:rPr>
              <a:t>The OS also stores process metadata for each process. This state is called the Process Control Block (PCB), and it includes the PC, SP, register states, execution state, etc. </a:t>
            </a:r>
          </a:p>
          <a:p>
            <a:r>
              <a:rPr lang="en-US" sz="2000">
                <a:latin typeface="Arial" charset="0"/>
              </a:rPr>
              <a:t>All of the processes that the OS is currently managing reside in one and only one of these states. </a:t>
            </a:r>
          </a:p>
          <a:p>
            <a:pPr lvl="1"/>
            <a:endParaRPr lang="en-US" sz="2400">
              <a:solidFill>
                <a:schemeClr val="tx1"/>
              </a:solidFill>
              <a:latin typeface="Helvetica" charset="0"/>
            </a:endParaRPr>
          </a:p>
        </p:txBody>
      </p:sp>
      <p:pic>
        <p:nvPicPr>
          <p:cNvPr id="3076" name="Picture 4" descr="process execution 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Processes (refresher)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95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3: Shortest Job First (SJF)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the job that has the least (expected) amount of work (CPU time) to do until its next I/O request or termination. </a:t>
            </a:r>
            <a:endParaRPr lang="en-US" dirty="0">
              <a:ea typeface="ヒラギノ角ゴ ProN W3" charset="0"/>
              <a:cs typeface="ヒラギノ角ゴ ProN W3" charset="0"/>
            </a:endParaRPr>
          </a:p>
          <a:p>
            <a:pPr lvl="1"/>
            <a:r>
              <a:rPr lang="en-US" dirty="0"/>
              <a:t>I/O bound jobs get priority over CPU bound jobs.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 smtClean="0">
                <a:latin typeface="Arial" charset="0"/>
              </a:rPr>
              <a:t>Example</a:t>
            </a:r>
            <a:r>
              <a:rPr lang="en-US" sz="1800" dirty="0">
                <a:latin typeface="Arial" charset="0"/>
              </a:rPr>
              <a:t>: 5 jobs, of length 50, 40, 30, 20, and 10 seconds each, time slice 1 second, context switch time of 0 </a:t>
            </a:r>
            <a:r>
              <a:rPr lang="en-US" sz="1800" dirty="0">
                <a:latin typeface="Arial" charset="0"/>
              </a:rPr>
              <a:t>seconds, </a:t>
            </a:r>
            <a:r>
              <a:rPr lang="en-US" sz="1800" dirty="0" smtClean="0">
                <a:latin typeface="Arial" charset="0"/>
              </a:rPr>
              <a:t>all arrive at time 0</a:t>
            </a:r>
            <a:endParaRPr lang="en-US" sz="1800" dirty="0">
              <a:latin typeface="Arial" charset="0"/>
            </a:endParaRPr>
          </a:p>
          <a:p>
            <a:r>
              <a:rPr lang="en-US" sz="1800" dirty="0" smtClean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, </a:t>
            </a:r>
            <a:endParaRPr lang="en-US" sz="1800" dirty="0">
              <a:latin typeface="Arial" charset="0"/>
            </a:endParaRP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04750"/>
              </p:ext>
            </p:extLst>
          </p:nvPr>
        </p:nvGraphicFramePr>
        <p:xfrm>
          <a:off x="882650" y="2060848"/>
          <a:ext cx="7702550" cy="4244340"/>
        </p:xfrm>
        <a:graphic>
          <a:graphicData uri="http://schemas.openxmlformats.org/drawingml/2006/table">
            <a:tbl>
              <a:tblPr/>
              <a:tblGrid>
                <a:gridCol w="774700"/>
                <a:gridCol w="1004888"/>
                <a:gridCol w="952500"/>
                <a:gridCol w="719137"/>
                <a:gridCol w="1135063"/>
                <a:gridCol w="1158875"/>
                <a:gridCol w="933450"/>
                <a:gridCol w="1023937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(Wall Clock Time)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(Compl. </a:t>
                      </a:r>
                      <a:r>
                        <a:rPr kumimoji="0" lang="mr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Exec </a:t>
                      </a:r>
                      <a:r>
                        <a:rPr kumimoji="0" lang="mr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Arrival)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Job First (SJF) Example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z="1800" dirty="0" smtClean="0">
                <a:latin typeface="Arial" charset="0"/>
              </a:rPr>
              <a:t>Example</a:t>
            </a:r>
            <a:r>
              <a:rPr lang="en-US" sz="1800" dirty="0">
                <a:latin typeface="Arial" charset="0"/>
              </a:rPr>
              <a:t>: 5 jobs, of length 50, 40, 30, 20, and 10 seconds each, time slice 1 second, context switch time of 0 </a:t>
            </a:r>
            <a:r>
              <a:rPr lang="en-US" sz="1800" dirty="0" smtClean="0">
                <a:latin typeface="Arial" charset="0"/>
              </a:rPr>
              <a:t>seconds, all </a:t>
            </a:r>
            <a:r>
              <a:rPr lang="en-US" sz="1800" dirty="0" err="1" smtClean="0">
                <a:latin typeface="Arial" charset="0"/>
              </a:rPr>
              <a:t>arrivae</a:t>
            </a:r>
            <a:r>
              <a:rPr lang="en-US" sz="1800" dirty="0" smtClean="0">
                <a:latin typeface="Arial" charset="0"/>
              </a:rPr>
              <a:t> at time 0</a:t>
            </a: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</p:txBody>
      </p:sp>
      <p:graphicFrame>
        <p:nvGraphicFramePr>
          <p:cNvPr id="5961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5802"/>
              </p:ext>
            </p:extLst>
          </p:nvPr>
        </p:nvGraphicFramePr>
        <p:xfrm>
          <a:off x="882650" y="2060848"/>
          <a:ext cx="7702550" cy="4044950"/>
        </p:xfrm>
        <a:graphic>
          <a:graphicData uri="http://schemas.openxmlformats.org/drawingml/2006/table">
            <a:tbl>
              <a:tblPr/>
              <a:tblGrid>
                <a:gridCol w="774700"/>
                <a:gridCol w="1004888"/>
                <a:gridCol w="952500"/>
                <a:gridCol w="719137"/>
                <a:gridCol w="1135063"/>
                <a:gridCol w="1158875"/>
                <a:gridCol w="933450"/>
                <a:gridCol w="1023937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Completion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Wait Time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Job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FCFS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SJF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Average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Shortest </a:t>
            </a:r>
            <a:r>
              <a:rPr lang="en-US" dirty="0" smtClean="0"/>
              <a:t>Job First (</a:t>
            </a:r>
            <a:r>
              <a:rPr lang="en-US" smtClean="0"/>
              <a:t>SJF) Example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 bwMode="auto">
          <a:xfrm>
            <a:off x="776727" y="3293356"/>
            <a:ext cx="2983336" cy="1579934"/>
          </a:xfrm>
          <a:prstGeom prst="wedgeEllipseCallout">
            <a:avLst>
              <a:gd name="adj1" fmla="val 81243"/>
              <a:gd name="adj2" fmla="val 103677"/>
            </a:avLst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Now that’s what I’m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 talking about!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0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>
                <a:latin typeface="Arial" charset="0"/>
              </a:rPr>
              <a:t>Works for preemptive and non-preemptive schedulers. </a:t>
            </a:r>
            <a:endParaRPr lang="en-US" dirty="0">
              <a:latin typeface="Arial Unicode MS" charset="0"/>
            </a:endParaRPr>
          </a:p>
          <a:p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Preemptive SJF is called SRTF - shortest remaining time ﬁrst.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Advantages?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Free up system resources more quickly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Disadvantages?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How do you know how long something will run?</a:t>
            </a: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Job First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“Academic” scheduler: </a:t>
            </a:r>
            <a:r>
              <a:rPr lang="en-US" sz="3200" smtClean="0"/>
              <a:t>Useful to decide if a </a:t>
            </a:r>
            <a:r>
              <a:rPr lang="en-US" sz="3200" dirty="0" smtClean="0"/>
              <a:t>good idea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33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Intuition: Assign a </a:t>
            </a:r>
            <a:r>
              <a:rPr lang="en-US" b="1" dirty="0" smtClean="0">
                <a:solidFill>
                  <a:srgbClr val="C00000"/>
                </a:solidFill>
                <a:latin typeface="Arial" charset="0"/>
              </a:rPr>
              <a:t>dynamic</a:t>
            </a: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rial" charset="0"/>
              </a:rPr>
              <a:t>priority</a:t>
            </a:r>
            <a:r>
              <a:rPr lang="en-US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to each task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Higher priority processes more likely to be scheduled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(if ready)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Assign dynamic priority based on behavior during last few quanta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Raise dynamic priority frequently process blocks on I/O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Probably latency-sensitive (e.g., word processer, web server)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When runnable, will probably do a little work and block again on more I/O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Lower dynamic priority of processes that use all of their quantum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Probably CPU-bound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Adaptive: </a:t>
            </a:r>
            <a:r>
              <a:rPr lang="en-US" dirty="0" smtClean="0">
                <a:latin typeface="Arial" charset="0"/>
              </a:rPr>
              <a:t>priorities change when process changes behavior (e.g., switching from I/O to CPU-intensive)</a:t>
            </a: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Idea: Use the Past to Predict the Future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89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Approximate SJF: multiple </a:t>
            </a:r>
            <a:r>
              <a:rPr lang="en-US" sz="2000" dirty="0">
                <a:latin typeface="Arial" charset="0"/>
              </a:rPr>
              <a:t>queues with different priorities.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OS uses Round Robin scheduling at each priority level, running the jobs in the highest priority queue first.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those finish, OS runs jobs out of the next highest priority queue, etc.  (Can lead to starvation.)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Round robin time slice increases exponentially at lower priorities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i="1" u="sng" dirty="0" smtClean="0">
                <a:latin typeface="Arial" charset="0"/>
              </a:rPr>
              <a:t>Good</a:t>
            </a:r>
            <a:r>
              <a:rPr lang="en-US" sz="1600" dirty="0" smtClean="0">
                <a:latin typeface="Arial" charset="0"/>
              </a:rPr>
              <a:t> for CPU-bound jobs to be lower priority (if they don’t starve)</a:t>
            </a:r>
            <a:endParaRPr lang="en-US" sz="16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8436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3645024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4: Multi-Level Feedback Queues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2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457200" indent="-457200"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Adjust priorities as follows (details can vary):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 smtClean="0">
                <a:latin typeface="Arial" charset="0"/>
              </a:rPr>
              <a:t>Proc starts </a:t>
            </a:r>
            <a:r>
              <a:rPr lang="en-US" sz="2000" dirty="0">
                <a:latin typeface="Arial" charset="0"/>
              </a:rPr>
              <a:t>in the highest priority queue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 smtClean="0">
                <a:latin typeface="Arial" charset="0"/>
              </a:rPr>
              <a:t>proc’s</a:t>
            </a:r>
            <a:r>
              <a:rPr lang="en-US" sz="2000" dirty="0" smtClean="0">
                <a:latin typeface="Arial" charset="0"/>
              </a:rPr>
              <a:t> time slice expires, </a:t>
            </a:r>
            <a:r>
              <a:rPr lang="en-US" sz="2000" dirty="0">
                <a:latin typeface="Arial" charset="0"/>
              </a:rPr>
              <a:t>drop its priority one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000" dirty="0">
                <a:latin typeface="Arial" charset="0"/>
              </a:rPr>
              <a:t>If </a:t>
            </a:r>
            <a:r>
              <a:rPr lang="en-US" sz="2000" dirty="0" err="1" smtClean="0">
                <a:latin typeface="Arial" charset="0"/>
              </a:rPr>
              <a:t>proc’s</a:t>
            </a:r>
            <a:r>
              <a:rPr lang="en-US" sz="2000" dirty="0" smtClean="0">
                <a:latin typeface="Arial" charset="0"/>
              </a:rPr>
              <a:t> blocked with remaining time slice, increase </a:t>
            </a:r>
            <a:r>
              <a:rPr lang="en-US" sz="2000" dirty="0">
                <a:latin typeface="Arial" charset="0"/>
              </a:rPr>
              <a:t>its priority one level, up to the top priority level.</a:t>
            </a:r>
          </a:p>
          <a:p>
            <a:pPr marL="457200" indent="-457200">
              <a:lnSpc>
                <a:spcPct val="90000"/>
              </a:lnSpc>
              <a:buFont typeface="Arial" charset="0"/>
              <a:buNone/>
            </a:pPr>
            <a:r>
              <a:rPr lang="en-US" sz="2000" dirty="0">
                <a:latin typeface="Arial" charset="0"/>
              </a:rPr>
              <a:t>==&gt; In practice, CPU </a:t>
            </a:r>
            <a:r>
              <a:rPr lang="en-US" sz="2000" dirty="0" smtClean="0">
                <a:latin typeface="Arial" charset="0"/>
              </a:rPr>
              <a:t>bound procs </a:t>
            </a:r>
            <a:r>
              <a:rPr lang="en-US" sz="2000" dirty="0">
                <a:latin typeface="Arial" charset="0"/>
              </a:rPr>
              <a:t>drop like a rock in priority and I/O bound </a:t>
            </a:r>
            <a:r>
              <a:rPr lang="en-US" sz="2000" dirty="0" smtClean="0">
                <a:latin typeface="Arial" charset="0"/>
              </a:rPr>
              <a:t>procs stay </a:t>
            </a:r>
            <a:r>
              <a:rPr lang="en-US" sz="2000" dirty="0">
                <a:latin typeface="Arial" charset="0"/>
              </a:rPr>
              <a:t>at high priority</a:t>
            </a:r>
          </a:p>
          <a:p>
            <a:pPr marL="1371600" lvl="2" indent="-457200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pic>
        <p:nvPicPr>
          <p:cNvPr id="19460" name="Picture 4" descr="roundrobins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641725"/>
            <a:ext cx="693261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4: Multi-Level Feedback Queues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7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Fairness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SJF </a:t>
            </a:r>
            <a:r>
              <a:rPr lang="en-US" dirty="0">
                <a:latin typeface="Arial" charset="0"/>
              </a:rPr>
              <a:t>is optimal, but </a:t>
            </a:r>
            <a:r>
              <a:rPr lang="en-US" dirty="0" smtClean="0">
                <a:latin typeface="Arial" charset="0"/>
              </a:rPr>
              <a:t>unfair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Improving fairness means giving </a:t>
            </a:r>
            <a:r>
              <a:rPr lang="en-US" dirty="0">
                <a:latin typeface="Arial" charset="0"/>
              </a:rPr>
              <a:t>long jobs a fraction of the CPU when shorter jobs are available </a:t>
            </a:r>
            <a:endParaRPr lang="en-US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Will </a:t>
            </a:r>
            <a:r>
              <a:rPr lang="en-US" dirty="0">
                <a:latin typeface="Arial" charset="0"/>
              </a:rPr>
              <a:t>degrade average waiting time. </a:t>
            </a:r>
            <a:endParaRPr lang="en-US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Possible </a:t>
            </a:r>
            <a:r>
              <a:rPr lang="en-US" dirty="0">
                <a:latin typeface="Arial" charset="0"/>
              </a:rPr>
              <a:t>solutions: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Give each </a:t>
            </a:r>
            <a:r>
              <a:rPr lang="en-US" dirty="0" smtClean="0">
                <a:latin typeface="Arial" charset="0"/>
              </a:rPr>
              <a:t>level queue </a:t>
            </a:r>
            <a:r>
              <a:rPr lang="en-US" dirty="0">
                <a:latin typeface="Arial" charset="0"/>
              </a:rPr>
              <a:t>a fraction of the CPU time. This solution is only fair if there is an even distribution of jobs among queues. </a:t>
            </a:r>
            <a:endParaRPr lang="en-US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Adjust the priority of jobs as they do not get serviced (Unix originally did this.)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Avoids starvation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Average </a:t>
            </a:r>
            <a:r>
              <a:rPr lang="en-US" dirty="0">
                <a:latin typeface="Arial" charset="0"/>
              </a:rPr>
              <a:t>waiting time suffers when the system is overloaded because all the jobs end up with a high priority.</a:t>
            </a:r>
            <a:endParaRPr lang="en-US" sz="12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4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8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 every job some number of lottery tickets.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each time slice, randomly pick a winning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On average, CPU time is proportional to the number of tickets given to each job.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Assign tickets by giving the most to short running jobs, and fewer to long running jobs (approximating SJF). To avoid starvation, every job gets at least one ticket. </a:t>
            </a:r>
            <a:endParaRPr lang="en-US">
              <a:latin typeface="Arial Unicode MS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Degrades gracefully as load changes. Adding or deleting a job affects all jobs proportionately, independent of the number of tickets a job has</a:t>
            </a:r>
            <a:r>
              <a:rPr lang="en-US" sz="2800">
                <a:latin typeface="Helvetica" charset="0"/>
              </a:rPr>
              <a:t>.</a:t>
            </a:r>
            <a:r>
              <a:rPr lang="en-US">
                <a:latin typeface="Helvetica" charset="0"/>
              </a:rPr>
              <a:t> 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Policy 5: Lottery Scheduling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01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Lottery Scheduling Example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/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5269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OS has to decide:</a:t>
            </a:r>
          </a:p>
          <a:p>
            <a:pPr lvl="1"/>
            <a:r>
              <a:rPr lang="en-US" dirty="0" smtClean="0"/>
              <a:t>When to take a Running process back to Ready</a:t>
            </a:r>
          </a:p>
          <a:p>
            <a:pPr lvl="1"/>
            <a:r>
              <a:rPr lang="en-US" dirty="0" smtClean="0"/>
              <a:t>Which process to select from the Ready queue to run next</a:t>
            </a:r>
          </a:p>
          <a:p>
            <a:r>
              <a:rPr lang="en-US" dirty="0" smtClean="0"/>
              <a:t>Ready Queue: Policy can be something other than First-in, First-out!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process execution s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638550"/>
            <a:ext cx="78057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75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>
            <p:extLst/>
          </p:nvPr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>
            <p:extLst/>
          </p:nvPr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13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>
            <p:extLst/>
          </p:nvPr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52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latin typeface="Arial" charset="0"/>
              </a:rPr>
              <a:t>Example: Short jobs get 9 tickets, long jobs get 1 tickets each.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>
              <a:latin typeface="Arial" charset="0"/>
            </a:endParaRPr>
          </a:p>
        </p:txBody>
      </p:sp>
      <p:graphicFrame>
        <p:nvGraphicFramePr>
          <p:cNvPr id="86073" name="Group 57"/>
          <p:cNvGraphicFramePr>
            <a:graphicFrameLocks noGrp="1"/>
          </p:cNvGraphicFramePr>
          <p:nvPr>
            <p:extLst/>
          </p:nvPr>
        </p:nvGraphicFramePr>
        <p:xfrm>
          <a:off x="1143000" y="2074863"/>
          <a:ext cx="6858000" cy="4148137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782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short jobs 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# long jobs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short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of CPU each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long job gets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0/2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2/0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10/1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9/91=~9.8%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1/91=~1%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1/10</a:t>
                      </a:r>
                    </a:p>
                  </a:txBody>
                  <a:tcPr marT="45442" marB="4544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9/19=~47%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1/19=~5.3%</a:t>
                      </a:r>
                    </a:p>
                  </a:txBody>
                  <a:tcPr marT="45442" marB="454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Lottery Scheduling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20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FCFS:</a:t>
            </a:r>
            <a:r>
              <a:rPr lang="en-US" sz="2000" dirty="0">
                <a:latin typeface="Arial" charset="0"/>
              </a:rPr>
              <a:t> Not fair, and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Round Robin</a:t>
            </a:r>
            <a:r>
              <a:rPr lang="en-US" sz="2000" dirty="0">
                <a:latin typeface="Arial" charset="0"/>
              </a:rPr>
              <a:t>: Fair, but average waiting time is poor.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SJF</a:t>
            </a:r>
            <a:r>
              <a:rPr lang="en-US" sz="2000" dirty="0">
                <a:latin typeface="Arial" charset="0"/>
              </a:rPr>
              <a:t>: Not fair, but average waiting time is minimized assuming we can accurately predict the length of the next CPU burst. Starvation is possible.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Multilevel Queuing</a:t>
            </a:r>
            <a:r>
              <a:rPr lang="en-US" sz="2000" dirty="0">
                <a:latin typeface="Arial" charset="0"/>
              </a:rPr>
              <a:t>: An implementation (approximation) of SJF.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Arial" charset="0"/>
              </a:rPr>
              <a:t>Lottery Scheduling</a:t>
            </a:r>
            <a:r>
              <a:rPr lang="en-US" sz="2000" dirty="0">
                <a:latin typeface="Arial" charset="0"/>
              </a:rPr>
              <a:t>: Fairer with a low average waiting time, but less predictable. 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⇒</a:t>
            </a:r>
            <a:r>
              <a:rPr lang="en-US" sz="2000" dirty="0">
                <a:latin typeface="Arial" charset="0"/>
              </a:rPr>
              <a:t> Our modeling assumed that context switches took no time, which is unrealistic.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Scheduling Algorithms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6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Scheduler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The kernel runs the scheduler at least when </a:t>
            </a:r>
            <a:endParaRPr lang="en-US" sz="280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switches from running to waiting (blocks)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 process is created or terminated.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" charset="0"/>
              </a:rPr>
              <a:t>an interrupt occurs (e.g., timer chip)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Arial" charset="0"/>
              </a:rPr>
              <a:t>Non-preemptive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Scheduler runs when process blocks or is created, not on hardware interrupts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Preemptive system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OS makes scheduling decisions during interrupts, mostly timer, but also system calls and other hardware device interrupts</a:t>
            </a:r>
            <a:endParaRPr lang="en-US" sz="120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4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Criteria and Policy Goals?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CPU </a:t>
            </a:r>
            <a:r>
              <a:rPr lang="en-US" b="1" dirty="0" smtClean="0">
                <a:latin typeface="Arial" charset="0"/>
              </a:rPr>
              <a:t>Utilization: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The percentage of time that the CPU is busy.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Throughput: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The number of processes completing in a unit of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Turnaround </a:t>
            </a:r>
            <a:r>
              <a:rPr lang="en-US" b="1" dirty="0" smtClean="0">
                <a:latin typeface="Arial" charset="0"/>
              </a:rPr>
              <a:t>time: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The length of time it takes to run a process from initialization to termination, including all the waiting time.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Waiting </a:t>
            </a:r>
            <a:r>
              <a:rPr lang="en-US" b="1" dirty="0" smtClean="0">
                <a:latin typeface="Arial" charset="0"/>
              </a:rPr>
              <a:t>time: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The total amount of time that a process is in the ready queue.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Response </a:t>
            </a:r>
            <a:r>
              <a:rPr lang="en-US" b="1" dirty="0" smtClean="0">
                <a:latin typeface="Arial" charset="0"/>
              </a:rPr>
              <a:t>time: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The time between when a process is ready to run and its next I/O request</a:t>
            </a:r>
            <a:r>
              <a:rPr lang="en-US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Fairness</a:t>
            </a:r>
            <a:r>
              <a:rPr lang="en-US" dirty="0" smtClean="0">
                <a:latin typeface="Arial" charset="0"/>
              </a:rPr>
              <a:t>:  ??</a:t>
            </a:r>
            <a:endParaRPr lang="en-US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9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Scheduling Policies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Ideal CPU scheduler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Maximizes CPU utilization and throughput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Minimizes turnaround time, waiting time, and response time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Real CPU schedulers implement particular policy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response time - provide output to the user as quickly as possible and process their input as soon as it is received.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variance of average response time - in an interactive system, predictability may be more important than a low average with a high variance. </a:t>
            </a:r>
            <a:endParaRPr lang="en-US" sz="1800" dirty="0">
              <a:latin typeface="Arial Unicode MS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Maximize throughput - two components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1. minimize overhead (OS overhead, context switching)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2. efficient use of system resources (CPU, I/O devices)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Minimize waiting time - be </a:t>
            </a:r>
            <a:r>
              <a:rPr lang="en-US" sz="1800" i="1" dirty="0">
                <a:latin typeface="Arial" charset="0"/>
              </a:rPr>
              <a:t>fair</a:t>
            </a:r>
            <a:r>
              <a:rPr lang="en-US" sz="1800" dirty="0">
                <a:latin typeface="Arial" charset="0"/>
              </a:rPr>
              <a:t> by ensuring each process waits the same amount of time. This goal often increases average response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Will a fair scheduling algorithm maximize throughput? A) Yes B) No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39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Different Process Activity Patterns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CPU bound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mp3 encoding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Scientific applications (matrix multiplication)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Compile a program or document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I/O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Index a file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Browse small web pages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Balanced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Playing video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Moving windows around/fast window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Scheduling algorithms reward I/O bound and penalize CPU bound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Why?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50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Scheduling Policies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Simplifying Assumptions </a:t>
            </a:r>
            <a:endParaRPr lang="en-US" sz="20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process per user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One thread per process (more on this topic next week) </a:t>
            </a:r>
            <a:endParaRPr lang="en-US" sz="1800" dirty="0">
              <a:latin typeface="Arial Unicode MS" charset="0"/>
            </a:endParaRPr>
          </a:p>
          <a:p>
            <a:pPr lvl="1"/>
            <a:r>
              <a:rPr lang="en-US" sz="1800" dirty="0">
                <a:latin typeface="Arial" charset="0"/>
              </a:rPr>
              <a:t>Processes are independent </a:t>
            </a:r>
          </a:p>
          <a:p>
            <a:r>
              <a:rPr lang="en-US" sz="2000" dirty="0">
                <a:latin typeface="Arial" charset="0"/>
              </a:rPr>
              <a:t>Researchers developed these algorithms in the 70</a:t>
            </a:r>
            <a:r>
              <a:rPr lang="en-US" sz="2000" dirty="0">
                <a:latin typeface="Arial" charset="0"/>
                <a:ea typeface="ヒラギノ角ゴ ProN W3" charset="0"/>
                <a:cs typeface="ヒラギノ角ゴ ProN W3" charset="0"/>
              </a:rPr>
              <a:t>’s</a:t>
            </a:r>
            <a:r>
              <a:rPr lang="en-US" sz="2000" dirty="0">
                <a:latin typeface="Arial" charset="0"/>
              </a:rPr>
              <a:t> when these assumptions were more realistic, and it is still an open problem how to relax these assumptions. 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fol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Scheduling </a:t>
            </a:r>
            <a:r>
              <a:rPr lang="en-US" sz="2000" dirty="0" smtClean="0">
                <a:latin typeface="Arial" charset="0"/>
              </a:rPr>
              <a:t>Algorithms to Evaluate Today: 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FCFS: First Come, First Served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Round Robin: Use a time slice and preemption to alternate jobs.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SJF: Shortest Job First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Multilevel Feedback Queues: Round robin on priority queue.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Lottery Scheduling: Jobs get tickets and scheduler randomly picks winning ticket.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8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1: FCFS (First Come, First </a:t>
            </a:r>
            <a:r>
              <a:rPr lang="en-US" smtClean="0"/>
              <a:t>Served)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latin typeface="Arial" charset="0"/>
              </a:rPr>
              <a:t>The </a:t>
            </a:r>
            <a:r>
              <a:rPr lang="en-US" dirty="0">
                <a:latin typeface="Arial" charset="0"/>
              </a:rPr>
              <a:t>scheduler executes jobs to completion in arrival order.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In early FCFS schedulers, the job did not relinquish the CPU even when it was doing I/O. </a:t>
            </a:r>
            <a:endParaRPr lang="en-US" dirty="0">
              <a:latin typeface="Arial Unicode MS" charset="0"/>
            </a:endParaRPr>
          </a:p>
          <a:p>
            <a:r>
              <a:rPr lang="en-US" dirty="0">
                <a:latin typeface="Arial" charset="0"/>
              </a:rPr>
              <a:t>We will assume a FCFS scheduler that runs when processes are blocked on I/O, but that is non-preemptive, i.e., the job keeps the CPU until it blocks (say on an I/O device).</a:t>
            </a:r>
            <a:r>
              <a:rPr lang="en-US" sz="2000" dirty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17574</TotalTime>
  <Words>2680</Words>
  <Application>Microsoft Macintosh PowerPoint</Application>
  <PresentationFormat>On-screen Show (4:3)</PresentationFormat>
  <Paragraphs>604</Paragraphs>
  <Slides>34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 Unicode MS</vt:lpstr>
      <vt:lpstr>Calibri</vt:lpstr>
      <vt:lpstr>Comic Sans MS</vt:lpstr>
      <vt:lpstr>Helvetica</vt:lpstr>
      <vt:lpstr>Mangal</vt:lpstr>
      <vt:lpstr>Monotype Sorts</vt:lpstr>
      <vt:lpstr>Times</vt:lpstr>
      <vt:lpstr>ヒラギノ角ゴ ProN W3</vt:lpstr>
      <vt:lpstr>Arial</vt:lpstr>
      <vt:lpstr>Office Theme</vt:lpstr>
      <vt:lpstr>Scheduling Processes</vt:lpstr>
      <vt:lpstr>Processes (refresher)</vt:lpstr>
      <vt:lpstr>Scheduling Processes</vt:lpstr>
      <vt:lpstr>Scheduler</vt:lpstr>
      <vt:lpstr>Evaluation Criteria and Policy Goals?</vt:lpstr>
      <vt:lpstr>Scheduling Policies</vt:lpstr>
      <vt:lpstr>Different Process Activity Patterns</vt:lpstr>
      <vt:lpstr>Scheduling Policies</vt:lpstr>
      <vt:lpstr>Policy 1: FCFS (First Come, First Served)</vt:lpstr>
      <vt:lpstr>FCFS Example and Analysis</vt:lpstr>
      <vt:lpstr>Policy 2: Round Robin</vt:lpstr>
      <vt:lpstr>Round Robin Example (1)</vt:lpstr>
      <vt:lpstr>Round Robin Example (1)</vt:lpstr>
      <vt:lpstr>Round Robin Example (1)</vt:lpstr>
      <vt:lpstr>Round Robin Example (2)</vt:lpstr>
      <vt:lpstr>Round Robin Example (2)</vt:lpstr>
      <vt:lpstr>Round Robin Example (2)</vt:lpstr>
      <vt:lpstr>Round Robin Example (2)</vt:lpstr>
      <vt:lpstr>Fairness</vt:lpstr>
      <vt:lpstr>Policy 3: Shortest Job First (SJF)</vt:lpstr>
      <vt:lpstr>Shortest Job First (SJF) Example</vt:lpstr>
      <vt:lpstr>Shortest Job First (SJF) Example</vt:lpstr>
      <vt:lpstr>Shortest Job First</vt:lpstr>
      <vt:lpstr>Idea: Use the Past to Predict the Future</vt:lpstr>
      <vt:lpstr>Policy 4: Multi-Level Feedback Queues</vt:lpstr>
      <vt:lpstr>Policy 4: Multi-Level Feedback Queues</vt:lpstr>
      <vt:lpstr>Fairness</vt:lpstr>
      <vt:lpstr>Policy 5: Lottery Scheduling</vt:lpstr>
      <vt:lpstr>Lottery Scheduling Example</vt:lpstr>
      <vt:lpstr>Lottery Scheduling Example</vt:lpstr>
      <vt:lpstr>Lottery Scheduling Example</vt:lpstr>
      <vt:lpstr>Lottery Scheduling Example</vt:lpstr>
      <vt:lpstr>Lottery Scheduling Example</vt:lpstr>
      <vt:lpstr>Summary of Scheduling Algorithms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233</cp:revision>
  <dcterms:created xsi:type="dcterms:W3CDTF">2012-09-21T01:57:31Z</dcterms:created>
  <dcterms:modified xsi:type="dcterms:W3CDTF">2018-10-22T23:03:04Z</dcterms:modified>
</cp:coreProperties>
</file>