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82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Relationship Id="rId2" Type="http://schemas.openxmlformats.org/officeDocument/2006/relationships/slide" Target="slides/slide13.xml"/><Relationship Id="rId3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Previously we argued for protection between address spaces (processes).</a:t>
            </a:r>
          </a:p>
          <a:p>
            <a:pPr lvl="1"/>
            <a:r>
              <a:rPr lang="en-US" sz="1700">
                <a:latin typeface="Times" charset="0"/>
              </a:rPr>
              <a:t>—	Why not protection within an address space?</a:t>
            </a:r>
          </a:p>
          <a:p>
            <a:pPr lvl="1"/>
            <a:endParaRPr lang="en-US" sz="1700">
              <a:latin typeface="Times" charset="0"/>
            </a:endParaRPr>
          </a:p>
          <a:p>
            <a:r>
              <a:rPr lang="en-US" sz="1700">
                <a:latin typeface="Times" charset="0"/>
              </a:rPr>
              <a:t>Address spaces are naturally (logically) partitioned into components.</a:t>
            </a:r>
          </a:p>
          <a:p>
            <a:pPr lvl="1"/>
            <a:r>
              <a:rPr lang="en-US" sz="1700">
                <a:latin typeface="Times" charset="0"/>
              </a:rPr>
              <a:t>—	Convert these logical components to physical partitions.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ln cap="flat"/>
        </p:spPr>
      </p:sp>
    </p:spTree>
    <p:extLst>
      <p:ext uri="{BB962C8B-B14F-4D97-AF65-F5344CB8AC3E}">
        <p14:creationId xmlns:p14="http://schemas.microsoft.com/office/powerpoint/2010/main" val="582017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r>
              <a:rPr lang="en-US" sz="1700">
                <a:latin typeface="Times" charset="0"/>
              </a:rPr>
              <a:t>This partitioning enables more fine-grained protection (and sharing).</a:t>
            </a:r>
          </a:p>
        </p:txBody>
      </p:sp>
    </p:spTree>
    <p:extLst>
      <p:ext uri="{BB962C8B-B14F-4D97-AF65-F5344CB8AC3E}">
        <p14:creationId xmlns:p14="http://schemas.microsoft.com/office/powerpoint/2010/main" val="181454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In one scheme a program generates relative addresses.  </a:t>
            </a:r>
          </a:p>
          <a:p>
            <a:r>
              <a:rPr lang="en-US" sz="1700">
                <a:latin typeface="Times" charset="0"/>
              </a:rPr>
              <a:t>In the other, the program generates a complete memory address.</a:t>
            </a:r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ln cap="flat"/>
        </p:spPr>
      </p:sp>
    </p:spTree>
    <p:extLst>
      <p:ext uri="{BB962C8B-B14F-4D97-AF65-F5344CB8AC3E}">
        <p14:creationId xmlns:p14="http://schemas.microsoft.com/office/powerpoint/2010/main" val="286986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solidFill>
            <a:srgbClr val="FFFFFF"/>
          </a:solidFill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r>
              <a:rPr lang="en-US" sz="1700">
                <a:latin typeface="Times" charset="0"/>
              </a:rPr>
              <a:t>We can have variable-sized segments, or fixed-sized segments.</a:t>
            </a:r>
          </a:p>
          <a:p>
            <a:r>
              <a:rPr lang="en-US" sz="1700">
                <a:latin typeface="Times" charset="0"/>
              </a:rPr>
              <a:t>The latter makes this similar to paging?</a:t>
            </a:r>
          </a:p>
          <a:p>
            <a:pPr lvl="1"/>
            <a:r>
              <a:rPr lang="en-US" sz="1700">
                <a:latin typeface="Times" charset="0"/>
              </a:rPr>
              <a:t>—	Not quite.  A code segment cannot generate (instruction) addresses outside its own segment.  (All instruction addresses are local.)</a:t>
            </a:r>
          </a:p>
        </p:txBody>
      </p:sp>
    </p:spTree>
    <p:extLst>
      <p:ext uri="{BB962C8B-B14F-4D97-AF65-F5344CB8AC3E}">
        <p14:creationId xmlns:p14="http://schemas.microsoft.com/office/powerpoint/2010/main" val="47656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We view memory as a linear array of bytes.</a:t>
            </a:r>
          </a:p>
          <a:p>
            <a:endParaRPr lang="en-US" sz="1700">
              <a:latin typeface="Times" charset="0"/>
            </a:endParaRPr>
          </a:p>
          <a:p>
            <a:r>
              <a:rPr lang="en-US" sz="1700">
                <a:latin typeface="Times" charset="0"/>
              </a:rPr>
              <a:t>When a program uses an address is it a relative or an absolute address?</a:t>
            </a:r>
          </a:p>
          <a:p>
            <a:pPr lvl="1"/>
            <a:r>
              <a:rPr lang="en-US" sz="1700">
                <a:latin typeface="Times" charset="0"/>
              </a:rPr>
              <a:t>—	If absolute, how did the compiler know where in memory the program was going to be?</a:t>
            </a:r>
          </a:p>
          <a:p>
            <a:pPr lvl="1"/>
            <a:r>
              <a:rPr lang="en-US" sz="1700">
                <a:latin typeface="Times" charset="0"/>
              </a:rPr>
              <a:t>—	If relative, how does the CPU know what address in physical memory is being addressed?</a:t>
            </a:r>
          </a:p>
        </p:txBody>
      </p:sp>
    </p:spTree>
    <p:extLst>
      <p:ext uri="{BB962C8B-B14F-4D97-AF65-F5344CB8AC3E}">
        <p14:creationId xmlns:p14="http://schemas.microsoft.com/office/powerpoint/2010/main" val="211517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User — </a:t>
            </a:r>
            <a:r>
              <a:rPr lang="ja-JP" altLang="en-US" sz="1700">
                <a:latin typeface="Times" charset="0"/>
              </a:rPr>
              <a:t>“</a:t>
            </a:r>
            <a:r>
              <a:rPr lang="en-US" sz="1700">
                <a:latin typeface="Times" charset="0"/>
              </a:rPr>
              <a:t>addresses</a:t>
            </a:r>
            <a:r>
              <a:rPr lang="ja-JP" altLang="en-US" sz="1700">
                <a:latin typeface="Times" charset="0"/>
              </a:rPr>
              <a:t>”</a:t>
            </a:r>
            <a:r>
              <a:rPr lang="en-US" sz="1700">
                <a:latin typeface="Times" charset="0"/>
              </a:rPr>
              <a:t> are lexical locations in the user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text.</a:t>
            </a:r>
          </a:p>
          <a:p>
            <a:r>
              <a:rPr lang="en-US" sz="1700">
                <a:latin typeface="Times" charset="0"/>
              </a:rPr>
              <a:t>After compilation — addresses are labels (still lexical locations in an assembly language program).  </a:t>
            </a:r>
          </a:p>
          <a:p>
            <a:r>
              <a:rPr lang="en-US" sz="1700">
                <a:latin typeface="Times" charset="0"/>
              </a:rPr>
              <a:t>After assembly — addresses in a logical address space.</a:t>
            </a:r>
          </a:p>
          <a:p>
            <a:r>
              <a:rPr lang="en-US" sz="1700">
                <a:latin typeface="Times" charset="0"/>
              </a:rPr>
              <a:t>After linking — addresses in a new logical address space that now contains library routines.</a:t>
            </a:r>
          </a:p>
          <a:p>
            <a:r>
              <a:rPr lang="en-US" sz="1700">
                <a:latin typeface="Times" charset="0"/>
              </a:rPr>
              <a:t>After loading — physical addresses.</a:t>
            </a:r>
          </a:p>
          <a:p>
            <a:endParaRPr lang="en-US" sz="1700">
              <a:latin typeface="Times" charset="0"/>
            </a:endParaRPr>
          </a:p>
          <a:p>
            <a:r>
              <a:rPr lang="en-US" sz="1700">
                <a:latin typeface="Times" charset="0"/>
              </a:rPr>
              <a:t>Here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the point: </a:t>
            </a:r>
          </a:p>
          <a:p>
            <a:pPr lvl="1"/>
            <a:r>
              <a:rPr lang="en-US" sz="1700">
                <a:latin typeface="Times" charset="0"/>
              </a:rPr>
              <a:t>—	There are many concepts of addresses.</a:t>
            </a:r>
          </a:p>
          <a:p>
            <a:pPr lvl="1"/>
            <a:r>
              <a:rPr lang="en-US" sz="1700">
                <a:latin typeface="Times" charset="0"/>
              </a:rPr>
              <a:t>—	You need a context to interpret an address.</a:t>
            </a:r>
          </a:p>
          <a:p>
            <a:endParaRPr lang="en-US" sz="17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3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Under dynamic relocation, a program has the concept of a </a:t>
            </a:r>
            <a:r>
              <a:rPr lang="en-US" sz="1700" i="1">
                <a:latin typeface="Times" charset="0"/>
              </a:rPr>
              <a:t>logical</a:t>
            </a:r>
            <a:r>
              <a:rPr lang="en-US" sz="1700">
                <a:latin typeface="Times" charset="0"/>
              </a:rPr>
              <a:t> or </a:t>
            </a:r>
            <a:r>
              <a:rPr lang="en-US" sz="1700" i="1">
                <a:latin typeface="Times" charset="0"/>
              </a:rPr>
              <a:t>virtual address space</a:t>
            </a:r>
            <a:r>
              <a:rPr lang="en-US" sz="1700">
                <a:latin typeface="Times" charset="0"/>
              </a:rPr>
              <a:t>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Instructions reference memory as a linear array of bytes in the range 0..MAX.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Memory management hardware maps logical addresses to physical addresses using a base and limit register.</a:t>
            </a:r>
          </a:p>
          <a:p>
            <a:pPr lvl="1"/>
            <a:r>
              <a:rPr lang="en-US" sz="1700">
                <a:latin typeface="Times" charset="0"/>
              </a:rPr>
              <a:t>—	The exception that is generated is a hardware interrupt that is handled by the OS (and typically results in the faulting program being aborted).</a:t>
            </a:r>
          </a:p>
          <a:p>
            <a:r>
              <a:rPr lang="en-US" sz="1700">
                <a:latin typeface="Times" charset="0"/>
              </a:rPr>
              <a:t>This mapping scheme protects/isolates programs from one another.</a:t>
            </a:r>
          </a:p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But this scheme does not protect programs from memory errors.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The program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logical address space may be </a:t>
            </a:r>
            <a:r>
              <a:rPr lang="en-US" sz="1700" i="1">
                <a:latin typeface="Times" charset="0"/>
              </a:rPr>
              <a:t>smaller</a:t>
            </a:r>
            <a:r>
              <a:rPr lang="en-US" sz="1700">
                <a:latin typeface="Times" charset="0"/>
              </a:rPr>
              <a:t> than the memory partition in which it resides.</a:t>
            </a:r>
          </a:p>
          <a:p>
            <a:pPr lvl="1"/>
            <a:r>
              <a:rPr lang="en-US" sz="1700">
                <a:latin typeface="Times" charset="0"/>
              </a:rPr>
              <a:t>—	Thus a program can still generate addresses that will result in the program referencing memory that has been uninitialized, </a:t>
            </a:r>
            <a:r>
              <a:rPr lang="en-US" sz="1700" i="1">
                <a:latin typeface="Times" charset="0"/>
              </a:rPr>
              <a:t>etc</a:t>
            </a:r>
            <a:r>
              <a:rPr lang="en-US" sz="1700">
                <a:latin typeface="Times" charset="0"/>
              </a:rPr>
              <a:t>.</a:t>
            </a:r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191297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43703"/>
            <a:ext cx="6832700" cy="3822095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Besides the issue of relocation, with fixed-sized partitions (either equal or variable sized) we also have the problem of </a:t>
            </a:r>
            <a:r>
              <a:rPr lang="en-US" sz="1700" i="1">
                <a:latin typeface="Times" charset="0"/>
              </a:rPr>
              <a:t>fragmentation</a:t>
            </a:r>
            <a:r>
              <a:rPr lang="en-US" sz="1700">
                <a:latin typeface="Times" charset="0"/>
              </a:rPr>
              <a:t>. </a:t>
            </a:r>
            <a:endParaRPr lang="en-US" sz="800">
              <a:latin typeface="Times" charset="0"/>
            </a:endParaRP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 i="1">
                <a:latin typeface="Times" charset="0"/>
              </a:rPr>
              <a:t>External fragmentation</a:t>
            </a:r>
            <a:r>
              <a:rPr lang="en-US" sz="1700">
                <a:latin typeface="Times" charset="0"/>
              </a:rPr>
              <a:t> —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use a partition even though it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empty.  </a:t>
            </a:r>
          </a:p>
          <a:p>
            <a:pPr marL="432465" lvl="1"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For example, </a:t>
            </a:r>
            <a:r>
              <a:rPr lang="en-US" sz="1700" i="1">
                <a:latin typeface="Times" charset="0"/>
              </a:rPr>
              <a:t>P</a:t>
            </a:r>
            <a:r>
              <a:rPr lang="en-US" sz="1700">
                <a:latin typeface="Times" charset="0"/>
              </a:rPr>
              <a:t> needs a partition with 5 memory units. </a:t>
            </a:r>
            <a:r>
              <a:rPr lang="en-US" sz="1700" i="1">
                <a:latin typeface="Times" charset="0"/>
              </a:rPr>
              <a:t>Q</a:t>
            </a:r>
            <a:r>
              <a:rPr lang="en-US" sz="1700">
                <a:latin typeface="Times" charset="0"/>
              </a:rPr>
              <a:t> is using the only partition of that size. However, if partition 2 could be combined with </a:t>
            </a:r>
            <a:r>
              <a:rPr lang="en-US" sz="1700" i="1">
                <a:latin typeface="Times" charset="0"/>
              </a:rPr>
              <a:t>R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fragment, then we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d have a 5 unit partition.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		(Assume partitions must start at addresses that are multiples of some constant and hence they cannot just start anywhere.)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 i="1">
                <a:latin typeface="Times" charset="0"/>
              </a:rPr>
              <a:t>Internal fragmentation</a:t>
            </a:r>
            <a:r>
              <a:rPr lang="en-US" sz="1700">
                <a:latin typeface="Times" charset="0"/>
              </a:rPr>
              <a:t> — A process has free memory within its allocation but cannot use it.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Stack segment of a program needs to grow. There is free memory in the data segment but it cannot be used to grow the stack.  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The general problem is that you have free memory but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use it. 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You also have the problem that a process can only as large as the largest partition.   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In particular, jobs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be larger than the size of physical memory.</a:t>
            </a:r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57939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55798"/>
            <a:ext cx="6832700" cy="3823607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r>
              <a:rPr lang="en-US" sz="1700">
                <a:latin typeface="Times" charset="0"/>
              </a:rPr>
              <a:t>Attempt to eliminate both internal fragmentation (by only making partitions big enough) and external fragmentation (by dynamic partitioning).</a:t>
            </a:r>
          </a:p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Scenario: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 When a process is started, it requests memory.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 The hole list is searched for a hole that fits.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The hole is allocated to the process.</a:t>
            </a:r>
          </a:p>
          <a:p>
            <a:pPr lvl="1"/>
            <a:r>
              <a:rPr lang="en-US" sz="1700">
                <a:latin typeface="Times" charset="0"/>
              </a:rPr>
              <a:t>—	The process executes and then releases its memory.</a:t>
            </a:r>
          </a:p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Which allocation strategy works best?  (Define best!)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Worst fit is often best as it creates the biggest (largest) holes.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(Best fit will creates lots of little holes that will be hard to use.)</a:t>
            </a:r>
          </a:p>
          <a:p>
            <a:pPr lvl="1"/>
            <a:r>
              <a:rPr lang="en-US" sz="1700">
                <a:latin typeface="Times" charset="0"/>
              </a:rPr>
              <a:t>—	First fit would also be good because it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fast and easy.  </a:t>
            </a:r>
            <a:br>
              <a:rPr lang="en-US" sz="1700">
                <a:latin typeface="Times" charset="0"/>
              </a:rPr>
            </a:br>
            <a:r>
              <a:rPr lang="en-US" sz="1700">
                <a:latin typeface="Times" charset="0"/>
              </a:rPr>
              <a:t>(Will a more complex strategy be worth it?)</a:t>
            </a:r>
          </a:p>
          <a:p>
            <a:r>
              <a:rPr lang="en-US" sz="1700">
                <a:latin typeface="Times" charset="0"/>
              </a:rPr>
              <a:t>In the end, however, we still have both fragmentation and the limitation that programs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be bigger than the size of the largest partition.</a:t>
            </a: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19865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</a:t>
            </a:r>
            <a:r>
              <a:rPr lang="en-US" baseline="0" smtClean="0"/>
              <a:t> HERE!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05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39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43703"/>
            <a:ext cx="6832700" cy="3822095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pPr>
              <a:spcAft>
                <a:spcPts val="568"/>
              </a:spcAft>
            </a:pPr>
            <a:r>
              <a:rPr lang="en-US" sz="1700" smtClean="0">
                <a:latin typeface="Times" charset="0"/>
              </a:rPr>
              <a:t>START HERE - 18</a:t>
            </a:r>
            <a:endParaRPr lang="en-US" sz="1700" dirty="0" smtClean="0">
              <a:latin typeface="Times" charset="0"/>
            </a:endParaRPr>
          </a:p>
          <a:p>
            <a:pPr>
              <a:spcAft>
                <a:spcPts val="568"/>
              </a:spcAft>
            </a:pPr>
            <a:endParaRPr lang="en-US" sz="1700" dirty="0" smtClean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700" dirty="0" smtClean="0">
                <a:latin typeface="Times" charset="0"/>
              </a:rPr>
              <a:t>The </a:t>
            </a:r>
            <a:r>
              <a:rPr lang="en-US" sz="1700" dirty="0">
                <a:latin typeface="Times" charset="0"/>
              </a:rPr>
              <a:t>goal in compaction is to determine the minimum amount of work required to coalesce all holes.  (</a:t>
            </a:r>
            <a:r>
              <a:rPr lang="en-US" sz="1700" i="1" dirty="0">
                <a:latin typeface="Times" charset="0"/>
              </a:rPr>
              <a:t>E.g</a:t>
            </a:r>
            <a:r>
              <a:rPr lang="en-US" sz="1700" dirty="0">
                <a:latin typeface="Times" charset="0"/>
              </a:rPr>
              <a:t>., move process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4</a:t>
            </a:r>
            <a:r>
              <a:rPr lang="en-US" sz="1700" dirty="0">
                <a:latin typeface="Times" charset="0"/>
              </a:rPr>
              <a:t> to the hole between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1</a:t>
            </a:r>
            <a:r>
              <a:rPr lang="en-US" sz="1700" dirty="0">
                <a:latin typeface="Times" charset="0"/>
              </a:rPr>
              <a:t> and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2</a:t>
            </a:r>
            <a:r>
              <a:rPr lang="en-US" sz="1700" dirty="0">
                <a:latin typeface="Times" charset="0"/>
              </a:rPr>
              <a:t>).</a:t>
            </a:r>
          </a:p>
          <a:p>
            <a:pPr lvl="1"/>
            <a:r>
              <a:rPr lang="en-US" sz="1700" dirty="0">
                <a:latin typeface="Times" charset="0"/>
              </a:rPr>
              <a:t>—	This also requires that programs be dynamically </a:t>
            </a:r>
            <a:r>
              <a:rPr lang="en-US" sz="1700" dirty="0" err="1">
                <a:latin typeface="Times" charset="0"/>
              </a:rPr>
              <a:t>relocatable</a:t>
            </a:r>
            <a:r>
              <a:rPr lang="en-US" sz="1700" dirty="0">
                <a:latin typeface="Times" charset="0"/>
              </a:rPr>
              <a:t>.</a:t>
            </a:r>
          </a:p>
          <a:p>
            <a:r>
              <a:rPr lang="en-US" sz="1700" dirty="0">
                <a:latin typeface="Times" charset="0"/>
              </a:rPr>
              <a:t>(Headache:  what if process waiting for a read to complete and DMA is used?  If relocated, how does the kernel know that the physical address it will write to now belongs to a different process?) </a:t>
            </a:r>
            <a:r>
              <a:rPr lang="en-US" sz="1700" dirty="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Swapping: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 Preempt a process (save its state).        —	Reuse its memory.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Write its memory image to disk.        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Issue — How do you select the process to preempt? </a:t>
            </a:r>
          </a:p>
          <a:p>
            <a:pPr lvl="1"/>
            <a:r>
              <a:rPr lang="en-US" sz="1700" dirty="0">
                <a:latin typeface="Times" charset="0"/>
              </a:rPr>
              <a:t>—	Select the running process? A waiting process? A ready process?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Example — The UNIX </a:t>
            </a:r>
            <a:r>
              <a:rPr lang="en-US" sz="1500" dirty="0">
                <a:latin typeface="Courier" charset="0"/>
              </a:rPr>
              <a:t>time</a:t>
            </a:r>
            <a:r>
              <a:rPr lang="en-US" sz="1700" dirty="0">
                <a:latin typeface="Times" charset="0"/>
              </a:rPr>
              <a:t> command tells how many times a process is swapped out: </a:t>
            </a:r>
            <a:r>
              <a:rPr lang="en-US" sz="1500" dirty="0">
                <a:latin typeface="Courier" charset="0"/>
              </a:rPr>
              <a:t>(</a:t>
            </a:r>
            <a:r>
              <a:rPr lang="en-US" sz="1500" dirty="0" err="1">
                <a:latin typeface="Courier" charset="0"/>
              </a:rPr>
              <a:t>capehenry</a:t>
            </a:r>
            <a:r>
              <a:rPr lang="en-US" sz="1500" dirty="0">
                <a:latin typeface="Courier" charset="0"/>
              </a:rPr>
              <a:t>) 106&gt; time </a:t>
            </a:r>
            <a:r>
              <a:rPr lang="en-US" sz="1500" dirty="0" err="1">
                <a:latin typeface="Courier" charset="0"/>
              </a:rPr>
              <a:t>wc</a:t>
            </a:r>
            <a:r>
              <a:rPr lang="en-US" sz="1500" dirty="0">
                <a:latin typeface="Courier" charset="0"/>
              </a:rPr>
              <a:t> </a:t>
            </a:r>
            <a:r>
              <a:rPr lang="en-US" sz="1500" dirty="0" err="1">
                <a:latin typeface="Courier" charset="0"/>
              </a:rPr>
              <a:t>ford.ps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500" dirty="0">
                <a:latin typeface="Courier" charset="0"/>
              </a:rPr>
              <a:t>		    5841   26679  206507 </a:t>
            </a:r>
            <a:r>
              <a:rPr lang="en-US" sz="1500" dirty="0" err="1">
                <a:latin typeface="Courier" charset="0"/>
              </a:rPr>
              <a:t>ford.ps</a:t>
            </a:r>
            <a:endParaRPr lang="en-US" sz="1500" dirty="0">
              <a:latin typeface="Courier" charset="0"/>
            </a:endParaRPr>
          </a:p>
          <a:p>
            <a:pPr>
              <a:spcAft>
                <a:spcPts val="568"/>
              </a:spcAft>
            </a:pPr>
            <a:r>
              <a:rPr lang="en-US" sz="1500" dirty="0">
                <a:latin typeface="Courier" charset="0"/>
              </a:rPr>
              <a:t>	0.1u 0.1s 0:00 73% 15+26k 2+0io 0pf+0w</a:t>
            </a:r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9495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Memory Management Basics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Kevin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2775" y="1355725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>
                <a:latin typeface="Arial" charset="0"/>
              </a:rPr>
              <a:t>    To allocate </a:t>
            </a:r>
            <a:r>
              <a:rPr lang="en-US" sz="2000" i="1">
                <a:latin typeface="Arial" charset="0"/>
              </a:rPr>
              <a:t>n </a:t>
            </a:r>
            <a:r>
              <a:rPr lang="en-US" sz="2000">
                <a:latin typeface="Arial" charset="0"/>
              </a:rPr>
              <a:t>bytes, use the </a:t>
            </a:r>
            <a:r>
              <a:rPr lang="en-US" sz="2000" i="1">
                <a:latin typeface="Arial" charset="0"/>
              </a:rPr>
              <a:t>first </a:t>
            </a:r>
            <a:r>
              <a:rPr lang="en-US" sz="2000">
                <a:latin typeface="Arial" charset="0"/>
              </a:rPr>
              <a:t>available free block such that the block size is larger than</a:t>
            </a:r>
            <a:r>
              <a:rPr lang="en-US" sz="2000" i="1">
                <a:latin typeface="Arial" charset="0"/>
              </a:rPr>
              <a:t> n.</a:t>
            </a:r>
            <a:r>
              <a:rPr lang="en-US" sz="2400" i="1">
                <a:latin typeface="Arial" charset="0"/>
              </a:rPr>
              <a:t>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089025" y="4735513"/>
            <a:ext cx="3186113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1st free block</a:t>
            </a:r>
          </a:p>
          <a:p>
            <a:r>
              <a:rPr lang="en-US" sz="2000">
                <a:latin typeface="Comic Sans MS" charset="0"/>
              </a:rPr>
              <a:t>available</a:t>
            </a: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73755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1282" name="Rectangle 18" descr="Wide upward diagonal"/>
          <p:cNvSpPr>
            <a:spLocks noChangeArrowheads="1"/>
          </p:cNvSpPr>
          <p:nvPr/>
        </p:nvSpPr>
        <p:spPr bwMode="auto">
          <a:xfrm>
            <a:off x="6940550" y="16827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72993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Fit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7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3073400"/>
          </a:xfrm>
          <a:noFill/>
        </p:spPr>
        <p:txBody>
          <a:bodyPr lIns="92075" tIns="46038" rIns="92075" bIns="46038"/>
          <a:lstStyle/>
          <a:p>
            <a:r>
              <a:rPr lang="en-US" sz="2000" dirty="0" smtClean="0">
                <a:latin typeface="Arial" charset="0"/>
              </a:rPr>
              <a:t>Simplicity!</a:t>
            </a:r>
            <a:endParaRPr lang="en-US" sz="2000" dirty="0">
              <a:latin typeface="Arial" charset="0"/>
            </a:endParaRPr>
          </a:p>
          <a:p>
            <a:pPr lvl="3"/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Requires:</a:t>
            </a:r>
          </a:p>
          <a:p>
            <a:pPr lvl="1"/>
            <a:r>
              <a:rPr lang="en-US" sz="1800" dirty="0">
                <a:latin typeface="Arial" charset="0"/>
              </a:rPr>
              <a:t>Free block list sorted by address</a:t>
            </a:r>
          </a:p>
          <a:p>
            <a:pPr lvl="1"/>
            <a:r>
              <a:rPr lang="en-US" sz="1800" dirty="0">
                <a:latin typeface="Arial" charset="0"/>
              </a:rPr>
              <a:t>Allocation requires a search for a suitable partition</a:t>
            </a:r>
          </a:p>
          <a:p>
            <a:pPr lvl="1"/>
            <a:r>
              <a:rPr lang="en-US" sz="1800" dirty="0">
                <a:latin typeface="Arial" charset="0"/>
              </a:rPr>
              <a:t>De-allocation requires a check to see if the freed partition could be merged with adjacent free partitions (if any)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87400" y="4038600"/>
            <a:ext cx="7607300" cy="1879600"/>
            <a:chOff x="496" y="2544"/>
            <a:chExt cx="4792" cy="1184"/>
          </a:xfrm>
        </p:grpSpPr>
        <p:sp>
          <p:nvSpPr>
            <p:cNvPr id="12293" name="Rectangle 4"/>
            <p:cNvSpPr>
              <a:spLocks noChangeArrowheads="1"/>
            </p:cNvSpPr>
            <p:nvPr/>
          </p:nvSpPr>
          <p:spPr bwMode="auto">
            <a:xfrm>
              <a:off x="496" y="2544"/>
              <a:ext cx="2256" cy="1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Simple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Tends to produce larger free blocks toward the end of the address space</a:t>
              </a:r>
            </a:p>
          </p:txBody>
        </p:sp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3016" y="2552"/>
              <a:ext cx="2272" cy="1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Slow 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External fragmentation</a:t>
              </a: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Fit: Rationale and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50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7050" y="1346200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400" dirty="0">
                <a:latin typeface="Arial" charset="0"/>
              </a:rPr>
              <a:t>    </a:t>
            </a:r>
            <a:r>
              <a:rPr lang="en-US" sz="2000" dirty="0">
                <a:latin typeface="Arial" charset="0"/>
              </a:rPr>
              <a:t>To allocate </a:t>
            </a:r>
            <a:r>
              <a:rPr lang="en-US" sz="2000" i="1" dirty="0">
                <a:latin typeface="Arial" charset="0"/>
              </a:rPr>
              <a:t>n </a:t>
            </a:r>
            <a:r>
              <a:rPr lang="en-US" sz="2000" dirty="0">
                <a:latin typeface="Arial" charset="0"/>
              </a:rPr>
              <a:t>bytes, use the </a:t>
            </a:r>
            <a:r>
              <a:rPr lang="en-US" sz="2000" i="1" dirty="0">
                <a:latin typeface="Arial" charset="0"/>
              </a:rPr>
              <a:t>smallest </a:t>
            </a:r>
            <a:r>
              <a:rPr lang="en-US" sz="2000" dirty="0">
                <a:latin typeface="Arial" charset="0"/>
              </a:rPr>
              <a:t>available free block such that the block size is larger than</a:t>
            </a:r>
            <a:r>
              <a:rPr lang="en-US" sz="2000" i="1" dirty="0">
                <a:latin typeface="Arial" charset="0"/>
              </a:rPr>
              <a:t> </a:t>
            </a:r>
            <a:r>
              <a:rPr lang="en-US" sz="2000" i="1" dirty="0" smtClean="0">
                <a:latin typeface="Arial" charset="0"/>
              </a:rPr>
              <a:t>(or equal to) n</a:t>
            </a:r>
            <a:r>
              <a:rPr lang="en-US" sz="2000" i="1" dirty="0">
                <a:latin typeface="Arial" charset="0"/>
              </a:rPr>
              <a:t>.</a:t>
            </a:r>
            <a:r>
              <a:rPr lang="en-US" sz="2400" i="1" dirty="0">
                <a:latin typeface="Arial" charset="0"/>
              </a:rPr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946150" y="4773613"/>
            <a:ext cx="3255963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3rd free block</a:t>
            </a:r>
          </a:p>
          <a:p>
            <a:r>
              <a:rPr lang="en-US" sz="2000">
                <a:latin typeface="Comic Sans MS" charset="0"/>
              </a:rPr>
              <a:t>available (smallest)</a:t>
            </a:r>
          </a:p>
        </p:txBody>
      </p:sp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73755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73755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3331" name="Rectangle 19" descr="Wide upward diagonal"/>
          <p:cNvSpPr>
            <a:spLocks noChangeArrowheads="1"/>
          </p:cNvSpPr>
          <p:nvPr/>
        </p:nvSpPr>
        <p:spPr bwMode="auto">
          <a:xfrm>
            <a:off x="6940550" y="51117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Fit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23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340768"/>
            <a:ext cx="7772400" cy="29591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Avoid </a:t>
            </a:r>
            <a:r>
              <a:rPr lang="en-US" sz="2000" dirty="0">
                <a:latin typeface="Arial" charset="0"/>
              </a:rPr>
              <a:t>fragmenting big free blocks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To </a:t>
            </a:r>
            <a:r>
              <a:rPr lang="en-US" sz="2000" dirty="0">
                <a:latin typeface="Arial" charset="0"/>
              </a:rPr>
              <a:t>minimize the size of external fragments produced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Requires: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Free block list sorted by size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Allocation requires search for a suitable partition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De-allocation requires search + merge with adjacent free partitions, if any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0100" y="4286076"/>
            <a:ext cx="7594600" cy="2527300"/>
            <a:chOff x="504" y="2544"/>
            <a:chExt cx="4784" cy="1592"/>
          </a:xfrm>
        </p:grpSpPr>
        <p:sp>
          <p:nvSpPr>
            <p:cNvPr id="14342" name="Rectangle 4"/>
            <p:cNvSpPr>
              <a:spLocks noChangeArrowheads="1"/>
            </p:cNvSpPr>
            <p:nvPr/>
          </p:nvSpPr>
          <p:spPr bwMode="auto">
            <a:xfrm>
              <a:off x="504" y="2568"/>
              <a:ext cx="2242" cy="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Works well when most allocations are of small size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Relatively simple</a:t>
              </a:r>
            </a:p>
          </p:txBody>
        </p:sp>
        <p:sp>
          <p:nvSpPr>
            <p:cNvPr id="14343" name="Rectangle 5"/>
            <p:cNvSpPr>
              <a:spLocks noChangeArrowheads="1"/>
            </p:cNvSpPr>
            <p:nvPr/>
          </p:nvSpPr>
          <p:spPr bwMode="auto">
            <a:xfrm>
              <a:off x="2904" y="2544"/>
              <a:ext cx="2384" cy="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External fragmentation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Slow de-allocation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Tends to produce many useless tiny fragments (not really great)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Fit: Rationale and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9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1325" y="1289050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>
                <a:latin typeface="Arial" charset="0"/>
              </a:rPr>
              <a:t>    To allocate </a:t>
            </a:r>
            <a:r>
              <a:rPr lang="en-US" sz="2000" i="1">
                <a:latin typeface="Arial" charset="0"/>
              </a:rPr>
              <a:t>n </a:t>
            </a:r>
            <a:r>
              <a:rPr lang="en-US" sz="2000">
                <a:latin typeface="Arial" charset="0"/>
              </a:rPr>
              <a:t>bytes, use the </a:t>
            </a:r>
            <a:r>
              <a:rPr lang="en-US" sz="2000" i="1">
                <a:latin typeface="Arial" charset="0"/>
              </a:rPr>
              <a:t>largest </a:t>
            </a:r>
            <a:r>
              <a:rPr lang="en-US" sz="2000">
                <a:latin typeface="Arial" charset="0"/>
              </a:rPr>
              <a:t>available free block such that the block size is larger than</a:t>
            </a:r>
            <a:r>
              <a:rPr lang="en-US" sz="2000" i="1">
                <a:latin typeface="Arial" charset="0"/>
              </a:rPr>
              <a:t> n.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822325" y="4697413"/>
            <a:ext cx="3267075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2nd free block</a:t>
            </a:r>
          </a:p>
          <a:p>
            <a:r>
              <a:rPr lang="en-US" sz="2000">
                <a:latin typeface="Comic Sans MS" charset="0"/>
              </a:rPr>
              <a:t>available (largest)</a:t>
            </a: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73755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5378" name="Rectangle 18" descr="Wide upward diagonal"/>
          <p:cNvSpPr>
            <a:spLocks noChangeArrowheads="1"/>
          </p:cNvSpPr>
          <p:nvPr/>
        </p:nvSpPr>
        <p:spPr bwMode="auto">
          <a:xfrm>
            <a:off x="6940550" y="29019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Worst Fit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1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26416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A</a:t>
            </a:r>
            <a:r>
              <a:rPr lang="en-US" sz="2000" dirty="0" smtClean="0">
                <a:latin typeface="Arial" charset="0"/>
              </a:rPr>
              <a:t>void </a:t>
            </a:r>
            <a:r>
              <a:rPr lang="en-US" sz="2000" dirty="0">
                <a:latin typeface="Arial" charset="0"/>
              </a:rPr>
              <a:t>having too many tiny fragments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Requires:</a:t>
            </a:r>
          </a:p>
          <a:p>
            <a:pPr lvl="1"/>
            <a:r>
              <a:rPr lang="en-US" sz="1800" dirty="0">
                <a:latin typeface="Arial" charset="0"/>
              </a:rPr>
              <a:t>Free block list sorted by size</a:t>
            </a:r>
          </a:p>
          <a:p>
            <a:pPr lvl="1"/>
            <a:r>
              <a:rPr lang="en-US" sz="1800" dirty="0">
                <a:latin typeface="Arial" charset="0"/>
              </a:rPr>
              <a:t>Allocation is fast (get the largest partition)</a:t>
            </a:r>
          </a:p>
          <a:p>
            <a:pPr lvl="1"/>
            <a:r>
              <a:rPr lang="en-US" sz="1800" dirty="0">
                <a:latin typeface="Arial" charset="0"/>
              </a:rPr>
              <a:t>De-allocation requires merge with adjacent free partitions, if any, and then adjusting the free block list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0100" y="4089400"/>
            <a:ext cx="7772400" cy="2108200"/>
            <a:chOff x="512" y="2464"/>
            <a:chExt cx="4896" cy="1328"/>
          </a:xfrm>
        </p:grpSpPr>
        <p:sp>
          <p:nvSpPr>
            <p:cNvPr id="16389" name="Rectangle 4"/>
            <p:cNvSpPr>
              <a:spLocks noChangeArrowheads="1"/>
            </p:cNvSpPr>
            <p:nvPr/>
          </p:nvSpPr>
          <p:spPr bwMode="auto">
            <a:xfrm>
              <a:off x="512" y="2464"/>
              <a:ext cx="2256" cy="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Works best if allocations are of medium sizes</a:t>
              </a:r>
            </a:p>
          </p:txBody>
        </p:sp>
        <p:sp>
          <p:nvSpPr>
            <p:cNvPr id="16390" name="Rectangle 5"/>
            <p:cNvSpPr>
              <a:spLocks noChangeArrowheads="1"/>
            </p:cNvSpPr>
            <p:nvPr/>
          </p:nvSpPr>
          <p:spPr bwMode="auto">
            <a:xfrm>
              <a:off x="2896" y="2464"/>
              <a:ext cx="2512" cy="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Slow de-allocation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External fragmentation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Tends to break large free blocks such that large partitions cannot be allocated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Worst Fit: Rationale and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51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Allocation strategies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First fit, best fit and worst fit all suffer from external fragmentation.</a:t>
            </a:r>
          </a:p>
          <a:p>
            <a:pPr lvl="1"/>
            <a:r>
              <a:rPr lang="en-US" sz="2400">
                <a:latin typeface="Arial" charset="0"/>
              </a:rPr>
              <a:t>A. True</a:t>
            </a:r>
          </a:p>
          <a:p>
            <a:pPr lvl="1"/>
            <a:r>
              <a:rPr lang="en-US" sz="2400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74295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320800"/>
            <a:ext cx="6210300" cy="10795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Compaction</a:t>
            </a:r>
          </a:p>
          <a:p>
            <a:pPr lvl="1"/>
            <a:r>
              <a:rPr lang="en-US" sz="1800">
                <a:latin typeface="Arial" charset="0"/>
              </a:rPr>
              <a:t>Relocate programs to coalesce holes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11963" y="6431359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453188" y="1275159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</a:p>
        </p:txBody>
      </p:sp>
      <p:sp>
        <p:nvSpPr>
          <p:cNvPr id="18438" name="Arc 6"/>
          <p:cNvSpPr>
            <a:spLocks/>
          </p:cNvSpPr>
          <p:nvPr/>
        </p:nvSpPr>
        <p:spPr bwMode="auto">
          <a:xfrm rot="-5400000">
            <a:off x="6642100" y="4727971"/>
            <a:ext cx="509588" cy="376238"/>
          </a:xfrm>
          <a:custGeom>
            <a:avLst/>
            <a:gdLst>
              <a:gd name="T0" fmla="*/ 0 w 21667"/>
              <a:gd name="T1" fmla="*/ 1564331 h 21600"/>
              <a:gd name="T2" fmla="*/ 2147483647 w 21667"/>
              <a:gd name="T3" fmla="*/ 2147483647 h 21600"/>
              <a:gd name="T4" fmla="*/ 482210483 w 21667"/>
              <a:gd name="T5" fmla="*/ 2147483647 h 21600"/>
              <a:gd name="T6" fmla="*/ 0 60000 65536"/>
              <a:gd name="T7" fmla="*/ 0 60000 65536"/>
              <a:gd name="T8" fmla="*/ 0 60000 65536"/>
              <a:gd name="T9" fmla="*/ 0 w 21667"/>
              <a:gd name="T10" fmla="*/ 0 h 21600"/>
              <a:gd name="T11" fmla="*/ 21667 w 216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67" h="21600" fill="none" extrusionOk="0">
                <a:moveTo>
                  <a:pt x="-1" y="0"/>
                </a:moveTo>
                <a:cubicBezTo>
                  <a:pt x="22" y="0"/>
                  <a:pt x="44" y="-1"/>
                  <a:pt x="67" y="0"/>
                </a:cubicBezTo>
                <a:cubicBezTo>
                  <a:pt x="11996" y="0"/>
                  <a:pt x="21667" y="9670"/>
                  <a:pt x="21667" y="21600"/>
                </a:cubicBezTo>
              </a:path>
              <a:path w="21667" h="21600" stroke="0" extrusionOk="0">
                <a:moveTo>
                  <a:pt x="-1" y="0"/>
                </a:moveTo>
                <a:cubicBezTo>
                  <a:pt x="22" y="0"/>
                  <a:pt x="44" y="-1"/>
                  <a:pt x="67" y="0"/>
                </a:cubicBezTo>
                <a:cubicBezTo>
                  <a:pt x="11996" y="0"/>
                  <a:pt x="21667" y="9670"/>
                  <a:pt x="21667" y="21600"/>
                </a:cubicBezTo>
                <a:lnTo>
                  <a:pt x="67" y="2160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rc 7"/>
          <p:cNvSpPr>
            <a:spLocks/>
          </p:cNvSpPr>
          <p:nvPr/>
        </p:nvSpPr>
        <p:spPr bwMode="auto">
          <a:xfrm rot="-5400000">
            <a:off x="6654800" y="5235971"/>
            <a:ext cx="509588" cy="376238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5"/>
                  <a:pt x="9629" y="36"/>
                  <a:pt x="21532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5"/>
                  <a:pt x="9629" y="36"/>
                  <a:pt x="2153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Arc 8"/>
          <p:cNvSpPr>
            <a:spLocks/>
          </p:cNvSpPr>
          <p:nvPr/>
        </p:nvSpPr>
        <p:spPr bwMode="auto">
          <a:xfrm rot="-5400000">
            <a:off x="6627813" y="2100659"/>
            <a:ext cx="485775" cy="403225"/>
          </a:xfrm>
          <a:custGeom>
            <a:avLst/>
            <a:gdLst>
              <a:gd name="T0" fmla="*/ 0 w 21670"/>
              <a:gd name="T1" fmla="*/ 2309434 h 21600"/>
              <a:gd name="T2" fmla="*/ 2147483647 w 21670"/>
              <a:gd name="T3" fmla="*/ 2147483647 h 21600"/>
              <a:gd name="T4" fmla="*/ 396210590 w 2167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70"/>
              <a:gd name="T10" fmla="*/ 0 h 21600"/>
              <a:gd name="T11" fmla="*/ 21670 w 216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70" h="21600" fill="none" extrusionOk="0">
                <a:moveTo>
                  <a:pt x="-1" y="0"/>
                </a:moveTo>
                <a:cubicBezTo>
                  <a:pt x="23" y="0"/>
                  <a:pt x="46" y="-1"/>
                  <a:pt x="70" y="0"/>
                </a:cubicBezTo>
                <a:cubicBezTo>
                  <a:pt x="11999" y="0"/>
                  <a:pt x="21670" y="9670"/>
                  <a:pt x="21670" y="21600"/>
                </a:cubicBezTo>
              </a:path>
              <a:path w="21670" h="21600" stroke="0" extrusionOk="0">
                <a:moveTo>
                  <a:pt x="-1" y="0"/>
                </a:moveTo>
                <a:cubicBezTo>
                  <a:pt x="23" y="0"/>
                  <a:pt x="46" y="-1"/>
                  <a:pt x="70" y="0"/>
                </a:cubicBezTo>
                <a:cubicBezTo>
                  <a:pt x="11999" y="0"/>
                  <a:pt x="21670" y="9670"/>
                  <a:pt x="21670" y="21600"/>
                </a:cubicBezTo>
                <a:lnTo>
                  <a:pt x="70" y="2160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Arc 9"/>
          <p:cNvSpPr>
            <a:spLocks/>
          </p:cNvSpPr>
          <p:nvPr/>
        </p:nvSpPr>
        <p:spPr bwMode="auto">
          <a:xfrm rot="-5400000">
            <a:off x="6649244" y="2588815"/>
            <a:ext cx="493713" cy="428625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6"/>
                  <a:pt x="9628" y="37"/>
                  <a:pt x="21530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6"/>
                  <a:pt x="9628" y="37"/>
                  <a:pt x="21530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38" name="Rectangle 10"/>
          <p:cNvSpPr>
            <a:spLocks noChangeArrowheads="1"/>
          </p:cNvSpPr>
          <p:nvPr/>
        </p:nvSpPr>
        <p:spPr bwMode="auto">
          <a:xfrm>
            <a:off x="7196138" y="1451371"/>
            <a:ext cx="1252537" cy="5186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7213600" y="5766196"/>
            <a:ext cx="1257300" cy="8763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7200900" y="1473596"/>
            <a:ext cx="1257300" cy="5969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200900" y="1791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7213600" y="4534296"/>
            <a:ext cx="12573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7200900" y="3010296"/>
            <a:ext cx="1257300" cy="1193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7200900" y="6058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7200900" y="5753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7200900" y="5448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7200900" y="5143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7200900" y="4839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7200900" y="4534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200900" y="4229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7200900" y="3924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7200900" y="3619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7200900" y="3315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7200900" y="3010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7200900" y="2705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7200900" y="2400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7200900" y="2095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7200900" y="1486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7113588" y="2942034"/>
            <a:ext cx="146526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5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2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7113588" y="44406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3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7113588" y="14053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1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7113588" y="56979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4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7200900" y="6363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8" name="Arc 50"/>
          <p:cNvSpPr>
            <a:spLocks/>
          </p:cNvSpPr>
          <p:nvPr/>
        </p:nvSpPr>
        <p:spPr bwMode="auto">
          <a:xfrm rot="-5400000">
            <a:off x="1696244" y="4011067"/>
            <a:ext cx="812800" cy="1220788"/>
          </a:xfrm>
          <a:custGeom>
            <a:avLst/>
            <a:gdLst>
              <a:gd name="T0" fmla="*/ 0 w 21600"/>
              <a:gd name="T1" fmla="*/ 0 h 22240"/>
              <a:gd name="T2" fmla="*/ 2147483647 w 21600"/>
              <a:gd name="T3" fmla="*/ 2147483647 h 22240"/>
              <a:gd name="T4" fmla="*/ 0 w 21600"/>
              <a:gd name="T5" fmla="*/ 2147483647 h 22240"/>
              <a:gd name="T6" fmla="*/ 0 60000 65536"/>
              <a:gd name="T7" fmla="*/ 0 60000 65536"/>
              <a:gd name="T8" fmla="*/ 0 60000 65536"/>
              <a:gd name="T9" fmla="*/ 0 w 21600"/>
              <a:gd name="T10" fmla="*/ 0 h 22240"/>
              <a:gd name="T11" fmla="*/ 21600 w 21600"/>
              <a:gd name="T12" fmla="*/ 22240 h 22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4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</a:path>
              <a:path w="21600" h="2224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0" y="5029448"/>
            <a:ext cx="2106613" cy="1127125"/>
            <a:chOff x="0" y="3466"/>
            <a:chExt cx="1327" cy="710"/>
          </a:xfrm>
        </p:grpSpPr>
        <p:sp>
          <p:nvSpPr>
            <p:cNvPr id="406577" name="Oval 49"/>
            <p:cNvSpPr>
              <a:spLocks noChangeArrowheads="1"/>
            </p:cNvSpPr>
            <p:nvPr/>
          </p:nvSpPr>
          <p:spPr bwMode="auto">
            <a:xfrm>
              <a:off x="583" y="3466"/>
              <a:ext cx="744" cy="440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Suspended</a:t>
              </a:r>
            </a:p>
          </p:txBody>
        </p:sp>
        <p:sp>
          <p:nvSpPr>
            <p:cNvPr id="18494" name="Rectangle 51"/>
            <p:cNvSpPr>
              <a:spLocks noChangeArrowheads="1"/>
            </p:cNvSpPr>
            <p:nvPr/>
          </p:nvSpPr>
          <p:spPr bwMode="auto">
            <a:xfrm>
              <a:off x="260" y="3566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5" name="Rectangle 52"/>
            <p:cNvSpPr>
              <a:spLocks noChangeArrowheads="1"/>
            </p:cNvSpPr>
            <p:nvPr/>
          </p:nvSpPr>
          <p:spPr bwMode="auto">
            <a:xfrm>
              <a:off x="260" y="3694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6" name="Rectangle 53"/>
            <p:cNvSpPr>
              <a:spLocks noChangeArrowheads="1"/>
            </p:cNvSpPr>
            <p:nvPr/>
          </p:nvSpPr>
          <p:spPr bwMode="auto">
            <a:xfrm>
              <a:off x="0" y="3860"/>
              <a:ext cx="714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suspended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2085975" y="3861048"/>
            <a:ext cx="4024313" cy="2305050"/>
            <a:chOff x="1314" y="2730"/>
            <a:chExt cx="2535" cy="1452"/>
          </a:xfrm>
        </p:grpSpPr>
        <p:sp>
          <p:nvSpPr>
            <p:cNvPr id="18474" name="Rectangle 36"/>
            <p:cNvSpPr>
              <a:spLocks noChangeArrowheads="1"/>
            </p:cNvSpPr>
            <p:nvPr/>
          </p:nvSpPr>
          <p:spPr bwMode="auto">
            <a:xfrm>
              <a:off x="1436" y="3060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Rectangle 37"/>
            <p:cNvSpPr>
              <a:spLocks noChangeArrowheads="1"/>
            </p:cNvSpPr>
            <p:nvPr/>
          </p:nvSpPr>
          <p:spPr bwMode="auto">
            <a:xfrm>
              <a:off x="1436" y="3188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Rectangle 38"/>
            <p:cNvSpPr>
              <a:spLocks noChangeArrowheads="1"/>
            </p:cNvSpPr>
            <p:nvPr/>
          </p:nvSpPr>
          <p:spPr bwMode="auto">
            <a:xfrm>
              <a:off x="1314" y="3324"/>
              <a:ext cx="458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ready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  <p:sp>
          <p:nvSpPr>
            <p:cNvPr id="18477" name="Rectangle 39"/>
            <p:cNvSpPr>
              <a:spLocks noChangeArrowheads="1"/>
            </p:cNvSpPr>
            <p:nvPr/>
          </p:nvSpPr>
          <p:spPr bwMode="auto">
            <a:xfrm>
              <a:off x="2224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Rectangle 40"/>
            <p:cNvSpPr>
              <a:spLocks noChangeArrowheads="1"/>
            </p:cNvSpPr>
            <p:nvPr/>
          </p:nvSpPr>
          <p:spPr bwMode="auto">
            <a:xfrm>
              <a:off x="2224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Rectangle 41"/>
            <p:cNvSpPr>
              <a:spLocks noChangeArrowheads="1"/>
            </p:cNvSpPr>
            <p:nvPr/>
          </p:nvSpPr>
          <p:spPr bwMode="auto">
            <a:xfrm>
              <a:off x="1774" y="3996"/>
              <a:ext cx="175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semaphore/condition queues</a:t>
              </a:r>
            </a:p>
          </p:txBody>
        </p:sp>
        <p:sp>
          <p:nvSpPr>
            <p:cNvPr id="18480" name="Rectangle 42"/>
            <p:cNvSpPr>
              <a:spLocks noChangeArrowheads="1"/>
            </p:cNvSpPr>
            <p:nvPr/>
          </p:nvSpPr>
          <p:spPr bwMode="auto">
            <a:xfrm>
              <a:off x="256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Rectangle 43"/>
            <p:cNvSpPr>
              <a:spLocks noChangeArrowheads="1"/>
            </p:cNvSpPr>
            <p:nvPr/>
          </p:nvSpPr>
          <p:spPr bwMode="auto">
            <a:xfrm>
              <a:off x="256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Rectangle 44"/>
            <p:cNvSpPr>
              <a:spLocks noChangeArrowheads="1"/>
            </p:cNvSpPr>
            <p:nvPr/>
          </p:nvSpPr>
          <p:spPr bwMode="auto">
            <a:xfrm>
              <a:off x="290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Rectangle 45"/>
            <p:cNvSpPr>
              <a:spLocks noChangeArrowheads="1"/>
            </p:cNvSpPr>
            <p:nvPr/>
          </p:nvSpPr>
          <p:spPr bwMode="auto">
            <a:xfrm>
              <a:off x="290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74" name="Oval 46"/>
            <p:cNvSpPr>
              <a:spLocks noChangeArrowheads="1"/>
            </p:cNvSpPr>
            <p:nvPr/>
          </p:nvSpPr>
          <p:spPr bwMode="auto">
            <a:xfrm>
              <a:off x="2345" y="3234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Waiting</a:t>
              </a:r>
            </a:p>
          </p:txBody>
        </p:sp>
        <p:sp>
          <p:nvSpPr>
            <p:cNvPr id="18485" name="Arc 47"/>
            <p:cNvSpPr>
              <a:spLocks/>
            </p:cNvSpPr>
            <p:nvPr/>
          </p:nvSpPr>
          <p:spPr bwMode="auto">
            <a:xfrm>
              <a:off x="2945" y="3147"/>
              <a:ext cx="259" cy="29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Line 48"/>
            <p:cNvSpPr>
              <a:spLocks noChangeShapeType="1"/>
            </p:cNvSpPr>
            <p:nvPr/>
          </p:nvSpPr>
          <p:spPr bwMode="auto">
            <a:xfrm>
              <a:off x="2336" y="2865"/>
              <a:ext cx="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82" name="Oval 54"/>
            <p:cNvSpPr>
              <a:spLocks noChangeArrowheads="1"/>
            </p:cNvSpPr>
            <p:nvPr/>
          </p:nvSpPr>
          <p:spPr bwMode="auto">
            <a:xfrm>
              <a:off x="289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Running</a:t>
              </a:r>
            </a:p>
          </p:txBody>
        </p:sp>
        <p:sp>
          <p:nvSpPr>
            <p:cNvPr id="406583" name="Oval 55"/>
            <p:cNvSpPr>
              <a:spLocks noChangeArrowheads="1"/>
            </p:cNvSpPr>
            <p:nvPr/>
          </p:nvSpPr>
          <p:spPr bwMode="auto">
            <a:xfrm>
              <a:off x="173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Ready</a:t>
              </a:r>
            </a:p>
          </p:txBody>
        </p:sp>
        <p:sp>
          <p:nvSpPr>
            <p:cNvPr id="18489" name="Line 56"/>
            <p:cNvSpPr>
              <a:spLocks noChangeShapeType="1"/>
            </p:cNvSpPr>
            <p:nvPr/>
          </p:nvSpPr>
          <p:spPr bwMode="auto">
            <a:xfrm>
              <a:off x="2328" y="3001"/>
              <a:ext cx="5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0" name="Line 57"/>
            <p:cNvSpPr>
              <a:spLocks noChangeShapeType="1"/>
            </p:cNvSpPr>
            <p:nvPr/>
          </p:nvSpPr>
          <p:spPr bwMode="auto">
            <a:xfrm flipH="1">
              <a:off x="3497" y="2931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1" name="Line 58"/>
            <p:cNvSpPr>
              <a:spLocks noChangeShapeType="1"/>
            </p:cNvSpPr>
            <p:nvPr/>
          </p:nvSpPr>
          <p:spPr bwMode="auto">
            <a:xfrm flipH="1">
              <a:off x="1385" y="2899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Arc 59"/>
            <p:cNvSpPr>
              <a:spLocks/>
            </p:cNvSpPr>
            <p:nvPr/>
          </p:nvSpPr>
          <p:spPr bwMode="auto">
            <a:xfrm>
              <a:off x="2042" y="3138"/>
              <a:ext cx="293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6588" name="Arc 60"/>
          <p:cNvSpPr>
            <a:spLocks/>
          </p:cNvSpPr>
          <p:nvPr/>
        </p:nvSpPr>
        <p:spPr bwMode="auto">
          <a:xfrm rot="-5400000" flipH="1" flipV="1">
            <a:off x="2101057" y="4522242"/>
            <a:ext cx="850900" cy="846137"/>
          </a:xfrm>
          <a:custGeom>
            <a:avLst/>
            <a:gdLst>
              <a:gd name="T0" fmla="*/ 2147483647 w 21600"/>
              <a:gd name="T1" fmla="*/ 0 h 18281"/>
              <a:gd name="T2" fmla="*/ 2147483647 w 21600"/>
              <a:gd name="T3" fmla="*/ 2147483647 h 18281"/>
              <a:gd name="T4" fmla="*/ 0 w 21600"/>
              <a:gd name="T5" fmla="*/ 2147483647 h 18281"/>
              <a:gd name="T6" fmla="*/ 0 60000 65536"/>
              <a:gd name="T7" fmla="*/ 0 60000 65536"/>
              <a:gd name="T8" fmla="*/ 0 60000 65536"/>
              <a:gd name="T9" fmla="*/ 0 w 21600"/>
              <a:gd name="T10" fmla="*/ 0 h 18281"/>
              <a:gd name="T11" fmla="*/ 21600 w 21600"/>
              <a:gd name="T12" fmla="*/ 18281 h 182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281" fill="none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</a:path>
              <a:path w="21600" h="18281" stroke="0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  <a:lnTo>
                  <a:pt x="0" y="1764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90" name="Text Box 62"/>
          <p:cNvSpPr txBox="1">
            <a:spLocks noChangeArrowheads="1"/>
          </p:cNvSpPr>
          <p:nvPr/>
        </p:nvSpPr>
        <p:spPr bwMode="auto">
          <a:xfrm>
            <a:off x="2930525" y="474369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folHlink"/>
                </a:solidFill>
              </a:rPr>
              <a:t>?</a:t>
            </a:r>
            <a:endParaRPr lang="en-US"/>
          </a:p>
        </p:txBody>
      </p:sp>
      <p:sp>
        <p:nvSpPr>
          <p:cNvPr id="406593" name="Rectangle 65"/>
          <p:cNvSpPr>
            <a:spLocks noChangeArrowheads="1"/>
          </p:cNvSpPr>
          <p:nvPr/>
        </p:nvSpPr>
        <p:spPr bwMode="auto">
          <a:xfrm>
            <a:off x="657225" y="2743200"/>
            <a:ext cx="6210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charset="0"/>
              </a:rPr>
              <a:t> Swapping</a:t>
            </a:r>
          </a:p>
          <a:p>
            <a:pPr lvl="1"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Preempt processes &amp; reclaim their memory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Eliminating Fragmentation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5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0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78" grpId="0" animBg="1"/>
      <p:bldP spid="406588" grpId="0" animBg="1"/>
      <p:bldP spid="406590" grpId="0" autoUpdateAnimBg="0"/>
      <p:bldP spid="40659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6415088" y="1188864"/>
            <a:ext cx="2170112" cy="4911725"/>
            <a:chOff x="4073" y="777"/>
            <a:chExt cx="1367" cy="3094"/>
          </a:xfrm>
        </p:grpSpPr>
        <p:sp>
          <p:nvSpPr>
            <p:cNvPr id="447491" name="Rectangle 3"/>
            <p:cNvSpPr>
              <a:spLocks noChangeArrowheads="1"/>
            </p:cNvSpPr>
            <p:nvPr/>
          </p:nvSpPr>
          <p:spPr bwMode="auto">
            <a:xfrm>
              <a:off x="4584" y="928"/>
              <a:ext cx="856" cy="280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9487" name="Rectangle 4"/>
            <p:cNvSpPr>
              <a:spLocks noChangeArrowheads="1"/>
            </p:cNvSpPr>
            <p:nvPr/>
          </p:nvSpPr>
          <p:spPr bwMode="auto">
            <a:xfrm>
              <a:off x="4380" y="3585"/>
              <a:ext cx="22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ourier" charset="0"/>
                </a:rPr>
                <a:t>0</a:t>
              </a:r>
            </a:p>
          </p:txBody>
        </p:sp>
        <p:sp>
          <p:nvSpPr>
            <p:cNvPr id="19488" name="Rectangle 5"/>
            <p:cNvSpPr>
              <a:spLocks noChangeArrowheads="1"/>
            </p:cNvSpPr>
            <p:nvPr/>
          </p:nvSpPr>
          <p:spPr bwMode="auto">
            <a:xfrm>
              <a:off x="4073" y="777"/>
              <a:ext cx="53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ourier" charset="0"/>
                </a:rPr>
                <a:t>2</a:t>
              </a:r>
              <a:r>
                <a:rPr lang="en-US" i="1" baseline="30000">
                  <a:latin typeface="Courier" charset="0"/>
                </a:rPr>
                <a:t>n</a:t>
              </a:r>
              <a:r>
                <a:rPr lang="en-US">
                  <a:latin typeface="Courier" charset="0"/>
                </a:rPr>
                <a:t>-1</a:t>
              </a:r>
            </a:p>
          </p:txBody>
        </p:sp>
        <p:sp>
          <p:nvSpPr>
            <p:cNvPr id="19489" name="Rectangle 6"/>
            <p:cNvSpPr>
              <a:spLocks noChangeArrowheads="1"/>
            </p:cNvSpPr>
            <p:nvPr/>
          </p:nvSpPr>
          <p:spPr bwMode="auto">
            <a:xfrm>
              <a:off x="4597" y="3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Rectangle 7"/>
            <p:cNvSpPr>
              <a:spLocks noChangeArrowheads="1"/>
            </p:cNvSpPr>
            <p:nvPr/>
          </p:nvSpPr>
          <p:spPr bwMode="auto">
            <a:xfrm>
              <a:off x="4597" y="3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Rectangle 8"/>
            <p:cNvSpPr>
              <a:spLocks noChangeArrowheads="1"/>
            </p:cNvSpPr>
            <p:nvPr/>
          </p:nvSpPr>
          <p:spPr bwMode="auto">
            <a:xfrm>
              <a:off x="4597" y="3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Rectangle 9"/>
            <p:cNvSpPr>
              <a:spLocks noChangeArrowheads="1"/>
            </p:cNvSpPr>
            <p:nvPr/>
          </p:nvSpPr>
          <p:spPr bwMode="auto">
            <a:xfrm>
              <a:off x="4597" y="2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Rectangle 10"/>
            <p:cNvSpPr>
              <a:spLocks noChangeArrowheads="1"/>
            </p:cNvSpPr>
            <p:nvPr/>
          </p:nvSpPr>
          <p:spPr bwMode="auto">
            <a:xfrm>
              <a:off x="4597" y="2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Rectangle 11"/>
            <p:cNvSpPr>
              <a:spLocks noChangeArrowheads="1"/>
            </p:cNvSpPr>
            <p:nvPr/>
          </p:nvSpPr>
          <p:spPr bwMode="auto">
            <a:xfrm>
              <a:off x="4597" y="2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Rectangle 12"/>
            <p:cNvSpPr>
              <a:spLocks noChangeArrowheads="1"/>
            </p:cNvSpPr>
            <p:nvPr/>
          </p:nvSpPr>
          <p:spPr bwMode="auto">
            <a:xfrm>
              <a:off x="4597" y="2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Rectangle 13"/>
            <p:cNvSpPr>
              <a:spLocks noChangeArrowheads="1"/>
            </p:cNvSpPr>
            <p:nvPr/>
          </p:nvSpPr>
          <p:spPr bwMode="auto">
            <a:xfrm>
              <a:off x="4597" y="2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Rectangle 14"/>
            <p:cNvSpPr>
              <a:spLocks noChangeArrowheads="1"/>
            </p:cNvSpPr>
            <p:nvPr/>
          </p:nvSpPr>
          <p:spPr bwMode="auto">
            <a:xfrm>
              <a:off x="4597" y="1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Rectangle 15"/>
            <p:cNvSpPr>
              <a:spLocks noChangeArrowheads="1"/>
            </p:cNvSpPr>
            <p:nvPr/>
          </p:nvSpPr>
          <p:spPr bwMode="auto">
            <a:xfrm>
              <a:off x="4597" y="1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Rectangle 16"/>
            <p:cNvSpPr>
              <a:spLocks noChangeArrowheads="1"/>
            </p:cNvSpPr>
            <p:nvPr/>
          </p:nvSpPr>
          <p:spPr bwMode="auto">
            <a:xfrm>
              <a:off x="4597" y="1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Rectangle 17"/>
            <p:cNvSpPr>
              <a:spLocks noChangeArrowheads="1"/>
            </p:cNvSpPr>
            <p:nvPr/>
          </p:nvSpPr>
          <p:spPr bwMode="auto">
            <a:xfrm>
              <a:off x="4597" y="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Rectangle 18"/>
            <p:cNvSpPr>
              <a:spLocks noChangeArrowheads="1"/>
            </p:cNvSpPr>
            <p:nvPr/>
          </p:nvSpPr>
          <p:spPr bwMode="auto">
            <a:xfrm>
              <a:off x="4597" y="1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2" name="Rectangle 19"/>
            <p:cNvSpPr>
              <a:spLocks noChangeArrowheads="1"/>
            </p:cNvSpPr>
            <p:nvPr/>
          </p:nvSpPr>
          <p:spPr bwMode="auto">
            <a:xfrm>
              <a:off x="4597" y="1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Rectangle 20"/>
            <p:cNvSpPr>
              <a:spLocks noChangeArrowheads="1"/>
            </p:cNvSpPr>
            <p:nvPr/>
          </p:nvSpPr>
          <p:spPr bwMode="auto">
            <a:xfrm>
              <a:off x="4601" y="1715"/>
              <a:ext cx="823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>
                  <a:solidFill>
                    <a:schemeClr val="hlink"/>
                  </a:solidFill>
                </a:rPr>
                <a:t>Program</a:t>
              </a:r>
              <a:br>
                <a:rPr lang="en-US">
                  <a:solidFill>
                    <a:schemeClr val="hlink"/>
                  </a:solidFill>
                </a:rPr>
              </a:br>
              <a:r>
                <a:rPr lang="en-US" i="1">
                  <a:solidFill>
                    <a:schemeClr val="hlink"/>
                  </a:solidFill>
                </a:rPr>
                <a:t>P</a:t>
              </a:r>
              <a:r>
                <a:rPr lang="ja-JP" altLang="en-US">
                  <a:solidFill>
                    <a:schemeClr val="hlink"/>
                  </a:solidFill>
                </a:rPr>
                <a:t>’</a:t>
              </a:r>
              <a:r>
                <a:rPr lang="en-US">
                  <a:solidFill>
                    <a:schemeClr val="hlink"/>
                  </a:solidFill>
                </a:rPr>
                <a:t>s</a:t>
              </a:r>
            </a:p>
            <a:p>
              <a:pPr algn="ctr">
                <a:lnSpc>
                  <a:spcPct val="85000"/>
                </a:lnSpc>
              </a:pPr>
              <a:r>
                <a:rPr lang="en-US">
                  <a:solidFill>
                    <a:schemeClr val="hlink"/>
                  </a:solidFill>
                </a:rPr>
                <a:t>VAS</a:t>
              </a:r>
            </a:p>
          </p:txBody>
        </p:sp>
      </p:grpSp>
      <p:sp>
        <p:nvSpPr>
          <p:cNvPr id="1946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679450" y="1831975"/>
            <a:ext cx="5994400" cy="198755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Schemes so far have considered only a single address space per process</a:t>
            </a:r>
          </a:p>
          <a:p>
            <a:pPr lvl="1"/>
            <a:r>
              <a:rPr lang="en-US" sz="1800" dirty="0">
                <a:latin typeface="Arial" charset="0"/>
              </a:rPr>
              <a:t>A single </a:t>
            </a:r>
            <a:r>
              <a:rPr lang="en-US" sz="1800" i="1" dirty="0">
                <a:latin typeface="Arial" charset="0"/>
              </a:rPr>
              <a:t>name space</a:t>
            </a:r>
            <a:r>
              <a:rPr lang="en-US" sz="1800" dirty="0">
                <a:latin typeface="Arial" charset="0"/>
              </a:rPr>
              <a:t> per process</a:t>
            </a:r>
          </a:p>
          <a:p>
            <a:pPr lvl="1"/>
            <a:r>
              <a:rPr lang="en-US" sz="1800" dirty="0">
                <a:latin typeface="Arial" charset="0"/>
              </a:rPr>
              <a:t>No sharing </a:t>
            </a:r>
            <a:endParaRPr lang="en-US" sz="1600" dirty="0">
              <a:solidFill>
                <a:schemeClr val="accent1"/>
              </a:solidFill>
              <a:latin typeface="Arial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6718300" y="1422226"/>
            <a:ext cx="2462212" cy="4821238"/>
            <a:chOff x="4264" y="924"/>
            <a:chExt cx="1551" cy="3037"/>
          </a:xfrm>
        </p:grpSpPr>
        <p:sp>
          <p:nvSpPr>
            <p:cNvPr id="19463" name="Rectangle 24"/>
            <p:cNvSpPr>
              <a:spLocks noChangeArrowheads="1"/>
            </p:cNvSpPr>
            <p:nvPr/>
          </p:nvSpPr>
          <p:spPr bwMode="auto">
            <a:xfrm>
              <a:off x="4264" y="3730"/>
              <a:ext cx="15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7" tIns="44450" rIns="90487" bIns="44450">
              <a:spAutoFit/>
            </a:bodyPr>
            <a:lstStyle/>
            <a:p>
              <a:pPr algn="ctr"/>
              <a:r>
                <a:rPr lang="en-US" dirty="0">
                  <a:solidFill>
                    <a:schemeClr val="hlink"/>
                  </a:solidFill>
                </a:rPr>
                <a:t>Program </a:t>
              </a:r>
              <a:r>
                <a:rPr lang="en-US" i="1" dirty="0" smtClean="0">
                  <a:solidFill>
                    <a:schemeClr val="hlink"/>
                  </a:solidFill>
                </a:rPr>
                <a:t>P</a:t>
              </a:r>
              <a:r>
                <a:rPr lang="en-US" dirty="0" smtClean="0">
                  <a:solidFill>
                    <a:schemeClr val="hlink"/>
                  </a:solidFill>
                </a:rPr>
                <a:t>’s VAS</a:t>
              </a: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447513" name="Rectangle 25"/>
            <p:cNvSpPr>
              <a:spLocks noChangeArrowheads="1"/>
            </p:cNvSpPr>
            <p:nvPr/>
          </p:nvSpPr>
          <p:spPr bwMode="auto">
            <a:xfrm>
              <a:off x="4584" y="928"/>
              <a:ext cx="856" cy="280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9465" name="Rectangle 26"/>
            <p:cNvSpPr>
              <a:spLocks noChangeArrowheads="1"/>
            </p:cNvSpPr>
            <p:nvPr/>
          </p:nvSpPr>
          <p:spPr bwMode="auto">
            <a:xfrm>
              <a:off x="4597" y="1516"/>
              <a:ext cx="835" cy="79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19466" name="Rectangle 27"/>
            <p:cNvSpPr>
              <a:spLocks noChangeArrowheads="1"/>
            </p:cNvSpPr>
            <p:nvPr/>
          </p:nvSpPr>
          <p:spPr bwMode="auto">
            <a:xfrm>
              <a:off x="4597" y="932"/>
              <a:ext cx="835" cy="59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Rectangle 28"/>
            <p:cNvSpPr>
              <a:spLocks noChangeArrowheads="1"/>
            </p:cNvSpPr>
            <p:nvPr/>
          </p:nvSpPr>
          <p:spPr bwMode="auto">
            <a:xfrm>
              <a:off x="4567" y="2509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/>
                <a:t>Data</a:t>
              </a:r>
            </a:p>
          </p:txBody>
        </p:sp>
        <p:sp>
          <p:nvSpPr>
            <p:cNvPr id="19468" name="Rectangle 29"/>
            <p:cNvSpPr>
              <a:spLocks noChangeArrowheads="1"/>
            </p:cNvSpPr>
            <p:nvPr/>
          </p:nvSpPr>
          <p:spPr bwMode="auto">
            <a:xfrm>
              <a:off x="4605" y="3108"/>
              <a:ext cx="835" cy="62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19469" name="Rectangle 30"/>
            <p:cNvSpPr>
              <a:spLocks noChangeArrowheads="1"/>
            </p:cNvSpPr>
            <p:nvPr/>
          </p:nvSpPr>
          <p:spPr bwMode="auto">
            <a:xfrm>
              <a:off x="4597" y="3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Rectangle 31"/>
            <p:cNvSpPr>
              <a:spLocks noChangeArrowheads="1"/>
            </p:cNvSpPr>
            <p:nvPr/>
          </p:nvSpPr>
          <p:spPr bwMode="auto">
            <a:xfrm>
              <a:off x="4567" y="3101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/>
                <a:t>Text</a:t>
              </a:r>
            </a:p>
          </p:txBody>
        </p:sp>
        <p:sp>
          <p:nvSpPr>
            <p:cNvPr id="19471" name="Rectangle 32"/>
            <p:cNvSpPr>
              <a:spLocks noChangeArrowheads="1"/>
            </p:cNvSpPr>
            <p:nvPr/>
          </p:nvSpPr>
          <p:spPr bwMode="auto">
            <a:xfrm>
              <a:off x="4751" y="1083"/>
              <a:ext cx="51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/>
                <a:t>Heap</a:t>
              </a:r>
            </a:p>
          </p:txBody>
        </p:sp>
        <p:sp>
          <p:nvSpPr>
            <p:cNvPr id="19472" name="Rectangle 33"/>
            <p:cNvSpPr>
              <a:spLocks noChangeArrowheads="1"/>
            </p:cNvSpPr>
            <p:nvPr/>
          </p:nvSpPr>
          <p:spPr bwMode="auto">
            <a:xfrm>
              <a:off x="4597" y="3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Rectangle 34"/>
            <p:cNvSpPr>
              <a:spLocks noChangeArrowheads="1"/>
            </p:cNvSpPr>
            <p:nvPr/>
          </p:nvSpPr>
          <p:spPr bwMode="auto">
            <a:xfrm>
              <a:off x="4597" y="3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Rectangle 35"/>
            <p:cNvSpPr>
              <a:spLocks noChangeArrowheads="1"/>
            </p:cNvSpPr>
            <p:nvPr/>
          </p:nvSpPr>
          <p:spPr bwMode="auto">
            <a:xfrm>
              <a:off x="4597" y="2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Rectangle 36"/>
            <p:cNvSpPr>
              <a:spLocks noChangeArrowheads="1"/>
            </p:cNvSpPr>
            <p:nvPr/>
          </p:nvSpPr>
          <p:spPr bwMode="auto">
            <a:xfrm>
              <a:off x="4597" y="2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Rectangle 37"/>
            <p:cNvSpPr>
              <a:spLocks noChangeArrowheads="1"/>
            </p:cNvSpPr>
            <p:nvPr/>
          </p:nvSpPr>
          <p:spPr bwMode="auto">
            <a:xfrm>
              <a:off x="4597" y="2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Rectangle 38"/>
            <p:cNvSpPr>
              <a:spLocks noChangeArrowheads="1"/>
            </p:cNvSpPr>
            <p:nvPr/>
          </p:nvSpPr>
          <p:spPr bwMode="auto">
            <a:xfrm>
              <a:off x="4597" y="2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Rectangle 39"/>
            <p:cNvSpPr>
              <a:spLocks noChangeArrowheads="1"/>
            </p:cNvSpPr>
            <p:nvPr/>
          </p:nvSpPr>
          <p:spPr bwMode="auto">
            <a:xfrm>
              <a:off x="4597" y="2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Rectangle 40"/>
            <p:cNvSpPr>
              <a:spLocks noChangeArrowheads="1"/>
            </p:cNvSpPr>
            <p:nvPr/>
          </p:nvSpPr>
          <p:spPr bwMode="auto">
            <a:xfrm>
              <a:off x="4597" y="1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Rectangle 41"/>
            <p:cNvSpPr>
              <a:spLocks noChangeArrowheads="1"/>
            </p:cNvSpPr>
            <p:nvPr/>
          </p:nvSpPr>
          <p:spPr bwMode="auto">
            <a:xfrm>
              <a:off x="4597" y="1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Rectangle 42"/>
            <p:cNvSpPr>
              <a:spLocks noChangeArrowheads="1"/>
            </p:cNvSpPr>
            <p:nvPr/>
          </p:nvSpPr>
          <p:spPr bwMode="auto">
            <a:xfrm>
              <a:off x="4597" y="1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Rectangle 43"/>
            <p:cNvSpPr>
              <a:spLocks noChangeArrowheads="1"/>
            </p:cNvSpPr>
            <p:nvPr/>
          </p:nvSpPr>
          <p:spPr bwMode="auto">
            <a:xfrm>
              <a:off x="4597" y="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Rectangle 44"/>
            <p:cNvSpPr>
              <a:spLocks noChangeArrowheads="1"/>
            </p:cNvSpPr>
            <p:nvPr/>
          </p:nvSpPr>
          <p:spPr bwMode="auto">
            <a:xfrm>
              <a:off x="4597" y="1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Rectangle 45"/>
            <p:cNvSpPr>
              <a:spLocks noChangeArrowheads="1"/>
            </p:cNvSpPr>
            <p:nvPr/>
          </p:nvSpPr>
          <p:spPr bwMode="auto">
            <a:xfrm>
              <a:off x="4597" y="1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Rectangle 46"/>
            <p:cNvSpPr>
              <a:spLocks noChangeArrowheads="1"/>
            </p:cNvSpPr>
            <p:nvPr/>
          </p:nvSpPr>
          <p:spPr bwMode="auto">
            <a:xfrm>
              <a:off x="4551" y="1697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Run-Time Stack</a:t>
              </a:r>
            </a:p>
          </p:txBody>
        </p:sp>
      </p:grpSp>
      <p:sp>
        <p:nvSpPr>
          <p:cNvPr id="447535" name="Rectangle 47"/>
          <p:cNvSpPr>
            <a:spLocks noChangeArrowheads="1"/>
          </p:cNvSpPr>
          <p:nvPr/>
        </p:nvSpPr>
        <p:spPr bwMode="auto">
          <a:xfrm>
            <a:off x="746125" y="4054475"/>
            <a:ext cx="5994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sz="2000">
                <a:latin typeface="Comic Sans MS" charset="0"/>
              </a:rPr>
              <a:t>How can one share code and data between programs without paging?</a:t>
            </a:r>
          </a:p>
          <a:p>
            <a:pPr lvl="1">
              <a:buFont typeface="Wingdings" charset="0"/>
              <a:buNone/>
            </a:pPr>
            <a:endParaRPr lang="en-US" sz="1600">
              <a:solidFill>
                <a:schemeClr val="folHlink"/>
              </a:solidFill>
              <a:latin typeface="Comic Sans MS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Sharing Between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6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3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ChangeArrowheads="1"/>
          </p:cNvSpPr>
          <p:nvPr/>
        </p:nvSpPr>
        <p:spPr bwMode="auto">
          <a:xfrm>
            <a:off x="7583488" y="5492750"/>
            <a:ext cx="1230312" cy="83185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auto">
          <a:xfrm>
            <a:off x="7580313" y="4508500"/>
            <a:ext cx="1236662" cy="400050"/>
          </a:xfrm>
          <a:prstGeom prst="rect">
            <a:avLst/>
          </a:prstGeom>
          <a:solidFill>
            <a:schemeClr val="tx2"/>
          </a:solidFill>
          <a:ln w="50800">
            <a:solidFill>
              <a:schemeClr val="fol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44500" y="58626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-42863" y="1398588"/>
            <a:ext cx="850901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413000" y="58626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173288" y="48021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1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070350" y="496728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695950" y="36782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359650" y="237648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538538" y="36591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164138" y="23764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3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6827838" y="14493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4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289800" y="6118225"/>
            <a:ext cx="333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0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7011988" y="4156075"/>
            <a:ext cx="796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2</a:t>
            </a:r>
            <a:r>
              <a:rPr lang="en-US" sz="2000" i="1" baseline="40000">
                <a:latin typeface="Courier" charset="0"/>
              </a:rPr>
              <a:t>n</a:t>
            </a:r>
            <a:r>
              <a:rPr lang="en-US" sz="1200" baseline="46000">
                <a:latin typeface="Courier" charset="0"/>
              </a:rPr>
              <a:t>6</a:t>
            </a:r>
            <a:r>
              <a:rPr lang="en-US" sz="2000">
                <a:latin typeface="Courier" charset="0"/>
              </a:rPr>
              <a:t>-1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7472363" y="4471988"/>
            <a:ext cx="14525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/>
              <a:t>Libraries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7580313" y="5499100"/>
            <a:ext cx="1236662" cy="40005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7011988" y="5165725"/>
            <a:ext cx="796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2</a:t>
            </a:r>
            <a:r>
              <a:rPr lang="en-US" sz="2000" i="1" baseline="40000">
                <a:latin typeface="Courier" charset="0"/>
              </a:rPr>
              <a:t>n</a:t>
            </a:r>
            <a:r>
              <a:rPr lang="en-US" sz="1200" baseline="46000">
                <a:latin typeface="Courier" charset="0"/>
              </a:rPr>
              <a:t>5</a:t>
            </a:r>
            <a:r>
              <a:rPr lang="en-US" sz="2000">
                <a:latin typeface="Courier" charset="0"/>
              </a:rPr>
              <a:t>-1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289800" y="4733925"/>
            <a:ext cx="333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0</a:t>
            </a: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184400" y="2159000"/>
            <a:ext cx="5321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2184400" y="3175000"/>
            <a:ext cx="3581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184400" y="4413250"/>
            <a:ext cx="203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2184400" y="5575300"/>
            <a:ext cx="469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6305550" y="5937250"/>
            <a:ext cx="1028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6330950" y="4667250"/>
            <a:ext cx="1028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9563" name="Rectangle 27"/>
          <p:cNvSpPr>
            <a:spLocks noChangeArrowheads="1"/>
          </p:cNvSpPr>
          <p:nvPr/>
        </p:nvSpPr>
        <p:spPr bwMode="auto">
          <a:xfrm>
            <a:off x="749300" y="1663700"/>
            <a:ext cx="1358900" cy="445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722313" y="417353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Program</a:t>
            </a:r>
          </a:p>
          <a:p>
            <a:pPr algn="ctr">
              <a:lnSpc>
                <a:spcPct val="90000"/>
              </a:lnSpc>
            </a:pPr>
            <a:r>
              <a:rPr lang="en-US"/>
              <a:t>Data</a:t>
            </a: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782638" y="5124450"/>
            <a:ext cx="1325562" cy="990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769938" y="578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722313" y="511333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Program</a:t>
            </a:r>
          </a:p>
          <a:p>
            <a:pPr algn="ctr">
              <a:lnSpc>
                <a:spcPct val="90000"/>
              </a:lnSpc>
            </a:pPr>
            <a:r>
              <a:rPr lang="en-US"/>
              <a:t>Text</a:t>
            </a:r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769938" y="546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769938" y="514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769938" y="483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769938" y="451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769938" y="419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769938" y="387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769938" y="1670050"/>
            <a:ext cx="1325562" cy="94615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1014413" y="1909763"/>
            <a:ext cx="8239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Heap</a:t>
            </a: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769938" y="229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769938" y="197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769938" y="165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769938" y="2597150"/>
            <a:ext cx="1325562" cy="1257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769938" y="356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769938" y="260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769938" y="324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769938" y="292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696913" y="288448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Run-Time Stack</a:t>
            </a:r>
          </a:p>
        </p:txBody>
      </p:sp>
      <p:grpSp>
        <p:nvGrpSpPr>
          <p:cNvPr id="20529" name="Group 49"/>
          <p:cNvGrpSpPr>
            <a:grpSpLocks/>
          </p:cNvGrpSpPr>
          <p:nvPr/>
        </p:nvGrpSpPr>
        <p:grpSpPr bwMode="auto">
          <a:xfrm>
            <a:off x="2690813" y="5124453"/>
            <a:ext cx="1452562" cy="990600"/>
            <a:chOff x="1727" y="3228"/>
            <a:chExt cx="915" cy="624"/>
          </a:xfrm>
        </p:grpSpPr>
        <p:sp>
          <p:nvSpPr>
            <p:cNvPr id="449586" name="Rectangle 50"/>
            <p:cNvSpPr>
              <a:spLocks noChangeArrowheads="1"/>
            </p:cNvSpPr>
            <p:nvPr/>
          </p:nvSpPr>
          <p:spPr bwMode="auto">
            <a:xfrm>
              <a:off x="1765" y="3228"/>
              <a:ext cx="835" cy="62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endParaRPr lang="en-US" sz="800">
                <a:latin typeface="Times"/>
                <a:ea typeface="+mn-ea"/>
              </a:endParaRPr>
            </a:p>
            <a:p>
              <a:pPr algn="ctr">
                <a:defRPr/>
              </a:pPr>
              <a:endParaRPr lang="en-US" sz="800">
                <a:latin typeface="Times"/>
                <a:ea typeface="+mn-ea"/>
              </a:endParaRPr>
            </a:p>
          </p:txBody>
        </p:sp>
        <p:sp>
          <p:nvSpPr>
            <p:cNvPr id="20553" name="Rectangle 51"/>
            <p:cNvSpPr>
              <a:spLocks noChangeArrowheads="1"/>
            </p:cNvSpPr>
            <p:nvPr/>
          </p:nvSpPr>
          <p:spPr bwMode="auto">
            <a:xfrm>
              <a:off x="1757" y="36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5" name="Rectangle 53"/>
            <p:cNvSpPr>
              <a:spLocks noChangeArrowheads="1"/>
            </p:cNvSpPr>
            <p:nvPr/>
          </p:nvSpPr>
          <p:spPr bwMode="auto">
            <a:xfrm>
              <a:off x="1757" y="34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6" name="Rectangle 54"/>
            <p:cNvSpPr>
              <a:spLocks noChangeArrowheads="1"/>
            </p:cNvSpPr>
            <p:nvPr/>
          </p:nvSpPr>
          <p:spPr bwMode="auto">
            <a:xfrm>
              <a:off x="1757" y="32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4" name="Rectangle 52"/>
            <p:cNvSpPr>
              <a:spLocks noChangeArrowheads="1"/>
            </p:cNvSpPr>
            <p:nvPr/>
          </p:nvSpPr>
          <p:spPr bwMode="auto">
            <a:xfrm>
              <a:off x="1727" y="3249"/>
              <a:ext cx="915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 smtClean="0"/>
                <a:t>Text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 smtClean="0"/>
                <a:t>(shared)</a:t>
              </a:r>
              <a:endParaRPr lang="en-US" dirty="0"/>
            </a:p>
          </p:txBody>
        </p:sp>
      </p:grpSp>
      <p:sp>
        <p:nvSpPr>
          <p:cNvPr id="20530" name="Line 55"/>
          <p:cNvSpPr>
            <a:spLocks noChangeShapeType="1"/>
          </p:cNvSpPr>
          <p:nvPr/>
        </p:nvSpPr>
        <p:spPr bwMode="auto">
          <a:xfrm>
            <a:off x="4178300" y="55753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31" name="Group 56"/>
          <p:cNvGrpSpPr>
            <a:grpSpLocks/>
          </p:cNvGrpSpPr>
          <p:nvPr/>
        </p:nvGrpSpPr>
        <p:grpSpPr bwMode="auto">
          <a:xfrm>
            <a:off x="4329113" y="3879850"/>
            <a:ext cx="1452562" cy="1276350"/>
            <a:chOff x="2727" y="2540"/>
            <a:chExt cx="915" cy="804"/>
          </a:xfrm>
        </p:grpSpPr>
        <p:sp>
          <p:nvSpPr>
            <p:cNvPr id="449593" name="Rectangle 57"/>
            <p:cNvSpPr>
              <a:spLocks noChangeArrowheads="1"/>
            </p:cNvSpPr>
            <p:nvPr/>
          </p:nvSpPr>
          <p:spPr bwMode="auto">
            <a:xfrm>
              <a:off x="2768" y="2544"/>
              <a:ext cx="824" cy="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20548" name="Rectangle 59"/>
            <p:cNvSpPr>
              <a:spLocks noChangeArrowheads="1"/>
            </p:cNvSpPr>
            <p:nvPr/>
          </p:nvSpPr>
          <p:spPr bwMode="auto">
            <a:xfrm>
              <a:off x="2757" y="31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9" name="Rectangle 60"/>
            <p:cNvSpPr>
              <a:spLocks noChangeArrowheads="1"/>
            </p:cNvSpPr>
            <p:nvPr/>
          </p:nvSpPr>
          <p:spPr bwMode="auto">
            <a:xfrm>
              <a:off x="2757" y="29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0" name="Rectangle 61"/>
            <p:cNvSpPr>
              <a:spLocks noChangeArrowheads="1"/>
            </p:cNvSpPr>
            <p:nvPr/>
          </p:nvSpPr>
          <p:spPr bwMode="auto">
            <a:xfrm>
              <a:off x="2757" y="27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1" name="Rectangle 62"/>
            <p:cNvSpPr>
              <a:spLocks noChangeArrowheads="1"/>
            </p:cNvSpPr>
            <p:nvPr/>
          </p:nvSpPr>
          <p:spPr bwMode="auto">
            <a:xfrm>
              <a:off x="2757" y="25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7" name="Rectangle 58"/>
            <p:cNvSpPr>
              <a:spLocks noChangeArrowheads="1"/>
            </p:cNvSpPr>
            <p:nvPr/>
          </p:nvSpPr>
          <p:spPr bwMode="auto">
            <a:xfrm>
              <a:off x="2727" y="2574"/>
              <a:ext cx="915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 smtClean="0"/>
                <a:t>Data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 smtClean="0"/>
                <a:t>(not shared)</a:t>
              </a:r>
              <a:endParaRPr lang="en-US" dirty="0"/>
            </a:p>
          </p:txBody>
        </p:sp>
      </p:grpSp>
      <p:sp>
        <p:nvSpPr>
          <p:cNvPr id="449599" name="Rectangle 63"/>
          <p:cNvSpPr>
            <a:spLocks noChangeArrowheads="1"/>
          </p:cNvSpPr>
          <p:nvPr/>
        </p:nvSpPr>
        <p:spPr bwMode="auto">
          <a:xfrm>
            <a:off x="6015038" y="2597150"/>
            <a:ext cx="1325562" cy="1257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20533" name="Rectangle 64"/>
          <p:cNvSpPr>
            <a:spLocks noChangeArrowheads="1"/>
          </p:cNvSpPr>
          <p:nvPr/>
        </p:nvSpPr>
        <p:spPr bwMode="auto">
          <a:xfrm>
            <a:off x="6015038" y="3562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Rectangle 65"/>
          <p:cNvSpPr>
            <a:spLocks noChangeArrowheads="1"/>
          </p:cNvSpPr>
          <p:nvPr/>
        </p:nvSpPr>
        <p:spPr bwMode="auto">
          <a:xfrm>
            <a:off x="6015038" y="2609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Rectangle 66"/>
          <p:cNvSpPr>
            <a:spLocks noChangeArrowheads="1"/>
          </p:cNvSpPr>
          <p:nvPr/>
        </p:nvSpPr>
        <p:spPr bwMode="auto">
          <a:xfrm>
            <a:off x="6015038" y="3244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Rectangle 67"/>
          <p:cNvSpPr>
            <a:spLocks noChangeArrowheads="1"/>
          </p:cNvSpPr>
          <p:nvPr/>
        </p:nvSpPr>
        <p:spPr bwMode="auto">
          <a:xfrm>
            <a:off x="6015038" y="2927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7" name="Rectangle 68"/>
          <p:cNvSpPr>
            <a:spLocks noChangeArrowheads="1"/>
          </p:cNvSpPr>
          <p:nvPr/>
        </p:nvSpPr>
        <p:spPr bwMode="auto">
          <a:xfrm>
            <a:off x="5942013" y="2658726"/>
            <a:ext cx="1452562" cy="84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Run-Time </a:t>
            </a:r>
            <a:r>
              <a:rPr lang="en-US" dirty="0" smtClean="0"/>
              <a:t>Stack</a:t>
            </a:r>
          </a:p>
          <a:p>
            <a:pPr algn="ctr">
              <a:lnSpc>
                <a:spcPct val="90000"/>
              </a:lnSpc>
            </a:pPr>
            <a:r>
              <a:rPr lang="en-US" dirty="0" smtClean="0"/>
              <a:t>(not shared)</a:t>
            </a:r>
            <a:endParaRPr lang="en-US" dirty="0"/>
          </a:p>
        </p:txBody>
      </p:sp>
      <p:sp>
        <p:nvSpPr>
          <p:cNvPr id="449605" name="Rectangle 69"/>
          <p:cNvSpPr>
            <a:spLocks noChangeArrowheads="1"/>
          </p:cNvSpPr>
          <p:nvPr/>
        </p:nvSpPr>
        <p:spPr bwMode="auto">
          <a:xfrm>
            <a:off x="7678738" y="1670050"/>
            <a:ext cx="1325562" cy="94615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539" name="Rectangle 70"/>
          <p:cNvSpPr>
            <a:spLocks noChangeArrowheads="1"/>
          </p:cNvSpPr>
          <p:nvPr/>
        </p:nvSpPr>
        <p:spPr bwMode="auto">
          <a:xfrm>
            <a:off x="7668344" y="1916832"/>
            <a:ext cx="1333973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dirty="0" smtClean="0"/>
              <a:t>Heap</a:t>
            </a:r>
          </a:p>
          <a:p>
            <a:pPr algn="ctr"/>
            <a:r>
              <a:rPr lang="en-US" dirty="0" smtClean="0"/>
              <a:t>(not shared)</a:t>
            </a:r>
            <a:endParaRPr lang="en-US" dirty="0"/>
          </a:p>
        </p:txBody>
      </p:sp>
      <p:sp>
        <p:nvSpPr>
          <p:cNvPr id="20540" name="Rectangle 71"/>
          <p:cNvSpPr>
            <a:spLocks noChangeArrowheads="1"/>
          </p:cNvSpPr>
          <p:nvPr/>
        </p:nvSpPr>
        <p:spPr bwMode="auto">
          <a:xfrm>
            <a:off x="7678738" y="2292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1" name="Rectangle 72"/>
          <p:cNvSpPr>
            <a:spLocks noChangeArrowheads="1"/>
          </p:cNvSpPr>
          <p:nvPr/>
        </p:nvSpPr>
        <p:spPr bwMode="auto">
          <a:xfrm>
            <a:off x="7678738" y="1974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Rectangle 73"/>
          <p:cNvSpPr>
            <a:spLocks noChangeArrowheads="1"/>
          </p:cNvSpPr>
          <p:nvPr/>
        </p:nvSpPr>
        <p:spPr bwMode="auto">
          <a:xfrm>
            <a:off x="7678738" y="1657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AutoShape 74"/>
          <p:cNvSpPr>
            <a:spLocks/>
          </p:cNvSpPr>
          <p:nvPr/>
        </p:nvSpPr>
        <p:spPr bwMode="auto">
          <a:xfrm>
            <a:off x="5994400" y="4660900"/>
            <a:ext cx="317500" cy="1270000"/>
          </a:xfrm>
          <a:prstGeom prst="leftBrace">
            <a:avLst>
              <a:gd name="adj1" fmla="val 33333"/>
              <a:gd name="adj2" fmla="val 71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Rectangle 75"/>
          <p:cNvSpPr>
            <a:spLocks noChangeArrowheads="1"/>
          </p:cNvSpPr>
          <p:nvPr/>
        </p:nvSpPr>
        <p:spPr bwMode="auto">
          <a:xfrm>
            <a:off x="7580313" y="5899150"/>
            <a:ext cx="1236662" cy="40005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Rectangle 76"/>
          <p:cNvSpPr>
            <a:spLocks noChangeArrowheads="1"/>
          </p:cNvSpPr>
          <p:nvPr/>
        </p:nvSpPr>
        <p:spPr bwMode="auto">
          <a:xfrm>
            <a:off x="7472363" y="5513388"/>
            <a:ext cx="14525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/>
              <a:t>User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(sub) Name Spaces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ChangeArrowheads="1"/>
          </p:cNvSpPr>
          <p:nvPr/>
        </p:nvSpPr>
        <p:spPr bwMode="auto">
          <a:xfrm>
            <a:off x="7658100" y="1252538"/>
            <a:ext cx="1270000" cy="4876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7556500" y="2476500"/>
            <a:ext cx="1465263" cy="1828800"/>
            <a:chOff x="4760" y="1560"/>
            <a:chExt cx="923" cy="1152"/>
          </a:xfrm>
        </p:grpSpPr>
        <p:sp>
          <p:nvSpPr>
            <p:cNvPr id="3103" name="Rectangle 3"/>
            <p:cNvSpPr>
              <a:spLocks noChangeArrowheads="1"/>
            </p:cNvSpPr>
            <p:nvPr/>
          </p:nvSpPr>
          <p:spPr bwMode="auto">
            <a:xfrm>
              <a:off x="4827" y="1560"/>
              <a:ext cx="792" cy="115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3104" name="Rectangle 8"/>
            <p:cNvSpPr>
              <a:spLocks noChangeArrowheads="1"/>
            </p:cNvSpPr>
            <p:nvPr/>
          </p:nvSpPr>
          <p:spPr bwMode="auto">
            <a:xfrm>
              <a:off x="4760" y="1893"/>
              <a:ext cx="923" cy="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chemeClr val="hlink"/>
                  </a:solidFill>
                </a:rPr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sz="2800" i="1">
                  <a:solidFill>
                    <a:schemeClr val="hlink"/>
                  </a:solidFill>
                </a:rPr>
                <a:t>P</a:t>
              </a:r>
              <a:endParaRPr lang="en-US" i="1">
                <a:solidFill>
                  <a:schemeClr val="hlink"/>
                </a:solidFill>
              </a:endParaRPr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62863" y="3695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62863" y="3390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662863" y="3086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662863" y="2781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7662863" y="1257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1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38175" y="1812900"/>
            <a:ext cx="6718300" cy="3416300"/>
          </a:xfrm>
          <a:noFill/>
        </p:spPr>
        <p:txBody>
          <a:bodyPr/>
          <a:lstStyle/>
          <a:p>
            <a:r>
              <a:rPr lang="en-US" sz="2000" i="1" dirty="0">
                <a:solidFill>
                  <a:srgbClr val="660066"/>
                </a:solidFill>
                <a:latin typeface="Arial" charset="0"/>
              </a:rPr>
              <a:t>Physical address space</a:t>
            </a:r>
            <a:r>
              <a:rPr lang="en-US" sz="2000" i="1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— The address space supported by the hardware</a:t>
            </a:r>
          </a:p>
          <a:p>
            <a:pPr lvl="1"/>
            <a:r>
              <a:rPr lang="en-US" sz="1800" dirty="0">
                <a:latin typeface="Arial" charset="0"/>
              </a:rPr>
              <a:t>Starting at address 0, going to address </a:t>
            </a:r>
            <a:r>
              <a:rPr lang="en-US" sz="1800" b="1" dirty="0" err="1">
                <a:latin typeface="Courier" charset="0"/>
              </a:rPr>
              <a:t>MAX</a:t>
            </a:r>
            <a:r>
              <a:rPr lang="en-US" sz="1800" b="1" baseline="-25000" dirty="0" err="1">
                <a:latin typeface="Courier" charset="0"/>
              </a:rPr>
              <a:t>sys</a:t>
            </a:r>
            <a:endParaRPr lang="en-US" sz="1800" b="1" dirty="0">
              <a:latin typeface="Courier" charset="0"/>
            </a:endParaRP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000" i="1" dirty="0">
                <a:solidFill>
                  <a:srgbClr val="660066"/>
                </a:solidFill>
                <a:latin typeface="Arial" charset="0"/>
              </a:rPr>
              <a:t>Logical/virtual address space</a:t>
            </a:r>
            <a:r>
              <a:rPr lang="en-US" sz="2000" i="1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— A process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s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view of its own memory</a:t>
            </a:r>
          </a:p>
          <a:p>
            <a:pPr lvl="1"/>
            <a:r>
              <a:rPr lang="en-US" sz="1800" dirty="0">
                <a:latin typeface="Arial" charset="0"/>
              </a:rPr>
              <a:t>Starting at address 0, going to address </a:t>
            </a:r>
            <a:r>
              <a:rPr lang="en-US" sz="1800" b="1" dirty="0" err="1">
                <a:latin typeface="Courier" charset="0"/>
              </a:rPr>
              <a:t>MAX</a:t>
            </a:r>
            <a:r>
              <a:rPr lang="en-US" sz="1800" b="1" baseline="-25000" dirty="0" err="1">
                <a:latin typeface="Courier" charset="0"/>
              </a:rPr>
              <a:t>prog</a:t>
            </a:r>
            <a:endParaRPr lang="en-US" sz="1800" dirty="0">
              <a:latin typeface="Arial" charset="0"/>
            </a:endParaRPr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7662863" y="5829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7662863" y="5524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7662863" y="5219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5"/>
          <p:cNvSpPr>
            <a:spLocks noChangeArrowheads="1"/>
          </p:cNvSpPr>
          <p:nvPr/>
        </p:nvSpPr>
        <p:spPr bwMode="auto">
          <a:xfrm>
            <a:off x="7662863" y="4914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6"/>
          <p:cNvSpPr>
            <a:spLocks noChangeArrowheads="1"/>
          </p:cNvSpPr>
          <p:nvPr/>
        </p:nvSpPr>
        <p:spPr bwMode="auto">
          <a:xfrm>
            <a:off x="7662863" y="4610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7"/>
          <p:cNvSpPr>
            <a:spLocks noChangeArrowheads="1"/>
          </p:cNvSpPr>
          <p:nvPr/>
        </p:nvSpPr>
        <p:spPr bwMode="auto">
          <a:xfrm>
            <a:off x="7662863" y="4305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7662863" y="4000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9"/>
          <p:cNvSpPr>
            <a:spLocks noChangeArrowheads="1"/>
          </p:cNvSpPr>
          <p:nvPr/>
        </p:nvSpPr>
        <p:spPr bwMode="auto">
          <a:xfrm>
            <a:off x="7662863" y="2476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20"/>
          <p:cNvSpPr>
            <a:spLocks noChangeArrowheads="1"/>
          </p:cNvSpPr>
          <p:nvPr/>
        </p:nvSpPr>
        <p:spPr bwMode="auto">
          <a:xfrm>
            <a:off x="7662863" y="2171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1"/>
          <p:cNvSpPr>
            <a:spLocks noChangeArrowheads="1"/>
          </p:cNvSpPr>
          <p:nvPr/>
        </p:nvSpPr>
        <p:spPr bwMode="auto">
          <a:xfrm>
            <a:off x="7662863" y="1866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2"/>
          <p:cNvSpPr>
            <a:spLocks noChangeArrowheads="1"/>
          </p:cNvSpPr>
          <p:nvPr/>
        </p:nvSpPr>
        <p:spPr bwMode="auto">
          <a:xfrm>
            <a:off x="7662863" y="1562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3"/>
          <p:cNvSpPr>
            <a:spLocks noChangeArrowheads="1"/>
          </p:cNvSpPr>
          <p:nvPr/>
        </p:nvSpPr>
        <p:spPr bwMode="auto">
          <a:xfrm>
            <a:off x="7312025" y="5884863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3095" name="Rectangle 24"/>
          <p:cNvSpPr>
            <a:spLocks noChangeArrowheads="1"/>
          </p:cNvSpPr>
          <p:nvPr/>
        </p:nvSpPr>
        <p:spPr bwMode="auto">
          <a:xfrm>
            <a:off x="6599238" y="1325563"/>
            <a:ext cx="1095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  <a:r>
              <a:rPr lang="en-US" baseline="-25000">
                <a:latin typeface="Courier" charset="0"/>
              </a:rPr>
              <a:t>sys</a:t>
            </a:r>
            <a:endParaRPr lang="en-US">
              <a:latin typeface="Courier" charset="0"/>
            </a:endParaRPr>
          </a:p>
        </p:txBody>
      </p:sp>
      <p:sp>
        <p:nvSpPr>
          <p:cNvPr id="379929" name="Rectangle 25"/>
          <p:cNvSpPr>
            <a:spLocks noChangeArrowheads="1"/>
          </p:cNvSpPr>
          <p:nvPr/>
        </p:nvSpPr>
        <p:spPr bwMode="auto">
          <a:xfrm>
            <a:off x="7375525" y="4086225"/>
            <a:ext cx="3175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0</a:t>
            </a:r>
          </a:p>
        </p:txBody>
      </p:sp>
      <p:sp>
        <p:nvSpPr>
          <p:cNvPr id="379930" name="Rectangle 26"/>
          <p:cNvSpPr>
            <a:spLocks noChangeArrowheads="1"/>
          </p:cNvSpPr>
          <p:nvPr/>
        </p:nvSpPr>
        <p:spPr bwMode="auto">
          <a:xfrm>
            <a:off x="6702425" y="2549525"/>
            <a:ext cx="9588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MAX</a:t>
            </a:r>
            <a:r>
              <a:rPr lang="en-US" sz="1800" b="1" baseline="-25000">
                <a:solidFill>
                  <a:schemeClr val="folHlink"/>
                </a:solidFill>
                <a:latin typeface="Courier" charset="0"/>
              </a:rPr>
              <a:t>prog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104900" y="4971504"/>
            <a:ext cx="4965700" cy="1193800"/>
            <a:chOff x="696" y="3184"/>
            <a:chExt cx="3128" cy="752"/>
          </a:xfrm>
        </p:grpSpPr>
        <p:sp>
          <p:nvSpPr>
            <p:cNvPr id="379933" name="Rectangle 29"/>
            <p:cNvSpPr>
              <a:spLocks noChangeArrowheads="1"/>
            </p:cNvSpPr>
            <p:nvPr/>
          </p:nvSpPr>
          <p:spPr bwMode="auto">
            <a:xfrm>
              <a:off x="696" y="3184"/>
              <a:ext cx="3128" cy="75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79934" name="Rectangle 30"/>
            <p:cNvSpPr>
              <a:spLocks noChangeArrowheads="1"/>
            </p:cNvSpPr>
            <p:nvPr/>
          </p:nvSpPr>
          <p:spPr bwMode="auto">
            <a:xfrm>
              <a:off x="1108" y="3592"/>
              <a:ext cx="2304" cy="28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101" name="Rectangle 31"/>
            <p:cNvSpPr>
              <a:spLocks noChangeArrowheads="1"/>
            </p:cNvSpPr>
            <p:nvPr/>
          </p:nvSpPr>
          <p:spPr bwMode="auto">
            <a:xfrm>
              <a:off x="1111" y="3571"/>
              <a:ext cx="22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MOV r0, @0xfffa620e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  <p:sp>
          <p:nvSpPr>
            <p:cNvPr id="3102" name="Text Box 32"/>
            <p:cNvSpPr txBox="1">
              <a:spLocks noChangeArrowheads="1"/>
            </p:cNvSpPr>
            <p:nvPr/>
          </p:nvSpPr>
          <p:spPr bwMode="auto">
            <a:xfrm>
              <a:off x="808" y="3270"/>
              <a:ext cx="29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/>
                <a:t>But where do addresses come from?</a:t>
              </a: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Address Spaces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0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79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79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79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7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7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5" grpId="0" build="p" bldLvl="2" autoUpdateAnimBg="0"/>
      <p:bldP spid="379929" grpId="0" autoUpdateAnimBg="0"/>
      <p:bldP spid="37993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ChangeArrowheads="1"/>
          </p:cNvSpPr>
          <p:nvPr/>
        </p:nvSpPr>
        <p:spPr bwMode="auto">
          <a:xfrm>
            <a:off x="190500" y="4025900"/>
            <a:ext cx="4508500" cy="1752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3100" y="1244600"/>
            <a:ext cx="7924800" cy="25654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New concept: A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segment</a:t>
            </a:r>
            <a:r>
              <a:rPr lang="en-US" sz="2000" dirty="0">
                <a:latin typeface="Arial" charset="0"/>
              </a:rPr>
              <a:t> — a memory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object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A virtual address space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A process now addresses objects —a pair (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addr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1"/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1800" dirty="0">
                <a:solidFill>
                  <a:srgbClr val="D93192"/>
                </a:solidFill>
                <a:latin typeface="Arial" charset="0"/>
              </a:rPr>
              <a:t>	</a:t>
            </a:r>
            <a:r>
              <a:rPr lang="en-US" sz="1800" dirty="0">
                <a:latin typeface="Arial" charset="0"/>
              </a:rPr>
              <a:t>— segment number</a:t>
            </a:r>
          </a:p>
          <a:p>
            <a:pPr lvl="1"/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addr</a:t>
            </a:r>
            <a:r>
              <a:rPr lang="en-US" sz="1800" dirty="0">
                <a:latin typeface="Arial" charset="0"/>
              </a:rPr>
              <a:t> — an offset within an object</a:t>
            </a:r>
          </a:p>
          <a:p>
            <a:pPr lvl="2"/>
            <a:r>
              <a:rPr lang="en-US" sz="2200" dirty="0" smtClean="0">
                <a:latin typeface="Arial" charset="0"/>
              </a:rPr>
              <a:t>Don’t </a:t>
            </a:r>
            <a:r>
              <a:rPr lang="en-US" sz="2200" dirty="0">
                <a:latin typeface="Arial" charset="0"/>
              </a:rPr>
              <a:t>know size of object, so 32 bits for offset?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50850" y="5877272"/>
            <a:ext cx="405447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 dirty="0">
                <a:latin typeface="Comic Sans MS" charset="0"/>
              </a:rPr>
              <a:t>Segment + Address register scheme</a:t>
            </a:r>
          </a:p>
        </p:txBody>
      </p:sp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865188" y="5065713"/>
            <a:ext cx="4572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s</a:t>
            </a:r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482600" y="4165600"/>
            <a:ext cx="3927475" cy="393700"/>
            <a:chOff x="304" y="2672"/>
            <a:chExt cx="2474" cy="248"/>
          </a:xfrm>
        </p:grpSpPr>
        <p:grpSp>
          <p:nvGrpSpPr>
            <p:cNvPr id="21539" name="Group 8"/>
            <p:cNvGrpSpPr>
              <a:grpSpLocks/>
            </p:cNvGrpSpPr>
            <p:nvPr/>
          </p:nvGrpSpPr>
          <p:grpSpPr bwMode="auto">
            <a:xfrm>
              <a:off x="1378" y="2672"/>
              <a:ext cx="1400" cy="248"/>
              <a:chOff x="1378" y="3312"/>
              <a:chExt cx="1400" cy="248"/>
            </a:xfrm>
          </p:grpSpPr>
          <p:sp>
            <p:nvSpPr>
              <p:cNvPr id="21547" name="Rectangle 9"/>
              <p:cNvSpPr>
                <a:spLocks noChangeArrowheads="1"/>
              </p:cNvSpPr>
              <p:nvPr/>
            </p:nvSpPr>
            <p:spPr bwMode="auto">
              <a:xfrm>
                <a:off x="137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8" name="Rectangle 10"/>
              <p:cNvSpPr>
                <a:spLocks noChangeArrowheads="1"/>
              </p:cNvSpPr>
              <p:nvPr/>
            </p:nvSpPr>
            <p:spPr bwMode="auto">
              <a:xfrm>
                <a:off x="150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Rectangle 11"/>
              <p:cNvSpPr>
                <a:spLocks noChangeArrowheads="1"/>
              </p:cNvSpPr>
              <p:nvPr/>
            </p:nvSpPr>
            <p:spPr bwMode="auto">
              <a:xfrm>
                <a:off x="163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0" name="Rectangle 12"/>
              <p:cNvSpPr>
                <a:spLocks noChangeArrowheads="1"/>
              </p:cNvSpPr>
              <p:nvPr/>
            </p:nvSpPr>
            <p:spPr bwMode="auto">
              <a:xfrm>
                <a:off x="176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Rectangle 13"/>
              <p:cNvSpPr>
                <a:spLocks noChangeArrowheads="1"/>
              </p:cNvSpPr>
              <p:nvPr/>
            </p:nvSpPr>
            <p:spPr bwMode="auto">
              <a:xfrm>
                <a:off x="189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2" name="Rectangle 14"/>
              <p:cNvSpPr>
                <a:spLocks noChangeArrowheads="1"/>
              </p:cNvSpPr>
              <p:nvPr/>
            </p:nvSpPr>
            <p:spPr bwMode="auto">
              <a:xfrm>
                <a:off x="201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3" name="Rectangle 15"/>
              <p:cNvSpPr>
                <a:spLocks noChangeArrowheads="1"/>
              </p:cNvSpPr>
              <p:nvPr/>
            </p:nvSpPr>
            <p:spPr bwMode="auto">
              <a:xfrm>
                <a:off x="214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4" name="Rectangle 16"/>
              <p:cNvSpPr>
                <a:spLocks noChangeArrowheads="1"/>
              </p:cNvSpPr>
              <p:nvPr/>
            </p:nvSpPr>
            <p:spPr bwMode="auto">
              <a:xfrm>
                <a:off x="227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Rectangle 17"/>
              <p:cNvSpPr>
                <a:spLocks noChangeArrowheads="1"/>
              </p:cNvSpPr>
              <p:nvPr/>
            </p:nvSpPr>
            <p:spPr bwMode="auto">
              <a:xfrm>
                <a:off x="240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6" name="Rectangle 18"/>
              <p:cNvSpPr>
                <a:spLocks noChangeArrowheads="1"/>
              </p:cNvSpPr>
              <p:nvPr/>
            </p:nvSpPr>
            <p:spPr bwMode="auto">
              <a:xfrm>
                <a:off x="253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7" name="Rectangle 19"/>
              <p:cNvSpPr>
                <a:spLocks noChangeArrowheads="1"/>
              </p:cNvSpPr>
              <p:nvPr/>
            </p:nvSpPr>
            <p:spPr bwMode="auto">
              <a:xfrm>
                <a:off x="265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0" name="Group 20"/>
            <p:cNvGrpSpPr>
              <a:grpSpLocks/>
            </p:cNvGrpSpPr>
            <p:nvPr/>
          </p:nvGrpSpPr>
          <p:grpSpPr bwMode="auto">
            <a:xfrm>
              <a:off x="304" y="2672"/>
              <a:ext cx="760" cy="248"/>
              <a:chOff x="304" y="3312"/>
              <a:chExt cx="760" cy="248"/>
            </a:xfrm>
          </p:grpSpPr>
          <p:sp>
            <p:nvSpPr>
              <p:cNvPr id="21541" name="Rectangle 21"/>
              <p:cNvSpPr>
                <a:spLocks noChangeArrowheads="1"/>
              </p:cNvSpPr>
              <p:nvPr/>
            </p:nvSpPr>
            <p:spPr bwMode="auto">
              <a:xfrm>
                <a:off x="30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2" name="Rectangle 22"/>
              <p:cNvSpPr>
                <a:spLocks noChangeArrowheads="1"/>
              </p:cNvSpPr>
              <p:nvPr/>
            </p:nvSpPr>
            <p:spPr bwMode="auto">
              <a:xfrm>
                <a:off x="43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Rectangle 23"/>
              <p:cNvSpPr>
                <a:spLocks noChangeArrowheads="1"/>
              </p:cNvSpPr>
              <p:nvPr/>
            </p:nvSpPr>
            <p:spPr bwMode="auto">
              <a:xfrm>
                <a:off x="56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4" name="Rectangle 24"/>
              <p:cNvSpPr>
                <a:spLocks noChangeArrowheads="1"/>
              </p:cNvSpPr>
              <p:nvPr/>
            </p:nvSpPr>
            <p:spPr bwMode="auto">
              <a:xfrm>
                <a:off x="68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Rectangle 25"/>
              <p:cNvSpPr>
                <a:spLocks noChangeArrowheads="1"/>
              </p:cNvSpPr>
              <p:nvPr/>
            </p:nvSpPr>
            <p:spPr bwMode="auto">
              <a:xfrm>
                <a:off x="81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6" name="Rectangle 26"/>
              <p:cNvSpPr>
                <a:spLocks noChangeArrowheads="1"/>
              </p:cNvSpPr>
              <p:nvPr/>
            </p:nvSpPr>
            <p:spPr bwMode="auto">
              <a:xfrm>
                <a:off x="94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1611" name="Rectangle 27"/>
          <p:cNvSpPr>
            <a:spLocks noChangeArrowheads="1"/>
          </p:cNvSpPr>
          <p:nvPr/>
        </p:nvSpPr>
        <p:spPr bwMode="auto">
          <a:xfrm>
            <a:off x="3021013" y="5065713"/>
            <a:ext cx="7747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addr</a:t>
            </a:r>
          </a:p>
        </p:txBody>
      </p:sp>
      <p:sp>
        <p:nvSpPr>
          <p:cNvPr id="21513" name="Rectangle 28"/>
          <p:cNvSpPr>
            <a:spLocks noChangeArrowheads="1"/>
          </p:cNvSpPr>
          <p:nvPr/>
        </p:nvSpPr>
        <p:spPr bwMode="auto">
          <a:xfrm>
            <a:off x="5519738" y="5877272"/>
            <a:ext cx="260032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Comic Sans MS" charset="0"/>
              </a:rPr>
              <a:t>Single address scheme</a:t>
            </a:r>
          </a:p>
        </p:txBody>
      </p:sp>
      <p:sp>
        <p:nvSpPr>
          <p:cNvPr id="21514" name="Rectangle 29"/>
          <p:cNvSpPr>
            <a:spLocks noChangeArrowheads="1"/>
          </p:cNvSpPr>
          <p:nvPr/>
        </p:nvSpPr>
        <p:spPr bwMode="auto">
          <a:xfrm>
            <a:off x="1992313" y="4587875"/>
            <a:ext cx="371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baseline="-25000"/>
              <a:t>1</a:t>
            </a:r>
            <a:endParaRPr lang="en-US" sz="1800" i="1" baseline="-25000"/>
          </a:p>
        </p:txBody>
      </p:sp>
      <p:sp>
        <p:nvSpPr>
          <p:cNvPr id="21515" name="Rectangle 30"/>
          <p:cNvSpPr>
            <a:spLocks noChangeArrowheads="1"/>
          </p:cNvSpPr>
          <p:nvPr/>
        </p:nvSpPr>
        <p:spPr bwMode="auto">
          <a:xfrm>
            <a:off x="1560513" y="45878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16" name="Rectangle 31"/>
          <p:cNvSpPr>
            <a:spLocks noChangeArrowheads="1"/>
          </p:cNvSpPr>
          <p:nvPr/>
        </p:nvSpPr>
        <p:spPr bwMode="auto">
          <a:xfrm>
            <a:off x="4278313" y="45878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17" name="Rectangle 32"/>
          <p:cNvSpPr>
            <a:spLocks noChangeArrowheads="1"/>
          </p:cNvSpPr>
          <p:nvPr/>
        </p:nvSpPr>
        <p:spPr bwMode="auto">
          <a:xfrm>
            <a:off x="277813" y="4587875"/>
            <a:ext cx="371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baseline="-25000"/>
              <a:t>2</a:t>
            </a:r>
            <a:endParaRPr lang="en-US" sz="1800" i="1" baseline="-25000"/>
          </a:p>
        </p:txBody>
      </p:sp>
      <p:sp>
        <p:nvSpPr>
          <p:cNvPr id="451617" name="Rectangle 33"/>
          <p:cNvSpPr>
            <a:spLocks noChangeArrowheads="1"/>
          </p:cNvSpPr>
          <p:nvPr/>
        </p:nvSpPr>
        <p:spPr bwMode="auto">
          <a:xfrm>
            <a:off x="5156200" y="4025900"/>
            <a:ext cx="3327400" cy="1727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19" name="Rectangle 34"/>
          <p:cNvSpPr>
            <a:spLocks noChangeArrowheads="1"/>
          </p:cNvSpPr>
          <p:nvPr/>
        </p:nvSpPr>
        <p:spPr bwMode="auto">
          <a:xfrm>
            <a:off x="8126413" y="45370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20" name="Rectangle 35"/>
          <p:cNvSpPr>
            <a:spLocks noChangeArrowheads="1"/>
          </p:cNvSpPr>
          <p:nvPr/>
        </p:nvSpPr>
        <p:spPr bwMode="auto">
          <a:xfrm>
            <a:off x="5422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Rectangle 36"/>
          <p:cNvSpPr>
            <a:spLocks noChangeArrowheads="1"/>
          </p:cNvSpPr>
          <p:nvPr/>
        </p:nvSpPr>
        <p:spPr bwMode="auto">
          <a:xfrm>
            <a:off x="5626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Rectangle 37"/>
          <p:cNvSpPr>
            <a:spLocks noChangeArrowheads="1"/>
          </p:cNvSpPr>
          <p:nvPr/>
        </p:nvSpPr>
        <p:spPr bwMode="auto">
          <a:xfrm>
            <a:off x="5829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Rectangle 38"/>
          <p:cNvSpPr>
            <a:spLocks noChangeArrowheads="1"/>
          </p:cNvSpPr>
          <p:nvPr/>
        </p:nvSpPr>
        <p:spPr bwMode="auto">
          <a:xfrm>
            <a:off x="6032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Rectangle 39"/>
          <p:cNvSpPr>
            <a:spLocks noChangeArrowheads="1"/>
          </p:cNvSpPr>
          <p:nvPr/>
        </p:nvSpPr>
        <p:spPr bwMode="auto">
          <a:xfrm>
            <a:off x="62357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40"/>
          <p:cNvSpPr>
            <a:spLocks noChangeArrowheads="1"/>
          </p:cNvSpPr>
          <p:nvPr/>
        </p:nvSpPr>
        <p:spPr bwMode="auto">
          <a:xfrm>
            <a:off x="6438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Rectangle 41"/>
          <p:cNvSpPr>
            <a:spLocks noChangeArrowheads="1"/>
          </p:cNvSpPr>
          <p:nvPr/>
        </p:nvSpPr>
        <p:spPr bwMode="auto">
          <a:xfrm>
            <a:off x="6642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Rectangle 42"/>
          <p:cNvSpPr>
            <a:spLocks noChangeArrowheads="1"/>
          </p:cNvSpPr>
          <p:nvPr/>
        </p:nvSpPr>
        <p:spPr bwMode="auto">
          <a:xfrm>
            <a:off x="6845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Rectangle 43"/>
          <p:cNvSpPr>
            <a:spLocks noChangeArrowheads="1"/>
          </p:cNvSpPr>
          <p:nvPr/>
        </p:nvSpPr>
        <p:spPr bwMode="auto">
          <a:xfrm>
            <a:off x="7048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44"/>
          <p:cNvSpPr>
            <a:spLocks noChangeArrowheads="1"/>
          </p:cNvSpPr>
          <p:nvPr/>
        </p:nvSpPr>
        <p:spPr bwMode="auto">
          <a:xfrm>
            <a:off x="72517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Rectangle 45"/>
          <p:cNvSpPr>
            <a:spLocks noChangeArrowheads="1"/>
          </p:cNvSpPr>
          <p:nvPr/>
        </p:nvSpPr>
        <p:spPr bwMode="auto">
          <a:xfrm>
            <a:off x="7454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Rectangle 46"/>
          <p:cNvSpPr>
            <a:spLocks noChangeArrowheads="1"/>
          </p:cNvSpPr>
          <p:nvPr/>
        </p:nvSpPr>
        <p:spPr bwMode="auto">
          <a:xfrm>
            <a:off x="7658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Rectangle 47"/>
          <p:cNvSpPr>
            <a:spLocks noChangeArrowheads="1"/>
          </p:cNvSpPr>
          <p:nvPr/>
        </p:nvSpPr>
        <p:spPr bwMode="auto">
          <a:xfrm>
            <a:off x="7861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Rectangle 48"/>
          <p:cNvSpPr>
            <a:spLocks noChangeArrowheads="1"/>
          </p:cNvSpPr>
          <p:nvPr/>
        </p:nvSpPr>
        <p:spPr bwMode="auto">
          <a:xfrm>
            <a:off x="8064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33" name="Rectangle 49"/>
          <p:cNvSpPr>
            <a:spLocks noChangeArrowheads="1"/>
          </p:cNvSpPr>
          <p:nvPr/>
        </p:nvSpPr>
        <p:spPr bwMode="auto">
          <a:xfrm>
            <a:off x="5599113" y="5243513"/>
            <a:ext cx="4572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s</a:t>
            </a:r>
          </a:p>
        </p:txBody>
      </p:sp>
      <p:sp>
        <p:nvSpPr>
          <p:cNvPr id="21535" name="Rectangle 50"/>
          <p:cNvSpPr>
            <a:spLocks noChangeArrowheads="1"/>
          </p:cNvSpPr>
          <p:nvPr/>
        </p:nvSpPr>
        <p:spPr bwMode="auto">
          <a:xfrm>
            <a:off x="5243513" y="45370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</a:p>
        </p:txBody>
      </p:sp>
      <p:sp>
        <p:nvSpPr>
          <p:cNvPr id="21536" name="AutoShape 51"/>
          <p:cNvSpPr>
            <a:spLocks/>
          </p:cNvSpPr>
          <p:nvPr/>
        </p:nvSpPr>
        <p:spPr bwMode="auto">
          <a:xfrm rot="-5400000">
            <a:off x="7137400" y="4013200"/>
            <a:ext cx="241300" cy="1955800"/>
          </a:xfrm>
          <a:prstGeom prst="leftBrace">
            <a:avLst>
              <a:gd name="adj1" fmla="val 4382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AutoShape 52"/>
          <p:cNvSpPr>
            <a:spLocks/>
          </p:cNvSpPr>
          <p:nvPr/>
        </p:nvSpPr>
        <p:spPr bwMode="auto">
          <a:xfrm rot="-5400000">
            <a:off x="5702300" y="4597400"/>
            <a:ext cx="241300" cy="787400"/>
          </a:xfrm>
          <a:prstGeom prst="leftBrace">
            <a:avLst>
              <a:gd name="adj1" fmla="val 2719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37" name="Rectangle 53"/>
          <p:cNvSpPr>
            <a:spLocks noChangeArrowheads="1"/>
          </p:cNvSpPr>
          <p:nvPr/>
        </p:nvSpPr>
        <p:spPr bwMode="auto">
          <a:xfrm>
            <a:off x="6869113" y="5256213"/>
            <a:ext cx="7747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addr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Two ways to encode a virtual address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3308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 rot="16200000" flipH="1">
            <a:off x="749300" y="1693863"/>
            <a:ext cx="368300" cy="9271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>
            <a:off x="1498600" y="4979988"/>
            <a:ext cx="13716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01775" y="4997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7637463" y="1354138"/>
            <a:ext cx="1252537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632700" y="2581275"/>
            <a:ext cx="1257300" cy="1524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632700" y="5934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632700" y="5629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632700" y="5324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7632700" y="5019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7632700" y="4714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7632700" y="4410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7632700" y="4105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7632700" y="3800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7632700" y="3495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7632700" y="3190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7632700" y="2886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7632700" y="2581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7632700" y="2276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7632700" y="1971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7632700" y="1666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7632700" y="1362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72310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7532688" y="27670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7404100" y="56165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74041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74041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6735763" y="37290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1000</a:t>
            </a: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6735763" y="24971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1500</a:t>
            </a:r>
          </a:p>
        </p:txBody>
      </p:sp>
      <p:sp>
        <p:nvSpPr>
          <p:cNvPr id="453663" name="Oval 31"/>
          <p:cNvSpPr>
            <a:spLocks noChangeArrowheads="1"/>
          </p:cNvSpPr>
          <p:nvPr/>
        </p:nvSpPr>
        <p:spPr bwMode="auto">
          <a:xfrm>
            <a:off x="5695950" y="38608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800" b="1">
                <a:latin typeface="Times"/>
                <a:ea typeface="+mn-ea"/>
              </a:rPr>
              <a:t>+</a:t>
            </a:r>
          </a:p>
        </p:txBody>
      </p:sp>
      <p:sp>
        <p:nvSpPr>
          <p:cNvPr id="453664" name="Rectangle 32"/>
          <p:cNvSpPr>
            <a:spLocks noChangeArrowheads="1"/>
          </p:cNvSpPr>
          <p:nvPr/>
        </p:nvSpPr>
        <p:spPr bwMode="auto">
          <a:xfrm>
            <a:off x="5530850" y="4787900"/>
            <a:ext cx="800100" cy="368300"/>
          </a:xfrm>
          <a:prstGeom prst="rect">
            <a:avLst/>
          </a:prstGeom>
          <a:solidFill>
            <a:schemeClr val="bg1"/>
          </a:solidFill>
          <a:ln w="50800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1000</a:t>
            </a: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6396038" y="4684713"/>
            <a:ext cx="11271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Base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Register</a:t>
            </a:r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H="1">
            <a:off x="4813300" y="41148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 flipH="1">
            <a:off x="1587500" y="4114800"/>
            <a:ext cx="2730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457200" y="40719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Logical</a:t>
            </a:r>
          </a:p>
          <a:p>
            <a:pPr algn="ctr"/>
            <a:r>
              <a:rPr lang="en-US" sz="2000">
                <a:latin typeface="Arial" charset="0"/>
              </a:rPr>
              <a:t>Addresses</a:t>
            </a:r>
          </a:p>
        </p:txBody>
      </p:sp>
      <p:sp>
        <p:nvSpPr>
          <p:cNvPr id="453669" name="Oval 37"/>
          <p:cNvSpPr>
            <a:spLocks noChangeArrowheads="1"/>
          </p:cNvSpPr>
          <p:nvPr/>
        </p:nvSpPr>
        <p:spPr bwMode="auto">
          <a:xfrm>
            <a:off x="4332288" y="38608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/>
            <a:r>
              <a:rPr lang="en-US" sz="2800" b="1"/>
              <a:t>≤</a:t>
            </a:r>
          </a:p>
        </p:txBody>
      </p:sp>
      <p:sp>
        <p:nvSpPr>
          <p:cNvPr id="453670" name="Rectangle 38"/>
          <p:cNvSpPr>
            <a:spLocks noChangeArrowheads="1"/>
          </p:cNvSpPr>
          <p:nvPr/>
        </p:nvSpPr>
        <p:spPr bwMode="auto">
          <a:xfrm>
            <a:off x="4167188" y="4787900"/>
            <a:ext cx="800100" cy="368300"/>
          </a:xfrm>
          <a:prstGeom prst="rect">
            <a:avLst/>
          </a:prstGeom>
          <a:solidFill>
            <a:schemeClr val="bg1"/>
          </a:solidFill>
          <a:ln w="50800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500</a:t>
            </a:r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3038475" y="4684713"/>
            <a:ext cx="11271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Limit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Register</a:t>
            </a:r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4578350" y="3257550"/>
            <a:ext cx="0" cy="590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3867150" y="2638425"/>
            <a:ext cx="14097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 b="1">
                <a:solidFill>
                  <a:schemeClr val="hlink"/>
                </a:solidFill>
                <a:latin typeface="Courier" charset="0"/>
              </a:rPr>
              <a:t>MEMORY</a:t>
            </a:r>
          </a:p>
          <a:p>
            <a:pPr algn="ctr"/>
            <a:r>
              <a:rPr lang="en-US" sz="1800" b="1">
                <a:solidFill>
                  <a:schemeClr val="hlink"/>
                </a:solidFill>
                <a:latin typeface="Courier" charset="0"/>
              </a:rPr>
              <a:t>EXCEPTION</a:t>
            </a:r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6827664" y="6309320"/>
            <a:ext cx="2568872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/>
          <a:p>
            <a:pPr algn="ctr"/>
            <a:r>
              <a:rPr lang="en-US" sz="2000" dirty="0" smtClean="0">
                <a:latin typeface="Comic Sans MS" charset="0"/>
              </a:rPr>
              <a:t>Physical Memory</a:t>
            </a:r>
            <a:endParaRPr lang="en-US" sz="2000" dirty="0">
              <a:latin typeface="Comic Sans MS" charset="0"/>
            </a:endParaRPr>
          </a:p>
        </p:txBody>
      </p:sp>
      <p:sp>
        <p:nvSpPr>
          <p:cNvPr id="22571" name="Rectangle 43"/>
          <p:cNvSpPr>
            <a:spLocks noChangeArrowheads="1"/>
          </p:cNvSpPr>
          <p:nvPr/>
        </p:nvSpPr>
        <p:spPr bwMode="auto">
          <a:xfrm>
            <a:off x="4779963" y="4051300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yes</a:t>
            </a:r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4538663" y="3467100"/>
            <a:ext cx="49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no</a:t>
            </a:r>
          </a:p>
        </p:txBody>
      </p:sp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7532688" y="31226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7532688" y="3478213"/>
            <a:ext cx="14652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hlink"/>
                </a:solidFill>
              </a:rPr>
              <a:t>Segment</a:t>
            </a:r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4560888" y="4362450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6172200" y="41021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5932488" y="4349750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Rectangle 50"/>
          <p:cNvSpPr>
            <a:spLocks noChangeArrowheads="1"/>
          </p:cNvSpPr>
          <p:nvPr/>
        </p:nvSpPr>
        <p:spPr bwMode="auto">
          <a:xfrm>
            <a:off x="1219200" y="6350000"/>
            <a:ext cx="19034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Segment Table</a:t>
            </a:r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1008063" y="5707063"/>
            <a:ext cx="4572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i="1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V="1">
            <a:off x="1409700" y="5614988"/>
            <a:ext cx="0" cy="698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Rectangle 53"/>
          <p:cNvSpPr>
            <a:spLocks noChangeArrowheads="1"/>
          </p:cNvSpPr>
          <p:nvPr/>
        </p:nvSpPr>
        <p:spPr bwMode="auto">
          <a:xfrm>
            <a:off x="1501775" y="5949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453686" name="Oval 54"/>
          <p:cNvSpPr>
            <a:spLocks noChangeArrowheads="1"/>
          </p:cNvSpPr>
          <p:nvPr/>
        </p:nvSpPr>
        <p:spPr bwMode="auto">
          <a:xfrm>
            <a:off x="546100" y="2362200"/>
            <a:ext cx="774700" cy="6731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b="1">
                <a:latin typeface="Arial" charset="0"/>
                <a:ea typeface="+mn-ea"/>
              </a:rPr>
              <a:t>CPU</a:t>
            </a:r>
            <a:endParaRPr lang="en-US" sz="2000" b="1">
              <a:solidFill>
                <a:schemeClr val="accent1"/>
              </a:solidFill>
              <a:latin typeface="Arial" charset="0"/>
              <a:ea typeface="+mn-ea"/>
            </a:endParaRPr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1592263" y="3716338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-38100" y="37163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22585" name="Rectangle 57"/>
          <p:cNvSpPr>
            <a:spLocks noChangeArrowheads="1"/>
          </p:cNvSpPr>
          <p:nvPr/>
        </p:nvSpPr>
        <p:spPr bwMode="auto">
          <a:xfrm>
            <a:off x="698500" y="371633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32</a:t>
            </a:r>
          </a:p>
        </p:txBody>
      </p:sp>
      <p:sp>
        <p:nvSpPr>
          <p:cNvPr id="22586" name="Rectangle 58"/>
          <p:cNvSpPr>
            <a:spLocks noChangeArrowheads="1"/>
          </p:cNvSpPr>
          <p:nvPr/>
        </p:nvSpPr>
        <p:spPr bwMode="auto">
          <a:xfrm>
            <a:off x="60325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Rectangle 59"/>
          <p:cNvSpPr>
            <a:spLocks noChangeArrowheads="1"/>
          </p:cNvSpPr>
          <p:nvPr/>
        </p:nvSpPr>
        <p:spPr bwMode="auto">
          <a:xfrm>
            <a:off x="225425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Rectangle 60"/>
          <p:cNvSpPr>
            <a:spLocks noChangeArrowheads="1"/>
          </p:cNvSpPr>
          <p:nvPr/>
        </p:nvSpPr>
        <p:spPr bwMode="auto">
          <a:xfrm>
            <a:off x="388938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Rectangle 61"/>
          <p:cNvSpPr>
            <a:spLocks noChangeArrowheads="1"/>
          </p:cNvSpPr>
          <p:nvPr/>
        </p:nvSpPr>
        <p:spPr bwMode="auto">
          <a:xfrm>
            <a:off x="512763" y="37163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22590" name="Rectangle 62"/>
          <p:cNvSpPr>
            <a:spLocks noChangeArrowheads="1"/>
          </p:cNvSpPr>
          <p:nvPr/>
        </p:nvSpPr>
        <p:spPr bwMode="auto">
          <a:xfrm>
            <a:off x="554038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Rectangle 63"/>
          <p:cNvSpPr>
            <a:spLocks noChangeArrowheads="1"/>
          </p:cNvSpPr>
          <p:nvPr/>
        </p:nvSpPr>
        <p:spPr bwMode="auto">
          <a:xfrm>
            <a:off x="81121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Rectangle 64"/>
          <p:cNvSpPr>
            <a:spLocks noChangeArrowheads="1"/>
          </p:cNvSpPr>
          <p:nvPr/>
        </p:nvSpPr>
        <p:spPr bwMode="auto">
          <a:xfrm>
            <a:off x="97631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Rectangle 65"/>
          <p:cNvSpPr>
            <a:spLocks noChangeArrowheads="1"/>
          </p:cNvSpPr>
          <p:nvPr/>
        </p:nvSpPr>
        <p:spPr bwMode="auto">
          <a:xfrm>
            <a:off x="96838" y="3081338"/>
            <a:ext cx="4699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22594" name="Rectangle 66"/>
          <p:cNvSpPr>
            <a:spLocks noChangeArrowheads="1"/>
          </p:cNvSpPr>
          <p:nvPr/>
        </p:nvSpPr>
        <p:spPr bwMode="auto">
          <a:xfrm>
            <a:off x="1046163" y="3081338"/>
            <a:ext cx="4699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o</a:t>
            </a:r>
          </a:p>
        </p:txBody>
      </p:sp>
      <p:sp>
        <p:nvSpPr>
          <p:cNvPr id="22595" name="Line 67"/>
          <p:cNvSpPr>
            <a:spLocks noChangeShapeType="1"/>
          </p:cNvSpPr>
          <p:nvPr/>
        </p:nvSpPr>
        <p:spPr bwMode="auto">
          <a:xfrm flipH="1">
            <a:off x="927100" y="3086100"/>
            <a:ext cx="12700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700" name="Rectangle 68"/>
          <p:cNvSpPr>
            <a:spLocks noChangeArrowheads="1"/>
          </p:cNvSpPr>
          <p:nvPr/>
        </p:nvSpPr>
        <p:spPr bwMode="auto">
          <a:xfrm>
            <a:off x="317500" y="1227138"/>
            <a:ext cx="1231900" cy="7112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r>
              <a:rPr lang="en-US" sz="2000">
                <a:latin typeface="Times"/>
                <a:ea typeface="+mn-ea"/>
              </a:rPr>
              <a:t>Program</a:t>
            </a:r>
          </a:p>
          <a:p>
            <a:pPr algn="ctr">
              <a:defRPr/>
            </a:pPr>
            <a:r>
              <a:rPr lang="en-US" sz="2000" i="1">
                <a:latin typeface="Times"/>
                <a:ea typeface="+mn-ea"/>
              </a:rPr>
              <a:t>P</a:t>
            </a:r>
          </a:p>
        </p:txBody>
      </p:sp>
      <p:sp>
        <p:nvSpPr>
          <p:cNvPr id="22597" name="Rectangle 69"/>
          <p:cNvSpPr>
            <a:spLocks noChangeArrowheads="1"/>
          </p:cNvSpPr>
          <p:nvPr/>
        </p:nvSpPr>
        <p:spPr bwMode="auto">
          <a:xfrm>
            <a:off x="2187575" y="5949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598" name="Rectangle 70"/>
          <p:cNvSpPr>
            <a:spLocks noChangeArrowheads="1"/>
          </p:cNvSpPr>
          <p:nvPr/>
        </p:nvSpPr>
        <p:spPr bwMode="auto">
          <a:xfrm>
            <a:off x="1501775" y="5632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599" name="Rectangle 71"/>
          <p:cNvSpPr>
            <a:spLocks noChangeArrowheads="1"/>
          </p:cNvSpPr>
          <p:nvPr/>
        </p:nvSpPr>
        <p:spPr bwMode="auto">
          <a:xfrm>
            <a:off x="2187575" y="5632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600" name="Rectangle 72"/>
          <p:cNvSpPr>
            <a:spLocks noChangeArrowheads="1"/>
          </p:cNvSpPr>
          <p:nvPr/>
        </p:nvSpPr>
        <p:spPr bwMode="auto">
          <a:xfrm>
            <a:off x="1501775" y="5314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 i="1">
                <a:solidFill>
                  <a:schemeClr val="folHlink"/>
                </a:solidFill>
              </a:rPr>
              <a:t>base</a:t>
            </a:r>
          </a:p>
        </p:txBody>
      </p:sp>
      <p:sp>
        <p:nvSpPr>
          <p:cNvPr id="22601" name="Rectangle 73"/>
          <p:cNvSpPr>
            <a:spLocks noChangeArrowheads="1"/>
          </p:cNvSpPr>
          <p:nvPr/>
        </p:nvSpPr>
        <p:spPr bwMode="auto">
          <a:xfrm>
            <a:off x="2187575" y="5314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 i="1">
                <a:solidFill>
                  <a:schemeClr val="folHlink"/>
                </a:solidFill>
              </a:rPr>
              <a:t>limit</a:t>
            </a:r>
          </a:p>
        </p:txBody>
      </p:sp>
      <p:sp>
        <p:nvSpPr>
          <p:cNvPr id="22602" name="Rectangle 74"/>
          <p:cNvSpPr>
            <a:spLocks noChangeArrowheads="1"/>
          </p:cNvSpPr>
          <p:nvPr/>
        </p:nvSpPr>
        <p:spPr bwMode="auto">
          <a:xfrm>
            <a:off x="2187575" y="4997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603" name="Arc 75"/>
          <p:cNvSpPr>
            <a:spLocks/>
          </p:cNvSpPr>
          <p:nvPr/>
        </p:nvSpPr>
        <p:spPr bwMode="auto">
          <a:xfrm>
            <a:off x="1296988" y="3822700"/>
            <a:ext cx="304800" cy="2921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4" name="Arc 76"/>
          <p:cNvSpPr>
            <a:spLocks/>
          </p:cNvSpPr>
          <p:nvPr/>
        </p:nvSpPr>
        <p:spPr bwMode="auto">
          <a:xfrm>
            <a:off x="471488" y="5195888"/>
            <a:ext cx="292100" cy="2921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5" name="Line 77"/>
          <p:cNvSpPr>
            <a:spLocks noChangeShapeType="1"/>
          </p:cNvSpPr>
          <p:nvPr/>
        </p:nvSpPr>
        <p:spPr bwMode="auto">
          <a:xfrm>
            <a:off x="468313" y="3822700"/>
            <a:ext cx="0" cy="1371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6" name="Line 78"/>
          <p:cNvSpPr>
            <a:spLocks noChangeShapeType="1"/>
          </p:cNvSpPr>
          <p:nvPr/>
        </p:nvSpPr>
        <p:spPr bwMode="auto">
          <a:xfrm>
            <a:off x="749300" y="5486400"/>
            <a:ext cx="72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7" name="Line 79"/>
          <p:cNvSpPr>
            <a:spLocks noChangeShapeType="1"/>
          </p:cNvSpPr>
          <p:nvPr/>
        </p:nvSpPr>
        <p:spPr bwMode="auto">
          <a:xfrm>
            <a:off x="2971800" y="5410200"/>
            <a:ext cx="12827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Arc 80"/>
          <p:cNvSpPr>
            <a:spLocks/>
          </p:cNvSpPr>
          <p:nvPr/>
        </p:nvSpPr>
        <p:spPr bwMode="auto">
          <a:xfrm flipV="1">
            <a:off x="4254500" y="5167313"/>
            <a:ext cx="266700" cy="244475"/>
          </a:xfrm>
          <a:custGeom>
            <a:avLst/>
            <a:gdLst>
              <a:gd name="T0" fmla="*/ 0 w 21600"/>
              <a:gd name="T1" fmla="*/ 0 h 24403"/>
              <a:gd name="T2" fmla="*/ 2147483647 w 21600"/>
              <a:gd name="T3" fmla="*/ 2147483647 h 24403"/>
              <a:gd name="T4" fmla="*/ 0 w 21600"/>
              <a:gd name="T5" fmla="*/ 2147483647 h 24403"/>
              <a:gd name="T6" fmla="*/ 0 60000 65536"/>
              <a:gd name="T7" fmla="*/ 0 60000 65536"/>
              <a:gd name="T8" fmla="*/ 0 60000 65536"/>
              <a:gd name="T9" fmla="*/ 0 w 21600"/>
              <a:gd name="T10" fmla="*/ 0 h 24403"/>
              <a:gd name="T11" fmla="*/ 21600 w 21600"/>
              <a:gd name="T12" fmla="*/ 24403 h 244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0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37"/>
                  <a:pt x="21538" y="23473"/>
                  <a:pt x="21417" y="24403"/>
                </a:cubicBezTo>
              </a:path>
              <a:path w="21600" h="2440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37"/>
                  <a:pt x="21538" y="23473"/>
                  <a:pt x="21417" y="24403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9" name="Line 81"/>
          <p:cNvSpPr>
            <a:spLocks noChangeShapeType="1"/>
          </p:cNvSpPr>
          <p:nvPr/>
        </p:nvSpPr>
        <p:spPr bwMode="auto">
          <a:xfrm>
            <a:off x="2971800" y="5524500"/>
            <a:ext cx="26543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0" name="Arc 82"/>
          <p:cNvSpPr>
            <a:spLocks/>
          </p:cNvSpPr>
          <p:nvPr/>
        </p:nvSpPr>
        <p:spPr bwMode="auto">
          <a:xfrm flipV="1">
            <a:off x="5600700" y="5257800"/>
            <a:ext cx="266700" cy="265113"/>
          </a:xfrm>
          <a:custGeom>
            <a:avLst/>
            <a:gdLst>
              <a:gd name="T0" fmla="*/ 0 w 21600"/>
              <a:gd name="T1" fmla="*/ 0 h 26575"/>
              <a:gd name="T2" fmla="*/ 2147483647 w 21600"/>
              <a:gd name="T3" fmla="*/ 2147483647 h 26575"/>
              <a:gd name="T4" fmla="*/ 0 w 21600"/>
              <a:gd name="T5" fmla="*/ 2134231987 h 26575"/>
              <a:gd name="T6" fmla="*/ 0 60000 65536"/>
              <a:gd name="T7" fmla="*/ 0 60000 65536"/>
              <a:gd name="T8" fmla="*/ 0 60000 65536"/>
              <a:gd name="T9" fmla="*/ 0 w 21600"/>
              <a:gd name="T10" fmla="*/ 0 h 26575"/>
              <a:gd name="T11" fmla="*/ 21600 w 21600"/>
              <a:gd name="T12" fmla="*/ 26575 h 265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5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275"/>
                  <a:pt x="21405" y="24944"/>
                  <a:pt x="21019" y="26575"/>
                </a:cubicBezTo>
              </a:path>
              <a:path w="21600" h="265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275"/>
                  <a:pt x="21405" y="24944"/>
                  <a:pt x="21019" y="26575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715" name="Rectangle 83"/>
          <p:cNvSpPr>
            <a:spLocks noChangeArrowheads="1"/>
          </p:cNvSpPr>
          <p:nvPr/>
        </p:nvSpPr>
        <p:spPr bwMode="auto">
          <a:xfrm>
            <a:off x="76200" y="6070600"/>
            <a:ext cx="781050" cy="373063"/>
          </a:xfrm>
          <a:prstGeom prst="rect">
            <a:avLst/>
          </a:prstGeom>
          <a:solidFill>
            <a:schemeClr val="tx2"/>
          </a:solidFill>
          <a:ln w="28575">
            <a:solidFill>
              <a:schemeClr val="hlink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Times"/>
                <a:ea typeface="+mn-ea"/>
              </a:rPr>
              <a:t>STBR</a:t>
            </a:r>
          </a:p>
        </p:txBody>
      </p:sp>
      <p:sp>
        <p:nvSpPr>
          <p:cNvPr id="22612" name="Line 84"/>
          <p:cNvSpPr>
            <a:spLocks noChangeShapeType="1"/>
          </p:cNvSpPr>
          <p:nvPr/>
        </p:nvSpPr>
        <p:spPr bwMode="auto">
          <a:xfrm>
            <a:off x="857250" y="6265863"/>
            <a:ext cx="508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3" name="Rectangle 85"/>
          <p:cNvSpPr>
            <a:spLocks noGrp="1" noChangeArrowheads="1"/>
          </p:cNvSpPr>
          <p:nvPr>
            <p:ph type="body" idx="1"/>
          </p:nvPr>
        </p:nvSpPr>
        <p:spPr>
          <a:xfrm>
            <a:off x="1955800" y="1484784"/>
            <a:ext cx="5295900" cy="7493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Add a segment table containing base &amp; limit register values</a:t>
            </a:r>
            <a:endParaRPr lang="en-US" sz="2000" i="1" dirty="0">
              <a:solidFill>
                <a:srgbClr val="D93192"/>
              </a:solidFill>
              <a:latin typeface="Arial" charset="0"/>
            </a:endParaRPr>
          </a:p>
        </p:txBody>
      </p:sp>
      <p:sp>
        <p:nvSpPr>
          <p:cNvPr id="22614" name="Rectangle 86"/>
          <p:cNvSpPr>
            <a:spLocks noChangeArrowheads="1"/>
          </p:cNvSpPr>
          <p:nvPr/>
        </p:nvSpPr>
        <p:spPr bwMode="auto">
          <a:xfrm>
            <a:off x="113506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5" name="Rectangle 87"/>
          <p:cNvSpPr>
            <a:spLocks noChangeArrowheads="1"/>
          </p:cNvSpPr>
          <p:nvPr/>
        </p:nvSpPr>
        <p:spPr bwMode="auto">
          <a:xfrm>
            <a:off x="130016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Rectangle 88"/>
          <p:cNvSpPr>
            <a:spLocks noChangeArrowheads="1"/>
          </p:cNvSpPr>
          <p:nvPr/>
        </p:nvSpPr>
        <p:spPr bwMode="auto">
          <a:xfrm>
            <a:off x="1463675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7" name="Rectangle 89"/>
          <p:cNvSpPr>
            <a:spLocks noChangeArrowheads="1"/>
          </p:cNvSpPr>
          <p:nvPr/>
        </p:nvSpPr>
        <p:spPr bwMode="auto">
          <a:xfrm>
            <a:off x="1628775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1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648544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Segmentation allows </a:t>
            </a:r>
            <a:r>
              <a:rPr lang="en-US" sz="2000" dirty="0" smtClean="0">
                <a:latin typeface="Arial" charset="0"/>
              </a:rPr>
              <a:t>sharing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And dead simple hardware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Can easily cache all translation metadata on-chip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Low latency to translate virtual addresses to physical addresses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Two arithmetic operations (add and </a:t>
            </a:r>
            <a:r>
              <a:rPr lang="en-US" sz="1600" smtClean="0">
                <a:latin typeface="Arial" charset="0"/>
              </a:rPr>
              <a:t>limit check)</a:t>
            </a:r>
            <a:endParaRPr lang="en-US" sz="16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… but leads to poor memory utilization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We might not use much of a large segment, but we must keep the whole thing in memory (bad memory utilization).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Suffers from external fragmentation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Allocation/</a:t>
            </a:r>
            <a:r>
              <a:rPr lang="en-US" sz="1800" dirty="0" err="1">
                <a:latin typeface="Arial" charset="0"/>
              </a:rPr>
              <a:t>deallocation</a:t>
            </a:r>
            <a:r>
              <a:rPr lang="en-US" sz="1800" dirty="0">
                <a:latin typeface="Arial" charset="0"/>
              </a:rPr>
              <a:t> of arbitrary size segments is complex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can we improve memory management?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stay tuned</a:t>
            </a:r>
            <a:r>
              <a:rPr lang="is-IS" sz="1800" dirty="0" smtClean="0">
                <a:latin typeface="Arial" charset="0"/>
              </a:rPr>
              <a:t>…</a:t>
            </a:r>
            <a:endParaRPr lang="en-US" sz="1800" dirty="0"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we done?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47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55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55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55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55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Which is bigger, physical or virtual address space?</a:t>
            </a:r>
          </a:p>
          <a:p>
            <a:pPr lvl="1"/>
            <a:r>
              <a:rPr lang="en-US" sz="2400">
                <a:latin typeface="Arial" charset="0"/>
              </a:rPr>
              <a:t>A. Physical address space</a:t>
            </a:r>
          </a:p>
          <a:p>
            <a:pPr lvl="1"/>
            <a:r>
              <a:rPr lang="en-US" sz="2400">
                <a:latin typeface="Arial" charset="0"/>
              </a:rPr>
              <a:t>B. Virtual address space</a:t>
            </a:r>
          </a:p>
          <a:p>
            <a:pPr lvl="1"/>
            <a:r>
              <a:rPr lang="en-US" sz="2400">
                <a:latin typeface="Arial" charset="0"/>
              </a:rPr>
              <a:t>C. It depends on the system.</a:t>
            </a:r>
          </a:p>
        </p:txBody>
      </p:sp>
    </p:spTree>
    <p:extLst>
      <p:ext uri="{BB962C8B-B14F-4D97-AF65-F5344CB8AC3E}">
        <p14:creationId xmlns:p14="http://schemas.microsoft.com/office/powerpoint/2010/main" val="84042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25" y="1412776"/>
            <a:ext cx="4864100" cy="1143000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The compilation pipeline</a:t>
            </a:r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7586663" y="2039938"/>
            <a:ext cx="1371600" cy="318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81900" y="5207000"/>
            <a:ext cx="1384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594600" y="2032000"/>
            <a:ext cx="1358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Rectangle 7"/>
          <p:cNvSpPr>
            <a:spLocks noChangeArrowheads="1"/>
          </p:cNvSpPr>
          <p:nvPr/>
        </p:nvSpPr>
        <p:spPr bwMode="auto">
          <a:xfrm>
            <a:off x="114300" y="3128963"/>
            <a:ext cx="10795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prog P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foo()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end P</a:t>
            </a:r>
          </a:p>
        </p:txBody>
      </p:sp>
      <p:sp>
        <p:nvSpPr>
          <p:cNvPr id="420872" name="Rectangle 8"/>
          <p:cNvSpPr>
            <a:spLocks noChangeArrowheads="1"/>
          </p:cNvSpPr>
          <p:nvPr/>
        </p:nvSpPr>
        <p:spPr bwMode="auto">
          <a:xfrm>
            <a:off x="1549400" y="3128963"/>
            <a:ext cx="12700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P</a:t>
            </a:r>
            <a:r>
              <a:rPr lang="en-US" sz="1600">
                <a:latin typeface="Courier" pitchFamily="49" charset="0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push </a:t>
            </a:r>
            <a:r>
              <a:rPr lang="en-US" sz="1800">
                <a:latin typeface="Times"/>
                <a:ea typeface="+mn-ea"/>
              </a:rPr>
              <a:t>...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inc SP, x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_foo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foo: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420873" name="Rectangle 9"/>
          <p:cNvSpPr>
            <a:spLocks noChangeArrowheads="1"/>
          </p:cNvSpPr>
          <p:nvPr/>
        </p:nvSpPr>
        <p:spPr bwMode="auto">
          <a:xfrm>
            <a:off x="34163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push </a:t>
            </a:r>
            <a:r>
              <a:rPr lang="en-US" sz="1800">
                <a:latin typeface="Times"/>
                <a:ea typeface="+mn-ea"/>
              </a:rPr>
              <a:t>...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inc SP, 4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167063" y="30035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065463" y="4552950"/>
            <a:ext cx="3841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75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7027863" y="30035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1100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027863" y="45529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1175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581900" y="2328863"/>
            <a:ext cx="1371600" cy="8001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CC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sz="1800">
                <a:solidFill>
                  <a:schemeClr val="folHlink"/>
                </a:solidFill>
              </a:rPr>
              <a:t>Library</a:t>
            </a:r>
          </a:p>
          <a:p>
            <a:pPr algn="ctr"/>
            <a:r>
              <a:rPr lang="en-US" sz="1800">
                <a:solidFill>
                  <a:schemeClr val="folHlink"/>
                </a:solidFill>
              </a:rPr>
              <a:t>Routines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7027863" y="21780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1000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033963" y="45529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175</a:t>
            </a:r>
          </a:p>
        </p:txBody>
      </p:sp>
      <p:sp>
        <p:nvSpPr>
          <p:cNvPr id="420881" name="Rectangle 17"/>
          <p:cNvSpPr>
            <a:spLocks noChangeArrowheads="1"/>
          </p:cNvSpPr>
          <p:nvPr/>
        </p:nvSpPr>
        <p:spPr bwMode="auto">
          <a:xfrm>
            <a:off x="5473700" y="2341563"/>
            <a:ext cx="1371600" cy="8001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  <a:ea typeface="+mn-ea"/>
              </a:rPr>
              <a:t>Library</a:t>
            </a:r>
          </a:p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  <a:ea typeface="+mn-ea"/>
              </a:rPr>
              <a:t>Routines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237163" y="21780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033963" y="30035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</a:t>
            </a:r>
          </a:p>
        </p:txBody>
      </p:sp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546100" y="5030788"/>
            <a:ext cx="1322388" cy="647700"/>
            <a:chOff x="344" y="2865"/>
            <a:chExt cx="833" cy="408"/>
          </a:xfrm>
        </p:grpSpPr>
        <p:sp>
          <p:nvSpPr>
            <p:cNvPr id="5159" name="Arc 21"/>
            <p:cNvSpPr>
              <a:spLocks/>
            </p:cNvSpPr>
            <p:nvPr/>
          </p:nvSpPr>
          <p:spPr bwMode="auto">
            <a:xfrm rot="10800000">
              <a:off x="344" y="2865"/>
              <a:ext cx="420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Arc 22"/>
            <p:cNvSpPr>
              <a:spLocks/>
            </p:cNvSpPr>
            <p:nvPr/>
          </p:nvSpPr>
          <p:spPr bwMode="auto">
            <a:xfrm rot="10800000">
              <a:off x="757" y="2865"/>
              <a:ext cx="420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1" name="Group 23"/>
          <p:cNvGrpSpPr>
            <a:grpSpLocks/>
          </p:cNvGrpSpPr>
          <p:nvPr/>
        </p:nvGrpSpPr>
        <p:grpSpPr bwMode="auto">
          <a:xfrm>
            <a:off x="2400300" y="5030788"/>
            <a:ext cx="1436688" cy="647700"/>
            <a:chOff x="1512" y="2865"/>
            <a:chExt cx="905" cy="408"/>
          </a:xfrm>
        </p:grpSpPr>
        <p:sp>
          <p:nvSpPr>
            <p:cNvPr id="5157" name="Arc 24"/>
            <p:cNvSpPr>
              <a:spLocks/>
            </p:cNvSpPr>
            <p:nvPr/>
          </p:nvSpPr>
          <p:spPr bwMode="auto">
            <a:xfrm rot="10800000">
              <a:off x="1512" y="2865"/>
              <a:ext cx="45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Arc 25"/>
            <p:cNvSpPr>
              <a:spLocks/>
            </p:cNvSpPr>
            <p:nvPr/>
          </p:nvSpPr>
          <p:spPr bwMode="auto">
            <a:xfrm rot="10800000">
              <a:off x="1960" y="2865"/>
              <a:ext cx="45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2" name="Group 26"/>
          <p:cNvGrpSpPr>
            <a:grpSpLocks/>
          </p:cNvGrpSpPr>
          <p:nvPr/>
        </p:nvGrpSpPr>
        <p:grpSpPr bwMode="auto">
          <a:xfrm>
            <a:off x="4419600" y="5030788"/>
            <a:ext cx="1550988" cy="647700"/>
            <a:chOff x="2784" y="2865"/>
            <a:chExt cx="977" cy="408"/>
          </a:xfrm>
        </p:grpSpPr>
        <p:sp>
          <p:nvSpPr>
            <p:cNvPr id="5155" name="Arc 27"/>
            <p:cNvSpPr>
              <a:spLocks/>
            </p:cNvSpPr>
            <p:nvPr/>
          </p:nvSpPr>
          <p:spPr bwMode="auto">
            <a:xfrm rot="10800000">
              <a:off x="2784" y="2865"/>
              <a:ext cx="494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Arc 28"/>
            <p:cNvSpPr>
              <a:spLocks/>
            </p:cNvSpPr>
            <p:nvPr/>
          </p:nvSpPr>
          <p:spPr bwMode="auto">
            <a:xfrm rot="10800000">
              <a:off x="3267" y="2865"/>
              <a:ext cx="494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3" name="Rectangle 32"/>
          <p:cNvSpPr>
            <a:spLocks noChangeArrowheads="1"/>
          </p:cNvSpPr>
          <p:nvPr/>
        </p:nvSpPr>
        <p:spPr bwMode="auto">
          <a:xfrm>
            <a:off x="360363" y="5770563"/>
            <a:ext cx="1701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Compilation</a:t>
            </a:r>
          </a:p>
        </p:txBody>
      </p:sp>
      <p:sp>
        <p:nvSpPr>
          <p:cNvPr id="5144" name="Rectangle 33"/>
          <p:cNvSpPr>
            <a:spLocks noChangeArrowheads="1"/>
          </p:cNvSpPr>
          <p:nvPr/>
        </p:nvSpPr>
        <p:spPr bwMode="auto">
          <a:xfrm>
            <a:off x="2443163" y="5770563"/>
            <a:ext cx="140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Assembly</a:t>
            </a:r>
          </a:p>
        </p:txBody>
      </p:sp>
      <p:sp>
        <p:nvSpPr>
          <p:cNvPr id="5145" name="Rectangle 34"/>
          <p:cNvSpPr>
            <a:spLocks noChangeArrowheads="1"/>
          </p:cNvSpPr>
          <p:nvPr/>
        </p:nvSpPr>
        <p:spPr bwMode="auto">
          <a:xfrm>
            <a:off x="4614863" y="5770563"/>
            <a:ext cx="11445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Linking</a:t>
            </a:r>
          </a:p>
        </p:txBody>
      </p:sp>
      <p:sp>
        <p:nvSpPr>
          <p:cNvPr id="5146" name="Rectangle 35"/>
          <p:cNvSpPr>
            <a:spLocks noChangeArrowheads="1"/>
          </p:cNvSpPr>
          <p:nvPr/>
        </p:nvSpPr>
        <p:spPr bwMode="auto">
          <a:xfrm>
            <a:off x="6799263" y="5770563"/>
            <a:ext cx="11953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Loading</a:t>
            </a:r>
          </a:p>
        </p:txBody>
      </p:sp>
      <p:sp>
        <p:nvSpPr>
          <p:cNvPr id="5147" name="Rectangle 36"/>
          <p:cNvSpPr>
            <a:spLocks noChangeArrowheads="1"/>
          </p:cNvSpPr>
          <p:nvPr/>
        </p:nvSpPr>
        <p:spPr bwMode="auto">
          <a:xfrm>
            <a:off x="75819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 sz="1600" b="1">
                <a:latin typeface="Courier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charset="0"/>
              </a:rPr>
              <a:t>  :</a:t>
            </a:r>
          </a:p>
          <a:p>
            <a:r>
              <a:rPr lang="en-US" sz="1600" b="1">
                <a:latin typeface="Courier" charset="0"/>
              </a:rPr>
              <a:t>jmp 1175</a:t>
            </a:r>
          </a:p>
          <a:p>
            <a:r>
              <a:rPr lang="en-US" sz="1600" b="1">
                <a:latin typeface="Courier" charset="0"/>
              </a:rPr>
              <a:t>  :</a:t>
            </a:r>
          </a:p>
          <a:p>
            <a:r>
              <a:rPr lang="en-US" sz="1600" b="1">
                <a:latin typeface="Courier" charset="0"/>
              </a:rPr>
              <a:t>  </a:t>
            </a:r>
            <a:r>
              <a:rPr lang="en-US" sz="1600" b="1"/>
              <a:t>...</a:t>
            </a:r>
          </a:p>
        </p:txBody>
      </p:sp>
      <p:sp>
        <p:nvSpPr>
          <p:cNvPr id="420901" name="Rectangle 37"/>
          <p:cNvSpPr>
            <a:spLocks noChangeArrowheads="1"/>
          </p:cNvSpPr>
          <p:nvPr/>
        </p:nvSpPr>
        <p:spPr bwMode="auto">
          <a:xfrm>
            <a:off x="54737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175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5149" name="Line 38"/>
          <p:cNvSpPr>
            <a:spLocks noChangeShapeType="1"/>
          </p:cNvSpPr>
          <p:nvPr/>
        </p:nvSpPr>
        <p:spPr bwMode="auto">
          <a:xfrm flipV="1">
            <a:off x="8966200" y="1752600"/>
            <a:ext cx="0" cy="3695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Line 39"/>
          <p:cNvSpPr>
            <a:spLocks noChangeShapeType="1"/>
          </p:cNvSpPr>
          <p:nvPr/>
        </p:nvSpPr>
        <p:spPr bwMode="auto">
          <a:xfrm flipV="1">
            <a:off x="7594600" y="1739900"/>
            <a:ext cx="0" cy="370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51" name="Group 42"/>
          <p:cNvGrpSpPr>
            <a:grpSpLocks/>
          </p:cNvGrpSpPr>
          <p:nvPr/>
        </p:nvGrpSpPr>
        <p:grpSpPr bwMode="auto">
          <a:xfrm>
            <a:off x="6362700" y="4940300"/>
            <a:ext cx="1830388" cy="738188"/>
            <a:chOff x="4008" y="3112"/>
            <a:chExt cx="1153" cy="465"/>
          </a:xfrm>
        </p:grpSpPr>
        <p:sp>
          <p:nvSpPr>
            <p:cNvPr id="5152" name="Arc 30"/>
            <p:cNvSpPr>
              <a:spLocks/>
            </p:cNvSpPr>
            <p:nvPr/>
          </p:nvSpPr>
          <p:spPr bwMode="auto">
            <a:xfrm rot="10800000">
              <a:off x="4008" y="3169"/>
              <a:ext cx="585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Arc 31"/>
            <p:cNvSpPr>
              <a:spLocks/>
            </p:cNvSpPr>
            <p:nvPr/>
          </p:nvSpPr>
          <p:spPr bwMode="auto">
            <a:xfrm rot="10800000">
              <a:off x="4576" y="3169"/>
              <a:ext cx="585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Line 41"/>
            <p:cNvSpPr>
              <a:spLocks noChangeShapeType="1"/>
            </p:cNvSpPr>
            <p:nvPr/>
          </p:nvSpPr>
          <p:spPr bwMode="auto">
            <a:xfrm flipV="1">
              <a:off x="5152" y="3112"/>
              <a:ext cx="0" cy="11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Address Space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7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Program Relocation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Program issues virtual addresses</a:t>
            </a:r>
          </a:p>
          <a:p>
            <a:r>
              <a:rPr lang="en-US">
                <a:latin typeface="Arial" charset="0"/>
              </a:rPr>
              <a:t>Machine has physical addresses.</a:t>
            </a:r>
          </a:p>
          <a:p>
            <a:r>
              <a:rPr lang="en-US">
                <a:latin typeface="Arial" charset="0"/>
              </a:rPr>
              <a:t>If virtual == physical, then how can we have multiple programs resident concurrently?</a:t>
            </a:r>
          </a:p>
          <a:p>
            <a:r>
              <a:rPr lang="en-US">
                <a:latin typeface="Arial" charset="0"/>
              </a:rPr>
              <a:t>Instead, relocate virtual addresses to physical at run time.</a:t>
            </a:r>
          </a:p>
          <a:p>
            <a:pPr lvl="1"/>
            <a:r>
              <a:rPr lang="en-US">
                <a:latin typeface="Arial" charset="0"/>
              </a:rPr>
              <a:t>While we are relocating, also bounds check addresses for safety.</a:t>
            </a:r>
          </a:p>
          <a:p>
            <a:r>
              <a:rPr lang="en-US">
                <a:latin typeface="Arial" charset="0"/>
              </a:rPr>
              <a:t>I can relocate that program (safely) in two registers…</a:t>
            </a:r>
          </a:p>
        </p:txBody>
      </p:sp>
    </p:spTree>
    <p:extLst>
      <p:ext uri="{BB962C8B-B14F-4D97-AF65-F5344CB8AC3E}">
        <p14:creationId xmlns:p14="http://schemas.microsoft.com/office/powerpoint/2010/main" val="181446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ChangeArrowheads="1"/>
          </p:cNvSpPr>
          <p:nvPr/>
        </p:nvSpPr>
        <p:spPr bwMode="auto">
          <a:xfrm>
            <a:off x="7637463" y="1354138"/>
            <a:ext cx="1252537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32700" y="2581275"/>
            <a:ext cx="1257300" cy="1524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7632700" y="1362075"/>
            <a:ext cx="1257300" cy="4864100"/>
            <a:chOff x="4808" y="858"/>
            <a:chExt cx="792" cy="3064"/>
          </a:xfrm>
        </p:grpSpPr>
        <p:sp>
          <p:nvSpPr>
            <p:cNvPr id="7209" name="Rectangle 6"/>
            <p:cNvSpPr>
              <a:spLocks noChangeArrowheads="1"/>
            </p:cNvSpPr>
            <p:nvPr/>
          </p:nvSpPr>
          <p:spPr bwMode="auto">
            <a:xfrm>
              <a:off x="4808" y="373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Rectangle 7"/>
            <p:cNvSpPr>
              <a:spLocks noChangeArrowheads="1"/>
            </p:cNvSpPr>
            <p:nvPr/>
          </p:nvSpPr>
          <p:spPr bwMode="auto">
            <a:xfrm>
              <a:off x="4808" y="354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Rectangle 8"/>
            <p:cNvSpPr>
              <a:spLocks noChangeArrowheads="1"/>
            </p:cNvSpPr>
            <p:nvPr/>
          </p:nvSpPr>
          <p:spPr bwMode="auto">
            <a:xfrm>
              <a:off x="4808" y="335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Rectangle 9"/>
            <p:cNvSpPr>
              <a:spLocks noChangeArrowheads="1"/>
            </p:cNvSpPr>
            <p:nvPr/>
          </p:nvSpPr>
          <p:spPr bwMode="auto">
            <a:xfrm>
              <a:off x="4808" y="316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Rectangle 10"/>
            <p:cNvSpPr>
              <a:spLocks noChangeArrowheads="1"/>
            </p:cNvSpPr>
            <p:nvPr/>
          </p:nvSpPr>
          <p:spPr bwMode="auto">
            <a:xfrm>
              <a:off x="4808" y="297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Rectangle 11"/>
            <p:cNvSpPr>
              <a:spLocks noChangeArrowheads="1"/>
            </p:cNvSpPr>
            <p:nvPr/>
          </p:nvSpPr>
          <p:spPr bwMode="auto">
            <a:xfrm>
              <a:off x="4808" y="277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Rectangle 12"/>
            <p:cNvSpPr>
              <a:spLocks noChangeArrowheads="1"/>
            </p:cNvSpPr>
            <p:nvPr/>
          </p:nvSpPr>
          <p:spPr bwMode="auto">
            <a:xfrm>
              <a:off x="4808" y="258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Rectangle 13"/>
            <p:cNvSpPr>
              <a:spLocks noChangeArrowheads="1"/>
            </p:cNvSpPr>
            <p:nvPr/>
          </p:nvSpPr>
          <p:spPr bwMode="auto">
            <a:xfrm>
              <a:off x="4808" y="239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Rectangle 14"/>
            <p:cNvSpPr>
              <a:spLocks noChangeArrowheads="1"/>
            </p:cNvSpPr>
            <p:nvPr/>
          </p:nvSpPr>
          <p:spPr bwMode="auto">
            <a:xfrm>
              <a:off x="4808" y="220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15"/>
            <p:cNvSpPr>
              <a:spLocks noChangeArrowheads="1"/>
            </p:cNvSpPr>
            <p:nvPr/>
          </p:nvSpPr>
          <p:spPr bwMode="auto">
            <a:xfrm>
              <a:off x="4808" y="201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Rectangle 16"/>
            <p:cNvSpPr>
              <a:spLocks noChangeArrowheads="1"/>
            </p:cNvSpPr>
            <p:nvPr/>
          </p:nvSpPr>
          <p:spPr bwMode="auto">
            <a:xfrm>
              <a:off x="4808" y="181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Rectangle 17"/>
            <p:cNvSpPr>
              <a:spLocks noChangeArrowheads="1"/>
            </p:cNvSpPr>
            <p:nvPr/>
          </p:nvSpPr>
          <p:spPr bwMode="auto">
            <a:xfrm>
              <a:off x="4808" y="162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Rectangle 18"/>
            <p:cNvSpPr>
              <a:spLocks noChangeArrowheads="1"/>
            </p:cNvSpPr>
            <p:nvPr/>
          </p:nvSpPr>
          <p:spPr bwMode="auto">
            <a:xfrm>
              <a:off x="4808" y="143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Rectangle 19"/>
            <p:cNvSpPr>
              <a:spLocks noChangeArrowheads="1"/>
            </p:cNvSpPr>
            <p:nvPr/>
          </p:nvSpPr>
          <p:spPr bwMode="auto">
            <a:xfrm>
              <a:off x="4808" y="124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Rectangle 20"/>
            <p:cNvSpPr>
              <a:spLocks noChangeArrowheads="1"/>
            </p:cNvSpPr>
            <p:nvPr/>
          </p:nvSpPr>
          <p:spPr bwMode="auto">
            <a:xfrm>
              <a:off x="4808" y="105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Rectangle 21"/>
            <p:cNvSpPr>
              <a:spLocks noChangeArrowheads="1"/>
            </p:cNvSpPr>
            <p:nvPr/>
          </p:nvSpPr>
          <p:spPr bwMode="auto">
            <a:xfrm>
              <a:off x="4808" y="85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4" name="Rectangle 22"/>
          <p:cNvSpPr>
            <a:spLocks noChangeArrowheads="1"/>
          </p:cNvSpPr>
          <p:nvPr/>
        </p:nvSpPr>
        <p:spPr bwMode="auto">
          <a:xfrm>
            <a:off x="72310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7175" name="Rectangle 23"/>
          <p:cNvSpPr>
            <a:spLocks noChangeArrowheads="1"/>
          </p:cNvSpPr>
          <p:nvPr/>
        </p:nvSpPr>
        <p:spPr bwMode="auto">
          <a:xfrm>
            <a:off x="6562725" y="1201738"/>
            <a:ext cx="1095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  <a:r>
              <a:rPr lang="en-US" baseline="-25000">
                <a:latin typeface="Courier" charset="0"/>
              </a:rPr>
              <a:t>sys</a:t>
            </a:r>
            <a:endParaRPr lang="en-US">
              <a:latin typeface="Courier" charset="0"/>
            </a:endParaRPr>
          </a:p>
        </p:txBody>
      </p:sp>
      <p:sp>
        <p:nvSpPr>
          <p:cNvPr id="7176" name="Rectangle 24"/>
          <p:cNvSpPr>
            <a:spLocks noChangeArrowheads="1"/>
          </p:cNvSpPr>
          <p:nvPr/>
        </p:nvSpPr>
        <p:spPr bwMode="auto">
          <a:xfrm>
            <a:off x="7532688" y="24749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7177" name="Line 25"/>
          <p:cNvSpPr>
            <a:spLocks noChangeShapeType="1"/>
          </p:cNvSpPr>
          <p:nvPr/>
        </p:nvSpPr>
        <p:spPr bwMode="auto">
          <a:xfrm>
            <a:off x="7404100" y="53244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26"/>
          <p:cNvSpPr>
            <a:spLocks noChangeShapeType="1"/>
          </p:cNvSpPr>
          <p:nvPr/>
        </p:nvSpPr>
        <p:spPr bwMode="auto">
          <a:xfrm>
            <a:off x="74041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27"/>
          <p:cNvSpPr>
            <a:spLocks noChangeShapeType="1"/>
          </p:cNvSpPr>
          <p:nvPr/>
        </p:nvSpPr>
        <p:spPr bwMode="auto">
          <a:xfrm>
            <a:off x="74041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68" name="Rectangle 28"/>
          <p:cNvSpPr>
            <a:spLocks noChangeArrowheads="1"/>
          </p:cNvSpPr>
          <p:nvPr/>
        </p:nvSpPr>
        <p:spPr bwMode="auto">
          <a:xfrm>
            <a:off x="708025" y="4546600"/>
            <a:ext cx="1231900" cy="18796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</a:pPr>
            <a:endParaRPr lang="en-US" sz="800" dirty="0"/>
          </a:p>
          <a:p>
            <a:pPr algn="ctr">
              <a:lnSpc>
                <a:spcPct val="80000"/>
              </a:lnSpc>
            </a:pPr>
            <a:r>
              <a:rPr lang="en-US" dirty="0"/>
              <a:t>Program</a:t>
            </a:r>
          </a:p>
          <a:p>
            <a:pPr algn="ctr">
              <a:lnSpc>
                <a:spcPct val="80000"/>
              </a:lnSpc>
            </a:pPr>
            <a:r>
              <a:rPr lang="en-US" i="1" dirty="0"/>
              <a:t>P</a:t>
            </a:r>
            <a:r>
              <a:rPr lang="ja-JP" altLang="en-US" i="1" dirty="0"/>
              <a:t>’</a:t>
            </a:r>
            <a:r>
              <a:rPr lang="en-US" i="1" dirty="0"/>
              <a:t>s</a:t>
            </a:r>
            <a:endParaRPr lang="en-US" dirty="0"/>
          </a:p>
          <a:p>
            <a:pPr algn="ctr">
              <a:lnSpc>
                <a:spcPct val="80000"/>
              </a:lnSpc>
            </a:pPr>
            <a:r>
              <a:rPr lang="en-US" i="1" dirty="0"/>
              <a:t>logical</a:t>
            </a:r>
            <a:br>
              <a:rPr lang="en-US" i="1" dirty="0"/>
            </a:br>
            <a:r>
              <a:rPr lang="en-US" i="1" dirty="0"/>
              <a:t>address</a:t>
            </a:r>
            <a:br>
              <a:rPr lang="en-US" i="1" dirty="0"/>
            </a:br>
            <a:r>
              <a:rPr lang="en-US" i="1" dirty="0"/>
              <a:t>space</a:t>
            </a:r>
          </a:p>
        </p:txBody>
      </p:sp>
      <p:sp>
        <p:nvSpPr>
          <p:cNvPr id="7181" name="Rectangle 29"/>
          <p:cNvSpPr>
            <a:spLocks noChangeArrowheads="1"/>
          </p:cNvSpPr>
          <p:nvPr/>
        </p:nvSpPr>
        <p:spPr bwMode="auto">
          <a:xfrm>
            <a:off x="382588" y="6218238"/>
            <a:ext cx="2952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7182" name="Rectangle 30"/>
          <p:cNvSpPr>
            <a:spLocks noChangeArrowheads="1"/>
          </p:cNvSpPr>
          <p:nvPr/>
        </p:nvSpPr>
        <p:spPr bwMode="auto">
          <a:xfrm>
            <a:off x="1588" y="4376738"/>
            <a:ext cx="95885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MAX</a:t>
            </a:r>
            <a:r>
              <a:rPr lang="en-US" sz="1800" b="1" baseline="-25000">
                <a:solidFill>
                  <a:schemeClr val="folHlink"/>
                </a:solidFill>
                <a:latin typeface="Courier" charset="0"/>
              </a:rPr>
              <a:t>prog</a:t>
            </a:r>
            <a:endParaRPr lang="en-US" sz="1800" b="1">
              <a:solidFill>
                <a:schemeClr val="folHlink"/>
              </a:solidFill>
              <a:latin typeface="Courier" charset="0"/>
            </a:endParaRPr>
          </a:p>
        </p:txBody>
      </p:sp>
      <p:sp>
        <p:nvSpPr>
          <p:cNvPr id="7183" name="Rectangle 31"/>
          <p:cNvSpPr>
            <a:spLocks noChangeArrowheads="1"/>
          </p:cNvSpPr>
          <p:nvPr/>
        </p:nvSpPr>
        <p:spPr bwMode="auto">
          <a:xfrm>
            <a:off x="6735763" y="37290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1000</a:t>
            </a:r>
          </a:p>
        </p:txBody>
      </p:sp>
      <p:sp>
        <p:nvSpPr>
          <p:cNvPr id="7184" name="Rectangle 32"/>
          <p:cNvSpPr>
            <a:spLocks noChangeArrowheads="1"/>
          </p:cNvSpPr>
          <p:nvPr/>
        </p:nvSpPr>
        <p:spPr bwMode="auto">
          <a:xfrm>
            <a:off x="6735763" y="24971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1500</a:t>
            </a:r>
          </a:p>
        </p:txBody>
      </p:sp>
      <p:sp>
        <p:nvSpPr>
          <p:cNvPr id="394273" name="Oval 33"/>
          <p:cNvSpPr>
            <a:spLocks noChangeArrowheads="1"/>
          </p:cNvSpPr>
          <p:nvPr/>
        </p:nvSpPr>
        <p:spPr bwMode="auto">
          <a:xfrm>
            <a:off x="838200" y="2616200"/>
            <a:ext cx="939800" cy="901700"/>
          </a:xfrm>
          <a:prstGeom prst="ellipse">
            <a:avLst/>
          </a:prstGeom>
          <a:solidFill>
            <a:srgbClr val="FFFFCC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+mn-ea"/>
              </a:rPr>
              <a:t>CPU</a:t>
            </a:r>
          </a:p>
        </p:txBody>
      </p:sp>
      <p:sp>
        <p:nvSpPr>
          <p:cNvPr id="394274" name="Line 34"/>
          <p:cNvSpPr>
            <a:spLocks noChangeShapeType="1"/>
          </p:cNvSpPr>
          <p:nvPr/>
        </p:nvSpPr>
        <p:spPr bwMode="auto">
          <a:xfrm>
            <a:off x="5010150" y="3346450"/>
            <a:ext cx="0" cy="6032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75" name="Oval 35"/>
          <p:cNvSpPr>
            <a:spLocks noChangeArrowheads="1"/>
          </p:cNvSpPr>
          <p:nvPr/>
        </p:nvSpPr>
        <p:spPr bwMode="auto">
          <a:xfrm>
            <a:off x="4768850" y="28321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800" b="1">
                <a:latin typeface="Times"/>
                <a:ea typeface="+mn-ea"/>
              </a:rPr>
              <a:t>+</a:t>
            </a: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4344988" y="3975100"/>
            <a:ext cx="1317625" cy="1243013"/>
            <a:chOff x="2737" y="2504"/>
            <a:chExt cx="830" cy="783"/>
          </a:xfrm>
        </p:grpSpPr>
        <p:sp>
          <p:nvSpPr>
            <p:cNvPr id="394276" name="Rectangle 36"/>
            <p:cNvSpPr>
              <a:spLocks noChangeArrowheads="1"/>
            </p:cNvSpPr>
            <p:nvPr/>
          </p:nvSpPr>
          <p:spPr bwMode="auto">
            <a:xfrm>
              <a:off x="2900" y="2504"/>
              <a:ext cx="504" cy="232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B50069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1000</a:t>
              </a:r>
            </a:p>
          </p:txBody>
        </p:sp>
        <p:sp>
          <p:nvSpPr>
            <p:cNvPr id="7208" name="Rectangle 37"/>
            <p:cNvSpPr>
              <a:spLocks noChangeArrowheads="1"/>
            </p:cNvSpPr>
            <p:nvPr/>
          </p:nvSpPr>
          <p:spPr bwMode="auto">
            <a:xfrm>
              <a:off x="2737" y="2863"/>
              <a:ext cx="830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Base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Register</a:t>
              </a:r>
            </a:p>
          </p:txBody>
        </p:sp>
      </p:grpSp>
      <p:sp>
        <p:nvSpPr>
          <p:cNvPr id="394278" name="Line 38"/>
          <p:cNvSpPr>
            <a:spLocks noChangeShapeType="1"/>
          </p:cNvSpPr>
          <p:nvPr/>
        </p:nvSpPr>
        <p:spPr bwMode="auto">
          <a:xfrm flipH="1">
            <a:off x="5270500" y="3086100"/>
            <a:ext cx="22733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0" name="Line 40"/>
          <p:cNvSpPr>
            <a:spLocks noChangeShapeType="1"/>
          </p:cNvSpPr>
          <p:nvPr/>
        </p:nvSpPr>
        <p:spPr bwMode="auto">
          <a:xfrm flipH="1">
            <a:off x="1790700" y="3086100"/>
            <a:ext cx="1600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1" name="Rectangle 41"/>
          <p:cNvSpPr>
            <a:spLocks noChangeArrowheads="1"/>
          </p:cNvSpPr>
          <p:nvPr/>
        </p:nvSpPr>
        <p:spPr bwMode="auto">
          <a:xfrm>
            <a:off x="1803400" y="23447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Logical</a:t>
            </a:r>
          </a:p>
          <a:p>
            <a:pPr algn="ctr"/>
            <a:r>
              <a:rPr lang="en-US" sz="2000">
                <a:latin typeface="Arial" charset="0"/>
              </a:rPr>
              <a:t>Addresses</a:t>
            </a:r>
          </a:p>
        </p:txBody>
      </p:sp>
      <p:sp>
        <p:nvSpPr>
          <p:cNvPr id="394282" name="Line 42"/>
          <p:cNvSpPr>
            <a:spLocks noChangeShapeType="1"/>
          </p:cNvSpPr>
          <p:nvPr/>
        </p:nvSpPr>
        <p:spPr bwMode="auto">
          <a:xfrm>
            <a:off x="3633788" y="3346450"/>
            <a:ext cx="0" cy="6032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3" name="Oval 43"/>
          <p:cNvSpPr>
            <a:spLocks noChangeArrowheads="1"/>
          </p:cNvSpPr>
          <p:nvPr/>
        </p:nvSpPr>
        <p:spPr bwMode="auto">
          <a:xfrm>
            <a:off x="3405188" y="28321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/>
            <a:r>
              <a:rPr lang="en-US" sz="2800" b="1"/>
              <a:t>≤</a:t>
            </a: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2981325" y="3975100"/>
            <a:ext cx="1317625" cy="1243013"/>
            <a:chOff x="1878" y="2504"/>
            <a:chExt cx="830" cy="783"/>
          </a:xfrm>
        </p:grpSpPr>
        <p:sp>
          <p:nvSpPr>
            <p:cNvPr id="394284" name="Rectangle 44"/>
            <p:cNvSpPr>
              <a:spLocks noChangeArrowheads="1"/>
            </p:cNvSpPr>
            <p:nvPr/>
          </p:nvSpPr>
          <p:spPr bwMode="auto">
            <a:xfrm>
              <a:off x="2041" y="2504"/>
              <a:ext cx="504" cy="232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B50069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500</a:t>
              </a:r>
            </a:p>
          </p:txBody>
        </p:sp>
        <p:sp>
          <p:nvSpPr>
            <p:cNvPr id="7206" name="Rectangle 45"/>
            <p:cNvSpPr>
              <a:spLocks noChangeArrowheads="1"/>
            </p:cNvSpPr>
            <p:nvPr/>
          </p:nvSpPr>
          <p:spPr bwMode="auto">
            <a:xfrm>
              <a:off x="1878" y="2863"/>
              <a:ext cx="830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Limit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Register</a:t>
              </a:r>
            </a:p>
          </p:txBody>
        </p:sp>
      </p:grpSp>
      <p:sp>
        <p:nvSpPr>
          <p:cNvPr id="394286" name="Line 46"/>
          <p:cNvSpPr>
            <a:spLocks noChangeShapeType="1"/>
          </p:cNvSpPr>
          <p:nvPr/>
        </p:nvSpPr>
        <p:spPr bwMode="auto">
          <a:xfrm>
            <a:off x="3651250" y="2266950"/>
            <a:ext cx="0" cy="5524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7" name="Rectangle 47"/>
          <p:cNvSpPr>
            <a:spLocks noChangeArrowheads="1"/>
          </p:cNvSpPr>
          <p:nvPr/>
        </p:nvSpPr>
        <p:spPr bwMode="auto">
          <a:xfrm>
            <a:off x="2881313" y="1508125"/>
            <a:ext cx="15525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b="1">
                <a:solidFill>
                  <a:srgbClr val="B50069"/>
                </a:solidFill>
                <a:latin typeface="Courier" charset="0"/>
              </a:rPr>
              <a:t>MEMORY</a:t>
            </a:r>
          </a:p>
          <a:p>
            <a:pPr algn="ctr"/>
            <a:r>
              <a:rPr lang="en-US" sz="2000" b="1">
                <a:solidFill>
                  <a:srgbClr val="B50069"/>
                </a:solidFill>
                <a:latin typeface="Courier" charset="0"/>
              </a:rPr>
              <a:t>EXCEPTION</a:t>
            </a:r>
          </a:p>
        </p:txBody>
      </p:sp>
      <p:sp>
        <p:nvSpPr>
          <p:cNvPr id="7197" name="AutoShape 48"/>
          <p:cNvSpPr>
            <a:spLocks noChangeArrowheads="1"/>
          </p:cNvSpPr>
          <p:nvPr/>
        </p:nvSpPr>
        <p:spPr bwMode="auto">
          <a:xfrm rot="-5400000">
            <a:off x="854075" y="3714750"/>
            <a:ext cx="927100" cy="711200"/>
          </a:xfrm>
          <a:prstGeom prst="rightArrow">
            <a:avLst>
              <a:gd name="adj1" fmla="val 75000"/>
              <a:gd name="adj2" fmla="val 65185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9" name="Rectangle 49"/>
          <p:cNvSpPr>
            <a:spLocks noChangeArrowheads="1"/>
          </p:cNvSpPr>
          <p:nvPr/>
        </p:nvSpPr>
        <p:spPr bwMode="auto">
          <a:xfrm>
            <a:off x="5257800" y="23447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Physical</a:t>
            </a:r>
          </a:p>
          <a:p>
            <a:pPr algn="ctr"/>
            <a:r>
              <a:rPr lang="en-US" sz="2000">
                <a:latin typeface="Arial" charset="0"/>
              </a:rPr>
              <a:t>Addresses</a:t>
            </a:r>
          </a:p>
        </p:txBody>
      </p:sp>
      <p:sp>
        <p:nvSpPr>
          <p:cNvPr id="394290" name="Rectangle 50"/>
          <p:cNvSpPr>
            <a:spLocks noChangeArrowheads="1"/>
          </p:cNvSpPr>
          <p:nvPr/>
        </p:nvSpPr>
        <p:spPr bwMode="auto">
          <a:xfrm>
            <a:off x="3852863" y="3022600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rgbClr val="B50069"/>
                </a:solidFill>
                <a:latin typeface="Arial" charset="0"/>
              </a:rPr>
              <a:t>yes</a:t>
            </a:r>
          </a:p>
        </p:txBody>
      </p:sp>
      <p:sp>
        <p:nvSpPr>
          <p:cNvPr id="394291" name="Rectangle 51"/>
          <p:cNvSpPr>
            <a:spLocks noChangeArrowheads="1"/>
          </p:cNvSpPr>
          <p:nvPr/>
        </p:nvSpPr>
        <p:spPr bwMode="auto">
          <a:xfrm>
            <a:off x="3611563" y="2438400"/>
            <a:ext cx="49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rgbClr val="B50069"/>
                </a:solidFill>
                <a:latin typeface="Arial" charset="0"/>
              </a:rPr>
              <a:t>no</a:t>
            </a:r>
          </a:p>
        </p:txBody>
      </p:sp>
      <p:sp>
        <p:nvSpPr>
          <p:cNvPr id="7201" name="Text Box 52"/>
          <p:cNvSpPr txBox="1">
            <a:spLocks noChangeArrowheads="1"/>
          </p:cNvSpPr>
          <p:nvPr/>
        </p:nvSpPr>
        <p:spPr bwMode="auto">
          <a:xfrm>
            <a:off x="515938" y="4002088"/>
            <a:ext cx="162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Instructions</a:t>
            </a:r>
          </a:p>
        </p:txBody>
      </p:sp>
      <p:sp>
        <p:nvSpPr>
          <p:cNvPr id="7202" name="Rectangle 53"/>
          <p:cNvSpPr>
            <a:spLocks noChangeArrowheads="1"/>
          </p:cNvSpPr>
          <p:nvPr/>
        </p:nvSpPr>
        <p:spPr bwMode="auto">
          <a:xfrm>
            <a:off x="7532688" y="28178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7203" name="Rectangle 54"/>
          <p:cNvSpPr>
            <a:spLocks noChangeArrowheads="1"/>
          </p:cNvSpPr>
          <p:nvPr/>
        </p:nvSpPr>
        <p:spPr bwMode="auto">
          <a:xfrm>
            <a:off x="7532688" y="3160713"/>
            <a:ext cx="1465262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physical</a:t>
            </a:r>
            <a:br>
              <a:rPr lang="en-US" i="1">
                <a:solidFill>
                  <a:schemeClr val="hlink"/>
                </a:solidFill>
              </a:rPr>
            </a:br>
            <a:r>
              <a:rPr lang="en-US" i="1">
                <a:solidFill>
                  <a:schemeClr val="hlink"/>
                </a:solidFill>
              </a:rPr>
              <a:t>address</a:t>
            </a:r>
            <a:br>
              <a:rPr lang="en-US" i="1">
                <a:solidFill>
                  <a:schemeClr val="hlink"/>
                </a:solidFill>
              </a:rPr>
            </a:br>
            <a:r>
              <a:rPr lang="en-US" i="1">
                <a:solidFill>
                  <a:schemeClr val="hlink"/>
                </a:solidFill>
              </a:rPr>
              <a:t>space</a:t>
            </a:r>
          </a:p>
        </p:txBody>
      </p:sp>
      <p:sp>
        <p:nvSpPr>
          <p:cNvPr id="394279" name="Line 39"/>
          <p:cNvSpPr>
            <a:spLocks noChangeShapeType="1"/>
          </p:cNvSpPr>
          <p:nvPr/>
        </p:nvSpPr>
        <p:spPr bwMode="auto">
          <a:xfrm flipH="1">
            <a:off x="3886200" y="3086100"/>
            <a:ext cx="863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register translation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41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9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9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9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9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9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9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39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74" grpId="0" animBg="1"/>
      <p:bldP spid="394275" grpId="0" animBg="1" autoUpdateAnimBg="0"/>
      <p:bldP spid="394278" grpId="0" animBg="1"/>
      <p:bldP spid="394280" grpId="0" animBg="1"/>
      <p:bldP spid="394281" grpId="0" autoUpdateAnimBg="0"/>
      <p:bldP spid="394282" grpId="0" animBg="1"/>
      <p:bldP spid="394283" grpId="0" animBg="1" autoUpdateAnimBg="0"/>
      <p:bldP spid="394286" grpId="0" animBg="1"/>
      <p:bldP spid="394287" grpId="0" autoUpdateAnimBg="0"/>
      <p:bldP spid="394289" grpId="0" autoUpdateAnimBg="0"/>
      <p:bldP spid="394290" grpId="0" autoUpdateAnimBg="0"/>
      <p:bldP spid="394291" grpId="0" autoUpdateAnimBg="0"/>
      <p:bldP spid="3942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With base and bounds registers, the OS needs a hole in physical memory at least as big as the process.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00804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ChangeArrowheads="1"/>
          </p:cNvSpPr>
          <p:nvPr/>
        </p:nvSpPr>
        <p:spPr bwMode="auto">
          <a:xfrm>
            <a:off x="7315200" y="1354138"/>
            <a:ext cx="1252538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315200" y="5715000"/>
            <a:ext cx="1257300" cy="5111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5200650" cy="353695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External fragmentation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Unused memory between units of allocation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latin typeface="Arial" charset="0"/>
              </a:rPr>
              <a:t>E.g</a:t>
            </a:r>
            <a:r>
              <a:rPr lang="en-US" sz="1800" dirty="0">
                <a:latin typeface="Arial" charset="0"/>
              </a:rPr>
              <a:t>, two fixed tables for 2, but a party of 4</a:t>
            </a:r>
          </a:p>
          <a:p>
            <a:pPr lvl="1">
              <a:lnSpc>
                <a:spcPct val="8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Internal fragmentation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Unused memory within </a:t>
            </a:r>
            <a:r>
              <a:rPr lang="en-US" sz="1800" dirty="0" smtClean="0">
                <a:latin typeface="Arial" charset="0"/>
              </a:rPr>
              <a:t/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a </a:t>
            </a:r>
            <a:r>
              <a:rPr lang="en-US" sz="1800" dirty="0">
                <a:latin typeface="Arial" charset="0"/>
              </a:rPr>
              <a:t>unit of allocation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E.g., a party of 3 at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dirty="0" smtClean="0">
                <a:latin typeface="Arial" charset="0"/>
              </a:rPr>
              <a:t>     a </a:t>
            </a:r>
            <a:r>
              <a:rPr lang="en-US" sz="1800" dirty="0">
                <a:latin typeface="Arial" charset="0"/>
              </a:rPr>
              <a:t>table for 4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302500" y="2755900"/>
            <a:ext cx="1257300" cy="1349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7302500" y="1362075"/>
            <a:ext cx="1257300" cy="4864100"/>
            <a:chOff x="4600" y="858"/>
            <a:chExt cx="792" cy="3064"/>
          </a:xfrm>
        </p:grpSpPr>
        <p:sp>
          <p:nvSpPr>
            <p:cNvPr id="9241" name="Rectangle 8"/>
            <p:cNvSpPr>
              <a:spLocks noChangeArrowheads="1"/>
            </p:cNvSpPr>
            <p:nvPr/>
          </p:nvSpPr>
          <p:spPr bwMode="auto">
            <a:xfrm>
              <a:off x="4600" y="373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9"/>
            <p:cNvSpPr>
              <a:spLocks noChangeArrowheads="1"/>
            </p:cNvSpPr>
            <p:nvPr/>
          </p:nvSpPr>
          <p:spPr bwMode="auto">
            <a:xfrm>
              <a:off x="4600" y="354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Rectangle 10"/>
            <p:cNvSpPr>
              <a:spLocks noChangeArrowheads="1"/>
            </p:cNvSpPr>
            <p:nvPr/>
          </p:nvSpPr>
          <p:spPr bwMode="auto">
            <a:xfrm>
              <a:off x="4600" y="335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Rectangle 11"/>
            <p:cNvSpPr>
              <a:spLocks noChangeArrowheads="1"/>
            </p:cNvSpPr>
            <p:nvPr/>
          </p:nvSpPr>
          <p:spPr bwMode="auto">
            <a:xfrm>
              <a:off x="4600" y="316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Rectangle 12"/>
            <p:cNvSpPr>
              <a:spLocks noChangeArrowheads="1"/>
            </p:cNvSpPr>
            <p:nvPr/>
          </p:nvSpPr>
          <p:spPr bwMode="auto">
            <a:xfrm>
              <a:off x="4600" y="297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Rectangle 13"/>
            <p:cNvSpPr>
              <a:spLocks noChangeArrowheads="1"/>
            </p:cNvSpPr>
            <p:nvPr/>
          </p:nvSpPr>
          <p:spPr bwMode="auto">
            <a:xfrm>
              <a:off x="4600" y="277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14"/>
            <p:cNvSpPr>
              <a:spLocks noChangeArrowheads="1"/>
            </p:cNvSpPr>
            <p:nvPr/>
          </p:nvSpPr>
          <p:spPr bwMode="auto">
            <a:xfrm>
              <a:off x="4600" y="258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Rectangle 15"/>
            <p:cNvSpPr>
              <a:spLocks noChangeArrowheads="1"/>
            </p:cNvSpPr>
            <p:nvPr/>
          </p:nvSpPr>
          <p:spPr bwMode="auto">
            <a:xfrm>
              <a:off x="4600" y="239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Rectangle 16"/>
            <p:cNvSpPr>
              <a:spLocks noChangeArrowheads="1"/>
            </p:cNvSpPr>
            <p:nvPr/>
          </p:nvSpPr>
          <p:spPr bwMode="auto">
            <a:xfrm>
              <a:off x="4600" y="220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Rectangle 17"/>
            <p:cNvSpPr>
              <a:spLocks noChangeArrowheads="1"/>
            </p:cNvSpPr>
            <p:nvPr/>
          </p:nvSpPr>
          <p:spPr bwMode="auto">
            <a:xfrm>
              <a:off x="4600" y="201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Rectangle 18"/>
            <p:cNvSpPr>
              <a:spLocks noChangeArrowheads="1"/>
            </p:cNvSpPr>
            <p:nvPr/>
          </p:nvSpPr>
          <p:spPr bwMode="auto">
            <a:xfrm>
              <a:off x="4600" y="181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Rectangle 19"/>
            <p:cNvSpPr>
              <a:spLocks noChangeArrowheads="1"/>
            </p:cNvSpPr>
            <p:nvPr/>
          </p:nvSpPr>
          <p:spPr bwMode="auto">
            <a:xfrm>
              <a:off x="4600" y="162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Rectangle 20"/>
            <p:cNvSpPr>
              <a:spLocks noChangeArrowheads="1"/>
            </p:cNvSpPr>
            <p:nvPr/>
          </p:nvSpPr>
          <p:spPr bwMode="auto">
            <a:xfrm>
              <a:off x="4600" y="143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Rectangle 21"/>
            <p:cNvSpPr>
              <a:spLocks noChangeArrowheads="1"/>
            </p:cNvSpPr>
            <p:nvPr/>
          </p:nvSpPr>
          <p:spPr bwMode="auto">
            <a:xfrm>
              <a:off x="4600" y="124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Rectangle 22"/>
            <p:cNvSpPr>
              <a:spLocks noChangeArrowheads="1"/>
            </p:cNvSpPr>
            <p:nvPr/>
          </p:nvSpPr>
          <p:spPr bwMode="auto">
            <a:xfrm>
              <a:off x="4600" y="105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Rectangle 23"/>
            <p:cNvSpPr>
              <a:spLocks noChangeArrowheads="1"/>
            </p:cNvSpPr>
            <p:nvPr/>
          </p:nvSpPr>
          <p:spPr bwMode="auto">
            <a:xfrm>
              <a:off x="4600" y="85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4" name="Rectangle 24"/>
          <p:cNvSpPr>
            <a:spLocks noChangeArrowheads="1"/>
          </p:cNvSpPr>
          <p:nvPr/>
        </p:nvSpPr>
        <p:spPr bwMode="auto">
          <a:xfrm>
            <a:off x="69262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9225" name="Rectangle 25"/>
          <p:cNvSpPr>
            <a:spLocks noChangeArrowheads="1"/>
          </p:cNvSpPr>
          <p:nvPr/>
        </p:nvSpPr>
        <p:spPr bwMode="auto">
          <a:xfrm>
            <a:off x="6529388" y="1201738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</a:p>
        </p:txBody>
      </p:sp>
      <p:sp>
        <p:nvSpPr>
          <p:cNvPr id="9226" name="Line 26"/>
          <p:cNvSpPr>
            <a:spLocks noChangeShapeType="1"/>
          </p:cNvSpPr>
          <p:nvPr/>
        </p:nvSpPr>
        <p:spPr bwMode="auto">
          <a:xfrm>
            <a:off x="7073900" y="53244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27"/>
          <p:cNvSpPr>
            <a:spLocks noChangeShapeType="1"/>
          </p:cNvSpPr>
          <p:nvPr/>
        </p:nvSpPr>
        <p:spPr bwMode="auto">
          <a:xfrm>
            <a:off x="70739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28"/>
          <p:cNvSpPr>
            <a:spLocks noChangeShapeType="1"/>
          </p:cNvSpPr>
          <p:nvPr/>
        </p:nvSpPr>
        <p:spPr bwMode="auto">
          <a:xfrm>
            <a:off x="70739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36"/>
          <p:cNvSpPr>
            <a:spLocks noChangeArrowheads="1"/>
          </p:cNvSpPr>
          <p:nvPr/>
        </p:nvSpPr>
        <p:spPr bwMode="auto">
          <a:xfrm>
            <a:off x="7196138" y="5624513"/>
            <a:ext cx="14652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R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r>
              <a:rPr lang="en-US">
                <a:solidFill>
                  <a:schemeClr val="hlink"/>
                </a:solidFill>
              </a:rPr>
              <a:t>  PAS</a:t>
            </a:r>
          </a:p>
        </p:txBody>
      </p:sp>
      <p:sp>
        <p:nvSpPr>
          <p:cNvPr id="9230" name="Rectangle 45"/>
          <p:cNvSpPr>
            <a:spLocks noChangeArrowheads="1"/>
          </p:cNvSpPr>
          <p:nvPr/>
        </p:nvSpPr>
        <p:spPr bwMode="auto">
          <a:xfrm>
            <a:off x="7189788" y="28051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9231" name="Rectangle 46"/>
          <p:cNvSpPr>
            <a:spLocks noChangeArrowheads="1"/>
          </p:cNvSpPr>
          <p:nvPr/>
        </p:nvSpPr>
        <p:spPr bwMode="auto">
          <a:xfrm>
            <a:off x="7189788" y="31099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Q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9232" name="Rectangle 47"/>
          <p:cNvSpPr>
            <a:spLocks noChangeArrowheads="1"/>
          </p:cNvSpPr>
          <p:nvPr/>
        </p:nvSpPr>
        <p:spPr bwMode="auto">
          <a:xfrm>
            <a:off x="7189788" y="3503613"/>
            <a:ext cx="14652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hlink"/>
                </a:solidFill>
              </a:rPr>
              <a:t>PAS</a:t>
            </a:r>
          </a:p>
        </p:txBody>
      </p:sp>
      <p:grpSp>
        <p:nvGrpSpPr>
          <p:cNvPr id="9233" name="Group 52"/>
          <p:cNvGrpSpPr>
            <a:grpSpLocks/>
          </p:cNvGrpSpPr>
          <p:nvPr/>
        </p:nvGrpSpPr>
        <p:grpSpPr bwMode="auto">
          <a:xfrm>
            <a:off x="4267200" y="2880196"/>
            <a:ext cx="3035300" cy="3213100"/>
            <a:chOff x="2688" y="1752"/>
            <a:chExt cx="1912" cy="2024"/>
          </a:xfrm>
        </p:grpSpPr>
        <p:sp>
          <p:nvSpPr>
            <p:cNvPr id="396327" name="Rectangle 39"/>
            <p:cNvSpPr>
              <a:spLocks noChangeArrowheads="1"/>
            </p:cNvSpPr>
            <p:nvPr/>
          </p:nvSpPr>
          <p:spPr bwMode="auto">
            <a:xfrm>
              <a:off x="2690" y="2096"/>
              <a:ext cx="1320" cy="16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>
                  <a:latin typeface="Times"/>
                  <a:ea typeface="+mn-ea"/>
                </a:rPr>
                <a:t>Execution Stack</a:t>
              </a:r>
            </a:p>
          </p:txBody>
        </p:sp>
        <p:sp>
          <p:nvSpPr>
            <p:cNvPr id="396328" name="Rectangle 40"/>
            <p:cNvSpPr>
              <a:spLocks noChangeArrowheads="1"/>
            </p:cNvSpPr>
            <p:nvPr/>
          </p:nvSpPr>
          <p:spPr bwMode="auto">
            <a:xfrm>
              <a:off x="2762" y="2184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000"/>
                <a:t>Program Code</a:t>
              </a:r>
              <a:br>
                <a:rPr lang="en-US" sz="2000"/>
              </a:br>
              <a:r>
                <a:rPr lang="en-US" sz="2000"/>
                <a:t>(</a:t>
              </a:r>
              <a:r>
                <a:rPr lang="ja-JP" altLang="en-US" sz="2000"/>
                <a:t>“</a:t>
              </a:r>
              <a:r>
                <a:rPr lang="en-US" sz="2000"/>
                <a:t>text</a:t>
              </a:r>
              <a:r>
                <a:rPr lang="ja-JP" altLang="en-US" sz="2000"/>
                <a:t>”</a:t>
              </a:r>
              <a:r>
                <a:rPr lang="en-US" sz="2000"/>
                <a:t>)</a:t>
              </a:r>
            </a:p>
          </p:txBody>
        </p:sp>
        <p:sp>
          <p:nvSpPr>
            <p:cNvPr id="396329" name="Rectangle 41"/>
            <p:cNvSpPr>
              <a:spLocks noChangeArrowheads="1"/>
            </p:cNvSpPr>
            <p:nvPr/>
          </p:nvSpPr>
          <p:spPr bwMode="auto">
            <a:xfrm>
              <a:off x="2762" y="2704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Times"/>
                  <a:ea typeface="+mn-ea"/>
                </a:rPr>
                <a:t>Data</a:t>
              </a:r>
            </a:p>
          </p:txBody>
        </p:sp>
        <p:sp>
          <p:nvSpPr>
            <p:cNvPr id="396330" name="Rectangle 42"/>
            <p:cNvSpPr>
              <a:spLocks noChangeArrowheads="1"/>
            </p:cNvSpPr>
            <p:nvPr/>
          </p:nvSpPr>
          <p:spPr bwMode="auto">
            <a:xfrm>
              <a:off x="2762" y="3240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>
                  <a:latin typeface="Times"/>
                  <a:ea typeface="+mn-ea"/>
                </a:rPr>
                <a:t>Execution Stack</a:t>
              </a:r>
            </a:p>
          </p:txBody>
        </p:sp>
        <p:sp>
          <p:nvSpPr>
            <p:cNvPr id="9238" name="Line 43"/>
            <p:cNvSpPr>
              <a:spLocks noChangeShapeType="1"/>
            </p:cNvSpPr>
            <p:nvPr/>
          </p:nvSpPr>
          <p:spPr bwMode="auto">
            <a:xfrm flipV="1">
              <a:off x="4000" y="1752"/>
              <a:ext cx="60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44"/>
            <p:cNvSpPr>
              <a:spLocks noChangeShapeType="1"/>
            </p:cNvSpPr>
            <p:nvPr/>
          </p:nvSpPr>
          <p:spPr bwMode="auto">
            <a:xfrm flipV="1">
              <a:off x="4032" y="2568"/>
              <a:ext cx="560" cy="1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51"/>
            <p:cNvSpPr>
              <a:spLocks noChangeShapeType="1"/>
            </p:cNvSpPr>
            <p:nvPr/>
          </p:nvSpPr>
          <p:spPr bwMode="auto">
            <a:xfrm flipV="1">
              <a:off x="2688" y="1752"/>
              <a:ext cx="1904" cy="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Fragmentation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92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7196138" y="1349523"/>
            <a:ext cx="1252537" cy="48942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213600" y="5321448"/>
            <a:ext cx="1257300" cy="9271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200900" y="1359048"/>
            <a:ext cx="1257300" cy="5969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200900" y="1676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213600" y="4114948"/>
            <a:ext cx="1257300" cy="1193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6425" y="1556792"/>
            <a:ext cx="5638800" cy="1444625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Simple approach: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Allocate a partition when a process is admitted into the system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Allocate a contiguous memory partition to the process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200900" y="2590948"/>
            <a:ext cx="1257300" cy="1193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200900" y="5943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200900" y="5638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200900" y="5334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200900" y="5029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7200900" y="4724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7200900" y="4419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7200900" y="4114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200900" y="3810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7200900" y="3505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200900" y="3200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7200900" y="2895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7200900" y="2590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200900" y="2286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7200900" y="1981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200900" y="1371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6811963" y="5999311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6444208" y="1196752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dirty="0">
                <a:latin typeface="Courier" charset="0"/>
              </a:rPr>
              <a:t>MAX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7113588" y="25099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 dirty="0">
                <a:solidFill>
                  <a:schemeClr val="hlink"/>
                </a:solidFill>
              </a:rPr>
              <a:t>P</a:t>
            </a:r>
            <a:r>
              <a:rPr lang="en-US" baseline="-25000" dirty="0">
                <a:solidFill>
                  <a:schemeClr val="hlink"/>
                </a:solidFill>
              </a:rPr>
              <a:t>2</a:t>
            </a:r>
            <a:endParaRPr lang="en-US" sz="1800" i="1" baseline="-25000" dirty="0">
              <a:solidFill>
                <a:schemeClr val="hlink"/>
              </a:solidFill>
            </a:endParaRP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7113588" y="40212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3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7113588" y="12907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1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5988050" y="3163888"/>
            <a:ext cx="469900" cy="4540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i="1"/>
              <a:t>P</a:t>
            </a:r>
            <a:r>
              <a:rPr lang="en-US" baseline="-25000"/>
              <a:t>5</a:t>
            </a:r>
            <a:endParaRPr lang="en-US" sz="1800" i="1" baseline="-25000"/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5505450" y="3143250"/>
            <a:ext cx="469900" cy="474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5232400" y="36322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V="1">
            <a:off x="6477000" y="3140968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5245100" y="3149600"/>
            <a:ext cx="12065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4699000" y="3403600"/>
            <a:ext cx="5842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7113588" y="52531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4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402469" name="Rectangle 37"/>
          <p:cNvSpPr>
            <a:spLocks noChangeArrowheads="1"/>
          </p:cNvSpPr>
          <p:nvPr/>
        </p:nvSpPr>
        <p:spPr bwMode="auto">
          <a:xfrm>
            <a:off x="874713" y="3125688"/>
            <a:ext cx="5638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sz="1800" dirty="0">
                <a:latin typeface="Comic Sans MS" charset="0"/>
              </a:rPr>
              <a:t>OS keeps track of...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Full-blocks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Empty-blocks (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holes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)</a:t>
            </a:r>
          </a:p>
          <a:p>
            <a:endParaRPr lang="en-US" sz="1800" dirty="0">
              <a:latin typeface="Comic Sans MS" charset="0"/>
            </a:endParaRPr>
          </a:p>
          <a:p>
            <a:r>
              <a:rPr lang="en-US" sz="1800" dirty="0">
                <a:latin typeface="Comic Sans MS" charset="0"/>
              </a:rPr>
              <a:t>Allocation strategies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First-fit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Best-fit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Worst-fit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Dynamic Allocation of Partitions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65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0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0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0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0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0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6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11572</TotalTime>
  <Words>1438</Words>
  <Application>Microsoft Macintosh PowerPoint</Application>
  <PresentationFormat>On-screen Show (4:3)</PresentationFormat>
  <Paragraphs>450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Calibri</vt:lpstr>
      <vt:lpstr>Comic Sans MS</vt:lpstr>
      <vt:lpstr>Courier</vt:lpstr>
      <vt:lpstr>Monotype Sorts</vt:lpstr>
      <vt:lpstr>ＭＳ Ｐゴシック</vt:lpstr>
      <vt:lpstr>Symbol</vt:lpstr>
      <vt:lpstr>Times</vt:lpstr>
      <vt:lpstr>Times New Roman</vt:lpstr>
      <vt:lpstr>Wingdings</vt:lpstr>
      <vt:lpstr>Arial</vt:lpstr>
      <vt:lpstr>Office Theme</vt:lpstr>
      <vt:lpstr>Memory Management Basics</vt:lpstr>
      <vt:lpstr>Review: Address Spaces</vt:lpstr>
      <vt:lpstr>PowerPoint Presentation</vt:lpstr>
      <vt:lpstr>Address Space Generation</vt:lpstr>
      <vt:lpstr>Program Relocation</vt:lpstr>
      <vt:lpstr>2 register translation</vt:lpstr>
      <vt:lpstr>PowerPoint Presentation</vt:lpstr>
      <vt:lpstr>The Fragmentation Problem</vt:lpstr>
      <vt:lpstr>Dynamic Allocation of Partitions</vt:lpstr>
      <vt:lpstr>First Fit Allocation</vt:lpstr>
      <vt:lpstr>First Fit: Rationale and Implementation</vt:lpstr>
      <vt:lpstr>Best Fit Allocation</vt:lpstr>
      <vt:lpstr>Best Fit: Rationale and Implementation</vt:lpstr>
      <vt:lpstr>Worst Fit Allocation</vt:lpstr>
      <vt:lpstr>Worst Fit: Rationale and Implementation</vt:lpstr>
      <vt:lpstr>Allocation strategies </vt:lpstr>
      <vt:lpstr>Eliminating Fragmentation</vt:lpstr>
      <vt:lpstr>Sharing Between Processes</vt:lpstr>
      <vt:lpstr>Multiple (sub) Name Spaces</vt:lpstr>
      <vt:lpstr>Segmentation</vt:lpstr>
      <vt:lpstr>Implementing Segmentation</vt:lpstr>
      <vt:lpstr>Are we done?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231</cp:revision>
  <cp:lastPrinted>2018-10-01T19:44:28Z</cp:lastPrinted>
  <dcterms:created xsi:type="dcterms:W3CDTF">2012-09-21T01:57:31Z</dcterms:created>
  <dcterms:modified xsi:type="dcterms:W3CDTF">2018-10-01T19:44:29Z</dcterms:modified>
</cp:coreProperties>
</file>