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2514" autoAdjust="0"/>
  </p:normalViewPr>
  <p:slideViewPr>
    <p:cSldViewPr>
      <p:cViewPr varScale="1">
        <p:scale>
          <a:sx n="117" d="100"/>
          <a:sy n="117" d="100"/>
        </p:scale>
        <p:origin x="152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9/27/18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9/27/18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A heuristic that is frequently used to approximate clairvoyant resource allocation policies is to use the past to predict the future.</a:t>
            </a:r>
          </a:p>
          <a:p>
            <a:pPr lvl="1">
              <a:spcAft>
                <a:spcPts val="600"/>
              </a:spcAft>
            </a:pPr>
            <a:r>
              <a:rPr lang="en-US" sz="1800">
                <a:latin typeface="Times" charset="0"/>
              </a:rPr>
              <a:t>—	You can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t look forward in time so you look backwards and use the recent past to predict the near future.</a:t>
            </a:r>
          </a:p>
          <a:p>
            <a:pPr lvl="1"/>
            <a:r>
              <a:rPr lang="en-US" sz="1800">
                <a:latin typeface="Times" charset="0"/>
              </a:rPr>
              <a:t>	(The </a:t>
            </a:r>
            <a:r>
              <a:rPr lang="ja-JP" altLang="en-US" sz="1800">
                <a:latin typeface="Times" charset="0"/>
              </a:rPr>
              <a:t>“</a:t>
            </a:r>
            <a:r>
              <a:rPr lang="en-US" sz="1800">
                <a:latin typeface="Times" charset="0"/>
              </a:rPr>
              <a:t>back to the future</a:t>
            </a:r>
            <a:r>
              <a:rPr lang="ja-JP" altLang="en-US" sz="1800">
                <a:latin typeface="Times" charset="0"/>
              </a:rPr>
              <a:t>”</a:t>
            </a:r>
            <a:r>
              <a:rPr lang="en-US" sz="1800">
                <a:latin typeface="Times" charset="0"/>
              </a:rPr>
              <a:t> heuristic!)</a:t>
            </a:r>
          </a:p>
          <a:p>
            <a:pPr lvl="1"/>
            <a:r>
              <a:rPr lang="en-US" sz="1800">
                <a:latin typeface="Times" charset="0"/>
              </a:rPr>
              <a:t>—	This is similar in concept to the SJF computation time estimation heuristic used in CPU scheduling.</a:t>
            </a:r>
          </a:p>
          <a:p>
            <a:endParaRPr lang="en-US" sz="180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Note that this </a:t>
            </a:r>
            <a:r>
              <a:rPr lang="en-US" sz="1800" i="1">
                <a:latin typeface="Times" charset="0"/>
              </a:rPr>
              <a:t>is</a:t>
            </a:r>
            <a:r>
              <a:rPr lang="en-US" sz="1800">
                <a:latin typeface="Times" charset="0"/>
              </a:rPr>
              <a:t> just a heuristic.  We do a bad job of page replacement at time 9.</a:t>
            </a:r>
          </a:p>
          <a:p>
            <a:pPr lvl="1"/>
            <a:r>
              <a:rPr lang="en-US" sz="1800">
                <a:latin typeface="Times" charset="0"/>
              </a:rPr>
              <a:t>—	We replace a page that we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re just going to reference 1 (virtual) time unit later.</a:t>
            </a:r>
          </a:p>
        </p:txBody>
      </p:sp>
    </p:spTree>
    <p:extLst>
      <p:ext uri="{BB962C8B-B14F-4D97-AF65-F5344CB8AC3E}">
        <p14:creationId xmlns:p14="http://schemas.microsoft.com/office/powerpoint/2010/main" val="21414995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 smtClean="0">
                <a:latin typeface="Times" charset="0"/>
              </a:rPr>
              <a:t>START HERE</a:t>
            </a:r>
          </a:p>
          <a:p>
            <a:endParaRPr lang="en-US" sz="1800" dirty="0" smtClean="0">
              <a:latin typeface="Times" charset="0"/>
            </a:endParaRPr>
          </a:p>
          <a:p>
            <a:r>
              <a:rPr lang="en-US" sz="1800" dirty="0" smtClean="0">
                <a:latin typeface="Times" charset="0"/>
              </a:rPr>
              <a:t>Hand </a:t>
            </a:r>
            <a:r>
              <a:rPr lang="en-US" sz="1800" dirty="0">
                <a:latin typeface="Times" charset="0"/>
              </a:rPr>
              <a:t>this slide out to students</a:t>
            </a:r>
            <a:r>
              <a:rPr lang="en-US" sz="1800" dirty="0" smtClean="0">
                <a:latin typeface="Times" charset="0"/>
              </a:rPr>
              <a:t>.</a:t>
            </a:r>
          </a:p>
          <a:p>
            <a:endParaRPr lang="en-US" sz="1800" dirty="0">
              <a:latin typeface="Times" charset="0"/>
            </a:endParaRPr>
          </a:p>
        </p:txBody>
      </p:sp>
      <p:sp>
        <p:nvSpPr>
          <p:cNvPr id="481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8907379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67250"/>
            <a:ext cx="7288213" cy="4013200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r>
              <a:rPr lang="en-US" sz="1800">
                <a:latin typeface="Times" charset="0"/>
              </a:rPr>
              <a:t>Doing pure LRU requires the OS to keep too much state (record too much history).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A more practical method is to use a stack to keep a bounded space (variable duration) history.</a:t>
            </a:r>
          </a:p>
          <a:p>
            <a:pPr lvl="1">
              <a:spcAft>
                <a:spcPts val="600"/>
              </a:spcAft>
            </a:pPr>
            <a:r>
              <a:rPr lang="en-US" sz="1800">
                <a:latin typeface="Times" charset="0"/>
              </a:rPr>
              <a:t>—	We push new page references onto the stack.</a:t>
            </a:r>
          </a:p>
          <a:p>
            <a:pPr lvl="1"/>
            <a:r>
              <a:rPr lang="en-US" sz="1800">
                <a:latin typeface="Times" charset="0"/>
              </a:rPr>
              <a:t>—	The oldest, least recently used page is always at the bottom of the stack.</a:t>
            </a:r>
          </a:p>
          <a:p>
            <a:pPr lvl="1"/>
            <a:endParaRPr lang="en-US" sz="180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More evidence that OS folks have no clue what data structures really are!  </a:t>
            </a:r>
          </a:p>
          <a:p>
            <a:pPr lvl="1"/>
            <a:r>
              <a:rPr lang="en-US" sz="1800">
                <a:latin typeface="Times" charset="0"/>
              </a:rPr>
              <a:t>—	The </a:t>
            </a:r>
            <a:r>
              <a:rPr lang="ja-JP" altLang="en-US" sz="1800">
                <a:latin typeface="Times" charset="0"/>
              </a:rPr>
              <a:t>“</a:t>
            </a:r>
            <a:r>
              <a:rPr lang="en-US" sz="1800">
                <a:latin typeface="Times" charset="0"/>
              </a:rPr>
              <a:t>stack</a:t>
            </a:r>
            <a:r>
              <a:rPr lang="ja-JP" altLang="en-US" sz="1800">
                <a:latin typeface="Times" charset="0"/>
              </a:rPr>
              <a:t>”</a:t>
            </a:r>
            <a:r>
              <a:rPr lang="en-US" sz="1800">
                <a:latin typeface="Times" charset="0"/>
              </a:rPr>
              <a:t> that we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re using here is really a </a:t>
            </a:r>
            <a:r>
              <a:rPr lang="ja-JP" altLang="en-US" sz="1800">
                <a:latin typeface="Times" charset="0"/>
              </a:rPr>
              <a:t>“</a:t>
            </a:r>
            <a:r>
              <a:rPr lang="en-US" sz="1800">
                <a:latin typeface="Times" charset="0"/>
              </a:rPr>
              <a:t>queue</a:t>
            </a:r>
            <a:r>
              <a:rPr lang="ja-JP" altLang="en-US" sz="1800">
                <a:latin typeface="Times" charset="0"/>
              </a:rPr>
              <a:t>”</a:t>
            </a:r>
            <a:r>
              <a:rPr lang="en-US" sz="1800">
                <a:latin typeface="Times" charset="0"/>
              </a:rPr>
              <a:t> (with funky dequeue operations).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This scheme is too hard to implement in practice.</a:t>
            </a:r>
          </a:p>
          <a:p>
            <a:pPr lvl="1"/>
            <a:r>
              <a:rPr lang="en-US" sz="1800">
                <a:latin typeface="Times" charset="0"/>
              </a:rPr>
              <a:t>—	Requires specialized and complex hardware (stack size depends on number of frames allocated to the process).</a:t>
            </a:r>
          </a:p>
        </p:txBody>
      </p:sp>
      <p:sp>
        <p:nvSpPr>
          <p:cNvPr id="491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6967618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r>
              <a:rPr lang="en-US" sz="1800">
                <a:latin typeface="Times" charset="0"/>
              </a:rPr>
              <a:t>An approximation to an approximation to an optimal algorithm!</a:t>
            </a:r>
          </a:p>
          <a:p>
            <a:pPr lvl="1"/>
            <a:r>
              <a:rPr lang="en-US" sz="1800">
                <a:latin typeface="Times" charset="0"/>
              </a:rPr>
              <a:t>—	But it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s a popular approximation — something very close to this is used in the Macintosh VM system.</a:t>
            </a:r>
          </a:p>
          <a:p>
            <a:r>
              <a:rPr lang="en-US" sz="1800">
                <a:latin typeface="Times" charset="0"/>
              </a:rPr>
              <a:t>Algorithm is run every time a page fault occurs.</a:t>
            </a:r>
          </a:p>
          <a:p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Note that the circularly-linked-list is implemented in the page table.  It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s a circular list of all resident pages.</a:t>
            </a:r>
          </a:p>
          <a:p>
            <a:pPr lvl="1"/>
            <a:r>
              <a:rPr lang="en-US" sz="1800">
                <a:latin typeface="Times" charset="0"/>
              </a:rPr>
              <a:t>—	The figure shows rows in the page table.</a:t>
            </a:r>
          </a:p>
          <a:p>
            <a:pPr lvl="1"/>
            <a:r>
              <a:rPr lang="en-US" sz="1800">
                <a:latin typeface="Times" charset="0"/>
              </a:rPr>
              <a:t>—	The </a:t>
            </a:r>
            <a:r>
              <a:rPr lang="en-US" sz="1800" i="1">
                <a:latin typeface="Times" charset="0"/>
              </a:rPr>
              <a:t>used</a:t>
            </a:r>
            <a:r>
              <a:rPr lang="en-US" sz="1800">
                <a:latin typeface="Times" charset="0"/>
              </a:rPr>
              <a:t>/</a:t>
            </a:r>
            <a:r>
              <a:rPr lang="en-US" sz="1800" i="1">
                <a:latin typeface="Times" charset="0"/>
              </a:rPr>
              <a:t>clock</a:t>
            </a:r>
            <a:r>
              <a:rPr lang="en-US" sz="1800">
                <a:latin typeface="Times" charset="0"/>
              </a:rPr>
              <a:t> bit is part of a page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s page table entry.</a:t>
            </a:r>
          </a:p>
          <a:p>
            <a:pPr lvl="1"/>
            <a:r>
              <a:rPr lang="en-US" sz="1800">
                <a:latin typeface="Times" charset="0"/>
              </a:rPr>
              <a:t>—	The search can start with the first valid entry in the page table and there-after continue where it left off last time.   </a:t>
            </a:r>
          </a:p>
        </p:txBody>
      </p:sp>
      <p:sp>
        <p:nvSpPr>
          <p:cNvPr id="501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4033510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Hand this slide out to students.</a:t>
            </a:r>
          </a:p>
        </p:txBody>
      </p:sp>
      <p:sp>
        <p:nvSpPr>
          <p:cNvPr id="512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8633360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Here we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re showing a page list similar to the one we used in FIFO page replacement.</a:t>
            </a:r>
          </a:p>
          <a:p>
            <a:pPr lvl="1"/>
            <a:r>
              <a:rPr lang="en-US" sz="1800">
                <a:latin typeface="Times" charset="0"/>
              </a:rPr>
              <a:t>—	Each entry in the list that contains the </a:t>
            </a:r>
            <a:r>
              <a:rPr lang="en-US" sz="1800" i="1">
                <a:latin typeface="Times" charset="0"/>
              </a:rPr>
              <a:t>clock</a:t>
            </a:r>
            <a:r>
              <a:rPr lang="en-US" sz="1800">
                <a:latin typeface="Times" charset="0"/>
              </a:rPr>
              <a:t>/</a:t>
            </a:r>
            <a:r>
              <a:rPr lang="en-US" sz="1800" i="1">
                <a:latin typeface="Times" charset="0"/>
              </a:rPr>
              <a:t>used</a:t>
            </a:r>
            <a:r>
              <a:rPr lang="en-US" sz="1800">
                <a:latin typeface="Times" charset="0"/>
              </a:rPr>
              <a:t> bit and the name of the virtual page.</a:t>
            </a:r>
          </a:p>
          <a:p>
            <a:pPr lvl="1"/>
            <a:r>
              <a:rPr lang="en-US" sz="1800">
                <a:latin typeface="Times" charset="0"/>
              </a:rPr>
              <a:t>—	In practice the clock algorithm is implemented directly in the page table.</a:t>
            </a:r>
          </a:p>
          <a:p>
            <a:pPr lvl="1"/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Note that at time 5 page </a:t>
            </a:r>
            <a:r>
              <a:rPr lang="en-US" sz="1800" i="1">
                <a:latin typeface="Times" charset="0"/>
              </a:rPr>
              <a:t>a</a:t>
            </a:r>
            <a:r>
              <a:rPr lang="en-US" sz="1800">
                <a:latin typeface="Times" charset="0"/>
              </a:rPr>
              <a:t> is replaced and yet page </a:t>
            </a:r>
            <a:r>
              <a:rPr lang="en-US" sz="1800" i="1">
                <a:latin typeface="Times" charset="0"/>
              </a:rPr>
              <a:t>c</a:t>
            </a:r>
            <a:r>
              <a:rPr lang="en-US" sz="1800">
                <a:latin typeface="Times" charset="0"/>
              </a:rPr>
              <a:t> was the LRU page.</a:t>
            </a:r>
          </a:p>
          <a:p>
            <a:pPr lvl="1"/>
            <a:r>
              <a:rPr lang="en-US" sz="1800">
                <a:latin typeface="Times" charset="0"/>
              </a:rPr>
              <a:t>—	That page </a:t>
            </a:r>
            <a:r>
              <a:rPr lang="en-US" sz="1800" i="1">
                <a:latin typeface="Times" charset="0"/>
              </a:rPr>
              <a:t>a</a:t>
            </a:r>
            <a:r>
              <a:rPr lang="en-US" sz="1800">
                <a:latin typeface="Times" charset="0"/>
              </a:rPr>
              <a:t> was replaced is a function of the initial value of the clock pointer.  Over time we would expect a closer fit to LRU behavior.</a:t>
            </a:r>
          </a:p>
        </p:txBody>
      </p:sp>
      <p:sp>
        <p:nvSpPr>
          <p:cNvPr id="5222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8233507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en-US" sz="1800" smtClean="0">
                <a:latin typeface="Times" charset="0"/>
              </a:rPr>
              <a:t>If </a:t>
            </a:r>
            <a:r>
              <a:rPr lang="en-US" sz="1800" dirty="0">
                <a:latin typeface="Times" charset="0"/>
              </a:rPr>
              <a:t>we can replace a clean page we don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t have to worry about saving its contents.</a:t>
            </a:r>
          </a:p>
          <a:p>
            <a:pPr lvl="1"/>
            <a:r>
              <a:rPr lang="en-US" sz="1800" dirty="0">
                <a:latin typeface="Times" charset="0"/>
              </a:rPr>
              <a:t>—	We assume the contents of the page are already stored in some executable file (</a:t>
            </a:r>
            <a:r>
              <a:rPr lang="en-US" sz="1800" i="1" dirty="0">
                <a:latin typeface="Times" charset="0"/>
              </a:rPr>
              <a:t>e.g.</a:t>
            </a:r>
            <a:r>
              <a:rPr lang="en-US" sz="1800" dirty="0">
                <a:latin typeface="Times" charset="0"/>
              </a:rPr>
              <a:t>, an </a:t>
            </a:r>
            <a:r>
              <a:rPr lang="en-US" sz="1800" i="1" dirty="0" err="1">
                <a:latin typeface="Times" charset="0"/>
              </a:rPr>
              <a:t>a.out</a:t>
            </a:r>
            <a:r>
              <a:rPr lang="en-US" sz="1800" dirty="0">
                <a:latin typeface="Times" charset="0"/>
              </a:rPr>
              <a:t> file) on disk.</a:t>
            </a:r>
          </a:p>
          <a:p>
            <a:pPr lvl="1"/>
            <a:endParaRPr lang="en-US" sz="1800" dirty="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As before, when a page is referenced, the </a:t>
            </a:r>
            <a:r>
              <a:rPr lang="en-US" sz="1800" i="1" dirty="0">
                <a:latin typeface="Times" charset="0"/>
              </a:rPr>
              <a:t>reference/clock/used bit</a:t>
            </a:r>
            <a:r>
              <a:rPr lang="en-US" sz="1800" dirty="0">
                <a:latin typeface="Times" charset="0"/>
              </a:rPr>
              <a:t> is set.</a:t>
            </a:r>
          </a:p>
          <a:p>
            <a:pPr lvl="1"/>
            <a:r>
              <a:rPr lang="en-US" sz="1800" dirty="0">
                <a:latin typeface="Times" charset="0"/>
              </a:rPr>
              <a:t>—	If the reference is a </a:t>
            </a:r>
            <a:r>
              <a:rPr lang="en-US" sz="1800" i="1" dirty="0">
                <a:latin typeface="Times" charset="0"/>
              </a:rPr>
              <a:t>write</a:t>
            </a:r>
            <a:r>
              <a:rPr lang="en-US" sz="1800" dirty="0">
                <a:latin typeface="Times" charset="0"/>
              </a:rPr>
              <a:t> then the </a:t>
            </a:r>
            <a:r>
              <a:rPr lang="en-US" sz="1800" i="1" dirty="0">
                <a:latin typeface="Times" charset="0"/>
              </a:rPr>
              <a:t>dirty</a:t>
            </a:r>
            <a:r>
              <a:rPr lang="en-US" sz="1800" dirty="0">
                <a:latin typeface="Times" charset="0"/>
              </a:rPr>
              <a:t> </a:t>
            </a:r>
            <a:r>
              <a:rPr lang="en-US" sz="1800" i="1" dirty="0">
                <a:latin typeface="Times" charset="0"/>
              </a:rPr>
              <a:t>bit</a:t>
            </a:r>
            <a:r>
              <a:rPr lang="en-US" sz="1800" dirty="0">
                <a:latin typeface="Times" charset="0"/>
              </a:rPr>
              <a:t> is also set.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When the clock hand sweeps over a dirty page the </a:t>
            </a:r>
            <a:r>
              <a:rPr lang="en-US" sz="1800" i="1" dirty="0">
                <a:latin typeface="Times" charset="0"/>
              </a:rPr>
              <a:t>used bit</a:t>
            </a:r>
            <a:r>
              <a:rPr lang="en-US" sz="1800" dirty="0">
                <a:latin typeface="Times" charset="0"/>
              </a:rPr>
              <a:t> is reset.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—	When the clock next sweeps over the page the </a:t>
            </a:r>
            <a:r>
              <a:rPr lang="en-US" sz="1800" i="1" dirty="0">
                <a:latin typeface="Times" charset="0"/>
              </a:rPr>
              <a:t>dirty bit</a:t>
            </a:r>
            <a:r>
              <a:rPr lang="en-US" sz="1800" dirty="0">
                <a:latin typeface="Times" charset="0"/>
              </a:rPr>
              <a:t> is reset (and we assume the OS somehow remembers that the page is actually dirty).</a:t>
            </a:r>
          </a:p>
          <a:p>
            <a:pPr lvl="1"/>
            <a:r>
              <a:rPr lang="en-US" sz="1800" dirty="0">
                <a:latin typeface="Times" charset="0"/>
              </a:rPr>
              <a:t>—	Only pages with </a:t>
            </a:r>
            <a:r>
              <a:rPr lang="en-US" sz="1800" i="1" dirty="0">
                <a:latin typeface="Times" charset="0"/>
              </a:rPr>
              <a:t>used</a:t>
            </a:r>
            <a:r>
              <a:rPr lang="en-US" sz="1800" dirty="0">
                <a:latin typeface="Times" charset="0"/>
              </a:rPr>
              <a:t> and </a:t>
            </a:r>
            <a:r>
              <a:rPr lang="en-US" sz="1800" i="1" dirty="0">
                <a:latin typeface="Times" charset="0"/>
              </a:rPr>
              <a:t>dirty</a:t>
            </a:r>
            <a:r>
              <a:rPr lang="en-US" sz="1800" dirty="0">
                <a:latin typeface="Times" charset="0"/>
              </a:rPr>
              <a:t> bits equal to 0 are replaced.</a:t>
            </a:r>
          </a:p>
          <a:p>
            <a:r>
              <a:rPr lang="en-US" sz="1800" dirty="0">
                <a:latin typeface="Times" charset="0"/>
              </a:rPr>
              <a:t>Thus it will take at least two sweeps of the clock to remove a dirty page.</a:t>
            </a:r>
          </a:p>
        </p:txBody>
      </p:sp>
    </p:spTree>
    <p:extLst>
      <p:ext uri="{BB962C8B-B14F-4D97-AF65-F5344CB8AC3E}">
        <p14:creationId xmlns:p14="http://schemas.microsoft.com/office/powerpoint/2010/main" val="13718429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Hand this slide out to students.</a:t>
            </a:r>
          </a:p>
        </p:txBody>
      </p:sp>
      <p:sp>
        <p:nvSpPr>
          <p:cNvPr id="542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0335133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Now we have to augment our trace with an indication of which references are </a:t>
            </a:r>
            <a:r>
              <a:rPr lang="en-US" sz="1800" i="1">
                <a:latin typeface="Times" charset="0"/>
              </a:rPr>
              <a:t>reads</a:t>
            </a:r>
            <a:r>
              <a:rPr lang="en-US" sz="1800">
                <a:latin typeface="Times" charset="0"/>
              </a:rPr>
              <a:t> and which are </a:t>
            </a:r>
            <a:r>
              <a:rPr lang="en-US" sz="1800" i="1">
                <a:latin typeface="Times" charset="0"/>
              </a:rPr>
              <a:t>writes</a:t>
            </a:r>
            <a:r>
              <a:rPr lang="en-US" sz="1800">
                <a:latin typeface="Times" charset="0"/>
              </a:rPr>
              <a:t>.</a:t>
            </a:r>
          </a:p>
          <a:p>
            <a:r>
              <a:rPr lang="en-US" sz="1800">
                <a:latin typeface="Times" charset="0"/>
              </a:rPr>
              <a:t>Each entry in the partial page table entry shows the </a:t>
            </a:r>
            <a:r>
              <a:rPr lang="en-US" sz="1800" i="1">
                <a:latin typeface="Times" charset="0"/>
              </a:rPr>
              <a:t>clock/used</a:t>
            </a:r>
            <a:r>
              <a:rPr lang="en-US" sz="1800">
                <a:latin typeface="Times" charset="0"/>
              </a:rPr>
              <a:t> bit and the </a:t>
            </a:r>
            <a:r>
              <a:rPr lang="en-US" sz="1800" i="1">
                <a:latin typeface="Times" charset="0"/>
              </a:rPr>
              <a:t>dirty</a:t>
            </a:r>
            <a:r>
              <a:rPr lang="en-US" sz="1800">
                <a:latin typeface="Times" charset="0"/>
              </a:rPr>
              <a:t> bit for each resident page.</a:t>
            </a:r>
          </a:p>
          <a:p>
            <a:pPr lvl="1"/>
            <a:endParaRPr lang="en-US" sz="180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This time at times 5 and 9 we in fact replace the LRU page.</a:t>
            </a:r>
          </a:p>
          <a:p>
            <a:pPr lvl="1"/>
            <a:r>
              <a:rPr lang="en-US" sz="1800">
                <a:latin typeface="Times" charset="0"/>
              </a:rPr>
              <a:t>—	However, this is just dumb luck in this case.</a:t>
            </a:r>
          </a:p>
          <a:p>
            <a:r>
              <a:rPr lang="en-US" sz="1800">
                <a:latin typeface="Times" charset="0"/>
              </a:rPr>
              <a:t>Note that at time 10 we replace page </a:t>
            </a:r>
            <a:r>
              <a:rPr lang="en-US" sz="1800" i="1">
                <a:latin typeface="Times" charset="0"/>
              </a:rPr>
              <a:t>b</a:t>
            </a:r>
            <a:r>
              <a:rPr lang="en-US" sz="1800">
                <a:latin typeface="Times" charset="0"/>
              </a:rPr>
              <a:t> even though page </a:t>
            </a:r>
            <a:r>
              <a:rPr lang="en-US" sz="1800" i="1">
                <a:latin typeface="Times" charset="0"/>
              </a:rPr>
              <a:t>e</a:t>
            </a:r>
            <a:r>
              <a:rPr lang="en-US" sz="1800">
                <a:latin typeface="Times" charset="0"/>
              </a:rPr>
              <a:t> is a significantly more LRU page. </a:t>
            </a:r>
          </a:p>
        </p:txBody>
      </p:sp>
      <p:sp>
        <p:nvSpPr>
          <p:cNvPr id="552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2340557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Hand this slide out to students.</a:t>
            </a:r>
          </a:p>
          <a:p>
            <a:endParaRPr lang="en-US" sz="180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79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Although we didn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t deal with these issues explicitly, they all apply to the partitioning schemes we looked at previously.</a:t>
            </a:r>
          </a:p>
          <a:p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Note on load control: </a:t>
            </a:r>
          </a:p>
          <a:p>
            <a:pPr lvl="1"/>
            <a:r>
              <a:rPr lang="en-US" sz="1800">
                <a:latin typeface="Times" charset="0"/>
              </a:rPr>
              <a:t>—	Load control in the small (when to load pages), and </a:t>
            </a:r>
          </a:p>
          <a:p>
            <a:pPr lvl="1"/>
            <a:r>
              <a:rPr lang="en-US" sz="1800">
                <a:latin typeface="Times" charset="0"/>
              </a:rPr>
              <a:t>—	Load control in the large (when to load processes).</a:t>
            </a:r>
          </a:p>
          <a:p>
            <a:r>
              <a:rPr lang="en-US" sz="1800">
                <a:latin typeface="Times" charset="0"/>
              </a:rPr>
              <a:t>The latter is the same as medium/long-term scheduling.</a:t>
            </a:r>
          </a:p>
          <a:p>
            <a:endParaRPr lang="en-US" sz="1800">
              <a:latin typeface="Times" charset="0"/>
            </a:endParaRPr>
          </a:p>
        </p:txBody>
      </p:sp>
      <p:sp>
        <p:nvSpPr>
          <p:cNvPr id="389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3954358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10000"/>
          </a:bodyPr>
          <a:lstStyle/>
          <a:p>
            <a:r>
              <a:rPr lang="en-US" sz="1800" dirty="0">
                <a:latin typeface="Times" charset="0"/>
              </a:rPr>
              <a:t>We now turn to the issue of local </a:t>
            </a:r>
            <a:r>
              <a:rPr lang="en-US" sz="1800" i="1" dirty="0">
                <a:latin typeface="Times" charset="0"/>
              </a:rPr>
              <a:t>v</a:t>
            </a:r>
            <a:r>
              <a:rPr lang="en-US" sz="1800" dirty="0">
                <a:latin typeface="Times" charset="0"/>
              </a:rPr>
              <a:t>. global page replacement algorithms.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We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 err="1">
                <a:latin typeface="Times" charset="0"/>
              </a:rPr>
              <a:t>ve</a:t>
            </a:r>
            <a:r>
              <a:rPr lang="en-US" sz="1800" dirty="0">
                <a:latin typeface="Times" charset="0"/>
              </a:rPr>
              <a:t> been looking at local replacement algorithms.</a:t>
            </a:r>
          </a:p>
          <a:p>
            <a:pPr lvl="1"/>
            <a:r>
              <a:rPr lang="en-US" sz="1800" dirty="0">
                <a:latin typeface="Times" charset="0"/>
              </a:rPr>
              <a:t>—	This assumes a process has a fixed number of frames allocated to each process.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But how do we determine how many frames to allocate to a process?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—	What happens if we don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t allocate enough? </a:t>
            </a:r>
          </a:p>
          <a:p>
            <a:pPr lvl="1"/>
            <a:r>
              <a:rPr lang="en-US" sz="1800" dirty="0">
                <a:latin typeface="Times" charset="0"/>
              </a:rPr>
              <a:t>—	Things can go very bad!</a:t>
            </a:r>
          </a:p>
          <a:p>
            <a:r>
              <a:rPr lang="en-US" sz="1800" dirty="0">
                <a:latin typeface="Times" charset="0"/>
              </a:rPr>
              <a:t>This example assumes FIFO page replacement.</a:t>
            </a:r>
          </a:p>
          <a:p>
            <a:endParaRPr lang="en-US" sz="1800" dirty="0" smtClean="0">
              <a:latin typeface="Times" charset="0"/>
            </a:endParaRPr>
          </a:p>
          <a:p>
            <a:r>
              <a:rPr lang="en-US" sz="1800" dirty="0" smtClean="0">
                <a:latin typeface="Times" charset="0"/>
              </a:rPr>
              <a:t>One</a:t>
            </a:r>
            <a:r>
              <a:rPr lang="en-US" sz="1800" baseline="0" dirty="0" smtClean="0">
                <a:latin typeface="Times" charset="0"/>
              </a:rPr>
              <a:t> page makes a huge difference</a:t>
            </a:r>
            <a:endParaRPr lang="en-US" sz="1800" dirty="0" smtClean="0">
              <a:latin typeface="Times" charset="0"/>
            </a:endParaRPr>
          </a:p>
          <a:p>
            <a:endParaRPr lang="en-US" sz="1800" dirty="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Is this a contrived example?  Would a real program ever access memory in this way?</a:t>
            </a:r>
          </a:p>
          <a:p>
            <a:pPr lvl="1"/>
            <a:r>
              <a:rPr lang="en-US" sz="1800" dirty="0">
                <a:latin typeface="Times" charset="0"/>
              </a:rPr>
              <a:t>—	Absolutely!  Consider a program that is sequentially accessing elements of a very large data structure.</a:t>
            </a:r>
          </a:p>
        </p:txBody>
      </p:sp>
    </p:spTree>
    <p:extLst>
      <p:ext uri="{BB962C8B-B14F-4D97-AF65-F5344CB8AC3E}">
        <p14:creationId xmlns:p14="http://schemas.microsoft.com/office/powerpoint/2010/main" val="7203592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40263"/>
            <a:ext cx="7288213" cy="4014787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r>
              <a:rPr lang="en-US" sz="1800" dirty="0">
                <a:latin typeface="Times" charset="0"/>
              </a:rPr>
              <a:t>What we really want to do is to age pages based on when they will be used next (the clairvoyant policy).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We can do this better if we allow the number of frames allocated to a process to vary dynamically.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—	The idea </a:t>
            </a:r>
            <a:r>
              <a:rPr lang="en-US" sz="1800" dirty="0" err="1">
                <a:latin typeface="Times" charset="0"/>
              </a:rPr>
              <a:t>isn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t so much to take frames away from other processes but rather to allow a process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s memory allocation to grow (and shrink) over time.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	Programs need different amounts of memory at different times.</a:t>
            </a:r>
          </a:p>
          <a:p>
            <a:pPr lvl="1"/>
            <a:r>
              <a:rPr lang="en-US" sz="1800" dirty="0">
                <a:latin typeface="Times" charset="0"/>
              </a:rPr>
              <a:t>—	(And if memory is full this means taking memory away from another process.)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The principle of locality argues that a fixed number of frames should work well (over short intervals).</a:t>
            </a:r>
          </a:p>
          <a:p>
            <a:pPr lvl="1"/>
            <a:r>
              <a:rPr lang="en-US" sz="1800" dirty="0">
                <a:latin typeface="Times" charset="0"/>
              </a:rPr>
              <a:t>—	We can also use this principle to determine what this number of frames is (what we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 err="1">
                <a:latin typeface="Times" charset="0"/>
              </a:rPr>
              <a:t>ll</a:t>
            </a:r>
            <a:r>
              <a:rPr lang="en-US" sz="1800" dirty="0">
                <a:latin typeface="Times" charset="0"/>
              </a:rPr>
              <a:t> later call the </a:t>
            </a:r>
            <a:r>
              <a:rPr lang="ja-JP" altLang="en-US" sz="1800" dirty="0">
                <a:latin typeface="Times" charset="0"/>
              </a:rPr>
              <a:t>“</a:t>
            </a:r>
            <a:r>
              <a:rPr lang="en-US" sz="1800" dirty="0">
                <a:latin typeface="Times" charset="0"/>
              </a:rPr>
              <a:t>working set</a:t>
            </a:r>
            <a:r>
              <a:rPr lang="ja-JP" altLang="en-US" sz="1800" dirty="0">
                <a:latin typeface="Times" charset="0"/>
              </a:rPr>
              <a:t>”</a:t>
            </a:r>
            <a:r>
              <a:rPr lang="en-US" sz="1800" dirty="0">
                <a:latin typeface="Times" charset="0"/>
              </a:rPr>
              <a:t>).</a:t>
            </a:r>
          </a:p>
          <a:p>
            <a:r>
              <a:rPr lang="en-US" sz="1800" dirty="0">
                <a:latin typeface="Times" charset="0"/>
              </a:rPr>
              <a:t>Note that we often apply the concept of locality separately to code pages (bullet 2 above) and data pages (bullet 3).</a:t>
            </a:r>
          </a:p>
        </p:txBody>
      </p:sp>
      <p:sp>
        <p:nvSpPr>
          <p:cNvPr id="583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3439112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 smtClean="0">
                <a:latin typeface="Times" charset="0"/>
              </a:rPr>
              <a:t>START HERE</a:t>
            </a:r>
          </a:p>
          <a:p>
            <a:endParaRPr lang="en-US" sz="1800" dirty="0" smtClean="0">
              <a:latin typeface="Times" charset="0"/>
            </a:endParaRPr>
          </a:p>
          <a:p>
            <a:r>
              <a:rPr lang="en-US" sz="1800" dirty="0" smtClean="0">
                <a:latin typeface="Times" charset="0"/>
              </a:rPr>
              <a:t>Hand </a:t>
            </a:r>
            <a:r>
              <a:rPr lang="en-US" sz="1800" dirty="0">
                <a:latin typeface="Times" charset="0"/>
              </a:rPr>
              <a:t>this slide out to students.</a:t>
            </a:r>
          </a:p>
        </p:txBody>
      </p:sp>
      <p:sp>
        <p:nvSpPr>
          <p:cNvPr id="593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8557934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27563"/>
            <a:ext cx="7315200" cy="4013200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How good is the working set policy?</a:t>
            </a:r>
          </a:p>
          <a:p>
            <a:pPr lvl="1"/>
            <a:r>
              <a:rPr lang="en-US" sz="1800" dirty="0">
                <a:latin typeface="Times" charset="0"/>
              </a:rPr>
              <a:t>—	What fault rate would an optimal policy have given (and what would such an optimal (global replacement) policy look like)?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Note that in </a:t>
            </a:r>
            <a:r>
              <a:rPr lang="en-US" sz="1800" i="1" dirty="0">
                <a:latin typeface="Times" charset="0"/>
              </a:rPr>
              <a:t>VMIN</a:t>
            </a:r>
            <a:r>
              <a:rPr lang="en-US" sz="1800" dirty="0">
                <a:latin typeface="Times" charset="0"/>
              </a:rPr>
              <a:t> the forward looking window is only used to determine which pages should be </a:t>
            </a:r>
            <a:r>
              <a:rPr lang="en-US" sz="1800" i="1" dirty="0">
                <a:latin typeface="Times" charset="0"/>
              </a:rPr>
              <a:t>removed</a:t>
            </a:r>
            <a:r>
              <a:rPr lang="en-US" sz="1800" dirty="0">
                <a:latin typeface="Times" charset="0"/>
              </a:rPr>
              <a:t> from the working set.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—	Pages are only added to the working set when they are referenced.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—	Thus, for example, page </a:t>
            </a:r>
            <a:r>
              <a:rPr lang="en-US" sz="1800" i="1" dirty="0">
                <a:latin typeface="Times" charset="0"/>
              </a:rPr>
              <a:t>a</a:t>
            </a:r>
            <a:r>
              <a:rPr lang="en-US" sz="1800" dirty="0">
                <a:latin typeface="Times" charset="0"/>
              </a:rPr>
              <a:t> is removed at time 1 because it won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t be used soon enough in the future, but page </a:t>
            </a:r>
            <a:r>
              <a:rPr lang="en-US" sz="1800" i="1" dirty="0">
                <a:latin typeface="Times" charset="0"/>
              </a:rPr>
              <a:t>b</a:t>
            </a:r>
            <a:r>
              <a:rPr lang="en-US" sz="1800" dirty="0">
                <a:latin typeface="Times" charset="0"/>
              </a:rPr>
              <a:t> is not added, even though it will be used soon.  </a:t>
            </a:r>
          </a:p>
          <a:p>
            <a:pPr lvl="1"/>
            <a:r>
              <a:rPr lang="en-US" sz="1800" dirty="0">
                <a:latin typeface="Times" charset="0"/>
              </a:rPr>
              <a:t>	It is not added because it is not referenced at time 1.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Note that we </a:t>
            </a:r>
            <a:r>
              <a:rPr lang="en-US" sz="1800" dirty="0" err="1">
                <a:latin typeface="Times" charset="0"/>
              </a:rPr>
              <a:t>aren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t considering the removal of a page as a page fault even though it may require as much work as a page fault (if the removed page is dirty).</a:t>
            </a:r>
          </a:p>
          <a:p>
            <a:pPr lvl="1"/>
            <a:r>
              <a:rPr lang="en-US" sz="1800" dirty="0">
                <a:latin typeface="Times" charset="0"/>
              </a:rPr>
              <a:t>—	Removing a page can be done in the background and in any event it does not require that the owning process stop execution.</a:t>
            </a:r>
          </a:p>
        </p:txBody>
      </p:sp>
      <p:sp>
        <p:nvSpPr>
          <p:cNvPr id="604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3093405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This policy:</a:t>
            </a:r>
          </a:p>
          <a:p>
            <a:pPr lvl="1"/>
            <a:r>
              <a:rPr lang="en-US" sz="1800">
                <a:latin typeface="Times" charset="0"/>
              </a:rPr>
              <a:t>1.	Allocates a variable number of frames to processes, and</a:t>
            </a:r>
          </a:p>
          <a:p>
            <a:pPr lvl="1"/>
            <a:r>
              <a:rPr lang="en-US" sz="1800">
                <a:latin typeface="Times" charset="0"/>
              </a:rPr>
              <a:t>2.	Does implicit load control.</a:t>
            </a:r>
          </a:p>
          <a:p>
            <a:pPr lvl="2"/>
            <a:r>
              <a:rPr lang="en-US" sz="1800">
                <a:latin typeface="Times" charset="0"/>
              </a:rPr>
              <a:t>—	Doesn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t eliminate the need for load control.  It just simplifies</a:t>
            </a:r>
            <a:br>
              <a:rPr lang="en-US" sz="1800">
                <a:latin typeface="Times" charset="0"/>
              </a:rPr>
            </a:br>
            <a:r>
              <a:rPr lang="en-US" sz="1800">
                <a:latin typeface="Times" charset="0"/>
              </a:rPr>
              <a:t>	the process.</a:t>
            </a:r>
          </a:p>
        </p:txBody>
      </p:sp>
      <p:sp>
        <p:nvSpPr>
          <p:cNvPr id="6144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9119870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Hand this slide out to students.</a:t>
            </a:r>
          </a:p>
        </p:txBody>
      </p:sp>
    </p:spTree>
    <p:extLst>
      <p:ext uri="{BB962C8B-B14F-4D97-AF65-F5344CB8AC3E}">
        <p14:creationId xmlns:p14="http://schemas.microsoft.com/office/powerpoint/2010/main" val="8026761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sz="1800" dirty="0" smtClean="0">
                <a:latin typeface="Times" charset="0"/>
              </a:rPr>
              <a:t>Point: size of t matters for page fault frequency</a:t>
            </a:r>
          </a:p>
          <a:p>
            <a:pPr>
              <a:spcAft>
                <a:spcPts val="600"/>
              </a:spcAft>
            </a:pPr>
            <a:endParaRPr lang="en-US" sz="1800" dirty="0" smtClean="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 dirty="0" smtClean="0">
                <a:latin typeface="Times" charset="0"/>
              </a:rPr>
              <a:t>We </a:t>
            </a:r>
            <a:r>
              <a:rPr lang="en-US" sz="1800" dirty="0">
                <a:latin typeface="Times" charset="0"/>
              </a:rPr>
              <a:t>are now using a different notation.</a:t>
            </a:r>
          </a:p>
          <a:p>
            <a:pPr lvl="1"/>
            <a:r>
              <a:rPr lang="en-US" sz="1800" dirty="0">
                <a:latin typeface="Times" charset="0"/>
              </a:rPr>
              <a:t>—	Previously we listed the contents of each frame allocated to the process.</a:t>
            </a:r>
          </a:p>
          <a:p>
            <a:pPr lvl="1"/>
            <a:r>
              <a:rPr lang="en-US" sz="1800" dirty="0">
                <a:latin typeface="Times" charset="0"/>
              </a:rPr>
              <a:t>—	Now we are only indicating whether a virtual page is in memory or not (and where the page is in physical memory </a:t>
            </a:r>
            <a:r>
              <a:rPr lang="en-US" sz="1800" dirty="0" err="1">
                <a:latin typeface="Times" charset="0"/>
              </a:rPr>
              <a:t>doesn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t matter).</a:t>
            </a:r>
          </a:p>
          <a:p>
            <a:pPr lvl="1"/>
            <a:endParaRPr lang="en-US" sz="1800" dirty="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The pages in memory are the process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s working set.</a:t>
            </a:r>
          </a:p>
          <a:p>
            <a:pPr lvl="1"/>
            <a:r>
              <a:rPr lang="en-US" sz="1800" dirty="0">
                <a:latin typeface="Times" charset="0"/>
              </a:rPr>
              <a:t>—	The window size defines the working set.</a:t>
            </a:r>
          </a:p>
          <a:p>
            <a:pPr lvl="1"/>
            <a:endParaRPr lang="en-US" sz="1800" dirty="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The challenge is to efficiently decrease a process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s working set.</a:t>
            </a:r>
          </a:p>
          <a:p>
            <a:pPr lvl="1"/>
            <a:r>
              <a:rPr lang="en-US" sz="1800" dirty="0">
                <a:latin typeface="Times" charset="0"/>
              </a:rPr>
              <a:t>—	When should the working set size be decreased?</a:t>
            </a:r>
          </a:p>
          <a:p>
            <a:pPr lvl="1"/>
            <a:r>
              <a:rPr lang="en-US" sz="1800" dirty="0">
                <a:latin typeface="Times" charset="0"/>
              </a:rPr>
              <a:t>—	Ideally we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d like to tie this computation to an (already expensive) event like a page fault.</a:t>
            </a:r>
          </a:p>
        </p:txBody>
      </p:sp>
    </p:spTree>
    <p:extLst>
      <p:ext uri="{BB962C8B-B14F-4D97-AF65-F5344CB8AC3E}">
        <p14:creationId xmlns:p14="http://schemas.microsoft.com/office/powerpoint/2010/main" val="7865638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r>
              <a:rPr lang="en-US" sz="1800">
                <a:latin typeface="Times" charset="0"/>
              </a:rPr>
              <a:t>The PFF algorithm uses a window size parameter just as the direct</a:t>
            </a:r>
            <a:r>
              <a:rPr lang="en-US" sz="1800" i="1">
                <a:latin typeface="Times" charset="0"/>
              </a:rPr>
              <a:t> </a:t>
            </a:r>
            <a:r>
              <a:rPr lang="en-US" sz="1800">
                <a:latin typeface="Times" charset="0"/>
              </a:rPr>
              <a:t>WS replacement</a:t>
            </a:r>
            <a:r>
              <a:rPr lang="en-US" sz="1800" i="1">
                <a:latin typeface="Times" charset="0"/>
              </a:rPr>
              <a:t> </a:t>
            </a:r>
            <a:r>
              <a:rPr lang="en-US" sz="1800">
                <a:latin typeface="Times" charset="0"/>
              </a:rPr>
              <a:t>policy.</a:t>
            </a:r>
          </a:p>
          <a:p>
            <a:r>
              <a:rPr lang="en-US" sz="1800">
                <a:latin typeface="Times" charset="0"/>
              </a:rPr>
              <a:t>Here the only state that must be maintained is the time that each process last faulted.</a:t>
            </a:r>
          </a:p>
          <a:p>
            <a:pPr lvl="1"/>
            <a:r>
              <a:rPr lang="en-US" sz="1800">
                <a:latin typeface="Times" charset="0"/>
              </a:rPr>
              <a:t>—	Where time here is a per process virtual time value measured in units of process memory references.</a:t>
            </a:r>
          </a:p>
          <a:p>
            <a:pPr lvl="1"/>
            <a:r>
              <a:rPr lang="en-US" sz="1800">
                <a:latin typeface="Times" charset="0"/>
              </a:rPr>
              <a:t>—	Thus we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re computing the number of memory references made by this process since the last time this process faulted.</a:t>
            </a:r>
          </a:p>
          <a:p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Note that in all cases when a page fault occurs, the faulting page is always added to the working set.</a:t>
            </a:r>
          </a:p>
          <a:p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Again, this algorithm only runs when a page fault occurs.</a:t>
            </a:r>
          </a:p>
        </p:txBody>
      </p:sp>
      <p:sp>
        <p:nvSpPr>
          <p:cNvPr id="645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917839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Hand this slide out to students.</a:t>
            </a:r>
          </a:p>
        </p:txBody>
      </p:sp>
      <p:sp>
        <p:nvSpPr>
          <p:cNvPr id="655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47953934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 dirty="0" smtClean="0">
                <a:latin typeface="Times" charset="0"/>
              </a:rPr>
              <a:t>The times are the times of faults.  Why improved – only computes WS</a:t>
            </a:r>
            <a:r>
              <a:rPr lang="en-US" sz="1800" baseline="0" dirty="0" smtClean="0">
                <a:latin typeface="Times" charset="0"/>
              </a:rPr>
              <a:t> on faults.  Still need to set window size properly---no magic</a:t>
            </a:r>
            <a:endParaRPr lang="en-US" sz="1800" dirty="0" smtClean="0">
              <a:latin typeface="Times" charset="0"/>
            </a:endParaRPr>
          </a:p>
          <a:p>
            <a:endParaRPr lang="en-US" sz="1800" dirty="0" smtClean="0">
              <a:latin typeface="Times" charset="0"/>
            </a:endParaRPr>
          </a:p>
          <a:p>
            <a:r>
              <a:rPr lang="en-US" sz="1800" dirty="0" smtClean="0">
                <a:latin typeface="Times" charset="0"/>
              </a:rPr>
              <a:t>Note </a:t>
            </a:r>
            <a:r>
              <a:rPr lang="en-US" sz="1800" dirty="0">
                <a:latin typeface="Times" charset="0"/>
              </a:rPr>
              <a:t>that at times 6 and 10 the page fault frequency is too low and thus no page is removed from memory.</a:t>
            </a:r>
          </a:p>
          <a:p>
            <a:endParaRPr lang="en-US" sz="1800" dirty="0">
              <a:latin typeface="Times" charset="0"/>
            </a:endParaRPr>
          </a:p>
          <a:p>
            <a:r>
              <a:rPr lang="en-US" sz="1800" dirty="0">
                <a:latin typeface="Times" charset="0"/>
              </a:rPr>
              <a:t>Why is this algorithm inherently more desirable than WS?</a:t>
            </a:r>
          </a:p>
          <a:p>
            <a:pPr lvl="1"/>
            <a:r>
              <a:rPr lang="en-US" sz="1800" dirty="0">
                <a:latin typeface="Times" charset="0"/>
              </a:rPr>
              <a:t>— Because it only computes the working set (an expensive operation) when a page faults occurs, </a:t>
            </a:r>
            <a:r>
              <a:rPr lang="en-US" sz="1800" i="1" dirty="0">
                <a:latin typeface="Times" charset="0"/>
              </a:rPr>
              <a:t>i.e.</a:t>
            </a:r>
            <a:r>
              <a:rPr lang="en-US" sz="1800" dirty="0">
                <a:latin typeface="Times" charset="0"/>
              </a:rPr>
              <a:t>, when the OS is already doing an expensive operation.</a:t>
            </a:r>
          </a:p>
          <a:p>
            <a:endParaRPr lang="en-US" sz="1800" dirty="0">
              <a:latin typeface="Times" charset="0"/>
            </a:endParaRPr>
          </a:p>
        </p:txBody>
      </p:sp>
      <p:sp>
        <p:nvSpPr>
          <p:cNvPr id="665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658638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94238"/>
            <a:ext cx="7288213" cy="4013200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Idea: Now we have lots of programs in memory — more than will fully fit into memory in their entirety. 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When a fault occurs, which page should be replaced?</a:t>
            </a:r>
          </a:p>
          <a:p>
            <a:pPr lvl="1"/>
            <a:r>
              <a:rPr lang="en-US" sz="1800">
                <a:latin typeface="Times" charset="0"/>
              </a:rPr>
              <a:t>—	The fact that swapping out a page increases fault handling time argues for considering only clean pages.  </a:t>
            </a:r>
            <a:br>
              <a:rPr lang="en-US" sz="1800">
                <a:latin typeface="Times" charset="0"/>
              </a:rPr>
            </a:br>
            <a:r>
              <a:rPr lang="en-US" sz="1800">
                <a:latin typeface="Times" charset="0"/>
              </a:rPr>
              <a:t>(However, what if that page is needed immediately?)</a:t>
            </a:r>
          </a:p>
          <a:p>
            <a:pPr lvl="1"/>
            <a:r>
              <a:rPr lang="en-US" sz="1800">
                <a:latin typeface="Times" charset="0"/>
              </a:rPr>
              <a:t>—	How about applying CPU scheduling policies?  FIFO? (Replace oldest page.)  SJF? (Except all pages have the same size.)  </a:t>
            </a:r>
          </a:p>
          <a:p>
            <a:r>
              <a:rPr lang="en-US" sz="1800">
                <a:latin typeface="Times" charset="0"/>
              </a:rPr>
              <a:t>Local replacement implies that processes are allocated a fixed number of page frames.</a:t>
            </a:r>
          </a:p>
          <a:p>
            <a:r>
              <a:rPr lang="en-US" sz="1800">
                <a:latin typeface="Times" charset="0"/>
              </a:rPr>
              <a:t>Global replacement implies a variable number of frames are allocated to each process.</a:t>
            </a:r>
          </a:p>
          <a:p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Digression: How do we decide which of two schemes is better?</a:t>
            </a:r>
          </a:p>
        </p:txBody>
      </p:sp>
      <p:sp>
        <p:nvSpPr>
          <p:cNvPr id="399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7974414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5040313"/>
            <a:ext cx="7288213" cy="4014787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What is the largest the MPL can (reasonably) be?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For example, what is the minimum number of pages that must be in memory in order for a process to execute?  </a:t>
            </a:r>
            <a:r>
              <a:rPr lang="en-US" sz="1800">
                <a:solidFill>
                  <a:schemeClr val="hlink"/>
                </a:solidFill>
                <a:latin typeface="Times" charset="0"/>
                <a:sym typeface="Symbol" charset="0"/>
              </a:rPr>
              <a:t></a:t>
            </a:r>
            <a:endParaRPr lang="en-US" sz="1800">
              <a:latin typeface="Times" charset="0"/>
            </a:endParaRPr>
          </a:p>
          <a:p>
            <a:pPr lvl="1"/>
            <a:r>
              <a:rPr lang="en-US" sz="1800">
                <a:latin typeface="Times" charset="0"/>
              </a:rPr>
              <a:t>—	Depends on the architecture of the machine, in particular, the number of memory locations that a single instruction can touch.</a:t>
            </a:r>
          </a:p>
          <a:p>
            <a:pPr lvl="1"/>
            <a:r>
              <a:rPr lang="en-US" sz="1800">
                <a:latin typeface="Times" charset="0"/>
              </a:rPr>
              <a:t>	For example, it takes at least one page to hold the instruction, one page for data (likely a different page if text and data are in separate segments), and possibly other pages if indirect addressing modes are supported.</a:t>
            </a:r>
          </a:p>
          <a:p>
            <a:pPr lvl="1"/>
            <a:endParaRPr lang="en-US" sz="180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Why might the multiprogramming level be reduced?</a:t>
            </a:r>
          </a:p>
          <a:p>
            <a:pPr lvl="1"/>
            <a:r>
              <a:rPr lang="en-US" sz="1800">
                <a:latin typeface="Times" charset="0"/>
              </a:rPr>
              <a:t>—	There is a fundamental tradeoff between having a high MPL (having high utilization) and having low overhead due to page faults.</a:t>
            </a:r>
          </a:p>
        </p:txBody>
      </p:sp>
      <p:sp>
        <p:nvSpPr>
          <p:cNvPr id="675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73025"/>
            <a:ext cx="6518275" cy="4887913"/>
          </a:xfrm>
          <a:ln cap="flat"/>
        </p:spPr>
      </p:sp>
    </p:spTree>
    <p:extLst>
      <p:ext uri="{BB962C8B-B14F-4D97-AF65-F5344CB8AC3E}">
        <p14:creationId xmlns:p14="http://schemas.microsoft.com/office/powerpoint/2010/main" val="31382068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5106988"/>
            <a:ext cx="7288213" cy="4014787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CPU utilization falls.  Why?</a:t>
            </a:r>
          </a:p>
          <a:p>
            <a:pPr lvl="1"/>
            <a:r>
              <a:rPr lang="en-US" sz="1800">
                <a:latin typeface="Times" charset="0"/>
              </a:rPr>
              <a:t>— More processes are doing I/O for paging and hence are spending more time away from the CPU than they otherwise would. </a:t>
            </a:r>
          </a:p>
          <a:p>
            <a:pPr lvl="1"/>
            <a:r>
              <a:rPr lang="en-US" sz="1800">
                <a:latin typeface="Times" charset="0"/>
              </a:rPr>
              <a:t>	Processes aren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t doing useful (disk) I/O. Instead they are incurring overhead?</a:t>
            </a:r>
          </a:p>
          <a:p>
            <a:r>
              <a:rPr lang="en-US" sz="1800">
                <a:latin typeface="Times" charset="0"/>
              </a:rPr>
              <a:t>What to do when CPU utilization falls?</a:t>
            </a:r>
          </a:p>
          <a:p>
            <a:pPr lvl="1"/>
            <a:r>
              <a:rPr lang="en-US" sz="1800">
                <a:latin typeface="Times" charset="0"/>
              </a:rPr>
              <a:t>—	Give the CPU more work to do by admitting more processes into the system!</a:t>
            </a:r>
          </a:p>
          <a:p>
            <a:pPr lvl="1"/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The problem is that faults are occurring because processes don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t have enough memory relative to their locus of execution.</a:t>
            </a:r>
          </a:p>
        </p:txBody>
      </p:sp>
      <p:sp>
        <p:nvSpPr>
          <p:cNvPr id="686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73025"/>
            <a:ext cx="6518275" cy="4887913"/>
          </a:xfrm>
          <a:ln cap="flat"/>
        </p:spPr>
      </p:sp>
    </p:spTree>
    <p:extLst>
      <p:ext uri="{BB962C8B-B14F-4D97-AF65-F5344CB8AC3E}">
        <p14:creationId xmlns:p14="http://schemas.microsoft.com/office/powerpoint/2010/main" val="167175869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5000625"/>
            <a:ext cx="7288213" cy="4013200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Why does local replacement work?</a:t>
            </a:r>
          </a:p>
          <a:p>
            <a:pPr lvl="1"/>
            <a:r>
              <a:rPr lang="en-US" sz="1800">
                <a:latin typeface="Times" charset="0"/>
              </a:rPr>
              <a:t>—	One process cannot impact another process because it cannot take memory away from that process.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Can a single process now thrash?</a:t>
            </a:r>
          </a:p>
          <a:p>
            <a:pPr lvl="1"/>
            <a:r>
              <a:rPr lang="en-US" sz="1800">
                <a:latin typeface="Times" charset="0"/>
              </a:rPr>
              <a:t>— Yes!  A process with poor locality can thrash.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The idea behind the </a:t>
            </a:r>
            <a:r>
              <a:rPr lang="en-US" sz="1800" i="1">
                <a:latin typeface="Times" charset="0"/>
              </a:rPr>
              <a:t>MTBPF/PFST </a:t>
            </a:r>
            <a:r>
              <a:rPr lang="en-US" sz="1800">
                <a:latin typeface="Times" charset="0"/>
              </a:rPr>
              <a:t>ratio is to balance the paging I/O-CPU load.</a:t>
            </a:r>
          </a:p>
          <a:p>
            <a:pPr lvl="1"/>
            <a:r>
              <a:rPr lang="en-US" sz="1800">
                <a:latin typeface="Times" charset="0"/>
              </a:rPr>
              <a:t>— To eliminate queuing at the paging device.</a:t>
            </a:r>
          </a:p>
          <a:p>
            <a:pPr lvl="1"/>
            <a:r>
              <a:rPr lang="en-US" sz="1800">
                <a:latin typeface="Times" charset="0"/>
              </a:rPr>
              <a:t>	(</a:t>
            </a:r>
            <a:r>
              <a:rPr lang="en-US" sz="1800" i="1">
                <a:latin typeface="Times" charset="0"/>
              </a:rPr>
              <a:t>PFST</a:t>
            </a:r>
            <a:r>
              <a:rPr lang="en-US" sz="1800">
                <a:latin typeface="Times" charset="0"/>
              </a:rPr>
              <a:t> is assumed to be a constant.)  </a:t>
            </a:r>
          </a:p>
          <a:p>
            <a:pPr lvl="1"/>
            <a:endParaRPr lang="en-US" sz="60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Empirical studies suggest it provides close to optimal performance.  </a:t>
            </a:r>
          </a:p>
          <a:p>
            <a:pPr lvl="1"/>
            <a:r>
              <a:rPr lang="en-US" sz="1800">
                <a:latin typeface="Times" charset="0"/>
              </a:rPr>
              <a:t>—	An alternate policy is to keep the paging device at approximately 50% utilization.</a:t>
            </a:r>
          </a:p>
        </p:txBody>
      </p:sp>
      <p:sp>
        <p:nvSpPr>
          <p:cNvPr id="696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73025"/>
            <a:ext cx="6518275" cy="4887913"/>
          </a:xfrm>
          <a:ln cap="flat"/>
        </p:spPr>
      </p:sp>
    </p:spTree>
    <p:extLst>
      <p:ext uri="{BB962C8B-B14F-4D97-AF65-F5344CB8AC3E}">
        <p14:creationId xmlns:p14="http://schemas.microsoft.com/office/powerpoint/2010/main" val="12359997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73025"/>
            <a:ext cx="6518275" cy="4887913"/>
          </a:xfrm>
          <a:solidFill>
            <a:srgbClr val="FFFFFF"/>
          </a:solidFill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946650"/>
            <a:ext cx="7288213" cy="401478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6661" tIns="48331" rIns="96661" bIns="48331"/>
          <a:lstStyle/>
          <a:p>
            <a:r>
              <a:rPr lang="en-US" sz="1800" dirty="0">
                <a:latin typeface="Times" charset="0"/>
              </a:rPr>
              <a:t>When we decrease the multiprogramming level we swap out an entire process and release all of its memory.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Who should be swapped out?  No universal rules!  </a:t>
            </a:r>
            <a:r>
              <a:rPr lang="en-US" sz="1800" dirty="0">
                <a:solidFill>
                  <a:schemeClr val="hlink"/>
                </a:solidFill>
                <a:latin typeface="Times" charset="0"/>
                <a:sym typeface="Symbol" charset="0"/>
              </a:rPr>
              <a:t></a:t>
            </a:r>
            <a:endParaRPr lang="en-US" sz="1800" dirty="0">
              <a:latin typeface="Times" charset="0"/>
            </a:endParaRPr>
          </a:p>
          <a:p>
            <a:pPr lvl="1"/>
            <a:r>
              <a:rPr lang="en-US" sz="1800" dirty="0">
                <a:latin typeface="Times" charset="0"/>
              </a:rPr>
              <a:t>—	Lowest priority process? </a:t>
            </a:r>
            <a:br>
              <a:rPr lang="en-US" sz="1800" dirty="0">
                <a:latin typeface="Times" charset="0"/>
              </a:rPr>
            </a:br>
            <a:r>
              <a:rPr lang="en-US" sz="1800" dirty="0">
                <a:latin typeface="Times" charset="0"/>
              </a:rPr>
              <a:t>(Base the decision on importance.)</a:t>
            </a:r>
          </a:p>
          <a:p>
            <a:pPr lvl="1"/>
            <a:r>
              <a:rPr lang="en-US" sz="1800" dirty="0">
                <a:latin typeface="Times" charset="0"/>
              </a:rPr>
              <a:t>—	Smallest process? </a:t>
            </a:r>
            <a:br>
              <a:rPr lang="en-US" sz="1800" dirty="0">
                <a:latin typeface="Times" charset="0"/>
              </a:rPr>
            </a:br>
            <a:r>
              <a:rPr lang="en-US" sz="1800" dirty="0">
                <a:latin typeface="Times" charset="0"/>
              </a:rPr>
              <a:t>(Maximize memory utilization by freeing up the minimal amount of space. This also minimizes the swapping cost.)</a:t>
            </a:r>
          </a:p>
          <a:p>
            <a:pPr lvl="1"/>
            <a:r>
              <a:rPr lang="en-US" sz="1800" dirty="0">
                <a:latin typeface="Times" charset="0"/>
              </a:rPr>
              <a:t>—	Largest process? </a:t>
            </a:r>
            <a:br>
              <a:rPr lang="en-US" sz="1800" dirty="0">
                <a:latin typeface="Times" charset="0"/>
              </a:rPr>
            </a:br>
            <a:r>
              <a:rPr lang="en-US" sz="1800" dirty="0">
                <a:latin typeface="Times" charset="0"/>
              </a:rPr>
              <a:t>(Minimize the frequency with which we have to perform (the expensive process of) swapping.)</a:t>
            </a:r>
          </a:p>
          <a:p>
            <a:pPr lvl="1"/>
            <a:r>
              <a:rPr lang="en-US" sz="1800" dirty="0">
                <a:latin typeface="Times" charset="0"/>
              </a:rPr>
              <a:t>—	Oldest process?  </a:t>
            </a:r>
            <a:br>
              <a:rPr lang="en-US" sz="1800" dirty="0">
                <a:latin typeface="Times" charset="0"/>
              </a:rPr>
            </a:br>
            <a:r>
              <a:rPr lang="en-US" sz="1800" dirty="0">
                <a:latin typeface="Times" charset="0"/>
              </a:rPr>
              <a:t>(Get rid of the least interactive process.)</a:t>
            </a:r>
          </a:p>
          <a:p>
            <a:r>
              <a:rPr lang="en-US" sz="1800" dirty="0">
                <a:latin typeface="Times" charset="0"/>
              </a:rPr>
              <a:t>It depends on a number of factors such as scheduling, ...</a:t>
            </a:r>
          </a:p>
        </p:txBody>
      </p:sp>
    </p:spTree>
    <p:extLst>
      <p:ext uri="{BB962C8B-B14F-4D97-AF65-F5344CB8AC3E}">
        <p14:creationId xmlns:p14="http://schemas.microsoft.com/office/powerpoint/2010/main" val="1805011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 smtClean="0">
                <a:latin typeface="Times" charset="0"/>
              </a:rPr>
              <a:t>START HERE 18</a:t>
            </a:r>
          </a:p>
          <a:p>
            <a:endParaRPr lang="en-US" sz="1800" dirty="0" smtClean="0">
              <a:latin typeface="Times" charset="0"/>
            </a:endParaRPr>
          </a:p>
          <a:p>
            <a:r>
              <a:rPr lang="en-US" sz="1800" dirty="0" smtClean="0">
                <a:latin typeface="Times" charset="0"/>
              </a:rPr>
              <a:t>We </a:t>
            </a:r>
            <a:r>
              <a:rPr lang="en-US" sz="1800" dirty="0">
                <a:latin typeface="Times" charset="0"/>
              </a:rPr>
              <a:t>are recording only which </a:t>
            </a:r>
            <a:r>
              <a:rPr lang="en-US" sz="1800" i="1" dirty="0">
                <a:latin typeface="Times" charset="0"/>
              </a:rPr>
              <a:t>page</a:t>
            </a:r>
            <a:r>
              <a:rPr lang="en-US" sz="1800" dirty="0">
                <a:latin typeface="Times" charset="0"/>
              </a:rPr>
              <a:t> is accessed.  Not which </a:t>
            </a:r>
            <a:r>
              <a:rPr lang="en-US" sz="1800" i="1" dirty="0">
                <a:latin typeface="Times" charset="0"/>
              </a:rPr>
              <a:t>memory</a:t>
            </a:r>
            <a:r>
              <a:rPr lang="en-US" sz="1800" dirty="0">
                <a:latin typeface="Times" charset="0"/>
              </a:rPr>
              <a:t> </a:t>
            </a:r>
            <a:r>
              <a:rPr lang="en-US" sz="1800" i="1" dirty="0">
                <a:latin typeface="Times" charset="0"/>
              </a:rPr>
              <a:t>address</a:t>
            </a:r>
            <a:r>
              <a:rPr lang="en-US" sz="1800" dirty="0">
                <a:latin typeface="Times" charset="0"/>
              </a:rPr>
              <a:t> is being accessed</a:t>
            </a:r>
            <a:r>
              <a:rPr lang="en-US" sz="1800" dirty="0" smtClean="0">
                <a:latin typeface="Times" charset="0"/>
              </a:rPr>
              <a:t>.</a:t>
            </a:r>
          </a:p>
          <a:p>
            <a:endParaRPr lang="en-US" sz="1800" dirty="0">
              <a:latin typeface="Times" charset="0"/>
            </a:endParaRPr>
          </a:p>
          <a:p>
            <a:pPr lvl="1"/>
            <a:r>
              <a:rPr lang="en-US" sz="1800" dirty="0">
                <a:latin typeface="Times" charset="0"/>
              </a:rPr>
              <a:t>—	We don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t care which location within a page is being accessed.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—	This trace is rather bogus as the page changes with each new address generated. </a:t>
            </a:r>
          </a:p>
          <a:p>
            <a:pPr lvl="1"/>
            <a:r>
              <a:rPr lang="en-US" sz="1800" dirty="0">
                <a:latin typeface="Times" charset="0"/>
              </a:rPr>
              <a:t>	(Normally you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d expect to see a large number of consecutive references to the same page.)</a:t>
            </a:r>
          </a:p>
          <a:p>
            <a:endParaRPr lang="en-US" sz="1800" dirty="0">
              <a:latin typeface="Times" charset="0"/>
            </a:endParaRPr>
          </a:p>
          <a:p>
            <a:r>
              <a:rPr lang="en-US" sz="1800" dirty="0">
                <a:latin typeface="Times" charset="0"/>
              </a:rPr>
              <a:t>To avoid confusion with physical frame numbers, we will represent virtual page numbers with letters.</a:t>
            </a:r>
          </a:p>
          <a:p>
            <a:endParaRPr lang="en-US" sz="1800" dirty="0">
              <a:latin typeface="Times" charset="0"/>
            </a:endParaRPr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939541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Hand this slide out to students.</a:t>
            </a:r>
          </a:p>
        </p:txBody>
      </p:sp>
      <p:sp>
        <p:nvSpPr>
          <p:cNvPr id="419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746855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For this trace and this initial placement of pages, the optimal page replacement strategy results in 2 page faults.</a:t>
            </a:r>
          </a:p>
          <a:p>
            <a:r>
              <a:rPr lang="en-US" sz="1800">
                <a:latin typeface="Times" charset="0"/>
              </a:rPr>
              <a:t>Note that the choice of which page to replace at time 10 is arbitrary (or at least is not supported by this trace).</a:t>
            </a:r>
          </a:p>
        </p:txBody>
      </p:sp>
      <p:sp>
        <p:nvSpPr>
          <p:cNvPr id="430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2144449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Hand this slide out to students.</a:t>
            </a:r>
          </a:p>
          <a:p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Explain the notation...</a:t>
            </a:r>
          </a:p>
        </p:txBody>
      </p:sp>
      <p:sp>
        <p:nvSpPr>
          <p:cNvPr id="440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957814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40263"/>
            <a:ext cx="7288213" cy="4014787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r>
              <a:rPr lang="en-US" sz="1800">
                <a:latin typeface="Times" charset="0"/>
              </a:rPr>
              <a:t>For local replacement we assume processes have a fixed number of page frames allocated to them.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We start with CPU-like scheduling policies.  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Try FIFO (FIFO in terms of when page was allocated).</a:t>
            </a:r>
          </a:p>
          <a:p>
            <a:pPr lvl="1">
              <a:spcAft>
                <a:spcPts val="600"/>
              </a:spcAft>
            </a:pPr>
            <a:r>
              <a:rPr lang="en-US" sz="1800">
                <a:latin typeface="Times" charset="0"/>
              </a:rPr>
              <a:t>—	Assume the OS maintains a list (similar to the page table) of frames allocated to the process.</a:t>
            </a:r>
          </a:p>
          <a:p>
            <a:pPr lvl="1">
              <a:spcAft>
                <a:spcPts val="600"/>
              </a:spcAft>
            </a:pPr>
            <a:r>
              <a:rPr lang="en-US" sz="1800">
                <a:latin typeface="Times" charset="0"/>
              </a:rPr>
              <a:t>—	Pages placed in this list when a page fault occurs.</a:t>
            </a:r>
          </a:p>
          <a:p>
            <a:pPr lvl="1"/>
            <a:r>
              <a:rPr lang="en-US" sz="1800">
                <a:latin typeface="Times" charset="0"/>
              </a:rPr>
              <a:t>—	The pointer into the table always points to the oldest page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In the chart, virtual time (measured in </a:t>
            </a:r>
            <a:r>
              <a:rPr lang="ja-JP" altLang="en-US" sz="1800">
                <a:latin typeface="Times" charset="0"/>
              </a:rPr>
              <a:t>“</a:t>
            </a:r>
            <a:r>
              <a:rPr lang="en-US" sz="1800">
                <a:latin typeface="Times" charset="0"/>
              </a:rPr>
              <a:t>new pages accessed</a:t>
            </a:r>
            <a:r>
              <a:rPr lang="ja-JP" altLang="en-US" sz="1800">
                <a:latin typeface="Times" charset="0"/>
              </a:rPr>
              <a:t>”</a:t>
            </a:r>
            <a:r>
              <a:rPr lang="en-US" sz="1800">
                <a:latin typeface="Times" charset="0"/>
              </a:rPr>
              <a:t>) goes across the </a:t>
            </a:r>
            <a:r>
              <a:rPr lang="en-US" sz="1800" i="1">
                <a:latin typeface="Times" charset="0"/>
              </a:rPr>
              <a:t>x</a:t>
            </a:r>
            <a:r>
              <a:rPr lang="en-US" sz="1800">
                <a:latin typeface="Times" charset="0"/>
              </a:rPr>
              <a:t>-axis.</a:t>
            </a:r>
          </a:p>
          <a:p>
            <a:pPr lvl="1"/>
            <a:r>
              <a:rPr lang="en-US" sz="1800">
                <a:latin typeface="Times" charset="0"/>
              </a:rPr>
              <a:t>—	Indices in yellow table are not actual frame addresses but are indices into a </a:t>
            </a:r>
            <a:r>
              <a:rPr lang="ja-JP" altLang="en-US" sz="1800">
                <a:latin typeface="Times" charset="0"/>
              </a:rPr>
              <a:t>“</a:t>
            </a:r>
            <a:r>
              <a:rPr lang="en-US" sz="1800">
                <a:latin typeface="Times" charset="0"/>
              </a:rPr>
              <a:t>frame list.</a:t>
            </a:r>
            <a:r>
              <a:rPr lang="ja-JP" altLang="en-US" sz="1800">
                <a:latin typeface="Times" charset="0"/>
              </a:rPr>
              <a:t>”</a:t>
            </a:r>
            <a:endParaRPr lang="en-US" sz="180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As in CPU scheduling, what is an optimal policy?</a:t>
            </a:r>
          </a:p>
          <a:p>
            <a:pPr lvl="1"/>
            <a:r>
              <a:rPr lang="en-US" sz="1800">
                <a:latin typeface="Times" charset="0"/>
              </a:rPr>
              <a:t>—	It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s a different problem than scheduling.  We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re not trying to to determine a good ordering, just minimize overhead.</a:t>
            </a:r>
          </a:p>
        </p:txBody>
      </p:sp>
      <p:sp>
        <p:nvSpPr>
          <p:cNvPr id="450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6680128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Hand this slide out to students.</a:t>
            </a:r>
          </a:p>
          <a:p>
            <a:endParaRPr lang="en-US" sz="180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392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9/27/18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9/27/18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9/27/18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9/27/18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9/27/18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9/27/18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9/27/18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9/27/18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9/27/18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9/27/18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9/27/18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9/27/18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9/27/18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Page Replacement Algorithms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and Kevin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Jeffay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863600" y="2540000"/>
            <a:ext cx="7493000" cy="38227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990600" y="3365500"/>
            <a:ext cx="7188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667000" y="29464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a	d	b	e	b	a	b	c	 d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667000" y="33782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a	a	a	a	a	a	a	a	a	 a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2667000" y="37719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b	b	b	b	b	b	b	b	b	 b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2667000" y="41656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c	c	</a:t>
            </a:r>
            <a:r>
              <a:rPr lang="en-US" sz="2400" b="1" i="1">
                <a:solidFill>
                  <a:schemeClr val="hlink"/>
                </a:solidFill>
              </a:rPr>
              <a:t>e</a:t>
            </a:r>
            <a:r>
              <a:rPr lang="en-US" sz="2400" i="1"/>
              <a:t>	e	e	e	e	 </a:t>
            </a:r>
            <a:r>
              <a:rPr lang="en-US" sz="2400" b="1" i="1">
                <a:solidFill>
                  <a:schemeClr val="hlink"/>
                </a:solidFill>
              </a:rPr>
              <a:t>d</a:t>
            </a:r>
            <a:endParaRPr lang="en-US" sz="2400" b="1" i="1">
              <a:solidFill>
                <a:srgbClr val="B50069"/>
              </a:solidFill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973138" y="50180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2713038" y="4957763"/>
            <a:ext cx="5537200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800">
                <a:solidFill>
                  <a:srgbClr val="B50069"/>
                </a:solidFill>
              </a:rPr>
              <a:t> 	 	 	 	•	 	 	 	•	 •</a:t>
            </a:r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990600" y="4978400"/>
            <a:ext cx="7200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 rot="-5400000">
            <a:off x="700882" y="3850481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2684463" y="4559300"/>
            <a:ext cx="545941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d	d	d	d	d	d	d	d	</a:t>
            </a:r>
            <a:r>
              <a:rPr lang="en-US" sz="2400" b="1" i="1">
                <a:solidFill>
                  <a:schemeClr val="hlink"/>
                </a:solidFill>
              </a:rPr>
              <a:t>c</a:t>
            </a:r>
            <a:r>
              <a:rPr lang="en-US" sz="2400" i="1"/>
              <a:t>	c</a:t>
            </a: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1590675" y="33782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1590675" y="37719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1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1590675" y="41656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2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1590675" y="45593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2174875" y="33782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a</a:t>
            </a: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2174875" y="37719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b</a:t>
            </a:r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2174875" y="4165600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c</a:t>
            </a:r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2174875" y="45593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d</a:t>
            </a:r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2590800" y="2641600"/>
            <a:ext cx="0" cy="2311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8" name="Rectangle 24"/>
          <p:cNvSpPr>
            <a:spLocks noChangeArrowheads="1"/>
          </p:cNvSpPr>
          <p:nvPr/>
        </p:nvSpPr>
        <p:spPr bwMode="auto">
          <a:xfrm>
            <a:off x="2667000" y="25781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2200275" y="25781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984250" y="2946400"/>
            <a:ext cx="7213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>
            <a:off x="973138" y="29718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973138" y="25923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>
            <a:off x="2082800" y="3390900"/>
            <a:ext cx="0" cy="156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4" name="Rectangle 30"/>
          <p:cNvSpPr>
            <a:spLocks noChangeArrowheads="1"/>
          </p:cNvSpPr>
          <p:nvPr/>
        </p:nvSpPr>
        <p:spPr bwMode="auto">
          <a:xfrm>
            <a:off x="4208463" y="5364163"/>
            <a:ext cx="6524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1"/>
              <a:t>a</a:t>
            </a:r>
            <a:r>
              <a:rPr lang="en-US" sz="1800"/>
              <a:t> = 2</a:t>
            </a:r>
          </a:p>
          <a:p>
            <a:pPr>
              <a:lnSpc>
                <a:spcPct val="90000"/>
              </a:lnSpc>
            </a:pPr>
            <a:r>
              <a:rPr lang="en-US" sz="1800" i="1"/>
              <a:t>b</a:t>
            </a:r>
            <a:r>
              <a:rPr lang="en-US" sz="1800"/>
              <a:t> = 4</a:t>
            </a:r>
          </a:p>
          <a:p>
            <a:pPr>
              <a:lnSpc>
                <a:spcPct val="90000"/>
              </a:lnSpc>
            </a:pPr>
            <a:r>
              <a:rPr lang="en-US" sz="1800" i="1">
                <a:solidFill>
                  <a:schemeClr val="hlink"/>
                </a:solidFill>
              </a:rPr>
              <a:t>c</a:t>
            </a:r>
            <a:r>
              <a:rPr lang="en-US" sz="1800">
                <a:solidFill>
                  <a:schemeClr val="hlink"/>
                </a:solidFill>
              </a:rPr>
              <a:t> = 1</a:t>
            </a:r>
          </a:p>
          <a:p>
            <a:pPr>
              <a:lnSpc>
                <a:spcPct val="90000"/>
              </a:lnSpc>
            </a:pPr>
            <a:r>
              <a:rPr lang="en-US" sz="1800" i="1"/>
              <a:t>d</a:t>
            </a:r>
            <a:r>
              <a:rPr lang="en-US" sz="1800"/>
              <a:t> = 3</a:t>
            </a:r>
          </a:p>
        </p:txBody>
      </p:sp>
      <p:sp>
        <p:nvSpPr>
          <p:cNvPr id="11295" name="Rectangle 31"/>
          <p:cNvSpPr>
            <a:spLocks noChangeArrowheads="1"/>
          </p:cNvSpPr>
          <p:nvPr/>
        </p:nvSpPr>
        <p:spPr bwMode="auto">
          <a:xfrm>
            <a:off x="944563" y="5581650"/>
            <a:ext cx="1258887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Time page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last used</a:t>
            </a:r>
          </a:p>
        </p:txBody>
      </p:sp>
      <p:sp>
        <p:nvSpPr>
          <p:cNvPr id="11296" name="Rectangle 32"/>
          <p:cNvSpPr>
            <a:spLocks noChangeArrowheads="1"/>
          </p:cNvSpPr>
          <p:nvPr/>
        </p:nvSpPr>
        <p:spPr bwMode="auto">
          <a:xfrm>
            <a:off x="6456363" y="5364163"/>
            <a:ext cx="6524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1"/>
              <a:t>a</a:t>
            </a:r>
            <a:r>
              <a:rPr lang="en-US" sz="1800"/>
              <a:t> = 7</a:t>
            </a:r>
            <a:endParaRPr lang="en-US" sz="1800">
              <a:solidFill>
                <a:srgbClr val="B50069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 i="1"/>
              <a:t>b</a:t>
            </a:r>
            <a:r>
              <a:rPr lang="en-US" sz="1800"/>
              <a:t> = 8</a:t>
            </a:r>
          </a:p>
          <a:p>
            <a:pPr>
              <a:lnSpc>
                <a:spcPct val="90000"/>
              </a:lnSpc>
            </a:pPr>
            <a:r>
              <a:rPr lang="en-US" sz="1800" i="1"/>
              <a:t>e</a:t>
            </a:r>
            <a:r>
              <a:rPr lang="en-US" sz="1800"/>
              <a:t> = 5</a:t>
            </a:r>
          </a:p>
          <a:p>
            <a:pPr>
              <a:lnSpc>
                <a:spcPct val="90000"/>
              </a:lnSpc>
            </a:pPr>
            <a:r>
              <a:rPr lang="en-US" sz="1800" i="1">
                <a:solidFill>
                  <a:schemeClr val="hlink"/>
                </a:solidFill>
              </a:rPr>
              <a:t>d</a:t>
            </a:r>
            <a:r>
              <a:rPr lang="en-US" sz="1800">
                <a:solidFill>
                  <a:schemeClr val="hlink"/>
                </a:solidFill>
              </a:rPr>
              <a:t> = 3</a:t>
            </a:r>
            <a:endParaRPr lang="en-US" sz="1800">
              <a:solidFill>
                <a:srgbClr val="B50069"/>
              </a:solidFill>
            </a:endParaRPr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955675" y="5448300"/>
            <a:ext cx="7239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Rectangle 34"/>
          <p:cNvSpPr>
            <a:spLocks noChangeArrowheads="1"/>
          </p:cNvSpPr>
          <p:nvPr/>
        </p:nvSpPr>
        <p:spPr bwMode="auto">
          <a:xfrm>
            <a:off x="7218363" y="5364163"/>
            <a:ext cx="6524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1"/>
              <a:t>a</a:t>
            </a:r>
            <a:r>
              <a:rPr lang="en-US" sz="1800"/>
              <a:t> = 7</a:t>
            </a:r>
          </a:p>
          <a:p>
            <a:pPr>
              <a:lnSpc>
                <a:spcPct val="90000"/>
              </a:lnSpc>
            </a:pPr>
            <a:r>
              <a:rPr lang="en-US" sz="1800" i="1"/>
              <a:t>b</a:t>
            </a:r>
            <a:r>
              <a:rPr lang="en-US" sz="1800"/>
              <a:t> = 8</a:t>
            </a:r>
          </a:p>
          <a:p>
            <a:pPr>
              <a:lnSpc>
                <a:spcPct val="90000"/>
              </a:lnSpc>
            </a:pPr>
            <a:r>
              <a:rPr lang="en-US" sz="1800" i="1">
                <a:solidFill>
                  <a:schemeClr val="hlink"/>
                </a:solidFill>
              </a:rPr>
              <a:t>e</a:t>
            </a:r>
            <a:r>
              <a:rPr lang="en-US" sz="1800">
                <a:solidFill>
                  <a:schemeClr val="hlink"/>
                </a:solidFill>
              </a:rPr>
              <a:t> = 5</a:t>
            </a:r>
          </a:p>
          <a:p>
            <a:pPr>
              <a:lnSpc>
                <a:spcPct val="90000"/>
              </a:lnSpc>
            </a:pPr>
            <a:r>
              <a:rPr lang="en-US" sz="1800" i="1"/>
              <a:t>c</a:t>
            </a:r>
            <a:r>
              <a:rPr lang="en-US" sz="1800"/>
              <a:t> = 9</a:t>
            </a:r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>
            <a:off x="7861300" y="41910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0" name="Oval 36"/>
          <p:cNvSpPr>
            <a:spLocks noChangeArrowheads="1"/>
          </p:cNvSpPr>
          <p:nvPr/>
        </p:nvSpPr>
        <p:spPr bwMode="auto">
          <a:xfrm>
            <a:off x="7226300" y="46101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1" name="Oval 37"/>
          <p:cNvSpPr>
            <a:spLocks noChangeArrowheads="1"/>
          </p:cNvSpPr>
          <p:nvPr/>
        </p:nvSpPr>
        <p:spPr bwMode="auto">
          <a:xfrm>
            <a:off x="4914900" y="42164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Least Recently Used (LRU) Replacement</a:t>
            </a:r>
            <a:endParaRPr lang="en-US" dirty="0"/>
          </a:p>
        </p:txBody>
      </p:sp>
      <p:sp>
        <p:nvSpPr>
          <p:cNvPr id="40" name="Rectangle 3"/>
          <p:cNvSpPr txBox="1">
            <a:spLocks noChangeArrowheads="1"/>
          </p:cNvSpPr>
          <p:nvPr/>
        </p:nvSpPr>
        <p:spPr>
          <a:xfrm>
            <a:off x="679450" y="1228725"/>
            <a:ext cx="8216900" cy="1041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smtClean="0">
                <a:latin typeface="Arial" charset="0"/>
              </a:rPr>
              <a:t>Use the recent past as a predictor of the near future</a:t>
            </a:r>
          </a:p>
          <a:p>
            <a:r>
              <a:rPr lang="en-US" sz="2000" smtClean="0">
                <a:latin typeface="Arial" charset="0"/>
              </a:rPr>
              <a:t>Replace the page that hasn’t been referenced for the longest time</a:t>
            </a:r>
            <a:endParaRPr lang="en-US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913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3" name="Rectangle 99"/>
          <p:cNvSpPr>
            <a:spLocks noChangeArrowheads="1"/>
          </p:cNvSpPr>
          <p:nvPr/>
        </p:nvSpPr>
        <p:spPr bwMode="auto">
          <a:xfrm>
            <a:off x="965200" y="4546600"/>
            <a:ext cx="7505700" cy="20574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77910" name="Rectangle 86"/>
          <p:cNvSpPr>
            <a:spLocks noChangeArrowheads="1"/>
          </p:cNvSpPr>
          <p:nvPr/>
        </p:nvSpPr>
        <p:spPr bwMode="auto">
          <a:xfrm>
            <a:off x="965200" y="1714500"/>
            <a:ext cx="7416800" cy="25908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8825" y="1196752"/>
            <a:ext cx="7772400" cy="7239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Maintain a </a:t>
            </a:r>
            <a:r>
              <a:rPr lang="ja-JP" altLang="en-US" sz="2000" dirty="0">
                <a:latin typeface="Arial" charset="0"/>
              </a:rPr>
              <a:t>“</a:t>
            </a:r>
            <a:r>
              <a:rPr lang="en-US" sz="2000" dirty="0">
                <a:latin typeface="Arial" charset="0"/>
              </a:rPr>
              <a:t>stack</a:t>
            </a:r>
            <a:r>
              <a:rPr lang="ja-JP" altLang="en-US" sz="2000" dirty="0">
                <a:latin typeface="Arial" charset="0"/>
              </a:rPr>
              <a:t>”</a:t>
            </a:r>
            <a:r>
              <a:rPr lang="en-US" sz="2000" dirty="0">
                <a:latin typeface="Arial" charset="0"/>
              </a:rPr>
              <a:t> of recently used pages</a:t>
            </a:r>
          </a:p>
        </p:txBody>
      </p:sp>
      <p:sp>
        <p:nvSpPr>
          <p:cNvPr id="12294" name="Line 5"/>
          <p:cNvSpPr>
            <a:spLocks noChangeShapeType="1"/>
          </p:cNvSpPr>
          <p:nvPr/>
        </p:nvSpPr>
        <p:spPr bwMode="auto">
          <a:xfrm>
            <a:off x="1079500" y="2514600"/>
            <a:ext cx="7188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6"/>
          <p:cNvSpPr>
            <a:spLocks noChangeArrowheads="1"/>
          </p:cNvSpPr>
          <p:nvPr/>
        </p:nvSpPr>
        <p:spPr bwMode="auto">
          <a:xfrm>
            <a:off x="2755900" y="2095500"/>
            <a:ext cx="5514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c	a	d	b	e	b	a	b	c	 d</a:t>
            </a:r>
          </a:p>
        </p:txBody>
      </p:sp>
      <p:sp>
        <p:nvSpPr>
          <p:cNvPr id="12296" name="Rectangle 7"/>
          <p:cNvSpPr>
            <a:spLocks noChangeArrowheads="1"/>
          </p:cNvSpPr>
          <p:nvPr/>
        </p:nvSpPr>
        <p:spPr bwMode="auto">
          <a:xfrm>
            <a:off x="2755900" y="2527300"/>
            <a:ext cx="5514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a	a	a	a	a	a	a	a	a	 a</a:t>
            </a:r>
          </a:p>
        </p:txBody>
      </p:sp>
      <p:sp>
        <p:nvSpPr>
          <p:cNvPr id="12297" name="Rectangle 8"/>
          <p:cNvSpPr>
            <a:spLocks noChangeArrowheads="1"/>
          </p:cNvSpPr>
          <p:nvPr/>
        </p:nvSpPr>
        <p:spPr bwMode="auto">
          <a:xfrm>
            <a:off x="2755900" y="2844800"/>
            <a:ext cx="5514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b	b	b	b	b	b	b	b	b	 b</a:t>
            </a:r>
          </a:p>
        </p:txBody>
      </p:sp>
      <p:sp>
        <p:nvSpPr>
          <p:cNvPr id="12298" name="Rectangle 9"/>
          <p:cNvSpPr>
            <a:spLocks noChangeArrowheads="1"/>
          </p:cNvSpPr>
          <p:nvPr/>
        </p:nvSpPr>
        <p:spPr bwMode="auto">
          <a:xfrm>
            <a:off x="2755900" y="3162300"/>
            <a:ext cx="5514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c	c	c	c	</a:t>
            </a:r>
            <a:r>
              <a:rPr lang="en-US" b="1" i="1">
                <a:solidFill>
                  <a:schemeClr val="hlink"/>
                </a:solidFill>
              </a:rPr>
              <a:t>e</a:t>
            </a:r>
            <a:r>
              <a:rPr lang="en-US" i="1"/>
              <a:t>	e	e	e	e	 </a:t>
            </a:r>
            <a:r>
              <a:rPr lang="en-US" b="1" i="1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12299" name="Rectangle 10"/>
          <p:cNvSpPr>
            <a:spLocks noChangeArrowheads="1"/>
          </p:cNvSpPr>
          <p:nvPr/>
        </p:nvSpPr>
        <p:spPr bwMode="auto">
          <a:xfrm>
            <a:off x="1062038" y="39004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12300" name="Rectangle 11"/>
          <p:cNvSpPr>
            <a:spLocks noChangeArrowheads="1"/>
          </p:cNvSpPr>
          <p:nvPr/>
        </p:nvSpPr>
        <p:spPr bwMode="auto">
          <a:xfrm>
            <a:off x="2801938" y="3840163"/>
            <a:ext cx="55070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>
                <a:solidFill>
                  <a:srgbClr val="B50069"/>
                </a:solidFill>
              </a:rPr>
              <a:t> 	 	 	 	•	 	 	 	•	 •</a:t>
            </a:r>
          </a:p>
        </p:txBody>
      </p:sp>
      <p:sp>
        <p:nvSpPr>
          <p:cNvPr id="12301" name="Line 12"/>
          <p:cNvSpPr>
            <a:spLocks noChangeShapeType="1"/>
          </p:cNvSpPr>
          <p:nvPr/>
        </p:nvSpPr>
        <p:spPr bwMode="auto">
          <a:xfrm>
            <a:off x="1079500" y="3898900"/>
            <a:ext cx="7200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Rectangle 13"/>
          <p:cNvSpPr>
            <a:spLocks noChangeArrowheads="1"/>
          </p:cNvSpPr>
          <p:nvPr/>
        </p:nvSpPr>
        <p:spPr bwMode="auto">
          <a:xfrm rot="-5400000">
            <a:off x="800895" y="2885281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12303" name="Rectangle 14"/>
          <p:cNvSpPr>
            <a:spLocks noChangeArrowheads="1"/>
          </p:cNvSpPr>
          <p:nvPr/>
        </p:nvSpPr>
        <p:spPr bwMode="auto">
          <a:xfrm>
            <a:off x="2773363" y="3479800"/>
            <a:ext cx="55006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d	d	d	d	d	d	d	d	</a:t>
            </a:r>
            <a:r>
              <a:rPr lang="en-US" b="1" i="1">
                <a:solidFill>
                  <a:schemeClr val="hlink"/>
                </a:solidFill>
              </a:rPr>
              <a:t>c</a:t>
            </a:r>
            <a:r>
              <a:rPr lang="en-US" i="1"/>
              <a:t>	 c</a:t>
            </a:r>
          </a:p>
        </p:txBody>
      </p:sp>
      <p:sp>
        <p:nvSpPr>
          <p:cNvPr id="12304" name="Rectangle 15"/>
          <p:cNvSpPr>
            <a:spLocks noChangeArrowheads="1"/>
          </p:cNvSpPr>
          <p:nvPr/>
        </p:nvSpPr>
        <p:spPr bwMode="auto">
          <a:xfrm>
            <a:off x="1679575" y="25273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2305" name="Rectangle 16"/>
          <p:cNvSpPr>
            <a:spLocks noChangeArrowheads="1"/>
          </p:cNvSpPr>
          <p:nvPr/>
        </p:nvSpPr>
        <p:spPr bwMode="auto">
          <a:xfrm>
            <a:off x="1679575" y="28448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2306" name="Rectangle 17"/>
          <p:cNvSpPr>
            <a:spLocks noChangeArrowheads="1"/>
          </p:cNvSpPr>
          <p:nvPr/>
        </p:nvSpPr>
        <p:spPr bwMode="auto">
          <a:xfrm>
            <a:off x="1679575" y="31623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2307" name="Rectangle 18"/>
          <p:cNvSpPr>
            <a:spLocks noChangeArrowheads="1"/>
          </p:cNvSpPr>
          <p:nvPr/>
        </p:nvSpPr>
        <p:spPr bwMode="auto">
          <a:xfrm>
            <a:off x="1679575" y="34798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2308" name="Rectangle 19"/>
          <p:cNvSpPr>
            <a:spLocks noChangeArrowheads="1"/>
          </p:cNvSpPr>
          <p:nvPr/>
        </p:nvSpPr>
        <p:spPr bwMode="auto">
          <a:xfrm>
            <a:off x="2263775" y="25273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a</a:t>
            </a:r>
          </a:p>
        </p:txBody>
      </p:sp>
      <p:sp>
        <p:nvSpPr>
          <p:cNvPr id="12309" name="Rectangle 20"/>
          <p:cNvSpPr>
            <a:spLocks noChangeArrowheads="1"/>
          </p:cNvSpPr>
          <p:nvPr/>
        </p:nvSpPr>
        <p:spPr bwMode="auto">
          <a:xfrm>
            <a:off x="2263775" y="28448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b</a:t>
            </a:r>
          </a:p>
        </p:txBody>
      </p:sp>
      <p:sp>
        <p:nvSpPr>
          <p:cNvPr id="12310" name="Rectangle 21"/>
          <p:cNvSpPr>
            <a:spLocks noChangeArrowheads="1"/>
          </p:cNvSpPr>
          <p:nvPr/>
        </p:nvSpPr>
        <p:spPr bwMode="auto">
          <a:xfrm>
            <a:off x="2263775" y="3162300"/>
            <a:ext cx="2936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c</a:t>
            </a:r>
          </a:p>
        </p:txBody>
      </p:sp>
      <p:sp>
        <p:nvSpPr>
          <p:cNvPr id="12311" name="Rectangle 22"/>
          <p:cNvSpPr>
            <a:spLocks noChangeArrowheads="1"/>
          </p:cNvSpPr>
          <p:nvPr/>
        </p:nvSpPr>
        <p:spPr bwMode="auto">
          <a:xfrm>
            <a:off x="2263775" y="34798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d</a:t>
            </a:r>
          </a:p>
        </p:txBody>
      </p:sp>
      <p:sp>
        <p:nvSpPr>
          <p:cNvPr id="12312" name="Line 23"/>
          <p:cNvSpPr>
            <a:spLocks noChangeShapeType="1"/>
          </p:cNvSpPr>
          <p:nvPr/>
        </p:nvSpPr>
        <p:spPr bwMode="auto">
          <a:xfrm>
            <a:off x="2679700" y="1790700"/>
            <a:ext cx="0" cy="2095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Rectangle 24"/>
          <p:cNvSpPr>
            <a:spLocks noChangeArrowheads="1"/>
          </p:cNvSpPr>
          <p:nvPr/>
        </p:nvSpPr>
        <p:spPr bwMode="auto">
          <a:xfrm>
            <a:off x="2755900" y="1727200"/>
            <a:ext cx="5578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/>
              <a:t>1	2	3	4	5	6	7	8	9	10</a:t>
            </a:r>
          </a:p>
        </p:txBody>
      </p:sp>
      <p:sp>
        <p:nvSpPr>
          <p:cNvPr id="12314" name="Rectangle 25"/>
          <p:cNvSpPr>
            <a:spLocks noChangeArrowheads="1"/>
          </p:cNvSpPr>
          <p:nvPr/>
        </p:nvSpPr>
        <p:spPr bwMode="auto">
          <a:xfrm>
            <a:off x="2289175" y="17272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2315" name="Line 26"/>
          <p:cNvSpPr>
            <a:spLocks noChangeShapeType="1"/>
          </p:cNvSpPr>
          <p:nvPr/>
        </p:nvSpPr>
        <p:spPr bwMode="auto">
          <a:xfrm>
            <a:off x="1073150" y="2095500"/>
            <a:ext cx="7213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Rectangle 27"/>
          <p:cNvSpPr>
            <a:spLocks noChangeArrowheads="1"/>
          </p:cNvSpPr>
          <p:nvPr/>
        </p:nvSpPr>
        <p:spPr bwMode="auto">
          <a:xfrm>
            <a:off x="1062038" y="21209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12317" name="Rectangle 28"/>
          <p:cNvSpPr>
            <a:spLocks noChangeArrowheads="1"/>
          </p:cNvSpPr>
          <p:nvPr/>
        </p:nvSpPr>
        <p:spPr bwMode="auto">
          <a:xfrm>
            <a:off x="1062038" y="17414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12318" name="Line 29"/>
          <p:cNvSpPr>
            <a:spLocks noChangeShapeType="1"/>
          </p:cNvSpPr>
          <p:nvPr/>
        </p:nvSpPr>
        <p:spPr bwMode="auto">
          <a:xfrm>
            <a:off x="2171700" y="2540000"/>
            <a:ext cx="0" cy="13462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56" name="Rectangle 32"/>
          <p:cNvSpPr>
            <a:spLocks noChangeArrowheads="1"/>
          </p:cNvSpPr>
          <p:nvPr/>
        </p:nvSpPr>
        <p:spPr bwMode="auto">
          <a:xfrm>
            <a:off x="27432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57" name="Rectangle 33"/>
          <p:cNvSpPr>
            <a:spLocks noChangeArrowheads="1"/>
          </p:cNvSpPr>
          <p:nvPr/>
        </p:nvSpPr>
        <p:spPr bwMode="auto">
          <a:xfrm>
            <a:off x="27432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77858" name="Rectangle 34"/>
          <p:cNvSpPr>
            <a:spLocks noChangeArrowheads="1"/>
          </p:cNvSpPr>
          <p:nvPr/>
        </p:nvSpPr>
        <p:spPr bwMode="auto">
          <a:xfrm>
            <a:off x="27432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"/>
              <a:ea typeface="+mn-ea"/>
            </a:endParaRPr>
          </a:p>
        </p:txBody>
      </p:sp>
      <p:sp>
        <p:nvSpPr>
          <p:cNvPr id="77859" name="Rectangle 35"/>
          <p:cNvSpPr>
            <a:spLocks noChangeArrowheads="1"/>
          </p:cNvSpPr>
          <p:nvPr/>
        </p:nvSpPr>
        <p:spPr bwMode="auto">
          <a:xfrm>
            <a:off x="27432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61" name="Rectangle 37"/>
          <p:cNvSpPr>
            <a:spLocks noChangeArrowheads="1"/>
          </p:cNvSpPr>
          <p:nvPr/>
        </p:nvSpPr>
        <p:spPr bwMode="auto">
          <a:xfrm>
            <a:off x="33147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62" name="Rectangle 38"/>
          <p:cNvSpPr>
            <a:spLocks noChangeArrowheads="1"/>
          </p:cNvSpPr>
          <p:nvPr/>
        </p:nvSpPr>
        <p:spPr bwMode="auto">
          <a:xfrm>
            <a:off x="33147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63" name="Rectangle 39"/>
          <p:cNvSpPr>
            <a:spLocks noChangeArrowheads="1"/>
          </p:cNvSpPr>
          <p:nvPr/>
        </p:nvSpPr>
        <p:spPr bwMode="auto">
          <a:xfrm>
            <a:off x="33147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64" name="Rectangle 40"/>
          <p:cNvSpPr>
            <a:spLocks noChangeArrowheads="1"/>
          </p:cNvSpPr>
          <p:nvPr/>
        </p:nvSpPr>
        <p:spPr bwMode="auto">
          <a:xfrm>
            <a:off x="33147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66" name="Rectangle 42"/>
          <p:cNvSpPr>
            <a:spLocks noChangeArrowheads="1"/>
          </p:cNvSpPr>
          <p:nvPr/>
        </p:nvSpPr>
        <p:spPr bwMode="auto">
          <a:xfrm>
            <a:off x="38862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67" name="Rectangle 43"/>
          <p:cNvSpPr>
            <a:spLocks noChangeArrowheads="1"/>
          </p:cNvSpPr>
          <p:nvPr/>
        </p:nvSpPr>
        <p:spPr bwMode="auto">
          <a:xfrm>
            <a:off x="38862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68" name="Rectangle 44"/>
          <p:cNvSpPr>
            <a:spLocks noChangeArrowheads="1"/>
          </p:cNvSpPr>
          <p:nvPr/>
        </p:nvSpPr>
        <p:spPr bwMode="auto">
          <a:xfrm>
            <a:off x="38862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69" name="Rectangle 45"/>
          <p:cNvSpPr>
            <a:spLocks noChangeArrowheads="1"/>
          </p:cNvSpPr>
          <p:nvPr/>
        </p:nvSpPr>
        <p:spPr bwMode="auto">
          <a:xfrm>
            <a:off x="38862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71" name="Rectangle 47"/>
          <p:cNvSpPr>
            <a:spLocks noChangeArrowheads="1"/>
          </p:cNvSpPr>
          <p:nvPr/>
        </p:nvSpPr>
        <p:spPr bwMode="auto">
          <a:xfrm>
            <a:off x="44450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72" name="Rectangle 48"/>
          <p:cNvSpPr>
            <a:spLocks noChangeArrowheads="1"/>
          </p:cNvSpPr>
          <p:nvPr/>
        </p:nvSpPr>
        <p:spPr bwMode="auto">
          <a:xfrm>
            <a:off x="44450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73" name="Rectangle 49"/>
          <p:cNvSpPr>
            <a:spLocks noChangeArrowheads="1"/>
          </p:cNvSpPr>
          <p:nvPr/>
        </p:nvSpPr>
        <p:spPr bwMode="auto">
          <a:xfrm>
            <a:off x="44450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74" name="Rectangle 50"/>
          <p:cNvSpPr>
            <a:spLocks noChangeArrowheads="1"/>
          </p:cNvSpPr>
          <p:nvPr/>
        </p:nvSpPr>
        <p:spPr bwMode="auto">
          <a:xfrm>
            <a:off x="44450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75" name="Rectangle 51"/>
          <p:cNvSpPr>
            <a:spLocks noChangeArrowheads="1"/>
          </p:cNvSpPr>
          <p:nvPr/>
        </p:nvSpPr>
        <p:spPr bwMode="auto">
          <a:xfrm>
            <a:off x="50165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76" name="Rectangle 52"/>
          <p:cNvSpPr>
            <a:spLocks noChangeArrowheads="1"/>
          </p:cNvSpPr>
          <p:nvPr/>
        </p:nvSpPr>
        <p:spPr bwMode="auto">
          <a:xfrm>
            <a:off x="50165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77" name="Rectangle 53"/>
          <p:cNvSpPr>
            <a:spLocks noChangeArrowheads="1"/>
          </p:cNvSpPr>
          <p:nvPr/>
        </p:nvSpPr>
        <p:spPr bwMode="auto">
          <a:xfrm>
            <a:off x="50165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78" name="Rectangle 54"/>
          <p:cNvSpPr>
            <a:spLocks noChangeArrowheads="1"/>
          </p:cNvSpPr>
          <p:nvPr/>
        </p:nvSpPr>
        <p:spPr bwMode="auto">
          <a:xfrm>
            <a:off x="50165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80" name="Rectangle 56"/>
          <p:cNvSpPr>
            <a:spLocks noChangeArrowheads="1"/>
          </p:cNvSpPr>
          <p:nvPr/>
        </p:nvSpPr>
        <p:spPr bwMode="auto">
          <a:xfrm>
            <a:off x="55880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81" name="Rectangle 57"/>
          <p:cNvSpPr>
            <a:spLocks noChangeArrowheads="1"/>
          </p:cNvSpPr>
          <p:nvPr/>
        </p:nvSpPr>
        <p:spPr bwMode="auto">
          <a:xfrm>
            <a:off x="55880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82" name="Rectangle 58"/>
          <p:cNvSpPr>
            <a:spLocks noChangeArrowheads="1"/>
          </p:cNvSpPr>
          <p:nvPr/>
        </p:nvSpPr>
        <p:spPr bwMode="auto">
          <a:xfrm>
            <a:off x="55880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83" name="Rectangle 59"/>
          <p:cNvSpPr>
            <a:spLocks noChangeArrowheads="1"/>
          </p:cNvSpPr>
          <p:nvPr/>
        </p:nvSpPr>
        <p:spPr bwMode="auto">
          <a:xfrm>
            <a:off x="55880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85" name="Rectangle 61"/>
          <p:cNvSpPr>
            <a:spLocks noChangeArrowheads="1"/>
          </p:cNvSpPr>
          <p:nvPr/>
        </p:nvSpPr>
        <p:spPr bwMode="auto">
          <a:xfrm>
            <a:off x="61595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86" name="Rectangle 62"/>
          <p:cNvSpPr>
            <a:spLocks noChangeArrowheads="1"/>
          </p:cNvSpPr>
          <p:nvPr/>
        </p:nvSpPr>
        <p:spPr bwMode="auto">
          <a:xfrm>
            <a:off x="61595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87" name="Rectangle 63"/>
          <p:cNvSpPr>
            <a:spLocks noChangeArrowheads="1"/>
          </p:cNvSpPr>
          <p:nvPr/>
        </p:nvSpPr>
        <p:spPr bwMode="auto">
          <a:xfrm>
            <a:off x="61595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88" name="Rectangle 64"/>
          <p:cNvSpPr>
            <a:spLocks noChangeArrowheads="1"/>
          </p:cNvSpPr>
          <p:nvPr/>
        </p:nvSpPr>
        <p:spPr bwMode="auto">
          <a:xfrm>
            <a:off x="61595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0" name="Rectangle 66"/>
          <p:cNvSpPr>
            <a:spLocks noChangeArrowheads="1"/>
          </p:cNvSpPr>
          <p:nvPr/>
        </p:nvSpPr>
        <p:spPr bwMode="auto">
          <a:xfrm>
            <a:off x="67437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1" name="Rectangle 67"/>
          <p:cNvSpPr>
            <a:spLocks noChangeArrowheads="1"/>
          </p:cNvSpPr>
          <p:nvPr/>
        </p:nvSpPr>
        <p:spPr bwMode="auto">
          <a:xfrm>
            <a:off x="67437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2" name="Rectangle 68"/>
          <p:cNvSpPr>
            <a:spLocks noChangeArrowheads="1"/>
          </p:cNvSpPr>
          <p:nvPr/>
        </p:nvSpPr>
        <p:spPr bwMode="auto">
          <a:xfrm>
            <a:off x="67437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3" name="Rectangle 69"/>
          <p:cNvSpPr>
            <a:spLocks noChangeArrowheads="1"/>
          </p:cNvSpPr>
          <p:nvPr/>
        </p:nvSpPr>
        <p:spPr bwMode="auto">
          <a:xfrm>
            <a:off x="67437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4" name="Rectangle 70"/>
          <p:cNvSpPr>
            <a:spLocks noChangeArrowheads="1"/>
          </p:cNvSpPr>
          <p:nvPr/>
        </p:nvSpPr>
        <p:spPr bwMode="auto">
          <a:xfrm>
            <a:off x="73152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5" name="Rectangle 71"/>
          <p:cNvSpPr>
            <a:spLocks noChangeArrowheads="1"/>
          </p:cNvSpPr>
          <p:nvPr/>
        </p:nvSpPr>
        <p:spPr bwMode="auto">
          <a:xfrm>
            <a:off x="73152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6" name="Rectangle 72"/>
          <p:cNvSpPr>
            <a:spLocks noChangeArrowheads="1"/>
          </p:cNvSpPr>
          <p:nvPr/>
        </p:nvSpPr>
        <p:spPr bwMode="auto">
          <a:xfrm>
            <a:off x="73152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7" name="Rectangle 73"/>
          <p:cNvSpPr>
            <a:spLocks noChangeArrowheads="1"/>
          </p:cNvSpPr>
          <p:nvPr/>
        </p:nvSpPr>
        <p:spPr bwMode="auto">
          <a:xfrm>
            <a:off x="73152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9" name="Rectangle 75"/>
          <p:cNvSpPr>
            <a:spLocks noChangeArrowheads="1"/>
          </p:cNvSpPr>
          <p:nvPr/>
        </p:nvSpPr>
        <p:spPr bwMode="auto">
          <a:xfrm>
            <a:off x="79375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00" name="Rectangle 76"/>
          <p:cNvSpPr>
            <a:spLocks noChangeArrowheads="1"/>
          </p:cNvSpPr>
          <p:nvPr/>
        </p:nvSpPr>
        <p:spPr bwMode="auto">
          <a:xfrm>
            <a:off x="79375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01" name="Rectangle 77"/>
          <p:cNvSpPr>
            <a:spLocks noChangeArrowheads="1"/>
          </p:cNvSpPr>
          <p:nvPr/>
        </p:nvSpPr>
        <p:spPr bwMode="auto">
          <a:xfrm>
            <a:off x="79375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02" name="Rectangle 78"/>
          <p:cNvSpPr>
            <a:spLocks noChangeArrowheads="1"/>
          </p:cNvSpPr>
          <p:nvPr/>
        </p:nvSpPr>
        <p:spPr bwMode="auto">
          <a:xfrm>
            <a:off x="79375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2359" name="Rectangle 85"/>
          <p:cNvSpPr>
            <a:spLocks noChangeArrowheads="1"/>
          </p:cNvSpPr>
          <p:nvPr/>
        </p:nvSpPr>
        <p:spPr bwMode="auto">
          <a:xfrm>
            <a:off x="1062038" y="4840288"/>
            <a:ext cx="12446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LRU</a:t>
            </a:r>
          </a:p>
          <a:p>
            <a:r>
              <a:rPr lang="en-US">
                <a:solidFill>
                  <a:schemeClr val="hlink"/>
                </a:solidFill>
              </a:rPr>
              <a:t>page stack</a:t>
            </a:r>
          </a:p>
        </p:txBody>
      </p:sp>
      <p:sp>
        <p:nvSpPr>
          <p:cNvPr id="12360" name="Rectangle 87"/>
          <p:cNvSpPr>
            <a:spLocks noChangeArrowheads="1"/>
          </p:cNvSpPr>
          <p:nvPr/>
        </p:nvSpPr>
        <p:spPr bwMode="auto">
          <a:xfrm>
            <a:off x="973138" y="6057900"/>
            <a:ext cx="17303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Page to replace</a:t>
            </a:r>
          </a:p>
        </p:txBody>
      </p:sp>
      <p:sp>
        <p:nvSpPr>
          <p:cNvPr id="12361" name="Line 88"/>
          <p:cNvSpPr>
            <a:spLocks noChangeShapeType="1"/>
          </p:cNvSpPr>
          <p:nvPr/>
        </p:nvSpPr>
        <p:spPr bwMode="auto">
          <a:xfrm flipH="1">
            <a:off x="2578100" y="6045200"/>
            <a:ext cx="58420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913" name="Rectangle 89"/>
          <p:cNvSpPr>
            <a:spLocks noChangeArrowheads="1"/>
          </p:cNvSpPr>
          <p:nvPr/>
        </p:nvSpPr>
        <p:spPr bwMode="auto">
          <a:xfrm>
            <a:off x="27432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14" name="Rectangle 90"/>
          <p:cNvSpPr>
            <a:spLocks noChangeArrowheads="1"/>
          </p:cNvSpPr>
          <p:nvPr/>
        </p:nvSpPr>
        <p:spPr bwMode="auto">
          <a:xfrm>
            <a:off x="33147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15" name="Rectangle 91"/>
          <p:cNvSpPr>
            <a:spLocks noChangeArrowheads="1"/>
          </p:cNvSpPr>
          <p:nvPr/>
        </p:nvSpPr>
        <p:spPr bwMode="auto">
          <a:xfrm>
            <a:off x="38862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16" name="Rectangle 92"/>
          <p:cNvSpPr>
            <a:spLocks noChangeArrowheads="1"/>
          </p:cNvSpPr>
          <p:nvPr/>
        </p:nvSpPr>
        <p:spPr bwMode="auto">
          <a:xfrm>
            <a:off x="44450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17" name="Rectangle 93"/>
          <p:cNvSpPr>
            <a:spLocks noChangeArrowheads="1"/>
          </p:cNvSpPr>
          <p:nvPr/>
        </p:nvSpPr>
        <p:spPr bwMode="auto">
          <a:xfrm>
            <a:off x="5016500" y="6121400"/>
            <a:ext cx="355600" cy="330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b="1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18" name="Rectangle 94"/>
          <p:cNvSpPr>
            <a:spLocks noChangeArrowheads="1"/>
          </p:cNvSpPr>
          <p:nvPr/>
        </p:nvSpPr>
        <p:spPr bwMode="auto">
          <a:xfrm>
            <a:off x="55880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b="1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19" name="Rectangle 95"/>
          <p:cNvSpPr>
            <a:spLocks noChangeArrowheads="1"/>
          </p:cNvSpPr>
          <p:nvPr/>
        </p:nvSpPr>
        <p:spPr bwMode="auto">
          <a:xfrm>
            <a:off x="61595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b="1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20" name="Rectangle 96"/>
          <p:cNvSpPr>
            <a:spLocks noChangeArrowheads="1"/>
          </p:cNvSpPr>
          <p:nvPr/>
        </p:nvSpPr>
        <p:spPr bwMode="auto">
          <a:xfrm>
            <a:off x="67437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b="1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21" name="Rectangle 97"/>
          <p:cNvSpPr>
            <a:spLocks noChangeArrowheads="1"/>
          </p:cNvSpPr>
          <p:nvPr/>
        </p:nvSpPr>
        <p:spPr bwMode="auto">
          <a:xfrm>
            <a:off x="73152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b="1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22" name="Rectangle 98"/>
          <p:cNvSpPr>
            <a:spLocks noChangeArrowheads="1"/>
          </p:cNvSpPr>
          <p:nvPr/>
        </p:nvSpPr>
        <p:spPr bwMode="auto">
          <a:xfrm>
            <a:off x="79375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b="1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2372" name="Oval 100"/>
          <p:cNvSpPr>
            <a:spLocks noChangeArrowheads="1"/>
          </p:cNvSpPr>
          <p:nvPr/>
        </p:nvSpPr>
        <p:spPr bwMode="auto">
          <a:xfrm>
            <a:off x="7912100" y="31623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73" name="Oval 101"/>
          <p:cNvSpPr>
            <a:spLocks noChangeArrowheads="1"/>
          </p:cNvSpPr>
          <p:nvPr/>
        </p:nvSpPr>
        <p:spPr bwMode="auto">
          <a:xfrm>
            <a:off x="7302500" y="35052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74" name="Oval 102"/>
          <p:cNvSpPr>
            <a:spLocks noChangeArrowheads="1"/>
          </p:cNvSpPr>
          <p:nvPr/>
        </p:nvSpPr>
        <p:spPr bwMode="auto">
          <a:xfrm>
            <a:off x="4991100" y="31877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75" name="AutoShape 10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15900" y="638810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Implement LRU?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274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965200" y="4546600"/>
            <a:ext cx="7505700" cy="20574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10595" name="Rectangle 3"/>
          <p:cNvSpPr>
            <a:spLocks noChangeArrowheads="1"/>
          </p:cNvSpPr>
          <p:nvPr/>
        </p:nvSpPr>
        <p:spPr bwMode="auto">
          <a:xfrm>
            <a:off x="965200" y="1714500"/>
            <a:ext cx="7416800" cy="25908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0040" y="1192932"/>
            <a:ext cx="7772400" cy="7239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Maintain a </a:t>
            </a:r>
            <a:r>
              <a:rPr lang="ja-JP" altLang="en-US" sz="2000" dirty="0">
                <a:latin typeface="Arial" charset="0"/>
              </a:rPr>
              <a:t>“</a:t>
            </a:r>
            <a:r>
              <a:rPr lang="en-US" sz="2000" dirty="0">
                <a:latin typeface="Arial" charset="0"/>
              </a:rPr>
              <a:t>stack</a:t>
            </a:r>
            <a:r>
              <a:rPr lang="ja-JP" altLang="en-US" sz="2000" dirty="0">
                <a:latin typeface="Arial" charset="0"/>
              </a:rPr>
              <a:t>”</a:t>
            </a:r>
            <a:r>
              <a:rPr lang="en-US" sz="2000" dirty="0">
                <a:latin typeface="Arial" charset="0"/>
              </a:rPr>
              <a:t> of recently used pages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1079500" y="2514600"/>
            <a:ext cx="7188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755900" y="2095500"/>
            <a:ext cx="5514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c	a	d	b	e	b	a	b	c	 d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2755900" y="2527300"/>
            <a:ext cx="5514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a	a	a	a	a	a	a	a	a	 a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2755900" y="2844800"/>
            <a:ext cx="5514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b	b	b	b	b	b	b	b	b	 b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2755900" y="3162300"/>
            <a:ext cx="5514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c	c	c	c	</a:t>
            </a:r>
            <a:r>
              <a:rPr lang="en-US" b="1" i="1">
                <a:solidFill>
                  <a:schemeClr val="hlink"/>
                </a:solidFill>
              </a:rPr>
              <a:t>e</a:t>
            </a:r>
            <a:r>
              <a:rPr lang="en-US" i="1"/>
              <a:t>	e	e	e	e	 </a:t>
            </a:r>
            <a:r>
              <a:rPr lang="en-US" b="1" i="1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1062038" y="39004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2801938" y="3840163"/>
            <a:ext cx="55070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>
                <a:solidFill>
                  <a:srgbClr val="B50069"/>
                </a:solidFill>
              </a:rPr>
              <a:t> 	 	 	 	•	 	 	 	•	 •</a:t>
            </a:r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1079500" y="3898900"/>
            <a:ext cx="7200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 rot="-5400000">
            <a:off x="800895" y="2885281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2773363" y="3479800"/>
            <a:ext cx="55006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d	d	d	d	d	d	d	d	</a:t>
            </a:r>
            <a:r>
              <a:rPr lang="en-US" b="1" i="1">
                <a:solidFill>
                  <a:schemeClr val="hlink"/>
                </a:solidFill>
              </a:rPr>
              <a:t>c</a:t>
            </a:r>
            <a:r>
              <a:rPr lang="en-US" i="1"/>
              <a:t>	 c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1679575" y="25273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1679575" y="28448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1679575" y="31623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1679575" y="34798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2263775" y="25273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a</a:t>
            </a:r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2263775" y="28448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b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2263775" y="3162300"/>
            <a:ext cx="2936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c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2263775" y="34798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d</a:t>
            </a:r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2679700" y="1790700"/>
            <a:ext cx="0" cy="2095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7" name="Rectangle 25"/>
          <p:cNvSpPr>
            <a:spLocks noChangeArrowheads="1"/>
          </p:cNvSpPr>
          <p:nvPr/>
        </p:nvSpPr>
        <p:spPr bwMode="auto">
          <a:xfrm>
            <a:off x="2755900" y="1727200"/>
            <a:ext cx="5578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/>
              <a:t>1	2	3	4	5	6	7	8	9	10</a:t>
            </a:r>
          </a:p>
        </p:txBody>
      </p:sp>
      <p:sp>
        <p:nvSpPr>
          <p:cNvPr id="13338" name="Rectangle 26"/>
          <p:cNvSpPr>
            <a:spLocks noChangeArrowheads="1"/>
          </p:cNvSpPr>
          <p:nvPr/>
        </p:nvSpPr>
        <p:spPr bwMode="auto">
          <a:xfrm>
            <a:off x="2289175" y="17272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>
            <a:off x="1073150" y="2095500"/>
            <a:ext cx="7213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0" name="Rectangle 28"/>
          <p:cNvSpPr>
            <a:spLocks noChangeArrowheads="1"/>
          </p:cNvSpPr>
          <p:nvPr/>
        </p:nvSpPr>
        <p:spPr bwMode="auto">
          <a:xfrm>
            <a:off x="1062038" y="21209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13341" name="Rectangle 29"/>
          <p:cNvSpPr>
            <a:spLocks noChangeArrowheads="1"/>
          </p:cNvSpPr>
          <p:nvPr/>
        </p:nvSpPr>
        <p:spPr bwMode="auto">
          <a:xfrm>
            <a:off x="1062038" y="17414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>
            <a:off x="2171700" y="2540000"/>
            <a:ext cx="0" cy="13462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3" name="Rectangle 31"/>
          <p:cNvSpPr>
            <a:spLocks noChangeArrowheads="1"/>
          </p:cNvSpPr>
          <p:nvPr/>
        </p:nvSpPr>
        <p:spPr bwMode="auto">
          <a:xfrm>
            <a:off x="27432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i="1">
              <a:solidFill>
                <a:schemeClr val="folHlink"/>
              </a:solidFill>
            </a:endParaRPr>
          </a:p>
        </p:txBody>
      </p:sp>
      <p:sp>
        <p:nvSpPr>
          <p:cNvPr id="13344" name="Rectangle 32"/>
          <p:cNvSpPr>
            <a:spLocks noChangeArrowheads="1"/>
          </p:cNvSpPr>
          <p:nvPr/>
        </p:nvSpPr>
        <p:spPr bwMode="auto">
          <a:xfrm>
            <a:off x="27432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5" name="Rectangle 33"/>
          <p:cNvSpPr>
            <a:spLocks noChangeArrowheads="1"/>
          </p:cNvSpPr>
          <p:nvPr/>
        </p:nvSpPr>
        <p:spPr bwMode="auto">
          <a:xfrm>
            <a:off x="27432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6" name="Rectangle 34"/>
          <p:cNvSpPr>
            <a:spLocks noChangeArrowheads="1"/>
          </p:cNvSpPr>
          <p:nvPr/>
        </p:nvSpPr>
        <p:spPr bwMode="auto">
          <a:xfrm>
            <a:off x="27432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13347" name="Rectangle 35"/>
          <p:cNvSpPr>
            <a:spLocks noChangeArrowheads="1"/>
          </p:cNvSpPr>
          <p:nvPr/>
        </p:nvSpPr>
        <p:spPr bwMode="auto">
          <a:xfrm>
            <a:off x="33147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i="1">
              <a:solidFill>
                <a:schemeClr val="folHlink"/>
              </a:solidFill>
            </a:endParaRPr>
          </a:p>
        </p:txBody>
      </p:sp>
      <p:sp>
        <p:nvSpPr>
          <p:cNvPr id="13348" name="Rectangle 36"/>
          <p:cNvSpPr>
            <a:spLocks noChangeArrowheads="1"/>
          </p:cNvSpPr>
          <p:nvPr/>
        </p:nvSpPr>
        <p:spPr bwMode="auto">
          <a:xfrm>
            <a:off x="33147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i="1">
              <a:solidFill>
                <a:schemeClr val="folHlink"/>
              </a:solidFill>
            </a:endParaRPr>
          </a:p>
        </p:txBody>
      </p:sp>
      <p:sp>
        <p:nvSpPr>
          <p:cNvPr id="13349" name="Rectangle 37"/>
          <p:cNvSpPr>
            <a:spLocks noChangeArrowheads="1"/>
          </p:cNvSpPr>
          <p:nvPr/>
        </p:nvSpPr>
        <p:spPr bwMode="auto">
          <a:xfrm>
            <a:off x="33147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13350" name="Rectangle 38"/>
          <p:cNvSpPr>
            <a:spLocks noChangeArrowheads="1"/>
          </p:cNvSpPr>
          <p:nvPr/>
        </p:nvSpPr>
        <p:spPr bwMode="auto">
          <a:xfrm>
            <a:off x="33147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51" name="Rectangle 39"/>
          <p:cNvSpPr>
            <a:spLocks noChangeArrowheads="1"/>
          </p:cNvSpPr>
          <p:nvPr/>
        </p:nvSpPr>
        <p:spPr bwMode="auto">
          <a:xfrm>
            <a:off x="38862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i="1">
              <a:solidFill>
                <a:schemeClr val="folHlink"/>
              </a:solidFill>
            </a:endParaRPr>
          </a:p>
        </p:txBody>
      </p:sp>
      <p:sp>
        <p:nvSpPr>
          <p:cNvPr id="13352" name="Rectangle 40"/>
          <p:cNvSpPr>
            <a:spLocks noChangeArrowheads="1"/>
          </p:cNvSpPr>
          <p:nvPr/>
        </p:nvSpPr>
        <p:spPr bwMode="auto">
          <a:xfrm>
            <a:off x="38862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13353" name="Rectangle 41"/>
          <p:cNvSpPr>
            <a:spLocks noChangeArrowheads="1"/>
          </p:cNvSpPr>
          <p:nvPr/>
        </p:nvSpPr>
        <p:spPr bwMode="auto">
          <a:xfrm>
            <a:off x="38862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54" name="Rectangle 42"/>
          <p:cNvSpPr>
            <a:spLocks noChangeArrowheads="1"/>
          </p:cNvSpPr>
          <p:nvPr/>
        </p:nvSpPr>
        <p:spPr bwMode="auto">
          <a:xfrm>
            <a:off x="38862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3355" name="Rectangle 43"/>
          <p:cNvSpPr>
            <a:spLocks noChangeArrowheads="1"/>
          </p:cNvSpPr>
          <p:nvPr/>
        </p:nvSpPr>
        <p:spPr bwMode="auto">
          <a:xfrm>
            <a:off x="44450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13356" name="Rectangle 44"/>
          <p:cNvSpPr>
            <a:spLocks noChangeArrowheads="1"/>
          </p:cNvSpPr>
          <p:nvPr/>
        </p:nvSpPr>
        <p:spPr bwMode="auto">
          <a:xfrm>
            <a:off x="44450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57" name="Rectangle 45"/>
          <p:cNvSpPr>
            <a:spLocks noChangeArrowheads="1"/>
          </p:cNvSpPr>
          <p:nvPr/>
        </p:nvSpPr>
        <p:spPr bwMode="auto">
          <a:xfrm>
            <a:off x="44450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3358" name="Rectangle 46"/>
          <p:cNvSpPr>
            <a:spLocks noChangeArrowheads="1"/>
          </p:cNvSpPr>
          <p:nvPr/>
        </p:nvSpPr>
        <p:spPr bwMode="auto">
          <a:xfrm>
            <a:off x="44450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3359" name="Rectangle 47"/>
          <p:cNvSpPr>
            <a:spLocks noChangeArrowheads="1"/>
          </p:cNvSpPr>
          <p:nvPr/>
        </p:nvSpPr>
        <p:spPr bwMode="auto">
          <a:xfrm>
            <a:off x="50165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60" name="Rectangle 48"/>
          <p:cNvSpPr>
            <a:spLocks noChangeArrowheads="1"/>
          </p:cNvSpPr>
          <p:nvPr/>
        </p:nvSpPr>
        <p:spPr bwMode="auto">
          <a:xfrm>
            <a:off x="50165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3361" name="Rectangle 49"/>
          <p:cNvSpPr>
            <a:spLocks noChangeArrowheads="1"/>
          </p:cNvSpPr>
          <p:nvPr/>
        </p:nvSpPr>
        <p:spPr bwMode="auto">
          <a:xfrm>
            <a:off x="50165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3362" name="Rectangle 50"/>
          <p:cNvSpPr>
            <a:spLocks noChangeArrowheads="1"/>
          </p:cNvSpPr>
          <p:nvPr/>
        </p:nvSpPr>
        <p:spPr bwMode="auto">
          <a:xfrm>
            <a:off x="50165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13363" name="Rectangle 51"/>
          <p:cNvSpPr>
            <a:spLocks noChangeArrowheads="1"/>
          </p:cNvSpPr>
          <p:nvPr/>
        </p:nvSpPr>
        <p:spPr bwMode="auto">
          <a:xfrm>
            <a:off x="55880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64" name="Rectangle 52"/>
          <p:cNvSpPr>
            <a:spLocks noChangeArrowheads="1"/>
          </p:cNvSpPr>
          <p:nvPr/>
        </p:nvSpPr>
        <p:spPr bwMode="auto">
          <a:xfrm>
            <a:off x="55880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3365" name="Rectangle 53"/>
          <p:cNvSpPr>
            <a:spLocks noChangeArrowheads="1"/>
          </p:cNvSpPr>
          <p:nvPr/>
        </p:nvSpPr>
        <p:spPr bwMode="auto">
          <a:xfrm>
            <a:off x="55880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13366" name="Rectangle 54"/>
          <p:cNvSpPr>
            <a:spLocks noChangeArrowheads="1"/>
          </p:cNvSpPr>
          <p:nvPr/>
        </p:nvSpPr>
        <p:spPr bwMode="auto">
          <a:xfrm>
            <a:off x="55880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3367" name="Rectangle 55"/>
          <p:cNvSpPr>
            <a:spLocks noChangeArrowheads="1"/>
          </p:cNvSpPr>
          <p:nvPr/>
        </p:nvSpPr>
        <p:spPr bwMode="auto">
          <a:xfrm>
            <a:off x="61595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3368" name="Rectangle 56"/>
          <p:cNvSpPr>
            <a:spLocks noChangeArrowheads="1"/>
          </p:cNvSpPr>
          <p:nvPr/>
        </p:nvSpPr>
        <p:spPr bwMode="auto">
          <a:xfrm>
            <a:off x="61595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13369" name="Rectangle 57"/>
          <p:cNvSpPr>
            <a:spLocks noChangeArrowheads="1"/>
          </p:cNvSpPr>
          <p:nvPr/>
        </p:nvSpPr>
        <p:spPr bwMode="auto">
          <a:xfrm>
            <a:off x="61595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3370" name="Rectangle 58"/>
          <p:cNvSpPr>
            <a:spLocks noChangeArrowheads="1"/>
          </p:cNvSpPr>
          <p:nvPr/>
        </p:nvSpPr>
        <p:spPr bwMode="auto">
          <a:xfrm>
            <a:off x="61595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71" name="Rectangle 59"/>
          <p:cNvSpPr>
            <a:spLocks noChangeArrowheads="1"/>
          </p:cNvSpPr>
          <p:nvPr/>
        </p:nvSpPr>
        <p:spPr bwMode="auto">
          <a:xfrm>
            <a:off x="67437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3372" name="Rectangle 60"/>
          <p:cNvSpPr>
            <a:spLocks noChangeArrowheads="1"/>
          </p:cNvSpPr>
          <p:nvPr/>
        </p:nvSpPr>
        <p:spPr bwMode="auto">
          <a:xfrm>
            <a:off x="67437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13373" name="Rectangle 61"/>
          <p:cNvSpPr>
            <a:spLocks noChangeArrowheads="1"/>
          </p:cNvSpPr>
          <p:nvPr/>
        </p:nvSpPr>
        <p:spPr bwMode="auto">
          <a:xfrm>
            <a:off x="67437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74" name="Rectangle 62"/>
          <p:cNvSpPr>
            <a:spLocks noChangeArrowheads="1"/>
          </p:cNvSpPr>
          <p:nvPr/>
        </p:nvSpPr>
        <p:spPr bwMode="auto">
          <a:xfrm>
            <a:off x="67437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3375" name="Rectangle 63"/>
          <p:cNvSpPr>
            <a:spLocks noChangeArrowheads="1"/>
          </p:cNvSpPr>
          <p:nvPr/>
        </p:nvSpPr>
        <p:spPr bwMode="auto">
          <a:xfrm>
            <a:off x="73152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13376" name="Rectangle 64"/>
          <p:cNvSpPr>
            <a:spLocks noChangeArrowheads="1"/>
          </p:cNvSpPr>
          <p:nvPr/>
        </p:nvSpPr>
        <p:spPr bwMode="auto">
          <a:xfrm>
            <a:off x="73152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77" name="Rectangle 65"/>
          <p:cNvSpPr>
            <a:spLocks noChangeArrowheads="1"/>
          </p:cNvSpPr>
          <p:nvPr/>
        </p:nvSpPr>
        <p:spPr bwMode="auto">
          <a:xfrm>
            <a:off x="73152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3378" name="Rectangle 66"/>
          <p:cNvSpPr>
            <a:spLocks noChangeArrowheads="1"/>
          </p:cNvSpPr>
          <p:nvPr/>
        </p:nvSpPr>
        <p:spPr bwMode="auto">
          <a:xfrm>
            <a:off x="73152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13379" name="Rectangle 67"/>
          <p:cNvSpPr>
            <a:spLocks noChangeArrowheads="1"/>
          </p:cNvSpPr>
          <p:nvPr/>
        </p:nvSpPr>
        <p:spPr bwMode="auto">
          <a:xfrm>
            <a:off x="79375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80" name="Rectangle 68"/>
          <p:cNvSpPr>
            <a:spLocks noChangeArrowheads="1"/>
          </p:cNvSpPr>
          <p:nvPr/>
        </p:nvSpPr>
        <p:spPr bwMode="auto">
          <a:xfrm>
            <a:off x="79375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3381" name="Rectangle 69"/>
          <p:cNvSpPr>
            <a:spLocks noChangeArrowheads="1"/>
          </p:cNvSpPr>
          <p:nvPr/>
        </p:nvSpPr>
        <p:spPr bwMode="auto">
          <a:xfrm>
            <a:off x="79375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13382" name="Rectangle 70"/>
          <p:cNvSpPr>
            <a:spLocks noChangeArrowheads="1"/>
          </p:cNvSpPr>
          <p:nvPr/>
        </p:nvSpPr>
        <p:spPr bwMode="auto">
          <a:xfrm>
            <a:off x="79375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3383" name="Line 71"/>
          <p:cNvSpPr>
            <a:spLocks noChangeShapeType="1"/>
          </p:cNvSpPr>
          <p:nvPr/>
        </p:nvSpPr>
        <p:spPr bwMode="auto">
          <a:xfrm flipV="1">
            <a:off x="5378450" y="4781550"/>
            <a:ext cx="203200" cy="342900"/>
          </a:xfrm>
          <a:prstGeom prst="line">
            <a:avLst/>
          </a:prstGeom>
          <a:noFill/>
          <a:ln w="19050">
            <a:solidFill>
              <a:srgbClr val="B50069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4" name="Line 72"/>
          <p:cNvSpPr>
            <a:spLocks noChangeShapeType="1"/>
          </p:cNvSpPr>
          <p:nvPr/>
        </p:nvSpPr>
        <p:spPr bwMode="auto">
          <a:xfrm flipV="1">
            <a:off x="6508750" y="4857750"/>
            <a:ext cx="215900" cy="266700"/>
          </a:xfrm>
          <a:prstGeom prst="line">
            <a:avLst/>
          </a:prstGeom>
          <a:noFill/>
          <a:ln w="19050">
            <a:solidFill>
              <a:srgbClr val="B50069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5" name="Line 73"/>
          <p:cNvSpPr>
            <a:spLocks noChangeShapeType="1"/>
          </p:cNvSpPr>
          <p:nvPr/>
        </p:nvSpPr>
        <p:spPr bwMode="auto">
          <a:xfrm flipV="1">
            <a:off x="5937250" y="4845050"/>
            <a:ext cx="203200" cy="952500"/>
          </a:xfrm>
          <a:prstGeom prst="line">
            <a:avLst/>
          </a:prstGeom>
          <a:noFill/>
          <a:ln w="19050">
            <a:solidFill>
              <a:srgbClr val="B50069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6" name="Rectangle 74"/>
          <p:cNvSpPr>
            <a:spLocks noChangeArrowheads="1"/>
          </p:cNvSpPr>
          <p:nvPr/>
        </p:nvSpPr>
        <p:spPr bwMode="auto">
          <a:xfrm>
            <a:off x="1062038" y="4840288"/>
            <a:ext cx="12446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LRU</a:t>
            </a:r>
          </a:p>
          <a:p>
            <a:r>
              <a:rPr lang="en-US">
                <a:solidFill>
                  <a:schemeClr val="hlink"/>
                </a:solidFill>
              </a:rPr>
              <a:t>page stack</a:t>
            </a:r>
          </a:p>
        </p:txBody>
      </p:sp>
      <p:sp>
        <p:nvSpPr>
          <p:cNvPr id="13387" name="Rectangle 75"/>
          <p:cNvSpPr>
            <a:spLocks noChangeArrowheads="1"/>
          </p:cNvSpPr>
          <p:nvPr/>
        </p:nvSpPr>
        <p:spPr bwMode="auto">
          <a:xfrm>
            <a:off x="973138" y="6057900"/>
            <a:ext cx="17303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Page to replace</a:t>
            </a:r>
          </a:p>
        </p:txBody>
      </p:sp>
      <p:sp>
        <p:nvSpPr>
          <p:cNvPr id="13388" name="Line 76"/>
          <p:cNvSpPr>
            <a:spLocks noChangeShapeType="1"/>
          </p:cNvSpPr>
          <p:nvPr/>
        </p:nvSpPr>
        <p:spPr bwMode="auto">
          <a:xfrm flipH="1">
            <a:off x="2578100" y="6045200"/>
            <a:ext cx="58420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9" name="Rectangle 77"/>
          <p:cNvSpPr>
            <a:spLocks noChangeArrowheads="1"/>
          </p:cNvSpPr>
          <p:nvPr/>
        </p:nvSpPr>
        <p:spPr bwMode="auto">
          <a:xfrm>
            <a:off x="27432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i="1">
              <a:solidFill>
                <a:schemeClr val="folHlink"/>
              </a:solidFill>
            </a:endParaRPr>
          </a:p>
        </p:txBody>
      </p:sp>
      <p:sp>
        <p:nvSpPr>
          <p:cNvPr id="13390" name="Rectangle 78"/>
          <p:cNvSpPr>
            <a:spLocks noChangeArrowheads="1"/>
          </p:cNvSpPr>
          <p:nvPr/>
        </p:nvSpPr>
        <p:spPr bwMode="auto">
          <a:xfrm>
            <a:off x="33147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i="1">
              <a:solidFill>
                <a:schemeClr val="folHlink"/>
              </a:solidFill>
            </a:endParaRPr>
          </a:p>
        </p:txBody>
      </p:sp>
      <p:sp>
        <p:nvSpPr>
          <p:cNvPr id="13391" name="Rectangle 79"/>
          <p:cNvSpPr>
            <a:spLocks noChangeArrowheads="1"/>
          </p:cNvSpPr>
          <p:nvPr/>
        </p:nvSpPr>
        <p:spPr bwMode="auto">
          <a:xfrm>
            <a:off x="38862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i="1">
              <a:solidFill>
                <a:schemeClr val="folHlink"/>
              </a:solidFill>
            </a:endParaRPr>
          </a:p>
        </p:txBody>
      </p:sp>
      <p:sp>
        <p:nvSpPr>
          <p:cNvPr id="13392" name="Rectangle 80"/>
          <p:cNvSpPr>
            <a:spLocks noChangeArrowheads="1"/>
          </p:cNvSpPr>
          <p:nvPr/>
        </p:nvSpPr>
        <p:spPr bwMode="auto">
          <a:xfrm>
            <a:off x="44450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i="1">
              <a:solidFill>
                <a:schemeClr val="folHlink"/>
              </a:solidFill>
            </a:endParaRPr>
          </a:p>
        </p:txBody>
      </p:sp>
      <p:sp>
        <p:nvSpPr>
          <p:cNvPr id="13393" name="Rectangle 81"/>
          <p:cNvSpPr>
            <a:spLocks noChangeArrowheads="1"/>
          </p:cNvSpPr>
          <p:nvPr/>
        </p:nvSpPr>
        <p:spPr bwMode="auto">
          <a:xfrm>
            <a:off x="5016500" y="6121400"/>
            <a:ext cx="355600" cy="330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b="1" i="1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13394" name="Rectangle 82"/>
          <p:cNvSpPr>
            <a:spLocks noChangeArrowheads="1"/>
          </p:cNvSpPr>
          <p:nvPr/>
        </p:nvSpPr>
        <p:spPr bwMode="auto">
          <a:xfrm>
            <a:off x="55880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b="1" i="1">
              <a:solidFill>
                <a:schemeClr val="hlink"/>
              </a:solidFill>
            </a:endParaRPr>
          </a:p>
        </p:txBody>
      </p:sp>
      <p:sp>
        <p:nvSpPr>
          <p:cNvPr id="13395" name="Rectangle 83"/>
          <p:cNvSpPr>
            <a:spLocks noChangeArrowheads="1"/>
          </p:cNvSpPr>
          <p:nvPr/>
        </p:nvSpPr>
        <p:spPr bwMode="auto">
          <a:xfrm>
            <a:off x="61595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b="1" i="1">
              <a:solidFill>
                <a:schemeClr val="hlink"/>
              </a:solidFill>
            </a:endParaRPr>
          </a:p>
        </p:txBody>
      </p:sp>
      <p:sp>
        <p:nvSpPr>
          <p:cNvPr id="13396" name="Rectangle 84"/>
          <p:cNvSpPr>
            <a:spLocks noChangeArrowheads="1"/>
          </p:cNvSpPr>
          <p:nvPr/>
        </p:nvSpPr>
        <p:spPr bwMode="auto">
          <a:xfrm>
            <a:off x="67437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b="1" i="1">
              <a:solidFill>
                <a:schemeClr val="hlink"/>
              </a:solidFill>
            </a:endParaRPr>
          </a:p>
        </p:txBody>
      </p:sp>
      <p:sp>
        <p:nvSpPr>
          <p:cNvPr id="13397" name="Rectangle 85"/>
          <p:cNvSpPr>
            <a:spLocks noChangeArrowheads="1"/>
          </p:cNvSpPr>
          <p:nvPr/>
        </p:nvSpPr>
        <p:spPr bwMode="auto">
          <a:xfrm>
            <a:off x="73152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b="1" i="1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13398" name="Rectangle 86"/>
          <p:cNvSpPr>
            <a:spLocks noChangeArrowheads="1"/>
          </p:cNvSpPr>
          <p:nvPr/>
        </p:nvSpPr>
        <p:spPr bwMode="auto">
          <a:xfrm>
            <a:off x="79375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b="1" i="1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13399" name="Oval 87"/>
          <p:cNvSpPr>
            <a:spLocks noChangeArrowheads="1"/>
          </p:cNvSpPr>
          <p:nvPr/>
        </p:nvSpPr>
        <p:spPr bwMode="auto">
          <a:xfrm>
            <a:off x="7912100" y="31623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00" name="Oval 88"/>
          <p:cNvSpPr>
            <a:spLocks noChangeArrowheads="1"/>
          </p:cNvSpPr>
          <p:nvPr/>
        </p:nvSpPr>
        <p:spPr bwMode="auto">
          <a:xfrm>
            <a:off x="7302500" y="35052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01" name="Oval 89"/>
          <p:cNvSpPr>
            <a:spLocks noChangeArrowheads="1"/>
          </p:cNvSpPr>
          <p:nvPr/>
        </p:nvSpPr>
        <p:spPr bwMode="auto">
          <a:xfrm>
            <a:off x="4991100" y="31877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Implement LRU?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3606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896544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What is the goal of a page replacement algorithm?</a:t>
            </a:r>
          </a:p>
          <a:p>
            <a:pPr lvl="1"/>
            <a:r>
              <a:rPr lang="en-US" dirty="0">
                <a:latin typeface="Arial" charset="0"/>
              </a:rPr>
              <a:t>A. Make life easier for OS implementer</a:t>
            </a:r>
          </a:p>
          <a:p>
            <a:pPr lvl="1"/>
            <a:r>
              <a:rPr lang="en-US" dirty="0">
                <a:latin typeface="Arial" charset="0"/>
              </a:rPr>
              <a:t>B. Reduce the number of page faults</a:t>
            </a:r>
          </a:p>
          <a:p>
            <a:pPr lvl="1"/>
            <a:r>
              <a:rPr lang="en-US" dirty="0">
                <a:latin typeface="Arial" charset="0"/>
              </a:rPr>
              <a:t>C. Reduce the penalty for page faults when they occur</a:t>
            </a:r>
          </a:p>
          <a:p>
            <a:pPr lvl="1"/>
            <a:r>
              <a:rPr lang="en-US" dirty="0">
                <a:latin typeface="Arial" charset="0"/>
              </a:rPr>
              <a:t>D. Minimize CPU time of algorithm</a:t>
            </a:r>
          </a:p>
          <a:p>
            <a:pPr lvl="1"/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085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4800600" y="3556000"/>
            <a:ext cx="4178300" cy="27813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5363" name="Oval 3"/>
          <p:cNvSpPr>
            <a:spLocks noChangeArrowheads="1"/>
          </p:cNvSpPr>
          <p:nvPr/>
        </p:nvSpPr>
        <p:spPr bwMode="auto">
          <a:xfrm>
            <a:off x="1435100" y="3657600"/>
            <a:ext cx="2692400" cy="2578100"/>
          </a:xfrm>
          <a:prstGeom prst="ellipse">
            <a:avLst/>
          </a:prstGeom>
          <a:noFill/>
          <a:ln w="50800">
            <a:solidFill>
              <a:srgbClr val="C1CE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73100" y="1316608"/>
            <a:ext cx="8470900" cy="21844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Maintain a circular list of pages resident in memory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Use a </a:t>
            </a:r>
            <a:r>
              <a:rPr lang="en-US" sz="1800" i="1" dirty="0">
                <a:solidFill>
                  <a:schemeClr val="hlink"/>
                </a:solidFill>
                <a:latin typeface="Arial" charset="0"/>
              </a:rPr>
              <a:t>clock</a:t>
            </a:r>
            <a:r>
              <a:rPr lang="en-US" sz="1800" dirty="0">
                <a:latin typeface="Arial" charset="0"/>
              </a:rPr>
              <a:t> (or </a:t>
            </a:r>
            <a:r>
              <a:rPr lang="en-US" sz="1800" i="1" dirty="0">
                <a:solidFill>
                  <a:schemeClr val="hlink"/>
                </a:solidFill>
                <a:latin typeface="Arial" charset="0"/>
              </a:rPr>
              <a:t>used/referenced</a:t>
            </a:r>
            <a:r>
              <a:rPr lang="en-US" sz="1800" dirty="0">
                <a:latin typeface="Arial" charset="0"/>
              </a:rPr>
              <a:t>) bit to track how often a page is accessed 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The bit is set whenever a page is referenced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Clock hand sweeps over pages looking for one with </a:t>
            </a:r>
            <a:r>
              <a:rPr lang="en-US" sz="2000" i="1" dirty="0">
                <a:latin typeface="Arial" charset="0"/>
              </a:rPr>
              <a:t>used</a:t>
            </a:r>
            <a:r>
              <a:rPr lang="en-US" sz="2000" dirty="0">
                <a:latin typeface="Arial" charset="0"/>
              </a:rPr>
              <a:t> bit = 0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Replace pages that haven</a:t>
            </a:r>
            <a:r>
              <a:rPr lang="ja-JP" altLang="en-US" sz="1800" dirty="0">
                <a:latin typeface="Arial" charset="0"/>
              </a:rPr>
              <a:t>’</a:t>
            </a:r>
            <a:r>
              <a:rPr lang="en-US" sz="1800" dirty="0">
                <a:latin typeface="Arial" charset="0"/>
              </a:rPr>
              <a:t>t been referenced for one complete revolution of the clock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4791075" y="3522663"/>
            <a:ext cx="4159250" cy="277812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 dirty="0" err="1">
                <a:solidFill>
                  <a:srgbClr val="000000"/>
                </a:solidFill>
                <a:latin typeface="Courier" charset="0"/>
              </a:rPr>
              <a:t>func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  <a:latin typeface="Courier" charset="0"/>
              </a:rPr>
              <a:t>Clock_Replacement</a:t>
            </a:r>
            <a:endParaRPr lang="en-US" sz="1600" b="1" i="1" dirty="0">
              <a:solidFill>
                <a:srgbClr val="000000"/>
              </a:solidFill>
              <a:latin typeface="Courier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ourier" charset="0"/>
              </a:rPr>
              <a:t>begin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" charset="0"/>
              </a:rPr>
              <a:t>  </a:t>
            </a:r>
            <a:r>
              <a:rPr lang="en-US" sz="1600" b="1" dirty="0">
                <a:latin typeface="Courier" charset="0"/>
              </a:rPr>
              <a:t>while (</a:t>
            </a:r>
            <a:r>
              <a:rPr lang="en-US" sz="1600" b="1" i="1" dirty="0"/>
              <a:t>victim page not found</a:t>
            </a:r>
            <a:r>
              <a:rPr lang="en-US" sz="1600" b="1" dirty="0">
                <a:latin typeface="Courier" charset="0"/>
              </a:rPr>
              <a:t>) do</a:t>
            </a:r>
            <a:endParaRPr lang="en-US" sz="1000" b="1" dirty="0">
              <a:latin typeface="Courier" charset="0"/>
            </a:endParaRPr>
          </a:p>
          <a:p>
            <a:r>
              <a:rPr lang="en-US" sz="1600" b="1" dirty="0">
                <a:latin typeface="Courier" charset="0"/>
              </a:rPr>
              <a:t>    </a:t>
            </a:r>
            <a:r>
              <a:rPr lang="en-US" sz="1600" b="1" dirty="0">
                <a:solidFill>
                  <a:schemeClr val="folHlink"/>
                </a:solidFill>
                <a:latin typeface="Courier" charset="0"/>
              </a:rPr>
              <a:t>if(</a:t>
            </a:r>
            <a:r>
              <a:rPr lang="en-US" sz="1600" b="1" i="1" dirty="0">
                <a:solidFill>
                  <a:schemeClr val="folHlink"/>
                </a:solidFill>
              </a:rPr>
              <a:t>used bit for current page = </a:t>
            </a:r>
            <a:r>
              <a:rPr lang="en-US" sz="1600" b="1" dirty="0">
                <a:solidFill>
                  <a:schemeClr val="folHlink"/>
                </a:solidFill>
              </a:rPr>
              <a:t>0</a:t>
            </a:r>
            <a:r>
              <a:rPr lang="en-US" sz="1600" b="1" dirty="0">
                <a:solidFill>
                  <a:schemeClr val="folHlink"/>
                </a:solidFill>
                <a:latin typeface="Courier" charset="0"/>
              </a:rPr>
              <a:t>) then</a:t>
            </a:r>
          </a:p>
          <a:p>
            <a:r>
              <a:rPr lang="en-US" sz="1600" b="1" dirty="0">
                <a:solidFill>
                  <a:schemeClr val="folHlink"/>
                </a:solidFill>
                <a:latin typeface="Courier" charset="0"/>
              </a:rPr>
              <a:t>      </a:t>
            </a:r>
            <a:r>
              <a:rPr lang="en-US" sz="1600" b="1" i="1" dirty="0">
                <a:solidFill>
                  <a:schemeClr val="folHlink"/>
                </a:solidFill>
              </a:rPr>
              <a:t>replace current page</a:t>
            </a:r>
            <a:endParaRPr lang="en-US" sz="1600" b="1" dirty="0">
              <a:solidFill>
                <a:schemeClr val="folHlink"/>
              </a:solidFill>
              <a:latin typeface="Courier" charset="0"/>
            </a:endParaRPr>
          </a:p>
          <a:p>
            <a:r>
              <a:rPr lang="en-US" sz="1600" b="1" dirty="0">
                <a:solidFill>
                  <a:schemeClr val="folHlink"/>
                </a:solidFill>
                <a:latin typeface="Courier" charset="0"/>
              </a:rPr>
              <a:t>    else</a:t>
            </a:r>
          </a:p>
          <a:p>
            <a:r>
              <a:rPr lang="en-US" sz="1600" b="1" dirty="0">
                <a:solidFill>
                  <a:schemeClr val="folHlink"/>
                </a:solidFill>
                <a:latin typeface="Courier" charset="0"/>
              </a:rPr>
              <a:t>      </a:t>
            </a:r>
            <a:r>
              <a:rPr lang="en-US" sz="1600" b="1" i="1" dirty="0">
                <a:solidFill>
                  <a:schemeClr val="folHlink"/>
                </a:solidFill>
              </a:rPr>
              <a:t>reset used bit</a:t>
            </a:r>
            <a:endParaRPr lang="en-US" sz="1600" b="1" dirty="0">
              <a:solidFill>
                <a:schemeClr val="folHlink"/>
              </a:solidFill>
              <a:latin typeface="Courier" charset="0"/>
            </a:endParaRPr>
          </a:p>
          <a:p>
            <a:r>
              <a:rPr lang="en-US" sz="1600" b="1" dirty="0">
                <a:solidFill>
                  <a:schemeClr val="folHlink"/>
                </a:solidFill>
                <a:latin typeface="Courier" charset="0"/>
              </a:rPr>
              <a:t>    end if</a:t>
            </a:r>
          </a:p>
          <a:p>
            <a:r>
              <a:rPr lang="en-US" sz="1600" b="1" dirty="0">
                <a:latin typeface="Courier" charset="0"/>
              </a:rPr>
              <a:t>    </a:t>
            </a:r>
            <a:r>
              <a:rPr lang="en-US" sz="1600" b="1" i="1" dirty="0"/>
              <a:t>advance clock pointer</a:t>
            </a:r>
            <a:endParaRPr lang="en-US" sz="1600" b="1" dirty="0">
              <a:latin typeface="Courier" charset="0"/>
            </a:endParaRPr>
          </a:p>
          <a:p>
            <a:r>
              <a:rPr lang="en-US" sz="1600" b="1" dirty="0">
                <a:latin typeface="Courier" charset="0"/>
              </a:rPr>
              <a:t>  end while</a:t>
            </a:r>
            <a:br>
              <a:rPr lang="en-US" sz="1600" b="1" dirty="0">
                <a:latin typeface="Courier" charset="0"/>
              </a:rPr>
            </a:br>
            <a:r>
              <a:rPr lang="en-US" sz="1600" b="1" dirty="0">
                <a:solidFill>
                  <a:srgbClr val="000000"/>
                </a:solidFill>
                <a:latin typeface="Courier" charset="0"/>
              </a:rPr>
              <a:t>end </a:t>
            </a:r>
            <a:r>
              <a:rPr lang="en-US" sz="1600" b="1" i="1" dirty="0" err="1">
                <a:solidFill>
                  <a:srgbClr val="000000"/>
                </a:solidFill>
                <a:latin typeface="Courier" charset="0"/>
              </a:rPr>
              <a:t>Clock_Replacement</a:t>
            </a:r>
            <a:endParaRPr lang="en-US" sz="1600" b="1" i="1" dirty="0">
              <a:solidFill>
                <a:srgbClr val="000000"/>
              </a:solidFill>
              <a:latin typeface="Courier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938" y="6278551"/>
            <a:ext cx="1251367" cy="60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400" b="1" dirty="0"/>
              <a:t>resident bit</a:t>
            </a:r>
          </a:p>
          <a:p>
            <a:pPr>
              <a:lnSpc>
                <a:spcPct val="80000"/>
              </a:lnSpc>
            </a:pPr>
            <a:r>
              <a:rPr lang="en-US" sz="1400" b="1" dirty="0"/>
              <a:t>used bit </a:t>
            </a:r>
          </a:p>
          <a:p>
            <a:pPr>
              <a:lnSpc>
                <a:spcPct val="80000"/>
              </a:lnSpc>
            </a:pPr>
            <a:r>
              <a:rPr lang="en-US" sz="1400" b="1" dirty="0"/>
              <a:t>frame number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2768600" y="4940300"/>
            <a:ext cx="825500" cy="698500"/>
          </a:xfrm>
          <a:prstGeom prst="line">
            <a:avLst/>
          </a:prstGeom>
          <a:noFill/>
          <a:ln w="50800">
            <a:solidFill>
              <a:srgbClr val="B50069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2774950" y="34798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2533650" y="34798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474788" y="34512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7:</a:t>
            </a: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2292350" y="34798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1511300" y="43942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5</a:t>
            </a: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2700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211138" y="43656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1:</a:t>
            </a: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10287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4114800" y="43942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38735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2814638" y="43656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4:</a:t>
            </a:r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36322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3644900" y="56769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4</a:t>
            </a:r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34036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2357438" y="56483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0:</a:t>
            </a:r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31623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1905000" y="56769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16637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604838" y="56483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3:</a:t>
            </a:r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14224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89" name="Oval 29"/>
          <p:cNvSpPr>
            <a:spLocks noChangeArrowheads="1"/>
          </p:cNvSpPr>
          <p:nvPr/>
        </p:nvSpPr>
        <p:spPr bwMode="auto">
          <a:xfrm>
            <a:off x="2660650" y="4838700"/>
            <a:ext cx="177800" cy="177800"/>
          </a:xfrm>
          <a:prstGeom prst="ellipse">
            <a:avLst/>
          </a:prstGeom>
          <a:solidFill>
            <a:srgbClr val="B5006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>
            <a:off x="1506955" y="6007100"/>
            <a:ext cx="17045" cy="379401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1" name="Line 31"/>
          <p:cNvSpPr>
            <a:spLocks noChangeShapeType="1"/>
          </p:cNvSpPr>
          <p:nvPr/>
        </p:nvSpPr>
        <p:spPr bwMode="auto">
          <a:xfrm flipH="1">
            <a:off x="1771650" y="6007100"/>
            <a:ext cx="0" cy="563551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>
            <a:off x="2116138" y="6007100"/>
            <a:ext cx="4762" cy="747701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>
            <a:off x="1276350" y="6761151"/>
            <a:ext cx="838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4" name="Line 34"/>
          <p:cNvSpPr>
            <a:spLocks noChangeShapeType="1"/>
          </p:cNvSpPr>
          <p:nvPr/>
        </p:nvSpPr>
        <p:spPr bwMode="auto">
          <a:xfrm>
            <a:off x="768350" y="6570651"/>
            <a:ext cx="990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5" name="Line 35"/>
          <p:cNvSpPr>
            <a:spLocks noChangeShapeType="1"/>
          </p:cNvSpPr>
          <p:nvPr/>
        </p:nvSpPr>
        <p:spPr bwMode="auto">
          <a:xfrm>
            <a:off x="1009650" y="6392851"/>
            <a:ext cx="508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Approximate LRU: The </a:t>
            </a:r>
            <a:r>
              <a:rPr lang="en-US" smtClean="0"/>
              <a:t>Clock Algorithm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072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82" name="Rectangle 262"/>
          <p:cNvSpPr>
            <a:spLocks noChangeArrowheads="1"/>
          </p:cNvSpPr>
          <p:nvPr/>
        </p:nvSpPr>
        <p:spPr bwMode="auto">
          <a:xfrm>
            <a:off x="165100" y="4988768"/>
            <a:ext cx="8826500" cy="17526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"/>
              <a:ea typeface="+mn-ea"/>
            </a:endParaRPr>
          </a:p>
        </p:txBody>
      </p:sp>
      <p:sp>
        <p:nvSpPr>
          <p:cNvPr id="82011" name="Rectangle 91"/>
          <p:cNvSpPr>
            <a:spLocks noChangeArrowheads="1"/>
          </p:cNvSpPr>
          <p:nvPr/>
        </p:nvSpPr>
        <p:spPr bwMode="auto">
          <a:xfrm>
            <a:off x="152400" y="1356568"/>
            <a:ext cx="8826500" cy="3429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6388" name="Rectangle 151"/>
          <p:cNvSpPr>
            <a:spLocks noChangeArrowheads="1"/>
          </p:cNvSpPr>
          <p:nvPr/>
        </p:nvSpPr>
        <p:spPr bwMode="auto">
          <a:xfrm>
            <a:off x="2112963" y="3863231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d</a:t>
            </a:r>
          </a:p>
        </p:txBody>
      </p:sp>
      <p:sp>
        <p:nvSpPr>
          <p:cNvPr id="16389" name="Rectangle 139"/>
          <p:cNvSpPr>
            <a:spLocks noChangeArrowheads="1"/>
          </p:cNvSpPr>
          <p:nvPr/>
        </p:nvSpPr>
        <p:spPr bwMode="auto">
          <a:xfrm>
            <a:off x="2095500" y="3418731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</a:t>
            </a:r>
          </a:p>
        </p:txBody>
      </p:sp>
      <p:sp>
        <p:nvSpPr>
          <p:cNvPr id="16390" name="Rectangle 127"/>
          <p:cNvSpPr>
            <a:spLocks noChangeArrowheads="1"/>
          </p:cNvSpPr>
          <p:nvPr/>
        </p:nvSpPr>
        <p:spPr bwMode="auto">
          <a:xfrm>
            <a:off x="2095500" y="2974231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b</a:t>
            </a:r>
          </a:p>
        </p:txBody>
      </p:sp>
      <p:sp>
        <p:nvSpPr>
          <p:cNvPr id="16391" name="Rectangle 116"/>
          <p:cNvSpPr>
            <a:spLocks noChangeArrowheads="1"/>
          </p:cNvSpPr>
          <p:nvPr/>
        </p:nvSpPr>
        <p:spPr bwMode="auto">
          <a:xfrm>
            <a:off x="2095500" y="2529731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a</a:t>
            </a:r>
          </a:p>
        </p:txBody>
      </p:sp>
      <p:sp>
        <p:nvSpPr>
          <p:cNvPr id="16392" name="Rectangle 105"/>
          <p:cNvSpPr>
            <a:spLocks noChangeArrowheads="1"/>
          </p:cNvSpPr>
          <p:nvPr/>
        </p:nvSpPr>
        <p:spPr bwMode="auto">
          <a:xfrm>
            <a:off x="2095500" y="1907431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</a:t>
            </a:r>
          </a:p>
        </p:txBody>
      </p:sp>
      <p:sp>
        <p:nvSpPr>
          <p:cNvPr id="16394" name="Line 3"/>
          <p:cNvSpPr>
            <a:spLocks noChangeShapeType="1"/>
          </p:cNvSpPr>
          <p:nvPr/>
        </p:nvSpPr>
        <p:spPr bwMode="auto">
          <a:xfrm>
            <a:off x="279400" y="2451943"/>
            <a:ext cx="8597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Rectangle 8"/>
          <p:cNvSpPr>
            <a:spLocks noChangeArrowheads="1"/>
          </p:cNvSpPr>
          <p:nvPr/>
        </p:nvSpPr>
        <p:spPr bwMode="auto">
          <a:xfrm>
            <a:off x="274638" y="4371231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16396" name="Line 10"/>
          <p:cNvSpPr>
            <a:spLocks noChangeShapeType="1"/>
          </p:cNvSpPr>
          <p:nvPr/>
        </p:nvSpPr>
        <p:spPr bwMode="auto">
          <a:xfrm>
            <a:off x="304800" y="4331543"/>
            <a:ext cx="85344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Rectangle 11"/>
          <p:cNvSpPr>
            <a:spLocks noChangeArrowheads="1"/>
          </p:cNvSpPr>
          <p:nvPr/>
        </p:nvSpPr>
        <p:spPr bwMode="auto">
          <a:xfrm rot="-5400000">
            <a:off x="13495" y="3089324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grpSp>
        <p:nvGrpSpPr>
          <p:cNvPr id="16398" name="Group 13"/>
          <p:cNvGrpSpPr>
            <a:grpSpLocks/>
          </p:cNvGrpSpPr>
          <p:nvPr/>
        </p:nvGrpSpPr>
        <p:grpSpPr bwMode="auto">
          <a:xfrm>
            <a:off x="892175" y="2532906"/>
            <a:ext cx="333375" cy="1787525"/>
            <a:chOff x="930" y="1917"/>
            <a:chExt cx="210" cy="1126"/>
          </a:xfrm>
        </p:grpSpPr>
        <p:sp>
          <p:nvSpPr>
            <p:cNvPr id="16510" name="Rectangle 14"/>
            <p:cNvSpPr>
              <a:spLocks noChangeArrowheads="1"/>
            </p:cNvSpPr>
            <p:nvPr/>
          </p:nvSpPr>
          <p:spPr bwMode="auto">
            <a:xfrm>
              <a:off x="930" y="191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16511" name="Rectangle 15"/>
            <p:cNvSpPr>
              <a:spLocks noChangeArrowheads="1"/>
            </p:cNvSpPr>
            <p:nvPr/>
          </p:nvSpPr>
          <p:spPr bwMode="auto">
            <a:xfrm>
              <a:off x="930" y="219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sp>
          <p:nvSpPr>
            <p:cNvPr id="16512" name="Rectangle 16"/>
            <p:cNvSpPr>
              <a:spLocks noChangeArrowheads="1"/>
            </p:cNvSpPr>
            <p:nvPr/>
          </p:nvSpPr>
          <p:spPr bwMode="auto">
            <a:xfrm>
              <a:off x="930" y="247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2</a:t>
              </a:r>
            </a:p>
          </p:txBody>
        </p:sp>
        <p:sp>
          <p:nvSpPr>
            <p:cNvPr id="16513" name="Rectangle 17"/>
            <p:cNvSpPr>
              <a:spLocks noChangeArrowheads="1"/>
            </p:cNvSpPr>
            <p:nvPr/>
          </p:nvSpPr>
          <p:spPr bwMode="auto">
            <a:xfrm>
              <a:off x="930" y="275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</p:grpSp>
      <p:grpSp>
        <p:nvGrpSpPr>
          <p:cNvPr id="16399" name="Group 18"/>
          <p:cNvGrpSpPr>
            <a:grpSpLocks/>
          </p:cNvGrpSpPr>
          <p:nvPr/>
        </p:nvGrpSpPr>
        <p:grpSpPr bwMode="auto">
          <a:xfrm>
            <a:off x="1476375" y="2532906"/>
            <a:ext cx="333375" cy="1787525"/>
            <a:chOff x="1298" y="1917"/>
            <a:chExt cx="210" cy="1126"/>
          </a:xfrm>
        </p:grpSpPr>
        <p:sp>
          <p:nvSpPr>
            <p:cNvPr id="16506" name="Rectangle 19"/>
            <p:cNvSpPr>
              <a:spLocks noChangeArrowheads="1"/>
            </p:cNvSpPr>
            <p:nvPr/>
          </p:nvSpPr>
          <p:spPr bwMode="auto">
            <a:xfrm>
              <a:off x="1298" y="191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a</a:t>
              </a:r>
            </a:p>
          </p:txBody>
        </p:sp>
        <p:sp>
          <p:nvSpPr>
            <p:cNvPr id="16507" name="Rectangle 20"/>
            <p:cNvSpPr>
              <a:spLocks noChangeArrowheads="1"/>
            </p:cNvSpPr>
            <p:nvPr/>
          </p:nvSpPr>
          <p:spPr bwMode="auto">
            <a:xfrm>
              <a:off x="1298" y="219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b</a:t>
              </a:r>
            </a:p>
          </p:txBody>
        </p:sp>
        <p:sp>
          <p:nvSpPr>
            <p:cNvPr id="16508" name="Rectangle 21"/>
            <p:cNvSpPr>
              <a:spLocks noChangeArrowheads="1"/>
            </p:cNvSpPr>
            <p:nvPr/>
          </p:nvSpPr>
          <p:spPr bwMode="auto">
            <a:xfrm>
              <a:off x="1298" y="2477"/>
              <a:ext cx="19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c</a:t>
              </a:r>
            </a:p>
          </p:txBody>
        </p:sp>
        <p:sp>
          <p:nvSpPr>
            <p:cNvPr id="16509" name="Rectangle 22"/>
            <p:cNvSpPr>
              <a:spLocks noChangeArrowheads="1"/>
            </p:cNvSpPr>
            <p:nvPr/>
          </p:nvSpPr>
          <p:spPr bwMode="auto">
            <a:xfrm>
              <a:off x="1298" y="275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d</a:t>
              </a:r>
            </a:p>
          </p:txBody>
        </p:sp>
      </p:grpSp>
      <p:sp>
        <p:nvSpPr>
          <p:cNvPr id="16400" name="Line 23"/>
          <p:cNvSpPr>
            <a:spLocks noChangeShapeType="1"/>
          </p:cNvSpPr>
          <p:nvPr/>
        </p:nvSpPr>
        <p:spPr bwMode="auto">
          <a:xfrm>
            <a:off x="2019300" y="1474043"/>
            <a:ext cx="0" cy="283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Rectangle 25"/>
          <p:cNvSpPr>
            <a:spLocks noChangeArrowheads="1"/>
          </p:cNvSpPr>
          <p:nvPr/>
        </p:nvSpPr>
        <p:spPr bwMode="auto">
          <a:xfrm>
            <a:off x="1501775" y="1478806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16402" name="Line 26"/>
          <p:cNvSpPr>
            <a:spLocks noChangeShapeType="1"/>
          </p:cNvSpPr>
          <p:nvPr/>
        </p:nvSpPr>
        <p:spPr bwMode="auto">
          <a:xfrm>
            <a:off x="273050" y="1918543"/>
            <a:ext cx="8597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Rectangle 27"/>
          <p:cNvSpPr>
            <a:spLocks noChangeArrowheads="1"/>
          </p:cNvSpPr>
          <p:nvPr/>
        </p:nvSpPr>
        <p:spPr bwMode="auto">
          <a:xfrm>
            <a:off x="274638" y="1982043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16404" name="Rectangle 28"/>
          <p:cNvSpPr>
            <a:spLocks noChangeArrowheads="1"/>
          </p:cNvSpPr>
          <p:nvPr/>
        </p:nvSpPr>
        <p:spPr bwMode="auto">
          <a:xfrm>
            <a:off x="274638" y="1539131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16405" name="Line 29"/>
          <p:cNvSpPr>
            <a:spLocks noChangeShapeType="1"/>
          </p:cNvSpPr>
          <p:nvPr/>
        </p:nvSpPr>
        <p:spPr bwMode="auto">
          <a:xfrm>
            <a:off x="1384300" y="2464643"/>
            <a:ext cx="0" cy="1841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6" name="Rectangle 90"/>
          <p:cNvSpPr>
            <a:spLocks noChangeArrowheads="1"/>
          </p:cNvSpPr>
          <p:nvPr/>
        </p:nvSpPr>
        <p:spPr bwMode="auto">
          <a:xfrm>
            <a:off x="252413" y="5374531"/>
            <a:ext cx="2052637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Page table entries</a:t>
            </a:r>
          </a:p>
          <a:p>
            <a:r>
              <a:rPr lang="en-US">
                <a:solidFill>
                  <a:schemeClr val="hlink"/>
                </a:solidFill>
              </a:rPr>
              <a:t>for resident pages:</a:t>
            </a:r>
          </a:p>
        </p:txBody>
      </p:sp>
      <p:sp>
        <p:nvSpPr>
          <p:cNvPr id="16407" name="Rectangle 92"/>
          <p:cNvSpPr>
            <a:spLocks noChangeArrowheads="1"/>
          </p:cNvSpPr>
          <p:nvPr/>
        </p:nvSpPr>
        <p:spPr bwMode="auto">
          <a:xfrm>
            <a:off x="2095500" y="1475631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</a:t>
            </a:r>
          </a:p>
        </p:txBody>
      </p:sp>
      <p:sp>
        <p:nvSpPr>
          <p:cNvPr id="16408" name="Rectangle 163"/>
          <p:cNvSpPr>
            <a:spLocks noChangeArrowheads="1"/>
          </p:cNvSpPr>
          <p:nvPr/>
        </p:nvSpPr>
        <p:spPr bwMode="auto">
          <a:xfrm>
            <a:off x="2141538" y="4307731"/>
            <a:ext cx="1809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6409" name="Text Box 152"/>
          <p:cNvSpPr txBox="1">
            <a:spLocks noChangeArrowheads="1"/>
          </p:cNvSpPr>
          <p:nvPr/>
        </p:nvSpPr>
        <p:spPr bwMode="auto">
          <a:xfrm>
            <a:off x="2543175" y="38632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6410" name="Text Box 140"/>
          <p:cNvSpPr txBox="1">
            <a:spLocks noChangeArrowheads="1"/>
          </p:cNvSpPr>
          <p:nvPr/>
        </p:nvSpPr>
        <p:spPr bwMode="auto">
          <a:xfrm>
            <a:off x="2525713" y="3418731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6411" name="Text Box 128"/>
          <p:cNvSpPr txBox="1">
            <a:spLocks noChangeArrowheads="1"/>
          </p:cNvSpPr>
          <p:nvPr/>
        </p:nvSpPr>
        <p:spPr bwMode="auto">
          <a:xfrm>
            <a:off x="2525713" y="29742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6412" name="Text Box 117"/>
          <p:cNvSpPr txBox="1">
            <a:spLocks noChangeArrowheads="1"/>
          </p:cNvSpPr>
          <p:nvPr/>
        </p:nvSpPr>
        <p:spPr bwMode="auto">
          <a:xfrm>
            <a:off x="2525713" y="25297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6413" name="Text Box 106"/>
          <p:cNvSpPr txBox="1">
            <a:spLocks noChangeArrowheads="1"/>
          </p:cNvSpPr>
          <p:nvPr/>
        </p:nvSpPr>
        <p:spPr bwMode="auto">
          <a:xfrm>
            <a:off x="2525713" y="19074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6414" name="Text Box 93"/>
          <p:cNvSpPr txBox="1">
            <a:spLocks noChangeArrowheads="1"/>
          </p:cNvSpPr>
          <p:nvPr/>
        </p:nvSpPr>
        <p:spPr bwMode="auto">
          <a:xfrm>
            <a:off x="2525713" y="14756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2</a:t>
            </a:r>
          </a:p>
        </p:txBody>
      </p:sp>
      <p:sp>
        <p:nvSpPr>
          <p:cNvPr id="16415" name="Text Box 164"/>
          <p:cNvSpPr txBox="1">
            <a:spLocks noChangeArrowheads="1"/>
          </p:cNvSpPr>
          <p:nvPr/>
        </p:nvSpPr>
        <p:spPr bwMode="auto">
          <a:xfrm>
            <a:off x="2571750" y="4307731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6416" name="Text Box 153"/>
          <p:cNvSpPr txBox="1">
            <a:spLocks noChangeArrowheads="1"/>
          </p:cNvSpPr>
          <p:nvPr/>
        </p:nvSpPr>
        <p:spPr bwMode="auto">
          <a:xfrm>
            <a:off x="3041650" y="38632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6417" name="Text Box 141"/>
          <p:cNvSpPr txBox="1">
            <a:spLocks noChangeArrowheads="1"/>
          </p:cNvSpPr>
          <p:nvPr/>
        </p:nvSpPr>
        <p:spPr bwMode="auto">
          <a:xfrm>
            <a:off x="3024188" y="3418731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6418" name="Text Box 129"/>
          <p:cNvSpPr txBox="1">
            <a:spLocks noChangeArrowheads="1"/>
          </p:cNvSpPr>
          <p:nvPr/>
        </p:nvSpPr>
        <p:spPr bwMode="auto">
          <a:xfrm>
            <a:off x="3024188" y="29742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6419" name="Text Box 118"/>
          <p:cNvSpPr txBox="1">
            <a:spLocks noChangeArrowheads="1"/>
          </p:cNvSpPr>
          <p:nvPr/>
        </p:nvSpPr>
        <p:spPr bwMode="auto">
          <a:xfrm>
            <a:off x="3024188" y="25297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6420" name="Text Box 107"/>
          <p:cNvSpPr txBox="1">
            <a:spLocks noChangeArrowheads="1"/>
          </p:cNvSpPr>
          <p:nvPr/>
        </p:nvSpPr>
        <p:spPr bwMode="auto">
          <a:xfrm>
            <a:off x="3024188" y="19074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6421" name="Text Box 94"/>
          <p:cNvSpPr txBox="1">
            <a:spLocks noChangeArrowheads="1"/>
          </p:cNvSpPr>
          <p:nvPr/>
        </p:nvSpPr>
        <p:spPr bwMode="auto">
          <a:xfrm>
            <a:off x="3024188" y="14756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3</a:t>
            </a:r>
          </a:p>
        </p:txBody>
      </p:sp>
      <p:sp>
        <p:nvSpPr>
          <p:cNvPr id="16422" name="Text Box 165"/>
          <p:cNvSpPr txBox="1">
            <a:spLocks noChangeArrowheads="1"/>
          </p:cNvSpPr>
          <p:nvPr/>
        </p:nvSpPr>
        <p:spPr bwMode="auto">
          <a:xfrm>
            <a:off x="3070225" y="4307731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6423" name="Text Box 154"/>
          <p:cNvSpPr txBox="1">
            <a:spLocks noChangeArrowheads="1"/>
          </p:cNvSpPr>
          <p:nvPr/>
        </p:nvSpPr>
        <p:spPr bwMode="auto">
          <a:xfrm>
            <a:off x="3540125" y="38632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6424" name="Text Box 142"/>
          <p:cNvSpPr txBox="1">
            <a:spLocks noChangeArrowheads="1"/>
          </p:cNvSpPr>
          <p:nvPr/>
        </p:nvSpPr>
        <p:spPr bwMode="auto">
          <a:xfrm>
            <a:off x="3522663" y="3418731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6425" name="Text Box 130"/>
          <p:cNvSpPr txBox="1">
            <a:spLocks noChangeArrowheads="1"/>
          </p:cNvSpPr>
          <p:nvPr/>
        </p:nvSpPr>
        <p:spPr bwMode="auto">
          <a:xfrm>
            <a:off x="3522663" y="29742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6426" name="Text Box 119"/>
          <p:cNvSpPr txBox="1">
            <a:spLocks noChangeArrowheads="1"/>
          </p:cNvSpPr>
          <p:nvPr/>
        </p:nvSpPr>
        <p:spPr bwMode="auto">
          <a:xfrm>
            <a:off x="3522663" y="25297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6427" name="Text Box 108"/>
          <p:cNvSpPr txBox="1">
            <a:spLocks noChangeArrowheads="1"/>
          </p:cNvSpPr>
          <p:nvPr/>
        </p:nvSpPr>
        <p:spPr bwMode="auto">
          <a:xfrm>
            <a:off x="3522663" y="19074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6428" name="Text Box 95"/>
          <p:cNvSpPr txBox="1">
            <a:spLocks noChangeArrowheads="1"/>
          </p:cNvSpPr>
          <p:nvPr/>
        </p:nvSpPr>
        <p:spPr bwMode="auto">
          <a:xfrm>
            <a:off x="3522663" y="14756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4</a:t>
            </a:r>
          </a:p>
        </p:txBody>
      </p:sp>
      <p:sp>
        <p:nvSpPr>
          <p:cNvPr id="16429" name="Text Box 166"/>
          <p:cNvSpPr txBox="1">
            <a:spLocks noChangeArrowheads="1"/>
          </p:cNvSpPr>
          <p:nvPr/>
        </p:nvSpPr>
        <p:spPr bwMode="auto">
          <a:xfrm>
            <a:off x="3568700" y="4307731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>
              <a:solidFill>
                <a:schemeClr val="hlink"/>
              </a:solidFill>
            </a:endParaRPr>
          </a:p>
        </p:txBody>
      </p:sp>
      <p:sp>
        <p:nvSpPr>
          <p:cNvPr id="16430" name="Text Box 109"/>
          <p:cNvSpPr txBox="1">
            <a:spLocks noChangeArrowheads="1"/>
          </p:cNvSpPr>
          <p:nvPr/>
        </p:nvSpPr>
        <p:spPr bwMode="auto">
          <a:xfrm>
            <a:off x="4211638" y="1907431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e</a:t>
            </a:r>
          </a:p>
        </p:txBody>
      </p:sp>
      <p:sp>
        <p:nvSpPr>
          <p:cNvPr id="16431" name="Text Box 96"/>
          <p:cNvSpPr txBox="1">
            <a:spLocks noChangeArrowheads="1"/>
          </p:cNvSpPr>
          <p:nvPr/>
        </p:nvSpPr>
        <p:spPr bwMode="auto">
          <a:xfrm>
            <a:off x="4211638" y="14756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5</a:t>
            </a:r>
          </a:p>
        </p:txBody>
      </p:sp>
      <p:sp>
        <p:nvSpPr>
          <p:cNvPr id="16432" name="Text Box 110"/>
          <p:cNvSpPr txBox="1">
            <a:spLocks noChangeArrowheads="1"/>
          </p:cNvSpPr>
          <p:nvPr/>
        </p:nvSpPr>
        <p:spPr bwMode="auto">
          <a:xfrm>
            <a:off x="5049838" y="19074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6433" name="Text Box 97"/>
          <p:cNvSpPr txBox="1">
            <a:spLocks noChangeArrowheads="1"/>
          </p:cNvSpPr>
          <p:nvPr/>
        </p:nvSpPr>
        <p:spPr bwMode="auto">
          <a:xfrm>
            <a:off x="5049838" y="14756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6</a:t>
            </a:r>
          </a:p>
        </p:txBody>
      </p:sp>
      <p:sp>
        <p:nvSpPr>
          <p:cNvPr id="16434" name="Text Box 111"/>
          <p:cNvSpPr txBox="1">
            <a:spLocks noChangeArrowheads="1"/>
          </p:cNvSpPr>
          <p:nvPr/>
        </p:nvSpPr>
        <p:spPr bwMode="auto">
          <a:xfrm>
            <a:off x="5889625" y="19074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6435" name="Text Box 98"/>
          <p:cNvSpPr txBox="1">
            <a:spLocks noChangeArrowheads="1"/>
          </p:cNvSpPr>
          <p:nvPr/>
        </p:nvSpPr>
        <p:spPr bwMode="auto">
          <a:xfrm>
            <a:off x="5889625" y="14756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7</a:t>
            </a:r>
          </a:p>
        </p:txBody>
      </p:sp>
      <p:sp>
        <p:nvSpPr>
          <p:cNvPr id="16436" name="Text Box 112"/>
          <p:cNvSpPr txBox="1">
            <a:spLocks noChangeArrowheads="1"/>
          </p:cNvSpPr>
          <p:nvPr/>
        </p:nvSpPr>
        <p:spPr bwMode="auto">
          <a:xfrm>
            <a:off x="6729413" y="19074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6437" name="Text Box 99"/>
          <p:cNvSpPr txBox="1">
            <a:spLocks noChangeArrowheads="1"/>
          </p:cNvSpPr>
          <p:nvPr/>
        </p:nvSpPr>
        <p:spPr bwMode="auto">
          <a:xfrm>
            <a:off x="6729413" y="14756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8</a:t>
            </a:r>
          </a:p>
        </p:txBody>
      </p:sp>
      <p:sp>
        <p:nvSpPr>
          <p:cNvPr id="16438" name="Text Box 113"/>
          <p:cNvSpPr txBox="1">
            <a:spLocks noChangeArrowheads="1"/>
          </p:cNvSpPr>
          <p:nvPr/>
        </p:nvSpPr>
        <p:spPr bwMode="auto">
          <a:xfrm>
            <a:off x="7569200" y="1907431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6439" name="Text Box 100"/>
          <p:cNvSpPr txBox="1">
            <a:spLocks noChangeArrowheads="1"/>
          </p:cNvSpPr>
          <p:nvPr/>
        </p:nvSpPr>
        <p:spPr bwMode="auto">
          <a:xfrm>
            <a:off x="7569200" y="14756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9</a:t>
            </a:r>
          </a:p>
        </p:txBody>
      </p:sp>
      <p:sp>
        <p:nvSpPr>
          <p:cNvPr id="16440" name="Text Box 114"/>
          <p:cNvSpPr txBox="1">
            <a:spLocks noChangeArrowheads="1"/>
          </p:cNvSpPr>
          <p:nvPr/>
        </p:nvSpPr>
        <p:spPr bwMode="auto">
          <a:xfrm>
            <a:off x="8391525" y="19074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6441" name="Text Box 101"/>
          <p:cNvSpPr txBox="1">
            <a:spLocks noChangeArrowheads="1"/>
          </p:cNvSpPr>
          <p:nvPr/>
        </p:nvSpPr>
        <p:spPr bwMode="auto">
          <a:xfrm>
            <a:off x="8391525" y="1475631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10</a:t>
            </a:r>
          </a:p>
        </p:txBody>
      </p:sp>
      <p:grpSp>
        <p:nvGrpSpPr>
          <p:cNvPr id="16442" name="Group 294"/>
          <p:cNvGrpSpPr>
            <a:grpSpLocks/>
          </p:cNvGrpSpPr>
          <p:nvPr/>
        </p:nvGrpSpPr>
        <p:grpSpPr bwMode="auto">
          <a:xfrm>
            <a:off x="4051300" y="5115768"/>
            <a:ext cx="660400" cy="1524000"/>
            <a:chOff x="2552" y="3200"/>
            <a:chExt cx="416" cy="960"/>
          </a:xfrm>
        </p:grpSpPr>
        <p:sp>
          <p:nvSpPr>
            <p:cNvPr id="82127" name="Rectangle 207"/>
            <p:cNvSpPr>
              <a:spLocks noChangeArrowheads="1"/>
            </p:cNvSpPr>
            <p:nvPr/>
          </p:nvSpPr>
          <p:spPr bwMode="auto">
            <a:xfrm>
              <a:off x="2552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29" name="Rectangle 209"/>
            <p:cNvSpPr>
              <a:spLocks noChangeArrowheads="1"/>
            </p:cNvSpPr>
            <p:nvPr/>
          </p:nvSpPr>
          <p:spPr bwMode="auto">
            <a:xfrm>
              <a:off x="2552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0" name="Rectangle 210"/>
            <p:cNvSpPr>
              <a:spLocks noChangeArrowheads="1"/>
            </p:cNvSpPr>
            <p:nvPr/>
          </p:nvSpPr>
          <p:spPr bwMode="auto">
            <a:xfrm>
              <a:off x="2552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1" name="Rectangle 211"/>
            <p:cNvSpPr>
              <a:spLocks noChangeArrowheads="1"/>
            </p:cNvSpPr>
            <p:nvPr/>
          </p:nvSpPr>
          <p:spPr bwMode="auto">
            <a:xfrm>
              <a:off x="2552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2" name="Rectangle 212"/>
            <p:cNvSpPr>
              <a:spLocks noChangeArrowheads="1"/>
            </p:cNvSpPr>
            <p:nvPr/>
          </p:nvSpPr>
          <p:spPr bwMode="auto">
            <a:xfrm>
              <a:off x="2760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3" name="Rectangle 213"/>
            <p:cNvSpPr>
              <a:spLocks noChangeArrowheads="1"/>
            </p:cNvSpPr>
            <p:nvPr/>
          </p:nvSpPr>
          <p:spPr bwMode="auto">
            <a:xfrm>
              <a:off x="2760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4" name="Rectangle 214"/>
            <p:cNvSpPr>
              <a:spLocks noChangeArrowheads="1"/>
            </p:cNvSpPr>
            <p:nvPr/>
          </p:nvSpPr>
          <p:spPr bwMode="auto">
            <a:xfrm>
              <a:off x="2760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5" name="Rectangle 215"/>
            <p:cNvSpPr>
              <a:spLocks noChangeArrowheads="1"/>
            </p:cNvSpPr>
            <p:nvPr/>
          </p:nvSpPr>
          <p:spPr bwMode="auto">
            <a:xfrm>
              <a:off x="2760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</p:grpSp>
      <p:grpSp>
        <p:nvGrpSpPr>
          <p:cNvPr id="16443" name="Group 295"/>
          <p:cNvGrpSpPr>
            <a:grpSpLocks/>
          </p:cNvGrpSpPr>
          <p:nvPr/>
        </p:nvGrpSpPr>
        <p:grpSpPr bwMode="auto">
          <a:xfrm>
            <a:off x="4889500" y="5115768"/>
            <a:ext cx="660400" cy="1524000"/>
            <a:chOff x="3080" y="3200"/>
            <a:chExt cx="416" cy="960"/>
          </a:xfrm>
        </p:grpSpPr>
        <p:sp>
          <p:nvSpPr>
            <p:cNvPr id="82136" name="Rectangle 216"/>
            <p:cNvSpPr>
              <a:spLocks noChangeArrowheads="1"/>
            </p:cNvSpPr>
            <p:nvPr/>
          </p:nvSpPr>
          <p:spPr bwMode="auto">
            <a:xfrm>
              <a:off x="3080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7" name="Rectangle 217"/>
            <p:cNvSpPr>
              <a:spLocks noChangeArrowheads="1"/>
            </p:cNvSpPr>
            <p:nvPr/>
          </p:nvSpPr>
          <p:spPr bwMode="auto">
            <a:xfrm>
              <a:off x="3080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8" name="Rectangle 218"/>
            <p:cNvSpPr>
              <a:spLocks noChangeArrowheads="1"/>
            </p:cNvSpPr>
            <p:nvPr/>
          </p:nvSpPr>
          <p:spPr bwMode="auto">
            <a:xfrm>
              <a:off x="3080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9" name="Rectangle 219"/>
            <p:cNvSpPr>
              <a:spLocks noChangeArrowheads="1"/>
            </p:cNvSpPr>
            <p:nvPr/>
          </p:nvSpPr>
          <p:spPr bwMode="auto">
            <a:xfrm>
              <a:off x="3080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0" name="Rectangle 220"/>
            <p:cNvSpPr>
              <a:spLocks noChangeArrowheads="1"/>
            </p:cNvSpPr>
            <p:nvPr/>
          </p:nvSpPr>
          <p:spPr bwMode="auto">
            <a:xfrm>
              <a:off x="3288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1" name="Rectangle 221"/>
            <p:cNvSpPr>
              <a:spLocks noChangeArrowheads="1"/>
            </p:cNvSpPr>
            <p:nvPr/>
          </p:nvSpPr>
          <p:spPr bwMode="auto">
            <a:xfrm>
              <a:off x="3288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2" name="Rectangle 222"/>
            <p:cNvSpPr>
              <a:spLocks noChangeArrowheads="1"/>
            </p:cNvSpPr>
            <p:nvPr/>
          </p:nvSpPr>
          <p:spPr bwMode="auto">
            <a:xfrm>
              <a:off x="3288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3" name="Rectangle 223"/>
            <p:cNvSpPr>
              <a:spLocks noChangeArrowheads="1"/>
            </p:cNvSpPr>
            <p:nvPr/>
          </p:nvSpPr>
          <p:spPr bwMode="auto">
            <a:xfrm>
              <a:off x="3288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</p:grpSp>
      <p:grpSp>
        <p:nvGrpSpPr>
          <p:cNvPr id="16444" name="Group 296"/>
          <p:cNvGrpSpPr>
            <a:grpSpLocks/>
          </p:cNvGrpSpPr>
          <p:nvPr/>
        </p:nvGrpSpPr>
        <p:grpSpPr bwMode="auto">
          <a:xfrm>
            <a:off x="5727700" y="5115768"/>
            <a:ext cx="660400" cy="1524000"/>
            <a:chOff x="3608" y="3200"/>
            <a:chExt cx="416" cy="960"/>
          </a:xfrm>
        </p:grpSpPr>
        <p:sp>
          <p:nvSpPr>
            <p:cNvPr id="82144" name="Rectangle 224"/>
            <p:cNvSpPr>
              <a:spLocks noChangeArrowheads="1"/>
            </p:cNvSpPr>
            <p:nvPr/>
          </p:nvSpPr>
          <p:spPr bwMode="auto">
            <a:xfrm>
              <a:off x="3608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5" name="Rectangle 225"/>
            <p:cNvSpPr>
              <a:spLocks noChangeArrowheads="1"/>
            </p:cNvSpPr>
            <p:nvPr/>
          </p:nvSpPr>
          <p:spPr bwMode="auto">
            <a:xfrm>
              <a:off x="3608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6" name="Rectangle 226"/>
            <p:cNvSpPr>
              <a:spLocks noChangeArrowheads="1"/>
            </p:cNvSpPr>
            <p:nvPr/>
          </p:nvSpPr>
          <p:spPr bwMode="auto">
            <a:xfrm>
              <a:off x="3608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7" name="Rectangle 227"/>
            <p:cNvSpPr>
              <a:spLocks noChangeArrowheads="1"/>
            </p:cNvSpPr>
            <p:nvPr/>
          </p:nvSpPr>
          <p:spPr bwMode="auto">
            <a:xfrm>
              <a:off x="3608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8" name="Rectangle 228"/>
            <p:cNvSpPr>
              <a:spLocks noChangeArrowheads="1"/>
            </p:cNvSpPr>
            <p:nvPr/>
          </p:nvSpPr>
          <p:spPr bwMode="auto">
            <a:xfrm>
              <a:off x="3816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9" name="Rectangle 229"/>
            <p:cNvSpPr>
              <a:spLocks noChangeArrowheads="1"/>
            </p:cNvSpPr>
            <p:nvPr/>
          </p:nvSpPr>
          <p:spPr bwMode="auto">
            <a:xfrm>
              <a:off x="3816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0" name="Rectangle 230"/>
            <p:cNvSpPr>
              <a:spLocks noChangeArrowheads="1"/>
            </p:cNvSpPr>
            <p:nvPr/>
          </p:nvSpPr>
          <p:spPr bwMode="auto">
            <a:xfrm>
              <a:off x="3816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1" name="Rectangle 231"/>
            <p:cNvSpPr>
              <a:spLocks noChangeArrowheads="1"/>
            </p:cNvSpPr>
            <p:nvPr/>
          </p:nvSpPr>
          <p:spPr bwMode="auto">
            <a:xfrm>
              <a:off x="3816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</p:grpSp>
      <p:grpSp>
        <p:nvGrpSpPr>
          <p:cNvPr id="16445" name="Group 297"/>
          <p:cNvGrpSpPr>
            <a:grpSpLocks/>
          </p:cNvGrpSpPr>
          <p:nvPr/>
        </p:nvGrpSpPr>
        <p:grpSpPr bwMode="auto">
          <a:xfrm>
            <a:off x="6565900" y="5115768"/>
            <a:ext cx="660400" cy="1524000"/>
            <a:chOff x="4136" y="3200"/>
            <a:chExt cx="416" cy="960"/>
          </a:xfrm>
        </p:grpSpPr>
        <p:sp>
          <p:nvSpPr>
            <p:cNvPr id="82152" name="Rectangle 232"/>
            <p:cNvSpPr>
              <a:spLocks noChangeArrowheads="1"/>
            </p:cNvSpPr>
            <p:nvPr/>
          </p:nvSpPr>
          <p:spPr bwMode="auto">
            <a:xfrm>
              <a:off x="4136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3" name="Rectangle 233"/>
            <p:cNvSpPr>
              <a:spLocks noChangeArrowheads="1"/>
            </p:cNvSpPr>
            <p:nvPr/>
          </p:nvSpPr>
          <p:spPr bwMode="auto">
            <a:xfrm>
              <a:off x="4136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4" name="Rectangle 234"/>
            <p:cNvSpPr>
              <a:spLocks noChangeArrowheads="1"/>
            </p:cNvSpPr>
            <p:nvPr/>
          </p:nvSpPr>
          <p:spPr bwMode="auto">
            <a:xfrm>
              <a:off x="4136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5" name="Rectangle 235"/>
            <p:cNvSpPr>
              <a:spLocks noChangeArrowheads="1"/>
            </p:cNvSpPr>
            <p:nvPr/>
          </p:nvSpPr>
          <p:spPr bwMode="auto">
            <a:xfrm>
              <a:off x="4136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6" name="Rectangle 236"/>
            <p:cNvSpPr>
              <a:spLocks noChangeArrowheads="1"/>
            </p:cNvSpPr>
            <p:nvPr/>
          </p:nvSpPr>
          <p:spPr bwMode="auto">
            <a:xfrm>
              <a:off x="4344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7" name="Rectangle 237"/>
            <p:cNvSpPr>
              <a:spLocks noChangeArrowheads="1"/>
            </p:cNvSpPr>
            <p:nvPr/>
          </p:nvSpPr>
          <p:spPr bwMode="auto">
            <a:xfrm>
              <a:off x="4344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8" name="Rectangle 238"/>
            <p:cNvSpPr>
              <a:spLocks noChangeArrowheads="1"/>
            </p:cNvSpPr>
            <p:nvPr/>
          </p:nvSpPr>
          <p:spPr bwMode="auto">
            <a:xfrm>
              <a:off x="4344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9" name="Rectangle 239"/>
            <p:cNvSpPr>
              <a:spLocks noChangeArrowheads="1"/>
            </p:cNvSpPr>
            <p:nvPr/>
          </p:nvSpPr>
          <p:spPr bwMode="auto">
            <a:xfrm>
              <a:off x="4344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</p:grpSp>
      <p:grpSp>
        <p:nvGrpSpPr>
          <p:cNvPr id="16446" name="Group 298"/>
          <p:cNvGrpSpPr>
            <a:grpSpLocks/>
          </p:cNvGrpSpPr>
          <p:nvPr/>
        </p:nvGrpSpPr>
        <p:grpSpPr bwMode="auto">
          <a:xfrm>
            <a:off x="7404100" y="5115768"/>
            <a:ext cx="660400" cy="1524000"/>
            <a:chOff x="4664" y="3200"/>
            <a:chExt cx="416" cy="960"/>
          </a:xfrm>
        </p:grpSpPr>
        <p:sp>
          <p:nvSpPr>
            <p:cNvPr id="82160" name="Rectangle 240"/>
            <p:cNvSpPr>
              <a:spLocks noChangeArrowheads="1"/>
            </p:cNvSpPr>
            <p:nvPr/>
          </p:nvSpPr>
          <p:spPr bwMode="auto">
            <a:xfrm>
              <a:off x="4664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61" name="Rectangle 241"/>
            <p:cNvSpPr>
              <a:spLocks noChangeArrowheads="1"/>
            </p:cNvSpPr>
            <p:nvPr/>
          </p:nvSpPr>
          <p:spPr bwMode="auto">
            <a:xfrm>
              <a:off x="4664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62" name="Rectangle 242"/>
            <p:cNvSpPr>
              <a:spLocks noChangeArrowheads="1"/>
            </p:cNvSpPr>
            <p:nvPr/>
          </p:nvSpPr>
          <p:spPr bwMode="auto">
            <a:xfrm>
              <a:off x="4664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63" name="Rectangle 243"/>
            <p:cNvSpPr>
              <a:spLocks noChangeArrowheads="1"/>
            </p:cNvSpPr>
            <p:nvPr/>
          </p:nvSpPr>
          <p:spPr bwMode="auto">
            <a:xfrm>
              <a:off x="4664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64" name="Rectangle 244"/>
            <p:cNvSpPr>
              <a:spLocks noChangeArrowheads="1"/>
            </p:cNvSpPr>
            <p:nvPr/>
          </p:nvSpPr>
          <p:spPr bwMode="auto">
            <a:xfrm>
              <a:off x="4872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65" name="Rectangle 245"/>
            <p:cNvSpPr>
              <a:spLocks noChangeArrowheads="1"/>
            </p:cNvSpPr>
            <p:nvPr/>
          </p:nvSpPr>
          <p:spPr bwMode="auto">
            <a:xfrm>
              <a:off x="4872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66" name="Rectangle 246"/>
            <p:cNvSpPr>
              <a:spLocks noChangeArrowheads="1"/>
            </p:cNvSpPr>
            <p:nvPr/>
          </p:nvSpPr>
          <p:spPr bwMode="auto">
            <a:xfrm>
              <a:off x="4872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67" name="Rectangle 247"/>
            <p:cNvSpPr>
              <a:spLocks noChangeArrowheads="1"/>
            </p:cNvSpPr>
            <p:nvPr/>
          </p:nvSpPr>
          <p:spPr bwMode="auto">
            <a:xfrm>
              <a:off x="4872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</p:grpSp>
      <p:grpSp>
        <p:nvGrpSpPr>
          <p:cNvPr id="16447" name="Group 299"/>
          <p:cNvGrpSpPr>
            <a:grpSpLocks/>
          </p:cNvGrpSpPr>
          <p:nvPr/>
        </p:nvGrpSpPr>
        <p:grpSpPr bwMode="auto">
          <a:xfrm>
            <a:off x="8242300" y="5115768"/>
            <a:ext cx="660400" cy="1524000"/>
            <a:chOff x="5192" y="3200"/>
            <a:chExt cx="416" cy="960"/>
          </a:xfrm>
        </p:grpSpPr>
        <p:sp>
          <p:nvSpPr>
            <p:cNvPr id="82168" name="Rectangle 248"/>
            <p:cNvSpPr>
              <a:spLocks noChangeArrowheads="1"/>
            </p:cNvSpPr>
            <p:nvPr/>
          </p:nvSpPr>
          <p:spPr bwMode="auto">
            <a:xfrm>
              <a:off x="5192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69" name="Rectangle 249"/>
            <p:cNvSpPr>
              <a:spLocks noChangeArrowheads="1"/>
            </p:cNvSpPr>
            <p:nvPr/>
          </p:nvSpPr>
          <p:spPr bwMode="auto">
            <a:xfrm>
              <a:off x="5192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70" name="Rectangle 250"/>
            <p:cNvSpPr>
              <a:spLocks noChangeArrowheads="1"/>
            </p:cNvSpPr>
            <p:nvPr/>
          </p:nvSpPr>
          <p:spPr bwMode="auto">
            <a:xfrm>
              <a:off x="5192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71" name="Rectangle 251"/>
            <p:cNvSpPr>
              <a:spLocks noChangeArrowheads="1"/>
            </p:cNvSpPr>
            <p:nvPr/>
          </p:nvSpPr>
          <p:spPr bwMode="auto">
            <a:xfrm>
              <a:off x="5192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72" name="Rectangle 252"/>
            <p:cNvSpPr>
              <a:spLocks noChangeArrowheads="1"/>
            </p:cNvSpPr>
            <p:nvPr/>
          </p:nvSpPr>
          <p:spPr bwMode="auto">
            <a:xfrm>
              <a:off x="5400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73" name="Rectangle 253"/>
            <p:cNvSpPr>
              <a:spLocks noChangeArrowheads="1"/>
            </p:cNvSpPr>
            <p:nvPr/>
          </p:nvSpPr>
          <p:spPr bwMode="auto">
            <a:xfrm>
              <a:off x="5400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74" name="Rectangle 254"/>
            <p:cNvSpPr>
              <a:spLocks noChangeArrowheads="1"/>
            </p:cNvSpPr>
            <p:nvPr/>
          </p:nvSpPr>
          <p:spPr bwMode="auto">
            <a:xfrm>
              <a:off x="5400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75" name="Rectangle 255"/>
            <p:cNvSpPr>
              <a:spLocks noChangeArrowheads="1"/>
            </p:cNvSpPr>
            <p:nvPr/>
          </p:nvSpPr>
          <p:spPr bwMode="auto">
            <a:xfrm>
              <a:off x="5400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</p:grpSp>
      <p:grpSp>
        <p:nvGrpSpPr>
          <p:cNvPr id="16448" name="Group 293"/>
          <p:cNvGrpSpPr>
            <a:grpSpLocks/>
          </p:cNvGrpSpPr>
          <p:nvPr/>
        </p:nvGrpSpPr>
        <p:grpSpPr bwMode="auto">
          <a:xfrm>
            <a:off x="2349500" y="5115768"/>
            <a:ext cx="660400" cy="1524000"/>
            <a:chOff x="1480" y="3200"/>
            <a:chExt cx="416" cy="960"/>
          </a:xfrm>
        </p:grpSpPr>
        <p:sp>
          <p:nvSpPr>
            <p:cNvPr id="82203" name="Rectangle 283"/>
            <p:cNvSpPr>
              <a:spLocks noChangeArrowheads="1"/>
            </p:cNvSpPr>
            <p:nvPr/>
          </p:nvSpPr>
          <p:spPr bwMode="auto">
            <a:xfrm>
              <a:off x="1480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folHlink"/>
                  </a:solidFill>
                  <a:latin typeface="Times"/>
                  <a:ea typeface="+mn-ea"/>
                </a:rPr>
                <a:t>1</a:t>
              </a:r>
            </a:p>
          </p:txBody>
        </p:sp>
        <p:sp>
          <p:nvSpPr>
            <p:cNvPr id="82204" name="Rectangle 284"/>
            <p:cNvSpPr>
              <a:spLocks noChangeArrowheads="1"/>
            </p:cNvSpPr>
            <p:nvPr/>
          </p:nvSpPr>
          <p:spPr bwMode="auto">
            <a:xfrm>
              <a:off x="1480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folHlink"/>
                  </a:solidFill>
                  <a:latin typeface="Times"/>
                  <a:ea typeface="+mn-ea"/>
                </a:rPr>
                <a:t>1</a:t>
              </a:r>
            </a:p>
          </p:txBody>
        </p:sp>
        <p:sp>
          <p:nvSpPr>
            <p:cNvPr id="82205" name="Rectangle 285"/>
            <p:cNvSpPr>
              <a:spLocks noChangeArrowheads="1"/>
            </p:cNvSpPr>
            <p:nvPr/>
          </p:nvSpPr>
          <p:spPr bwMode="auto">
            <a:xfrm>
              <a:off x="1480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folHlink"/>
                  </a:solidFill>
                  <a:latin typeface="Times"/>
                  <a:ea typeface="+mn-ea"/>
                </a:rPr>
                <a:t>1</a:t>
              </a:r>
            </a:p>
          </p:txBody>
        </p:sp>
        <p:sp>
          <p:nvSpPr>
            <p:cNvPr id="82206" name="Rectangle 286"/>
            <p:cNvSpPr>
              <a:spLocks noChangeArrowheads="1"/>
            </p:cNvSpPr>
            <p:nvPr/>
          </p:nvSpPr>
          <p:spPr bwMode="auto">
            <a:xfrm>
              <a:off x="1480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folHlink"/>
                  </a:solidFill>
                  <a:latin typeface="Times"/>
                  <a:ea typeface="+mn-ea"/>
                </a:rPr>
                <a:t>1</a:t>
              </a:r>
            </a:p>
          </p:txBody>
        </p:sp>
        <p:sp>
          <p:nvSpPr>
            <p:cNvPr id="82207" name="Rectangle 287"/>
            <p:cNvSpPr>
              <a:spLocks noChangeArrowheads="1"/>
            </p:cNvSpPr>
            <p:nvPr/>
          </p:nvSpPr>
          <p:spPr bwMode="auto">
            <a:xfrm>
              <a:off x="1688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a</a:t>
              </a:r>
            </a:p>
          </p:txBody>
        </p:sp>
        <p:sp>
          <p:nvSpPr>
            <p:cNvPr id="82208" name="Rectangle 288"/>
            <p:cNvSpPr>
              <a:spLocks noChangeArrowheads="1"/>
            </p:cNvSpPr>
            <p:nvPr/>
          </p:nvSpPr>
          <p:spPr bwMode="auto">
            <a:xfrm>
              <a:off x="1688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b</a:t>
              </a:r>
            </a:p>
          </p:txBody>
        </p:sp>
        <p:sp>
          <p:nvSpPr>
            <p:cNvPr id="82209" name="Rectangle 289"/>
            <p:cNvSpPr>
              <a:spLocks noChangeArrowheads="1"/>
            </p:cNvSpPr>
            <p:nvPr/>
          </p:nvSpPr>
          <p:spPr bwMode="auto">
            <a:xfrm>
              <a:off x="1688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c</a:t>
              </a:r>
            </a:p>
          </p:txBody>
        </p:sp>
        <p:sp>
          <p:nvSpPr>
            <p:cNvPr id="82210" name="Rectangle 290"/>
            <p:cNvSpPr>
              <a:spLocks noChangeArrowheads="1"/>
            </p:cNvSpPr>
            <p:nvPr/>
          </p:nvSpPr>
          <p:spPr bwMode="auto">
            <a:xfrm>
              <a:off x="1688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d</a:t>
              </a:r>
            </a:p>
          </p:txBody>
        </p:sp>
      </p:grpSp>
      <p:sp>
        <p:nvSpPr>
          <p:cNvPr id="16449" name="AutoShape 30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41300" y="6360368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Clock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552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165100" y="4953000"/>
            <a:ext cx="8826500" cy="17526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"/>
              <a:ea typeface="+mn-ea"/>
            </a:endParaRP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152400" y="1320800"/>
            <a:ext cx="8826500" cy="3429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112963" y="38274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d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095500" y="3382963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2095500" y="29384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b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095500" y="24939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a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2095500" y="1871663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</a:t>
            </a:r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279400" y="2416175"/>
            <a:ext cx="8597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274638" y="43354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304800" y="4295775"/>
            <a:ext cx="85344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 rot="-5400000">
            <a:off x="13495" y="3053556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grpSp>
        <p:nvGrpSpPr>
          <p:cNvPr id="17422" name="Group 14"/>
          <p:cNvGrpSpPr>
            <a:grpSpLocks/>
          </p:cNvGrpSpPr>
          <p:nvPr/>
        </p:nvGrpSpPr>
        <p:grpSpPr bwMode="auto">
          <a:xfrm>
            <a:off x="892175" y="2497138"/>
            <a:ext cx="333375" cy="1787525"/>
            <a:chOff x="930" y="1917"/>
            <a:chExt cx="210" cy="1126"/>
          </a:xfrm>
        </p:grpSpPr>
        <p:sp>
          <p:nvSpPr>
            <p:cNvPr id="17566" name="Rectangle 15"/>
            <p:cNvSpPr>
              <a:spLocks noChangeArrowheads="1"/>
            </p:cNvSpPr>
            <p:nvPr/>
          </p:nvSpPr>
          <p:spPr bwMode="auto">
            <a:xfrm>
              <a:off x="930" y="191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17567" name="Rectangle 16"/>
            <p:cNvSpPr>
              <a:spLocks noChangeArrowheads="1"/>
            </p:cNvSpPr>
            <p:nvPr/>
          </p:nvSpPr>
          <p:spPr bwMode="auto">
            <a:xfrm>
              <a:off x="930" y="219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sp>
          <p:nvSpPr>
            <p:cNvPr id="17568" name="Rectangle 17"/>
            <p:cNvSpPr>
              <a:spLocks noChangeArrowheads="1"/>
            </p:cNvSpPr>
            <p:nvPr/>
          </p:nvSpPr>
          <p:spPr bwMode="auto">
            <a:xfrm>
              <a:off x="930" y="247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2</a:t>
              </a:r>
            </a:p>
          </p:txBody>
        </p:sp>
        <p:sp>
          <p:nvSpPr>
            <p:cNvPr id="17569" name="Rectangle 18"/>
            <p:cNvSpPr>
              <a:spLocks noChangeArrowheads="1"/>
            </p:cNvSpPr>
            <p:nvPr/>
          </p:nvSpPr>
          <p:spPr bwMode="auto">
            <a:xfrm>
              <a:off x="930" y="275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</p:grpSp>
      <p:grpSp>
        <p:nvGrpSpPr>
          <p:cNvPr id="17423" name="Group 19"/>
          <p:cNvGrpSpPr>
            <a:grpSpLocks/>
          </p:cNvGrpSpPr>
          <p:nvPr/>
        </p:nvGrpSpPr>
        <p:grpSpPr bwMode="auto">
          <a:xfrm>
            <a:off x="1476375" y="2497138"/>
            <a:ext cx="333375" cy="1787525"/>
            <a:chOff x="1298" y="1917"/>
            <a:chExt cx="210" cy="1126"/>
          </a:xfrm>
        </p:grpSpPr>
        <p:sp>
          <p:nvSpPr>
            <p:cNvPr id="17562" name="Rectangle 20"/>
            <p:cNvSpPr>
              <a:spLocks noChangeArrowheads="1"/>
            </p:cNvSpPr>
            <p:nvPr/>
          </p:nvSpPr>
          <p:spPr bwMode="auto">
            <a:xfrm>
              <a:off x="1298" y="191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a</a:t>
              </a:r>
            </a:p>
          </p:txBody>
        </p:sp>
        <p:sp>
          <p:nvSpPr>
            <p:cNvPr id="17563" name="Rectangle 21"/>
            <p:cNvSpPr>
              <a:spLocks noChangeArrowheads="1"/>
            </p:cNvSpPr>
            <p:nvPr/>
          </p:nvSpPr>
          <p:spPr bwMode="auto">
            <a:xfrm>
              <a:off x="1298" y="219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b</a:t>
              </a:r>
            </a:p>
          </p:txBody>
        </p:sp>
        <p:sp>
          <p:nvSpPr>
            <p:cNvPr id="17564" name="Rectangle 22"/>
            <p:cNvSpPr>
              <a:spLocks noChangeArrowheads="1"/>
            </p:cNvSpPr>
            <p:nvPr/>
          </p:nvSpPr>
          <p:spPr bwMode="auto">
            <a:xfrm>
              <a:off x="1298" y="2477"/>
              <a:ext cx="19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c</a:t>
              </a:r>
            </a:p>
          </p:txBody>
        </p:sp>
        <p:sp>
          <p:nvSpPr>
            <p:cNvPr id="17565" name="Rectangle 23"/>
            <p:cNvSpPr>
              <a:spLocks noChangeArrowheads="1"/>
            </p:cNvSpPr>
            <p:nvPr/>
          </p:nvSpPr>
          <p:spPr bwMode="auto">
            <a:xfrm>
              <a:off x="1298" y="275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d</a:t>
              </a:r>
            </a:p>
          </p:txBody>
        </p:sp>
      </p:grpSp>
      <p:sp>
        <p:nvSpPr>
          <p:cNvPr id="17424" name="Line 24"/>
          <p:cNvSpPr>
            <a:spLocks noChangeShapeType="1"/>
          </p:cNvSpPr>
          <p:nvPr/>
        </p:nvSpPr>
        <p:spPr bwMode="auto">
          <a:xfrm>
            <a:off x="2019300" y="1438275"/>
            <a:ext cx="0" cy="283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Rectangle 25"/>
          <p:cNvSpPr>
            <a:spLocks noChangeArrowheads="1"/>
          </p:cNvSpPr>
          <p:nvPr/>
        </p:nvSpPr>
        <p:spPr bwMode="auto">
          <a:xfrm>
            <a:off x="1501775" y="1443038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17426" name="Line 26"/>
          <p:cNvSpPr>
            <a:spLocks noChangeShapeType="1"/>
          </p:cNvSpPr>
          <p:nvPr/>
        </p:nvSpPr>
        <p:spPr bwMode="auto">
          <a:xfrm>
            <a:off x="273050" y="1882775"/>
            <a:ext cx="8597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7" name="Rectangle 27"/>
          <p:cNvSpPr>
            <a:spLocks noChangeArrowheads="1"/>
          </p:cNvSpPr>
          <p:nvPr/>
        </p:nvSpPr>
        <p:spPr bwMode="auto">
          <a:xfrm>
            <a:off x="274638" y="1946275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17428" name="Rectangle 28"/>
          <p:cNvSpPr>
            <a:spLocks noChangeArrowheads="1"/>
          </p:cNvSpPr>
          <p:nvPr/>
        </p:nvSpPr>
        <p:spPr bwMode="auto">
          <a:xfrm>
            <a:off x="274638" y="1503363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17429" name="Line 29"/>
          <p:cNvSpPr>
            <a:spLocks noChangeShapeType="1"/>
          </p:cNvSpPr>
          <p:nvPr/>
        </p:nvSpPr>
        <p:spPr bwMode="auto">
          <a:xfrm>
            <a:off x="1384300" y="2428875"/>
            <a:ext cx="0" cy="1841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Rectangle 30"/>
          <p:cNvSpPr>
            <a:spLocks noChangeArrowheads="1"/>
          </p:cNvSpPr>
          <p:nvPr/>
        </p:nvSpPr>
        <p:spPr bwMode="auto">
          <a:xfrm>
            <a:off x="252413" y="5338763"/>
            <a:ext cx="2052637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Page table entries</a:t>
            </a:r>
          </a:p>
          <a:p>
            <a:r>
              <a:rPr lang="en-US">
                <a:solidFill>
                  <a:schemeClr val="hlink"/>
                </a:solidFill>
              </a:rPr>
              <a:t>for resident pages:</a:t>
            </a:r>
          </a:p>
        </p:txBody>
      </p:sp>
      <p:sp>
        <p:nvSpPr>
          <p:cNvPr id="17431" name="Rectangle 31"/>
          <p:cNvSpPr>
            <a:spLocks noChangeArrowheads="1"/>
          </p:cNvSpPr>
          <p:nvPr/>
        </p:nvSpPr>
        <p:spPr bwMode="auto">
          <a:xfrm>
            <a:off x="2095500" y="14398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</a:t>
            </a:r>
          </a:p>
        </p:txBody>
      </p:sp>
      <p:sp>
        <p:nvSpPr>
          <p:cNvPr id="17432" name="Rectangle 32"/>
          <p:cNvSpPr>
            <a:spLocks noChangeArrowheads="1"/>
          </p:cNvSpPr>
          <p:nvPr/>
        </p:nvSpPr>
        <p:spPr bwMode="auto">
          <a:xfrm>
            <a:off x="2141538" y="4271963"/>
            <a:ext cx="1809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7433" name="Text Box 33"/>
          <p:cNvSpPr txBox="1">
            <a:spLocks noChangeArrowheads="1"/>
          </p:cNvSpPr>
          <p:nvPr/>
        </p:nvSpPr>
        <p:spPr bwMode="auto">
          <a:xfrm>
            <a:off x="2543175" y="3827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7434" name="Text Box 34"/>
          <p:cNvSpPr txBox="1">
            <a:spLocks noChangeArrowheads="1"/>
          </p:cNvSpPr>
          <p:nvPr/>
        </p:nvSpPr>
        <p:spPr bwMode="auto">
          <a:xfrm>
            <a:off x="2525713" y="338296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7435" name="Text Box 35"/>
          <p:cNvSpPr txBox="1">
            <a:spLocks noChangeArrowheads="1"/>
          </p:cNvSpPr>
          <p:nvPr/>
        </p:nvSpPr>
        <p:spPr bwMode="auto">
          <a:xfrm>
            <a:off x="2525713" y="2938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7436" name="Text Box 36"/>
          <p:cNvSpPr txBox="1">
            <a:spLocks noChangeArrowheads="1"/>
          </p:cNvSpPr>
          <p:nvPr/>
        </p:nvSpPr>
        <p:spPr bwMode="auto">
          <a:xfrm>
            <a:off x="2525713" y="24939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7437" name="Text Box 37"/>
          <p:cNvSpPr txBox="1">
            <a:spLocks noChangeArrowheads="1"/>
          </p:cNvSpPr>
          <p:nvPr/>
        </p:nvSpPr>
        <p:spPr bwMode="auto">
          <a:xfrm>
            <a:off x="2525713" y="18716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7438" name="Text Box 38"/>
          <p:cNvSpPr txBox="1">
            <a:spLocks noChangeArrowheads="1"/>
          </p:cNvSpPr>
          <p:nvPr/>
        </p:nvSpPr>
        <p:spPr bwMode="auto">
          <a:xfrm>
            <a:off x="2525713" y="14398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2</a:t>
            </a:r>
          </a:p>
        </p:txBody>
      </p:sp>
      <p:sp>
        <p:nvSpPr>
          <p:cNvPr id="17439" name="Text Box 39"/>
          <p:cNvSpPr txBox="1">
            <a:spLocks noChangeArrowheads="1"/>
          </p:cNvSpPr>
          <p:nvPr/>
        </p:nvSpPr>
        <p:spPr bwMode="auto">
          <a:xfrm>
            <a:off x="2571750" y="4271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7440" name="Text Box 40"/>
          <p:cNvSpPr txBox="1">
            <a:spLocks noChangeArrowheads="1"/>
          </p:cNvSpPr>
          <p:nvPr/>
        </p:nvSpPr>
        <p:spPr bwMode="auto">
          <a:xfrm>
            <a:off x="3041650" y="3827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7441" name="Text Box 41"/>
          <p:cNvSpPr txBox="1">
            <a:spLocks noChangeArrowheads="1"/>
          </p:cNvSpPr>
          <p:nvPr/>
        </p:nvSpPr>
        <p:spPr bwMode="auto">
          <a:xfrm>
            <a:off x="3024188" y="338296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7442" name="Text Box 42"/>
          <p:cNvSpPr txBox="1">
            <a:spLocks noChangeArrowheads="1"/>
          </p:cNvSpPr>
          <p:nvPr/>
        </p:nvSpPr>
        <p:spPr bwMode="auto">
          <a:xfrm>
            <a:off x="3024188" y="2938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7443" name="Text Box 43"/>
          <p:cNvSpPr txBox="1">
            <a:spLocks noChangeArrowheads="1"/>
          </p:cNvSpPr>
          <p:nvPr/>
        </p:nvSpPr>
        <p:spPr bwMode="auto">
          <a:xfrm>
            <a:off x="3024188" y="24939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7444" name="Text Box 44"/>
          <p:cNvSpPr txBox="1">
            <a:spLocks noChangeArrowheads="1"/>
          </p:cNvSpPr>
          <p:nvPr/>
        </p:nvSpPr>
        <p:spPr bwMode="auto">
          <a:xfrm>
            <a:off x="3024188" y="18716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7445" name="Text Box 45"/>
          <p:cNvSpPr txBox="1">
            <a:spLocks noChangeArrowheads="1"/>
          </p:cNvSpPr>
          <p:nvPr/>
        </p:nvSpPr>
        <p:spPr bwMode="auto">
          <a:xfrm>
            <a:off x="3024188" y="14398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3</a:t>
            </a:r>
          </a:p>
        </p:txBody>
      </p:sp>
      <p:sp>
        <p:nvSpPr>
          <p:cNvPr id="17446" name="Text Box 46"/>
          <p:cNvSpPr txBox="1">
            <a:spLocks noChangeArrowheads="1"/>
          </p:cNvSpPr>
          <p:nvPr/>
        </p:nvSpPr>
        <p:spPr bwMode="auto">
          <a:xfrm>
            <a:off x="3070225" y="4271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7447" name="Text Box 47"/>
          <p:cNvSpPr txBox="1">
            <a:spLocks noChangeArrowheads="1"/>
          </p:cNvSpPr>
          <p:nvPr/>
        </p:nvSpPr>
        <p:spPr bwMode="auto">
          <a:xfrm>
            <a:off x="3540125" y="3827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7448" name="Text Box 48"/>
          <p:cNvSpPr txBox="1">
            <a:spLocks noChangeArrowheads="1"/>
          </p:cNvSpPr>
          <p:nvPr/>
        </p:nvSpPr>
        <p:spPr bwMode="auto">
          <a:xfrm>
            <a:off x="3522663" y="338296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7449" name="Text Box 49"/>
          <p:cNvSpPr txBox="1">
            <a:spLocks noChangeArrowheads="1"/>
          </p:cNvSpPr>
          <p:nvPr/>
        </p:nvSpPr>
        <p:spPr bwMode="auto">
          <a:xfrm>
            <a:off x="3522663" y="2938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7450" name="Text Box 50"/>
          <p:cNvSpPr txBox="1">
            <a:spLocks noChangeArrowheads="1"/>
          </p:cNvSpPr>
          <p:nvPr/>
        </p:nvSpPr>
        <p:spPr bwMode="auto">
          <a:xfrm>
            <a:off x="3522663" y="24939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7451" name="Text Box 51"/>
          <p:cNvSpPr txBox="1">
            <a:spLocks noChangeArrowheads="1"/>
          </p:cNvSpPr>
          <p:nvPr/>
        </p:nvSpPr>
        <p:spPr bwMode="auto">
          <a:xfrm>
            <a:off x="3522663" y="18716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7452" name="Text Box 52"/>
          <p:cNvSpPr txBox="1">
            <a:spLocks noChangeArrowheads="1"/>
          </p:cNvSpPr>
          <p:nvPr/>
        </p:nvSpPr>
        <p:spPr bwMode="auto">
          <a:xfrm>
            <a:off x="3522663" y="14398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4</a:t>
            </a:r>
          </a:p>
        </p:txBody>
      </p:sp>
      <p:sp>
        <p:nvSpPr>
          <p:cNvPr id="17453" name="Text Box 53"/>
          <p:cNvSpPr txBox="1">
            <a:spLocks noChangeArrowheads="1"/>
          </p:cNvSpPr>
          <p:nvPr/>
        </p:nvSpPr>
        <p:spPr bwMode="auto">
          <a:xfrm>
            <a:off x="3568700" y="4271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>
              <a:solidFill>
                <a:schemeClr val="hlink"/>
              </a:solidFill>
            </a:endParaRPr>
          </a:p>
        </p:txBody>
      </p:sp>
      <p:grpSp>
        <p:nvGrpSpPr>
          <p:cNvPr id="17454" name="Group 54"/>
          <p:cNvGrpSpPr>
            <a:grpSpLocks/>
          </p:cNvGrpSpPr>
          <p:nvPr/>
        </p:nvGrpSpPr>
        <p:grpSpPr bwMode="auto">
          <a:xfrm>
            <a:off x="4211638" y="1439863"/>
            <a:ext cx="354012" cy="3289300"/>
            <a:chOff x="2653" y="971"/>
            <a:chExt cx="223" cy="2072"/>
          </a:xfrm>
        </p:grpSpPr>
        <p:sp>
          <p:nvSpPr>
            <p:cNvPr id="17555" name="Text Box 55"/>
            <p:cNvSpPr txBox="1">
              <a:spLocks noChangeArrowheads="1"/>
            </p:cNvSpPr>
            <p:nvPr/>
          </p:nvSpPr>
          <p:spPr bwMode="auto">
            <a:xfrm>
              <a:off x="2664" y="24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17556" name="Text Box 56"/>
            <p:cNvSpPr txBox="1">
              <a:spLocks noChangeArrowheads="1"/>
            </p:cNvSpPr>
            <p:nvPr/>
          </p:nvSpPr>
          <p:spPr bwMode="auto">
            <a:xfrm>
              <a:off x="2653" y="219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c</a:t>
              </a:r>
            </a:p>
          </p:txBody>
        </p:sp>
        <p:sp>
          <p:nvSpPr>
            <p:cNvPr id="17557" name="Text Box 57"/>
            <p:cNvSpPr txBox="1">
              <a:spLocks noChangeArrowheads="1"/>
            </p:cNvSpPr>
            <p:nvPr/>
          </p:nvSpPr>
          <p:spPr bwMode="auto">
            <a:xfrm>
              <a:off x="2653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17558" name="Text Box 58"/>
            <p:cNvSpPr txBox="1">
              <a:spLocks noChangeArrowheads="1"/>
            </p:cNvSpPr>
            <p:nvPr/>
          </p:nvSpPr>
          <p:spPr bwMode="auto">
            <a:xfrm>
              <a:off x="2653" y="163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b="1" i="1">
                  <a:solidFill>
                    <a:schemeClr val="hlink"/>
                  </a:solidFill>
                </a:rPr>
                <a:t>e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  <p:sp>
          <p:nvSpPr>
            <p:cNvPr id="17559" name="Text Box 59"/>
            <p:cNvSpPr txBox="1">
              <a:spLocks noChangeArrowheads="1"/>
            </p:cNvSpPr>
            <p:nvPr/>
          </p:nvSpPr>
          <p:spPr bwMode="auto">
            <a:xfrm>
              <a:off x="2653" y="1243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17560" name="Text Box 60"/>
            <p:cNvSpPr txBox="1">
              <a:spLocks noChangeArrowheads="1"/>
            </p:cNvSpPr>
            <p:nvPr/>
          </p:nvSpPr>
          <p:spPr bwMode="auto">
            <a:xfrm>
              <a:off x="2653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5</a:t>
              </a:r>
            </a:p>
          </p:txBody>
        </p:sp>
        <p:sp>
          <p:nvSpPr>
            <p:cNvPr id="17561" name="Text Box 61"/>
            <p:cNvSpPr txBox="1">
              <a:spLocks noChangeArrowheads="1"/>
            </p:cNvSpPr>
            <p:nvPr/>
          </p:nvSpPr>
          <p:spPr bwMode="auto">
            <a:xfrm>
              <a:off x="2682" y="2755"/>
              <a:ext cx="1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</a:rPr>
                <a:t>•</a:t>
              </a:r>
            </a:p>
          </p:txBody>
        </p:sp>
      </p:grpSp>
      <p:grpSp>
        <p:nvGrpSpPr>
          <p:cNvPr id="17455" name="Group 62"/>
          <p:cNvGrpSpPr>
            <a:grpSpLocks/>
          </p:cNvGrpSpPr>
          <p:nvPr/>
        </p:nvGrpSpPr>
        <p:grpSpPr bwMode="auto">
          <a:xfrm>
            <a:off x="5049838" y="1439863"/>
            <a:ext cx="354012" cy="3289300"/>
            <a:chOff x="3086" y="971"/>
            <a:chExt cx="223" cy="2072"/>
          </a:xfrm>
        </p:grpSpPr>
        <p:sp>
          <p:nvSpPr>
            <p:cNvPr id="17548" name="Text Box 63"/>
            <p:cNvSpPr txBox="1">
              <a:spLocks noChangeArrowheads="1"/>
            </p:cNvSpPr>
            <p:nvPr/>
          </p:nvSpPr>
          <p:spPr bwMode="auto">
            <a:xfrm>
              <a:off x="3097" y="24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17549" name="Text Box 64"/>
            <p:cNvSpPr txBox="1">
              <a:spLocks noChangeArrowheads="1"/>
            </p:cNvSpPr>
            <p:nvPr/>
          </p:nvSpPr>
          <p:spPr bwMode="auto">
            <a:xfrm>
              <a:off x="3086" y="219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c</a:t>
              </a:r>
            </a:p>
          </p:txBody>
        </p:sp>
        <p:sp>
          <p:nvSpPr>
            <p:cNvPr id="17550" name="Text Box 65"/>
            <p:cNvSpPr txBox="1">
              <a:spLocks noChangeArrowheads="1"/>
            </p:cNvSpPr>
            <p:nvPr/>
          </p:nvSpPr>
          <p:spPr bwMode="auto">
            <a:xfrm>
              <a:off x="3086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17551" name="Text Box 66"/>
            <p:cNvSpPr txBox="1">
              <a:spLocks noChangeArrowheads="1"/>
            </p:cNvSpPr>
            <p:nvPr/>
          </p:nvSpPr>
          <p:spPr bwMode="auto">
            <a:xfrm>
              <a:off x="3086" y="163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17552" name="Text Box 67"/>
            <p:cNvSpPr txBox="1">
              <a:spLocks noChangeArrowheads="1"/>
            </p:cNvSpPr>
            <p:nvPr/>
          </p:nvSpPr>
          <p:spPr bwMode="auto">
            <a:xfrm>
              <a:off x="3086" y="124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17553" name="Text Box 68"/>
            <p:cNvSpPr txBox="1">
              <a:spLocks noChangeArrowheads="1"/>
            </p:cNvSpPr>
            <p:nvPr/>
          </p:nvSpPr>
          <p:spPr bwMode="auto">
            <a:xfrm>
              <a:off x="3086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6</a:t>
              </a:r>
            </a:p>
          </p:txBody>
        </p:sp>
        <p:sp>
          <p:nvSpPr>
            <p:cNvPr id="17554" name="Text Box 69"/>
            <p:cNvSpPr txBox="1">
              <a:spLocks noChangeArrowheads="1"/>
            </p:cNvSpPr>
            <p:nvPr/>
          </p:nvSpPr>
          <p:spPr bwMode="auto">
            <a:xfrm>
              <a:off x="3115" y="2755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endParaRPr lang="en-US" sz="2400" i="1">
                <a:solidFill>
                  <a:schemeClr val="hlink"/>
                </a:solidFill>
              </a:endParaRPr>
            </a:p>
          </p:txBody>
        </p:sp>
      </p:grpSp>
      <p:grpSp>
        <p:nvGrpSpPr>
          <p:cNvPr id="17456" name="Group 70"/>
          <p:cNvGrpSpPr>
            <a:grpSpLocks/>
          </p:cNvGrpSpPr>
          <p:nvPr/>
        </p:nvGrpSpPr>
        <p:grpSpPr bwMode="auto">
          <a:xfrm>
            <a:off x="5889625" y="1439863"/>
            <a:ext cx="354013" cy="3289300"/>
            <a:chOff x="3520" y="971"/>
            <a:chExt cx="223" cy="2072"/>
          </a:xfrm>
        </p:grpSpPr>
        <p:sp>
          <p:nvSpPr>
            <p:cNvPr id="17541" name="Text Box 71"/>
            <p:cNvSpPr txBox="1">
              <a:spLocks noChangeArrowheads="1"/>
            </p:cNvSpPr>
            <p:nvPr/>
          </p:nvSpPr>
          <p:spPr bwMode="auto">
            <a:xfrm>
              <a:off x="3531" y="24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17542" name="Text Box 72"/>
            <p:cNvSpPr txBox="1">
              <a:spLocks noChangeArrowheads="1"/>
            </p:cNvSpPr>
            <p:nvPr/>
          </p:nvSpPr>
          <p:spPr bwMode="auto">
            <a:xfrm>
              <a:off x="3520" y="219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b="1" i="1">
                  <a:solidFill>
                    <a:schemeClr val="hlink"/>
                  </a:solidFill>
                </a:rPr>
                <a:t>a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  <p:sp>
          <p:nvSpPr>
            <p:cNvPr id="17543" name="Text Box 73"/>
            <p:cNvSpPr txBox="1">
              <a:spLocks noChangeArrowheads="1"/>
            </p:cNvSpPr>
            <p:nvPr/>
          </p:nvSpPr>
          <p:spPr bwMode="auto">
            <a:xfrm>
              <a:off x="3520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17544" name="Text Box 74"/>
            <p:cNvSpPr txBox="1">
              <a:spLocks noChangeArrowheads="1"/>
            </p:cNvSpPr>
            <p:nvPr/>
          </p:nvSpPr>
          <p:spPr bwMode="auto">
            <a:xfrm>
              <a:off x="3520" y="163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17545" name="Text Box 75"/>
            <p:cNvSpPr txBox="1">
              <a:spLocks noChangeArrowheads="1"/>
            </p:cNvSpPr>
            <p:nvPr/>
          </p:nvSpPr>
          <p:spPr bwMode="auto">
            <a:xfrm>
              <a:off x="3520" y="124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</a:p>
          </p:txBody>
        </p:sp>
        <p:sp>
          <p:nvSpPr>
            <p:cNvPr id="17546" name="Text Box 76"/>
            <p:cNvSpPr txBox="1">
              <a:spLocks noChangeArrowheads="1"/>
            </p:cNvSpPr>
            <p:nvPr/>
          </p:nvSpPr>
          <p:spPr bwMode="auto">
            <a:xfrm>
              <a:off x="3520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7</a:t>
              </a:r>
            </a:p>
          </p:txBody>
        </p:sp>
        <p:sp>
          <p:nvSpPr>
            <p:cNvPr id="17547" name="Text Box 77"/>
            <p:cNvSpPr txBox="1">
              <a:spLocks noChangeArrowheads="1"/>
            </p:cNvSpPr>
            <p:nvPr/>
          </p:nvSpPr>
          <p:spPr bwMode="auto">
            <a:xfrm>
              <a:off x="3549" y="2755"/>
              <a:ext cx="1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</a:rPr>
                <a:t>•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</p:grpSp>
      <p:grpSp>
        <p:nvGrpSpPr>
          <p:cNvPr id="17457" name="Group 78"/>
          <p:cNvGrpSpPr>
            <a:grpSpLocks/>
          </p:cNvGrpSpPr>
          <p:nvPr/>
        </p:nvGrpSpPr>
        <p:grpSpPr bwMode="auto">
          <a:xfrm>
            <a:off x="6729413" y="1439863"/>
            <a:ext cx="354012" cy="3289300"/>
            <a:chOff x="3954" y="971"/>
            <a:chExt cx="223" cy="2072"/>
          </a:xfrm>
        </p:grpSpPr>
        <p:sp>
          <p:nvSpPr>
            <p:cNvPr id="17534" name="Text Box 79"/>
            <p:cNvSpPr txBox="1">
              <a:spLocks noChangeArrowheads="1"/>
            </p:cNvSpPr>
            <p:nvPr/>
          </p:nvSpPr>
          <p:spPr bwMode="auto">
            <a:xfrm>
              <a:off x="3965" y="24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17535" name="Text Box 80"/>
            <p:cNvSpPr txBox="1">
              <a:spLocks noChangeArrowheads="1"/>
            </p:cNvSpPr>
            <p:nvPr/>
          </p:nvSpPr>
          <p:spPr bwMode="auto">
            <a:xfrm>
              <a:off x="3954" y="219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</a:p>
          </p:txBody>
        </p:sp>
        <p:sp>
          <p:nvSpPr>
            <p:cNvPr id="17536" name="Text Box 81"/>
            <p:cNvSpPr txBox="1">
              <a:spLocks noChangeArrowheads="1"/>
            </p:cNvSpPr>
            <p:nvPr/>
          </p:nvSpPr>
          <p:spPr bwMode="auto">
            <a:xfrm>
              <a:off x="3954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17537" name="Text Box 82"/>
            <p:cNvSpPr txBox="1">
              <a:spLocks noChangeArrowheads="1"/>
            </p:cNvSpPr>
            <p:nvPr/>
          </p:nvSpPr>
          <p:spPr bwMode="auto">
            <a:xfrm>
              <a:off x="3954" y="163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17538" name="Text Box 83"/>
            <p:cNvSpPr txBox="1">
              <a:spLocks noChangeArrowheads="1"/>
            </p:cNvSpPr>
            <p:nvPr/>
          </p:nvSpPr>
          <p:spPr bwMode="auto">
            <a:xfrm>
              <a:off x="3954" y="124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17539" name="Text Box 84"/>
            <p:cNvSpPr txBox="1">
              <a:spLocks noChangeArrowheads="1"/>
            </p:cNvSpPr>
            <p:nvPr/>
          </p:nvSpPr>
          <p:spPr bwMode="auto">
            <a:xfrm>
              <a:off x="3954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8</a:t>
              </a:r>
            </a:p>
          </p:txBody>
        </p:sp>
        <p:sp>
          <p:nvSpPr>
            <p:cNvPr id="17540" name="Text Box 85"/>
            <p:cNvSpPr txBox="1">
              <a:spLocks noChangeArrowheads="1"/>
            </p:cNvSpPr>
            <p:nvPr/>
          </p:nvSpPr>
          <p:spPr bwMode="auto">
            <a:xfrm>
              <a:off x="3983" y="2755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endParaRPr lang="en-US" sz="2400" i="1">
                <a:solidFill>
                  <a:schemeClr val="hlink"/>
                </a:solidFill>
              </a:endParaRPr>
            </a:p>
          </p:txBody>
        </p:sp>
      </p:grpSp>
      <p:grpSp>
        <p:nvGrpSpPr>
          <p:cNvPr id="17458" name="Group 86"/>
          <p:cNvGrpSpPr>
            <a:grpSpLocks/>
          </p:cNvGrpSpPr>
          <p:nvPr/>
        </p:nvGrpSpPr>
        <p:grpSpPr bwMode="auto">
          <a:xfrm>
            <a:off x="7569200" y="1439863"/>
            <a:ext cx="336550" cy="3289300"/>
            <a:chOff x="4388" y="971"/>
            <a:chExt cx="212" cy="2072"/>
          </a:xfrm>
        </p:grpSpPr>
        <p:sp>
          <p:nvSpPr>
            <p:cNvPr id="17527" name="Text Box 87"/>
            <p:cNvSpPr txBox="1">
              <a:spLocks noChangeArrowheads="1"/>
            </p:cNvSpPr>
            <p:nvPr/>
          </p:nvSpPr>
          <p:spPr bwMode="auto">
            <a:xfrm>
              <a:off x="4399" y="247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b="1" i="1">
                  <a:solidFill>
                    <a:schemeClr val="hlink"/>
                  </a:solidFill>
                </a:rPr>
                <a:t>c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  <p:sp>
          <p:nvSpPr>
            <p:cNvPr id="17528" name="Text Box 88"/>
            <p:cNvSpPr txBox="1">
              <a:spLocks noChangeArrowheads="1"/>
            </p:cNvSpPr>
            <p:nvPr/>
          </p:nvSpPr>
          <p:spPr bwMode="auto">
            <a:xfrm>
              <a:off x="4388" y="219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</a:p>
          </p:txBody>
        </p:sp>
        <p:sp>
          <p:nvSpPr>
            <p:cNvPr id="17529" name="Text Box 89"/>
            <p:cNvSpPr txBox="1">
              <a:spLocks noChangeArrowheads="1"/>
            </p:cNvSpPr>
            <p:nvPr/>
          </p:nvSpPr>
          <p:spPr bwMode="auto">
            <a:xfrm>
              <a:off x="4388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17530" name="Text Box 90"/>
            <p:cNvSpPr txBox="1">
              <a:spLocks noChangeArrowheads="1"/>
            </p:cNvSpPr>
            <p:nvPr/>
          </p:nvSpPr>
          <p:spPr bwMode="auto">
            <a:xfrm>
              <a:off x="4388" y="163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17531" name="Text Box 91"/>
            <p:cNvSpPr txBox="1">
              <a:spLocks noChangeArrowheads="1"/>
            </p:cNvSpPr>
            <p:nvPr/>
          </p:nvSpPr>
          <p:spPr bwMode="auto">
            <a:xfrm>
              <a:off x="4388" y="1243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c</a:t>
              </a:r>
            </a:p>
          </p:txBody>
        </p:sp>
        <p:sp>
          <p:nvSpPr>
            <p:cNvPr id="17532" name="Text Box 92"/>
            <p:cNvSpPr txBox="1">
              <a:spLocks noChangeArrowheads="1"/>
            </p:cNvSpPr>
            <p:nvPr/>
          </p:nvSpPr>
          <p:spPr bwMode="auto">
            <a:xfrm>
              <a:off x="4388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9</a:t>
              </a:r>
            </a:p>
          </p:txBody>
        </p:sp>
        <p:sp>
          <p:nvSpPr>
            <p:cNvPr id="17533" name="Text Box 93"/>
            <p:cNvSpPr txBox="1">
              <a:spLocks noChangeArrowheads="1"/>
            </p:cNvSpPr>
            <p:nvPr/>
          </p:nvSpPr>
          <p:spPr bwMode="auto">
            <a:xfrm>
              <a:off x="4417" y="2755"/>
              <a:ext cx="1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</a:rPr>
                <a:t>•</a:t>
              </a:r>
            </a:p>
          </p:txBody>
        </p:sp>
      </p:grpSp>
      <p:grpSp>
        <p:nvGrpSpPr>
          <p:cNvPr id="17459" name="Group 94"/>
          <p:cNvGrpSpPr>
            <a:grpSpLocks/>
          </p:cNvGrpSpPr>
          <p:nvPr/>
        </p:nvGrpSpPr>
        <p:grpSpPr bwMode="auto">
          <a:xfrm>
            <a:off x="8391525" y="1439863"/>
            <a:ext cx="488950" cy="3289300"/>
            <a:chOff x="4774" y="971"/>
            <a:chExt cx="308" cy="2072"/>
          </a:xfrm>
        </p:grpSpPr>
        <p:sp>
          <p:nvSpPr>
            <p:cNvPr id="17520" name="Text Box 95"/>
            <p:cNvSpPr txBox="1">
              <a:spLocks noChangeArrowheads="1"/>
            </p:cNvSpPr>
            <p:nvPr/>
          </p:nvSpPr>
          <p:spPr bwMode="auto">
            <a:xfrm>
              <a:off x="4785" y="247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c</a:t>
              </a:r>
            </a:p>
          </p:txBody>
        </p:sp>
        <p:sp>
          <p:nvSpPr>
            <p:cNvPr id="17521" name="Text Box 96"/>
            <p:cNvSpPr txBox="1">
              <a:spLocks noChangeArrowheads="1"/>
            </p:cNvSpPr>
            <p:nvPr/>
          </p:nvSpPr>
          <p:spPr bwMode="auto">
            <a:xfrm>
              <a:off x="4774" y="219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</a:p>
          </p:txBody>
        </p:sp>
        <p:sp>
          <p:nvSpPr>
            <p:cNvPr id="17522" name="Text Box 97"/>
            <p:cNvSpPr txBox="1">
              <a:spLocks noChangeArrowheads="1"/>
            </p:cNvSpPr>
            <p:nvPr/>
          </p:nvSpPr>
          <p:spPr bwMode="auto">
            <a:xfrm>
              <a:off x="4774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17523" name="Text Box 98"/>
            <p:cNvSpPr txBox="1">
              <a:spLocks noChangeArrowheads="1"/>
            </p:cNvSpPr>
            <p:nvPr/>
          </p:nvSpPr>
          <p:spPr bwMode="auto">
            <a:xfrm>
              <a:off x="4774" y="163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b="1" i="1">
                  <a:solidFill>
                    <a:schemeClr val="hlink"/>
                  </a:solidFill>
                </a:rPr>
                <a:t>d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  <p:sp>
          <p:nvSpPr>
            <p:cNvPr id="17524" name="Text Box 99"/>
            <p:cNvSpPr txBox="1">
              <a:spLocks noChangeArrowheads="1"/>
            </p:cNvSpPr>
            <p:nvPr/>
          </p:nvSpPr>
          <p:spPr bwMode="auto">
            <a:xfrm>
              <a:off x="4774" y="124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17525" name="Text Box 100"/>
            <p:cNvSpPr txBox="1">
              <a:spLocks noChangeArrowheads="1"/>
            </p:cNvSpPr>
            <p:nvPr/>
          </p:nvSpPr>
          <p:spPr bwMode="auto">
            <a:xfrm>
              <a:off x="4774" y="971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10</a:t>
              </a:r>
            </a:p>
          </p:txBody>
        </p:sp>
        <p:sp>
          <p:nvSpPr>
            <p:cNvPr id="17526" name="Text Box 101"/>
            <p:cNvSpPr txBox="1">
              <a:spLocks noChangeArrowheads="1"/>
            </p:cNvSpPr>
            <p:nvPr/>
          </p:nvSpPr>
          <p:spPr bwMode="auto">
            <a:xfrm>
              <a:off x="4803" y="2755"/>
              <a:ext cx="1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</a:rPr>
                <a:t>•</a:t>
              </a:r>
            </a:p>
          </p:txBody>
        </p:sp>
      </p:grpSp>
      <p:sp>
        <p:nvSpPr>
          <p:cNvPr id="116839" name="Rectangle 103"/>
          <p:cNvSpPr>
            <a:spLocks noChangeArrowheads="1"/>
          </p:cNvSpPr>
          <p:nvPr/>
        </p:nvSpPr>
        <p:spPr bwMode="auto">
          <a:xfrm>
            <a:off x="40513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40" name="Rectangle 104"/>
          <p:cNvSpPr>
            <a:spLocks noChangeArrowheads="1"/>
          </p:cNvSpPr>
          <p:nvPr/>
        </p:nvSpPr>
        <p:spPr bwMode="auto">
          <a:xfrm>
            <a:off x="4051300" y="5461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41" name="Rectangle 105"/>
          <p:cNvSpPr>
            <a:spLocks noChangeArrowheads="1"/>
          </p:cNvSpPr>
          <p:nvPr/>
        </p:nvSpPr>
        <p:spPr bwMode="auto">
          <a:xfrm>
            <a:off x="40513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42" name="Rectangle 106"/>
          <p:cNvSpPr>
            <a:spLocks noChangeArrowheads="1"/>
          </p:cNvSpPr>
          <p:nvPr/>
        </p:nvSpPr>
        <p:spPr bwMode="auto">
          <a:xfrm>
            <a:off x="40513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43" name="Rectangle 107"/>
          <p:cNvSpPr>
            <a:spLocks noChangeArrowheads="1"/>
          </p:cNvSpPr>
          <p:nvPr/>
        </p:nvSpPr>
        <p:spPr bwMode="auto">
          <a:xfrm>
            <a:off x="43815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16844" name="Rectangle 108"/>
          <p:cNvSpPr>
            <a:spLocks noChangeArrowheads="1"/>
          </p:cNvSpPr>
          <p:nvPr/>
        </p:nvSpPr>
        <p:spPr bwMode="auto">
          <a:xfrm>
            <a:off x="4381500" y="5461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16845" name="Rectangle 109"/>
          <p:cNvSpPr>
            <a:spLocks noChangeArrowheads="1"/>
          </p:cNvSpPr>
          <p:nvPr/>
        </p:nvSpPr>
        <p:spPr bwMode="auto">
          <a:xfrm>
            <a:off x="43815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c</a:t>
            </a:r>
          </a:p>
        </p:txBody>
      </p:sp>
      <p:sp>
        <p:nvSpPr>
          <p:cNvPr id="116846" name="Rectangle 110"/>
          <p:cNvSpPr>
            <a:spLocks noChangeArrowheads="1"/>
          </p:cNvSpPr>
          <p:nvPr/>
        </p:nvSpPr>
        <p:spPr bwMode="auto">
          <a:xfrm>
            <a:off x="43815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16848" name="Rectangle 112"/>
          <p:cNvSpPr>
            <a:spLocks noChangeArrowheads="1"/>
          </p:cNvSpPr>
          <p:nvPr/>
        </p:nvSpPr>
        <p:spPr bwMode="auto">
          <a:xfrm>
            <a:off x="48895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49" name="Rectangle 113"/>
          <p:cNvSpPr>
            <a:spLocks noChangeArrowheads="1"/>
          </p:cNvSpPr>
          <p:nvPr/>
        </p:nvSpPr>
        <p:spPr bwMode="auto">
          <a:xfrm>
            <a:off x="4889500" y="5461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50" name="Rectangle 114"/>
          <p:cNvSpPr>
            <a:spLocks noChangeArrowheads="1"/>
          </p:cNvSpPr>
          <p:nvPr/>
        </p:nvSpPr>
        <p:spPr bwMode="auto">
          <a:xfrm>
            <a:off x="48895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51" name="Rectangle 115"/>
          <p:cNvSpPr>
            <a:spLocks noChangeArrowheads="1"/>
          </p:cNvSpPr>
          <p:nvPr/>
        </p:nvSpPr>
        <p:spPr bwMode="auto">
          <a:xfrm>
            <a:off x="48895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52" name="Rectangle 116"/>
          <p:cNvSpPr>
            <a:spLocks noChangeArrowheads="1"/>
          </p:cNvSpPr>
          <p:nvPr/>
        </p:nvSpPr>
        <p:spPr bwMode="auto">
          <a:xfrm>
            <a:off x="52197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16853" name="Rectangle 117"/>
          <p:cNvSpPr>
            <a:spLocks noChangeArrowheads="1"/>
          </p:cNvSpPr>
          <p:nvPr/>
        </p:nvSpPr>
        <p:spPr bwMode="auto">
          <a:xfrm>
            <a:off x="5219700" y="5461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16854" name="Rectangle 118"/>
          <p:cNvSpPr>
            <a:spLocks noChangeArrowheads="1"/>
          </p:cNvSpPr>
          <p:nvPr/>
        </p:nvSpPr>
        <p:spPr bwMode="auto">
          <a:xfrm>
            <a:off x="52197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c</a:t>
            </a:r>
          </a:p>
        </p:txBody>
      </p:sp>
      <p:sp>
        <p:nvSpPr>
          <p:cNvPr id="116855" name="Rectangle 119"/>
          <p:cNvSpPr>
            <a:spLocks noChangeArrowheads="1"/>
          </p:cNvSpPr>
          <p:nvPr/>
        </p:nvSpPr>
        <p:spPr bwMode="auto">
          <a:xfrm>
            <a:off x="52197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16857" name="Rectangle 121"/>
          <p:cNvSpPr>
            <a:spLocks noChangeArrowheads="1"/>
          </p:cNvSpPr>
          <p:nvPr/>
        </p:nvSpPr>
        <p:spPr bwMode="auto">
          <a:xfrm>
            <a:off x="57277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58" name="Rectangle 122"/>
          <p:cNvSpPr>
            <a:spLocks noChangeArrowheads="1"/>
          </p:cNvSpPr>
          <p:nvPr/>
        </p:nvSpPr>
        <p:spPr bwMode="auto">
          <a:xfrm>
            <a:off x="57277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59" name="Rectangle 123"/>
          <p:cNvSpPr>
            <a:spLocks noChangeArrowheads="1"/>
          </p:cNvSpPr>
          <p:nvPr/>
        </p:nvSpPr>
        <p:spPr bwMode="auto">
          <a:xfrm>
            <a:off x="57277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60" name="Rectangle 124"/>
          <p:cNvSpPr>
            <a:spLocks noChangeArrowheads="1"/>
          </p:cNvSpPr>
          <p:nvPr/>
        </p:nvSpPr>
        <p:spPr bwMode="auto">
          <a:xfrm>
            <a:off x="57277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61" name="Rectangle 125"/>
          <p:cNvSpPr>
            <a:spLocks noChangeArrowheads="1"/>
          </p:cNvSpPr>
          <p:nvPr/>
        </p:nvSpPr>
        <p:spPr bwMode="auto">
          <a:xfrm>
            <a:off x="60579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16862" name="Rectangle 126"/>
          <p:cNvSpPr>
            <a:spLocks noChangeArrowheads="1"/>
          </p:cNvSpPr>
          <p:nvPr/>
        </p:nvSpPr>
        <p:spPr bwMode="auto">
          <a:xfrm>
            <a:off x="60579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16863" name="Rectangle 127"/>
          <p:cNvSpPr>
            <a:spLocks noChangeArrowheads="1"/>
          </p:cNvSpPr>
          <p:nvPr/>
        </p:nvSpPr>
        <p:spPr bwMode="auto">
          <a:xfrm>
            <a:off x="60579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</a:p>
        </p:txBody>
      </p:sp>
      <p:sp>
        <p:nvSpPr>
          <p:cNvPr id="116864" name="Rectangle 128"/>
          <p:cNvSpPr>
            <a:spLocks noChangeArrowheads="1"/>
          </p:cNvSpPr>
          <p:nvPr/>
        </p:nvSpPr>
        <p:spPr bwMode="auto">
          <a:xfrm>
            <a:off x="60579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16866" name="Rectangle 130"/>
          <p:cNvSpPr>
            <a:spLocks noChangeArrowheads="1"/>
          </p:cNvSpPr>
          <p:nvPr/>
        </p:nvSpPr>
        <p:spPr bwMode="auto">
          <a:xfrm>
            <a:off x="65659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67" name="Rectangle 131"/>
          <p:cNvSpPr>
            <a:spLocks noChangeArrowheads="1"/>
          </p:cNvSpPr>
          <p:nvPr/>
        </p:nvSpPr>
        <p:spPr bwMode="auto">
          <a:xfrm>
            <a:off x="65659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68" name="Rectangle 132"/>
          <p:cNvSpPr>
            <a:spLocks noChangeArrowheads="1"/>
          </p:cNvSpPr>
          <p:nvPr/>
        </p:nvSpPr>
        <p:spPr bwMode="auto">
          <a:xfrm>
            <a:off x="65659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69" name="Rectangle 133"/>
          <p:cNvSpPr>
            <a:spLocks noChangeArrowheads="1"/>
          </p:cNvSpPr>
          <p:nvPr/>
        </p:nvSpPr>
        <p:spPr bwMode="auto">
          <a:xfrm>
            <a:off x="65659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70" name="Rectangle 134"/>
          <p:cNvSpPr>
            <a:spLocks noChangeArrowheads="1"/>
          </p:cNvSpPr>
          <p:nvPr/>
        </p:nvSpPr>
        <p:spPr bwMode="auto">
          <a:xfrm>
            <a:off x="68961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16871" name="Rectangle 135"/>
          <p:cNvSpPr>
            <a:spLocks noChangeArrowheads="1"/>
          </p:cNvSpPr>
          <p:nvPr/>
        </p:nvSpPr>
        <p:spPr bwMode="auto">
          <a:xfrm>
            <a:off x="68961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16872" name="Rectangle 136"/>
          <p:cNvSpPr>
            <a:spLocks noChangeArrowheads="1"/>
          </p:cNvSpPr>
          <p:nvPr/>
        </p:nvSpPr>
        <p:spPr bwMode="auto">
          <a:xfrm>
            <a:off x="68961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</a:p>
        </p:txBody>
      </p:sp>
      <p:sp>
        <p:nvSpPr>
          <p:cNvPr id="116873" name="Rectangle 137"/>
          <p:cNvSpPr>
            <a:spLocks noChangeArrowheads="1"/>
          </p:cNvSpPr>
          <p:nvPr/>
        </p:nvSpPr>
        <p:spPr bwMode="auto">
          <a:xfrm>
            <a:off x="68961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16875" name="Rectangle 139"/>
          <p:cNvSpPr>
            <a:spLocks noChangeArrowheads="1"/>
          </p:cNvSpPr>
          <p:nvPr/>
        </p:nvSpPr>
        <p:spPr bwMode="auto">
          <a:xfrm>
            <a:off x="7404100" y="5080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76" name="Rectangle 140"/>
          <p:cNvSpPr>
            <a:spLocks noChangeArrowheads="1"/>
          </p:cNvSpPr>
          <p:nvPr/>
        </p:nvSpPr>
        <p:spPr bwMode="auto">
          <a:xfrm>
            <a:off x="74041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77" name="Rectangle 141"/>
          <p:cNvSpPr>
            <a:spLocks noChangeArrowheads="1"/>
          </p:cNvSpPr>
          <p:nvPr/>
        </p:nvSpPr>
        <p:spPr bwMode="auto">
          <a:xfrm>
            <a:off x="74041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78" name="Rectangle 142"/>
          <p:cNvSpPr>
            <a:spLocks noChangeArrowheads="1"/>
          </p:cNvSpPr>
          <p:nvPr/>
        </p:nvSpPr>
        <p:spPr bwMode="auto">
          <a:xfrm>
            <a:off x="74041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79" name="Rectangle 143"/>
          <p:cNvSpPr>
            <a:spLocks noChangeArrowheads="1"/>
          </p:cNvSpPr>
          <p:nvPr/>
        </p:nvSpPr>
        <p:spPr bwMode="auto">
          <a:xfrm>
            <a:off x="7734300" y="5080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16880" name="Rectangle 144"/>
          <p:cNvSpPr>
            <a:spLocks noChangeArrowheads="1"/>
          </p:cNvSpPr>
          <p:nvPr/>
        </p:nvSpPr>
        <p:spPr bwMode="auto">
          <a:xfrm>
            <a:off x="77343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16881" name="Rectangle 145"/>
          <p:cNvSpPr>
            <a:spLocks noChangeArrowheads="1"/>
          </p:cNvSpPr>
          <p:nvPr/>
        </p:nvSpPr>
        <p:spPr bwMode="auto">
          <a:xfrm>
            <a:off x="77343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</a:p>
        </p:txBody>
      </p:sp>
      <p:sp>
        <p:nvSpPr>
          <p:cNvPr id="116882" name="Rectangle 146"/>
          <p:cNvSpPr>
            <a:spLocks noChangeArrowheads="1"/>
          </p:cNvSpPr>
          <p:nvPr/>
        </p:nvSpPr>
        <p:spPr bwMode="auto">
          <a:xfrm>
            <a:off x="77343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c</a:t>
            </a:r>
          </a:p>
        </p:txBody>
      </p:sp>
      <p:sp>
        <p:nvSpPr>
          <p:cNvPr id="116884" name="Rectangle 148"/>
          <p:cNvSpPr>
            <a:spLocks noChangeArrowheads="1"/>
          </p:cNvSpPr>
          <p:nvPr/>
        </p:nvSpPr>
        <p:spPr bwMode="auto">
          <a:xfrm>
            <a:off x="82423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85" name="Rectangle 149"/>
          <p:cNvSpPr>
            <a:spLocks noChangeArrowheads="1"/>
          </p:cNvSpPr>
          <p:nvPr/>
        </p:nvSpPr>
        <p:spPr bwMode="auto">
          <a:xfrm>
            <a:off x="8242300" y="5461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86" name="Rectangle 150"/>
          <p:cNvSpPr>
            <a:spLocks noChangeArrowheads="1"/>
          </p:cNvSpPr>
          <p:nvPr/>
        </p:nvSpPr>
        <p:spPr bwMode="auto">
          <a:xfrm>
            <a:off x="82423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87" name="Rectangle 151"/>
          <p:cNvSpPr>
            <a:spLocks noChangeArrowheads="1"/>
          </p:cNvSpPr>
          <p:nvPr/>
        </p:nvSpPr>
        <p:spPr bwMode="auto">
          <a:xfrm>
            <a:off x="82423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88" name="Rectangle 152"/>
          <p:cNvSpPr>
            <a:spLocks noChangeArrowheads="1"/>
          </p:cNvSpPr>
          <p:nvPr/>
        </p:nvSpPr>
        <p:spPr bwMode="auto">
          <a:xfrm>
            <a:off x="85725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16889" name="Rectangle 153"/>
          <p:cNvSpPr>
            <a:spLocks noChangeArrowheads="1"/>
          </p:cNvSpPr>
          <p:nvPr/>
        </p:nvSpPr>
        <p:spPr bwMode="auto">
          <a:xfrm>
            <a:off x="8572500" y="5461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16890" name="Rectangle 154"/>
          <p:cNvSpPr>
            <a:spLocks noChangeArrowheads="1"/>
          </p:cNvSpPr>
          <p:nvPr/>
        </p:nvSpPr>
        <p:spPr bwMode="auto">
          <a:xfrm>
            <a:off x="85725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</a:p>
        </p:txBody>
      </p:sp>
      <p:sp>
        <p:nvSpPr>
          <p:cNvPr id="116891" name="Rectangle 155"/>
          <p:cNvSpPr>
            <a:spLocks noChangeArrowheads="1"/>
          </p:cNvSpPr>
          <p:nvPr/>
        </p:nvSpPr>
        <p:spPr bwMode="auto">
          <a:xfrm>
            <a:off x="85725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c</a:t>
            </a:r>
          </a:p>
        </p:txBody>
      </p:sp>
      <p:sp>
        <p:nvSpPr>
          <p:cNvPr id="116893" name="Rectangle 157"/>
          <p:cNvSpPr>
            <a:spLocks noChangeArrowheads="1"/>
          </p:cNvSpPr>
          <p:nvPr/>
        </p:nvSpPr>
        <p:spPr bwMode="auto">
          <a:xfrm>
            <a:off x="2349500" y="5080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solidFill>
                  <a:schemeClr val="folHlink"/>
                </a:solidFill>
                <a:latin typeface="Times"/>
                <a:ea typeface="+mn-ea"/>
              </a:rPr>
              <a:t>1</a:t>
            </a:r>
          </a:p>
        </p:txBody>
      </p:sp>
      <p:sp>
        <p:nvSpPr>
          <p:cNvPr id="116894" name="Rectangle 158"/>
          <p:cNvSpPr>
            <a:spLocks noChangeArrowheads="1"/>
          </p:cNvSpPr>
          <p:nvPr/>
        </p:nvSpPr>
        <p:spPr bwMode="auto">
          <a:xfrm>
            <a:off x="23495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solidFill>
                  <a:schemeClr val="folHlink"/>
                </a:solidFill>
                <a:latin typeface="Times"/>
                <a:ea typeface="+mn-ea"/>
              </a:rPr>
              <a:t>1</a:t>
            </a:r>
          </a:p>
        </p:txBody>
      </p:sp>
      <p:sp>
        <p:nvSpPr>
          <p:cNvPr id="116895" name="Rectangle 159"/>
          <p:cNvSpPr>
            <a:spLocks noChangeArrowheads="1"/>
          </p:cNvSpPr>
          <p:nvPr/>
        </p:nvSpPr>
        <p:spPr bwMode="auto">
          <a:xfrm>
            <a:off x="23495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solidFill>
                  <a:schemeClr val="folHlink"/>
                </a:solidFill>
                <a:latin typeface="Times"/>
                <a:ea typeface="+mn-ea"/>
              </a:rPr>
              <a:t>1</a:t>
            </a:r>
          </a:p>
        </p:txBody>
      </p:sp>
      <p:sp>
        <p:nvSpPr>
          <p:cNvPr id="116896" name="Rectangle 160"/>
          <p:cNvSpPr>
            <a:spLocks noChangeArrowheads="1"/>
          </p:cNvSpPr>
          <p:nvPr/>
        </p:nvSpPr>
        <p:spPr bwMode="auto">
          <a:xfrm>
            <a:off x="23495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solidFill>
                  <a:schemeClr val="folHlink"/>
                </a:solidFill>
                <a:latin typeface="Times"/>
                <a:ea typeface="+mn-ea"/>
              </a:rPr>
              <a:t>1</a:t>
            </a:r>
          </a:p>
        </p:txBody>
      </p:sp>
      <p:sp>
        <p:nvSpPr>
          <p:cNvPr id="116897" name="Rectangle 161"/>
          <p:cNvSpPr>
            <a:spLocks noChangeArrowheads="1"/>
          </p:cNvSpPr>
          <p:nvPr/>
        </p:nvSpPr>
        <p:spPr bwMode="auto">
          <a:xfrm>
            <a:off x="2679700" y="5080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solidFill>
                  <a:schemeClr val="folHlink"/>
                </a:solidFill>
                <a:latin typeface="Times"/>
                <a:ea typeface="+mn-ea"/>
              </a:rPr>
              <a:t>a</a:t>
            </a:r>
          </a:p>
        </p:txBody>
      </p:sp>
      <p:sp>
        <p:nvSpPr>
          <p:cNvPr id="116898" name="Rectangle 162"/>
          <p:cNvSpPr>
            <a:spLocks noChangeArrowheads="1"/>
          </p:cNvSpPr>
          <p:nvPr/>
        </p:nvSpPr>
        <p:spPr bwMode="auto">
          <a:xfrm>
            <a:off x="26797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solidFill>
                  <a:schemeClr val="folHlink"/>
                </a:solidFill>
                <a:latin typeface="Times"/>
                <a:ea typeface="+mn-ea"/>
              </a:rPr>
              <a:t>b</a:t>
            </a:r>
          </a:p>
        </p:txBody>
      </p:sp>
      <p:sp>
        <p:nvSpPr>
          <p:cNvPr id="116899" name="Rectangle 163"/>
          <p:cNvSpPr>
            <a:spLocks noChangeArrowheads="1"/>
          </p:cNvSpPr>
          <p:nvPr/>
        </p:nvSpPr>
        <p:spPr bwMode="auto">
          <a:xfrm>
            <a:off x="26797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solidFill>
                  <a:schemeClr val="folHlink"/>
                </a:solidFill>
                <a:latin typeface="Times"/>
                <a:ea typeface="+mn-ea"/>
              </a:rPr>
              <a:t>c</a:t>
            </a:r>
          </a:p>
        </p:txBody>
      </p:sp>
      <p:sp>
        <p:nvSpPr>
          <p:cNvPr id="116900" name="Rectangle 164"/>
          <p:cNvSpPr>
            <a:spLocks noChangeArrowheads="1"/>
          </p:cNvSpPr>
          <p:nvPr/>
        </p:nvSpPr>
        <p:spPr bwMode="auto">
          <a:xfrm>
            <a:off x="26797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solidFill>
                  <a:schemeClr val="folHlink"/>
                </a:solidFill>
                <a:latin typeface="Times"/>
                <a:ea typeface="+mn-ea"/>
              </a:rPr>
              <a:t>d</a:t>
            </a:r>
          </a:p>
        </p:txBody>
      </p:sp>
      <p:sp>
        <p:nvSpPr>
          <p:cNvPr id="17516" name="Oval 165"/>
          <p:cNvSpPr>
            <a:spLocks noChangeArrowheads="1"/>
          </p:cNvSpPr>
          <p:nvPr/>
        </p:nvSpPr>
        <p:spPr bwMode="auto">
          <a:xfrm>
            <a:off x="8369300" y="25273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7" name="Oval 166"/>
          <p:cNvSpPr>
            <a:spLocks noChangeArrowheads="1"/>
          </p:cNvSpPr>
          <p:nvPr/>
        </p:nvSpPr>
        <p:spPr bwMode="auto">
          <a:xfrm>
            <a:off x="5842000" y="34290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8" name="Oval 167"/>
          <p:cNvSpPr>
            <a:spLocks noChangeArrowheads="1"/>
          </p:cNvSpPr>
          <p:nvPr/>
        </p:nvSpPr>
        <p:spPr bwMode="auto">
          <a:xfrm>
            <a:off x="4178300" y="25654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9" name="Oval 168"/>
          <p:cNvSpPr>
            <a:spLocks noChangeArrowheads="1"/>
          </p:cNvSpPr>
          <p:nvPr/>
        </p:nvSpPr>
        <p:spPr bwMode="auto">
          <a:xfrm>
            <a:off x="7543800" y="38862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Clock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630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5448300" y="3441700"/>
            <a:ext cx="3543300" cy="30607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39322" name="Rectangle 58"/>
          <p:cNvSpPr>
            <a:spLocks noChangeArrowheads="1"/>
          </p:cNvSpPr>
          <p:nvPr/>
        </p:nvSpPr>
        <p:spPr bwMode="auto">
          <a:xfrm>
            <a:off x="5842000" y="4533900"/>
            <a:ext cx="1219200" cy="1778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3250" y="1484784"/>
            <a:ext cx="8382000" cy="1625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sz="2000" dirty="0">
                <a:latin typeface="Arial" charset="0"/>
              </a:rPr>
              <a:t>There is a significant cost to replacing </a:t>
            </a:r>
            <a:r>
              <a:rPr lang="ja-JP" altLang="en-US" sz="2000" dirty="0">
                <a:latin typeface="Arial" charset="0"/>
              </a:rPr>
              <a:t>“</a:t>
            </a:r>
            <a:r>
              <a:rPr lang="en-US" sz="2000" dirty="0">
                <a:latin typeface="Arial" charset="0"/>
              </a:rPr>
              <a:t>dirty</a:t>
            </a:r>
            <a:r>
              <a:rPr lang="ja-JP" altLang="en-US" sz="2000" dirty="0">
                <a:latin typeface="Arial" charset="0"/>
              </a:rPr>
              <a:t>”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pages</a:t>
            </a:r>
          </a:p>
          <a:p>
            <a:pPr lvl="1">
              <a:lnSpc>
                <a:spcPct val="80000"/>
              </a:lnSpc>
              <a:spcBef>
                <a:spcPct val="35000"/>
              </a:spcBef>
            </a:pPr>
            <a:r>
              <a:rPr lang="en-US" sz="1600" dirty="0" smtClean="0">
                <a:latin typeface="Arial" charset="0"/>
              </a:rPr>
              <a:t>Why?  </a:t>
            </a:r>
          </a:p>
          <a:p>
            <a:pPr lvl="2">
              <a:lnSpc>
                <a:spcPct val="80000"/>
              </a:lnSpc>
              <a:spcBef>
                <a:spcPct val="35000"/>
              </a:spcBef>
            </a:pPr>
            <a:r>
              <a:rPr lang="en-US" dirty="0" smtClean="0">
                <a:latin typeface="Arial" charset="0"/>
              </a:rPr>
              <a:t>Must write back contents to disk before freeing!</a:t>
            </a:r>
            <a:endParaRPr lang="en-US" sz="1800" dirty="0"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sz="2000" dirty="0">
                <a:latin typeface="Arial" charset="0"/>
              </a:rPr>
              <a:t>Modify the Clock algorithm to allow dirty pages to always survive one sweep of the clock hand</a:t>
            </a:r>
          </a:p>
          <a:p>
            <a:pPr lvl="1">
              <a:lnSpc>
                <a:spcPct val="80000"/>
              </a:lnSpc>
              <a:spcBef>
                <a:spcPct val="35000"/>
              </a:spcBef>
            </a:pPr>
            <a:r>
              <a:rPr lang="en-US" sz="1800" dirty="0">
                <a:latin typeface="Arial" charset="0"/>
              </a:rPr>
              <a:t>Use both the </a:t>
            </a:r>
            <a:r>
              <a:rPr lang="en-US" sz="1800" i="1" dirty="0">
                <a:latin typeface="Arial" charset="0"/>
              </a:rPr>
              <a:t>dirty bit</a:t>
            </a:r>
            <a:r>
              <a:rPr lang="en-US" sz="1800" dirty="0">
                <a:latin typeface="Arial" charset="0"/>
              </a:rPr>
              <a:t> and the </a:t>
            </a:r>
            <a:r>
              <a:rPr lang="en-US" sz="1800" i="1" dirty="0">
                <a:latin typeface="Arial" charset="0"/>
              </a:rPr>
              <a:t>used bit</a:t>
            </a:r>
            <a:r>
              <a:rPr lang="en-US" sz="1800" dirty="0">
                <a:latin typeface="Arial" charset="0"/>
              </a:rPr>
              <a:t> to drive replacement</a:t>
            </a:r>
          </a:p>
        </p:txBody>
      </p:sp>
      <p:sp>
        <p:nvSpPr>
          <p:cNvPr id="18438" name="Oval 5"/>
          <p:cNvSpPr>
            <a:spLocks noChangeArrowheads="1"/>
          </p:cNvSpPr>
          <p:nvPr/>
        </p:nvSpPr>
        <p:spPr bwMode="auto">
          <a:xfrm>
            <a:off x="1435100" y="3657600"/>
            <a:ext cx="2692400" cy="2578100"/>
          </a:xfrm>
          <a:prstGeom prst="ellipse">
            <a:avLst/>
          </a:prstGeom>
          <a:noFill/>
          <a:ln w="50800">
            <a:solidFill>
              <a:srgbClr val="C1CE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2768600" y="4940300"/>
            <a:ext cx="825500" cy="698500"/>
          </a:xfrm>
          <a:prstGeom prst="line">
            <a:avLst/>
          </a:prstGeom>
          <a:noFill/>
          <a:ln w="50800">
            <a:solidFill>
              <a:srgbClr val="B50069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2901950" y="34798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2444750" y="34798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1398588" y="34512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7: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2216150" y="34798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1663700" y="43942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5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12065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60338" y="43656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1: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9779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4229100" y="43942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37719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2725738" y="43656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4:</a:t>
            </a:r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35433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3987800" y="56769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4</a:t>
            </a:r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35306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2459038" y="56483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0:</a:t>
            </a: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33020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1955800" y="56769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9</a:t>
            </a:r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14986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452438" y="56483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3:</a:t>
            </a:r>
          </a:p>
        </p:txBody>
      </p:sp>
      <p:sp>
        <p:nvSpPr>
          <p:cNvPr id="18460" name="Rectangle 28"/>
          <p:cNvSpPr>
            <a:spLocks noChangeArrowheads="1"/>
          </p:cNvSpPr>
          <p:nvPr/>
        </p:nvSpPr>
        <p:spPr bwMode="auto">
          <a:xfrm>
            <a:off x="12700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61" name="Oval 29"/>
          <p:cNvSpPr>
            <a:spLocks noChangeArrowheads="1"/>
          </p:cNvSpPr>
          <p:nvPr/>
        </p:nvSpPr>
        <p:spPr bwMode="auto">
          <a:xfrm>
            <a:off x="2660650" y="4838700"/>
            <a:ext cx="177800" cy="177800"/>
          </a:xfrm>
          <a:prstGeom prst="ellipse">
            <a:avLst/>
          </a:prstGeom>
          <a:solidFill>
            <a:srgbClr val="B5006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8" name="Rectangle 36"/>
          <p:cNvSpPr>
            <a:spLocks noChangeArrowheads="1"/>
          </p:cNvSpPr>
          <p:nvPr/>
        </p:nvSpPr>
        <p:spPr bwMode="auto">
          <a:xfrm>
            <a:off x="2673350" y="34798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8469" name="Rectangle 37"/>
          <p:cNvSpPr>
            <a:spLocks noChangeArrowheads="1"/>
          </p:cNvSpPr>
          <p:nvPr/>
        </p:nvSpPr>
        <p:spPr bwMode="auto">
          <a:xfrm>
            <a:off x="40005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8470" name="Rectangle 38"/>
          <p:cNvSpPr>
            <a:spLocks noChangeArrowheads="1"/>
          </p:cNvSpPr>
          <p:nvPr/>
        </p:nvSpPr>
        <p:spPr bwMode="auto">
          <a:xfrm>
            <a:off x="37592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71" name="Rectangle 39"/>
          <p:cNvSpPr>
            <a:spLocks noChangeArrowheads="1"/>
          </p:cNvSpPr>
          <p:nvPr/>
        </p:nvSpPr>
        <p:spPr bwMode="auto">
          <a:xfrm>
            <a:off x="14351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8472" name="Rectangle 40"/>
          <p:cNvSpPr>
            <a:spLocks noChangeArrowheads="1"/>
          </p:cNvSpPr>
          <p:nvPr/>
        </p:nvSpPr>
        <p:spPr bwMode="auto">
          <a:xfrm>
            <a:off x="17272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5638800" y="3997325"/>
            <a:ext cx="148748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lnSpc>
                <a:spcPct val="70000"/>
              </a:lnSpc>
            </a:pPr>
            <a:r>
              <a:rPr lang="en-US">
                <a:solidFill>
                  <a:schemeClr val="folHlink"/>
                </a:solidFill>
              </a:rPr>
              <a:t>Before clock</a:t>
            </a:r>
          </a:p>
          <a:p>
            <a:pPr algn="ctr">
              <a:lnSpc>
                <a:spcPct val="70000"/>
              </a:lnSpc>
            </a:pPr>
            <a:r>
              <a:rPr lang="en-US">
                <a:solidFill>
                  <a:schemeClr val="folHlink"/>
                </a:solidFill>
              </a:rPr>
              <a:t>sweep</a:t>
            </a:r>
          </a:p>
        </p:txBody>
      </p:sp>
      <p:sp>
        <p:nvSpPr>
          <p:cNvPr id="18474" name="Text Box 42"/>
          <p:cNvSpPr txBox="1">
            <a:spLocks noChangeArrowheads="1"/>
          </p:cNvSpPr>
          <p:nvPr/>
        </p:nvSpPr>
        <p:spPr bwMode="auto">
          <a:xfrm>
            <a:off x="7405688" y="3997325"/>
            <a:ext cx="13319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lnSpc>
                <a:spcPct val="70000"/>
              </a:lnSpc>
            </a:pPr>
            <a:r>
              <a:rPr lang="en-US">
                <a:solidFill>
                  <a:schemeClr val="folHlink"/>
                </a:solidFill>
              </a:rPr>
              <a:t>After clock</a:t>
            </a:r>
          </a:p>
          <a:p>
            <a:pPr algn="ctr">
              <a:lnSpc>
                <a:spcPct val="70000"/>
              </a:lnSpc>
            </a:pPr>
            <a:r>
              <a:rPr lang="en-US">
                <a:solidFill>
                  <a:schemeClr val="folHlink"/>
                </a:solidFill>
              </a:rPr>
              <a:t>sweep</a:t>
            </a:r>
          </a:p>
        </p:txBody>
      </p:sp>
      <p:sp>
        <p:nvSpPr>
          <p:cNvPr id="18475" name="Text Box 43"/>
          <p:cNvSpPr txBox="1">
            <a:spLocks noChangeArrowheads="1"/>
          </p:cNvSpPr>
          <p:nvPr/>
        </p:nvSpPr>
        <p:spPr bwMode="auto">
          <a:xfrm>
            <a:off x="5815013" y="4586288"/>
            <a:ext cx="603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800" i="1"/>
              <a:t>used</a:t>
            </a:r>
          </a:p>
        </p:txBody>
      </p:sp>
      <p:sp>
        <p:nvSpPr>
          <p:cNvPr id="18476" name="Text Box 44"/>
          <p:cNvSpPr txBox="1">
            <a:spLocks noChangeArrowheads="1"/>
          </p:cNvSpPr>
          <p:nvPr/>
        </p:nvSpPr>
        <p:spPr bwMode="auto">
          <a:xfrm>
            <a:off x="6362700" y="4586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800" i="1"/>
              <a:t>dirty</a:t>
            </a:r>
          </a:p>
        </p:txBody>
      </p:sp>
      <p:sp>
        <p:nvSpPr>
          <p:cNvPr id="18477" name="Text Box 46"/>
          <p:cNvSpPr txBox="1">
            <a:spLocks noChangeArrowheads="1"/>
          </p:cNvSpPr>
          <p:nvPr/>
        </p:nvSpPr>
        <p:spPr bwMode="auto">
          <a:xfrm>
            <a:off x="5961063" y="4983163"/>
            <a:ext cx="311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0</a:t>
            </a:r>
          </a:p>
          <a:p>
            <a:r>
              <a:rPr lang="en-US"/>
              <a:t>0</a:t>
            </a:r>
          </a:p>
          <a:p>
            <a:r>
              <a:rPr lang="en-US"/>
              <a:t>1</a:t>
            </a:r>
          </a:p>
          <a:p>
            <a:r>
              <a:rPr lang="en-US"/>
              <a:t>1</a:t>
            </a:r>
          </a:p>
        </p:txBody>
      </p:sp>
      <p:sp>
        <p:nvSpPr>
          <p:cNvPr id="18478" name="Text Box 47"/>
          <p:cNvSpPr txBox="1">
            <a:spLocks noChangeArrowheads="1"/>
          </p:cNvSpPr>
          <p:nvPr/>
        </p:nvSpPr>
        <p:spPr bwMode="auto">
          <a:xfrm>
            <a:off x="6515100" y="4983163"/>
            <a:ext cx="311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0</a:t>
            </a:r>
          </a:p>
          <a:p>
            <a:r>
              <a:rPr lang="en-US"/>
              <a:t>1</a:t>
            </a:r>
          </a:p>
          <a:p>
            <a:r>
              <a:rPr lang="en-US"/>
              <a:t>0</a:t>
            </a:r>
          </a:p>
          <a:p>
            <a:r>
              <a:rPr lang="en-US"/>
              <a:t>1</a:t>
            </a:r>
          </a:p>
        </p:txBody>
      </p:sp>
      <p:sp>
        <p:nvSpPr>
          <p:cNvPr id="18479" name="Line 55"/>
          <p:cNvSpPr>
            <a:spLocks noChangeShapeType="1"/>
          </p:cNvSpPr>
          <p:nvPr/>
        </p:nvSpPr>
        <p:spPr bwMode="auto">
          <a:xfrm>
            <a:off x="5892800" y="4927600"/>
            <a:ext cx="1104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323" name="Rectangle 59"/>
          <p:cNvSpPr>
            <a:spLocks noChangeArrowheads="1"/>
          </p:cNvSpPr>
          <p:nvPr/>
        </p:nvSpPr>
        <p:spPr bwMode="auto">
          <a:xfrm>
            <a:off x="7437438" y="4533900"/>
            <a:ext cx="1282700" cy="1778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grpSp>
        <p:nvGrpSpPr>
          <p:cNvPr id="18481" name="Group 60"/>
          <p:cNvGrpSpPr>
            <a:grpSpLocks/>
          </p:cNvGrpSpPr>
          <p:nvPr/>
        </p:nvGrpSpPr>
        <p:grpSpPr bwMode="auto">
          <a:xfrm>
            <a:off x="7446963" y="4586288"/>
            <a:ext cx="1163637" cy="366712"/>
            <a:chOff x="4743" y="2889"/>
            <a:chExt cx="733" cy="231"/>
          </a:xfrm>
        </p:grpSpPr>
        <p:sp>
          <p:nvSpPr>
            <p:cNvPr id="18488" name="Text Box 50"/>
            <p:cNvSpPr txBox="1">
              <a:spLocks noChangeArrowheads="1"/>
            </p:cNvSpPr>
            <p:nvPr/>
          </p:nvSpPr>
          <p:spPr bwMode="auto">
            <a:xfrm>
              <a:off x="4743" y="2889"/>
              <a:ext cx="3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i="1"/>
                <a:t>used</a:t>
              </a:r>
            </a:p>
          </p:txBody>
        </p:sp>
        <p:sp>
          <p:nvSpPr>
            <p:cNvPr id="18489" name="Text Box 51"/>
            <p:cNvSpPr txBox="1">
              <a:spLocks noChangeArrowheads="1"/>
            </p:cNvSpPr>
            <p:nvPr/>
          </p:nvSpPr>
          <p:spPr bwMode="auto">
            <a:xfrm>
              <a:off x="5088" y="2889"/>
              <a:ext cx="3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i="1"/>
                <a:t>dirty</a:t>
              </a:r>
            </a:p>
          </p:txBody>
        </p:sp>
      </p:grpSp>
      <p:grpSp>
        <p:nvGrpSpPr>
          <p:cNvPr id="18482" name="Group 61"/>
          <p:cNvGrpSpPr>
            <a:grpSpLocks/>
          </p:cNvGrpSpPr>
          <p:nvPr/>
        </p:nvGrpSpPr>
        <p:grpSpPr bwMode="auto">
          <a:xfrm>
            <a:off x="7637463" y="5287963"/>
            <a:ext cx="865187" cy="1006475"/>
            <a:chOff x="4835" y="3331"/>
            <a:chExt cx="545" cy="634"/>
          </a:xfrm>
        </p:grpSpPr>
        <p:sp>
          <p:nvSpPr>
            <p:cNvPr id="18486" name="Text Box 52"/>
            <p:cNvSpPr txBox="1">
              <a:spLocks noChangeArrowheads="1"/>
            </p:cNvSpPr>
            <p:nvPr/>
          </p:nvSpPr>
          <p:spPr bwMode="auto">
            <a:xfrm>
              <a:off x="4835" y="3331"/>
              <a:ext cx="196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/>
                <a:t>0</a:t>
              </a:r>
            </a:p>
            <a:p>
              <a:r>
                <a:rPr lang="en-US"/>
                <a:t>0</a:t>
              </a:r>
            </a:p>
            <a:p>
              <a:r>
                <a:rPr lang="en-US"/>
                <a:t>0</a:t>
              </a:r>
            </a:p>
          </p:txBody>
        </p:sp>
        <p:sp>
          <p:nvSpPr>
            <p:cNvPr id="18487" name="Text Box 53"/>
            <p:cNvSpPr txBox="1">
              <a:spLocks noChangeArrowheads="1"/>
            </p:cNvSpPr>
            <p:nvPr/>
          </p:nvSpPr>
          <p:spPr bwMode="auto">
            <a:xfrm>
              <a:off x="5184" y="3331"/>
              <a:ext cx="196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/>
                <a:t>0</a:t>
              </a:r>
            </a:p>
            <a:p>
              <a:r>
                <a:rPr lang="en-US"/>
                <a:t>0</a:t>
              </a:r>
            </a:p>
            <a:p>
              <a:r>
                <a:rPr lang="en-US"/>
                <a:t>1</a:t>
              </a:r>
            </a:p>
          </p:txBody>
        </p:sp>
      </p:grpSp>
      <p:sp>
        <p:nvSpPr>
          <p:cNvPr id="18483" name="Text Box 54"/>
          <p:cNvSpPr txBox="1">
            <a:spLocks noChangeArrowheads="1"/>
          </p:cNvSpPr>
          <p:nvPr/>
        </p:nvSpPr>
        <p:spPr bwMode="auto">
          <a:xfrm>
            <a:off x="7383463" y="4916488"/>
            <a:ext cx="1371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i="1">
                <a:solidFill>
                  <a:schemeClr val="folHlink"/>
                </a:solidFill>
              </a:rPr>
              <a:t>replace page</a:t>
            </a:r>
          </a:p>
        </p:txBody>
      </p:sp>
      <p:sp>
        <p:nvSpPr>
          <p:cNvPr id="18484" name="Line 56"/>
          <p:cNvSpPr>
            <a:spLocks noChangeShapeType="1"/>
          </p:cNvSpPr>
          <p:nvPr/>
        </p:nvSpPr>
        <p:spPr bwMode="auto">
          <a:xfrm>
            <a:off x="7516813" y="4940300"/>
            <a:ext cx="1104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85" name="Text Box 57"/>
          <p:cNvSpPr txBox="1">
            <a:spLocks noChangeArrowheads="1"/>
          </p:cNvSpPr>
          <p:nvPr/>
        </p:nvSpPr>
        <p:spPr bwMode="auto">
          <a:xfrm>
            <a:off x="5513388" y="3489325"/>
            <a:ext cx="3414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Second Chance Algorithm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Optimization: Second Chance Algorithm</a:t>
            </a:r>
            <a:endParaRPr lang="en-US" dirty="0"/>
          </a:p>
        </p:txBody>
      </p:sp>
      <p:sp>
        <p:nvSpPr>
          <p:cNvPr id="59" name="Rectangle 7"/>
          <p:cNvSpPr>
            <a:spLocks noChangeArrowheads="1"/>
          </p:cNvSpPr>
          <p:nvPr/>
        </p:nvSpPr>
        <p:spPr bwMode="auto">
          <a:xfrm>
            <a:off x="7938" y="6278551"/>
            <a:ext cx="1251367" cy="60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400" b="1" dirty="0"/>
              <a:t>resident bit</a:t>
            </a:r>
          </a:p>
          <a:p>
            <a:pPr>
              <a:lnSpc>
                <a:spcPct val="80000"/>
              </a:lnSpc>
            </a:pPr>
            <a:r>
              <a:rPr lang="en-US" sz="1400" b="1" dirty="0"/>
              <a:t>used bit </a:t>
            </a:r>
          </a:p>
          <a:p>
            <a:pPr>
              <a:lnSpc>
                <a:spcPct val="80000"/>
              </a:lnSpc>
            </a:pPr>
            <a:r>
              <a:rPr lang="en-US" sz="1400" b="1" dirty="0"/>
              <a:t>frame number</a:t>
            </a:r>
          </a:p>
        </p:txBody>
      </p:sp>
      <p:sp>
        <p:nvSpPr>
          <p:cNvPr id="60" name="Line 30"/>
          <p:cNvSpPr>
            <a:spLocks noChangeShapeType="1"/>
          </p:cNvSpPr>
          <p:nvPr/>
        </p:nvSpPr>
        <p:spPr bwMode="auto">
          <a:xfrm>
            <a:off x="1506955" y="6007100"/>
            <a:ext cx="17045" cy="379401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Line 31"/>
          <p:cNvSpPr>
            <a:spLocks noChangeShapeType="1"/>
          </p:cNvSpPr>
          <p:nvPr/>
        </p:nvSpPr>
        <p:spPr bwMode="auto">
          <a:xfrm flipH="1">
            <a:off x="1771650" y="6007100"/>
            <a:ext cx="0" cy="563551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32"/>
          <p:cNvSpPr>
            <a:spLocks noChangeShapeType="1"/>
          </p:cNvSpPr>
          <p:nvPr/>
        </p:nvSpPr>
        <p:spPr bwMode="auto">
          <a:xfrm>
            <a:off x="2116138" y="6007100"/>
            <a:ext cx="4762" cy="747701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Line 33"/>
          <p:cNvSpPr>
            <a:spLocks noChangeShapeType="1"/>
          </p:cNvSpPr>
          <p:nvPr/>
        </p:nvSpPr>
        <p:spPr bwMode="auto">
          <a:xfrm>
            <a:off x="1276350" y="6761151"/>
            <a:ext cx="838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Line 34"/>
          <p:cNvSpPr>
            <a:spLocks noChangeShapeType="1"/>
          </p:cNvSpPr>
          <p:nvPr/>
        </p:nvSpPr>
        <p:spPr bwMode="auto">
          <a:xfrm>
            <a:off x="768350" y="6570651"/>
            <a:ext cx="990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Line 35"/>
          <p:cNvSpPr>
            <a:spLocks noChangeShapeType="1"/>
          </p:cNvSpPr>
          <p:nvPr/>
        </p:nvSpPr>
        <p:spPr bwMode="auto">
          <a:xfrm>
            <a:off x="1009650" y="6392851"/>
            <a:ext cx="508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02599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ChangeArrowheads="1"/>
          </p:cNvSpPr>
          <p:nvPr/>
        </p:nvSpPr>
        <p:spPr bwMode="auto">
          <a:xfrm>
            <a:off x="50800" y="4916760"/>
            <a:ext cx="8991600" cy="17526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"/>
              <a:ea typeface="+mn-ea"/>
            </a:endParaRPr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88900" y="1284560"/>
            <a:ext cx="8826500" cy="3429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049463" y="379122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d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032000" y="3346723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2032000" y="290222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b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2032000" y="245772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a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2032000" y="1835423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215900" y="2379935"/>
            <a:ext cx="8597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211138" y="429922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41300" y="4259535"/>
            <a:ext cx="85344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 rot="-5400000">
            <a:off x="-50005" y="3017316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grpSp>
        <p:nvGrpSpPr>
          <p:cNvPr id="19470" name="Group 14"/>
          <p:cNvGrpSpPr>
            <a:grpSpLocks/>
          </p:cNvGrpSpPr>
          <p:nvPr/>
        </p:nvGrpSpPr>
        <p:grpSpPr bwMode="auto">
          <a:xfrm>
            <a:off x="828675" y="2460898"/>
            <a:ext cx="333375" cy="1787525"/>
            <a:chOff x="930" y="1917"/>
            <a:chExt cx="210" cy="1126"/>
          </a:xfrm>
        </p:grpSpPr>
        <p:sp>
          <p:nvSpPr>
            <p:cNvPr id="19577" name="Rectangle 15"/>
            <p:cNvSpPr>
              <a:spLocks noChangeArrowheads="1"/>
            </p:cNvSpPr>
            <p:nvPr/>
          </p:nvSpPr>
          <p:spPr bwMode="auto">
            <a:xfrm>
              <a:off x="930" y="191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19578" name="Rectangle 16"/>
            <p:cNvSpPr>
              <a:spLocks noChangeArrowheads="1"/>
            </p:cNvSpPr>
            <p:nvPr/>
          </p:nvSpPr>
          <p:spPr bwMode="auto">
            <a:xfrm>
              <a:off x="930" y="219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sp>
          <p:nvSpPr>
            <p:cNvPr id="19579" name="Rectangle 17"/>
            <p:cNvSpPr>
              <a:spLocks noChangeArrowheads="1"/>
            </p:cNvSpPr>
            <p:nvPr/>
          </p:nvSpPr>
          <p:spPr bwMode="auto">
            <a:xfrm>
              <a:off x="930" y="247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2</a:t>
              </a:r>
            </a:p>
          </p:txBody>
        </p:sp>
        <p:sp>
          <p:nvSpPr>
            <p:cNvPr id="19580" name="Rectangle 18"/>
            <p:cNvSpPr>
              <a:spLocks noChangeArrowheads="1"/>
            </p:cNvSpPr>
            <p:nvPr/>
          </p:nvSpPr>
          <p:spPr bwMode="auto">
            <a:xfrm>
              <a:off x="930" y="275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</p:grpSp>
      <p:grpSp>
        <p:nvGrpSpPr>
          <p:cNvPr id="19471" name="Group 19"/>
          <p:cNvGrpSpPr>
            <a:grpSpLocks/>
          </p:cNvGrpSpPr>
          <p:nvPr/>
        </p:nvGrpSpPr>
        <p:grpSpPr bwMode="auto">
          <a:xfrm>
            <a:off x="1476375" y="2460898"/>
            <a:ext cx="333375" cy="1787525"/>
            <a:chOff x="1298" y="1917"/>
            <a:chExt cx="210" cy="1126"/>
          </a:xfrm>
        </p:grpSpPr>
        <p:sp>
          <p:nvSpPr>
            <p:cNvPr id="19573" name="Rectangle 20"/>
            <p:cNvSpPr>
              <a:spLocks noChangeArrowheads="1"/>
            </p:cNvSpPr>
            <p:nvPr/>
          </p:nvSpPr>
          <p:spPr bwMode="auto">
            <a:xfrm>
              <a:off x="1298" y="191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a</a:t>
              </a:r>
            </a:p>
          </p:txBody>
        </p:sp>
        <p:sp>
          <p:nvSpPr>
            <p:cNvPr id="19574" name="Rectangle 21"/>
            <p:cNvSpPr>
              <a:spLocks noChangeArrowheads="1"/>
            </p:cNvSpPr>
            <p:nvPr/>
          </p:nvSpPr>
          <p:spPr bwMode="auto">
            <a:xfrm>
              <a:off x="1298" y="219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b</a:t>
              </a:r>
            </a:p>
          </p:txBody>
        </p:sp>
        <p:sp>
          <p:nvSpPr>
            <p:cNvPr id="19575" name="Rectangle 22"/>
            <p:cNvSpPr>
              <a:spLocks noChangeArrowheads="1"/>
            </p:cNvSpPr>
            <p:nvPr/>
          </p:nvSpPr>
          <p:spPr bwMode="auto">
            <a:xfrm>
              <a:off x="1298" y="2477"/>
              <a:ext cx="19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c</a:t>
              </a:r>
            </a:p>
          </p:txBody>
        </p:sp>
        <p:sp>
          <p:nvSpPr>
            <p:cNvPr id="19576" name="Rectangle 23"/>
            <p:cNvSpPr>
              <a:spLocks noChangeArrowheads="1"/>
            </p:cNvSpPr>
            <p:nvPr/>
          </p:nvSpPr>
          <p:spPr bwMode="auto">
            <a:xfrm>
              <a:off x="1298" y="275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d</a:t>
              </a:r>
            </a:p>
          </p:txBody>
        </p:sp>
      </p:grpSp>
      <p:sp>
        <p:nvSpPr>
          <p:cNvPr id="19472" name="Line 24"/>
          <p:cNvSpPr>
            <a:spLocks noChangeShapeType="1"/>
          </p:cNvSpPr>
          <p:nvPr/>
        </p:nvSpPr>
        <p:spPr bwMode="auto">
          <a:xfrm>
            <a:off x="1955800" y="1402035"/>
            <a:ext cx="0" cy="283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Rectangle 25"/>
          <p:cNvSpPr>
            <a:spLocks noChangeArrowheads="1"/>
          </p:cNvSpPr>
          <p:nvPr/>
        </p:nvSpPr>
        <p:spPr bwMode="auto">
          <a:xfrm>
            <a:off x="1438275" y="1406798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19474" name="Line 26"/>
          <p:cNvSpPr>
            <a:spLocks noChangeShapeType="1"/>
          </p:cNvSpPr>
          <p:nvPr/>
        </p:nvSpPr>
        <p:spPr bwMode="auto">
          <a:xfrm>
            <a:off x="209550" y="1846535"/>
            <a:ext cx="8597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Rectangle 27"/>
          <p:cNvSpPr>
            <a:spLocks noChangeArrowheads="1"/>
          </p:cNvSpPr>
          <p:nvPr/>
        </p:nvSpPr>
        <p:spPr bwMode="auto">
          <a:xfrm>
            <a:off x="211138" y="1910035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19476" name="Rectangle 28"/>
          <p:cNvSpPr>
            <a:spLocks noChangeArrowheads="1"/>
          </p:cNvSpPr>
          <p:nvPr/>
        </p:nvSpPr>
        <p:spPr bwMode="auto">
          <a:xfrm>
            <a:off x="211138" y="1467123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19477" name="Line 29"/>
          <p:cNvSpPr>
            <a:spLocks noChangeShapeType="1"/>
          </p:cNvSpPr>
          <p:nvPr/>
        </p:nvSpPr>
        <p:spPr bwMode="auto">
          <a:xfrm>
            <a:off x="1320800" y="2392635"/>
            <a:ext cx="0" cy="1841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8" name="Rectangle 30"/>
          <p:cNvSpPr>
            <a:spLocks noChangeArrowheads="1"/>
          </p:cNvSpPr>
          <p:nvPr/>
        </p:nvSpPr>
        <p:spPr bwMode="auto">
          <a:xfrm>
            <a:off x="-12700" y="5302523"/>
            <a:ext cx="13922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/>
              <a:t>Page table entries</a:t>
            </a:r>
          </a:p>
          <a:p>
            <a:pPr algn="r">
              <a:lnSpc>
                <a:spcPct val="80000"/>
              </a:lnSpc>
            </a:pPr>
            <a:r>
              <a:rPr lang="en-US"/>
              <a:t>for resident pages: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19479" name="Rectangle 31"/>
          <p:cNvSpPr>
            <a:spLocks noChangeArrowheads="1"/>
          </p:cNvSpPr>
          <p:nvPr/>
        </p:nvSpPr>
        <p:spPr bwMode="auto">
          <a:xfrm>
            <a:off x="2032000" y="140362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</a:t>
            </a:r>
          </a:p>
        </p:txBody>
      </p:sp>
      <p:sp>
        <p:nvSpPr>
          <p:cNvPr id="19480" name="Rectangle 32"/>
          <p:cNvSpPr>
            <a:spLocks noChangeArrowheads="1"/>
          </p:cNvSpPr>
          <p:nvPr/>
        </p:nvSpPr>
        <p:spPr bwMode="auto">
          <a:xfrm>
            <a:off x="2078038" y="4235723"/>
            <a:ext cx="1809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9481" name="Text Box 33"/>
          <p:cNvSpPr txBox="1">
            <a:spLocks noChangeArrowheads="1"/>
          </p:cNvSpPr>
          <p:nvPr/>
        </p:nvSpPr>
        <p:spPr bwMode="auto">
          <a:xfrm>
            <a:off x="2479675" y="37912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9482" name="Text Box 34"/>
          <p:cNvSpPr txBox="1">
            <a:spLocks noChangeArrowheads="1"/>
          </p:cNvSpPr>
          <p:nvPr/>
        </p:nvSpPr>
        <p:spPr bwMode="auto">
          <a:xfrm>
            <a:off x="2462213" y="334672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9483" name="Text Box 35"/>
          <p:cNvSpPr txBox="1">
            <a:spLocks noChangeArrowheads="1"/>
          </p:cNvSpPr>
          <p:nvPr/>
        </p:nvSpPr>
        <p:spPr bwMode="auto">
          <a:xfrm>
            <a:off x="2462213" y="29022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9484" name="Text Box 36"/>
          <p:cNvSpPr txBox="1">
            <a:spLocks noChangeArrowheads="1"/>
          </p:cNvSpPr>
          <p:nvPr/>
        </p:nvSpPr>
        <p:spPr bwMode="auto">
          <a:xfrm>
            <a:off x="2462213" y="24577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9485" name="Text Box 37"/>
          <p:cNvSpPr txBox="1">
            <a:spLocks noChangeArrowheads="1"/>
          </p:cNvSpPr>
          <p:nvPr/>
        </p:nvSpPr>
        <p:spPr bwMode="auto">
          <a:xfrm>
            <a:off x="2462213" y="1835423"/>
            <a:ext cx="471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  <a:r>
              <a:rPr lang="en-US" sz="2400" i="1" baseline="30000"/>
              <a:t>w</a:t>
            </a:r>
            <a:endParaRPr lang="en-US" sz="2400" i="1"/>
          </a:p>
        </p:txBody>
      </p:sp>
      <p:sp>
        <p:nvSpPr>
          <p:cNvPr id="19486" name="Text Box 38"/>
          <p:cNvSpPr txBox="1">
            <a:spLocks noChangeArrowheads="1"/>
          </p:cNvSpPr>
          <p:nvPr/>
        </p:nvSpPr>
        <p:spPr bwMode="auto">
          <a:xfrm>
            <a:off x="2462213" y="14036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2</a:t>
            </a:r>
          </a:p>
        </p:txBody>
      </p:sp>
      <p:sp>
        <p:nvSpPr>
          <p:cNvPr id="19487" name="Text Box 39"/>
          <p:cNvSpPr txBox="1">
            <a:spLocks noChangeArrowheads="1"/>
          </p:cNvSpPr>
          <p:nvPr/>
        </p:nvSpPr>
        <p:spPr bwMode="auto">
          <a:xfrm>
            <a:off x="2508250" y="423572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9488" name="Text Box 40"/>
          <p:cNvSpPr txBox="1">
            <a:spLocks noChangeArrowheads="1"/>
          </p:cNvSpPr>
          <p:nvPr/>
        </p:nvSpPr>
        <p:spPr bwMode="auto">
          <a:xfrm>
            <a:off x="2978150" y="37912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9489" name="Text Box 41"/>
          <p:cNvSpPr txBox="1">
            <a:spLocks noChangeArrowheads="1"/>
          </p:cNvSpPr>
          <p:nvPr/>
        </p:nvSpPr>
        <p:spPr bwMode="auto">
          <a:xfrm>
            <a:off x="2960688" y="334672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9490" name="Text Box 42"/>
          <p:cNvSpPr txBox="1">
            <a:spLocks noChangeArrowheads="1"/>
          </p:cNvSpPr>
          <p:nvPr/>
        </p:nvSpPr>
        <p:spPr bwMode="auto">
          <a:xfrm>
            <a:off x="2960688" y="29022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9491" name="Text Box 43"/>
          <p:cNvSpPr txBox="1">
            <a:spLocks noChangeArrowheads="1"/>
          </p:cNvSpPr>
          <p:nvPr/>
        </p:nvSpPr>
        <p:spPr bwMode="auto">
          <a:xfrm>
            <a:off x="2960688" y="24577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9492" name="Text Box 44"/>
          <p:cNvSpPr txBox="1">
            <a:spLocks noChangeArrowheads="1"/>
          </p:cNvSpPr>
          <p:nvPr/>
        </p:nvSpPr>
        <p:spPr bwMode="auto">
          <a:xfrm>
            <a:off x="2960688" y="18354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9493" name="Text Box 45"/>
          <p:cNvSpPr txBox="1">
            <a:spLocks noChangeArrowheads="1"/>
          </p:cNvSpPr>
          <p:nvPr/>
        </p:nvSpPr>
        <p:spPr bwMode="auto">
          <a:xfrm>
            <a:off x="2960688" y="14036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3</a:t>
            </a:r>
          </a:p>
        </p:txBody>
      </p:sp>
      <p:sp>
        <p:nvSpPr>
          <p:cNvPr id="19494" name="Text Box 46"/>
          <p:cNvSpPr txBox="1">
            <a:spLocks noChangeArrowheads="1"/>
          </p:cNvSpPr>
          <p:nvPr/>
        </p:nvSpPr>
        <p:spPr bwMode="auto">
          <a:xfrm>
            <a:off x="3006725" y="423572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9495" name="Text Box 47"/>
          <p:cNvSpPr txBox="1">
            <a:spLocks noChangeArrowheads="1"/>
          </p:cNvSpPr>
          <p:nvPr/>
        </p:nvSpPr>
        <p:spPr bwMode="auto">
          <a:xfrm>
            <a:off x="3476625" y="37912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9496" name="Text Box 48"/>
          <p:cNvSpPr txBox="1">
            <a:spLocks noChangeArrowheads="1"/>
          </p:cNvSpPr>
          <p:nvPr/>
        </p:nvSpPr>
        <p:spPr bwMode="auto">
          <a:xfrm>
            <a:off x="3459163" y="334672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9497" name="Text Box 49"/>
          <p:cNvSpPr txBox="1">
            <a:spLocks noChangeArrowheads="1"/>
          </p:cNvSpPr>
          <p:nvPr/>
        </p:nvSpPr>
        <p:spPr bwMode="auto">
          <a:xfrm>
            <a:off x="3459163" y="29022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9498" name="Text Box 50"/>
          <p:cNvSpPr txBox="1">
            <a:spLocks noChangeArrowheads="1"/>
          </p:cNvSpPr>
          <p:nvPr/>
        </p:nvSpPr>
        <p:spPr bwMode="auto">
          <a:xfrm>
            <a:off x="3459163" y="24577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9499" name="Text Box 51"/>
          <p:cNvSpPr txBox="1">
            <a:spLocks noChangeArrowheads="1"/>
          </p:cNvSpPr>
          <p:nvPr/>
        </p:nvSpPr>
        <p:spPr bwMode="auto">
          <a:xfrm>
            <a:off x="3459163" y="1835423"/>
            <a:ext cx="5095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  <a:r>
              <a:rPr lang="en-US" sz="2400" i="1" baseline="30000"/>
              <a:t>w</a:t>
            </a:r>
            <a:endParaRPr lang="en-US" sz="2400" i="1"/>
          </a:p>
        </p:txBody>
      </p:sp>
      <p:sp>
        <p:nvSpPr>
          <p:cNvPr id="19500" name="Text Box 52"/>
          <p:cNvSpPr txBox="1">
            <a:spLocks noChangeArrowheads="1"/>
          </p:cNvSpPr>
          <p:nvPr/>
        </p:nvSpPr>
        <p:spPr bwMode="auto">
          <a:xfrm>
            <a:off x="3459163" y="14036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4</a:t>
            </a:r>
          </a:p>
        </p:txBody>
      </p:sp>
      <p:sp>
        <p:nvSpPr>
          <p:cNvPr id="19501" name="Text Box 53"/>
          <p:cNvSpPr txBox="1">
            <a:spLocks noChangeArrowheads="1"/>
          </p:cNvSpPr>
          <p:nvPr/>
        </p:nvSpPr>
        <p:spPr bwMode="auto">
          <a:xfrm>
            <a:off x="3505200" y="423572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>
              <a:solidFill>
                <a:schemeClr val="hlink"/>
              </a:solidFill>
            </a:endParaRPr>
          </a:p>
        </p:txBody>
      </p:sp>
      <p:sp>
        <p:nvSpPr>
          <p:cNvPr id="19502" name="Text Box 67"/>
          <p:cNvSpPr txBox="1">
            <a:spLocks noChangeArrowheads="1"/>
          </p:cNvSpPr>
          <p:nvPr/>
        </p:nvSpPr>
        <p:spPr bwMode="auto">
          <a:xfrm>
            <a:off x="4986338" y="18354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9503" name="Text Box 68"/>
          <p:cNvSpPr txBox="1">
            <a:spLocks noChangeArrowheads="1"/>
          </p:cNvSpPr>
          <p:nvPr/>
        </p:nvSpPr>
        <p:spPr bwMode="auto">
          <a:xfrm>
            <a:off x="4986338" y="14036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6</a:t>
            </a:r>
          </a:p>
        </p:txBody>
      </p:sp>
      <p:sp>
        <p:nvSpPr>
          <p:cNvPr id="19504" name="Text Box 75"/>
          <p:cNvSpPr txBox="1">
            <a:spLocks noChangeArrowheads="1"/>
          </p:cNvSpPr>
          <p:nvPr/>
        </p:nvSpPr>
        <p:spPr bwMode="auto">
          <a:xfrm>
            <a:off x="5826125" y="1835423"/>
            <a:ext cx="47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  <a:r>
              <a:rPr lang="en-US" sz="2400" i="1" baseline="30000"/>
              <a:t>w</a:t>
            </a:r>
            <a:endParaRPr lang="en-US" sz="2400" i="1"/>
          </a:p>
        </p:txBody>
      </p:sp>
      <p:sp>
        <p:nvSpPr>
          <p:cNvPr id="19505" name="Text Box 76"/>
          <p:cNvSpPr txBox="1">
            <a:spLocks noChangeArrowheads="1"/>
          </p:cNvSpPr>
          <p:nvPr/>
        </p:nvSpPr>
        <p:spPr bwMode="auto">
          <a:xfrm>
            <a:off x="5826125" y="14036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7</a:t>
            </a:r>
          </a:p>
        </p:txBody>
      </p:sp>
      <p:sp>
        <p:nvSpPr>
          <p:cNvPr id="19506" name="Text Box 83"/>
          <p:cNvSpPr txBox="1">
            <a:spLocks noChangeArrowheads="1"/>
          </p:cNvSpPr>
          <p:nvPr/>
        </p:nvSpPr>
        <p:spPr bwMode="auto">
          <a:xfrm>
            <a:off x="6665913" y="18354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9507" name="Text Box 84"/>
          <p:cNvSpPr txBox="1">
            <a:spLocks noChangeArrowheads="1"/>
          </p:cNvSpPr>
          <p:nvPr/>
        </p:nvSpPr>
        <p:spPr bwMode="auto">
          <a:xfrm>
            <a:off x="6665913" y="14036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8</a:t>
            </a:r>
          </a:p>
        </p:txBody>
      </p:sp>
      <p:sp>
        <p:nvSpPr>
          <p:cNvPr id="137318" name="Rectangle 102"/>
          <p:cNvSpPr>
            <a:spLocks noChangeArrowheads="1"/>
          </p:cNvSpPr>
          <p:nvPr/>
        </p:nvSpPr>
        <p:spPr bwMode="auto">
          <a:xfrm>
            <a:off x="40513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19" name="Rectangle 103"/>
          <p:cNvSpPr>
            <a:spLocks noChangeArrowheads="1"/>
          </p:cNvSpPr>
          <p:nvPr/>
        </p:nvSpPr>
        <p:spPr bwMode="auto">
          <a:xfrm>
            <a:off x="40513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0" name="Rectangle 104"/>
          <p:cNvSpPr>
            <a:spLocks noChangeArrowheads="1"/>
          </p:cNvSpPr>
          <p:nvPr/>
        </p:nvSpPr>
        <p:spPr bwMode="auto">
          <a:xfrm>
            <a:off x="40513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1" name="Rectangle 105"/>
          <p:cNvSpPr>
            <a:spLocks noChangeArrowheads="1"/>
          </p:cNvSpPr>
          <p:nvPr/>
        </p:nvSpPr>
        <p:spPr bwMode="auto">
          <a:xfrm>
            <a:off x="40513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2" name="Rectangle 106"/>
          <p:cNvSpPr>
            <a:spLocks noChangeArrowheads="1"/>
          </p:cNvSpPr>
          <p:nvPr/>
        </p:nvSpPr>
        <p:spPr bwMode="auto">
          <a:xfrm>
            <a:off x="43815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3" name="Rectangle 107"/>
          <p:cNvSpPr>
            <a:spLocks noChangeArrowheads="1"/>
          </p:cNvSpPr>
          <p:nvPr/>
        </p:nvSpPr>
        <p:spPr bwMode="auto">
          <a:xfrm>
            <a:off x="43815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4" name="Rectangle 108"/>
          <p:cNvSpPr>
            <a:spLocks noChangeArrowheads="1"/>
          </p:cNvSpPr>
          <p:nvPr/>
        </p:nvSpPr>
        <p:spPr bwMode="auto">
          <a:xfrm>
            <a:off x="43815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5" name="Rectangle 109"/>
          <p:cNvSpPr>
            <a:spLocks noChangeArrowheads="1"/>
          </p:cNvSpPr>
          <p:nvPr/>
        </p:nvSpPr>
        <p:spPr bwMode="auto">
          <a:xfrm>
            <a:off x="43815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6" name="Rectangle 110"/>
          <p:cNvSpPr>
            <a:spLocks noChangeArrowheads="1"/>
          </p:cNvSpPr>
          <p:nvPr/>
        </p:nvSpPr>
        <p:spPr bwMode="auto">
          <a:xfrm>
            <a:off x="48895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7" name="Rectangle 111"/>
          <p:cNvSpPr>
            <a:spLocks noChangeArrowheads="1"/>
          </p:cNvSpPr>
          <p:nvPr/>
        </p:nvSpPr>
        <p:spPr bwMode="auto">
          <a:xfrm>
            <a:off x="48895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8" name="Rectangle 112"/>
          <p:cNvSpPr>
            <a:spLocks noChangeArrowheads="1"/>
          </p:cNvSpPr>
          <p:nvPr/>
        </p:nvSpPr>
        <p:spPr bwMode="auto">
          <a:xfrm>
            <a:off x="48895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9" name="Rectangle 113"/>
          <p:cNvSpPr>
            <a:spLocks noChangeArrowheads="1"/>
          </p:cNvSpPr>
          <p:nvPr/>
        </p:nvSpPr>
        <p:spPr bwMode="auto">
          <a:xfrm>
            <a:off x="48895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0" name="Rectangle 114"/>
          <p:cNvSpPr>
            <a:spLocks noChangeArrowheads="1"/>
          </p:cNvSpPr>
          <p:nvPr/>
        </p:nvSpPr>
        <p:spPr bwMode="auto">
          <a:xfrm>
            <a:off x="52197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1" name="Rectangle 115"/>
          <p:cNvSpPr>
            <a:spLocks noChangeArrowheads="1"/>
          </p:cNvSpPr>
          <p:nvPr/>
        </p:nvSpPr>
        <p:spPr bwMode="auto">
          <a:xfrm>
            <a:off x="52197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2" name="Rectangle 116"/>
          <p:cNvSpPr>
            <a:spLocks noChangeArrowheads="1"/>
          </p:cNvSpPr>
          <p:nvPr/>
        </p:nvSpPr>
        <p:spPr bwMode="auto">
          <a:xfrm>
            <a:off x="52197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3" name="Rectangle 117"/>
          <p:cNvSpPr>
            <a:spLocks noChangeArrowheads="1"/>
          </p:cNvSpPr>
          <p:nvPr/>
        </p:nvSpPr>
        <p:spPr bwMode="auto">
          <a:xfrm>
            <a:off x="52197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4" name="Rectangle 118"/>
          <p:cNvSpPr>
            <a:spLocks noChangeArrowheads="1"/>
          </p:cNvSpPr>
          <p:nvPr/>
        </p:nvSpPr>
        <p:spPr bwMode="auto">
          <a:xfrm>
            <a:off x="57277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5" name="Rectangle 119"/>
          <p:cNvSpPr>
            <a:spLocks noChangeArrowheads="1"/>
          </p:cNvSpPr>
          <p:nvPr/>
        </p:nvSpPr>
        <p:spPr bwMode="auto">
          <a:xfrm>
            <a:off x="57277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6" name="Rectangle 120"/>
          <p:cNvSpPr>
            <a:spLocks noChangeArrowheads="1"/>
          </p:cNvSpPr>
          <p:nvPr/>
        </p:nvSpPr>
        <p:spPr bwMode="auto">
          <a:xfrm>
            <a:off x="57277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7" name="Rectangle 121"/>
          <p:cNvSpPr>
            <a:spLocks noChangeArrowheads="1"/>
          </p:cNvSpPr>
          <p:nvPr/>
        </p:nvSpPr>
        <p:spPr bwMode="auto">
          <a:xfrm>
            <a:off x="57277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8" name="Rectangle 122"/>
          <p:cNvSpPr>
            <a:spLocks noChangeArrowheads="1"/>
          </p:cNvSpPr>
          <p:nvPr/>
        </p:nvSpPr>
        <p:spPr bwMode="auto">
          <a:xfrm>
            <a:off x="60579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9" name="Rectangle 123"/>
          <p:cNvSpPr>
            <a:spLocks noChangeArrowheads="1"/>
          </p:cNvSpPr>
          <p:nvPr/>
        </p:nvSpPr>
        <p:spPr bwMode="auto">
          <a:xfrm>
            <a:off x="60579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40" name="Rectangle 124"/>
          <p:cNvSpPr>
            <a:spLocks noChangeArrowheads="1"/>
          </p:cNvSpPr>
          <p:nvPr/>
        </p:nvSpPr>
        <p:spPr bwMode="auto">
          <a:xfrm>
            <a:off x="60579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41" name="Rectangle 125"/>
          <p:cNvSpPr>
            <a:spLocks noChangeArrowheads="1"/>
          </p:cNvSpPr>
          <p:nvPr/>
        </p:nvSpPr>
        <p:spPr bwMode="auto">
          <a:xfrm>
            <a:off x="60579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0" name="Rectangle 134"/>
          <p:cNvSpPr>
            <a:spLocks noChangeArrowheads="1"/>
          </p:cNvSpPr>
          <p:nvPr/>
        </p:nvSpPr>
        <p:spPr bwMode="auto">
          <a:xfrm>
            <a:off x="74041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1" name="Rectangle 135"/>
          <p:cNvSpPr>
            <a:spLocks noChangeArrowheads="1"/>
          </p:cNvSpPr>
          <p:nvPr/>
        </p:nvSpPr>
        <p:spPr bwMode="auto">
          <a:xfrm>
            <a:off x="74041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2" name="Rectangle 136"/>
          <p:cNvSpPr>
            <a:spLocks noChangeArrowheads="1"/>
          </p:cNvSpPr>
          <p:nvPr/>
        </p:nvSpPr>
        <p:spPr bwMode="auto">
          <a:xfrm>
            <a:off x="74041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3" name="Rectangle 137"/>
          <p:cNvSpPr>
            <a:spLocks noChangeArrowheads="1"/>
          </p:cNvSpPr>
          <p:nvPr/>
        </p:nvSpPr>
        <p:spPr bwMode="auto">
          <a:xfrm>
            <a:off x="74041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4" name="Rectangle 138"/>
          <p:cNvSpPr>
            <a:spLocks noChangeArrowheads="1"/>
          </p:cNvSpPr>
          <p:nvPr/>
        </p:nvSpPr>
        <p:spPr bwMode="auto">
          <a:xfrm>
            <a:off x="77343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5" name="Rectangle 139"/>
          <p:cNvSpPr>
            <a:spLocks noChangeArrowheads="1"/>
          </p:cNvSpPr>
          <p:nvPr/>
        </p:nvSpPr>
        <p:spPr bwMode="auto">
          <a:xfrm>
            <a:off x="77343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6" name="Rectangle 140"/>
          <p:cNvSpPr>
            <a:spLocks noChangeArrowheads="1"/>
          </p:cNvSpPr>
          <p:nvPr/>
        </p:nvSpPr>
        <p:spPr bwMode="auto">
          <a:xfrm>
            <a:off x="77343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7" name="Rectangle 141"/>
          <p:cNvSpPr>
            <a:spLocks noChangeArrowheads="1"/>
          </p:cNvSpPr>
          <p:nvPr/>
        </p:nvSpPr>
        <p:spPr bwMode="auto">
          <a:xfrm>
            <a:off x="77343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8" name="Rectangle 142"/>
          <p:cNvSpPr>
            <a:spLocks noChangeArrowheads="1"/>
          </p:cNvSpPr>
          <p:nvPr/>
        </p:nvSpPr>
        <p:spPr bwMode="auto">
          <a:xfrm>
            <a:off x="82423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9" name="Rectangle 143"/>
          <p:cNvSpPr>
            <a:spLocks noChangeArrowheads="1"/>
          </p:cNvSpPr>
          <p:nvPr/>
        </p:nvSpPr>
        <p:spPr bwMode="auto">
          <a:xfrm>
            <a:off x="82423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60" name="Rectangle 144"/>
          <p:cNvSpPr>
            <a:spLocks noChangeArrowheads="1"/>
          </p:cNvSpPr>
          <p:nvPr/>
        </p:nvSpPr>
        <p:spPr bwMode="auto">
          <a:xfrm>
            <a:off x="82423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61" name="Rectangle 145"/>
          <p:cNvSpPr>
            <a:spLocks noChangeArrowheads="1"/>
          </p:cNvSpPr>
          <p:nvPr/>
        </p:nvSpPr>
        <p:spPr bwMode="auto">
          <a:xfrm>
            <a:off x="82423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62" name="Rectangle 146"/>
          <p:cNvSpPr>
            <a:spLocks noChangeArrowheads="1"/>
          </p:cNvSpPr>
          <p:nvPr/>
        </p:nvSpPr>
        <p:spPr bwMode="auto">
          <a:xfrm>
            <a:off x="85725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63" name="Rectangle 147"/>
          <p:cNvSpPr>
            <a:spLocks noChangeArrowheads="1"/>
          </p:cNvSpPr>
          <p:nvPr/>
        </p:nvSpPr>
        <p:spPr bwMode="auto">
          <a:xfrm>
            <a:off x="85725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64" name="Rectangle 148"/>
          <p:cNvSpPr>
            <a:spLocks noChangeArrowheads="1"/>
          </p:cNvSpPr>
          <p:nvPr/>
        </p:nvSpPr>
        <p:spPr bwMode="auto">
          <a:xfrm>
            <a:off x="85725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65" name="Rectangle 149"/>
          <p:cNvSpPr>
            <a:spLocks noChangeArrowheads="1"/>
          </p:cNvSpPr>
          <p:nvPr/>
        </p:nvSpPr>
        <p:spPr bwMode="auto">
          <a:xfrm>
            <a:off x="85725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grpSp>
        <p:nvGrpSpPr>
          <p:cNvPr id="19548" name="Group 158"/>
          <p:cNvGrpSpPr>
            <a:grpSpLocks/>
          </p:cNvGrpSpPr>
          <p:nvPr/>
        </p:nvGrpSpPr>
        <p:grpSpPr bwMode="auto">
          <a:xfrm>
            <a:off x="1397000" y="5043760"/>
            <a:ext cx="660400" cy="1524000"/>
            <a:chOff x="1480" y="3200"/>
            <a:chExt cx="416" cy="960"/>
          </a:xfrm>
        </p:grpSpPr>
        <p:sp>
          <p:nvSpPr>
            <p:cNvPr id="137366" name="Rectangle 150"/>
            <p:cNvSpPr>
              <a:spLocks noChangeArrowheads="1"/>
            </p:cNvSpPr>
            <p:nvPr/>
          </p:nvSpPr>
          <p:spPr bwMode="auto">
            <a:xfrm>
              <a:off x="1480" y="3200"/>
              <a:ext cx="208" cy="240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solidFill>
                    <a:schemeClr val="folHlink"/>
                  </a:solidFill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37367" name="Rectangle 151"/>
            <p:cNvSpPr>
              <a:spLocks noChangeArrowheads="1"/>
            </p:cNvSpPr>
            <p:nvPr/>
          </p:nvSpPr>
          <p:spPr bwMode="auto">
            <a:xfrm>
              <a:off x="1480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solidFill>
                    <a:schemeClr val="folHlink"/>
                  </a:solidFill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37368" name="Rectangle 152"/>
            <p:cNvSpPr>
              <a:spLocks noChangeArrowheads="1"/>
            </p:cNvSpPr>
            <p:nvPr/>
          </p:nvSpPr>
          <p:spPr bwMode="auto">
            <a:xfrm>
              <a:off x="1480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solidFill>
                    <a:schemeClr val="folHlink"/>
                  </a:solidFill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37369" name="Rectangle 153"/>
            <p:cNvSpPr>
              <a:spLocks noChangeArrowheads="1"/>
            </p:cNvSpPr>
            <p:nvPr/>
          </p:nvSpPr>
          <p:spPr bwMode="auto">
            <a:xfrm>
              <a:off x="1480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solidFill>
                    <a:schemeClr val="folHlink"/>
                  </a:solidFill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37370" name="Rectangle 154"/>
            <p:cNvSpPr>
              <a:spLocks noChangeArrowheads="1"/>
            </p:cNvSpPr>
            <p:nvPr/>
          </p:nvSpPr>
          <p:spPr bwMode="auto">
            <a:xfrm>
              <a:off x="1688" y="3200"/>
              <a:ext cx="208" cy="240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a</a:t>
              </a:r>
            </a:p>
          </p:txBody>
        </p:sp>
        <p:sp>
          <p:nvSpPr>
            <p:cNvPr id="137371" name="Rectangle 155"/>
            <p:cNvSpPr>
              <a:spLocks noChangeArrowheads="1"/>
            </p:cNvSpPr>
            <p:nvPr/>
          </p:nvSpPr>
          <p:spPr bwMode="auto">
            <a:xfrm>
              <a:off x="1688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b</a:t>
              </a:r>
            </a:p>
          </p:txBody>
        </p:sp>
        <p:sp>
          <p:nvSpPr>
            <p:cNvPr id="137372" name="Rectangle 156"/>
            <p:cNvSpPr>
              <a:spLocks noChangeArrowheads="1"/>
            </p:cNvSpPr>
            <p:nvPr/>
          </p:nvSpPr>
          <p:spPr bwMode="auto">
            <a:xfrm>
              <a:off x="1688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c</a:t>
              </a:r>
            </a:p>
          </p:txBody>
        </p:sp>
        <p:sp>
          <p:nvSpPr>
            <p:cNvPr id="137373" name="Rectangle 157"/>
            <p:cNvSpPr>
              <a:spLocks noChangeArrowheads="1"/>
            </p:cNvSpPr>
            <p:nvPr/>
          </p:nvSpPr>
          <p:spPr bwMode="auto">
            <a:xfrm>
              <a:off x="1688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d</a:t>
              </a:r>
            </a:p>
          </p:txBody>
        </p:sp>
      </p:grpSp>
      <p:grpSp>
        <p:nvGrpSpPr>
          <p:cNvPr id="19549" name="Group 169"/>
          <p:cNvGrpSpPr>
            <a:grpSpLocks/>
          </p:cNvGrpSpPr>
          <p:nvPr/>
        </p:nvGrpSpPr>
        <p:grpSpPr bwMode="auto">
          <a:xfrm>
            <a:off x="3251200" y="5043760"/>
            <a:ext cx="660400" cy="1524000"/>
            <a:chOff x="1480" y="3200"/>
            <a:chExt cx="416" cy="960"/>
          </a:xfrm>
        </p:grpSpPr>
        <p:sp>
          <p:nvSpPr>
            <p:cNvPr id="137386" name="Rectangle 170"/>
            <p:cNvSpPr>
              <a:spLocks noChangeArrowheads="1"/>
            </p:cNvSpPr>
            <p:nvPr/>
          </p:nvSpPr>
          <p:spPr bwMode="auto">
            <a:xfrm>
              <a:off x="1480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137387" name="Rectangle 171"/>
            <p:cNvSpPr>
              <a:spLocks noChangeArrowheads="1"/>
            </p:cNvSpPr>
            <p:nvPr/>
          </p:nvSpPr>
          <p:spPr bwMode="auto">
            <a:xfrm>
              <a:off x="1480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137388" name="Rectangle 172"/>
            <p:cNvSpPr>
              <a:spLocks noChangeArrowheads="1"/>
            </p:cNvSpPr>
            <p:nvPr/>
          </p:nvSpPr>
          <p:spPr bwMode="auto">
            <a:xfrm>
              <a:off x="1480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137389" name="Rectangle 173"/>
            <p:cNvSpPr>
              <a:spLocks noChangeArrowheads="1"/>
            </p:cNvSpPr>
            <p:nvPr/>
          </p:nvSpPr>
          <p:spPr bwMode="auto">
            <a:xfrm>
              <a:off x="1480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137390" name="Rectangle 174"/>
            <p:cNvSpPr>
              <a:spLocks noChangeArrowheads="1"/>
            </p:cNvSpPr>
            <p:nvPr/>
          </p:nvSpPr>
          <p:spPr bwMode="auto">
            <a:xfrm>
              <a:off x="1688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137391" name="Rectangle 175"/>
            <p:cNvSpPr>
              <a:spLocks noChangeArrowheads="1"/>
            </p:cNvSpPr>
            <p:nvPr/>
          </p:nvSpPr>
          <p:spPr bwMode="auto">
            <a:xfrm>
              <a:off x="1688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137392" name="Rectangle 176"/>
            <p:cNvSpPr>
              <a:spLocks noChangeArrowheads="1"/>
            </p:cNvSpPr>
            <p:nvPr/>
          </p:nvSpPr>
          <p:spPr bwMode="auto">
            <a:xfrm>
              <a:off x="1688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137393" name="Rectangle 177"/>
            <p:cNvSpPr>
              <a:spLocks noChangeArrowheads="1"/>
            </p:cNvSpPr>
            <p:nvPr/>
          </p:nvSpPr>
          <p:spPr bwMode="auto">
            <a:xfrm>
              <a:off x="1688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</p:grpSp>
      <p:sp>
        <p:nvSpPr>
          <p:cNvPr id="19550" name="Text Box 59"/>
          <p:cNvSpPr txBox="1">
            <a:spLocks noChangeArrowheads="1"/>
          </p:cNvSpPr>
          <p:nvPr/>
        </p:nvSpPr>
        <p:spPr bwMode="auto">
          <a:xfrm>
            <a:off x="4148138" y="183542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e</a:t>
            </a:r>
          </a:p>
        </p:txBody>
      </p:sp>
      <p:sp>
        <p:nvSpPr>
          <p:cNvPr id="19551" name="Text Box 60"/>
          <p:cNvSpPr txBox="1">
            <a:spLocks noChangeArrowheads="1"/>
          </p:cNvSpPr>
          <p:nvPr/>
        </p:nvSpPr>
        <p:spPr bwMode="auto">
          <a:xfrm>
            <a:off x="4148138" y="14036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5</a:t>
            </a:r>
          </a:p>
        </p:txBody>
      </p:sp>
      <p:sp>
        <p:nvSpPr>
          <p:cNvPr id="19552" name="Text Box 91"/>
          <p:cNvSpPr txBox="1">
            <a:spLocks noChangeArrowheads="1"/>
          </p:cNvSpPr>
          <p:nvPr/>
        </p:nvSpPr>
        <p:spPr bwMode="auto">
          <a:xfrm>
            <a:off x="7505700" y="1835423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9553" name="Text Box 92"/>
          <p:cNvSpPr txBox="1">
            <a:spLocks noChangeArrowheads="1"/>
          </p:cNvSpPr>
          <p:nvPr/>
        </p:nvSpPr>
        <p:spPr bwMode="auto">
          <a:xfrm>
            <a:off x="7505700" y="14036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9</a:t>
            </a:r>
          </a:p>
        </p:txBody>
      </p:sp>
      <p:sp>
        <p:nvSpPr>
          <p:cNvPr id="19554" name="Text Box 99"/>
          <p:cNvSpPr txBox="1">
            <a:spLocks noChangeArrowheads="1"/>
          </p:cNvSpPr>
          <p:nvPr/>
        </p:nvSpPr>
        <p:spPr bwMode="auto">
          <a:xfrm>
            <a:off x="8328025" y="18354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9555" name="Text Box 100"/>
          <p:cNvSpPr txBox="1">
            <a:spLocks noChangeArrowheads="1"/>
          </p:cNvSpPr>
          <p:nvPr/>
        </p:nvSpPr>
        <p:spPr bwMode="auto">
          <a:xfrm>
            <a:off x="8328025" y="140362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10</a:t>
            </a:r>
          </a:p>
        </p:txBody>
      </p:sp>
      <p:sp>
        <p:nvSpPr>
          <p:cNvPr id="19556" name="AutoShape 18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4300" y="628836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Second Chance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7911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50800" y="4953000"/>
            <a:ext cx="8991600" cy="17526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"/>
              <a:ea typeface="+mn-ea"/>
            </a:endParaRPr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88900" y="1320800"/>
            <a:ext cx="8826500" cy="3429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049463" y="38274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d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2032000" y="3382963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032000" y="29384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b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032000" y="24939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a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2032000" y="1871663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</a:t>
            </a: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215900" y="2416175"/>
            <a:ext cx="8597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211138" y="43354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241300" y="4295775"/>
            <a:ext cx="85344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 rot="-5400000">
            <a:off x="-50005" y="3053556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grpSp>
        <p:nvGrpSpPr>
          <p:cNvPr id="20494" name="Group 14"/>
          <p:cNvGrpSpPr>
            <a:grpSpLocks/>
          </p:cNvGrpSpPr>
          <p:nvPr/>
        </p:nvGrpSpPr>
        <p:grpSpPr bwMode="auto">
          <a:xfrm>
            <a:off x="828675" y="2497138"/>
            <a:ext cx="333375" cy="1787525"/>
            <a:chOff x="930" y="1917"/>
            <a:chExt cx="210" cy="1126"/>
          </a:xfrm>
        </p:grpSpPr>
        <p:sp>
          <p:nvSpPr>
            <p:cNvPr id="20639" name="Rectangle 15"/>
            <p:cNvSpPr>
              <a:spLocks noChangeArrowheads="1"/>
            </p:cNvSpPr>
            <p:nvPr/>
          </p:nvSpPr>
          <p:spPr bwMode="auto">
            <a:xfrm>
              <a:off x="930" y="191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20640" name="Rectangle 16"/>
            <p:cNvSpPr>
              <a:spLocks noChangeArrowheads="1"/>
            </p:cNvSpPr>
            <p:nvPr/>
          </p:nvSpPr>
          <p:spPr bwMode="auto">
            <a:xfrm>
              <a:off x="930" y="219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sp>
          <p:nvSpPr>
            <p:cNvPr id="20641" name="Rectangle 17"/>
            <p:cNvSpPr>
              <a:spLocks noChangeArrowheads="1"/>
            </p:cNvSpPr>
            <p:nvPr/>
          </p:nvSpPr>
          <p:spPr bwMode="auto">
            <a:xfrm>
              <a:off x="930" y="247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2</a:t>
              </a:r>
            </a:p>
          </p:txBody>
        </p:sp>
        <p:sp>
          <p:nvSpPr>
            <p:cNvPr id="20642" name="Rectangle 18"/>
            <p:cNvSpPr>
              <a:spLocks noChangeArrowheads="1"/>
            </p:cNvSpPr>
            <p:nvPr/>
          </p:nvSpPr>
          <p:spPr bwMode="auto">
            <a:xfrm>
              <a:off x="930" y="275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</p:grpSp>
      <p:grpSp>
        <p:nvGrpSpPr>
          <p:cNvPr id="20495" name="Group 19"/>
          <p:cNvGrpSpPr>
            <a:grpSpLocks/>
          </p:cNvGrpSpPr>
          <p:nvPr/>
        </p:nvGrpSpPr>
        <p:grpSpPr bwMode="auto">
          <a:xfrm>
            <a:off x="1476375" y="2497138"/>
            <a:ext cx="333375" cy="1787525"/>
            <a:chOff x="1298" y="1917"/>
            <a:chExt cx="210" cy="1126"/>
          </a:xfrm>
        </p:grpSpPr>
        <p:sp>
          <p:nvSpPr>
            <p:cNvPr id="20635" name="Rectangle 20"/>
            <p:cNvSpPr>
              <a:spLocks noChangeArrowheads="1"/>
            </p:cNvSpPr>
            <p:nvPr/>
          </p:nvSpPr>
          <p:spPr bwMode="auto">
            <a:xfrm>
              <a:off x="1298" y="191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a</a:t>
              </a:r>
            </a:p>
          </p:txBody>
        </p:sp>
        <p:sp>
          <p:nvSpPr>
            <p:cNvPr id="20636" name="Rectangle 21"/>
            <p:cNvSpPr>
              <a:spLocks noChangeArrowheads="1"/>
            </p:cNvSpPr>
            <p:nvPr/>
          </p:nvSpPr>
          <p:spPr bwMode="auto">
            <a:xfrm>
              <a:off x="1298" y="219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b</a:t>
              </a:r>
            </a:p>
          </p:txBody>
        </p:sp>
        <p:sp>
          <p:nvSpPr>
            <p:cNvPr id="20637" name="Rectangle 22"/>
            <p:cNvSpPr>
              <a:spLocks noChangeArrowheads="1"/>
            </p:cNvSpPr>
            <p:nvPr/>
          </p:nvSpPr>
          <p:spPr bwMode="auto">
            <a:xfrm>
              <a:off x="1298" y="2477"/>
              <a:ext cx="19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c</a:t>
              </a:r>
            </a:p>
          </p:txBody>
        </p:sp>
        <p:sp>
          <p:nvSpPr>
            <p:cNvPr id="20638" name="Rectangle 23"/>
            <p:cNvSpPr>
              <a:spLocks noChangeArrowheads="1"/>
            </p:cNvSpPr>
            <p:nvPr/>
          </p:nvSpPr>
          <p:spPr bwMode="auto">
            <a:xfrm>
              <a:off x="1298" y="275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d</a:t>
              </a:r>
            </a:p>
          </p:txBody>
        </p:sp>
      </p:grpSp>
      <p:sp>
        <p:nvSpPr>
          <p:cNvPr id="20496" name="Line 24"/>
          <p:cNvSpPr>
            <a:spLocks noChangeShapeType="1"/>
          </p:cNvSpPr>
          <p:nvPr/>
        </p:nvSpPr>
        <p:spPr bwMode="auto">
          <a:xfrm>
            <a:off x="1955800" y="1438275"/>
            <a:ext cx="0" cy="283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Rectangle 25"/>
          <p:cNvSpPr>
            <a:spLocks noChangeArrowheads="1"/>
          </p:cNvSpPr>
          <p:nvPr/>
        </p:nvSpPr>
        <p:spPr bwMode="auto">
          <a:xfrm>
            <a:off x="1438275" y="1443038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20498" name="Line 26"/>
          <p:cNvSpPr>
            <a:spLocks noChangeShapeType="1"/>
          </p:cNvSpPr>
          <p:nvPr/>
        </p:nvSpPr>
        <p:spPr bwMode="auto">
          <a:xfrm>
            <a:off x="209550" y="1882775"/>
            <a:ext cx="8597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Rectangle 27"/>
          <p:cNvSpPr>
            <a:spLocks noChangeArrowheads="1"/>
          </p:cNvSpPr>
          <p:nvPr/>
        </p:nvSpPr>
        <p:spPr bwMode="auto">
          <a:xfrm>
            <a:off x="211138" y="1946275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20500" name="Rectangle 28"/>
          <p:cNvSpPr>
            <a:spLocks noChangeArrowheads="1"/>
          </p:cNvSpPr>
          <p:nvPr/>
        </p:nvSpPr>
        <p:spPr bwMode="auto">
          <a:xfrm>
            <a:off x="211138" y="1503363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20501" name="Line 29"/>
          <p:cNvSpPr>
            <a:spLocks noChangeShapeType="1"/>
          </p:cNvSpPr>
          <p:nvPr/>
        </p:nvSpPr>
        <p:spPr bwMode="auto">
          <a:xfrm>
            <a:off x="1320800" y="2428875"/>
            <a:ext cx="0" cy="1841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Rectangle 30"/>
          <p:cNvSpPr>
            <a:spLocks noChangeArrowheads="1"/>
          </p:cNvSpPr>
          <p:nvPr/>
        </p:nvSpPr>
        <p:spPr bwMode="auto">
          <a:xfrm>
            <a:off x="0" y="5053013"/>
            <a:ext cx="1392238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/>
              <a:t>Page table entries for resident pages: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20503" name="Rectangle 31"/>
          <p:cNvSpPr>
            <a:spLocks noChangeArrowheads="1"/>
          </p:cNvSpPr>
          <p:nvPr/>
        </p:nvSpPr>
        <p:spPr bwMode="auto">
          <a:xfrm>
            <a:off x="2032000" y="14398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</a:t>
            </a:r>
          </a:p>
        </p:txBody>
      </p:sp>
      <p:sp>
        <p:nvSpPr>
          <p:cNvPr id="20504" name="Rectangle 32"/>
          <p:cNvSpPr>
            <a:spLocks noChangeArrowheads="1"/>
          </p:cNvSpPr>
          <p:nvPr/>
        </p:nvSpPr>
        <p:spPr bwMode="auto">
          <a:xfrm>
            <a:off x="2078038" y="4271963"/>
            <a:ext cx="1809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20505" name="Text Box 33"/>
          <p:cNvSpPr txBox="1">
            <a:spLocks noChangeArrowheads="1"/>
          </p:cNvSpPr>
          <p:nvPr/>
        </p:nvSpPr>
        <p:spPr bwMode="auto">
          <a:xfrm>
            <a:off x="2479675" y="3827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20506" name="Text Box 34"/>
          <p:cNvSpPr txBox="1">
            <a:spLocks noChangeArrowheads="1"/>
          </p:cNvSpPr>
          <p:nvPr/>
        </p:nvSpPr>
        <p:spPr bwMode="auto">
          <a:xfrm>
            <a:off x="2462213" y="338296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20507" name="Text Box 35"/>
          <p:cNvSpPr txBox="1">
            <a:spLocks noChangeArrowheads="1"/>
          </p:cNvSpPr>
          <p:nvPr/>
        </p:nvSpPr>
        <p:spPr bwMode="auto">
          <a:xfrm>
            <a:off x="2462213" y="2938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20508" name="Text Box 36"/>
          <p:cNvSpPr txBox="1">
            <a:spLocks noChangeArrowheads="1"/>
          </p:cNvSpPr>
          <p:nvPr/>
        </p:nvSpPr>
        <p:spPr bwMode="auto">
          <a:xfrm>
            <a:off x="2462213" y="24939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20509" name="Text Box 37"/>
          <p:cNvSpPr txBox="1">
            <a:spLocks noChangeArrowheads="1"/>
          </p:cNvSpPr>
          <p:nvPr/>
        </p:nvSpPr>
        <p:spPr bwMode="auto">
          <a:xfrm>
            <a:off x="2462213" y="1871663"/>
            <a:ext cx="471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  <a:r>
              <a:rPr lang="en-US" sz="2400" i="1" baseline="30000"/>
              <a:t>w</a:t>
            </a:r>
            <a:endParaRPr lang="en-US" sz="2400" i="1"/>
          </a:p>
        </p:txBody>
      </p:sp>
      <p:sp>
        <p:nvSpPr>
          <p:cNvPr id="20510" name="Text Box 38"/>
          <p:cNvSpPr txBox="1">
            <a:spLocks noChangeArrowheads="1"/>
          </p:cNvSpPr>
          <p:nvPr/>
        </p:nvSpPr>
        <p:spPr bwMode="auto">
          <a:xfrm>
            <a:off x="2462213" y="14398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2</a:t>
            </a:r>
          </a:p>
        </p:txBody>
      </p:sp>
      <p:sp>
        <p:nvSpPr>
          <p:cNvPr id="20511" name="Text Box 39"/>
          <p:cNvSpPr txBox="1">
            <a:spLocks noChangeArrowheads="1"/>
          </p:cNvSpPr>
          <p:nvPr/>
        </p:nvSpPr>
        <p:spPr bwMode="auto">
          <a:xfrm>
            <a:off x="2508250" y="4271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20512" name="Text Box 40"/>
          <p:cNvSpPr txBox="1">
            <a:spLocks noChangeArrowheads="1"/>
          </p:cNvSpPr>
          <p:nvPr/>
        </p:nvSpPr>
        <p:spPr bwMode="auto">
          <a:xfrm>
            <a:off x="2978150" y="3827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20513" name="Text Box 41"/>
          <p:cNvSpPr txBox="1">
            <a:spLocks noChangeArrowheads="1"/>
          </p:cNvSpPr>
          <p:nvPr/>
        </p:nvSpPr>
        <p:spPr bwMode="auto">
          <a:xfrm>
            <a:off x="2960688" y="338296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20514" name="Text Box 42"/>
          <p:cNvSpPr txBox="1">
            <a:spLocks noChangeArrowheads="1"/>
          </p:cNvSpPr>
          <p:nvPr/>
        </p:nvSpPr>
        <p:spPr bwMode="auto">
          <a:xfrm>
            <a:off x="2960688" y="2938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20515" name="Text Box 43"/>
          <p:cNvSpPr txBox="1">
            <a:spLocks noChangeArrowheads="1"/>
          </p:cNvSpPr>
          <p:nvPr/>
        </p:nvSpPr>
        <p:spPr bwMode="auto">
          <a:xfrm>
            <a:off x="2960688" y="24939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20516" name="Text Box 44"/>
          <p:cNvSpPr txBox="1">
            <a:spLocks noChangeArrowheads="1"/>
          </p:cNvSpPr>
          <p:nvPr/>
        </p:nvSpPr>
        <p:spPr bwMode="auto">
          <a:xfrm>
            <a:off x="2960688" y="18716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20517" name="Text Box 45"/>
          <p:cNvSpPr txBox="1">
            <a:spLocks noChangeArrowheads="1"/>
          </p:cNvSpPr>
          <p:nvPr/>
        </p:nvSpPr>
        <p:spPr bwMode="auto">
          <a:xfrm>
            <a:off x="2960688" y="14398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3</a:t>
            </a:r>
          </a:p>
        </p:txBody>
      </p:sp>
      <p:sp>
        <p:nvSpPr>
          <p:cNvPr id="20518" name="Text Box 46"/>
          <p:cNvSpPr txBox="1">
            <a:spLocks noChangeArrowheads="1"/>
          </p:cNvSpPr>
          <p:nvPr/>
        </p:nvSpPr>
        <p:spPr bwMode="auto">
          <a:xfrm>
            <a:off x="3006725" y="4271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20519" name="Text Box 47"/>
          <p:cNvSpPr txBox="1">
            <a:spLocks noChangeArrowheads="1"/>
          </p:cNvSpPr>
          <p:nvPr/>
        </p:nvSpPr>
        <p:spPr bwMode="auto">
          <a:xfrm>
            <a:off x="3476625" y="3827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20520" name="Text Box 48"/>
          <p:cNvSpPr txBox="1">
            <a:spLocks noChangeArrowheads="1"/>
          </p:cNvSpPr>
          <p:nvPr/>
        </p:nvSpPr>
        <p:spPr bwMode="auto">
          <a:xfrm>
            <a:off x="3459163" y="338296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20521" name="Text Box 49"/>
          <p:cNvSpPr txBox="1">
            <a:spLocks noChangeArrowheads="1"/>
          </p:cNvSpPr>
          <p:nvPr/>
        </p:nvSpPr>
        <p:spPr bwMode="auto">
          <a:xfrm>
            <a:off x="3459163" y="2938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20522" name="Text Box 50"/>
          <p:cNvSpPr txBox="1">
            <a:spLocks noChangeArrowheads="1"/>
          </p:cNvSpPr>
          <p:nvPr/>
        </p:nvSpPr>
        <p:spPr bwMode="auto">
          <a:xfrm>
            <a:off x="3459163" y="24939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20523" name="Text Box 51"/>
          <p:cNvSpPr txBox="1">
            <a:spLocks noChangeArrowheads="1"/>
          </p:cNvSpPr>
          <p:nvPr/>
        </p:nvSpPr>
        <p:spPr bwMode="auto">
          <a:xfrm>
            <a:off x="3459163" y="1871663"/>
            <a:ext cx="5095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  <a:r>
              <a:rPr lang="en-US" sz="2400" i="1" baseline="30000"/>
              <a:t>w</a:t>
            </a:r>
            <a:endParaRPr lang="en-US" sz="2400" i="1"/>
          </a:p>
        </p:txBody>
      </p:sp>
      <p:sp>
        <p:nvSpPr>
          <p:cNvPr id="20524" name="Text Box 52"/>
          <p:cNvSpPr txBox="1">
            <a:spLocks noChangeArrowheads="1"/>
          </p:cNvSpPr>
          <p:nvPr/>
        </p:nvSpPr>
        <p:spPr bwMode="auto">
          <a:xfrm>
            <a:off x="3459163" y="14398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4</a:t>
            </a:r>
          </a:p>
        </p:txBody>
      </p:sp>
      <p:sp>
        <p:nvSpPr>
          <p:cNvPr id="20525" name="Text Box 53"/>
          <p:cNvSpPr txBox="1">
            <a:spLocks noChangeArrowheads="1"/>
          </p:cNvSpPr>
          <p:nvPr/>
        </p:nvSpPr>
        <p:spPr bwMode="auto">
          <a:xfrm>
            <a:off x="3505200" y="4271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>
              <a:solidFill>
                <a:schemeClr val="hlink"/>
              </a:solidFill>
            </a:endParaRPr>
          </a:p>
        </p:txBody>
      </p:sp>
      <p:grpSp>
        <p:nvGrpSpPr>
          <p:cNvPr id="20526" name="Group 54"/>
          <p:cNvGrpSpPr>
            <a:grpSpLocks/>
          </p:cNvGrpSpPr>
          <p:nvPr/>
        </p:nvGrpSpPr>
        <p:grpSpPr bwMode="auto">
          <a:xfrm>
            <a:off x="4986338" y="1439863"/>
            <a:ext cx="354012" cy="3289300"/>
            <a:chOff x="3086" y="971"/>
            <a:chExt cx="223" cy="2072"/>
          </a:xfrm>
        </p:grpSpPr>
        <p:sp>
          <p:nvSpPr>
            <p:cNvPr id="20628" name="Text Box 55"/>
            <p:cNvSpPr txBox="1">
              <a:spLocks noChangeArrowheads="1"/>
            </p:cNvSpPr>
            <p:nvPr/>
          </p:nvSpPr>
          <p:spPr bwMode="auto">
            <a:xfrm>
              <a:off x="3097" y="24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20629" name="Text Box 56"/>
            <p:cNvSpPr txBox="1">
              <a:spLocks noChangeArrowheads="1"/>
            </p:cNvSpPr>
            <p:nvPr/>
          </p:nvSpPr>
          <p:spPr bwMode="auto">
            <a:xfrm>
              <a:off x="3086" y="219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20630" name="Text Box 57"/>
            <p:cNvSpPr txBox="1">
              <a:spLocks noChangeArrowheads="1"/>
            </p:cNvSpPr>
            <p:nvPr/>
          </p:nvSpPr>
          <p:spPr bwMode="auto">
            <a:xfrm>
              <a:off x="3086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20631" name="Text Box 58"/>
            <p:cNvSpPr txBox="1">
              <a:spLocks noChangeArrowheads="1"/>
            </p:cNvSpPr>
            <p:nvPr/>
          </p:nvSpPr>
          <p:spPr bwMode="auto">
            <a:xfrm>
              <a:off x="3086" y="163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</a:p>
          </p:txBody>
        </p:sp>
        <p:sp>
          <p:nvSpPr>
            <p:cNvPr id="20632" name="Text Box 59"/>
            <p:cNvSpPr txBox="1">
              <a:spLocks noChangeArrowheads="1"/>
            </p:cNvSpPr>
            <p:nvPr/>
          </p:nvSpPr>
          <p:spPr bwMode="auto">
            <a:xfrm>
              <a:off x="3086" y="124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20633" name="Text Box 60"/>
            <p:cNvSpPr txBox="1">
              <a:spLocks noChangeArrowheads="1"/>
            </p:cNvSpPr>
            <p:nvPr/>
          </p:nvSpPr>
          <p:spPr bwMode="auto">
            <a:xfrm>
              <a:off x="3086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6</a:t>
              </a:r>
            </a:p>
          </p:txBody>
        </p:sp>
        <p:sp>
          <p:nvSpPr>
            <p:cNvPr id="20634" name="Text Box 61"/>
            <p:cNvSpPr txBox="1">
              <a:spLocks noChangeArrowheads="1"/>
            </p:cNvSpPr>
            <p:nvPr/>
          </p:nvSpPr>
          <p:spPr bwMode="auto">
            <a:xfrm>
              <a:off x="3115" y="2755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endParaRPr lang="en-US" sz="2400" i="1">
                <a:solidFill>
                  <a:schemeClr val="hlink"/>
                </a:solidFill>
              </a:endParaRPr>
            </a:p>
          </p:txBody>
        </p:sp>
      </p:grpSp>
      <p:grpSp>
        <p:nvGrpSpPr>
          <p:cNvPr id="20527" name="Group 62"/>
          <p:cNvGrpSpPr>
            <a:grpSpLocks/>
          </p:cNvGrpSpPr>
          <p:nvPr/>
        </p:nvGrpSpPr>
        <p:grpSpPr bwMode="auto">
          <a:xfrm>
            <a:off x="5826125" y="1439863"/>
            <a:ext cx="471488" cy="3289300"/>
            <a:chOff x="3520" y="971"/>
            <a:chExt cx="297" cy="2072"/>
          </a:xfrm>
        </p:grpSpPr>
        <p:sp>
          <p:nvSpPr>
            <p:cNvPr id="20621" name="Text Box 63"/>
            <p:cNvSpPr txBox="1">
              <a:spLocks noChangeArrowheads="1"/>
            </p:cNvSpPr>
            <p:nvPr/>
          </p:nvSpPr>
          <p:spPr bwMode="auto">
            <a:xfrm>
              <a:off x="3531" y="24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20622" name="Text Box 64"/>
            <p:cNvSpPr txBox="1">
              <a:spLocks noChangeArrowheads="1"/>
            </p:cNvSpPr>
            <p:nvPr/>
          </p:nvSpPr>
          <p:spPr bwMode="auto">
            <a:xfrm>
              <a:off x="3520" y="219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  <p:sp>
          <p:nvSpPr>
            <p:cNvPr id="20623" name="Text Box 65"/>
            <p:cNvSpPr txBox="1">
              <a:spLocks noChangeArrowheads="1"/>
            </p:cNvSpPr>
            <p:nvPr/>
          </p:nvSpPr>
          <p:spPr bwMode="auto">
            <a:xfrm>
              <a:off x="3520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20624" name="Text Box 66"/>
            <p:cNvSpPr txBox="1">
              <a:spLocks noChangeArrowheads="1"/>
            </p:cNvSpPr>
            <p:nvPr/>
          </p:nvSpPr>
          <p:spPr bwMode="auto">
            <a:xfrm>
              <a:off x="3520" y="163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</a:p>
          </p:txBody>
        </p:sp>
        <p:sp>
          <p:nvSpPr>
            <p:cNvPr id="20625" name="Text Box 67"/>
            <p:cNvSpPr txBox="1">
              <a:spLocks noChangeArrowheads="1"/>
            </p:cNvSpPr>
            <p:nvPr/>
          </p:nvSpPr>
          <p:spPr bwMode="auto">
            <a:xfrm>
              <a:off x="3520" y="1243"/>
              <a:ext cx="29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  <a:r>
                <a:rPr lang="en-US" sz="2400" i="1" baseline="30000"/>
                <a:t>w</a:t>
              </a:r>
              <a:endParaRPr lang="en-US" sz="2400" i="1"/>
            </a:p>
          </p:txBody>
        </p:sp>
        <p:sp>
          <p:nvSpPr>
            <p:cNvPr id="20626" name="Text Box 68"/>
            <p:cNvSpPr txBox="1">
              <a:spLocks noChangeArrowheads="1"/>
            </p:cNvSpPr>
            <p:nvPr/>
          </p:nvSpPr>
          <p:spPr bwMode="auto">
            <a:xfrm>
              <a:off x="3520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7</a:t>
              </a:r>
            </a:p>
          </p:txBody>
        </p:sp>
        <p:sp>
          <p:nvSpPr>
            <p:cNvPr id="20627" name="Text Box 69"/>
            <p:cNvSpPr txBox="1">
              <a:spLocks noChangeArrowheads="1"/>
            </p:cNvSpPr>
            <p:nvPr/>
          </p:nvSpPr>
          <p:spPr bwMode="auto">
            <a:xfrm>
              <a:off x="3549" y="2755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endParaRPr lang="en-US" sz="2400" i="1">
                <a:solidFill>
                  <a:schemeClr val="hlink"/>
                </a:solidFill>
              </a:endParaRPr>
            </a:p>
          </p:txBody>
        </p:sp>
      </p:grpSp>
      <p:grpSp>
        <p:nvGrpSpPr>
          <p:cNvPr id="20528" name="Group 70"/>
          <p:cNvGrpSpPr>
            <a:grpSpLocks/>
          </p:cNvGrpSpPr>
          <p:nvPr/>
        </p:nvGrpSpPr>
        <p:grpSpPr bwMode="auto">
          <a:xfrm>
            <a:off x="6665913" y="1439863"/>
            <a:ext cx="354012" cy="3289300"/>
            <a:chOff x="3954" y="971"/>
            <a:chExt cx="223" cy="2072"/>
          </a:xfrm>
        </p:grpSpPr>
        <p:sp>
          <p:nvSpPr>
            <p:cNvPr id="20614" name="Text Box 71"/>
            <p:cNvSpPr txBox="1">
              <a:spLocks noChangeArrowheads="1"/>
            </p:cNvSpPr>
            <p:nvPr/>
          </p:nvSpPr>
          <p:spPr bwMode="auto">
            <a:xfrm>
              <a:off x="3965" y="24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20615" name="Text Box 72"/>
            <p:cNvSpPr txBox="1">
              <a:spLocks noChangeArrowheads="1"/>
            </p:cNvSpPr>
            <p:nvPr/>
          </p:nvSpPr>
          <p:spPr bwMode="auto">
            <a:xfrm>
              <a:off x="3954" y="219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20616" name="Text Box 73"/>
            <p:cNvSpPr txBox="1">
              <a:spLocks noChangeArrowheads="1"/>
            </p:cNvSpPr>
            <p:nvPr/>
          </p:nvSpPr>
          <p:spPr bwMode="auto">
            <a:xfrm>
              <a:off x="3954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20617" name="Text Box 74"/>
            <p:cNvSpPr txBox="1">
              <a:spLocks noChangeArrowheads="1"/>
            </p:cNvSpPr>
            <p:nvPr/>
          </p:nvSpPr>
          <p:spPr bwMode="auto">
            <a:xfrm>
              <a:off x="3954" y="163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</a:p>
          </p:txBody>
        </p:sp>
        <p:sp>
          <p:nvSpPr>
            <p:cNvPr id="20618" name="Text Box 75"/>
            <p:cNvSpPr txBox="1">
              <a:spLocks noChangeArrowheads="1"/>
            </p:cNvSpPr>
            <p:nvPr/>
          </p:nvSpPr>
          <p:spPr bwMode="auto">
            <a:xfrm>
              <a:off x="3954" y="124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20619" name="Text Box 76"/>
            <p:cNvSpPr txBox="1">
              <a:spLocks noChangeArrowheads="1"/>
            </p:cNvSpPr>
            <p:nvPr/>
          </p:nvSpPr>
          <p:spPr bwMode="auto">
            <a:xfrm>
              <a:off x="3954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8</a:t>
              </a:r>
            </a:p>
          </p:txBody>
        </p:sp>
        <p:sp>
          <p:nvSpPr>
            <p:cNvPr id="20620" name="Text Box 77"/>
            <p:cNvSpPr txBox="1">
              <a:spLocks noChangeArrowheads="1"/>
            </p:cNvSpPr>
            <p:nvPr/>
          </p:nvSpPr>
          <p:spPr bwMode="auto">
            <a:xfrm>
              <a:off x="3983" y="2755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endParaRPr lang="en-US" sz="2400" i="1">
                <a:solidFill>
                  <a:schemeClr val="hlink"/>
                </a:solidFill>
              </a:endParaRPr>
            </a:p>
          </p:txBody>
        </p:sp>
      </p:grpSp>
      <p:sp>
        <p:nvSpPr>
          <p:cNvPr id="141390" name="Rectangle 78"/>
          <p:cNvSpPr>
            <a:spLocks noChangeArrowheads="1"/>
          </p:cNvSpPr>
          <p:nvPr/>
        </p:nvSpPr>
        <p:spPr bwMode="auto">
          <a:xfrm>
            <a:off x="40513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391" name="Rectangle 79"/>
          <p:cNvSpPr>
            <a:spLocks noChangeArrowheads="1"/>
          </p:cNvSpPr>
          <p:nvPr/>
        </p:nvSpPr>
        <p:spPr bwMode="auto">
          <a:xfrm>
            <a:off x="40513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392" name="Rectangle 80"/>
          <p:cNvSpPr>
            <a:spLocks noChangeArrowheads="1"/>
          </p:cNvSpPr>
          <p:nvPr/>
        </p:nvSpPr>
        <p:spPr bwMode="auto">
          <a:xfrm>
            <a:off x="40513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393" name="Rectangle 81"/>
          <p:cNvSpPr>
            <a:spLocks noChangeArrowheads="1"/>
          </p:cNvSpPr>
          <p:nvPr/>
        </p:nvSpPr>
        <p:spPr bwMode="auto">
          <a:xfrm>
            <a:off x="40513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394" name="Rectangle 82"/>
          <p:cNvSpPr>
            <a:spLocks noChangeArrowheads="1"/>
          </p:cNvSpPr>
          <p:nvPr/>
        </p:nvSpPr>
        <p:spPr bwMode="auto">
          <a:xfrm>
            <a:off x="43815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  <a:r>
              <a:rPr lang="en-US" sz="2400" i="1" baseline="30000">
                <a:latin typeface="Times"/>
                <a:ea typeface="+mn-ea"/>
              </a:rPr>
              <a:t>*</a:t>
            </a:r>
          </a:p>
        </p:txBody>
      </p:sp>
      <p:sp>
        <p:nvSpPr>
          <p:cNvPr id="141395" name="Rectangle 83"/>
          <p:cNvSpPr>
            <a:spLocks noChangeArrowheads="1"/>
          </p:cNvSpPr>
          <p:nvPr/>
        </p:nvSpPr>
        <p:spPr bwMode="auto">
          <a:xfrm>
            <a:off x="43815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  <a:r>
              <a:rPr lang="en-US" sz="2400" i="1" baseline="30000">
                <a:latin typeface="Times"/>
                <a:ea typeface="+mn-ea"/>
              </a:rPr>
              <a:t>*</a:t>
            </a:r>
          </a:p>
        </p:txBody>
      </p:sp>
      <p:sp>
        <p:nvSpPr>
          <p:cNvPr id="141396" name="Rectangle 84"/>
          <p:cNvSpPr>
            <a:spLocks noChangeArrowheads="1"/>
          </p:cNvSpPr>
          <p:nvPr/>
        </p:nvSpPr>
        <p:spPr bwMode="auto">
          <a:xfrm>
            <a:off x="43815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41397" name="Rectangle 85"/>
          <p:cNvSpPr>
            <a:spLocks noChangeArrowheads="1"/>
          </p:cNvSpPr>
          <p:nvPr/>
        </p:nvSpPr>
        <p:spPr bwMode="auto">
          <a:xfrm>
            <a:off x="43815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41398" name="Rectangle 86"/>
          <p:cNvSpPr>
            <a:spLocks noChangeArrowheads="1"/>
          </p:cNvSpPr>
          <p:nvPr/>
        </p:nvSpPr>
        <p:spPr bwMode="auto">
          <a:xfrm>
            <a:off x="48895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399" name="Rectangle 87"/>
          <p:cNvSpPr>
            <a:spLocks noChangeArrowheads="1"/>
          </p:cNvSpPr>
          <p:nvPr/>
        </p:nvSpPr>
        <p:spPr bwMode="auto">
          <a:xfrm>
            <a:off x="48895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400" name="Rectangle 88"/>
          <p:cNvSpPr>
            <a:spLocks noChangeArrowheads="1"/>
          </p:cNvSpPr>
          <p:nvPr/>
        </p:nvSpPr>
        <p:spPr bwMode="auto">
          <a:xfrm>
            <a:off x="48895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401" name="Rectangle 89"/>
          <p:cNvSpPr>
            <a:spLocks noChangeArrowheads="1"/>
          </p:cNvSpPr>
          <p:nvPr/>
        </p:nvSpPr>
        <p:spPr bwMode="auto">
          <a:xfrm>
            <a:off x="48895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402" name="Rectangle 90"/>
          <p:cNvSpPr>
            <a:spLocks noChangeArrowheads="1"/>
          </p:cNvSpPr>
          <p:nvPr/>
        </p:nvSpPr>
        <p:spPr bwMode="auto">
          <a:xfrm>
            <a:off x="52197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</a:p>
        </p:txBody>
      </p:sp>
      <p:sp>
        <p:nvSpPr>
          <p:cNvPr id="141403" name="Rectangle 91"/>
          <p:cNvSpPr>
            <a:spLocks noChangeArrowheads="1"/>
          </p:cNvSpPr>
          <p:nvPr/>
        </p:nvSpPr>
        <p:spPr bwMode="auto">
          <a:xfrm>
            <a:off x="52197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41404" name="Rectangle 92"/>
          <p:cNvSpPr>
            <a:spLocks noChangeArrowheads="1"/>
          </p:cNvSpPr>
          <p:nvPr/>
        </p:nvSpPr>
        <p:spPr bwMode="auto">
          <a:xfrm>
            <a:off x="52197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41405" name="Rectangle 93"/>
          <p:cNvSpPr>
            <a:spLocks noChangeArrowheads="1"/>
          </p:cNvSpPr>
          <p:nvPr/>
        </p:nvSpPr>
        <p:spPr bwMode="auto">
          <a:xfrm>
            <a:off x="52197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41406" name="Rectangle 94"/>
          <p:cNvSpPr>
            <a:spLocks noChangeArrowheads="1"/>
          </p:cNvSpPr>
          <p:nvPr/>
        </p:nvSpPr>
        <p:spPr bwMode="auto">
          <a:xfrm>
            <a:off x="57277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11</a:t>
            </a:r>
          </a:p>
        </p:txBody>
      </p:sp>
      <p:sp>
        <p:nvSpPr>
          <p:cNvPr id="141407" name="Rectangle 95"/>
          <p:cNvSpPr>
            <a:spLocks noChangeArrowheads="1"/>
          </p:cNvSpPr>
          <p:nvPr/>
        </p:nvSpPr>
        <p:spPr bwMode="auto">
          <a:xfrm>
            <a:off x="57277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408" name="Rectangle 96"/>
          <p:cNvSpPr>
            <a:spLocks noChangeArrowheads="1"/>
          </p:cNvSpPr>
          <p:nvPr/>
        </p:nvSpPr>
        <p:spPr bwMode="auto">
          <a:xfrm>
            <a:off x="57277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409" name="Rectangle 97"/>
          <p:cNvSpPr>
            <a:spLocks noChangeArrowheads="1"/>
          </p:cNvSpPr>
          <p:nvPr/>
        </p:nvSpPr>
        <p:spPr bwMode="auto">
          <a:xfrm>
            <a:off x="57277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410" name="Rectangle 98"/>
          <p:cNvSpPr>
            <a:spLocks noChangeArrowheads="1"/>
          </p:cNvSpPr>
          <p:nvPr/>
        </p:nvSpPr>
        <p:spPr bwMode="auto">
          <a:xfrm>
            <a:off x="60579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</a:p>
        </p:txBody>
      </p:sp>
      <p:sp>
        <p:nvSpPr>
          <p:cNvPr id="141411" name="Rectangle 99"/>
          <p:cNvSpPr>
            <a:spLocks noChangeArrowheads="1"/>
          </p:cNvSpPr>
          <p:nvPr/>
        </p:nvSpPr>
        <p:spPr bwMode="auto">
          <a:xfrm>
            <a:off x="60579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41412" name="Rectangle 100"/>
          <p:cNvSpPr>
            <a:spLocks noChangeArrowheads="1"/>
          </p:cNvSpPr>
          <p:nvPr/>
        </p:nvSpPr>
        <p:spPr bwMode="auto">
          <a:xfrm>
            <a:off x="60579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41413" name="Rectangle 101"/>
          <p:cNvSpPr>
            <a:spLocks noChangeArrowheads="1"/>
          </p:cNvSpPr>
          <p:nvPr/>
        </p:nvSpPr>
        <p:spPr bwMode="auto">
          <a:xfrm>
            <a:off x="60579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41414" name="Rectangle 102"/>
          <p:cNvSpPr>
            <a:spLocks noChangeArrowheads="1"/>
          </p:cNvSpPr>
          <p:nvPr/>
        </p:nvSpPr>
        <p:spPr bwMode="auto">
          <a:xfrm>
            <a:off x="7404100" y="5080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11</a:t>
            </a:r>
          </a:p>
        </p:txBody>
      </p:sp>
      <p:sp>
        <p:nvSpPr>
          <p:cNvPr id="141415" name="Rectangle 103"/>
          <p:cNvSpPr>
            <a:spLocks noChangeArrowheads="1"/>
          </p:cNvSpPr>
          <p:nvPr/>
        </p:nvSpPr>
        <p:spPr bwMode="auto">
          <a:xfrm>
            <a:off x="74041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416" name="Rectangle 104"/>
          <p:cNvSpPr>
            <a:spLocks noChangeArrowheads="1"/>
          </p:cNvSpPr>
          <p:nvPr/>
        </p:nvSpPr>
        <p:spPr bwMode="auto">
          <a:xfrm>
            <a:off x="74041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417" name="Rectangle 105"/>
          <p:cNvSpPr>
            <a:spLocks noChangeArrowheads="1"/>
          </p:cNvSpPr>
          <p:nvPr/>
        </p:nvSpPr>
        <p:spPr bwMode="auto">
          <a:xfrm>
            <a:off x="74041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418" name="Rectangle 106"/>
          <p:cNvSpPr>
            <a:spLocks noChangeArrowheads="1"/>
          </p:cNvSpPr>
          <p:nvPr/>
        </p:nvSpPr>
        <p:spPr bwMode="auto">
          <a:xfrm>
            <a:off x="7734300" y="5080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</a:p>
        </p:txBody>
      </p:sp>
      <p:sp>
        <p:nvSpPr>
          <p:cNvPr id="141419" name="Rectangle 107"/>
          <p:cNvSpPr>
            <a:spLocks noChangeArrowheads="1"/>
          </p:cNvSpPr>
          <p:nvPr/>
        </p:nvSpPr>
        <p:spPr bwMode="auto">
          <a:xfrm>
            <a:off x="77343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41420" name="Rectangle 108"/>
          <p:cNvSpPr>
            <a:spLocks noChangeArrowheads="1"/>
          </p:cNvSpPr>
          <p:nvPr/>
        </p:nvSpPr>
        <p:spPr bwMode="auto">
          <a:xfrm>
            <a:off x="77343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41421" name="Rectangle 109"/>
          <p:cNvSpPr>
            <a:spLocks noChangeArrowheads="1"/>
          </p:cNvSpPr>
          <p:nvPr/>
        </p:nvSpPr>
        <p:spPr bwMode="auto">
          <a:xfrm>
            <a:off x="77343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c</a:t>
            </a:r>
          </a:p>
        </p:txBody>
      </p:sp>
      <p:sp>
        <p:nvSpPr>
          <p:cNvPr id="141422" name="Rectangle 110"/>
          <p:cNvSpPr>
            <a:spLocks noChangeArrowheads="1"/>
          </p:cNvSpPr>
          <p:nvPr/>
        </p:nvSpPr>
        <p:spPr bwMode="auto">
          <a:xfrm>
            <a:off x="82423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423" name="Rectangle 111"/>
          <p:cNvSpPr>
            <a:spLocks noChangeArrowheads="1"/>
          </p:cNvSpPr>
          <p:nvPr/>
        </p:nvSpPr>
        <p:spPr bwMode="auto">
          <a:xfrm>
            <a:off x="82423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424" name="Rectangle 112"/>
          <p:cNvSpPr>
            <a:spLocks noChangeArrowheads="1"/>
          </p:cNvSpPr>
          <p:nvPr/>
        </p:nvSpPr>
        <p:spPr bwMode="auto">
          <a:xfrm>
            <a:off x="8242300" y="5842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425" name="Rectangle 113"/>
          <p:cNvSpPr>
            <a:spLocks noChangeArrowheads="1"/>
          </p:cNvSpPr>
          <p:nvPr/>
        </p:nvSpPr>
        <p:spPr bwMode="auto">
          <a:xfrm>
            <a:off x="82423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426" name="Rectangle 114"/>
          <p:cNvSpPr>
            <a:spLocks noChangeArrowheads="1"/>
          </p:cNvSpPr>
          <p:nvPr/>
        </p:nvSpPr>
        <p:spPr bwMode="auto">
          <a:xfrm>
            <a:off x="85725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  <a:r>
              <a:rPr lang="en-US" sz="2400" i="1" baseline="30000">
                <a:latin typeface="Times"/>
                <a:ea typeface="+mn-ea"/>
              </a:rPr>
              <a:t>*</a:t>
            </a:r>
            <a:endParaRPr lang="en-US" sz="2400" i="1">
              <a:latin typeface="Times"/>
              <a:ea typeface="+mn-ea"/>
            </a:endParaRPr>
          </a:p>
        </p:txBody>
      </p:sp>
      <p:sp>
        <p:nvSpPr>
          <p:cNvPr id="141427" name="Rectangle 115"/>
          <p:cNvSpPr>
            <a:spLocks noChangeArrowheads="1"/>
          </p:cNvSpPr>
          <p:nvPr/>
        </p:nvSpPr>
        <p:spPr bwMode="auto">
          <a:xfrm>
            <a:off x="85725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41428" name="Rectangle 116"/>
          <p:cNvSpPr>
            <a:spLocks noChangeArrowheads="1"/>
          </p:cNvSpPr>
          <p:nvPr/>
        </p:nvSpPr>
        <p:spPr bwMode="auto">
          <a:xfrm>
            <a:off x="8572500" y="5842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41429" name="Rectangle 117"/>
          <p:cNvSpPr>
            <a:spLocks noChangeArrowheads="1"/>
          </p:cNvSpPr>
          <p:nvPr/>
        </p:nvSpPr>
        <p:spPr bwMode="auto">
          <a:xfrm>
            <a:off x="85725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c</a:t>
            </a:r>
          </a:p>
        </p:txBody>
      </p:sp>
      <p:grpSp>
        <p:nvGrpSpPr>
          <p:cNvPr id="20569" name="Group 118"/>
          <p:cNvGrpSpPr>
            <a:grpSpLocks/>
          </p:cNvGrpSpPr>
          <p:nvPr/>
        </p:nvGrpSpPr>
        <p:grpSpPr bwMode="auto">
          <a:xfrm>
            <a:off x="1397000" y="5080000"/>
            <a:ext cx="660400" cy="1524000"/>
            <a:chOff x="1480" y="3200"/>
            <a:chExt cx="416" cy="960"/>
          </a:xfrm>
        </p:grpSpPr>
        <p:sp>
          <p:nvSpPr>
            <p:cNvPr id="141431" name="Rectangle 119"/>
            <p:cNvSpPr>
              <a:spLocks noChangeArrowheads="1"/>
            </p:cNvSpPr>
            <p:nvPr/>
          </p:nvSpPr>
          <p:spPr bwMode="auto">
            <a:xfrm>
              <a:off x="1480" y="3200"/>
              <a:ext cx="208" cy="240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solidFill>
                    <a:schemeClr val="folHlink"/>
                  </a:solidFill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41432" name="Rectangle 120"/>
            <p:cNvSpPr>
              <a:spLocks noChangeArrowheads="1"/>
            </p:cNvSpPr>
            <p:nvPr/>
          </p:nvSpPr>
          <p:spPr bwMode="auto">
            <a:xfrm>
              <a:off x="1480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solidFill>
                    <a:schemeClr val="folHlink"/>
                  </a:solidFill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41433" name="Rectangle 121"/>
            <p:cNvSpPr>
              <a:spLocks noChangeArrowheads="1"/>
            </p:cNvSpPr>
            <p:nvPr/>
          </p:nvSpPr>
          <p:spPr bwMode="auto">
            <a:xfrm>
              <a:off x="1480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solidFill>
                    <a:schemeClr val="folHlink"/>
                  </a:solidFill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41434" name="Rectangle 122"/>
            <p:cNvSpPr>
              <a:spLocks noChangeArrowheads="1"/>
            </p:cNvSpPr>
            <p:nvPr/>
          </p:nvSpPr>
          <p:spPr bwMode="auto">
            <a:xfrm>
              <a:off x="1480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solidFill>
                    <a:schemeClr val="folHlink"/>
                  </a:solidFill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41435" name="Rectangle 123"/>
            <p:cNvSpPr>
              <a:spLocks noChangeArrowheads="1"/>
            </p:cNvSpPr>
            <p:nvPr/>
          </p:nvSpPr>
          <p:spPr bwMode="auto">
            <a:xfrm>
              <a:off x="1688" y="3200"/>
              <a:ext cx="208" cy="240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a</a:t>
              </a:r>
            </a:p>
          </p:txBody>
        </p:sp>
        <p:sp>
          <p:nvSpPr>
            <p:cNvPr id="141436" name="Rectangle 124"/>
            <p:cNvSpPr>
              <a:spLocks noChangeArrowheads="1"/>
            </p:cNvSpPr>
            <p:nvPr/>
          </p:nvSpPr>
          <p:spPr bwMode="auto">
            <a:xfrm>
              <a:off x="1688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b</a:t>
              </a:r>
            </a:p>
          </p:txBody>
        </p:sp>
        <p:sp>
          <p:nvSpPr>
            <p:cNvPr id="141437" name="Rectangle 125"/>
            <p:cNvSpPr>
              <a:spLocks noChangeArrowheads="1"/>
            </p:cNvSpPr>
            <p:nvPr/>
          </p:nvSpPr>
          <p:spPr bwMode="auto">
            <a:xfrm>
              <a:off x="1688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c</a:t>
              </a:r>
            </a:p>
          </p:txBody>
        </p:sp>
        <p:sp>
          <p:nvSpPr>
            <p:cNvPr id="141438" name="Rectangle 126"/>
            <p:cNvSpPr>
              <a:spLocks noChangeArrowheads="1"/>
            </p:cNvSpPr>
            <p:nvPr/>
          </p:nvSpPr>
          <p:spPr bwMode="auto">
            <a:xfrm>
              <a:off x="1688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d</a:t>
              </a:r>
            </a:p>
          </p:txBody>
        </p:sp>
      </p:grpSp>
      <p:grpSp>
        <p:nvGrpSpPr>
          <p:cNvPr id="20570" name="Group 127"/>
          <p:cNvGrpSpPr>
            <a:grpSpLocks/>
          </p:cNvGrpSpPr>
          <p:nvPr/>
        </p:nvGrpSpPr>
        <p:grpSpPr bwMode="auto">
          <a:xfrm>
            <a:off x="3251200" y="5080000"/>
            <a:ext cx="660400" cy="1524000"/>
            <a:chOff x="1480" y="3200"/>
            <a:chExt cx="416" cy="960"/>
          </a:xfrm>
        </p:grpSpPr>
        <p:sp>
          <p:nvSpPr>
            <p:cNvPr id="141440" name="Rectangle 128"/>
            <p:cNvSpPr>
              <a:spLocks noChangeArrowheads="1"/>
            </p:cNvSpPr>
            <p:nvPr/>
          </p:nvSpPr>
          <p:spPr bwMode="auto">
            <a:xfrm>
              <a:off x="1480" y="3200"/>
              <a:ext cx="208" cy="240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11</a:t>
              </a:r>
            </a:p>
          </p:txBody>
        </p:sp>
        <p:sp>
          <p:nvSpPr>
            <p:cNvPr id="141441" name="Rectangle 129"/>
            <p:cNvSpPr>
              <a:spLocks noChangeArrowheads="1"/>
            </p:cNvSpPr>
            <p:nvPr/>
          </p:nvSpPr>
          <p:spPr bwMode="auto">
            <a:xfrm>
              <a:off x="1480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11</a:t>
              </a:r>
            </a:p>
          </p:txBody>
        </p:sp>
        <p:sp>
          <p:nvSpPr>
            <p:cNvPr id="141442" name="Rectangle 130"/>
            <p:cNvSpPr>
              <a:spLocks noChangeArrowheads="1"/>
            </p:cNvSpPr>
            <p:nvPr/>
          </p:nvSpPr>
          <p:spPr bwMode="auto">
            <a:xfrm>
              <a:off x="1480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41443" name="Rectangle 131"/>
            <p:cNvSpPr>
              <a:spLocks noChangeArrowheads="1"/>
            </p:cNvSpPr>
            <p:nvPr/>
          </p:nvSpPr>
          <p:spPr bwMode="auto">
            <a:xfrm>
              <a:off x="1480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41444" name="Rectangle 132"/>
            <p:cNvSpPr>
              <a:spLocks noChangeArrowheads="1"/>
            </p:cNvSpPr>
            <p:nvPr/>
          </p:nvSpPr>
          <p:spPr bwMode="auto">
            <a:xfrm>
              <a:off x="1688" y="3200"/>
              <a:ext cx="208" cy="240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latin typeface="Times"/>
                  <a:ea typeface="+mn-ea"/>
                </a:rPr>
                <a:t>a</a:t>
              </a:r>
            </a:p>
          </p:txBody>
        </p:sp>
        <p:sp>
          <p:nvSpPr>
            <p:cNvPr id="141445" name="Rectangle 133"/>
            <p:cNvSpPr>
              <a:spLocks noChangeArrowheads="1"/>
            </p:cNvSpPr>
            <p:nvPr/>
          </p:nvSpPr>
          <p:spPr bwMode="auto">
            <a:xfrm>
              <a:off x="1688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latin typeface="Times"/>
                  <a:ea typeface="+mn-ea"/>
                </a:rPr>
                <a:t>b</a:t>
              </a:r>
            </a:p>
          </p:txBody>
        </p:sp>
        <p:sp>
          <p:nvSpPr>
            <p:cNvPr id="141446" name="Rectangle 134"/>
            <p:cNvSpPr>
              <a:spLocks noChangeArrowheads="1"/>
            </p:cNvSpPr>
            <p:nvPr/>
          </p:nvSpPr>
          <p:spPr bwMode="auto">
            <a:xfrm>
              <a:off x="1688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latin typeface="Times"/>
                  <a:ea typeface="+mn-ea"/>
                </a:rPr>
                <a:t>c</a:t>
              </a:r>
            </a:p>
          </p:txBody>
        </p:sp>
        <p:sp>
          <p:nvSpPr>
            <p:cNvPr id="141447" name="Rectangle 135"/>
            <p:cNvSpPr>
              <a:spLocks noChangeArrowheads="1"/>
            </p:cNvSpPr>
            <p:nvPr/>
          </p:nvSpPr>
          <p:spPr bwMode="auto">
            <a:xfrm>
              <a:off x="1688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latin typeface="Times"/>
                  <a:ea typeface="+mn-ea"/>
                </a:rPr>
                <a:t>d</a:t>
              </a:r>
            </a:p>
          </p:txBody>
        </p:sp>
      </p:grpSp>
      <p:grpSp>
        <p:nvGrpSpPr>
          <p:cNvPr id="20571" name="Group 139"/>
          <p:cNvGrpSpPr>
            <a:grpSpLocks/>
          </p:cNvGrpSpPr>
          <p:nvPr/>
        </p:nvGrpSpPr>
        <p:grpSpPr bwMode="auto">
          <a:xfrm>
            <a:off x="4148138" y="1439863"/>
            <a:ext cx="354012" cy="3289300"/>
            <a:chOff x="2653" y="971"/>
            <a:chExt cx="223" cy="2072"/>
          </a:xfrm>
        </p:grpSpPr>
        <p:sp>
          <p:nvSpPr>
            <p:cNvPr id="20591" name="Text Box 140"/>
            <p:cNvSpPr txBox="1">
              <a:spLocks noChangeArrowheads="1"/>
            </p:cNvSpPr>
            <p:nvPr/>
          </p:nvSpPr>
          <p:spPr bwMode="auto">
            <a:xfrm>
              <a:off x="2664" y="24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20592" name="Text Box 141"/>
            <p:cNvSpPr txBox="1">
              <a:spLocks noChangeArrowheads="1"/>
            </p:cNvSpPr>
            <p:nvPr/>
          </p:nvSpPr>
          <p:spPr bwMode="auto">
            <a:xfrm>
              <a:off x="2653" y="219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b="1" i="1">
                  <a:solidFill>
                    <a:schemeClr val="hlink"/>
                  </a:solidFill>
                </a:rPr>
                <a:t>e</a:t>
              </a:r>
              <a:endParaRPr lang="en-US" sz="2400" i="1"/>
            </a:p>
          </p:txBody>
        </p:sp>
        <p:sp>
          <p:nvSpPr>
            <p:cNvPr id="20593" name="Text Box 142"/>
            <p:cNvSpPr txBox="1">
              <a:spLocks noChangeArrowheads="1"/>
            </p:cNvSpPr>
            <p:nvPr/>
          </p:nvSpPr>
          <p:spPr bwMode="auto">
            <a:xfrm>
              <a:off x="2653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20594" name="Text Box 143"/>
            <p:cNvSpPr txBox="1">
              <a:spLocks noChangeArrowheads="1"/>
            </p:cNvSpPr>
            <p:nvPr/>
          </p:nvSpPr>
          <p:spPr bwMode="auto">
            <a:xfrm>
              <a:off x="2653" y="163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  <p:sp>
          <p:nvSpPr>
            <p:cNvPr id="20595" name="Text Box 144"/>
            <p:cNvSpPr txBox="1">
              <a:spLocks noChangeArrowheads="1"/>
            </p:cNvSpPr>
            <p:nvPr/>
          </p:nvSpPr>
          <p:spPr bwMode="auto">
            <a:xfrm>
              <a:off x="2653" y="1243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20596" name="Text Box 145"/>
            <p:cNvSpPr txBox="1">
              <a:spLocks noChangeArrowheads="1"/>
            </p:cNvSpPr>
            <p:nvPr/>
          </p:nvSpPr>
          <p:spPr bwMode="auto">
            <a:xfrm>
              <a:off x="2653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5</a:t>
              </a:r>
            </a:p>
          </p:txBody>
        </p:sp>
        <p:sp>
          <p:nvSpPr>
            <p:cNvPr id="20597" name="Text Box 146"/>
            <p:cNvSpPr txBox="1">
              <a:spLocks noChangeArrowheads="1"/>
            </p:cNvSpPr>
            <p:nvPr/>
          </p:nvSpPr>
          <p:spPr bwMode="auto">
            <a:xfrm>
              <a:off x="2682" y="2755"/>
              <a:ext cx="1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</a:rPr>
                <a:t>•</a:t>
              </a:r>
            </a:p>
          </p:txBody>
        </p:sp>
      </p:grpSp>
      <p:grpSp>
        <p:nvGrpSpPr>
          <p:cNvPr id="20572" name="Group 147"/>
          <p:cNvGrpSpPr>
            <a:grpSpLocks/>
          </p:cNvGrpSpPr>
          <p:nvPr/>
        </p:nvGrpSpPr>
        <p:grpSpPr bwMode="auto">
          <a:xfrm>
            <a:off x="7505700" y="1439863"/>
            <a:ext cx="336550" cy="3289300"/>
            <a:chOff x="4388" y="971"/>
            <a:chExt cx="212" cy="2072"/>
          </a:xfrm>
        </p:grpSpPr>
        <p:sp>
          <p:nvSpPr>
            <p:cNvPr id="20584" name="Text Box 148"/>
            <p:cNvSpPr txBox="1">
              <a:spLocks noChangeArrowheads="1"/>
            </p:cNvSpPr>
            <p:nvPr/>
          </p:nvSpPr>
          <p:spPr bwMode="auto">
            <a:xfrm>
              <a:off x="4399" y="247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b="1" i="1">
                  <a:solidFill>
                    <a:schemeClr val="hlink"/>
                  </a:solidFill>
                </a:rPr>
                <a:t>c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  <p:sp>
          <p:nvSpPr>
            <p:cNvPr id="20585" name="Text Box 149"/>
            <p:cNvSpPr txBox="1">
              <a:spLocks noChangeArrowheads="1"/>
            </p:cNvSpPr>
            <p:nvPr/>
          </p:nvSpPr>
          <p:spPr bwMode="auto">
            <a:xfrm>
              <a:off x="4388" y="219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20586" name="Text Box 150"/>
            <p:cNvSpPr txBox="1">
              <a:spLocks noChangeArrowheads="1"/>
            </p:cNvSpPr>
            <p:nvPr/>
          </p:nvSpPr>
          <p:spPr bwMode="auto">
            <a:xfrm>
              <a:off x="4388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20587" name="Text Box 151"/>
            <p:cNvSpPr txBox="1">
              <a:spLocks noChangeArrowheads="1"/>
            </p:cNvSpPr>
            <p:nvPr/>
          </p:nvSpPr>
          <p:spPr bwMode="auto">
            <a:xfrm>
              <a:off x="4388" y="163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</a:p>
          </p:txBody>
        </p:sp>
        <p:sp>
          <p:nvSpPr>
            <p:cNvPr id="20588" name="Text Box 152"/>
            <p:cNvSpPr txBox="1">
              <a:spLocks noChangeArrowheads="1"/>
            </p:cNvSpPr>
            <p:nvPr/>
          </p:nvSpPr>
          <p:spPr bwMode="auto">
            <a:xfrm>
              <a:off x="4388" y="1243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c</a:t>
              </a:r>
            </a:p>
          </p:txBody>
        </p:sp>
        <p:sp>
          <p:nvSpPr>
            <p:cNvPr id="20589" name="Text Box 153"/>
            <p:cNvSpPr txBox="1">
              <a:spLocks noChangeArrowheads="1"/>
            </p:cNvSpPr>
            <p:nvPr/>
          </p:nvSpPr>
          <p:spPr bwMode="auto">
            <a:xfrm>
              <a:off x="4388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9</a:t>
              </a:r>
            </a:p>
          </p:txBody>
        </p:sp>
        <p:sp>
          <p:nvSpPr>
            <p:cNvPr id="20590" name="Text Box 154"/>
            <p:cNvSpPr txBox="1">
              <a:spLocks noChangeArrowheads="1"/>
            </p:cNvSpPr>
            <p:nvPr/>
          </p:nvSpPr>
          <p:spPr bwMode="auto">
            <a:xfrm>
              <a:off x="4417" y="2755"/>
              <a:ext cx="1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</a:rPr>
                <a:t>•</a:t>
              </a:r>
            </a:p>
          </p:txBody>
        </p:sp>
      </p:grpSp>
      <p:grpSp>
        <p:nvGrpSpPr>
          <p:cNvPr id="20573" name="Group 155"/>
          <p:cNvGrpSpPr>
            <a:grpSpLocks/>
          </p:cNvGrpSpPr>
          <p:nvPr/>
        </p:nvGrpSpPr>
        <p:grpSpPr bwMode="auto">
          <a:xfrm>
            <a:off x="8328025" y="1439863"/>
            <a:ext cx="488950" cy="3289300"/>
            <a:chOff x="4774" y="971"/>
            <a:chExt cx="308" cy="2072"/>
          </a:xfrm>
        </p:grpSpPr>
        <p:sp>
          <p:nvSpPr>
            <p:cNvPr id="20577" name="Text Box 156"/>
            <p:cNvSpPr txBox="1">
              <a:spLocks noChangeArrowheads="1"/>
            </p:cNvSpPr>
            <p:nvPr/>
          </p:nvSpPr>
          <p:spPr bwMode="auto">
            <a:xfrm>
              <a:off x="4785" y="247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c</a:t>
              </a:r>
            </a:p>
          </p:txBody>
        </p:sp>
        <p:sp>
          <p:nvSpPr>
            <p:cNvPr id="20578" name="Text Box 157"/>
            <p:cNvSpPr txBox="1">
              <a:spLocks noChangeArrowheads="1"/>
            </p:cNvSpPr>
            <p:nvPr/>
          </p:nvSpPr>
          <p:spPr bwMode="auto">
            <a:xfrm>
              <a:off x="4774" y="219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20579" name="Text Box 158"/>
            <p:cNvSpPr txBox="1">
              <a:spLocks noChangeArrowheads="1"/>
            </p:cNvSpPr>
            <p:nvPr/>
          </p:nvSpPr>
          <p:spPr bwMode="auto">
            <a:xfrm>
              <a:off x="4774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b="1" i="1">
                  <a:solidFill>
                    <a:schemeClr val="hlink"/>
                  </a:solidFill>
                </a:rPr>
                <a:t>d</a:t>
              </a:r>
              <a:endParaRPr lang="en-US" sz="2400" i="1"/>
            </a:p>
          </p:txBody>
        </p:sp>
        <p:sp>
          <p:nvSpPr>
            <p:cNvPr id="20580" name="Text Box 159"/>
            <p:cNvSpPr txBox="1">
              <a:spLocks noChangeArrowheads="1"/>
            </p:cNvSpPr>
            <p:nvPr/>
          </p:nvSpPr>
          <p:spPr bwMode="auto">
            <a:xfrm>
              <a:off x="4774" y="163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  <p:sp>
          <p:nvSpPr>
            <p:cNvPr id="20581" name="Text Box 160"/>
            <p:cNvSpPr txBox="1">
              <a:spLocks noChangeArrowheads="1"/>
            </p:cNvSpPr>
            <p:nvPr/>
          </p:nvSpPr>
          <p:spPr bwMode="auto">
            <a:xfrm>
              <a:off x="4774" y="124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20582" name="Text Box 161"/>
            <p:cNvSpPr txBox="1">
              <a:spLocks noChangeArrowheads="1"/>
            </p:cNvSpPr>
            <p:nvPr/>
          </p:nvSpPr>
          <p:spPr bwMode="auto">
            <a:xfrm>
              <a:off x="4774" y="971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10</a:t>
              </a:r>
            </a:p>
          </p:txBody>
        </p:sp>
        <p:sp>
          <p:nvSpPr>
            <p:cNvPr id="20583" name="Text Box 162"/>
            <p:cNvSpPr txBox="1">
              <a:spLocks noChangeArrowheads="1"/>
            </p:cNvSpPr>
            <p:nvPr/>
          </p:nvSpPr>
          <p:spPr bwMode="auto">
            <a:xfrm>
              <a:off x="4803" y="2755"/>
              <a:ext cx="1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</a:rPr>
                <a:t>•</a:t>
              </a:r>
            </a:p>
          </p:txBody>
        </p:sp>
      </p:grpSp>
      <p:sp>
        <p:nvSpPr>
          <p:cNvPr id="20574" name="Oval 163"/>
          <p:cNvSpPr>
            <a:spLocks noChangeArrowheads="1"/>
          </p:cNvSpPr>
          <p:nvPr/>
        </p:nvSpPr>
        <p:spPr bwMode="auto">
          <a:xfrm>
            <a:off x="8305800" y="29718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5" name="Oval 164"/>
          <p:cNvSpPr>
            <a:spLocks noChangeArrowheads="1"/>
          </p:cNvSpPr>
          <p:nvPr/>
        </p:nvSpPr>
        <p:spPr bwMode="auto">
          <a:xfrm>
            <a:off x="7505700" y="38608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6" name="Oval 165"/>
          <p:cNvSpPr>
            <a:spLocks noChangeArrowheads="1"/>
          </p:cNvSpPr>
          <p:nvPr/>
        </p:nvSpPr>
        <p:spPr bwMode="auto">
          <a:xfrm>
            <a:off x="4114800" y="34417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Second Chance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4558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12776"/>
            <a:ext cx="5194300" cy="471805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Key concept: Demand paging </a:t>
            </a:r>
          </a:p>
          <a:p>
            <a:pPr lvl="1"/>
            <a:r>
              <a:rPr lang="en-US" sz="1800" dirty="0">
                <a:latin typeface="Arial" charset="0"/>
              </a:rPr>
              <a:t>Load pages into memory only when a page fault occurs </a:t>
            </a:r>
            <a:endParaRPr lang="en-US" dirty="0">
              <a:latin typeface="Arial" charset="0"/>
            </a:endParaRPr>
          </a:p>
          <a:p>
            <a:pPr lvl="2"/>
            <a:endParaRPr lang="en-US" sz="18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Issues:</a:t>
            </a:r>
          </a:p>
          <a:p>
            <a:pPr lvl="1"/>
            <a:r>
              <a:rPr lang="en-US" sz="1800" dirty="0">
                <a:latin typeface="Arial" charset="0"/>
              </a:rPr>
              <a:t>Placement strategies</a:t>
            </a:r>
          </a:p>
          <a:p>
            <a:pPr lvl="2"/>
            <a:r>
              <a:rPr lang="en-US" sz="1600" dirty="0">
                <a:latin typeface="Arial" charset="0"/>
              </a:rPr>
              <a:t>Place pages anywhere – no placement policy required </a:t>
            </a:r>
          </a:p>
          <a:p>
            <a:pPr lvl="2"/>
            <a:endParaRPr lang="en-US" sz="900" dirty="0">
              <a:latin typeface="Arial" charset="0"/>
            </a:endParaRPr>
          </a:p>
          <a:p>
            <a:pPr lvl="1"/>
            <a:r>
              <a:rPr lang="en-US" sz="1800" dirty="0">
                <a:latin typeface="Arial" charset="0"/>
              </a:rPr>
              <a:t>Replacement strategies</a:t>
            </a:r>
          </a:p>
          <a:p>
            <a:pPr lvl="2"/>
            <a:r>
              <a:rPr lang="en-US" sz="1600" dirty="0">
                <a:latin typeface="Arial" charset="0"/>
              </a:rPr>
              <a:t>What to do when there exist more jobs than can fit in memory</a:t>
            </a:r>
          </a:p>
          <a:p>
            <a:pPr lvl="1"/>
            <a:endParaRPr lang="en-US" sz="1000" dirty="0">
              <a:latin typeface="Arial" charset="0"/>
            </a:endParaRPr>
          </a:p>
          <a:p>
            <a:pPr lvl="1"/>
            <a:r>
              <a:rPr lang="en-US" sz="1800" dirty="0">
                <a:latin typeface="Arial" charset="0"/>
              </a:rPr>
              <a:t>Load control strategies</a:t>
            </a:r>
          </a:p>
          <a:p>
            <a:pPr lvl="2"/>
            <a:r>
              <a:rPr lang="en-US" sz="1600" dirty="0">
                <a:latin typeface="Arial" charset="0"/>
              </a:rPr>
              <a:t>Determining how many jobs can be </a:t>
            </a:r>
            <a:br>
              <a:rPr lang="en-US" sz="1600" dirty="0">
                <a:latin typeface="Arial" charset="0"/>
              </a:rPr>
            </a:br>
            <a:r>
              <a:rPr lang="en-US" sz="1600" dirty="0">
                <a:latin typeface="Arial" charset="0"/>
              </a:rPr>
              <a:t>in memory at one time</a:t>
            </a:r>
          </a:p>
        </p:txBody>
      </p:sp>
      <p:grpSp>
        <p:nvGrpSpPr>
          <p:cNvPr id="3076" name="Group 8"/>
          <p:cNvGrpSpPr>
            <a:grpSpLocks/>
          </p:cNvGrpSpPr>
          <p:nvPr/>
        </p:nvGrpSpPr>
        <p:grpSpPr bwMode="auto">
          <a:xfrm>
            <a:off x="6337300" y="1397000"/>
            <a:ext cx="2400300" cy="4416425"/>
            <a:chOff x="3992" y="880"/>
            <a:chExt cx="1512" cy="2782"/>
          </a:xfrm>
        </p:grpSpPr>
        <p:sp>
          <p:nvSpPr>
            <p:cNvPr id="65545" name="Rectangle 9"/>
            <p:cNvSpPr>
              <a:spLocks noChangeArrowheads="1"/>
            </p:cNvSpPr>
            <p:nvPr/>
          </p:nvSpPr>
          <p:spPr bwMode="auto">
            <a:xfrm>
              <a:off x="3992" y="880"/>
              <a:ext cx="1512" cy="2376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65546" name="Rectangle 10"/>
            <p:cNvSpPr>
              <a:spLocks noChangeArrowheads="1"/>
            </p:cNvSpPr>
            <p:nvPr/>
          </p:nvSpPr>
          <p:spPr bwMode="auto">
            <a:xfrm>
              <a:off x="4116" y="2814"/>
              <a:ext cx="1248" cy="330"/>
            </a:xfrm>
            <a:prstGeom prst="rect">
              <a:avLst/>
            </a:prstGeom>
            <a:solidFill>
              <a:srgbClr val="A2C1FE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Operating System</a:t>
              </a:r>
            </a:p>
          </p:txBody>
        </p:sp>
        <p:sp>
          <p:nvSpPr>
            <p:cNvPr id="65548" name="Rectangle 12"/>
            <p:cNvSpPr>
              <a:spLocks noChangeArrowheads="1"/>
            </p:cNvSpPr>
            <p:nvPr/>
          </p:nvSpPr>
          <p:spPr bwMode="auto">
            <a:xfrm>
              <a:off x="4116" y="2096"/>
              <a:ext cx="1248" cy="312"/>
            </a:xfrm>
            <a:prstGeom prst="rect">
              <a:avLst/>
            </a:prstGeom>
            <a:solidFill>
              <a:schemeClr val="tx2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User Program 1</a:t>
              </a:r>
            </a:p>
          </p:txBody>
        </p:sp>
        <p:sp>
          <p:nvSpPr>
            <p:cNvPr id="65549" name="Rectangle 13"/>
            <p:cNvSpPr>
              <a:spLocks noChangeArrowheads="1"/>
            </p:cNvSpPr>
            <p:nvPr/>
          </p:nvSpPr>
          <p:spPr bwMode="auto">
            <a:xfrm>
              <a:off x="4116" y="1720"/>
              <a:ext cx="1248" cy="31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User Program 2</a:t>
              </a:r>
            </a:p>
          </p:txBody>
        </p:sp>
        <p:sp>
          <p:nvSpPr>
            <p:cNvPr id="65550" name="Rectangle 14"/>
            <p:cNvSpPr>
              <a:spLocks noChangeArrowheads="1"/>
            </p:cNvSpPr>
            <p:nvPr/>
          </p:nvSpPr>
          <p:spPr bwMode="auto">
            <a:xfrm>
              <a:off x="4116" y="1720"/>
              <a:ext cx="1248" cy="312"/>
            </a:xfrm>
            <a:prstGeom prst="rect">
              <a:avLst/>
            </a:prstGeom>
            <a:solidFill>
              <a:schemeClr val="tx2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User Program 2</a:t>
              </a:r>
            </a:p>
          </p:txBody>
        </p:sp>
        <p:sp>
          <p:nvSpPr>
            <p:cNvPr id="65551" name="Rectangle 15"/>
            <p:cNvSpPr>
              <a:spLocks noChangeArrowheads="1"/>
            </p:cNvSpPr>
            <p:nvPr/>
          </p:nvSpPr>
          <p:spPr bwMode="auto">
            <a:xfrm>
              <a:off x="4116" y="1008"/>
              <a:ext cx="1248" cy="312"/>
            </a:xfrm>
            <a:prstGeom prst="rect">
              <a:avLst/>
            </a:prstGeom>
            <a:solidFill>
              <a:schemeClr val="tx2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User Program </a:t>
              </a:r>
              <a:r>
                <a:rPr lang="en-US" i="1">
                  <a:latin typeface="Times"/>
                  <a:ea typeface="+mn-ea"/>
                </a:rPr>
                <a:t>n</a:t>
              </a:r>
              <a:endParaRPr lang="en-US">
                <a:latin typeface="Times"/>
                <a:ea typeface="+mn-ea"/>
              </a:endParaRPr>
            </a:p>
          </p:txBody>
        </p:sp>
        <p:sp>
          <p:nvSpPr>
            <p:cNvPr id="3083" name="Text Box 16"/>
            <p:cNvSpPr txBox="1">
              <a:spLocks noChangeArrowheads="1"/>
            </p:cNvSpPr>
            <p:nvPr/>
          </p:nvSpPr>
          <p:spPr bwMode="auto">
            <a:xfrm rot="-5400000">
              <a:off x="4502" y="1303"/>
              <a:ext cx="33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3600" b="1"/>
                <a:t>...</a:t>
              </a:r>
            </a:p>
          </p:txBody>
        </p:sp>
        <p:sp>
          <p:nvSpPr>
            <p:cNvPr id="3084" name="Text Box 17"/>
            <p:cNvSpPr txBox="1">
              <a:spLocks noChangeArrowheads="1"/>
            </p:cNvSpPr>
            <p:nvPr/>
          </p:nvSpPr>
          <p:spPr bwMode="auto">
            <a:xfrm>
              <a:off x="4334" y="3374"/>
              <a:ext cx="77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Memory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Virtual Memory Management: Recap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8631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0800" y="646430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65" name="Rectangle 5"/>
          <p:cNvSpPr>
            <a:spLocks noChangeArrowheads="1"/>
          </p:cNvSpPr>
          <p:nvPr/>
        </p:nvSpPr>
        <p:spPr bwMode="auto">
          <a:xfrm>
            <a:off x="266700" y="2476500"/>
            <a:ext cx="8521700" cy="17272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43366" name="Rectangle 6"/>
          <p:cNvSpPr>
            <a:spLocks noChangeArrowheads="1"/>
          </p:cNvSpPr>
          <p:nvPr/>
        </p:nvSpPr>
        <p:spPr bwMode="auto">
          <a:xfrm>
            <a:off x="266700" y="4508500"/>
            <a:ext cx="8521700" cy="2133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43367" name="Rectangle 7"/>
          <p:cNvSpPr>
            <a:spLocks noChangeArrowheads="1"/>
          </p:cNvSpPr>
          <p:nvPr/>
        </p:nvSpPr>
        <p:spPr bwMode="auto">
          <a:xfrm>
            <a:off x="266700" y="1333500"/>
            <a:ext cx="8521700" cy="8001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1511" name="Line 8"/>
          <p:cNvSpPr>
            <a:spLocks noChangeShapeType="1"/>
          </p:cNvSpPr>
          <p:nvPr/>
        </p:nvSpPr>
        <p:spPr bwMode="auto">
          <a:xfrm>
            <a:off x="355600" y="4625975"/>
            <a:ext cx="8331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Rectangle 9"/>
          <p:cNvSpPr>
            <a:spLocks noChangeArrowheads="1"/>
          </p:cNvSpPr>
          <p:nvPr/>
        </p:nvSpPr>
        <p:spPr bwMode="auto">
          <a:xfrm>
            <a:off x="338138" y="63039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1513" name="Line 10"/>
          <p:cNvSpPr>
            <a:spLocks noChangeShapeType="1"/>
          </p:cNvSpPr>
          <p:nvPr/>
        </p:nvSpPr>
        <p:spPr bwMode="auto">
          <a:xfrm>
            <a:off x="355600" y="6238875"/>
            <a:ext cx="8331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11"/>
          <p:cNvSpPr>
            <a:spLocks noChangeArrowheads="1"/>
          </p:cNvSpPr>
          <p:nvPr/>
        </p:nvSpPr>
        <p:spPr bwMode="auto">
          <a:xfrm rot="-5400000">
            <a:off x="76995" y="5110956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21515" name="Rectangle 12"/>
          <p:cNvSpPr>
            <a:spLocks noChangeArrowheads="1"/>
          </p:cNvSpPr>
          <p:nvPr/>
        </p:nvSpPr>
        <p:spPr bwMode="auto">
          <a:xfrm>
            <a:off x="955675" y="46386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1516" name="Rectangle 13"/>
          <p:cNvSpPr>
            <a:spLocks noChangeArrowheads="1"/>
          </p:cNvSpPr>
          <p:nvPr/>
        </p:nvSpPr>
        <p:spPr bwMode="auto">
          <a:xfrm>
            <a:off x="955675" y="50323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17" name="Rectangle 14"/>
          <p:cNvSpPr>
            <a:spLocks noChangeArrowheads="1"/>
          </p:cNvSpPr>
          <p:nvPr/>
        </p:nvSpPr>
        <p:spPr bwMode="auto">
          <a:xfrm>
            <a:off x="955675" y="54260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1518" name="Rectangle 15"/>
          <p:cNvSpPr>
            <a:spLocks noChangeArrowheads="1"/>
          </p:cNvSpPr>
          <p:nvPr/>
        </p:nvSpPr>
        <p:spPr bwMode="auto">
          <a:xfrm>
            <a:off x="955675" y="58197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1519" name="Rectangle 16"/>
          <p:cNvSpPr>
            <a:spLocks noChangeArrowheads="1"/>
          </p:cNvSpPr>
          <p:nvPr/>
        </p:nvSpPr>
        <p:spPr bwMode="auto">
          <a:xfrm>
            <a:off x="1539875" y="46386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a</a:t>
            </a:r>
          </a:p>
        </p:txBody>
      </p:sp>
      <p:sp>
        <p:nvSpPr>
          <p:cNvPr id="21520" name="Rectangle 17"/>
          <p:cNvSpPr>
            <a:spLocks noChangeArrowheads="1"/>
          </p:cNvSpPr>
          <p:nvPr/>
        </p:nvSpPr>
        <p:spPr bwMode="auto">
          <a:xfrm>
            <a:off x="1539875" y="50323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b</a:t>
            </a:r>
          </a:p>
        </p:txBody>
      </p:sp>
      <p:sp>
        <p:nvSpPr>
          <p:cNvPr id="21521" name="Rectangle 18"/>
          <p:cNvSpPr>
            <a:spLocks noChangeArrowheads="1"/>
          </p:cNvSpPr>
          <p:nvPr/>
        </p:nvSpPr>
        <p:spPr bwMode="auto">
          <a:xfrm>
            <a:off x="1539875" y="5426075"/>
            <a:ext cx="2936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c</a:t>
            </a:r>
          </a:p>
        </p:txBody>
      </p:sp>
      <p:sp>
        <p:nvSpPr>
          <p:cNvPr id="21522" name="Rectangle 19"/>
          <p:cNvSpPr>
            <a:spLocks noChangeArrowheads="1"/>
          </p:cNvSpPr>
          <p:nvPr/>
        </p:nvSpPr>
        <p:spPr bwMode="auto">
          <a:xfrm>
            <a:off x="1544638" y="582453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Line 20"/>
          <p:cNvSpPr>
            <a:spLocks noChangeShapeType="1"/>
          </p:cNvSpPr>
          <p:nvPr/>
        </p:nvSpPr>
        <p:spPr bwMode="auto">
          <a:xfrm>
            <a:off x="1955800" y="4648200"/>
            <a:ext cx="0" cy="1565275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Line 21"/>
          <p:cNvSpPr>
            <a:spLocks noChangeShapeType="1"/>
          </p:cNvSpPr>
          <p:nvPr/>
        </p:nvSpPr>
        <p:spPr bwMode="auto">
          <a:xfrm>
            <a:off x="1447800" y="4651375"/>
            <a:ext cx="0" cy="156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Line 22"/>
          <p:cNvSpPr>
            <a:spLocks noChangeShapeType="1"/>
          </p:cNvSpPr>
          <p:nvPr/>
        </p:nvSpPr>
        <p:spPr bwMode="auto">
          <a:xfrm>
            <a:off x="355600" y="2603500"/>
            <a:ext cx="83185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Rectangle 23"/>
          <p:cNvSpPr>
            <a:spLocks noChangeArrowheads="1"/>
          </p:cNvSpPr>
          <p:nvPr/>
        </p:nvSpPr>
        <p:spPr bwMode="auto">
          <a:xfrm>
            <a:off x="2032000" y="1739900"/>
            <a:ext cx="6594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a	b	c	d	a	b	c	d	a	 b	c	d</a:t>
            </a:r>
          </a:p>
        </p:txBody>
      </p:sp>
      <p:sp>
        <p:nvSpPr>
          <p:cNvPr id="21527" name="Rectangle 27"/>
          <p:cNvSpPr>
            <a:spLocks noChangeArrowheads="1"/>
          </p:cNvSpPr>
          <p:nvPr/>
        </p:nvSpPr>
        <p:spPr bwMode="auto">
          <a:xfrm>
            <a:off x="338138" y="38623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1528" name="Line 29"/>
          <p:cNvSpPr>
            <a:spLocks noChangeShapeType="1"/>
          </p:cNvSpPr>
          <p:nvPr/>
        </p:nvSpPr>
        <p:spPr bwMode="auto">
          <a:xfrm>
            <a:off x="355600" y="3835400"/>
            <a:ext cx="83185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9" name="Rectangle 30"/>
          <p:cNvSpPr>
            <a:spLocks noChangeArrowheads="1"/>
          </p:cNvSpPr>
          <p:nvPr/>
        </p:nvSpPr>
        <p:spPr bwMode="auto">
          <a:xfrm rot="-5400000">
            <a:off x="76995" y="2885281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21530" name="Rectangle 31"/>
          <p:cNvSpPr>
            <a:spLocks noChangeArrowheads="1"/>
          </p:cNvSpPr>
          <p:nvPr/>
        </p:nvSpPr>
        <p:spPr bwMode="auto">
          <a:xfrm>
            <a:off x="955675" y="26162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1531" name="Rectangle 32"/>
          <p:cNvSpPr>
            <a:spLocks noChangeArrowheads="1"/>
          </p:cNvSpPr>
          <p:nvPr/>
        </p:nvSpPr>
        <p:spPr bwMode="auto">
          <a:xfrm>
            <a:off x="955675" y="30099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32" name="Rectangle 33"/>
          <p:cNvSpPr>
            <a:spLocks noChangeArrowheads="1"/>
          </p:cNvSpPr>
          <p:nvPr/>
        </p:nvSpPr>
        <p:spPr bwMode="auto">
          <a:xfrm>
            <a:off x="955675" y="34036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1533" name="Rectangle 34"/>
          <p:cNvSpPr>
            <a:spLocks noChangeArrowheads="1"/>
          </p:cNvSpPr>
          <p:nvPr/>
        </p:nvSpPr>
        <p:spPr bwMode="auto">
          <a:xfrm>
            <a:off x="1539875" y="26162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a</a:t>
            </a:r>
          </a:p>
        </p:txBody>
      </p:sp>
      <p:sp>
        <p:nvSpPr>
          <p:cNvPr id="21534" name="Rectangle 35"/>
          <p:cNvSpPr>
            <a:spLocks noChangeArrowheads="1"/>
          </p:cNvSpPr>
          <p:nvPr/>
        </p:nvSpPr>
        <p:spPr bwMode="auto">
          <a:xfrm>
            <a:off x="1539875" y="30099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b</a:t>
            </a:r>
          </a:p>
        </p:txBody>
      </p:sp>
      <p:sp>
        <p:nvSpPr>
          <p:cNvPr id="21535" name="Rectangle 36"/>
          <p:cNvSpPr>
            <a:spLocks noChangeArrowheads="1"/>
          </p:cNvSpPr>
          <p:nvPr/>
        </p:nvSpPr>
        <p:spPr bwMode="auto">
          <a:xfrm>
            <a:off x="1539875" y="3403600"/>
            <a:ext cx="2936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c</a:t>
            </a:r>
          </a:p>
        </p:txBody>
      </p:sp>
      <p:sp>
        <p:nvSpPr>
          <p:cNvPr id="21536" name="Line 37"/>
          <p:cNvSpPr>
            <a:spLocks noChangeShapeType="1"/>
          </p:cNvSpPr>
          <p:nvPr/>
        </p:nvSpPr>
        <p:spPr bwMode="auto">
          <a:xfrm>
            <a:off x="1955800" y="2616200"/>
            <a:ext cx="0" cy="1206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7" name="Rectangle 38"/>
          <p:cNvSpPr>
            <a:spLocks noChangeArrowheads="1"/>
          </p:cNvSpPr>
          <p:nvPr/>
        </p:nvSpPr>
        <p:spPr bwMode="auto">
          <a:xfrm>
            <a:off x="2032000" y="1371600"/>
            <a:ext cx="6721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/>
              <a:t>1	2	3	4	5	6	7	8	9	10	11	12</a:t>
            </a:r>
          </a:p>
        </p:txBody>
      </p:sp>
      <p:sp>
        <p:nvSpPr>
          <p:cNvPr id="21538" name="Rectangle 39"/>
          <p:cNvSpPr>
            <a:spLocks noChangeArrowheads="1"/>
          </p:cNvSpPr>
          <p:nvPr/>
        </p:nvSpPr>
        <p:spPr bwMode="auto">
          <a:xfrm>
            <a:off x="1565275" y="13716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1539" name="Line 40"/>
          <p:cNvSpPr>
            <a:spLocks noChangeShapeType="1"/>
          </p:cNvSpPr>
          <p:nvPr/>
        </p:nvSpPr>
        <p:spPr bwMode="auto">
          <a:xfrm>
            <a:off x="349250" y="1739900"/>
            <a:ext cx="8356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0" name="Rectangle 41"/>
          <p:cNvSpPr>
            <a:spLocks noChangeArrowheads="1"/>
          </p:cNvSpPr>
          <p:nvPr/>
        </p:nvSpPr>
        <p:spPr bwMode="auto">
          <a:xfrm>
            <a:off x="338138" y="17653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21541" name="Rectangle 42"/>
          <p:cNvSpPr>
            <a:spLocks noChangeArrowheads="1"/>
          </p:cNvSpPr>
          <p:nvPr/>
        </p:nvSpPr>
        <p:spPr bwMode="auto">
          <a:xfrm>
            <a:off x="338138" y="13858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21542" name="Line 43"/>
          <p:cNvSpPr>
            <a:spLocks noChangeShapeType="1"/>
          </p:cNvSpPr>
          <p:nvPr/>
        </p:nvSpPr>
        <p:spPr bwMode="auto">
          <a:xfrm>
            <a:off x="1447800" y="2628900"/>
            <a:ext cx="0" cy="1181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3" name="Rectangle 44"/>
          <p:cNvSpPr>
            <a:spLocks noChangeArrowheads="1"/>
          </p:cNvSpPr>
          <p:nvPr/>
        </p:nvSpPr>
        <p:spPr bwMode="auto">
          <a:xfrm>
            <a:off x="1539875" y="57943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b="1"/>
              <a:t>–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Local Replacement and Memory Sensitivity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1324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Rectangle 4"/>
          <p:cNvSpPr>
            <a:spLocks noChangeArrowheads="1"/>
          </p:cNvSpPr>
          <p:nvPr/>
        </p:nvSpPr>
        <p:spPr bwMode="auto">
          <a:xfrm>
            <a:off x="266700" y="2476500"/>
            <a:ext cx="8521700" cy="17272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266700" y="4508500"/>
            <a:ext cx="8521700" cy="2133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45414" name="Rectangle 6"/>
          <p:cNvSpPr>
            <a:spLocks noChangeArrowheads="1"/>
          </p:cNvSpPr>
          <p:nvPr/>
        </p:nvSpPr>
        <p:spPr bwMode="auto">
          <a:xfrm>
            <a:off x="266700" y="1333500"/>
            <a:ext cx="8521700" cy="8001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2534" name="Line 7"/>
          <p:cNvSpPr>
            <a:spLocks noChangeShapeType="1"/>
          </p:cNvSpPr>
          <p:nvPr/>
        </p:nvSpPr>
        <p:spPr bwMode="auto">
          <a:xfrm>
            <a:off x="355600" y="4625975"/>
            <a:ext cx="8331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338138" y="63039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2536" name="Line 9"/>
          <p:cNvSpPr>
            <a:spLocks noChangeShapeType="1"/>
          </p:cNvSpPr>
          <p:nvPr/>
        </p:nvSpPr>
        <p:spPr bwMode="auto">
          <a:xfrm>
            <a:off x="355600" y="6238875"/>
            <a:ext cx="8331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Rectangle 10"/>
          <p:cNvSpPr>
            <a:spLocks noChangeArrowheads="1"/>
          </p:cNvSpPr>
          <p:nvPr/>
        </p:nvSpPr>
        <p:spPr bwMode="auto">
          <a:xfrm rot="-5400000">
            <a:off x="76995" y="5110956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22538" name="Rectangle 11"/>
          <p:cNvSpPr>
            <a:spLocks noChangeArrowheads="1"/>
          </p:cNvSpPr>
          <p:nvPr/>
        </p:nvSpPr>
        <p:spPr bwMode="auto">
          <a:xfrm>
            <a:off x="955675" y="46386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2539" name="Rectangle 12"/>
          <p:cNvSpPr>
            <a:spLocks noChangeArrowheads="1"/>
          </p:cNvSpPr>
          <p:nvPr/>
        </p:nvSpPr>
        <p:spPr bwMode="auto">
          <a:xfrm>
            <a:off x="955675" y="50323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2540" name="Rectangle 13"/>
          <p:cNvSpPr>
            <a:spLocks noChangeArrowheads="1"/>
          </p:cNvSpPr>
          <p:nvPr/>
        </p:nvSpPr>
        <p:spPr bwMode="auto">
          <a:xfrm>
            <a:off x="955675" y="54260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2541" name="Rectangle 14"/>
          <p:cNvSpPr>
            <a:spLocks noChangeArrowheads="1"/>
          </p:cNvSpPr>
          <p:nvPr/>
        </p:nvSpPr>
        <p:spPr bwMode="auto">
          <a:xfrm>
            <a:off x="955675" y="58197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2542" name="Rectangle 15"/>
          <p:cNvSpPr>
            <a:spLocks noChangeArrowheads="1"/>
          </p:cNvSpPr>
          <p:nvPr/>
        </p:nvSpPr>
        <p:spPr bwMode="auto">
          <a:xfrm>
            <a:off x="1539875" y="46386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a</a:t>
            </a:r>
          </a:p>
        </p:txBody>
      </p:sp>
      <p:sp>
        <p:nvSpPr>
          <p:cNvPr id="22543" name="Rectangle 16"/>
          <p:cNvSpPr>
            <a:spLocks noChangeArrowheads="1"/>
          </p:cNvSpPr>
          <p:nvPr/>
        </p:nvSpPr>
        <p:spPr bwMode="auto">
          <a:xfrm>
            <a:off x="1539875" y="50323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b</a:t>
            </a:r>
          </a:p>
        </p:txBody>
      </p:sp>
      <p:sp>
        <p:nvSpPr>
          <p:cNvPr id="22544" name="Rectangle 17"/>
          <p:cNvSpPr>
            <a:spLocks noChangeArrowheads="1"/>
          </p:cNvSpPr>
          <p:nvPr/>
        </p:nvSpPr>
        <p:spPr bwMode="auto">
          <a:xfrm>
            <a:off x="1539875" y="5426075"/>
            <a:ext cx="2936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c</a:t>
            </a:r>
          </a:p>
        </p:txBody>
      </p:sp>
      <p:sp>
        <p:nvSpPr>
          <p:cNvPr id="22545" name="Rectangle 18"/>
          <p:cNvSpPr>
            <a:spLocks noChangeArrowheads="1"/>
          </p:cNvSpPr>
          <p:nvPr/>
        </p:nvSpPr>
        <p:spPr bwMode="auto">
          <a:xfrm>
            <a:off x="1544638" y="582453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Line 19"/>
          <p:cNvSpPr>
            <a:spLocks noChangeShapeType="1"/>
          </p:cNvSpPr>
          <p:nvPr/>
        </p:nvSpPr>
        <p:spPr bwMode="auto">
          <a:xfrm>
            <a:off x="1955800" y="4648200"/>
            <a:ext cx="0" cy="1565275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Line 20"/>
          <p:cNvSpPr>
            <a:spLocks noChangeShapeType="1"/>
          </p:cNvSpPr>
          <p:nvPr/>
        </p:nvSpPr>
        <p:spPr bwMode="auto">
          <a:xfrm>
            <a:off x="1447800" y="4651375"/>
            <a:ext cx="0" cy="156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Line 21"/>
          <p:cNvSpPr>
            <a:spLocks noChangeShapeType="1"/>
          </p:cNvSpPr>
          <p:nvPr/>
        </p:nvSpPr>
        <p:spPr bwMode="auto">
          <a:xfrm>
            <a:off x="355600" y="2603500"/>
            <a:ext cx="83185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Rectangle 22"/>
          <p:cNvSpPr>
            <a:spLocks noChangeArrowheads="1"/>
          </p:cNvSpPr>
          <p:nvPr/>
        </p:nvSpPr>
        <p:spPr bwMode="auto">
          <a:xfrm>
            <a:off x="2032000" y="1739900"/>
            <a:ext cx="6594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a	b	c	d	a	b	c	d	a	 b	c	d</a:t>
            </a:r>
          </a:p>
        </p:txBody>
      </p:sp>
      <p:sp>
        <p:nvSpPr>
          <p:cNvPr id="22550" name="Rectangle 23"/>
          <p:cNvSpPr>
            <a:spLocks noChangeArrowheads="1"/>
          </p:cNvSpPr>
          <p:nvPr/>
        </p:nvSpPr>
        <p:spPr bwMode="auto">
          <a:xfrm>
            <a:off x="2032000" y="2616200"/>
            <a:ext cx="6594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a	a	a	</a:t>
            </a:r>
            <a:r>
              <a:rPr lang="en-US" b="1" i="1">
                <a:solidFill>
                  <a:schemeClr val="hlink"/>
                </a:solidFill>
              </a:rPr>
              <a:t>d</a:t>
            </a:r>
            <a:r>
              <a:rPr lang="en-US" i="1"/>
              <a:t>	d	d	</a:t>
            </a:r>
            <a:r>
              <a:rPr lang="en-US" b="1" i="1">
                <a:solidFill>
                  <a:schemeClr val="hlink"/>
                </a:solidFill>
              </a:rPr>
              <a:t>c</a:t>
            </a:r>
            <a:r>
              <a:rPr lang="en-US" i="1"/>
              <a:t>	c	c	 </a:t>
            </a:r>
            <a:r>
              <a:rPr lang="en-US" b="1" i="1">
                <a:solidFill>
                  <a:schemeClr val="hlink"/>
                </a:solidFill>
              </a:rPr>
              <a:t>b</a:t>
            </a:r>
            <a:r>
              <a:rPr lang="en-US" i="1"/>
              <a:t>	b	b</a:t>
            </a:r>
          </a:p>
        </p:txBody>
      </p:sp>
      <p:sp>
        <p:nvSpPr>
          <p:cNvPr id="22551" name="Rectangle 24"/>
          <p:cNvSpPr>
            <a:spLocks noChangeArrowheads="1"/>
          </p:cNvSpPr>
          <p:nvPr/>
        </p:nvSpPr>
        <p:spPr bwMode="auto">
          <a:xfrm>
            <a:off x="2032000" y="3009900"/>
            <a:ext cx="6580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b	b	b	b	</a:t>
            </a:r>
            <a:r>
              <a:rPr lang="en-US" b="1" i="1">
                <a:solidFill>
                  <a:schemeClr val="hlink"/>
                </a:solidFill>
              </a:rPr>
              <a:t>a</a:t>
            </a:r>
            <a:r>
              <a:rPr lang="en-US" i="1"/>
              <a:t>	a	a	</a:t>
            </a:r>
            <a:r>
              <a:rPr lang="en-US" b="1" i="1">
                <a:solidFill>
                  <a:schemeClr val="hlink"/>
                </a:solidFill>
              </a:rPr>
              <a:t>d</a:t>
            </a:r>
            <a:r>
              <a:rPr lang="en-US" i="1"/>
              <a:t>	d	 d</a:t>
            </a:r>
            <a:r>
              <a:rPr lang="en-US" b="1" i="1">
                <a:solidFill>
                  <a:srgbClr val="B50069"/>
                </a:solidFill>
              </a:rPr>
              <a:t>	</a:t>
            </a:r>
            <a:r>
              <a:rPr lang="en-US" b="1" i="1">
                <a:solidFill>
                  <a:schemeClr val="hlink"/>
                </a:solidFill>
              </a:rPr>
              <a:t>c</a:t>
            </a:r>
            <a:r>
              <a:rPr lang="en-US" i="1"/>
              <a:t>	c</a:t>
            </a:r>
          </a:p>
        </p:txBody>
      </p:sp>
      <p:sp>
        <p:nvSpPr>
          <p:cNvPr id="22552" name="Rectangle 25"/>
          <p:cNvSpPr>
            <a:spLocks noChangeArrowheads="1"/>
          </p:cNvSpPr>
          <p:nvPr/>
        </p:nvSpPr>
        <p:spPr bwMode="auto">
          <a:xfrm>
            <a:off x="2032000" y="3403600"/>
            <a:ext cx="6594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c	c	c	c	c	</a:t>
            </a:r>
            <a:r>
              <a:rPr lang="en-US" b="1" i="1">
                <a:solidFill>
                  <a:schemeClr val="hlink"/>
                </a:solidFill>
              </a:rPr>
              <a:t>b</a:t>
            </a:r>
            <a:r>
              <a:rPr lang="en-US" i="1"/>
              <a:t>	b	b	</a:t>
            </a:r>
            <a:r>
              <a:rPr lang="en-US" b="1" i="1">
                <a:solidFill>
                  <a:schemeClr val="hlink"/>
                </a:solidFill>
              </a:rPr>
              <a:t>a</a:t>
            </a:r>
            <a:r>
              <a:rPr lang="en-US" i="1"/>
              <a:t>	 a	a</a:t>
            </a:r>
            <a:r>
              <a:rPr lang="en-US" b="1" i="1">
                <a:solidFill>
                  <a:srgbClr val="B50069"/>
                </a:solidFill>
              </a:rPr>
              <a:t>	</a:t>
            </a:r>
            <a:r>
              <a:rPr lang="en-US" b="1" i="1">
                <a:solidFill>
                  <a:schemeClr val="hlink"/>
                </a:solidFill>
              </a:rPr>
              <a:t>d</a:t>
            </a:r>
            <a:endParaRPr lang="en-US" i="1"/>
          </a:p>
        </p:txBody>
      </p:sp>
      <p:sp>
        <p:nvSpPr>
          <p:cNvPr id="22553" name="Rectangle 26"/>
          <p:cNvSpPr>
            <a:spLocks noChangeArrowheads="1"/>
          </p:cNvSpPr>
          <p:nvPr/>
        </p:nvSpPr>
        <p:spPr bwMode="auto">
          <a:xfrm>
            <a:off x="338138" y="38623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2554" name="Rectangle 27"/>
          <p:cNvSpPr>
            <a:spLocks noChangeArrowheads="1"/>
          </p:cNvSpPr>
          <p:nvPr/>
        </p:nvSpPr>
        <p:spPr bwMode="auto">
          <a:xfrm>
            <a:off x="2078038" y="3802063"/>
            <a:ext cx="66500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>
                <a:solidFill>
                  <a:schemeClr val="hlink"/>
                </a:solidFill>
              </a:rPr>
              <a:t> 	 	 	•	•	•	•	• 	• 	 •	•	• </a:t>
            </a:r>
          </a:p>
        </p:txBody>
      </p:sp>
      <p:sp>
        <p:nvSpPr>
          <p:cNvPr id="22555" name="Line 28"/>
          <p:cNvSpPr>
            <a:spLocks noChangeShapeType="1"/>
          </p:cNvSpPr>
          <p:nvPr/>
        </p:nvSpPr>
        <p:spPr bwMode="auto">
          <a:xfrm>
            <a:off x="355600" y="3835400"/>
            <a:ext cx="83185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Rectangle 29"/>
          <p:cNvSpPr>
            <a:spLocks noChangeArrowheads="1"/>
          </p:cNvSpPr>
          <p:nvPr/>
        </p:nvSpPr>
        <p:spPr bwMode="auto">
          <a:xfrm rot="-5400000">
            <a:off x="76995" y="2885281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22557" name="Rectangle 30"/>
          <p:cNvSpPr>
            <a:spLocks noChangeArrowheads="1"/>
          </p:cNvSpPr>
          <p:nvPr/>
        </p:nvSpPr>
        <p:spPr bwMode="auto">
          <a:xfrm>
            <a:off x="955675" y="26162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2558" name="Rectangle 31"/>
          <p:cNvSpPr>
            <a:spLocks noChangeArrowheads="1"/>
          </p:cNvSpPr>
          <p:nvPr/>
        </p:nvSpPr>
        <p:spPr bwMode="auto">
          <a:xfrm>
            <a:off x="955675" y="30099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2559" name="Rectangle 32"/>
          <p:cNvSpPr>
            <a:spLocks noChangeArrowheads="1"/>
          </p:cNvSpPr>
          <p:nvPr/>
        </p:nvSpPr>
        <p:spPr bwMode="auto">
          <a:xfrm>
            <a:off x="955675" y="34036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2560" name="Rectangle 33"/>
          <p:cNvSpPr>
            <a:spLocks noChangeArrowheads="1"/>
          </p:cNvSpPr>
          <p:nvPr/>
        </p:nvSpPr>
        <p:spPr bwMode="auto">
          <a:xfrm>
            <a:off x="1539875" y="26162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a</a:t>
            </a:r>
          </a:p>
        </p:txBody>
      </p:sp>
      <p:sp>
        <p:nvSpPr>
          <p:cNvPr id="22561" name="Rectangle 34"/>
          <p:cNvSpPr>
            <a:spLocks noChangeArrowheads="1"/>
          </p:cNvSpPr>
          <p:nvPr/>
        </p:nvSpPr>
        <p:spPr bwMode="auto">
          <a:xfrm>
            <a:off x="1539875" y="30099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b</a:t>
            </a:r>
          </a:p>
        </p:txBody>
      </p:sp>
      <p:sp>
        <p:nvSpPr>
          <p:cNvPr id="22562" name="Rectangle 35"/>
          <p:cNvSpPr>
            <a:spLocks noChangeArrowheads="1"/>
          </p:cNvSpPr>
          <p:nvPr/>
        </p:nvSpPr>
        <p:spPr bwMode="auto">
          <a:xfrm>
            <a:off x="1539875" y="3403600"/>
            <a:ext cx="2936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c</a:t>
            </a:r>
          </a:p>
        </p:txBody>
      </p:sp>
      <p:sp>
        <p:nvSpPr>
          <p:cNvPr id="22563" name="Line 36"/>
          <p:cNvSpPr>
            <a:spLocks noChangeShapeType="1"/>
          </p:cNvSpPr>
          <p:nvPr/>
        </p:nvSpPr>
        <p:spPr bwMode="auto">
          <a:xfrm>
            <a:off x="1955800" y="2616200"/>
            <a:ext cx="0" cy="1206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4" name="Rectangle 37"/>
          <p:cNvSpPr>
            <a:spLocks noChangeArrowheads="1"/>
          </p:cNvSpPr>
          <p:nvPr/>
        </p:nvSpPr>
        <p:spPr bwMode="auto">
          <a:xfrm>
            <a:off x="2032000" y="1371600"/>
            <a:ext cx="6721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/>
              <a:t>1	2	3	4	5	6	7	8	9	10	11	12</a:t>
            </a:r>
          </a:p>
        </p:txBody>
      </p:sp>
      <p:sp>
        <p:nvSpPr>
          <p:cNvPr id="22565" name="Rectangle 38"/>
          <p:cNvSpPr>
            <a:spLocks noChangeArrowheads="1"/>
          </p:cNvSpPr>
          <p:nvPr/>
        </p:nvSpPr>
        <p:spPr bwMode="auto">
          <a:xfrm>
            <a:off x="1565275" y="13716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2566" name="Line 39"/>
          <p:cNvSpPr>
            <a:spLocks noChangeShapeType="1"/>
          </p:cNvSpPr>
          <p:nvPr/>
        </p:nvSpPr>
        <p:spPr bwMode="auto">
          <a:xfrm>
            <a:off x="349250" y="1739900"/>
            <a:ext cx="8356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7" name="Rectangle 40"/>
          <p:cNvSpPr>
            <a:spLocks noChangeArrowheads="1"/>
          </p:cNvSpPr>
          <p:nvPr/>
        </p:nvSpPr>
        <p:spPr bwMode="auto">
          <a:xfrm>
            <a:off x="338138" y="17653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22568" name="Rectangle 41"/>
          <p:cNvSpPr>
            <a:spLocks noChangeArrowheads="1"/>
          </p:cNvSpPr>
          <p:nvPr/>
        </p:nvSpPr>
        <p:spPr bwMode="auto">
          <a:xfrm>
            <a:off x="338138" y="13858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22569" name="Line 42"/>
          <p:cNvSpPr>
            <a:spLocks noChangeShapeType="1"/>
          </p:cNvSpPr>
          <p:nvPr/>
        </p:nvSpPr>
        <p:spPr bwMode="auto">
          <a:xfrm>
            <a:off x="1447800" y="2628900"/>
            <a:ext cx="0" cy="1181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0" name="Rectangle 43"/>
          <p:cNvSpPr>
            <a:spLocks noChangeArrowheads="1"/>
          </p:cNvSpPr>
          <p:nvPr/>
        </p:nvSpPr>
        <p:spPr bwMode="auto">
          <a:xfrm>
            <a:off x="1539875" y="57943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b="1"/>
              <a:t>–</a:t>
            </a:r>
          </a:p>
        </p:txBody>
      </p:sp>
      <p:sp>
        <p:nvSpPr>
          <p:cNvPr id="22571" name="Rectangle 44"/>
          <p:cNvSpPr>
            <a:spLocks noChangeArrowheads="1"/>
          </p:cNvSpPr>
          <p:nvPr/>
        </p:nvSpPr>
        <p:spPr bwMode="auto">
          <a:xfrm>
            <a:off x="2032000" y="4622800"/>
            <a:ext cx="6594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a	a	a	a	a	a	a	a	a	 a	a	a</a:t>
            </a:r>
          </a:p>
        </p:txBody>
      </p:sp>
      <p:sp>
        <p:nvSpPr>
          <p:cNvPr id="22572" name="Rectangle 45"/>
          <p:cNvSpPr>
            <a:spLocks noChangeArrowheads="1"/>
          </p:cNvSpPr>
          <p:nvPr/>
        </p:nvSpPr>
        <p:spPr bwMode="auto">
          <a:xfrm>
            <a:off x="2032000" y="5016500"/>
            <a:ext cx="6594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b	b	b	b	b	b	b	b	b	 b</a:t>
            </a:r>
            <a:r>
              <a:rPr lang="en-US" b="1" i="1"/>
              <a:t>	</a:t>
            </a:r>
            <a:r>
              <a:rPr lang="en-US" i="1"/>
              <a:t>b	b</a:t>
            </a:r>
          </a:p>
        </p:txBody>
      </p:sp>
      <p:sp>
        <p:nvSpPr>
          <p:cNvPr id="22573" name="Rectangle 46"/>
          <p:cNvSpPr>
            <a:spLocks noChangeArrowheads="1"/>
          </p:cNvSpPr>
          <p:nvPr/>
        </p:nvSpPr>
        <p:spPr bwMode="auto">
          <a:xfrm>
            <a:off x="2032000" y="5410200"/>
            <a:ext cx="6580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c	c	c	c	c	c	c	c	c	 c	c</a:t>
            </a:r>
            <a:r>
              <a:rPr lang="en-US" b="1" i="1"/>
              <a:t>	</a:t>
            </a:r>
            <a:r>
              <a:rPr lang="en-US" i="1"/>
              <a:t>c</a:t>
            </a:r>
          </a:p>
        </p:txBody>
      </p:sp>
      <p:sp>
        <p:nvSpPr>
          <p:cNvPr id="22574" name="Rectangle 47"/>
          <p:cNvSpPr>
            <a:spLocks noChangeArrowheads="1"/>
          </p:cNvSpPr>
          <p:nvPr/>
        </p:nvSpPr>
        <p:spPr bwMode="auto">
          <a:xfrm>
            <a:off x="2032000" y="5778500"/>
            <a:ext cx="6594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 	 	 	</a:t>
            </a:r>
            <a:r>
              <a:rPr lang="en-US" b="1" i="1">
                <a:solidFill>
                  <a:schemeClr val="hlink"/>
                </a:solidFill>
              </a:rPr>
              <a:t>d</a:t>
            </a:r>
            <a:r>
              <a:rPr lang="en-US" i="1"/>
              <a:t>	d	d	d	d	d	 d	d</a:t>
            </a:r>
            <a:r>
              <a:rPr lang="en-US" b="1" i="1"/>
              <a:t>	</a:t>
            </a:r>
            <a:r>
              <a:rPr lang="en-US" i="1"/>
              <a:t>d</a:t>
            </a:r>
          </a:p>
        </p:txBody>
      </p:sp>
      <p:sp>
        <p:nvSpPr>
          <p:cNvPr id="22575" name="Rectangle 48"/>
          <p:cNvSpPr>
            <a:spLocks noChangeArrowheads="1"/>
          </p:cNvSpPr>
          <p:nvPr/>
        </p:nvSpPr>
        <p:spPr bwMode="auto">
          <a:xfrm>
            <a:off x="2027238" y="6253163"/>
            <a:ext cx="20018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>
                <a:solidFill>
                  <a:schemeClr val="hlink"/>
                </a:solidFill>
              </a:rPr>
              <a:t> 	 	 	•</a:t>
            </a:r>
          </a:p>
        </p:txBody>
      </p:sp>
      <p:sp>
        <p:nvSpPr>
          <p:cNvPr id="22576" name="Oval 50"/>
          <p:cNvSpPr>
            <a:spLocks noChangeArrowheads="1"/>
          </p:cNvSpPr>
          <p:nvPr/>
        </p:nvSpPr>
        <p:spPr bwMode="auto">
          <a:xfrm>
            <a:off x="8267700" y="34036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7" name="Oval 51"/>
          <p:cNvSpPr>
            <a:spLocks noChangeArrowheads="1"/>
          </p:cNvSpPr>
          <p:nvPr/>
        </p:nvSpPr>
        <p:spPr bwMode="auto">
          <a:xfrm>
            <a:off x="7683500" y="30226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8" name="Oval 52"/>
          <p:cNvSpPr>
            <a:spLocks noChangeArrowheads="1"/>
          </p:cNvSpPr>
          <p:nvPr/>
        </p:nvSpPr>
        <p:spPr bwMode="auto">
          <a:xfrm>
            <a:off x="7200900" y="26162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9" name="Oval 53"/>
          <p:cNvSpPr>
            <a:spLocks noChangeArrowheads="1"/>
          </p:cNvSpPr>
          <p:nvPr/>
        </p:nvSpPr>
        <p:spPr bwMode="auto">
          <a:xfrm>
            <a:off x="6553200" y="34036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0" name="Oval 54"/>
          <p:cNvSpPr>
            <a:spLocks noChangeArrowheads="1"/>
          </p:cNvSpPr>
          <p:nvPr/>
        </p:nvSpPr>
        <p:spPr bwMode="auto">
          <a:xfrm>
            <a:off x="5969000" y="30226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1" name="Oval 55"/>
          <p:cNvSpPr>
            <a:spLocks noChangeArrowheads="1"/>
          </p:cNvSpPr>
          <p:nvPr/>
        </p:nvSpPr>
        <p:spPr bwMode="auto">
          <a:xfrm>
            <a:off x="5410200" y="26289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2" name="Oval 56"/>
          <p:cNvSpPr>
            <a:spLocks noChangeArrowheads="1"/>
          </p:cNvSpPr>
          <p:nvPr/>
        </p:nvSpPr>
        <p:spPr bwMode="auto">
          <a:xfrm>
            <a:off x="4838700" y="34036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3" name="Oval 57"/>
          <p:cNvSpPr>
            <a:spLocks noChangeArrowheads="1"/>
          </p:cNvSpPr>
          <p:nvPr/>
        </p:nvSpPr>
        <p:spPr bwMode="auto">
          <a:xfrm>
            <a:off x="4254500" y="30226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4" name="Oval 58"/>
          <p:cNvSpPr>
            <a:spLocks noChangeArrowheads="1"/>
          </p:cNvSpPr>
          <p:nvPr/>
        </p:nvSpPr>
        <p:spPr bwMode="auto">
          <a:xfrm>
            <a:off x="3708400" y="26289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5" name="Oval 59"/>
          <p:cNvSpPr>
            <a:spLocks noChangeArrowheads="1"/>
          </p:cNvSpPr>
          <p:nvPr/>
        </p:nvSpPr>
        <p:spPr bwMode="auto">
          <a:xfrm>
            <a:off x="3695700" y="57785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Replacement and Memory Sensitivity</a:t>
            </a:r>
          </a:p>
        </p:txBody>
      </p:sp>
    </p:spTree>
    <p:extLst>
      <p:ext uri="{BB962C8B-B14F-4D97-AF65-F5344CB8AC3E}">
        <p14:creationId xmlns:p14="http://schemas.microsoft.com/office/powerpoint/2010/main" val="9248650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1350" y="1342008"/>
            <a:ext cx="7712075" cy="21590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Local page replacement</a:t>
            </a:r>
          </a:p>
          <a:p>
            <a:pPr lvl="1"/>
            <a:r>
              <a:rPr lang="en-US" sz="1800" dirty="0">
                <a:latin typeface="Arial" charset="0"/>
              </a:rPr>
              <a:t>LRU </a:t>
            </a:r>
            <a:r>
              <a:rPr lang="en-US" sz="1200" dirty="0">
                <a:latin typeface="Arial" charset="0"/>
              </a:rPr>
              <a:t> </a:t>
            </a:r>
            <a:r>
              <a:rPr lang="en-US" sz="1800" dirty="0">
                <a:latin typeface="Arial" charset="0"/>
              </a:rPr>
              <a:t>— Ages pages based on when they were last used</a:t>
            </a:r>
          </a:p>
          <a:p>
            <a:pPr lvl="1"/>
            <a:r>
              <a:rPr lang="en-US" sz="1800" dirty="0">
                <a:latin typeface="Arial" charset="0"/>
              </a:rPr>
              <a:t>FIFO — Ages pages based on when they</a:t>
            </a:r>
            <a:r>
              <a:rPr lang="ja-JP" altLang="en-US" sz="1800" dirty="0">
                <a:latin typeface="Arial" charset="0"/>
              </a:rPr>
              <a:t>’</a:t>
            </a:r>
            <a:r>
              <a:rPr lang="en-US" sz="1800" dirty="0">
                <a:latin typeface="Arial" charset="0"/>
              </a:rPr>
              <a:t>re brought into memory</a:t>
            </a:r>
          </a:p>
          <a:p>
            <a:r>
              <a:rPr lang="en-US" sz="2000" dirty="0">
                <a:latin typeface="Arial" charset="0"/>
              </a:rPr>
              <a:t>Towards global page replacement ... with variable number of page frames allocated to processes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68350" y="3322638"/>
            <a:ext cx="8166100" cy="2795587"/>
            <a:chOff x="448" y="2111"/>
            <a:chExt cx="5312" cy="1761"/>
          </a:xfrm>
        </p:grpSpPr>
        <p:grpSp>
          <p:nvGrpSpPr>
            <p:cNvPr id="23557" name="Group 4"/>
            <p:cNvGrpSpPr>
              <a:grpSpLocks/>
            </p:cNvGrpSpPr>
            <p:nvPr/>
          </p:nvGrpSpPr>
          <p:grpSpPr bwMode="auto">
            <a:xfrm>
              <a:off x="1632" y="2111"/>
              <a:ext cx="2364" cy="344"/>
              <a:chOff x="1632" y="2175"/>
              <a:chExt cx="2364" cy="344"/>
            </a:xfrm>
          </p:grpSpPr>
          <p:sp>
            <p:nvSpPr>
              <p:cNvPr id="131077" name="Rectangle 5"/>
              <p:cNvSpPr>
                <a:spLocks noChangeArrowheads="1"/>
              </p:cNvSpPr>
              <p:nvPr/>
            </p:nvSpPr>
            <p:spPr bwMode="auto">
              <a:xfrm>
                <a:off x="1632" y="2175"/>
                <a:ext cx="2360" cy="344"/>
              </a:xfrm>
              <a:prstGeom prst="rect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"/>
                  <a:ea typeface="+mn-ea"/>
                </a:endParaRPr>
              </a:p>
            </p:txBody>
          </p:sp>
          <p:sp>
            <p:nvSpPr>
              <p:cNvPr id="23560" name="Rectangle 6"/>
              <p:cNvSpPr>
                <a:spLocks noChangeArrowheads="1"/>
              </p:cNvSpPr>
              <p:nvPr/>
            </p:nvSpPr>
            <p:spPr bwMode="auto">
              <a:xfrm>
                <a:off x="1680" y="2184"/>
                <a:ext cx="2316" cy="32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sz="2400" dirty="0">
                    <a:solidFill>
                      <a:schemeClr val="hlink"/>
                    </a:solidFill>
                    <a:latin typeface="Comic Sans MS" charset="0"/>
                  </a:rPr>
                  <a:t>The principle of locality</a:t>
                </a:r>
                <a:endParaRPr lang="en-US" sz="2400" dirty="0">
                  <a:solidFill>
                    <a:srgbClr val="B50069"/>
                  </a:solidFill>
                  <a:latin typeface="Comic Sans MS" charset="0"/>
                </a:endParaRPr>
              </a:p>
            </p:txBody>
          </p:sp>
        </p:grpSp>
        <p:sp>
          <p:nvSpPr>
            <p:cNvPr id="23558" name="Rectangle 7"/>
            <p:cNvSpPr>
              <a:spLocks noChangeArrowheads="1"/>
            </p:cNvSpPr>
            <p:nvPr/>
          </p:nvSpPr>
          <p:spPr bwMode="auto">
            <a:xfrm>
              <a:off x="448" y="2576"/>
              <a:ext cx="531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/>
            <a:lstStyle/>
            <a:p>
              <a:pPr marL="342900" indent="-342900">
                <a:spcBef>
                  <a:spcPct val="20000"/>
                </a:spcBef>
                <a:buClr>
                  <a:schemeClr val="tx1"/>
                </a:buClr>
                <a:buFont typeface="Wingdings" charset="0"/>
                <a:buChar char="Ø"/>
              </a:pPr>
              <a:r>
                <a:rPr lang="en-US" sz="1800">
                  <a:solidFill>
                    <a:schemeClr val="folHlink"/>
                  </a:solidFill>
                  <a:latin typeface="Comic Sans MS" charset="0"/>
                </a:rPr>
                <a:t>90% of the execution of a program is sequential</a:t>
              </a:r>
            </a:p>
            <a:p>
              <a:pPr marL="342900" indent="-342900">
                <a:spcBef>
                  <a:spcPct val="20000"/>
                </a:spcBef>
                <a:buClr>
                  <a:schemeClr val="tx1"/>
                </a:buClr>
                <a:buFont typeface="Wingdings" charset="0"/>
                <a:buChar char="Ø"/>
              </a:pPr>
              <a:r>
                <a:rPr lang="en-US" sz="1800">
                  <a:solidFill>
                    <a:schemeClr val="folHlink"/>
                  </a:solidFill>
                  <a:latin typeface="Comic Sans MS" charset="0"/>
                </a:rPr>
                <a:t>Most iterative constructs consist of a relatively small number of instructions</a:t>
              </a:r>
            </a:p>
            <a:p>
              <a:pPr marL="342900" indent="-342900">
                <a:spcBef>
                  <a:spcPct val="20000"/>
                </a:spcBef>
                <a:buClr>
                  <a:schemeClr val="tx1"/>
                </a:buClr>
                <a:buFont typeface="Wingdings" charset="0"/>
                <a:buChar char="Ø"/>
              </a:pPr>
              <a:r>
                <a:rPr lang="en-US" sz="1800">
                  <a:solidFill>
                    <a:schemeClr val="folHlink"/>
                  </a:solidFill>
                  <a:latin typeface="Comic Sans MS" charset="0"/>
                </a:rPr>
                <a:t>When processing large data structures, the dominant cost is sequential processing on individual structure elements</a:t>
              </a:r>
            </a:p>
            <a:p>
              <a:pPr marL="342900" indent="-342900">
                <a:spcBef>
                  <a:spcPct val="20000"/>
                </a:spcBef>
                <a:buClr>
                  <a:schemeClr val="tx1"/>
                </a:buClr>
                <a:buFont typeface="Wingdings" charset="0"/>
                <a:buChar char="Ø"/>
              </a:pPr>
              <a:r>
                <a:rPr lang="en-US" sz="1800">
                  <a:solidFill>
                    <a:schemeClr val="folHlink"/>
                  </a:solidFill>
                  <a:latin typeface="Comic Sans MS" charset="0"/>
                </a:rPr>
                <a:t>Temporal vs. physical locality</a:t>
              </a:r>
              <a:endParaRPr lang="en-US" sz="1800">
                <a:latin typeface="Comic Sans MS" charset="0"/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Page Replacement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8571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ChangeArrowheads="1"/>
          </p:cNvSpPr>
          <p:nvPr/>
        </p:nvSpPr>
        <p:spPr bwMode="auto">
          <a:xfrm>
            <a:off x="736600" y="3289300"/>
            <a:ext cx="7937500" cy="29972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49300" y="1845816"/>
            <a:ext cx="7810500" cy="1727200"/>
          </a:xfrm>
          <a:noFill/>
        </p:spPr>
        <p:txBody>
          <a:bodyPr/>
          <a:lstStyle/>
          <a:p>
            <a:r>
              <a:rPr lang="en-US" sz="2000" i="1">
                <a:latin typeface="Arial" charset="0"/>
              </a:rPr>
              <a:t>VMIN — </a:t>
            </a:r>
            <a:r>
              <a:rPr lang="en-US" sz="2000">
                <a:latin typeface="Arial" charset="0"/>
              </a:rPr>
              <a:t>Replace a page that is not referenced in the </a:t>
            </a:r>
            <a:r>
              <a:rPr lang="en-US" sz="2000" i="1">
                <a:solidFill>
                  <a:schemeClr val="hlink"/>
                </a:solidFill>
                <a:latin typeface="Arial" charset="0"/>
              </a:rPr>
              <a:t>next</a:t>
            </a:r>
            <a:r>
              <a:rPr lang="en-US" sz="2000">
                <a:latin typeface="Arial" charset="0"/>
              </a:rPr>
              <a:t> </a:t>
            </a:r>
            <a:r>
              <a:rPr lang="en-US" sz="2000" i="1">
                <a:latin typeface="Symbol" charset="0"/>
              </a:rPr>
              <a:t></a:t>
            </a:r>
            <a:r>
              <a:rPr lang="en-US" sz="2000">
                <a:latin typeface="Arial" charset="0"/>
              </a:rPr>
              <a:t> accesses</a:t>
            </a:r>
          </a:p>
          <a:p>
            <a:pPr lvl="1">
              <a:buFont typeface="Wingdings" charset="0"/>
              <a:buNone/>
            </a:pPr>
            <a:endParaRPr lang="en-US" sz="9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Example: </a:t>
            </a:r>
            <a:r>
              <a:rPr lang="en-US" sz="2000" i="1" dirty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20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=</a:t>
            </a:r>
            <a:r>
              <a:rPr lang="en-US" sz="20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4</a:t>
            </a:r>
            <a:endParaRPr lang="en-US" sz="2000" dirty="0">
              <a:solidFill>
                <a:srgbClr val="B50069"/>
              </a:solidFill>
              <a:latin typeface="Arial" charset="0"/>
            </a:endParaRP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838200" y="4064000"/>
            <a:ext cx="77216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048000" y="36449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d	b	c	e	c	e	a	 d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873125" y="58340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850900" y="5794375"/>
            <a:ext cx="77216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 rot="-5400000">
            <a:off x="401638" y="4613275"/>
            <a:ext cx="15430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Pages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in Memory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1552575" y="40767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1552575" y="44069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1552575" y="47371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1552575" y="50673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2555875" y="40767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2555875" y="44069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2555875" y="47371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2555875" y="50673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2971800" y="3340100"/>
            <a:ext cx="0" cy="2438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3048000" y="32766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2581275" y="32766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819150" y="3644900"/>
            <a:ext cx="77597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873125" y="3670300"/>
            <a:ext cx="1096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873125" y="3290888"/>
            <a:ext cx="715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2463800" y="4089400"/>
            <a:ext cx="0" cy="1689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1552575" y="53975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24602" name="Rectangle 26"/>
          <p:cNvSpPr>
            <a:spLocks noChangeArrowheads="1"/>
          </p:cNvSpPr>
          <p:nvPr/>
        </p:nvSpPr>
        <p:spPr bwMode="auto">
          <a:xfrm>
            <a:off x="2555875" y="53975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4603" name="Rectangle 27"/>
          <p:cNvSpPr>
            <a:spLocks noChangeArrowheads="1"/>
          </p:cNvSpPr>
          <p:nvPr/>
        </p:nvSpPr>
        <p:spPr bwMode="auto">
          <a:xfrm>
            <a:off x="2532063" y="4265613"/>
            <a:ext cx="4619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rgbClr val="B50069"/>
                </a:solidFill>
              </a:rPr>
              <a:t>t</a:t>
            </a:r>
            <a:r>
              <a:rPr lang="en-US" sz="1200">
                <a:solidFill>
                  <a:srgbClr val="B50069"/>
                </a:solidFill>
              </a:rPr>
              <a:t> = 0</a:t>
            </a:r>
          </a:p>
        </p:txBody>
      </p:sp>
      <p:sp>
        <p:nvSpPr>
          <p:cNvPr id="24604" name="Rectangle 28"/>
          <p:cNvSpPr>
            <a:spLocks noChangeArrowheads="1"/>
          </p:cNvSpPr>
          <p:nvPr/>
        </p:nvSpPr>
        <p:spPr bwMode="auto">
          <a:xfrm>
            <a:off x="2532063" y="5268913"/>
            <a:ext cx="5127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rgbClr val="B50069"/>
                </a:solidFill>
              </a:rPr>
              <a:t>t</a:t>
            </a:r>
            <a:r>
              <a:rPr lang="en-US" sz="1200">
                <a:solidFill>
                  <a:srgbClr val="B50069"/>
                </a:solidFill>
              </a:rPr>
              <a:t> = -1</a:t>
            </a:r>
          </a:p>
        </p:txBody>
      </p:sp>
      <p:sp>
        <p:nvSpPr>
          <p:cNvPr id="24605" name="AutoShape 2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15900" y="638810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Optimal Replacement with a Variable Number of Frames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0649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ChangeArrowheads="1"/>
          </p:cNvSpPr>
          <p:nvPr/>
        </p:nvSpPr>
        <p:spPr bwMode="auto">
          <a:xfrm>
            <a:off x="736600" y="3289300"/>
            <a:ext cx="7937500" cy="29972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838200" y="4064000"/>
            <a:ext cx="77216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048000" y="36449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d	b	c	e	c	e	a	 d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3048000" y="4076700"/>
            <a:ext cx="5472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-	-	-	-	-	-	-	-	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 -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048000" y="4406900"/>
            <a:ext cx="5472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-	-	-	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-	-	-	-	-	 -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3048000" y="4737100"/>
            <a:ext cx="5532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•	•	•	•	•	•	• 	-	 -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873125" y="58340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3048000" y="5773738"/>
            <a:ext cx="55070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>
                <a:solidFill>
                  <a:schemeClr val="hlink"/>
                </a:solidFill>
              </a:rPr>
              <a:t>•</a:t>
            </a:r>
            <a:r>
              <a:rPr lang="en-US" sz="2400">
                <a:solidFill>
                  <a:srgbClr val="B50069"/>
                </a:solidFill>
              </a:rPr>
              <a:t>	 	 	</a:t>
            </a:r>
            <a:r>
              <a:rPr lang="en-US" sz="2400">
                <a:solidFill>
                  <a:schemeClr val="hlink"/>
                </a:solidFill>
              </a:rPr>
              <a:t>•	 	•	 	 	•	 •</a:t>
            </a: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850900" y="5794375"/>
            <a:ext cx="77216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 rot="-5400000">
            <a:off x="401638" y="4613275"/>
            <a:ext cx="15430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Pages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in Memory</a:t>
            </a: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3048000" y="5067300"/>
            <a:ext cx="55435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•	•	•	-	-	-	-	-	-	 </a:t>
            </a:r>
            <a:r>
              <a:rPr lang="en-US" i="1">
                <a:solidFill>
                  <a:schemeClr val="hlink"/>
                </a:solidFill>
              </a:rPr>
              <a:t>F</a:t>
            </a:r>
            <a:endParaRPr lang="en-US" i="1"/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1552575" y="40767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1552575" y="44069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1552575" y="47371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1552575" y="50673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2555875" y="40767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2555875" y="44069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2555875" y="47371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2555875" y="50673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2971800" y="3340100"/>
            <a:ext cx="0" cy="2438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3048000" y="32766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2581275" y="32766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819150" y="3644900"/>
            <a:ext cx="77597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7" name="Rectangle 27"/>
          <p:cNvSpPr>
            <a:spLocks noChangeArrowheads="1"/>
          </p:cNvSpPr>
          <p:nvPr/>
        </p:nvSpPr>
        <p:spPr bwMode="auto">
          <a:xfrm>
            <a:off x="873125" y="3670300"/>
            <a:ext cx="1096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25628" name="Rectangle 28"/>
          <p:cNvSpPr>
            <a:spLocks noChangeArrowheads="1"/>
          </p:cNvSpPr>
          <p:nvPr/>
        </p:nvSpPr>
        <p:spPr bwMode="auto">
          <a:xfrm>
            <a:off x="873125" y="3290888"/>
            <a:ext cx="715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>
            <a:off x="2463800" y="4089400"/>
            <a:ext cx="0" cy="1689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0" name="Rectangle 30"/>
          <p:cNvSpPr>
            <a:spLocks noChangeArrowheads="1"/>
          </p:cNvSpPr>
          <p:nvPr/>
        </p:nvSpPr>
        <p:spPr bwMode="auto">
          <a:xfrm>
            <a:off x="3048000" y="5397500"/>
            <a:ext cx="5472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-	-	-	-	-	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•	•	-	 -</a:t>
            </a:r>
          </a:p>
        </p:txBody>
      </p:sp>
      <p:sp>
        <p:nvSpPr>
          <p:cNvPr id="25631" name="Rectangle 31"/>
          <p:cNvSpPr>
            <a:spLocks noChangeArrowheads="1"/>
          </p:cNvSpPr>
          <p:nvPr/>
        </p:nvSpPr>
        <p:spPr bwMode="auto">
          <a:xfrm>
            <a:off x="1552575" y="53975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25632" name="Rectangle 32"/>
          <p:cNvSpPr>
            <a:spLocks noChangeArrowheads="1"/>
          </p:cNvSpPr>
          <p:nvPr/>
        </p:nvSpPr>
        <p:spPr bwMode="auto">
          <a:xfrm>
            <a:off x="2555875" y="53975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5633" name="Rectangle 33"/>
          <p:cNvSpPr>
            <a:spLocks noChangeArrowheads="1"/>
          </p:cNvSpPr>
          <p:nvPr/>
        </p:nvSpPr>
        <p:spPr bwMode="auto">
          <a:xfrm>
            <a:off x="2532063" y="4265613"/>
            <a:ext cx="4619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chemeClr val="hlink"/>
                </a:solidFill>
              </a:rPr>
              <a:t>t</a:t>
            </a:r>
            <a:r>
              <a:rPr lang="en-US" sz="1200">
                <a:solidFill>
                  <a:schemeClr val="hlink"/>
                </a:solidFill>
              </a:rPr>
              <a:t> = 0</a:t>
            </a:r>
          </a:p>
        </p:txBody>
      </p:sp>
      <p:sp>
        <p:nvSpPr>
          <p:cNvPr id="25634" name="Rectangle 34"/>
          <p:cNvSpPr>
            <a:spLocks noChangeArrowheads="1"/>
          </p:cNvSpPr>
          <p:nvPr/>
        </p:nvSpPr>
        <p:spPr bwMode="auto">
          <a:xfrm>
            <a:off x="2532063" y="5268913"/>
            <a:ext cx="5127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chemeClr val="hlink"/>
                </a:solidFill>
              </a:rPr>
              <a:t>t</a:t>
            </a:r>
            <a:r>
              <a:rPr lang="en-US" sz="1200">
                <a:solidFill>
                  <a:schemeClr val="hlink"/>
                </a:solidFill>
              </a:rPr>
              <a:t> = -1</a:t>
            </a:r>
          </a:p>
        </p:txBody>
      </p:sp>
      <p:sp>
        <p:nvSpPr>
          <p:cNvPr id="25635" name="Oval 35"/>
          <p:cNvSpPr>
            <a:spLocks noChangeArrowheads="1"/>
          </p:cNvSpPr>
          <p:nvPr/>
        </p:nvSpPr>
        <p:spPr bwMode="auto">
          <a:xfrm>
            <a:off x="7569200" y="40640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6" name="Oval 36"/>
          <p:cNvSpPr>
            <a:spLocks noChangeArrowheads="1"/>
          </p:cNvSpPr>
          <p:nvPr/>
        </p:nvSpPr>
        <p:spPr bwMode="auto">
          <a:xfrm>
            <a:off x="8204200" y="50419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7" name="Oval 37"/>
          <p:cNvSpPr>
            <a:spLocks noChangeArrowheads="1"/>
          </p:cNvSpPr>
          <p:nvPr/>
        </p:nvSpPr>
        <p:spPr bwMode="auto">
          <a:xfrm>
            <a:off x="5880100" y="53848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8" name="Oval 38"/>
          <p:cNvSpPr>
            <a:spLocks noChangeArrowheads="1"/>
          </p:cNvSpPr>
          <p:nvPr/>
        </p:nvSpPr>
        <p:spPr bwMode="auto">
          <a:xfrm>
            <a:off x="3022600" y="47244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9" name="Oval 39"/>
          <p:cNvSpPr>
            <a:spLocks noChangeArrowheads="1"/>
          </p:cNvSpPr>
          <p:nvPr/>
        </p:nvSpPr>
        <p:spPr bwMode="auto">
          <a:xfrm>
            <a:off x="4711700" y="43815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"/>
          <p:cNvSpPr txBox="1">
            <a:spLocks noChangeArrowheads="1"/>
          </p:cNvSpPr>
          <p:nvPr/>
        </p:nvSpPr>
        <p:spPr>
          <a:xfrm>
            <a:off x="749300" y="1845816"/>
            <a:ext cx="7810500" cy="1727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 smtClean="0">
                <a:latin typeface="Arial" charset="0"/>
              </a:rPr>
              <a:t>VMIN — </a:t>
            </a:r>
            <a:r>
              <a:rPr lang="en-US" sz="2000" smtClean="0">
                <a:latin typeface="Arial" charset="0"/>
              </a:rPr>
              <a:t>Replace a page that is not referenced in the </a:t>
            </a:r>
            <a:r>
              <a:rPr lang="en-US" sz="2000" i="1" smtClean="0">
                <a:solidFill>
                  <a:schemeClr val="hlink"/>
                </a:solidFill>
                <a:latin typeface="Arial" charset="0"/>
              </a:rPr>
              <a:t>next</a:t>
            </a:r>
            <a:r>
              <a:rPr lang="en-US" sz="2000" smtClean="0">
                <a:latin typeface="Arial" charset="0"/>
              </a:rPr>
              <a:t> </a:t>
            </a:r>
            <a:r>
              <a:rPr lang="en-US" sz="2000" i="1" smtClean="0">
                <a:latin typeface="Symbol" charset="0"/>
              </a:rPr>
              <a:t></a:t>
            </a:r>
            <a:r>
              <a:rPr lang="en-US" sz="2000" smtClean="0">
                <a:latin typeface="Arial" charset="0"/>
              </a:rPr>
              <a:t> accesses</a:t>
            </a:r>
          </a:p>
          <a:p>
            <a:pPr lvl="1">
              <a:buFont typeface="Wingdings" charset="0"/>
              <a:buNone/>
            </a:pPr>
            <a:endParaRPr lang="en-US" sz="900" smtClean="0">
              <a:latin typeface="Arial" charset="0"/>
            </a:endParaRPr>
          </a:p>
          <a:p>
            <a:r>
              <a:rPr lang="en-US" sz="2000" smtClean="0">
                <a:latin typeface="Arial" charset="0"/>
              </a:rPr>
              <a:t>Example: </a:t>
            </a:r>
            <a:r>
              <a:rPr lang="en-US" sz="2000" i="1" smtClean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2000" smtClean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smtClean="0">
                <a:latin typeface="Arial" charset="0"/>
              </a:rPr>
              <a:t>=</a:t>
            </a:r>
            <a:r>
              <a:rPr lang="en-US" sz="2000" smtClean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smtClean="0">
                <a:solidFill>
                  <a:schemeClr val="hlink"/>
                </a:solidFill>
                <a:latin typeface="Arial" charset="0"/>
              </a:rPr>
              <a:t>4</a:t>
            </a:r>
            <a:endParaRPr lang="en-US" sz="2000" dirty="0">
              <a:solidFill>
                <a:srgbClr val="B50069"/>
              </a:solidFill>
              <a:latin typeface="Arial" charset="0"/>
            </a:endParaRPr>
          </a:p>
        </p:txBody>
      </p:sp>
      <p:sp>
        <p:nvSpPr>
          <p:cNvPr id="43" name="Title 2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Optimal Replacement with a Variable Number of Frames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293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325" y="1450975"/>
            <a:ext cx="8220075" cy="41148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Assume recently referenced pages are likely to be referenced again soon…</a:t>
            </a:r>
          </a:p>
          <a:p>
            <a:pPr lvl="2"/>
            <a:endParaRPr lang="en-US" sz="1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... and </a:t>
            </a:r>
            <a:r>
              <a:rPr lang="en-US" sz="2000" i="1">
                <a:latin typeface="Arial" charset="0"/>
              </a:rPr>
              <a:t>only</a:t>
            </a:r>
            <a:r>
              <a:rPr lang="en-US" sz="2000">
                <a:latin typeface="Arial" charset="0"/>
              </a:rPr>
              <a:t> keep those pages recently referenced in memory (called </a:t>
            </a:r>
            <a:r>
              <a:rPr lang="en-US" sz="2000" i="1">
                <a:solidFill>
                  <a:schemeClr val="hlink"/>
                </a:solidFill>
                <a:latin typeface="Arial" charset="0"/>
              </a:rPr>
              <a:t>the working set</a:t>
            </a:r>
            <a:r>
              <a:rPr lang="en-US" sz="2000">
                <a:latin typeface="Arial" charset="0"/>
              </a:rPr>
              <a:t>)</a:t>
            </a:r>
          </a:p>
          <a:p>
            <a:pPr lvl="1"/>
            <a:r>
              <a:rPr lang="en-US" sz="1800">
                <a:latin typeface="Arial" charset="0"/>
              </a:rPr>
              <a:t>Thus pages may be removed even when no page fault occurs</a:t>
            </a:r>
          </a:p>
          <a:p>
            <a:pPr lvl="1">
              <a:spcBef>
                <a:spcPct val="0"/>
              </a:spcBef>
            </a:pPr>
            <a:r>
              <a:rPr lang="en-US" sz="1800">
                <a:latin typeface="Arial" charset="0"/>
              </a:rPr>
              <a:t>The number of frames allocated to a process will vary over time</a:t>
            </a:r>
          </a:p>
          <a:p>
            <a:pPr lvl="2"/>
            <a:endParaRPr lang="en-US" sz="1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A process is allowed to execute only if its working set fits into memory</a:t>
            </a:r>
          </a:p>
          <a:p>
            <a:pPr lvl="1"/>
            <a:r>
              <a:rPr lang="en-US" sz="1800">
                <a:latin typeface="Arial" charset="0"/>
              </a:rPr>
              <a:t>The working set model performs implicit load control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Working Set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14683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47" name="Rectangle 35"/>
          <p:cNvSpPr>
            <a:spLocks noChangeArrowheads="1"/>
          </p:cNvSpPr>
          <p:nvPr/>
        </p:nvSpPr>
        <p:spPr bwMode="auto">
          <a:xfrm>
            <a:off x="736600" y="3467100"/>
            <a:ext cx="7937500" cy="29972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1422276"/>
            <a:ext cx="7924800" cy="17907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Keep track of the last </a:t>
            </a:r>
            <a:r>
              <a:rPr lang="en-US" sz="2000" i="1" dirty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references (excluding faulting reference)</a:t>
            </a:r>
            <a:endParaRPr lang="en-US" sz="2000" dirty="0">
              <a:latin typeface="Arial" charset="0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dirty="0">
                <a:latin typeface="Arial" charset="0"/>
              </a:rPr>
              <a:t> The pages referenced during the last </a:t>
            </a:r>
            <a:r>
              <a:rPr lang="en-US" sz="1800" i="1" dirty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1800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1800" dirty="0">
                <a:latin typeface="Arial" charset="0"/>
              </a:rPr>
              <a:t>memory accesses are 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 the working set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i="1" dirty="0">
                <a:latin typeface="Arial" charset="0"/>
              </a:rPr>
              <a:t> </a:t>
            </a:r>
            <a:r>
              <a:rPr lang="en-US" sz="1800" i="1" dirty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1800" dirty="0">
                <a:latin typeface="Arial" charset="0"/>
              </a:rPr>
              <a:t> is called the </a:t>
            </a:r>
            <a:r>
              <a:rPr lang="en-US" sz="1800" i="1" dirty="0">
                <a:solidFill>
                  <a:schemeClr val="hlink"/>
                </a:solidFill>
                <a:latin typeface="Arial" charset="0"/>
              </a:rPr>
              <a:t>window size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endParaRPr lang="en-US" sz="900" i="1" dirty="0">
              <a:solidFill>
                <a:srgbClr val="B50069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Example: Working set computation, </a:t>
            </a:r>
            <a:r>
              <a:rPr lang="en-US" sz="2000" i="1" dirty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20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=</a:t>
            </a:r>
            <a:r>
              <a:rPr lang="en-US" sz="20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4</a:t>
            </a:r>
            <a:r>
              <a:rPr lang="en-US" sz="20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references:</a:t>
            </a:r>
          </a:p>
        </p:txBody>
      </p:sp>
      <p:sp>
        <p:nvSpPr>
          <p:cNvPr id="27653" name="Line 4"/>
          <p:cNvSpPr>
            <a:spLocks noChangeShapeType="1"/>
          </p:cNvSpPr>
          <p:nvPr/>
        </p:nvSpPr>
        <p:spPr bwMode="auto">
          <a:xfrm>
            <a:off x="889000" y="4305300"/>
            <a:ext cx="76200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5"/>
          <p:cNvSpPr>
            <a:spLocks noChangeArrowheads="1"/>
          </p:cNvSpPr>
          <p:nvPr/>
        </p:nvSpPr>
        <p:spPr bwMode="auto">
          <a:xfrm>
            <a:off x="2997200" y="38862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d	b	c	e	c	e	a	 d</a:t>
            </a:r>
          </a:p>
        </p:txBody>
      </p:sp>
      <p:sp>
        <p:nvSpPr>
          <p:cNvPr id="27655" name="Rectangle 9"/>
          <p:cNvSpPr>
            <a:spLocks noChangeArrowheads="1"/>
          </p:cNvSpPr>
          <p:nvPr/>
        </p:nvSpPr>
        <p:spPr bwMode="auto">
          <a:xfrm>
            <a:off x="822325" y="60753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7656" name="Line 11"/>
          <p:cNvSpPr>
            <a:spLocks noChangeShapeType="1"/>
          </p:cNvSpPr>
          <p:nvPr/>
        </p:nvSpPr>
        <p:spPr bwMode="auto">
          <a:xfrm>
            <a:off x="876300" y="6035675"/>
            <a:ext cx="76454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12"/>
          <p:cNvSpPr>
            <a:spLocks noChangeArrowheads="1"/>
          </p:cNvSpPr>
          <p:nvPr/>
        </p:nvSpPr>
        <p:spPr bwMode="auto">
          <a:xfrm rot="-5400000">
            <a:off x="350838" y="4854575"/>
            <a:ext cx="15430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Pages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in Memory</a:t>
            </a:r>
          </a:p>
        </p:txBody>
      </p:sp>
      <p:sp>
        <p:nvSpPr>
          <p:cNvPr id="27658" name="Rectangle 14"/>
          <p:cNvSpPr>
            <a:spLocks noChangeArrowheads="1"/>
          </p:cNvSpPr>
          <p:nvPr/>
        </p:nvSpPr>
        <p:spPr bwMode="auto">
          <a:xfrm>
            <a:off x="1501775" y="43180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27659" name="Rectangle 15"/>
          <p:cNvSpPr>
            <a:spLocks noChangeArrowheads="1"/>
          </p:cNvSpPr>
          <p:nvPr/>
        </p:nvSpPr>
        <p:spPr bwMode="auto">
          <a:xfrm>
            <a:off x="1501775" y="46482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27660" name="Rectangle 16"/>
          <p:cNvSpPr>
            <a:spLocks noChangeArrowheads="1"/>
          </p:cNvSpPr>
          <p:nvPr/>
        </p:nvSpPr>
        <p:spPr bwMode="auto">
          <a:xfrm>
            <a:off x="1501775" y="49784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27661" name="Rectangle 17"/>
          <p:cNvSpPr>
            <a:spLocks noChangeArrowheads="1"/>
          </p:cNvSpPr>
          <p:nvPr/>
        </p:nvSpPr>
        <p:spPr bwMode="auto">
          <a:xfrm>
            <a:off x="1501775" y="53086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27662" name="Rectangle 18"/>
          <p:cNvSpPr>
            <a:spLocks noChangeArrowheads="1"/>
          </p:cNvSpPr>
          <p:nvPr/>
        </p:nvSpPr>
        <p:spPr bwMode="auto">
          <a:xfrm>
            <a:off x="2505075" y="43180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7663" name="Rectangle 19"/>
          <p:cNvSpPr>
            <a:spLocks noChangeArrowheads="1"/>
          </p:cNvSpPr>
          <p:nvPr/>
        </p:nvSpPr>
        <p:spPr bwMode="auto">
          <a:xfrm>
            <a:off x="2505075" y="46482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7664" name="Rectangle 20"/>
          <p:cNvSpPr>
            <a:spLocks noChangeArrowheads="1"/>
          </p:cNvSpPr>
          <p:nvPr/>
        </p:nvSpPr>
        <p:spPr bwMode="auto">
          <a:xfrm>
            <a:off x="2505075" y="49784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7665" name="Rectangle 21"/>
          <p:cNvSpPr>
            <a:spLocks noChangeArrowheads="1"/>
          </p:cNvSpPr>
          <p:nvPr/>
        </p:nvSpPr>
        <p:spPr bwMode="auto">
          <a:xfrm>
            <a:off x="2505075" y="53086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7666" name="Line 22"/>
          <p:cNvSpPr>
            <a:spLocks noChangeShapeType="1"/>
          </p:cNvSpPr>
          <p:nvPr/>
        </p:nvSpPr>
        <p:spPr bwMode="auto">
          <a:xfrm>
            <a:off x="2921000" y="3581400"/>
            <a:ext cx="0" cy="2438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Rectangle 23"/>
          <p:cNvSpPr>
            <a:spLocks noChangeArrowheads="1"/>
          </p:cNvSpPr>
          <p:nvPr/>
        </p:nvSpPr>
        <p:spPr bwMode="auto">
          <a:xfrm>
            <a:off x="2997200" y="35179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27668" name="Rectangle 24"/>
          <p:cNvSpPr>
            <a:spLocks noChangeArrowheads="1"/>
          </p:cNvSpPr>
          <p:nvPr/>
        </p:nvSpPr>
        <p:spPr bwMode="auto">
          <a:xfrm>
            <a:off x="2530475" y="35179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7669" name="Line 25"/>
          <p:cNvSpPr>
            <a:spLocks noChangeShapeType="1"/>
          </p:cNvSpPr>
          <p:nvPr/>
        </p:nvSpPr>
        <p:spPr bwMode="auto">
          <a:xfrm>
            <a:off x="895350" y="3886200"/>
            <a:ext cx="76327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Rectangle 26"/>
          <p:cNvSpPr>
            <a:spLocks noChangeArrowheads="1"/>
          </p:cNvSpPr>
          <p:nvPr/>
        </p:nvSpPr>
        <p:spPr bwMode="auto">
          <a:xfrm>
            <a:off x="822325" y="3911600"/>
            <a:ext cx="1096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27671" name="Rectangle 27"/>
          <p:cNvSpPr>
            <a:spLocks noChangeArrowheads="1"/>
          </p:cNvSpPr>
          <p:nvPr/>
        </p:nvSpPr>
        <p:spPr bwMode="auto">
          <a:xfrm>
            <a:off x="822325" y="3532188"/>
            <a:ext cx="715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27672" name="Line 28"/>
          <p:cNvSpPr>
            <a:spLocks noChangeShapeType="1"/>
          </p:cNvSpPr>
          <p:nvPr/>
        </p:nvSpPr>
        <p:spPr bwMode="auto">
          <a:xfrm>
            <a:off x="2413000" y="4330700"/>
            <a:ext cx="0" cy="1689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3" name="Rectangle 30"/>
          <p:cNvSpPr>
            <a:spLocks noChangeArrowheads="1"/>
          </p:cNvSpPr>
          <p:nvPr/>
        </p:nvSpPr>
        <p:spPr bwMode="auto">
          <a:xfrm>
            <a:off x="1501775" y="56388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27674" name="Rectangle 31"/>
          <p:cNvSpPr>
            <a:spLocks noChangeArrowheads="1"/>
          </p:cNvSpPr>
          <p:nvPr/>
        </p:nvSpPr>
        <p:spPr bwMode="auto">
          <a:xfrm>
            <a:off x="2505075" y="56388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7675" name="Rectangle 36"/>
          <p:cNvSpPr>
            <a:spLocks noChangeArrowheads="1"/>
          </p:cNvSpPr>
          <p:nvPr/>
        </p:nvSpPr>
        <p:spPr bwMode="auto">
          <a:xfrm>
            <a:off x="2519363" y="4468813"/>
            <a:ext cx="4619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rgbClr val="B50069"/>
                </a:solidFill>
              </a:rPr>
              <a:t>t</a:t>
            </a:r>
            <a:r>
              <a:rPr lang="en-US" sz="1200">
                <a:solidFill>
                  <a:srgbClr val="B50069"/>
                </a:solidFill>
              </a:rPr>
              <a:t> = 0</a:t>
            </a:r>
          </a:p>
        </p:txBody>
      </p:sp>
      <p:sp>
        <p:nvSpPr>
          <p:cNvPr id="27676" name="Rectangle 37"/>
          <p:cNvSpPr>
            <a:spLocks noChangeArrowheads="1"/>
          </p:cNvSpPr>
          <p:nvPr/>
        </p:nvSpPr>
        <p:spPr bwMode="auto">
          <a:xfrm>
            <a:off x="2468563" y="5472113"/>
            <a:ext cx="5127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rgbClr val="B50069"/>
                </a:solidFill>
              </a:rPr>
              <a:t>t</a:t>
            </a:r>
            <a:r>
              <a:rPr lang="en-US" sz="1200">
                <a:solidFill>
                  <a:srgbClr val="B50069"/>
                </a:solidFill>
              </a:rPr>
              <a:t> = -1</a:t>
            </a:r>
          </a:p>
        </p:txBody>
      </p:sp>
      <p:sp>
        <p:nvSpPr>
          <p:cNvPr id="27677" name="Rectangle 38"/>
          <p:cNvSpPr>
            <a:spLocks noChangeArrowheads="1"/>
          </p:cNvSpPr>
          <p:nvPr/>
        </p:nvSpPr>
        <p:spPr bwMode="auto">
          <a:xfrm>
            <a:off x="2468563" y="5802313"/>
            <a:ext cx="5127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rgbClr val="B50069"/>
                </a:solidFill>
              </a:rPr>
              <a:t>t</a:t>
            </a:r>
            <a:r>
              <a:rPr lang="en-US" sz="1200">
                <a:solidFill>
                  <a:srgbClr val="B50069"/>
                </a:solidFill>
              </a:rPr>
              <a:t> = -2</a:t>
            </a:r>
          </a:p>
        </p:txBody>
      </p:sp>
      <p:sp>
        <p:nvSpPr>
          <p:cNvPr id="27678" name="AutoShape 3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15900" y="638810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Working Set Page Replacement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9220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736600" y="3467100"/>
            <a:ext cx="7937500" cy="29972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889000" y="4305300"/>
            <a:ext cx="76200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997200" y="38862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d	b	c	e	c	e	a	 d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009900" y="4318000"/>
            <a:ext cx="5476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•	•	•	-	-	-	-	-	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 •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3009900" y="4648200"/>
            <a:ext cx="5499903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 dirty="0"/>
              <a:t>-	-	-	</a:t>
            </a:r>
            <a:r>
              <a:rPr lang="en-US" i="1" dirty="0">
                <a:solidFill>
                  <a:schemeClr val="hlink"/>
                </a:solidFill>
              </a:rPr>
              <a:t>F</a:t>
            </a:r>
            <a:r>
              <a:rPr lang="en-US" i="1" dirty="0"/>
              <a:t>	•	•</a:t>
            </a:r>
            <a:r>
              <a:rPr lang="en-US" i="1"/>
              <a:t>	</a:t>
            </a:r>
            <a:r>
              <a:rPr lang="en-US" i="1" smtClean="0"/>
              <a:t>•</a:t>
            </a:r>
            <a:r>
              <a:rPr lang="en-US" i="1"/>
              <a:t>	</a:t>
            </a:r>
            <a:r>
              <a:rPr lang="en-US" i="1" smtClean="0"/>
              <a:t>-</a:t>
            </a:r>
            <a:r>
              <a:rPr lang="en-US" i="1" dirty="0"/>
              <a:t>	-	 -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3009900" y="4978400"/>
            <a:ext cx="5476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•	•	•	•	•	•	•	•	 •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822325" y="60753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009900" y="6015038"/>
            <a:ext cx="55070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>
                <a:solidFill>
                  <a:schemeClr val="hlink"/>
                </a:solidFill>
              </a:rPr>
              <a:t>•	 	 	•	 	•	 	 	•	 •</a:t>
            </a:r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876300" y="6035675"/>
            <a:ext cx="76454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 rot="-5400000">
            <a:off x="350838" y="4854575"/>
            <a:ext cx="15430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Pages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in Memory</a:t>
            </a: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3014663" y="5308600"/>
            <a:ext cx="5666013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 dirty="0"/>
              <a:t>•	•	•	•	•	• 	-	-	-	 </a:t>
            </a:r>
            <a:r>
              <a:rPr lang="en-US" i="1" dirty="0">
                <a:solidFill>
                  <a:schemeClr val="hlink"/>
                </a:solidFill>
              </a:rPr>
              <a:t>F</a:t>
            </a:r>
            <a:endParaRPr lang="en-US" i="1" dirty="0"/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1501775" y="43180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1501775" y="46482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501775" y="49784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1501775" y="53086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2505075" y="43180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2505075" y="46482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2505075" y="49784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2505075" y="53086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2921000" y="3581400"/>
            <a:ext cx="0" cy="2438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2997200" y="35179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2530475" y="35179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895350" y="3886200"/>
            <a:ext cx="76327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9" name="Rectangle 27"/>
          <p:cNvSpPr>
            <a:spLocks noChangeArrowheads="1"/>
          </p:cNvSpPr>
          <p:nvPr/>
        </p:nvSpPr>
        <p:spPr bwMode="auto">
          <a:xfrm>
            <a:off x="822325" y="3911600"/>
            <a:ext cx="1096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28700" name="Rectangle 28"/>
          <p:cNvSpPr>
            <a:spLocks noChangeArrowheads="1"/>
          </p:cNvSpPr>
          <p:nvPr/>
        </p:nvSpPr>
        <p:spPr bwMode="auto">
          <a:xfrm>
            <a:off x="822325" y="3532188"/>
            <a:ext cx="715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28701" name="Line 29"/>
          <p:cNvSpPr>
            <a:spLocks noChangeShapeType="1"/>
          </p:cNvSpPr>
          <p:nvPr/>
        </p:nvSpPr>
        <p:spPr bwMode="auto">
          <a:xfrm>
            <a:off x="2413000" y="4330700"/>
            <a:ext cx="0" cy="1689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3009900" y="5638800"/>
            <a:ext cx="5476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•	-	-	-	-	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•	•	•	 •</a:t>
            </a:r>
          </a:p>
        </p:txBody>
      </p:sp>
      <p:sp>
        <p:nvSpPr>
          <p:cNvPr id="28703" name="Rectangle 31"/>
          <p:cNvSpPr>
            <a:spLocks noChangeArrowheads="1"/>
          </p:cNvSpPr>
          <p:nvPr/>
        </p:nvSpPr>
        <p:spPr bwMode="auto">
          <a:xfrm>
            <a:off x="1501775" y="56388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28704" name="Rectangle 32"/>
          <p:cNvSpPr>
            <a:spLocks noChangeArrowheads="1"/>
          </p:cNvSpPr>
          <p:nvPr/>
        </p:nvSpPr>
        <p:spPr bwMode="auto">
          <a:xfrm>
            <a:off x="2505075" y="56388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8705" name="Rectangle 33"/>
          <p:cNvSpPr>
            <a:spLocks noChangeArrowheads="1"/>
          </p:cNvSpPr>
          <p:nvPr/>
        </p:nvSpPr>
        <p:spPr bwMode="auto">
          <a:xfrm>
            <a:off x="2519363" y="4468813"/>
            <a:ext cx="4619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rgbClr val="B50069"/>
                </a:solidFill>
              </a:rPr>
              <a:t>t</a:t>
            </a:r>
            <a:r>
              <a:rPr lang="en-US" sz="1200">
                <a:solidFill>
                  <a:srgbClr val="B50069"/>
                </a:solidFill>
              </a:rPr>
              <a:t> = 0</a:t>
            </a:r>
          </a:p>
        </p:txBody>
      </p:sp>
      <p:sp>
        <p:nvSpPr>
          <p:cNvPr id="28706" name="Rectangle 34"/>
          <p:cNvSpPr>
            <a:spLocks noChangeArrowheads="1"/>
          </p:cNvSpPr>
          <p:nvPr/>
        </p:nvSpPr>
        <p:spPr bwMode="auto">
          <a:xfrm>
            <a:off x="2468563" y="5472113"/>
            <a:ext cx="5127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rgbClr val="B50069"/>
                </a:solidFill>
              </a:rPr>
              <a:t>t</a:t>
            </a:r>
            <a:r>
              <a:rPr lang="en-US" sz="1200">
                <a:solidFill>
                  <a:srgbClr val="B50069"/>
                </a:solidFill>
              </a:rPr>
              <a:t> = -1</a:t>
            </a:r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2468563" y="5802313"/>
            <a:ext cx="5127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rgbClr val="B50069"/>
                </a:solidFill>
              </a:rPr>
              <a:t>t</a:t>
            </a:r>
            <a:r>
              <a:rPr lang="en-US" sz="1200">
                <a:solidFill>
                  <a:srgbClr val="B50069"/>
                </a:solidFill>
              </a:rPr>
              <a:t> = -2</a:t>
            </a:r>
          </a:p>
        </p:txBody>
      </p:sp>
      <p:sp>
        <p:nvSpPr>
          <p:cNvPr id="28708" name="Oval 36"/>
          <p:cNvSpPr>
            <a:spLocks noChangeArrowheads="1"/>
          </p:cNvSpPr>
          <p:nvPr/>
        </p:nvSpPr>
        <p:spPr bwMode="auto">
          <a:xfrm>
            <a:off x="8191500" y="53086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9" name="Oval 37"/>
          <p:cNvSpPr>
            <a:spLocks noChangeArrowheads="1"/>
          </p:cNvSpPr>
          <p:nvPr/>
        </p:nvSpPr>
        <p:spPr bwMode="auto">
          <a:xfrm>
            <a:off x="5816600" y="56261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0" name="Oval 38"/>
          <p:cNvSpPr>
            <a:spLocks noChangeArrowheads="1"/>
          </p:cNvSpPr>
          <p:nvPr/>
        </p:nvSpPr>
        <p:spPr bwMode="auto">
          <a:xfrm>
            <a:off x="4686300" y="46228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1" name="Oval 39"/>
          <p:cNvSpPr>
            <a:spLocks noChangeArrowheads="1"/>
          </p:cNvSpPr>
          <p:nvPr/>
        </p:nvSpPr>
        <p:spPr bwMode="auto">
          <a:xfrm>
            <a:off x="2971800" y="49657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2" name="Oval 40"/>
          <p:cNvSpPr>
            <a:spLocks noChangeArrowheads="1"/>
          </p:cNvSpPr>
          <p:nvPr/>
        </p:nvSpPr>
        <p:spPr bwMode="auto">
          <a:xfrm>
            <a:off x="7531100" y="43053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714375" y="1422276"/>
            <a:ext cx="7924800" cy="17907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Keep track of the last </a:t>
            </a:r>
            <a:r>
              <a:rPr lang="en-US" sz="2000" i="1" dirty="0" smtClean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references </a:t>
            </a:r>
            <a:endParaRPr lang="en-US" sz="2000" dirty="0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1400" dirty="0" smtClean="0">
                <a:latin typeface="Arial" charset="0"/>
              </a:rPr>
              <a:t>The pages referenced during the last </a:t>
            </a:r>
            <a:r>
              <a:rPr lang="en-US" sz="1400" i="1" dirty="0" smtClean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1400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1400" dirty="0" smtClean="0">
                <a:latin typeface="Arial" charset="0"/>
              </a:rPr>
              <a:t>memory accesses are </a:t>
            </a:r>
            <a:br>
              <a:rPr lang="en-US" sz="1400" dirty="0" smtClean="0">
                <a:latin typeface="Arial" charset="0"/>
              </a:rPr>
            </a:br>
            <a:r>
              <a:rPr lang="en-US" sz="1400" dirty="0" smtClean="0">
                <a:latin typeface="Arial" charset="0"/>
              </a:rPr>
              <a:t> the working set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i="1" dirty="0" smtClean="0">
                <a:latin typeface="Arial" charset="0"/>
              </a:rPr>
              <a:t> </a:t>
            </a:r>
            <a:r>
              <a:rPr lang="en-US" sz="1800" i="1" dirty="0" smtClean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1800" dirty="0" smtClean="0">
                <a:latin typeface="Arial" charset="0"/>
              </a:rPr>
              <a:t> is called the </a:t>
            </a:r>
            <a:r>
              <a:rPr lang="en-US" sz="1800" i="1" dirty="0" smtClean="0">
                <a:solidFill>
                  <a:schemeClr val="hlink"/>
                </a:solidFill>
                <a:latin typeface="Arial" charset="0"/>
              </a:rPr>
              <a:t>window size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endParaRPr lang="en-US" sz="900" i="1" dirty="0" smtClean="0">
              <a:solidFill>
                <a:srgbClr val="B50069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Example: Working set computation, </a:t>
            </a:r>
            <a:r>
              <a:rPr lang="en-US" sz="2000" i="1" dirty="0" smtClean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2000" dirty="0" smtClean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=</a:t>
            </a:r>
            <a:r>
              <a:rPr lang="en-US" sz="2000" dirty="0" smtClean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 smtClean="0">
                <a:solidFill>
                  <a:schemeClr val="hlink"/>
                </a:solidFill>
                <a:latin typeface="Arial" charset="0"/>
              </a:rPr>
              <a:t>4</a:t>
            </a:r>
            <a:r>
              <a:rPr lang="en-US" sz="2000" dirty="0" smtClean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references:</a:t>
            </a:r>
            <a:endParaRPr lang="en-US" sz="2000" dirty="0">
              <a:latin typeface="Arial" charset="0"/>
            </a:endParaRPr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Working Set Page Replacement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825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150" y="1591444"/>
            <a:ext cx="8032750" cy="1333500"/>
          </a:xfrm>
          <a:noFill/>
        </p:spPr>
        <p:txBody>
          <a:bodyPr/>
          <a:lstStyle/>
          <a:p>
            <a:r>
              <a:rPr lang="en-US" sz="2000" dirty="0" smtClean="0">
                <a:latin typeface="Arial" charset="0"/>
              </a:rPr>
              <a:t>An alternate approach to computing working set</a:t>
            </a:r>
          </a:p>
          <a:p>
            <a:r>
              <a:rPr lang="en-US" sz="2000" dirty="0" smtClean="0">
                <a:latin typeface="Arial" charset="0"/>
              </a:rPr>
              <a:t>Explicitly </a:t>
            </a:r>
            <a:r>
              <a:rPr lang="en-US" sz="2000" dirty="0">
                <a:latin typeface="Arial" charset="0"/>
              </a:rPr>
              <a:t>attempt to minimize page faults</a:t>
            </a:r>
          </a:p>
          <a:p>
            <a:pPr lvl="1">
              <a:spcBef>
                <a:spcPct val="0"/>
              </a:spcBef>
            </a:pPr>
            <a:r>
              <a:rPr lang="en-US" sz="1800" dirty="0">
                <a:latin typeface="Arial" charset="0"/>
              </a:rPr>
              <a:t>When page fault frequency is high — </a:t>
            </a:r>
            <a:r>
              <a:rPr lang="en-US" sz="1800" i="1" dirty="0">
                <a:latin typeface="Arial" charset="0"/>
              </a:rPr>
              <a:t>increase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i="1" dirty="0">
                <a:latin typeface="Arial" charset="0"/>
              </a:rPr>
              <a:t>working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i="1" dirty="0">
                <a:latin typeface="Arial" charset="0"/>
              </a:rPr>
              <a:t>set</a:t>
            </a:r>
            <a:endParaRPr lang="en-US" sz="1800" dirty="0">
              <a:latin typeface="Arial" charset="0"/>
            </a:endParaRPr>
          </a:p>
          <a:p>
            <a:pPr lvl="1">
              <a:spcBef>
                <a:spcPct val="0"/>
              </a:spcBef>
            </a:pPr>
            <a:r>
              <a:rPr lang="en-US" sz="1800" dirty="0">
                <a:latin typeface="Arial" charset="0"/>
              </a:rPr>
              <a:t>When page fault frequency is low  — </a:t>
            </a:r>
            <a:r>
              <a:rPr lang="en-US" sz="1800" i="1" dirty="0">
                <a:latin typeface="Arial" charset="0"/>
              </a:rPr>
              <a:t>decrease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i="1" dirty="0">
                <a:latin typeface="Arial" charset="0"/>
              </a:rPr>
              <a:t>working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i="1" dirty="0">
                <a:latin typeface="Arial" charset="0"/>
              </a:rPr>
              <a:t>set</a:t>
            </a:r>
            <a:endParaRPr lang="en-US" sz="1800" dirty="0">
              <a:latin typeface="Arial" charset="0"/>
            </a:endParaRP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714375" y="3291408"/>
            <a:ext cx="796607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u="sng" dirty="0">
                <a:latin typeface="Comic Sans MS" charset="0"/>
              </a:rPr>
              <a:t>Algorithm</a:t>
            </a:r>
            <a:r>
              <a:rPr lang="en-US" dirty="0">
                <a:latin typeface="Comic Sans MS" charset="0"/>
              </a:rPr>
              <a:t>: </a:t>
            </a:r>
          </a:p>
          <a:p>
            <a:r>
              <a:rPr lang="en-US" dirty="0">
                <a:latin typeface="Comic Sans MS" charset="0"/>
              </a:rPr>
              <a:t>      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Keep track of the rate at which faults occur</a:t>
            </a:r>
          </a:p>
          <a:p>
            <a:pPr lvl="1"/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When a fault occurs, compute the time since the last page fault</a:t>
            </a:r>
          </a:p>
          <a:p>
            <a:pPr lvl="2">
              <a:spcBef>
                <a:spcPct val="10000"/>
              </a:spcBef>
              <a:spcAft>
                <a:spcPct val="20000"/>
              </a:spcAft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Record the time, </a:t>
            </a:r>
            <a:r>
              <a:rPr lang="en-US" sz="1800" i="1" dirty="0" err="1">
                <a:solidFill>
                  <a:schemeClr val="folHlink"/>
                </a:solidFill>
                <a:latin typeface="Comic Sans MS" charset="0"/>
              </a:rPr>
              <a:t>t</a:t>
            </a:r>
            <a:r>
              <a:rPr lang="en-US" sz="1800" i="1" baseline="-25000" dirty="0" err="1">
                <a:solidFill>
                  <a:schemeClr val="folHlink"/>
                </a:solidFill>
                <a:latin typeface="Comic Sans MS" charset="0"/>
              </a:rPr>
              <a:t>last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, of the last page fault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If the time between page faults is </a:t>
            </a:r>
            <a:r>
              <a:rPr lang="ja-JP" altLang="en-US" sz="1800" dirty="0">
                <a:solidFill>
                  <a:schemeClr val="folHlink"/>
                </a:solidFill>
                <a:latin typeface="Comic Sans MS" charset="0"/>
              </a:rPr>
              <a:t>“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large</a:t>
            </a:r>
            <a:r>
              <a:rPr lang="ja-JP" altLang="en-US" sz="1800" dirty="0">
                <a:solidFill>
                  <a:schemeClr val="folHlink"/>
                </a:solidFill>
                <a:latin typeface="Comic Sans MS" charset="0"/>
              </a:rPr>
              <a:t>”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 then reduce the working set</a:t>
            </a:r>
          </a:p>
          <a:p>
            <a:pPr lvl="2">
              <a:spcBef>
                <a:spcPct val="10000"/>
              </a:spcBef>
              <a:spcAft>
                <a:spcPct val="20000"/>
              </a:spcAft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If </a:t>
            </a:r>
            <a:r>
              <a:rPr lang="en-US" sz="1800" i="1" dirty="0" err="1">
                <a:solidFill>
                  <a:schemeClr val="folHlink"/>
                </a:solidFill>
                <a:latin typeface="Comic Sans MS" charset="0"/>
              </a:rPr>
              <a:t>t</a:t>
            </a:r>
            <a:r>
              <a:rPr lang="en-US" sz="1800" i="1" baseline="-25000" dirty="0" err="1">
                <a:solidFill>
                  <a:schemeClr val="folHlink"/>
                </a:solidFill>
                <a:latin typeface="Comic Sans MS" charset="0"/>
              </a:rPr>
              <a:t>current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 – </a:t>
            </a:r>
            <a:r>
              <a:rPr lang="en-US" sz="1800" i="1" dirty="0" err="1">
                <a:solidFill>
                  <a:schemeClr val="folHlink"/>
                </a:solidFill>
                <a:latin typeface="Comic Sans MS" charset="0"/>
              </a:rPr>
              <a:t>t</a:t>
            </a:r>
            <a:r>
              <a:rPr lang="en-US" sz="1800" i="1" baseline="-25000" dirty="0" err="1">
                <a:solidFill>
                  <a:schemeClr val="folHlink"/>
                </a:solidFill>
                <a:latin typeface="Comic Sans MS" charset="0"/>
              </a:rPr>
              <a:t>last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 &gt; </a:t>
            </a:r>
            <a:r>
              <a:rPr lang="en-US" dirty="0">
                <a:solidFill>
                  <a:schemeClr val="folHlink"/>
                </a:solidFill>
                <a:latin typeface="Comic Sans MS" charset="0"/>
                <a:sym typeface="Symbol" charset="0"/>
              </a:rPr>
              <a:t>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, then remove from memory all pages not referenced in [</a:t>
            </a:r>
            <a:r>
              <a:rPr lang="en-US" sz="1800" i="1" dirty="0" err="1">
                <a:solidFill>
                  <a:schemeClr val="folHlink"/>
                </a:solidFill>
                <a:latin typeface="Comic Sans MS" charset="0"/>
              </a:rPr>
              <a:t>t</a:t>
            </a:r>
            <a:r>
              <a:rPr lang="en-US" sz="1800" i="1" baseline="-25000" dirty="0" err="1">
                <a:solidFill>
                  <a:schemeClr val="folHlink"/>
                </a:solidFill>
                <a:latin typeface="Comic Sans MS" charset="0"/>
              </a:rPr>
              <a:t>last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,  </a:t>
            </a:r>
            <a:r>
              <a:rPr lang="en-US" sz="1800" i="1" dirty="0" err="1">
                <a:solidFill>
                  <a:schemeClr val="folHlink"/>
                </a:solidFill>
                <a:latin typeface="Comic Sans MS" charset="0"/>
              </a:rPr>
              <a:t>t</a:t>
            </a:r>
            <a:r>
              <a:rPr lang="en-US" sz="1800" i="1" baseline="-25000" dirty="0" err="1">
                <a:solidFill>
                  <a:schemeClr val="folHlink"/>
                </a:solidFill>
                <a:latin typeface="Comic Sans MS" charset="0"/>
              </a:rPr>
              <a:t>current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 ]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If the time between page faults is </a:t>
            </a:r>
            <a:r>
              <a:rPr lang="ja-JP" altLang="en-US" sz="1800" dirty="0">
                <a:solidFill>
                  <a:schemeClr val="folHlink"/>
                </a:solidFill>
                <a:latin typeface="Comic Sans MS" charset="0"/>
              </a:rPr>
              <a:t>“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small</a:t>
            </a:r>
            <a:r>
              <a:rPr lang="ja-JP" altLang="en-US" sz="1800" dirty="0">
                <a:solidFill>
                  <a:schemeClr val="folHlink"/>
                </a:solidFill>
                <a:latin typeface="Comic Sans MS" charset="0"/>
              </a:rPr>
              <a:t>”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 then increase working set</a:t>
            </a:r>
          </a:p>
          <a:p>
            <a:pPr lvl="2">
              <a:spcBef>
                <a:spcPct val="10000"/>
              </a:spcBef>
              <a:spcAft>
                <a:spcPct val="20000"/>
              </a:spcAft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If </a:t>
            </a:r>
            <a:r>
              <a:rPr lang="en-US" sz="1800" i="1" dirty="0" err="1">
                <a:solidFill>
                  <a:schemeClr val="folHlink"/>
                </a:solidFill>
                <a:latin typeface="Comic Sans MS" charset="0"/>
              </a:rPr>
              <a:t>t</a:t>
            </a:r>
            <a:r>
              <a:rPr lang="en-US" sz="1800" i="1" baseline="-25000" dirty="0" err="1">
                <a:solidFill>
                  <a:schemeClr val="folHlink"/>
                </a:solidFill>
                <a:latin typeface="Comic Sans MS" charset="0"/>
              </a:rPr>
              <a:t>current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 – </a:t>
            </a:r>
            <a:r>
              <a:rPr lang="en-US" sz="1800" i="1" dirty="0" err="1">
                <a:solidFill>
                  <a:schemeClr val="folHlink"/>
                </a:solidFill>
                <a:latin typeface="Comic Sans MS" charset="0"/>
              </a:rPr>
              <a:t>t</a:t>
            </a:r>
            <a:r>
              <a:rPr lang="en-US" sz="1800" i="1" baseline="-25000" dirty="0" err="1">
                <a:solidFill>
                  <a:schemeClr val="folHlink"/>
                </a:solidFill>
                <a:latin typeface="Comic Sans MS" charset="0"/>
              </a:rPr>
              <a:t>last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 ≤ </a:t>
            </a:r>
            <a:r>
              <a:rPr lang="en-US" dirty="0">
                <a:solidFill>
                  <a:schemeClr val="folHlink"/>
                </a:solidFill>
                <a:latin typeface="Comic Sans MS" charset="0"/>
                <a:sym typeface="Symbol" charset="0"/>
              </a:rPr>
              <a:t>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, then add faulting page to the working set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Page-Fault-Frequency Page </a:t>
            </a:r>
            <a:r>
              <a:rPr lang="en-US" dirty="0" err="1" smtClean="0"/>
              <a:t>Replacment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52756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4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4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4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4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4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42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42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 build="p" bldLvl="2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96" name="Rectangle 40"/>
          <p:cNvSpPr>
            <a:spLocks noChangeArrowheads="1"/>
          </p:cNvSpPr>
          <p:nvPr/>
        </p:nvSpPr>
        <p:spPr bwMode="auto">
          <a:xfrm>
            <a:off x="762000" y="2768600"/>
            <a:ext cx="7937500" cy="35179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1278136"/>
            <a:ext cx="8194675" cy="1574800"/>
          </a:xfrm>
          <a:noFill/>
        </p:spPr>
        <p:txBody>
          <a:bodyPr/>
          <a:lstStyle/>
          <a:p>
            <a:r>
              <a:rPr lang="en-US" sz="2000" dirty="0" smtClean="0">
                <a:latin typeface="Arial" charset="0"/>
              </a:rPr>
              <a:t>Example, window size = 2</a:t>
            </a:r>
          </a:p>
          <a:p>
            <a:r>
              <a:rPr lang="en-US" sz="2000" dirty="0" smtClean="0">
                <a:latin typeface="Arial" charset="0"/>
              </a:rPr>
              <a:t>If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current</a:t>
            </a:r>
            <a:r>
              <a:rPr lang="en-US" sz="2000" dirty="0">
                <a:latin typeface="Arial" charset="0"/>
              </a:rPr>
              <a:t> –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last</a:t>
            </a:r>
            <a:r>
              <a:rPr lang="en-US" sz="2000" dirty="0">
                <a:latin typeface="Arial" charset="0"/>
              </a:rPr>
              <a:t> &gt; 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2</a:t>
            </a:r>
            <a:r>
              <a:rPr lang="en-US" sz="2000" dirty="0">
                <a:latin typeface="Arial" charset="0"/>
              </a:rPr>
              <a:t>, remove pages not referenced in [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last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current</a:t>
            </a:r>
            <a:r>
              <a:rPr lang="en-US" sz="2000" dirty="0">
                <a:latin typeface="Arial" charset="0"/>
              </a:rPr>
              <a:t> ] from the working set</a:t>
            </a:r>
          </a:p>
          <a:p>
            <a:r>
              <a:rPr lang="en-US" sz="2000" dirty="0">
                <a:latin typeface="Arial" charset="0"/>
              </a:rPr>
              <a:t>If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current</a:t>
            </a:r>
            <a:r>
              <a:rPr lang="en-US" sz="2000" dirty="0">
                <a:latin typeface="Arial" charset="0"/>
              </a:rPr>
              <a:t> –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last</a:t>
            </a:r>
            <a:r>
              <a:rPr lang="en-US" sz="2000" dirty="0">
                <a:latin typeface="Arial" charset="0"/>
              </a:rPr>
              <a:t> ≤ 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2</a:t>
            </a:r>
            <a:r>
              <a:rPr lang="en-US" sz="2000" dirty="0">
                <a:latin typeface="Arial" charset="0"/>
              </a:rPr>
              <a:t>, just add faulting page to the working set</a:t>
            </a:r>
          </a:p>
        </p:txBody>
      </p:sp>
      <p:sp>
        <p:nvSpPr>
          <p:cNvPr id="30725" name="Rectangle 34"/>
          <p:cNvSpPr>
            <a:spLocks noChangeArrowheads="1"/>
          </p:cNvSpPr>
          <p:nvPr/>
        </p:nvSpPr>
        <p:spPr bwMode="auto">
          <a:xfrm>
            <a:off x="847725" y="5783263"/>
            <a:ext cx="122078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t</a:t>
            </a:r>
            <a:r>
              <a:rPr lang="en-US" sz="2400" i="1" baseline="-25000"/>
              <a:t>cur</a:t>
            </a:r>
            <a:r>
              <a:rPr lang="en-US" sz="2400"/>
              <a:t> – </a:t>
            </a:r>
            <a:r>
              <a:rPr lang="en-US" sz="2400" i="1"/>
              <a:t>t</a:t>
            </a:r>
            <a:r>
              <a:rPr lang="en-US" sz="2400" i="1" baseline="-25000"/>
              <a:t>last</a:t>
            </a:r>
          </a:p>
        </p:txBody>
      </p:sp>
      <p:sp>
        <p:nvSpPr>
          <p:cNvPr id="30726" name="Line 5"/>
          <p:cNvSpPr>
            <a:spLocks noChangeShapeType="1"/>
          </p:cNvSpPr>
          <p:nvPr/>
        </p:nvSpPr>
        <p:spPr bwMode="auto">
          <a:xfrm>
            <a:off x="876300" y="3581400"/>
            <a:ext cx="76581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3022600" y="31623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d	b	c	e	c	e	a	 d</a:t>
            </a:r>
          </a:p>
        </p:txBody>
      </p:sp>
      <p:sp>
        <p:nvSpPr>
          <p:cNvPr id="30728" name="Rectangle 10"/>
          <p:cNvSpPr>
            <a:spLocks noChangeArrowheads="1"/>
          </p:cNvSpPr>
          <p:nvPr/>
        </p:nvSpPr>
        <p:spPr bwMode="auto">
          <a:xfrm>
            <a:off x="847725" y="53514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30729" name="Line 12"/>
          <p:cNvSpPr>
            <a:spLocks noChangeShapeType="1"/>
          </p:cNvSpPr>
          <p:nvPr/>
        </p:nvSpPr>
        <p:spPr bwMode="auto">
          <a:xfrm>
            <a:off x="863600" y="5311775"/>
            <a:ext cx="76835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Rectangle 13"/>
          <p:cNvSpPr>
            <a:spLocks noChangeArrowheads="1"/>
          </p:cNvSpPr>
          <p:nvPr/>
        </p:nvSpPr>
        <p:spPr bwMode="auto">
          <a:xfrm rot="-5400000">
            <a:off x="376238" y="4130675"/>
            <a:ext cx="15430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Pages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in Memory</a:t>
            </a:r>
          </a:p>
        </p:txBody>
      </p:sp>
      <p:sp>
        <p:nvSpPr>
          <p:cNvPr id="30731" name="Rectangle 15"/>
          <p:cNvSpPr>
            <a:spLocks noChangeArrowheads="1"/>
          </p:cNvSpPr>
          <p:nvPr/>
        </p:nvSpPr>
        <p:spPr bwMode="auto">
          <a:xfrm>
            <a:off x="1527175" y="35941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30732" name="Rectangle 16"/>
          <p:cNvSpPr>
            <a:spLocks noChangeArrowheads="1"/>
          </p:cNvSpPr>
          <p:nvPr/>
        </p:nvSpPr>
        <p:spPr bwMode="auto">
          <a:xfrm>
            <a:off x="1527175" y="39243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30733" name="Rectangle 17"/>
          <p:cNvSpPr>
            <a:spLocks noChangeArrowheads="1"/>
          </p:cNvSpPr>
          <p:nvPr/>
        </p:nvSpPr>
        <p:spPr bwMode="auto">
          <a:xfrm>
            <a:off x="1527175" y="42545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30734" name="Rectangle 18"/>
          <p:cNvSpPr>
            <a:spLocks noChangeArrowheads="1"/>
          </p:cNvSpPr>
          <p:nvPr/>
        </p:nvSpPr>
        <p:spPr bwMode="auto">
          <a:xfrm>
            <a:off x="1527175" y="45847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30735" name="Rectangle 19"/>
          <p:cNvSpPr>
            <a:spLocks noChangeArrowheads="1"/>
          </p:cNvSpPr>
          <p:nvPr/>
        </p:nvSpPr>
        <p:spPr bwMode="auto">
          <a:xfrm>
            <a:off x="2530475" y="35941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30736" name="Rectangle 20"/>
          <p:cNvSpPr>
            <a:spLocks noChangeArrowheads="1"/>
          </p:cNvSpPr>
          <p:nvPr/>
        </p:nvSpPr>
        <p:spPr bwMode="auto">
          <a:xfrm>
            <a:off x="2530475" y="39243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30737" name="Rectangle 21"/>
          <p:cNvSpPr>
            <a:spLocks noChangeArrowheads="1"/>
          </p:cNvSpPr>
          <p:nvPr/>
        </p:nvSpPr>
        <p:spPr bwMode="auto">
          <a:xfrm>
            <a:off x="2530475" y="42545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30738" name="Rectangle 22"/>
          <p:cNvSpPr>
            <a:spLocks noChangeArrowheads="1"/>
          </p:cNvSpPr>
          <p:nvPr/>
        </p:nvSpPr>
        <p:spPr bwMode="auto">
          <a:xfrm>
            <a:off x="2530475" y="45847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30739" name="Line 23"/>
          <p:cNvSpPr>
            <a:spLocks noChangeShapeType="1"/>
          </p:cNvSpPr>
          <p:nvPr/>
        </p:nvSpPr>
        <p:spPr bwMode="auto">
          <a:xfrm>
            <a:off x="2946400" y="2857500"/>
            <a:ext cx="0" cy="2438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Rectangle 24"/>
          <p:cNvSpPr>
            <a:spLocks noChangeArrowheads="1"/>
          </p:cNvSpPr>
          <p:nvPr/>
        </p:nvSpPr>
        <p:spPr bwMode="auto">
          <a:xfrm>
            <a:off x="3022600" y="27940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30741" name="Rectangle 25"/>
          <p:cNvSpPr>
            <a:spLocks noChangeArrowheads="1"/>
          </p:cNvSpPr>
          <p:nvPr/>
        </p:nvSpPr>
        <p:spPr bwMode="auto">
          <a:xfrm>
            <a:off x="2555875" y="27940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0742" name="Line 26"/>
          <p:cNvSpPr>
            <a:spLocks noChangeShapeType="1"/>
          </p:cNvSpPr>
          <p:nvPr/>
        </p:nvSpPr>
        <p:spPr bwMode="auto">
          <a:xfrm>
            <a:off x="869950" y="3162300"/>
            <a:ext cx="76835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Rectangle 27"/>
          <p:cNvSpPr>
            <a:spLocks noChangeArrowheads="1"/>
          </p:cNvSpPr>
          <p:nvPr/>
        </p:nvSpPr>
        <p:spPr bwMode="auto">
          <a:xfrm>
            <a:off x="847725" y="3187700"/>
            <a:ext cx="1096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30744" name="Rectangle 28"/>
          <p:cNvSpPr>
            <a:spLocks noChangeArrowheads="1"/>
          </p:cNvSpPr>
          <p:nvPr/>
        </p:nvSpPr>
        <p:spPr bwMode="auto">
          <a:xfrm>
            <a:off x="847725" y="2808288"/>
            <a:ext cx="715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30745" name="Line 29"/>
          <p:cNvSpPr>
            <a:spLocks noChangeShapeType="1"/>
          </p:cNvSpPr>
          <p:nvPr/>
        </p:nvSpPr>
        <p:spPr bwMode="auto">
          <a:xfrm>
            <a:off x="2438400" y="3606800"/>
            <a:ext cx="0" cy="1689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6" name="Rectangle 31"/>
          <p:cNvSpPr>
            <a:spLocks noChangeArrowheads="1"/>
          </p:cNvSpPr>
          <p:nvPr/>
        </p:nvSpPr>
        <p:spPr bwMode="auto">
          <a:xfrm>
            <a:off x="1527175" y="49149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30747" name="Rectangle 32"/>
          <p:cNvSpPr>
            <a:spLocks noChangeArrowheads="1"/>
          </p:cNvSpPr>
          <p:nvPr/>
        </p:nvSpPr>
        <p:spPr bwMode="auto">
          <a:xfrm>
            <a:off x="2530475" y="49149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30748" name="Line 38"/>
          <p:cNvSpPr>
            <a:spLocks noChangeShapeType="1"/>
          </p:cNvSpPr>
          <p:nvPr/>
        </p:nvSpPr>
        <p:spPr bwMode="auto">
          <a:xfrm>
            <a:off x="857250" y="5765800"/>
            <a:ext cx="7696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9" name="AutoShape 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15900" y="638810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Page Fault Frequency Replacement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6460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2300" y="1672704"/>
            <a:ext cx="7997825" cy="26924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Typically </a:t>
            </a:r>
            <a:r>
              <a:rPr lang="en-US" dirty="0">
                <a:latin typeface="Symbol" charset="0"/>
              </a:rPr>
              <a:t></a:t>
            </a:r>
            <a:r>
              <a:rPr lang="en-US" sz="2000" i="1" baseline="-25000" dirty="0" err="1">
                <a:latin typeface="Arial" charset="0"/>
              </a:rPr>
              <a:t>i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i="1" dirty="0" err="1">
                <a:latin typeface="Arial" charset="0"/>
              </a:rPr>
              <a:t>VAS</a:t>
            </a:r>
            <a:r>
              <a:rPr lang="en-US" sz="2000" i="1" baseline="-25000" dirty="0" err="1">
                <a:latin typeface="Arial" charset="0"/>
              </a:rPr>
              <a:t>i</a:t>
            </a:r>
            <a:r>
              <a:rPr lang="en-US" sz="2000" dirty="0">
                <a:latin typeface="Arial" charset="0"/>
              </a:rPr>
              <a:t>  &gt;&gt; </a:t>
            </a:r>
            <a:r>
              <a:rPr lang="en-US" sz="2000" i="1" dirty="0">
                <a:latin typeface="Arial" charset="0"/>
              </a:rPr>
              <a:t>Physical Memory</a:t>
            </a:r>
          </a:p>
          <a:p>
            <a:pPr>
              <a:spcBef>
                <a:spcPct val="60000"/>
              </a:spcBef>
            </a:pPr>
            <a:r>
              <a:rPr lang="en-US" sz="2000" dirty="0">
                <a:latin typeface="Arial" charset="0"/>
              </a:rPr>
              <a:t>With demand paging, physical memory fills quickly</a:t>
            </a:r>
          </a:p>
          <a:p>
            <a:pPr>
              <a:lnSpc>
                <a:spcPct val="80000"/>
              </a:lnSpc>
              <a:spcBef>
                <a:spcPct val="60000"/>
              </a:spcBef>
            </a:pPr>
            <a:r>
              <a:rPr lang="en-US" sz="2000" dirty="0">
                <a:latin typeface="Arial" charset="0"/>
              </a:rPr>
              <a:t>When a process faults &amp; memory is full, some page must be swapped out</a:t>
            </a:r>
          </a:p>
          <a:p>
            <a:pPr lvl="1"/>
            <a:r>
              <a:rPr lang="en-US" sz="1800" dirty="0">
                <a:latin typeface="Arial" charset="0"/>
              </a:rPr>
              <a:t>Handling a page fault now requires </a:t>
            </a:r>
            <a:r>
              <a:rPr lang="en-US" sz="1800" b="1" i="1" dirty="0">
                <a:latin typeface="Arial" charset="0"/>
              </a:rPr>
              <a:t>2</a:t>
            </a:r>
            <a:r>
              <a:rPr lang="en-US" sz="1800" dirty="0">
                <a:latin typeface="Arial" charset="0"/>
              </a:rPr>
              <a:t> disk accesses not 1</a:t>
            </a:r>
            <a:r>
              <a:rPr lang="en-US" sz="1800" dirty="0" smtClean="0">
                <a:latin typeface="Arial" charset="0"/>
              </a:rPr>
              <a:t>!</a:t>
            </a:r>
            <a:endParaRPr lang="en-US" sz="1800" dirty="0">
              <a:latin typeface="Arial" charset="0"/>
            </a:endParaRPr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773113" y="3946525"/>
            <a:ext cx="80264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spcBef>
                <a:spcPct val="60000"/>
              </a:spcBef>
            </a:pPr>
            <a:r>
              <a:rPr lang="en-US">
                <a:latin typeface="Comic Sans MS" charset="0"/>
              </a:rPr>
              <a:t>Which page should be replaced?</a:t>
            </a:r>
          </a:p>
          <a:p>
            <a:pPr lvl="1"/>
            <a:r>
              <a:rPr lang="en-US" sz="1800" i="1">
                <a:solidFill>
                  <a:schemeClr val="hlink"/>
                </a:solidFill>
                <a:latin typeface="Comic Sans MS" charset="0"/>
              </a:rPr>
              <a:t>Local replacement</a:t>
            </a:r>
            <a:r>
              <a:rPr lang="en-US" sz="1800" i="1">
                <a:solidFill>
                  <a:srgbClr val="B50069"/>
                </a:solidFill>
                <a:latin typeface="Comic Sans MS" charset="0"/>
              </a:rPr>
              <a:t>   </a:t>
            </a:r>
            <a:r>
              <a:rPr lang="en-US" sz="1800">
                <a:latin typeface="Comic Sans MS" charset="0"/>
              </a:rPr>
              <a:t>— 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Replace a page of the faulting process</a:t>
            </a:r>
          </a:p>
          <a:p>
            <a:pPr lvl="1">
              <a:lnSpc>
                <a:spcPct val="80000"/>
              </a:lnSpc>
            </a:pPr>
            <a:r>
              <a:rPr lang="en-US" sz="1800" i="1">
                <a:solidFill>
                  <a:schemeClr val="hlink"/>
                </a:solidFill>
                <a:latin typeface="Comic Sans MS" charset="0"/>
              </a:rPr>
              <a:t>Global replacement</a:t>
            </a:r>
            <a:r>
              <a:rPr lang="en-US" sz="1800" i="1">
                <a:solidFill>
                  <a:srgbClr val="B50069"/>
                </a:solidFill>
                <a:latin typeface="Comic Sans MS" charset="0"/>
              </a:rPr>
              <a:t> </a:t>
            </a:r>
            <a:r>
              <a:rPr lang="en-US" sz="1800">
                <a:latin typeface="Comic Sans MS" charset="0"/>
              </a:rPr>
              <a:t>— 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Possibly replace the page of another</a:t>
            </a:r>
            <a:r>
              <a:rPr lang="en-US" sz="1800">
                <a:latin typeface="Comic Sans MS" charset="0"/>
              </a:rPr>
              <a:t> 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process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Page Replacement Algorithms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195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1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762000" y="2768600"/>
            <a:ext cx="7937500" cy="35179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4741863" y="5834063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847725" y="5783263"/>
            <a:ext cx="122078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t</a:t>
            </a:r>
            <a:r>
              <a:rPr lang="en-US" sz="2400" i="1" baseline="-25000"/>
              <a:t>cur</a:t>
            </a:r>
            <a:r>
              <a:rPr lang="en-US" sz="2400"/>
              <a:t> – </a:t>
            </a:r>
            <a:r>
              <a:rPr lang="en-US" sz="2400" i="1"/>
              <a:t>t</a:t>
            </a:r>
            <a:r>
              <a:rPr lang="en-US" sz="2400" i="1" baseline="-25000"/>
              <a:t>last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5872163" y="5834063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7612063" y="5834063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8259763" y="5834063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876300" y="3581400"/>
            <a:ext cx="76581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3022600" y="31623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d	b	c	e	c	e	a	 d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3022600" y="3594100"/>
            <a:ext cx="5476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•	•	•	-	-	-	-	-	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 •</a:t>
            </a: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3022600" y="3924300"/>
            <a:ext cx="5472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-	-	-	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•	•	•	•	-	 -</a:t>
            </a:r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3022600" y="4254500"/>
            <a:ext cx="5476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•	•	•	•	•	•	•	•	 •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847725" y="53514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3022600" y="5291138"/>
            <a:ext cx="55070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>
                <a:solidFill>
                  <a:schemeClr val="hlink"/>
                </a:solidFill>
              </a:rPr>
              <a:t>•	 	 	•	 	•	 	 	•	 •</a:t>
            </a:r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863600" y="5311775"/>
            <a:ext cx="76835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 rot="-5400000">
            <a:off x="376238" y="4130675"/>
            <a:ext cx="15430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Pages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in Memory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3022600" y="4584700"/>
            <a:ext cx="55435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•	•	•	•	•	•	•	•	-	 </a:t>
            </a:r>
            <a:r>
              <a:rPr lang="en-US" i="1">
                <a:solidFill>
                  <a:schemeClr val="hlink"/>
                </a:solidFill>
              </a:rPr>
              <a:t>F</a:t>
            </a:r>
            <a:endParaRPr lang="en-US" i="1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527175" y="35941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1527175" y="39243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1527175" y="42545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1527175" y="45847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2530475" y="35941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2530475" y="39243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31770" name="Rectangle 26"/>
          <p:cNvSpPr>
            <a:spLocks noChangeArrowheads="1"/>
          </p:cNvSpPr>
          <p:nvPr/>
        </p:nvSpPr>
        <p:spPr bwMode="auto">
          <a:xfrm>
            <a:off x="2530475" y="42545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2530475" y="45847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31772" name="Line 28"/>
          <p:cNvSpPr>
            <a:spLocks noChangeShapeType="1"/>
          </p:cNvSpPr>
          <p:nvPr/>
        </p:nvSpPr>
        <p:spPr bwMode="auto">
          <a:xfrm>
            <a:off x="2946400" y="2857500"/>
            <a:ext cx="0" cy="2438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73" name="Rectangle 29"/>
          <p:cNvSpPr>
            <a:spLocks noChangeArrowheads="1"/>
          </p:cNvSpPr>
          <p:nvPr/>
        </p:nvSpPr>
        <p:spPr bwMode="auto">
          <a:xfrm>
            <a:off x="3022600" y="27940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31774" name="Rectangle 30"/>
          <p:cNvSpPr>
            <a:spLocks noChangeArrowheads="1"/>
          </p:cNvSpPr>
          <p:nvPr/>
        </p:nvSpPr>
        <p:spPr bwMode="auto">
          <a:xfrm>
            <a:off x="2555875" y="27940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1775" name="Line 31"/>
          <p:cNvSpPr>
            <a:spLocks noChangeShapeType="1"/>
          </p:cNvSpPr>
          <p:nvPr/>
        </p:nvSpPr>
        <p:spPr bwMode="auto">
          <a:xfrm>
            <a:off x="869950" y="3162300"/>
            <a:ext cx="76835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76" name="Rectangle 32"/>
          <p:cNvSpPr>
            <a:spLocks noChangeArrowheads="1"/>
          </p:cNvSpPr>
          <p:nvPr/>
        </p:nvSpPr>
        <p:spPr bwMode="auto">
          <a:xfrm>
            <a:off x="847725" y="3187700"/>
            <a:ext cx="1096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31777" name="Rectangle 33"/>
          <p:cNvSpPr>
            <a:spLocks noChangeArrowheads="1"/>
          </p:cNvSpPr>
          <p:nvPr/>
        </p:nvSpPr>
        <p:spPr bwMode="auto">
          <a:xfrm>
            <a:off x="847725" y="2808288"/>
            <a:ext cx="715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31778" name="Line 34"/>
          <p:cNvSpPr>
            <a:spLocks noChangeShapeType="1"/>
          </p:cNvSpPr>
          <p:nvPr/>
        </p:nvSpPr>
        <p:spPr bwMode="auto">
          <a:xfrm>
            <a:off x="2438400" y="3606800"/>
            <a:ext cx="0" cy="1689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79" name="Rectangle 35"/>
          <p:cNvSpPr>
            <a:spLocks noChangeArrowheads="1"/>
          </p:cNvSpPr>
          <p:nvPr/>
        </p:nvSpPr>
        <p:spPr bwMode="auto">
          <a:xfrm>
            <a:off x="3022600" y="4914900"/>
            <a:ext cx="5476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•	•	•	-	-	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•	•	•	 •</a:t>
            </a:r>
          </a:p>
        </p:txBody>
      </p:sp>
      <p:sp>
        <p:nvSpPr>
          <p:cNvPr id="31780" name="Rectangle 36"/>
          <p:cNvSpPr>
            <a:spLocks noChangeArrowheads="1"/>
          </p:cNvSpPr>
          <p:nvPr/>
        </p:nvSpPr>
        <p:spPr bwMode="auto">
          <a:xfrm>
            <a:off x="1527175" y="49149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31781" name="Rectangle 37"/>
          <p:cNvSpPr>
            <a:spLocks noChangeArrowheads="1"/>
          </p:cNvSpPr>
          <p:nvPr/>
        </p:nvSpPr>
        <p:spPr bwMode="auto">
          <a:xfrm>
            <a:off x="2530475" y="49149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31782" name="Line 38"/>
          <p:cNvSpPr>
            <a:spLocks noChangeShapeType="1"/>
          </p:cNvSpPr>
          <p:nvPr/>
        </p:nvSpPr>
        <p:spPr bwMode="auto">
          <a:xfrm>
            <a:off x="857250" y="5765800"/>
            <a:ext cx="7696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3" name="Rectangle 39"/>
          <p:cNvSpPr>
            <a:spLocks noChangeArrowheads="1"/>
          </p:cNvSpPr>
          <p:nvPr/>
        </p:nvSpPr>
        <p:spPr bwMode="auto">
          <a:xfrm>
            <a:off x="3022600" y="5834063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1784" name="Oval 40"/>
          <p:cNvSpPr>
            <a:spLocks noChangeArrowheads="1"/>
          </p:cNvSpPr>
          <p:nvPr/>
        </p:nvSpPr>
        <p:spPr bwMode="auto">
          <a:xfrm>
            <a:off x="7556500" y="35941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5" name="Oval 41"/>
          <p:cNvSpPr>
            <a:spLocks noChangeArrowheads="1"/>
          </p:cNvSpPr>
          <p:nvPr/>
        </p:nvSpPr>
        <p:spPr bwMode="auto">
          <a:xfrm>
            <a:off x="4699000" y="39116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6" name="Oval 42"/>
          <p:cNvSpPr>
            <a:spLocks noChangeArrowheads="1"/>
          </p:cNvSpPr>
          <p:nvPr/>
        </p:nvSpPr>
        <p:spPr bwMode="auto">
          <a:xfrm>
            <a:off x="2984500" y="42418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7" name="Oval 43"/>
          <p:cNvSpPr>
            <a:spLocks noChangeArrowheads="1"/>
          </p:cNvSpPr>
          <p:nvPr/>
        </p:nvSpPr>
        <p:spPr bwMode="auto">
          <a:xfrm>
            <a:off x="5829300" y="49022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8" name="Oval 44"/>
          <p:cNvSpPr>
            <a:spLocks noChangeArrowheads="1"/>
          </p:cNvSpPr>
          <p:nvPr/>
        </p:nvSpPr>
        <p:spPr bwMode="auto">
          <a:xfrm>
            <a:off x="8191500" y="45720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3"/>
          <p:cNvSpPr txBox="1">
            <a:spLocks noChangeArrowheads="1"/>
          </p:cNvSpPr>
          <p:nvPr/>
        </p:nvSpPr>
        <p:spPr>
          <a:xfrm>
            <a:off x="825500" y="1268760"/>
            <a:ext cx="8194675" cy="15748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smtClean="0">
                <a:latin typeface="Arial" charset="0"/>
              </a:rPr>
              <a:t>Example, window size = 2</a:t>
            </a:r>
          </a:p>
          <a:p>
            <a:r>
              <a:rPr lang="en-US" sz="2000" dirty="0" smtClean="0">
                <a:latin typeface="Arial" charset="0"/>
              </a:rPr>
              <a:t>If </a:t>
            </a:r>
            <a:r>
              <a:rPr lang="en-US" sz="2000" i="1" dirty="0" err="1" smtClean="0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 smtClean="0">
                <a:solidFill>
                  <a:schemeClr val="hlink"/>
                </a:solidFill>
                <a:latin typeface="Arial" charset="0"/>
              </a:rPr>
              <a:t>current</a:t>
            </a:r>
            <a:r>
              <a:rPr lang="en-US" sz="2000" dirty="0" smtClean="0">
                <a:latin typeface="Arial" charset="0"/>
              </a:rPr>
              <a:t> – </a:t>
            </a:r>
            <a:r>
              <a:rPr lang="en-US" sz="2000" i="1" dirty="0" err="1" smtClean="0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 smtClean="0">
                <a:solidFill>
                  <a:schemeClr val="hlink"/>
                </a:solidFill>
                <a:latin typeface="Arial" charset="0"/>
              </a:rPr>
              <a:t>last</a:t>
            </a:r>
            <a:r>
              <a:rPr lang="en-US" sz="2000" dirty="0" smtClean="0">
                <a:latin typeface="Arial" charset="0"/>
              </a:rPr>
              <a:t> &gt; </a:t>
            </a:r>
            <a:r>
              <a:rPr lang="en-US" sz="2000" dirty="0" smtClean="0">
                <a:solidFill>
                  <a:schemeClr val="hlink"/>
                </a:solidFill>
                <a:latin typeface="Arial" charset="0"/>
              </a:rPr>
              <a:t>2</a:t>
            </a:r>
            <a:r>
              <a:rPr lang="en-US" sz="2000" dirty="0" smtClean="0">
                <a:latin typeface="Arial" charset="0"/>
              </a:rPr>
              <a:t>, remove pages not referenced in [</a:t>
            </a:r>
            <a:r>
              <a:rPr lang="en-US" sz="2000" i="1" dirty="0" err="1" smtClean="0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 smtClean="0">
                <a:solidFill>
                  <a:schemeClr val="hlink"/>
                </a:solidFill>
                <a:latin typeface="Arial" charset="0"/>
              </a:rPr>
              <a:t>last</a:t>
            </a:r>
            <a:r>
              <a:rPr lang="en-US" sz="2000" dirty="0" smtClean="0">
                <a:latin typeface="Arial" charset="0"/>
              </a:rPr>
              <a:t>, </a:t>
            </a:r>
            <a:r>
              <a:rPr lang="en-US" sz="2000" i="1" dirty="0" err="1" smtClean="0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 smtClean="0">
                <a:solidFill>
                  <a:schemeClr val="hlink"/>
                </a:solidFill>
                <a:latin typeface="Arial" charset="0"/>
              </a:rPr>
              <a:t>current</a:t>
            </a:r>
            <a:r>
              <a:rPr lang="en-US" sz="2000" dirty="0" smtClean="0">
                <a:latin typeface="Arial" charset="0"/>
              </a:rPr>
              <a:t> ] from the working set</a:t>
            </a:r>
          </a:p>
          <a:p>
            <a:r>
              <a:rPr lang="en-US" sz="2000" dirty="0" smtClean="0">
                <a:latin typeface="Arial" charset="0"/>
              </a:rPr>
              <a:t>If </a:t>
            </a:r>
            <a:r>
              <a:rPr lang="en-US" sz="2000" i="1" dirty="0" err="1" smtClean="0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 smtClean="0">
                <a:solidFill>
                  <a:schemeClr val="hlink"/>
                </a:solidFill>
                <a:latin typeface="Arial" charset="0"/>
              </a:rPr>
              <a:t>current</a:t>
            </a:r>
            <a:r>
              <a:rPr lang="en-US" sz="2000" dirty="0" smtClean="0">
                <a:latin typeface="Arial" charset="0"/>
              </a:rPr>
              <a:t> – </a:t>
            </a:r>
            <a:r>
              <a:rPr lang="en-US" sz="2000" i="1" dirty="0" err="1" smtClean="0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 smtClean="0">
                <a:solidFill>
                  <a:schemeClr val="hlink"/>
                </a:solidFill>
                <a:latin typeface="Arial" charset="0"/>
              </a:rPr>
              <a:t>last</a:t>
            </a:r>
            <a:r>
              <a:rPr lang="en-US" sz="2000" dirty="0" smtClean="0">
                <a:latin typeface="Arial" charset="0"/>
              </a:rPr>
              <a:t> ≤ </a:t>
            </a:r>
            <a:r>
              <a:rPr lang="en-US" sz="2000" dirty="0" smtClean="0">
                <a:solidFill>
                  <a:schemeClr val="hlink"/>
                </a:solidFill>
                <a:latin typeface="Arial" charset="0"/>
              </a:rPr>
              <a:t>2</a:t>
            </a:r>
            <a:r>
              <a:rPr lang="en-US" sz="2000" dirty="0" smtClean="0">
                <a:latin typeface="Arial" charset="0"/>
              </a:rPr>
              <a:t>, just add faulting page to the working set</a:t>
            </a:r>
            <a:endParaRPr lang="en-US" sz="2000" dirty="0">
              <a:latin typeface="Arial" charset="0"/>
            </a:endParaRPr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15240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Page Fault Frequency Replacement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6732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298575"/>
            <a:ext cx="8445500" cy="5842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High multiprogramming level</a:t>
            </a: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698500" y="4308475"/>
            <a:ext cx="84455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>
                <a:latin typeface="Comic Sans MS" charset="0"/>
              </a:rPr>
              <a:t>Issues</a:t>
            </a:r>
          </a:p>
          <a:p>
            <a:pPr marL="742950" lvl="1" indent="-285750">
              <a:lnSpc>
                <a:spcPct val="80000"/>
              </a:lnSpc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What criterion should be used to determine when to increase or decrease the </a:t>
            </a:r>
            <a:r>
              <a:rPr lang="en-US" sz="1800" i="1">
                <a:solidFill>
                  <a:schemeClr val="folHlink"/>
                </a:solidFill>
                <a:latin typeface="Comic Sans MS" charset="0"/>
              </a:rPr>
              <a:t>MPL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?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Which task should be swapped out if the </a:t>
            </a:r>
            <a:r>
              <a:rPr lang="en-US" sz="1800" i="1">
                <a:solidFill>
                  <a:schemeClr val="folHlink"/>
                </a:solidFill>
                <a:latin typeface="Comic Sans MS" charset="0"/>
              </a:rPr>
              <a:t>MPL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 must be reduced?</a:t>
            </a: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698500" y="2898775"/>
            <a:ext cx="84455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>
                <a:latin typeface="Comic Sans MS" charset="0"/>
              </a:rPr>
              <a:t>Low paging overhead</a:t>
            </a:r>
          </a:p>
          <a:p>
            <a:pPr marL="742950" lvl="1" indent="-285750"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 i="1">
                <a:solidFill>
                  <a:schemeClr val="folHlink"/>
                </a:solidFill>
                <a:latin typeface="Comic Sans MS" charset="0"/>
              </a:rPr>
              <a:t>MPL</a:t>
            </a:r>
            <a:r>
              <a:rPr lang="en-US" sz="1800" i="1" baseline="-25000">
                <a:solidFill>
                  <a:schemeClr val="folHlink"/>
                </a:solidFill>
                <a:latin typeface="Comic Sans MS" charset="0"/>
              </a:rPr>
              <a:t>min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 = 1 process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98500" y="1976438"/>
            <a:ext cx="8102600" cy="747712"/>
            <a:chOff x="136" y="1275"/>
            <a:chExt cx="5446" cy="471"/>
          </a:xfrm>
        </p:grpSpPr>
        <p:grpSp>
          <p:nvGrpSpPr>
            <p:cNvPr id="32775" name="Group 7"/>
            <p:cNvGrpSpPr>
              <a:grpSpLocks/>
            </p:cNvGrpSpPr>
            <p:nvPr/>
          </p:nvGrpSpPr>
          <p:grpSpPr bwMode="auto">
            <a:xfrm>
              <a:off x="1550" y="1275"/>
              <a:ext cx="4032" cy="471"/>
              <a:chOff x="1550" y="1275"/>
              <a:chExt cx="4032" cy="471"/>
            </a:xfrm>
          </p:grpSpPr>
          <p:sp>
            <p:nvSpPr>
              <p:cNvPr id="32777" name="Text Box 8"/>
              <p:cNvSpPr txBox="1">
                <a:spLocks noChangeArrowheads="1"/>
              </p:cNvSpPr>
              <p:nvPr/>
            </p:nvSpPr>
            <p:spPr bwMode="auto">
              <a:xfrm>
                <a:off x="1552" y="1515"/>
                <a:ext cx="388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sz="1800" i="1">
                    <a:solidFill>
                      <a:schemeClr val="folHlink"/>
                    </a:solidFill>
                  </a:rPr>
                  <a:t>minimum number of frames required for a process to execute</a:t>
                </a:r>
              </a:p>
            </p:txBody>
          </p:sp>
          <p:sp>
            <p:nvSpPr>
              <p:cNvPr id="32778" name="Text Box 9"/>
              <p:cNvSpPr txBox="1">
                <a:spLocks noChangeArrowheads="1"/>
              </p:cNvSpPr>
              <p:nvPr/>
            </p:nvSpPr>
            <p:spPr bwMode="auto">
              <a:xfrm>
                <a:off x="2768" y="1275"/>
                <a:ext cx="154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sz="1800" i="1">
                    <a:solidFill>
                      <a:schemeClr val="folHlink"/>
                    </a:solidFill>
                  </a:rPr>
                  <a:t>number of page frames</a:t>
                </a:r>
              </a:p>
            </p:txBody>
          </p:sp>
          <p:sp>
            <p:nvSpPr>
              <p:cNvPr id="32779" name="Line 10"/>
              <p:cNvSpPr>
                <a:spLocks noChangeShapeType="1"/>
              </p:cNvSpPr>
              <p:nvPr/>
            </p:nvSpPr>
            <p:spPr bwMode="auto">
              <a:xfrm>
                <a:off x="1550" y="1504"/>
                <a:ext cx="40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2776" name="Rectangle 11"/>
            <p:cNvSpPr>
              <a:spLocks noChangeArrowheads="1"/>
            </p:cNvSpPr>
            <p:nvPr/>
          </p:nvSpPr>
          <p:spPr bwMode="auto">
            <a:xfrm>
              <a:off x="136" y="1352"/>
              <a:ext cx="14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/>
            <a:lstStyle/>
            <a:p>
              <a:pPr marL="742950" lvl="1" indent="-285750">
                <a:buClr>
                  <a:schemeClr val="tx1"/>
                </a:buClr>
                <a:buSzPct val="100000"/>
                <a:buFont typeface="Wingdings" charset="0"/>
                <a:buChar char="Ø"/>
              </a:pPr>
              <a:r>
                <a:rPr lang="en-US" sz="1800" i="1">
                  <a:solidFill>
                    <a:schemeClr val="folHlink"/>
                  </a:solidFill>
                  <a:latin typeface="Comic Sans MS" charset="0"/>
                </a:rPr>
                <a:t>MPL</a:t>
              </a:r>
              <a:r>
                <a:rPr lang="en-US" sz="1800" i="1" baseline="-25000">
                  <a:solidFill>
                    <a:schemeClr val="folHlink"/>
                  </a:solidFill>
                  <a:latin typeface="Comic Sans MS" charset="0"/>
                </a:rPr>
                <a:t>max</a:t>
              </a:r>
              <a:r>
                <a:rPr lang="en-US" sz="1800">
                  <a:solidFill>
                    <a:schemeClr val="folHlink"/>
                  </a:solidFill>
                  <a:latin typeface="Comic Sans MS" charset="0"/>
                </a:rPr>
                <a:t>  </a:t>
              </a:r>
              <a:r>
                <a:rPr lang="en-US" sz="1800">
                  <a:latin typeface="Comic Sans MS" charset="0"/>
                </a:rPr>
                <a:t>=</a:t>
              </a:r>
              <a:endParaRPr lang="en-US" sz="1800">
                <a:solidFill>
                  <a:schemeClr val="folHlink"/>
                </a:solidFill>
                <a:latin typeface="Comic Sans MS" charset="0"/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Load Control: Fundamental Trade-off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52756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 autoUpdateAnimBg="0"/>
      <p:bldP spid="148485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5000" y="1772816"/>
            <a:ext cx="8509000" cy="3835400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.e., based on CPU utilization</a:t>
            </a:r>
          </a:p>
          <a:p>
            <a:pPr>
              <a:buFont typeface="Monotype Sorts" charset="0"/>
              <a:buChar char=""/>
            </a:pPr>
            <a:endParaRPr lang="en-US" sz="2000" dirty="0">
              <a:latin typeface="Arial" charset="0"/>
            </a:endParaRPr>
          </a:p>
          <a:p>
            <a:pPr>
              <a:buFont typeface="Monotype Sorts" charset="0"/>
              <a:buChar char=""/>
            </a:pPr>
            <a:r>
              <a:rPr lang="en-US" sz="2000" dirty="0" smtClean="0">
                <a:latin typeface="Arial" charset="0"/>
              </a:rPr>
              <a:t>Assume </a:t>
            </a:r>
            <a:r>
              <a:rPr lang="en-US" sz="2000" dirty="0">
                <a:latin typeface="Arial" charset="0"/>
              </a:rPr>
              <a:t>memory is nearly full</a:t>
            </a:r>
          </a:p>
          <a:p>
            <a:pPr>
              <a:buFont typeface="Monotype Sorts" charset="0"/>
              <a:buChar char=""/>
            </a:pPr>
            <a:r>
              <a:rPr lang="en-US" sz="2000" dirty="0">
                <a:latin typeface="Arial" charset="0"/>
              </a:rPr>
              <a:t>A chain of page faults occur</a:t>
            </a:r>
          </a:p>
          <a:p>
            <a:pPr lvl="1">
              <a:lnSpc>
                <a:spcPct val="80000"/>
              </a:lnSpc>
              <a:buClr>
                <a:schemeClr val="folHlink"/>
              </a:buClr>
            </a:pPr>
            <a:r>
              <a:rPr lang="en-US" sz="1800" dirty="0">
                <a:latin typeface="Arial" charset="0"/>
              </a:rPr>
              <a:t>A queue of processes forms at 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the paging device</a:t>
            </a:r>
          </a:p>
          <a:p>
            <a:pPr>
              <a:buFont typeface="Monotype Sorts" charset="0"/>
              <a:buChar char=""/>
            </a:pPr>
            <a:r>
              <a:rPr lang="en-US" sz="2000" dirty="0">
                <a:latin typeface="Arial" charset="0"/>
              </a:rPr>
              <a:t>CPU utilization falls</a:t>
            </a:r>
          </a:p>
          <a:p>
            <a:r>
              <a:rPr lang="en-US" sz="2000" dirty="0">
                <a:latin typeface="Arial" charset="0"/>
              </a:rPr>
              <a:t>Operating system increases </a:t>
            </a:r>
            <a:r>
              <a:rPr lang="en-US" sz="2000" i="1" dirty="0">
                <a:latin typeface="Arial" charset="0"/>
              </a:rPr>
              <a:t>MPL</a:t>
            </a:r>
            <a:r>
              <a:rPr lang="en-US" sz="2000" dirty="0">
                <a:latin typeface="Arial" charset="0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New processes fault, taking memory away from existing processes</a:t>
            </a:r>
          </a:p>
          <a:p>
            <a:r>
              <a:rPr lang="en-US" sz="2000" dirty="0">
                <a:latin typeface="Arial" charset="0"/>
              </a:rPr>
              <a:t>CPU utilization goes to 0, the OS increases the </a:t>
            </a:r>
            <a:r>
              <a:rPr lang="en-US" sz="2000" i="1" dirty="0">
                <a:latin typeface="Arial" charset="0"/>
              </a:rPr>
              <a:t>MPL</a:t>
            </a:r>
            <a:r>
              <a:rPr lang="en-US" sz="2000" dirty="0">
                <a:latin typeface="Arial" charset="0"/>
              </a:rPr>
              <a:t> further...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7185025" y="2744788"/>
            <a:ext cx="280988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81075" y="5273675"/>
            <a:ext cx="7110413" cy="698500"/>
            <a:chOff x="408" y="3552"/>
            <a:chExt cx="5096" cy="440"/>
          </a:xfrm>
        </p:grpSpPr>
        <p:sp>
          <p:nvSpPr>
            <p:cNvPr id="150534" name="Rectangle 6"/>
            <p:cNvSpPr>
              <a:spLocks noChangeArrowheads="1"/>
            </p:cNvSpPr>
            <p:nvPr/>
          </p:nvSpPr>
          <p:spPr bwMode="auto">
            <a:xfrm>
              <a:off x="408" y="3552"/>
              <a:ext cx="5096" cy="4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33829" name="Text Box 7"/>
            <p:cNvSpPr txBox="1">
              <a:spLocks noChangeArrowheads="1"/>
            </p:cNvSpPr>
            <p:nvPr/>
          </p:nvSpPr>
          <p:spPr bwMode="auto">
            <a:xfrm>
              <a:off x="483" y="3685"/>
              <a:ext cx="4616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>
                  <a:latin typeface="Comic Sans MS" charset="0"/>
                </a:rPr>
                <a:t>System is </a:t>
              </a:r>
              <a:r>
                <a:rPr lang="en-US" i="1">
                  <a:solidFill>
                    <a:schemeClr val="hlink"/>
                  </a:solidFill>
                  <a:latin typeface="Comic Sans MS" charset="0"/>
                </a:rPr>
                <a:t>thrashing</a:t>
              </a:r>
              <a:r>
                <a:rPr lang="en-US">
                  <a:latin typeface="Comic Sans MS" charset="0"/>
                </a:rPr>
                <a:t> — spending all of its time paging</a:t>
              </a:r>
            </a:p>
          </p:txBody>
        </p:sp>
      </p:grpSp>
      <p:sp>
        <p:nvSpPr>
          <p:cNvPr id="33798" name="Line 8"/>
          <p:cNvSpPr>
            <a:spLocks noChangeShapeType="1"/>
          </p:cNvSpPr>
          <p:nvPr/>
        </p:nvSpPr>
        <p:spPr bwMode="auto">
          <a:xfrm flipV="1">
            <a:off x="7804150" y="2519363"/>
            <a:ext cx="0" cy="4429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7" name="Oval 9"/>
          <p:cNvSpPr>
            <a:spLocks noChangeArrowheads="1"/>
          </p:cNvSpPr>
          <p:nvPr/>
        </p:nvSpPr>
        <p:spPr bwMode="auto">
          <a:xfrm>
            <a:off x="7842250" y="887413"/>
            <a:ext cx="839788" cy="804862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800">
                <a:latin typeface="Arial" charset="0"/>
                <a:ea typeface="+mn-ea"/>
              </a:rPr>
              <a:t>I/O</a:t>
            </a:r>
            <a:br>
              <a:rPr lang="en-US" sz="1800">
                <a:latin typeface="Arial" charset="0"/>
                <a:ea typeface="+mn-ea"/>
              </a:rPr>
            </a:br>
            <a:r>
              <a:rPr lang="en-US" sz="1800">
                <a:latin typeface="Arial" charset="0"/>
                <a:ea typeface="+mn-ea"/>
              </a:rPr>
              <a:t>Device</a:t>
            </a:r>
            <a:endParaRPr lang="en-US" sz="1200" b="1">
              <a:latin typeface="Arial" charset="0"/>
              <a:ea typeface="+mn-ea"/>
            </a:endParaRPr>
          </a:p>
        </p:txBody>
      </p:sp>
      <p:sp>
        <p:nvSpPr>
          <p:cNvPr id="33800" name="Line 10"/>
          <p:cNvSpPr>
            <a:spLocks noChangeShapeType="1"/>
          </p:cNvSpPr>
          <p:nvPr/>
        </p:nvSpPr>
        <p:spPr bwMode="auto">
          <a:xfrm flipH="1">
            <a:off x="7362825" y="297497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11"/>
          <p:cNvSpPr>
            <a:spLocks noChangeShapeType="1"/>
          </p:cNvSpPr>
          <p:nvPr/>
        </p:nvSpPr>
        <p:spPr bwMode="auto">
          <a:xfrm flipH="1">
            <a:off x="7362825" y="251777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2"/>
          <p:cNvSpPr>
            <a:spLocks noChangeShapeType="1"/>
          </p:cNvSpPr>
          <p:nvPr/>
        </p:nvSpPr>
        <p:spPr bwMode="auto">
          <a:xfrm>
            <a:off x="7654925" y="2530475"/>
            <a:ext cx="0" cy="4445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Line 13"/>
          <p:cNvSpPr>
            <a:spLocks noChangeShapeType="1"/>
          </p:cNvSpPr>
          <p:nvPr/>
        </p:nvSpPr>
        <p:spPr bwMode="auto">
          <a:xfrm>
            <a:off x="7502525" y="2530475"/>
            <a:ext cx="0" cy="4445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Text Box 14"/>
          <p:cNvSpPr txBox="1">
            <a:spLocks noChangeArrowheads="1"/>
          </p:cNvSpPr>
          <p:nvPr/>
        </p:nvSpPr>
        <p:spPr bwMode="auto">
          <a:xfrm rot="-5400000">
            <a:off x="7918450" y="1677988"/>
            <a:ext cx="527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3600" b="1"/>
              <a:t>...</a:t>
            </a:r>
          </a:p>
        </p:txBody>
      </p:sp>
      <p:sp>
        <p:nvSpPr>
          <p:cNvPr id="33805" name="Line 15"/>
          <p:cNvSpPr>
            <a:spLocks noChangeShapeType="1"/>
          </p:cNvSpPr>
          <p:nvPr/>
        </p:nvSpPr>
        <p:spPr bwMode="auto">
          <a:xfrm>
            <a:off x="7172325" y="1296988"/>
            <a:ext cx="280988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Line 16"/>
          <p:cNvSpPr>
            <a:spLocks noChangeShapeType="1"/>
          </p:cNvSpPr>
          <p:nvPr/>
        </p:nvSpPr>
        <p:spPr bwMode="auto">
          <a:xfrm flipV="1">
            <a:off x="7791450" y="1071563"/>
            <a:ext cx="0" cy="4429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7"/>
          <p:cNvSpPr>
            <a:spLocks noChangeShapeType="1"/>
          </p:cNvSpPr>
          <p:nvPr/>
        </p:nvSpPr>
        <p:spPr bwMode="auto">
          <a:xfrm flipH="1">
            <a:off x="7350125" y="152717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8"/>
          <p:cNvSpPr>
            <a:spLocks noChangeShapeType="1"/>
          </p:cNvSpPr>
          <p:nvPr/>
        </p:nvSpPr>
        <p:spPr bwMode="auto">
          <a:xfrm flipH="1">
            <a:off x="7350125" y="106997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9"/>
          <p:cNvSpPr>
            <a:spLocks noChangeShapeType="1"/>
          </p:cNvSpPr>
          <p:nvPr/>
        </p:nvSpPr>
        <p:spPr bwMode="auto">
          <a:xfrm>
            <a:off x="7642225" y="1082675"/>
            <a:ext cx="0" cy="4445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20"/>
          <p:cNvSpPr>
            <a:spLocks noChangeShapeType="1"/>
          </p:cNvSpPr>
          <p:nvPr/>
        </p:nvSpPr>
        <p:spPr bwMode="auto">
          <a:xfrm>
            <a:off x="7489825" y="1082675"/>
            <a:ext cx="0" cy="4445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21"/>
          <p:cNvSpPr>
            <a:spLocks noChangeShapeType="1"/>
          </p:cNvSpPr>
          <p:nvPr/>
        </p:nvSpPr>
        <p:spPr bwMode="auto">
          <a:xfrm>
            <a:off x="5483225" y="2020888"/>
            <a:ext cx="369888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2" name="Line 22"/>
          <p:cNvSpPr>
            <a:spLocks noChangeShapeType="1"/>
          </p:cNvSpPr>
          <p:nvPr/>
        </p:nvSpPr>
        <p:spPr bwMode="auto">
          <a:xfrm flipV="1">
            <a:off x="6191250" y="1795463"/>
            <a:ext cx="0" cy="4429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Line 23"/>
          <p:cNvSpPr>
            <a:spLocks noChangeShapeType="1"/>
          </p:cNvSpPr>
          <p:nvPr/>
        </p:nvSpPr>
        <p:spPr bwMode="auto">
          <a:xfrm flipH="1">
            <a:off x="5749925" y="225107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4" name="Line 24"/>
          <p:cNvSpPr>
            <a:spLocks noChangeShapeType="1"/>
          </p:cNvSpPr>
          <p:nvPr/>
        </p:nvSpPr>
        <p:spPr bwMode="auto">
          <a:xfrm flipH="1">
            <a:off x="5749925" y="179387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5" name="Line 25"/>
          <p:cNvSpPr>
            <a:spLocks noChangeShapeType="1"/>
          </p:cNvSpPr>
          <p:nvPr/>
        </p:nvSpPr>
        <p:spPr bwMode="auto">
          <a:xfrm>
            <a:off x="6042025" y="1806575"/>
            <a:ext cx="0" cy="4445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Line 26"/>
          <p:cNvSpPr>
            <a:spLocks noChangeShapeType="1"/>
          </p:cNvSpPr>
          <p:nvPr/>
        </p:nvSpPr>
        <p:spPr bwMode="auto">
          <a:xfrm>
            <a:off x="5889625" y="1806575"/>
            <a:ext cx="0" cy="4445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7" name="Line 27"/>
          <p:cNvSpPr>
            <a:spLocks noChangeShapeType="1"/>
          </p:cNvSpPr>
          <p:nvPr/>
        </p:nvSpPr>
        <p:spPr bwMode="auto">
          <a:xfrm>
            <a:off x="8721725" y="1285875"/>
            <a:ext cx="1905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8" name="Line 28"/>
          <p:cNvSpPr>
            <a:spLocks noChangeShapeType="1"/>
          </p:cNvSpPr>
          <p:nvPr/>
        </p:nvSpPr>
        <p:spPr bwMode="auto">
          <a:xfrm flipV="1">
            <a:off x="8937625" y="1285875"/>
            <a:ext cx="0" cy="20447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Line 29"/>
          <p:cNvSpPr>
            <a:spLocks noChangeShapeType="1"/>
          </p:cNvSpPr>
          <p:nvPr/>
        </p:nvSpPr>
        <p:spPr bwMode="auto">
          <a:xfrm>
            <a:off x="8721725" y="1984375"/>
            <a:ext cx="1905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0" name="Line 30"/>
          <p:cNvSpPr>
            <a:spLocks noChangeShapeType="1"/>
          </p:cNvSpPr>
          <p:nvPr/>
        </p:nvSpPr>
        <p:spPr bwMode="auto">
          <a:xfrm>
            <a:off x="5483225" y="3355975"/>
            <a:ext cx="34544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1" name="Line 31"/>
          <p:cNvSpPr>
            <a:spLocks noChangeShapeType="1"/>
          </p:cNvSpPr>
          <p:nvPr/>
        </p:nvSpPr>
        <p:spPr bwMode="auto">
          <a:xfrm flipV="1">
            <a:off x="5483225" y="2022475"/>
            <a:ext cx="0" cy="13335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Line 32"/>
          <p:cNvSpPr>
            <a:spLocks noChangeShapeType="1"/>
          </p:cNvSpPr>
          <p:nvPr/>
        </p:nvSpPr>
        <p:spPr bwMode="auto">
          <a:xfrm flipH="1" flipV="1">
            <a:off x="7172325" y="1298575"/>
            <a:ext cx="127000" cy="7239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3" name="Line 33"/>
          <p:cNvSpPr>
            <a:spLocks noChangeShapeType="1"/>
          </p:cNvSpPr>
          <p:nvPr/>
        </p:nvSpPr>
        <p:spPr bwMode="auto">
          <a:xfrm flipH="1">
            <a:off x="7159625" y="2022475"/>
            <a:ext cx="127000" cy="7239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62" name="Oval 34"/>
          <p:cNvSpPr>
            <a:spLocks noChangeArrowheads="1"/>
          </p:cNvSpPr>
          <p:nvPr/>
        </p:nvSpPr>
        <p:spPr bwMode="auto">
          <a:xfrm>
            <a:off x="7854950" y="2347913"/>
            <a:ext cx="839788" cy="804862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800">
                <a:latin typeface="Arial" charset="0"/>
                <a:ea typeface="+mn-ea"/>
              </a:rPr>
              <a:t>Paging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800">
                <a:latin typeface="Arial" charset="0"/>
                <a:ea typeface="+mn-ea"/>
              </a:rPr>
              <a:t>Device</a:t>
            </a:r>
            <a:endParaRPr lang="en-US" sz="1200" b="1">
              <a:latin typeface="Arial" charset="0"/>
              <a:ea typeface="+mn-ea"/>
            </a:endParaRPr>
          </a:p>
        </p:txBody>
      </p:sp>
      <p:sp>
        <p:nvSpPr>
          <p:cNvPr id="150563" name="Oval 35"/>
          <p:cNvSpPr>
            <a:spLocks noChangeArrowheads="1"/>
          </p:cNvSpPr>
          <p:nvPr/>
        </p:nvSpPr>
        <p:spPr bwMode="auto">
          <a:xfrm>
            <a:off x="6242050" y="1624013"/>
            <a:ext cx="839788" cy="804862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800">
                <a:latin typeface="Arial" charset="0"/>
                <a:ea typeface="+mn-ea"/>
              </a:rPr>
              <a:t>CPU</a:t>
            </a:r>
            <a:endParaRPr lang="en-US" sz="1200" b="1">
              <a:latin typeface="Arial" charset="0"/>
              <a:ea typeface="+mn-ea"/>
            </a:endParaRPr>
          </a:p>
        </p:txBody>
      </p:sp>
      <p:sp>
        <p:nvSpPr>
          <p:cNvPr id="33826" name="Line 36"/>
          <p:cNvSpPr>
            <a:spLocks noChangeShapeType="1"/>
          </p:cNvSpPr>
          <p:nvPr/>
        </p:nvSpPr>
        <p:spPr bwMode="auto">
          <a:xfrm>
            <a:off x="8734425" y="2746375"/>
            <a:ext cx="1905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7" name="Line 37"/>
          <p:cNvSpPr>
            <a:spLocks noChangeShapeType="1"/>
          </p:cNvSpPr>
          <p:nvPr/>
        </p:nvSpPr>
        <p:spPr bwMode="auto">
          <a:xfrm>
            <a:off x="7108825" y="2009775"/>
            <a:ext cx="1905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692696"/>
            <a:ext cx="7654925" cy="576064"/>
          </a:xfrm>
        </p:spPr>
        <p:txBody>
          <a:bodyPr>
            <a:normAutofit fontScale="90000"/>
          </a:bodyPr>
          <a:lstStyle/>
          <a:p>
            <a:r>
              <a:rPr lang="en-US" smtClean="0"/>
              <a:t>Load Control Done Wrong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157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50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602" name="Rectangle 26"/>
          <p:cNvSpPr>
            <a:spLocks noChangeArrowheads="1"/>
          </p:cNvSpPr>
          <p:nvPr/>
        </p:nvSpPr>
        <p:spPr bwMode="auto">
          <a:xfrm>
            <a:off x="647700" y="2031876"/>
            <a:ext cx="80454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>
                <a:latin typeface="Comic Sans MS" charset="0"/>
              </a:rPr>
              <a:t>Better criteria for load control: Adjust MPL so that: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 </a:t>
            </a:r>
            <a:r>
              <a:rPr lang="en-US" sz="1800" i="1">
                <a:solidFill>
                  <a:schemeClr val="folHlink"/>
                </a:solidFill>
                <a:latin typeface="Comic Sans MS" charset="0"/>
              </a:rPr>
              <a:t>mean time between page faults (MTBF)  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= </a:t>
            </a:r>
            <a:r>
              <a:rPr lang="en-US" sz="1800" i="1">
                <a:solidFill>
                  <a:schemeClr val="folHlink"/>
                </a:solidFill>
                <a:latin typeface="Comic Sans MS" charset="0"/>
              </a:rPr>
              <a:t>page fault service time (PFST)</a:t>
            </a:r>
            <a:endParaRPr lang="en-US" sz="1800">
              <a:solidFill>
                <a:schemeClr val="folHlink"/>
              </a:solidFill>
              <a:latin typeface="Comic Sans MS" charset="0"/>
            </a:endParaRP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 </a:t>
            </a:r>
            <a:r>
              <a:rPr lang="en-US" sz="2400">
                <a:solidFill>
                  <a:schemeClr val="folHlink"/>
                </a:solidFill>
                <a:latin typeface="Symbol" charset="0"/>
              </a:rPr>
              <a:t>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 </a:t>
            </a:r>
            <a:r>
              <a:rPr lang="en-US" sz="1800" i="1">
                <a:solidFill>
                  <a:schemeClr val="folHlink"/>
                </a:solidFill>
                <a:latin typeface="Comic Sans MS" charset="0"/>
              </a:rPr>
              <a:t>WS</a:t>
            </a:r>
            <a:r>
              <a:rPr lang="en-US" sz="1800" i="1" baseline="-25000">
                <a:solidFill>
                  <a:schemeClr val="folHlink"/>
                </a:solidFill>
                <a:latin typeface="Comic Sans MS" charset="0"/>
              </a:rPr>
              <a:t>i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  = </a:t>
            </a:r>
            <a:r>
              <a:rPr lang="en-US" sz="1800" i="1">
                <a:solidFill>
                  <a:schemeClr val="folHlink"/>
                </a:solidFill>
                <a:latin typeface="Comic Sans MS" charset="0"/>
              </a:rPr>
              <a:t>size of memory</a:t>
            </a:r>
            <a:endParaRPr lang="en-US" sz="1800">
              <a:solidFill>
                <a:schemeClr val="folHlink"/>
              </a:solidFill>
              <a:latin typeface="Comic Sans MS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87500" y="3467100"/>
            <a:ext cx="6286500" cy="2844800"/>
            <a:chOff x="1000" y="2184"/>
            <a:chExt cx="3960" cy="1792"/>
          </a:xfrm>
          <a:solidFill>
            <a:schemeClr val="bg2">
              <a:lumMod val="75000"/>
            </a:schemeClr>
          </a:solidFill>
        </p:grpSpPr>
        <p:sp>
          <p:nvSpPr>
            <p:cNvPr id="152579" name="Rectangle 3"/>
            <p:cNvSpPr>
              <a:spLocks noChangeArrowheads="1"/>
            </p:cNvSpPr>
            <p:nvPr/>
          </p:nvSpPr>
          <p:spPr bwMode="auto">
            <a:xfrm>
              <a:off x="1000" y="2184"/>
              <a:ext cx="3960" cy="1792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34835" name="Line 4"/>
            <p:cNvSpPr>
              <a:spLocks noChangeShapeType="1"/>
            </p:cNvSpPr>
            <p:nvPr/>
          </p:nvSpPr>
          <p:spPr bwMode="auto">
            <a:xfrm>
              <a:off x="1792" y="2288"/>
              <a:ext cx="0" cy="1192"/>
            </a:xfrm>
            <a:prstGeom prst="line">
              <a:avLst/>
            </a:prstGeom>
            <a:grp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6" name="Rectangle 5"/>
            <p:cNvSpPr>
              <a:spLocks noChangeArrowheads="1"/>
            </p:cNvSpPr>
            <p:nvPr/>
          </p:nvSpPr>
          <p:spPr bwMode="auto">
            <a:xfrm>
              <a:off x="1539" y="2331"/>
              <a:ext cx="254" cy="190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400"/>
                <a:t>1.0</a:t>
              </a:r>
            </a:p>
          </p:txBody>
        </p:sp>
        <p:sp>
          <p:nvSpPr>
            <p:cNvPr id="34837" name="Rectangle 6"/>
            <p:cNvSpPr>
              <a:spLocks noChangeArrowheads="1"/>
            </p:cNvSpPr>
            <p:nvPr/>
          </p:nvSpPr>
          <p:spPr bwMode="auto">
            <a:xfrm>
              <a:off x="1005" y="2526"/>
              <a:ext cx="730" cy="402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sz="1800"/>
                <a:t>CPU</a:t>
              </a:r>
            </a:p>
            <a:p>
              <a:pPr algn="ctr"/>
              <a:r>
                <a:rPr lang="en-US" sz="1800"/>
                <a:t>Utilization</a:t>
              </a:r>
            </a:p>
          </p:txBody>
        </p:sp>
        <p:sp>
          <p:nvSpPr>
            <p:cNvPr id="34838" name="Rectangle 7"/>
            <p:cNvSpPr>
              <a:spLocks noChangeArrowheads="1"/>
            </p:cNvSpPr>
            <p:nvPr/>
          </p:nvSpPr>
          <p:spPr bwMode="auto">
            <a:xfrm>
              <a:off x="2337" y="3750"/>
              <a:ext cx="1582" cy="194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800"/>
                <a:t>Multiprogramming Level</a:t>
              </a:r>
            </a:p>
          </p:txBody>
        </p:sp>
        <p:sp>
          <p:nvSpPr>
            <p:cNvPr id="34839" name="Line 8"/>
            <p:cNvSpPr>
              <a:spLocks noChangeShapeType="1"/>
            </p:cNvSpPr>
            <p:nvPr/>
          </p:nvSpPr>
          <p:spPr bwMode="auto">
            <a:xfrm>
              <a:off x="1784" y="3464"/>
              <a:ext cx="2624" cy="0"/>
            </a:xfrm>
            <a:prstGeom prst="line">
              <a:avLst/>
            </a:prstGeom>
            <a:grp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2585" name="Freeform 9"/>
          <p:cNvSpPr>
            <a:spLocks/>
          </p:cNvSpPr>
          <p:nvPr/>
        </p:nvSpPr>
        <p:spPr bwMode="auto">
          <a:xfrm>
            <a:off x="2844800" y="4102100"/>
            <a:ext cx="3798888" cy="1398588"/>
          </a:xfrm>
          <a:custGeom>
            <a:avLst/>
            <a:gdLst>
              <a:gd name="T0" fmla="*/ 2147483647 w 1929"/>
              <a:gd name="T1" fmla="*/ 2147483647 h 881"/>
              <a:gd name="T2" fmla="*/ 2147483647 w 1929"/>
              <a:gd name="T3" fmla="*/ 2147483647 h 881"/>
              <a:gd name="T4" fmla="*/ 2147483647 w 1929"/>
              <a:gd name="T5" fmla="*/ 2147483647 h 881"/>
              <a:gd name="T6" fmla="*/ 2147483647 w 1929"/>
              <a:gd name="T7" fmla="*/ 2147483647 h 881"/>
              <a:gd name="T8" fmla="*/ 2147483647 w 1929"/>
              <a:gd name="T9" fmla="*/ 2147483647 h 881"/>
              <a:gd name="T10" fmla="*/ 2147483647 w 1929"/>
              <a:gd name="T11" fmla="*/ 2147483647 h 881"/>
              <a:gd name="T12" fmla="*/ 2147483647 w 1929"/>
              <a:gd name="T13" fmla="*/ 2147483647 h 881"/>
              <a:gd name="T14" fmla="*/ 2147483647 w 1929"/>
              <a:gd name="T15" fmla="*/ 2147483647 h 881"/>
              <a:gd name="T16" fmla="*/ 2147483647 w 1929"/>
              <a:gd name="T17" fmla="*/ 2147483647 h 881"/>
              <a:gd name="T18" fmla="*/ 2147483647 w 1929"/>
              <a:gd name="T19" fmla="*/ 2147483647 h 881"/>
              <a:gd name="T20" fmla="*/ 2147483647 w 1929"/>
              <a:gd name="T21" fmla="*/ 2147483647 h 881"/>
              <a:gd name="T22" fmla="*/ 2147483647 w 1929"/>
              <a:gd name="T23" fmla="*/ 2147483647 h 881"/>
              <a:gd name="T24" fmla="*/ 2147483647 w 1929"/>
              <a:gd name="T25" fmla="*/ 2147483647 h 881"/>
              <a:gd name="T26" fmla="*/ 2147483647 w 1929"/>
              <a:gd name="T27" fmla="*/ 2147483647 h 881"/>
              <a:gd name="T28" fmla="*/ 2147483647 w 1929"/>
              <a:gd name="T29" fmla="*/ 2147483647 h 881"/>
              <a:gd name="T30" fmla="*/ 2147483647 w 1929"/>
              <a:gd name="T31" fmla="*/ 2147483647 h 881"/>
              <a:gd name="T32" fmla="*/ 2147483647 w 1929"/>
              <a:gd name="T33" fmla="*/ 2147483647 h 881"/>
              <a:gd name="T34" fmla="*/ 2147483647 w 1929"/>
              <a:gd name="T35" fmla="*/ 2147483647 h 881"/>
              <a:gd name="T36" fmla="*/ 2147483647 w 1929"/>
              <a:gd name="T37" fmla="*/ 2147483647 h 881"/>
              <a:gd name="T38" fmla="*/ 2147483647 w 1929"/>
              <a:gd name="T39" fmla="*/ 2147483647 h 881"/>
              <a:gd name="T40" fmla="*/ 2147483647 w 1929"/>
              <a:gd name="T41" fmla="*/ 0 h 881"/>
              <a:gd name="T42" fmla="*/ 2147483647 w 1929"/>
              <a:gd name="T43" fmla="*/ 2147483647 h 881"/>
              <a:gd name="T44" fmla="*/ 2147483647 w 1929"/>
              <a:gd name="T45" fmla="*/ 2147483647 h 881"/>
              <a:gd name="T46" fmla="*/ 2147483647 w 1929"/>
              <a:gd name="T47" fmla="*/ 2147483647 h 881"/>
              <a:gd name="T48" fmla="*/ 2147483647 w 1929"/>
              <a:gd name="T49" fmla="*/ 2147483647 h 881"/>
              <a:gd name="T50" fmla="*/ 2147483647 w 1929"/>
              <a:gd name="T51" fmla="*/ 2147483647 h 881"/>
              <a:gd name="T52" fmla="*/ 2147483647 w 1929"/>
              <a:gd name="T53" fmla="*/ 2147483647 h 881"/>
              <a:gd name="T54" fmla="*/ 2147483647 w 1929"/>
              <a:gd name="T55" fmla="*/ 2147483647 h 881"/>
              <a:gd name="T56" fmla="*/ 2147483647 w 1929"/>
              <a:gd name="T57" fmla="*/ 2147483647 h 881"/>
              <a:gd name="T58" fmla="*/ 2147483647 w 1929"/>
              <a:gd name="T59" fmla="*/ 2147483647 h 881"/>
              <a:gd name="T60" fmla="*/ 2147483647 w 1929"/>
              <a:gd name="T61" fmla="*/ 2147483647 h 881"/>
              <a:gd name="T62" fmla="*/ 2147483647 w 1929"/>
              <a:gd name="T63" fmla="*/ 2147483647 h 881"/>
              <a:gd name="T64" fmla="*/ 2147483647 w 1929"/>
              <a:gd name="T65" fmla="*/ 2147483647 h 881"/>
              <a:gd name="T66" fmla="*/ 2147483647 w 1929"/>
              <a:gd name="T67" fmla="*/ 2147483647 h 881"/>
              <a:gd name="T68" fmla="*/ 2147483647 w 1929"/>
              <a:gd name="T69" fmla="*/ 2147483647 h 881"/>
              <a:gd name="T70" fmla="*/ 2147483647 w 1929"/>
              <a:gd name="T71" fmla="*/ 2147483647 h 881"/>
              <a:gd name="T72" fmla="*/ 2147483647 w 1929"/>
              <a:gd name="T73" fmla="*/ 2147483647 h 881"/>
              <a:gd name="T74" fmla="*/ 2147483647 w 1929"/>
              <a:gd name="T75" fmla="*/ 2147483647 h 881"/>
              <a:gd name="T76" fmla="*/ 2147483647 w 1929"/>
              <a:gd name="T77" fmla="*/ 2147483647 h 881"/>
              <a:gd name="T78" fmla="*/ 2147483647 w 1929"/>
              <a:gd name="T79" fmla="*/ 2147483647 h 881"/>
              <a:gd name="T80" fmla="*/ 2147483647 w 1929"/>
              <a:gd name="T81" fmla="*/ 2147483647 h 881"/>
              <a:gd name="T82" fmla="*/ 2147483647 w 1929"/>
              <a:gd name="T83" fmla="*/ 2147483647 h 881"/>
              <a:gd name="T84" fmla="*/ 2147483647 w 1929"/>
              <a:gd name="T85" fmla="*/ 2147483647 h 881"/>
              <a:gd name="T86" fmla="*/ 2147483647 w 1929"/>
              <a:gd name="T87" fmla="*/ 2147483647 h 881"/>
              <a:gd name="T88" fmla="*/ 2147483647 w 1929"/>
              <a:gd name="T89" fmla="*/ 2147483647 h 881"/>
              <a:gd name="T90" fmla="*/ 2147483647 w 1929"/>
              <a:gd name="T91" fmla="*/ 2147483647 h 881"/>
              <a:gd name="T92" fmla="*/ 2147483647 w 1929"/>
              <a:gd name="T93" fmla="*/ 2147483647 h 881"/>
              <a:gd name="T94" fmla="*/ 0 w 1929"/>
              <a:gd name="T95" fmla="*/ 2147483647 h 88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929"/>
              <a:gd name="T145" fmla="*/ 0 h 881"/>
              <a:gd name="T146" fmla="*/ 1929 w 1929"/>
              <a:gd name="T147" fmla="*/ 881 h 881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929" h="881">
                <a:moveTo>
                  <a:pt x="0" y="870"/>
                </a:moveTo>
                <a:lnTo>
                  <a:pt x="8" y="849"/>
                </a:lnTo>
                <a:lnTo>
                  <a:pt x="24" y="839"/>
                </a:lnTo>
                <a:lnTo>
                  <a:pt x="32" y="818"/>
                </a:lnTo>
                <a:lnTo>
                  <a:pt x="48" y="808"/>
                </a:lnTo>
                <a:lnTo>
                  <a:pt x="56" y="787"/>
                </a:lnTo>
                <a:lnTo>
                  <a:pt x="64" y="766"/>
                </a:lnTo>
                <a:lnTo>
                  <a:pt x="80" y="745"/>
                </a:lnTo>
                <a:lnTo>
                  <a:pt x="88" y="725"/>
                </a:lnTo>
                <a:lnTo>
                  <a:pt x="120" y="683"/>
                </a:lnTo>
                <a:lnTo>
                  <a:pt x="128" y="663"/>
                </a:lnTo>
                <a:lnTo>
                  <a:pt x="144" y="652"/>
                </a:lnTo>
                <a:lnTo>
                  <a:pt x="160" y="642"/>
                </a:lnTo>
                <a:lnTo>
                  <a:pt x="168" y="621"/>
                </a:lnTo>
                <a:lnTo>
                  <a:pt x="184" y="600"/>
                </a:lnTo>
                <a:lnTo>
                  <a:pt x="200" y="590"/>
                </a:lnTo>
                <a:lnTo>
                  <a:pt x="216" y="569"/>
                </a:lnTo>
                <a:lnTo>
                  <a:pt x="232" y="559"/>
                </a:lnTo>
                <a:lnTo>
                  <a:pt x="240" y="538"/>
                </a:lnTo>
                <a:lnTo>
                  <a:pt x="256" y="528"/>
                </a:lnTo>
                <a:lnTo>
                  <a:pt x="264" y="507"/>
                </a:lnTo>
                <a:lnTo>
                  <a:pt x="280" y="497"/>
                </a:lnTo>
                <a:lnTo>
                  <a:pt x="288" y="476"/>
                </a:lnTo>
                <a:lnTo>
                  <a:pt x="304" y="456"/>
                </a:lnTo>
                <a:lnTo>
                  <a:pt x="320" y="445"/>
                </a:lnTo>
                <a:lnTo>
                  <a:pt x="336" y="424"/>
                </a:lnTo>
                <a:lnTo>
                  <a:pt x="344" y="404"/>
                </a:lnTo>
                <a:lnTo>
                  <a:pt x="360" y="393"/>
                </a:lnTo>
                <a:lnTo>
                  <a:pt x="376" y="383"/>
                </a:lnTo>
                <a:lnTo>
                  <a:pt x="384" y="362"/>
                </a:lnTo>
                <a:lnTo>
                  <a:pt x="400" y="342"/>
                </a:lnTo>
                <a:lnTo>
                  <a:pt x="408" y="321"/>
                </a:lnTo>
                <a:lnTo>
                  <a:pt x="424" y="311"/>
                </a:lnTo>
                <a:lnTo>
                  <a:pt x="440" y="290"/>
                </a:lnTo>
                <a:lnTo>
                  <a:pt x="456" y="280"/>
                </a:lnTo>
                <a:lnTo>
                  <a:pt x="464" y="259"/>
                </a:lnTo>
                <a:lnTo>
                  <a:pt x="472" y="238"/>
                </a:lnTo>
                <a:lnTo>
                  <a:pt x="488" y="228"/>
                </a:lnTo>
                <a:lnTo>
                  <a:pt x="496" y="207"/>
                </a:lnTo>
                <a:lnTo>
                  <a:pt x="512" y="197"/>
                </a:lnTo>
                <a:lnTo>
                  <a:pt x="520" y="176"/>
                </a:lnTo>
                <a:lnTo>
                  <a:pt x="536" y="155"/>
                </a:lnTo>
                <a:lnTo>
                  <a:pt x="552" y="145"/>
                </a:lnTo>
                <a:lnTo>
                  <a:pt x="568" y="135"/>
                </a:lnTo>
                <a:lnTo>
                  <a:pt x="584" y="124"/>
                </a:lnTo>
                <a:lnTo>
                  <a:pt x="600" y="114"/>
                </a:lnTo>
                <a:lnTo>
                  <a:pt x="616" y="104"/>
                </a:lnTo>
                <a:lnTo>
                  <a:pt x="632" y="93"/>
                </a:lnTo>
                <a:lnTo>
                  <a:pt x="648" y="83"/>
                </a:lnTo>
                <a:lnTo>
                  <a:pt x="664" y="72"/>
                </a:lnTo>
                <a:lnTo>
                  <a:pt x="680" y="62"/>
                </a:lnTo>
                <a:lnTo>
                  <a:pt x="696" y="52"/>
                </a:lnTo>
                <a:lnTo>
                  <a:pt x="712" y="52"/>
                </a:lnTo>
                <a:lnTo>
                  <a:pt x="728" y="41"/>
                </a:lnTo>
                <a:lnTo>
                  <a:pt x="744" y="41"/>
                </a:lnTo>
                <a:lnTo>
                  <a:pt x="760" y="31"/>
                </a:lnTo>
                <a:lnTo>
                  <a:pt x="776" y="21"/>
                </a:lnTo>
                <a:lnTo>
                  <a:pt x="792" y="21"/>
                </a:lnTo>
                <a:lnTo>
                  <a:pt x="808" y="10"/>
                </a:lnTo>
                <a:lnTo>
                  <a:pt x="824" y="10"/>
                </a:lnTo>
                <a:lnTo>
                  <a:pt x="840" y="10"/>
                </a:lnTo>
                <a:lnTo>
                  <a:pt x="856" y="0"/>
                </a:lnTo>
                <a:lnTo>
                  <a:pt x="872" y="0"/>
                </a:lnTo>
                <a:lnTo>
                  <a:pt x="888" y="0"/>
                </a:lnTo>
                <a:lnTo>
                  <a:pt x="904" y="10"/>
                </a:lnTo>
                <a:lnTo>
                  <a:pt x="920" y="10"/>
                </a:lnTo>
                <a:lnTo>
                  <a:pt x="936" y="21"/>
                </a:lnTo>
                <a:lnTo>
                  <a:pt x="952" y="21"/>
                </a:lnTo>
                <a:lnTo>
                  <a:pt x="968" y="21"/>
                </a:lnTo>
                <a:lnTo>
                  <a:pt x="984" y="31"/>
                </a:lnTo>
                <a:lnTo>
                  <a:pt x="1000" y="31"/>
                </a:lnTo>
                <a:lnTo>
                  <a:pt x="1016" y="41"/>
                </a:lnTo>
                <a:lnTo>
                  <a:pt x="1032" y="52"/>
                </a:lnTo>
                <a:lnTo>
                  <a:pt x="1048" y="62"/>
                </a:lnTo>
                <a:lnTo>
                  <a:pt x="1064" y="72"/>
                </a:lnTo>
                <a:lnTo>
                  <a:pt x="1080" y="93"/>
                </a:lnTo>
                <a:lnTo>
                  <a:pt x="1096" y="104"/>
                </a:lnTo>
                <a:lnTo>
                  <a:pt x="1104" y="124"/>
                </a:lnTo>
                <a:lnTo>
                  <a:pt x="1120" y="135"/>
                </a:lnTo>
                <a:lnTo>
                  <a:pt x="1128" y="155"/>
                </a:lnTo>
                <a:lnTo>
                  <a:pt x="1136" y="176"/>
                </a:lnTo>
                <a:lnTo>
                  <a:pt x="1136" y="197"/>
                </a:lnTo>
                <a:lnTo>
                  <a:pt x="1144" y="217"/>
                </a:lnTo>
                <a:lnTo>
                  <a:pt x="1152" y="238"/>
                </a:lnTo>
                <a:lnTo>
                  <a:pt x="1152" y="259"/>
                </a:lnTo>
                <a:lnTo>
                  <a:pt x="1160" y="280"/>
                </a:lnTo>
                <a:lnTo>
                  <a:pt x="1160" y="300"/>
                </a:lnTo>
                <a:lnTo>
                  <a:pt x="1160" y="321"/>
                </a:lnTo>
                <a:lnTo>
                  <a:pt x="1160" y="342"/>
                </a:lnTo>
                <a:lnTo>
                  <a:pt x="1160" y="362"/>
                </a:lnTo>
                <a:lnTo>
                  <a:pt x="1168" y="435"/>
                </a:lnTo>
                <a:lnTo>
                  <a:pt x="1168" y="456"/>
                </a:lnTo>
                <a:lnTo>
                  <a:pt x="1176" y="476"/>
                </a:lnTo>
                <a:lnTo>
                  <a:pt x="1184" y="497"/>
                </a:lnTo>
                <a:lnTo>
                  <a:pt x="1192" y="518"/>
                </a:lnTo>
                <a:lnTo>
                  <a:pt x="1200" y="538"/>
                </a:lnTo>
                <a:lnTo>
                  <a:pt x="1216" y="559"/>
                </a:lnTo>
                <a:lnTo>
                  <a:pt x="1224" y="580"/>
                </a:lnTo>
                <a:lnTo>
                  <a:pt x="1240" y="590"/>
                </a:lnTo>
                <a:lnTo>
                  <a:pt x="1256" y="600"/>
                </a:lnTo>
                <a:lnTo>
                  <a:pt x="1264" y="621"/>
                </a:lnTo>
                <a:lnTo>
                  <a:pt x="1280" y="621"/>
                </a:lnTo>
                <a:lnTo>
                  <a:pt x="1288" y="642"/>
                </a:lnTo>
                <a:lnTo>
                  <a:pt x="1304" y="642"/>
                </a:lnTo>
                <a:lnTo>
                  <a:pt x="1312" y="663"/>
                </a:lnTo>
                <a:lnTo>
                  <a:pt x="1328" y="663"/>
                </a:lnTo>
                <a:lnTo>
                  <a:pt x="1344" y="673"/>
                </a:lnTo>
                <a:lnTo>
                  <a:pt x="1360" y="683"/>
                </a:lnTo>
                <a:lnTo>
                  <a:pt x="1376" y="683"/>
                </a:lnTo>
                <a:lnTo>
                  <a:pt x="1392" y="694"/>
                </a:lnTo>
                <a:lnTo>
                  <a:pt x="1416" y="704"/>
                </a:lnTo>
                <a:lnTo>
                  <a:pt x="1432" y="704"/>
                </a:lnTo>
                <a:lnTo>
                  <a:pt x="1448" y="714"/>
                </a:lnTo>
                <a:lnTo>
                  <a:pt x="1464" y="714"/>
                </a:lnTo>
                <a:lnTo>
                  <a:pt x="1480" y="725"/>
                </a:lnTo>
                <a:lnTo>
                  <a:pt x="1496" y="735"/>
                </a:lnTo>
                <a:lnTo>
                  <a:pt x="1512" y="735"/>
                </a:lnTo>
                <a:lnTo>
                  <a:pt x="1528" y="745"/>
                </a:lnTo>
                <a:lnTo>
                  <a:pt x="1544" y="745"/>
                </a:lnTo>
                <a:lnTo>
                  <a:pt x="1560" y="756"/>
                </a:lnTo>
                <a:lnTo>
                  <a:pt x="1576" y="756"/>
                </a:lnTo>
                <a:lnTo>
                  <a:pt x="1592" y="766"/>
                </a:lnTo>
                <a:lnTo>
                  <a:pt x="1608" y="766"/>
                </a:lnTo>
                <a:lnTo>
                  <a:pt x="1624" y="776"/>
                </a:lnTo>
                <a:lnTo>
                  <a:pt x="1640" y="776"/>
                </a:lnTo>
                <a:lnTo>
                  <a:pt x="1656" y="787"/>
                </a:lnTo>
                <a:lnTo>
                  <a:pt x="1672" y="787"/>
                </a:lnTo>
                <a:lnTo>
                  <a:pt x="1688" y="797"/>
                </a:lnTo>
                <a:lnTo>
                  <a:pt x="1704" y="797"/>
                </a:lnTo>
                <a:lnTo>
                  <a:pt x="1720" y="808"/>
                </a:lnTo>
                <a:lnTo>
                  <a:pt x="1736" y="818"/>
                </a:lnTo>
                <a:lnTo>
                  <a:pt x="1752" y="818"/>
                </a:lnTo>
                <a:lnTo>
                  <a:pt x="1768" y="828"/>
                </a:lnTo>
                <a:lnTo>
                  <a:pt x="1784" y="828"/>
                </a:lnTo>
                <a:lnTo>
                  <a:pt x="1800" y="828"/>
                </a:lnTo>
                <a:lnTo>
                  <a:pt x="1816" y="839"/>
                </a:lnTo>
                <a:lnTo>
                  <a:pt x="1832" y="849"/>
                </a:lnTo>
                <a:lnTo>
                  <a:pt x="1848" y="849"/>
                </a:lnTo>
                <a:lnTo>
                  <a:pt x="1864" y="859"/>
                </a:lnTo>
                <a:lnTo>
                  <a:pt x="1880" y="859"/>
                </a:lnTo>
                <a:lnTo>
                  <a:pt x="1896" y="870"/>
                </a:lnTo>
                <a:lnTo>
                  <a:pt x="1912" y="870"/>
                </a:lnTo>
                <a:lnTo>
                  <a:pt x="1928" y="880"/>
                </a:lnTo>
                <a:lnTo>
                  <a:pt x="0" y="870"/>
                </a:lnTo>
              </a:path>
            </a:pathLst>
          </a:custGeom>
          <a:noFill/>
          <a:ln w="25400" cap="rnd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86" name="Line 10"/>
          <p:cNvSpPr>
            <a:spLocks noChangeShapeType="1"/>
          </p:cNvSpPr>
          <p:nvPr/>
        </p:nvSpPr>
        <p:spPr bwMode="auto">
          <a:xfrm>
            <a:off x="2863850" y="3860800"/>
            <a:ext cx="4089400" cy="0"/>
          </a:xfrm>
          <a:prstGeom prst="line">
            <a:avLst/>
          </a:prstGeom>
          <a:noFill/>
          <a:ln w="12700">
            <a:solidFill>
              <a:srgbClr val="B5006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657225" y="1554038"/>
            <a:ext cx="8140700" cy="698500"/>
          </a:xfrm>
          <a:noFill/>
        </p:spPr>
        <p:txBody>
          <a:bodyPr/>
          <a:lstStyle/>
          <a:p>
            <a:pPr>
              <a:spcAft>
                <a:spcPct val="50000"/>
              </a:spcAft>
            </a:pPr>
            <a:r>
              <a:rPr lang="en-US" sz="2000" dirty="0">
                <a:latin typeface="Arial" charset="0"/>
              </a:rPr>
              <a:t>Thrashing can be ameliorated by </a:t>
            </a:r>
            <a:r>
              <a:rPr lang="en-US" sz="2000" i="1" dirty="0">
                <a:solidFill>
                  <a:schemeClr val="hlink"/>
                </a:solidFill>
                <a:latin typeface="Arial" charset="0"/>
              </a:rPr>
              <a:t>local</a:t>
            </a:r>
            <a:r>
              <a:rPr lang="en-US" sz="2000" dirty="0">
                <a:latin typeface="Arial" charset="0"/>
              </a:rPr>
              <a:t> page replacement</a:t>
            </a:r>
          </a:p>
        </p:txBody>
      </p:sp>
      <p:sp>
        <p:nvSpPr>
          <p:cNvPr id="152589" name="Line 13"/>
          <p:cNvSpPr>
            <a:spLocks noChangeShapeType="1"/>
          </p:cNvSpPr>
          <p:nvPr/>
        </p:nvSpPr>
        <p:spPr bwMode="auto">
          <a:xfrm flipV="1">
            <a:off x="4483100" y="4127500"/>
            <a:ext cx="0" cy="1384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0" name="Rectangle 14"/>
          <p:cNvSpPr>
            <a:spLocks noChangeArrowheads="1"/>
          </p:cNvSpPr>
          <p:nvPr/>
        </p:nvSpPr>
        <p:spPr bwMode="auto">
          <a:xfrm>
            <a:off x="4259263" y="5554663"/>
            <a:ext cx="5873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i="1"/>
              <a:t>N</a:t>
            </a:r>
            <a:r>
              <a:rPr lang="en-US" sz="1800" i="1" baseline="-25000"/>
              <a:t>max</a:t>
            </a:r>
          </a:p>
        </p:txBody>
      </p:sp>
      <p:sp>
        <p:nvSpPr>
          <p:cNvPr id="152591" name="Rectangle 15"/>
          <p:cNvSpPr>
            <a:spLocks noChangeArrowheads="1"/>
          </p:cNvSpPr>
          <p:nvPr/>
        </p:nvSpPr>
        <p:spPr bwMode="auto">
          <a:xfrm>
            <a:off x="4843463" y="5554663"/>
            <a:ext cx="1249362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i="1"/>
              <a:t>N</a:t>
            </a:r>
            <a:r>
              <a:rPr lang="en-US" sz="1800" i="1" baseline="-25000"/>
              <a:t>I/O-BALANCE</a:t>
            </a:r>
          </a:p>
        </p:txBody>
      </p:sp>
      <p:sp>
        <p:nvSpPr>
          <p:cNvPr id="152592" name="Line 16"/>
          <p:cNvSpPr>
            <a:spLocks noChangeShapeType="1"/>
          </p:cNvSpPr>
          <p:nvPr/>
        </p:nvSpPr>
        <p:spPr bwMode="auto">
          <a:xfrm flipV="1">
            <a:off x="5092700" y="3860800"/>
            <a:ext cx="0" cy="1651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3" name="Freeform 17"/>
          <p:cNvSpPr>
            <a:spLocks/>
          </p:cNvSpPr>
          <p:nvPr/>
        </p:nvSpPr>
        <p:spPr bwMode="auto">
          <a:xfrm>
            <a:off x="4800600" y="3581400"/>
            <a:ext cx="1982788" cy="1931988"/>
          </a:xfrm>
          <a:custGeom>
            <a:avLst/>
            <a:gdLst>
              <a:gd name="T0" fmla="*/ 2147483647 w 1161"/>
              <a:gd name="T1" fmla="*/ 2147483647 h 1177"/>
              <a:gd name="T2" fmla="*/ 2147483647 w 1161"/>
              <a:gd name="T3" fmla="*/ 2147483647 h 1177"/>
              <a:gd name="T4" fmla="*/ 2147483647 w 1161"/>
              <a:gd name="T5" fmla="*/ 2147483647 h 1177"/>
              <a:gd name="T6" fmla="*/ 2147483647 w 1161"/>
              <a:gd name="T7" fmla="*/ 2147483647 h 1177"/>
              <a:gd name="T8" fmla="*/ 2147483647 w 1161"/>
              <a:gd name="T9" fmla="*/ 2147483647 h 1177"/>
              <a:gd name="T10" fmla="*/ 2147483647 w 1161"/>
              <a:gd name="T11" fmla="*/ 2147483647 h 1177"/>
              <a:gd name="T12" fmla="*/ 2147483647 w 1161"/>
              <a:gd name="T13" fmla="*/ 2147483647 h 1177"/>
              <a:gd name="T14" fmla="*/ 2147483647 w 1161"/>
              <a:gd name="T15" fmla="*/ 2147483647 h 1177"/>
              <a:gd name="T16" fmla="*/ 2147483647 w 1161"/>
              <a:gd name="T17" fmla="*/ 2147483647 h 1177"/>
              <a:gd name="T18" fmla="*/ 2147483647 w 1161"/>
              <a:gd name="T19" fmla="*/ 2147483647 h 1177"/>
              <a:gd name="T20" fmla="*/ 2147483647 w 1161"/>
              <a:gd name="T21" fmla="*/ 2147483647 h 1177"/>
              <a:gd name="T22" fmla="*/ 2147483647 w 1161"/>
              <a:gd name="T23" fmla="*/ 2147483647 h 1177"/>
              <a:gd name="T24" fmla="*/ 2147483647 w 1161"/>
              <a:gd name="T25" fmla="*/ 2147483647 h 1177"/>
              <a:gd name="T26" fmla="*/ 2147483647 w 1161"/>
              <a:gd name="T27" fmla="*/ 2147483647 h 1177"/>
              <a:gd name="T28" fmla="*/ 2147483647 w 1161"/>
              <a:gd name="T29" fmla="*/ 2147483647 h 1177"/>
              <a:gd name="T30" fmla="*/ 2147483647 w 1161"/>
              <a:gd name="T31" fmla="*/ 2147483647 h 1177"/>
              <a:gd name="T32" fmla="*/ 2147483647 w 1161"/>
              <a:gd name="T33" fmla="*/ 2147483647 h 1177"/>
              <a:gd name="T34" fmla="*/ 2147483647 w 1161"/>
              <a:gd name="T35" fmla="*/ 2147483647 h 1177"/>
              <a:gd name="T36" fmla="*/ 2147483647 w 1161"/>
              <a:gd name="T37" fmla="*/ 2147483647 h 1177"/>
              <a:gd name="T38" fmla="*/ 2147483647 w 1161"/>
              <a:gd name="T39" fmla="*/ 2147483647 h 1177"/>
              <a:gd name="T40" fmla="*/ 2147483647 w 1161"/>
              <a:gd name="T41" fmla="*/ 2147483647 h 1177"/>
              <a:gd name="T42" fmla="*/ 2147483647 w 1161"/>
              <a:gd name="T43" fmla="*/ 2147483647 h 1177"/>
              <a:gd name="T44" fmla="*/ 2147483647 w 1161"/>
              <a:gd name="T45" fmla="*/ 2147483647 h 1177"/>
              <a:gd name="T46" fmla="*/ 2147483647 w 1161"/>
              <a:gd name="T47" fmla="*/ 2147483647 h 1177"/>
              <a:gd name="T48" fmla="*/ 2147483647 w 1161"/>
              <a:gd name="T49" fmla="*/ 2147483647 h 1177"/>
              <a:gd name="T50" fmla="*/ 2147483647 w 1161"/>
              <a:gd name="T51" fmla="*/ 2147483647 h 1177"/>
              <a:gd name="T52" fmla="*/ 2147483647 w 1161"/>
              <a:gd name="T53" fmla="*/ 2147483647 h 1177"/>
              <a:gd name="T54" fmla="*/ 2147483647 w 1161"/>
              <a:gd name="T55" fmla="*/ 2147483647 h 1177"/>
              <a:gd name="T56" fmla="*/ 2147483647 w 1161"/>
              <a:gd name="T57" fmla="*/ 2147483647 h 1177"/>
              <a:gd name="T58" fmla="*/ 2147483647 w 1161"/>
              <a:gd name="T59" fmla="*/ 2147483647 h 1177"/>
              <a:gd name="T60" fmla="*/ 2147483647 w 1161"/>
              <a:gd name="T61" fmla="*/ 2147483647 h 1177"/>
              <a:gd name="T62" fmla="*/ 2147483647 w 1161"/>
              <a:gd name="T63" fmla="*/ 2147483647 h 1177"/>
              <a:gd name="T64" fmla="*/ 2147483647 w 1161"/>
              <a:gd name="T65" fmla="*/ 2147483647 h 1177"/>
              <a:gd name="T66" fmla="*/ 2147483647 w 1161"/>
              <a:gd name="T67" fmla="*/ 2147483647 h 1177"/>
              <a:gd name="T68" fmla="*/ 2147483647 w 1161"/>
              <a:gd name="T69" fmla="*/ 2147483647 h 1177"/>
              <a:gd name="T70" fmla="*/ 2147483647 w 1161"/>
              <a:gd name="T71" fmla="*/ 2147483647 h 1177"/>
              <a:gd name="T72" fmla="*/ 2147483647 w 1161"/>
              <a:gd name="T73" fmla="*/ 2147483647 h 1177"/>
              <a:gd name="T74" fmla="*/ 2147483647 w 1161"/>
              <a:gd name="T75" fmla="*/ 2147483647 h 1177"/>
              <a:gd name="T76" fmla="*/ 2147483647 w 1161"/>
              <a:gd name="T77" fmla="*/ 2147483647 h 1177"/>
              <a:gd name="T78" fmla="*/ 2147483647 w 1161"/>
              <a:gd name="T79" fmla="*/ 2147483647 h 1177"/>
              <a:gd name="T80" fmla="*/ 2147483647 w 1161"/>
              <a:gd name="T81" fmla="*/ 2147483647 h 1177"/>
              <a:gd name="T82" fmla="*/ 2147483647 w 1161"/>
              <a:gd name="T83" fmla="*/ 2147483647 h 1177"/>
              <a:gd name="T84" fmla="*/ 2147483647 w 1161"/>
              <a:gd name="T85" fmla="*/ 2147483647 h 1177"/>
              <a:gd name="T86" fmla="*/ 2147483647 w 1161"/>
              <a:gd name="T87" fmla="*/ 2147483647 h 1177"/>
              <a:gd name="T88" fmla="*/ 2147483647 w 1161"/>
              <a:gd name="T89" fmla="*/ 2147483647 h 117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161"/>
              <a:gd name="T136" fmla="*/ 0 h 1177"/>
              <a:gd name="T137" fmla="*/ 1161 w 1161"/>
              <a:gd name="T138" fmla="*/ 1177 h 1177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161" h="1177">
                <a:moveTo>
                  <a:pt x="0" y="0"/>
                </a:moveTo>
                <a:lnTo>
                  <a:pt x="8" y="16"/>
                </a:lnTo>
                <a:lnTo>
                  <a:pt x="16" y="32"/>
                </a:lnTo>
                <a:lnTo>
                  <a:pt x="24" y="48"/>
                </a:lnTo>
                <a:lnTo>
                  <a:pt x="40" y="56"/>
                </a:lnTo>
                <a:lnTo>
                  <a:pt x="48" y="72"/>
                </a:lnTo>
                <a:lnTo>
                  <a:pt x="64" y="80"/>
                </a:lnTo>
                <a:lnTo>
                  <a:pt x="80" y="96"/>
                </a:lnTo>
                <a:lnTo>
                  <a:pt x="96" y="104"/>
                </a:lnTo>
                <a:lnTo>
                  <a:pt x="112" y="112"/>
                </a:lnTo>
                <a:lnTo>
                  <a:pt x="128" y="120"/>
                </a:lnTo>
                <a:lnTo>
                  <a:pt x="144" y="128"/>
                </a:lnTo>
                <a:lnTo>
                  <a:pt x="160" y="136"/>
                </a:lnTo>
                <a:lnTo>
                  <a:pt x="168" y="152"/>
                </a:lnTo>
                <a:lnTo>
                  <a:pt x="184" y="160"/>
                </a:lnTo>
                <a:lnTo>
                  <a:pt x="192" y="176"/>
                </a:lnTo>
                <a:lnTo>
                  <a:pt x="208" y="184"/>
                </a:lnTo>
                <a:lnTo>
                  <a:pt x="216" y="200"/>
                </a:lnTo>
                <a:lnTo>
                  <a:pt x="232" y="208"/>
                </a:lnTo>
                <a:lnTo>
                  <a:pt x="248" y="216"/>
                </a:lnTo>
                <a:lnTo>
                  <a:pt x="264" y="224"/>
                </a:lnTo>
                <a:lnTo>
                  <a:pt x="280" y="240"/>
                </a:lnTo>
                <a:lnTo>
                  <a:pt x="296" y="248"/>
                </a:lnTo>
                <a:lnTo>
                  <a:pt x="304" y="264"/>
                </a:lnTo>
                <a:lnTo>
                  <a:pt x="352" y="312"/>
                </a:lnTo>
                <a:lnTo>
                  <a:pt x="368" y="328"/>
                </a:lnTo>
                <a:lnTo>
                  <a:pt x="376" y="344"/>
                </a:lnTo>
                <a:lnTo>
                  <a:pt x="392" y="360"/>
                </a:lnTo>
                <a:lnTo>
                  <a:pt x="408" y="368"/>
                </a:lnTo>
                <a:lnTo>
                  <a:pt x="408" y="384"/>
                </a:lnTo>
                <a:lnTo>
                  <a:pt x="424" y="392"/>
                </a:lnTo>
                <a:lnTo>
                  <a:pt x="432" y="408"/>
                </a:lnTo>
                <a:lnTo>
                  <a:pt x="440" y="424"/>
                </a:lnTo>
                <a:lnTo>
                  <a:pt x="456" y="440"/>
                </a:lnTo>
                <a:lnTo>
                  <a:pt x="464" y="456"/>
                </a:lnTo>
                <a:lnTo>
                  <a:pt x="480" y="472"/>
                </a:lnTo>
                <a:lnTo>
                  <a:pt x="496" y="480"/>
                </a:lnTo>
                <a:lnTo>
                  <a:pt x="512" y="488"/>
                </a:lnTo>
                <a:lnTo>
                  <a:pt x="528" y="496"/>
                </a:lnTo>
                <a:lnTo>
                  <a:pt x="544" y="512"/>
                </a:lnTo>
                <a:lnTo>
                  <a:pt x="560" y="520"/>
                </a:lnTo>
                <a:lnTo>
                  <a:pt x="576" y="528"/>
                </a:lnTo>
                <a:lnTo>
                  <a:pt x="584" y="544"/>
                </a:lnTo>
                <a:lnTo>
                  <a:pt x="592" y="560"/>
                </a:lnTo>
                <a:lnTo>
                  <a:pt x="600" y="576"/>
                </a:lnTo>
                <a:lnTo>
                  <a:pt x="608" y="592"/>
                </a:lnTo>
                <a:lnTo>
                  <a:pt x="616" y="608"/>
                </a:lnTo>
                <a:lnTo>
                  <a:pt x="624" y="624"/>
                </a:lnTo>
                <a:lnTo>
                  <a:pt x="632" y="640"/>
                </a:lnTo>
                <a:lnTo>
                  <a:pt x="632" y="656"/>
                </a:lnTo>
                <a:lnTo>
                  <a:pt x="640" y="672"/>
                </a:lnTo>
                <a:lnTo>
                  <a:pt x="648" y="688"/>
                </a:lnTo>
                <a:lnTo>
                  <a:pt x="656" y="704"/>
                </a:lnTo>
                <a:lnTo>
                  <a:pt x="664" y="720"/>
                </a:lnTo>
                <a:lnTo>
                  <a:pt x="680" y="728"/>
                </a:lnTo>
                <a:lnTo>
                  <a:pt x="696" y="736"/>
                </a:lnTo>
                <a:lnTo>
                  <a:pt x="712" y="744"/>
                </a:lnTo>
                <a:lnTo>
                  <a:pt x="720" y="760"/>
                </a:lnTo>
                <a:lnTo>
                  <a:pt x="736" y="768"/>
                </a:lnTo>
                <a:lnTo>
                  <a:pt x="752" y="784"/>
                </a:lnTo>
                <a:lnTo>
                  <a:pt x="768" y="792"/>
                </a:lnTo>
                <a:lnTo>
                  <a:pt x="784" y="808"/>
                </a:lnTo>
                <a:lnTo>
                  <a:pt x="792" y="824"/>
                </a:lnTo>
                <a:lnTo>
                  <a:pt x="808" y="832"/>
                </a:lnTo>
                <a:lnTo>
                  <a:pt x="816" y="848"/>
                </a:lnTo>
                <a:lnTo>
                  <a:pt x="824" y="864"/>
                </a:lnTo>
                <a:lnTo>
                  <a:pt x="840" y="880"/>
                </a:lnTo>
                <a:lnTo>
                  <a:pt x="848" y="896"/>
                </a:lnTo>
                <a:lnTo>
                  <a:pt x="864" y="912"/>
                </a:lnTo>
                <a:lnTo>
                  <a:pt x="880" y="920"/>
                </a:lnTo>
                <a:lnTo>
                  <a:pt x="896" y="928"/>
                </a:lnTo>
                <a:lnTo>
                  <a:pt x="912" y="936"/>
                </a:lnTo>
                <a:lnTo>
                  <a:pt x="928" y="944"/>
                </a:lnTo>
                <a:lnTo>
                  <a:pt x="944" y="960"/>
                </a:lnTo>
                <a:lnTo>
                  <a:pt x="960" y="968"/>
                </a:lnTo>
                <a:lnTo>
                  <a:pt x="976" y="992"/>
                </a:lnTo>
                <a:lnTo>
                  <a:pt x="992" y="992"/>
                </a:lnTo>
                <a:lnTo>
                  <a:pt x="1000" y="1008"/>
                </a:lnTo>
                <a:lnTo>
                  <a:pt x="1016" y="1016"/>
                </a:lnTo>
                <a:lnTo>
                  <a:pt x="1024" y="1032"/>
                </a:lnTo>
                <a:lnTo>
                  <a:pt x="1040" y="1048"/>
                </a:lnTo>
                <a:lnTo>
                  <a:pt x="1048" y="1064"/>
                </a:lnTo>
                <a:lnTo>
                  <a:pt x="1064" y="1072"/>
                </a:lnTo>
                <a:lnTo>
                  <a:pt x="1072" y="1088"/>
                </a:lnTo>
                <a:lnTo>
                  <a:pt x="1088" y="1104"/>
                </a:lnTo>
                <a:lnTo>
                  <a:pt x="1104" y="1112"/>
                </a:lnTo>
                <a:lnTo>
                  <a:pt x="1120" y="1120"/>
                </a:lnTo>
                <a:lnTo>
                  <a:pt x="1136" y="1136"/>
                </a:lnTo>
                <a:lnTo>
                  <a:pt x="1152" y="1144"/>
                </a:lnTo>
                <a:lnTo>
                  <a:pt x="1160" y="1160"/>
                </a:lnTo>
                <a:lnTo>
                  <a:pt x="1160" y="1176"/>
                </a:lnTo>
              </a:path>
            </a:pathLst>
          </a:custGeom>
          <a:noFill/>
          <a:ln w="25400" cap="rnd">
            <a:solidFill>
              <a:srgbClr val="618FF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94" name="Line 18"/>
          <p:cNvSpPr>
            <a:spLocks noChangeShapeType="1"/>
          </p:cNvSpPr>
          <p:nvPr/>
        </p:nvSpPr>
        <p:spPr bwMode="auto">
          <a:xfrm>
            <a:off x="6985000" y="3632200"/>
            <a:ext cx="0" cy="1892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7050088" y="4010025"/>
            <a:ext cx="777875" cy="638175"/>
            <a:chOff x="4553" y="1094"/>
            <a:chExt cx="490" cy="402"/>
          </a:xfrm>
        </p:grpSpPr>
        <p:sp>
          <p:nvSpPr>
            <p:cNvPr id="34832" name="Rectangle 20"/>
            <p:cNvSpPr>
              <a:spLocks noChangeArrowheads="1"/>
            </p:cNvSpPr>
            <p:nvPr/>
          </p:nvSpPr>
          <p:spPr bwMode="auto">
            <a:xfrm>
              <a:off x="4553" y="1094"/>
              <a:ext cx="490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sz="1800" i="1"/>
                <a:t>MTBF</a:t>
              </a:r>
            </a:p>
            <a:p>
              <a:pPr algn="ctr"/>
              <a:r>
                <a:rPr lang="en-US" sz="1800" i="1"/>
                <a:t>PFST</a:t>
              </a:r>
            </a:p>
          </p:txBody>
        </p:sp>
        <p:sp>
          <p:nvSpPr>
            <p:cNvPr id="34833" name="Line 21"/>
            <p:cNvSpPr>
              <a:spLocks noChangeShapeType="1"/>
            </p:cNvSpPr>
            <p:nvPr/>
          </p:nvSpPr>
          <p:spPr bwMode="auto">
            <a:xfrm>
              <a:off x="4575" y="1288"/>
              <a:ext cx="4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2598" name="Rectangle 22"/>
          <p:cNvSpPr>
            <a:spLocks noChangeArrowheads="1"/>
          </p:cNvSpPr>
          <p:nvPr/>
        </p:nvSpPr>
        <p:spPr bwMode="auto">
          <a:xfrm>
            <a:off x="6951663" y="3700463"/>
            <a:ext cx="40322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400"/>
              <a:t>1.0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Load Control </a:t>
            </a:r>
            <a:r>
              <a:rPr lang="en-US" smtClean="0"/>
              <a:t>and Thrashing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90039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2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52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52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2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52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2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2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2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52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52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52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52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602" grpId="0" build="p" autoUpdateAnimBg="0"/>
      <p:bldP spid="152585" grpId="0" animBg="1"/>
      <p:bldP spid="152586" grpId="0" animBg="1"/>
      <p:bldP spid="152589" grpId="0" animBg="1"/>
      <p:bldP spid="152590" grpId="0" autoUpdateAnimBg="0"/>
      <p:bldP spid="152591" grpId="0" autoUpdateAnimBg="0"/>
      <p:bldP spid="152592" grpId="0" animBg="1"/>
      <p:bldP spid="152593" grpId="0" animBg="1"/>
      <p:bldP spid="152594" grpId="0" animBg="1"/>
      <p:bldP spid="152598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7375" y="3943350"/>
            <a:ext cx="6007100" cy="11303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>
                <a:latin typeface="Arial" charset="0"/>
              </a:rPr>
              <a:t>When the multiprogramming level should be decreased, which process should be swapped out?</a:t>
            </a:r>
          </a:p>
        </p:txBody>
      </p:sp>
      <p:sp>
        <p:nvSpPr>
          <p:cNvPr id="35844" name="Arc 4"/>
          <p:cNvSpPr>
            <a:spLocks/>
          </p:cNvSpPr>
          <p:nvPr/>
        </p:nvSpPr>
        <p:spPr bwMode="auto">
          <a:xfrm rot="-5400000">
            <a:off x="2639219" y="1418779"/>
            <a:ext cx="812800" cy="1220788"/>
          </a:xfrm>
          <a:custGeom>
            <a:avLst/>
            <a:gdLst>
              <a:gd name="T0" fmla="*/ 0 w 21600"/>
              <a:gd name="T1" fmla="*/ 0 h 22240"/>
              <a:gd name="T2" fmla="*/ 2147483647 w 21600"/>
              <a:gd name="T3" fmla="*/ 2147483647 h 22240"/>
              <a:gd name="T4" fmla="*/ 0 w 21600"/>
              <a:gd name="T5" fmla="*/ 2147483647 h 22240"/>
              <a:gd name="T6" fmla="*/ 0 60000 65536"/>
              <a:gd name="T7" fmla="*/ 0 60000 65536"/>
              <a:gd name="T8" fmla="*/ 0 60000 65536"/>
              <a:gd name="T9" fmla="*/ 0 w 21600"/>
              <a:gd name="T10" fmla="*/ 0 h 22240"/>
              <a:gd name="T11" fmla="*/ 21600 w 21600"/>
              <a:gd name="T12" fmla="*/ 22240 h 22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24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813"/>
                  <a:pt x="21596" y="22026"/>
                  <a:pt x="21590" y="22240"/>
                </a:cubicBezTo>
              </a:path>
              <a:path w="21600" h="2224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813"/>
                  <a:pt x="21596" y="22026"/>
                  <a:pt x="21590" y="2224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5845" name="Group 5"/>
          <p:cNvGrpSpPr>
            <a:grpSpLocks/>
          </p:cNvGrpSpPr>
          <p:nvPr/>
        </p:nvGrpSpPr>
        <p:grpSpPr bwMode="auto">
          <a:xfrm>
            <a:off x="942975" y="2437160"/>
            <a:ext cx="2106613" cy="1127125"/>
            <a:chOff x="0" y="3466"/>
            <a:chExt cx="1327" cy="710"/>
          </a:xfrm>
        </p:grpSpPr>
        <p:sp>
          <p:nvSpPr>
            <p:cNvPr id="154630" name="Oval 6"/>
            <p:cNvSpPr>
              <a:spLocks noChangeArrowheads="1"/>
            </p:cNvSpPr>
            <p:nvPr/>
          </p:nvSpPr>
          <p:spPr bwMode="auto">
            <a:xfrm>
              <a:off x="583" y="3466"/>
              <a:ext cx="744" cy="440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Suspended</a:t>
              </a:r>
            </a:p>
          </p:txBody>
        </p:sp>
        <p:sp>
          <p:nvSpPr>
            <p:cNvPr id="35905" name="Rectangle 7"/>
            <p:cNvSpPr>
              <a:spLocks noChangeArrowheads="1"/>
            </p:cNvSpPr>
            <p:nvPr/>
          </p:nvSpPr>
          <p:spPr bwMode="auto">
            <a:xfrm>
              <a:off x="260" y="3566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6" name="Rectangle 8"/>
            <p:cNvSpPr>
              <a:spLocks noChangeArrowheads="1"/>
            </p:cNvSpPr>
            <p:nvPr/>
          </p:nvSpPr>
          <p:spPr bwMode="auto">
            <a:xfrm>
              <a:off x="260" y="3694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7" name="Rectangle 9"/>
            <p:cNvSpPr>
              <a:spLocks noChangeArrowheads="1"/>
            </p:cNvSpPr>
            <p:nvPr/>
          </p:nvSpPr>
          <p:spPr bwMode="auto">
            <a:xfrm>
              <a:off x="0" y="3860"/>
              <a:ext cx="714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1800"/>
                <a:t>suspended</a:t>
              </a:r>
            </a:p>
            <a:p>
              <a:pPr algn="ctr">
                <a:lnSpc>
                  <a:spcPct val="75000"/>
                </a:lnSpc>
              </a:pPr>
              <a:r>
                <a:rPr lang="en-US" sz="1800"/>
                <a:t>queue</a:t>
              </a:r>
            </a:p>
          </p:txBody>
        </p:sp>
      </p:grpSp>
      <p:grpSp>
        <p:nvGrpSpPr>
          <p:cNvPr id="35846" name="Group 10"/>
          <p:cNvGrpSpPr>
            <a:grpSpLocks/>
          </p:cNvGrpSpPr>
          <p:nvPr/>
        </p:nvGrpSpPr>
        <p:grpSpPr bwMode="auto">
          <a:xfrm>
            <a:off x="3028950" y="1268760"/>
            <a:ext cx="4024313" cy="2305050"/>
            <a:chOff x="1314" y="2730"/>
            <a:chExt cx="2535" cy="1452"/>
          </a:xfrm>
        </p:grpSpPr>
        <p:sp>
          <p:nvSpPr>
            <p:cNvPr id="35885" name="Rectangle 11"/>
            <p:cNvSpPr>
              <a:spLocks noChangeArrowheads="1"/>
            </p:cNvSpPr>
            <p:nvPr/>
          </p:nvSpPr>
          <p:spPr bwMode="auto">
            <a:xfrm>
              <a:off x="1436" y="3060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6" name="Rectangle 12"/>
            <p:cNvSpPr>
              <a:spLocks noChangeArrowheads="1"/>
            </p:cNvSpPr>
            <p:nvPr/>
          </p:nvSpPr>
          <p:spPr bwMode="auto">
            <a:xfrm>
              <a:off x="1436" y="3188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7" name="Rectangle 13"/>
            <p:cNvSpPr>
              <a:spLocks noChangeArrowheads="1"/>
            </p:cNvSpPr>
            <p:nvPr/>
          </p:nvSpPr>
          <p:spPr bwMode="auto">
            <a:xfrm>
              <a:off x="1314" y="3324"/>
              <a:ext cx="458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1800"/>
                <a:t>ready</a:t>
              </a:r>
            </a:p>
            <a:p>
              <a:pPr algn="ctr">
                <a:lnSpc>
                  <a:spcPct val="75000"/>
                </a:lnSpc>
              </a:pPr>
              <a:r>
                <a:rPr lang="en-US" sz="1800"/>
                <a:t>queue</a:t>
              </a:r>
            </a:p>
          </p:txBody>
        </p:sp>
        <p:sp>
          <p:nvSpPr>
            <p:cNvPr id="35888" name="Rectangle 14"/>
            <p:cNvSpPr>
              <a:spLocks noChangeArrowheads="1"/>
            </p:cNvSpPr>
            <p:nvPr/>
          </p:nvSpPr>
          <p:spPr bwMode="auto">
            <a:xfrm>
              <a:off x="2224" y="3701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9" name="Rectangle 15"/>
            <p:cNvSpPr>
              <a:spLocks noChangeArrowheads="1"/>
            </p:cNvSpPr>
            <p:nvPr/>
          </p:nvSpPr>
          <p:spPr bwMode="auto">
            <a:xfrm>
              <a:off x="2224" y="3829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0" name="Rectangle 16"/>
            <p:cNvSpPr>
              <a:spLocks noChangeArrowheads="1"/>
            </p:cNvSpPr>
            <p:nvPr/>
          </p:nvSpPr>
          <p:spPr bwMode="auto">
            <a:xfrm>
              <a:off x="1774" y="3996"/>
              <a:ext cx="1758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1800"/>
                <a:t>semaphore/condition queues</a:t>
              </a:r>
            </a:p>
          </p:txBody>
        </p:sp>
        <p:sp>
          <p:nvSpPr>
            <p:cNvPr id="35891" name="Rectangle 17"/>
            <p:cNvSpPr>
              <a:spLocks noChangeArrowheads="1"/>
            </p:cNvSpPr>
            <p:nvPr/>
          </p:nvSpPr>
          <p:spPr bwMode="auto">
            <a:xfrm>
              <a:off x="2563" y="3701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2" name="Rectangle 18"/>
            <p:cNvSpPr>
              <a:spLocks noChangeArrowheads="1"/>
            </p:cNvSpPr>
            <p:nvPr/>
          </p:nvSpPr>
          <p:spPr bwMode="auto">
            <a:xfrm>
              <a:off x="2563" y="3829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3" name="Rectangle 19"/>
            <p:cNvSpPr>
              <a:spLocks noChangeArrowheads="1"/>
            </p:cNvSpPr>
            <p:nvPr/>
          </p:nvSpPr>
          <p:spPr bwMode="auto">
            <a:xfrm>
              <a:off x="2903" y="3701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4" name="Rectangle 20"/>
            <p:cNvSpPr>
              <a:spLocks noChangeArrowheads="1"/>
            </p:cNvSpPr>
            <p:nvPr/>
          </p:nvSpPr>
          <p:spPr bwMode="auto">
            <a:xfrm>
              <a:off x="2903" y="3829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45" name="Oval 21"/>
            <p:cNvSpPr>
              <a:spLocks noChangeArrowheads="1"/>
            </p:cNvSpPr>
            <p:nvPr/>
          </p:nvSpPr>
          <p:spPr bwMode="auto">
            <a:xfrm>
              <a:off x="2345" y="3234"/>
              <a:ext cx="600" cy="403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Waiting</a:t>
              </a:r>
            </a:p>
          </p:txBody>
        </p:sp>
        <p:sp>
          <p:nvSpPr>
            <p:cNvPr id="35896" name="Arc 22"/>
            <p:cNvSpPr>
              <a:spLocks/>
            </p:cNvSpPr>
            <p:nvPr/>
          </p:nvSpPr>
          <p:spPr bwMode="auto">
            <a:xfrm>
              <a:off x="2945" y="3147"/>
              <a:ext cx="259" cy="29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7" name="Line 23"/>
            <p:cNvSpPr>
              <a:spLocks noChangeShapeType="1"/>
            </p:cNvSpPr>
            <p:nvPr/>
          </p:nvSpPr>
          <p:spPr bwMode="auto">
            <a:xfrm>
              <a:off x="2336" y="2865"/>
              <a:ext cx="5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48" name="Oval 24"/>
            <p:cNvSpPr>
              <a:spLocks noChangeArrowheads="1"/>
            </p:cNvSpPr>
            <p:nvPr/>
          </p:nvSpPr>
          <p:spPr bwMode="auto">
            <a:xfrm>
              <a:off x="2897" y="2730"/>
              <a:ext cx="600" cy="403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Running</a:t>
              </a:r>
            </a:p>
          </p:txBody>
        </p:sp>
        <p:sp>
          <p:nvSpPr>
            <p:cNvPr id="154649" name="Oval 25"/>
            <p:cNvSpPr>
              <a:spLocks noChangeArrowheads="1"/>
            </p:cNvSpPr>
            <p:nvPr/>
          </p:nvSpPr>
          <p:spPr bwMode="auto">
            <a:xfrm>
              <a:off x="1737" y="2730"/>
              <a:ext cx="600" cy="403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Ready</a:t>
              </a:r>
            </a:p>
          </p:txBody>
        </p:sp>
        <p:sp>
          <p:nvSpPr>
            <p:cNvPr id="35900" name="Line 26"/>
            <p:cNvSpPr>
              <a:spLocks noChangeShapeType="1"/>
            </p:cNvSpPr>
            <p:nvPr/>
          </p:nvSpPr>
          <p:spPr bwMode="auto">
            <a:xfrm>
              <a:off x="2328" y="3001"/>
              <a:ext cx="57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1" name="Line 27"/>
            <p:cNvSpPr>
              <a:spLocks noChangeShapeType="1"/>
            </p:cNvSpPr>
            <p:nvPr/>
          </p:nvSpPr>
          <p:spPr bwMode="auto">
            <a:xfrm flipH="1">
              <a:off x="3497" y="2931"/>
              <a:ext cx="3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2" name="Line 28"/>
            <p:cNvSpPr>
              <a:spLocks noChangeShapeType="1"/>
            </p:cNvSpPr>
            <p:nvPr/>
          </p:nvSpPr>
          <p:spPr bwMode="auto">
            <a:xfrm flipH="1">
              <a:off x="1385" y="2899"/>
              <a:ext cx="3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3" name="Arc 29"/>
            <p:cNvSpPr>
              <a:spLocks/>
            </p:cNvSpPr>
            <p:nvPr/>
          </p:nvSpPr>
          <p:spPr bwMode="auto">
            <a:xfrm>
              <a:off x="2042" y="3138"/>
              <a:ext cx="293" cy="2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47" name="Arc 30"/>
          <p:cNvSpPr>
            <a:spLocks/>
          </p:cNvSpPr>
          <p:nvPr/>
        </p:nvSpPr>
        <p:spPr bwMode="auto">
          <a:xfrm rot="-5400000" flipH="1" flipV="1">
            <a:off x="3044032" y="1929954"/>
            <a:ext cx="850900" cy="846137"/>
          </a:xfrm>
          <a:custGeom>
            <a:avLst/>
            <a:gdLst>
              <a:gd name="T0" fmla="*/ 2147483647 w 21600"/>
              <a:gd name="T1" fmla="*/ 0 h 18281"/>
              <a:gd name="T2" fmla="*/ 2147483647 w 21600"/>
              <a:gd name="T3" fmla="*/ 2147483647 h 18281"/>
              <a:gd name="T4" fmla="*/ 0 w 21600"/>
              <a:gd name="T5" fmla="*/ 2147483647 h 18281"/>
              <a:gd name="T6" fmla="*/ 0 60000 65536"/>
              <a:gd name="T7" fmla="*/ 0 60000 65536"/>
              <a:gd name="T8" fmla="*/ 0 60000 65536"/>
              <a:gd name="T9" fmla="*/ 0 w 21600"/>
              <a:gd name="T10" fmla="*/ 0 h 18281"/>
              <a:gd name="T11" fmla="*/ 21600 w 21600"/>
              <a:gd name="T12" fmla="*/ 18281 h 182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281" fill="none" extrusionOk="0">
                <a:moveTo>
                  <a:pt x="12462" y="-2"/>
                </a:moveTo>
                <a:cubicBezTo>
                  <a:pt x="18192" y="4046"/>
                  <a:pt x="21600" y="10625"/>
                  <a:pt x="21600" y="17641"/>
                </a:cubicBezTo>
                <a:cubicBezTo>
                  <a:pt x="21600" y="17854"/>
                  <a:pt x="21596" y="18067"/>
                  <a:pt x="21590" y="18281"/>
                </a:cubicBezTo>
              </a:path>
              <a:path w="21600" h="18281" stroke="0" extrusionOk="0">
                <a:moveTo>
                  <a:pt x="12462" y="-2"/>
                </a:moveTo>
                <a:cubicBezTo>
                  <a:pt x="18192" y="4046"/>
                  <a:pt x="21600" y="10625"/>
                  <a:pt x="21600" y="17641"/>
                </a:cubicBezTo>
                <a:cubicBezTo>
                  <a:pt x="21600" y="17854"/>
                  <a:pt x="21596" y="18067"/>
                  <a:pt x="21590" y="18281"/>
                </a:cubicBezTo>
                <a:lnTo>
                  <a:pt x="0" y="1764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Text Box 31"/>
          <p:cNvSpPr txBox="1">
            <a:spLocks noChangeArrowheads="1"/>
          </p:cNvSpPr>
          <p:nvPr/>
        </p:nvSpPr>
        <p:spPr bwMode="auto">
          <a:xfrm>
            <a:off x="3873500" y="215141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b="1">
                <a:solidFill>
                  <a:schemeClr val="folHlink"/>
                </a:solidFill>
              </a:rPr>
              <a:t>?</a:t>
            </a:r>
            <a:endParaRPr lang="en-US" sz="2400"/>
          </a:p>
        </p:txBody>
      </p:sp>
      <p:sp>
        <p:nvSpPr>
          <p:cNvPr id="154656" name="Rectangle 32"/>
          <p:cNvSpPr>
            <a:spLocks noChangeArrowheads="1"/>
          </p:cNvSpPr>
          <p:nvPr/>
        </p:nvSpPr>
        <p:spPr bwMode="auto">
          <a:xfrm>
            <a:off x="7885113" y="1543050"/>
            <a:ext cx="952500" cy="2540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25724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</p:txBody>
      </p:sp>
      <p:sp>
        <p:nvSpPr>
          <p:cNvPr id="35850" name="Rectangle 33"/>
          <p:cNvSpPr>
            <a:spLocks noChangeArrowheads="1"/>
          </p:cNvSpPr>
          <p:nvPr/>
        </p:nvSpPr>
        <p:spPr bwMode="auto">
          <a:xfrm>
            <a:off x="7886700" y="1555750"/>
            <a:ext cx="952500" cy="2159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Rectangle 34"/>
          <p:cNvSpPr>
            <a:spLocks noChangeArrowheads="1"/>
          </p:cNvSpPr>
          <p:nvPr/>
        </p:nvSpPr>
        <p:spPr bwMode="auto">
          <a:xfrm>
            <a:off x="7886700" y="3448050"/>
            <a:ext cx="939800" cy="2032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Rectangle 35"/>
          <p:cNvSpPr>
            <a:spLocks noChangeArrowheads="1"/>
          </p:cNvSpPr>
          <p:nvPr/>
        </p:nvSpPr>
        <p:spPr bwMode="auto">
          <a:xfrm>
            <a:off x="7886700" y="2813050"/>
            <a:ext cx="939800" cy="2032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36"/>
          <p:cNvSpPr>
            <a:spLocks noChangeArrowheads="1"/>
          </p:cNvSpPr>
          <p:nvPr/>
        </p:nvSpPr>
        <p:spPr bwMode="auto">
          <a:xfrm>
            <a:off x="7885113" y="1552575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5854" name="Group 37"/>
          <p:cNvGrpSpPr>
            <a:grpSpLocks/>
          </p:cNvGrpSpPr>
          <p:nvPr/>
        </p:nvGrpSpPr>
        <p:grpSpPr bwMode="auto">
          <a:xfrm>
            <a:off x="6729413" y="4318000"/>
            <a:ext cx="1612900" cy="1778000"/>
            <a:chOff x="4216" y="2720"/>
            <a:chExt cx="1016" cy="1120"/>
          </a:xfrm>
        </p:grpSpPr>
        <p:sp>
          <p:nvSpPr>
            <p:cNvPr id="154662" name="Rectangle 38"/>
            <p:cNvSpPr>
              <a:spLocks noChangeArrowheads="1"/>
            </p:cNvSpPr>
            <p:nvPr/>
          </p:nvSpPr>
          <p:spPr bwMode="auto">
            <a:xfrm>
              <a:off x="4216" y="2856"/>
              <a:ext cx="1016" cy="848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36078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36078"/>
                    <a:invGamma/>
                  </a:schemeClr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35872" name="Oval 39"/>
            <p:cNvSpPr>
              <a:spLocks noChangeArrowheads="1"/>
            </p:cNvSpPr>
            <p:nvPr/>
          </p:nvSpPr>
          <p:spPr bwMode="auto">
            <a:xfrm>
              <a:off x="4216" y="3248"/>
              <a:ext cx="1008" cy="264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5873" name="Group 40"/>
            <p:cNvGrpSpPr>
              <a:grpSpLocks/>
            </p:cNvGrpSpPr>
            <p:nvPr/>
          </p:nvGrpSpPr>
          <p:grpSpPr bwMode="auto">
            <a:xfrm>
              <a:off x="4216" y="3384"/>
              <a:ext cx="1008" cy="128"/>
              <a:chOff x="3968" y="3416"/>
              <a:chExt cx="1008" cy="128"/>
            </a:xfrm>
          </p:grpSpPr>
          <p:sp>
            <p:nvSpPr>
              <p:cNvPr id="35883" name="Arc 41"/>
              <p:cNvSpPr>
                <a:spLocks/>
              </p:cNvSpPr>
              <p:nvPr/>
            </p:nvSpPr>
            <p:spPr bwMode="auto">
              <a:xfrm flipV="1">
                <a:off x="4448" y="3416"/>
                <a:ext cx="528" cy="1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84" name="Arc 42"/>
              <p:cNvSpPr>
                <a:spLocks/>
              </p:cNvSpPr>
              <p:nvPr/>
            </p:nvSpPr>
            <p:spPr bwMode="auto">
              <a:xfrm flipH="1" flipV="1">
                <a:off x="3968" y="3416"/>
                <a:ext cx="528" cy="1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4667" name="Oval 43"/>
            <p:cNvSpPr>
              <a:spLocks noChangeArrowheads="1"/>
            </p:cNvSpPr>
            <p:nvPr/>
          </p:nvSpPr>
          <p:spPr bwMode="auto">
            <a:xfrm>
              <a:off x="4224" y="2720"/>
              <a:ext cx="1008" cy="264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154668" name="Oval 44"/>
            <p:cNvSpPr>
              <a:spLocks noChangeArrowheads="1"/>
            </p:cNvSpPr>
            <p:nvPr/>
          </p:nvSpPr>
          <p:spPr bwMode="auto">
            <a:xfrm>
              <a:off x="4216" y="3576"/>
              <a:ext cx="1008" cy="264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36078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36078"/>
                    <a:invGamma/>
                  </a:scheme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grpSp>
          <p:nvGrpSpPr>
            <p:cNvPr id="35876" name="Group 45"/>
            <p:cNvGrpSpPr>
              <a:grpSpLocks/>
            </p:cNvGrpSpPr>
            <p:nvPr/>
          </p:nvGrpSpPr>
          <p:grpSpPr bwMode="auto">
            <a:xfrm>
              <a:off x="4216" y="3704"/>
              <a:ext cx="1008" cy="128"/>
              <a:chOff x="3968" y="3416"/>
              <a:chExt cx="1008" cy="128"/>
            </a:xfrm>
          </p:grpSpPr>
          <p:sp>
            <p:nvSpPr>
              <p:cNvPr id="35881" name="Arc 46"/>
              <p:cNvSpPr>
                <a:spLocks/>
              </p:cNvSpPr>
              <p:nvPr/>
            </p:nvSpPr>
            <p:spPr bwMode="auto">
              <a:xfrm flipV="1">
                <a:off x="4448" y="3416"/>
                <a:ext cx="528" cy="1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82" name="Arc 47"/>
              <p:cNvSpPr>
                <a:spLocks/>
              </p:cNvSpPr>
              <p:nvPr/>
            </p:nvSpPr>
            <p:spPr bwMode="auto">
              <a:xfrm flipH="1" flipV="1">
                <a:off x="3968" y="3416"/>
                <a:ext cx="528" cy="1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877" name="Group 48"/>
            <p:cNvGrpSpPr>
              <a:grpSpLocks/>
            </p:cNvGrpSpPr>
            <p:nvPr/>
          </p:nvGrpSpPr>
          <p:grpSpPr bwMode="auto">
            <a:xfrm>
              <a:off x="4216" y="3296"/>
              <a:ext cx="1008" cy="128"/>
              <a:chOff x="3968" y="3416"/>
              <a:chExt cx="1008" cy="128"/>
            </a:xfrm>
          </p:grpSpPr>
          <p:sp>
            <p:nvSpPr>
              <p:cNvPr id="35879" name="Arc 49"/>
              <p:cNvSpPr>
                <a:spLocks/>
              </p:cNvSpPr>
              <p:nvPr/>
            </p:nvSpPr>
            <p:spPr bwMode="auto">
              <a:xfrm flipV="1">
                <a:off x="4448" y="3416"/>
                <a:ext cx="528" cy="1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80" name="Arc 50"/>
              <p:cNvSpPr>
                <a:spLocks/>
              </p:cNvSpPr>
              <p:nvPr/>
            </p:nvSpPr>
            <p:spPr bwMode="auto">
              <a:xfrm flipH="1" flipV="1">
                <a:off x="3968" y="3416"/>
                <a:ext cx="528" cy="1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4675" name="Oval 51"/>
            <p:cNvSpPr>
              <a:spLocks noChangeArrowheads="1"/>
            </p:cNvSpPr>
            <p:nvPr/>
          </p:nvSpPr>
          <p:spPr bwMode="auto">
            <a:xfrm>
              <a:off x="4216" y="3160"/>
              <a:ext cx="1008" cy="264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36471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36471"/>
                    <a:invGamma/>
                  </a:scheme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</p:grpSp>
      <p:sp>
        <p:nvSpPr>
          <p:cNvPr id="35855" name="Text Box 52"/>
          <p:cNvSpPr txBox="1">
            <a:spLocks noChangeArrowheads="1"/>
          </p:cNvSpPr>
          <p:nvPr/>
        </p:nvSpPr>
        <p:spPr bwMode="auto">
          <a:xfrm>
            <a:off x="6764338" y="6132513"/>
            <a:ext cx="1541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Helvetica" charset="0"/>
              </a:rPr>
              <a:t>Paging Disk</a:t>
            </a:r>
          </a:p>
        </p:txBody>
      </p:sp>
      <p:sp>
        <p:nvSpPr>
          <p:cNvPr id="35856" name="Text Box 53"/>
          <p:cNvSpPr txBox="1">
            <a:spLocks noChangeArrowheads="1"/>
          </p:cNvSpPr>
          <p:nvPr/>
        </p:nvSpPr>
        <p:spPr bwMode="auto">
          <a:xfrm>
            <a:off x="7856538" y="928688"/>
            <a:ext cx="10350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1800">
                <a:latin typeface="Helvetica" charset="0"/>
              </a:rPr>
              <a:t>Physical</a:t>
            </a:r>
          </a:p>
          <a:p>
            <a:pPr algn="ctr">
              <a:lnSpc>
                <a:spcPct val="90000"/>
              </a:lnSpc>
            </a:pPr>
            <a:r>
              <a:rPr lang="en-US" sz="1800">
                <a:latin typeface="Helvetica" charset="0"/>
              </a:rPr>
              <a:t>Memory</a:t>
            </a:r>
          </a:p>
        </p:txBody>
      </p:sp>
      <p:sp>
        <p:nvSpPr>
          <p:cNvPr id="35857" name="Arc 54"/>
          <p:cNvSpPr>
            <a:spLocks/>
          </p:cNvSpPr>
          <p:nvPr/>
        </p:nvSpPr>
        <p:spPr bwMode="auto">
          <a:xfrm rot="5400000" flipH="1" flipV="1">
            <a:off x="7537450" y="3003550"/>
            <a:ext cx="279400" cy="2921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8" name="Line 55"/>
          <p:cNvSpPr>
            <a:spLocks noChangeShapeType="1"/>
          </p:cNvSpPr>
          <p:nvPr/>
        </p:nvSpPr>
        <p:spPr bwMode="auto">
          <a:xfrm flipV="1">
            <a:off x="7531100" y="3302000"/>
            <a:ext cx="0" cy="1244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56"/>
          <p:cNvSpPr>
            <a:spLocks noChangeArrowheads="1"/>
          </p:cNvSpPr>
          <p:nvPr/>
        </p:nvSpPr>
        <p:spPr bwMode="auto">
          <a:xfrm>
            <a:off x="7885113" y="3867150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0" name="Rectangle 57"/>
          <p:cNvSpPr>
            <a:spLocks noChangeArrowheads="1"/>
          </p:cNvSpPr>
          <p:nvPr/>
        </p:nvSpPr>
        <p:spPr bwMode="auto">
          <a:xfrm>
            <a:off x="7885113" y="3448050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1" name="Rectangle 58"/>
          <p:cNvSpPr>
            <a:spLocks noChangeArrowheads="1"/>
          </p:cNvSpPr>
          <p:nvPr/>
        </p:nvSpPr>
        <p:spPr bwMode="auto">
          <a:xfrm>
            <a:off x="7885113" y="3240088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59"/>
          <p:cNvSpPr>
            <a:spLocks noChangeArrowheads="1"/>
          </p:cNvSpPr>
          <p:nvPr/>
        </p:nvSpPr>
        <p:spPr bwMode="auto">
          <a:xfrm>
            <a:off x="7885113" y="3030538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3" name="Rectangle 60"/>
          <p:cNvSpPr>
            <a:spLocks noChangeArrowheads="1"/>
          </p:cNvSpPr>
          <p:nvPr/>
        </p:nvSpPr>
        <p:spPr bwMode="auto">
          <a:xfrm>
            <a:off x="7885113" y="2820988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4" name="Rectangle 61"/>
          <p:cNvSpPr>
            <a:spLocks noChangeArrowheads="1"/>
          </p:cNvSpPr>
          <p:nvPr/>
        </p:nvSpPr>
        <p:spPr bwMode="auto">
          <a:xfrm>
            <a:off x="7885113" y="2401888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62"/>
          <p:cNvSpPr>
            <a:spLocks noChangeArrowheads="1"/>
          </p:cNvSpPr>
          <p:nvPr/>
        </p:nvSpPr>
        <p:spPr bwMode="auto">
          <a:xfrm>
            <a:off x="7885113" y="2192338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6" name="Rectangle 63"/>
          <p:cNvSpPr>
            <a:spLocks noChangeArrowheads="1"/>
          </p:cNvSpPr>
          <p:nvPr/>
        </p:nvSpPr>
        <p:spPr bwMode="auto">
          <a:xfrm>
            <a:off x="7885113" y="1982788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7" name="Rectangle 64"/>
          <p:cNvSpPr>
            <a:spLocks noChangeArrowheads="1"/>
          </p:cNvSpPr>
          <p:nvPr/>
        </p:nvSpPr>
        <p:spPr bwMode="auto">
          <a:xfrm>
            <a:off x="7885113" y="1773238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65"/>
          <p:cNvSpPr>
            <a:spLocks noChangeArrowheads="1"/>
          </p:cNvSpPr>
          <p:nvPr/>
        </p:nvSpPr>
        <p:spPr bwMode="auto">
          <a:xfrm>
            <a:off x="7885113" y="2611438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9" name="Rectangle 66"/>
          <p:cNvSpPr>
            <a:spLocks noChangeArrowheads="1"/>
          </p:cNvSpPr>
          <p:nvPr/>
        </p:nvSpPr>
        <p:spPr bwMode="auto">
          <a:xfrm>
            <a:off x="7885113" y="3657600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70" name="Rectangle 67"/>
          <p:cNvSpPr>
            <a:spLocks noChangeArrowheads="1"/>
          </p:cNvSpPr>
          <p:nvPr/>
        </p:nvSpPr>
        <p:spPr bwMode="auto">
          <a:xfrm>
            <a:off x="454025" y="4829175"/>
            <a:ext cx="50419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Lowest priority process?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Smallest process?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Largest process?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Oldest process?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Faulting process?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Load Control </a:t>
            </a:r>
            <a:r>
              <a:rPr lang="en-US" smtClean="0"/>
              <a:t>and Thrashing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438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5000" y="1556792"/>
            <a:ext cx="8356600" cy="2286000"/>
          </a:xfrm>
          <a:noFill/>
        </p:spPr>
        <p:txBody>
          <a:bodyPr>
            <a:normAutofit fontScale="92500" lnSpcReduction="10000"/>
          </a:bodyPr>
          <a:lstStyle/>
          <a:p>
            <a:r>
              <a:rPr lang="en-US" sz="2000" dirty="0">
                <a:latin typeface="Arial" charset="0"/>
              </a:rPr>
              <a:t>Record a </a:t>
            </a:r>
            <a:r>
              <a:rPr lang="en-US" sz="2000" i="1" dirty="0">
                <a:solidFill>
                  <a:schemeClr val="hlink"/>
                </a:solidFill>
                <a:latin typeface="Arial" charset="0"/>
              </a:rPr>
              <a:t>trace</a:t>
            </a:r>
            <a:r>
              <a:rPr lang="en-US" sz="2000" dirty="0">
                <a:latin typeface="Arial" charset="0"/>
              </a:rPr>
              <a:t> of the pages accessed by a process</a:t>
            </a:r>
          </a:p>
          <a:p>
            <a:pPr lvl="1"/>
            <a:r>
              <a:rPr lang="en-US" sz="1800" dirty="0">
                <a:latin typeface="Arial" charset="0"/>
              </a:rPr>
              <a:t>Example: </a:t>
            </a:r>
            <a:r>
              <a:rPr lang="en-US" sz="1800" dirty="0" smtClean="0">
                <a:latin typeface="Arial" charset="0"/>
              </a:rPr>
              <a:t>(Virtual page, offset) address </a:t>
            </a:r>
            <a:r>
              <a:rPr lang="en-US" sz="1800" dirty="0">
                <a:latin typeface="Arial" charset="0"/>
              </a:rPr>
              <a:t>trace...</a:t>
            </a:r>
          </a:p>
          <a:p>
            <a:pPr lvl="2" indent="-285750">
              <a:buFont typeface="Monotype Sorts" charset="0"/>
              <a:buNone/>
            </a:pPr>
            <a:r>
              <a:rPr lang="en-US" sz="1600" dirty="0">
                <a:latin typeface="Arial" charset="0"/>
              </a:rPr>
              <a:t>(3,0),  (1,9),  (4,1),  (2,1),  (5,3),  (2,0),  (1,9),  (2,4),  (3,1),  (4,8)</a:t>
            </a:r>
          </a:p>
          <a:p>
            <a:pPr lvl="1"/>
            <a:r>
              <a:rPr lang="en-US" sz="1800" dirty="0">
                <a:latin typeface="Arial" charset="0"/>
              </a:rPr>
              <a:t>generates page trace</a:t>
            </a:r>
          </a:p>
          <a:p>
            <a:pPr lvl="2" indent="-285750">
              <a:buFont typeface="Monotype Sorts" charset="0"/>
              <a:buNone/>
            </a:pP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1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4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2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5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2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1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2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4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 </a:t>
            </a:r>
            <a:r>
              <a:rPr lang="en-US" sz="1600" dirty="0">
                <a:latin typeface="Arial" charset="0"/>
              </a:rPr>
              <a:t>(represented as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c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a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d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b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e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b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a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b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c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d</a:t>
            </a:r>
            <a:r>
              <a:rPr lang="en-US" sz="1600" dirty="0">
                <a:latin typeface="Arial" charset="0"/>
              </a:rPr>
              <a:t>)</a:t>
            </a:r>
          </a:p>
          <a:p>
            <a:r>
              <a:rPr lang="en-US" sz="2000" dirty="0">
                <a:latin typeface="Arial" charset="0"/>
              </a:rPr>
              <a:t>Hardware can tell OS when a new page is loaded into the TLB</a:t>
            </a:r>
          </a:p>
          <a:p>
            <a:pPr lvl="1"/>
            <a:r>
              <a:rPr lang="en-US" sz="1600" dirty="0">
                <a:latin typeface="Arial" charset="0"/>
              </a:rPr>
              <a:t>Set a used bit in the page table entry</a:t>
            </a:r>
          </a:p>
          <a:p>
            <a:pPr lvl="1"/>
            <a:r>
              <a:rPr lang="en-US" sz="1600" dirty="0">
                <a:latin typeface="Arial" charset="0"/>
              </a:rPr>
              <a:t>Increment or shift a register</a:t>
            </a:r>
          </a:p>
        </p:txBody>
      </p:sp>
      <p:grpSp>
        <p:nvGrpSpPr>
          <p:cNvPr id="5124" name="Group 8"/>
          <p:cNvGrpSpPr>
            <a:grpSpLocks/>
          </p:cNvGrpSpPr>
          <p:nvPr/>
        </p:nvGrpSpPr>
        <p:grpSpPr bwMode="auto">
          <a:xfrm>
            <a:off x="782638" y="4260305"/>
            <a:ext cx="8013700" cy="2146300"/>
            <a:chOff x="493" y="2527"/>
            <a:chExt cx="5048" cy="1352"/>
          </a:xfrm>
        </p:grpSpPr>
        <p:sp>
          <p:nvSpPr>
            <p:cNvPr id="5125" name="Rectangle 4"/>
            <p:cNvSpPr>
              <a:spLocks noChangeArrowheads="1"/>
            </p:cNvSpPr>
            <p:nvPr/>
          </p:nvSpPr>
          <p:spPr bwMode="auto">
            <a:xfrm>
              <a:off x="493" y="2527"/>
              <a:ext cx="5048" cy="1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/>
            <a:lstStyle/>
            <a:p>
              <a:r>
                <a:rPr lang="en-US">
                  <a:latin typeface="Comic Sans MS" charset="0"/>
                </a:rPr>
                <a:t>Simulate the behavior of a page replacement algorithm on the trace and record the number of page faults generated</a:t>
              </a:r>
            </a:p>
            <a:p>
              <a:pPr lvl="1"/>
              <a:r>
                <a:rPr lang="en-US" sz="1800" i="1">
                  <a:solidFill>
                    <a:schemeClr val="folHlink"/>
                  </a:solidFill>
                  <a:latin typeface="Comic Sans MS" charset="0"/>
                </a:rPr>
                <a:t>fewer faults           better performance</a:t>
              </a:r>
            </a:p>
          </p:txBody>
        </p:sp>
        <p:sp>
          <p:nvSpPr>
            <p:cNvPr id="5126" name="AutoShape 5"/>
            <p:cNvSpPr>
              <a:spLocks noChangeArrowheads="1"/>
            </p:cNvSpPr>
            <p:nvPr/>
          </p:nvSpPr>
          <p:spPr bwMode="auto">
            <a:xfrm>
              <a:off x="1777" y="2879"/>
              <a:ext cx="297" cy="204"/>
            </a:xfrm>
            <a:prstGeom prst="rightArrow">
              <a:avLst>
                <a:gd name="adj1" fmla="val 50000"/>
                <a:gd name="adj2" fmla="val 3639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Page Replacement: </a:t>
            </a:r>
            <a:r>
              <a:rPr lang="en-US" dirty="0" err="1" smtClean="0"/>
              <a:t>Eval</a:t>
            </a:r>
            <a:r>
              <a:rPr lang="en-US" dirty="0" smtClean="0"/>
              <a:t>. Methodology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7273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1222375"/>
            <a:ext cx="8108950" cy="9652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Replace the page that </a:t>
            </a:r>
            <a:r>
              <a:rPr lang="en-US" sz="2000" dirty="0" smtClean="0">
                <a:latin typeface="Arial" charset="0"/>
              </a:rPr>
              <a:t>won’t </a:t>
            </a:r>
            <a:r>
              <a:rPr lang="en-US" sz="2000" dirty="0">
                <a:latin typeface="Arial" charset="0"/>
              </a:rPr>
              <a:t>be needed for the longest time in the future</a:t>
            </a:r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838200" y="2260600"/>
            <a:ext cx="7759700" cy="44323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990600" y="3314700"/>
            <a:ext cx="74295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794000" y="2773363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a	d	b	e	b	a	b	c	 d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973138" y="52339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990600" y="5194300"/>
            <a:ext cx="7442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 rot="-5400000">
            <a:off x="711995" y="3952081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grpSp>
        <p:nvGrpSpPr>
          <p:cNvPr id="6154" name="Group 10"/>
          <p:cNvGrpSpPr>
            <a:grpSpLocks/>
          </p:cNvGrpSpPr>
          <p:nvPr/>
        </p:nvGrpSpPr>
        <p:grpSpPr bwMode="auto">
          <a:xfrm>
            <a:off x="1590675" y="3395663"/>
            <a:ext cx="333375" cy="1787525"/>
            <a:chOff x="1002" y="2235"/>
            <a:chExt cx="210" cy="1126"/>
          </a:xfrm>
        </p:grpSpPr>
        <p:sp>
          <p:nvSpPr>
            <p:cNvPr id="6170" name="Rectangle 11"/>
            <p:cNvSpPr>
              <a:spLocks noChangeArrowheads="1"/>
            </p:cNvSpPr>
            <p:nvPr/>
          </p:nvSpPr>
          <p:spPr bwMode="auto">
            <a:xfrm>
              <a:off x="1002" y="223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6171" name="Rectangle 12"/>
            <p:cNvSpPr>
              <a:spLocks noChangeArrowheads="1"/>
            </p:cNvSpPr>
            <p:nvPr/>
          </p:nvSpPr>
          <p:spPr bwMode="auto">
            <a:xfrm>
              <a:off x="1002" y="251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sp>
          <p:nvSpPr>
            <p:cNvPr id="6172" name="Rectangle 13"/>
            <p:cNvSpPr>
              <a:spLocks noChangeArrowheads="1"/>
            </p:cNvSpPr>
            <p:nvPr/>
          </p:nvSpPr>
          <p:spPr bwMode="auto">
            <a:xfrm>
              <a:off x="1002" y="279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2</a:t>
              </a:r>
            </a:p>
          </p:txBody>
        </p:sp>
        <p:sp>
          <p:nvSpPr>
            <p:cNvPr id="6173" name="Rectangle 14"/>
            <p:cNvSpPr>
              <a:spLocks noChangeArrowheads="1"/>
            </p:cNvSpPr>
            <p:nvPr/>
          </p:nvSpPr>
          <p:spPr bwMode="auto">
            <a:xfrm>
              <a:off x="1002" y="307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</p:grpSp>
      <p:grpSp>
        <p:nvGrpSpPr>
          <p:cNvPr id="6155" name="Group 15"/>
          <p:cNvGrpSpPr>
            <a:grpSpLocks/>
          </p:cNvGrpSpPr>
          <p:nvPr/>
        </p:nvGrpSpPr>
        <p:grpSpPr bwMode="auto">
          <a:xfrm>
            <a:off x="2174875" y="3395663"/>
            <a:ext cx="333375" cy="1787525"/>
            <a:chOff x="1370" y="2235"/>
            <a:chExt cx="210" cy="1126"/>
          </a:xfrm>
        </p:grpSpPr>
        <p:sp>
          <p:nvSpPr>
            <p:cNvPr id="6166" name="Rectangle 16"/>
            <p:cNvSpPr>
              <a:spLocks noChangeArrowheads="1"/>
            </p:cNvSpPr>
            <p:nvPr/>
          </p:nvSpPr>
          <p:spPr bwMode="auto">
            <a:xfrm>
              <a:off x="1370" y="223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a</a:t>
              </a:r>
            </a:p>
          </p:txBody>
        </p:sp>
        <p:sp>
          <p:nvSpPr>
            <p:cNvPr id="6167" name="Rectangle 17"/>
            <p:cNvSpPr>
              <a:spLocks noChangeArrowheads="1"/>
            </p:cNvSpPr>
            <p:nvPr/>
          </p:nvSpPr>
          <p:spPr bwMode="auto">
            <a:xfrm>
              <a:off x="1370" y="251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b</a:t>
              </a:r>
            </a:p>
          </p:txBody>
        </p:sp>
        <p:sp>
          <p:nvSpPr>
            <p:cNvPr id="6168" name="Rectangle 18"/>
            <p:cNvSpPr>
              <a:spLocks noChangeArrowheads="1"/>
            </p:cNvSpPr>
            <p:nvPr/>
          </p:nvSpPr>
          <p:spPr bwMode="auto">
            <a:xfrm>
              <a:off x="1370" y="2795"/>
              <a:ext cx="19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c</a:t>
              </a:r>
            </a:p>
          </p:txBody>
        </p:sp>
        <p:sp>
          <p:nvSpPr>
            <p:cNvPr id="6169" name="Rectangle 19"/>
            <p:cNvSpPr>
              <a:spLocks noChangeArrowheads="1"/>
            </p:cNvSpPr>
            <p:nvPr/>
          </p:nvSpPr>
          <p:spPr bwMode="auto">
            <a:xfrm>
              <a:off x="1370" y="307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d</a:t>
              </a:r>
            </a:p>
          </p:txBody>
        </p:sp>
      </p:grpSp>
      <p:sp>
        <p:nvSpPr>
          <p:cNvPr id="6156" name="Line 20"/>
          <p:cNvSpPr>
            <a:spLocks noChangeShapeType="1"/>
          </p:cNvSpPr>
          <p:nvPr/>
        </p:nvSpPr>
        <p:spPr bwMode="auto">
          <a:xfrm>
            <a:off x="2717800" y="2336800"/>
            <a:ext cx="0" cy="283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Rectangle 21"/>
          <p:cNvSpPr>
            <a:spLocks noChangeArrowheads="1"/>
          </p:cNvSpPr>
          <p:nvPr/>
        </p:nvSpPr>
        <p:spPr bwMode="auto">
          <a:xfrm>
            <a:off x="2794000" y="2341563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6158" name="Rectangle 22"/>
          <p:cNvSpPr>
            <a:spLocks noChangeArrowheads="1"/>
          </p:cNvSpPr>
          <p:nvPr/>
        </p:nvSpPr>
        <p:spPr bwMode="auto">
          <a:xfrm>
            <a:off x="2200275" y="23415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6159" name="Line 23"/>
          <p:cNvSpPr>
            <a:spLocks noChangeShapeType="1"/>
          </p:cNvSpPr>
          <p:nvPr/>
        </p:nvSpPr>
        <p:spPr bwMode="auto">
          <a:xfrm>
            <a:off x="984250" y="2781300"/>
            <a:ext cx="7454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Rectangle 24"/>
          <p:cNvSpPr>
            <a:spLocks noChangeArrowheads="1"/>
          </p:cNvSpPr>
          <p:nvPr/>
        </p:nvSpPr>
        <p:spPr bwMode="auto">
          <a:xfrm>
            <a:off x="973138" y="28448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6161" name="Rectangle 25"/>
          <p:cNvSpPr>
            <a:spLocks noChangeArrowheads="1"/>
          </p:cNvSpPr>
          <p:nvPr/>
        </p:nvSpPr>
        <p:spPr bwMode="auto">
          <a:xfrm>
            <a:off x="973138" y="24018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6162" name="Line 26"/>
          <p:cNvSpPr>
            <a:spLocks noChangeShapeType="1"/>
          </p:cNvSpPr>
          <p:nvPr/>
        </p:nvSpPr>
        <p:spPr bwMode="auto">
          <a:xfrm>
            <a:off x="2082800" y="3327400"/>
            <a:ext cx="0" cy="1841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Rectangle 27"/>
          <p:cNvSpPr>
            <a:spLocks noChangeArrowheads="1"/>
          </p:cNvSpPr>
          <p:nvPr/>
        </p:nvSpPr>
        <p:spPr bwMode="auto">
          <a:xfrm>
            <a:off x="944563" y="5861050"/>
            <a:ext cx="140017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Time page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needed next</a:t>
            </a:r>
          </a:p>
        </p:txBody>
      </p:sp>
      <p:sp>
        <p:nvSpPr>
          <p:cNvPr id="6164" name="Line 28"/>
          <p:cNvSpPr>
            <a:spLocks noChangeShapeType="1"/>
          </p:cNvSpPr>
          <p:nvPr/>
        </p:nvSpPr>
        <p:spPr bwMode="auto">
          <a:xfrm>
            <a:off x="955675" y="5638800"/>
            <a:ext cx="7442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AutoShape 2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15900" y="638810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ounded Rectangular Callout 1"/>
          <p:cNvSpPr/>
          <p:nvPr/>
        </p:nvSpPr>
        <p:spPr bwMode="auto">
          <a:xfrm>
            <a:off x="364957" y="1839505"/>
            <a:ext cx="2029161" cy="423380"/>
          </a:xfrm>
          <a:prstGeom prst="wedgeRoundRectCallout">
            <a:avLst>
              <a:gd name="adj1" fmla="val 52414"/>
              <a:gd name="adj2" fmla="val 346867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Initial allocation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Optimal Strategy: </a:t>
            </a:r>
            <a:r>
              <a:rPr lang="en-US" smtClean="0"/>
              <a:t>Clairvoyant Replacement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7677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838200" y="2260600"/>
            <a:ext cx="7759700" cy="44323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54050" y="1219200"/>
            <a:ext cx="8194675" cy="9652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</a:rPr>
              <a:t>Replace the page that </a:t>
            </a:r>
            <a:r>
              <a:rPr lang="en-US" sz="2000" smtClean="0">
                <a:latin typeface="Arial" charset="0"/>
              </a:rPr>
              <a:t>won’t </a:t>
            </a:r>
            <a:r>
              <a:rPr lang="en-US" sz="2000">
                <a:latin typeface="Arial" charset="0"/>
              </a:rPr>
              <a:t>be needed for the longest time in the future</a:t>
            </a: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990600" y="3314700"/>
            <a:ext cx="74295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794000" y="2773363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a	d	b	e	b	a	b	c	 d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794000" y="3395663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a	a	a	a	a	a	a	a	a	 </a:t>
            </a:r>
            <a:r>
              <a:rPr lang="en-US" sz="2400" b="1" i="1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2794000" y="3840163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b	b	b	b	b	b	b	b	b	 b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2794000" y="4284663"/>
            <a:ext cx="55356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c	c	c	c	c	c	c	 c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973138" y="52339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2840038" y="5173663"/>
            <a:ext cx="55070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>
                <a:solidFill>
                  <a:srgbClr val="B50069"/>
                </a:solidFill>
              </a:rPr>
              <a:t> 	 	 	 	•	 	 	 	 	 •</a:t>
            </a:r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990600" y="5194300"/>
            <a:ext cx="7442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 rot="-5400000">
            <a:off x="711995" y="3952081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2811463" y="4729163"/>
            <a:ext cx="553561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d	d	d	d	</a:t>
            </a:r>
            <a:r>
              <a:rPr lang="en-US" sz="2400" b="1" i="1">
                <a:solidFill>
                  <a:schemeClr val="hlink"/>
                </a:solidFill>
              </a:rPr>
              <a:t>e</a:t>
            </a:r>
            <a:r>
              <a:rPr lang="en-US" sz="2400" i="1"/>
              <a:t>	e	e	e	e	 e</a:t>
            </a:r>
          </a:p>
        </p:txBody>
      </p:sp>
      <p:grpSp>
        <p:nvGrpSpPr>
          <p:cNvPr id="7183" name="Group 15"/>
          <p:cNvGrpSpPr>
            <a:grpSpLocks/>
          </p:cNvGrpSpPr>
          <p:nvPr/>
        </p:nvGrpSpPr>
        <p:grpSpPr bwMode="auto">
          <a:xfrm>
            <a:off x="1590675" y="3395663"/>
            <a:ext cx="333375" cy="1787525"/>
            <a:chOff x="1002" y="2235"/>
            <a:chExt cx="210" cy="1126"/>
          </a:xfrm>
        </p:grpSpPr>
        <p:sp>
          <p:nvSpPr>
            <p:cNvPr id="7202" name="Rectangle 16"/>
            <p:cNvSpPr>
              <a:spLocks noChangeArrowheads="1"/>
            </p:cNvSpPr>
            <p:nvPr/>
          </p:nvSpPr>
          <p:spPr bwMode="auto">
            <a:xfrm>
              <a:off x="1002" y="223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7203" name="Rectangle 17"/>
            <p:cNvSpPr>
              <a:spLocks noChangeArrowheads="1"/>
            </p:cNvSpPr>
            <p:nvPr/>
          </p:nvSpPr>
          <p:spPr bwMode="auto">
            <a:xfrm>
              <a:off x="1002" y="251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sp>
          <p:nvSpPr>
            <p:cNvPr id="7204" name="Rectangle 18"/>
            <p:cNvSpPr>
              <a:spLocks noChangeArrowheads="1"/>
            </p:cNvSpPr>
            <p:nvPr/>
          </p:nvSpPr>
          <p:spPr bwMode="auto">
            <a:xfrm>
              <a:off x="1002" y="279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2</a:t>
              </a:r>
            </a:p>
          </p:txBody>
        </p:sp>
        <p:sp>
          <p:nvSpPr>
            <p:cNvPr id="7205" name="Rectangle 19"/>
            <p:cNvSpPr>
              <a:spLocks noChangeArrowheads="1"/>
            </p:cNvSpPr>
            <p:nvPr/>
          </p:nvSpPr>
          <p:spPr bwMode="auto">
            <a:xfrm>
              <a:off x="1002" y="307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</p:grpSp>
      <p:grpSp>
        <p:nvGrpSpPr>
          <p:cNvPr id="7184" name="Group 20"/>
          <p:cNvGrpSpPr>
            <a:grpSpLocks/>
          </p:cNvGrpSpPr>
          <p:nvPr/>
        </p:nvGrpSpPr>
        <p:grpSpPr bwMode="auto">
          <a:xfrm>
            <a:off x="2174875" y="3395663"/>
            <a:ext cx="333375" cy="1787525"/>
            <a:chOff x="1370" y="2235"/>
            <a:chExt cx="210" cy="1126"/>
          </a:xfrm>
        </p:grpSpPr>
        <p:sp>
          <p:nvSpPr>
            <p:cNvPr id="7198" name="Rectangle 21"/>
            <p:cNvSpPr>
              <a:spLocks noChangeArrowheads="1"/>
            </p:cNvSpPr>
            <p:nvPr/>
          </p:nvSpPr>
          <p:spPr bwMode="auto">
            <a:xfrm>
              <a:off x="1370" y="223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a</a:t>
              </a:r>
            </a:p>
          </p:txBody>
        </p:sp>
        <p:sp>
          <p:nvSpPr>
            <p:cNvPr id="7199" name="Rectangle 22"/>
            <p:cNvSpPr>
              <a:spLocks noChangeArrowheads="1"/>
            </p:cNvSpPr>
            <p:nvPr/>
          </p:nvSpPr>
          <p:spPr bwMode="auto">
            <a:xfrm>
              <a:off x="1370" y="251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b</a:t>
              </a:r>
            </a:p>
          </p:txBody>
        </p:sp>
        <p:sp>
          <p:nvSpPr>
            <p:cNvPr id="7200" name="Rectangle 23"/>
            <p:cNvSpPr>
              <a:spLocks noChangeArrowheads="1"/>
            </p:cNvSpPr>
            <p:nvPr/>
          </p:nvSpPr>
          <p:spPr bwMode="auto">
            <a:xfrm>
              <a:off x="1370" y="2795"/>
              <a:ext cx="19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c</a:t>
              </a:r>
            </a:p>
          </p:txBody>
        </p:sp>
        <p:sp>
          <p:nvSpPr>
            <p:cNvPr id="7201" name="Rectangle 24"/>
            <p:cNvSpPr>
              <a:spLocks noChangeArrowheads="1"/>
            </p:cNvSpPr>
            <p:nvPr/>
          </p:nvSpPr>
          <p:spPr bwMode="auto">
            <a:xfrm>
              <a:off x="1370" y="307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d</a:t>
              </a:r>
            </a:p>
          </p:txBody>
        </p:sp>
      </p:grpSp>
      <p:sp>
        <p:nvSpPr>
          <p:cNvPr id="7185" name="Line 25"/>
          <p:cNvSpPr>
            <a:spLocks noChangeShapeType="1"/>
          </p:cNvSpPr>
          <p:nvPr/>
        </p:nvSpPr>
        <p:spPr bwMode="auto">
          <a:xfrm>
            <a:off x="2717800" y="2336800"/>
            <a:ext cx="0" cy="283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Rectangle 26"/>
          <p:cNvSpPr>
            <a:spLocks noChangeArrowheads="1"/>
          </p:cNvSpPr>
          <p:nvPr/>
        </p:nvSpPr>
        <p:spPr bwMode="auto">
          <a:xfrm>
            <a:off x="2794000" y="2341563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7187" name="Rectangle 27"/>
          <p:cNvSpPr>
            <a:spLocks noChangeArrowheads="1"/>
          </p:cNvSpPr>
          <p:nvPr/>
        </p:nvSpPr>
        <p:spPr bwMode="auto">
          <a:xfrm>
            <a:off x="2200275" y="23415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7188" name="Line 28"/>
          <p:cNvSpPr>
            <a:spLocks noChangeShapeType="1"/>
          </p:cNvSpPr>
          <p:nvPr/>
        </p:nvSpPr>
        <p:spPr bwMode="auto">
          <a:xfrm>
            <a:off x="984250" y="2781300"/>
            <a:ext cx="7454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Rectangle 29"/>
          <p:cNvSpPr>
            <a:spLocks noChangeArrowheads="1"/>
          </p:cNvSpPr>
          <p:nvPr/>
        </p:nvSpPr>
        <p:spPr bwMode="auto">
          <a:xfrm>
            <a:off x="973138" y="28448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7190" name="Rectangle 30"/>
          <p:cNvSpPr>
            <a:spLocks noChangeArrowheads="1"/>
          </p:cNvSpPr>
          <p:nvPr/>
        </p:nvSpPr>
        <p:spPr bwMode="auto">
          <a:xfrm>
            <a:off x="973138" y="24018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7191" name="Line 31"/>
          <p:cNvSpPr>
            <a:spLocks noChangeShapeType="1"/>
          </p:cNvSpPr>
          <p:nvPr/>
        </p:nvSpPr>
        <p:spPr bwMode="auto">
          <a:xfrm>
            <a:off x="2082800" y="3327400"/>
            <a:ext cx="0" cy="1841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2" name="Rectangle 32"/>
          <p:cNvSpPr>
            <a:spLocks noChangeArrowheads="1"/>
          </p:cNvSpPr>
          <p:nvPr/>
        </p:nvSpPr>
        <p:spPr bwMode="auto">
          <a:xfrm>
            <a:off x="4373563" y="5605463"/>
            <a:ext cx="7667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1"/>
              <a:t>a</a:t>
            </a:r>
            <a:r>
              <a:rPr lang="en-US" sz="1800"/>
              <a:t> = 7</a:t>
            </a:r>
          </a:p>
          <a:p>
            <a:pPr>
              <a:lnSpc>
                <a:spcPct val="90000"/>
              </a:lnSpc>
            </a:pPr>
            <a:r>
              <a:rPr lang="en-US" sz="1800" i="1"/>
              <a:t>b</a:t>
            </a:r>
            <a:r>
              <a:rPr lang="en-US" sz="1800"/>
              <a:t> = 6</a:t>
            </a:r>
          </a:p>
          <a:p>
            <a:pPr>
              <a:lnSpc>
                <a:spcPct val="90000"/>
              </a:lnSpc>
            </a:pPr>
            <a:r>
              <a:rPr lang="en-US" sz="1800" i="1"/>
              <a:t>c</a:t>
            </a:r>
            <a:r>
              <a:rPr lang="en-US" sz="1800"/>
              <a:t> = 9</a:t>
            </a:r>
          </a:p>
          <a:p>
            <a:pPr>
              <a:lnSpc>
                <a:spcPct val="90000"/>
              </a:lnSpc>
            </a:pPr>
            <a:r>
              <a:rPr lang="en-US" sz="1800" i="1">
                <a:solidFill>
                  <a:schemeClr val="hlink"/>
                </a:solidFill>
              </a:rPr>
              <a:t>d</a:t>
            </a:r>
            <a:r>
              <a:rPr lang="en-US" sz="1800">
                <a:solidFill>
                  <a:schemeClr val="hlink"/>
                </a:solidFill>
              </a:rPr>
              <a:t> = 10</a:t>
            </a:r>
            <a:endParaRPr lang="en-US" sz="1800">
              <a:solidFill>
                <a:srgbClr val="B50069"/>
              </a:solidFill>
            </a:endParaRPr>
          </a:p>
        </p:txBody>
      </p:sp>
      <p:sp>
        <p:nvSpPr>
          <p:cNvPr id="7193" name="Rectangle 33"/>
          <p:cNvSpPr>
            <a:spLocks noChangeArrowheads="1"/>
          </p:cNvSpPr>
          <p:nvPr/>
        </p:nvSpPr>
        <p:spPr bwMode="auto">
          <a:xfrm>
            <a:off x="944563" y="5861050"/>
            <a:ext cx="140017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Time page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needed next</a:t>
            </a:r>
          </a:p>
        </p:txBody>
      </p:sp>
      <p:sp>
        <p:nvSpPr>
          <p:cNvPr id="7194" name="Rectangle 34"/>
          <p:cNvSpPr>
            <a:spLocks noChangeArrowheads="1"/>
          </p:cNvSpPr>
          <p:nvPr/>
        </p:nvSpPr>
        <p:spPr bwMode="auto">
          <a:xfrm>
            <a:off x="7243763" y="5605463"/>
            <a:ext cx="7667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1">
                <a:solidFill>
                  <a:schemeClr val="hlink"/>
                </a:solidFill>
              </a:rPr>
              <a:t>a</a:t>
            </a:r>
            <a:r>
              <a:rPr lang="en-US" sz="1800">
                <a:solidFill>
                  <a:schemeClr val="hlink"/>
                </a:solidFill>
              </a:rPr>
              <a:t> = 15</a:t>
            </a:r>
            <a:endParaRPr lang="en-US" sz="1800">
              <a:solidFill>
                <a:srgbClr val="B50069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 i="1"/>
              <a:t>b</a:t>
            </a:r>
            <a:r>
              <a:rPr lang="en-US" sz="1800"/>
              <a:t> = 11</a:t>
            </a:r>
          </a:p>
          <a:p>
            <a:pPr>
              <a:lnSpc>
                <a:spcPct val="90000"/>
              </a:lnSpc>
            </a:pPr>
            <a:r>
              <a:rPr lang="en-US" sz="1800" i="1"/>
              <a:t>c</a:t>
            </a:r>
            <a:r>
              <a:rPr lang="en-US" sz="1800"/>
              <a:t> = 13</a:t>
            </a:r>
          </a:p>
          <a:p>
            <a:pPr>
              <a:lnSpc>
                <a:spcPct val="90000"/>
              </a:lnSpc>
            </a:pPr>
            <a:r>
              <a:rPr lang="en-US" sz="1800" i="1"/>
              <a:t>d</a:t>
            </a:r>
            <a:r>
              <a:rPr lang="en-US" sz="1800"/>
              <a:t> = 14</a:t>
            </a:r>
          </a:p>
        </p:txBody>
      </p:sp>
      <p:sp>
        <p:nvSpPr>
          <p:cNvPr id="7195" name="Line 35"/>
          <p:cNvSpPr>
            <a:spLocks noChangeShapeType="1"/>
          </p:cNvSpPr>
          <p:nvPr/>
        </p:nvSpPr>
        <p:spPr bwMode="auto">
          <a:xfrm>
            <a:off x="955675" y="5638800"/>
            <a:ext cx="7442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Oval 36"/>
          <p:cNvSpPr>
            <a:spLocks noChangeArrowheads="1"/>
          </p:cNvSpPr>
          <p:nvPr/>
        </p:nvSpPr>
        <p:spPr bwMode="auto">
          <a:xfrm>
            <a:off x="7988300" y="34290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7" name="Oval 37"/>
          <p:cNvSpPr>
            <a:spLocks noChangeArrowheads="1"/>
          </p:cNvSpPr>
          <p:nvPr/>
        </p:nvSpPr>
        <p:spPr bwMode="auto">
          <a:xfrm>
            <a:off x="5054600" y="47752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Optimal Strategy: </a:t>
            </a:r>
            <a:r>
              <a:rPr lang="en-US" smtClean="0"/>
              <a:t>Clairvoyant Replacement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78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7797800" y="777404"/>
            <a:ext cx="952500" cy="2844800"/>
          </a:xfrm>
          <a:prstGeom prst="rect">
            <a:avLst/>
          </a:prstGeom>
          <a:solidFill>
            <a:srgbClr val="C0FEF9"/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823200" y="3050704"/>
            <a:ext cx="901700" cy="546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7810500" y="1907704"/>
            <a:ext cx="901700" cy="546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7823200" y="1323504"/>
            <a:ext cx="901700" cy="546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927100" y="3695700"/>
            <a:ext cx="7543800" cy="28829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8975" y="1285875"/>
            <a:ext cx="5346700" cy="22479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Simple to implement</a:t>
            </a:r>
          </a:p>
          <a:p>
            <a:pPr lvl="1"/>
            <a:r>
              <a:rPr lang="en-US" sz="1800">
                <a:latin typeface="Arial" charset="0"/>
              </a:rPr>
              <a:t>A single pointer suffices</a:t>
            </a:r>
          </a:p>
          <a:p>
            <a:pPr lvl="2">
              <a:buFont typeface="Monotype Sorts" charset="0"/>
              <a:buNone/>
            </a:pPr>
            <a:endParaRPr lang="en-US" sz="1600">
              <a:latin typeface="Arial" charset="0"/>
            </a:endParaRPr>
          </a:p>
          <a:p>
            <a:pPr lvl="2">
              <a:buFont typeface="Monotype Sorts" charset="0"/>
              <a:buNone/>
            </a:pPr>
            <a:endParaRPr lang="en-US" sz="16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Performance with 4 page frames:</a:t>
            </a:r>
          </a:p>
        </p:txBody>
      </p:sp>
      <p:grpSp>
        <p:nvGrpSpPr>
          <p:cNvPr id="8201" name="Group 9"/>
          <p:cNvGrpSpPr>
            <a:grpSpLocks/>
          </p:cNvGrpSpPr>
          <p:nvPr/>
        </p:nvGrpSpPr>
        <p:grpSpPr bwMode="auto">
          <a:xfrm>
            <a:off x="7810500" y="3050704"/>
            <a:ext cx="927100" cy="558800"/>
            <a:chOff x="4504" y="1624"/>
            <a:chExt cx="584" cy="352"/>
          </a:xfrm>
        </p:grpSpPr>
        <p:sp>
          <p:nvSpPr>
            <p:cNvPr id="8255" name="Rectangle 10"/>
            <p:cNvSpPr>
              <a:spLocks noChangeArrowheads="1"/>
            </p:cNvSpPr>
            <p:nvPr/>
          </p:nvSpPr>
          <p:spPr bwMode="auto">
            <a:xfrm>
              <a:off x="4504" y="162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6" name="Line 11"/>
            <p:cNvSpPr>
              <a:spLocks noChangeShapeType="1"/>
            </p:cNvSpPr>
            <p:nvPr/>
          </p:nvSpPr>
          <p:spPr bwMode="auto">
            <a:xfrm>
              <a:off x="4510" y="191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7" name="Line 12"/>
            <p:cNvSpPr>
              <a:spLocks noChangeShapeType="1"/>
            </p:cNvSpPr>
            <p:nvPr/>
          </p:nvSpPr>
          <p:spPr bwMode="auto">
            <a:xfrm>
              <a:off x="4510" y="183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8" name="Line 13"/>
            <p:cNvSpPr>
              <a:spLocks noChangeShapeType="1"/>
            </p:cNvSpPr>
            <p:nvPr/>
          </p:nvSpPr>
          <p:spPr bwMode="auto">
            <a:xfrm>
              <a:off x="4510" y="176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9" name="Line 14"/>
            <p:cNvSpPr>
              <a:spLocks noChangeShapeType="1"/>
            </p:cNvSpPr>
            <p:nvPr/>
          </p:nvSpPr>
          <p:spPr bwMode="auto">
            <a:xfrm>
              <a:off x="4510" y="169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02" name="Line 15"/>
          <p:cNvSpPr>
            <a:spLocks noChangeShapeType="1"/>
          </p:cNvSpPr>
          <p:nvPr/>
        </p:nvSpPr>
        <p:spPr bwMode="auto">
          <a:xfrm>
            <a:off x="5803900" y="1869604"/>
            <a:ext cx="63500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6"/>
          <p:cNvSpPr>
            <a:spLocks noChangeShapeType="1"/>
          </p:cNvSpPr>
          <p:nvPr/>
        </p:nvSpPr>
        <p:spPr bwMode="auto">
          <a:xfrm>
            <a:off x="1041400" y="4546600"/>
            <a:ext cx="7188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Rectangle 17"/>
          <p:cNvSpPr>
            <a:spLocks noChangeArrowheads="1"/>
          </p:cNvSpPr>
          <p:nvPr/>
        </p:nvSpPr>
        <p:spPr bwMode="auto">
          <a:xfrm>
            <a:off x="2717800" y="41275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a	d	b	e	b	a	b	c	 d</a:t>
            </a:r>
          </a:p>
        </p:txBody>
      </p:sp>
      <p:sp>
        <p:nvSpPr>
          <p:cNvPr id="8205" name="Rectangle 21"/>
          <p:cNvSpPr>
            <a:spLocks noChangeArrowheads="1"/>
          </p:cNvSpPr>
          <p:nvPr/>
        </p:nvSpPr>
        <p:spPr bwMode="auto">
          <a:xfrm>
            <a:off x="1023938" y="61991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8206" name="Line 23"/>
          <p:cNvSpPr>
            <a:spLocks noChangeShapeType="1"/>
          </p:cNvSpPr>
          <p:nvPr/>
        </p:nvSpPr>
        <p:spPr bwMode="auto">
          <a:xfrm>
            <a:off x="1041400" y="6159500"/>
            <a:ext cx="7200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Rectangle 24"/>
          <p:cNvSpPr>
            <a:spLocks noChangeArrowheads="1"/>
          </p:cNvSpPr>
          <p:nvPr/>
        </p:nvSpPr>
        <p:spPr bwMode="auto">
          <a:xfrm rot="-5400000">
            <a:off x="759620" y="5028406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  <a:endParaRPr lang="en-US" sz="2400">
              <a:solidFill>
                <a:schemeClr val="tx2"/>
              </a:solidFill>
            </a:endParaRPr>
          </a:p>
        </p:txBody>
      </p:sp>
      <p:sp>
        <p:nvSpPr>
          <p:cNvPr id="8208" name="Rectangle 26"/>
          <p:cNvSpPr>
            <a:spLocks noChangeArrowheads="1"/>
          </p:cNvSpPr>
          <p:nvPr/>
        </p:nvSpPr>
        <p:spPr bwMode="auto">
          <a:xfrm>
            <a:off x="1641475" y="45593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8209" name="Rectangle 27"/>
          <p:cNvSpPr>
            <a:spLocks noChangeArrowheads="1"/>
          </p:cNvSpPr>
          <p:nvPr/>
        </p:nvSpPr>
        <p:spPr bwMode="auto">
          <a:xfrm>
            <a:off x="1641475" y="49530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1</a:t>
            </a:r>
          </a:p>
        </p:txBody>
      </p:sp>
      <p:sp>
        <p:nvSpPr>
          <p:cNvPr id="8210" name="Rectangle 28"/>
          <p:cNvSpPr>
            <a:spLocks noChangeArrowheads="1"/>
          </p:cNvSpPr>
          <p:nvPr/>
        </p:nvSpPr>
        <p:spPr bwMode="auto">
          <a:xfrm>
            <a:off x="1641475" y="53467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2</a:t>
            </a:r>
          </a:p>
        </p:txBody>
      </p:sp>
      <p:sp>
        <p:nvSpPr>
          <p:cNvPr id="8211" name="Rectangle 29"/>
          <p:cNvSpPr>
            <a:spLocks noChangeArrowheads="1"/>
          </p:cNvSpPr>
          <p:nvPr/>
        </p:nvSpPr>
        <p:spPr bwMode="auto">
          <a:xfrm>
            <a:off x="1641475" y="57404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8212" name="Rectangle 30"/>
          <p:cNvSpPr>
            <a:spLocks noChangeArrowheads="1"/>
          </p:cNvSpPr>
          <p:nvPr/>
        </p:nvSpPr>
        <p:spPr bwMode="auto">
          <a:xfrm>
            <a:off x="2225675" y="45593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a</a:t>
            </a:r>
          </a:p>
        </p:txBody>
      </p:sp>
      <p:sp>
        <p:nvSpPr>
          <p:cNvPr id="8213" name="Rectangle 31"/>
          <p:cNvSpPr>
            <a:spLocks noChangeArrowheads="1"/>
          </p:cNvSpPr>
          <p:nvPr/>
        </p:nvSpPr>
        <p:spPr bwMode="auto">
          <a:xfrm>
            <a:off x="2225675" y="49530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b</a:t>
            </a:r>
          </a:p>
        </p:txBody>
      </p:sp>
      <p:sp>
        <p:nvSpPr>
          <p:cNvPr id="8214" name="Rectangle 32"/>
          <p:cNvSpPr>
            <a:spLocks noChangeArrowheads="1"/>
          </p:cNvSpPr>
          <p:nvPr/>
        </p:nvSpPr>
        <p:spPr bwMode="auto">
          <a:xfrm>
            <a:off x="2225675" y="5346700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c</a:t>
            </a:r>
          </a:p>
        </p:txBody>
      </p:sp>
      <p:sp>
        <p:nvSpPr>
          <p:cNvPr id="8215" name="Rectangle 33"/>
          <p:cNvSpPr>
            <a:spLocks noChangeArrowheads="1"/>
          </p:cNvSpPr>
          <p:nvPr/>
        </p:nvSpPr>
        <p:spPr bwMode="auto">
          <a:xfrm>
            <a:off x="2225675" y="57404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d</a:t>
            </a:r>
          </a:p>
        </p:txBody>
      </p:sp>
      <p:sp>
        <p:nvSpPr>
          <p:cNvPr id="8216" name="Line 34"/>
          <p:cNvSpPr>
            <a:spLocks noChangeShapeType="1"/>
          </p:cNvSpPr>
          <p:nvPr/>
        </p:nvSpPr>
        <p:spPr bwMode="auto">
          <a:xfrm>
            <a:off x="2641600" y="3822700"/>
            <a:ext cx="0" cy="2311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Rectangle 35"/>
          <p:cNvSpPr>
            <a:spLocks noChangeArrowheads="1"/>
          </p:cNvSpPr>
          <p:nvPr/>
        </p:nvSpPr>
        <p:spPr bwMode="auto">
          <a:xfrm>
            <a:off x="2717800" y="37592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8218" name="Rectangle 36"/>
          <p:cNvSpPr>
            <a:spLocks noChangeArrowheads="1"/>
          </p:cNvSpPr>
          <p:nvPr/>
        </p:nvSpPr>
        <p:spPr bwMode="auto">
          <a:xfrm>
            <a:off x="2251075" y="37592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8219" name="Line 37"/>
          <p:cNvSpPr>
            <a:spLocks noChangeShapeType="1"/>
          </p:cNvSpPr>
          <p:nvPr/>
        </p:nvSpPr>
        <p:spPr bwMode="auto">
          <a:xfrm>
            <a:off x="1035050" y="4127500"/>
            <a:ext cx="7213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Rectangle 38"/>
          <p:cNvSpPr>
            <a:spLocks noChangeArrowheads="1"/>
          </p:cNvSpPr>
          <p:nvPr/>
        </p:nvSpPr>
        <p:spPr bwMode="auto">
          <a:xfrm>
            <a:off x="1023938" y="41529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8221" name="Rectangle 39"/>
          <p:cNvSpPr>
            <a:spLocks noChangeArrowheads="1"/>
          </p:cNvSpPr>
          <p:nvPr/>
        </p:nvSpPr>
        <p:spPr bwMode="auto">
          <a:xfrm>
            <a:off x="1023938" y="37734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8222" name="Line 40"/>
          <p:cNvSpPr>
            <a:spLocks noChangeShapeType="1"/>
          </p:cNvSpPr>
          <p:nvPr/>
        </p:nvSpPr>
        <p:spPr bwMode="auto">
          <a:xfrm>
            <a:off x="2133600" y="4572000"/>
            <a:ext cx="0" cy="156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23" name="Group 41"/>
          <p:cNvGrpSpPr>
            <a:grpSpLocks/>
          </p:cNvGrpSpPr>
          <p:nvPr/>
        </p:nvGrpSpPr>
        <p:grpSpPr bwMode="auto">
          <a:xfrm>
            <a:off x="7810500" y="2479204"/>
            <a:ext cx="927100" cy="558800"/>
            <a:chOff x="4504" y="1264"/>
            <a:chExt cx="584" cy="352"/>
          </a:xfrm>
        </p:grpSpPr>
        <p:sp>
          <p:nvSpPr>
            <p:cNvPr id="8250" name="Rectangle 42"/>
            <p:cNvSpPr>
              <a:spLocks noChangeArrowheads="1"/>
            </p:cNvSpPr>
            <p:nvPr/>
          </p:nvSpPr>
          <p:spPr bwMode="auto">
            <a:xfrm>
              <a:off x="4504" y="126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1" name="Line 43"/>
            <p:cNvSpPr>
              <a:spLocks noChangeShapeType="1"/>
            </p:cNvSpPr>
            <p:nvPr/>
          </p:nvSpPr>
          <p:spPr bwMode="auto">
            <a:xfrm>
              <a:off x="4510" y="155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2" name="Line 44"/>
            <p:cNvSpPr>
              <a:spLocks noChangeShapeType="1"/>
            </p:cNvSpPr>
            <p:nvPr/>
          </p:nvSpPr>
          <p:spPr bwMode="auto">
            <a:xfrm>
              <a:off x="4510" y="147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3" name="Line 45"/>
            <p:cNvSpPr>
              <a:spLocks noChangeShapeType="1"/>
            </p:cNvSpPr>
            <p:nvPr/>
          </p:nvSpPr>
          <p:spPr bwMode="auto">
            <a:xfrm>
              <a:off x="4510" y="140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4" name="Line 46"/>
            <p:cNvSpPr>
              <a:spLocks noChangeShapeType="1"/>
            </p:cNvSpPr>
            <p:nvPr/>
          </p:nvSpPr>
          <p:spPr bwMode="auto">
            <a:xfrm>
              <a:off x="4510" y="133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24" name="Group 47"/>
          <p:cNvGrpSpPr>
            <a:grpSpLocks/>
          </p:cNvGrpSpPr>
          <p:nvPr/>
        </p:nvGrpSpPr>
        <p:grpSpPr bwMode="auto">
          <a:xfrm>
            <a:off x="7810500" y="1907704"/>
            <a:ext cx="927100" cy="558800"/>
            <a:chOff x="4504" y="904"/>
            <a:chExt cx="584" cy="352"/>
          </a:xfrm>
        </p:grpSpPr>
        <p:sp>
          <p:nvSpPr>
            <p:cNvPr id="8245" name="Rectangle 48"/>
            <p:cNvSpPr>
              <a:spLocks noChangeArrowheads="1"/>
            </p:cNvSpPr>
            <p:nvPr/>
          </p:nvSpPr>
          <p:spPr bwMode="auto">
            <a:xfrm>
              <a:off x="4504" y="90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6" name="Line 49"/>
            <p:cNvSpPr>
              <a:spLocks noChangeShapeType="1"/>
            </p:cNvSpPr>
            <p:nvPr/>
          </p:nvSpPr>
          <p:spPr bwMode="auto">
            <a:xfrm>
              <a:off x="4510" y="119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7" name="Line 50"/>
            <p:cNvSpPr>
              <a:spLocks noChangeShapeType="1"/>
            </p:cNvSpPr>
            <p:nvPr/>
          </p:nvSpPr>
          <p:spPr bwMode="auto">
            <a:xfrm>
              <a:off x="4510" y="111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8" name="Line 51"/>
            <p:cNvSpPr>
              <a:spLocks noChangeShapeType="1"/>
            </p:cNvSpPr>
            <p:nvPr/>
          </p:nvSpPr>
          <p:spPr bwMode="auto">
            <a:xfrm>
              <a:off x="4510" y="104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9" name="Line 52"/>
            <p:cNvSpPr>
              <a:spLocks noChangeShapeType="1"/>
            </p:cNvSpPr>
            <p:nvPr/>
          </p:nvSpPr>
          <p:spPr bwMode="auto">
            <a:xfrm>
              <a:off x="4510" y="97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25" name="Group 53"/>
          <p:cNvGrpSpPr>
            <a:grpSpLocks/>
          </p:cNvGrpSpPr>
          <p:nvPr/>
        </p:nvGrpSpPr>
        <p:grpSpPr bwMode="auto">
          <a:xfrm>
            <a:off x="7810500" y="1336204"/>
            <a:ext cx="927100" cy="558800"/>
            <a:chOff x="4504" y="544"/>
            <a:chExt cx="584" cy="352"/>
          </a:xfrm>
        </p:grpSpPr>
        <p:sp>
          <p:nvSpPr>
            <p:cNvPr id="8240" name="Rectangle 54"/>
            <p:cNvSpPr>
              <a:spLocks noChangeArrowheads="1"/>
            </p:cNvSpPr>
            <p:nvPr/>
          </p:nvSpPr>
          <p:spPr bwMode="auto">
            <a:xfrm>
              <a:off x="4504" y="54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1" name="Line 55"/>
            <p:cNvSpPr>
              <a:spLocks noChangeShapeType="1"/>
            </p:cNvSpPr>
            <p:nvPr/>
          </p:nvSpPr>
          <p:spPr bwMode="auto">
            <a:xfrm>
              <a:off x="4510" y="83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2" name="Line 56"/>
            <p:cNvSpPr>
              <a:spLocks noChangeShapeType="1"/>
            </p:cNvSpPr>
            <p:nvPr/>
          </p:nvSpPr>
          <p:spPr bwMode="auto">
            <a:xfrm>
              <a:off x="4510" y="75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3" name="Line 57"/>
            <p:cNvSpPr>
              <a:spLocks noChangeShapeType="1"/>
            </p:cNvSpPr>
            <p:nvPr/>
          </p:nvSpPr>
          <p:spPr bwMode="auto">
            <a:xfrm>
              <a:off x="4510" y="68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4" name="Line 58"/>
            <p:cNvSpPr>
              <a:spLocks noChangeShapeType="1"/>
            </p:cNvSpPr>
            <p:nvPr/>
          </p:nvSpPr>
          <p:spPr bwMode="auto">
            <a:xfrm>
              <a:off x="4510" y="61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26" name="Rectangle 59"/>
          <p:cNvSpPr>
            <a:spLocks noChangeArrowheads="1"/>
          </p:cNvSpPr>
          <p:nvPr/>
        </p:nvSpPr>
        <p:spPr bwMode="auto">
          <a:xfrm>
            <a:off x="7729538" y="1499717"/>
            <a:ext cx="1109662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800">
                <a:solidFill>
                  <a:schemeClr val="hlink"/>
                </a:solidFill>
              </a:rPr>
              <a:t>Physical</a:t>
            </a:r>
          </a:p>
          <a:p>
            <a:pPr algn="ctr">
              <a:lnSpc>
                <a:spcPct val="120000"/>
              </a:lnSpc>
            </a:pPr>
            <a:r>
              <a:rPr lang="en-US" sz="1800">
                <a:solidFill>
                  <a:schemeClr val="hlink"/>
                </a:solidFill>
              </a:rPr>
              <a:t>Memory</a:t>
            </a:r>
          </a:p>
        </p:txBody>
      </p:sp>
      <p:sp>
        <p:nvSpPr>
          <p:cNvPr id="100412" name="Rectangle 60"/>
          <p:cNvSpPr>
            <a:spLocks noChangeArrowheads="1"/>
          </p:cNvSpPr>
          <p:nvPr/>
        </p:nvSpPr>
        <p:spPr bwMode="auto">
          <a:xfrm>
            <a:off x="6488113" y="1691804"/>
            <a:ext cx="898525" cy="1244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"/>
              <a:ea typeface="+mn-ea"/>
            </a:endParaRPr>
          </a:p>
        </p:txBody>
      </p:sp>
      <p:sp>
        <p:nvSpPr>
          <p:cNvPr id="8228" name="Rectangle 61"/>
          <p:cNvSpPr>
            <a:spLocks noChangeArrowheads="1"/>
          </p:cNvSpPr>
          <p:nvPr/>
        </p:nvSpPr>
        <p:spPr bwMode="auto">
          <a:xfrm>
            <a:off x="6489700" y="2022004"/>
            <a:ext cx="889000" cy="304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229" name="Rectangle 62"/>
          <p:cNvSpPr>
            <a:spLocks noChangeArrowheads="1"/>
          </p:cNvSpPr>
          <p:nvPr/>
        </p:nvSpPr>
        <p:spPr bwMode="auto">
          <a:xfrm>
            <a:off x="6489700" y="2326804"/>
            <a:ext cx="889000" cy="304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8230" name="Rectangle 63"/>
          <p:cNvSpPr>
            <a:spLocks noChangeArrowheads="1"/>
          </p:cNvSpPr>
          <p:nvPr/>
        </p:nvSpPr>
        <p:spPr bwMode="auto">
          <a:xfrm>
            <a:off x="6489700" y="2631604"/>
            <a:ext cx="889000" cy="304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1" name="Rectangle 64"/>
          <p:cNvSpPr>
            <a:spLocks noChangeArrowheads="1"/>
          </p:cNvSpPr>
          <p:nvPr/>
        </p:nvSpPr>
        <p:spPr bwMode="auto">
          <a:xfrm>
            <a:off x="6489700" y="1717204"/>
            <a:ext cx="889000" cy="304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grpSp>
        <p:nvGrpSpPr>
          <p:cNvPr id="8232" name="Group 65"/>
          <p:cNvGrpSpPr>
            <a:grpSpLocks/>
          </p:cNvGrpSpPr>
          <p:nvPr/>
        </p:nvGrpSpPr>
        <p:grpSpPr bwMode="auto">
          <a:xfrm>
            <a:off x="7810500" y="764704"/>
            <a:ext cx="927100" cy="558800"/>
            <a:chOff x="4504" y="1624"/>
            <a:chExt cx="584" cy="352"/>
          </a:xfrm>
        </p:grpSpPr>
        <p:sp>
          <p:nvSpPr>
            <p:cNvPr id="8235" name="Rectangle 66"/>
            <p:cNvSpPr>
              <a:spLocks noChangeArrowheads="1"/>
            </p:cNvSpPr>
            <p:nvPr/>
          </p:nvSpPr>
          <p:spPr bwMode="auto">
            <a:xfrm>
              <a:off x="4504" y="162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6" name="Line 67"/>
            <p:cNvSpPr>
              <a:spLocks noChangeShapeType="1"/>
            </p:cNvSpPr>
            <p:nvPr/>
          </p:nvSpPr>
          <p:spPr bwMode="auto">
            <a:xfrm>
              <a:off x="4510" y="191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7" name="Line 68"/>
            <p:cNvSpPr>
              <a:spLocks noChangeShapeType="1"/>
            </p:cNvSpPr>
            <p:nvPr/>
          </p:nvSpPr>
          <p:spPr bwMode="auto">
            <a:xfrm>
              <a:off x="4510" y="183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8" name="Line 69"/>
            <p:cNvSpPr>
              <a:spLocks noChangeShapeType="1"/>
            </p:cNvSpPr>
            <p:nvPr/>
          </p:nvSpPr>
          <p:spPr bwMode="auto">
            <a:xfrm>
              <a:off x="4510" y="176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9" name="Line 70"/>
            <p:cNvSpPr>
              <a:spLocks noChangeShapeType="1"/>
            </p:cNvSpPr>
            <p:nvPr/>
          </p:nvSpPr>
          <p:spPr bwMode="auto">
            <a:xfrm>
              <a:off x="4510" y="169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33" name="Rectangle 71"/>
          <p:cNvSpPr>
            <a:spLocks noChangeArrowheads="1"/>
          </p:cNvSpPr>
          <p:nvPr/>
        </p:nvSpPr>
        <p:spPr bwMode="auto">
          <a:xfrm>
            <a:off x="6299200" y="2979267"/>
            <a:ext cx="12604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>
                <a:latin typeface="Arial" charset="0"/>
              </a:rPr>
              <a:t>Frame List</a:t>
            </a:r>
          </a:p>
        </p:txBody>
      </p:sp>
      <p:sp>
        <p:nvSpPr>
          <p:cNvPr id="8234" name="AutoShape 7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15900" y="638810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Local Replacement: FIFO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7913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7797800" y="777404"/>
            <a:ext cx="952500" cy="2844800"/>
          </a:xfrm>
          <a:prstGeom prst="rect">
            <a:avLst/>
          </a:prstGeom>
          <a:solidFill>
            <a:srgbClr val="C0FEF9"/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823200" y="3050704"/>
            <a:ext cx="901700" cy="546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7810500" y="1907704"/>
            <a:ext cx="901700" cy="546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7823200" y="1323504"/>
            <a:ext cx="901700" cy="546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927100" y="3695700"/>
            <a:ext cx="7543800" cy="28829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79450" y="1257300"/>
            <a:ext cx="5346700" cy="22479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Simple to implement</a:t>
            </a:r>
          </a:p>
          <a:p>
            <a:pPr lvl="1"/>
            <a:r>
              <a:rPr lang="en-US" sz="1800" dirty="0">
                <a:latin typeface="Arial" charset="0"/>
              </a:rPr>
              <a:t>A single pointer suffices</a:t>
            </a:r>
          </a:p>
          <a:p>
            <a:pPr lvl="2"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  <a:p>
            <a:pPr lvl="2"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Performance with 4 page frames:</a:t>
            </a:r>
          </a:p>
        </p:txBody>
      </p:sp>
      <p:grpSp>
        <p:nvGrpSpPr>
          <p:cNvPr id="9225" name="Group 9"/>
          <p:cNvGrpSpPr>
            <a:grpSpLocks/>
          </p:cNvGrpSpPr>
          <p:nvPr/>
        </p:nvGrpSpPr>
        <p:grpSpPr bwMode="auto">
          <a:xfrm>
            <a:off x="7810500" y="3050704"/>
            <a:ext cx="927100" cy="558800"/>
            <a:chOff x="4504" y="1624"/>
            <a:chExt cx="584" cy="352"/>
          </a:xfrm>
        </p:grpSpPr>
        <p:sp>
          <p:nvSpPr>
            <p:cNvPr id="9288" name="Rectangle 10"/>
            <p:cNvSpPr>
              <a:spLocks noChangeArrowheads="1"/>
            </p:cNvSpPr>
            <p:nvPr/>
          </p:nvSpPr>
          <p:spPr bwMode="auto">
            <a:xfrm>
              <a:off x="4504" y="162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9" name="Line 11"/>
            <p:cNvSpPr>
              <a:spLocks noChangeShapeType="1"/>
            </p:cNvSpPr>
            <p:nvPr/>
          </p:nvSpPr>
          <p:spPr bwMode="auto">
            <a:xfrm>
              <a:off x="4510" y="191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0" name="Line 12"/>
            <p:cNvSpPr>
              <a:spLocks noChangeShapeType="1"/>
            </p:cNvSpPr>
            <p:nvPr/>
          </p:nvSpPr>
          <p:spPr bwMode="auto">
            <a:xfrm>
              <a:off x="4510" y="183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1" name="Line 13"/>
            <p:cNvSpPr>
              <a:spLocks noChangeShapeType="1"/>
            </p:cNvSpPr>
            <p:nvPr/>
          </p:nvSpPr>
          <p:spPr bwMode="auto">
            <a:xfrm>
              <a:off x="4510" y="176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2" name="Line 14"/>
            <p:cNvSpPr>
              <a:spLocks noChangeShapeType="1"/>
            </p:cNvSpPr>
            <p:nvPr/>
          </p:nvSpPr>
          <p:spPr bwMode="auto">
            <a:xfrm>
              <a:off x="4510" y="169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6" name="Line 15"/>
          <p:cNvSpPr>
            <a:spLocks noChangeShapeType="1"/>
          </p:cNvSpPr>
          <p:nvPr/>
        </p:nvSpPr>
        <p:spPr bwMode="auto">
          <a:xfrm>
            <a:off x="5803900" y="1869604"/>
            <a:ext cx="63500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6"/>
          <p:cNvSpPr>
            <a:spLocks noChangeShapeType="1"/>
          </p:cNvSpPr>
          <p:nvPr/>
        </p:nvSpPr>
        <p:spPr bwMode="auto">
          <a:xfrm>
            <a:off x="1041400" y="4546600"/>
            <a:ext cx="7188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7"/>
          <p:cNvSpPr>
            <a:spLocks noChangeArrowheads="1"/>
          </p:cNvSpPr>
          <p:nvPr/>
        </p:nvSpPr>
        <p:spPr bwMode="auto">
          <a:xfrm>
            <a:off x="2717800" y="41275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a	d	b	e	b	a	b	c	 d</a:t>
            </a:r>
          </a:p>
        </p:txBody>
      </p:sp>
      <p:sp>
        <p:nvSpPr>
          <p:cNvPr id="9229" name="Rectangle 18"/>
          <p:cNvSpPr>
            <a:spLocks noChangeArrowheads="1"/>
          </p:cNvSpPr>
          <p:nvPr/>
        </p:nvSpPr>
        <p:spPr bwMode="auto">
          <a:xfrm>
            <a:off x="2717800" y="45593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a	a	a	a	</a:t>
            </a:r>
            <a:r>
              <a:rPr lang="en-US" sz="2400" b="1" i="1">
                <a:solidFill>
                  <a:schemeClr val="hlink"/>
                </a:solidFill>
              </a:rPr>
              <a:t>e</a:t>
            </a:r>
            <a:r>
              <a:rPr lang="en-US" sz="2400" i="1"/>
              <a:t>	e	e	e	e	 </a:t>
            </a:r>
            <a:r>
              <a:rPr lang="en-US" sz="2400" b="1" i="1">
                <a:solidFill>
                  <a:schemeClr val="hlink"/>
                </a:solidFill>
              </a:rPr>
              <a:t>d</a:t>
            </a:r>
            <a:endParaRPr lang="en-US" sz="2400" b="1" i="1">
              <a:solidFill>
                <a:srgbClr val="B50069"/>
              </a:solidFill>
            </a:endParaRPr>
          </a:p>
        </p:txBody>
      </p:sp>
      <p:sp>
        <p:nvSpPr>
          <p:cNvPr id="9230" name="Rectangle 19"/>
          <p:cNvSpPr>
            <a:spLocks noChangeArrowheads="1"/>
          </p:cNvSpPr>
          <p:nvPr/>
        </p:nvSpPr>
        <p:spPr bwMode="auto">
          <a:xfrm>
            <a:off x="2717800" y="49530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b	b	b	b	b	b	</a:t>
            </a:r>
            <a:r>
              <a:rPr lang="en-US" sz="2400" b="1" i="1">
                <a:solidFill>
                  <a:schemeClr val="hlink"/>
                </a:solidFill>
              </a:rPr>
              <a:t>a</a:t>
            </a:r>
            <a:r>
              <a:rPr lang="en-US" sz="2400" i="1"/>
              <a:t>	a	a	 a</a:t>
            </a:r>
          </a:p>
        </p:txBody>
      </p:sp>
      <p:sp>
        <p:nvSpPr>
          <p:cNvPr id="9231" name="Rectangle 20"/>
          <p:cNvSpPr>
            <a:spLocks noChangeArrowheads="1"/>
          </p:cNvSpPr>
          <p:nvPr/>
        </p:nvSpPr>
        <p:spPr bwMode="auto">
          <a:xfrm>
            <a:off x="2717800" y="53467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c	c	c	c	c	</a:t>
            </a:r>
            <a:r>
              <a:rPr lang="en-US" sz="2400" b="1" i="1">
                <a:solidFill>
                  <a:schemeClr val="hlink"/>
                </a:solidFill>
              </a:rPr>
              <a:t>b</a:t>
            </a:r>
            <a:r>
              <a:rPr lang="en-US" sz="2400" i="1"/>
              <a:t>	b	 b</a:t>
            </a:r>
          </a:p>
        </p:txBody>
      </p:sp>
      <p:sp>
        <p:nvSpPr>
          <p:cNvPr id="9232" name="Rectangle 21"/>
          <p:cNvSpPr>
            <a:spLocks noChangeArrowheads="1"/>
          </p:cNvSpPr>
          <p:nvPr/>
        </p:nvSpPr>
        <p:spPr bwMode="auto">
          <a:xfrm>
            <a:off x="1023938" y="61991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9233" name="Rectangle 22"/>
          <p:cNvSpPr>
            <a:spLocks noChangeArrowheads="1"/>
          </p:cNvSpPr>
          <p:nvPr/>
        </p:nvSpPr>
        <p:spPr bwMode="auto">
          <a:xfrm>
            <a:off x="2763838" y="6138863"/>
            <a:ext cx="5537200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800">
                <a:solidFill>
                  <a:srgbClr val="B50069"/>
                </a:solidFill>
              </a:rPr>
              <a:t> 	 	 	 	•	 	•	•	•	 •</a:t>
            </a:r>
          </a:p>
        </p:txBody>
      </p:sp>
      <p:sp>
        <p:nvSpPr>
          <p:cNvPr id="9234" name="Line 23"/>
          <p:cNvSpPr>
            <a:spLocks noChangeShapeType="1"/>
          </p:cNvSpPr>
          <p:nvPr/>
        </p:nvSpPr>
        <p:spPr bwMode="auto">
          <a:xfrm>
            <a:off x="1041400" y="6159500"/>
            <a:ext cx="7200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24"/>
          <p:cNvSpPr>
            <a:spLocks noChangeArrowheads="1"/>
          </p:cNvSpPr>
          <p:nvPr/>
        </p:nvSpPr>
        <p:spPr bwMode="auto">
          <a:xfrm rot="-5400000">
            <a:off x="759620" y="5028406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  <a:endParaRPr lang="en-US" sz="2400">
              <a:solidFill>
                <a:schemeClr val="tx2"/>
              </a:solidFill>
            </a:endParaRPr>
          </a:p>
        </p:txBody>
      </p:sp>
      <p:sp>
        <p:nvSpPr>
          <p:cNvPr id="9236" name="Rectangle 25"/>
          <p:cNvSpPr>
            <a:spLocks noChangeArrowheads="1"/>
          </p:cNvSpPr>
          <p:nvPr/>
        </p:nvSpPr>
        <p:spPr bwMode="auto">
          <a:xfrm>
            <a:off x="2735263" y="5740400"/>
            <a:ext cx="553561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d	d	d	d	d	d	d	d	</a:t>
            </a:r>
            <a:r>
              <a:rPr lang="en-US" sz="2400" b="1" i="1">
                <a:solidFill>
                  <a:schemeClr val="hlink"/>
                </a:solidFill>
              </a:rPr>
              <a:t>c</a:t>
            </a:r>
            <a:r>
              <a:rPr lang="en-US" sz="2400" i="1"/>
              <a:t>	 c</a:t>
            </a:r>
          </a:p>
        </p:txBody>
      </p:sp>
      <p:sp>
        <p:nvSpPr>
          <p:cNvPr id="9237" name="Rectangle 26"/>
          <p:cNvSpPr>
            <a:spLocks noChangeArrowheads="1"/>
          </p:cNvSpPr>
          <p:nvPr/>
        </p:nvSpPr>
        <p:spPr bwMode="auto">
          <a:xfrm>
            <a:off x="1641475" y="45593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9238" name="Rectangle 27"/>
          <p:cNvSpPr>
            <a:spLocks noChangeArrowheads="1"/>
          </p:cNvSpPr>
          <p:nvPr/>
        </p:nvSpPr>
        <p:spPr bwMode="auto">
          <a:xfrm>
            <a:off x="1641475" y="49530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1</a:t>
            </a:r>
          </a:p>
        </p:txBody>
      </p:sp>
      <p:sp>
        <p:nvSpPr>
          <p:cNvPr id="9239" name="Rectangle 28"/>
          <p:cNvSpPr>
            <a:spLocks noChangeArrowheads="1"/>
          </p:cNvSpPr>
          <p:nvPr/>
        </p:nvSpPr>
        <p:spPr bwMode="auto">
          <a:xfrm>
            <a:off x="1641475" y="53467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2</a:t>
            </a:r>
          </a:p>
        </p:txBody>
      </p:sp>
      <p:sp>
        <p:nvSpPr>
          <p:cNvPr id="9240" name="Rectangle 29"/>
          <p:cNvSpPr>
            <a:spLocks noChangeArrowheads="1"/>
          </p:cNvSpPr>
          <p:nvPr/>
        </p:nvSpPr>
        <p:spPr bwMode="auto">
          <a:xfrm>
            <a:off x="1641475" y="57404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9241" name="Rectangle 30"/>
          <p:cNvSpPr>
            <a:spLocks noChangeArrowheads="1"/>
          </p:cNvSpPr>
          <p:nvPr/>
        </p:nvSpPr>
        <p:spPr bwMode="auto">
          <a:xfrm>
            <a:off x="2225675" y="45593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a</a:t>
            </a:r>
          </a:p>
        </p:txBody>
      </p:sp>
      <p:sp>
        <p:nvSpPr>
          <p:cNvPr id="9242" name="Rectangle 31"/>
          <p:cNvSpPr>
            <a:spLocks noChangeArrowheads="1"/>
          </p:cNvSpPr>
          <p:nvPr/>
        </p:nvSpPr>
        <p:spPr bwMode="auto">
          <a:xfrm>
            <a:off x="2225675" y="49530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b</a:t>
            </a:r>
          </a:p>
        </p:txBody>
      </p:sp>
      <p:sp>
        <p:nvSpPr>
          <p:cNvPr id="9243" name="Rectangle 32"/>
          <p:cNvSpPr>
            <a:spLocks noChangeArrowheads="1"/>
          </p:cNvSpPr>
          <p:nvPr/>
        </p:nvSpPr>
        <p:spPr bwMode="auto">
          <a:xfrm>
            <a:off x="2225675" y="5346700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c</a:t>
            </a:r>
          </a:p>
        </p:txBody>
      </p:sp>
      <p:sp>
        <p:nvSpPr>
          <p:cNvPr id="9244" name="Rectangle 33"/>
          <p:cNvSpPr>
            <a:spLocks noChangeArrowheads="1"/>
          </p:cNvSpPr>
          <p:nvPr/>
        </p:nvSpPr>
        <p:spPr bwMode="auto">
          <a:xfrm>
            <a:off x="2225675" y="57404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d</a:t>
            </a:r>
          </a:p>
        </p:txBody>
      </p:sp>
      <p:sp>
        <p:nvSpPr>
          <p:cNvPr id="9245" name="Line 34"/>
          <p:cNvSpPr>
            <a:spLocks noChangeShapeType="1"/>
          </p:cNvSpPr>
          <p:nvPr/>
        </p:nvSpPr>
        <p:spPr bwMode="auto">
          <a:xfrm>
            <a:off x="2641600" y="3822700"/>
            <a:ext cx="0" cy="2311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Rectangle 35"/>
          <p:cNvSpPr>
            <a:spLocks noChangeArrowheads="1"/>
          </p:cNvSpPr>
          <p:nvPr/>
        </p:nvSpPr>
        <p:spPr bwMode="auto">
          <a:xfrm>
            <a:off x="2717800" y="37592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9247" name="Rectangle 36"/>
          <p:cNvSpPr>
            <a:spLocks noChangeArrowheads="1"/>
          </p:cNvSpPr>
          <p:nvPr/>
        </p:nvSpPr>
        <p:spPr bwMode="auto">
          <a:xfrm>
            <a:off x="2251075" y="37592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9248" name="Line 37"/>
          <p:cNvSpPr>
            <a:spLocks noChangeShapeType="1"/>
          </p:cNvSpPr>
          <p:nvPr/>
        </p:nvSpPr>
        <p:spPr bwMode="auto">
          <a:xfrm>
            <a:off x="1035050" y="4127500"/>
            <a:ext cx="7213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Rectangle 38"/>
          <p:cNvSpPr>
            <a:spLocks noChangeArrowheads="1"/>
          </p:cNvSpPr>
          <p:nvPr/>
        </p:nvSpPr>
        <p:spPr bwMode="auto">
          <a:xfrm>
            <a:off x="1023938" y="41529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9250" name="Rectangle 39"/>
          <p:cNvSpPr>
            <a:spLocks noChangeArrowheads="1"/>
          </p:cNvSpPr>
          <p:nvPr/>
        </p:nvSpPr>
        <p:spPr bwMode="auto">
          <a:xfrm>
            <a:off x="1023938" y="37734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9251" name="Line 40"/>
          <p:cNvSpPr>
            <a:spLocks noChangeShapeType="1"/>
          </p:cNvSpPr>
          <p:nvPr/>
        </p:nvSpPr>
        <p:spPr bwMode="auto">
          <a:xfrm>
            <a:off x="2133600" y="4572000"/>
            <a:ext cx="0" cy="156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52" name="Group 41"/>
          <p:cNvGrpSpPr>
            <a:grpSpLocks/>
          </p:cNvGrpSpPr>
          <p:nvPr/>
        </p:nvGrpSpPr>
        <p:grpSpPr bwMode="auto">
          <a:xfrm>
            <a:off x="7810500" y="2479204"/>
            <a:ext cx="927100" cy="558800"/>
            <a:chOff x="4504" y="1264"/>
            <a:chExt cx="584" cy="352"/>
          </a:xfrm>
        </p:grpSpPr>
        <p:sp>
          <p:nvSpPr>
            <p:cNvPr id="9283" name="Rectangle 42"/>
            <p:cNvSpPr>
              <a:spLocks noChangeArrowheads="1"/>
            </p:cNvSpPr>
            <p:nvPr/>
          </p:nvSpPr>
          <p:spPr bwMode="auto">
            <a:xfrm>
              <a:off x="4504" y="126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4" name="Line 43"/>
            <p:cNvSpPr>
              <a:spLocks noChangeShapeType="1"/>
            </p:cNvSpPr>
            <p:nvPr/>
          </p:nvSpPr>
          <p:spPr bwMode="auto">
            <a:xfrm>
              <a:off x="4510" y="155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5" name="Line 44"/>
            <p:cNvSpPr>
              <a:spLocks noChangeShapeType="1"/>
            </p:cNvSpPr>
            <p:nvPr/>
          </p:nvSpPr>
          <p:spPr bwMode="auto">
            <a:xfrm>
              <a:off x="4510" y="147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6" name="Line 45"/>
            <p:cNvSpPr>
              <a:spLocks noChangeShapeType="1"/>
            </p:cNvSpPr>
            <p:nvPr/>
          </p:nvSpPr>
          <p:spPr bwMode="auto">
            <a:xfrm>
              <a:off x="4510" y="140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7" name="Line 46"/>
            <p:cNvSpPr>
              <a:spLocks noChangeShapeType="1"/>
            </p:cNvSpPr>
            <p:nvPr/>
          </p:nvSpPr>
          <p:spPr bwMode="auto">
            <a:xfrm>
              <a:off x="4510" y="133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53" name="Group 47"/>
          <p:cNvGrpSpPr>
            <a:grpSpLocks/>
          </p:cNvGrpSpPr>
          <p:nvPr/>
        </p:nvGrpSpPr>
        <p:grpSpPr bwMode="auto">
          <a:xfrm>
            <a:off x="7810500" y="1907704"/>
            <a:ext cx="927100" cy="558800"/>
            <a:chOff x="4504" y="904"/>
            <a:chExt cx="584" cy="352"/>
          </a:xfrm>
        </p:grpSpPr>
        <p:sp>
          <p:nvSpPr>
            <p:cNvPr id="9278" name="Rectangle 48"/>
            <p:cNvSpPr>
              <a:spLocks noChangeArrowheads="1"/>
            </p:cNvSpPr>
            <p:nvPr/>
          </p:nvSpPr>
          <p:spPr bwMode="auto">
            <a:xfrm>
              <a:off x="4504" y="90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9" name="Line 49"/>
            <p:cNvSpPr>
              <a:spLocks noChangeShapeType="1"/>
            </p:cNvSpPr>
            <p:nvPr/>
          </p:nvSpPr>
          <p:spPr bwMode="auto">
            <a:xfrm>
              <a:off x="4510" y="119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0" name="Line 50"/>
            <p:cNvSpPr>
              <a:spLocks noChangeShapeType="1"/>
            </p:cNvSpPr>
            <p:nvPr/>
          </p:nvSpPr>
          <p:spPr bwMode="auto">
            <a:xfrm>
              <a:off x="4510" y="111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1" name="Line 51"/>
            <p:cNvSpPr>
              <a:spLocks noChangeShapeType="1"/>
            </p:cNvSpPr>
            <p:nvPr/>
          </p:nvSpPr>
          <p:spPr bwMode="auto">
            <a:xfrm>
              <a:off x="4510" y="104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2" name="Line 52"/>
            <p:cNvSpPr>
              <a:spLocks noChangeShapeType="1"/>
            </p:cNvSpPr>
            <p:nvPr/>
          </p:nvSpPr>
          <p:spPr bwMode="auto">
            <a:xfrm>
              <a:off x="4510" y="97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54" name="Group 53"/>
          <p:cNvGrpSpPr>
            <a:grpSpLocks/>
          </p:cNvGrpSpPr>
          <p:nvPr/>
        </p:nvGrpSpPr>
        <p:grpSpPr bwMode="auto">
          <a:xfrm>
            <a:off x="7810500" y="1336204"/>
            <a:ext cx="927100" cy="558800"/>
            <a:chOff x="4504" y="544"/>
            <a:chExt cx="584" cy="352"/>
          </a:xfrm>
        </p:grpSpPr>
        <p:sp>
          <p:nvSpPr>
            <p:cNvPr id="9273" name="Rectangle 54"/>
            <p:cNvSpPr>
              <a:spLocks noChangeArrowheads="1"/>
            </p:cNvSpPr>
            <p:nvPr/>
          </p:nvSpPr>
          <p:spPr bwMode="auto">
            <a:xfrm>
              <a:off x="4504" y="54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4" name="Line 55"/>
            <p:cNvSpPr>
              <a:spLocks noChangeShapeType="1"/>
            </p:cNvSpPr>
            <p:nvPr/>
          </p:nvSpPr>
          <p:spPr bwMode="auto">
            <a:xfrm>
              <a:off x="4510" y="83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5" name="Line 56"/>
            <p:cNvSpPr>
              <a:spLocks noChangeShapeType="1"/>
            </p:cNvSpPr>
            <p:nvPr/>
          </p:nvSpPr>
          <p:spPr bwMode="auto">
            <a:xfrm>
              <a:off x="4510" y="75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6" name="Line 57"/>
            <p:cNvSpPr>
              <a:spLocks noChangeShapeType="1"/>
            </p:cNvSpPr>
            <p:nvPr/>
          </p:nvSpPr>
          <p:spPr bwMode="auto">
            <a:xfrm>
              <a:off x="4510" y="68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7" name="Line 58"/>
            <p:cNvSpPr>
              <a:spLocks noChangeShapeType="1"/>
            </p:cNvSpPr>
            <p:nvPr/>
          </p:nvSpPr>
          <p:spPr bwMode="auto">
            <a:xfrm>
              <a:off x="4510" y="61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55" name="Rectangle 59"/>
          <p:cNvSpPr>
            <a:spLocks noChangeArrowheads="1"/>
          </p:cNvSpPr>
          <p:nvPr/>
        </p:nvSpPr>
        <p:spPr bwMode="auto">
          <a:xfrm>
            <a:off x="7729538" y="1499717"/>
            <a:ext cx="1109662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800">
                <a:solidFill>
                  <a:schemeClr val="hlink"/>
                </a:solidFill>
              </a:rPr>
              <a:t>Physical</a:t>
            </a:r>
          </a:p>
          <a:p>
            <a:pPr algn="ctr">
              <a:lnSpc>
                <a:spcPct val="120000"/>
              </a:lnSpc>
            </a:pPr>
            <a:r>
              <a:rPr lang="en-US" sz="1800">
                <a:solidFill>
                  <a:schemeClr val="hlink"/>
                </a:solidFill>
              </a:rPr>
              <a:t>Memory</a:t>
            </a:r>
          </a:p>
        </p:txBody>
      </p:sp>
      <p:sp>
        <p:nvSpPr>
          <p:cNvPr id="102460" name="Rectangle 60"/>
          <p:cNvSpPr>
            <a:spLocks noChangeArrowheads="1"/>
          </p:cNvSpPr>
          <p:nvPr/>
        </p:nvSpPr>
        <p:spPr bwMode="auto">
          <a:xfrm>
            <a:off x="6488113" y="1691804"/>
            <a:ext cx="898525" cy="1244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9257" name="Rectangle 61"/>
          <p:cNvSpPr>
            <a:spLocks noChangeArrowheads="1"/>
          </p:cNvSpPr>
          <p:nvPr/>
        </p:nvSpPr>
        <p:spPr bwMode="auto">
          <a:xfrm>
            <a:off x="6489700" y="2022004"/>
            <a:ext cx="889000" cy="304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9258" name="Rectangle 62"/>
          <p:cNvSpPr>
            <a:spLocks noChangeArrowheads="1"/>
          </p:cNvSpPr>
          <p:nvPr/>
        </p:nvSpPr>
        <p:spPr bwMode="auto">
          <a:xfrm>
            <a:off x="6489700" y="2326804"/>
            <a:ext cx="889000" cy="304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259" name="Rectangle 63"/>
          <p:cNvSpPr>
            <a:spLocks noChangeArrowheads="1"/>
          </p:cNvSpPr>
          <p:nvPr/>
        </p:nvSpPr>
        <p:spPr bwMode="auto">
          <a:xfrm>
            <a:off x="6489700" y="2631604"/>
            <a:ext cx="889000" cy="304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0" name="Rectangle 64"/>
          <p:cNvSpPr>
            <a:spLocks noChangeArrowheads="1"/>
          </p:cNvSpPr>
          <p:nvPr/>
        </p:nvSpPr>
        <p:spPr bwMode="auto">
          <a:xfrm>
            <a:off x="6489700" y="1717204"/>
            <a:ext cx="889000" cy="304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grpSp>
        <p:nvGrpSpPr>
          <p:cNvPr id="9261" name="Group 65"/>
          <p:cNvGrpSpPr>
            <a:grpSpLocks/>
          </p:cNvGrpSpPr>
          <p:nvPr/>
        </p:nvGrpSpPr>
        <p:grpSpPr bwMode="auto">
          <a:xfrm>
            <a:off x="7810500" y="764704"/>
            <a:ext cx="927100" cy="558800"/>
            <a:chOff x="4504" y="1624"/>
            <a:chExt cx="584" cy="352"/>
          </a:xfrm>
        </p:grpSpPr>
        <p:sp>
          <p:nvSpPr>
            <p:cNvPr id="9268" name="Rectangle 66"/>
            <p:cNvSpPr>
              <a:spLocks noChangeArrowheads="1"/>
            </p:cNvSpPr>
            <p:nvPr/>
          </p:nvSpPr>
          <p:spPr bwMode="auto">
            <a:xfrm>
              <a:off x="4504" y="162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9" name="Line 67"/>
            <p:cNvSpPr>
              <a:spLocks noChangeShapeType="1"/>
            </p:cNvSpPr>
            <p:nvPr/>
          </p:nvSpPr>
          <p:spPr bwMode="auto">
            <a:xfrm>
              <a:off x="4510" y="191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0" name="Line 68"/>
            <p:cNvSpPr>
              <a:spLocks noChangeShapeType="1"/>
            </p:cNvSpPr>
            <p:nvPr/>
          </p:nvSpPr>
          <p:spPr bwMode="auto">
            <a:xfrm>
              <a:off x="4510" y="183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1" name="Line 69"/>
            <p:cNvSpPr>
              <a:spLocks noChangeShapeType="1"/>
            </p:cNvSpPr>
            <p:nvPr/>
          </p:nvSpPr>
          <p:spPr bwMode="auto">
            <a:xfrm>
              <a:off x="4510" y="176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2" name="Line 70"/>
            <p:cNvSpPr>
              <a:spLocks noChangeShapeType="1"/>
            </p:cNvSpPr>
            <p:nvPr/>
          </p:nvSpPr>
          <p:spPr bwMode="auto">
            <a:xfrm>
              <a:off x="4510" y="169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62" name="Rectangle 71"/>
          <p:cNvSpPr>
            <a:spLocks noChangeArrowheads="1"/>
          </p:cNvSpPr>
          <p:nvPr/>
        </p:nvSpPr>
        <p:spPr bwMode="auto">
          <a:xfrm>
            <a:off x="6299200" y="2979267"/>
            <a:ext cx="12604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>
                <a:latin typeface="Arial" charset="0"/>
              </a:rPr>
              <a:t>Frame List</a:t>
            </a:r>
          </a:p>
        </p:txBody>
      </p:sp>
      <p:sp>
        <p:nvSpPr>
          <p:cNvPr id="9263" name="Oval 72"/>
          <p:cNvSpPr>
            <a:spLocks noChangeArrowheads="1"/>
          </p:cNvSpPr>
          <p:nvPr/>
        </p:nvSpPr>
        <p:spPr bwMode="auto">
          <a:xfrm>
            <a:off x="7899400" y="45847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4" name="Oval 73"/>
          <p:cNvSpPr>
            <a:spLocks noChangeArrowheads="1"/>
          </p:cNvSpPr>
          <p:nvPr/>
        </p:nvSpPr>
        <p:spPr bwMode="auto">
          <a:xfrm>
            <a:off x="7264400" y="57658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5" name="Oval 74"/>
          <p:cNvSpPr>
            <a:spLocks noChangeArrowheads="1"/>
          </p:cNvSpPr>
          <p:nvPr/>
        </p:nvSpPr>
        <p:spPr bwMode="auto">
          <a:xfrm>
            <a:off x="6667500" y="53594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6" name="Oval 75"/>
          <p:cNvSpPr>
            <a:spLocks noChangeArrowheads="1"/>
          </p:cNvSpPr>
          <p:nvPr/>
        </p:nvSpPr>
        <p:spPr bwMode="auto">
          <a:xfrm>
            <a:off x="6108700" y="50165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7" name="Oval 76"/>
          <p:cNvSpPr>
            <a:spLocks noChangeArrowheads="1"/>
          </p:cNvSpPr>
          <p:nvPr/>
        </p:nvSpPr>
        <p:spPr bwMode="auto">
          <a:xfrm>
            <a:off x="4965700" y="45974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Local </a:t>
            </a:r>
            <a:r>
              <a:rPr lang="en-US" dirty="0" err="1" smtClean="0"/>
              <a:t>Replacment</a:t>
            </a:r>
            <a:r>
              <a:rPr lang="en-US" dirty="0" smtClean="0"/>
              <a:t>: FIFO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5007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11" name="Rectangle 35"/>
          <p:cNvSpPr>
            <a:spLocks noChangeArrowheads="1"/>
          </p:cNvSpPr>
          <p:nvPr/>
        </p:nvSpPr>
        <p:spPr bwMode="auto">
          <a:xfrm>
            <a:off x="863600" y="2540000"/>
            <a:ext cx="7493000" cy="38227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"/>
              <a:ea typeface="+mn-ea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1228725"/>
            <a:ext cx="8216900" cy="1041400"/>
          </a:xfrm>
          <a:noFill/>
        </p:spPr>
        <p:txBody>
          <a:bodyPr/>
          <a:lstStyle/>
          <a:p>
            <a:r>
              <a:rPr lang="en-US" sz="2000" dirty="0" smtClean="0">
                <a:latin typeface="Arial" charset="0"/>
              </a:rPr>
              <a:t>Use the recent past as a predictor of </a:t>
            </a:r>
            <a:r>
              <a:rPr lang="en-US" sz="2000" smtClean="0">
                <a:latin typeface="Arial" charset="0"/>
              </a:rPr>
              <a:t>the near future</a:t>
            </a:r>
          </a:p>
          <a:p>
            <a:r>
              <a:rPr lang="en-US" sz="2000" dirty="0" smtClean="0">
                <a:latin typeface="Arial" charset="0"/>
              </a:rPr>
              <a:t>Replace </a:t>
            </a:r>
            <a:r>
              <a:rPr lang="en-US" sz="2000" dirty="0">
                <a:latin typeface="Arial" charset="0"/>
              </a:rPr>
              <a:t>the page that </a:t>
            </a:r>
            <a:r>
              <a:rPr lang="en-US" sz="2000" dirty="0" smtClean="0">
                <a:latin typeface="Arial" charset="0"/>
              </a:rPr>
              <a:t>hasn’t </a:t>
            </a:r>
            <a:r>
              <a:rPr lang="en-US" sz="2000" dirty="0">
                <a:latin typeface="Arial" charset="0"/>
              </a:rPr>
              <a:t>been referenced for the longest time</a:t>
            </a: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990600" y="3365500"/>
            <a:ext cx="7188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667000" y="29464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a	d	b	e	b	a	b	c	 d</a:t>
            </a:r>
          </a:p>
        </p:txBody>
      </p:sp>
      <p:sp>
        <p:nvSpPr>
          <p:cNvPr id="10247" name="Rectangle 10"/>
          <p:cNvSpPr>
            <a:spLocks noChangeArrowheads="1"/>
          </p:cNvSpPr>
          <p:nvPr/>
        </p:nvSpPr>
        <p:spPr bwMode="auto">
          <a:xfrm>
            <a:off x="973138" y="50180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10248" name="Line 12"/>
          <p:cNvSpPr>
            <a:spLocks noChangeShapeType="1"/>
          </p:cNvSpPr>
          <p:nvPr/>
        </p:nvSpPr>
        <p:spPr bwMode="auto">
          <a:xfrm>
            <a:off x="990600" y="4978400"/>
            <a:ext cx="7200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13"/>
          <p:cNvSpPr>
            <a:spLocks noChangeArrowheads="1"/>
          </p:cNvSpPr>
          <p:nvPr/>
        </p:nvSpPr>
        <p:spPr bwMode="auto">
          <a:xfrm rot="-5400000">
            <a:off x="700882" y="3850481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10250" name="Rectangle 15"/>
          <p:cNvSpPr>
            <a:spLocks noChangeArrowheads="1"/>
          </p:cNvSpPr>
          <p:nvPr/>
        </p:nvSpPr>
        <p:spPr bwMode="auto">
          <a:xfrm>
            <a:off x="1590675" y="33782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10251" name="Rectangle 16"/>
          <p:cNvSpPr>
            <a:spLocks noChangeArrowheads="1"/>
          </p:cNvSpPr>
          <p:nvPr/>
        </p:nvSpPr>
        <p:spPr bwMode="auto">
          <a:xfrm>
            <a:off x="1590675" y="37719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1</a:t>
            </a:r>
          </a:p>
        </p:txBody>
      </p:sp>
      <p:sp>
        <p:nvSpPr>
          <p:cNvPr id="10252" name="Rectangle 17"/>
          <p:cNvSpPr>
            <a:spLocks noChangeArrowheads="1"/>
          </p:cNvSpPr>
          <p:nvPr/>
        </p:nvSpPr>
        <p:spPr bwMode="auto">
          <a:xfrm>
            <a:off x="1590675" y="41656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2</a:t>
            </a:r>
          </a:p>
        </p:txBody>
      </p:sp>
      <p:sp>
        <p:nvSpPr>
          <p:cNvPr id="10253" name="Rectangle 18"/>
          <p:cNvSpPr>
            <a:spLocks noChangeArrowheads="1"/>
          </p:cNvSpPr>
          <p:nvPr/>
        </p:nvSpPr>
        <p:spPr bwMode="auto">
          <a:xfrm>
            <a:off x="1590675" y="45593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10254" name="Rectangle 19"/>
          <p:cNvSpPr>
            <a:spLocks noChangeArrowheads="1"/>
          </p:cNvSpPr>
          <p:nvPr/>
        </p:nvSpPr>
        <p:spPr bwMode="auto">
          <a:xfrm>
            <a:off x="2174875" y="33782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a</a:t>
            </a:r>
          </a:p>
        </p:txBody>
      </p:sp>
      <p:sp>
        <p:nvSpPr>
          <p:cNvPr id="10255" name="Rectangle 20"/>
          <p:cNvSpPr>
            <a:spLocks noChangeArrowheads="1"/>
          </p:cNvSpPr>
          <p:nvPr/>
        </p:nvSpPr>
        <p:spPr bwMode="auto">
          <a:xfrm>
            <a:off x="2174875" y="37719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b</a:t>
            </a:r>
          </a:p>
        </p:txBody>
      </p:sp>
      <p:sp>
        <p:nvSpPr>
          <p:cNvPr id="10256" name="Rectangle 21"/>
          <p:cNvSpPr>
            <a:spLocks noChangeArrowheads="1"/>
          </p:cNvSpPr>
          <p:nvPr/>
        </p:nvSpPr>
        <p:spPr bwMode="auto">
          <a:xfrm>
            <a:off x="2174875" y="4165600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c</a:t>
            </a:r>
          </a:p>
        </p:txBody>
      </p:sp>
      <p:sp>
        <p:nvSpPr>
          <p:cNvPr id="10257" name="Rectangle 22"/>
          <p:cNvSpPr>
            <a:spLocks noChangeArrowheads="1"/>
          </p:cNvSpPr>
          <p:nvPr/>
        </p:nvSpPr>
        <p:spPr bwMode="auto">
          <a:xfrm>
            <a:off x="2174875" y="45593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d</a:t>
            </a:r>
          </a:p>
        </p:txBody>
      </p:sp>
      <p:sp>
        <p:nvSpPr>
          <p:cNvPr id="10258" name="Line 23"/>
          <p:cNvSpPr>
            <a:spLocks noChangeShapeType="1"/>
          </p:cNvSpPr>
          <p:nvPr/>
        </p:nvSpPr>
        <p:spPr bwMode="auto">
          <a:xfrm>
            <a:off x="2590800" y="2641600"/>
            <a:ext cx="0" cy="2311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59" name="Rectangle 24"/>
          <p:cNvSpPr>
            <a:spLocks noChangeArrowheads="1"/>
          </p:cNvSpPr>
          <p:nvPr/>
        </p:nvSpPr>
        <p:spPr bwMode="auto">
          <a:xfrm>
            <a:off x="2667000" y="25781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10260" name="Rectangle 25"/>
          <p:cNvSpPr>
            <a:spLocks noChangeArrowheads="1"/>
          </p:cNvSpPr>
          <p:nvPr/>
        </p:nvSpPr>
        <p:spPr bwMode="auto">
          <a:xfrm>
            <a:off x="2200275" y="25781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10261" name="Line 26"/>
          <p:cNvSpPr>
            <a:spLocks noChangeShapeType="1"/>
          </p:cNvSpPr>
          <p:nvPr/>
        </p:nvSpPr>
        <p:spPr bwMode="auto">
          <a:xfrm>
            <a:off x="984250" y="2946400"/>
            <a:ext cx="7213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7"/>
          <p:cNvSpPr>
            <a:spLocks noChangeArrowheads="1"/>
          </p:cNvSpPr>
          <p:nvPr/>
        </p:nvSpPr>
        <p:spPr bwMode="auto">
          <a:xfrm>
            <a:off x="973138" y="29718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10263" name="Rectangle 28"/>
          <p:cNvSpPr>
            <a:spLocks noChangeArrowheads="1"/>
          </p:cNvSpPr>
          <p:nvPr/>
        </p:nvSpPr>
        <p:spPr bwMode="auto">
          <a:xfrm>
            <a:off x="973138" y="25923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10264" name="Line 29"/>
          <p:cNvSpPr>
            <a:spLocks noChangeShapeType="1"/>
          </p:cNvSpPr>
          <p:nvPr/>
        </p:nvSpPr>
        <p:spPr bwMode="auto">
          <a:xfrm>
            <a:off x="2082800" y="3390900"/>
            <a:ext cx="0" cy="156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31"/>
          <p:cNvSpPr>
            <a:spLocks noChangeArrowheads="1"/>
          </p:cNvSpPr>
          <p:nvPr/>
        </p:nvSpPr>
        <p:spPr bwMode="auto">
          <a:xfrm>
            <a:off x="944563" y="5581650"/>
            <a:ext cx="1258887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Time page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last used</a:t>
            </a:r>
          </a:p>
        </p:txBody>
      </p:sp>
      <p:sp>
        <p:nvSpPr>
          <p:cNvPr id="10266" name="Line 33"/>
          <p:cNvSpPr>
            <a:spLocks noChangeShapeType="1"/>
          </p:cNvSpPr>
          <p:nvPr/>
        </p:nvSpPr>
        <p:spPr bwMode="auto">
          <a:xfrm>
            <a:off x="955675" y="5448300"/>
            <a:ext cx="7239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7" name="AutoShape 3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15900" y="638810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Least Recently Used (LRU) Replacement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8445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17873</TotalTime>
  <Words>3232</Words>
  <Application>Microsoft Macintosh PowerPoint</Application>
  <PresentationFormat>On-screen Show (4:3)</PresentationFormat>
  <Paragraphs>1313</Paragraphs>
  <Slides>34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5" baseType="lpstr">
      <vt:lpstr>Calibri</vt:lpstr>
      <vt:lpstr>Comic Sans MS</vt:lpstr>
      <vt:lpstr>Courier</vt:lpstr>
      <vt:lpstr>Helvetica</vt:lpstr>
      <vt:lpstr>Monotype Sorts</vt:lpstr>
      <vt:lpstr>ＭＳ Ｐゴシック</vt:lpstr>
      <vt:lpstr>Symbol</vt:lpstr>
      <vt:lpstr>Times</vt:lpstr>
      <vt:lpstr>Wingdings</vt:lpstr>
      <vt:lpstr>Arial</vt:lpstr>
      <vt:lpstr>Office Theme</vt:lpstr>
      <vt:lpstr>Page Replacement Algorithms</vt:lpstr>
      <vt:lpstr>Virtual Memory Management: Recap</vt:lpstr>
      <vt:lpstr>Page Replacement Algorithms</vt:lpstr>
      <vt:lpstr>Page Replacement: Eval. Methodology</vt:lpstr>
      <vt:lpstr>Optimal Strategy: Clairvoyant Replacement</vt:lpstr>
      <vt:lpstr>Optimal Strategy: Clairvoyant Replacement</vt:lpstr>
      <vt:lpstr>Local Replacement: FIFO</vt:lpstr>
      <vt:lpstr>Local Replacment: FIFO</vt:lpstr>
      <vt:lpstr>Least Recently Used (LRU) Replacement</vt:lpstr>
      <vt:lpstr>Least Recently Used (LRU) Replacement</vt:lpstr>
      <vt:lpstr>How to Implement LRU?</vt:lpstr>
      <vt:lpstr>How to Implement LRU?</vt:lpstr>
      <vt:lpstr>PowerPoint Presentation</vt:lpstr>
      <vt:lpstr>Approximate LRU: The Clock Algorithm</vt:lpstr>
      <vt:lpstr>Clock Example</vt:lpstr>
      <vt:lpstr>Clock Example</vt:lpstr>
      <vt:lpstr>Optimization: Second Chance Algorithm</vt:lpstr>
      <vt:lpstr>Second Chance Example</vt:lpstr>
      <vt:lpstr>Second Chance Example</vt:lpstr>
      <vt:lpstr>Local Replacement and Memory Sensitivity</vt:lpstr>
      <vt:lpstr>Local Replacement and Memory Sensitivity</vt:lpstr>
      <vt:lpstr>Page Replacement Performance</vt:lpstr>
      <vt:lpstr>Optimal Replacement with a Variable Number of Frames</vt:lpstr>
      <vt:lpstr>Optimal Replacement with a Variable Number of Frames</vt:lpstr>
      <vt:lpstr>The Working Set Model</vt:lpstr>
      <vt:lpstr>Working Set Page Replacement</vt:lpstr>
      <vt:lpstr>Working Set Page Replacement</vt:lpstr>
      <vt:lpstr>Page-Fault-Frequency Page Replacment</vt:lpstr>
      <vt:lpstr>Page Fault Frequency Replacement</vt:lpstr>
      <vt:lpstr>PowerPoint Presentation</vt:lpstr>
      <vt:lpstr>Load Control: Fundamental Trade-off</vt:lpstr>
      <vt:lpstr>Load Control Done Wrong</vt:lpstr>
      <vt:lpstr>Load Control and Thrashing</vt:lpstr>
      <vt:lpstr>Load Control and Thrashing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Microsoft Office User</cp:lastModifiedBy>
  <cp:revision>225</cp:revision>
  <cp:lastPrinted>2016-11-09T16:30:31Z</cp:lastPrinted>
  <dcterms:created xsi:type="dcterms:W3CDTF">2012-09-21T01:57:31Z</dcterms:created>
  <dcterms:modified xsi:type="dcterms:W3CDTF">2018-10-01T19:25:56Z</dcterms:modified>
</cp:coreProperties>
</file>