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96" autoAdjust="0"/>
    <p:restoredTop sz="92596" autoAdjust="0"/>
  </p:normalViewPr>
  <p:slideViewPr>
    <p:cSldViewPr>
      <p:cViewPr varScale="1">
        <p:scale>
          <a:sx n="100" d="100"/>
          <a:sy n="100" d="100"/>
        </p:scale>
        <p:origin x="1160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11/13/16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95B049D-109C-6643-BBA0-6AA6C1978FB3}" type="slidenum">
              <a:rPr lang="en-US" sz="1100">
                <a:latin typeface="Times New Roman" charset="0"/>
              </a:rPr>
              <a:pPr/>
              <a:t>7</a:t>
            </a:fld>
            <a:endParaRPr lang="en-US" sz="1100">
              <a:latin typeface="Times New Roman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imes New Roman" charset="0"/>
              </a:rPr>
              <a:t>Not safe, Threads can get context switched after checking whether there is a note, but before </a:t>
            </a:r>
            <a:r>
              <a:rPr lang="en-US" i="1" dirty="0">
                <a:latin typeface="Times New Roman" charset="0"/>
              </a:rPr>
              <a:t>leaving</a:t>
            </a:r>
            <a:r>
              <a:rPr lang="en-US" dirty="0">
                <a:latin typeface="Times New Roman" charset="0"/>
              </a:rPr>
              <a:t> a note</a:t>
            </a:r>
          </a:p>
          <a:p>
            <a:r>
              <a:rPr lang="en-US" dirty="0">
                <a:latin typeface="Times New Roman" charset="0"/>
              </a:rPr>
              <a:t>Is live, a note left will be removed.</a:t>
            </a:r>
          </a:p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33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86B3E683-80E1-894F-9FF1-F64188A29189}" type="slidenum">
              <a:rPr lang="en-US" sz="1100">
                <a:latin typeface="Times New Roman" charset="0"/>
              </a:rPr>
              <a:pPr/>
              <a:t>8</a:t>
            </a:fld>
            <a:endParaRPr lang="en-US" sz="1100">
              <a:latin typeface="Times New Roman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Issue: if Jill</a:t>
            </a:r>
            <a:r>
              <a:rPr lang="en-US" baseline="0" dirty="0" smtClean="0">
                <a:latin typeface="Times New Roman" charset="0"/>
              </a:rPr>
              <a:t> is out of town, Jack blocks forever.  Either participant should be able to show up (if alone) and enter the </a:t>
            </a:r>
            <a:r>
              <a:rPr lang="en-US" baseline="0" smtClean="0">
                <a:latin typeface="Times New Roman" charset="0"/>
              </a:rPr>
              <a:t>critical section.</a:t>
            </a:r>
            <a:endParaRPr lang="en-US" dirty="0" smtClean="0">
              <a:latin typeface="Times New Roman" charset="0"/>
            </a:endParaRPr>
          </a:p>
          <a:p>
            <a:endParaRPr lang="en-US" dirty="0" smtClean="0">
              <a:latin typeface="Times New Roman" charset="0"/>
            </a:endParaRPr>
          </a:p>
          <a:p>
            <a:r>
              <a:rPr lang="en-US" dirty="0" smtClean="0">
                <a:latin typeface="Times New Roman" charset="0"/>
              </a:rPr>
              <a:t>Safe</a:t>
            </a:r>
            <a:r>
              <a:rPr lang="en-US" dirty="0">
                <a:latin typeface="Times New Roman" charset="0"/>
              </a:rPr>
              <a:t>, must have turn to buy milk. Sure, and the bound is 1!</a:t>
            </a:r>
          </a:p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898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straight-line code: Jack, then Jill without</a:t>
            </a:r>
            <a:r>
              <a:rPr lang="en-US" baseline="0" dirty="0" smtClean="0"/>
              <a:t> animation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8A774-1373-C34A-A20F-35A4AE9A1A6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75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11/13/16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11/13/16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11/13/16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11/13/16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11/13/16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11/13/16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11/13/16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11/13/16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11/13/16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11/13/16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11/13/16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11/13/16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11/13/16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Too Much Milk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1969864"/>
            <a:ext cx="3200400" cy="2921000"/>
          </a:xfrm>
          <a:solidFill>
            <a:srgbClr val="FFDB96"/>
          </a:solidFill>
          <a:effectLst>
            <a:outerShdw blurRad="63500"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lnSpc>
                <a:spcPct val="80000"/>
              </a:lnSpc>
              <a:buFont typeface="Monotype Sorts" pitchFamily="1" charset="2"/>
              <a:buNone/>
              <a:defRPr/>
            </a:pPr>
            <a:r>
              <a:rPr lang="en-US" sz="1800" dirty="0" smtClean="0">
                <a:solidFill>
                  <a:srgbClr val="0066FF"/>
                </a:solidFill>
                <a:ea typeface="+mn-ea"/>
              </a:rPr>
              <a:t>Jack</a:t>
            </a:r>
            <a:endParaRPr lang="en-US" sz="1800" baseline="-25000" dirty="0" smtClean="0">
              <a:ea typeface="+mn-ea"/>
            </a:endParaRP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b="1" dirty="0" smtClean="0">
                <a:ea typeface="+mn-ea"/>
              </a:rPr>
              <a:t>while </a:t>
            </a:r>
            <a:r>
              <a:rPr lang="en-US" sz="1800" dirty="0" smtClean="0">
                <a:ea typeface="+mn-ea"/>
              </a:rPr>
              <a:t>(1) {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b="1" dirty="0" smtClean="0">
                <a:ea typeface="+mn-ea"/>
              </a:rPr>
              <a:t>	</a:t>
            </a:r>
            <a:r>
              <a:rPr lang="en-US" sz="1800" i="1" dirty="0" smtClean="0">
                <a:ea typeface="+mn-ea"/>
              </a:rPr>
              <a:t>in</a:t>
            </a:r>
            <a:r>
              <a:rPr lang="en-US" sz="1800" baseline="-25000" dirty="0" smtClean="0">
                <a:ea typeface="+mn-ea"/>
              </a:rPr>
              <a:t>0</a:t>
            </a:r>
            <a:r>
              <a:rPr lang="en-US" sz="1800" dirty="0" smtClean="0">
                <a:ea typeface="+mn-ea"/>
              </a:rPr>
              <a:t>:= true; 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dirty="0" smtClean="0">
                <a:ea typeface="+mn-ea"/>
              </a:rPr>
              <a:t>	turn := Jill;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b="1" dirty="0" smtClean="0">
                <a:ea typeface="+mn-ea"/>
              </a:rPr>
              <a:t>	while</a:t>
            </a:r>
            <a:r>
              <a:rPr lang="en-US" sz="1800" dirty="0" smtClean="0">
                <a:ea typeface="+mn-ea"/>
              </a:rPr>
              <a:t> (</a:t>
            </a:r>
            <a:r>
              <a:rPr lang="en-US" sz="1800" dirty="0" smtClean="0">
                <a:ea typeface="+mn-ea"/>
                <a:sym typeface="Symbol" pitchFamily="18" charset="2"/>
              </a:rPr>
              <a:t>turn </a:t>
            </a:r>
            <a:r>
              <a:rPr lang="en-US" sz="1800" dirty="0">
                <a:ea typeface="+mn-ea"/>
                <a:sym typeface="Symbol" pitchFamily="18" charset="2"/>
              </a:rPr>
              <a:t>=</a:t>
            </a:r>
            <a:r>
              <a:rPr lang="en-US" sz="1800" dirty="0" smtClean="0">
                <a:ea typeface="+mn-ea"/>
                <a:sym typeface="Symbol" pitchFamily="18" charset="2"/>
              </a:rPr>
              <a:t>= Jill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dirty="0" smtClean="0">
                <a:ea typeface="+mn-ea"/>
                <a:sym typeface="Symbol" pitchFamily="18" charset="2"/>
              </a:rPr>
              <a:t>          &amp;&amp; </a:t>
            </a:r>
            <a:r>
              <a:rPr lang="en-US" sz="1800" i="1" dirty="0" smtClean="0">
                <a:ea typeface="+mn-ea"/>
              </a:rPr>
              <a:t>in</a:t>
            </a:r>
            <a:r>
              <a:rPr lang="en-US" sz="1800" baseline="-25000" dirty="0" smtClean="0">
                <a:ea typeface="+mn-ea"/>
              </a:rPr>
              <a:t>1</a:t>
            </a:r>
            <a:r>
              <a:rPr lang="en-US" sz="1800" dirty="0" smtClean="0">
                <a:ea typeface="+mn-ea"/>
              </a:rPr>
              <a:t>) ;//wait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dirty="0" smtClean="0">
                <a:ea typeface="+mn-ea"/>
              </a:rPr>
              <a:t>	Critical section</a:t>
            </a:r>
            <a:endParaRPr lang="en-US" sz="1800" baseline="-25000" dirty="0" smtClean="0">
              <a:ea typeface="+mn-ea"/>
            </a:endParaRP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dirty="0" smtClean="0">
                <a:ea typeface="+mn-ea"/>
              </a:rPr>
              <a:t>	</a:t>
            </a:r>
            <a:r>
              <a:rPr lang="en-US" sz="1800" i="1" dirty="0" smtClean="0">
                <a:ea typeface="+mn-ea"/>
              </a:rPr>
              <a:t>in</a:t>
            </a:r>
            <a:r>
              <a:rPr lang="en-US" sz="1800" baseline="-25000" dirty="0" smtClean="0">
                <a:ea typeface="+mn-ea"/>
              </a:rPr>
              <a:t>0</a:t>
            </a:r>
            <a:r>
              <a:rPr lang="en-US" sz="1800" dirty="0" smtClean="0">
                <a:ea typeface="+mn-ea"/>
              </a:rPr>
              <a:t> := false;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dirty="0" smtClean="0">
                <a:ea typeface="+mn-ea"/>
              </a:rPr>
              <a:t>	Non-critical section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dirty="0" smtClean="0">
                <a:ea typeface="+mn-ea"/>
              </a:rPr>
              <a:t>}</a:t>
            </a:r>
            <a:endParaRPr lang="en-US" sz="3600" dirty="0" smtClean="0">
              <a:ea typeface="+mn-ea"/>
            </a:endParaRPr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995264"/>
            <a:ext cx="3352800" cy="3124200"/>
          </a:xfrm>
          <a:solidFill>
            <a:srgbClr val="FFDB96"/>
          </a:solidFill>
          <a:effectLst>
            <a:outerShdw blurRad="63500"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lnSpc>
                <a:spcPct val="90000"/>
              </a:lnSpc>
              <a:buFont typeface="Monotype Sorts" pitchFamily="1" charset="2"/>
              <a:buNone/>
              <a:defRPr/>
            </a:pPr>
            <a:r>
              <a:rPr lang="en-US" sz="1800" dirty="0" smtClean="0">
                <a:solidFill>
                  <a:srgbClr val="0066FF"/>
                </a:solidFill>
                <a:ea typeface="+mn-ea"/>
              </a:rPr>
              <a:t>Jill</a:t>
            </a:r>
            <a:endParaRPr lang="en-US" sz="1800" baseline="-25000" dirty="0" smtClean="0">
              <a:ea typeface="+mn-ea"/>
            </a:endParaRP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b="1" dirty="0" smtClean="0">
                <a:ea typeface="+mn-ea"/>
              </a:rPr>
              <a:t>while </a:t>
            </a:r>
            <a:r>
              <a:rPr lang="en-US" sz="1800" dirty="0" smtClean="0">
                <a:ea typeface="+mn-ea"/>
              </a:rPr>
              <a:t>(1) {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b="1" dirty="0" smtClean="0">
                <a:ea typeface="+mn-ea"/>
              </a:rPr>
              <a:t>	</a:t>
            </a:r>
            <a:r>
              <a:rPr lang="en-US" sz="1800" i="1" dirty="0" smtClean="0">
                <a:ea typeface="+mn-ea"/>
              </a:rPr>
              <a:t>in</a:t>
            </a:r>
            <a:r>
              <a:rPr lang="en-US" sz="1800" baseline="-25000" dirty="0" smtClean="0">
                <a:ea typeface="+mn-ea"/>
              </a:rPr>
              <a:t>1</a:t>
            </a:r>
            <a:r>
              <a:rPr lang="en-US" sz="1800" dirty="0" smtClean="0">
                <a:ea typeface="+mn-ea"/>
              </a:rPr>
              <a:t>:= true; 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dirty="0" smtClean="0">
                <a:ea typeface="+mn-ea"/>
              </a:rPr>
              <a:t>	turn := Jack;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b="1" dirty="0" smtClean="0">
                <a:ea typeface="+mn-ea"/>
              </a:rPr>
              <a:t>	while</a:t>
            </a:r>
            <a:r>
              <a:rPr lang="en-US" sz="1800" dirty="0" smtClean="0">
                <a:ea typeface="+mn-ea"/>
              </a:rPr>
              <a:t> (turn </a:t>
            </a:r>
            <a:r>
              <a:rPr lang="en-US" sz="1800" dirty="0">
                <a:ea typeface="+mn-ea"/>
              </a:rPr>
              <a:t>=</a:t>
            </a:r>
            <a:r>
              <a:rPr lang="en-US" sz="1800" dirty="0" smtClean="0">
                <a:ea typeface="+mn-ea"/>
              </a:rPr>
              <a:t>= Jack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i="1" dirty="0" smtClean="0">
                <a:ea typeface="+mn-ea"/>
              </a:rPr>
              <a:t>         &amp;&amp; in</a:t>
            </a:r>
            <a:r>
              <a:rPr lang="en-US" sz="1800" baseline="-25000" dirty="0" smtClean="0">
                <a:ea typeface="+mn-ea"/>
              </a:rPr>
              <a:t>0</a:t>
            </a:r>
            <a:r>
              <a:rPr lang="en-US" sz="1800" dirty="0" smtClean="0">
                <a:ea typeface="+mn-ea"/>
              </a:rPr>
              <a:t>);//wait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dirty="0" smtClean="0">
                <a:ea typeface="+mn-ea"/>
              </a:rPr>
              <a:t>	Critical section</a:t>
            </a:r>
            <a:endParaRPr lang="en-US" sz="1800" baseline="-25000" dirty="0" smtClean="0">
              <a:ea typeface="+mn-ea"/>
            </a:endParaRP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dirty="0" smtClean="0">
                <a:ea typeface="+mn-ea"/>
              </a:rPr>
              <a:t>	</a:t>
            </a:r>
            <a:r>
              <a:rPr lang="en-US" sz="1800" i="1" dirty="0" smtClean="0">
                <a:ea typeface="+mn-ea"/>
              </a:rPr>
              <a:t>in</a:t>
            </a:r>
            <a:r>
              <a:rPr lang="en-US" sz="1800" baseline="-25000" dirty="0" smtClean="0">
                <a:ea typeface="+mn-ea"/>
              </a:rPr>
              <a:t>1</a:t>
            </a:r>
            <a:r>
              <a:rPr lang="en-US" sz="1800" dirty="0" smtClean="0">
                <a:ea typeface="+mn-ea"/>
              </a:rPr>
              <a:t> := false;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dirty="0" smtClean="0">
                <a:ea typeface="+mn-ea"/>
              </a:rPr>
              <a:t>	Non-critical section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dirty="0" smtClean="0">
                <a:ea typeface="+mn-ea"/>
              </a:rPr>
              <a:t>}</a:t>
            </a:r>
            <a:endParaRPr lang="en-US" sz="3600" dirty="0" smtClean="0">
              <a:ea typeface="+mn-ea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2971800" y="1461864"/>
            <a:ext cx="3200400" cy="381000"/>
          </a:xfrm>
          <a:prstGeom prst="rect">
            <a:avLst/>
          </a:prstGeom>
          <a:solidFill>
            <a:srgbClr val="FFDB96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7" tIns="44450" rIns="90487" bIns="44450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None/>
              <a:defRPr/>
            </a:pPr>
            <a:r>
              <a:rPr lang="en-US" sz="2000" kern="0" dirty="0">
                <a:latin typeface="+mn-lt"/>
                <a:ea typeface="+mn-ea"/>
              </a:rPr>
              <a:t>in</a:t>
            </a:r>
            <a:r>
              <a:rPr lang="en-US" sz="2000" kern="0" baseline="-25000" dirty="0">
                <a:latin typeface="+mn-lt"/>
                <a:ea typeface="+mn-ea"/>
              </a:rPr>
              <a:t>0</a:t>
            </a:r>
            <a:r>
              <a:rPr lang="en-US" sz="2000" kern="0" dirty="0">
                <a:latin typeface="+mn-lt"/>
                <a:ea typeface="+mn-ea"/>
              </a:rPr>
              <a:t> = in</a:t>
            </a:r>
            <a:r>
              <a:rPr lang="en-US" sz="2000" kern="0" baseline="-25000" dirty="0">
                <a:latin typeface="+mn-lt"/>
                <a:ea typeface="+mn-ea"/>
              </a:rPr>
              <a:t>1</a:t>
            </a:r>
            <a:r>
              <a:rPr lang="en-US" sz="2000" kern="0" dirty="0">
                <a:latin typeface="+mn-lt"/>
                <a:ea typeface="+mn-ea"/>
              </a:rPr>
              <a:t> = false;</a:t>
            </a:r>
          </a:p>
        </p:txBody>
      </p:sp>
      <p:sp>
        <p:nvSpPr>
          <p:cNvPr id="2" name="Right Arrow 1"/>
          <p:cNvSpPr/>
          <p:nvPr/>
        </p:nvSpPr>
        <p:spPr bwMode="auto">
          <a:xfrm>
            <a:off x="609600" y="2452464"/>
            <a:ext cx="609600" cy="304800"/>
          </a:xfrm>
          <a:prstGeom prst="rightArrow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2743200" y="5424264"/>
            <a:ext cx="3200400" cy="381000"/>
          </a:xfrm>
          <a:prstGeom prst="rect">
            <a:avLst/>
          </a:prstGeom>
          <a:solidFill>
            <a:srgbClr val="FFDB96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7" tIns="44450" rIns="90487" bIns="44450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None/>
              <a:defRPr/>
            </a:pPr>
            <a:r>
              <a:rPr lang="en-US" sz="2000" kern="0" dirty="0" smtClean="0">
                <a:latin typeface="+mn-lt"/>
                <a:ea typeface="+mn-ea"/>
              </a:rPr>
              <a:t>turn=Jill, </a:t>
            </a:r>
            <a:r>
              <a:rPr lang="en-US" sz="2000" i="1" dirty="0" smtClean="0"/>
              <a:t>in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= </a:t>
            </a:r>
            <a:r>
              <a:rPr lang="en-US" sz="2000" dirty="0"/>
              <a:t>true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4" name="Left Arrow 3"/>
          <p:cNvSpPr/>
          <p:nvPr/>
        </p:nvSpPr>
        <p:spPr bwMode="auto">
          <a:xfrm>
            <a:off x="8458200" y="2528664"/>
            <a:ext cx="457200" cy="304800"/>
          </a:xfrm>
          <a:prstGeom prst="leftArrow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2743200" y="5424264"/>
            <a:ext cx="3505200" cy="381000"/>
          </a:xfrm>
          <a:prstGeom prst="rect">
            <a:avLst/>
          </a:prstGeom>
          <a:solidFill>
            <a:srgbClr val="FFDB96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7" tIns="44450" rIns="90487" bIns="44450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None/>
              <a:defRPr/>
            </a:pPr>
            <a:r>
              <a:rPr lang="en-US" sz="2000" kern="0" dirty="0"/>
              <a:t>turn=</a:t>
            </a:r>
            <a:r>
              <a:rPr lang="en-US" sz="2000" kern="0" dirty="0" smtClean="0"/>
              <a:t>Jack, </a:t>
            </a:r>
            <a:r>
              <a:rPr lang="en-US" sz="2000" i="1" dirty="0"/>
              <a:t>in</a:t>
            </a:r>
            <a:r>
              <a:rPr lang="en-US" sz="2000" baseline="-25000" dirty="0"/>
              <a:t>0</a:t>
            </a:r>
            <a:r>
              <a:rPr lang="en-US" sz="2000" dirty="0"/>
              <a:t> = </a:t>
            </a:r>
            <a:r>
              <a:rPr lang="en-US" sz="2000" dirty="0" smtClean="0"/>
              <a:t>true, </a:t>
            </a:r>
            <a:r>
              <a:rPr lang="en-US" sz="2000" i="1" dirty="0"/>
              <a:t>in</a:t>
            </a:r>
            <a:r>
              <a:rPr lang="en-US" sz="2000" baseline="-25000" dirty="0"/>
              <a:t>1</a:t>
            </a:r>
            <a:r>
              <a:rPr lang="en-US" sz="2000" dirty="0"/>
              <a:t>:= true</a:t>
            </a:r>
            <a:endParaRPr lang="en-US" sz="2000" kern="0" dirty="0"/>
          </a:p>
        </p:txBody>
      </p:sp>
      <p:sp>
        <p:nvSpPr>
          <p:cNvPr id="12" name="Rounded Rectangular Callout 11"/>
          <p:cNvSpPr/>
          <p:nvPr/>
        </p:nvSpPr>
        <p:spPr bwMode="auto">
          <a:xfrm>
            <a:off x="7162800" y="2147664"/>
            <a:ext cx="914400" cy="609600"/>
          </a:xfrm>
          <a:prstGeom prst="wedgeRoundRectCallout">
            <a:avLst>
              <a:gd name="adj1" fmla="val -71851"/>
              <a:gd name="adj2" fmla="val 100761"/>
              <a:gd name="adj3" fmla="val 16667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rPr>
              <a:t>Spin!</a:t>
            </a:r>
          </a:p>
        </p:txBody>
      </p:sp>
      <p:sp>
        <p:nvSpPr>
          <p:cNvPr id="13" name="Rectangle 4"/>
          <p:cNvSpPr txBox="1">
            <a:spLocks noChangeArrowheads="1"/>
          </p:cNvSpPr>
          <p:nvPr/>
        </p:nvSpPr>
        <p:spPr bwMode="auto">
          <a:xfrm>
            <a:off x="2743200" y="5424264"/>
            <a:ext cx="3505200" cy="381000"/>
          </a:xfrm>
          <a:prstGeom prst="rect">
            <a:avLst/>
          </a:prstGeom>
          <a:solidFill>
            <a:srgbClr val="FFDB96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7" tIns="44450" rIns="90487" bIns="44450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None/>
              <a:defRPr/>
            </a:pPr>
            <a:r>
              <a:rPr lang="en-US" sz="2000" kern="0" dirty="0"/>
              <a:t>turn=</a:t>
            </a:r>
            <a:r>
              <a:rPr lang="en-US" sz="2000" kern="0" dirty="0" smtClean="0"/>
              <a:t>Jack, </a:t>
            </a:r>
            <a:r>
              <a:rPr lang="en-US" sz="2000" i="1" dirty="0"/>
              <a:t>in</a:t>
            </a:r>
            <a:r>
              <a:rPr lang="en-US" sz="2000" baseline="-25000" dirty="0"/>
              <a:t>0</a:t>
            </a:r>
            <a:r>
              <a:rPr lang="en-US" sz="2000" dirty="0"/>
              <a:t> = </a:t>
            </a:r>
            <a:r>
              <a:rPr lang="en-US" sz="2000" dirty="0" smtClean="0"/>
              <a:t>false, </a:t>
            </a:r>
            <a:r>
              <a:rPr lang="en-US" sz="2000" i="1" dirty="0"/>
              <a:t>in</a:t>
            </a:r>
            <a:r>
              <a:rPr lang="en-US" sz="2000" baseline="-25000" dirty="0"/>
              <a:t>1</a:t>
            </a:r>
            <a:r>
              <a:rPr lang="en-US" sz="2000" dirty="0"/>
              <a:t>:= true</a:t>
            </a:r>
            <a:endParaRPr lang="en-US" sz="2000" kern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Peterson’s Algorithm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 smtClean="0"/>
              <a:t>Save, live, and bounded waiting; but only 2 threads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5746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0 0.066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22222E-6 L 0 0.0555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5556 L 0 0.1111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6667 L 0 0.1111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11111 L 0 0.1888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11111 L 0 0.2555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8" grpId="0" animBg="1"/>
      <p:bldP spid="8" grpId="1" animBg="1"/>
      <p:bldP spid="4" grpId="0" animBg="1"/>
      <p:bldP spid="4" grpId="1" animBg="1"/>
      <p:bldP spid="4" grpId="2" animBg="1"/>
      <p:bldP spid="11" grpId="0" animBg="1"/>
      <p:bldP spid="12" grpId="0" animBg="1"/>
      <p:bldP spid="12" grpId="1" animBg="1"/>
      <p:bldP spid="13" grpId="0" animBg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Peterson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works, but it is really unsatisfactory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Limited to two threads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Solution is complicated; proving correctness is tricky even for the simple example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While thread is waiting, it is consuming CPU time</a:t>
            </a:r>
          </a:p>
          <a:p>
            <a:pPr lvl="1"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How can we do better?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Use hardware to make synchronization faster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Define higher-level programming abstractions to simplify concurrent programming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Too Much Milk</a:t>
            </a:r>
            <a:r>
              <a:rPr lang="en-US" smtClean="0"/>
              <a:t>: Lessons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62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>
                <a:latin typeface="Arial" charset="0"/>
              </a:rPr>
              <a:t>The following example will demonstrate the difficulty of providing mutual exclusion with memory reads and writes</a:t>
            </a:r>
          </a:p>
          <a:p>
            <a:pPr lvl="1"/>
            <a:r>
              <a:rPr lang="en-US">
                <a:latin typeface="Arial" charset="0"/>
              </a:rPr>
              <a:t>Hardware support is needed</a:t>
            </a:r>
          </a:p>
          <a:p>
            <a:r>
              <a:rPr lang="en-US">
                <a:latin typeface="Arial" charset="0"/>
              </a:rPr>
              <a:t>The code must work </a:t>
            </a:r>
            <a:r>
              <a:rPr lang="en-US" i="1">
                <a:latin typeface="Arial" charset="0"/>
              </a:rPr>
              <a:t>all</a:t>
            </a:r>
            <a:r>
              <a:rPr lang="en-US">
                <a:latin typeface="Arial" charset="0"/>
              </a:rPr>
              <a:t> of the time</a:t>
            </a:r>
          </a:p>
          <a:p>
            <a:pPr lvl="1"/>
            <a:r>
              <a:rPr lang="en-US">
                <a:latin typeface="Arial" charset="0"/>
              </a:rPr>
              <a:t>Most concurrency bugs generate correct results for </a:t>
            </a:r>
            <a:r>
              <a:rPr lang="en-US" i="1">
                <a:latin typeface="Arial" charset="0"/>
              </a:rPr>
              <a:t>some</a:t>
            </a:r>
            <a:r>
              <a:rPr lang="en-US">
                <a:latin typeface="Arial" charset="0"/>
              </a:rPr>
              <a:t> interleavings</a:t>
            </a:r>
          </a:p>
          <a:p>
            <a:r>
              <a:rPr lang="en-US">
                <a:latin typeface="Arial" charset="0"/>
              </a:rPr>
              <a:t>Designing mutual exclusion in software shows you how to think about concurrent updates</a:t>
            </a:r>
          </a:p>
          <a:p>
            <a:pPr lvl="1"/>
            <a:r>
              <a:rPr lang="en-US">
                <a:latin typeface="Arial" charset="0"/>
              </a:rPr>
              <a:t>Always look for what you are checking and what you are updating</a:t>
            </a:r>
          </a:p>
          <a:p>
            <a:pPr lvl="1"/>
            <a:r>
              <a:rPr lang="en-US">
                <a:latin typeface="Arial" charset="0"/>
              </a:rPr>
              <a:t>A meddlesome thread can execute between the check and the update, the dreaded race condition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Critical Sections are Hard, Part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334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057400"/>
            <a:ext cx="3810000" cy="4114800"/>
          </a:xfrm>
        </p:spPr>
        <p:txBody>
          <a:bodyPr/>
          <a:lstStyle/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Comic Sans MS" charset="0"/>
              </a:rPr>
              <a:t>Jack</a:t>
            </a:r>
          </a:p>
          <a:p>
            <a:r>
              <a:rPr lang="en-US" sz="2000" dirty="0">
                <a:latin typeface="Comic Sans MS" charset="0"/>
              </a:rPr>
              <a:t>Look in the fridge; out of milk</a:t>
            </a:r>
          </a:p>
          <a:p>
            <a:r>
              <a:rPr lang="en-US" sz="2000" dirty="0">
                <a:latin typeface="Comic Sans MS" charset="0"/>
              </a:rPr>
              <a:t>Go to store</a:t>
            </a:r>
          </a:p>
          <a:p>
            <a:r>
              <a:rPr lang="en-US" sz="2000" dirty="0">
                <a:latin typeface="Comic Sans MS" charset="0"/>
              </a:rPr>
              <a:t>Buy milk</a:t>
            </a:r>
          </a:p>
          <a:p>
            <a:r>
              <a:rPr lang="en-US" sz="2000" dirty="0">
                <a:latin typeface="Comic Sans MS" charset="0"/>
              </a:rPr>
              <a:t>Arrive home; put milk away</a:t>
            </a:r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2057400"/>
            <a:ext cx="38100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>
                <a:solidFill>
                  <a:srgbClr val="990000"/>
                </a:solidFill>
                <a:latin typeface="Comic Sans MS" charset="0"/>
              </a:rPr>
              <a:t>Jill</a:t>
            </a:r>
          </a:p>
          <a:p>
            <a:pPr>
              <a:lnSpc>
                <a:spcPct val="90000"/>
              </a:lnSpc>
            </a:pPr>
            <a:endParaRPr lang="en-US" sz="2000">
              <a:latin typeface="Comic Sans MS" charset="0"/>
            </a:endParaRPr>
          </a:p>
          <a:p>
            <a:pPr>
              <a:lnSpc>
                <a:spcPct val="90000"/>
              </a:lnSpc>
            </a:pPr>
            <a:endParaRPr lang="en-US" sz="2000">
              <a:latin typeface="Comic Sans MS" charset="0"/>
            </a:endParaRPr>
          </a:p>
          <a:p>
            <a:pPr>
              <a:lnSpc>
                <a:spcPct val="90000"/>
              </a:lnSpc>
            </a:pPr>
            <a:endParaRPr lang="en-US" sz="2000">
              <a:latin typeface="Comic Sans MS" charset="0"/>
            </a:endParaRPr>
          </a:p>
          <a:p>
            <a:pPr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Look in fridge; out of milk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Go to store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Buy milk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Arrive home; put milk away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Oh, no!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838200" y="1399307"/>
            <a:ext cx="22669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Comic Sans MS" charset="0"/>
              </a:rPr>
              <a:t>Too much milk!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Thread Coordination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 smtClean="0"/>
              <a:t>Fridge and Milk are Shared Data Structures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00657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autoUpdateAnimBg="0"/>
      <p:bldP spid="9626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26728"/>
            <a:ext cx="7772400" cy="5054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</a:rPr>
              <a:t>Shared variables</a:t>
            </a:r>
          </a:p>
          <a:p>
            <a:pPr lvl="1">
              <a:lnSpc>
                <a:spcPct val="90000"/>
              </a:lnSpc>
            </a:pPr>
            <a:r>
              <a:rPr lang="ja-JP" altLang="en-US" sz="1800" dirty="0">
                <a:latin typeface="Arial" charset="0"/>
              </a:rPr>
              <a:t>“</a:t>
            </a:r>
            <a:r>
              <a:rPr lang="en-US" sz="1800" dirty="0">
                <a:latin typeface="Arial" charset="0"/>
              </a:rPr>
              <a:t>Look in the fridge for milk</a:t>
            </a:r>
            <a:r>
              <a:rPr lang="ja-JP" altLang="en-US" sz="1800" dirty="0">
                <a:latin typeface="Arial" charset="0"/>
              </a:rPr>
              <a:t>”</a:t>
            </a:r>
            <a:r>
              <a:rPr lang="en-US" sz="1800" dirty="0">
                <a:latin typeface="Arial" charset="0"/>
              </a:rPr>
              <a:t> – check a variable</a:t>
            </a:r>
          </a:p>
          <a:p>
            <a:pPr lvl="1">
              <a:lnSpc>
                <a:spcPct val="90000"/>
              </a:lnSpc>
            </a:pPr>
            <a:r>
              <a:rPr lang="ja-JP" altLang="en-US" sz="1800" dirty="0">
                <a:latin typeface="Arial" charset="0"/>
              </a:rPr>
              <a:t>“</a:t>
            </a:r>
            <a:r>
              <a:rPr lang="en-US" sz="1800" dirty="0">
                <a:latin typeface="Arial" charset="0"/>
              </a:rPr>
              <a:t>Put milk away</a:t>
            </a:r>
            <a:r>
              <a:rPr lang="ja-JP" altLang="en-US" sz="1800" dirty="0">
                <a:latin typeface="Arial" charset="0"/>
              </a:rPr>
              <a:t>”</a:t>
            </a:r>
            <a:r>
              <a:rPr lang="en-US" sz="1800" dirty="0">
                <a:latin typeface="Arial" charset="0"/>
              </a:rPr>
              <a:t> – update a variable</a:t>
            </a:r>
          </a:p>
          <a:p>
            <a:pPr lvl="3">
              <a:lnSpc>
                <a:spcPct val="90000"/>
              </a:lnSpc>
            </a:pPr>
            <a:endParaRPr lang="en-US" sz="1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Safety property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At most one person buys milk</a:t>
            </a:r>
          </a:p>
          <a:p>
            <a:pPr lvl="3">
              <a:lnSpc>
                <a:spcPct val="90000"/>
              </a:lnSpc>
            </a:pPr>
            <a:endParaRPr lang="en-US" sz="1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Liveness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Someone buys milk when needed</a:t>
            </a:r>
          </a:p>
          <a:p>
            <a:pPr lvl="3">
              <a:lnSpc>
                <a:spcPct val="90000"/>
              </a:lnSpc>
            </a:pPr>
            <a:endParaRPr lang="en-US" sz="1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How can we solve this problem?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Formalizing “Too Much Milk”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03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7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00088"/>
            <a:ext cx="7772400" cy="292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Every thread has the same pattern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Entry section: code to attempt entry to critical section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Critical section: code that requires isolation (e.g., with mutual exclusion)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Exit section: cleanup code after execution of critical region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Non-critical section: everything else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There can be multiple critical regions in a program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Only critical regions that access the same resource (e.g., data structure) need to synchronize with each other</a:t>
            </a: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3505200" y="4114800"/>
            <a:ext cx="442436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>
                <a:latin typeface="Courier New" charset="0"/>
                <a:cs typeface="Courier New" charset="0"/>
              </a:rPr>
              <a:t>while(1) {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</a:t>
            </a:r>
            <a:r>
              <a:rPr lang="en-US" dirty="0" smtClean="0">
                <a:latin typeface="Courier New" charset="0"/>
                <a:cs typeface="Courier New" charset="0"/>
              </a:rPr>
              <a:t>Entry </a:t>
            </a:r>
            <a:r>
              <a:rPr lang="en-US" dirty="0">
                <a:latin typeface="Courier New" charset="0"/>
                <a:cs typeface="Courier New" charset="0"/>
              </a:rPr>
              <a:t>section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Critical section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Exit section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Non-critical section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think about synchronization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66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430784"/>
            <a:ext cx="7772400" cy="271829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Safety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Only one thread in the critical region</a:t>
            </a:r>
          </a:p>
          <a:p>
            <a:pPr>
              <a:lnSpc>
                <a:spcPct val="90000"/>
              </a:lnSpc>
            </a:pPr>
            <a:r>
              <a:rPr lang="en-US" sz="2200" dirty="0" err="1">
                <a:latin typeface="Arial" charset="0"/>
              </a:rPr>
              <a:t>Liveness</a:t>
            </a:r>
            <a:endParaRPr lang="en-US" sz="22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Some thread that enters the entry section eventually enters the critical region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Even if some thread takes forever in non-critical region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Bounded waiting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 thread that enters the entry section enters the critical section within some bounded number of operations</a:t>
            </a:r>
            <a:r>
              <a:rPr lang="en-US" sz="1800" dirty="0" smtClean="0">
                <a:latin typeface="Arial" charset="0"/>
              </a:rPr>
              <a:t>.</a:t>
            </a: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Failure atomicity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It is OK for a thread to die in the critical region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Many techniques do not </a:t>
            </a:r>
            <a:r>
              <a:rPr lang="en-US" sz="1800" dirty="0" smtClean="0">
                <a:latin typeface="Arial" charset="0"/>
              </a:rPr>
              <a:t>provide failure </a:t>
            </a:r>
            <a:r>
              <a:rPr lang="en-US" sz="1800" dirty="0">
                <a:latin typeface="Arial" charset="0"/>
              </a:rPr>
              <a:t>atomicity</a:t>
            </a: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5257800" y="4365104"/>
            <a:ext cx="3724275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>
                <a:latin typeface="Courier New" charset="0"/>
                <a:cs typeface="Courier New" charset="0"/>
              </a:rPr>
              <a:t>while(1) {</a:t>
            </a:r>
          </a:p>
          <a:p>
            <a:r>
              <a:rPr lang="en-US" sz="2000" dirty="0">
                <a:latin typeface="Courier New" charset="0"/>
                <a:cs typeface="Courier New" charset="0"/>
              </a:rPr>
              <a:t>   Entry section</a:t>
            </a:r>
          </a:p>
          <a:p>
            <a:r>
              <a:rPr lang="en-US" sz="2000" dirty="0">
                <a:latin typeface="Courier New" charset="0"/>
                <a:cs typeface="Courier New" charset="0"/>
              </a:rPr>
              <a:t>   Critical section</a:t>
            </a:r>
          </a:p>
          <a:p>
            <a:r>
              <a:rPr lang="en-US" sz="2000" dirty="0">
                <a:latin typeface="Courier New" charset="0"/>
                <a:cs typeface="Courier New" charset="0"/>
              </a:rPr>
              <a:t>   Exit section</a:t>
            </a:r>
          </a:p>
          <a:p>
            <a:r>
              <a:rPr lang="en-US" sz="2000" dirty="0">
                <a:latin typeface="Courier New" charset="0"/>
                <a:cs typeface="Courier New" charset="0"/>
              </a:rPr>
              <a:t>   Non-critical section</a:t>
            </a:r>
          </a:p>
          <a:p>
            <a:r>
              <a:rPr lang="en-US" sz="2000" dirty="0">
                <a:latin typeface="Courier New" charset="0"/>
                <a:cs typeface="Courier New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Correctness 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12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4077072"/>
            <a:ext cx="7772400" cy="2743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Is this solution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1. Correct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2. Not safe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3. Not live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4. No bounded wait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5. Not safe and not live</a:t>
            </a: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1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It </a:t>
            </a:r>
            <a:r>
              <a:rPr lang="en-US" sz="1800" dirty="0">
                <a:latin typeface="Arial" charset="0"/>
              </a:rPr>
              <a:t>works sometime and </a:t>
            </a:r>
            <a:r>
              <a:rPr lang="en-US" sz="1800" dirty="0" smtClean="0">
                <a:latin typeface="Arial" charset="0"/>
              </a:rPr>
              <a:t>doesn’t </a:t>
            </a:r>
            <a:r>
              <a:rPr lang="en-US" sz="1800" dirty="0">
                <a:latin typeface="Arial" charset="0"/>
              </a:rPr>
              <a:t>some other </a:t>
            </a:r>
            <a:r>
              <a:rPr lang="en-US" sz="1800" dirty="0" smtClean="0">
                <a:latin typeface="Arial" charset="0"/>
              </a:rPr>
              <a:t>times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>
                <a:latin typeface="Arial" charset="0"/>
              </a:rPr>
              <a:t>Threads can be context switched between checking and leaving note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>
                <a:latin typeface="Arial" charset="0"/>
              </a:rPr>
              <a:t>Live, note left will be removed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latin typeface="Arial" charset="0"/>
              </a:rPr>
              <a:t>B</a:t>
            </a:r>
            <a:r>
              <a:rPr lang="en-US" sz="1400" dirty="0" smtClean="0">
                <a:latin typeface="Arial" charset="0"/>
              </a:rPr>
              <a:t>ounded wait (‘buy milk’ takes a finite number of steps)</a:t>
            </a:r>
            <a:endParaRPr lang="en-US" sz="1400" dirty="0">
              <a:latin typeface="Arial" charset="0"/>
            </a:endParaRP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1752600" y="1347018"/>
            <a:ext cx="6019800" cy="25860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1800" dirty="0">
                <a:latin typeface="Comic Sans MS" pitchFamily="66" charset="0"/>
                <a:ea typeface="+mn-ea"/>
              </a:rPr>
              <a:t>while(1) {</a:t>
            </a:r>
          </a:p>
          <a:p>
            <a:pPr>
              <a:defRPr/>
            </a:pPr>
            <a:r>
              <a:rPr lang="en-US" sz="1800" dirty="0">
                <a:latin typeface="Comic Sans MS" pitchFamily="66" charset="0"/>
                <a:ea typeface="+mn-ea"/>
              </a:rPr>
              <a:t>  if (</a:t>
            </a:r>
            <a:r>
              <a:rPr lang="en-US" sz="1800" dirty="0" err="1">
                <a:latin typeface="Comic Sans MS" pitchFamily="66" charset="0"/>
                <a:ea typeface="+mn-ea"/>
              </a:rPr>
              <a:t>noMilk</a:t>
            </a:r>
            <a:r>
              <a:rPr lang="en-US" sz="1800" dirty="0">
                <a:latin typeface="Comic Sans MS" pitchFamily="66" charset="0"/>
                <a:ea typeface="+mn-ea"/>
              </a:rPr>
              <a:t>) {	   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// check milk (Entry section)</a:t>
            </a:r>
          </a:p>
          <a:p>
            <a:pPr>
              <a:defRPr/>
            </a:pPr>
            <a:r>
              <a:rPr lang="en-US" sz="1800" dirty="0">
                <a:latin typeface="Comic Sans MS" pitchFamily="66" charset="0"/>
                <a:ea typeface="+mn-ea"/>
              </a:rPr>
              <a:t>     if (</a:t>
            </a:r>
            <a:r>
              <a:rPr lang="en-US" sz="1800" dirty="0" err="1">
                <a:latin typeface="Comic Sans MS" pitchFamily="66" charset="0"/>
                <a:ea typeface="+mn-ea"/>
              </a:rPr>
              <a:t>noNote</a:t>
            </a:r>
            <a:r>
              <a:rPr lang="en-US" sz="1800" dirty="0">
                <a:latin typeface="Comic Sans MS" pitchFamily="66" charset="0"/>
                <a:ea typeface="+mn-ea"/>
              </a:rPr>
              <a:t>) {	   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// check if roommate is getting milk</a:t>
            </a:r>
          </a:p>
          <a:p>
            <a:pPr>
              <a:defRPr/>
            </a:pPr>
            <a:r>
              <a:rPr lang="en-US" sz="1800" dirty="0">
                <a:latin typeface="Comic Sans MS" pitchFamily="66" charset="0"/>
                <a:ea typeface="+mn-ea"/>
              </a:rPr>
              <a:t>        leave Note;	   //Critical section</a:t>
            </a:r>
          </a:p>
          <a:p>
            <a:pPr>
              <a:defRPr/>
            </a:pPr>
            <a:r>
              <a:rPr lang="en-US" sz="1800" dirty="0">
                <a:latin typeface="Comic Sans MS" pitchFamily="66" charset="0"/>
                <a:ea typeface="+mn-ea"/>
              </a:rPr>
              <a:t>        buy milk;</a:t>
            </a:r>
          </a:p>
          <a:p>
            <a:pPr>
              <a:defRPr/>
            </a:pPr>
            <a:r>
              <a:rPr lang="en-US" sz="1800" dirty="0">
                <a:latin typeface="Comic Sans MS" pitchFamily="66" charset="0"/>
                <a:ea typeface="+mn-ea"/>
              </a:rPr>
              <a:t>        remove Note; // Exit section</a:t>
            </a:r>
          </a:p>
          <a:p>
            <a:pPr>
              <a:defRPr/>
            </a:pPr>
            <a:r>
              <a:rPr lang="en-US" sz="1800" dirty="0">
                <a:latin typeface="Comic Sans MS" pitchFamily="66" charset="0"/>
                <a:ea typeface="+mn-ea"/>
              </a:rPr>
              <a:t>    }</a:t>
            </a:r>
          </a:p>
          <a:p>
            <a:pPr>
              <a:defRPr/>
            </a:pPr>
            <a:r>
              <a:rPr lang="en-US" sz="1800" dirty="0">
                <a:latin typeface="Comic Sans MS" pitchFamily="66" charset="0"/>
                <a:ea typeface="+mn-ea"/>
              </a:rPr>
              <a:t>   // Non-critical region</a:t>
            </a:r>
          </a:p>
          <a:p>
            <a:pPr>
              <a:defRPr/>
            </a:pPr>
            <a:r>
              <a:rPr lang="en-US" sz="1800" dirty="0">
                <a:latin typeface="Comic Sans MS" pitchFamily="66" charset="0"/>
                <a:ea typeface="+mn-ea"/>
              </a:rPr>
              <a:t>}</a:t>
            </a: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6096000" y="5029200"/>
            <a:ext cx="2514600" cy="654050"/>
          </a:xfrm>
          <a:prstGeom prst="rect">
            <a:avLst/>
          </a:prstGeom>
          <a:solidFill>
            <a:srgbClr val="FFDB9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>
                <a:latin typeface="Papyrus" charset="0"/>
              </a:rPr>
              <a:t>What if we switch the order of checks?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 #0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30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entr" presetSubtype="514963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autoUpdateAnimBg="0"/>
      <p:bldP spid="100357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914400" y="1829048"/>
            <a:ext cx="3657600" cy="203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omic Sans MS" charset="0"/>
              </a:rPr>
              <a:t>while(1) {</a:t>
            </a:r>
          </a:p>
          <a:p>
            <a:r>
              <a:rPr lang="en-US" sz="1800" dirty="0">
                <a:latin typeface="Comic Sans MS" charset="0"/>
              </a:rPr>
              <a:t>   while(turn ≠ Jack) ; //spin</a:t>
            </a:r>
            <a:endParaRPr lang="en-US" sz="1600" dirty="0">
              <a:solidFill>
                <a:schemeClr val="folHlink"/>
              </a:solidFill>
              <a:latin typeface="Comic Sans MS" charset="0"/>
            </a:endParaRPr>
          </a:p>
          <a:p>
            <a:r>
              <a:rPr lang="en-US" sz="1800" dirty="0">
                <a:latin typeface="Comic Sans MS" charset="0"/>
              </a:rPr>
              <a:t>   while (Milk) ; //spin</a:t>
            </a:r>
            <a:endParaRPr lang="en-US" sz="1600" dirty="0">
              <a:solidFill>
                <a:schemeClr val="folHlink"/>
              </a:solidFill>
              <a:latin typeface="Comic Sans MS" charset="0"/>
            </a:endParaRPr>
          </a:p>
          <a:p>
            <a:r>
              <a:rPr lang="en-US" sz="1800" dirty="0">
                <a:latin typeface="Comic Sans MS" charset="0"/>
              </a:rPr>
              <a:t>   buy milk;      // Critical section</a:t>
            </a:r>
          </a:p>
          <a:p>
            <a:r>
              <a:rPr lang="en-US" sz="1800" dirty="0">
                <a:latin typeface="Comic Sans MS" charset="0"/>
              </a:rPr>
              <a:t>   turn := Jill  // Exit section</a:t>
            </a:r>
          </a:p>
          <a:p>
            <a:r>
              <a:rPr lang="en-US" sz="1800" dirty="0">
                <a:latin typeface="Comic Sans MS" charset="0"/>
              </a:rPr>
              <a:t>   // Non-critical section</a:t>
            </a:r>
          </a:p>
          <a:p>
            <a:r>
              <a:rPr lang="en-US" sz="1800" dirty="0">
                <a:latin typeface="Comic Sans MS" charset="0"/>
              </a:rPr>
              <a:t>}</a:t>
            </a:r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5029200" y="1829048"/>
            <a:ext cx="3657600" cy="203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>
                <a:latin typeface="Comic Sans MS" charset="0"/>
              </a:rPr>
              <a:t>while(1) {</a:t>
            </a:r>
          </a:p>
          <a:p>
            <a:r>
              <a:rPr lang="en-US" sz="1800">
                <a:latin typeface="Comic Sans MS" charset="0"/>
              </a:rPr>
              <a:t>   while(turn ≠ Jill) ; //spin</a:t>
            </a:r>
            <a:endParaRPr lang="en-US" sz="1600">
              <a:solidFill>
                <a:schemeClr val="folHlink"/>
              </a:solidFill>
              <a:latin typeface="Comic Sans MS" charset="0"/>
            </a:endParaRPr>
          </a:p>
          <a:p>
            <a:r>
              <a:rPr lang="en-US" sz="1800">
                <a:latin typeface="Comic Sans MS" charset="0"/>
              </a:rPr>
              <a:t>   while (Milk) ; //spin</a:t>
            </a:r>
            <a:endParaRPr lang="en-US" sz="1600">
              <a:solidFill>
                <a:schemeClr val="folHlink"/>
              </a:solidFill>
              <a:latin typeface="Comic Sans MS" charset="0"/>
            </a:endParaRPr>
          </a:p>
          <a:p>
            <a:r>
              <a:rPr lang="en-US" sz="1800">
                <a:latin typeface="Comic Sans MS" charset="0"/>
              </a:rPr>
              <a:t>   buy milk;</a:t>
            </a:r>
          </a:p>
          <a:p>
            <a:r>
              <a:rPr lang="en-US" sz="1800">
                <a:latin typeface="Comic Sans MS" charset="0"/>
              </a:rPr>
              <a:t>   turn := Jack</a:t>
            </a:r>
          </a:p>
          <a:p>
            <a:r>
              <a:rPr lang="en-US" sz="1800">
                <a:latin typeface="Comic Sans MS" charset="0"/>
              </a:rPr>
              <a:t>   // Non-critical section</a:t>
            </a:r>
          </a:p>
          <a:p>
            <a:r>
              <a:rPr lang="en-US" sz="1800">
                <a:latin typeface="Comic Sans MS" charset="0"/>
              </a:rPr>
              <a:t>}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4214192"/>
            <a:ext cx="7772400" cy="274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3"/>
              </a:buBlip>
              <a:defRPr/>
            </a:pPr>
            <a:r>
              <a:rPr lang="en-US" sz="2000" kern="0" dirty="0">
                <a:latin typeface="+mn-lt"/>
                <a:ea typeface="+mn-ea"/>
              </a:rPr>
              <a:t>Is this solution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/>
            </a:pPr>
            <a:r>
              <a:rPr lang="en-US" sz="1600" kern="0" dirty="0">
                <a:solidFill>
                  <a:schemeClr val="folHlink"/>
                </a:solidFill>
                <a:latin typeface="+mn-lt"/>
                <a:ea typeface="+mn-ea"/>
              </a:rPr>
              <a:t>1. Correct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/>
            </a:pPr>
            <a:r>
              <a:rPr lang="en-US" sz="1600" kern="0" dirty="0">
                <a:solidFill>
                  <a:schemeClr val="folHlink"/>
                </a:solidFill>
                <a:latin typeface="+mn-lt"/>
                <a:ea typeface="+mn-ea"/>
              </a:rPr>
              <a:t>2. Not safe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/>
            </a:pPr>
            <a:r>
              <a:rPr lang="en-US" sz="1600" kern="0" dirty="0">
                <a:solidFill>
                  <a:schemeClr val="folHlink"/>
                </a:solidFill>
                <a:latin typeface="+mn-lt"/>
                <a:ea typeface="+mn-ea"/>
              </a:rPr>
              <a:t>3. Not live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/>
            </a:pPr>
            <a:r>
              <a:rPr lang="en-US" sz="1600" kern="0" dirty="0">
                <a:solidFill>
                  <a:schemeClr val="folHlink"/>
                </a:solidFill>
                <a:latin typeface="+mn-lt"/>
                <a:ea typeface="+mn-ea"/>
              </a:rPr>
              <a:t>4. No bounded wait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/>
            </a:pPr>
            <a:r>
              <a:rPr lang="en-US" sz="1600" kern="0" dirty="0">
                <a:solidFill>
                  <a:schemeClr val="folHlink"/>
                </a:solidFill>
                <a:latin typeface="+mn-lt"/>
                <a:ea typeface="+mn-ea"/>
              </a:rPr>
              <a:t>5. Not safe and not live</a:t>
            </a:r>
            <a:endParaRPr lang="en-US" sz="1800" kern="0" dirty="0">
              <a:solidFill>
                <a:schemeClr val="folHlink"/>
              </a:solidFill>
              <a:latin typeface="+mn-lt"/>
              <a:ea typeface="+mn-ea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3"/>
              </a:buBlip>
              <a:defRPr/>
            </a:pPr>
            <a:endParaRPr lang="en-US" sz="1400" kern="0" dirty="0">
              <a:latin typeface="+mn-lt"/>
              <a:ea typeface="+mn-ea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3"/>
              </a:buBlip>
              <a:defRPr/>
            </a:pPr>
            <a:endParaRPr lang="en-US" sz="1400" kern="0" dirty="0">
              <a:latin typeface="+mn-lt"/>
              <a:ea typeface="+mn-ea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3"/>
              </a:buBlip>
              <a:defRPr/>
            </a:pPr>
            <a:r>
              <a:rPr lang="en-US" sz="1800" kern="0" dirty="0">
                <a:latin typeface="+mn-lt"/>
                <a:ea typeface="+mn-ea"/>
              </a:rPr>
              <a:t>At least it is safe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048000" y="1357561"/>
            <a:ext cx="3657600" cy="3698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1800" dirty="0">
                <a:latin typeface="Comic Sans MS" pitchFamily="66" charset="0"/>
                <a:ea typeface="+mn-ea"/>
              </a:rPr>
              <a:t>turn := Jill  // Initialization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 #1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10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7" rIns="92075" bIns="46037">
            <a:normAutofit lnSpcReduction="10000"/>
          </a:bodyPr>
          <a:lstStyle/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Variables:</a:t>
            </a:r>
            <a:endParaRPr lang="en-US" sz="2000" dirty="0">
              <a:solidFill>
                <a:srgbClr val="FFFF00"/>
              </a:solidFill>
              <a:latin typeface="Arial" charset="0"/>
            </a:endParaRPr>
          </a:p>
          <a:p>
            <a:pPr lvl="1"/>
            <a:r>
              <a:rPr lang="en-US" sz="1600" i="1" dirty="0" err="1">
                <a:solidFill>
                  <a:srgbClr val="0066FF"/>
                </a:solidFill>
                <a:latin typeface="Arial" charset="0"/>
              </a:rPr>
              <a:t>in</a:t>
            </a:r>
            <a:r>
              <a:rPr lang="en-US" sz="1600" baseline="-25000" dirty="0" err="1">
                <a:solidFill>
                  <a:srgbClr val="0066FF"/>
                </a:solidFill>
                <a:latin typeface="Arial" charset="0"/>
              </a:rPr>
              <a:t>i</a:t>
            </a:r>
            <a:r>
              <a:rPr lang="en-US" sz="1600" dirty="0">
                <a:solidFill>
                  <a:srgbClr val="0066FF"/>
                </a:solidFill>
                <a:latin typeface="Arial" charset="0"/>
              </a:rPr>
              <a:t>:</a:t>
            </a:r>
            <a:r>
              <a:rPr lang="en-US" sz="1600" dirty="0">
                <a:latin typeface="Arial" charset="0"/>
              </a:rPr>
              <a:t> 	thread T</a:t>
            </a:r>
            <a:r>
              <a:rPr lang="en-US" sz="1600" baseline="-25000" dirty="0">
                <a:latin typeface="Arial" charset="0"/>
              </a:rPr>
              <a:t>i</a:t>
            </a:r>
            <a:r>
              <a:rPr lang="en-US" sz="1600" dirty="0">
                <a:latin typeface="Arial" charset="0"/>
              </a:rPr>
              <a:t> is executing , or attempting to execute, in CS</a:t>
            </a:r>
          </a:p>
          <a:p>
            <a:pPr lvl="1"/>
            <a:r>
              <a:rPr lang="en-US" sz="1600" i="1" dirty="0">
                <a:solidFill>
                  <a:srgbClr val="0066FF"/>
                </a:solidFill>
                <a:latin typeface="Arial" charset="0"/>
              </a:rPr>
              <a:t>turn</a:t>
            </a:r>
            <a:r>
              <a:rPr lang="en-US" sz="1600" dirty="0">
                <a:solidFill>
                  <a:srgbClr val="0066FF"/>
                </a:solidFill>
                <a:latin typeface="Arial" charset="0"/>
              </a:rPr>
              <a:t>:</a:t>
            </a:r>
            <a:r>
              <a:rPr lang="en-US" sz="1600" dirty="0">
                <a:latin typeface="Arial" charset="0"/>
              </a:rPr>
              <a:t>	id of thread allowed to enter CS if multiple want to	</a:t>
            </a:r>
          </a:p>
          <a:p>
            <a:pPr lvl="1"/>
            <a:endParaRPr lang="en-US" sz="1600" dirty="0">
              <a:latin typeface="Arial" charset="0"/>
            </a:endParaRPr>
          </a:p>
          <a:p>
            <a:pPr lvl="1"/>
            <a:endParaRPr lang="en-US" sz="1600" dirty="0">
              <a:latin typeface="Arial" charset="0"/>
            </a:endParaRPr>
          </a:p>
          <a:p>
            <a:pPr>
              <a:buFont typeface="Monotype Sorts" charset="0"/>
              <a:buNone/>
            </a:pPr>
            <a:r>
              <a:rPr lang="en-US" sz="1800" dirty="0">
                <a:solidFill>
                  <a:srgbClr val="FF3300"/>
                </a:solidFill>
                <a:latin typeface="Arial" charset="0"/>
              </a:rPr>
              <a:t>Claim:</a:t>
            </a:r>
            <a:r>
              <a:rPr lang="en-US" sz="1800" dirty="0">
                <a:latin typeface="Arial" charset="0"/>
              </a:rPr>
              <a:t> We can achieve mutual exclusion if the following invariant holds before </a:t>
            </a:r>
            <a:r>
              <a:rPr lang="en-US" sz="1800" dirty="0" smtClean="0">
                <a:latin typeface="Arial" charset="0"/>
              </a:rPr>
              <a:t>thread </a:t>
            </a:r>
            <a:r>
              <a:rPr lang="en-US" sz="1800" dirty="0" err="1" smtClean="0">
                <a:latin typeface="Arial" charset="0"/>
              </a:rPr>
              <a:t>i</a:t>
            </a:r>
            <a:r>
              <a:rPr lang="en-US" sz="1800" dirty="0" smtClean="0">
                <a:latin typeface="Arial" charset="0"/>
              </a:rPr>
              <a:t> enters </a:t>
            </a:r>
            <a:r>
              <a:rPr lang="en-US" sz="1800" dirty="0">
                <a:latin typeface="Arial" charset="0"/>
              </a:rPr>
              <a:t>the critical section</a:t>
            </a:r>
            <a:r>
              <a:rPr lang="en-US" sz="1800" dirty="0" smtClean="0">
                <a:latin typeface="Arial" charset="0"/>
              </a:rPr>
              <a:t>:</a:t>
            </a:r>
          </a:p>
          <a:p>
            <a:pPr>
              <a:buFont typeface="Monotype Sorts" charset="0"/>
              <a:buNone/>
            </a:pPr>
            <a:endParaRPr lang="en-US" sz="1800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1800" dirty="0" smtClean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1800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1800" dirty="0" smtClean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1800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1800" dirty="0" smtClean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1800" dirty="0" smtClean="0">
              <a:latin typeface="Arial" charset="0"/>
            </a:endParaRPr>
          </a:p>
          <a:p>
            <a:pPr>
              <a:buFont typeface="Monotype Sorts" charset="0"/>
              <a:buNone/>
            </a:pPr>
            <a:r>
              <a:rPr lang="en-US" sz="1800" dirty="0" smtClean="0">
                <a:latin typeface="Arial" charset="0"/>
              </a:rPr>
              <a:t>Intuitively: j doesn’t want to execute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or it is i’s turn to execute</a:t>
            </a:r>
            <a:endParaRPr lang="en-US" sz="1800" dirty="0">
              <a:latin typeface="Arial" charset="0"/>
            </a:endParaRPr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1219200" y="4495800"/>
            <a:ext cx="3208443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omic Sans MS" charset="0"/>
              </a:rPr>
              <a:t>{(¬</a:t>
            </a:r>
            <a:r>
              <a:rPr lang="en-US" sz="1800" i="1" dirty="0" err="1">
                <a:latin typeface="Comic Sans MS" charset="0"/>
              </a:rPr>
              <a:t>in</a:t>
            </a:r>
            <a:r>
              <a:rPr lang="en-US" sz="1800" baseline="-25000" dirty="0" err="1">
                <a:latin typeface="Comic Sans MS" charset="0"/>
              </a:rPr>
              <a:t>j</a:t>
            </a:r>
            <a:r>
              <a:rPr lang="en-US" sz="1800" baseline="-25000" dirty="0">
                <a:latin typeface="Comic Sans MS" charset="0"/>
              </a:rPr>
              <a:t> </a:t>
            </a:r>
            <a:r>
              <a:rPr lang="en-US" sz="2000" dirty="0">
                <a:latin typeface="Comic Sans MS" charset="0"/>
                <a:sym typeface="Symbol" charset="0"/>
              </a:rPr>
              <a:t></a:t>
            </a:r>
            <a:r>
              <a:rPr lang="en-US" sz="1800" dirty="0">
                <a:latin typeface="Comic Sans MS" charset="0"/>
                <a:sym typeface="Symbol" charset="0"/>
              </a:rPr>
              <a:t> </a:t>
            </a:r>
            <a:r>
              <a:rPr lang="en-US" sz="1800" dirty="0">
                <a:latin typeface="Comic Sans MS" charset="0"/>
              </a:rPr>
              <a:t>(</a:t>
            </a:r>
            <a:r>
              <a:rPr lang="en-US" sz="1800" i="1" dirty="0" err="1">
                <a:latin typeface="Comic Sans MS" charset="0"/>
              </a:rPr>
              <a:t>in</a:t>
            </a:r>
            <a:r>
              <a:rPr lang="en-US" sz="1800" baseline="-25000" dirty="0" err="1">
                <a:latin typeface="Comic Sans MS" charset="0"/>
              </a:rPr>
              <a:t>j</a:t>
            </a:r>
            <a:r>
              <a:rPr lang="en-US" sz="1800" baseline="-25000" dirty="0">
                <a:latin typeface="Comic Sans MS" charset="0"/>
              </a:rPr>
              <a:t> </a:t>
            </a:r>
            <a:r>
              <a:rPr lang="en-US" sz="2000" dirty="0">
                <a:latin typeface="Comic Sans MS" charset="0"/>
                <a:sym typeface="Symbol" charset="0"/>
              </a:rPr>
              <a:t></a:t>
            </a:r>
            <a:r>
              <a:rPr lang="en-US" sz="1800" i="1" dirty="0">
                <a:latin typeface="Comic Sans MS" charset="0"/>
              </a:rPr>
              <a:t> turn</a:t>
            </a:r>
            <a:r>
              <a:rPr lang="en-US" sz="1800" dirty="0">
                <a:latin typeface="Comic Sans MS" charset="0"/>
              </a:rPr>
              <a:t> = </a:t>
            </a:r>
            <a:r>
              <a:rPr lang="en-US" sz="1800" i="1" dirty="0" err="1" smtClean="0">
                <a:latin typeface="Comic Sans MS" charset="0"/>
              </a:rPr>
              <a:t>i</a:t>
            </a:r>
            <a:r>
              <a:rPr lang="en-US" sz="1800" i="1" dirty="0" smtClean="0">
                <a:latin typeface="Comic Sans MS" charset="0"/>
              </a:rPr>
              <a:t> </a:t>
            </a:r>
            <a:r>
              <a:rPr lang="en-US" sz="1800" dirty="0" smtClean="0">
                <a:latin typeface="Comic Sans MS" charset="0"/>
              </a:rPr>
              <a:t>)</a:t>
            </a:r>
            <a:r>
              <a:rPr lang="en-US" sz="1800" dirty="0">
                <a:latin typeface="Comic Sans MS" charset="0"/>
              </a:rPr>
              <a:t>) </a:t>
            </a:r>
            <a:r>
              <a:rPr lang="en-US" sz="2000" dirty="0">
                <a:latin typeface="Comic Sans MS" charset="0"/>
                <a:sym typeface="Symbol" charset="0"/>
              </a:rPr>
              <a:t></a:t>
            </a:r>
            <a:r>
              <a:rPr lang="en-US" sz="1800" dirty="0">
                <a:latin typeface="Comic Sans MS" charset="0"/>
                <a:sym typeface="Symbol" charset="0"/>
              </a:rPr>
              <a:t> </a:t>
            </a:r>
            <a:r>
              <a:rPr lang="en-US" sz="1800" i="1" dirty="0" err="1">
                <a:latin typeface="Comic Sans MS" charset="0"/>
              </a:rPr>
              <a:t>in</a:t>
            </a:r>
            <a:r>
              <a:rPr lang="en-US" sz="1800" baseline="-25000" dirty="0" err="1">
                <a:latin typeface="Comic Sans MS" charset="0"/>
              </a:rPr>
              <a:t>i</a:t>
            </a:r>
            <a:r>
              <a:rPr lang="en-US" sz="1800" dirty="0" smtClean="0">
                <a:latin typeface="Comic Sans MS" charset="0"/>
              </a:rPr>
              <a:t>}</a:t>
            </a:r>
          </a:p>
          <a:p>
            <a:r>
              <a:rPr lang="en-US" sz="1800" dirty="0" smtClean="0">
                <a:latin typeface="Comic Sans MS" charset="0"/>
              </a:rPr>
              <a:t>	</a:t>
            </a:r>
            <a:endParaRPr lang="en-US" sz="1800" dirty="0">
              <a:latin typeface="Comic Sans MS" charset="0"/>
            </a:endParaRPr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4953000" y="4038600"/>
            <a:ext cx="3521075" cy="141605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>
                <a:latin typeface="Comic Sans MS" charset="0"/>
              </a:rPr>
              <a:t>((¬</a:t>
            </a:r>
            <a:r>
              <a:rPr lang="en-US" sz="1800" i="1">
                <a:latin typeface="Comic Sans MS" charset="0"/>
              </a:rPr>
              <a:t>in</a:t>
            </a:r>
            <a:r>
              <a:rPr lang="en-US" sz="1800" baseline="-25000">
                <a:latin typeface="Comic Sans MS" charset="0"/>
              </a:rPr>
              <a:t>0 </a:t>
            </a:r>
            <a:r>
              <a:rPr lang="en-US" sz="2000">
                <a:latin typeface="Comic Sans MS" charset="0"/>
                <a:sym typeface="Symbol" charset="0"/>
              </a:rPr>
              <a:t></a:t>
            </a:r>
            <a:r>
              <a:rPr lang="en-US" sz="1800">
                <a:latin typeface="Comic Sans MS" charset="0"/>
                <a:sym typeface="Symbol" charset="0"/>
              </a:rPr>
              <a:t> </a:t>
            </a:r>
            <a:r>
              <a:rPr lang="en-US" sz="1800">
                <a:latin typeface="Comic Sans MS" charset="0"/>
              </a:rPr>
              <a:t>(</a:t>
            </a:r>
            <a:r>
              <a:rPr lang="en-US" sz="1800" i="1">
                <a:latin typeface="Comic Sans MS" charset="0"/>
              </a:rPr>
              <a:t>in</a:t>
            </a:r>
            <a:r>
              <a:rPr lang="en-US" sz="1800" baseline="-25000">
                <a:latin typeface="Comic Sans MS" charset="0"/>
              </a:rPr>
              <a:t>0</a:t>
            </a:r>
            <a:r>
              <a:rPr lang="en-US" sz="1800" i="1">
                <a:latin typeface="Comic Sans MS" charset="0"/>
              </a:rPr>
              <a:t> </a:t>
            </a:r>
            <a:r>
              <a:rPr lang="en-US" sz="2000">
                <a:latin typeface="Comic Sans MS" charset="0"/>
                <a:sym typeface="Symbol" charset="0"/>
              </a:rPr>
              <a:t></a:t>
            </a:r>
            <a:r>
              <a:rPr lang="en-US" sz="1800" i="1">
                <a:latin typeface="Comic Sans MS" charset="0"/>
              </a:rPr>
              <a:t> turn</a:t>
            </a:r>
            <a:r>
              <a:rPr lang="en-US" sz="1800">
                <a:latin typeface="Comic Sans MS" charset="0"/>
              </a:rPr>
              <a:t> = 1)) </a:t>
            </a:r>
            <a:r>
              <a:rPr lang="en-US" sz="2000">
                <a:latin typeface="Comic Sans MS" charset="0"/>
                <a:sym typeface="Symbol" charset="0"/>
              </a:rPr>
              <a:t></a:t>
            </a:r>
            <a:r>
              <a:rPr lang="en-US" sz="1800">
                <a:latin typeface="Comic Sans MS" charset="0"/>
                <a:sym typeface="Symbol" charset="0"/>
              </a:rPr>
              <a:t> </a:t>
            </a:r>
            <a:r>
              <a:rPr lang="en-US" sz="1800" i="1">
                <a:latin typeface="Comic Sans MS" charset="0"/>
              </a:rPr>
              <a:t>in</a:t>
            </a:r>
            <a:r>
              <a:rPr lang="en-US" sz="1800" baseline="-25000">
                <a:latin typeface="Comic Sans MS" charset="0"/>
              </a:rPr>
              <a:t>1</a:t>
            </a:r>
            <a:r>
              <a:rPr lang="en-US" sz="1800">
                <a:latin typeface="Comic Sans MS" charset="0"/>
              </a:rPr>
              <a:t>) </a:t>
            </a:r>
            <a:r>
              <a:rPr lang="en-US" sz="2000">
                <a:latin typeface="Comic Sans MS" charset="0"/>
                <a:sym typeface="Symbol" charset="0"/>
              </a:rPr>
              <a:t></a:t>
            </a:r>
          </a:p>
          <a:p>
            <a:r>
              <a:rPr lang="en-US" sz="1800">
                <a:latin typeface="Comic Sans MS" charset="0"/>
              </a:rPr>
              <a:t>((¬</a:t>
            </a:r>
            <a:r>
              <a:rPr lang="en-US" sz="1800" i="1">
                <a:latin typeface="Comic Sans MS" charset="0"/>
              </a:rPr>
              <a:t>in</a:t>
            </a:r>
            <a:r>
              <a:rPr lang="en-US" sz="1800" baseline="-25000">
                <a:latin typeface="Comic Sans MS" charset="0"/>
              </a:rPr>
              <a:t>1 </a:t>
            </a:r>
            <a:r>
              <a:rPr lang="en-US" sz="2000">
                <a:latin typeface="Comic Sans MS" charset="0"/>
                <a:sym typeface="Symbol" charset="0"/>
              </a:rPr>
              <a:t></a:t>
            </a:r>
            <a:r>
              <a:rPr lang="en-US" sz="1800">
                <a:latin typeface="Comic Sans MS" charset="0"/>
                <a:sym typeface="Symbol" charset="0"/>
              </a:rPr>
              <a:t> </a:t>
            </a:r>
            <a:r>
              <a:rPr lang="en-US" sz="1800">
                <a:latin typeface="Comic Sans MS" charset="0"/>
              </a:rPr>
              <a:t>(</a:t>
            </a:r>
            <a:r>
              <a:rPr lang="en-US" sz="1800" i="1">
                <a:latin typeface="Comic Sans MS" charset="0"/>
              </a:rPr>
              <a:t>in</a:t>
            </a:r>
            <a:r>
              <a:rPr lang="en-US" sz="1800" baseline="-25000">
                <a:latin typeface="Comic Sans MS" charset="0"/>
              </a:rPr>
              <a:t>1</a:t>
            </a:r>
            <a:r>
              <a:rPr lang="en-US" sz="1800" i="1">
                <a:latin typeface="Comic Sans MS" charset="0"/>
              </a:rPr>
              <a:t> </a:t>
            </a:r>
            <a:r>
              <a:rPr lang="en-US" sz="2000">
                <a:latin typeface="Comic Sans MS" charset="0"/>
                <a:sym typeface="Symbol" charset="0"/>
              </a:rPr>
              <a:t></a:t>
            </a:r>
            <a:r>
              <a:rPr lang="en-US" sz="1800" i="1">
                <a:latin typeface="Comic Sans MS" charset="0"/>
              </a:rPr>
              <a:t> turn</a:t>
            </a:r>
            <a:r>
              <a:rPr lang="en-US" sz="1800">
                <a:latin typeface="Comic Sans MS" charset="0"/>
              </a:rPr>
              <a:t> = 0)) </a:t>
            </a:r>
            <a:r>
              <a:rPr lang="en-US" sz="2000">
                <a:latin typeface="Comic Sans MS" charset="0"/>
                <a:sym typeface="Symbol" charset="0"/>
              </a:rPr>
              <a:t></a:t>
            </a:r>
            <a:r>
              <a:rPr lang="en-US" sz="1800">
                <a:latin typeface="Comic Sans MS" charset="0"/>
                <a:sym typeface="Symbol" charset="0"/>
              </a:rPr>
              <a:t> </a:t>
            </a:r>
            <a:r>
              <a:rPr lang="en-US" sz="1800" i="1">
                <a:latin typeface="Comic Sans MS" charset="0"/>
              </a:rPr>
              <a:t>in</a:t>
            </a:r>
            <a:r>
              <a:rPr lang="en-US" sz="1800" baseline="-25000">
                <a:latin typeface="Comic Sans MS" charset="0"/>
              </a:rPr>
              <a:t>0</a:t>
            </a:r>
            <a:r>
              <a:rPr lang="en-US" sz="1800">
                <a:latin typeface="Comic Sans MS" charset="0"/>
              </a:rPr>
              <a:t>) </a:t>
            </a:r>
          </a:p>
          <a:p>
            <a:r>
              <a:rPr lang="en-US" sz="1800">
                <a:latin typeface="Comic Sans MS" charset="0"/>
              </a:rPr>
              <a:t>	        </a:t>
            </a:r>
            <a:r>
              <a:rPr lang="en-US" sz="2000">
                <a:latin typeface="Symbol" charset="0"/>
                <a:sym typeface="Symbol" charset="0"/>
              </a:rPr>
              <a:t></a:t>
            </a:r>
          </a:p>
          <a:p>
            <a:r>
              <a:rPr lang="en-US" sz="1800">
                <a:latin typeface="Comic Sans MS" charset="0"/>
                <a:sym typeface="Symbol" charset="0"/>
              </a:rPr>
              <a:t>((</a:t>
            </a:r>
            <a:r>
              <a:rPr lang="en-US" sz="1800" i="1">
                <a:latin typeface="Comic Sans MS" charset="0"/>
                <a:sym typeface="Symbol" charset="0"/>
              </a:rPr>
              <a:t>turn</a:t>
            </a:r>
            <a:r>
              <a:rPr lang="en-US" sz="1800">
                <a:latin typeface="Comic Sans MS" charset="0"/>
                <a:sym typeface="Symbol" charset="0"/>
              </a:rPr>
              <a:t> = 0) </a:t>
            </a:r>
            <a:r>
              <a:rPr lang="en-US" sz="2000">
                <a:latin typeface="Comic Sans MS" charset="0"/>
                <a:sym typeface="Symbol" charset="0"/>
              </a:rPr>
              <a:t> </a:t>
            </a:r>
            <a:r>
              <a:rPr lang="en-US" sz="1800">
                <a:latin typeface="Comic Sans MS" charset="0"/>
                <a:sym typeface="Symbol" charset="0"/>
              </a:rPr>
              <a:t>(</a:t>
            </a:r>
            <a:r>
              <a:rPr lang="en-US" sz="1800" i="1">
                <a:latin typeface="Comic Sans MS" charset="0"/>
                <a:sym typeface="Symbol" charset="0"/>
              </a:rPr>
              <a:t>turn</a:t>
            </a:r>
            <a:r>
              <a:rPr lang="en-US" sz="1800">
                <a:latin typeface="Comic Sans MS" charset="0"/>
                <a:sym typeface="Symbol" charset="0"/>
              </a:rPr>
              <a:t> = 1)) </a:t>
            </a:r>
            <a:r>
              <a:rPr lang="en-US" sz="2000">
                <a:latin typeface="Symbol" charset="0"/>
                <a:sym typeface="Symbol" charset="0"/>
              </a:rPr>
              <a:t>= </a:t>
            </a:r>
            <a:r>
              <a:rPr lang="en-US" sz="2000">
                <a:latin typeface="Comic Sans MS" charset="0"/>
                <a:sym typeface="Symbol" charset="0"/>
              </a:rPr>
              <a:t>false</a:t>
            </a:r>
            <a:endParaRPr lang="en-US" sz="2000">
              <a:latin typeface="Symbol" charset="0"/>
              <a:sym typeface="Symbo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Solution #2: Peterson’s Algorithm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10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 bldLvl="2" autoUpdateAnimBg="0"/>
      <p:bldP spid="103428" grpId="0" autoUpdateAnimBg="0"/>
      <p:bldP spid="103429" grpId="0" build="p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11320</TotalTime>
  <Words>843</Words>
  <Application>Microsoft Macintosh PowerPoint</Application>
  <PresentationFormat>On-screen Show (4:3)</PresentationFormat>
  <Paragraphs>187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Calibri</vt:lpstr>
      <vt:lpstr>Comic Sans MS</vt:lpstr>
      <vt:lpstr>Courier New</vt:lpstr>
      <vt:lpstr>Monotype Sorts</vt:lpstr>
      <vt:lpstr>ＭＳ Ｐゴシック</vt:lpstr>
      <vt:lpstr>Papyrus</vt:lpstr>
      <vt:lpstr>Symbol</vt:lpstr>
      <vt:lpstr>Times</vt:lpstr>
      <vt:lpstr>Times New Roman</vt:lpstr>
      <vt:lpstr>Wingdings</vt:lpstr>
      <vt:lpstr>Arial</vt:lpstr>
      <vt:lpstr>Office Theme</vt:lpstr>
      <vt:lpstr>Too Much Milk</vt:lpstr>
      <vt:lpstr>Critical Sections are Hard, Part 2</vt:lpstr>
      <vt:lpstr>Thread Coordination</vt:lpstr>
      <vt:lpstr>Formalizing “Too Much Milk”</vt:lpstr>
      <vt:lpstr>How to think about synchronization code</vt:lpstr>
      <vt:lpstr>The Correctness Conditions</vt:lpstr>
      <vt:lpstr>Solution #0</vt:lpstr>
      <vt:lpstr>Solution #1</vt:lpstr>
      <vt:lpstr>Solution #2: Peterson’s Algorithm</vt:lpstr>
      <vt:lpstr>Peterson’s Algorithm</vt:lpstr>
      <vt:lpstr>Too Much Milk: Lessons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Don Porter</cp:lastModifiedBy>
  <cp:revision>204</cp:revision>
  <dcterms:created xsi:type="dcterms:W3CDTF">2012-09-21T01:57:31Z</dcterms:created>
  <dcterms:modified xsi:type="dcterms:W3CDTF">2016-11-14T03:18:45Z</dcterms:modified>
</cp:coreProperties>
</file>