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5" r:id="rId3"/>
    <p:sldId id="266" r:id="rId4"/>
    <p:sldId id="287" r:id="rId5"/>
    <p:sldId id="286" r:id="rId6"/>
    <p:sldId id="267" r:id="rId7"/>
    <p:sldId id="268" r:id="rId8"/>
    <p:sldId id="269" r:id="rId9"/>
    <p:sldId id="288" r:id="rId10"/>
    <p:sldId id="270" r:id="rId11"/>
    <p:sldId id="271" r:id="rId12"/>
    <p:sldId id="273" r:id="rId13"/>
    <p:sldId id="274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8" r:id="rId22"/>
    <p:sldId id="297" r:id="rId23"/>
    <p:sldId id="299" r:id="rId24"/>
    <p:sldId id="279" r:id="rId25"/>
    <p:sldId id="289" r:id="rId26"/>
    <p:sldId id="280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71" autoAdjust="0"/>
    <p:restoredTop sz="87663" autoAdjust="0"/>
  </p:normalViewPr>
  <p:slideViewPr>
    <p:cSldViewPr>
      <p:cViewPr>
        <p:scale>
          <a:sx n="97" d="100"/>
          <a:sy n="97" d="100"/>
        </p:scale>
        <p:origin x="1200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Pictures for C memory placement (heap</a:t>
            </a:r>
            <a:r>
              <a:rPr lang="en-US" baseline="0" dirty="0"/>
              <a:t> </a:t>
            </a:r>
            <a:r>
              <a:rPr lang="en-US" baseline="0"/>
              <a:t>v stack)</a:t>
            </a:r>
            <a:r>
              <a:rPr lang="en-US"/>
              <a:t>; </a:t>
            </a:r>
            <a:r>
              <a:rPr lang="en-US" dirty="0"/>
              <a:t>fix </a:t>
            </a:r>
            <a:r>
              <a:rPr lang="en-US" dirty="0" err="1"/>
              <a:t>kevin’s</a:t>
            </a:r>
            <a:r>
              <a:rPr lang="en-US" dirty="0"/>
              <a:t> slides for % and *,</a:t>
            </a:r>
            <a:r>
              <a:rPr lang="en-US" baseline="0" dirty="0"/>
              <a:t> lab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2020 – briefly recap and move to </a:t>
            </a:r>
            <a:r>
              <a:rPr lang="en-US"/>
              <a:t>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27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0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(18)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3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2BDED-E5AA-454D-8052-01A946AC40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88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01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394200"/>
            <a:ext cx="6832600" cy="4749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r>
              <a:rPr lang="en-US" dirty="0"/>
              <a:t>Documentation: More is NOT necessarily better!</a:t>
            </a:r>
          </a:p>
          <a:p>
            <a:r>
              <a:rPr lang="en-US" dirty="0"/>
              <a:t>Make sure you put your name on your program!</a:t>
            </a:r>
          </a:p>
        </p:txBody>
      </p:sp>
    </p:spTree>
    <p:extLst>
      <p:ext uri="{BB962C8B-B14F-4D97-AF65-F5344CB8AC3E}">
        <p14:creationId xmlns:p14="http://schemas.microsoft.com/office/powerpoint/2010/main" val="869881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06900"/>
            <a:ext cx="6832600" cy="47371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9/1/20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C for Java Programmers</a:t>
            </a:r>
            <a:br>
              <a:rPr lang="en-US" sz="5400" b="1" dirty="0"/>
            </a:br>
            <a:r>
              <a:rPr lang="en-US" sz="5400" b="1" dirty="0"/>
              <a:t>&amp; Lab 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Memory References, 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>
                <a:latin typeface="Arial"/>
              </a:rPr>
              <a:t>‘</a:t>
            </a:r>
            <a:r>
              <a:rPr lang="en-US"/>
              <a:t>[]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- refer to a member of an array</a:t>
            </a:r>
          </a:p>
          <a:p>
            <a:pPr lvl="1">
              <a:buFont typeface="Wingdings" charset="0"/>
              <a:buNone/>
            </a:pPr>
            <a:r>
              <a:rPr lang="en-US"/>
              <a:t>    char *str = malloc(5 * sizeof(char));</a:t>
            </a:r>
          </a:p>
          <a:p>
            <a:pPr lvl="1">
              <a:buFont typeface="Wingdings" charset="0"/>
              <a:buNone/>
            </a:pPr>
            <a:r>
              <a:rPr lang="en-US"/>
              <a:t>    str[0] =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;</a:t>
            </a:r>
          </a:p>
          <a:p>
            <a:pPr lvl="1"/>
            <a:r>
              <a:rPr lang="en-US"/>
              <a:t>Note: *str =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 is equivalent</a:t>
            </a:r>
          </a:p>
          <a:p>
            <a:pPr lvl="1"/>
            <a:r>
              <a:rPr lang="en-US"/>
              <a:t>str++; increments the pointer such that *str == str[1]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52600" y="4876800"/>
            <a:ext cx="5486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8194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8768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7338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59436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17526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8288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str[0]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8194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str[1]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8100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str[2]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9530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str[3]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1722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str[4]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057400" y="43434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str+1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8194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37338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48768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59436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28956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str+2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40386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str+3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1054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str+4</a:t>
            </a:r>
          </a:p>
        </p:txBody>
      </p:sp>
    </p:spTree>
    <p:extLst>
      <p:ext uri="{BB962C8B-B14F-4D97-AF65-F5344CB8AC3E}">
        <p14:creationId xmlns:p14="http://schemas.microsoft.com/office/powerpoint/2010/main" val="2539887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Chicken or The Egg?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C functions (</a:t>
            </a:r>
            <a:r>
              <a:rPr lang="en-US" dirty="0" err="1"/>
              <a:t>printf</a:t>
            </a:r>
            <a:r>
              <a:rPr lang="en-US" dirty="0"/>
              <a:t>, </a:t>
            </a:r>
            <a:r>
              <a:rPr lang="en-US" dirty="0" err="1"/>
              <a:t>malloc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 are implemented in libraries</a:t>
            </a:r>
          </a:p>
          <a:p>
            <a:r>
              <a:rPr lang="en-US" dirty="0"/>
              <a:t>These libraries use system calls</a:t>
            </a:r>
          </a:p>
          <a:p>
            <a:r>
              <a:rPr lang="en-US" dirty="0"/>
              <a:t>System calls provided by kernel</a:t>
            </a:r>
          </a:p>
          <a:p>
            <a:r>
              <a:rPr lang="en-US" dirty="0"/>
              <a:t>Thus, kernel has to </a:t>
            </a:r>
            <a:r>
              <a:rPr lang="en-US" dirty="0">
                <a:latin typeface="Arial"/>
              </a:rPr>
              <a:t>“</a:t>
            </a:r>
            <a:r>
              <a:rPr lang="en-US" dirty="0" err="1"/>
              <a:t>reimplement</a:t>
            </a:r>
            <a:r>
              <a:rPr lang="en-US" dirty="0">
                <a:latin typeface="Arial"/>
              </a:rPr>
              <a:t>”</a:t>
            </a:r>
            <a:r>
              <a:rPr lang="en-US" dirty="0"/>
              <a:t> basic C libraries</a:t>
            </a:r>
          </a:p>
          <a:p>
            <a:pPr lvl="1"/>
            <a:r>
              <a:rPr lang="en-US" dirty="0"/>
              <a:t>In some cases, such as </a:t>
            </a:r>
            <a:r>
              <a:rPr lang="en-US" dirty="0" err="1"/>
              <a:t>malloc</a:t>
            </a:r>
            <a:r>
              <a:rPr lang="en-US" dirty="0"/>
              <a:t>, can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use these language features until memory management is implemented</a:t>
            </a:r>
          </a:p>
        </p:txBody>
      </p:sp>
    </p:spTree>
    <p:extLst>
      <p:ext uri="{BB962C8B-B14F-4D97-AF65-F5344CB8AC3E}">
        <p14:creationId xmlns:p14="http://schemas.microsoft.com/office/powerpoint/2010/main" val="1982424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For more help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 pages are your friend!</a:t>
            </a:r>
          </a:p>
          <a:p>
            <a:pPr lvl="1"/>
            <a:r>
              <a:rPr lang="en-US" dirty="0"/>
              <a:t>(not a dating service)!</a:t>
            </a:r>
          </a:p>
          <a:p>
            <a:pPr lvl="1"/>
            <a:r>
              <a:rPr lang="en-US" dirty="0"/>
              <a:t>Ex: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man </a:t>
            </a:r>
            <a:r>
              <a:rPr lang="en-US" dirty="0" err="1"/>
              <a:t>malloc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, or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man 3 </a:t>
            </a:r>
            <a:r>
              <a:rPr lang="en-US" dirty="0" err="1"/>
              <a:t>printf</a:t>
            </a:r>
            <a:r>
              <a:rPr lang="en-US" dirty="0">
                <a:latin typeface="Arial"/>
              </a:rPr>
              <a:t>’</a:t>
            </a:r>
            <a:endParaRPr lang="en-US" dirty="0"/>
          </a:p>
          <a:p>
            <a:pPr lvl="2"/>
            <a:r>
              <a:rPr lang="en-US" dirty="0"/>
              <a:t>Section 3 is usually where libraries live - there is a command-line utility </a:t>
            </a:r>
            <a:r>
              <a:rPr lang="en-US" dirty="0" err="1"/>
              <a:t>printf</a:t>
            </a:r>
            <a:r>
              <a:rPr lang="en-US" dirty="0"/>
              <a:t> as well</a:t>
            </a:r>
          </a:p>
          <a:p>
            <a:r>
              <a:rPr lang="en-US" dirty="0"/>
              <a:t>Use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apropos </a:t>
            </a:r>
            <a:r>
              <a:rPr lang="en-US" i="1" dirty="0"/>
              <a:t>term</a:t>
            </a:r>
            <a:r>
              <a:rPr lang="en-US" dirty="0">
                <a:latin typeface="Arial"/>
              </a:rPr>
              <a:t>’ </a:t>
            </a:r>
            <a:r>
              <a:rPr lang="en-US" dirty="0"/>
              <a:t>to search for man entries about </a:t>
            </a:r>
            <a:r>
              <a:rPr lang="en-US" i="1" dirty="0"/>
              <a:t>term</a:t>
            </a:r>
            <a:endParaRPr lang="en-US" dirty="0"/>
          </a:p>
          <a:p>
            <a:r>
              <a:rPr lang="en-US" i="1" dirty="0"/>
              <a:t>The C Programming Language </a:t>
            </a:r>
            <a:r>
              <a:rPr lang="en-US" dirty="0"/>
              <a:t> by Brian Kernighan and Dennis Ritchie is a great reference.</a:t>
            </a:r>
          </a:p>
        </p:txBody>
      </p:sp>
    </p:spTree>
    <p:extLst>
      <p:ext uri="{BB962C8B-B14F-4D97-AF65-F5344CB8AC3E}">
        <p14:creationId xmlns:p14="http://schemas.microsoft.com/office/powerpoint/2010/main" val="953117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0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programming on Linux refresher</a:t>
            </a:r>
          </a:p>
          <a:p>
            <a:r>
              <a:rPr lang="en-US" dirty="0"/>
              <a:t>Parser for your shell (Lab 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27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75793-0649-D548-AAAC-B67924E9C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52EAD-C3F7-9E4B-8D41-8C63A9C81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Shell: aka the command prompt</a:t>
            </a:r>
          </a:p>
          <a:p>
            <a:endParaRPr lang="en-US" dirty="0"/>
          </a:p>
          <a:p>
            <a:r>
              <a:rPr lang="en-US" dirty="0"/>
              <a:t>At a high level: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while (more input) {</a:t>
            </a:r>
          </a:p>
          <a:p>
            <a:pPr marL="0" indent="0">
              <a:buNone/>
            </a:pPr>
            <a:r>
              <a:rPr lang="en-US" dirty="0"/>
              <a:t>    read a line of input</a:t>
            </a:r>
          </a:p>
          <a:p>
            <a:pPr marL="0" indent="0">
              <a:buNone/>
            </a:pPr>
            <a:r>
              <a:rPr lang="en-US" dirty="0"/>
              <a:t>    parse the line into a command</a:t>
            </a:r>
          </a:p>
          <a:p>
            <a:pPr marL="0" indent="0">
              <a:buNone/>
            </a:pPr>
            <a:r>
              <a:rPr lang="en-US" dirty="0"/>
              <a:t>    if valid command: execute it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3BB4F8-C066-DD4F-9BD9-B3A719DDA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86766B19-3333-B848-8B58-C7FFDB0708AE}"/>
              </a:ext>
            </a:extLst>
          </p:cNvPr>
          <p:cNvSpPr/>
          <p:nvPr/>
        </p:nvSpPr>
        <p:spPr>
          <a:xfrm>
            <a:off x="3707904" y="3429000"/>
            <a:ext cx="432048" cy="108012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173CBA-7C26-7746-BC2D-0025EAD8307D}"/>
              </a:ext>
            </a:extLst>
          </p:cNvPr>
          <p:cNvSpPr txBox="1"/>
          <p:nvPr/>
        </p:nvSpPr>
        <p:spPr>
          <a:xfrm>
            <a:off x="4139952" y="3759423"/>
            <a:ext cx="2728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We will give you this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27965F9D-7DCB-1E43-875F-874245840D6D}"/>
              </a:ext>
            </a:extLst>
          </p:cNvPr>
          <p:cNvSpPr/>
          <p:nvPr/>
        </p:nvSpPr>
        <p:spPr>
          <a:xfrm>
            <a:off x="5220072" y="4421944"/>
            <a:ext cx="432048" cy="46166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1BDEEA-44AD-0F4B-8BCE-C18666C7C169}"/>
              </a:ext>
            </a:extLst>
          </p:cNvPr>
          <p:cNvSpPr txBox="1"/>
          <p:nvPr/>
        </p:nvSpPr>
        <p:spPr>
          <a:xfrm>
            <a:off x="5652120" y="4421943"/>
            <a:ext cx="848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 0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7BA3B4EF-454F-3749-A823-7746997B8110}"/>
              </a:ext>
            </a:extLst>
          </p:cNvPr>
          <p:cNvSpPr/>
          <p:nvPr/>
        </p:nvSpPr>
        <p:spPr>
          <a:xfrm>
            <a:off x="4932040" y="4939533"/>
            <a:ext cx="432048" cy="46166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690FE9-C221-EB44-9354-BDCC782442F7}"/>
              </a:ext>
            </a:extLst>
          </p:cNvPr>
          <p:cNvSpPr txBox="1"/>
          <p:nvPr/>
        </p:nvSpPr>
        <p:spPr>
          <a:xfrm>
            <a:off x="5364088" y="4939532"/>
            <a:ext cx="848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 1</a:t>
            </a:r>
          </a:p>
        </p:txBody>
      </p:sp>
    </p:spTree>
    <p:extLst>
      <p:ext uri="{BB962C8B-B14F-4D97-AF65-F5344CB8AC3E}">
        <p14:creationId xmlns:p14="http://schemas.microsoft.com/office/powerpoint/2010/main" val="392666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377C5-B677-A649-AB6A-79D0E630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Detour: Environment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60D09-1134-F94C-9E65-0854C49A1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Nearly all shell commands are actually binary files </a:t>
            </a:r>
          </a:p>
          <a:p>
            <a:pPr lvl="1"/>
            <a:r>
              <a:rPr lang="en-US" dirty="0"/>
              <a:t>Very few commands actually implemented in the shell</a:t>
            </a:r>
          </a:p>
          <a:p>
            <a:pPr lvl="1"/>
            <a:r>
              <a:rPr lang="en-US" dirty="0"/>
              <a:t>A few built-ins that change the shell itself (exit, cd) </a:t>
            </a:r>
          </a:p>
          <a:p>
            <a:r>
              <a:rPr lang="en-US" dirty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/>
              <a:t> is actually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/bin/ls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fun, play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which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as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which ls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 where to look for a given command?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Note that we want some flexibility system-to-system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Idea: dynamically set a variable that controls which directories to 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4B7DAE-EA6C-CC43-9926-25D00B09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7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0AC6A-514F-F547-96D9-657EA4E25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Environment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2292B-0608-7647-B8E1-64D1F7C73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set of key-value pairs</a:t>
            </a:r>
          </a:p>
          <a:p>
            <a:pPr lvl="1"/>
            <a:r>
              <a:rPr lang="en-US" dirty="0"/>
              <a:t>Passed to main() as a third argument </a:t>
            </a:r>
          </a:p>
          <a:p>
            <a:pPr lvl="1"/>
            <a:r>
              <a:rPr lang="en-US" dirty="0"/>
              <a:t>Often ignored by programmers</a:t>
            </a:r>
          </a:p>
          <a:p>
            <a:r>
              <a:rPr lang="en-US" dirty="0"/>
              <a:t>Serves many different purposes</a:t>
            </a:r>
          </a:p>
          <a:p>
            <a:r>
              <a:rPr lang="en-US" dirty="0"/>
              <a:t>For Lab 0, we need to look at PATH</a:t>
            </a:r>
          </a:p>
          <a:p>
            <a:pPr lvl="1"/>
            <a:r>
              <a:rPr lang="en-US" dirty="0"/>
              <a:t>By convention, a single, colon-delimited set of prefixes</a:t>
            </a:r>
          </a:p>
          <a:p>
            <a:r>
              <a:rPr lang="en-US" dirty="0"/>
              <a:t>Example: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:/bin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2BB96-010E-B04D-BE72-1F1AB6B0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46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B8A5E-8970-5748-A153-B13D80D1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PATH in a 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670E-65EA-F043-B259-6B251B289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my PATH is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:/bin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Then, for a given command (ls), the shell will check, in order, until found: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/local/bin/ls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/bin/ls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B0D4A-4A08-704A-8BC8-9B47C9EF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83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F7DF5-C934-5D45-AB83-0FA5D0D7B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0, Exercise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F8AD2-24CC-3745-9221-26887662D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Your first job will be to write parsing code that takes in a colon-delimited set of prefixes, and to create a table of prefixes to try in future commands</a:t>
            </a:r>
          </a:p>
          <a:p>
            <a:pPr lvl="1"/>
            <a:r>
              <a:rPr lang="en-US" dirty="0"/>
              <a:t>See </a:t>
            </a:r>
            <a:r>
              <a:rPr lang="en-US" dirty="0" err="1"/>
              <a:t>path_table</a:t>
            </a:r>
            <a:r>
              <a:rPr lang="en-US" dirty="0"/>
              <a:t> in </a:t>
            </a:r>
            <a:r>
              <a:rPr lang="en-US" dirty="0" err="1"/>
              <a:t>jobs.c</a:t>
            </a:r>
            <a:endParaRPr lang="en-US" dirty="0"/>
          </a:p>
          <a:p>
            <a:pPr lvl="1"/>
            <a:r>
              <a:rPr lang="en-US" dirty="0"/>
              <a:t>We wrote a test harness </a:t>
            </a:r>
            <a:r>
              <a:rPr lang="en-US" dirty="0" err="1"/>
              <a:t>test_env.c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 PATH=/foo:/bar ./</a:t>
            </a:r>
            <a:r>
              <a:rPr lang="en-US" dirty="0" err="1"/>
              <a:t>test_env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===== Begin Path Table ===== </a:t>
            </a:r>
          </a:p>
          <a:p>
            <a:pPr marL="0" indent="0">
              <a:buNone/>
            </a:pPr>
            <a:r>
              <a:rPr lang="en-US" dirty="0"/>
              <a:t>Prefix 0: [/foo] </a:t>
            </a:r>
          </a:p>
          <a:p>
            <a:pPr marL="0" indent="0">
              <a:buNone/>
            </a:pPr>
            <a:r>
              <a:rPr lang="en-US" dirty="0"/>
              <a:t>Prefix 1: [/bar] </a:t>
            </a:r>
          </a:p>
          <a:p>
            <a:pPr marL="0" indent="0">
              <a:buNone/>
            </a:pPr>
            <a:r>
              <a:rPr lang="en-US" dirty="0"/>
              <a:t>===== End Path Table =====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DD5DF-75E6-BB44-83CB-CED6C7EBF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13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BC7AF-F7D8-E94B-9C66-18C9530FF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 2: Parsing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4B8C-A202-1A48-B6E5-F43CF2D93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typical shell command includes a main binary (e.g., ‘ls’) </a:t>
            </a:r>
          </a:p>
          <a:p>
            <a:pPr lvl="1"/>
            <a:r>
              <a:rPr lang="en-US" dirty="0"/>
              <a:t>and 0+ whitespace-separated arguments (e.g., ‘-l’)</a:t>
            </a:r>
          </a:p>
          <a:p>
            <a:pPr lvl="1"/>
            <a:r>
              <a:rPr lang="en-US" dirty="0"/>
              <a:t>and possibly extra whitespace</a:t>
            </a:r>
          </a:p>
          <a:p>
            <a:r>
              <a:rPr lang="en-US" dirty="0"/>
              <a:t>You will get this as a single character array</a:t>
            </a:r>
          </a:p>
          <a:p>
            <a:r>
              <a:rPr lang="en-US" dirty="0"/>
              <a:t>Your job is to break this up into individual ‘tokens’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18A15-CFCC-0F41-8EDE-B9F5A3D26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74A839-43F6-8643-94A5-73FCD9F04150}"/>
              </a:ext>
            </a:extLst>
          </p:cNvPr>
          <p:cNvSpPr/>
          <p:nvPr/>
        </p:nvSpPr>
        <p:spPr>
          <a:xfrm>
            <a:off x="467544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73D12F-6EFD-614F-997E-145FC2B00698}"/>
              </a:ext>
            </a:extLst>
          </p:cNvPr>
          <p:cNvSpPr/>
          <p:nvPr/>
        </p:nvSpPr>
        <p:spPr>
          <a:xfrm>
            <a:off x="900981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779048-A435-754A-800E-3C6A6D2B08F3}"/>
              </a:ext>
            </a:extLst>
          </p:cNvPr>
          <p:cNvSpPr/>
          <p:nvPr/>
        </p:nvSpPr>
        <p:spPr>
          <a:xfrm>
            <a:off x="1333029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D47DC8-17AD-1B41-B6BA-C4B2CCD764E4}"/>
              </a:ext>
            </a:extLst>
          </p:cNvPr>
          <p:cNvSpPr/>
          <p:nvPr/>
        </p:nvSpPr>
        <p:spPr>
          <a:xfrm>
            <a:off x="1777725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1328D4-0F1D-AD4E-BE40-6CDC08F04C2A}"/>
              </a:ext>
            </a:extLst>
          </p:cNvPr>
          <p:cNvSpPr/>
          <p:nvPr/>
        </p:nvSpPr>
        <p:spPr>
          <a:xfrm>
            <a:off x="2214538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8CFC00-6B94-4B42-97A7-1046240B6772}"/>
              </a:ext>
            </a:extLst>
          </p:cNvPr>
          <p:cNvSpPr/>
          <p:nvPr/>
        </p:nvSpPr>
        <p:spPr>
          <a:xfrm>
            <a:off x="2627784" y="450912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6ABEAE-B9E7-F341-85B3-8A262F322B9F}"/>
              </a:ext>
            </a:extLst>
          </p:cNvPr>
          <p:cNvSpPr/>
          <p:nvPr/>
        </p:nvSpPr>
        <p:spPr>
          <a:xfrm>
            <a:off x="7006814" y="441532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A63B2A-56D7-1C46-97E0-BE92D482D556}"/>
              </a:ext>
            </a:extLst>
          </p:cNvPr>
          <p:cNvSpPr/>
          <p:nvPr/>
        </p:nvSpPr>
        <p:spPr>
          <a:xfrm>
            <a:off x="7440251" y="441532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89E77D-190D-B240-B698-177DC5E7410C}"/>
              </a:ext>
            </a:extLst>
          </p:cNvPr>
          <p:cNvSpPr/>
          <p:nvPr/>
        </p:nvSpPr>
        <p:spPr>
          <a:xfrm>
            <a:off x="7000482" y="501317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71061C-8BD6-404A-BD1A-210F73230162}"/>
              </a:ext>
            </a:extLst>
          </p:cNvPr>
          <p:cNvSpPr/>
          <p:nvPr/>
        </p:nvSpPr>
        <p:spPr>
          <a:xfrm>
            <a:off x="7437295" y="501317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B652B0-7F34-2E41-8FAE-B812BF278590}"/>
              </a:ext>
            </a:extLst>
          </p:cNvPr>
          <p:cNvSpPr/>
          <p:nvPr/>
        </p:nvSpPr>
        <p:spPr>
          <a:xfrm>
            <a:off x="7850541" y="5013175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160974-F859-154D-848E-0C5EC58CB034}"/>
              </a:ext>
            </a:extLst>
          </p:cNvPr>
          <p:cNvSpPr txBox="1"/>
          <p:nvPr/>
        </p:nvSpPr>
        <p:spPr>
          <a:xfrm>
            <a:off x="1367771" y="507124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F46884F7-6BE9-9143-997E-C0E8D110EAF7}"/>
              </a:ext>
            </a:extLst>
          </p:cNvPr>
          <p:cNvSpPr/>
          <p:nvPr/>
        </p:nvSpPr>
        <p:spPr>
          <a:xfrm>
            <a:off x="3419872" y="4509120"/>
            <a:ext cx="1296144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EA5524-222B-9846-B09A-AC387BE762AE}"/>
              </a:ext>
            </a:extLst>
          </p:cNvPr>
          <p:cNvSpPr txBox="1"/>
          <p:nvPr/>
        </p:nvSpPr>
        <p:spPr>
          <a:xfrm>
            <a:off x="4644008" y="5517232"/>
            <a:ext cx="1215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commands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046B41-A20B-4A45-A74E-77F4480BAC62}"/>
              </a:ext>
            </a:extLst>
          </p:cNvPr>
          <p:cNvSpPr/>
          <p:nvPr/>
        </p:nvSpPr>
        <p:spPr>
          <a:xfrm>
            <a:off x="5225323" y="4365104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4CBF93-33C7-D745-943F-C9948918AC02}"/>
              </a:ext>
            </a:extLst>
          </p:cNvPr>
          <p:cNvSpPr/>
          <p:nvPr/>
        </p:nvSpPr>
        <p:spPr>
          <a:xfrm>
            <a:off x="5216300" y="487500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7D462C7-D9D1-1B4F-84C7-085511EF6A37}"/>
              </a:ext>
            </a:extLst>
          </p:cNvPr>
          <p:cNvCxnSpPr/>
          <p:nvPr/>
        </p:nvCxnSpPr>
        <p:spPr>
          <a:xfrm>
            <a:off x="5441347" y="4509120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18DB0975-B8A7-A545-B5E7-476A26A8ECFF}"/>
              </a:ext>
            </a:extLst>
          </p:cNvPr>
          <p:cNvSpPr/>
          <p:nvPr/>
        </p:nvSpPr>
        <p:spPr>
          <a:xfrm>
            <a:off x="6123738" y="4384243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FB1FB13-D953-C742-B333-E9321D9F5FD2}"/>
              </a:ext>
            </a:extLst>
          </p:cNvPr>
          <p:cNvSpPr/>
          <p:nvPr/>
        </p:nvSpPr>
        <p:spPr>
          <a:xfrm>
            <a:off x="6123737" y="5387431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DD2BD89-9E61-7647-BC14-EAEE35BEC92E}"/>
              </a:ext>
            </a:extLst>
          </p:cNvPr>
          <p:cNvCxnSpPr/>
          <p:nvPr/>
        </p:nvCxnSpPr>
        <p:spPr>
          <a:xfrm>
            <a:off x="6339762" y="4528259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A23C07DE-D52B-4240-B94B-D104F5FAF480}"/>
              </a:ext>
            </a:extLst>
          </p:cNvPr>
          <p:cNvSpPr/>
          <p:nvPr/>
        </p:nvSpPr>
        <p:spPr>
          <a:xfrm>
            <a:off x="6123738" y="4883376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F5C44BF-2513-164F-8E71-EE9638C285DB}"/>
              </a:ext>
            </a:extLst>
          </p:cNvPr>
          <p:cNvCxnSpPr/>
          <p:nvPr/>
        </p:nvCxnSpPr>
        <p:spPr>
          <a:xfrm>
            <a:off x="6339762" y="5027392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5810A23F-086F-E247-82C3-080DD93F26CE}"/>
              </a:ext>
            </a:extLst>
          </p:cNvPr>
          <p:cNvSpPr/>
          <p:nvPr/>
        </p:nvSpPr>
        <p:spPr>
          <a:xfrm>
            <a:off x="7865982" y="4415325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</p:spTree>
    <p:extLst>
      <p:ext uri="{BB962C8B-B14F-4D97-AF65-F5344CB8AC3E}">
        <p14:creationId xmlns:p14="http://schemas.microsoft.com/office/powerpoint/2010/main" val="71180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Same Basic Syntax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Types: </a:t>
            </a:r>
            <a:r>
              <a:rPr lang="en-US" dirty="0" err="1"/>
              <a:t>int</a:t>
            </a:r>
            <a:r>
              <a:rPr lang="en-US" dirty="0"/>
              <a:t>, char, [float]</a:t>
            </a:r>
          </a:p>
          <a:p>
            <a:pPr lvl="1"/>
            <a:r>
              <a:rPr lang="en-US" dirty="0"/>
              <a:t>void - (untyped pointer)</a:t>
            </a:r>
          </a:p>
          <a:p>
            <a:pPr lvl="1"/>
            <a:r>
              <a:rPr lang="en-US" dirty="0"/>
              <a:t>Can create other data types using typedef</a:t>
            </a:r>
          </a:p>
          <a:p>
            <a:r>
              <a:rPr lang="en-US" dirty="0"/>
              <a:t>No Strings - only char arrays</a:t>
            </a:r>
          </a:p>
          <a:p>
            <a:pPr lvl="1"/>
            <a:r>
              <a:rPr lang="en-US" dirty="0"/>
              <a:t>Last character needs to be a 0</a:t>
            </a:r>
          </a:p>
          <a:p>
            <a:pPr lvl="2"/>
            <a:r>
              <a:rPr lang="en-US" dirty="0"/>
              <a:t>Not </a:t>
            </a:r>
            <a:r>
              <a:rPr lang="ja-JP" altLang="en-US">
                <a:latin typeface="Arial"/>
              </a:rPr>
              <a:t>‘</a:t>
            </a:r>
            <a:r>
              <a:rPr lang="en-US" dirty="0"/>
              <a:t>0</a:t>
            </a:r>
            <a:r>
              <a:rPr lang="ja-JP" altLang="en-US">
                <a:latin typeface="Arial"/>
              </a:rPr>
              <a:t>’</a:t>
            </a:r>
            <a:r>
              <a:rPr lang="en-US" dirty="0"/>
              <a:t>, but </a:t>
            </a:r>
            <a:r>
              <a:rPr lang="ja-JP" altLang="en-US">
                <a:latin typeface="Arial"/>
              </a:rPr>
              <a:t>‘</a:t>
            </a:r>
            <a:r>
              <a:rPr lang="en-US" dirty="0"/>
              <a:t>\0</a:t>
            </a:r>
            <a:r>
              <a:rPr lang="ja-JP" altLang="en-US">
                <a:latin typeface="Arial"/>
              </a:rPr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79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45BD2-19C5-8141-A54D-461FB0E14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1B768-5BF7-9B4E-96C3-BFEF389D9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shell can compose multiple commands using pipelines</a:t>
            </a:r>
          </a:p>
          <a:p>
            <a:pPr lvl="1"/>
            <a:r>
              <a:rPr lang="en-US" dirty="0"/>
              <a:t>Key idea: standard output of one command becomes standard input of next</a:t>
            </a:r>
          </a:p>
          <a:p>
            <a:r>
              <a:rPr lang="en-US" dirty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ls |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pPr lvl="1"/>
            <a:r>
              <a:rPr lang="en-US" dirty="0"/>
              <a:t>List a directory (ls) – send listing output to a wordcount utility (</a:t>
            </a:r>
            <a:r>
              <a:rPr lang="en-US" dirty="0" err="1"/>
              <a:t>wc</a:t>
            </a:r>
            <a:r>
              <a:rPr lang="en-US" dirty="0"/>
              <a:t>) to count how many entries in directory</a:t>
            </a:r>
          </a:p>
          <a:p>
            <a:r>
              <a:rPr lang="en-US" dirty="0"/>
              <a:t>The vertical bar (|) is a special character</a:t>
            </a:r>
          </a:p>
          <a:p>
            <a:pPr lvl="1"/>
            <a:r>
              <a:rPr lang="en-US" dirty="0"/>
              <a:t>May not appear in any other valid commands</a:t>
            </a:r>
          </a:p>
          <a:p>
            <a:pPr lvl="1"/>
            <a:r>
              <a:rPr lang="en-US" dirty="0"/>
              <a:t>Does not need whitespace: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ls|wc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–l </a:t>
            </a:r>
            <a:r>
              <a:rPr lang="en-US" dirty="0"/>
              <a:t>is valid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93003-FB89-074B-9330-B32552197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79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B08EE-F7CD-8743-B9B7-E882926A4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parse.c:parse_line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C3F24-E24D-4249-803D-761F9A635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workhorse for lab 0 (and 1)</a:t>
            </a:r>
          </a:p>
          <a:p>
            <a:r>
              <a:rPr lang="en-US" dirty="0"/>
              <a:t>Takes in a line of input, outputs a 2-D array</a:t>
            </a:r>
          </a:p>
          <a:p>
            <a:r>
              <a:rPr lang="en-US" dirty="0"/>
              <a:t>First dimension: one entry per pipeline stage</a:t>
            </a:r>
          </a:p>
          <a:p>
            <a:pPr lvl="1"/>
            <a:r>
              <a:rPr lang="en-US" dirty="0"/>
              <a:t>Simple commands just have one entry</a:t>
            </a:r>
          </a:p>
          <a:p>
            <a:r>
              <a:rPr lang="en-US" dirty="0"/>
              <a:t>Second dimension: one entry per command token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F2EFB-BFF3-7A4A-8903-B5927519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908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8D6F5-0110-5943-90F1-797108E5C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parse a pipeline?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2F1B79-F02D-4748-88D8-55CB4948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1DC169-468E-614F-BEFE-A4D35DA26083}"/>
              </a:ext>
            </a:extLst>
          </p:cNvPr>
          <p:cNvSpPr/>
          <p:nvPr/>
        </p:nvSpPr>
        <p:spPr>
          <a:xfrm>
            <a:off x="448742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1EB7C2-16F5-F842-9D72-F5497748A9A7}"/>
              </a:ext>
            </a:extLst>
          </p:cNvPr>
          <p:cNvSpPr/>
          <p:nvPr/>
        </p:nvSpPr>
        <p:spPr>
          <a:xfrm>
            <a:off x="882179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E11DFB-23A7-9244-869B-EF010466194A}"/>
              </a:ext>
            </a:extLst>
          </p:cNvPr>
          <p:cNvSpPr/>
          <p:nvPr/>
        </p:nvSpPr>
        <p:spPr>
          <a:xfrm>
            <a:off x="1314227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CB553B8-E9D2-064C-9FD8-0B103C07255D}"/>
              </a:ext>
            </a:extLst>
          </p:cNvPr>
          <p:cNvSpPr/>
          <p:nvPr/>
        </p:nvSpPr>
        <p:spPr>
          <a:xfrm>
            <a:off x="1758923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62B506-D17C-5C4E-A5DC-29A9A506EA32}"/>
              </a:ext>
            </a:extLst>
          </p:cNvPr>
          <p:cNvSpPr/>
          <p:nvPr/>
        </p:nvSpPr>
        <p:spPr>
          <a:xfrm>
            <a:off x="2195736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A3EB4D-B324-0340-A2E7-9E9A027347B6}"/>
              </a:ext>
            </a:extLst>
          </p:cNvPr>
          <p:cNvSpPr/>
          <p:nvPr/>
        </p:nvSpPr>
        <p:spPr>
          <a:xfrm>
            <a:off x="4800334" y="164926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01FC6E-D516-3441-8F30-508F1D10F4A7}"/>
              </a:ext>
            </a:extLst>
          </p:cNvPr>
          <p:cNvSpPr/>
          <p:nvPr/>
        </p:nvSpPr>
        <p:spPr>
          <a:xfrm>
            <a:off x="3963653" y="32883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1AC426-3F87-074D-84B2-6FDA2D59093A}"/>
              </a:ext>
            </a:extLst>
          </p:cNvPr>
          <p:cNvSpPr/>
          <p:nvPr/>
        </p:nvSpPr>
        <p:spPr>
          <a:xfrm>
            <a:off x="4397090" y="32883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9F8C1B-AB40-3E47-ADC1-EFCA271AA861}"/>
              </a:ext>
            </a:extLst>
          </p:cNvPr>
          <p:cNvSpPr txBox="1"/>
          <p:nvPr/>
        </p:nvSpPr>
        <p:spPr>
          <a:xfrm>
            <a:off x="1348969" y="221138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BE9594FE-F749-3346-A6F2-3762169E1CB3}"/>
              </a:ext>
            </a:extLst>
          </p:cNvPr>
          <p:cNvSpPr/>
          <p:nvPr/>
        </p:nvSpPr>
        <p:spPr>
          <a:xfrm rot="5400000">
            <a:off x="1045320" y="2765383"/>
            <a:ext cx="1296144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9EAA5F-D07F-6B4B-9FD6-18B98B599AFB}"/>
              </a:ext>
            </a:extLst>
          </p:cNvPr>
          <p:cNvSpPr txBox="1"/>
          <p:nvPr/>
        </p:nvSpPr>
        <p:spPr>
          <a:xfrm>
            <a:off x="120195" y="4601128"/>
            <a:ext cx="1215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commands</a:t>
            </a:r>
          </a:p>
          <a:p>
            <a:pPr algn="ctr"/>
            <a:r>
              <a:rPr lang="en-US" dirty="0"/>
              <a:t>(parsed)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14F7006-6E58-DD41-A84E-EE9FF13B31FA}"/>
              </a:ext>
            </a:extLst>
          </p:cNvPr>
          <p:cNvSpPr/>
          <p:nvPr/>
        </p:nvSpPr>
        <p:spPr>
          <a:xfrm>
            <a:off x="1286319" y="4205542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224331-6AE9-6245-ABFD-75BD2373DA19}"/>
              </a:ext>
            </a:extLst>
          </p:cNvPr>
          <p:cNvSpPr/>
          <p:nvPr/>
        </p:nvSpPr>
        <p:spPr>
          <a:xfrm>
            <a:off x="1281348" y="5243926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E44AC6D-03A6-3846-9C18-496416F97372}"/>
              </a:ext>
            </a:extLst>
          </p:cNvPr>
          <p:cNvCxnSpPr>
            <a:cxnSpLocks/>
            <a:endCxn id="24" idx="1"/>
          </p:cNvCxnSpPr>
          <p:nvPr/>
        </p:nvCxnSpPr>
        <p:spPr>
          <a:xfrm flipV="1">
            <a:off x="1502343" y="3509266"/>
            <a:ext cx="1578234" cy="8402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992CD91-B395-1F4B-916D-544731BB1688}"/>
              </a:ext>
            </a:extLst>
          </p:cNvPr>
          <p:cNvSpPr/>
          <p:nvPr/>
        </p:nvSpPr>
        <p:spPr>
          <a:xfrm>
            <a:off x="3080577" y="3257238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05C3BE1-2E82-9A43-A15C-DC3C7952D853}"/>
              </a:ext>
            </a:extLst>
          </p:cNvPr>
          <p:cNvSpPr/>
          <p:nvPr/>
        </p:nvSpPr>
        <p:spPr>
          <a:xfrm>
            <a:off x="3080576" y="3764816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B0CD34C-1702-4246-AF6C-C1F4B35CE8A2}"/>
              </a:ext>
            </a:extLst>
          </p:cNvPr>
          <p:cNvCxnSpPr/>
          <p:nvPr/>
        </p:nvCxnSpPr>
        <p:spPr>
          <a:xfrm>
            <a:off x="3296601" y="3401254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8A941E60-46DB-044C-AD5C-9A908BFEAC52}"/>
              </a:ext>
            </a:extLst>
          </p:cNvPr>
          <p:cNvSpPr/>
          <p:nvPr/>
        </p:nvSpPr>
        <p:spPr>
          <a:xfrm>
            <a:off x="4822821" y="328832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ECF3914-FE83-0044-907B-221B4209BE30}"/>
              </a:ext>
            </a:extLst>
          </p:cNvPr>
          <p:cNvSpPr/>
          <p:nvPr/>
        </p:nvSpPr>
        <p:spPr>
          <a:xfrm>
            <a:off x="2635762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BA2BF3E-8823-E64A-A9AE-2016FE0D6CBE}"/>
              </a:ext>
            </a:extLst>
          </p:cNvPr>
          <p:cNvSpPr/>
          <p:nvPr/>
        </p:nvSpPr>
        <p:spPr>
          <a:xfrm>
            <a:off x="3069199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6D698B0-4300-E546-9F3D-AA3315726526}"/>
              </a:ext>
            </a:extLst>
          </p:cNvPr>
          <p:cNvSpPr/>
          <p:nvPr/>
        </p:nvSpPr>
        <p:spPr>
          <a:xfrm>
            <a:off x="3501247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939F0B-D8DE-3241-AD51-9F1EE6C601B4}"/>
              </a:ext>
            </a:extLst>
          </p:cNvPr>
          <p:cNvSpPr/>
          <p:nvPr/>
        </p:nvSpPr>
        <p:spPr>
          <a:xfrm>
            <a:off x="3933295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8F0F5DF-F83C-884B-9BE5-FDB2F6A51B01}"/>
              </a:ext>
            </a:extLst>
          </p:cNvPr>
          <p:cNvSpPr/>
          <p:nvPr/>
        </p:nvSpPr>
        <p:spPr>
          <a:xfrm>
            <a:off x="4365343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A70622F-AF11-AF47-B522-656266A7252A}"/>
              </a:ext>
            </a:extLst>
          </p:cNvPr>
          <p:cNvSpPr/>
          <p:nvPr/>
        </p:nvSpPr>
        <p:spPr>
          <a:xfrm>
            <a:off x="3963653" y="474437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FB4113C-5FAC-044B-9FFE-0C353F70617C}"/>
              </a:ext>
            </a:extLst>
          </p:cNvPr>
          <p:cNvSpPr/>
          <p:nvPr/>
        </p:nvSpPr>
        <p:spPr>
          <a:xfrm>
            <a:off x="4397090" y="474437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24B013F-9FE0-EC43-A029-40E1919B1DDC}"/>
              </a:ext>
            </a:extLst>
          </p:cNvPr>
          <p:cNvSpPr/>
          <p:nvPr/>
        </p:nvSpPr>
        <p:spPr>
          <a:xfrm>
            <a:off x="3957321" y="534222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47DD023-0036-444E-8CCF-649A50910C36}"/>
              </a:ext>
            </a:extLst>
          </p:cNvPr>
          <p:cNvSpPr/>
          <p:nvPr/>
        </p:nvSpPr>
        <p:spPr>
          <a:xfrm>
            <a:off x="4394134" y="534222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591B00A-F5C5-494D-A7DF-FF05F58CA8C1}"/>
              </a:ext>
            </a:extLst>
          </p:cNvPr>
          <p:cNvSpPr/>
          <p:nvPr/>
        </p:nvSpPr>
        <p:spPr>
          <a:xfrm>
            <a:off x="4807380" y="5342229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E1C6F0E-691D-4249-A27B-88712E14FCFD}"/>
              </a:ext>
            </a:extLst>
          </p:cNvPr>
          <p:cNvSpPr/>
          <p:nvPr/>
        </p:nvSpPr>
        <p:spPr>
          <a:xfrm>
            <a:off x="3080577" y="4713297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F6A3639-E764-9E4E-97C7-FB340629EE47}"/>
              </a:ext>
            </a:extLst>
          </p:cNvPr>
          <p:cNvSpPr/>
          <p:nvPr/>
        </p:nvSpPr>
        <p:spPr>
          <a:xfrm>
            <a:off x="3080576" y="5716485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08B4A01-2F02-EE44-87B1-6D37C5BADABE}"/>
              </a:ext>
            </a:extLst>
          </p:cNvPr>
          <p:cNvCxnSpPr/>
          <p:nvPr/>
        </p:nvCxnSpPr>
        <p:spPr>
          <a:xfrm>
            <a:off x="3296601" y="4857313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FA54565D-54FC-9143-9310-2FBDC8E2EC5F}"/>
              </a:ext>
            </a:extLst>
          </p:cNvPr>
          <p:cNvSpPr/>
          <p:nvPr/>
        </p:nvSpPr>
        <p:spPr>
          <a:xfrm>
            <a:off x="3080577" y="5212430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DB83D0E-D7E6-DF40-8E13-20E996A079AE}"/>
              </a:ext>
            </a:extLst>
          </p:cNvPr>
          <p:cNvCxnSpPr/>
          <p:nvPr/>
        </p:nvCxnSpPr>
        <p:spPr>
          <a:xfrm>
            <a:off x="3296601" y="5356446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8A27937A-B440-2A43-9E1C-A5865BE40EB3}"/>
              </a:ext>
            </a:extLst>
          </p:cNvPr>
          <p:cNvSpPr/>
          <p:nvPr/>
        </p:nvSpPr>
        <p:spPr>
          <a:xfrm>
            <a:off x="4822821" y="4744379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A6793C-F41A-DF4D-BC92-AC1EAA27D3F7}"/>
              </a:ext>
            </a:extLst>
          </p:cNvPr>
          <p:cNvSpPr/>
          <p:nvPr/>
        </p:nvSpPr>
        <p:spPr>
          <a:xfrm>
            <a:off x="1281349" y="4724734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256F58F0-C307-E647-8FB9-5CA0CE8DC3E7}"/>
              </a:ext>
            </a:extLst>
          </p:cNvPr>
          <p:cNvCxnSpPr>
            <a:cxnSpLocks/>
          </p:cNvCxnSpPr>
          <p:nvPr/>
        </p:nvCxnSpPr>
        <p:spPr>
          <a:xfrm flipV="1">
            <a:off x="1444335" y="4785794"/>
            <a:ext cx="1623475" cy="16323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1851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CB817-0F5E-0549-B6D6-7BFE45F2C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special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8AB0D-1B8F-B448-926A-E8758E856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Comments – anything past a ‘#’ character</a:t>
            </a:r>
          </a:p>
          <a:p>
            <a:r>
              <a:rPr lang="en-US" dirty="0"/>
              <a:t>File redirection - sets standard input/output to a file</a:t>
            </a:r>
          </a:p>
          <a:p>
            <a:pPr lvl="1"/>
            <a:r>
              <a:rPr lang="en-US" dirty="0"/>
              <a:t>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ls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mydir.txt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Saves the output of ls into a file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–l 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mydir.txt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Sends the contents of </a:t>
            </a:r>
            <a:r>
              <a:rPr lang="en-US" dirty="0" err="1"/>
              <a:t>mydir.txt</a:t>
            </a:r>
            <a:r>
              <a:rPr lang="en-US" dirty="0"/>
              <a:t> into </a:t>
            </a:r>
            <a:r>
              <a:rPr lang="en-US" dirty="0" err="1"/>
              <a:t>wc</a:t>
            </a:r>
            <a:r>
              <a:rPr lang="en-US" dirty="0"/>
              <a:t> as standard input</a:t>
            </a:r>
          </a:p>
          <a:p>
            <a:r>
              <a:rPr lang="en-US" dirty="0"/>
              <a:t>Built-in commands (see </a:t>
            </a:r>
            <a:r>
              <a:rPr lang="en-US" dirty="0" err="1"/>
              <a:t>builtin.c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 now, you just need to recognize them and call the appropriate handler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7AE2E-ECF2-FB48-BD2E-E43005D1F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19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78508"/>
            <a:ext cx="8585200" cy="481478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You should all have accounts on comp530fa20.cs.unc.edu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your ONYEN to log in</a:t>
            </a:r>
          </a:p>
          <a:p>
            <a:pPr>
              <a:lnSpc>
                <a:spcPct val="90000"/>
              </a:lnSpc>
            </a:pPr>
            <a:r>
              <a:rPr lang="en-US" dirty="0"/>
              <a:t>You are welcome to use your own laptop, but code must work on comp530fa20 !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on Homework Assignments</a:t>
            </a:r>
          </a:p>
        </p:txBody>
      </p:sp>
    </p:spTree>
    <p:extLst>
      <p:ext uri="{BB962C8B-B14F-4D97-AF65-F5344CB8AC3E}">
        <p14:creationId xmlns:p14="http://schemas.microsoft.com/office/powerpoint/2010/main" val="4985447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8915-202E-184E-840E-B21E3D2DA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Checking out the starter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5B02E-97CB-2E4E-828A-02FE205C8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 have a </a:t>
            </a:r>
            <a:r>
              <a:rPr lang="en-US" dirty="0" err="1"/>
              <a:t>github</a:t>
            </a:r>
            <a:r>
              <a:rPr lang="en-US" dirty="0"/>
              <a:t> account registered</a:t>
            </a:r>
          </a:p>
          <a:p>
            <a:pPr lvl="1"/>
            <a:r>
              <a:rPr lang="en-US" dirty="0"/>
              <a:t>Make sure you accept the invite:</a:t>
            </a:r>
          </a:p>
          <a:p>
            <a:pPr lvl="2"/>
            <a:r>
              <a:rPr lang="en-US" dirty="0"/>
              <a:t>Click https://</a:t>
            </a:r>
            <a:r>
              <a:rPr lang="en-US" dirty="0" err="1"/>
              <a:t>github.com</a:t>
            </a:r>
            <a:r>
              <a:rPr lang="en-US" dirty="0"/>
              <a:t>/comp530-f20</a:t>
            </a:r>
          </a:p>
          <a:p>
            <a:r>
              <a:rPr lang="en-US" dirty="0"/>
              <a:t>Click the link in the homework to create a private repo</a:t>
            </a:r>
          </a:p>
          <a:p>
            <a:r>
              <a:rPr lang="en-US" dirty="0"/>
              <a:t>Then, on your machine or classroom (substituting your team for ‘team-don’ </a:t>
            </a:r>
            <a:r>
              <a:rPr lang="mr-IN" dirty="0"/>
              <a:t>–</a:t>
            </a:r>
            <a:r>
              <a:rPr lang="en-US" dirty="0"/>
              <a:t> see the green clone button):</a:t>
            </a:r>
          </a:p>
          <a:p>
            <a:pPr marL="457200" lvl="1" indent="0">
              <a:buNone/>
            </a:pPr>
            <a:r>
              <a:rPr lang="en-US" dirty="0"/>
              <a:t>git clone git@github.com:comp530-f20/</a:t>
            </a:r>
            <a:r>
              <a:rPr lang="en-US" dirty="0" err="1"/>
              <a:t>thsh</a:t>
            </a:r>
            <a:r>
              <a:rPr lang="en-US" dirty="0"/>
              <a:t>-team-</a:t>
            </a:r>
            <a:r>
              <a:rPr lang="en-US" dirty="0" err="1"/>
              <a:t>don.git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3242F-084A-0F41-9AE0-7999C278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381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16900" cy="379816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We will be using </a:t>
            </a:r>
            <a:r>
              <a:rPr lang="en-US" dirty="0" err="1"/>
              <a:t>gradescope</a:t>
            </a:r>
            <a:r>
              <a:rPr lang="en-US" dirty="0"/>
              <a:t> to submit and </a:t>
            </a:r>
            <a:r>
              <a:rPr lang="en-US" dirty="0" err="1"/>
              <a:t>autograde</a:t>
            </a:r>
            <a:r>
              <a:rPr lang="en-US" dirty="0"/>
              <a:t> the homework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Challenge problems and late hours done manually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Submit challenges separately</a:t>
            </a:r>
          </a:p>
          <a:p>
            <a:pPr>
              <a:lnSpc>
                <a:spcPct val="90000"/>
              </a:lnSpc>
            </a:pPr>
            <a:r>
              <a:rPr lang="en-US" dirty="0"/>
              <a:t>Ideally, use </a:t>
            </a:r>
            <a:r>
              <a:rPr lang="en-US" dirty="0" err="1"/>
              <a:t>github</a:t>
            </a:r>
            <a:r>
              <a:rPr lang="en-US" dirty="0"/>
              <a:t> connection to directly submit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Upload ok</a:t>
            </a:r>
          </a:p>
          <a:p>
            <a:pPr>
              <a:lnSpc>
                <a:spcPct val="90000"/>
              </a:lnSpc>
            </a:pPr>
            <a:r>
              <a:rPr lang="en-US" dirty="0"/>
              <a:t>Feel free to try early to catch issues with grading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Submitting homework</a:t>
            </a:r>
          </a:p>
        </p:txBody>
      </p:sp>
    </p:spTree>
    <p:extLst>
      <p:ext uri="{BB962C8B-B14F-4D97-AF65-F5344CB8AC3E}">
        <p14:creationId xmlns:p14="http://schemas.microsoft.com/office/powerpoint/2010/main" val="375752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832322"/>
            <a:ext cx="8788400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56"/>
          <a:stretch>
            <a:fillRect/>
          </a:stretch>
        </p:blipFill>
        <p:spPr bwMode="auto">
          <a:xfrm>
            <a:off x="241300" y="1268760"/>
            <a:ext cx="8601075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952625" y="4708872"/>
            <a:ext cx="58420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/>
              <a:t>(</a:t>
            </a:r>
            <a:r>
              <a:rPr lang="ja-JP" altLang="en-US" sz="1800"/>
              <a:t>“</a:t>
            </a:r>
            <a:r>
              <a:rPr lang="en-US" sz="1800" u="sng"/>
              <a:t>Hard</a:t>
            </a:r>
            <a:r>
              <a:rPr lang="en-US" sz="1800"/>
              <a:t> But that is fine.</a:t>
            </a:r>
            <a:br>
              <a:rPr lang="en-US" sz="1800"/>
            </a:br>
            <a:r>
              <a:rPr lang="en-US" sz="1800"/>
              <a:t>Some of the grading scales for programming </a:t>
            </a:r>
            <a:br>
              <a:rPr lang="en-US" sz="1800"/>
            </a:br>
            <a:r>
              <a:rPr lang="en-US" sz="1800"/>
              <a:t>assignments were weird and not straightforward.</a:t>
            </a:r>
            <a:br>
              <a:rPr lang="en-US" sz="1800"/>
            </a:br>
            <a:r>
              <a:rPr lang="en-US" sz="1800"/>
              <a:t>Tended to place little emphasis on implementing </a:t>
            </a:r>
            <a:br>
              <a:rPr lang="en-US" sz="1800"/>
            </a:br>
            <a:r>
              <a:rPr lang="en-US" sz="1800"/>
              <a:t>what the assignment actually intended and emphasized</a:t>
            </a:r>
            <a:br>
              <a:rPr lang="en-US" sz="1800"/>
            </a:br>
            <a:r>
              <a:rPr lang="en-US" sz="1800"/>
              <a:t>how hard did you try to break your own program</a:t>
            </a:r>
            <a:r>
              <a:rPr lang="ja-JP" altLang="en-US" sz="1800"/>
              <a:t>”</a:t>
            </a:r>
            <a:r>
              <a:rPr lang="en-US" sz="1800"/>
              <a:t>)</a:t>
            </a: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596900" y="1689447"/>
            <a:ext cx="4597400" cy="812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38100" y="3010247"/>
            <a:ext cx="9105900" cy="1955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5639147"/>
            <a:ext cx="8534400" cy="952500"/>
          </a:xfrm>
          <a:solidFill>
            <a:schemeClr val="bg1"/>
          </a:solidFill>
          <a:ln/>
        </p:spPr>
        <p:txBody>
          <a:bodyPr/>
          <a:lstStyle/>
          <a:p>
            <a:pPr algn="just">
              <a:lnSpc>
                <a:spcPct val="85000"/>
              </a:lnSpc>
            </a:pPr>
            <a:r>
              <a:rPr lang="en-US" dirty="0">
                <a:latin typeface="Times New Roman" charset="0"/>
              </a:rPr>
              <a:t>Programs that “mostly work” don’t cut it in a senior-level course!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Dr. </a:t>
            </a:r>
            <a:r>
              <a:rPr lang="en-US" dirty="0" err="1"/>
              <a:t>Jeffay’s</a:t>
            </a:r>
            <a:r>
              <a:rPr lang="en-US" dirty="0"/>
              <a:t> Experience</a:t>
            </a:r>
          </a:p>
        </p:txBody>
      </p:sp>
    </p:spTree>
    <p:extLst>
      <p:ext uri="{BB962C8B-B14F-4D97-AF65-F5344CB8AC3E}">
        <p14:creationId xmlns:p14="http://schemas.microsoft.com/office/powerpoint/2010/main" val="228538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8" grpId="0" animBg="1"/>
      <p:bldP spid="183299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916832"/>
            <a:ext cx="8712200" cy="4392488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" charset="0"/>
              </a:rPr>
              <a:t>Working in teams on programming assignments is OK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But you can only collaborate with other students in the course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Every line of code handed in must be written exclusively by team members themselves, and 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All collaborators must be acknowledged </a:t>
            </a:r>
            <a:r>
              <a:rPr lang="en-US">
                <a:latin typeface="Times" charset="0"/>
                <a:ea typeface="ＭＳ Ｐゴシック" charset="0"/>
              </a:rPr>
              <a:t>in writing (and part of the team)</a:t>
            </a:r>
            <a:endParaRPr lang="en-US" sz="1600" dirty="0">
              <a:latin typeface="Times" charset="0"/>
              <a:ea typeface="ＭＳ Ｐゴシック" charset="0"/>
            </a:endParaRPr>
          </a:p>
          <a:p>
            <a:r>
              <a:rPr lang="en-US" dirty="0">
                <a:latin typeface="Times" charset="0"/>
              </a:rPr>
              <a:t>Use of the Internet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Using code from the Internet in any form is not allowed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Websites may be consulted for reference (</a:t>
            </a:r>
            <a:r>
              <a:rPr lang="en-US" i="1" dirty="0">
                <a:latin typeface="Times" charset="0"/>
                <a:ea typeface="ＭＳ Ｐゴシック" charset="0"/>
              </a:rPr>
              <a:t>e.g.</a:t>
            </a:r>
            <a:r>
              <a:rPr lang="en-US" dirty="0">
                <a:latin typeface="Times" charset="0"/>
                <a:ea typeface="ＭＳ Ｐゴシック" charset="0"/>
              </a:rPr>
              <a:t>, to learn how a system call works)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But all such websites used or relied on must be listed as a reference in a header comment in your program</a:t>
            </a:r>
          </a:p>
          <a:p>
            <a:pPr lvl="1"/>
            <a:r>
              <a:rPr lang="en-US" i="1" dirty="0">
                <a:latin typeface="Times" charset="0"/>
                <a:ea typeface="ＭＳ Ｐゴシック" charset="0"/>
              </a:rPr>
              <a:t>Warning: Sample code found on the Internet rarely helps the student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Honor Code: Acceptable and Unacceptable Collaboration</a:t>
            </a:r>
          </a:p>
        </p:txBody>
      </p:sp>
    </p:spTree>
    <p:extLst>
      <p:ext uri="{BB962C8B-B14F-4D97-AF65-F5344CB8AC3E}">
        <p14:creationId xmlns:p14="http://schemas.microsoft.com/office/powerpoint/2010/main" val="2647790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struct</a:t>
            </a:r>
            <a:r>
              <a:rPr lang="en-US" dirty="0"/>
              <a:t> – C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object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// function pointer</a:t>
            </a:r>
          </a:p>
          <a:p>
            <a:pPr>
              <a:buFont typeface="Wingdings" charset="0"/>
              <a:buNone/>
            </a:pPr>
            <a:r>
              <a:rPr lang="en-US" dirty="0"/>
              <a:t>    } </a:t>
            </a:r>
            <a:r>
              <a:rPr lang="en-US" dirty="0" err="1"/>
              <a:t>foo_t</a:t>
            </a:r>
            <a:r>
              <a:rPr lang="en-US" dirty="0"/>
              <a:t>;      // &lt;------type declaration</a:t>
            </a:r>
          </a:p>
          <a:p>
            <a:r>
              <a:rPr lang="en-US" dirty="0"/>
              <a:t>Actual contiguous memory</a:t>
            </a:r>
          </a:p>
          <a:p>
            <a:r>
              <a:rPr lang="en-US" dirty="0"/>
              <a:t>Includes data and function pointers</a:t>
            </a:r>
          </a:p>
        </p:txBody>
      </p:sp>
    </p:spTree>
    <p:extLst>
      <p:ext uri="{BB962C8B-B14F-4D97-AF65-F5344CB8AC3E}">
        <p14:creationId xmlns:p14="http://schemas.microsoft.com/office/powerpoint/2010/main" val="343306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4906888" cy="4896544"/>
          </a:xfrm>
        </p:spPr>
        <p:txBody>
          <a:bodyPr>
            <a:normAutofit/>
          </a:bodyPr>
          <a:lstStyle/>
          <a:p>
            <a:r>
              <a:rPr lang="en-US" dirty="0"/>
              <a:t>Memory placement explicit (heap vs. stack)</a:t>
            </a:r>
          </a:p>
          <a:p>
            <a:r>
              <a:rPr lang="en-US" dirty="0"/>
              <a:t>Two syntaxes (dot, arrow)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main {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struct</a:t>
            </a:r>
            <a:r>
              <a:rPr lang="en-US" sz="2000" dirty="0"/>
              <a:t> foo f;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struct</a:t>
            </a:r>
            <a:r>
              <a:rPr lang="en-US" sz="2000" dirty="0"/>
              <a:t> foo *</a:t>
            </a:r>
            <a:r>
              <a:rPr lang="en-US" sz="2000" dirty="0" err="1"/>
              <a:t>fp</a:t>
            </a:r>
            <a:r>
              <a:rPr lang="en-US" sz="2000" dirty="0"/>
              <a:t> = &amp;f;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f.a</a:t>
            </a:r>
            <a:r>
              <a:rPr lang="en-US" sz="2000" dirty="0"/>
              <a:t> = 32; // dot: access object directly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-&gt;a = 33; // arrow: follow a pointer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 = </a:t>
            </a:r>
            <a:r>
              <a:rPr lang="en-US" sz="2000" dirty="0" err="1"/>
              <a:t>malloc</a:t>
            </a:r>
            <a:r>
              <a:rPr lang="en-US" sz="2000" dirty="0"/>
              <a:t>(</a:t>
            </a:r>
            <a:r>
              <a:rPr lang="en-US" sz="2000" dirty="0" err="1"/>
              <a:t>sizeof</a:t>
            </a:r>
            <a:r>
              <a:rPr lang="en-US" sz="2000" dirty="0"/>
              <a:t>(</a:t>
            </a:r>
            <a:r>
              <a:rPr lang="en-US" sz="2000" dirty="0" err="1"/>
              <a:t>struct</a:t>
            </a:r>
            <a:r>
              <a:rPr lang="en-US" sz="2000" dirty="0"/>
              <a:t> foo));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-&gt;a = 34;</a:t>
            </a:r>
          </a:p>
          <a:p>
            <a:pPr marL="0" indent="0">
              <a:buNone/>
            </a:pPr>
            <a:r>
              <a:rPr lang="is-IS" sz="2000" dirty="0"/>
              <a:t>	…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652120" y="1844824"/>
            <a:ext cx="1368152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1380612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99597" y="1383487"/>
            <a:ext cx="7841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Heap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52120" y="184482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9" name="Rectangle 8"/>
          <p:cNvSpPr/>
          <p:nvPr/>
        </p:nvSpPr>
        <p:spPr>
          <a:xfrm>
            <a:off x="5724127" y="221415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00" y="221467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24127" y="342900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fp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453982" y="3164483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18" name="Freeform 17"/>
          <p:cNvSpPr/>
          <p:nvPr/>
        </p:nvSpPr>
        <p:spPr>
          <a:xfrm>
            <a:off x="6482687" y="2275756"/>
            <a:ext cx="968991" cy="1314405"/>
          </a:xfrm>
          <a:custGeom>
            <a:avLst/>
            <a:gdLst>
              <a:gd name="connsiteX0" fmla="*/ 0 w 968991"/>
              <a:gd name="connsiteY0" fmla="*/ 1299957 h 1314405"/>
              <a:gd name="connsiteX1" fmla="*/ 54591 w 968991"/>
              <a:gd name="connsiteY1" fmla="*/ 1313605 h 1314405"/>
              <a:gd name="connsiteX2" fmla="*/ 668740 w 968991"/>
              <a:gd name="connsiteY2" fmla="*/ 1286310 h 1314405"/>
              <a:gd name="connsiteX3" fmla="*/ 777922 w 968991"/>
              <a:gd name="connsiteY3" fmla="*/ 1231719 h 1314405"/>
              <a:gd name="connsiteX4" fmla="*/ 859809 w 968991"/>
              <a:gd name="connsiteY4" fmla="*/ 1177128 h 1314405"/>
              <a:gd name="connsiteX5" fmla="*/ 887104 w 968991"/>
              <a:gd name="connsiteY5" fmla="*/ 1095241 h 1314405"/>
              <a:gd name="connsiteX6" fmla="*/ 955343 w 968991"/>
              <a:gd name="connsiteY6" fmla="*/ 1013354 h 1314405"/>
              <a:gd name="connsiteX7" fmla="*/ 968991 w 968991"/>
              <a:gd name="connsiteY7" fmla="*/ 972411 h 1314405"/>
              <a:gd name="connsiteX8" fmla="*/ 955343 w 968991"/>
              <a:gd name="connsiteY8" fmla="*/ 249080 h 1314405"/>
              <a:gd name="connsiteX9" fmla="*/ 941695 w 968991"/>
              <a:gd name="connsiteY9" fmla="*/ 194489 h 1314405"/>
              <a:gd name="connsiteX10" fmla="*/ 900752 w 968991"/>
              <a:gd name="connsiteY10" fmla="*/ 112602 h 1314405"/>
              <a:gd name="connsiteX11" fmla="*/ 859809 w 968991"/>
              <a:gd name="connsiteY11" fmla="*/ 85307 h 1314405"/>
              <a:gd name="connsiteX12" fmla="*/ 777922 w 968991"/>
              <a:gd name="connsiteY12" fmla="*/ 30716 h 1314405"/>
              <a:gd name="connsiteX13" fmla="*/ 641444 w 968991"/>
              <a:gd name="connsiteY13" fmla="*/ 3420 h 131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8991" h="1314405">
                <a:moveTo>
                  <a:pt x="0" y="1299957"/>
                </a:moveTo>
                <a:cubicBezTo>
                  <a:pt x="18197" y="1304506"/>
                  <a:pt x="35834" y="1313605"/>
                  <a:pt x="54591" y="1313605"/>
                </a:cubicBezTo>
                <a:cubicBezTo>
                  <a:pt x="503898" y="1313605"/>
                  <a:pt x="420886" y="1321716"/>
                  <a:pt x="668740" y="1286310"/>
                </a:cubicBezTo>
                <a:cubicBezTo>
                  <a:pt x="831294" y="1164392"/>
                  <a:pt x="624610" y="1308374"/>
                  <a:pt x="777922" y="1231719"/>
                </a:cubicBezTo>
                <a:cubicBezTo>
                  <a:pt x="807264" y="1217048"/>
                  <a:pt x="859809" y="1177128"/>
                  <a:pt x="859809" y="1177128"/>
                </a:cubicBezTo>
                <a:cubicBezTo>
                  <a:pt x="868907" y="1149832"/>
                  <a:pt x="866759" y="1115586"/>
                  <a:pt x="887104" y="1095241"/>
                </a:cubicBezTo>
                <a:cubicBezTo>
                  <a:pt x="917288" y="1065057"/>
                  <a:pt x="936341" y="1051357"/>
                  <a:pt x="955343" y="1013354"/>
                </a:cubicBezTo>
                <a:cubicBezTo>
                  <a:pt x="961777" y="1000487"/>
                  <a:pt x="964442" y="986059"/>
                  <a:pt x="968991" y="972411"/>
                </a:cubicBezTo>
                <a:cubicBezTo>
                  <a:pt x="964442" y="731301"/>
                  <a:pt x="963799" y="490085"/>
                  <a:pt x="955343" y="249080"/>
                </a:cubicBezTo>
                <a:cubicBezTo>
                  <a:pt x="954685" y="230334"/>
                  <a:pt x="946848" y="212524"/>
                  <a:pt x="941695" y="194489"/>
                </a:cubicBezTo>
                <a:cubicBezTo>
                  <a:pt x="932815" y="163409"/>
                  <a:pt x="924677" y="136527"/>
                  <a:pt x="900752" y="112602"/>
                </a:cubicBezTo>
                <a:cubicBezTo>
                  <a:pt x="889154" y="101004"/>
                  <a:pt x="872410" y="95808"/>
                  <a:pt x="859809" y="85307"/>
                </a:cubicBezTo>
                <a:cubicBezTo>
                  <a:pt x="791654" y="28511"/>
                  <a:pt x="849875" y="54699"/>
                  <a:pt x="777922" y="30716"/>
                </a:cubicBezTo>
                <a:cubicBezTo>
                  <a:pt x="710483" y="-14245"/>
                  <a:pt x="753382" y="3420"/>
                  <a:pt x="641444" y="342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725184" y="2199781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32;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724923" y="2199780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33;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601867" y="2209509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482687" y="2420888"/>
            <a:ext cx="1137313" cy="1169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732240" y="4720060"/>
            <a:ext cx="2304256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</a:t>
            </a:r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27" name="Rectangular Callout 26"/>
          <p:cNvSpPr/>
          <p:nvPr/>
        </p:nvSpPr>
        <p:spPr>
          <a:xfrm>
            <a:off x="3743908" y="2420888"/>
            <a:ext cx="1656183" cy="874264"/>
          </a:xfrm>
          <a:prstGeom prst="wedgeRectCallout">
            <a:avLst>
              <a:gd name="adj1" fmla="val -81884"/>
              <a:gd name="adj2" fmla="val 832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Ampersand:</a:t>
            </a:r>
          </a:p>
          <a:p>
            <a:pPr algn="ctr"/>
            <a:r>
              <a:rPr lang="en-US" dirty="0"/>
              <a:t>Address of f</a:t>
            </a:r>
          </a:p>
        </p:txBody>
      </p:sp>
    </p:spTree>
    <p:extLst>
      <p:ext uri="{BB962C8B-B14F-4D97-AF65-F5344CB8AC3E}">
        <p14:creationId xmlns:p14="http://schemas.microsoft.com/office/powerpoint/2010/main" val="96052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-0.00324 L -0.00642 0.04908 " pathEditMode="relative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04908 L -0.00642 0.1016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10162 L -0.00642 0.1645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16459 L -0.00642 0.2067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20672 L -0.00642 0.2592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3" grpId="1" animBg="1"/>
      <p:bldP spid="13" grpId="2" animBg="1"/>
      <p:bldP spid="13" grpId="3" animBg="1"/>
      <p:bldP spid="13" grpId="4" animBg="1"/>
      <p:bldP spid="18" grpId="0" animBg="1"/>
      <p:bldP spid="18" grpId="1" animBg="1"/>
      <p:bldP spid="21" grpId="0" animBg="1"/>
      <p:bldP spid="22" grpId="0" animBg="1"/>
      <p:bldP spid="23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 pointer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fp</a:t>
            </a:r>
            <a:r>
              <a:rPr lang="en-US" dirty="0"/>
              <a:t>-&gt;op = operator;</a:t>
            </a:r>
          </a:p>
          <a:p>
            <a:pPr marL="0" indent="0">
              <a:buNone/>
            </a:pPr>
            <a:r>
              <a:rPr lang="en-US" dirty="0" err="1"/>
              <a:t>fp</a:t>
            </a:r>
            <a:r>
              <a:rPr lang="en-US" dirty="0"/>
              <a:t>-&gt;op(32); // Same as calling</a:t>
            </a:r>
          </a:p>
          <a:p>
            <a:pPr marL="0" indent="0">
              <a:buNone/>
            </a:pPr>
            <a:r>
              <a:rPr lang="en-US" dirty="0"/>
              <a:t>	       // operator(32);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0304" y="4727391"/>
            <a:ext cx="2304256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</a:t>
            </a:r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84136" y="4437111"/>
            <a:ext cx="215751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Code in memory:</a:t>
            </a:r>
          </a:p>
          <a:p>
            <a:r>
              <a:rPr lang="en-US" sz="2200" dirty="0"/>
              <a:t>Main</a:t>
            </a:r>
          </a:p>
          <a:p>
            <a:r>
              <a:rPr lang="en-US" sz="2200" dirty="0"/>
              <a:t>    </a:t>
            </a:r>
            <a:r>
              <a:rPr lang="is-IS" sz="2200" dirty="0"/>
              <a:t>…</a:t>
            </a:r>
          </a:p>
          <a:p>
            <a:r>
              <a:rPr lang="en-US" sz="2200" dirty="0"/>
              <a:t>O</a:t>
            </a:r>
            <a:r>
              <a:rPr lang="is-IS" sz="2200" dirty="0"/>
              <a:t>perator:</a:t>
            </a:r>
          </a:p>
          <a:p>
            <a:r>
              <a:rPr lang="is-IS" sz="2200" dirty="0"/>
              <a:t>   ...</a:t>
            </a:r>
            <a:endParaRPr lang="en-US" sz="2200" dirty="0"/>
          </a:p>
          <a:p>
            <a:endParaRPr lang="en-US" sz="2200" dirty="0"/>
          </a:p>
        </p:txBody>
      </p:sp>
      <p:sp>
        <p:nvSpPr>
          <p:cNvPr id="19" name="Rectangle 18"/>
          <p:cNvSpPr/>
          <p:nvPr/>
        </p:nvSpPr>
        <p:spPr>
          <a:xfrm>
            <a:off x="5652120" y="1844824"/>
            <a:ext cx="1368152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24128" y="1380612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99597" y="1383487"/>
            <a:ext cx="7841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Heap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52120" y="184482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724127" y="221415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24127" y="342900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fp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725184" y="2199781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32;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24923" y="2199780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33;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645227" y="2281517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482687" y="2420888"/>
            <a:ext cx="1137313" cy="1169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642009" y="230332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7042281" y="3342617"/>
            <a:ext cx="1335222" cy="217461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14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More on Function Pointers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C allows function pointers to be used as members of a </a:t>
            </a:r>
            <a:r>
              <a:rPr lang="en-US" sz="2800" dirty="0" err="1"/>
              <a:t>struct</a:t>
            </a:r>
            <a:r>
              <a:rPr lang="en-US" sz="2800" dirty="0"/>
              <a:t> or passed as arguments to a function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Continuing the previous example: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800" dirty="0"/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void </a:t>
            </a:r>
            <a:r>
              <a:rPr lang="en-US" sz="2800" dirty="0" err="1"/>
              <a:t>myOp</a:t>
            </a:r>
            <a:r>
              <a:rPr lang="en-US" sz="2800" dirty="0"/>
              <a:t>(</a:t>
            </a:r>
            <a:r>
              <a:rPr lang="en-US" sz="2800" dirty="0" err="1"/>
              <a:t>int</a:t>
            </a:r>
            <a:r>
              <a:rPr lang="en-US" sz="2800" dirty="0"/>
              <a:t> c){ /*…*/ }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/*…*/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foo_t</a:t>
            </a:r>
            <a:r>
              <a:rPr lang="en-US" sz="2800" dirty="0"/>
              <a:t> *</a:t>
            </a:r>
            <a:r>
              <a:rPr lang="en-US" sz="2800" dirty="0" err="1"/>
              <a:t>myFoo</a:t>
            </a:r>
            <a:r>
              <a:rPr lang="en-US" sz="2800" dirty="0"/>
              <a:t> = </a:t>
            </a:r>
            <a:r>
              <a:rPr lang="en-US" sz="2800" dirty="0" err="1"/>
              <a:t>malloc</a:t>
            </a:r>
            <a:r>
              <a:rPr lang="en-US" sz="2800" dirty="0"/>
              <a:t>(</a:t>
            </a:r>
            <a:r>
              <a:rPr lang="en-US" sz="2800" dirty="0" err="1"/>
              <a:t>sizeof</a:t>
            </a:r>
            <a:r>
              <a:rPr lang="en-US" sz="2800" dirty="0"/>
              <a:t>(</a:t>
            </a:r>
            <a:r>
              <a:rPr lang="en-US" sz="2800" dirty="0" err="1"/>
              <a:t>foo_t</a:t>
            </a:r>
            <a:r>
              <a:rPr lang="en-US" sz="2800" dirty="0"/>
              <a:t>));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myFoo</a:t>
            </a:r>
            <a:r>
              <a:rPr lang="en-US" sz="2800" dirty="0"/>
              <a:t>-&gt;op = </a:t>
            </a:r>
            <a:r>
              <a:rPr lang="en-US" sz="2800" dirty="0" err="1"/>
              <a:t>myOp</a:t>
            </a:r>
            <a:r>
              <a:rPr lang="en-US" sz="2800" dirty="0"/>
              <a:t>; // set pointer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/*…*/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myFoo</a:t>
            </a:r>
            <a:r>
              <a:rPr lang="en-US" sz="2800" dirty="0"/>
              <a:t>-&gt;op(5); // Actually calls </a:t>
            </a:r>
            <a:r>
              <a:rPr lang="en-US" sz="2800" dirty="0" err="1"/>
              <a:t>myop</a:t>
            </a:r>
            <a:endParaRPr lang="en-US" sz="2800" dirty="0"/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2021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No Constructors or Destructors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Must manually allocate and free memory - No Garbage Collection!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void *x = 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foo_t</a:t>
            </a:r>
            <a:r>
              <a:rPr lang="en-US" dirty="0"/>
              <a:t>));</a:t>
            </a:r>
          </a:p>
          <a:p>
            <a:pPr lvl="2">
              <a:lnSpc>
                <a:spcPct val="110000"/>
              </a:lnSpc>
            </a:pPr>
            <a:r>
              <a:rPr lang="en-US" dirty="0" err="1"/>
              <a:t>sizeof</a:t>
            </a:r>
            <a:r>
              <a:rPr lang="en-US" dirty="0"/>
              <a:t> gives you the number of bytes in a </a:t>
            </a:r>
            <a:r>
              <a:rPr lang="en-US" dirty="0" err="1"/>
              <a:t>foo_t</a:t>
            </a:r>
            <a:r>
              <a:rPr lang="en-US" dirty="0"/>
              <a:t> - DO NOT COUNT THEM YOURSELF!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free(x);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Memory allocator remembers the size of </a:t>
            </a:r>
            <a:r>
              <a:rPr lang="en-US" dirty="0" err="1"/>
              <a:t>malloc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 err="1"/>
              <a:t>ed</a:t>
            </a:r>
            <a:r>
              <a:rPr lang="en-US" dirty="0"/>
              <a:t> memory</a:t>
            </a:r>
          </a:p>
          <a:p>
            <a:pPr>
              <a:lnSpc>
                <a:spcPct val="110000"/>
              </a:lnSpc>
            </a:pPr>
            <a:r>
              <a:rPr lang="en-US" dirty="0"/>
              <a:t>Must also manually initialize data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Custom function</a:t>
            </a:r>
          </a:p>
          <a:p>
            <a:pPr lvl="1">
              <a:lnSpc>
                <a:spcPct val="110000"/>
              </a:lnSpc>
            </a:pPr>
            <a:r>
              <a:rPr lang="en-US" dirty="0" err="1"/>
              <a:t>memset</a:t>
            </a:r>
            <a:r>
              <a:rPr lang="en-US" dirty="0"/>
              <a:t>(x, 0, </a:t>
            </a:r>
            <a:r>
              <a:rPr lang="en-US" dirty="0" err="1"/>
              <a:t>sizeof</a:t>
            </a:r>
            <a:r>
              <a:rPr lang="en-US" dirty="0"/>
              <a:t>(*x)) will zero it</a:t>
            </a:r>
          </a:p>
        </p:txBody>
      </p:sp>
    </p:spTree>
    <p:extLst>
      <p:ext uri="{BB962C8B-B14F-4D97-AF65-F5344CB8AC3E}">
        <p14:creationId xmlns:p14="http://schemas.microsoft.com/office/powerpoint/2010/main" val="268761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Memory References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‘.</a:t>
            </a:r>
            <a:r>
              <a:rPr lang="en-US" sz="2800" dirty="0">
                <a:latin typeface="Arial"/>
              </a:rPr>
              <a:t>’</a:t>
            </a:r>
            <a:r>
              <a:rPr lang="en-US" sz="2800" dirty="0"/>
              <a:t> - access a member of a </a:t>
            </a:r>
            <a:r>
              <a:rPr lang="en-US" sz="2800" dirty="0" err="1"/>
              <a:t>struct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myFoo.a</a:t>
            </a:r>
            <a:r>
              <a:rPr lang="en-US" sz="2400" dirty="0"/>
              <a:t> = 5;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/>
              </a:rPr>
              <a:t>‘</a:t>
            </a:r>
            <a:r>
              <a:rPr lang="en-US" sz="2800" dirty="0"/>
              <a:t>&amp;</a:t>
            </a:r>
            <a:r>
              <a:rPr lang="en-US" sz="2800" dirty="0">
                <a:latin typeface="Arial"/>
              </a:rPr>
              <a:t>’ -</a:t>
            </a:r>
            <a:r>
              <a:rPr lang="en-US" sz="2800" dirty="0"/>
              <a:t> get a pointer to a variable</a:t>
            </a:r>
          </a:p>
          <a:p>
            <a:pPr lvl="1">
              <a:lnSpc>
                <a:spcPct val="80000"/>
              </a:lnSpc>
            </a:pPr>
            <a:r>
              <a:rPr lang="en-US" sz="2400" dirty="0" err="1"/>
              <a:t>foo_t</a:t>
            </a:r>
            <a:r>
              <a:rPr lang="en-US" sz="2400" dirty="0"/>
              <a:t> * </a:t>
            </a:r>
            <a:r>
              <a:rPr lang="en-US" sz="2400" dirty="0" err="1"/>
              <a:t>fPointer</a:t>
            </a:r>
            <a:r>
              <a:rPr lang="en-US" sz="2400" dirty="0"/>
              <a:t> = &amp;</a:t>
            </a:r>
            <a:r>
              <a:rPr lang="en-US" sz="2400" dirty="0" err="1"/>
              <a:t>myFoo</a:t>
            </a:r>
            <a:r>
              <a:rPr lang="en-US" sz="24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/>
              </a:rPr>
              <a:t>‘</a:t>
            </a:r>
            <a:r>
              <a:rPr lang="en-US" sz="2800" dirty="0"/>
              <a:t>-&gt;</a:t>
            </a:r>
            <a:r>
              <a:rPr lang="en-US" sz="2800" dirty="0">
                <a:latin typeface="Arial"/>
              </a:rPr>
              <a:t>’ </a:t>
            </a:r>
            <a:r>
              <a:rPr lang="en-US" sz="2800" dirty="0"/>
              <a:t>- access a member of a </a:t>
            </a:r>
            <a:r>
              <a:rPr lang="en-US" sz="2800" dirty="0" err="1"/>
              <a:t>struct</a:t>
            </a:r>
            <a:r>
              <a:rPr lang="en-US" sz="2800" dirty="0"/>
              <a:t>, via a pointer to the </a:t>
            </a:r>
            <a:r>
              <a:rPr lang="en-US" sz="2800" dirty="0" err="1"/>
              <a:t>struct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fPointer</a:t>
            </a:r>
            <a:r>
              <a:rPr lang="en-US" sz="2400" dirty="0"/>
              <a:t>-&gt;a = 6;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‘*’ - dereference a pointer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if(5 == *</a:t>
            </a:r>
            <a:r>
              <a:rPr lang="en-US" sz="2400" dirty="0" err="1"/>
              <a:t>intPointer</a:t>
            </a:r>
            <a:r>
              <a:rPr lang="en-US" sz="2400" dirty="0"/>
              <a:t>){…}</a:t>
            </a:r>
          </a:p>
          <a:p>
            <a:pPr lvl="2">
              <a:lnSpc>
                <a:spcPct val="120000"/>
              </a:lnSpc>
            </a:pPr>
            <a:r>
              <a:rPr lang="en-US" sz="2000" dirty="0"/>
              <a:t>Without the *, you would be comparing 5 to the address of the </a:t>
            </a:r>
            <a:r>
              <a:rPr lang="en-US" sz="2000" dirty="0" err="1"/>
              <a:t>int</a:t>
            </a:r>
            <a:r>
              <a:rPr lang="en-US" sz="2000" dirty="0"/>
              <a:t>, not its value.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642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Int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936" y="1340769"/>
            <a:ext cx="5493296" cy="489654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x = 5;  // x is on the stack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xp</a:t>
            </a:r>
            <a:r>
              <a:rPr lang="en-US" dirty="0"/>
              <a:t> = &amp;x;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xp</a:t>
            </a:r>
            <a:r>
              <a:rPr lang="en-US" dirty="0"/>
              <a:t> = 6;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(“%d\n”, x);  // prints 6</a:t>
            </a:r>
          </a:p>
          <a:p>
            <a:pPr marL="0" indent="0">
              <a:buNone/>
            </a:pPr>
            <a:r>
              <a:rPr lang="en-US" dirty="0" err="1"/>
              <a:t>xp</a:t>
            </a:r>
            <a:r>
              <a:rPr lang="en-US" dirty="0"/>
              <a:t>  = (</a:t>
            </a:r>
            <a:r>
              <a:rPr lang="en-US" dirty="0" err="1"/>
              <a:t>int</a:t>
            </a:r>
            <a:r>
              <a:rPr lang="en-US" dirty="0"/>
              <a:t> *) 0;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xp</a:t>
            </a:r>
            <a:r>
              <a:rPr lang="en-US" dirty="0"/>
              <a:t> = 7; // segmentation fault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948264" y="1556792"/>
            <a:ext cx="1368152" cy="2592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20272" y="1092580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48264" y="155679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9" name="Rectangle 8"/>
          <p:cNvSpPr/>
          <p:nvPr/>
        </p:nvSpPr>
        <p:spPr>
          <a:xfrm>
            <a:off x="7023489" y="1998133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x: 5 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79512" y="1412776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023489" y="2346913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xp</a:t>
            </a:r>
            <a:r>
              <a:rPr lang="en-US" dirty="0">
                <a:solidFill>
                  <a:schemeClr val="tx1"/>
                </a:solidFill>
              </a:rPr>
              <a:t>:  </a:t>
            </a:r>
          </a:p>
        </p:txBody>
      </p:sp>
      <p:cxnSp>
        <p:nvCxnSpPr>
          <p:cNvPr id="15" name="Curved Connector 14"/>
          <p:cNvCxnSpPr>
            <a:endCxn id="9" idx="0"/>
          </p:cNvCxnSpPr>
          <p:nvPr/>
        </p:nvCxnSpPr>
        <p:spPr>
          <a:xfrm rot="5400000" flipH="1" flipV="1">
            <a:off x="7350742" y="2171719"/>
            <a:ext cx="492796" cy="145625"/>
          </a:xfrm>
          <a:prstGeom prst="curvedConnector5">
            <a:avLst>
              <a:gd name="adj1" fmla="val 20776"/>
              <a:gd name="adj2" fmla="val 700902"/>
              <a:gd name="adj3" fmla="val 146388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023489" y="235411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xp</a:t>
            </a:r>
            <a:r>
              <a:rPr lang="en-US" dirty="0">
                <a:solidFill>
                  <a:schemeClr val="tx1"/>
                </a:solidFill>
              </a:rPr>
              <a:t>: NULL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18663" y="1991136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>
                <a:solidFill>
                  <a:schemeClr val="tx1"/>
                </a:solidFill>
              </a:rPr>
              <a:t>: 6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41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 L -2.77778E-7 0.073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7361 L -2.77778E-7 0.1261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12616 L -2.77778E-7 0.220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2206 L -0.00781 0.3150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31505 L -0.00781 0.367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13596</TotalTime>
  <Words>2133</Words>
  <Application>Microsoft Macintosh PowerPoint</Application>
  <PresentationFormat>On-screen Show (4:3)</PresentationFormat>
  <Paragraphs>356</Paragraphs>
  <Slides>28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Courier New</vt:lpstr>
      <vt:lpstr>Times</vt:lpstr>
      <vt:lpstr>Times New Roman</vt:lpstr>
      <vt:lpstr>Wingdings</vt:lpstr>
      <vt:lpstr>Office Theme</vt:lpstr>
      <vt:lpstr>C for Java Programmers &amp; Lab 0</vt:lpstr>
      <vt:lpstr>Same Basic Syntax</vt:lpstr>
      <vt:lpstr>struct – C’s object</vt:lpstr>
      <vt:lpstr>Pointers</vt:lpstr>
      <vt:lpstr>Function pointer example</vt:lpstr>
      <vt:lpstr>More on Function Pointers</vt:lpstr>
      <vt:lpstr>No Constructors or Destructors</vt:lpstr>
      <vt:lpstr>Memory References</vt:lpstr>
      <vt:lpstr>Int example</vt:lpstr>
      <vt:lpstr>Memory References, cont.</vt:lpstr>
      <vt:lpstr>The Chicken or The Egg?</vt:lpstr>
      <vt:lpstr>For more help</vt:lpstr>
      <vt:lpstr>Lab 0 Overview</vt:lpstr>
      <vt:lpstr>Shells</vt:lpstr>
      <vt:lpstr>Detour: Environment Variables</vt:lpstr>
      <vt:lpstr>Environment Variables</vt:lpstr>
      <vt:lpstr>PATH in a shell</vt:lpstr>
      <vt:lpstr>Lab 0, Exercise 1</vt:lpstr>
      <vt:lpstr>Ex 2: Parsing commands</vt:lpstr>
      <vt:lpstr>Pipelines</vt:lpstr>
      <vt:lpstr>parse.c:parse_line()</vt:lpstr>
      <vt:lpstr>How to parse a pipeline?</vt:lpstr>
      <vt:lpstr>Other special cases</vt:lpstr>
      <vt:lpstr>Working on Homework Assignments</vt:lpstr>
      <vt:lpstr>Checking out the starter code</vt:lpstr>
      <vt:lpstr>Submitting homework</vt:lpstr>
      <vt:lpstr>Dr. Jeffay’s Experience</vt:lpstr>
      <vt:lpstr>Honor Code: Acceptable and Unacceptable Collaboration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254</cp:revision>
  <cp:lastPrinted>2018-08-28T17:40:15Z</cp:lastPrinted>
  <dcterms:created xsi:type="dcterms:W3CDTF">2012-09-21T01:57:31Z</dcterms:created>
  <dcterms:modified xsi:type="dcterms:W3CDTF">2020-09-01T13:23:35Z</dcterms:modified>
</cp:coreProperties>
</file>