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265" r:id="rId3"/>
    <p:sldId id="266" r:id="rId4"/>
    <p:sldId id="300" r:id="rId5"/>
    <p:sldId id="301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302" r:id="rId17"/>
    <p:sldId id="278" r:id="rId18"/>
    <p:sldId id="279" r:id="rId19"/>
    <p:sldId id="298" r:id="rId20"/>
    <p:sldId id="29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2556" autoAdjust="0"/>
  </p:normalViewPr>
  <p:slideViewPr>
    <p:cSldViewPr>
      <p:cViewPr varScale="1">
        <p:scale>
          <a:sx n="114" d="100"/>
          <a:sy n="114" d="100"/>
        </p:scale>
        <p:origin x="156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9/10/20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9/10/20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700">
                <a:latin typeface="Times" charset="0"/>
              </a:rPr>
              <a:t>User — </a:t>
            </a:r>
            <a:r>
              <a:rPr lang="ja-JP" altLang="en-US" sz="1700">
                <a:latin typeface="Times" charset="0"/>
              </a:rPr>
              <a:t>“</a:t>
            </a:r>
            <a:r>
              <a:rPr lang="en-US" sz="1700">
                <a:latin typeface="Times" charset="0"/>
              </a:rPr>
              <a:t>addresses</a:t>
            </a:r>
            <a:r>
              <a:rPr lang="ja-JP" altLang="en-US" sz="1700">
                <a:latin typeface="Times" charset="0"/>
              </a:rPr>
              <a:t>”</a:t>
            </a:r>
            <a:r>
              <a:rPr lang="en-US" sz="1700">
                <a:latin typeface="Times" charset="0"/>
              </a:rPr>
              <a:t> are lexical locations in the user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s text.</a:t>
            </a:r>
          </a:p>
          <a:p>
            <a:r>
              <a:rPr lang="en-US" sz="1700">
                <a:latin typeface="Times" charset="0"/>
              </a:rPr>
              <a:t>After compilation — addresses are labels (still lexical locations in an assembly language program).  </a:t>
            </a:r>
          </a:p>
          <a:p>
            <a:r>
              <a:rPr lang="en-US" sz="1700">
                <a:latin typeface="Times" charset="0"/>
              </a:rPr>
              <a:t>After assembly — addresses in a logical address space.</a:t>
            </a:r>
          </a:p>
          <a:p>
            <a:r>
              <a:rPr lang="en-US" sz="1700">
                <a:latin typeface="Times" charset="0"/>
              </a:rPr>
              <a:t>After linking — addresses in a new logical address space that now contains library routines.</a:t>
            </a:r>
          </a:p>
          <a:p>
            <a:r>
              <a:rPr lang="en-US" sz="1700">
                <a:latin typeface="Times" charset="0"/>
              </a:rPr>
              <a:t>After loading — physical addresses.</a:t>
            </a:r>
          </a:p>
          <a:p>
            <a:endParaRPr lang="en-US" sz="1700">
              <a:latin typeface="Times" charset="0"/>
            </a:endParaRPr>
          </a:p>
          <a:p>
            <a:r>
              <a:rPr lang="en-US" sz="1700">
                <a:latin typeface="Times" charset="0"/>
              </a:rPr>
              <a:t>Here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s the point: </a:t>
            </a:r>
          </a:p>
          <a:p>
            <a:pPr lvl="1"/>
            <a:r>
              <a:rPr lang="en-US" sz="1700">
                <a:latin typeface="Times" charset="0"/>
              </a:rPr>
              <a:t>—	There are many concepts of addresses.</a:t>
            </a:r>
          </a:p>
          <a:p>
            <a:pPr lvl="1"/>
            <a:r>
              <a:rPr lang="en-US" sz="1700">
                <a:latin typeface="Times" charset="0"/>
              </a:rPr>
              <a:t>—	You need a context to interpret an address.</a:t>
            </a:r>
          </a:p>
          <a:p>
            <a:endParaRPr lang="en-US" sz="170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348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99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638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291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HJERE 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57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9/10/20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9/10/20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9/10/20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9/10/20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9/10/20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9/10/20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9/10/20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9/10/20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Process Address Spaces and Binary Formats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</a:rPr>
              <a:t>Don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4484641" y="1893078"/>
            <a:ext cx="3574610" cy="2857255"/>
          </a:xfrm>
          <a:prstGeom prst="rect">
            <a:avLst/>
          </a:prstGeom>
          <a:noFill/>
          <a:ln w="76200" cmpd="sng"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Memory Mapping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71500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40612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86206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43559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00912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58265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915529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484641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030235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587588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144941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702294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850365" y="5805264"/>
            <a:ext cx="2874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Physical Memory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71500" y="1893078"/>
            <a:ext cx="3574610" cy="2857255"/>
          </a:xfrm>
          <a:prstGeom prst="rect">
            <a:avLst/>
          </a:prstGeom>
          <a:noFill/>
          <a:ln w="762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39960" y="1940111"/>
            <a:ext cx="16035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Process 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9960" y="2786251"/>
            <a:ext cx="26650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Virtual Memory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23900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93012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838606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395959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953312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>
            <a:stCxn id="20" idx="2"/>
            <a:endCxn id="7" idx="0"/>
          </p:cNvCxnSpPr>
          <p:nvPr/>
        </p:nvCxnSpPr>
        <p:spPr>
          <a:xfrm>
            <a:off x="1002577" y="4526469"/>
            <a:ext cx="1519659" cy="600292"/>
          </a:xfrm>
          <a:prstGeom prst="straightConnector1">
            <a:avLst/>
          </a:prstGeom>
          <a:ln w="571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1" idx="2"/>
            <a:endCxn id="5" idx="0"/>
          </p:cNvCxnSpPr>
          <p:nvPr/>
        </p:nvCxnSpPr>
        <p:spPr>
          <a:xfrm flipH="1">
            <a:off x="1419289" y="4526469"/>
            <a:ext cx="152400" cy="600292"/>
          </a:xfrm>
          <a:prstGeom prst="straightConnector1">
            <a:avLst/>
          </a:prstGeom>
          <a:ln w="571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2" idx="2"/>
            <a:endCxn id="10" idx="0"/>
          </p:cNvCxnSpPr>
          <p:nvPr/>
        </p:nvCxnSpPr>
        <p:spPr>
          <a:xfrm>
            <a:off x="2117283" y="4526469"/>
            <a:ext cx="2076923" cy="600292"/>
          </a:xfrm>
          <a:prstGeom prst="straightConnector1">
            <a:avLst/>
          </a:prstGeom>
          <a:ln w="571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4" idx="2"/>
            <a:endCxn id="12" idx="0"/>
          </p:cNvCxnSpPr>
          <p:nvPr/>
        </p:nvCxnSpPr>
        <p:spPr>
          <a:xfrm>
            <a:off x="3231989" y="4526469"/>
            <a:ext cx="2076923" cy="600292"/>
          </a:xfrm>
          <a:prstGeom prst="straightConnector1">
            <a:avLst/>
          </a:prstGeom>
          <a:ln w="571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485957" y="3180673"/>
            <a:ext cx="4432674" cy="1569660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urier"/>
                <a:cs typeface="Courier"/>
              </a:rPr>
              <a:t>// Program expects (*x) </a:t>
            </a:r>
          </a:p>
          <a:p>
            <a:r>
              <a:rPr lang="en-US" sz="2400" dirty="0">
                <a:latin typeface="Courier"/>
                <a:cs typeface="Courier"/>
              </a:rPr>
              <a:t>//  to always be at </a:t>
            </a:r>
          </a:p>
          <a:p>
            <a:r>
              <a:rPr lang="en-US" sz="2400" dirty="0">
                <a:latin typeface="Courier"/>
                <a:cs typeface="Courier"/>
              </a:rPr>
              <a:t>//  address 0x1000</a:t>
            </a:r>
          </a:p>
          <a:p>
            <a:r>
              <a:rPr lang="en-US" sz="2400" dirty="0" err="1">
                <a:latin typeface="Courier"/>
                <a:cs typeface="Courier"/>
              </a:rPr>
              <a:t>int</a:t>
            </a:r>
            <a:r>
              <a:rPr lang="en-US" sz="2400" dirty="0">
                <a:latin typeface="Courier"/>
                <a:cs typeface="Courier"/>
              </a:rPr>
              <a:t> *x = 0x1000;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05659" y="5859076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0x1000</a:t>
            </a:r>
          </a:p>
        </p:txBody>
      </p:sp>
      <p:sp>
        <p:nvSpPr>
          <p:cNvPr id="40" name="Oval Callout 39"/>
          <p:cNvSpPr/>
          <p:nvPr/>
        </p:nvSpPr>
        <p:spPr>
          <a:xfrm>
            <a:off x="1253004" y="2903832"/>
            <a:ext cx="3471389" cy="1622638"/>
          </a:xfrm>
          <a:prstGeom prst="wedgeEllipseCallout">
            <a:avLst>
              <a:gd name="adj1" fmla="val -60969"/>
              <a:gd name="adj2" fmla="val 10679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Only one physical address 0x1000!!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553101" y="1940111"/>
            <a:ext cx="160359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Process 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553101" y="2786251"/>
            <a:ext cx="266503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Virtual Memory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637041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009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206153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009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751747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009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309100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009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866453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009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>
            <a:stCxn id="44" idx="2"/>
          </p:cNvCxnSpPr>
          <p:nvPr/>
        </p:nvCxnSpPr>
        <p:spPr>
          <a:xfrm>
            <a:off x="4915718" y="4526469"/>
            <a:ext cx="1519659" cy="600292"/>
          </a:xfrm>
          <a:prstGeom prst="straightConnector1">
            <a:avLst/>
          </a:prstGeom>
          <a:ln w="57150" cmpd="sng">
            <a:solidFill>
              <a:srgbClr val="00009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5" idx="2"/>
          </p:cNvCxnSpPr>
          <p:nvPr/>
        </p:nvCxnSpPr>
        <p:spPr>
          <a:xfrm flipH="1">
            <a:off x="4637041" y="4526469"/>
            <a:ext cx="847789" cy="600292"/>
          </a:xfrm>
          <a:prstGeom prst="straightConnector1">
            <a:avLst/>
          </a:prstGeom>
          <a:ln w="57150" cmpd="sng">
            <a:solidFill>
              <a:srgbClr val="00009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46" idx="2"/>
            <a:endCxn id="15" idx="0"/>
          </p:cNvCxnSpPr>
          <p:nvPr/>
        </p:nvCxnSpPr>
        <p:spPr>
          <a:xfrm>
            <a:off x="6030424" y="4526469"/>
            <a:ext cx="950547" cy="600292"/>
          </a:xfrm>
          <a:prstGeom prst="straightConnector1">
            <a:avLst/>
          </a:prstGeom>
          <a:ln w="57150" cmpd="sng">
            <a:solidFill>
              <a:srgbClr val="00009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48" idx="2"/>
            <a:endCxn id="54" idx="0"/>
          </p:cNvCxnSpPr>
          <p:nvPr/>
        </p:nvCxnSpPr>
        <p:spPr>
          <a:xfrm>
            <a:off x="7145130" y="4526469"/>
            <a:ext cx="393194" cy="600293"/>
          </a:xfrm>
          <a:prstGeom prst="straightConnector1">
            <a:avLst/>
          </a:prstGeom>
          <a:ln w="57150" cmpd="sng">
            <a:solidFill>
              <a:srgbClr val="00009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7259647" y="5126762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7817000" y="5126762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561285" y="3399612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0x1000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556173" y="3309471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0x1000</a:t>
            </a:r>
          </a:p>
        </p:txBody>
      </p:sp>
    </p:spTree>
    <p:extLst>
      <p:ext uri="{BB962C8B-B14F-4D97-AF65-F5344CB8AC3E}">
        <p14:creationId xmlns:p14="http://schemas.microsoft.com/office/powerpoint/2010/main" val="1479094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2890B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2890B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2890B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50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2890B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B0093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500"/>
                            </p:stCondLst>
                            <p:childTnLst>
                              <p:par>
                                <p:cTn id="10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B0093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B0093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B0093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17" grpId="0" animBg="1"/>
      <p:bldP spid="18" grpId="0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38" grpId="0" build="allAtOnce" animBg="1"/>
      <p:bldP spid="38" grpId="1" build="allAtOnce" animBg="1"/>
      <p:bldP spid="40" grpId="0" animBg="1"/>
      <p:bldP spid="40" grpId="1" animBg="1"/>
      <p:bldP spid="42" grpId="0"/>
      <p:bldP spid="43" grpId="0"/>
      <p:bldP spid="44" grpId="0" animBg="1"/>
      <p:bldP spid="45" grpId="0" animBg="1"/>
      <p:bldP spid="46" grpId="0" animBg="1"/>
      <p:bldP spid="47" grpId="0" animBg="1"/>
      <p:bldP spid="48" grpId="0" animBg="1"/>
      <p:bldP spid="59" grpId="0"/>
      <p:bldP spid="6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Two System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arenR"/>
            </a:pPr>
            <a:r>
              <a:rPr lang="en-US" dirty="0"/>
              <a:t>Provide an abstraction of contiguous, isolated virtual memory to a program</a:t>
            </a:r>
          </a:p>
          <a:p>
            <a:pPr lvl="1"/>
            <a:r>
              <a:rPr lang="en-US" dirty="0"/>
              <a:t>We will study the details of virtual memory later</a:t>
            </a:r>
          </a:p>
          <a:p>
            <a:pPr marL="0" indent="0">
              <a:buNone/>
            </a:pPr>
            <a:r>
              <a:rPr lang="en-US" dirty="0"/>
              <a:t>2) Prevent illegal operations </a:t>
            </a:r>
          </a:p>
          <a:p>
            <a:pPr lvl="1"/>
            <a:r>
              <a:rPr lang="en-US" dirty="0"/>
              <a:t>Prevent access to other application</a:t>
            </a:r>
          </a:p>
          <a:p>
            <a:pPr lvl="2"/>
            <a:r>
              <a:rPr lang="en-US" dirty="0"/>
              <a:t>No way to address another application’s memory</a:t>
            </a:r>
          </a:p>
          <a:p>
            <a:pPr lvl="1"/>
            <a:r>
              <a:rPr lang="en-US" dirty="0"/>
              <a:t>Detect failures early (e.g., </a:t>
            </a:r>
            <a:r>
              <a:rPr lang="en-US" dirty="0" err="1"/>
              <a:t>segfault</a:t>
            </a:r>
            <a:r>
              <a:rPr lang="en-US" dirty="0"/>
              <a:t> on address 0)</a:t>
            </a:r>
          </a:p>
        </p:txBody>
      </p:sp>
    </p:spTree>
    <p:extLst>
      <p:ext uri="{BB962C8B-B14F-4D97-AF65-F5344CB8AC3E}">
        <p14:creationId xmlns:p14="http://schemas.microsoft.com/office/powerpoint/2010/main" val="1049474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about the kernel?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</a:t>
            </a:r>
            <a:r>
              <a:rPr lang="en-US" dirty="0" err="1"/>
              <a:t>OSes</a:t>
            </a:r>
            <a:r>
              <a:rPr lang="en-US" dirty="0"/>
              <a:t> reserve part of the address space in every process by convention</a:t>
            </a:r>
          </a:p>
          <a:p>
            <a:pPr lvl="1"/>
            <a:r>
              <a:rPr lang="en-US" dirty="0"/>
              <a:t>Other ways to do this, nothing mandated by hardware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43100" y="21717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183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</a:t>
            </a:r>
            <a:r>
              <a:rPr lang="en-US" dirty="0" err="1"/>
              <a:t>Redux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9900" y="1714500"/>
            <a:ext cx="690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Virtual Address Space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334262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37400" y="3362880"/>
            <a:ext cx="143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0xffffffff</a:t>
            </a:r>
          </a:p>
        </p:txBody>
      </p:sp>
      <p:sp>
        <p:nvSpPr>
          <p:cNvPr id="8" name="Rectangle 7"/>
          <p:cNvSpPr/>
          <p:nvPr/>
        </p:nvSpPr>
        <p:spPr>
          <a:xfrm>
            <a:off x="1257300" y="2273300"/>
            <a:ext cx="1282700" cy="1016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hello</a:t>
            </a:r>
          </a:p>
        </p:txBody>
      </p:sp>
      <p:sp>
        <p:nvSpPr>
          <p:cNvPr id="9" name="Rectangle 8"/>
          <p:cNvSpPr/>
          <p:nvPr/>
        </p:nvSpPr>
        <p:spPr>
          <a:xfrm>
            <a:off x="5232400" y="2283380"/>
            <a:ext cx="1282700" cy="101600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000000"/>
                </a:solidFill>
              </a:rPr>
              <a:t>libc.so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92400" y="2286000"/>
            <a:ext cx="1041400" cy="101600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heap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71500" y="3886100"/>
            <a:ext cx="8001000" cy="2133700"/>
          </a:xfrm>
        </p:spPr>
        <p:txBody>
          <a:bodyPr>
            <a:normAutofit fontScale="92500"/>
          </a:bodyPr>
          <a:lstStyle/>
          <a:p>
            <a:r>
              <a:rPr lang="en-US" dirty="0"/>
              <a:t>Kernel always at the “top” of the address space</a:t>
            </a:r>
          </a:p>
          <a:p>
            <a:r>
              <a:rPr lang="en-US" dirty="0"/>
              <a:t>“Hello world” binary specifies most of the memory map</a:t>
            </a:r>
          </a:p>
          <a:p>
            <a:r>
              <a:rPr lang="en-US" dirty="0"/>
              <a:t>Dynamically asks kernel for “anonymous” pages for its heap and stack</a:t>
            </a:r>
          </a:p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975100" y="2286000"/>
            <a:ext cx="685800" cy="101600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000000"/>
                </a:solidFill>
              </a:rPr>
              <a:t>stk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1500" y="2286000"/>
            <a:ext cx="8001000" cy="1016000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972300" y="2250420"/>
            <a:ext cx="1600200" cy="10160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FFFF"/>
                </a:solidFill>
              </a:rPr>
              <a:t>Linux</a:t>
            </a:r>
          </a:p>
        </p:txBody>
      </p:sp>
    </p:spTree>
    <p:extLst>
      <p:ext uri="{BB962C8B-B14F-4D97-AF65-F5344CB8AC3E}">
        <p14:creationId xmlns:p14="http://schemas.microsoft.com/office/powerpoint/2010/main" val="280903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a fixed mapping?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Makes the kernel-internal bookkeeping simpler</a:t>
            </a:r>
          </a:p>
          <a:p>
            <a:r>
              <a:rPr lang="en-US" dirty="0"/>
              <a:t>Example: Remember how interrupt handlers are organized in a big table?</a:t>
            </a:r>
          </a:p>
          <a:p>
            <a:pPr lvl="1"/>
            <a:r>
              <a:rPr lang="en-US" dirty="0"/>
              <a:t>How does the table refer to these handlers?  </a:t>
            </a:r>
          </a:p>
          <a:p>
            <a:pPr lvl="2"/>
            <a:r>
              <a:rPr lang="en-US" dirty="0"/>
              <a:t>By (virtual) address</a:t>
            </a:r>
          </a:p>
          <a:p>
            <a:pPr lvl="2"/>
            <a:r>
              <a:rPr lang="en-US" dirty="0"/>
              <a:t>Awfully nice when one table works in every process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191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Kernel protection?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So, I protect programs from each other by running in different virtual address spaces</a:t>
            </a:r>
          </a:p>
          <a:p>
            <a:r>
              <a:rPr lang="en-US" dirty="0"/>
              <a:t>But the kernel is in every virtual address space?</a:t>
            </a:r>
          </a:p>
        </p:txBody>
      </p:sp>
    </p:spTree>
    <p:extLst>
      <p:ext uri="{BB962C8B-B14F-4D97-AF65-F5344CB8AC3E}">
        <p14:creationId xmlns:p14="http://schemas.microsoft.com/office/powerpoint/2010/main" val="12951718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14B17-8E38-2A40-AD9B-44F42B2CF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Decoupling CPU mode and </a:t>
            </a:r>
            <a:r>
              <a:rPr lang="en-US" dirty="0" err="1"/>
              <a:t>Addr</a:t>
            </a:r>
            <a:r>
              <a:rPr lang="en-US" dirty="0"/>
              <a:t>. 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E898D-1F0B-EB46-9208-0A0B57537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CPU operates in 2 modes – user and supervisor</a:t>
            </a:r>
          </a:p>
          <a:p>
            <a:pPr lvl="1"/>
            <a:r>
              <a:rPr lang="en-US" dirty="0"/>
              <a:t>Applications execute in user mode</a:t>
            </a:r>
          </a:p>
          <a:p>
            <a:pPr lvl="1"/>
            <a:r>
              <a:rPr lang="en-US" dirty="0"/>
              <a:t>Kernel executes in supervisor mode</a:t>
            </a:r>
          </a:p>
          <a:p>
            <a:endParaRPr lang="en-US" dirty="0"/>
          </a:p>
          <a:p>
            <a:r>
              <a:rPr lang="en-US" dirty="0"/>
              <a:t>Idea: restrict some addresses to supervisor mode</a:t>
            </a:r>
          </a:p>
          <a:p>
            <a:pPr lvl="1"/>
            <a:r>
              <a:rPr lang="en-US" dirty="0"/>
              <a:t>Although mapped, will fault if touched in user mode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9A62C-A7BB-9142-950F-30446CC7D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991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Putting protection 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Permissions on the memory map protect against programs:</a:t>
            </a:r>
          </a:p>
          <a:p>
            <a:pPr lvl="1"/>
            <a:r>
              <a:rPr lang="en-US" dirty="0"/>
              <a:t>Randomly reading secret data (like cached file contents)</a:t>
            </a:r>
          </a:p>
          <a:p>
            <a:pPr lvl="1"/>
            <a:r>
              <a:rPr lang="en-US" dirty="0"/>
              <a:t>Writing into kernel data structures</a:t>
            </a:r>
          </a:p>
          <a:p>
            <a:r>
              <a:rPr lang="en-US" dirty="0"/>
              <a:t>The only way to access protected data is to trap into the kernel.   How?</a:t>
            </a:r>
          </a:p>
          <a:p>
            <a:pPr lvl="1"/>
            <a:r>
              <a:rPr lang="en-US" dirty="0"/>
              <a:t>Interrupt (or </a:t>
            </a:r>
            <a:r>
              <a:rPr lang="en-US" dirty="0" err="1"/>
              <a:t>syscall</a:t>
            </a:r>
            <a:r>
              <a:rPr lang="en-US" dirty="0"/>
              <a:t> instruction)</a:t>
            </a:r>
          </a:p>
          <a:p>
            <a:r>
              <a:rPr lang="en-US" dirty="0"/>
              <a:t>Interrupt table entries protect against jumping into unexpected code</a:t>
            </a:r>
          </a:p>
        </p:txBody>
      </p:sp>
    </p:spTree>
    <p:extLst>
      <p:ext uri="{BB962C8B-B14F-4D97-AF65-F5344CB8AC3E}">
        <p14:creationId xmlns:p14="http://schemas.microsoft.com/office/powerpoint/2010/main" val="390295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Basics of process address spaces</a:t>
            </a:r>
          </a:p>
          <a:p>
            <a:pPr lvl="1"/>
            <a:r>
              <a:rPr lang="en-US" dirty="0"/>
              <a:t>Kernel mapping</a:t>
            </a:r>
          </a:p>
          <a:p>
            <a:pPr lvl="1"/>
            <a:r>
              <a:rPr lang="en-US" dirty="0"/>
              <a:t>Protection</a:t>
            </a:r>
          </a:p>
          <a:p>
            <a:r>
              <a:rPr lang="en-US" dirty="0"/>
              <a:t>How to dynamically change your address space?</a:t>
            </a:r>
          </a:p>
          <a:p>
            <a:r>
              <a:rPr lang="en-US" dirty="0"/>
              <a:t>Overview of loading a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2886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33C75-498D-BD42-BA0C-C889989B9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Reminder: Two types of mappings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413AC-39AC-5D46-BACE-1BEE57204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Memory-mapped files</a:t>
            </a:r>
          </a:p>
          <a:p>
            <a:pPr lvl="1"/>
            <a:r>
              <a:rPr lang="en-US" dirty="0"/>
              <a:t>Includes program binary</a:t>
            </a:r>
          </a:p>
          <a:p>
            <a:r>
              <a:rPr lang="en-US" dirty="0"/>
              <a:t>Anonymous pages: no file backing</a:t>
            </a:r>
          </a:p>
          <a:p>
            <a:pPr lvl="1"/>
            <a:r>
              <a:rPr lang="en-US" dirty="0"/>
              <a:t>When the process exits, their contents go away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267769-3416-9845-AC0D-63C0EDAD1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72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We’ve talked some about processes </a:t>
            </a:r>
          </a:p>
          <a:p>
            <a:r>
              <a:rPr lang="en-US" dirty="0"/>
              <a:t>This lecture: discuss overall virtual memory organization</a:t>
            </a:r>
          </a:p>
          <a:p>
            <a:pPr lvl="1"/>
            <a:r>
              <a:rPr lang="en-US" dirty="0"/>
              <a:t>Key abstraction: Address space</a:t>
            </a:r>
          </a:p>
          <a:p>
            <a:r>
              <a:rPr lang="en-US" dirty="0"/>
              <a:t>We will learn about the mechanics of virtual memory later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5209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7DCCC-276E-0743-BC46-12B434FCF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Packing flags into a single integer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2C7A5-A249-624A-A077-45DD4A2C0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Common Linux/C idiom</a:t>
            </a:r>
          </a:p>
          <a:p>
            <a:r>
              <a:rPr lang="en-US" dirty="0"/>
              <a:t>Example: Access modes:</a:t>
            </a:r>
          </a:p>
          <a:p>
            <a:pPr marL="0" indent="0">
              <a:buNone/>
            </a:pPr>
            <a:r>
              <a:rPr lang="en-US" dirty="0"/>
              <a:t>	PROT_READ   == 2</a:t>
            </a:r>
            <a:r>
              <a:rPr lang="en-US" baseline="30000" dirty="0"/>
              <a:t>0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PROT_WRITE == 2</a:t>
            </a:r>
            <a:r>
              <a:rPr lang="en-US" baseline="30000" dirty="0"/>
              <a:t>1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PROT_EXEC    == 2</a:t>
            </a:r>
            <a:r>
              <a:rPr lang="en-US" baseline="30000" dirty="0"/>
              <a:t>2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How to request read and write permission?</a:t>
            </a:r>
          </a:p>
          <a:p>
            <a:pPr lvl="1"/>
            <a:r>
              <a:rPr lang="en-US" dirty="0"/>
              <a:t>int flags = PROT_READ|PROT_WRITE; // == 1 + 2 == 3</a:t>
            </a:r>
          </a:p>
          <a:p>
            <a:pPr lvl="1"/>
            <a:r>
              <a:rPr lang="en-US" dirty="0"/>
              <a:t>Sets bits 0 and 1, but leaves other blank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0C19E7-9177-0C41-9F63-36A9B2C9A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5B1F1A-2744-114C-A886-5DA7B5695AA1}"/>
              </a:ext>
            </a:extLst>
          </p:cNvPr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Make sure you understand why flags are OR-ed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38365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Linux APIs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mmap</a:t>
            </a:r>
            <a:r>
              <a:rPr lang="en-US" dirty="0"/>
              <a:t>(void *</a:t>
            </a:r>
            <a:r>
              <a:rPr lang="en-US" dirty="0" err="1"/>
              <a:t>addr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length,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prot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flags, </a:t>
            </a:r>
            <a:br>
              <a:rPr lang="en-US" dirty="0"/>
            </a:br>
            <a:r>
              <a:rPr lang="en-US" dirty="0"/>
              <a:t>     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off_t</a:t>
            </a:r>
            <a:r>
              <a:rPr lang="en-US" dirty="0"/>
              <a:t> offset);</a:t>
            </a:r>
          </a:p>
          <a:p>
            <a:r>
              <a:rPr lang="en-US" dirty="0" err="1"/>
              <a:t>munmap</a:t>
            </a:r>
            <a:r>
              <a:rPr lang="en-US" dirty="0"/>
              <a:t>(void *</a:t>
            </a:r>
            <a:r>
              <a:rPr lang="en-US" dirty="0" err="1"/>
              <a:t>addr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length);</a:t>
            </a:r>
          </a:p>
          <a:p>
            <a:endParaRPr lang="en-US" dirty="0"/>
          </a:p>
          <a:p>
            <a:r>
              <a:rPr lang="en-US" dirty="0"/>
              <a:t>How to create an anonymous mapping?</a:t>
            </a:r>
          </a:p>
          <a:p>
            <a:r>
              <a:rPr lang="en-US" dirty="0"/>
              <a:t>What if you don</a:t>
            </a:r>
            <a:r>
              <a:rPr lang="fr-FR" dirty="0"/>
              <a:t>’</a:t>
            </a:r>
            <a:r>
              <a:rPr lang="en-US" dirty="0"/>
              <a:t>t care where a memory region goes (as long as it doesn’t clobber something else)?</a:t>
            </a:r>
          </a:p>
        </p:txBody>
      </p:sp>
    </p:spTree>
    <p:extLst>
      <p:ext uri="{BB962C8B-B14F-4D97-AF65-F5344CB8AC3E}">
        <p14:creationId xmlns:p14="http://schemas.microsoft.com/office/powerpoint/2010/main" val="30158534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map a 1 page (4k) anonymous region for data, read-write at address 0x40000</a:t>
            </a:r>
          </a:p>
          <a:p>
            <a:r>
              <a:rPr lang="en-US" dirty="0" err="1"/>
              <a:t>mmap</a:t>
            </a:r>
            <a:r>
              <a:rPr lang="en-US" dirty="0"/>
              <a:t>(0x40000, 4096, PROT_READ|PROT_WRITE,    </a:t>
            </a:r>
            <a:br>
              <a:rPr lang="en-US" dirty="0"/>
            </a:br>
            <a:r>
              <a:rPr lang="en-US" dirty="0"/>
              <a:t>            MAP_ANONYMOUS, -1, 0);</a:t>
            </a:r>
          </a:p>
          <a:p>
            <a:pPr lvl="1"/>
            <a:r>
              <a:rPr lang="en-US" dirty="0"/>
              <a:t>Why wouldn’t we want exec permission?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1980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Idiosyncrasy 1: Stacks Grow 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Linux/Unix, as you add frames to a stack, they actually decrease in virtual address order</a:t>
            </a:r>
          </a:p>
          <a:p>
            <a:r>
              <a:rPr lang="en-US" dirty="0"/>
              <a:t>Example:</a:t>
            </a:r>
          </a:p>
        </p:txBody>
      </p:sp>
      <p:sp>
        <p:nvSpPr>
          <p:cNvPr id="4" name="Rectangle 3"/>
          <p:cNvSpPr/>
          <p:nvPr/>
        </p:nvSpPr>
        <p:spPr>
          <a:xfrm>
            <a:off x="3429000" y="2626196"/>
            <a:ext cx="1371600" cy="584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main()</a:t>
            </a:r>
          </a:p>
        </p:txBody>
      </p:sp>
      <p:sp>
        <p:nvSpPr>
          <p:cNvPr id="5" name="Rectangle 4"/>
          <p:cNvSpPr/>
          <p:nvPr/>
        </p:nvSpPr>
        <p:spPr>
          <a:xfrm>
            <a:off x="3276600" y="2613496"/>
            <a:ext cx="1638300" cy="17399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76600" y="4353396"/>
            <a:ext cx="1638300" cy="17399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416300" y="3235796"/>
            <a:ext cx="1371600" cy="584200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foo()</a:t>
            </a:r>
          </a:p>
        </p:txBody>
      </p:sp>
      <p:sp>
        <p:nvSpPr>
          <p:cNvPr id="8" name="Rectangle 7"/>
          <p:cNvSpPr/>
          <p:nvPr/>
        </p:nvSpPr>
        <p:spPr>
          <a:xfrm>
            <a:off x="3403600" y="3858096"/>
            <a:ext cx="1371600" cy="647700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bar()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41900" y="2441530"/>
            <a:ext cx="2767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 “bottom” – 0x13000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1900" y="3051130"/>
            <a:ext cx="1010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0x12600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41900" y="3673430"/>
            <a:ext cx="1010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0x12300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41900" y="4315296"/>
            <a:ext cx="1010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0x11900</a:t>
            </a:r>
          </a:p>
        </p:txBody>
      </p:sp>
      <p:sp>
        <p:nvSpPr>
          <p:cNvPr id="13" name="Oval Callout 12"/>
          <p:cNvSpPr/>
          <p:nvPr/>
        </p:nvSpPr>
        <p:spPr>
          <a:xfrm>
            <a:off x="6502401" y="4505796"/>
            <a:ext cx="2171700" cy="1117600"/>
          </a:xfrm>
          <a:prstGeom prst="wedgeEllipseCallout">
            <a:avLst>
              <a:gd name="adj1" fmla="val -69745"/>
              <a:gd name="adj2" fmla="val -4998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Exceeds stack page</a:t>
            </a:r>
          </a:p>
        </p:txBody>
      </p:sp>
      <p:sp>
        <p:nvSpPr>
          <p:cNvPr id="14" name="Oval Callout 13"/>
          <p:cNvSpPr/>
          <p:nvPr/>
        </p:nvSpPr>
        <p:spPr>
          <a:xfrm>
            <a:off x="723901" y="4658196"/>
            <a:ext cx="2171700" cy="1117600"/>
          </a:xfrm>
          <a:prstGeom prst="wedgeEllipseCallout">
            <a:avLst>
              <a:gd name="adj1" fmla="val 63588"/>
              <a:gd name="adj2" fmla="val -2270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OS allocates a new page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2 issues: How to expand, and why down (not up?)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86034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/>
      <p:bldP spid="12" grpId="0"/>
      <p:bldP spid="13" grpId="0" animBg="1"/>
      <p:bldP spid="14" grpId="0" animBg="1"/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Problem 1: Expansion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Recall: OS is free to allocate any free page in the virtual address space if user doesn’t specify an address</a:t>
            </a:r>
          </a:p>
          <a:p>
            <a:r>
              <a:rPr lang="en-US" dirty="0"/>
              <a:t>What if the OS allocates the page below the “top” of the stack?</a:t>
            </a:r>
          </a:p>
          <a:p>
            <a:pPr lvl="1"/>
            <a:r>
              <a:rPr lang="en-US" dirty="0"/>
              <a:t>You can’t grow the stack any further</a:t>
            </a:r>
          </a:p>
          <a:p>
            <a:pPr lvl="1"/>
            <a:r>
              <a:rPr lang="en-US" dirty="0"/>
              <a:t>Out of memory fault with plenty of memory spare</a:t>
            </a:r>
          </a:p>
          <a:p>
            <a:r>
              <a:rPr lang="en-US" dirty="0"/>
              <a:t>OS must reserve “enough” virtual address space after “top” of stack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But how much is “enough”?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37178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Unix has been around longer than paging</a:t>
            </a:r>
          </a:p>
          <a:p>
            <a:pPr lvl="1"/>
            <a:r>
              <a:rPr lang="en-US" dirty="0"/>
              <a:t>Data segment abstraction (we’ll see more about segments later)</a:t>
            </a:r>
          </a:p>
          <a:p>
            <a:pPr lvl="1"/>
            <a:r>
              <a:rPr lang="en-US" dirty="0"/>
              <a:t>Unix solution: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Stack and heap meet in the middle</a:t>
            </a:r>
          </a:p>
          <a:p>
            <a:pPr lvl="1"/>
            <a:r>
              <a:rPr lang="en-US" dirty="0"/>
              <a:t>Out of memory when they meet</a:t>
            </a:r>
          </a:p>
          <a:p>
            <a:pPr lvl="1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4700" y="3467100"/>
            <a:ext cx="1536700" cy="8255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Heap</a:t>
            </a:r>
          </a:p>
        </p:txBody>
      </p:sp>
      <p:sp>
        <p:nvSpPr>
          <p:cNvPr id="9" name="Rectangle 8"/>
          <p:cNvSpPr/>
          <p:nvPr/>
        </p:nvSpPr>
        <p:spPr>
          <a:xfrm>
            <a:off x="7150100" y="3467100"/>
            <a:ext cx="1155700" cy="8255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rgbClr val="000000"/>
                </a:solidFill>
              </a:rPr>
              <a:t>Stack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Feed 2 Birds with 1 Scone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774700" y="3467100"/>
            <a:ext cx="7531100" cy="825500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22184" y="4280356"/>
            <a:ext cx="187909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Data Segment</a:t>
            </a:r>
          </a:p>
        </p:txBody>
      </p:sp>
      <p:cxnSp>
        <p:nvCxnSpPr>
          <p:cNvPr id="11" name="Straight Arrow Connector 10"/>
          <p:cNvCxnSpPr>
            <a:stCxn id="8" idx="3"/>
          </p:cNvCxnSpPr>
          <p:nvPr/>
        </p:nvCxnSpPr>
        <p:spPr>
          <a:xfrm flipV="1">
            <a:off x="2311400" y="3873500"/>
            <a:ext cx="1346200" cy="635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9" idx="1"/>
          </p:cNvCxnSpPr>
          <p:nvPr/>
        </p:nvCxnSpPr>
        <p:spPr>
          <a:xfrm flipH="1">
            <a:off x="5676390" y="3879850"/>
            <a:ext cx="1473710" cy="635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435766" y="3467100"/>
            <a:ext cx="9864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Grows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55266" y="3467100"/>
            <a:ext cx="9864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Grows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Just have to decide how much total data space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17748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Brk</a:t>
            </a:r>
            <a:r>
              <a:rPr lang="en-US" dirty="0"/>
              <a:t> points to the end of the heap</a:t>
            </a:r>
          </a:p>
          <a:p>
            <a:r>
              <a:rPr lang="en-US" dirty="0" err="1"/>
              <a:t>sys_brk</a:t>
            </a:r>
            <a:r>
              <a:rPr lang="en-US" dirty="0"/>
              <a:t>() changes this pointer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4700" y="3467100"/>
            <a:ext cx="1536700" cy="8255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Heap</a:t>
            </a:r>
          </a:p>
        </p:txBody>
      </p:sp>
      <p:sp>
        <p:nvSpPr>
          <p:cNvPr id="9" name="Rectangle 8"/>
          <p:cNvSpPr/>
          <p:nvPr/>
        </p:nvSpPr>
        <p:spPr>
          <a:xfrm>
            <a:off x="7150100" y="3467100"/>
            <a:ext cx="1155700" cy="8255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rgbClr val="000000"/>
                </a:solidFill>
              </a:rPr>
              <a:t>Stack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brk</a:t>
            </a:r>
            <a:r>
              <a:rPr lang="en-US" dirty="0"/>
              <a:t>() system call</a:t>
            </a:r>
          </a:p>
        </p:txBody>
      </p:sp>
      <p:sp>
        <p:nvSpPr>
          <p:cNvPr id="4" name="Rectangle 3"/>
          <p:cNvSpPr/>
          <p:nvPr/>
        </p:nvSpPr>
        <p:spPr>
          <a:xfrm>
            <a:off x="774700" y="3467100"/>
            <a:ext cx="7531100" cy="825500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22184" y="4280356"/>
            <a:ext cx="187909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Data Segment</a:t>
            </a:r>
          </a:p>
        </p:txBody>
      </p:sp>
      <p:cxnSp>
        <p:nvCxnSpPr>
          <p:cNvPr id="11" name="Straight Arrow Connector 10"/>
          <p:cNvCxnSpPr>
            <a:stCxn id="8" idx="3"/>
          </p:cNvCxnSpPr>
          <p:nvPr/>
        </p:nvCxnSpPr>
        <p:spPr>
          <a:xfrm flipV="1">
            <a:off x="2311400" y="3873500"/>
            <a:ext cx="1346200" cy="635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9" idx="1"/>
          </p:cNvCxnSpPr>
          <p:nvPr/>
        </p:nvCxnSpPr>
        <p:spPr>
          <a:xfrm flipH="1">
            <a:off x="5676390" y="3879850"/>
            <a:ext cx="1473710" cy="635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435766" y="3467100"/>
            <a:ext cx="9864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Grows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55266" y="3467100"/>
            <a:ext cx="9864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Grows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9B561D5-EFA1-1040-89FE-6AB6201E94CA}"/>
              </a:ext>
            </a:extLst>
          </p:cNvPr>
          <p:cNvCxnSpPr>
            <a:cxnSpLocks/>
          </p:cNvCxnSpPr>
          <p:nvPr/>
        </p:nvCxnSpPr>
        <p:spPr>
          <a:xfrm flipV="1">
            <a:off x="2304904" y="4304388"/>
            <a:ext cx="6496" cy="1068828"/>
          </a:xfrm>
          <a:prstGeom prst="straightConnector1">
            <a:avLst/>
          </a:prstGeom>
          <a:ln w="57150" cmpd="sng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D4A985F-AC33-5144-816E-DB83F8C5A3D6}"/>
              </a:ext>
            </a:extLst>
          </p:cNvPr>
          <p:cNvSpPr txBox="1"/>
          <p:nvPr/>
        </p:nvSpPr>
        <p:spPr>
          <a:xfrm>
            <a:off x="2195736" y="5361238"/>
            <a:ext cx="5581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brk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463814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Relationship to </a:t>
            </a:r>
            <a:r>
              <a:rPr lang="en-US" dirty="0" err="1"/>
              <a:t>malloc</a:t>
            </a:r>
            <a:r>
              <a:rPr lang="en-US" dirty="0"/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malloc</a:t>
            </a:r>
            <a:r>
              <a:rPr lang="en-US" dirty="0"/>
              <a:t>, or any other memory allocator (e.g., new)</a:t>
            </a:r>
          </a:p>
          <a:p>
            <a:pPr lvl="1"/>
            <a:r>
              <a:rPr lang="en-US" dirty="0"/>
              <a:t>Library (usually </a:t>
            </a:r>
            <a:r>
              <a:rPr lang="en-US" dirty="0" err="1"/>
              <a:t>libc</a:t>
            </a:r>
            <a:r>
              <a:rPr lang="en-US" dirty="0"/>
              <a:t>) inside application</a:t>
            </a:r>
          </a:p>
          <a:p>
            <a:pPr lvl="1"/>
            <a:r>
              <a:rPr lang="en-US"/>
              <a:t>Gets large </a:t>
            </a:r>
            <a:r>
              <a:rPr lang="en-US" dirty="0"/>
              <a:t>chunks of anonymous memory from the OS</a:t>
            </a:r>
          </a:p>
          <a:p>
            <a:pPr lvl="2"/>
            <a:r>
              <a:rPr lang="en-US" dirty="0"/>
              <a:t>Some use </a:t>
            </a:r>
            <a:r>
              <a:rPr lang="en-US" dirty="0" err="1"/>
              <a:t>brk</a:t>
            </a:r>
            <a:r>
              <a:rPr lang="en-US" dirty="0"/>
              <a:t>, </a:t>
            </a:r>
          </a:p>
          <a:p>
            <a:pPr lvl="2"/>
            <a:r>
              <a:rPr lang="en-US" dirty="0"/>
              <a:t>Many use </a:t>
            </a:r>
            <a:r>
              <a:rPr lang="en-US" dirty="0" err="1"/>
              <a:t>mmap</a:t>
            </a:r>
            <a:r>
              <a:rPr lang="en-US" dirty="0"/>
              <a:t> instead (better for parallel allocation)</a:t>
            </a:r>
          </a:p>
          <a:p>
            <a:pPr lvl="1"/>
            <a:r>
              <a:rPr lang="en-US" dirty="0"/>
              <a:t>Sub-divides into smaller pieces</a:t>
            </a:r>
          </a:p>
          <a:p>
            <a:pPr lvl="1"/>
            <a:r>
              <a:rPr lang="en-US" dirty="0"/>
              <a:t>Many </a:t>
            </a:r>
            <a:r>
              <a:rPr lang="en-US" dirty="0" err="1"/>
              <a:t>malloc</a:t>
            </a:r>
            <a:r>
              <a:rPr lang="en-US" dirty="0"/>
              <a:t> calls for each </a:t>
            </a:r>
            <a:r>
              <a:rPr lang="en-US" dirty="0" err="1"/>
              <a:t>mmap</a:t>
            </a:r>
            <a:r>
              <a:rPr lang="en-US" dirty="0"/>
              <a:t> call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Preview: Lab 2 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324189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Basics of process address spaces</a:t>
            </a:r>
          </a:p>
          <a:p>
            <a:pPr lvl="1"/>
            <a:r>
              <a:rPr lang="en-US" dirty="0"/>
              <a:t>Kernel mapping</a:t>
            </a:r>
          </a:p>
          <a:p>
            <a:pPr lvl="1"/>
            <a:r>
              <a:rPr lang="en-US" dirty="0"/>
              <a:t>Protection</a:t>
            </a:r>
          </a:p>
          <a:p>
            <a:r>
              <a:rPr lang="en-US" dirty="0"/>
              <a:t>How to dynamically change your address space?</a:t>
            </a:r>
          </a:p>
          <a:p>
            <a:r>
              <a:rPr lang="en-US" dirty="0"/>
              <a:t>Overview of loading a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7211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Linux: ELF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Executable and Linkable Format</a:t>
            </a:r>
          </a:p>
          <a:p>
            <a:r>
              <a:rPr lang="en-US" dirty="0"/>
              <a:t>Standard on most Unix systems</a:t>
            </a:r>
          </a:p>
          <a:p>
            <a:r>
              <a:rPr lang="en-US" dirty="0"/>
              <a:t>2 headers:</a:t>
            </a:r>
          </a:p>
          <a:p>
            <a:pPr lvl="1"/>
            <a:r>
              <a:rPr lang="en-US" dirty="0"/>
              <a:t>Program header: 0+ segments (memory layout)</a:t>
            </a:r>
          </a:p>
          <a:p>
            <a:pPr lvl="1"/>
            <a:r>
              <a:rPr lang="en-US" dirty="0"/>
              <a:t>Section header: 0+ sections (linking information)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87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includes a virtual address space</a:t>
            </a:r>
          </a:p>
          <a:p>
            <a:r>
              <a:rPr lang="en-US" dirty="0"/>
              <a:t>An address space is composed of:</a:t>
            </a:r>
          </a:p>
          <a:p>
            <a:pPr lvl="1"/>
            <a:r>
              <a:rPr lang="en-US" dirty="0"/>
              <a:t>Memory-mapped files</a:t>
            </a:r>
          </a:p>
          <a:p>
            <a:pPr lvl="2"/>
            <a:r>
              <a:rPr lang="en-US" dirty="0"/>
              <a:t>Includes program binary</a:t>
            </a:r>
          </a:p>
          <a:p>
            <a:pPr lvl="1"/>
            <a:r>
              <a:rPr lang="en-US" dirty="0"/>
              <a:t>Anonymous pages: no file backing</a:t>
            </a:r>
          </a:p>
          <a:p>
            <a:pPr lvl="2"/>
            <a:r>
              <a:rPr lang="en-US" dirty="0"/>
              <a:t>When the process exits, their contents go away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0879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Helpful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readelf</a:t>
            </a:r>
            <a:r>
              <a:rPr lang="en-US" dirty="0"/>
              <a:t>  - Linux tool that prints part of the elf headers</a:t>
            </a:r>
          </a:p>
          <a:p>
            <a:r>
              <a:rPr lang="en-US" dirty="0" err="1"/>
              <a:t>objdump</a:t>
            </a:r>
            <a:r>
              <a:rPr lang="en-US" dirty="0"/>
              <a:t> – Linux tool that dumps portions of a binary</a:t>
            </a:r>
          </a:p>
          <a:p>
            <a:pPr lvl="1"/>
            <a:r>
              <a:rPr lang="en-US" dirty="0"/>
              <a:t>Includes a disassembler; reads debugging symbols if present</a:t>
            </a:r>
          </a:p>
        </p:txBody>
      </p:sp>
    </p:spTree>
    <p:extLst>
      <p:ext uri="{BB962C8B-B14F-4D97-AF65-F5344CB8AC3E}">
        <p14:creationId xmlns:p14="http://schemas.microsoft.com/office/powerpoint/2010/main" val="9305435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 ELF Sections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.text – Where read/execute code goes</a:t>
            </a:r>
          </a:p>
          <a:p>
            <a:pPr lvl="1"/>
            <a:r>
              <a:rPr lang="en-US" dirty="0"/>
              <a:t>Can be mapped without write permission</a:t>
            </a:r>
          </a:p>
          <a:p>
            <a:r>
              <a:rPr lang="en-US" dirty="0"/>
              <a:t>.data – Programmer initialized read/write data</a:t>
            </a:r>
          </a:p>
          <a:p>
            <a:pPr lvl="1"/>
            <a:r>
              <a:rPr lang="en-US" dirty="0"/>
              <a:t>Ex: a global </a:t>
            </a:r>
            <a:r>
              <a:rPr lang="en-US" dirty="0" err="1"/>
              <a:t>int</a:t>
            </a:r>
            <a:r>
              <a:rPr lang="en-US" dirty="0"/>
              <a:t> that starts at 3 goes here</a:t>
            </a:r>
          </a:p>
          <a:p>
            <a:r>
              <a:rPr lang="en-US" dirty="0"/>
              <a:t>.</a:t>
            </a:r>
            <a:r>
              <a:rPr lang="en-US" dirty="0" err="1"/>
              <a:t>bss</a:t>
            </a:r>
            <a:r>
              <a:rPr lang="en-US" dirty="0"/>
              <a:t> – Uninitialized data (initially zero by convention)</a:t>
            </a:r>
          </a:p>
          <a:p>
            <a:r>
              <a:rPr lang="en-US" dirty="0"/>
              <a:t>Many other sections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720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ELF Loading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execve</a:t>
            </a:r>
            <a:r>
              <a:rPr lang="en-US" dirty="0"/>
              <a:t>(“foo”, …)</a:t>
            </a:r>
          </a:p>
          <a:p>
            <a:r>
              <a:rPr lang="en-US" dirty="0"/>
              <a:t>Kernel parses the file enough to identify whether it is a supported format</a:t>
            </a:r>
          </a:p>
          <a:p>
            <a:pPr lvl="1"/>
            <a:r>
              <a:rPr lang="en-US" dirty="0"/>
              <a:t>Kernel loads the text, data, and </a:t>
            </a:r>
            <a:r>
              <a:rPr lang="en-US" dirty="0" err="1"/>
              <a:t>bss</a:t>
            </a:r>
            <a:r>
              <a:rPr lang="en-US" dirty="0"/>
              <a:t> sections</a:t>
            </a:r>
          </a:p>
          <a:p>
            <a:r>
              <a:rPr lang="en-US" dirty="0"/>
              <a:t>ELF header also gives first instruction to execute</a:t>
            </a:r>
          </a:p>
          <a:p>
            <a:pPr lvl="1"/>
            <a:r>
              <a:rPr lang="en-US" dirty="0"/>
              <a:t>Kernel transfers control to this application instruction</a:t>
            </a:r>
          </a:p>
        </p:txBody>
      </p:sp>
    </p:spTree>
    <p:extLst>
      <p:ext uri="{BB962C8B-B14F-4D97-AF65-F5344CB8AC3E}">
        <p14:creationId xmlns:p14="http://schemas.microsoft.com/office/powerpoint/2010/main" val="17454542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Static vs. Dynamic Linking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Static Linking:</a:t>
            </a:r>
          </a:p>
          <a:p>
            <a:pPr lvl="1"/>
            <a:r>
              <a:rPr lang="en-US" dirty="0"/>
              <a:t>Application binary is self-contained</a:t>
            </a:r>
          </a:p>
          <a:p>
            <a:r>
              <a:rPr lang="en-US" dirty="0"/>
              <a:t>Dynamic Linking:</a:t>
            </a:r>
          </a:p>
          <a:p>
            <a:pPr lvl="1"/>
            <a:r>
              <a:rPr lang="en-US" dirty="0"/>
              <a:t>Application needs code and/or variables from an external library</a:t>
            </a:r>
          </a:p>
          <a:p>
            <a:r>
              <a:rPr lang="en-US" dirty="0"/>
              <a:t>How does dynamic linking work?</a:t>
            </a:r>
          </a:p>
          <a:p>
            <a:pPr lvl="1"/>
            <a:r>
              <a:rPr lang="en-US" dirty="0"/>
              <a:t>Each binary includes a “jump table” for external references</a:t>
            </a:r>
          </a:p>
          <a:p>
            <a:pPr lvl="1"/>
            <a:r>
              <a:rPr lang="en-US" dirty="0"/>
              <a:t>Jump table is filled in at run time by the linker</a:t>
            </a:r>
          </a:p>
        </p:txBody>
      </p:sp>
    </p:spTree>
    <p:extLst>
      <p:ext uri="{BB962C8B-B14F-4D97-AF65-F5344CB8AC3E}">
        <p14:creationId xmlns:p14="http://schemas.microsoft.com/office/powerpoint/2010/main" val="305303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Jump table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I want to call foo() in another library</a:t>
            </a:r>
          </a:p>
          <a:p>
            <a:r>
              <a:rPr lang="en-US" dirty="0"/>
              <a:t>Compiler allocates an entry in the jump table for foo</a:t>
            </a:r>
          </a:p>
          <a:p>
            <a:pPr lvl="1"/>
            <a:r>
              <a:rPr lang="en-US" dirty="0"/>
              <a:t>Say it is index 3, and an entry is 8 bytes</a:t>
            </a:r>
          </a:p>
          <a:p>
            <a:r>
              <a:rPr lang="en-US" dirty="0"/>
              <a:t>Compiler generates local code like this: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mov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rax</a:t>
            </a:r>
            <a:r>
              <a:rPr lang="en-US" b="1" dirty="0">
                <a:latin typeface="Courier New"/>
                <a:cs typeface="Courier New"/>
              </a:rPr>
              <a:t>, 24(</a:t>
            </a:r>
            <a:r>
              <a:rPr lang="en-US" b="1" dirty="0" err="1">
                <a:latin typeface="Courier New"/>
                <a:cs typeface="Courier New"/>
              </a:rPr>
              <a:t>rbx</a:t>
            </a:r>
            <a:r>
              <a:rPr lang="en-US" b="1" dirty="0">
                <a:latin typeface="Courier New"/>
                <a:cs typeface="Courier New"/>
              </a:rPr>
              <a:t>) // </a:t>
            </a:r>
            <a:r>
              <a:rPr lang="en-US" b="1" dirty="0" err="1">
                <a:latin typeface="Courier New"/>
                <a:cs typeface="Courier New"/>
              </a:rPr>
              <a:t>rbx</a:t>
            </a:r>
            <a:r>
              <a:rPr lang="en-US" b="1" dirty="0">
                <a:latin typeface="Courier New"/>
                <a:cs typeface="Courier New"/>
              </a:rPr>
              <a:t> points to the </a:t>
            </a:r>
            <a:br>
              <a:rPr lang="en-US" b="1" dirty="0">
                <a:latin typeface="Courier New"/>
                <a:cs typeface="Courier New"/>
              </a:rPr>
            </a:br>
            <a:r>
              <a:rPr lang="en-US" b="1" dirty="0">
                <a:latin typeface="Courier New"/>
                <a:cs typeface="Courier New"/>
              </a:rPr>
              <a:t>		           // jump table</a:t>
            </a:r>
          </a:p>
          <a:p>
            <a:pPr lvl="1"/>
            <a:r>
              <a:rPr lang="en-US" b="1" dirty="0">
                <a:latin typeface="Courier New"/>
                <a:cs typeface="Courier New"/>
              </a:rPr>
              <a:t>call *</a:t>
            </a:r>
            <a:r>
              <a:rPr lang="en-US" b="1" dirty="0" err="1">
                <a:latin typeface="Courier New"/>
                <a:cs typeface="Courier New"/>
              </a:rPr>
              <a:t>rax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dirty="0"/>
              <a:t>Linker initializes the jump tables at runtime</a:t>
            </a:r>
          </a:p>
        </p:txBody>
      </p:sp>
    </p:spTree>
    <p:extLst>
      <p:ext uri="{BB962C8B-B14F-4D97-AF65-F5344CB8AC3E}">
        <p14:creationId xmlns:p14="http://schemas.microsoft.com/office/powerpoint/2010/main" val="11238922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Dynamic Linking (Overview)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Rather than loading the application, load the linker (</a:t>
            </a:r>
            <a:r>
              <a:rPr lang="en-US" dirty="0" err="1"/>
              <a:t>ld.so</a:t>
            </a:r>
            <a:r>
              <a:rPr lang="en-US" dirty="0"/>
              <a:t>), give the linker the actual program as an argument</a:t>
            </a:r>
          </a:p>
          <a:p>
            <a:r>
              <a:rPr lang="en-US" dirty="0"/>
              <a:t>Kernel transfers control to linker (in user space)</a:t>
            </a:r>
          </a:p>
          <a:p>
            <a:r>
              <a:rPr lang="en-US" dirty="0"/>
              <a:t>Linker:</a:t>
            </a:r>
          </a:p>
          <a:p>
            <a:pPr lvl="1"/>
            <a:r>
              <a:rPr lang="en-US" dirty="0"/>
              <a:t>1) Walks the program’s ELF headers to identify needed libraries</a:t>
            </a:r>
          </a:p>
          <a:p>
            <a:pPr lvl="1"/>
            <a:r>
              <a:rPr lang="en-US" dirty="0"/>
              <a:t>2) Issue </a:t>
            </a:r>
            <a:r>
              <a:rPr lang="en-US" dirty="0" err="1"/>
              <a:t>mmap</a:t>
            </a:r>
            <a:r>
              <a:rPr lang="en-US" dirty="0"/>
              <a:t>() calls to map in said libraries</a:t>
            </a:r>
          </a:p>
          <a:p>
            <a:pPr lvl="1"/>
            <a:r>
              <a:rPr lang="en-US" dirty="0"/>
              <a:t>3) Fix the jump tables in each binary</a:t>
            </a:r>
          </a:p>
          <a:p>
            <a:pPr lvl="1"/>
            <a:r>
              <a:rPr lang="en-US" dirty="0"/>
              <a:t>4) Call main()</a:t>
            </a:r>
          </a:p>
        </p:txBody>
      </p:sp>
    </p:spTree>
    <p:extLst>
      <p:ext uri="{BB962C8B-B14F-4D97-AF65-F5344CB8AC3E}">
        <p14:creationId xmlns:p14="http://schemas.microsoft.com/office/powerpoint/2010/main" val="6443467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program loading work is done </a:t>
            </a:r>
            <a:r>
              <a:rPr lang="en-US" i="1" dirty="0"/>
              <a:t>by the loader in user space</a:t>
            </a:r>
            <a:endParaRPr lang="en-US" dirty="0"/>
          </a:p>
          <a:p>
            <a:pPr lvl="1"/>
            <a:r>
              <a:rPr lang="en-US" dirty="0"/>
              <a:t>If you ‘</a:t>
            </a:r>
            <a:r>
              <a:rPr lang="en-US" dirty="0" err="1">
                <a:latin typeface="Courier New"/>
                <a:cs typeface="Courier New"/>
              </a:rPr>
              <a:t>strace</a:t>
            </a:r>
            <a:r>
              <a:rPr lang="en-US" dirty="0"/>
              <a:t>’ any substantial program, there will be beaucoup </a:t>
            </a:r>
            <a:r>
              <a:rPr lang="en-US" b="1" dirty="0" err="1">
                <a:latin typeface="Courier New"/>
                <a:cs typeface="Courier New"/>
              </a:rPr>
              <a:t>mmap</a:t>
            </a:r>
            <a:r>
              <a:rPr lang="en-US" dirty="0"/>
              <a:t> calls early on</a:t>
            </a:r>
          </a:p>
          <a:p>
            <a:pPr lvl="1"/>
            <a:r>
              <a:rPr lang="en-US" dirty="0"/>
              <a:t>Nice design point: the kernel only does very basic loading, </a:t>
            </a:r>
            <a:r>
              <a:rPr lang="en-US" dirty="0" err="1"/>
              <a:t>ld.so</a:t>
            </a:r>
            <a:r>
              <a:rPr lang="en-US" dirty="0"/>
              <a:t> does the rest</a:t>
            </a:r>
          </a:p>
          <a:p>
            <a:pPr lvl="2"/>
            <a:r>
              <a:rPr lang="en-US" dirty="0"/>
              <a:t>Minimizes risk of a bug in complicated ELF parsing corrupting the kernel</a:t>
            </a:r>
          </a:p>
        </p:txBody>
      </p:sp>
    </p:spTree>
    <p:extLst>
      <p:ext uri="{BB962C8B-B14F-4D97-AF65-F5344CB8AC3E}">
        <p14:creationId xmlns:p14="http://schemas.microsoft.com/office/powerpoint/2010/main" val="29381770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formats?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first two bytes of a file are a “magic number”</a:t>
            </a:r>
          </a:p>
          <a:p>
            <a:pPr lvl="1"/>
            <a:r>
              <a:rPr lang="en-US" dirty="0"/>
              <a:t>Kernel reads these and decides what loader to invoke</a:t>
            </a:r>
          </a:p>
          <a:p>
            <a:pPr lvl="1"/>
            <a:r>
              <a:rPr lang="en-US" dirty="0"/>
              <a:t>‘#!’ says “I’m a script”, followed by the “loader” for that script</a:t>
            </a:r>
          </a:p>
          <a:p>
            <a:pPr lvl="2"/>
            <a:r>
              <a:rPr lang="en-US" dirty="0"/>
              <a:t>The loader itself may be an ELF binary</a:t>
            </a:r>
          </a:p>
          <a:p>
            <a:r>
              <a:rPr lang="en-US" dirty="0"/>
              <a:t>Linux allows you to register new binary types (as long as you have a supported binary format that can load them</a:t>
            </a:r>
          </a:p>
        </p:txBody>
      </p:sp>
    </p:spTree>
    <p:extLst>
      <p:ext uri="{BB962C8B-B14F-4D97-AF65-F5344CB8AC3E}">
        <p14:creationId xmlns:p14="http://schemas.microsoft.com/office/powerpoint/2010/main" val="18608645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the idea of an address space</a:t>
            </a:r>
          </a:p>
          <a:p>
            <a:r>
              <a:rPr lang="en-US" dirty="0"/>
              <a:t>Understand how a process sets up its address space, how it is dynamically changed</a:t>
            </a:r>
          </a:p>
          <a:p>
            <a:r>
              <a:rPr lang="en-US" dirty="0"/>
              <a:t>Understand the basics of program loading</a:t>
            </a:r>
          </a:p>
        </p:txBody>
      </p:sp>
    </p:spTree>
    <p:extLst>
      <p:ext uri="{BB962C8B-B14F-4D97-AF65-F5344CB8AC3E}">
        <p14:creationId xmlns:p14="http://schemas.microsoft.com/office/powerpoint/2010/main" val="3718467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7725" y="1412776"/>
            <a:ext cx="4864100" cy="1143000"/>
          </a:xfrm>
        </p:spPr>
        <p:txBody>
          <a:bodyPr/>
          <a:lstStyle/>
          <a:p>
            <a:r>
              <a:rPr lang="en-US" sz="2000" dirty="0">
                <a:latin typeface="Arial" charset="0"/>
              </a:rPr>
              <a:t>The compilation pipeline</a:t>
            </a:r>
          </a:p>
        </p:txBody>
      </p:sp>
      <p:sp>
        <p:nvSpPr>
          <p:cNvPr id="420868" name="Rectangle 4"/>
          <p:cNvSpPr>
            <a:spLocks noChangeArrowheads="1"/>
          </p:cNvSpPr>
          <p:nvPr/>
        </p:nvSpPr>
        <p:spPr bwMode="auto">
          <a:xfrm>
            <a:off x="7586663" y="2039938"/>
            <a:ext cx="1371600" cy="3184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7581900" y="5207000"/>
            <a:ext cx="13843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7594600" y="2032000"/>
            <a:ext cx="13589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71" name="Rectangle 7"/>
          <p:cNvSpPr>
            <a:spLocks noChangeArrowheads="1"/>
          </p:cNvSpPr>
          <p:nvPr/>
        </p:nvSpPr>
        <p:spPr bwMode="auto">
          <a:xfrm>
            <a:off x="114300" y="3128963"/>
            <a:ext cx="1079500" cy="1765300"/>
          </a:xfrm>
          <a:prstGeom prst="rect">
            <a:avLst/>
          </a:prstGeom>
          <a:solidFill>
            <a:srgbClr val="FFFFCC"/>
          </a:solidFill>
          <a:ln w="25400">
            <a:noFill/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none" lIns="90487" tIns="44450" rIns="90487" bIns="44450" anchor="ctr"/>
          <a:lstStyle/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  <a:ea typeface="+mn-ea"/>
              </a:rPr>
              <a:t>prog P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  <a:ea typeface="+mn-ea"/>
              </a:rPr>
              <a:t>   :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  <a:ea typeface="+mn-ea"/>
              </a:rPr>
              <a:t>   :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  <a:ea typeface="+mn-ea"/>
              </a:rPr>
              <a:t>  foo()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  <a:ea typeface="+mn-ea"/>
              </a:rPr>
              <a:t>   :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  <a:ea typeface="+mn-ea"/>
              </a:rPr>
              <a:t>   :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  <a:ea typeface="+mn-ea"/>
              </a:rPr>
              <a:t>end P</a:t>
            </a:r>
          </a:p>
        </p:txBody>
      </p:sp>
      <p:sp>
        <p:nvSpPr>
          <p:cNvPr id="420872" name="Rectangle 8"/>
          <p:cNvSpPr>
            <a:spLocks noChangeArrowheads="1"/>
          </p:cNvSpPr>
          <p:nvPr/>
        </p:nvSpPr>
        <p:spPr bwMode="auto">
          <a:xfrm>
            <a:off x="1549400" y="3128963"/>
            <a:ext cx="1270000" cy="1765300"/>
          </a:xfrm>
          <a:prstGeom prst="rect">
            <a:avLst/>
          </a:prstGeom>
          <a:solidFill>
            <a:srgbClr val="FFFFCC"/>
          </a:solidFill>
          <a:ln w="25400">
            <a:noFill/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none" lIns="90487" tIns="44450" rIns="90487" bIns="44450" anchor="ctr"/>
          <a:lstStyle/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P</a:t>
            </a:r>
            <a:r>
              <a:rPr lang="en-US" sz="1600">
                <a:latin typeface="Courier" pitchFamily="49" charset="0"/>
                <a:ea typeface="+mn-ea"/>
              </a:rPr>
              <a:t>:</a:t>
            </a:r>
            <a:endParaRPr lang="en-US" sz="1600" b="1">
              <a:latin typeface="Courier" pitchFamily="49" charset="0"/>
              <a:ea typeface="+mn-ea"/>
            </a:endParaRP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  </a:t>
            </a:r>
            <a:r>
              <a:rPr lang="en-US" sz="1600" b="1">
                <a:latin typeface="Times"/>
                <a:ea typeface="+mn-ea"/>
              </a:rPr>
              <a:t>:</a:t>
            </a:r>
            <a:endParaRPr lang="en-US" sz="1600" b="1">
              <a:latin typeface="Courier" pitchFamily="49" charset="0"/>
              <a:ea typeface="+mn-ea"/>
            </a:endParaRPr>
          </a:p>
          <a:p>
            <a:pPr>
              <a:lnSpc>
                <a:spcPct val="90000"/>
              </a:lnSpc>
              <a:defRPr/>
            </a:pPr>
            <a:r>
              <a:rPr lang="en-US" sz="1600" b="1">
                <a:latin typeface="Courier" pitchFamily="49" charset="0"/>
                <a:ea typeface="+mn-ea"/>
              </a:rPr>
              <a:t>push </a:t>
            </a:r>
            <a:r>
              <a:rPr lang="en-US" sz="1800">
                <a:latin typeface="Times"/>
                <a:ea typeface="+mn-ea"/>
              </a:rPr>
              <a:t>...</a:t>
            </a:r>
            <a:endParaRPr lang="en-US" sz="1600" b="1">
              <a:latin typeface="Courier" pitchFamily="49" charset="0"/>
              <a:ea typeface="+mn-ea"/>
            </a:endParaRP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inc SP, x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jmp _foo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  </a:t>
            </a:r>
            <a:r>
              <a:rPr lang="en-US" sz="1600" b="1">
                <a:latin typeface="Times"/>
                <a:ea typeface="+mn-ea"/>
              </a:rPr>
              <a:t>:</a:t>
            </a:r>
            <a:endParaRPr lang="en-US" sz="1600" b="1">
              <a:latin typeface="Courier" pitchFamily="49" charset="0"/>
              <a:ea typeface="+mn-ea"/>
            </a:endParaRP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foo: </a:t>
            </a:r>
            <a:r>
              <a:rPr lang="en-US" sz="1600" b="1">
                <a:latin typeface="Times"/>
                <a:ea typeface="+mn-ea"/>
              </a:rPr>
              <a:t>...</a:t>
            </a:r>
          </a:p>
        </p:txBody>
      </p:sp>
      <p:sp>
        <p:nvSpPr>
          <p:cNvPr id="420873" name="Rectangle 9"/>
          <p:cNvSpPr>
            <a:spLocks noChangeArrowheads="1"/>
          </p:cNvSpPr>
          <p:nvPr/>
        </p:nvSpPr>
        <p:spPr bwMode="auto">
          <a:xfrm>
            <a:off x="3416300" y="3141663"/>
            <a:ext cx="1371600" cy="1739900"/>
          </a:xfrm>
          <a:prstGeom prst="rect">
            <a:avLst/>
          </a:prstGeom>
          <a:solidFill>
            <a:srgbClr val="CCFFFF"/>
          </a:solidFill>
          <a:ln w="19050">
            <a:solidFill>
              <a:srgbClr val="0033CC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  :</a:t>
            </a:r>
          </a:p>
          <a:p>
            <a:pPr>
              <a:lnSpc>
                <a:spcPct val="90000"/>
              </a:lnSpc>
              <a:defRPr/>
            </a:pPr>
            <a:r>
              <a:rPr lang="en-US" sz="1600" b="1">
                <a:latin typeface="Courier" pitchFamily="49" charset="0"/>
                <a:ea typeface="+mn-ea"/>
              </a:rPr>
              <a:t>push </a:t>
            </a:r>
            <a:r>
              <a:rPr lang="en-US" sz="1800">
                <a:latin typeface="Times"/>
                <a:ea typeface="+mn-ea"/>
              </a:rPr>
              <a:t>...</a:t>
            </a:r>
            <a:endParaRPr lang="en-US" sz="1600" b="1">
              <a:latin typeface="Courier" pitchFamily="49" charset="0"/>
              <a:ea typeface="+mn-ea"/>
            </a:endParaRP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inc SP, 4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jmp 75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  :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  </a:t>
            </a:r>
            <a:r>
              <a:rPr lang="en-US" sz="1600" b="1">
                <a:latin typeface="Times"/>
                <a:ea typeface="+mn-ea"/>
              </a:rPr>
              <a:t>...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3167063" y="3003550"/>
            <a:ext cx="2825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0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065463" y="4552950"/>
            <a:ext cx="3841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75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7027863" y="3003550"/>
            <a:ext cx="5873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1100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7027863" y="4552950"/>
            <a:ext cx="5873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1175</a:t>
            </a: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7581900" y="2328863"/>
            <a:ext cx="1371600" cy="800100"/>
          </a:xfrm>
          <a:prstGeom prst="rect">
            <a:avLst/>
          </a:prstGeom>
          <a:solidFill>
            <a:srgbClr val="CCFFFF"/>
          </a:solidFill>
          <a:ln w="25400">
            <a:solidFill>
              <a:srgbClr val="0033CC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sz="1800">
                <a:solidFill>
                  <a:schemeClr val="folHlink"/>
                </a:solidFill>
              </a:rPr>
              <a:t>Library</a:t>
            </a:r>
          </a:p>
          <a:p>
            <a:pPr algn="ctr"/>
            <a:r>
              <a:rPr lang="en-US" sz="1800">
                <a:solidFill>
                  <a:schemeClr val="folHlink"/>
                </a:solidFill>
              </a:rPr>
              <a:t>Routines</a:t>
            </a:r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7027863" y="2178050"/>
            <a:ext cx="5873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1000</a:t>
            </a:r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5033963" y="4552950"/>
            <a:ext cx="4857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175</a:t>
            </a:r>
          </a:p>
        </p:txBody>
      </p:sp>
      <p:sp>
        <p:nvSpPr>
          <p:cNvPr id="420881" name="Rectangle 17"/>
          <p:cNvSpPr>
            <a:spLocks noChangeArrowheads="1"/>
          </p:cNvSpPr>
          <p:nvPr/>
        </p:nvSpPr>
        <p:spPr bwMode="auto">
          <a:xfrm>
            <a:off x="5473700" y="2341563"/>
            <a:ext cx="1371600" cy="800100"/>
          </a:xfrm>
          <a:prstGeom prst="rect">
            <a:avLst/>
          </a:prstGeom>
          <a:solidFill>
            <a:srgbClr val="CCFFFF"/>
          </a:solidFill>
          <a:ln w="19050">
            <a:solidFill>
              <a:srgbClr val="0033CC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1800">
                <a:solidFill>
                  <a:schemeClr val="folHlink"/>
                </a:solidFill>
                <a:latin typeface="Times"/>
                <a:ea typeface="+mn-ea"/>
              </a:rPr>
              <a:t>Library</a:t>
            </a:r>
          </a:p>
          <a:p>
            <a:pPr algn="ctr">
              <a:defRPr/>
            </a:pPr>
            <a:r>
              <a:rPr lang="en-US" sz="1800">
                <a:solidFill>
                  <a:schemeClr val="folHlink"/>
                </a:solidFill>
                <a:latin typeface="Times"/>
                <a:ea typeface="+mn-ea"/>
              </a:rPr>
              <a:t>Routines</a:t>
            </a:r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5237163" y="2178050"/>
            <a:ext cx="2825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0</a:t>
            </a:r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5033963" y="3003550"/>
            <a:ext cx="4857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100</a:t>
            </a:r>
          </a:p>
        </p:txBody>
      </p:sp>
      <p:grpSp>
        <p:nvGrpSpPr>
          <p:cNvPr id="5140" name="Group 20"/>
          <p:cNvGrpSpPr>
            <a:grpSpLocks/>
          </p:cNvGrpSpPr>
          <p:nvPr/>
        </p:nvGrpSpPr>
        <p:grpSpPr bwMode="auto">
          <a:xfrm>
            <a:off x="546100" y="5030788"/>
            <a:ext cx="1322388" cy="647700"/>
            <a:chOff x="344" y="2865"/>
            <a:chExt cx="833" cy="408"/>
          </a:xfrm>
        </p:grpSpPr>
        <p:sp>
          <p:nvSpPr>
            <p:cNvPr id="5159" name="Arc 21"/>
            <p:cNvSpPr>
              <a:spLocks/>
            </p:cNvSpPr>
            <p:nvPr/>
          </p:nvSpPr>
          <p:spPr bwMode="auto">
            <a:xfrm rot="10800000">
              <a:off x="344" y="2865"/>
              <a:ext cx="420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0" name="Arc 22"/>
            <p:cNvSpPr>
              <a:spLocks/>
            </p:cNvSpPr>
            <p:nvPr/>
          </p:nvSpPr>
          <p:spPr bwMode="auto">
            <a:xfrm rot="10800000">
              <a:off x="757" y="2865"/>
              <a:ext cx="420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9"/>
                    <a:pt x="9639" y="27"/>
                    <a:pt x="21548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9"/>
                    <a:pt x="9639" y="27"/>
                    <a:pt x="21548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41" name="Group 23"/>
          <p:cNvGrpSpPr>
            <a:grpSpLocks/>
          </p:cNvGrpSpPr>
          <p:nvPr/>
        </p:nvGrpSpPr>
        <p:grpSpPr bwMode="auto">
          <a:xfrm>
            <a:off x="2400300" y="5030788"/>
            <a:ext cx="1436688" cy="647700"/>
            <a:chOff x="1512" y="2865"/>
            <a:chExt cx="905" cy="408"/>
          </a:xfrm>
        </p:grpSpPr>
        <p:sp>
          <p:nvSpPr>
            <p:cNvPr id="5157" name="Arc 24"/>
            <p:cNvSpPr>
              <a:spLocks/>
            </p:cNvSpPr>
            <p:nvPr/>
          </p:nvSpPr>
          <p:spPr bwMode="auto">
            <a:xfrm rot="10800000">
              <a:off x="1512" y="2865"/>
              <a:ext cx="457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8" name="Arc 25"/>
            <p:cNvSpPr>
              <a:spLocks/>
            </p:cNvSpPr>
            <p:nvPr/>
          </p:nvSpPr>
          <p:spPr bwMode="auto">
            <a:xfrm rot="10800000">
              <a:off x="1960" y="2865"/>
              <a:ext cx="457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8"/>
                    <a:pt x="9642" y="24"/>
                    <a:pt x="21552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8"/>
                    <a:pt x="9642" y="24"/>
                    <a:pt x="21552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42" name="Group 26"/>
          <p:cNvGrpSpPr>
            <a:grpSpLocks/>
          </p:cNvGrpSpPr>
          <p:nvPr/>
        </p:nvGrpSpPr>
        <p:grpSpPr bwMode="auto">
          <a:xfrm>
            <a:off x="4419600" y="5030788"/>
            <a:ext cx="1550988" cy="647700"/>
            <a:chOff x="2784" y="2865"/>
            <a:chExt cx="977" cy="408"/>
          </a:xfrm>
        </p:grpSpPr>
        <p:sp>
          <p:nvSpPr>
            <p:cNvPr id="5155" name="Arc 27"/>
            <p:cNvSpPr>
              <a:spLocks/>
            </p:cNvSpPr>
            <p:nvPr/>
          </p:nvSpPr>
          <p:spPr bwMode="auto">
            <a:xfrm rot="10800000">
              <a:off x="2784" y="2865"/>
              <a:ext cx="494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6" name="Arc 28"/>
            <p:cNvSpPr>
              <a:spLocks/>
            </p:cNvSpPr>
            <p:nvPr/>
          </p:nvSpPr>
          <p:spPr bwMode="auto">
            <a:xfrm rot="10800000">
              <a:off x="3267" y="2865"/>
              <a:ext cx="494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6"/>
                    <a:pt x="9644" y="22"/>
                    <a:pt x="2155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6"/>
                    <a:pt x="9644" y="22"/>
                    <a:pt x="2155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43" name="Rectangle 32"/>
          <p:cNvSpPr>
            <a:spLocks noChangeArrowheads="1"/>
          </p:cNvSpPr>
          <p:nvPr/>
        </p:nvSpPr>
        <p:spPr bwMode="auto">
          <a:xfrm>
            <a:off x="360363" y="5770563"/>
            <a:ext cx="17018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Compilation</a:t>
            </a:r>
          </a:p>
        </p:txBody>
      </p:sp>
      <p:sp>
        <p:nvSpPr>
          <p:cNvPr id="5144" name="Rectangle 33"/>
          <p:cNvSpPr>
            <a:spLocks noChangeArrowheads="1"/>
          </p:cNvSpPr>
          <p:nvPr/>
        </p:nvSpPr>
        <p:spPr bwMode="auto">
          <a:xfrm>
            <a:off x="2443163" y="5770563"/>
            <a:ext cx="140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Assembly</a:t>
            </a:r>
          </a:p>
        </p:txBody>
      </p:sp>
      <p:sp>
        <p:nvSpPr>
          <p:cNvPr id="5145" name="Rectangle 34"/>
          <p:cNvSpPr>
            <a:spLocks noChangeArrowheads="1"/>
          </p:cNvSpPr>
          <p:nvPr/>
        </p:nvSpPr>
        <p:spPr bwMode="auto">
          <a:xfrm>
            <a:off x="4614863" y="5770563"/>
            <a:ext cx="114458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Linking</a:t>
            </a:r>
          </a:p>
        </p:txBody>
      </p:sp>
      <p:sp>
        <p:nvSpPr>
          <p:cNvPr id="5146" name="Rectangle 35"/>
          <p:cNvSpPr>
            <a:spLocks noChangeArrowheads="1"/>
          </p:cNvSpPr>
          <p:nvPr/>
        </p:nvSpPr>
        <p:spPr bwMode="auto">
          <a:xfrm>
            <a:off x="6799263" y="5770563"/>
            <a:ext cx="119538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Loading</a:t>
            </a:r>
          </a:p>
        </p:txBody>
      </p:sp>
      <p:sp>
        <p:nvSpPr>
          <p:cNvPr id="5147" name="Rectangle 36"/>
          <p:cNvSpPr>
            <a:spLocks noChangeArrowheads="1"/>
          </p:cNvSpPr>
          <p:nvPr/>
        </p:nvSpPr>
        <p:spPr bwMode="auto">
          <a:xfrm>
            <a:off x="7581900" y="3141663"/>
            <a:ext cx="1371600" cy="1739900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r>
              <a:rPr lang="en-US" sz="1600" b="1">
                <a:latin typeface="Courier" charset="0"/>
              </a:rPr>
              <a:t>  :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Courier" charset="0"/>
              </a:rPr>
              <a:t>  :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Courier" charset="0"/>
              </a:rPr>
              <a:t>  :</a:t>
            </a:r>
          </a:p>
          <a:p>
            <a:r>
              <a:rPr lang="en-US" sz="1600" b="1">
                <a:latin typeface="Courier" charset="0"/>
              </a:rPr>
              <a:t>jmp 1175</a:t>
            </a:r>
          </a:p>
          <a:p>
            <a:r>
              <a:rPr lang="en-US" sz="1600" b="1">
                <a:latin typeface="Courier" charset="0"/>
              </a:rPr>
              <a:t>  :</a:t>
            </a:r>
          </a:p>
          <a:p>
            <a:r>
              <a:rPr lang="en-US" sz="1600" b="1">
                <a:latin typeface="Courier" charset="0"/>
              </a:rPr>
              <a:t>  </a:t>
            </a:r>
            <a:r>
              <a:rPr lang="en-US" sz="1600" b="1"/>
              <a:t>...</a:t>
            </a:r>
          </a:p>
        </p:txBody>
      </p:sp>
      <p:sp>
        <p:nvSpPr>
          <p:cNvPr id="420901" name="Rectangle 37"/>
          <p:cNvSpPr>
            <a:spLocks noChangeArrowheads="1"/>
          </p:cNvSpPr>
          <p:nvPr/>
        </p:nvSpPr>
        <p:spPr bwMode="auto">
          <a:xfrm>
            <a:off x="5473700" y="3141663"/>
            <a:ext cx="1371600" cy="1739900"/>
          </a:xfrm>
          <a:prstGeom prst="rect">
            <a:avLst/>
          </a:prstGeom>
          <a:solidFill>
            <a:srgbClr val="CCFFFF"/>
          </a:solidFill>
          <a:ln w="19050">
            <a:solidFill>
              <a:srgbClr val="0033CC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  :</a:t>
            </a:r>
          </a:p>
          <a:p>
            <a:pPr>
              <a:lnSpc>
                <a:spcPct val="90000"/>
              </a:lnSpc>
              <a:defRPr/>
            </a:pPr>
            <a:r>
              <a:rPr lang="en-US" sz="1600" b="1">
                <a:latin typeface="Courier" pitchFamily="49" charset="0"/>
                <a:ea typeface="+mn-ea"/>
              </a:rPr>
              <a:t>  :</a:t>
            </a:r>
          </a:p>
          <a:p>
            <a:pPr>
              <a:lnSpc>
                <a:spcPct val="90000"/>
              </a:lnSpc>
              <a:defRPr/>
            </a:pPr>
            <a:r>
              <a:rPr lang="en-US" sz="1600" b="1">
                <a:latin typeface="Courier" pitchFamily="49" charset="0"/>
                <a:ea typeface="+mn-ea"/>
              </a:rPr>
              <a:t>  :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jmp 175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  :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  </a:t>
            </a:r>
            <a:r>
              <a:rPr lang="en-US" sz="1600" b="1">
                <a:latin typeface="Times"/>
                <a:ea typeface="+mn-ea"/>
              </a:rPr>
              <a:t>...</a:t>
            </a:r>
          </a:p>
        </p:txBody>
      </p:sp>
      <p:sp>
        <p:nvSpPr>
          <p:cNvPr id="5149" name="Line 38"/>
          <p:cNvSpPr>
            <a:spLocks noChangeShapeType="1"/>
          </p:cNvSpPr>
          <p:nvPr/>
        </p:nvSpPr>
        <p:spPr bwMode="auto">
          <a:xfrm flipV="1">
            <a:off x="8966200" y="1752600"/>
            <a:ext cx="0" cy="3695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50" name="Line 39"/>
          <p:cNvSpPr>
            <a:spLocks noChangeShapeType="1"/>
          </p:cNvSpPr>
          <p:nvPr/>
        </p:nvSpPr>
        <p:spPr bwMode="auto">
          <a:xfrm flipV="1">
            <a:off x="7594600" y="1739900"/>
            <a:ext cx="0" cy="3708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151" name="Group 42"/>
          <p:cNvGrpSpPr>
            <a:grpSpLocks/>
          </p:cNvGrpSpPr>
          <p:nvPr/>
        </p:nvGrpSpPr>
        <p:grpSpPr bwMode="auto">
          <a:xfrm>
            <a:off x="6362700" y="4940300"/>
            <a:ext cx="1830388" cy="738188"/>
            <a:chOff x="4008" y="3112"/>
            <a:chExt cx="1153" cy="465"/>
          </a:xfrm>
        </p:grpSpPr>
        <p:sp>
          <p:nvSpPr>
            <p:cNvPr id="5152" name="Arc 30"/>
            <p:cNvSpPr>
              <a:spLocks/>
            </p:cNvSpPr>
            <p:nvPr/>
          </p:nvSpPr>
          <p:spPr bwMode="auto">
            <a:xfrm rot="10800000">
              <a:off x="4008" y="3169"/>
              <a:ext cx="585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3" name="Arc 31"/>
            <p:cNvSpPr>
              <a:spLocks/>
            </p:cNvSpPr>
            <p:nvPr/>
          </p:nvSpPr>
          <p:spPr bwMode="auto">
            <a:xfrm rot="10800000">
              <a:off x="4576" y="3169"/>
              <a:ext cx="585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3"/>
                    <a:pt x="9648" y="18"/>
                    <a:pt x="21563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3"/>
                    <a:pt x="9648" y="18"/>
                    <a:pt x="21563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4" name="Line 41"/>
            <p:cNvSpPr>
              <a:spLocks noChangeShapeType="1"/>
            </p:cNvSpPr>
            <p:nvPr/>
          </p:nvSpPr>
          <p:spPr bwMode="auto">
            <a:xfrm flipV="1">
              <a:off x="5152" y="3112"/>
              <a:ext cx="0" cy="112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Address Space Generation</a:t>
            </a:r>
          </a:p>
        </p:txBody>
      </p:sp>
    </p:spTree>
    <p:extLst>
      <p:ext uri="{BB962C8B-B14F-4D97-AF65-F5344CB8AC3E}">
        <p14:creationId xmlns:p14="http://schemas.microsoft.com/office/powerpoint/2010/main" val="3442308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2FBA7-6167-ED49-858B-3854444BE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Need addresses at compile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D10FE-0262-9C4D-95E1-A3BC8B207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write code (even in assembly) using </a:t>
            </a:r>
            <a:r>
              <a:rPr lang="en-US" b="1" dirty="0"/>
              <a:t>symbolic</a:t>
            </a:r>
            <a:r>
              <a:rPr lang="en-US" dirty="0"/>
              <a:t> names</a:t>
            </a:r>
          </a:p>
          <a:p>
            <a:r>
              <a:rPr lang="en-US" dirty="0"/>
              <a:t>Machine code ultimately needs to use </a:t>
            </a:r>
            <a:r>
              <a:rPr lang="en-US" b="1" dirty="0"/>
              <a:t>addresses</a:t>
            </a:r>
          </a:p>
          <a:p>
            <a:pPr lvl="1"/>
            <a:r>
              <a:rPr lang="en-US" dirty="0"/>
              <a:t>Recall from 311/411 the arguments for jump, load, store…</a:t>
            </a:r>
          </a:p>
          <a:p>
            <a:endParaRPr lang="en-US" dirty="0"/>
          </a:p>
          <a:p>
            <a:r>
              <a:rPr lang="en-US" dirty="0"/>
              <a:t>Compiler needs to know where in memory </a:t>
            </a:r>
            <a:r>
              <a:rPr lang="en-US" i="1" dirty="0"/>
              <a:t>at run time</a:t>
            </a:r>
            <a:r>
              <a:rPr lang="en-US" dirty="0"/>
              <a:t> these functions and variables will be to finish generating machine code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2658A5-82C9-044C-991C-8AD1BE1EB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538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Address Space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Determined (mostly) by the application + compiler</a:t>
            </a:r>
          </a:p>
          <a:p>
            <a:pPr lvl="1"/>
            <a:r>
              <a:rPr lang="en-US" dirty="0"/>
              <a:t>Link directives can influence this </a:t>
            </a:r>
          </a:p>
          <a:p>
            <a:r>
              <a:rPr lang="en-US" dirty="0"/>
              <a:t>OS reserves part of the address space to map itself </a:t>
            </a:r>
          </a:p>
          <a:p>
            <a:pPr lvl="1"/>
            <a:r>
              <a:rPr lang="en-US" dirty="0"/>
              <a:t>Upper GB on x86 Linux</a:t>
            </a:r>
          </a:p>
          <a:p>
            <a:r>
              <a:rPr lang="en-US" dirty="0"/>
              <a:t>Application can dynamically request new mappings from the OS, or delete mappings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513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Simple Example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9900" y="1714500"/>
            <a:ext cx="690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Virtual Address Space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334262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37400" y="3362880"/>
            <a:ext cx="143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0xffffffff</a:t>
            </a:r>
          </a:p>
        </p:txBody>
      </p:sp>
      <p:sp>
        <p:nvSpPr>
          <p:cNvPr id="8" name="Rectangle 7"/>
          <p:cNvSpPr/>
          <p:nvPr/>
        </p:nvSpPr>
        <p:spPr>
          <a:xfrm>
            <a:off x="1257300" y="2273300"/>
            <a:ext cx="1282700" cy="1016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hello</a:t>
            </a:r>
          </a:p>
        </p:txBody>
      </p:sp>
      <p:sp>
        <p:nvSpPr>
          <p:cNvPr id="9" name="Rectangle 8"/>
          <p:cNvSpPr/>
          <p:nvPr/>
        </p:nvSpPr>
        <p:spPr>
          <a:xfrm>
            <a:off x="5232400" y="2283380"/>
            <a:ext cx="1282700" cy="101600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000000"/>
                </a:solidFill>
              </a:rPr>
              <a:t>libc.so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92400" y="2286000"/>
            <a:ext cx="1041400" cy="101600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heap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71500" y="3886100"/>
            <a:ext cx="8001000" cy="2133700"/>
          </a:xfrm>
        </p:spPr>
        <p:txBody>
          <a:bodyPr>
            <a:normAutofit/>
          </a:bodyPr>
          <a:lstStyle/>
          <a:p>
            <a:r>
              <a:rPr lang="en-US" dirty="0"/>
              <a:t>“Hello world” binary specified load address</a:t>
            </a:r>
          </a:p>
          <a:p>
            <a:r>
              <a:rPr lang="en-US" dirty="0"/>
              <a:t>Also specifies where it wants </a:t>
            </a:r>
            <a:r>
              <a:rPr lang="en-US" dirty="0" err="1"/>
              <a:t>libc</a:t>
            </a:r>
            <a:endParaRPr lang="en-US" dirty="0"/>
          </a:p>
          <a:p>
            <a:r>
              <a:rPr lang="en-US" dirty="0"/>
              <a:t>Dynamically asks kernel for “anonymous” pages for its heap and stack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975100" y="2286000"/>
            <a:ext cx="685800" cy="101600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000000"/>
                </a:solidFill>
              </a:rPr>
              <a:t>stk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1500" y="2286000"/>
            <a:ext cx="8001000" cy="1016000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36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can see (part of) the requested memory layout of a program using </a:t>
            </a:r>
            <a:r>
              <a:rPr lang="en-US" dirty="0" err="1"/>
              <a:t>ldd</a:t>
            </a:r>
            <a:r>
              <a:rPr lang="en-US" dirty="0"/>
              <a:t>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$ </a:t>
            </a:r>
            <a:r>
              <a:rPr lang="en-US" sz="2000" b="1" dirty="0" err="1">
                <a:latin typeface="Courier New"/>
                <a:cs typeface="Courier New"/>
              </a:rPr>
              <a:t>ldd</a:t>
            </a:r>
            <a:r>
              <a:rPr lang="en-US" sz="2000" b="1" dirty="0">
                <a:latin typeface="Courier New"/>
                <a:cs typeface="Courier New"/>
              </a:rPr>
              <a:t> /</a:t>
            </a:r>
            <a:r>
              <a:rPr lang="en-US" sz="2000" b="1" dirty="0" err="1">
                <a:latin typeface="Courier New"/>
                <a:cs typeface="Courier New"/>
              </a:rPr>
              <a:t>usr</a:t>
            </a:r>
            <a:r>
              <a:rPr lang="en-US" sz="2000" b="1" dirty="0">
                <a:latin typeface="Courier New"/>
                <a:cs typeface="Courier New"/>
              </a:rPr>
              <a:t>/bin/</a:t>
            </a:r>
            <a:r>
              <a:rPr lang="en-US" sz="2000" b="1" dirty="0" err="1">
                <a:latin typeface="Courier New"/>
                <a:cs typeface="Courier New"/>
              </a:rPr>
              <a:t>git</a:t>
            </a:r>
            <a:endParaRPr lang="en-US" sz="20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linux-vdso.so.1 =&gt;  (0x00007fff197be000)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libz.so.1 =&gt; /lib/libz.so.1 (0x00007f31b9d4e000)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libpthread.so.0 =&gt; /lib/libpthread.so.0      </a:t>
            </a:r>
            <a:br>
              <a:rPr lang="en-US" sz="2000" b="1" dirty="0">
                <a:latin typeface="Courier New"/>
                <a:cs typeface="Courier New"/>
              </a:rPr>
            </a:br>
            <a:r>
              <a:rPr lang="en-US" sz="2000" b="1" dirty="0">
                <a:latin typeface="Courier New"/>
                <a:cs typeface="Courier New"/>
              </a:rPr>
              <a:t>                             (0x00007f31b9b31000)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libc.so.6 =&gt; /lib/libc.so.6 (0x00007f31b97ac000)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/lib64/ld-linux-x86-64.so.2 (0x00007f31b9f86000)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459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Many address spaces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every program wants to map </a:t>
            </a:r>
            <a:r>
              <a:rPr lang="en-US" dirty="0" err="1"/>
              <a:t>libc</a:t>
            </a:r>
            <a:r>
              <a:rPr lang="en-US" dirty="0"/>
              <a:t> at the same address?</a:t>
            </a:r>
          </a:p>
          <a:p>
            <a:r>
              <a:rPr lang="en-US" dirty="0"/>
              <a:t>No problem!</a:t>
            </a:r>
          </a:p>
          <a:p>
            <a:pPr lvl="1"/>
            <a:r>
              <a:rPr lang="en-US" dirty="0"/>
              <a:t>Every process has the abstraction of its own address space</a:t>
            </a:r>
          </a:p>
          <a:p>
            <a:pPr lvl="1"/>
            <a:r>
              <a:rPr lang="en-US" dirty="0"/>
              <a:t>Only one active at a given time (on a given core)</a:t>
            </a:r>
          </a:p>
          <a:p>
            <a:pPr lvl="1"/>
            <a:r>
              <a:rPr lang="en-US" dirty="0"/>
              <a:t>But </a:t>
            </a:r>
            <a:r>
              <a:rPr lang="en-US"/>
              <a:t>many can </a:t>
            </a:r>
            <a:r>
              <a:rPr lang="en-US" dirty="0"/>
              <a:t>exist in DRAM</a:t>
            </a:r>
          </a:p>
          <a:p>
            <a:r>
              <a:rPr lang="en-US" dirty="0"/>
              <a:t>How does this work?</a:t>
            </a:r>
          </a:p>
        </p:txBody>
      </p:sp>
    </p:spTree>
    <p:extLst>
      <p:ext uri="{BB962C8B-B14F-4D97-AF65-F5344CB8AC3E}">
        <p14:creationId xmlns:p14="http://schemas.microsoft.com/office/powerpoint/2010/main" val="1141290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13230</TotalTime>
  <Words>2010</Words>
  <Application>Microsoft Macintosh PowerPoint</Application>
  <PresentationFormat>On-screen Show (4:3)</PresentationFormat>
  <Paragraphs>349</Paragraphs>
  <Slides>38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Calibri</vt:lpstr>
      <vt:lpstr>Courier</vt:lpstr>
      <vt:lpstr>Courier New</vt:lpstr>
      <vt:lpstr>Times</vt:lpstr>
      <vt:lpstr>Office Theme</vt:lpstr>
      <vt:lpstr>Process Address Spaces and Binary Formats</vt:lpstr>
      <vt:lpstr>Background</vt:lpstr>
      <vt:lpstr>Basics</vt:lpstr>
      <vt:lpstr>Address Space Generation</vt:lpstr>
      <vt:lpstr>Need addresses at compile time</vt:lpstr>
      <vt:lpstr>Address Space Layout</vt:lpstr>
      <vt:lpstr>Simple Example</vt:lpstr>
      <vt:lpstr>In practice</vt:lpstr>
      <vt:lpstr>Many address spaces</vt:lpstr>
      <vt:lpstr>Memory Mapping</vt:lpstr>
      <vt:lpstr>Two System Goals</vt:lpstr>
      <vt:lpstr>What about the kernel?</vt:lpstr>
      <vt:lpstr>Example Redux</vt:lpstr>
      <vt:lpstr>Why a fixed mapping?</vt:lpstr>
      <vt:lpstr>Kernel protection?</vt:lpstr>
      <vt:lpstr>Decoupling CPU mode and Addr. Space</vt:lpstr>
      <vt:lpstr>Putting protection together</vt:lpstr>
      <vt:lpstr>Outline</vt:lpstr>
      <vt:lpstr>Reminder: Two types of mappings</vt:lpstr>
      <vt:lpstr>Packing flags into a single integer</vt:lpstr>
      <vt:lpstr>Linux APIs</vt:lpstr>
      <vt:lpstr>Example:</vt:lpstr>
      <vt:lpstr>Idiosyncrasy 1: Stacks Grow Down</vt:lpstr>
      <vt:lpstr>Problem 1: Expansion</vt:lpstr>
      <vt:lpstr>Feed 2 Birds with 1 Scone</vt:lpstr>
      <vt:lpstr>brk() system call</vt:lpstr>
      <vt:lpstr>Relationship to malloc()</vt:lpstr>
      <vt:lpstr>Outline</vt:lpstr>
      <vt:lpstr>Linux: ELF</vt:lpstr>
      <vt:lpstr>Helpful tools</vt:lpstr>
      <vt:lpstr>Key ELF Sections</vt:lpstr>
      <vt:lpstr>How ELF Loading Works</vt:lpstr>
      <vt:lpstr>Static vs. Dynamic Linking</vt:lpstr>
      <vt:lpstr>Jump table example</vt:lpstr>
      <vt:lpstr>Dynamic Linking (Overview)</vt:lpstr>
      <vt:lpstr>Key point</vt:lpstr>
      <vt:lpstr>Other formats?</vt:lpstr>
      <vt:lpstr>Recap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216</cp:revision>
  <dcterms:created xsi:type="dcterms:W3CDTF">2012-09-21T01:57:31Z</dcterms:created>
  <dcterms:modified xsi:type="dcterms:W3CDTF">2020-09-10T15:46:15Z</dcterms:modified>
</cp:coreProperties>
</file>