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6" r:id="rId12"/>
    <p:sldId id="274" r:id="rId13"/>
    <p:sldId id="275" r:id="rId14"/>
    <p:sldId id="277" r:id="rId15"/>
    <p:sldId id="27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7" autoAdjust="0"/>
    <p:restoredTop sz="92596" autoAdjust="0"/>
  </p:normalViewPr>
  <p:slideViewPr>
    <p:cSldViewPr>
      <p:cViewPr varScale="1">
        <p:scale>
          <a:sx n="100" d="100"/>
          <a:sy n="100" d="100"/>
        </p:scale>
        <p:origin x="1408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11/21/16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START HERE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218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START HERE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766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11/21/16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11/21/16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11/21/16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11/21/16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11/21/16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11/21/16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11/21/16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11/21/16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11/21/16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11/21/16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11/21/16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11/21/16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11/21/16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Condition Variables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Portions courtesy Emmett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Witchel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47783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>
                <a:latin typeface="Arial" charset="0"/>
              </a:rPr>
              <a:t>Three operations</a:t>
            </a:r>
          </a:p>
          <a:p>
            <a:pPr lvl="1">
              <a:lnSpc>
                <a:spcPct val="90000"/>
              </a:lnSpc>
            </a:pPr>
            <a:r>
              <a:rPr lang="en-US" sz="1800">
                <a:latin typeface="Arial" charset="0"/>
              </a:rPr>
              <a:t>Wait()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rial" charset="0"/>
              </a:rPr>
              <a:t>Release lock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rial" charset="0"/>
              </a:rPr>
              <a:t>Go to sleep 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rial" charset="0"/>
              </a:rPr>
              <a:t>Reacquire lock upon return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rial" charset="0"/>
              </a:rPr>
              <a:t>Java Condition interface await() and awaitUninterruptably()</a:t>
            </a:r>
          </a:p>
          <a:p>
            <a:pPr lvl="1">
              <a:lnSpc>
                <a:spcPct val="90000"/>
              </a:lnSpc>
            </a:pPr>
            <a:r>
              <a:rPr lang="en-US" sz="1800">
                <a:latin typeface="Arial" charset="0"/>
              </a:rPr>
              <a:t>Notify()  (historically called Signal())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rial" charset="0"/>
              </a:rPr>
              <a:t>Wake up a waiter, if any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rial" charset="0"/>
              </a:rPr>
              <a:t>Condition interface signal()</a:t>
            </a:r>
          </a:p>
          <a:p>
            <a:pPr lvl="1">
              <a:lnSpc>
                <a:spcPct val="90000"/>
              </a:lnSpc>
            </a:pPr>
            <a:r>
              <a:rPr lang="en-US" sz="1800">
                <a:latin typeface="Arial" charset="0"/>
              </a:rPr>
              <a:t>NotifyAll() (historically called Broadcast())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rial" charset="0"/>
              </a:rPr>
              <a:t>Wake up all the waiters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rial" charset="0"/>
              </a:rPr>
              <a:t>Condition interface signalAll()</a:t>
            </a:r>
          </a:p>
          <a:p>
            <a:pPr lvl="2">
              <a:lnSpc>
                <a:spcPct val="90000"/>
              </a:lnSpc>
            </a:pPr>
            <a:endParaRPr lang="en-US" sz="160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>
                <a:latin typeface="Arial" charset="0"/>
              </a:rPr>
              <a:t>Implementation</a:t>
            </a:r>
          </a:p>
          <a:p>
            <a:pPr lvl="1">
              <a:lnSpc>
                <a:spcPct val="90000"/>
              </a:lnSpc>
            </a:pPr>
            <a:r>
              <a:rPr lang="en-US" sz="1800">
                <a:latin typeface="Arial" charset="0"/>
              </a:rPr>
              <a:t>Requires a per-condition variable queue to be maintained</a:t>
            </a:r>
          </a:p>
          <a:p>
            <a:pPr lvl="1">
              <a:lnSpc>
                <a:spcPct val="90000"/>
              </a:lnSpc>
            </a:pPr>
            <a:r>
              <a:rPr lang="en-US" sz="1800">
                <a:latin typeface="Arial" charset="0"/>
              </a:rPr>
              <a:t>Threads waiting for the condition wait for a notify() </a:t>
            </a:r>
          </a:p>
          <a:p>
            <a:pPr>
              <a:lnSpc>
                <a:spcPct val="90000"/>
              </a:lnSpc>
              <a:buFont typeface="Monotype Sorts" charset="0"/>
              <a:buNone/>
            </a:pPr>
            <a:endParaRPr lang="en-US" sz="2000">
              <a:latin typeface="Arial" charset="0"/>
              <a:sym typeface="Wingdings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578100" y="1490663"/>
            <a:ext cx="6307138" cy="892175"/>
            <a:chOff x="1312" y="1187"/>
            <a:chExt cx="3973" cy="562"/>
          </a:xfrm>
        </p:grpSpPr>
        <p:sp>
          <p:nvSpPr>
            <p:cNvPr id="327684" name="AutoShape 4"/>
            <p:cNvSpPr>
              <a:spLocks noChangeArrowheads="1"/>
            </p:cNvSpPr>
            <p:nvPr/>
          </p:nvSpPr>
          <p:spPr bwMode="auto">
            <a:xfrm>
              <a:off x="2819" y="1187"/>
              <a:ext cx="2466" cy="56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CCFF">
                    <a:gamma/>
                    <a:shade val="46275"/>
                    <a:invGamma/>
                  </a:srgbClr>
                </a:gs>
                <a:gs pos="50000">
                  <a:srgbClr val="CCCCFF"/>
                </a:gs>
                <a:gs pos="100000">
                  <a:srgbClr val="CCCC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en-US" sz="2000">
                  <a:latin typeface="Comic Sans MS" pitchFamily="66" charset="0"/>
                  <a:ea typeface="+mn-ea"/>
                  <a:cs typeface="+mn-cs"/>
                </a:rPr>
                <a:t>Wait() usually specified a lock </a:t>
              </a:r>
            </a:p>
            <a:p>
              <a:pPr algn="ctr" eaLnBrk="0" hangingPunct="0">
                <a:defRPr/>
              </a:pPr>
              <a:r>
                <a:rPr lang="en-US" sz="2000">
                  <a:latin typeface="Comic Sans MS" pitchFamily="66" charset="0"/>
                  <a:ea typeface="+mn-ea"/>
                  <a:cs typeface="+mn-cs"/>
                </a:rPr>
                <a:t>to be released as a parameter</a:t>
              </a:r>
            </a:p>
          </p:txBody>
        </p:sp>
        <p:sp>
          <p:nvSpPr>
            <p:cNvPr id="11270" name="Line 6"/>
            <p:cNvSpPr>
              <a:spLocks noChangeShapeType="1"/>
            </p:cNvSpPr>
            <p:nvPr/>
          </p:nvSpPr>
          <p:spPr bwMode="auto">
            <a:xfrm flipH="1">
              <a:off x="1312" y="1392"/>
              <a:ext cx="14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Condition Variables: Operation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883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27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27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27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27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27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276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276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276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276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3276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2768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8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2" name="Text Box 4"/>
          <p:cNvSpPr txBox="1">
            <a:spLocks noChangeArrowheads="1"/>
          </p:cNvSpPr>
          <p:nvPr/>
        </p:nvSpPr>
        <p:spPr bwMode="auto">
          <a:xfrm>
            <a:off x="3213100" y="1340768"/>
            <a:ext cx="4013200" cy="2032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>
                <a:latin typeface="Comic Sans MS" charset="0"/>
              </a:rPr>
              <a:t>Class </a:t>
            </a:r>
            <a:r>
              <a:rPr lang="en-US" sz="1800" dirty="0" err="1">
                <a:latin typeface="Comic Sans MS" charset="0"/>
              </a:rPr>
              <a:t>CokeMachine</a:t>
            </a:r>
            <a:r>
              <a:rPr lang="en-US" sz="1800" dirty="0">
                <a:latin typeface="Comic Sans MS" charset="0"/>
              </a:rPr>
              <a:t>{</a:t>
            </a:r>
          </a:p>
          <a:p>
            <a:r>
              <a:rPr lang="en-US" sz="1800" dirty="0">
                <a:latin typeface="Comic Sans MS" charset="0"/>
              </a:rPr>
              <a:t>    …</a:t>
            </a:r>
          </a:p>
          <a:p>
            <a:r>
              <a:rPr lang="en-US" sz="1800" dirty="0">
                <a:latin typeface="Comic Sans MS" charset="0"/>
              </a:rPr>
              <a:t>    </a:t>
            </a:r>
            <a:r>
              <a:rPr lang="en-US" sz="1800" dirty="0" err="1">
                <a:latin typeface="Comic Sans MS" charset="0"/>
              </a:rPr>
              <a:t>Storge</a:t>
            </a:r>
            <a:r>
              <a:rPr lang="en-US" sz="1800" dirty="0">
                <a:latin typeface="Comic Sans MS" charset="0"/>
              </a:rPr>
              <a:t> for cokes (buffer)</a:t>
            </a:r>
          </a:p>
          <a:p>
            <a:r>
              <a:rPr lang="en-US" sz="1800" dirty="0">
                <a:latin typeface="Comic Sans MS" charset="0"/>
              </a:rPr>
              <a:t>    Lock lock;</a:t>
            </a:r>
          </a:p>
          <a:p>
            <a:r>
              <a:rPr lang="en-US" sz="1800" dirty="0">
                <a:latin typeface="Comic Sans MS" charset="0"/>
              </a:rPr>
              <a:t>    </a:t>
            </a:r>
            <a:r>
              <a:rPr lang="en-US" sz="1800" dirty="0" err="1">
                <a:latin typeface="Comic Sans MS" charset="0"/>
              </a:rPr>
              <a:t>int</a:t>
            </a:r>
            <a:r>
              <a:rPr lang="en-US" sz="1800" dirty="0">
                <a:latin typeface="Comic Sans MS" charset="0"/>
              </a:rPr>
              <a:t> count = 0;</a:t>
            </a:r>
          </a:p>
          <a:p>
            <a:r>
              <a:rPr lang="en-US" sz="1800" dirty="0">
                <a:latin typeface="Comic Sans MS" charset="0"/>
              </a:rPr>
              <a:t>    Condition </a:t>
            </a:r>
            <a:r>
              <a:rPr lang="en-US" sz="1800" dirty="0" err="1">
                <a:latin typeface="Comic Sans MS" charset="0"/>
              </a:rPr>
              <a:t>notFull</a:t>
            </a:r>
            <a:r>
              <a:rPr lang="en-US" sz="1800" dirty="0">
                <a:latin typeface="Comic Sans MS" charset="0"/>
              </a:rPr>
              <a:t>, </a:t>
            </a:r>
            <a:r>
              <a:rPr lang="en-US" sz="1800" dirty="0" err="1">
                <a:latin typeface="Comic Sans MS" charset="0"/>
              </a:rPr>
              <a:t>notEmpty</a:t>
            </a:r>
            <a:r>
              <a:rPr lang="en-US" sz="1800" dirty="0">
                <a:latin typeface="Comic Sans MS" charset="0"/>
              </a:rPr>
              <a:t>;</a:t>
            </a:r>
          </a:p>
          <a:p>
            <a:r>
              <a:rPr lang="en-US" sz="1800" dirty="0">
                <a:latin typeface="Comic Sans MS" charset="0"/>
              </a:rPr>
              <a:t>}</a:t>
            </a:r>
          </a:p>
        </p:txBody>
      </p:sp>
      <p:sp>
        <p:nvSpPr>
          <p:cNvPr id="329733" name="Text Box 5"/>
          <p:cNvSpPr txBox="1">
            <a:spLocks noChangeArrowheads="1"/>
          </p:cNvSpPr>
          <p:nvPr/>
        </p:nvSpPr>
        <p:spPr bwMode="auto">
          <a:xfrm>
            <a:off x="914400" y="3568700"/>
            <a:ext cx="3378200" cy="25638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800">
                <a:latin typeface="Comic Sans MS" pitchFamily="66" charset="0"/>
                <a:ea typeface="+mn-ea"/>
                <a:cs typeface="+mn-cs"/>
              </a:rPr>
              <a:t>CokeMachine::Deposit(){</a:t>
            </a:r>
          </a:p>
          <a:p>
            <a:pPr eaLnBrk="0" hangingPunct="0">
              <a:defRPr/>
            </a:pPr>
            <a:r>
              <a:rPr lang="en-US" sz="1800">
                <a:latin typeface="Comic Sans MS" pitchFamily="66" charset="0"/>
                <a:ea typeface="+mn-ea"/>
                <a:cs typeface="+mn-cs"/>
              </a:rPr>
              <a:t>    lock</a:t>
            </a:r>
            <a:r>
              <a:rPr lang="en-US" sz="180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acquire();</a:t>
            </a:r>
          </a:p>
          <a:p>
            <a:pPr eaLnBrk="0" hangingPunct="0">
              <a:defRPr/>
            </a:pPr>
            <a:r>
              <a:rPr lang="en-US" sz="180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</a:t>
            </a:r>
            <a:r>
              <a:rPr lang="en-US" sz="180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while (count == n) {</a:t>
            </a:r>
          </a:p>
          <a:p>
            <a:pPr eaLnBrk="0" hangingPunct="0">
              <a:defRPr/>
            </a:pPr>
            <a:r>
              <a:rPr lang="en-US" sz="180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	notFull.wait(&amp;lock); }</a:t>
            </a:r>
          </a:p>
          <a:p>
            <a:pPr eaLnBrk="0" hangingPunct="0">
              <a:defRPr/>
            </a:pPr>
            <a:r>
              <a:rPr lang="en-US" sz="180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Add coke to the machine;</a:t>
            </a:r>
            <a:endParaRPr lang="en-US" sz="180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>
                <a:latin typeface="Comic Sans MS" pitchFamily="66" charset="0"/>
                <a:ea typeface="+mn-ea"/>
                <a:cs typeface="+mn-cs"/>
              </a:rPr>
              <a:t>    count++;</a:t>
            </a:r>
          </a:p>
          <a:p>
            <a:pPr eaLnBrk="0" hangingPunct="0">
              <a:defRPr/>
            </a:pPr>
            <a:r>
              <a:rPr lang="en-US" sz="1800">
                <a:latin typeface="Comic Sans MS" pitchFamily="66" charset="0"/>
                <a:ea typeface="+mn-ea"/>
                <a:cs typeface="+mn-cs"/>
              </a:rPr>
              <a:t>    </a:t>
            </a:r>
            <a:r>
              <a:rPr lang="en-US" sz="180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</a:rPr>
              <a:t>notEmpty.notify();</a:t>
            </a:r>
          </a:p>
          <a:p>
            <a:pPr eaLnBrk="0" hangingPunct="0">
              <a:defRPr/>
            </a:pPr>
            <a:r>
              <a:rPr lang="en-US" sz="1800">
                <a:latin typeface="Comic Sans MS" pitchFamily="66" charset="0"/>
                <a:ea typeface="+mn-ea"/>
                <a:cs typeface="+mn-cs"/>
              </a:rPr>
              <a:t>    lock</a:t>
            </a:r>
            <a:r>
              <a:rPr lang="en-US" sz="180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release();</a:t>
            </a:r>
            <a:endParaRPr lang="en-US" sz="180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>
                <a:latin typeface="Comic Sans MS" pitchFamily="66" charset="0"/>
                <a:ea typeface="+mn-ea"/>
                <a:cs typeface="+mn-cs"/>
              </a:rPr>
              <a:t>}</a:t>
            </a:r>
          </a:p>
        </p:txBody>
      </p:sp>
      <p:sp>
        <p:nvSpPr>
          <p:cNvPr id="329734" name="Text Box 6"/>
          <p:cNvSpPr txBox="1">
            <a:spLocks noChangeArrowheads="1"/>
          </p:cNvSpPr>
          <p:nvPr/>
        </p:nvSpPr>
        <p:spPr bwMode="auto">
          <a:xfrm>
            <a:off x="4559300" y="3594100"/>
            <a:ext cx="4165600" cy="25638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800">
                <a:latin typeface="Comic Sans MS" pitchFamily="66" charset="0"/>
                <a:ea typeface="+mn-ea"/>
                <a:cs typeface="+mn-cs"/>
              </a:rPr>
              <a:t>CokeMachine::Remove(){</a:t>
            </a:r>
          </a:p>
          <a:p>
            <a:pPr eaLnBrk="0" hangingPunct="0">
              <a:defRPr/>
            </a:pPr>
            <a:r>
              <a:rPr lang="en-US" sz="1800">
                <a:latin typeface="Comic Sans MS" pitchFamily="66" charset="0"/>
                <a:ea typeface="+mn-ea"/>
                <a:cs typeface="+mn-cs"/>
              </a:rPr>
              <a:t>    lock</a:t>
            </a:r>
            <a:r>
              <a:rPr lang="en-US" sz="180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acquire();</a:t>
            </a:r>
          </a:p>
          <a:p>
            <a:pPr eaLnBrk="0" hangingPunct="0">
              <a:defRPr/>
            </a:pPr>
            <a:r>
              <a:rPr lang="en-US" sz="180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</a:t>
            </a:r>
            <a:r>
              <a:rPr lang="en-US" sz="180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while (count == 0) {</a:t>
            </a:r>
          </a:p>
          <a:p>
            <a:pPr eaLnBrk="0" hangingPunct="0">
              <a:defRPr/>
            </a:pPr>
            <a:r>
              <a:rPr lang="en-US" sz="180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	notEmpty.wait(&amp;lock); }</a:t>
            </a:r>
          </a:p>
          <a:p>
            <a:pPr eaLnBrk="0" hangingPunct="0">
              <a:defRPr/>
            </a:pPr>
            <a:r>
              <a:rPr lang="en-US" sz="180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Remove coke from to the machine;</a:t>
            </a:r>
            <a:endParaRPr lang="en-US" sz="180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>
                <a:latin typeface="Comic Sans MS" pitchFamily="66" charset="0"/>
                <a:ea typeface="+mn-ea"/>
                <a:cs typeface="+mn-cs"/>
              </a:rPr>
              <a:t>    count--;</a:t>
            </a:r>
          </a:p>
          <a:p>
            <a:pPr eaLnBrk="0" hangingPunct="0">
              <a:defRPr/>
            </a:pPr>
            <a:r>
              <a:rPr lang="en-US" sz="1800">
                <a:latin typeface="Comic Sans MS" pitchFamily="66" charset="0"/>
                <a:ea typeface="+mn-ea"/>
                <a:cs typeface="+mn-cs"/>
              </a:rPr>
              <a:t>    </a:t>
            </a:r>
            <a:r>
              <a:rPr lang="en-US" sz="180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</a:rPr>
              <a:t>notFull.notify();</a:t>
            </a:r>
          </a:p>
          <a:p>
            <a:pPr eaLnBrk="0" hangingPunct="0">
              <a:defRPr/>
            </a:pPr>
            <a:r>
              <a:rPr lang="en-US" sz="1800">
                <a:latin typeface="Comic Sans MS" pitchFamily="66" charset="0"/>
                <a:ea typeface="+mn-ea"/>
                <a:cs typeface="+mn-cs"/>
              </a:rPr>
              <a:t>    lock</a:t>
            </a:r>
            <a:r>
              <a:rPr lang="en-US" sz="180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release();</a:t>
            </a:r>
            <a:endParaRPr lang="en-US" sz="180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>
                <a:latin typeface="Comic Sans MS" pitchFamily="66" charset="0"/>
                <a:ea typeface="+mn-ea"/>
                <a:cs typeface="+mn-cs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Coke Machine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15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9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29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29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32" grpId="0" animBg="1"/>
      <p:bldP spid="329733" grpId="0" animBg="1"/>
      <p:bldP spid="32973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80" name="Text Box 4"/>
          <p:cNvSpPr txBox="1">
            <a:spLocks noChangeArrowheads="1"/>
          </p:cNvSpPr>
          <p:nvPr/>
        </p:nvSpPr>
        <p:spPr bwMode="auto">
          <a:xfrm>
            <a:off x="742950" y="3909914"/>
            <a:ext cx="5156200" cy="258603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Condition::Wait(lock){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schedLock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-&gt;acquire();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lock-&gt;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numWaiting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++;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lock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release</a:t>
            </a: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();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 Put TCB on the waiting queue for the CV;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 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schedLock</a:t>
            </a: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-&gt;release()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 switch();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 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lockacquire</a:t>
            </a: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();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}</a:t>
            </a:r>
          </a:p>
        </p:txBody>
      </p:sp>
      <p:sp>
        <p:nvSpPr>
          <p:cNvPr id="331781" name="Text Box 5"/>
          <p:cNvSpPr txBox="1">
            <a:spLocks noChangeArrowheads="1"/>
          </p:cNvSpPr>
          <p:nvPr/>
        </p:nvSpPr>
        <p:spPr bwMode="auto">
          <a:xfrm>
            <a:off x="2230438" y="1412776"/>
            <a:ext cx="6235700" cy="22891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Condition::Notify(lock){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 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schedLock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-&gt;acquire();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 if (lock-&gt;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numWaiting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&gt; 0) {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	Move a TCB from waiting queue to ready queue;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	lock-&gt;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numWaiting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--;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 }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 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schedLock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-&gt;release();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}</a:t>
            </a:r>
          </a:p>
        </p:txBody>
      </p:sp>
      <p:sp>
        <p:nvSpPr>
          <p:cNvPr id="331782" name="AutoShape 6"/>
          <p:cNvSpPr>
            <a:spLocks noChangeArrowheads="1"/>
          </p:cNvSpPr>
          <p:nvPr/>
        </p:nvSpPr>
        <p:spPr bwMode="auto">
          <a:xfrm>
            <a:off x="6183313" y="3919439"/>
            <a:ext cx="2192337" cy="7826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CCFF">
                  <a:gamma/>
                  <a:shade val="46275"/>
                  <a:invGamma/>
                </a:srgbClr>
              </a:gs>
              <a:gs pos="50000">
                <a:srgbClr val="CCCCFF"/>
              </a:gs>
              <a:gs pos="100000">
                <a:srgbClr val="CCCC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2000" dirty="0">
                <a:latin typeface="Comic Sans MS" pitchFamily="66" charset="0"/>
                <a:ea typeface="+mn-ea"/>
                <a:cs typeface="+mn-cs"/>
              </a:rPr>
              <a:t>Why do we need</a:t>
            </a:r>
          </a:p>
          <a:p>
            <a:pPr algn="ctr" eaLnBrk="0" hangingPunct="0">
              <a:defRPr/>
            </a:pPr>
            <a:r>
              <a:rPr lang="en-US" sz="2000" dirty="0" err="1">
                <a:latin typeface="Comic Sans MS" pitchFamily="66" charset="0"/>
                <a:ea typeface="+mn-ea"/>
                <a:cs typeface="+mn-cs"/>
              </a:rPr>
              <a:t>schedLock</a:t>
            </a:r>
            <a:r>
              <a:rPr lang="en-US" sz="2000" dirty="0">
                <a:latin typeface="Comic Sans MS" pitchFamily="66" charset="0"/>
                <a:ea typeface="+mn-ea"/>
                <a:cs typeface="+mn-cs"/>
              </a:rPr>
              <a:t>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Implementing Wait and Notify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97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4533900"/>
          </a:xfrm>
        </p:spPr>
        <p:txBody>
          <a:bodyPr/>
          <a:lstStyle/>
          <a:p>
            <a:r>
              <a:rPr lang="en-US" sz="1800">
                <a:latin typeface="Arial" charset="0"/>
              </a:rPr>
              <a:t>Coke machine as a shared buffer</a:t>
            </a:r>
          </a:p>
          <a:p>
            <a:pPr lvl="2"/>
            <a:endParaRPr lang="en-US" sz="1400">
              <a:latin typeface="Arial" charset="0"/>
            </a:endParaRPr>
          </a:p>
          <a:p>
            <a:r>
              <a:rPr lang="en-US" sz="1800">
                <a:latin typeface="Arial" charset="0"/>
              </a:rPr>
              <a:t>Two types of users</a:t>
            </a:r>
          </a:p>
          <a:p>
            <a:pPr lvl="1"/>
            <a:r>
              <a:rPr lang="en-US" sz="1600">
                <a:latin typeface="Arial" charset="0"/>
              </a:rPr>
              <a:t>Producer: Restocks the coke machine</a:t>
            </a:r>
          </a:p>
          <a:p>
            <a:pPr lvl="1"/>
            <a:r>
              <a:rPr lang="en-US" sz="1600">
                <a:latin typeface="Arial" charset="0"/>
              </a:rPr>
              <a:t>Consumer: Removes coke from the machine</a:t>
            </a:r>
          </a:p>
          <a:p>
            <a:pPr lvl="1"/>
            <a:endParaRPr lang="en-US" sz="1600">
              <a:latin typeface="Arial" charset="0"/>
            </a:endParaRPr>
          </a:p>
          <a:p>
            <a:r>
              <a:rPr lang="en-US" sz="1800">
                <a:latin typeface="Arial" charset="0"/>
              </a:rPr>
              <a:t>Requirements</a:t>
            </a:r>
          </a:p>
          <a:p>
            <a:pPr lvl="1"/>
            <a:r>
              <a:rPr lang="en-US" sz="1600">
                <a:latin typeface="Arial" charset="0"/>
              </a:rPr>
              <a:t>Only a single person can access the machine at any time</a:t>
            </a:r>
          </a:p>
          <a:p>
            <a:pPr lvl="1"/>
            <a:r>
              <a:rPr lang="en-US" sz="1600">
                <a:latin typeface="Arial" charset="0"/>
              </a:rPr>
              <a:t>If the machine is out of coke, wait until coke is restocked</a:t>
            </a:r>
          </a:p>
          <a:p>
            <a:pPr lvl="1"/>
            <a:r>
              <a:rPr lang="en-US" sz="1600">
                <a:latin typeface="Arial" charset="0"/>
              </a:rPr>
              <a:t>If machine is full, wait for consumers to drink coke prior to restocking</a:t>
            </a:r>
          </a:p>
          <a:p>
            <a:pPr lvl="1"/>
            <a:endParaRPr lang="en-US" sz="1600">
              <a:latin typeface="Arial" charset="0"/>
            </a:endParaRPr>
          </a:p>
          <a:p>
            <a:r>
              <a:rPr lang="en-US" sz="1800">
                <a:latin typeface="Arial" charset="0"/>
              </a:rPr>
              <a:t>How will we implement this?</a:t>
            </a:r>
          </a:p>
          <a:p>
            <a:pPr lvl="1"/>
            <a:r>
              <a:rPr lang="en-US" sz="1600">
                <a:latin typeface="Arial" charset="0"/>
              </a:rPr>
              <a:t>What is the class definition?</a:t>
            </a:r>
          </a:p>
          <a:p>
            <a:pPr lvl="1"/>
            <a:r>
              <a:rPr lang="en-US" sz="1600">
                <a:latin typeface="Arial" charset="0"/>
              </a:rPr>
              <a:t>How many lock and condition variables do we need?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Condition Variables: An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701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Always wait and notify condition variables with the </a:t>
            </a:r>
            <a:r>
              <a:rPr lang="en-US" dirty="0" err="1" smtClean="0"/>
              <a:t>mutex</a:t>
            </a:r>
            <a:r>
              <a:rPr lang="en-US" dirty="0" smtClean="0"/>
              <a:t> held.</a:t>
            </a:r>
          </a:p>
          <a:p>
            <a:r>
              <a:rPr lang="en-US" dirty="0" smtClean="0"/>
              <a:t>Period.</a:t>
            </a:r>
          </a:p>
          <a:p>
            <a:endParaRPr lang="en-US" dirty="0"/>
          </a:p>
          <a:p>
            <a:pPr lvl="1"/>
            <a:r>
              <a:rPr lang="en-US" dirty="0" smtClean="0"/>
              <a:t>Fine print: There are cases where notification outside of a lock can be safe, but the code tends to be fragile, error-prone, and easy for another developer to break.</a:t>
            </a:r>
          </a:p>
          <a:p>
            <a:pPr lvl="1"/>
            <a:r>
              <a:rPr lang="en-US" dirty="0" smtClean="0"/>
              <a:t>In many cases you can lose notifications and hang (</a:t>
            </a:r>
            <a:r>
              <a:rPr lang="en-US" dirty="0" err="1" smtClean="0"/>
              <a:t>liveness</a:t>
            </a:r>
            <a:r>
              <a:rPr lang="en-US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Moreover there is no clear advantage to breaking this convention.  So just don’t do it.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Word to the Wise</a:t>
            </a:r>
            <a:r>
              <a:rPr lang="mr-IN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033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340768"/>
            <a:ext cx="8496944" cy="5219700"/>
          </a:xfrm>
        </p:spPr>
        <p:txBody>
          <a:bodyPr/>
          <a:lstStyle/>
          <a:p>
            <a:r>
              <a:rPr lang="en-US" sz="2000" dirty="0">
                <a:latin typeface="Arial" charset="0"/>
              </a:rPr>
              <a:t>Non-deterministic order of thread execution </a:t>
            </a:r>
            <a:r>
              <a:rPr lang="en-US" sz="2000" dirty="0">
                <a:latin typeface="Arial" charset="0"/>
                <a:sym typeface="Wingdings" charset="0"/>
              </a:rPr>
              <a:t> concurrency problems</a:t>
            </a:r>
            <a:endParaRPr lang="en-US" sz="2000" dirty="0">
              <a:latin typeface="Arial" charset="0"/>
            </a:endParaRPr>
          </a:p>
          <a:p>
            <a:pPr lvl="1"/>
            <a:r>
              <a:rPr lang="en-US" sz="1800" dirty="0">
                <a:latin typeface="Arial" charset="0"/>
              </a:rPr>
              <a:t>Multiprocessing</a:t>
            </a:r>
          </a:p>
          <a:p>
            <a:pPr lvl="2"/>
            <a:r>
              <a:rPr lang="en-US" sz="1600" dirty="0">
                <a:latin typeface="Arial" charset="0"/>
              </a:rPr>
              <a:t>A system may contain multiple processors </a:t>
            </a:r>
            <a:r>
              <a:rPr lang="en-US" sz="1600" dirty="0">
                <a:latin typeface="Arial" charset="0"/>
                <a:sym typeface="Wingdings" charset="0"/>
              </a:rPr>
              <a:t> cooperating threads/processes can execute simultaneously</a:t>
            </a:r>
          </a:p>
          <a:p>
            <a:pPr lvl="1"/>
            <a:r>
              <a:rPr lang="en-US" sz="1800" dirty="0">
                <a:latin typeface="Arial" charset="0"/>
              </a:rPr>
              <a:t>Multi-programming</a:t>
            </a:r>
          </a:p>
          <a:p>
            <a:pPr lvl="2"/>
            <a:r>
              <a:rPr lang="en-US" sz="1600" dirty="0">
                <a:latin typeface="Arial" charset="0"/>
              </a:rPr>
              <a:t>Thread/process execution can be interleaved because of time-slicing</a:t>
            </a:r>
          </a:p>
          <a:p>
            <a:pPr lvl="2"/>
            <a:endParaRPr lang="en-US" sz="1600" dirty="0">
              <a:latin typeface="Arial" charset="0"/>
            </a:endParaRPr>
          </a:p>
          <a:p>
            <a:r>
              <a:rPr lang="en-US" sz="2000" dirty="0">
                <a:latin typeface="Arial" charset="0"/>
              </a:rPr>
              <a:t>Goal: Ensure that your concurrent program works under ALL possible interleaving</a:t>
            </a:r>
          </a:p>
          <a:p>
            <a:pPr lvl="3"/>
            <a:endParaRPr lang="en-US" sz="1400" dirty="0">
              <a:latin typeface="Arial" charset="0"/>
            </a:endParaRPr>
          </a:p>
          <a:p>
            <a:r>
              <a:rPr lang="en-US" sz="2000" dirty="0">
                <a:latin typeface="Arial" charset="0"/>
              </a:rPr>
              <a:t>Define synchronization constructs and programming style for developing concurrent programs</a:t>
            </a:r>
          </a:p>
          <a:p>
            <a:pPr lvl="2"/>
            <a:r>
              <a:rPr lang="en-US" sz="1600" dirty="0">
                <a:latin typeface="Arial" charset="0"/>
              </a:rPr>
              <a:t>Locks </a:t>
            </a:r>
            <a:r>
              <a:rPr lang="en-US" sz="1600" dirty="0">
                <a:latin typeface="Arial" charset="0"/>
                <a:sym typeface="Wingdings" charset="0"/>
              </a:rPr>
              <a:t> provide mutual exclusion</a:t>
            </a:r>
          </a:p>
          <a:p>
            <a:pPr lvl="2"/>
            <a:r>
              <a:rPr lang="en-US" sz="1600" dirty="0">
                <a:latin typeface="Arial" charset="0"/>
              </a:rPr>
              <a:t>Condition variables </a:t>
            </a:r>
            <a:r>
              <a:rPr lang="en-US" sz="1600" dirty="0">
                <a:latin typeface="Arial" charset="0"/>
                <a:sym typeface="Wingdings" charset="0"/>
              </a:rPr>
              <a:t> provide conditional synchronization</a:t>
            </a:r>
          </a:p>
          <a:p>
            <a:pPr lvl="2"/>
            <a:endParaRPr lang="en-US" sz="1600" dirty="0">
              <a:latin typeface="Arial" charset="0"/>
            </a:endParaRPr>
          </a:p>
          <a:p>
            <a:endParaRPr lang="en-US" sz="2000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778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42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42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42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42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42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42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42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3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4879975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Arial" charset="0"/>
              </a:rPr>
              <a:t>Now that you have seen locks, is that all there is?</a:t>
            </a:r>
          </a:p>
          <a:p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No, but what is the </a:t>
            </a:r>
            <a:r>
              <a:rPr lang="ja-JP" altLang="en-US" dirty="0">
                <a:latin typeface="Arial" charset="0"/>
              </a:rPr>
              <a:t>“</a:t>
            </a:r>
            <a:r>
              <a:rPr lang="en-US" dirty="0">
                <a:latin typeface="Arial" charset="0"/>
              </a:rPr>
              <a:t>right</a:t>
            </a:r>
            <a:r>
              <a:rPr lang="ja-JP" altLang="en-US" dirty="0">
                <a:latin typeface="Arial" charset="0"/>
              </a:rPr>
              <a:t>”</a:t>
            </a:r>
            <a:r>
              <a:rPr lang="en-US" dirty="0">
                <a:latin typeface="Arial" charset="0"/>
              </a:rPr>
              <a:t> way to build a parallel </a:t>
            </a:r>
            <a:r>
              <a:rPr lang="en-US" dirty="0" smtClean="0">
                <a:latin typeface="Arial" charset="0"/>
              </a:rPr>
              <a:t>program?</a:t>
            </a:r>
            <a:endParaRPr lang="en-US" dirty="0">
              <a:latin typeface="Arial" charset="0"/>
            </a:endParaRPr>
          </a:p>
          <a:p>
            <a:pPr lvl="1"/>
            <a:r>
              <a:rPr lang="en-US" dirty="0">
                <a:solidFill>
                  <a:srgbClr val="DC0081"/>
                </a:solidFill>
                <a:latin typeface="Arial" charset="0"/>
              </a:rPr>
              <a:t>People are still trying to figure that out.</a:t>
            </a:r>
          </a:p>
          <a:p>
            <a:pPr lvl="1"/>
            <a:endParaRPr lang="en-US" dirty="0">
              <a:solidFill>
                <a:srgbClr val="DC0081"/>
              </a:solidFill>
              <a:latin typeface="Arial" charset="0"/>
            </a:endParaRPr>
          </a:p>
          <a:p>
            <a:r>
              <a:rPr lang="en-US" dirty="0">
                <a:latin typeface="Arial" charset="0"/>
              </a:rPr>
              <a:t>Compromises:</a:t>
            </a:r>
          </a:p>
          <a:p>
            <a:pPr lvl="1"/>
            <a:r>
              <a:rPr lang="en-US" dirty="0">
                <a:latin typeface="Arial" charset="0"/>
              </a:rPr>
              <a:t>between making it easy to modify shared variables AND</a:t>
            </a:r>
          </a:p>
          <a:p>
            <a:pPr lvl="1"/>
            <a:r>
              <a:rPr lang="en-US" dirty="0">
                <a:latin typeface="Arial" charset="0"/>
              </a:rPr>
              <a:t>restricting when you can modify shared variables.</a:t>
            </a:r>
          </a:p>
          <a:p>
            <a:pPr lvl="1"/>
            <a:r>
              <a:rPr lang="en-US" dirty="0">
                <a:latin typeface="Arial" charset="0"/>
              </a:rPr>
              <a:t>between really flexible primitives AND</a:t>
            </a:r>
          </a:p>
          <a:p>
            <a:pPr lvl="1"/>
            <a:r>
              <a:rPr lang="en-US" dirty="0">
                <a:latin typeface="Arial" charset="0"/>
              </a:rPr>
              <a:t>simple primitives that are easy to reason about.</a:t>
            </a:r>
          </a:p>
          <a:p>
            <a:pPr lvl="1"/>
            <a:endParaRPr lang="en-US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Synchronization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026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19" y="1340768"/>
            <a:ext cx="8568953" cy="5154613"/>
          </a:xfrm>
        </p:spPr>
        <p:txBody>
          <a:bodyPr>
            <a:normAutofit fontScale="92500" lnSpcReduction="10000"/>
          </a:bodyPr>
          <a:lstStyle/>
          <a:p>
            <a:r>
              <a:rPr lang="en-US">
                <a:latin typeface="Arial" charset="0"/>
              </a:rPr>
              <a:t>Synchronizing on a condition.</a:t>
            </a:r>
          </a:p>
          <a:p>
            <a:pPr lvl="1"/>
            <a:r>
              <a:rPr lang="en-US" dirty="0">
                <a:latin typeface="Arial" charset="0"/>
              </a:rPr>
              <a:t>When you start working on a synchronization problem, first define the mutual exclusion constraints, then ask </a:t>
            </a:r>
            <a:r>
              <a:rPr lang="ja-JP" altLang="en-US" dirty="0">
                <a:latin typeface="Arial" charset="0"/>
              </a:rPr>
              <a:t>“</a:t>
            </a:r>
            <a:r>
              <a:rPr lang="en-US" dirty="0">
                <a:latin typeface="Arial" charset="0"/>
              </a:rPr>
              <a:t>when does a thread wait</a:t>
            </a:r>
            <a:r>
              <a:rPr lang="ja-JP" altLang="en-US" dirty="0">
                <a:latin typeface="Arial" charset="0"/>
              </a:rPr>
              <a:t>”</a:t>
            </a:r>
            <a:r>
              <a:rPr lang="en-US" dirty="0">
                <a:latin typeface="Arial" charset="0"/>
              </a:rPr>
              <a:t>, and create a separate synchronization variable representing each constraint.</a:t>
            </a:r>
          </a:p>
          <a:p>
            <a:r>
              <a:rPr lang="en-US" dirty="0">
                <a:latin typeface="Arial" charset="0"/>
              </a:rPr>
              <a:t>Bounded Buffer problem – producer puts things in a fixed sized buffer, consumer takes them out.</a:t>
            </a:r>
          </a:p>
          <a:p>
            <a:pPr lvl="1"/>
            <a:r>
              <a:rPr lang="en-US" dirty="0">
                <a:latin typeface="Arial" charset="0"/>
              </a:rPr>
              <a:t>What are the constraints for bounded buffer?</a:t>
            </a:r>
          </a:p>
          <a:p>
            <a:pPr lvl="1"/>
            <a:r>
              <a:rPr lang="en-US" dirty="0">
                <a:latin typeface="Arial" charset="0"/>
              </a:rPr>
              <a:t>1) only one thread can manipulate buffer queue at a time (</a:t>
            </a:r>
            <a:r>
              <a:rPr lang="en-US" i="1" dirty="0">
                <a:latin typeface="Arial" charset="0"/>
              </a:rPr>
              <a:t>mutual exclusion)</a:t>
            </a:r>
          </a:p>
          <a:p>
            <a:pPr lvl="1"/>
            <a:r>
              <a:rPr lang="en-US" dirty="0">
                <a:latin typeface="Arial" charset="0"/>
              </a:rPr>
              <a:t>2) consumer must wait for producer to fill buffers if none full (</a:t>
            </a:r>
            <a:r>
              <a:rPr lang="en-US" i="1" dirty="0">
                <a:latin typeface="Arial" charset="0"/>
              </a:rPr>
              <a:t>scheduling constraint)</a:t>
            </a:r>
          </a:p>
          <a:p>
            <a:pPr lvl="1"/>
            <a:r>
              <a:rPr lang="en-US" dirty="0">
                <a:latin typeface="Arial" charset="0"/>
              </a:rPr>
              <a:t>3) producer must wait for consumer to empty buffers if all full (</a:t>
            </a:r>
            <a:r>
              <a:rPr lang="en-US" i="1" dirty="0">
                <a:latin typeface="Arial" charset="0"/>
              </a:rPr>
              <a:t>scheduling constraint)</a:t>
            </a:r>
            <a:endParaRPr lang="en-US" dirty="0">
              <a:latin typeface="Arial" charset="0"/>
            </a:endParaRPr>
          </a:p>
          <a:p>
            <a:pPr lvl="1"/>
            <a:endParaRPr lang="en-US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Moving Beyond Locks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760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240036"/>
            <a:ext cx="8640960" cy="16129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Locks ensure mutual exclusion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Bounded Buffer problem – producer puts things in a fixed sized buffer, consumer takes them out.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Synchronizing on a condition.</a:t>
            </a:r>
          </a:p>
        </p:txBody>
      </p:sp>
      <p:sp>
        <p:nvSpPr>
          <p:cNvPr id="337924" name="Text Box 4"/>
          <p:cNvSpPr txBox="1">
            <a:spLocks noChangeArrowheads="1"/>
          </p:cNvSpPr>
          <p:nvPr/>
        </p:nvSpPr>
        <p:spPr bwMode="auto">
          <a:xfrm>
            <a:off x="2972420" y="2913236"/>
            <a:ext cx="2679700" cy="17399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Comic Sans MS" charset="0"/>
              </a:rPr>
              <a:t>Class </a:t>
            </a:r>
            <a:r>
              <a:rPr lang="en-US" sz="1800" dirty="0" err="1">
                <a:latin typeface="Comic Sans MS" charset="0"/>
              </a:rPr>
              <a:t>BoundedBuffer</a:t>
            </a:r>
            <a:r>
              <a:rPr lang="en-US" sz="1800" dirty="0">
                <a:latin typeface="Comic Sans MS" charset="0"/>
              </a:rPr>
              <a:t>{</a:t>
            </a:r>
          </a:p>
          <a:p>
            <a:r>
              <a:rPr lang="en-US" sz="1800" dirty="0">
                <a:latin typeface="Comic Sans MS" charset="0"/>
              </a:rPr>
              <a:t>    …</a:t>
            </a:r>
          </a:p>
          <a:p>
            <a:r>
              <a:rPr lang="en-US" sz="1800" dirty="0">
                <a:latin typeface="Comic Sans MS" charset="0"/>
              </a:rPr>
              <a:t>    void* buffer[];</a:t>
            </a:r>
          </a:p>
          <a:p>
            <a:r>
              <a:rPr lang="en-US" sz="1800" dirty="0">
                <a:latin typeface="Comic Sans MS" charset="0"/>
              </a:rPr>
              <a:t>    Lock lock;</a:t>
            </a:r>
          </a:p>
          <a:p>
            <a:r>
              <a:rPr lang="en-US" sz="1800" dirty="0">
                <a:latin typeface="Comic Sans MS" charset="0"/>
              </a:rPr>
              <a:t>    </a:t>
            </a:r>
            <a:r>
              <a:rPr lang="en-US" sz="1800" dirty="0" err="1">
                <a:latin typeface="Comic Sans MS" charset="0"/>
              </a:rPr>
              <a:t>int</a:t>
            </a:r>
            <a:r>
              <a:rPr lang="en-US" sz="1800" dirty="0">
                <a:latin typeface="Comic Sans MS" charset="0"/>
              </a:rPr>
              <a:t> count = 0;</a:t>
            </a:r>
          </a:p>
          <a:p>
            <a:r>
              <a:rPr lang="en-US" sz="1800" dirty="0">
                <a:latin typeface="Comic Sans MS" charset="0"/>
              </a:rPr>
              <a:t>}</a:t>
            </a:r>
          </a:p>
        </p:txBody>
      </p:sp>
      <p:sp>
        <p:nvSpPr>
          <p:cNvPr id="337925" name="Text Box 5"/>
          <p:cNvSpPr txBox="1">
            <a:spLocks noChangeArrowheads="1"/>
          </p:cNvSpPr>
          <p:nvPr/>
        </p:nvSpPr>
        <p:spPr bwMode="auto">
          <a:xfrm>
            <a:off x="936625" y="4726831"/>
            <a:ext cx="3378200" cy="201453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BoundedBuffer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::Deposit(c){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lock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acquire</a:t>
            </a: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();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</a:t>
            </a: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while (count == n); //spin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Add c to the buffer;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count++;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lock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release</a:t>
            </a: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();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}</a:t>
            </a:r>
          </a:p>
        </p:txBody>
      </p:sp>
      <p:sp>
        <p:nvSpPr>
          <p:cNvPr id="337926" name="Text Box 6"/>
          <p:cNvSpPr txBox="1">
            <a:spLocks noChangeArrowheads="1"/>
          </p:cNvSpPr>
          <p:nvPr/>
        </p:nvSpPr>
        <p:spPr bwMode="auto">
          <a:xfrm>
            <a:off x="4787900" y="4690318"/>
            <a:ext cx="3530600" cy="20145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BoundedBuffer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::Remove(c){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lock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acquire</a:t>
            </a: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();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</a:t>
            </a: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while (count == 0); // spin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Remove c from buffer;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count--;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lock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release</a:t>
            </a: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();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}</a:t>
            </a:r>
          </a:p>
        </p:txBody>
      </p:sp>
      <p:sp>
        <p:nvSpPr>
          <p:cNvPr id="337927" name="AutoShape 7"/>
          <p:cNvSpPr>
            <a:spLocks noChangeArrowheads="1"/>
          </p:cNvSpPr>
          <p:nvPr/>
        </p:nvSpPr>
        <p:spPr bwMode="auto">
          <a:xfrm>
            <a:off x="6497638" y="3510806"/>
            <a:ext cx="2055812" cy="8921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CCFF">
                  <a:gamma/>
                  <a:shade val="46275"/>
                  <a:invGamma/>
                </a:srgbClr>
              </a:gs>
              <a:gs pos="50000">
                <a:srgbClr val="CCCCFF"/>
              </a:gs>
              <a:gs pos="100000">
                <a:srgbClr val="CCCC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2000">
                <a:latin typeface="Comic Sans MS" pitchFamily="66" charset="0"/>
                <a:ea typeface="+mn-ea"/>
                <a:cs typeface="+mn-cs"/>
              </a:rPr>
              <a:t>What is wrong </a:t>
            </a:r>
          </a:p>
          <a:p>
            <a:pPr algn="ctr" eaLnBrk="0" hangingPunct="0">
              <a:defRPr/>
            </a:pPr>
            <a:r>
              <a:rPr lang="en-US" sz="2000" dirty="0">
                <a:latin typeface="Comic Sans MS" pitchFamily="66" charset="0"/>
                <a:ea typeface="+mn-ea"/>
                <a:cs typeface="+mn-cs"/>
              </a:rPr>
              <a:t>with this?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Beyond Locking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236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7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37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37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37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24" grpId="0" animBg="1"/>
      <p:bldP spid="337925" grpId="0" animBg="1"/>
      <p:bldP spid="337926" grpId="0" animBg="1"/>
      <p:bldP spid="3379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4" name="Text Box 4"/>
          <p:cNvSpPr txBox="1">
            <a:spLocks noChangeArrowheads="1"/>
          </p:cNvSpPr>
          <p:nvPr/>
        </p:nvSpPr>
        <p:spPr bwMode="auto">
          <a:xfrm>
            <a:off x="2717800" y="2204864"/>
            <a:ext cx="2679700" cy="17399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Comic Sans MS" charset="0"/>
              </a:rPr>
              <a:t>Class </a:t>
            </a:r>
            <a:r>
              <a:rPr lang="en-US" sz="1800" dirty="0" err="1">
                <a:latin typeface="Comic Sans MS" charset="0"/>
              </a:rPr>
              <a:t>BoundedBuffer</a:t>
            </a:r>
            <a:r>
              <a:rPr lang="en-US" sz="1800" dirty="0">
                <a:latin typeface="Comic Sans MS" charset="0"/>
              </a:rPr>
              <a:t>{</a:t>
            </a:r>
          </a:p>
          <a:p>
            <a:r>
              <a:rPr lang="en-US" sz="1800" dirty="0">
                <a:latin typeface="Comic Sans MS" charset="0"/>
              </a:rPr>
              <a:t>    …</a:t>
            </a:r>
          </a:p>
          <a:p>
            <a:r>
              <a:rPr lang="en-US" sz="1800" dirty="0">
                <a:latin typeface="Comic Sans MS" charset="0"/>
              </a:rPr>
              <a:t>    void* buffer[];</a:t>
            </a:r>
          </a:p>
          <a:p>
            <a:r>
              <a:rPr lang="en-US" sz="1800" dirty="0">
                <a:latin typeface="Comic Sans MS" charset="0"/>
              </a:rPr>
              <a:t>    Lock lock;</a:t>
            </a:r>
          </a:p>
          <a:p>
            <a:r>
              <a:rPr lang="en-US" sz="1800" dirty="0">
                <a:latin typeface="Comic Sans MS" charset="0"/>
              </a:rPr>
              <a:t>    </a:t>
            </a:r>
            <a:r>
              <a:rPr lang="en-US" sz="1800" dirty="0" err="1">
                <a:latin typeface="Comic Sans MS" charset="0"/>
              </a:rPr>
              <a:t>int</a:t>
            </a:r>
            <a:r>
              <a:rPr lang="en-US" sz="1800" dirty="0">
                <a:latin typeface="Comic Sans MS" charset="0"/>
              </a:rPr>
              <a:t> count = 0;</a:t>
            </a:r>
          </a:p>
          <a:p>
            <a:r>
              <a:rPr lang="en-US" sz="1800" dirty="0">
                <a:latin typeface="Comic Sans MS" charset="0"/>
              </a:rPr>
              <a:t>}</a:t>
            </a:r>
          </a:p>
        </p:txBody>
      </p:sp>
      <p:sp>
        <p:nvSpPr>
          <p:cNvPr id="332805" name="Text Box 5"/>
          <p:cNvSpPr txBox="1">
            <a:spLocks noChangeArrowheads="1"/>
          </p:cNvSpPr>
          <p:nvPr/>
        </p:nvSpPr>
        <p:spPr bwMode="auto">
          <a:xfrm>
            <a:off x="936625" y="4098752"/>
            <a:ext cx="3378200" cy="201453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BoundedBuffer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::Deposit(c){</a:t>
            </a:r>
          </a:p>
          <a:p>
            <a:pPr eaLnBrk="0" hangingPunct="0">
              <a:defRPr/>
            </a:pP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while (count == n); //spin</a:t>
            </a:r>
          </a:p>
          <a:p>
            <a:pPr eaLnBrk="0" hangingPunct="0">
              <a:defRPr/>
            </a:pP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lock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acquire</a:t>
            </a: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();</a:t>
            </a:r>
            <a:endParaRPr lang="en-US" sz="1800" dirty="0">
              <a:solidFill>
                <a:srgbClr val="990000"/>
              </a:solidFill>
              <a:latin typeface="Comic Sans MS" pitchFamily="66" charset="0"/>
              <a:ea typeface="+mn-ea"/>
              <a:cs typeface="+mn-cs"/>
              <a:sym typeface="Wingdings" pitchFamily="2" charset="2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Add c to the buffer;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count++;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lock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release</a:t>
            </a: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();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}</a:t>
            </a:r>
          </a:p>
        </p:txBody>
      </p:sp>
      <p:sp>
        <p:nvSpPr>
          <p:cNvPr id="332806" name="Text Box 6"/>
          <p:cNvSpPr txBox="1">
            <a:spLocks noChangeArrowheads="1"/>
          </p:cNvSpPr>
          <p:nvPr/>
        </p:nvSpPr>
        <p:spPr bwMode="auto">
          <a:xfrm>
            <a:off x="4787900" y="4062239"/>
            <a:ext cx="3530600" cy="20145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BoundedBuffer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::Remove(c){</a:t>
            </a:r>
          </a:p>
          <a:p>
            <a:pPr eaLnBrk="0" hangingPunct="0">
              <a:defRPr/>
            </a:pP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while (count == 0); // spin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lock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acquire</a:t>
            </a: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();</a:t>
            </a:r>
            <a:endParaRPr lang="en-US" sz="1800" dirty="0">
              <a:solidFill>
                <a:srgbClr val="990000"/>
              </a:solidFill>
              <a:latin typeface="Comic Sans MS" pitchFamily="66" charset="0"/>
              <a:ea typeface="+mn-ea"/>
              <a:cs typeface="+mn-cs"/>
              <a:sym typeface="Wingdings" pitchFamily="2" charset="2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Remove c from buffer;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count--;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lock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release</a:t>
            </a: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();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}</a:t>
            </a:r>
          </a:p>
        </p:txBody>
      </p:sp>
      <p:sp>
        <p:nvSpPr>
          <p:cNvPr id="332807" name="AutoShape 7"/>
          <p:cNvSpPr>
            <a:spLocks noChangeArrowheads="1"/>
          </p:cNvSpPr>
          <p:nvPr/>
        </p:nvSpPr>
        <p:spPr bwMode="auto">
          <a:xfrm>
            <a:off x="6497638" y="2882727"/>
            <a:ext cx="2055812" cy="8921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CCFF">
                  <a:gamma/>
                  <a:shade val="46275"/>
                  <a:invGamma/>
                </a:srgbClr>
              </a:gs>
              <a:gs pos="50000">
                <a:srgbClr val="CCCCFF"/>
              </a:gs>
              <a:gs pos="100000">
                <a:srgbClr val="CCCC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2000">
                <a:latin typeface="Comic Sans MS" pitchFamily="66" charset="0"/>
                <a:ea typeface="+mn-ea"/>
                <a:cs typeface="+mn-cs"/>
              </a:rPr>
              <a:t>What is wrong </a:t>
            </a:r>
          </a:p>
          <a:p>
            <a:pPr algn="ctr" eaLnBrk="0" hangingPunct="0">
              <a:defRPr/>
            </a:pPr>
            <a:r>
              <a:rPr lang="en-US" sz="2000">
                <a:latin typeface="Comic Sans MS" pitchFamily="66" charset="0"/>
                <a:ea typeface="+mn-ea"/>
                <a:cs typeface="+mn-cs"/>
              </a:rPr>
              <a:t>with this?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Beyond Locks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37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2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32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32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32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04" grpId="0" animBg="1"/>
      <p:bldP spid="332805" grpId="0" animBg="1"/>
      <p:bldP spid="332806" grpId="0" animBg="1"/>
      <p:bldP spid="33280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4" name="Text Box 4"/>
          <p:cNvSpPr txBox="1">
            <a:spLocks noChangeArrowheads="1"/>
          </p:cNvSpPr>
          <p:nvPr/>
        </p:nvSpPr>
        <p:spPr bwMode="auto">
          <a:xfrm>
            <a:off x="2717800" y="2035199"/>
            <a:ext cx="2679700" cy="17399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Comic Sans MS" charset="0"/>
              </a:rPr>
              <a:t>Class </a:t>
            </a:r>
            <a:r>
              <a:rPr lang="en-US" sz="1800" dirty="0" err="1">
                <a:latin typeface="Comic Sans MS" charset="0"/>
              </a:rPr>
              <a:t>BoundedBuffer</a:t>
            </a:r>
            <a:r>
              <a:rPr lang="en-US" sz="1800" dirty="0">
                <a:latin typeface="Comic Sans MS" charset="0"/>
              </a:rPr>
              <a:t>{</a:t>
            </a:r>
          </a:p>
          <a:p>
            <a:r>
              <a:rPr lang="en-US" sz="1800" dirty="0">
                <a:latin typeface="Comic Sans MS" charset="0"/>
              </a:rPr>
              <a:t>    …</a:t>
            </a:r>
          </a:p>
          <a:p>
            <a:r>
              <a:rPr lang="en-US" sz="1800" dirty="0">
                <a:latin typeface="Comic Sans MS" charset="0"/>
              </a:rPr>
              <a:t>    void* buffer[];</a:t>
            </a:r>
          </a:p>
          <a:p>
            <a:r>
              <a:rPr lang="en-US" sz="1800" dirty="0">
                <a:latin typeface="Comic Sans MS" charset="0"/>
              </a:rPr>
              <a:t>    Lock lock;</a:t>
            </a:r>
          </a:p>
          <a:p>
            <a:r>
              <a:rPr lang="en-US" sz="1800" dirty="0">
                <a:latin typeface="Comic Sans MS" charset="0"/>
              </a:rPr>
              <a:t>    </a:t>
            </a:r>
            <a:r>
              <a:rPr lang="en-US" sz="1800" dirty="0" err="1">
                <a:latin typeface="Comic Sans MS" charset="0"/>
              </a:rPr>
              <a:t>int</a:t>
            </a:r>
            <a:r>
              <a:rPr lang="en-US" sz="1800" dirty="0">
                <a:latin typeface="Comic Sans MS" charset="0"/>
              </a:rPr>
              <a:t> count = 0;</a:t>
            </a:r>
          </a:p>
          <a:p>
            <a:r>
              <a:rPr lang="en-US" sz="1800" dirty="0">
                <a:latin typeface="Comic Sans MS" charset="0"/>
              </a:rPr>
              <a:t>}</a:t>
            </a:r>
          </a:p>
        </p:txBody>
      </p:sp>
      <p:sp>
        <p:nvSpPr>
          <p:cNvPr id="332805" name="Text Box 5"/>
          <p:cNvSpPr txBox="1">
            <a:spLocks noChangeArrowheads="1"/>
          </p:cNvSpPr>
          <p:nvPr/>
        </p:nvSpPr>
        <p:spPr bwMode="auto">
          <a:xfrm>
            <a:off x="936625" y="3929087"/>
            <a:ext cx="3714750" cy="23082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BoundedBuffer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::Deposit(c){</a:t>
            </a:r>
            <a:endParaRPr lang="en-US" sz="1800" dirty="0">
              <a:latin typeface="Comic Sans MS" pitchFamily="66" charset="0"/>
              <a:ea typeface="+mn-ea"/>
              <a:cs typeface="+mn-cs"/>
              <a:sym typeface="Wingdings" pitchFamily="2" charset="2"/>
            </a:endParaRPr>
          </a:p>
          <a:p>
            <a:pPr eaLnBrk="0" hangingPunct="0">
              <a:defRPr/>
            </a:pP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if (count == n) sleep();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lock-&gt;acquire();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Add c to the buffer;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count++;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lock-&gt;release();</a:t>
            </a:r>
          </a:p>
          <a:p>
            <a:pPr eaLnBrk="0" hangingPunct="0">
              <a:defRPr/>
            </a:pPr>
            <a:r>
              <a:rPr lang="en-US" sz="1800" dirty="0">
                <a:solidFill>
                  <a:srgbClr val="C00000"/>
                </a:solidFill>
                <a:latin typeface="Comic Sans MS" pitchFamily="66" charset="0"/>
                <a:ea typeface="+mn-ea"/>
                <a:cs typeface="+mn-cs"/>
              </a:rPr>
              <a:t>    if(count == 1) wakeup(remove);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}</a:t>
            </a:r>
          </a:p>
        </p:txBody>
      </p:sp>
      <p:sp>
        <p:nvSpPr>
          <p:cNvPr id="332806" name="Text Box 6"/>
          <p:cNvSpPr txBox="1">
            <a:spLocks noChangeArrowheads="1"/>
          </p:cNvSpPr>
          <p:nvPr/>
        </p:nvSpPr>
        <p:spPr bwMode="auto">
          <a:xfrm>
            <a:off x="4787900" y="3892574"/>
            <a:ext cx="3835400" cy="23082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BoundedBuffer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::Remove(c){</a:t>
            </a:r>
            <a:endParaRPr lang="en-US" sz="1800" dirty="0">
              <a:solidFill>
                <a:srgbClr val="990000"/>
              </a:solidFill>
              <a:latin typeface="Comic Sans MS" pitchFamily="66" charset="0"/>
              <a:ea typeface="+mn-ea"/>
              <a:cs typeface="+mn-cs"/>
              <a:sym typeface="Wingdings" pitchFamily="2" charset="2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</a:t>
            </a: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if (count == 0) sleep();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lock-&gt;acquire();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Remove c from buffer;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count--;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lock-&gt;release();</a:t>
            </a:r>
          </a:p>
          <a:p>
            <a:pPr eaLnBrk="0" hangingPunct="0">
              <a:defRPr/>
            </a:pPr>
            <a:r>
              <a:rPr lang="en-US" sz="1800" dirty="0">
                <a:solidFill>
                  <a:srgbClr val="C00000"/>
                </a:solidFill>
                <a:latin typeface="Comic Sans MS" pitchFamily="66" charset="0"/>
                <a:ea typeface="+mn-ea"/>
                <a:cs typeface="+mn-cs"/>
              </a:rPr>
              <a:t>    if(count==n-1) wakeup(deposit);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}</a:t>
            </a:r>
          </a:p>
        </p:txBody>
      </p:sp>
      <p:sp>
        <p:nvSpPr>
          <p:cNvPr id="332807" name="AutoShape 7"/>
          <p:cNvSpPr>
            <a:spLocks noChangeArrowheads="1"/>
          </p:cNvSpPr>
          <p:nvPr/>
        </p:nvSpPr>
        <p:spPr bwMode="auto">
          <a:xfrm>
            <a:off x="6497638" y="2713062"/>
            <a:ext cx="2055812" cy="8921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CCFF">
                  <a:gamma/>
                  <a:shade val="46275"/>
                  <a:invGamma/>
                </a:srgbClr>
              </a:gs>
              <a:gs pos="50000">
                <a:srgbClr val="CCCCFF"/>
              </a:gs>
              <a:gs pos="100000">
                <a:srgbClr val="CCCC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2000">
                <a:latin typeface="Comic Sans MS" pitchFamily="66" charset="0"/>
                <a:ea typeface="+mn-ea"/>
                <a:cs typeface="+mn-cs"/>
              </a:rPr>
              <a:t>What is wrong </a:t>
            </a:r>
          </a:p>
          <a:p>
            <a:pPr algn="ctr" eaLnBrk="0" hangingPunct="0">
              <a:defRPr/>
            </a:pPr>
            <a:r>
              <a:rPr lang="en-US" sz="2000">
                <a:latin typeface="Comic Sans MS" pitchFamily="66" charset="0"/>
                <a:ea typeface="+mn-ea"/>
                <a:cs typeface="+mn-cs"/>
              </a:rPr>
              <a:t>with this?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Beyond Locks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16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2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32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32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32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04" grpId="0" animBg="1"/>
      <p:bldP spid="332805" grpId="0" animBg="1"/>
      <p:bldP spid="332806" grpId="0" animBg="1"/>
      <p:bldP spid="33280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4" name="Text Box 4"/>
          <p:cNvSpPr txBox="1">
            <a:spLocks noChangeArrowheads="1"/>
          </p:cNvSpPr>
          <p:nvPr/>
        </p:nvSpPr>
        <p:spPr bwMode="auto">
          <a:xfrm>
            <a:off x="2717800" y="1988840"/>
            <a:ext cx="2679700" cy="17399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Comic Sans MS" charset="0"/>
              </a:rPr>
              <a:t>Class </a:t>
            </a:r>
            <a:r>
              <a:rPr lang="en-US" sz="1800" dirty="0" err="1">
                <a:latin typeface="Comic Sans MS" charset="0"/>
              </a:rPr>
              <a:t>BoundedBuffer</a:t>
            </a:r>
            <a:r>
              <a:rPr lang="en-US" sz="1800" dirty="0">
                <a:latin typeface="Comic Sans MS" charset="0"/>
              </a:rPr>
              <a:t>{</a:t>
            </a:r>
          </a:p>
          <a:p>
            <a:r>
              <a:rPr lang="en-US" sz="1800" dirty="0">
                <a:latin typeface="Comic Sans MS" charset="0"/>
              </a:rPr>
              <a:t>    …</a:t>
            </a:r>
          </a:p>
          <a:p>
            <a:r>
              <a:rPr lang="en-US" sz="1800" dirty="0">
                <a:latin typeface="Comic Sans MS" charset="0"/>
              </a:rPr>
              <a:t>    void* buffer[];</a:t>
            </a:r>
          </a:p>
          <a:p>
            <a:r>
              <a:rPr lang="en-US" sz="1800" dirty="0">
                <a:latin typeface="Comic Sans MS" charset="0"/>
              </a:rPr>
              <a:t>    Lock lock;</a:t>
            </a:r>
          </a:p>
          <a:p>
            <a:r>
              <a:rPr lang="en-US" sz="1800" dirty="0">
                <a:latin typeface="Comic Sans MS" charset="0"/>
              </a:rPr>
              <a:t>    </a:t>
            </a:r>
            <a:r>
              <a:rPr lang="en-US" sz="1800" dirty="0" err="1">
                <a:latin typeface="Comic Sans MS" charset="0"/>
              </a:rPr>
              <a:t>int</a:t>
            </a:r>
            <a:r>
              <a:rPr lang="en-US" sz="1800" dirty="0">
                <a:latin typeface="Comic Sans MS" charset="0"/>
              </a:rPr>
              <a:t> count = 0;</a:t>
            </a:r>
          </a:p>
          <a:p>
            <a:r>
              <a:rPr lang="en-US" sz="1800" dirty="0">
                <a:latin typeface="Comic Sans MS" charset="0"/>
              </a:rPr>
              <a:t>}</a:t>
            </a:r>
          </a:p>
        </p:txBody>
      </p:sp>
      <p:sp>
        <p:nvSpPr>
          <p:cNvPr id="332805" name="Text Box 5"/>
          <p:cNvSpPr txBox="1">
            <a:spLocks noChangeArrowheads="1"/>
          </p:cNvSpPr>
          <p:nvPr/>
        </p:nvSpPr>
        <p:spPr bwMode="auto">
          <a:xfrm>
            <a:off x="936625" y="3882728"/>
            <a:ext cx="3714750" cy="23082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BoundedBuffer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::Deposit(c){</a:t>
            </a:r>
            <a:endParaRPr lang="en-US" sz="1800" dirty="0">
              <a:solidFill>
                <a:srgbClr val="990000"/>
              </a:solidFill>
              <a:latin typeface="Comic Sans MS" pitchFamily="66" charset="0"/>
              <a:ea typeface="+mn-ea"/>
              <a:cs typeface="+mn-cs"/>
              <a:sym typeface="Wingdings" pitchFamily="2" charset="2"/>
            </a:endParaRPr>
          </a:p>
          <a:p>
            <a:pPr eaLnBrk="0" hangingPunct="0">
              <a:defRPr/>
            </a:pP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lock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acquire</a:t>
            </a: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();</a:t>
            </a:r>
          </a:p>
          <a:p>
            <a:pPr eaLnBrk="0" hangingPunct="0">
              <a:defRPr/>
            </a:pP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if (count == n) sleep();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Add c to the buffer;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count++;</a:t>
            </a:r>
          </a:p>
          <a:p>
            <a:pPr eaLnBrk="0" hangingPunct="0">
              <a:defRPr/>
            </a:pPr>
            <a:r>
              <a:rPr lang="en-US" sz="1800" dirty="0">
                <a:solidFill>
                  <a:srgbClr val="C00000"/>
                </a:solidFill>
                <a:latin typeface="Comic Sans MS" pitchFamily="66" charset="0"/>
                <a:ea typeface="+mn-ea"/>
                <a:cs typeface="+mn-cs"/>
              </a:rPr>
              <a:t>    if(count == 1) wakeup(remove);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lock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release</a:t>
            </a: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();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}</a:t>
            </a:r>
          </a:p>
        </p:txBody>
      </p:sp>
      <p:sp>
        <p:nvSpPr>
          <p:cNvPr id="332806" name="Text Box 6"/>
          <p:cNvSpPr txBox="1">
            <a:spLocks noChangeArrowheads="1"/>
          </p:cNvSpPr>
          <p:nvPr/>
        </p:nvSpPr>
        <p:spPr bwMode="auto">
          <a:xfrm>
            <a:off x="4787900" y="3846215"/>
            <a:ext cx="3835400" cy="23082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BoundedBuffer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::Remove(c){</a:t>
            </a:r>
            <a:endParaRPr lang="en-US" sz="1800" dirty="0">
              <a:solidFill>
                <a:srgbClr val="990000"/>
              </a:solidFill>
              <a:latin typeface="Comic Sans MS" pitchFamily="66" charset="0"/>
              <a:ea typeface="+mn-ea"/>
              <a:cs typeface="+mn-cs"/>
              <a:sym typeface="Wingdings" pitchFamily="2" charset="2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lock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acquire</a:t>
            </a: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();</a:t>
            </a:r>
          </a:p>
          <a:p>
            <a:pPr eaLnBrk="0" hangingPunct="0">
              <a:defRPr/>
            </a:pP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if (count == 0) sleep();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Remove c from buffer;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count--;</a:t>
            </a:r>
          </a:p>
          <a:p>
            <a:pPr eaLnBrk="0" hangingPunct="0">
              <a:defRPr/>
            </a:pPr>
            <a:r>
              <a:rPr lang="en-US" sz="1800" dirty="0">
                <a:solidFill>
                  <a:srgbClr val="C00000"/>
                </a:solidFill>
                <a:latin typeface="Comic Sans MS" pitchFamily="66" charset="0"/>
                <a:ea typeface="+mn-ea"/>
                <a:cs typeface="+mn-cs"/>
              </a:rPr>
              <a:t>    if(count==n-1) wakeup(deposit);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lock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release</a:t>
            </a: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();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}</a:t>
            </a:r>
          </a:p>
        </p:txBody>
      </p:sp>
      <p:sp>
        <p:nvSpPr>
          <p:cNvPr id="332807" name="AutoShape 7"/>
          <p:cNvSpPr>
            <a:spLocks noChangeArrowheads="1"/>
          </p:cNvSpPr>
          <p:nvPr/>
        </p:nvSpPr>
        <p:spPr bwMode="auto">
          <a:xfrm>
            <a:off x="6497638" y="2666703"/>
            <a:ext cx="2055812" cy="8921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CCFF">
                  <a:gamma/>
                  <a:shade val="46275"/>
                  <a:invGamma/>
                </a:srgbClr>
              </a:gs>
              <a:gs pos="50000">
                <a:srgbClr val="CCCCFF"/>
              </a:gs>
              <a:gs pos="100000">
                <a:srgbClr val="CCCC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2000">
                <a:latin typeface="Comic Sans MS" pitchFamily="66" charset="0"/>
                <a:ea typeface="+mn-ea"/>
                <a:cs typeface="+mn-cs"/>
              </a:rPr>
              <a:t>What is wrong </a:t>
            </a:r>
          </a:p>
          <a:p>
            <a:pPr algn="ctr" eaLnBrk="0" hangingPunct="0">
              <a:defRPr/>
            </a:pPr>
            <a:r>
              <a:rPr lang="en-US" sz="2000">
                <a:latin typeface="Comic Sans MS" pitchFamily="66" charset="0"/>
                <a:ea typeface="+mn-ea"/>
                <a:cs typeface="+mn-cs"/>
              </a:rPr>
              <a:t>with this?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Beyond Locks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300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2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32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32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32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04" grpId="0" animBg="1"/>
      <p:bldP spid="332805" grpId="0" animBg="1"/>
      <p:bldP spid="332806" grpId="0" animBg="1"/>
      <p:bldP spid="33280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7" name="Text Box 3"/>
          <p:cNvSpPr txBox="1">
            <a:spLocks noChangeArrowheads="1"/>
          </p:cNvSpPr>
          <p:nvPr/>
        </p:nvSpPr>
        <p:spPr bwMode="auto">
          <a:xfrm>
            <a:off x="2784475" y="1401068"/>
            <a:ext cx="2679700" cy="17399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Comic Sans MS" charset="0"/>
              </a:rPr>
              <a:t>Class </a:t>
            </a:r>
            <a:r>
              <a:rPr lang="en-US" sz="1800" dirty="0" err="1">
                <a:latin typeface="Comic Sans MS" charset="0"/>
              </a:rPr>
              <a:t>BoundedBuffer</a:t>
            </a:r>
            <a:r>
              <a:rPr lang="en-US" sz="1800" dirty="0">
                <a:latin typeface="Comic Sans MS" charset="0"/>
              </a:rPr>
              <a:t>{</a:t>
            </a:r>
          </a:p>
          <a:p>
            <a:r>
              <a:rPr lang="en-US" sz="1800" dirty="0">
                <a:latin typeface="Comic Sans MS" charset="0"/>
              </a:rPr>
              <a:t>    …</a:t>
            </a:r>
          </a:p>
          <a:p>
            <a:r>
              <a:rPr lang="en-US" sz="1800" dirty="0">
                <a:latin typeface="Comic Sans MS" charset="0"/>
              </a:rPr>
              <a:t>    void* buffer[];</a:t>
            </a:r>
          </a:p>
          <a:p>
            <a:r>
              <a:rPr lang="en-US" sz="1800" dirty="0">
                <a:latin typeface="Comic Sans MS" charset="0"/>
              </a:rPr>
              <a:t>    Lock lock;</a:t>
            </a:r>
          </a:p>
          <a:p>
            <a:r>
              <a:rPr lang="en-US" sz="1800" dirty="0">
                <a:latin typeface="Comic Sans MS" charset="0"/>
              </a:rPr>
              <a:t>    </a:t>
            </a:r>
            <a:r>
              <a:rPr lang="en-US" sz="1800" dirty="0" err="1">
                <a:latin typeface="Comic Sans MS" charset="0"/>
              </a:rPr>
              <a:t>int</a:t>
            </a:r>
            <a:r>
              <a:rPr lang="en-US" sz="1800" dirty="0">
                <a:latin typeface="Comic Sans MS" charset="0"/>
              </a:rPr>
              <a:t> count = 0;</a:t>
            </a:r>
          </a:p>
          <a:p>
            <a:r>
              <a:rPr lang="en-US" sz="1800" dirty="0">
                <a:latin typeface="Comic Sans MS" charset="0"/>
              </a:rPr>
              <a:t>}</a:t>
            </a:r>
          </a:p>
        </p:txBody>
      </p:sp>
      <p:sp>
        <p:nvSpPr>
          <p:cNvPr id="333828" name="Text Box 4"/>
          <p:cNvSpPr txBox="1">
            <a:spLocks noChangeArrowheads="1"/>
          </p:cNvSpPr>
          <p:nvPr/>
        </p:nvSpPr>
        <p:spPr bwMode="auto">
          <a:xfrm>
            <a:off x="936625" y="3543300"/>
            <a:ext cx="3378200" cy="31130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BoundedBuffer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::Deposit(c){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while(1) {</a:t>
            </a:r>
          </a:p>
          <a:p>
            <a:pPr eaLnBrk="0" hangingPunct="0">
              <a:defRPr/>
            </a:pP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  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lock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acquire</a:t>
            </a: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();</a:t>
            </a:r>
            <a:endParaRPr lang="en-US" sz="1800" dirty="0">
              <a:solidFill>
                <a:srgbClr val="990000"/>
              </a:solidFill>
              <a:latin typeface="Comic Sans MS" pitchFamily="66" charset="0"/>
              <a:ea typeface="+mn-ea"/>
              <a:cs typeface="+mn-cs"/>
              <a:sym typeface="Wingdings" pitchFamily="2" charset="2"/>
            </a:endParaRPr>
          </a:p>
          <a:p>
            <a:pPr eaLnBrk="0" hangingPunct="0">
              <a:defRPr/>
            </a:pP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  if(count == n) { </a:t>
            </a:r>
          </a:p>
          <a:p>
            <a:pPr eaLnBrk="0" hangingPunct="0">
              <a:defRPr/>
            </a:pP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      lock-&gt;release(); </a:t>
            </a:r>
          </a:p>
          <a:p>
            <a:pPr eaLnBrk="0" hangingPunct="0">
              <a:defRPr/>
            </a:pP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      continue;}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  Add c to the buffer;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  count++;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  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lock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release</a:t>
            </a: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();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  break;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}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}</a:t>
            </a:r>
          </a:p>
        </p:txBody>
      </p:sp>
      <p:sp>
        <p:nvSpPr>
          <p:cNvPr id="333829" name="Text Box 5"/>
          <p:cNvSpPr txBox="1">
            <a:spLocks noChangeArrowheads="1"/>
          </p:cNvSpPr>
          <p:nvPr/>
        </p:nvSpPr>
        <p:spPr bwMode="auto">
          <a:xfrm>
            <a:off x="4829175" y="3297238"/>
            <a:ext cx="3530600" cy="33877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800">
                <a:latin typeface="Comic Sans MS" pitchFamily="66" charset="0"/>
                <a:ea typeface="+mn-ea"/>
                <a:cs typeface="+mn-cs"/>
              </a:rPr>
              <a:t>BoundedBuffer::Remove(c){</a:t>
            </a:r>
          </a:p>
          <a:p>
            <a:pPr eaLnBrk="0" hangingPunct="0">
              <a:defRPr/>
            </a:pPr>
            <a:r>
              <a:rPr lang="en-US" sz="1800">
                <a:latin typeface="Comic Sans MS" pitchFamily="66" charset="0"/>
                <a:ea typeface="+mn-ea"/>
                <a:cs typeface="+mn-cs"/>
              </a:rPr>
              <a:t>    while(1) {</a:t>
            </a:r>
          </a:p>
          <a:p>
            <a:pPr eaLnBrk="0" hangingPunct="0">
              <a:defRPr/>
            </a:pPr>
            <a:r>
              <a:rPr lang="en-US" sz="1800">
                <a:latin typeface="Comic Sans MS" pitchFamily="66" charset="0"/>
                <a:ea typeface="+mn-ea"/>
                <a:cs typeface="+mn-cs"/>
              </a:rPr>
              <a:t>      lock</a:t>
            </a:r>
            <a:r>
              <a:rPr lang="en-US" sz="180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acquire();</a:t>
            </a:r>
            <a:endParaRPr lang="en-US" sz="180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  if (count == 0) {</a:t>
            </a:r>
          </a:p>
          <a:p>
            <a:pPr eaLnBrk="0" hangingPunct="0">
              <a:defRPr/>
            </a:pPr>
            <a:r>
              <a:rPr lang="en-US" sz="180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     lock-&gt;release();</a:t>
            </a:r>
          </a:p>
          <a:p>
            <a:pPr eaLnBrk="0" hangingPunct="0">
              <a:defRPr/>
            </a:pPr>
            <a:r>
              <a:rPr lang="en-US" sz="180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     continue;</a:t>
            </a:r>
          </a:p>
          <a:p>
            <a:pPr eaLnBrk="0" hangingPunct="0">
              <a:defRPr/>
            </a:pPr>
            <a:r>
              <a:rPr lang="en-US" sz="180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  }  </a:t>
            </a:r>
          </a:p>
          <a:p>
            <a:pPr eaLnBrk="0" hangingPunct="0">
              <a:defRPr/>
            </a:pPr>
            <a:r>
              <a:rPr lang="en-US" sz="180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  Remove c from buffer;</a:t>
            </a:r>
            <a:endParaRPr lang="en-US" sz="180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>
                <a:latin typeface="Comic Sans MS" pitchFamily="66" charset="0"/>
                <a:ea typeface="+mn-ea"/>
                <a:cs typeface="+mn-cs"/>
              </a:rPr>
              <a:t>      count--;</a:t>
            </a:r>
          </a:p>
          <a:p>
            <a:pPr eaLnBrk="0" hangingPunct="0">
              <a:defRPr/>
            </a:pPr>
            <a:r>
              <a:rPr lang="en-US" sz="1800">
                <a:latin typeface="Comic Sans MS" pitchFamily="66" charset="0"/>
                <a:ea typeface="+mn-ea"/>
                <a:cs typeface="+mn-cs"/>
              </a:rPr>
              <a:t>      lock</a:t>
            </a:r>
            <a:r>
              <a:rPr lang="en-US" sz="180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release();</a:t>
            </a:r>
          </a:p>
          <a:p>
            <a:pPr eaLnBrk="0" hangingPunct="0">
              <a:defRPr/>
            </a:pPr>
            <a:r>
              <a:rPr lang="en-US" sz="180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  break;</a:t>
            </a:r>
            <a:endParaRPr lang="en-US" sz="180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>
                <a:latin typeface="Comic Sans MS" pitchFamily="66" charset="0"/>
                <a:ea typeface="+mn-ea"/>
                <a:cs typeface="+mn-cs"/>
              </a:rPr>
              <a:t>}}</a:t>
            </a:r>
          </a:p>
        </p:txBody>
      </p:sp>
      <p:sp>
        <p:nvSpPr>
          <p:cNvPr id="333830" name="AutoShape 6"/>
          <p:cNvSpPr>
            <a:spLocks noChangeArrowheads="1"/>
          </p:cNvSpPr>
          <p:nvPr/>
        </p:nvSpPr>
        <p:spPr bwMode="auto">
          <a:xfrm>
            <a:off x="6611938" y="1709738"/>
            <a:ext cx="2043112" cy="7810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CCFF">
                  <a:gamma/>
                  <a:shade val="46275"/>
                  <a:invGamma/>
                </a:srgbClr>
              </a:gs>
              <a:gs pos="50000">
                <a:srgbClr val="CCCCFF"/>
              </a:gs>
              <a:gs pos="100000">
                <a:srgbClr val="CCCC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2000" dirty="0">
                <a:latin typeface="Comic Sans MS" pitchFamily="66" charset="0"/>
                <a:ea typeface="+mn-ea"/>
                <a:cs typeface="+mn-cs"/>
              </a:rPr>
              <a:t>What is wrong </a:t>
            </a:r>
          </a:p>
          <a:p>
            <a:pPr algn="ctr" eaLnBrk="0" hangingPunct="0">
              <a:defRPr/>
            </a:pPr>
            <a:r>
              <a:rPr lang="en-US" sz="2000" dirty="0" smtClean="0">
                <a:latin typeface="Comic Sans MS" pitchFamily="66" charset="0"/>
                <a:ea typeface="+mn-ea"/>
                <a:cs typeface="+mn-cs"/>
              </a:rPr>
              <a:t>with </a:t>
            </a:r>
            <a:r>
              <a:rPr lang="en-US" sz="2000" dirty="0">
                <a:latin typeface="Comic Sans MS" pitchFamily="66" charset="0"/>
                <a:ea typeface="+mn-ea"/>
                <a:cs typeface="+mn-cs"/>
              </a:rPr>
              <a:t>this?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Beyond Locks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583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3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33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33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33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827" grpId="0" animBg="1"/>
      <p:bldP spid="333828" grpId="0" animBg="1"/>
      <p:bldP spid="333829" grpId="0" animBg="1"/>
      <p:bldP spid="3338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Correctness requirements for bounded buffer producer-consumer problem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Only one thread manipulates the buffer at any time (mutual exclusion)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Consumer must wait for producer when the buffer is empty (scheduling/synchronization constraint)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Producer must wait for the consumer when the buffer is full (scheduling/synchronization constraint)</a:t>
            </a:r>
          </a:p>
          <a:p>
            <a:pPr lvl="1">
              <a:lnSpc>
                <a:spcPct val="90000"/>
              </a:lnSpc>
            </a:pPr>
            <a:endParaRPr lang="en-US" sz="18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Solution: </a:t>
            </a:r>
            <a:r>
              <a:rPr lang="en-US" sz="2000" dirty="0">
                <a:solidFill>
                  <a:srgbClr val="990000"/>
                </a:solidFill>
                <a:latin typeface="Arial" charset="0"/>
              </a:rPr>
              <a:t>condition variables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An abstraction that supports conditional synchronization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Condition variables are associated with a monitor lock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solidFill>
                  <a:srgbClr val="DC0081"/>
                </a:solidFill>
                <a:latin typeface="Arial" charset="0"/>
              </a:rPr>
              <a:t>Enable threads to wait inside a critical section by releasing the monitor lock.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Introducing Condition Variables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5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11392</TotalTime>
  <Words>1318</Words>
  <Application>Microsoft Macintosh PowerPoint</Application>
  <PresentationFormat>On-screen Show (4:3)</PresentationFormat>
  <Paragraphs>268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Calibri</vt:lpstr>
      <vt:lpstr>Comic Sans MS</vt:lpstr>
      <vt:lpstr>Mangal</vt:lpstr>
      <vt:lpstr>Monotype Sorts</vt:lpstr>
      <vt:lpstr>ＭＳ Ｐゴシック</vt:lpstr>
      <vt:lpstr>Wingdings</vt:lpstr>
      <vt:lpstr>Arial</vt:lpstr>
      <vt:lpstr>Office Theme</vt:lpstr>
      <vt:lpstr>Condition Variables</vt:lpstr>
      <vt:lpstr>Synchronization</vt:lpstr>
      <vt:lpstr>Moving Beyond Locks</vt:lpstr>
      <vt:lpstr>Beyond Locking</vt:lpstr>
      <vt:lpstr>Beyond Locks</vt:lpstr>
      <vt:lpstr>Beyond Locks</vt:lpstr>
      <vt:lpstr>Beyond Locks</vt:lpstr>
      <vt:lpstr>Beyond Locks</vt:lpstr>
      <vt:lpstr>Introducing Condition Variables</vt:lpstr>
      <vt:lpstr>Condition Variables: Operation</vt:lpstr>
      <vt:lpstr>Coke Machine Example</vt:lpstr>
      <vt:lpstr>Implementing Wait and Notify</vt:lpstr>
      <vt:lpstr>Using Condition Variables: An Example</vt:lpstr>
      <vt:lpstr>Word to the Wise…</vt:lpstr>
      <vt:lpstr>Summary</vt:lpstr>
    </vt:vector>
  </TitlesOfParts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Don Porter</cp:lastModifiedBy>
  <cp:revision>207</cp:revision>
  <dcterms:created xsi:type="dcterms:W3CDTF">2012-09-21T01:57:31Z</dcterms:created>
  <dcterms:modified xsi:type="dcterms:W3CDTF">2016-11-21T17:33:42Z</dcterms:modified>
</cp:coreProperties>
</file>