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tags/tag3.xml" ContentType="application/vnd.openxmlformats-officedocument.presentationml.tags+xml"/>
  <Override PartName="/ppt/notesSlides/notesSlide7.xml" ContentType="application/vnd.openxmlformats-officedocument.presentationml.notesSlide+xml"/>
  <Override PartName="/ppt/tags/tag4.xml" ContentType="application/vnd.openxmlformats-officedocument.presentationml.tags+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tags/tag13.xml" ContentType="application/vnd.openxmlformats-officedocument.presentationml.tags+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76" r:id="rId3"/>
    <p:sldId id="264" r:id="rId4"/>
    <p:sldId id="265" r:id="rId5"/>
    <p:sldId id="266" r:id="rId6"/>
    <p:sldId id="267" r:id="rId7"/>
    <p:sldId id="268" r:id="rId8"/>
    <p:sldId id="269" r:id="rId9"/>
    <p:sldId id="270" r:id="rId10"/>
    <p:sldId id="271" r:id="rId11"/>
    <p:sldId id="272" r:id="rId12"/>
    <p:sldId id="273" r:id="rId13"/>
    <p:sldId id="274" r:id="rId14"/>
    <p:sldId id="275" r:id="rId15"/>
    <p:sldId id="277" r:id="rId16"/>
    <p:sldId id="278" r:id="rId17"/>
    <p:sldId id="280" r:id="rId18"/>
    <p:sldId id="283" r:id="rId19"/>
    <p:sldId id="281" r:id="rId20"/>
    <p:sldId id="282" r:id="rId21"/>
    <p:sldId id="284" r:id="rId22"/>
    <p:sldId id="285" r:id="rId23"/>
    <p:sldId id="286" r:id="rId24"/>
    <p:sldId id="294" r:id="rId25"/>
    <p:sldId id="287" r:id="rId26"/>
    <p:sldId id="288" r:id="rId27"/>
    <p:sldId id="292" r:id="rId28"/>
    <p:sldId id="293" r:id="rId29"/>
    <p:sldId id="296" r:id="rId30"/>
    <p:sldId id="289" r:id="rId31"/>
    <p:sldId id="295" r:id="rId32"/>
    <p:sldId id="26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AF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80495" autoAdjust="0"/>
  </p:normalViewPr>
  <p:slideViewPr>
    <p:cSldViewPr>
      <p:cViewPr>
        <p:scale>
          <a:sx n="138" d="100"/>
          <a:sy n="138" d="100"/>
        </p:scale>
        <p:origin x="880" y="-1456"/>
      </p:cViewPr>
      <p:guideLst>
        <p:guide orient="horz" pos="2160"/>
        <p:guide pos="2880"/>
      </p:guideLst>
    </p:cSldViewPr>
  </p:slideViewPr>
  <p:outlineViewPr>
    <p:cViewPr>
      <p:scale>
        <a:sx n="33" d="100"/>
        <a:sy n="33" d="100"/>
      </p:scale>
      <p:origin x="0" y="46548"/>
    </p:cViewPr>
  </p:outlineViewPr>
  <p:notesTextViewPr>
    <p:cViewPr>
      <p:scale>
        <a:sx n="100" d="100"/>
        <a:sy n="100" d="100"/>
      </p:scale>
      <p:origin x="0" y="0"/>
    </p:cViewPr>
  </p:notesTextViewPr>
  <p:sorterViewPr>
    <p:cViewPr>
      <p:scale>
        <a:sx n="80" d="100"/>
        <a:sy n="80" d="100"/>
      </p:scale>
      <p:origin x="0" y="636"/>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710497C-7000-6D43-8BB4-0C3A962819F8}" type="datetimeFigureOut">
              <a:rPr lang="en-US" smtClean="0"/>
              <a:t>11/27/18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85F3A2D-27E2-4B49-9089-836CF80E8BE0}" type="slidenum">
              <a:rPr lang="en-US" smtClean="0"/>
              <a:t>‹#›</a:t>
            </a:fld>
            <a:endParaRPr lang="en-US"/>
          </a:p>
        </p:txBody>
      </p:sp>
    </p:spTree>
    <p:extLst>
      <p:ext uri="{BB962C8B-B14F-4D97-AF65-F5344CB8AC3E}">
        <p14:creationId xmlns:p14="http://schemas.microsoft.com/office/powerpoint/2010/main" val="12637570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0BFCF-8F27-4775-A75C-FAB6C4D28C2C}" type="datetimeFigureOut">
              <a:rPr lang="en-US" smtClean="0"/>
              <a:pPr/>
              <a:t>11/27/18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676F42-9BAD-4ADC-9380-BAF04DBAEE78}" type="slidenum">
              <a:rPr lang="en-US" smtClean="0"/>
              <a:pPr/>
              <a:t>‹#›</a:t>
            </a:fld>
            <a:endParaRPr lang="en-US"/>
          </a:p>
        </p:txBody>
      </p:sp>
    </p:spTree>
    <p:extLst>
      <p:ext uri="{BB962C8B-B14F-4D97-AF65-F5344CB8AC3E}">
        <p14:creationId xmlns:p14="http://schemas.microsoft.com/office/powerpoint/2010/main" val="101307600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3C534-D55E-BB4C-855F-D591140389A6}" type="slidenum">
              <a:rPr lang="en-US" smtClean="0"/>
              <a:pPr/>
              <a:t>1</a:t>
            </a:fld>
            <a:endParaRPr lang="en-US" dirty="0"/>
          </a:p>
        </p:txBody>
      </p:sp>
    </p:spTree>
    <p:extLst>
      <p:ext uri="{BB962C8B-B14F-4D97-AF65-F5344CB8AC3E}">
        <p14:creationId xmlns:p14="http://schemas.microsoft.com/office/powerpoint/2010/main" val="893762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xfrm>
            <a:off x="0" y="4546600"/>
            <a:ext cx="7288213" cy="4014788"/>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85000" lnSpcReduction="20000"/>
          </a:bodyPr>
          <a:lstStyle/>
          <a:p>
            <a:pPr>
              <a:spcAft>
                <a:spcPts val="638"/>
              </a:spcAft>
            </a:pPr>
            <a:r>
              <a:rPr lang="en-US" sz="1900" dirty="0">
                <a:latin typeface="Times" charset="0"/>
              </a:rPr>
              <a:t>In C-SCAN blocks are only ever read while the head moves in 1 direction.   (Either the left or the right, but only one of these.)</a:t>
            </a:r>
          </a:p>
          <a:p>
            <a:pPr>
              <a:spcAft>
                <a:spcPts val="638"/>
              </a:spcAft>
            </a:pPr>
            <a:r>
              <a:rPr lang="en-US" sz="1900" dirty="0">
                <a:latin typeface="Times" charset="0"/>
              </a:rPr>
              <a:t>C-SCAN performance:</a:t>
            </a:r>
          </a:p>
          <a:p>
            <a:pPr lvl="1">
              <a:spcAft>
                <a:spcPts val="638"/>
              </a:spcAft>
            </a:pPr>
            <a:r>
              <a:rPr lang="en-US" sz="1900" dirty="0">
                <a:latin typeface="Times" charset="0"/>
              </a:rPr>
              <a:t>—	65 + 150 + (150 – 72) = 293 tracks are traversed if the head was originally moving left, or</a:t>
            </a:r>
          </a:p>
          <a:p>
            <a:pPr lvl="1"/>
            <a:r>
              <a:rPr lang="en-US" sz="1900" dirty="0">
                <a:latin typeface="Times" charset="0"/>
              </a:rPr>
              <a:t>—	(150 – 65) + (150 – 14) = 221 tracks (same as SSTF) if the head was moving right.</a:t>
            </a:r>
          </a:p>
          <a:p>
            <a:pPr>
              <a:spcAft>
                <a:spcPts val="638"/>
              </a:spcAft>
            </a:pPr>
            <a:r>
              <a:rPr lang="en-US" sz="1900" dirty="0">
                <a:latin typeface="Times" charset="0"/>
              </a:rPr>
              <a:t>LOOK performance:</a:t>
            </a:r>
          </a:p>
          <a:p>
            <a:pPr lvl="1">
              <a:spcAft>
                <a:spcPts val="638"/>
              </a:spcAft>
            </a:pPr>
            <a:r>
              <a:rPr lang="en-US" sz="1900" dirty="0">
                <a:latin typeface="Times" charset="0"/>
              </a:rPr>
              <a:t>—	If the head moving left: 293 – 14 = 279 tracks.</a:t>
            </a:r>
          </a:p>
          <a:p>
            <a:pPr lvl="1"/>
            <a:r>
              <a:rPr lang="en-US" sz="1900" dirty="0">
                <a:latin typeface="Times" charset="0"/>
              </a:rPr>
              <a:t>—	Same as SCAN if the head is moving right and track 150 is the outermost track (so that C-SCAN stops at track 150).</a:t>
            </a:r>
          </a:p>
          <a:p>
            <a:pPr>
              <a:spcAft>
                <a:spcPts val="638"/>
              </a:spcAft>
            </a:pPr>
            <a:r>
              <a:rPr lang="en-US" sz="1900" dirty="0">
                <a:latin typeface="Times" charset="0"/>
              </a:rPr>
              <a:t>These algorithms perform poorly for this queue of requests but:</a:t>
            </a:r>
          </a:p>
          <a:p>
            <a:pPr lvl="1">
              <a:spcAft>
                <a:spcPts val="638"/>
              </a:spcAft>
            </a:pPr>
            <a:r>
              <a:rPr lang="en-US" sz="1900" dirty="0">
                <a:latin typeface="Times" charset="0"/>
              </a:rPr>
              <a:t>1. These requests are only in the middle of some larger stream.</a:t>
            </a:r>
          </a:p>
          <a:p>
            <a:pPr lvl="1"/>
            <a:r>
              <a:rPr lang="en-US" sz="1900" dirty="0">
                <a:latin typeface="Times" charset="0"/>
              </a:rPr>
              <a:t>2. In reality, a seek all the way across the disk is cheaper than our measuring scheme here indicates.  (</a:t>
            </a:r>
            <a:r>
              <a:rPr lang="en-US" sz="1900" i="1" dirty="0">
                <a:latin typeface="Times" charset="0"/>
              </a:rPr>
              <a:t>I.e</a:t>
            </a:r>
            <a:r>
              <a:rPr lang="en-US" sz="1900" dirty="0">
                <a:latin typeface="Times" charset="0"/>
              </a:rPr>
              <a:t>., measuring performance by total number of tracks traversed is not perfect.)</a:t>
            </a:r>
          </a:p>
        </p:txBody>
      </p:sp>
      <p:sp>
        <p:nvSpPr>
          <p:cNvPr id="59395"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304941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solidFill>
            <a:srgbClr val="FFFFFF"/>
          </a:solidFill>
          <a:ln/>
        </p:spPr>
      </p:sp>
      <p:sp>
        <p:nvSpPr>
          <p:cNvPr id="60419" name="Rectangle 3"/>
          <p:cNvSpPr>
            <a:spLocks noGrp="1" noChangeArrowheads="1"/>
          </p:cNvSpPr>
          <p:nvPr>
            <p:ph type="body" idx="1"/>
          </p:nvPr>
        </p:nvSpPr>
        <p:spPr>
          <a:solidFill>
            <a:srgbClr val="FFFFFF"/>
          </a:solidFill>
          <a:ln>
            <a:solidFill>
              <a:srgbClr val="000000"/>
            </a:solidFill>
          </a:ln>
        </p:spPr>
        <p:txBody>
          <a:bodyPr>
            <a:normAutofit fontScale="85000" lnSpcReduction="20000"/>
          </a:bodyPr>
          <a:lstStyle/>
          <a:p>
            <a:pPr>
              <a:spcAft>
                <a:spcPts val="638"/>
              </a:spcAft>
            </a:pPr>
            <a:r>
              <a:rPr lang="en-US" sz="1900" smtClean="0">
                <a:latin typeface="Times" charset="0"/>
              </a:rPr>
              <a:t>START HERE 18</a:t>
            </a:r>
          </a:p>
          <a:p>
            <a:pPr>
              <a:spcAft>
                <a:spcPts val="638"/>
              </a:spcAft>
            </a:pPr>
            <a:endParaRPr lang="en-US" sz="1900" dirty="0" smtClean="0">
              <a:latin typeface="Times" charset="0"/>
            </a:endParaRPr>
          </a:p>
          <a:p>
            <a:pPr>
              <a:spcAft>
                <a:spcPts val="638"/>
              </a:spcAft>
            </a:pPr>
            <a:r>
              <a:rPr lang="en-US" sz="1900" dirty="0" smtClean="0">
                <a:latin typeface="Times" charset="0"/>
              </a:rPr>
              <a:t>If </a:t>
            </a:r>
            <a:r>
              <a:rPr lang="en-US" sz="1900" dirty="0">
                <a:latin typeface="Times" charset="0"/>
              </a:rPr>
              <a:t>seek distances can be minimized then overall performance will improve and the importance of the disk-head scheduling algorithm will be lessened.</a:t>
            </a:r>
          </a:p>
          <a:p>
            <a:pPr lvl="1"/>
            <a:r>
              <a:rPr lang="en-US" sz="1900" dirty="0">
                <a:latin typeface="Times" charset="0"/>
              </a:rPr>
              <a:t>—	The shorter the average seek distance then the more each disk head scheduling algorithm approximates each other (and FCFS).</a:t>
            </a:r>
          </a:p>
          <a:p>
            <a:r>
              <a:rPr lang="en-US" sz="1900" dirty="0">
                <a:latin typeface="Times" charset="0"/>
              </a:rPr>
              <a:t>Other factors arguing for disk partitions are the fact that frequently OS software components (like backup utilities) do not keep pace with improvements in storage densities.</a:t>
            </a:r>
          </a:p>
          <a:p>
            <a:pPr>
              <a:spcAft>
                <a:spcPts val="638"/>
              </a:spcAft>
            </a:pPr>
            <a:r>
              <a:rPr lang="en-US" sz="1900" dirty="0">
                <a:latin typeface="Times" charset="0"/>
              </a:rPr>
              <a:t>These utilities often assume a maximum disk size that is smaller than current disk sizes.</a:t>
            </a:r>
          </a:p>
          <a:p>
            <a:pPr lvl="1"/>
            <a:r>
              <a:rPr lang="en-US" sz="1900" dirty="0">
                <a:latin typeface="Times" charset="0"/>
              </a:rPr>
              <a:t>—	Thus disks need to appear smaller than they really are.</a:t>
            </a:r>
          </a:p>
          <a:p>
            <a:pPr lvl="1"/>
            <a:endParaRPr lang="en-US" sz="1900" dirty="0">
              <a:latin typeface="Times" charset="0"/>
            </a:endParaRPr>
          </a:p>
          <a:p>
            <a:r>
              <a:rPr lang="en-US" sz="1900" dirty="0">
                <a:latin typeface="Times" charset="0"/>
              </a:rPr>
              <a:t>The number of disk partitions per disk is usually small (1-3).</a:t>
            </a:r>
          </a:p>
        </p:txBody>
      </p:sp>
    </p:spTree>
    <p:extLst>
      <p:ext uri="{BB962C8B-B14F-4D97-AF65-F5344CB8AC3E}">
        <p14:creationId xmlns:p14="http://schemas.microsoft.com/office/powerpoint/2010/main" val="9421459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0" y="4560888"/>
            <a:ext cx="7288213" cy="40132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20000"/>
          </a:bodyPr>
          <a:lstStyle/>
          <a:p>
            <a:pPr>
              <a:spcAft>
                <a:spcPts val="638"/>
              </a:spcAft>
            </a:pPr>
            <a:r>
              <a:rPr lang="en-US" sz="1900">
                <a:latin typeface="Times" charset="0"/>
              </a:rPr>
              <a:t>Throughput is increased through a larger effective block size and through the ability to perform parallel I/O.</a:t>
            </a:r>
          </a:p>
          <a:p>
            <a:pPr lvl="1">
              <a:spcAft>
                <a:spcPts val="638"/>
              </a:spcAft>
            </a:pPr>
            <a:r>
              <a:rPr lang="en-US" sz="1900">
                <a:latin typeface="Times" charset="0"/>
              </a:rPr>
              <a:t>—	The larger block size will have the same transfer time as the smaller block size.</a:t>
            </a:r>
          </a:p>
          <a:p>
            <a:pPr lvl="1"/>
            <a:r>
              <a:rPr lang="en-US" sz="1900">
                <a:latin typeface="Times" charset="0"/>
              </a:rPr>
              <a:t>—	Rotational latency will be determined by the disk with the largest latency (a random variable).</a:t>
            </a:r>
          </a:p>
          <a:p>
            <a:pPr lvl="1">
              <a:spcAft>
                <a:spcPct val="0"/>
              </a:spcAft>
            </a:pPr>
            <a:endParaRPr lang="en-US" sz="1100">
              <a:latin typeface="Times" charset="0"/>
            </a:endParaRPr>
          </a:p>
          <a:p>
            <a:pPr>
              <a:spcAft>
                <a:spcPts val="638"/>
              </a:spcAft>
            </a:pPr>
            <a:r>
              <a:rPr lang="en-US" sz="1900">
                <a:latin typeface="Times" charset="0"/>
              </a:rPr>
              <a:t>This example shows the contents of a disk block as viewed by the OS and as laid out on the disks.</a:t>
            </a:r>
          </a:p>
          <a:p>
            <a:pPr lvl="1">
              <a:spcAft>
                <a:spcPts val="638"/>
              </a:spcAft>
            </a:pPr>
            <a:r>
              <a:rPr lang="en-US" sz="1900">
                <a:latin typeface="Times" charset="0"/>
              </a:rPr>
              <a:t>—	The OS views this as one disk block when it reality it is three blocks spread out over three disks.</a:t>
            </a:r>
          </a:p>
          <a:p>
            <a:pPr lvl="1"/>
            <a:r>
              <a:rPr lang="en-US" sz="1900">
                <a:latin typeface="Times" charset="0"/>
              </a:rPr>
              <a:t>—	The three disk blocks have the same address on each disk.</a:t>
            </a:r>
          </a:p>
          <a:p>
            <a:pPr lvl="1">
              <a:spcAft>
                <a:spcPct val="0"/>
              </a:spcAft>
            </a:pPr>
            <a:endParaRPr lang="en-US" sz="1100">
              <a:latin typeface="Times" charset="0"/>
            </a:endParaRPr>
          </a:p>
          <a:p>
            <a:pPr>
              <a:spcAft>
                <a:spcPts val="638"/>
              </a:spcAft>
            </a:pPr>
            <a:r>
              <a:rPr lang="en-US" sz="1900">
                <a:latin typeface="Times" charset="0"/>
              </a:rPr>
              <a:t>If the rotation of the disks can be synchronized so that all have the same rotational latency for any read/write operation then we have what is known as RAID.</a:t>
            </a:r>
          </a:p>
          <a:p>
            <a:pPr lvl="1"/>
            <a:r>
              <a:rPr lang="en-US" sz="1900">
                <a:latin typeface="Times" charset="0"/>
              </a:rPr>
              <a:t>—	The fastest form of disk striping.</a:t>
            </a:r>
          </a:p>
        </p:txBody>
      </p:sp>
      <p:sp>
        <p:nvSpPr>
          <p:cNvPr id="6144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609597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solidFill>
            <a:srgbClr val="FFFFFF"/>
          </a:solidFill>
          <a:ln/>
        </p:spPr>
      </p:sp>
      <p:sp>
        <p:nvSpPr>
          <p:cNvPr id="62467" name="Rectangle 3"/>
          <p:cNvSpPr>
            <a:spLocks noGrp="1" noChangeArrowheads="1"/>
          </p:cNvSpPr>
          <p:nvPr>
            <p:ph type="body" idx="1"/>
          </p:nvPr>
        </p:nvSpPr>
        <p:spPr>
          <a:solidFill>
            <a:srgbClr val="FFFFFF"/>
          </a:solidFill>
          <a:ln>
            <a:solidFill>
              <a:srgbClr val="000000"/>
            </a:solidFill>
          </a:ln>
        </p:spPr>
        <p:txBody>
          <a:bodyPr>
            <a:normAutofit fontScale="85000" lnSpcReduction="10000"/>
          </a:bodyPr>
          <a:lstStyle/>
          <a:p>
            <a:r>
              <a:rPr lang="en-US" sz="1900">
                <a:latin typeface="Times" charset="0"/>
              </a:rPr>
              <a:t>Having spare sectors on a disk means that you can </a:t>
            </a:r>
            <a:r>
              <a:rPr lang="ja-JP" altLang="en-US" sz="1900">
                <a:latin typeface="Times" charset="0"/>
              </a:rPr>
              <a:t>“</a:t>
            </a:r>
            <a:r>
              <a:rPr lang="en-US" sz="1900">
                <a:latin typeface="Times" charset="0"/>
              </a:rPr>
              <a:t>fill in a hole</a:t>
            </a:r>
            <a:r>
              <a:rPr lang="ja-JP" altLang="en-US" sz="1900">
                <a:latin typeface="Times" charset="0"/>
              </a:rPr>
              <a:t>”</a:t>
            </a:r>
            <a:r>
              <a:rPr lang="en-US" sz="1900">
                <a:latin typeface="Times" charset="0"/>
              </a:rPr>
              <a:t> on the disk when a block goes bad.</a:t>
            </a:r>
          </a:p>
          <a:p>
            <a:pPr lvl="1"/>
            <a:r>
              <a:rPr lang="en-US" sz="1900">
                <a:latin typeface="Times" charset="0"/>
              </a:rPr>
              <a:t>—	However, the data stored in the bad block is still lost.</a:t>
            </a:r>
          </a:p>
          <a:p>
            <a:pPr lvl="1"/>
            <a:endParaRPr lang="en-US" sz="1900">
              <a:latin typeface="Times" charset="0"/>
            </a:endParaRPr>
          </a:p>
          <a:p>
            <a:r>
              <a:rPr lang="en-US" sz="1900">
                <a:latin typeface="Times" charset="0"/>
              </a:rPr>
              <a:t>To improve reliability of disk sub-system, redundancy is introduced.</a:t>
            </a:r>
          </a:p>
          <a:p>
            <a:pPr lvl="1"/>
            <a:r>
              <a:rPr lang="en-US" sz="1900">
                <a:latin typeface="Times" charset="0"/>
              </a:rPr>
              <a:t>—	This is a fundamental result.  There is no other way to do this.</a:t>
            </a:r>
          </a:p>
          <a:p>
            <a:pPr>
              <a:spcAft>
                <a:spcPts val="638"/>
              </a:spcAft>
            </a:pPr>
            <a:r>
              <a:rPr lang="en-US" sz="1900">
                <a:latin typeface="Times" charset="0"/>
              </a:rPr>
              <a:t>Simple scheme: </a:t>
            </a:r>
            <a:r>
              <a:rPr lang="en-US" sz="1900" i="1">
                <a:latin typeface="Times" charset="0"/>
              </a:rPr>
              <a:t>mirroring </a:t>
            </a:r>
            <a:r>
              <a:rPr lang="en-US" sz="1900">
                <a:latin typeface="Times" charset="0"/>
              </a:rPr>
              <a:t>or keeping a copy of the data.</a:t>
            </a:r>
          </a:p>
          <a:p>
            <a:pPr lvl="1">
              <a:spcAft>
                <a:spcPts val="638"/>
              </a:spcAft>
            </a:pPr>
            <a:r>
              <a:rPr lang="en-US" sz="1900">
                <a:latin typeface="Times" charset="0"/>
              </a:rPr>
              <a:t>—	Each block on the mirror disk is a </a:t>
            </a:r>
            <a:r>
              <a:rPr lang="ja-JP" altLang="en-US" sz="1900">
                <a:latin typeface="Times" charset="0"/>
              </a:rPr>
              <a:t>“</a:t>
            </a:r>
            <a:r>
              <a:rPr lang="en-US" sz="1900">
                <a:latin typeface="Times" charset="0"/>
              </a:rPr>
              <a:t>mirror image</a:t>
            </a:r>
            <a:r>
              <a:rPr lang="ja-JP" altLang="en-US" sz="1900">
                <a:latin typeface="Times" charset="0"/>
              </a:rPr>
              <a:t>”</a:t>
            </a:r>
            <a:r>
              <a:rPr lang="en-US" sz="1900">
                <a:latin typeface="Times" charset="0"/>
              </a:rPr>
              <a:t> of the corresponding block on the original disk.</a:t>
            </a:r>
          </a:p>
          <a:p>
            <a:pPr lvl="1">
              <a:spcAft>
                <a:spcPts val="638"/>
              </a:spcAft>
            </a:pPr>
            <a:r>
              <a:rPr lang="en-US" sz="1900">
                <a:latin typeface="Times" charset="0"/>
              </a:rPr>
              <a:t>—	Works well but is expensive (100% overhead).</a:t>
            </a:r>
          </a:p>
          <a:p>
            <a:pPr lvl="1"/>
            <a:r>
              <a:rPr lang="en-US" sz="1900">
                <a:latin typeface="Times" charset="0"/>
              </a:rPr>
              <a:t>—	Some performance gains as well.  Reads are sped up by a factor of 2 since block requests can be interleaved between the two disks.</a:t>
            </a:r>
            <a:br>
              <a:rPr lang="en-US" sz="1900">
                <a:latin typeface="Times" charset="0"/>
              </a:rPr>
            </a:br>
            <a:r>
              <a:rPr lang="en-US" sz="1900">
                <a:latin typeface="Times" charset="0"/>
              </a:rPr>
              <a:t>(No speedup for writes.)</a:t>
            </a:r>
          </a:p>
          <a:p>
            <a:endParaRPr lang="en-US" sz="1900">
              <a:latin typeface="Times" charset="0"/>
            </a:endParaRPr>
          </a:p>
        </p:txBody>
      </p:sp>
    </p:spTree>
    <p:extLst>
      <p:ext uri="{BB962C8B-B14F-4D97-AF65-F5344CB8AC3E}">
        <p14:creationId xmlns:p14="http://schemas.microsoft.com/office/powerpoint/2010/main" val="1484239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solidFill>
            <a:srgbClr val="FFFFFF"/>
          </a:solidFill>
          <a:ln/>
        </p:spPr>
      </p:sp>
      <p:sp>
        <p:nvSpPr>
          <p:cNvPr id="66563" name="Rectangle 3"/>
          <p:cNvSpPr>
            <a:spLocks noGrp="1" noChangeArrowheads="1"/>
          </p:cNvSpPr>
          <p:nvPr>
            <p:ph type="body" idx="1"/>
          </p:nvPr>
        </p:nvSpPr>
        <p:spPr>
          <a:solidFill>
            <a:srgbClr val="FFFFFF"/>
          </a:solidFill>
          <a:ln>
            <a:solidFill>
              <a:srgbClr val="000000"/>
            </a:solidFill>
          </a:ln>
        </p:spPr>
        <p:txBody>
          <a:bodyPr>
            <a:normAutofit fontScale="92500" lnSpcReduction="10000"/>
          </a:bodyPr>
          <a:lstStyle/>
          <a:p>
            <a:pPr>
              <a:spcAft>
                <a:spcPts val="638"/>
              </a:spcAft>
            </a:pPr>
            <a:r>
              <a:rPr lang="en-US" sz="1900">
                <a:latin typeface="Times" charset="0"/>
              </a:rPr>
              <a:t>Now we explain the concept of interleaved parity striping.</a:t>
            </a:r>
          </a:p>
          <a:p>
            <a:pPr lvl="1">
              <a:spcAft>
                <a:spcPts val="638"/>
              </a:spcAft>
            </a:pPr>
            <a:r>
              <a:rPr lang="en-US" sz="1900">
                <a:latin typeface="Times" charset="0"/>
              </a:rPr>
              <a:t>—	Using block striping as in RAID-5 as an example.</a:t>
            </a:r>
          </a:p>
          <a:p>
            <a:pPr lvl="1">
              <a:spcAft>
                <a:spcPts val="638"/>
              </a:spcAft>
            </a:pPr>
            <a:endParaRPr lang="en-US" sz="1900">
              <a:latin typeface="Times" charset="0"/>
            </a:endParaRPr>
          </a:p>
          <a:p>
            <a:pPr>
              <a:spcAft>
                <a:spcPts val="638"/>
              </a:spcAft>
            </a:pPr>
            <a:r>
              <a:rPr lang="en-US" sz="1900">
                <a:latin typeface="Times" charset="0"/>
              </a:rPr>
              <a:t>Parity is still computed on a bit-by-bit basis as before.</a:t>
            </a:r>
          </a:p>
          <a:p>
            <a:pPr lvl="1">
              <a:spcAft>
                <a:spcPts val="638"/>
              </a:spcAft>
            </a:pPr>
            <a:r>
              <a:rPr lang="en-US" sz="1900">
                <a:latin typeface="Times" charset="0"/>
              </a:rPr>
              <a:t>—	However the contents of data blocks changes.  Each disk block is a coherent data block in RAID-5.</a:t>
            </a:r>
          </a:p>
          <a:p>
            <a:pPr lvl="1">
              <a:spcAft>
                <a:spcPts val="638"/>
              </a:spcAft>
            </a:pPr>
            <a:endParaRPr lang="en-US" sz="1900">
              <a:latin typeface="Times" charset="0"/>
            </a:endParaRPr>
          </a:p>
          <a:p>
            <a:r>
              <a:rPr lang="en-US" sz="1900">
                <a:latin typeface="Times" charset="0"/>
              </a:rPr>
              <a:t>Overhead (in terms of storage space) is more tunable than in RAID-3. </a:t>
            </a:r>
          </a:p>
          <a:p>
            <a:pPr lvl="1"/>
            <a:r>
              <a:rPr lang="en-US" sz="1900">
                <a:latin typeface="Times" charset="0"/>
              </a:rPr>
              <a:t>—	We can chose the number of blocks to protect with parity.  (The effective block size can be arbitrary.)</a:t>
            </a:r>
          </a:p>
          <a:p>
            <a:pPr>
              <a:spcAft>
                <a:spcPts val="638"/>
              </a:spcAft>
            </a:pPr>
            <a:endParaRPr lang="en-US" sz="1900">
              <a:latin typeface="Times" charset="0"/>
            </a:endParaRPr>
          </a:p>
        </p:txBody>
      </p:sp>
    </p:spTree>
    <p:extLst>
      <p:ext uri="{BB962C8B-B14F-4D97-AF65-F5344CB8AC3E}">
        <p14:creationId xmlns:p14="http://schemas.microsoft.com/office/powerpoint/2010/main" val="451068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solidFill>
            <a:srgbClr val="FFFFFF"/>
          </a:solidFill>
          <a:ln/>
        </p:spPr>
      </p:sp>
      <p:sp>
        <p:nvSpPr>
          <p:cNvPr id="67587" name="Rectangle 3"/>
          <p:cNvSpPr>
            <a:spLocks noGrp="1" noChangeArrowheads="1"/>
          </p:cNvSpPr>
          <p:nvPr>
            <p:ph type="body" idx="1"/>
          </p:nvPr>
        </p:nvSpPr>
        <p:spPr>
          <a:solidFill>
            <a:srgbClr val="FFFFFF"/>
          </a:solidFill>
          <a:ln>
            <a:solidFill>
              <a:srgbClr val="000000"/>
            </a:solidFill>
          </a:ln>
        </p:spPr>
        <p:txBody>
          <a:bodyPr>
            <a:normAutofit fontScale="85000" lnSpcReduction="10000"/>
          </a:bodyPr>
          <a:lstStyle/>
          <a:p>
            <a:pPr>
              <a:spcAft>
                <a:spcPts val="638"/>
              </a:spcAft>
            </a:pPr>
            <a:r>
              <a:rPr lang="en-US" sz="1900">
                <a:latin typeface="Times" charset="0"/>
              </a:rPr>
              <a:t>In RAID-5 parity blocks are interleaved across disks to avoid having the parity disk become the bottleneck in the case of multiple simultaneous reads/writes.</a:t>
            </a:r>
          </a:p>
          <a:p>
            <a:pPr lvl="1">
              <a:spcAft>
                <a:spcPts val="638"/>
              </a:spcAft>
            </a:pPr>
            <a:r>
              <a:rPr lang="en-US" sz="1900">
                <a:latin typeface="Times" charset="0"/>
              </a:rPr>
              <a:t>—	In this example, every 5</a:t>
            </a:r>
            <a:r>
              <a:rPr lang="en-US" sz="1900" baseline="30000">
                <a:latin typeface="Times" charset="0"/>
              </a:rPr>
              <a:t>th</a:t>
            </a:r>
            <a:r>
              <a:rPr lang="en-US" sz="1900">
                <a:latin typeface="Times" charset="0"/>
              </a:rPr>
              <a:t> block on each disk is a parity block.</a:t>
            </a:r>
          </a:p>
          <a:p>
            <a:endParaRPr lang="en-US" sz="1900">
              <a:latin typeface="Times" charset="0"/>
            </a:endParaRPr>
          </a:p>
          <a:p>
            <a:pPr>
              <a:spcAft>
                <a:spcPts val="638"/>
              </a:spcAft>
            </a:pPr>
            <a:r>
              <a:rPr lang="en-US" sz="1900">
                <a:latin typeface="Times" charset="0"/>
              </a:rPr>
              <a:t>Bit-wise striping of the disks (RAID-3):</a:t>
            </a:r>
          </a:p>
          <a:p>
            <a:pPr lvl="1"/>
            <a:r>
              <a:rPr lang="en-US" sz="1900">
                <a:latin typeface="Times" charset="0"/>
              </a:rPr>
              <a:t>—	When you write you have to read 8+1 blocks and then write 8+1 blocks. (Parity disk not the bottleneck.)</a:t>
            </a:r>
          </a:p>
          <a:p>
            <a:pPr>
              <a:spcAft>
                <a:spcPts val="638"/>
              </a:spcAft>
            </a:pPr>
            <a:r>
              <a:rPr lang="en-US" sz="1900">
                <a:latin typeface="Times" charset="0"/>
              </a:rPr>
              <a:t>Block-wise striping of the disks (RAID-5):</a:t>
            </a:r>
          </a:p>
          <a:p>
            <a:pPr lvl="1">
              <a:spcAft>
                <a:spcPts val="638"/>
              </a:spcAft>
            </a:pPr>
            <a:r>
              <a:rPr lang="en-US" sz="1900">
                <a:latin typeface="Times" charset="0"/>
              </a:rPr>
              <a:t>—	When you write, you write the destination block, read the parity block to re-compute/update the parity block, and then write the parity block.</a:t>
            </a:r>
          </a:p>
          <a:p>
            <a:pPr lvl="1"/>
            <a:r>
              <a:rPr lang="en-US" sz="1900">
                <a:latin typeface="Times" charset="0"/>
              </a:rPr>
              <a:t>—	These are sequential steps, (sub-block write, parity block read, parity block write) hence the parity disk can become the bottleneck.</a:t>
            </a:r>
          </a:p>
        </p:txBody>
      </p:sp>
    </p:spTree>
    <p:extLst>
      <p:ext uri="{BB962C8B-B14F-4D97-AF65-F5344CB8AC3E}">
        <p14:creationId xmlns:p14="http://schemas.microsoft.com/office/powerpoint/2010/main" val="1392320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solidFill>
            <a:srgbClr val="FFFFFF"/>
          </a:solidFill>
          <a:ln/>
        </p:spPr>
      </p:sp>
      <p:sp>
        <p:nvSpPr>
          <p:cNvPr id="63491" name="Rectangle 3"/>
          <p:cNvSpPr>
            <a:spLocks noGrp="1" noChangeArrowheads="1"/>
          </p:cNvSpPr>
          <p:nvPr>
            <p:ph type="body" idx="1"/>
          </p:nvPr>
        </p:nvSpPr>
        <p:spPr>
          <a:solidFill>
            <a:srgbClr val="FFFFFF"/>
          </a:solidFill>
          <a:ln>
            <a:solidFill>
              <a:srgbClr val="000000"/>
            </a:solidFill>
          </a:ln>
        </p:spPr>
        <p:txBody>
          <a:bodyPr>
            <a:normAutofit fontScale="85000" lnSpcReduction="10000"/>
          </a:bodyPr>
          <a:lstStyle/>
          <a:p>
            <a:r>
              <a:rPr lang="en-US" sz="1900">
                <a:latin typeface="Times" charset="0"/>
              </a:rPr>
              <a:t>Having spare sectors on a disk means that you can </a:t>
            </a:r>
            <a:r>
              <a:rPr lang="ja-JP" altLang="en-US" sz="1900">
                <a:latin typeface="Times" charset="0"/>
              </a:rPr>
              <a:t>“</a:t>
            </a:r>
            <a:r>
              <a:rPr lang="en-US" sz="1900">
                <a:latin typeface="Times" charset="0"/>
              </a:rPr>
              <a:t>fill in a hole</a:t>
            </a:r>
            <a:r>
              <a:rPr lang="ja-JP" altLang="en-US" sz="1900">
                <a:latin typeface="Times" charset="0"/>
              </a:rPr>
              <a:t>”</a:t>
            </a:r>
            <a:r>
              <a:rPr lang="en-US" sz="1900">
                <a:latin typeface="Times" charset="0"/>
              </a:rPr>
              <a:t> on the disk when a block goes bad.</a:t>
            </a:r>
          </a:p>
          <a:p>
            <a:pPr lvl="1"/>
            <a:r>
              <a:rPr lang="en-US" sz="1900">
                <a:latin typeface="Times" charset="0"/>
              </a:rPr>
              <a:t>—	However, the data stored in the bad block is still lost.</a:t>
            </a:r>
          </a:p>
          <a:p>
            <a:pPr lvl="1"/>
            <a:endParaRPr lang="en-US" sz="1900">
              <a:latin typeface="Times" charset="0"/>
            </a:endParaRPr>
          </a:p>
          <a:p>
            <a:r>
              <a:rPr lang="en-US" sz="1900">
                <a:latin typeface="Times" charset="0"/>
              </a:rPr>
              <a:t>To improve reliability of disk sub-system, redundancy is introduced.</a:t>
            </a:r>
          </a:p>
          <a:p>
            <a:pPr lvl="1"/>
            <a:r>
              <a:rPr lang="en-US" sz="1900">
                <a:latin typeface="Times" charset="0"/>
              </a:rPr>
              <a:t>—	This is a fundamental result.  There is no other way to do this.</a:t>
            </a:r>
          </a:p>
          <a:p>
            <a:pPr>
              <a:spcAft>
                <a:spcPts val="638"/>
              </a:spcAft>
            </a:pPr>
            <a:r>
              <a:rPr lang="en-US" sz="1900">
                <a:latin typeface="Times" charset="0"/>
              </a:rPr>
              <a:t>Simple scheme: </a:t>
            </a:r>
            <a:r>
              <a:rPr lang="en-US" sz="1900" i="1">
                <a:latin typeface="Times" charset="0"/>
              </a:rPr>
              <a:t>mirroring </a:t>
            </a:r>
            <a:r>
              <a:rPr lang="en-US" sz="1900">
                <a:latin typeface="Times" charset="0"/>
              </a:rPr>
              <a:t>or keeping a copy of the data.</a:t>
            </a:r>
          </a:p>
          <a:p>
            <a:pPr lvl="1">
              <a:spcAft>
                <a:spcPts val="638"/>
              </a:spcAft>
            </a:pPr>
            <a:r>
              <a:rPr lang="en-US" sz="1900">
                <a:latin typeface="Times" charset="0"/>
              </a:rPr>
              <a:t>—	Each block on the mirror disk is a </a:t>
            </a:r>
            <a:r>
              <a:rPr lang="ja-JP" altLang="en-US" sz="1900">
                <a:latin typeface="Times" charset="0"/>
              </a:rPr>
              <a:t>“</a:t>
            </a:r>
            <a:r>
              <a:rPr lang="en-US" sz="1900">
                <a:latin typeface="Times" charset="0"/>
              </a:rPr>
              <a:t>mirror image</a:t>
            </a:r>
            <a:r>
              <a:rPr lang="ja-JP" altLang="en-US" sz="1900">
                <a:latin typeface="Times" charset="0"/>
              </a:rPr>
              <a:t>”</a:t>
            </a:r>
            <a:r>
              <a:rPr lang="en-US" sz="1900">
                <a:latin typeface="Times" charset="0"/>
              </a:rPr>
              <a:t> of the corresponding block on the original disk.</a:t>
            </a:r>
          </a:p>
          <a:p>
            <a:pPr lvl="1">
              <a:spcAft>
                <a:spcPts val="638"/>
              </a:spcAft>
            </a:pPr>
            <a:r>
              <a:rPr lang="en-US" sz="1900">
                <a:latin typeface="Times" charset="0"/>
              </a:rPr>
              <a:t>—	Works well but is expensive (100% overhead).</a:t>
            </a:r>
          </a:p>
          <a:p>
            <a:pPr lvl="1"/>
            <a:r>
              <a:rPr lang="en-US" sz="1900">
                <a:latin typeface="Times" charset="0"/>
              </a:rPr>
              <a:t>—	Some performance gains as well.  Reads are sped up by a factor of 2 since block requests can be interleaved between the two disks.</a:t>
            </a:r>
            <a:br>
              <a:rPr lang="en-US" sz="1900">
                <a:latin typeface="Times" charset="0"/>
              </a:rPr>
            </a:br>
            <a:r>
              <a:rPr lang="en-US" sz="1900">
                <a:latin typeface="Times" charset="0"/>
              </a:rPr>
              <a:t>(No speedup for writes.)</a:t>
            </a:r>
          </a:p>
          <a:p>
            <a:endParaRPr lang="en-US" sz="1900">
              <a:latin typeface="Times" charset="0"/>
            </a:endParaRPr>
          </a:p>
        </p:txBody>
      </p:sp>
    </p:spTree>
    <p:extLst>
      <p:ext uri="{BB962C8B-B14F-4D97-AF65-F5344CB8AC3E}">
        <p14:creationId xmlns:p14="http://schemas.microsoft.com/office/powerpoint/2010/main" val="303246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xfrm>
            <a:off x="0" y="4613275"/>
            <a:ext cx="7288213" cy="4014788"/>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92500" lnSpcReduction="10000"/>
          </a:bodyPr>
          <a:lstStyle/>
          <a:p>
            <a:pPr>
              <a:spcAft>
                <a:spcPts val="638"/>
              </a:spcAft>
            </a:pPr>
            <a:r>
              <a:rPr lang="en-US" sz="1900">
                <a:latin typeface="Times" charset="0"/>
              </a:rPr>
              <a:t>These figures come from:</a:t>
            </a:r>
          </a:p>
          <a:p>
            <a:pPr lvl="1"/>
            <a:r>
              <a:rPr lang="en-US" sz="1900">
                <a:latin typeface="Times" charset="0"/>
              </a:rPr>
              <a:t>—	A large (73 GB) Seagate disk and a small (8.6 GB for $99) one.</a:t>
            </a:r>
          </a:p>
          <a:p>
            <a:pPr lvl="1"/>
            <a:r>
              <a:rPr lang="en-US" sz="1900">
                <a:latin typeface="Times" charset="0"/>
              </a:rPr>
              <a:t>—	256MB DIMMs for $178.19.</a:t>
            </a:r>
          </a:p>
          <a:p>
            <a:endParaRPr lang="en-US" sz="1900">
              <a:latin typeface="Times" charset="0"/>
            </a:endParaRPr>
          </a:p>
          <a:p>
            <a:pPr>
              <a:spcAft>
                <a:spcPts val="638"/>
              </a:spcAft>
            </a:pPr>
            <a:r>
              <a:rPr lang="en-US" sz="1900">
                <a:latin typeface="Times" charset="0"/>
              </a:rPr>
              <a:t>Disk storage is still a factor of 37-60 (was 25-50) times cheaper than RAM.</a:t>
            </a:r>
          </a:p>
          <a:p>
            <a:pPr lvl="1"/>
            <a:r>
              <a:rPr lang="en-US" sz="1900">
                <a:latin typeface="Times" charset="0"/>
              </a:rPr>
              <a:t>—	These factors have been more or less constant for a number of years.</a:t>
            </a:r>
          </a:p>
          <a:p>
            <a:pPr lvl="1"/>
            <a:endParaRPr lang="en-US" sz="1900">
              <a:latin typeface="Times" charset="0"/>
            </a:endParaRPr>
          </a:p>
          <a:p>
            <a:r>
              <a:rPr lang="en-US" sz="1900">
                <a:latin typeface="Times" charset="0"/>
              </a:rPr>
              <a:t>1998 figures:</a:t>
            </a:r>
          </a:p>
          <a:p>
            <a:pPr lvl="1"/>
            <a:r>
              <a:rPr lang="en-US" sz="1900">
                <a:latin typeface="Times" charset="0"/>
              </a:rPr>
              <a:t>			MB/dollar		dollar/MB</a:t>
            </a:r>
          </a:p>
          <a:p>
            <a:pPr lvl="1"/>
            <a:r>
              <a:rPr lang="en-US" sz="1900">
                <a:latin typeface="Times" charset="0"/>
              </a:rPr>
              <a:t>RAM	  0.67								$1.50</a:t>
            </a:r>
          </a:p>
          <a:p>
            <a:pPr lvl="1"/>
            <a:r>
              <a:rPr lang="en-US" sz="1900">
                <a:latin typeface="Times" charset="0"/>
              </a:rPr>
              <a:t>Disks	15-33					$0.03-$0.06</a:t>
            </a:r>
          </a:p>
        </p:txBody>
      </p:sp>
      <p:sp>
        <p:nvSpPr>
          <p:cNvPr id="3993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640083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A20B11-CE1F-5349-A62A-61D3A9E7C5EB}" type="slidenum">
              <a:rPr lang="en-US" smtClean="0"/>
              <a:t>7</a:t>
            </a:fld>
            <a:endParaRPr lang="en-US"/>
          </a:p>
        </p:txBody>
      </p:sp>
    </p:spTree>
    <p:extLst>
      <p:ext uri="{BB962C8B-B14F-4D97-AF65-F5344CB8AC3E}">
        <p14:creationId xmlns:p14="http://schemas.microsoft.com/office/powerpoint/2010/main" val="2023273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A20B11-CE1F-5349-A62A-61D3A9E7C5EB}" type="slidenum">
              <a:rPr lang="en-US" smtClean="0"/>
              <a:t>8</a:t>
            </a:fld>
            <a:endParaRPr lang="en-US"/>
          </a:p>
        </p:txBody>
      </p:sp>
    </p:spTree>
    <p:extLst>
      <p:ext uri="{BB962C8B-B14F-4D97-AF65-F5344CB8AC3E}">
        <p14:creationId xmlns:p14="http://schemas.microsoft.com/office/powerpoint/2010/main" val="1164018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A20B11-CE1F-5349-A62A-61D3A9E7C5EB}" type="slidenum">
              <a:rPr lang="en-US" smtClean="0"/>
              <a:t>9</a:t>
            </a:fld>
            <a:endParaRPr lang="en-US"/>
          </a:p>
        </p:txBody>
      </p:sp>
    </p:spTree>
    <p:extLst>
      <p:ext uri="{BB962C8B-B14F-4D97-AF65-F5344CB8AC3E}">
        <p14:creationId xmlns:p14="http://schemas.microsoft.com/office/powerpoint/2010/main" val="1741747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a:xfrm>
            <a:off x="0" y="4560888"/>
            <a:ext cx="7288213" cy="4013200"/>
          </a:xfrm>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lnSpcReduction="10000"/>
          </a:bodyPr>
          <a:lstStyle/>
          <a:p>
            <a:pPr>
              <a:lnSpc>
                <a:spcPct val="90000"/>
              </a:lnSpc>
              <a:spcAft>
                <a:spcPts val="638"/>
              </a:spcAft>
            </a:pPr>
            <a:r>
              <a:rPr lang="en-US" sz="1900" u="sng">
                <a:latin typeface="Times" charset="0"/>
              </a:rPr>
              <a:t>Example</a:t>
            </a:r>
            <a:r>
              <a:rPr lang="en-US" sz="1900">
                <a:latin typeface="Times" charset="0"/>
              </a:rPr>
              <a:t>: Seagate 73.4 GB Fibre Channel Ultra 160 SCSI disk.  </a:t>
            </a:r>
            <a:br>
              <a:rPr lang="en-US" sz="1900">
                <a:latin typeface="Times" charset="0"/>
              </a:rPr>
            </a:br>
            <a:r>
              <a:rPr lang="en-US" sz="1900">
                <a:latin typeface="Times" charset="0"/>
              </a:rPr>
              <a:t>Approximately 53 MB/dollar, or $0.019/MB ($1,389 total).  </a:t>
            </a:r>
            <a:br>
              <a:rPr lang="en-US" sz="1900">
                <a:latin typeface="Times" charset="0"/>
              </a:rPr>
            </a:br>
            <a:r>
              <a:rPr lang="en-US" sz="1900">
                <a:latin typeface="Times" charset="0"/>
              </a:rPr>
              <a:t>Size: 1.6</a:t>
            </a:r>
            <a:r>
              <a:rPr lang="en-US" sz="1900">
                <a:latin typeface="Times" charset="0"/>
                <a:sym typeface="Symbol" charset="0"/>
              </a:rPr>
              <a:t></a:t>
            </a:r>
            <a:r>
              <a:rPr lang="en-US" sz="1900">
                <a:latin typeface="Times" charset="0"/>
              </a:rPr>
              <a:t>4</a:t>
            </a:r>
            <a:r>
              <a:rPr lang="en-US" sz="1900">
                <a:latin typeface="Times" charset="0"/>
                <a:sym typeface="Symbol" charset="0"/>
              </a:rPr>
              <a:t></a:t>
            </a:r>
            <a:r>
              <a:rPr lang="en-US" sz="1900">
                <a:latin typeface="Times" charset="0"/>
              </a:rPr>
              <a:t>5.75 inches.</a:t>
            </a:r>
          </a:p>
          <a:p>
            <a:pPr lvl="1">
              <a:lnSpc>
                <a:spcPct val="90000"/>
              </a:lnSpc>
              <a:spcAft>
                <a:spcPts val="638"/>
              </a:spcAft>
            </a:pPr>
            <a:r>
              <a:rPr lang="en-US" sz="1900">
                <a:latin typeface="Times" charset="0"/>
              </a:rPr>
              <a:t>—	24 heads (in 1.5 inches!).  Two heads per arm, with one arm on the top and bottom of the stack.</a:t>
            </a:r>
          </a:p>
          <a:p>
            <a:pPr lvl="1">
              <a:lnSpc>
                <a:spcPct val="90000"/>
              </a:lnSpc>
              <a:spcAft>
                <a:spcPts val="638"/>
              </a:spcAft>
            </a:pPr>
            <a:r>
              <a:rPr lang="en-US" sz="1900">
                <a:latin typeface="Times" charset="0"/>
              </a:rPr>
              <a:t>—	14,100 tracks/cylinders — in less than 2 inches!</a:t>
            </a:r>
          </a:p>
          <a:p>
            <a:pPr lvl="1">
              <a:lnSpc>
                <a:spcPct val="90000"/>
              </a:lnSpc>
              <a:spcAft>
                <a:spcPts val="213"/>
              </a:spcAft>
            </a:pPr>
            <a:r>
              <a:rPr lang="en-US" sz="1900">
                <a:latin typeface="Times" charset="0"/>
              </a:rPr>
              <a:t>—	5.6 </a:t>
            </a:r>
            <a:r>
              <a:rPr lang="en-US" sz="1900" i="1">
                <a:latin typeface="Times" charset="0"/>
              </a:rPr>
              <a:t>ms</a:t>
            </a:r>
            <a:r>
              <a:rPr lang="en-US" sz="1900">
                <a:latin typeface="Times" charset="0"/>
              </a:rPr>
              <a:t> average seek time for a read, 6.2 </a:t>
            </a:r>
            <a:r>
              <a:rPr lang="en-US" sz="1900" i="1">
                <a:latin typeface="Times" charset="0"/>
              </a:rPr>
              <a:t>ms</a:t>
            </a:r>
            <a:r>
              <a:rPr lang="en-US" sz="1900">
                <a:latin typeface="Times" charset="0"/>
              </a:rPr>
              <a:t> for a write.</a:t>
            </a:r>
          </a:p>
          <a:p>
            <a:pPr lvl="1">
              <a:lnSpc>
                <a:spcPct val="90000"/>
              </a:lnSpc>
              <a:spcAft>
                <a:spcPts val="213"/>
              </a:spcAft>
            </a:pPr>
            <a:r>
              <a:rPr lang="en-US" sz="1900">
                <a:latin typeface="Times" charset="0"/>
              </a:rPr>
              <a:t>—	Variable number of sectors/track (required to keep distance/bit constant).  There are an average of (in the middle of the disk):</a:t>
            </a:r>
          </a:p>
          <a:p>
            <a:pPr lvl="3">
              <a:lnSpc>
                <a:spcPct val="90000"/>
              </a:lnSpc>
              <a:spcAft>
                <a:spcPts val="213"/>
              </a:spcAft>
            </a:pPr>
            <a:r>
              <a:rPr lang="en-US" sz="1900">
                <a:latin typeface="Times" charset="0"/>
              </a:rPr>
              <a:t>— 424 sectors/track, 217K bytes/track.</a:t>
            </a:r>
          </a:p>
          <a:p>
            <a:pPr lvl="3">
              <a:lnSpc>
                <a:spcPct val="90000"/>
              </a:lnSpc>
              <a:spcAft>
                <a:spcPts val="213"/>
              </a:spcAft>
            </a:pPr>
            <a:r>
              <a:rPr lang="en-US" sz="1900">
                <a:latin typeface="Times" charset="0"/>
              </a:rPr>
              <a:t>— 10,168 sectors/cylinder, 5.2 MB/cylinder.</a:t>
            </a:r>
          </a:p>
          <a:p>
            <a:pPr lvl="3">
              <a:lnSpc>
                <a:spcPct val="90000"/>
              </a:lnSpc>
            </a:pPr>
            <a:r>
              <a:rPr lang="en-US" sz="1900">
                <a:latin typeface="Times" charset="0"/>
              </a:rPr>
              <a:t>— 143,374,739 sectors total on disk.</a:t>
            </a:r>
          </a:p>
          <a:p>
            <a:pPr lvl="1">
              <a:lnSpc>
                <a:spcPct val="90000"/>
              </a:lnSpc>
              <a:spcAft>
                <a:spcPts val="638"/>
              </a:spcAft>
            </a:pPr>
            <a:r>
              <a:rPr lang="en-US" sz="1900">
                <a:latin typeface="Times" charset="0"/>
              </a:rPr>
              <a:t>—	10,000 RPM, average rotational latency of 2.99 </a:t>
            </a:r>
            <a:r>
              <a:rPr lang="en-US" sz="1900" i="1">
                <a:latin typeface="Times" charset="0"/>
              </a:rPr>
              <a:t>ms</a:t>
            </a:r>
            <a:r>
              <a:rPr lang="en-US" sz="1900">
                <a:latin typeface="Times" charset="0"/>
              </a:rPr>
              <a:t>. </a:t>
            </a:r>
            <a:br>
              <a:rPr lang="en-US" sz="1900">
                <a:latin typeface="Times" charset="0"/>
              </a:rPr>
            </a:br>
            <a:r>
              <a:rPr lang="en-US" sz="1900">
                <a:latin typeface="Times" charset="0"/>
              </a:rPr>
              <a:t>166.67 revolutions/</a:t>
            </a:r>
            <a:r>
              <a:rPr lang="en-US" sz="1900" i="1">
                <a:latin typeface="Times" charset="0"/>
              </a:rPr>
              <a:t>s</a:t>
            </a:r>
            <a:r>
              <a:rPr lang="en-US" sz="1900">
                <a:latin typeface="Times" charset="0"/>
              </a:rPr>
              <a:t>,  1 revolution every 6 </a:t>
            </a:r>
            <a:r>
              <a:rPr lang="en-US" sz="1900" i="1">
                <a:latin typeface="Times" charset="0"/>
              </a:rPr>
              <a:t>ms</a:t>
            </a:r>
            <a:r>
              <a:rPr lang="en-US" sz="1900">
                <a:latin typeface="Times" charset="0"/>
              </a:rPr>
              <a:t>.</a:t>
            </a:r>
          </a:p>
          <a:p>
            <a:pPr lvl="1">
              <a:lnSpc>
                <a:spcPct val="90000"/>
              </a:lnSpc>
              <a:spcAft>
                <a:spcPts val="213"/>
              </a:spcAft>
            </a:pPr>
            <a:r>
              <a:rPr lang="en-US" sz="1900">
                <a:latin typeface="Times" charset="0"/>
              </a:rPr>
              <a:t>— 160-200 MB/</a:t>
            </a:r>
            <a:r>
              <a:rPr lang="en-US" sz="1900" i="1">
                <a:latin typeface="Times" charset="0"/>
              </a:rPr>
              <a:t>s</a:t>
            </a:r>
            <a:r>
              <a:rPr lang="en-US" sz="1900">
                <a:latin typeface="Times" charset="0"/>
              </a:rPr>
              <a:t> peak transfer rate.</a:t>
            </a:r>
          </a:p>
        </p:txBody>
      </p:sp>
      <p:sp>
        <p:nvSpPr>
          <p:cNvPr id="46083"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580551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solidFill>
            <a:srgbClr val="FFFFFF"/>
          </a:solidFill>
          <a:ln/>
        </p:spPr>
      </p:sp>
      <p:sp>
        <p:nvSpPr>
          <p:cNvPr id="55299" name="Rectangle 3"/>
          <p:cNvSpPr>
            <a:spLocks noGrp="1" noChangeArrowheads="1"/>
          </p:cNvSpPr>
          <p:nvPr>
            <p:ph type="body" idx="1"/>
          </p:nvPr>
        </p:nvSpPr>
        <p:spPr>
          <a:solidFill>
            <a:srgbClr val="FFFFFF"/>
          </a:solidFill>
          <a:ln>
            <a:solidFill>
              <a:srgbClr val="000000"/>
            </a:solidFill>
          </a:ln>
        </p:spPr>
        <p:txBody>
          <a:bodyPr/>
          <a:lstStyle/>
          <a:p>
            <a:r>
              <a:rPr lang="en-US" sz="1900">
                <a:latin typeface="Times" charset="0"/>
              </a:rPr>
              <a:t>Explain what the figure is attempting to represent!</a:t>
            </a:r>
          </a:p>
          <a:p>
            <a:pPr lvl="1"/>
            <a:r>
              <a:rPr lang="en-US" sz="1900">
                <a:latin typeface="Times" charset="0"/>
              </a:rPr>
              <a:t>—	A slice of the disk from the spindle to the outer edge.</a:t>
            </a:r>
          </a:p>
          <a:p>
            <a:pPr lvl="1"/>
            <a:endParaRPr lang="en-US" sz="1900">
              <a:latin typeface="Times" charset="0"/>
            </a:endParaRPr>
          </a:p>
          <a:p>
            <a:r>
              <a:rPr lang="en-US" sz="1900">
                <a:latin typeface="Times" charset="0"/>
              </a:rPr>
              <a:t>How to schedule the requests?</a:t>
            </a:r>
          </a:p>
          <a:p>
            <a:pPr lvl="1"/>
            <a:r>
              <a:rPr lang="en-US" sz="1900">
                <a:latin typeface="Times" charset="0"/>
              </a:rPr>
              <a:t>—	Start with something simple: No scheduling (</a:t>
            </a:r>
            <a:r>
              <a:rPr lang="en-US" sz="1900" i="1">
                <a:latin typeface="Times" charset="0"/>
              </a:rPr>
              <a:t>i.e</a:t>
            </a:r>
            <a:r>
              <a:rPr lang="en-US" sz="1900">
                <a:latin typeface="Times" charset="0"/>
              </a:rPr>
              <a:t>., FCFS).</a:t>
            </a:r>
          </a:p>
          <a:p>
            <a:pPr lvl="1"/>
            <a:endParaRPr lang="en-US" sz="1900">
              <a:latin typeface="Times" charset="0"/>
            </a:endParaRPr>
          </a:p>
          <a:p>
            <a:r>
              <a:rPr lang="en-US" sz="1900">
                <a:latin typeface="Times" charset="0"/>
              </a:rPr>
              <a:t>FCFS results in the head moving 550 tracks.</a:t>
            </a:r>
          </a:p>
          <a:p>
            <a:pPr lvl="1"/>
            <a:r>
              <a:rPr lang="en-US" sz="1900">
                <a:latin typeface="Times" charset="0"/>
              </a:rPr>
              <a:t>—	Can we do better?</a:t>
            </a:r>
          </a:p>
          <a:p>
            <a:pPr lvl="1"/>
            <a:endParaRPr lang="en-US" sz="1900">
              <a:latin typeface="Times" charset="0"/>
            </a:endParaRPr>
          </a:p>
          <a:p>
            <a:r>
              <a:rPr lang="en-US" sz="1900">
                <a:latin typeface="Times" charset="0"/>
              </a:rPr>
              <a:t>Clearly some sort of greedy algorithm would/should do better...</a:t>
            </a:r>
          </a:p>
        </p:txBody>
      </p:sp>
    </p:spTree>
    <p:extLst>
      <p:ext uri="{BB962C8B-B14F-4D97-AF65-F5344CB8AC3E}">
        <p14:creationId xmlns:p14="http://schemas.microsoft.com/office/powerpoint/2010/main" val="1429627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solidFill>
            <a:srgbClr val="FFFFFF"/>
          </a:solidFill>
          <a:ln/>
        </p:spPr>
      </p:sp>
      <p:sp>
        <p:nvSpPr>
          <p:cNvPr id="57347" name="Rectangle 3"/>
          <p:cNvSpPr>
            <a:spLocks noGrp="1" noChangeArrowheads="1"/>
          </p:cNvSpPr>
          <p:nvPr>
            <p:ph type="body" idx="1"/>
          </p:nvPr>
        </p:nvSpPr>
        <p:spPr>
          <a:solidFill>
            <a:srgbClr val="FFFFFF"/>
          </a:solidFill>
          <a:ln>
            <a:solidFill>
              <a:srgbClr val="000000"/>
            </a:solidFill>
          </a:ln>
        </p:spPr>
        <p:txBody>
          <a:bodyPr>
            <a:normAutofit lnSpcReduction="10000"/>
          </a:bodyPr>
          <a:lstStyle/>
          <a:p>
            <a:r>
              <a:rPr lang="en-US" sz="1900">
                <a:latin typeface="Times" charset="0"/>
              </a:rPr>
              <a:t>What</a:t>
            </a:r>
            <a:r>
              <a:rPr lang="ja-JP" altLang="en-US" sz="1900">
                <a:latin typeface="Times" charset="0"/>
              </a:rPr>
              <a:t>’</a:t>
            </a:r>
            <a:r>
              <a:rPr lang="en-US" sz="1900">
                <a:latin typeface="Times" charset="0"/>
              </a:rPr>
              <a:t>s the algorithm here?</a:t>
            </a:r>
          </a:p>
          <a:p>
            <a:pPr lvl="1"/>
            <a:r>
              <a:rPr lang="en-US" sz="1900">
                <a:latin typeface="Times" charset="0"/>
              </a:rPr>
              <a:t>—	The idea is not that we arrange the queue </a:t>
            </a:r>
            <a:r>
              <a:rPr lang="en-US" sz="1900" i="1">
                <a:latin typeface="Times" charset="0"/>
              </a:rPr>
              <a:t>per se</a:t>
            </a:r>
            <a:r>
              <a:rPr lang="en-US" sz="1900">
                <a:latin typeface="Times" charset="0"/>
              </a:rPr>
              <a:t>, but rather that as new requests arrive they are inserted into the queue in SSTF order.</a:t>
            </a:r>
          </a:p>
          <a:p>
            <a:pPr lvl="1"/>
            <a:r>
              <a:rPr lang="en-US" sz="1900">
                <a:latin typeface="Times" charset="0"/>
              </a:rPr>
              <a:t>—	So while the request for track 65 is being serviced, the 6 requests arrive.  The order in which they arrive does not matter.  The queue is the same.</a:t>
            </a:r>
          </a:p>
          <a:p>
            <a:pPr lvl="1"/>
            <a:r>
              <a:rPr lang="en-US" sz="1900">
                <a:latin typeface="Times" charset="0"/>
              </a:rPr>
              <a:t>—	Note that when the head is at track 82, track 147 is 65 tracks away while track 16 is 66 tracks away.</a:t>
            </a:r>
          </a:p>
          <a:p>
            <a:endParaRPr lang="en-US" sz="1900">
              <a:latin typeface="Times" charset="0"/>
            </a:endParaRPr>
          </a:p>
          <a:p>
            <a:r>
              <a:rPr lang="en-US" sz="1900">
                <a:latin typeface="Times" charset="0"/>
              </a:rPr>
              <a:t>SSTF results in the head moving 221 tracks.</a:t>
            </a:r>
          </a:p>
          <a:p>
            <a:pPr lvl="1"/>
            <a:r>
              <a:rPr lang="en-US" sz="1900">
                <a:latin typeface="Times" charset="0"/>
              </a:rPr>
              <a:t>—	Can we do better?</a:t>
            </a:r>
          </a:p>
        </p:txBody>
      </p:sp>
    </p:spTree>
    <p:extLst>
      <p:ext uri="{BB962C8B-B14F-4D97-AF65-F5344CB8AC3E}">
        <p14:creationId xmlns:p14="http://schemas.microsoft.com/office/powerpoint/2010/main" val="1086344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noFill/>
          <a:ln w="9525"/>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fontScale="85000" lnSpcReduction="20000"/>
          </a:bodyPr>
          <a:lstStyle/>
          <a:p>
            <a:r>
              <a:rPr lang="en-US" sz="1900">
                <a:latin typeface="Times" charset="0"/>
              </a:rPr>
              <a:t>SCAN results in the head moving 187 tracks.</a:t>
            </a:r>
          </a:p>
          <a:p>
            <a:pPr>
              <a:spcAft>
                <a:spcPts val="638"/>
              </a:spcAft>
            </a:pPr>
            <a:r>
              <a:rPr lang="en-US" sz="1900">
                <a:latin typeface="Times" charset="0"/>
              </a:rPr>
              <a:t>It is important to note that there is no </a:t>
            </a:r>
            <a:r>
              <a:rPr lang="en-US" sz="1900" i="1">
                <a:latin typeface="Times" charset="0"/>
              </a:rPr>
              <a:t>practical</a:t>
            </a:r>
            <a:r>
              <a:rPr lang="en-US" sz="1900">
                <a:latin typeface="Times" charset="0"/>
              </a:rPr>
              <a:t> algorithm for this problem.  </a:t>
            </a:r>
          </a:p>
          <a:p>
            <a:pPr lvl="1"/>
            <a:r>
              <a:rPr lang="en-US" sz="1900">
                <a:latin typeface="Times" charset="0"/>
              </a:rPr>
              <a:t>—	SCAN is optimal for </a:t>
            </a:r>
            <a:r>
              <a:rPr lang="en-US" sz="1900" i="1">
                <a:latin typeface="Times" charset="0"/>
              </a:rPr>
              <a:t>these</a:t>
            </a:r>
            <a:r>
              <a:rPr lang="en-US" sz="1900">
                <a:latin typeface="Times" charset="0"/>
              </a:rPr>
              <a:t> requests but it </a:t>
            </a:r>
            <a:r>
              <a:rPr lang="en-US" sz="1900" i="1">
                <a:latin typeface="Times" charset="0"/>
              </a:rPr>
              <a:t>is not</a:t>
            </a:r>
            <a:r>
              <a:rPr lang="en-US" sz="1900">
                <a:latin typeface="Times" charset="0"/>
              </a:rPr>
              <a:t> an optimal algorithm.</a:t>
            </a:r>
          </a:p>
          <a:p>
            <a:pPr>
              <a:spcAft>
                <a:spcPts val="638"/>
              </a:spcAft>
            </a:pPr>
            <a:r>
              <a:rPr lang="en-US" sz="1900">
                <a:latin typeface="Times" charset="0"/>
              </a:rPr>
              <a:t>We can certainly find the optimal solution given any queue of requests by simulating the effect of all possible orderings of the queue and then choosing that which results in the least head movement.  </a:t>
            </a:r>
          </a:p>
          <a:p>
            <a:pPr lvl="1"/>
            <a:r>
              <a:rPr lang="en-US" sz="1900">
                <a:latin typeface="Times" charset="0"/>
              </a:rPr>
              <a:t>—	However, for a queue with </a:t>
            </a:r>
            <a:r>
              <a:rPr lang="en-US" sz="1900" i="1">
                <a:latin typeface="Times" charset="0"/>
              </a:rPr>
              <a:t>n</a:t>
            </a:r>
            <a:r>
              <a:rPr lang="en-US" sz="1900">
                <a:latin typeface="Times" charset="0"/>
              </a:rPr>
              <a:t> entries this will require </a:t>
            </a:r>
            <a:r>
              <a:rPr lang="en-US" sz="1900" i="1">
                <a:latin typeface="Times" charset="0"/>
              </a:rPr>
              <a:t>n</a:t>
            </a:r>
            <a:r>
              <a:rPr lang="en-US" sz="1900">
                <a:latin typeface="Times" charset="0"/>
              </a:rPr>
              <a:t>! work.</a:t>
            </a:r>
          </a:p>
          <a:p>
            <a:pPr>
              <a:spcAft>
                <a:spcPts val="638"/>
              </a:spcAft>
            </a:pPr>
            <a:r>
              <a:rPr lang="en-US" sz="1900">
                <a:latin typeface="Times" charset="0"/>
              </a:rPr>
              <a:t>This problem is an NP-complete problem.  It reduces to the travelling salesman problem.  From a practical standpoint, NP-complete here means that we can</a:t>
            </a:r>
            <a:r>
              <a:rPr lang="ja-JP" altLang="en-US" sz="1900">
                <a:latin typeface="Times" charset="0"/>
              </a:rPr>
              <a:t>’</a:t>
            </a:r>
            <a:r>
              <a:rPr lang="en-US" sz="1900">
                <a:latin typeface="Times" charset="0"/>
              </a:rPr>
              <a:t>t do any better (in finding an optimal scheduling algorithm) than the brute force search outlined above.  </a:t>
            </a:r>
          </a:p>
          <a:p>
            <a:pPr lvl="1"/>
            <a:r>
              <a:rPr lang="en-US" sz="1900">
                <a:latin typeface="Times" charset="0"/>
              </a:rPr>
              <a:t>—	Thus in practice, disk head scheduling algorithms rely on hueristics that have been shown to work well in practice.</a:t>
            </a:r>
          </a:p>
        </p:txBody>
      </p:sp>
      <p:sp>
        <p:nvSpPr>
          <p:cNvPr id="583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995442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473B60-6473-F545-9385-A53D94CCB13B}" type="datetime1">
              <a:rPr lang="en-US" smtClean="0"/>
              <a:t>11/27/18</a:t>
            </a:fld>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7E9046-62EF-4D4D-AD96-2915163B9D13}" type="datetime1">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BCC96B-6DF5-4640-A835-939C44573CE8}" type="datetime1">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ECA137-3534-A441-BE38-646B5A2330AF}" type="datetime1">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42900" y="228600"/>
            <a:ext cx="84582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2192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24400" y="1219200"/>
            <a:ext cx="4191000" cy="4876800"/>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92696"/>
            <a:ext cx="9144000" cy="576064"/>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2A86590-E106-BF42-9475-757C87E8D19F}" type="datetime1">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941FFF-A25F-F045-BE21-54E0B4D0B1E0}" type="datetime1">
              <a:rPr lang="en-US" smtClean="0"/>
              <a:t>11/27/18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6AB54D-5E7C-6249-A11F-0891812158ED}" type="datetime1">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07BDC2-49CA-8A45-88A4-075285359B0D}" type="datetime1">
              <a:rPr lang="en-US" smtClean="0"/>
              <a:t>11/27/18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30BF4B-3B43-7E45-BFA1-7F06C1AE9EC4}" type="datetime1">
              <a:rPr lang="en-US" smtClean="0"/>
              <a:t>11/27/18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1E46-F9CF-714B-8015-1F124156698C}" type="datetime1">
              <a:rPr lang="en-US" smtClean="0"/>
              <a:t>11/27/18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r Titl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258C665-E041-EC46-95BD-3B4331C0A93C}" type="datetime1">
              <a:rPr lang="en-US" smtClean="0"/>
              <a:t>11/27/18</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9A3DA4-3E46-45AF-808A-D7FF9D1D755F}" type="slidenum">
              <a:rPr lang="en-US" smtClean="0"/>
              <a:pPr/>
              <a:t>‹#›</a:t>
            </a:fld>
            <a:endParaRPr lang="en-US"/>
          </a:p>
        </p:txBody>
      </p:sp>
      <p:sp>
        <p:nvSpPr>
          <p:cNvPr id="6" name="Text Placeholder 7"/>
          <p:cNvSpPr>
            <a:spLocks noGrp="1"/>
          </p:cNvSpPr>
          <p:nvPr>
            <p:ph type="body" sz="quarter" idx="15"/>
          </p:nvPr>
        </p:nvSpPr>
        <p:spPr>
          <a:xfrm>
            <a:off x="457200" y="692696"/>
            <a:ext cx="8229600" cy="5586021"/>
          </a:xfrm>
        </p:spPr>
        <p:txBody>
          <a:bodyPr tIns="0" rIns="0" bIns="0" anchor="ctr"/>
          <a:lstStyle>
            <a:lvl1pPr algn="ctr">
              <a:buFontTx/>
              <a:buNone/>
              <a:defRPr sz="4400">
                <a:solidFill>
                  <a:srgbClr val="B60225"/>
                </a:solidFill>
              </a:defRPr>
            </a:lvl1pPr>
            <a:lvl2pPr marL="228600" indent="-228600" algn="ctr">
              <a:buClr>
                <a:srgbClr val="C03137"/>
              </a:buClr>
              <a:buFontTx/>
              <a:buNone/>
              <a:defRPr sz="2400"/>
            </a:lvl2pPr>
            <a:lvl3pPr marL="458788" indent="-230188" algn="ctr">
              <a:buFontTx/>
              <a:buNone/>
              <a:defRPr/>
            </a:lvl3pPr>
            <a:lvl4pPr marL="458788" indent="-230188" algn="ctr">
              <a:buFontTx/>
              <a:buNone/>
              <a:defRPr/>
            </a:lvl4pPr>
            <a:lvl5pPr marL="458788" indent="-230188" algn="ctr">
              <a:buFontTx/>
              <a:buNone/>
              <a:defRPr/>
            </a:lvl5pPr>
          </a:lstStyle>
          <a:p>
            <a:pPr lvl="0"/>
            <a:r>
              <a:rPr lang="en-US" dirty="0" smtClean="0"/>
              <a:t>Click to edit Master text styles</a:t>
            </a:r>
          </a:p>
          <a:p>
            <a:pPr lvl="1"/>
            <a:r>
              <a:rPr lang="en-US" dirty="0" smtClean="0"/>
              <a:t>Second level </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03B25A-C783-D44D-A205-9DEE32559E14}" type="datetime1">
              <a:rPr lang="en-US" smtClean="0"/>
              <a:t>11/27/18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9A3DA4-3E46-45AF-808A-D7FF9D1D75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9" name="Rectangle 18"/>
          <p:cNvSpPr/>
          <p:nvPr userDrawn="1"/>
        </p:nvSpPr>
        <p:spPr>
          <a:xfrm>
            <a:off x="0" y="6278563"/>
            <a:ext cx="9144000" cy="579437"/>
          </a:xfrm>
          <a:prstGeom prst="rect">
            <a:avLst/>
          </a:prstGeom>
          <a:solidFill>
            <a:srgbClr val="7BAFD4"/>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0" y="692696"/>
            <a:ext cx="9144000" cy="57606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40769"/>
            <a:ext cx="8229600" cy="489654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349188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58BF0-DA1D-E244-9598-2ACCAF7CF53B}" type="datetime1">
              <a:rPr lang="en-US" smtClean="0"/>
              <a:t>11/27/18</a:t>
            </a:fld>
            <a:endParaRPr lang="en-US"/>
          </a:p>
        </p:txBody>
      </p:sp>
      <p:sp>
        <p:nvSpPr>
          <p:cNvPr id="5" name="Footer Placeholder 4"/>
          <p:cNvSpPr>
            <a:spLocks noGrp="1"/>
          </p:cNvSpPr>
          <p:nvPr>
            <p:ph type="ftr" sz="quarter" idx="3"/>
          </p:nvPr>
        </p:nvSpPr>
        <p:spPr>
          <a:xfrm>
            <a:off x="0" y="6597352"/>
            <a:ext cx="2895600" cy="26064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B79A3DA4-3E46-45AF-808A-D7FF9D1D755F}" type="slidenum">
              <a:rPr lang="en-US" smtClean="0"/>
              <a:pPr/>
              <a:t>‹#›</a:t>
            </a:fld>
            <a:endParaRPr lang="en-US" dirty="0"/>
          </a:p>
        </p:txBody>
      </p:sp>
      <p:cxnSp>
        <p:nvCxnSpPr>
          <p:cNvPr id="20" name="Straight Connector 19"/>
          <p:cNvCxnSpPr/>
          <p:nvPr userDrawn="1"/>
        </p:nvCxnSpPr>
        <p:spPr>
          <a:xfrm>
            <a:off x="0" y="692696"/>
            <a:ext cx="9144000" cy="1588"/>
          </a:xfrm>
          <a:prstGeom prst="line">
            <a:avLst/>
          </a:prstGeom>
          <a:ln w="12700">
            <a:solidFill>
              <a:srgbClr val="7BAFD4"/>
            </a:solidFill>
          </a:ln>
          <a:effectLst/>
        </p:spPr>
        <p:style>
          <a:lnRef idx="2">
            <a:schemeClr val="accent1"/>
          </a:lnRef>
          <a:fillRef idx="0">
            <a:schemeClr val="accent1"/>
          </a:fillRef>
          <a:effectRef idx="1">
            <a:schemeClr val="accent1"/>
          </a:effectRef>
          <a:fontRef idx="minor">
            <a:schemeClr val="tx1"/>
          </a:fontRef>
        </p:style>
      </p:cxnSp>
      <p:sp>
        <p:nvSpPr>
          <p:cNvPr id="11" name="Title Placeholder 1"/>
          <p:cNvSpPr txBox="1">
            <a:spLocks/>
          </p:cNvSpPr>
          <p:nvPr userDrawn="1"/>
        </p:nvSpPr>
        <p:spPr>
          <a:xfrm>
            <a:off x="5292080" y="116632"/>
            <a:ext cx="3851920" cy="576064"/>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rgbClr val="4F81BD"/>
                </a:solidFill>
                <a:effectLst/>
                <a:uLnTx/>
                <a:uFillTx/>
                <a:latin typeface="+mn-lt"/>
                <a:ea typeface="+mn-ea"/>
                <a:cs typeface="+mn-cs"/>
              </a:rPr>
              <a:t>COMP 530: Operating Systems</a:t>
            </a:r>
            <a:endParaRPr kumimoji="0" lang="en-US" sz="4400" b="1" i="0" u="none" strike="noStrike" kern="1200" cap="none" spc="0" normalizeH="0" baseline="0" noProof="0" dirty="0">
              <a:ln>
                <a:noFill/>
              </a:ln>
              <a:solidFill>
                <a:srgbClr val="4F81BD"/>
              </a:solidFill>
              <a:effectLst/>
              <a:uLnTx/>
              <a:uFillTx/>
              <a:latin typeface="+mn-lt"/>
              <a:ea typeface="+mn-ea"/>
              <a:cs typeface="+mn-cs"/>
            </a:endParaRPr>
          </a:p>
        </p:txBody>
      </p:sp>
      <p:pic>
        <p:nvPicPr>
          <p:cNvPr id="12" name="Picture 6"/>
          <p:cNvPicPr>
            <a:picLocks noChangeAspect="1" noChangeArrowheads="1"/>
          </p:cNvPicPr>
          <p:nvPr userDrawn="1"/>
        </p:nvPicPr>
        <p:blipFill>
          <a:blip r:embed="rId16"/>
          <a:srcRect/>
          <a:stretch>
            <a:fillRect/>
          </a:stretch>
        </p:blipFill>
        <p:spPr bwMode="auto">
          <a:xfrm>
            <a:off x="251520" y="106119"/>
            <a:ext cx="1944216" cy="534359"/>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 id="2147483661" r:id="rId13"/>
    <p:sldLayoutId id="2147483662" r:id="rId14"/>
  </p:sldLayoutIdLst>
  <p:timing>
    <p:tnLst>
      <p:par>
        <p:cTn id="1" dur="indefinite" restart="never" nodeType="tmRoot"/>
      </p:par>
    </p:tnLst>
  </p:timing>
  <p:hf hdr="0" ftr="0" dt="0"/>
  <p:txStyles>
    <p:titleStyle>
      <a:lvl1pPr algn="ctr" defTabSz="914400" rtl="0" eaLnBrk="1" latinLnBrk="0" hangingPunct="1">
        <a:spcBef>
          <a:spcPct val="0"/>
        </a:spcBef>
        <a:buNone/>
        <a:defRPr lang="en-US" sz="4400" kern="1200" dirty="0" smtClean="0">
          <a:solidFill>
            <a:schemeClr val="accent1"/>
          </a:solidFill>
          <a:latin typeface="+mn-lt"/>
          <a:ea typeface="+mn-ea"/>
          <a:cs typeface="+mn-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2.xml"/><Relationship Id="rId3"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2.xml"/><Relationship Id="rId3"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2.xml"/><Relationship Id="rId3"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tags" Target="../tags/tag6.x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23.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26.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2.xml"/><Relationship Id="rId3" Type="http://schemas.openxmlformats.org/officeDocument/2006/relationships/notesSlide" Target="../notesSlides/notesSlide13.xml"/></Relationships>
</file>

<file path=ppt/slides/_rels/slide27.xml.rels><?xml version="1.0" encoding="UTF-8" standalone="yes"?>
<Relationships xmlns="http://schemas.openxmlformats.org/package/2006/relationships"><Relationship Id="rId1" Type="http://schemas.openxmlformats.org/officeDocument/2006/relationships/tags" Target="../tags/tag11.xml"/><Relationship Id="rId2" Type="http://schemas.openxmlformats.org/officeDocument/2006/relationships/slideLayout" Target="../slideLayouts/slideLayout2.xml"/><Relationship Id="rId3" Type="http://schemas.openxmlformats.org/officeDocument/2006/relationships/notesSlide" Target="../notesSlides/notesSlide14.xml"/></Relationships>
</file>

<file path=ppt/slides/_rels/slide28.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2.xml"/><Relationship Id="rId3" Type="http://schemas.openxmlformats.org/officeDocument/2006/relationships/notesSlide" Target="../notesSlides/notesSlide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image" Target="../media/image2.png"/><Relationship Id="rId5" Type="http://schemas.openxmlformats.org/officeDocument/2006/relationships/image" Target="../media/image3.jpeg"/><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2.xml"/><Relationship Id="rId3" Type="http://schemas.openxmlformats.org/officeDocument/2006/relationships/notesSlide" Target="../notesSlides/notesSlide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24576"/>
            <a:ext cx="7772400" cy="1470025"/>
          </a:xfrm>
        </p:spPr>
        <p:txBody>
          <a:bodyPr>
            <a:normAutofit/>
          </a:bodyPr>
          <a:lstStyle/>
          <a:p>
            <a:r>
              <a:rPr lang="en-US" sz="5400" b="1" dirty="0" smtClean="0"/>
              <a:t>Disks and I/O Scheduling</a:t>
            </a:r>
            <a:endParaRPr lang="en-US" sz="5400" b="1" dirty="0"/>
          </a:p>
        </p:txBody>
      </p:sp>
      <p:sp>
        <p:nvSpPr>
          <p:cNvPr id="3" name="Subtitle 2"/>
          <p:cNvSpPr>
            <a:spLocks noGrp="1"/>
          </p:cNvSpPr>
          <p:nvPr>
            <p:ph type="subTitle" idx="1"/>
          </p:nvPr>
        </p:nvSpPr>
        <p:spPr>
          <a:xfrm>
            <a:off x="0" y="2759436"/>
            <a:ext cx="9144000" cy="2316588"/>
          </a:xfrm>
        </p:spPr>
        <p:txBody>
          <a:bodyPr>
            <a:normAutofit/>
          </a:bodyPr>
          <a:lstStyle/>
          <a:p>
            <a:pPr>
              <a:spcAft>
                <a:spcPts val="1080"/>
              </a:spcAft>
            </a:pPr>
            <a:endParaRPr lang="en-US" dirty="0" smtClean="0">
              <a:solidFill>
                <a:schemeClr val="tx1">
                  <a:lumMod val="95000"/>
                  <a:lumOff val="5000"/>
                </a:schemeClr>
              </a:solidFill>
            </a:endParaRPr>
          </a:p>
          <a:p>
            <a:pPr>
              <a:spcAft>
                <a:spcPts val="1080"/>
              </a:spcAft>
            </a:pPr>
            <a:r>
              <a:rPr lang="en-US" dirty="0" smtClean="0">
                <a:solidFill>
                  <a:schemeClr val="tx1">
                    <a:lumMod val="95000"/>
                    <a:lumOff val="5000"/>
                  </a:schemeClr>
                </a:solidFill>
              </a:rPr>
              <a:t>Don Porter</a:t>
            </a:r>
          </a:p>
          <a:p>
            <a:pPr>
              <a:spcAft>
                <a:spcPts val="1080"/>
              </a:spcAft>
            </a:pPr>
            <a:r>
              <a:rPr lang="en-US" dirty="0" smtClean="0">
                <a:solidFill>
                  <a:schemeClr val="tx1">
                    <a:lumMod val="95000"/>
                    <a:lumOff val="5000"/>
                  </a:schemeClr>
                </a:solidFill>
              </a:rPr>
              <a:t>Portions courtesy Emmett </a:t>
            </a:r>
            <a:r>
              <a:rPr lang="en-US" dirty="0" err="1" smtClean="0">
                <a:solidFill>
                  <a:schemeClr val="tx1">
                    <a:lumMod val="95000"/>
                    <a:lumOff val="5000"/>
                  </a:schemeClr>
                </a:solidFill>
              </a:rPr>
              <a:t>Witchel</a:t>
            </a:r>
            <a:endParaRPr lang="en-US" dirty="0" smtClean="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B79A3DA4-3E46-45AF-808A-D7FF9D1D755F}"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Implications of multiple platters</a:t>
            </a:r>
            <a:endParaRPr lang="en-US" dirty="0"/>
          </a:p>
        </p:txBody>
      </p:sp>
      <p:sp>
        <p:nvSpPr>
          <p:cNvPr id="3" name="Content Placeholder 2"/>
          <p:cNvSpPr>
            <a:spLocks noGrp="1"/>
          </p:cNvSpPr>
          <p:nvPr>
            <p:ph idx="1"/>
          </p:nvPr>
        </p:nvSpPr>
        <p:spPr/>
        <p:txBody>
          <a:bodyPr>
            <a:normAutofit lnSpcReduction="10000"/>
          </a:bodyPr>
          <a:lstStyle/>
          <a:p>
            <a:r>
              <a:rPr lang="en-US" dirty="0" smtClean="0"/>
              <a:t>Blocks actually striped across platters</a:t>
            </a:r>
          </a:p>
          <a:p>
            <a:r>
              <a:rPr lang="en-US" dirty="0" smtClean="0"/>
              <a:t>Also, both sides of a platter can store data</a:t>
            </a:r>
          </a:p>
          <a:p>
            <a:pPr lvl="1"/>
            <a:r>
              <a:rPr lang="en-US" dirty="0" smtClean="0"/>
              <a:t>Called a </a:t>
            </a:r>
            <a:r>
              <a:rPr lang="en-US" b="1" dirty="0" smtClean="0"/>
              <a:t>surface</a:t>
            </a:r>
          </a:p>
          <a:p>
            <a:pPr lvl="1"/>
            <a:r>
              <a:rPr lang="en-US" dirty="0" smtClean="0"/>
              <a:t>Need a head on top and bottom</a:t>
            </a:r>
          </a:p>
          <a:p>
            <a:r>
              <a:rPr lang="en-US" dirty="0" smtClean="0"/>
              <a:t>Example:</a:t>
            </a:r>
          </a:p>
          <a:p>
            <a:pPr lvl="1"/>
            <a:r>
              <a:rPr lang="en-US" dirty="0" smtClean="0"/>
              <a:t>Sector 0 on platter 0 (top)</a:t>
            </a:r>
          </a:p>
          <a:p>
            <a:pPr lvl="1"/>
            <a:r>
              <a:rPr lang="en-US" dirty="0"/>
              <a:t>Sector </a:t>
            </a:r>
            <a:r>
              <a:rPr lang="en-US" dirty="0" smtClean="0"/>
              <a:t>1 </a:t>
            </a:r>
            <a:r>
              <a:rPr lang="en-US" dirty="0"/>
              <a:t>on platter 0 </a:t>
            </a:r>
            <a:r>
              <a:rPr lang="en-US" dirty="0" smtClean="0"/>
              <a:t>(bottom, same position)</a:t>
            </a:r>
          </a:p>
          <a:p>
            <a:pPr lvl="1"/>
            <a:r>
              <a:rPr lang="en-US" dirty="0" smtClean="0"/>
              <a:t>Sector </a:t>
            </a:r>
            <a:r>
              <a:rPr lang="en-US" dirty="0"/>
              <a:t>2</a:t>
            </a:r>
            <a:r>
              <a:rPr lang="en-US" dirty="0" smtClean="0"/>
              <a:t> on platter 1 at same position, top, </a:t>
            </a:r>
          </a:p>
          <a:p>
            <a:pPr lvl="1"/>
            <a:r>
              <a:rPr lang="en-US" dirty="0" smtClean="0"/>
              <a:t>Sector 3 on platter 1, at same position, bottom</a:t>
            </a:r>
          </a:p>
          <a:p>
            <a:pPr lvl="1"/>
            <a:r>
              <a:rPr lang="en-US" dirty="0" smtClean="0"/>
              <a:t>Etc.</a:t>
            </a:r>
          </a:p>
          <a:p>
            <a:pPr lvl="1"/>
            <a:r>
              <a:rPr lang="en-US" dirty="0"/>
              <a:t>8</a:t>
            </a:r>
            <a:r>
              <a:rPr lang="en-US" dirty="0" smtClean="0"/>
              <a:t> heads can read all 8 sectors simultaneously</a:t>
            </a:r>
            <a:endParaRPr lang="en-US" dirty="0"/>
          </a:p>
        </p:txBody>
      </p:sp>
    </p:spTree>
    <p:extLst>
      <p:ext uri="{BB962C8B-B14F-4D97-AF65-F5344CB8AC3E}">
        <p14:creationId xmlns:p14="http://schemas.microsoft.com/office/powerpoint/2010/main" val="16195799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Real Example </a:t>
            </a:r>
            <a:endParaRPr lang="en-US" dirty="0"/>
          </a:p>
        </p:txBody>
      </p:sp>
      <p:sp>
        <p:nvSpPr>
          <p:cNvPr id="10243" name="Rectangle 37"/>
          <p:cNvSpPr>
            <a:spLocks noGrp="1" noChangeArrowheads="1"/>
          </p:cNvSpPr>
          <p:nvPr>
            <p:ph idx="1"/>
          </p:nvPr>
        </p:nvSpPr>
        <p:spPr>
          <a:noFill/>
        </p:spPr>
        <p:txBody>
          <a:bodyPr>
            <a:normAutofit fontScale="92500" lnSpcReduction="10000"/>
          </a:bodyPr>
          <a:lstStyle/>
          <a:p>
            <a:r>
              <a:rPr lang="en-US" sz="2000" dirty="0">
                <a:solidFill>
                  <a:schemeClr val="folHlink"/>
                </a:solidFill>
                <a:latin typeface="Arial" charset="0"/>
              </a:rPr>
              <a:t>Seagate 73.4 GB </a:t>
            </a:r>
            <a:r>
              <a:rPr lang="en-US" sz="2000" dirty="0" err="1">
                <a:solidFill>
                  <a:schemeClr val="folHlink"/>
                </a:solidFill>
                <a:latin typeface="Arial" charset="0"/>
              </a:rPr>
              <a:t>Fibre</a:t>
            </a:r>
            <a:r>
              <a:rPr lang="en-US" sz="2000" dirty="0">
                <a:solidFill>
                  <a:schemeClr val="folHlink"/>
                </a:solidFill>
                <a:latin typeface="Arial" charset="0"/>
              </a:rPr>
              <a:t> Channel Ultra 160 SCSI </a:t>
            </a:r>
            <a:r>
              <a:rPr lang="en-US" sz="2000" dirty="0" smtClean="0">
                <a:solidFill>
                  <a:schemeClr val="folHlink"/>
                </a:solidFill>
                <a:latin typeface="Arial" charset="0"/>
              </a:rPr>
              <a:t>disk</a:t>
            </a:r>
          </a:p>
          <a:p>
            <a:endParaRPr lang="en-US" sz="2000" dirty="0" smtClean="0">
              <a:latin typeface="Arial" charset="0"/>
            </a:endParaRPr>
          </a:p>
          <a:p>
            <a:r>
              <a:rPr lang="en-US" sz="2000" dirty="0" smtClean="0">
                <a:latin typeface="Arial" charset="0"/>
              </a:rPr>
              <a:t>Specs</a:t>
            </a:r>
            <a:r>
              <a:rPr lang="en-US" sz="2000" dirty="0">
                <a:latin typeface="Arial" charset="0"/>
              </a:rPr>
              <a:t>:</a:t>
            </a:r>
          </a:p>
          <a:p>
            <a:pPr lvl="1"/>
            <a:r>
              <a:rPr lang="en-US" dirty="0">
                <a:latin typeface="Arial" charset="0"/>
              </a:rPr>
              <a:t>12 Platters</a:t>
            </a:r>
          </a:p>
          <a:p>
            <a:pPr lvl="1"/>
            <a:r>
              <a:rPr lang="en-US" dirty="0">
                <a:latin typeface="Arial" charset="0"/>
              </a:rPr>
              <a:t>24 Heads</a:t>
            </a:r>
          </a:p>
          <a:p>
            <a:pPr lvl="1"/>
            <a:r>
              <a:rPr lang="en-US" dirty="0">
                <a:latin typeface="Arial" charset="0"/>
              </a:rPr>
              <a:t>Variable # of sectors/track </a:t>
            </a:r>
          </a:p>
          <a:p>
            <a:pPr lvl="1"/>
            <a:r>
              <a:rPr lang="en-US" dirty="0">
                <a:latin typeface="Arial" charset="0"/>
              </a:rPr>
              <a:t>10,000 RPM</a:t>
            </a:r>
          </a:p>
          <a:p>
            <a:pPr lvl="2">
              <a:spcBef>
                <a:spcPct val="0"/>
              </a:spcBef>
            </a:pPr>
            <a:r>
              <a:rPr lang="en-US" sz="1800" dirty="0">
                <a:latin typeface="Arial" charset="0"/>
              </a:rPr>
              <a:t>Average latency: 2.99 </a:t>
            </a:r>
            <a:r>
              <a:rPr lang="en-US" sz="1800" i="1" dirty="0" err="1">
                <a:latin typeface="Arial" charset="0"/>
              </a:rPr>
              <a:t>ms</a:t>
            </a:r>
            <a:r>
              <a:rPr lang="en-US" sz="1800" dirty="0">
                <a:latin typeface="Arial" charset="0"/>
              </a:rPr>
              <a:t> </a:t>
            </a:r>
          </a:p>
          <a:p>
            <a:pPr lvl="1"/>
            <a:r>
              <a:rPr lang="en-US" dirty="0">
                <a:latin typeface="Arial" charset="0"/>
              </a:rPr>
              <a:t>Seek times</a:t>
            </a:r>
          </a:p>
          <a:p>
            <a:pPr lvl="2">
              <a:spcBef>
                <a:spcPct val="0"/>
              </a:spcBef>
            </a:pPr>
            <a:r>
              <a:rPr lang="en-US" sz="1800" dirty="0">
                <a:latin typeface="Arial" charset="0"/>
              </a:rPr>
              <a:t>Track-to-track: 0.6/0.9 </a:t>
            </a:r>
            <a:r>
              <a:rPr lang="en-US" sz="1800" i="1" dirty="0" err="1">
                <a:latin typeface="Arial" charset="0"/>
              </a:rPr>
              <a:t>ms</a:t>
            </a:r>
            <a:endParaRPr lang="en-US" sz="1800" dirty="0">
              <a:latin typeface="Arial" charset="0"/>
            </a:endParaRPr>
          </a:p>
          <a:p>
            <a:pPr lvl="2">
              <a:spcBef>
                <a:spcPct val="0"/>
              </a:spcBef>
              <a:spcAft>
                <a:spcPts val="1200"/>
              </a:spcAft>
            </a:pPr>
            <a:r>
              <a:rPr lang="en-US" sz="1800" dirty="0">
                <a:latin typeface="Arial" charset="0"/>
              </a:rPr>
              <a:t>Average: 5.6/6.2 </a:t>
            </a:r>
            <a:r>
              <a:rPr lang="en-US" sz="1800" i="1" dirty="0" err="1">
                <a:latin typeface="Arial" charset="0"/>
              </a:rPr>
              <a:t>ms</a:t>
            </a:r>
            <a:endParaRPr lang="en-US" sz="1800" i="1" dirty="0">
              <a:latin typeface="Arial" charset="0"/>
            </a:endParaRPr>
          </a:p>
          <a:p>
            <a:pPr lvl="2">
              <a:spcBef>
                <a:spcPct val="0"/>
              </a:spcBef>
              <a:spcAft>
                <a:spcPts val="1200"/>
              </a:spcAft>
            </a:pPr>
            <a:r>
              <a:rPr lang="en-US" sz="1800" dirty="0">
                <a:latin typeface="Arial" charset="0"/>
              </a:rPr>
              <a:t>Includes acceleration and settle time.</a:t>
            </a:r>
          </a:p>
          <a:p>
            <a:pPr lvl="1">
              <a:lnSpc>
                <a:spcPct val="80000"/>
              </a:lnSpc>
            </a:pPr>
            <a:r>
              <a:rPr lang="en-US" dirty="0">
                <a:latin typeface="Arial" charset="0"/>
              </a:rPr>
              <a:t>160-200 MB/s peak </a:t>
            </a:r>
            <a:br>
              <a:rPr lang="en-US" dirty="0">
                <a:latin typeface="Arial" charset="0"/>
              </a:rPr>
            </a:br>
            <a:r>
              <a:rPr lang="en-US" dirty="0">
                <a:latin typeface="Arial" charset="0"/>
              </a:rPr>
              <a:t>transfer rate</a:t>
            </a:r>
          </a:p>
          <a:p>
            <a:pPr lvl="2">
              <a:lnSpc>
                <a:spcPct val="80000"/>
              </a:lnSpc>
            </a:pPr>
            <a:r>
              <a:rPr lang="en-US" sz="1800" dirty="0">
                <a:latin typeface="Arial" charset="0"/>
              </a:rPr>
              <a:t>1-8K cache</a:t>
            </a:r>
          </a:p>
        </p:txBody>
      </p:sp>
      <p:sp>
        <p:nvSpPr>
          <p:cNvPr id="10244" name="Rectangle 38"/>
          <p:cNvSpPr>
            <a:spLocks noChangeArrowheads="1"/>
          </p:cNvSpPr>
          <p:nvPr/>
        </p:nvSpPr>
        <p:spPr bwMode="auto">
          <a:xfrm>
            <a:off x="4886325" y="2125464"/>
            <a:ext cx="2997200" cy="187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pPr marL="742950" lvl="1" indent="-285750">
              <a:spcBef>
                <a:spcPct val="20000"/>
              </a:spcBef>
              <a:buClr>
                <a:schemeClr val="tx1"/>
              </a:buClr>
              <a:buFont typeface="Wingdings" charset="0"/>
              <a:buChar char="Ø"/>
            </a:pPr>
            <a:r>
              <a:rPr lang="en-US" sz="2000">
                <a:solidFill>
                  <a:schemeClr val="folHlink"/>
                </a:solidFill>
                <a:latin typeface="Comic Sans MS" charset="0"/>
              </a:rPr>
              <a:t>12 Arms</a:t>
            </a:r>
          </a:p>
          <a:p>
            <a:pPr marL="742950" lvl="1" indent="-285750">
              <a:spcBef>
                <a:spcPct val="20000"/>
              </a:spcBef>
              <a:buClr>
                <a:schemeClr val="tx1"/>
              </a:buClr>
              <a:buFont typeface="Wingdings" charset="0"/>
              <a:buChar char="Ø"/>
            </a:pPr>
            <a:r>
              <a:rPr lang="en-US" sz="2000" dirty="0">
                <a:solidFill>
                  <a:schemeClr val="folHlink"/>
                </a:solidFill>
                <a:latin typeface="Comic Sans MS" charset="0"/>
              </a:rPr>
              <a:t>14,100 Tracks</a:t>
            </a:r>
          </a:p>
          <a:p>
            <a:pPr marL="742950" lvl="1" indent="-285750">
              <a:spcBef>
                <a:spcPct val="20000"/>
              </a:spcBef>
              <a:buClr>
                <a:schemeClr val="tx1"/>
              </a:buClr>
              <a:buFont typeface="Wingdings" charset="0"/>
              <a:buChar char="Ø"/>
            </a:pPr>
            <a:r>
              <a:rPr lang="en-US" sz="2000" dirty="0">
                <a:solidFill>
                  <a:schemeClr val="folHlink"/>
                </a:solidFill>
                <a:latin typeface="Comic Sans MS" charset="0"/>
              </a:rPr>
              <a:t>512 bytes/sector</a:t>
            </a:r>
          </a:p>
        </p:txBody>
      </p:sp>
      <p:sp>
        <p:nvSpPr>
          <p:cNvPr id="10245" name="Line 39"/>
          <p:cNvSpPr>
            <a:spLocks noChangeShapeType="1"/>
          </p:cNvSpPr>
          <p:nvPr/>
        </p:nvSpPr>
        <p:spPr bwMode="auto">
          <a:xfrm flipH="1">
            <a:off x="8051800" y="5232400"/>
            <a:ext cx="7620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46" name="Line 40"/>
          <p:cNvSpPr>
            <a:spLocks noChangeShapeType="1"/>
          </p:cNvSpPr>
          <p:nvPr/>
        </p:nvSpPr>
        <p:spPr bwMode="auto">
          <a:xfrm>
            <a:off x="6680200" y="5156200"/>
            <a:ext cx="0" cy="1003300"/>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47" name="Oval 41"/>
          <p:cNvSpPr>
            <a:spLocks noChangeArrowheads="1"/>
          </p:cNvSpPr>
          <p:nvPr/>
        </p:nvSpPr>
        <p:spPr bwMode="auto">
          <a:xfrm>
            <a:off x="4876800" y="4610100"/>
            <a:ext cx="3657600" cy="800100"/>
          </a:xfrm>
          <a:prstGeom prst="ellipse">
            <a:avLst/>
          </a:prstGeom>
          <a:solidFill>
            <a:srgbClr val="C1CEFF"/>
          </a:solidFill>
          <a:ln w="28575">
            <a:solidFill>
              <a:schemeClr val="tx1"/>
            </a:solidFill>
            <a:round/>
            <a:headEnd/>
            <a:tailEnd/>
          </a:ln>
        </p:spPr>
        <p:txBody>
          <a:bodyPr wrap="none" anchor="ctr"/>
          <a:lstStyle/>
          <a:p>
            <a:endParaRPr lang="en-US"/>
          </a:p>
        </p:txBody>
      </p:sp>
      <p:sp>
        <p:nvSpPr>
          <p:cNvPr id="10248" name="Oval 42"/>
          <p:cNvSpPr>
            <a:spLocks noChangeArrowheads="1"/>
          </p:cNvSpPr>
          <p:nvPr/>
        </p:nvSpPr>
        <p:spPr bwMode="auto">
          <a:xfrm>
            <a:off x="5249863" y="4800600"/>
            <a:ext cx="2911475" cy="368300"/>
          </a:xfrm>
          <a:prstGeom prst="ellipse">
            <a:avLst/>
          </a:prstGeom>
          <a:solidFill>
            <a:srgbClr val="FFFFFF"/>
          </a:solidFill>
          <a:ln w="28575">
            <a:solidFill>
              <a:schemeClr val="tx1"/>
            </a:solidFill>
            <a:round/>
            <a:headEnd/>
            <a:tailEnd/>
          </a:ln>
        </p:spPr>
        <p:txBody>
          <a:bodyPr wrap="none" anchor="ctr"/>
          <a:lstStyle/>
          <a:p>
            <a:endParaRPr lang="en-US"/>
          </a:p>
        </p:txBody>
      </p:sp>
      <p:sp>
        <p:nvSpPr>
          <p:cNvPr id="10249" name="Line 43"/>
          <p:cNvSpPr>
            <a:spLocks noChangeShapeType="1"/>
          </p:cNvSpPr>
          <p:nvPr/>
        </p:nvSpPr>
        <p:spPr bwMode="auto">
          <a:xfrm flipH="1">
            <a:off x="8051800" y="4927600"/>
            <a:ext cx="7620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50" name="Oval 44"/>
          <p:cNvSpPr>
            <a:spLocks noChangeArrowheads="1"/>
          </p:cNvSpPr>
          <p:nvPr/>
        </p:nvSpPr>
        <p:spPr bwMode="auto">
          <a:xfrm>
            <a:off x="4876800" y="4292600"/>
            <a:ext cx="3657600" cy="800100"/>
          </a:xfrm>
          <a:prstGeom prst="ellipse">
            <a:avLst/>
          </a:prstGeom>
          <a:solidFill>
            <a:srgbClr val="C1CEFF"/>
          </a:solidFill>
          <a:ln w="28575">
            <a:solidFill>
              <a:schemeClr val="tx1"/>
            </a:solidFill>
            <a:round/>
            <a:headEnd/>
            <a:tailEnd/>
          </a:ln>
        </p:spPr>
        <p:txBody>
          <a:bodyPr wrap="none" anchor="ctr"/>
          <a:lstStyle/>
          <a:p>
            <a:endParaRPr lang="en-US"/>
          </a:p>
        </p:txBody>
      </p:sp>
      <p:sp>
        <p:nvSpPr>
          <p:cNvPr id="10251" name="Oval 45"/>
          <p:cNvSpPr>
            <a:spLocks noChangeArrowheads="1"/>
          </p:cNvSpPr>
          <p:nvPr/>
        </p:nvSpPr>
        <p:spPr bwMode="auto">
          <a:xfrm>
            <a:off x="5249863" y="4508500"/>
            <a:ext cx="2911475" cy="368300"/>
          </a:xfrm>
          <a:prstGeom prst="ellipse">
            <a:avLst/>
          </a:prstGeom>
          <a:solidFill>
            <a:srgbClr val="FFFFFF"/>
          </a:solidFill>
          <a:ln w="28575">
            <a:solidFill>
              <a:schemeClr val="tx1"/>
            </a:solidFill>
            <a:round/>
            <a:headEnd/>
            <a:tailEnd/>
          </a:ln>
        </p:spPr>
        <p:txBody>
          <a:bodyPr wrap="none" anchor="ctr"/>
          <a:lstStyle/>
          <a:p>
            <a:endParaRPr lang="en-US"/>
          </a:p>
        </p:txBody>
      </p:sp>
      <p:sp>
        <p:nvSpPr>
          <p:cNvPr id="10252" name="Line 46"/>
          <p:cNvSpPr>
            <a:spLocks noChangeShapeType="1"/>
          </p:cNvSpPr>
          <p:nvPr/>
        </p:nvSpPr>
        <p:spPr bwMode="auto">
          <a:xfrm flipH="1">
            <a:off x="8064500" y="4457700"/>
            <a:ext cx="7620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53" name="Oval 47"/>
          <p:cNvSpPr>
            <a:spLocks noChangeArrowheads="1"/>
          </p:cNvSpPr>
          <p:nvPr/>
        </p:nvSpPr>
        <p:spPr bwMode="auto">
          <a:xfrm>
            <a:off x="4876800" y="4000500"/>
            <a:ext cx="3657600" cy="800100"/>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10254" name="Line 48"/>
          <p:cNvSpPr>
            <a:spLocks noChangeShapeType="1"/>
          </p:cNvSpPr>
          <p:nvPr/>
        </p:nvSpPr>
        <p:spPr bwMode="auto">
          <a:xfrm flipH="1">
            <a:off x="8153400" y="4394200"/>
            <a:ext cx="3937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55" name="Line 49"/>
          <p:cNvSpPr>
            <a:spLocks noChangeShapeType="1"/>
          </p:cNvSpPr>
          <p:nvPr/>
        </p:nvSpPr>
        <p:spPr bwMode="auto">
          <a:xfrm>
            <a:off x="6680200" y="4603750"/>
            <a:ext cx="0" cy="1905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56" name="Line 50"/>
          <p:cNvSpPr>
            <a:spLocks noChangeShapeType="1"/>
          </p:cNvSpPr>
          <p:nvPr/>
        </p:nvSpPr>
        <p:spPr bwMode="auto">
          <a:xfrm flipH="1">
            <a:off x="7505700" y="4057650"/>
            <a:ext cx="114300" cy="1778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57" name="Line 51"/>
          <p:cNvSpPr>
            <a:spLocks noChangeShapeType="1"/>
          </p:cNvSpPr>
          <p:nvPr/>
        </p:nvSpPr>
        <p:spPr bwMode="auto">
          <a:xfrm>
            <a:off x="7677150" y="4540250"/>
            <a:ext cx="152400" cy="1524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58" name="Line 52"/>
          <p:cNvSpPr>
            <a:spLocks noChangeShapeType="1"/>
          </p:cNvSpPr>
          <p:nvPr/>
        </p:nvSpPr>
        <p:spPr bwMode="auto">
          <a:xfrm>
            <a:off x="7219950" y="4591050"/>
            <a:ext cx="50800" cy="2032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59" name="Line 53"/>
          <p:cNvSpPr>
            <a:spLocks noChangeShapeType="1"/>
          </p:cNvSpPr>
          <p:nvPr/>
        </p:nvSpPr>
        <p:spPr bwMode="auto">
          <a:xfrm flipV="1">
            <a:off x="7016750" y="4000500"/>
            <a:ext cx="38100" cy="1905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0" name="Line 54"/>
          <p:cNvSpPr>
            <a:spLocks noChangeShapeType="1"/>
          </p:cNvSpPr>
          <p:nvPr/>
        </p:nvSpPr>
        <p:spPr bwMode="auto">
          <a:xfrm flipV="1">
            <a:off x="7893050" y="4140200"/>
            <a:ext cx="203200" cy="1397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1" name="Line 55"/>
          <p:cNvSpPr>
            <a:spLocks noChangeShapeType="1"/>
          </p:cNvSpPr>
          <p:nvPr/>
        </p:nvSpPr>
        <p:spPr bwMode="auto">
          <a:xfrm>
            <a:off x="8007350" y="4502150"/>
            <a:ext cx="254000" cy="889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2" name="Oval 56"/>
          <p:cNvSpPr>
            <a:spLocks noChangeArrowheads="1"/>
          </p:cNvSpPr>
          <p:nvPr/>
        </p:nvSpPr>
        <p:spPr bwMode="auto">
          <a:xfrm>
            <a:off x="5249863" y="4216400"/>
            <a:ext cx="2911475" cy="368300"/>
          </a:xfrm>
          <a:prstGeom prst="ellipse">
            <a:avLst/>
          </a:prstGeom>
          <a:solidFill>
            <a:srgbClr val="FFFFFF"/>
          </a:solidFill>
          <a:ln w="28575">
            <a:solidFill>
              <a:schemeClr val="tx1"/>
            </a:solidFill>
            <a:round/>
            <a:headEnd/>
            <a:tailEnd/>
          </a:ln>
        </p:spPr>
        <p:txBody>
          <a:bodyPr wrap="none" anchor="ctr"/>
          <a:lstStyle/>
          <a:p>
            <a:endParaRPr lang="en-US"/>
          </a:p>
        </p:txBody>
      </p:sp>
      <p:sp>
        <p:nvSpPr>
          <p:cNvPr id="10263" name="Line 57"/>
          <p:cNvSpPr>
            <a:spLocks noChangeShapeType="1"/>
          </p:cNvSpPr>
          <p:nvPr/>
        </p:nvSpPr>
        <p:spPr bwMode="auto">
          <a:xfrm flipH="1">
            <a:off x="6159500" y="4591050"/>
            <a:ext cx="63500" cy="2032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4" name="Line 58"/>
          <p:cNvSpPr>
            <a:spLocks noChangeShapeType="1"/>
          </p:cNvSpPr>
          <p:nvPr/>
        </p:nvSpPr>
        <p:spPr bwMode="auto">
          <a:xfrm flipH="1">
            <a:off x="4876800" y="4406900"/>
            <a:ext cx="3556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5" name="Line 59"/>
          <p:cNvSpPr>
            <a:spLocks noChangeShapeType="1"/>
          </p:cNvSpPr>
          <p:nvPr/>
        </p:nvSpPr>
        <p:spPr bwMode="auto">
          <a:xfrm flipH="1">
            <a:off x="5600700" y="4565650"/>
            <a:ext cx="165100" cy="1524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6" name="Line 60"/>
          <p:cNvSpPr>
            <a:spLocks noChangeShapeType="1"/>
          </p:cNvSpPr>
          <p:nvPr/>
        </p:nvSpPr>
        <p:spPr bwMode="auto">
          <a:xfrm>
            <a:off x="5822950" y="4057650"/>
            <a:ext cx="101600" cy="1778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7" name="Line 61"/>
          <p:cNvSpPr>
            <a:spLocks noChangeShapeType="1"/>
          </p:cNvSpPr>
          <p:nvPr/>
        </p:nvSpPr>
        <p:spPr bwMode="auto">
          <a:xfrm flipH="1" flipV="1">
            <a:off x="5346700" y="4140200"/>
            <a:ext cx="139700" cy="1397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8" name="Line 62"/>
          <p:cNvSpPr>
            <a:spLocks noChangeShapeType="1"/>
          </p:cNvSpPr>
          <p:nvPr/>
        </p:nvSpPr>
        <p:spPr bwMode="auto">
          <a:xfrm flipH="1" flipV="1">
            <a:off x="6362700" y="4013200"/>
            <a:ext cx="38100" cy="1778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69" name="Line 63"/>
          <p:cNvSpPr>
            <a:spLocks noChangeShapeType="1"/>
          </p:cNvSpPr>
          <p:nvPr/>
        </p:nvSpPr>
        <p:spPr bwMode="auto">
          <a:xfrm flipH="1">
            <a:off x="5194300" y="4514850"/>
            <a:ext cx="266700" cy="101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70" name="Oval 65"/>
          <p:cNvSpPr>
            <a:spLocks noChangeArrowheads="1"/>
          </p:cNvSpPr>
          <p:nvPr/>
        </p:nvSpPr>
        <p:spPr bwMode="auto">
          <a:xfrm>
            <a:off x="6597650" y="4349750"/>
            <a:ext cx="139700" cy="76200"/>
          </a:xfrm>
          <a:prstGeom prst="ellipse">
            <a:avLst/>
          </a:prstGeom>
          <a:solidFill>
            <a:schemeClr val="tx1"/>
          </a:solidFill>
          <a:ln w="12700">
            <a:solidFill>
              <a:srgbClr val="000000"/>
            </a:solidFill>
            <a:round/>
            <a:headEnd/>
            <a:tailEnd/>
          </a:ln>
        </p:spPr>
        <p:txBody>
          <a:bodyPr wrap="none" anchor="ctr"/>
          <a:lstStyle/>
          <a:p>
            <a:endParaRPr lang="en-US"/>
          </a:p>
        </p:txBody>
      </p:sp>
      <p:sp>
        <p:nvSpPr>
          <p:cNvPr id="10271" name="Line 66"/>
          <p:cNvSpPr>
            <a:spLocks noChangeShapeType="1"/>
          </p:cNvSpPr>
          <p:nvPr/>
        </p:nvSpPr>
        <p:spPr bwMode="auto">
          <a:xfrm>
            <a:off x="6667500" y="3581400"/>
            <a:ext cx="0" cy="787400"/>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72" name="Line 67"/>
          <p:cNvSpPr>
            <a:spLocks noChangeShapeType="1"/>
          </p:cNvSpPr>
          <p:nvPr/>
        </p:nvSpPr>
        <p:spPr bwMode="auto">
          <a:xfrm>
            <a:off x="8801100" y="4343400"/>
            <a:ext cx="0" cy="182880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73" name="Line 68"/>
          <p:cNvSpPr>
            <a:spLocks noChangeShapeType="1"/>
          </p:cNvSpPr>
          <p:nvPr/>
        </p:nvSpPr>
        <p:spPr bwMode="auto">
          <a:xfrm flipH="1">
            <a:off x="8064500" y="4318000"/>
            <a:ext cx="7620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74" name="Line 69"/>
          <p:cNvSpPr>
            <a:spLocks noChangeShapeType="1"/>
          </p:cNvSpPr>
          <p:nvPr/>
        </p:nvSpPr>
        <p:spPr bwMode="auto">
          <a:xfrm>
            <a:off x="8102600" y="4318000"/>
            <a:ext cx="0" cy="508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75" name="Line 70"/>
          <p:cNvSpPr>
            <a:spLocks noChangeShapeType="1"/>
          </p:cNvSpPr>
          <p:nvPr/>
        </p:nvSpPr>
        <p:spPr bwMode="auto">
          <a:xfrm flipH="1">
            <a:off x="8064500" y="5105400"/>
            <a:ext cx="7620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76" name="Line 71"/>
          <p:cNvSpPr>
            <a:spLocks noChangeShapeType="1"/>
          </p:cNvSpPr>
          <p:nvPr/>
        </p:nvSpPr>
        <p:spPr bwMode="auto">
          <a:xfrm flipH="1">
            <a:off x="8064500" y="4800600"/>
            <a:ext cx="7620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77" name="Line 73"/>
          <p:cNvSpPr>
            <a:spLocks noChangeShapeType="1"/>
          </p:cNvSpPr>
          <p:nvPr/>
        </p:nvSpPr>
        <p:spPr bwMode="auto">
          <a:xfrm>
            <a:off x="8102600" y="4787900"/>
            <a:ext cx="0" cy="508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10278" name="Line 74"/>
          <p:cNvSpPr>
            <a:spLocks noChangeShapeType="1"/>
          </p:cNvSpPr>
          <p:nvPr/>
        </p:nvSpPr>
        <p:spPr bwMode="auto">
          <a:xfrm>
            <a:off x="8102600" y="5092700"/>
            <a:ext cx="0" cy="508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Tree>
    <p:custDataLst>
      <p:tags r:id="rId1"/>
    </p:custDataLst>
    <p:extLst>
      <p:ext uri="{BB962C8B-B14F-4D97-AF65-F5344CB8AC3E}">
        <p14:creationId xmlns:p14="http://schemas.microsoft.com/office/powerpoint/2010/main" val="188431692"/>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 Key </a:t>
            </a:r>
            <a:r>
              <a:rPr lang="en-US" dirty="0"/>
              <a:t>L</a:t>
            </a:r>
            <a:r>
              <a:rPr lang="en-US" dirty="0" smtClean="0"/>
              <a:t>atencies</a:t>
            </a:r>
            <a:endParaRPr lang="en-US" dirty="0"/>
          </a:p>
        </p:txBody>
      </p:sp>
      <p:sp>
        <p:nvSpPr>
          <p:cNvPr id="3" name="Content Placeholder 2"/>
          <p:cNvSpPr>
            <a:spLocks noGrp="1"/>
          </p:cNvSpPr>
          <p:nvPr>
            <p:ph idx="1"/>
          </p:nvPr>
        </p:nvSpPr>
        <p:spPr/>
        <p:txBody>
          <a:bodyPr/>
          <a:lstStyle/>
          <a:p>
            <a:r>
              <a:rPr lang="en-US" dirty="0"/>
              <a:t>I/O delay: time it takes to read/write a </a:t>
            </a:r>
            <a:r>
              <a:rPr lang="en-US" dirty="0" smtClean="0"/>
              <a:t>sector</a:t>
            </a:r>
          </a:p>
          <a:p>
            <a:r>
              <a:rPr lang="en-US" dirty="0" smtClean="0"/>
              <a:t>Rotational </a:t>
            </a:r>
            <a:r>
              <a:rPr lang="en-US" dirty="0"/>
              <a:t>delay: time the disk head waits for the platter to rotate desired sector under it</a:t>
            </a:r>
          </a:p>
          <a:p>
            <a:pPr lvl="1"/>
            <a:r>
              <a:rPr lang="en-US" dirty="0"/>
              <a:t>Note: disk rotates continuously at constant speed</a:t>
            </a:r>
          </a:p>
          <a:p>
            <a:r>
              <a:rPr lang="en-US" dirty="0"/>
              <a:t>Seek delay: time the disk arm takes to move to a different track</a:t>
            </a:r>
          </a:p>
          <a:p>
            <a:endParaRPr lang="en-US" dirty="0"/>
          </a:p>
        </p:txBody>
      </p:sp>
    </p:spTree>
    <p:extLst>
      <p:ext uri="{BB962C8B-B14F-4D97-AF65-F5344CB8AC3E}">
        <p14:creationId xmlns:p14="http://schemas.microsoft.com/office/powerpoint/2010/main" val="1951052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Observations</a:t>
            </a:r>
            <a:endParaRPr lang="en-US" dirty="0"/>
          </a:p>
        </p:txBody>
      </p:sp>
      <p:sp>
        <p:nvSpPr>
          <p:cNvPr id="3" name="Content Placeholder 2"/>
          <p:cNvSpPr>
            <a:spLocks noGrp="1"/>
          </p:cNvSpPr>
          <p:nvPr>
            <p:ph idx="1"/>
          </p:nvPr>
        </p:nvSpPr>
        <p:spPr/>
        <p:txBody>
          <a:bodyPr/>
          <a:lstStyle/>
          <a:p>
            <a:r>
              <a:rPr lang="en-US" dirty="0" smtClean="0"/>
              <a:t>Latency of a given operation is a function of current disk arm and platter position</a:t>
            </a:r>
          </a:p>
          <a:p>
            <a:r>
              <a:rPr lang="en-US" dirty="0" smtClean="0"/>
              <a:t>Each request changes these values</a:t>
            </a:r>
          </a:p>
          <a:p>
            <a:r>
              <a:rPr lang="en-US" dirty="0" smtClean="0"/>
              <a:t>Idea: build a model of the disk</a:t>
            </a:r>
          </a:p>
          <a:p>
            <a:pPr lvl="1"/>
            <a:r>
              <a:rPr lang="en-US" dirty="0" smtClean="0"/>
              <a:t>Maybe use delay values from measurement or manuals</a:t>
            </a:r>
          </a:p>
          <a:p>
            <a:pPr lvl="1"/>
            <a:r>
              <a:rPr lang="en-US" dirty="0" smtClean="0"/>
              <a:t>Use simple math to evaluate latency of each pending request</a:t>
            </a:r>
          </a:p>
          <a:p>
            <a:pPr lvl="1"/>
            <a:r>
              <a:rPr lang="en-US" dirty="0" smtClean="0"/>
              <a:t>Greedy algorithm: always select lowest latency</a:t>
            </a:r>
          </a:p>
        </p:txBody>
      </p:sp>
    </p:spTree>
    <p:extLst>
      <p:ext uri="{BB962C8B-B14F-4D97-AF65-F5344CB8AC3E}">
        <p14:creationId xmlns:p14="http://schemas.microsoft.com/office/powerpoint/2010/main" val="18971233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formula</a:t>
            </a:r>
            <a:endParaRPr lang="en-US" dirty="0"/>
          </a:p>
        </p:txBody>
      </p:sp>
      <p:sp>
        <p:nvSpPr>
          <p:cNvPr id="3" name="Content Placeholder 2"/>
          <p:cNvSpPr>
            <a:spLocks noGrp="1"/>
          </p:cNvSpPr>
          <p:nvPr>
            <p:ph idx="1"/>
          </p:nvPr>
        </p:nvSpPr>
        <p:spPr/>
        <p:txBody>
          <a:bodyPr>
            <a:normAutofit/>
          </a:bodyPr>
          <a:lstStyle/>
          <a:p>
            <a:r>
              <a:rPr lang="en-US" dirty="0" smtClean="0"/>
              <a:t>s = seek latency, in time/track</a:t>
            </a:r>
          </a:p>
          <a:p>
            <a:r>
              <a:rPr lang="en-US" dirty="0" smtClean="0"/>
              <a:t>r = rotational latency, in time/sector</a:t>
            </a:r>
          </a:p>
          <a:p>
            <a:r>
              <a:rPr lang="en-US" dirty="0" err="1" smtClean="0"/>
              <a:t>i</a:t>
            </a:r>
            <a:r>
              <a:rPr lang="en-US" dirty="0" smtClean="0"/>
              <a:t> = I/O latency, in seconds</a:t>
            </a:r>
          </a:p>
          <a:p>
            <a:endParaRPr lang="en-US" dirty="0"/>
          </a:p>
          <a:p>
            <a:r>
              <a:rPr lang="en-US" dirty="0" smtClean="0"/>
              <a:t>Time = (</a:t>
            </a:r>
            <a:r>
              <a:rPr lang="en-US" dirty="0" err="1" smtClean="0"/>
              <a:t>Δtracks</a:t>
            </a:r>
            <a:r>
              <a:rPr lang="en-US" dirty="0" smtClean="0"/>
              <a:t> * s) + (</a:t>
            </a:r>
            <a:r>
              <a:rPr lang="en-US" dirty="0" err="1" smtClean="0"/>
              <a:t>Δsectors</a:t>
            </a:r>
            <a:r>
              <a:rPr lang="en-US" dirty="0" smtClean="0"/>
              <a:t> </a:t>
            </a:r>
            <a:r>
              <a:rPr lang="en-US" dirty="0"/>
              <a:t>* </a:t>
            </a:r>
            <a:r>
              <a:rPr lang="en-US" dirty="0" smtClean="0"/>
              <a:t>r) + I</a:t>
            </a:r>
          </a:p>
          <a:p>
            <a:r>
              <a:rPr lang="en-US" dirty="0" smtClean="0"/>
              <a:t>Note: </a:t>
            </a:r>
            <a:r>
              <a:rPr lang="en-US" dirty="0" err="1" smtClean="0"/>
              <a:t>Δsectors</a:t>
            </a:r>
            <a:r>
              <a:rPr lang="en-US" dirty="0" smtClean="0"/>
              <a:t> must factor in position after seek is finished.  Why?</a:t>
            </a:r>
            <a:endParaRPr lang="en-US" dirty="0"/>
          </a:p>
        </p:txBody>
      </p:sp>
      <p:sp>
        <p:nvSpPr>
          <p:cNvPr id="4" name="Text Box 39"/>
          <p:cNvSpPr txBox="1">
            <a:spLocks noChangeArrowheads="1"/>
          </p:cNvSpPr>
          <p:nvPr/>
        </p:nvSpPr>
        <p:spPr bwMode="auto">
          <a:xfrm>
            <a:off x="5226050" y="4869160"/>
            <a:ext cx="3706813" cy="101917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spAutoFit/>
          </a:bodyPr>
          <a:lstStyle/>
          <a:p>
            <a:pPr algn="ctr">
              <a:defRPr/>
            </a:pPr>
            <a:r>
              <a:rPr lang="en-US" sz="2000" smtClean="0">
                <a:latin typeface="Times"/>
                <a:ea typeface="+mn-ea"/>
              </a:rPr>
              <a:t>Example read </a:t>
            </a:r>
            <a:r>
              <a:rPr lang="en-US" sz="2000">
                <a:latin typeface="Times"/>
                <a:ea typeface="+mn-ea"/>
              </a:rPr>
              <a:t>time:</a:t>
            </a:r>
          </a:p>
          <a:p>
            <a:pPr algn="ctr">
              <a:defRPr/>
            </a:pPr>
            <a:r>
              <a:rPr lang="en-US" sz="2000" i="1" dirty="0">
                <a:latin typeface="Times"/>
                <a:ea typeface="+mn-ea"/>
              </a:rPr>
              <a:t>seek time</a:t>
            </a:r>
            <a:r>
              <a:rPr lang="en-US" sz="2000" dirty="0">
                <a:latin typeface="Times"/>
                <a:ea typeface="+mn-ea"/>
              </a:rPr>
              <a:t> + </a:t>
            </a:r>
            <a:r>
              <a:rPr lang="en-US" sz="2000" i="1" dirty="0">
                <a:latin typeface="Times"/>
                <a:ea typeface="+mn-ea"/>
              </a:rPr>
              <a:t>latency</a:t>
            </a:r>
            <a:r>
              <a:rPr lang="en-US" sz="2000" dirty="0">
                <a:latin typeface="Times"/>
                <a:ea typeface="+mn-ea"/>
              </a:rPr>
              <a:t> + </a:t>
            </a:r>
            <a:r>
              <a:rPr lang="en-US" sz="2000" i="1" dirty="0">
                <a:latin typeface="Times"/>
                <a:ea typeface="+mn-ea"/>
              </a:rPr>
              <a:t>transfer time</a:t>
            </a:r>
            <a:endParaRPr lang="en-US" sz="2000" dirty="0">
              <a:latin typeface="Times"/>
              <a:ea typeface="+mn-ea"/>
            </a:endParaRPr>
          </a:p>
          <a:p>
            <a:pPr algn="ctr">
              <a:defRPr/>
            </a:pPr>
            <a:r>
              <a:rPr lang="en-US" sz="2000" dirty="0">
                <a:latin typeface="Times"/>
                <a:ea typeface="+mn-ea"/>
              </a:rPr>
              <a:t>(</a:t>
            </a:r>
            <a:r>
              <a:rPr lang="en-US" sz="2000" dirty="0">
                <a:solidFill>
                  <a:schemeClr val="folHlink"/>
                </a:solidFill>
                <a:latin typeface="Times"/>
                <a:ea typeface="+mn-ea"/>
              </a:rPr>
              <a:t>5.6 </a:t>
            </a:r>
            <a:r>
              <a:rPr lang="en-US" sz="2000" i="1" dirty="0" err="1">
                <a:solidFill>
                  <a:schemeClr val="folHlink"/>
                </a:solidFill>
                <a:latin typeface="Times"/>
                <a:ea typeface="+mn-ea"/>
              </a:rPr>
              <a:t>ms</a:t>
            </a:r>
            <a:r>
              <a:rPr lang="en-US" sz="2000" dirty="0">
                <a:solidFill>
                  <a:schemeClr val="folHlink"/>
                </a:solidFill>
                <a:latin typeface="Times"/>
                <a:ea typeface="+mn-ea"/>
              </a:rPr>
              <a:t>  </a:t>
            </a:r>
            <a:r>
              <a:rPr lang="en-US" sz="2000" dirty="0">
                <a:latin typeface="Times"/>
                <a:ea typeface="+mn-ea"/>
              </a:rPr>
              <a:t>+</a:t>
            </a:r>
            <a:r>
              <a:rPr lang="en-US" sz="2000" dirty="0">
                <a:solidFill>
                  <a:schemeClr val="folHlink"/>
                </a:solidFill>
                <a:latin typeface="Times"/>
                <a:ea typeface="+mn-ea"/>
              </a:rPr>
              <a:t>  2.99 </a:t>
            </a:r>
            <a:r>
              <a:rPr lang="en-US" sz="2000" i="1" dirty="0" err="1">
                <a:solidFill>
                  <a:schemeClr val="folHlink"/>
                </a:solidFill>
                <a:latin typeface="Times"/>
                <a:ea typeface="+mn-ea"/>
              </a:rPr>
              <a:t>ms</a:t>
            </a:r>
            <a:r>
              <a:rPr lang="en-US" sz="2000" dirty="0">
                <a:solidFill>
                  <a:schemeClr val="folHlink"/>
                </a:solidFill>
                <a:latin typeface="Times"/>
                <a:ea typeface="+mn-ea"/>
              </a:rPr>
              <a:t> </a:t>
            </a:r>
            <a:r>
              <a:rPr lang="en-US" sz="2000" dirty="0">
                <a:latin typeface="Times"/>
                <a:ea typeface="+mn-ea"/>
              </a:rPr>
              <a:t>+</a:t>
            </a:r>
            <a:r>
              <a:rPr lang="en-US" sz="2000" dirty="0">
                <a:solidFill>
                  <a:schemeClr val="folHlink"/>
                </a:solidFill>
                <a:latin typeface="Times"/>
                <a:ea typeface="+mn-ea"/>
              </a:rPr>
              <a:t>  0.014 </a:t>
            </a:r>
            <a:r>
              <a:rPr lang="en-US" sz="2000" i="1" dirty="0" err="1">
                <a:solidFill>
                  <a:schemeClr val="folHlink"/>
                </a:solidFill>
                <a:latin typeface="Times"/>
                <a:ea typeface="+mn-ea"/>
              </a:rPr>
              <a:t>ms</a:t>
            </a:r>
            <a:r>
              <a:rPr lang="en-US" sz="2000" dirty="0">
                <a:latin typeface="Times"/>
                <a:ea typeface="+mn-ea"/>
              </a:rPr>
              <a:t>)  </a:t>
            </a:r>
          </a:p>
        </p:txBody>
      </p:sp>
    </p:spTree>
    <p:extLst>
      <p:ext uri="{BB962C8B-B14F-4D97-AF65-F5344CB8AC3E}">
        <p14:creationId xmlns:p14="http://schemas.microsoft.com/office/powerpoint/2010/main" val="126252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Disk Scheduling Problem: Background</a:t>
            </a:r>
            <a:endParaRPr lang="en-US" dirty="0"/>
          </a:p>
        </p:txBody>
      </p:sp>
      <p:sp>
        <p:nvSpPr>
          <p:cNvPr id="3" name="Content Placeholder 2"/>
          <p:cNvSpPr>
            <a:spLocks noGrp="1"/>
          </p:cNvSpPr>
          <p:nvPr>
            <p:ph idx="1"/>
          </p:nvPr>
        </p:nvSpPr>
        <p:spPr/>
        <p:txBody>
          <a:bodyPr/>
          <a:lstStyle/>
          <a:p>
            <a:r>
              <a:rPr lang="en-US" dirty="0" smtClean="0"/>
              <a:t>Goals: Maximize disk throughput</a:t>
            </a:r>
          </a:p>
          <a:p>
            <a:pPr lvl="1"/>
            <a:r>
              <a:rPr lang="en-US" dirty="0" smtClean="0"/>
              <a:t>Bound latency</a:t>
            </a:r>
          </a:p>
          <a:p>
            <a:r>
              <a:rPr lang="en-US" dirty="0"/>
              <a:t>Between </a:t>
            </a:r>
            <a:r>
              <a:rPr lang="en-US" dirty="0" smtClean="0"/>
              <a:t>file system and </a:t>
            </a:r>
            <a:r>
              <a:rPr lang="en-US" dirty="0"/>
              <a:t>disk, you have a queue of pending </a:t>
            </a:r>
            <a:r>
              <a:rPr lang="en-US" dirty="0" smtClean="0"/>
              <a:t>requests:</a:t>
            </a:r>
          </a:p>
          <a:p>
            <a:pPr lvl="1"/>
            <a:r>
              <a:rPr lang="en-US" dirty="0" smtClean="0"/>
              <a:t>Read or write a given logical block address (LBA) range</a:t>
            </a:r>
            <a:endParaRPr lang="en-US" dirty="0"/>
          </a:p>
          <a:p>
            <a:r>
              <a:rPr lang="en-US" dirty="0"/>
              <a:t>You can reorder these as you like to improve throughput</a:t>
            </a:r>
          </a:p>
          <a:p>
            <a:r>
              <a:rPr lang="en-US" dirty="0"/>
              <a:t>What reordering heuristic to use?  If any?</a:t>
            </a:r>
          </a:p>
          <a:p>
            <a:r>
              <a:rPr lang="en-US" dirty="0"/>
              <a:t>Heuristic is called the </a:t>
            </a:r>
            <a:r>
              <a:rPr lang="en-US" b="1" dirty="0">
                <a:solidFill>
                  <a:srgbClr val="FF0000"/>
                </a:solidFill>
              </a:rPr>
              <a:t>IO </a:t>
            </a:r>
            <a:r>
              <a:rPr lang="en-US" b="1" dirty="0" smtClean="0">
                <a:solidFill>
                  <a:srgbClr val="FF0000"/>
                </a:solidFill>
              </a:rPr>
              <a:t>Scheduler</a:t>
            </a:r>
          </a:p>
          <a:p>
            <a:pPr lvl="1"/>
            <a:r>
              <a:rPr lang="en-US" dirty="0" smtClean="0"/>
              <a:t>Or “Disk Scheduler” or “Disk Head Scheduler”</a:t>
            </a:r>
          </a:p>
          <a:p>
            <a:endParaRPr lang="en-US" dirty="0"/>
          </a:p>
          <a:p>
            <a:endParaRPr lang="en-US" dirty="0" smtClean="0"/>
          </a:p>
        </p:txBody>
      </p:sp>
      <p:sp>
        <p:nvSpPr>
          <p:cNvPr id="4" name="Slide Number Placeholder 3"/>
          <p:cNvSpPr>
            <a:spLocks noGrp="1"/>
          </p:cNvSpPr>
          <p:nvPr>
            <p:ph type="sldNum" sz="quarter" idx="12"/>
          </p:nvPr>
        </p:nvSpPr>
        <p:spPr/>
        <p:txBody>
          <a:bodyPr/>
          <a:lstStyle/>
          <a:p>
            <a:fld id="{B79A3DA4-3E46-45AF-808A-D7FF9D1D755F}" type="slidenum">
              <a:rPr lang="en-US" smtClean="0"/>
              <a:pPr/>
              <a:t>15</a:t>
            </a:fld>
            <a:endParaRPr lang="en-US"/>
          </a:p>
        </p:txBody>
      </p:sp>
      <p:sp>
        <p:nvSpPr>
          <p:cNvPr id="5" name="TextBox 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Evaluation: how many tracks head moves across</a:t>
            </a:r>
            <a:endParaRPr lang="en-US" sz="3200" i="1" dirty="0"/>
          </a:p>
        </p:txBody>
      </p:sp>
    </p:spTree>
    <p:extLst>
      <p:ext uri="{BB962C8B-B14F-4D97-AF65-F5344CB8AC3E}">
        <p14:creationId xmlns:p14="http://schemas.microsoft.com/office/powerpoint/2010/main" val="420464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825500" y="1240284"/>
            <a:ext cx="7585075" cy="1054100"/>
          </a:xfrm>
          <a:noFill/>
        </p:spPr>
        <p:txBody>
          <a:bodyPr/>
          <a:lstStyle/>
          <a:p>
            <a:pPr>
              <a:spcAft>
                <a:spcPts val="600"/>
              </a:spcAft>
            </a:pPr>
            <a:r>
              <a:rPr lang="en-US" sz="2000">
                <a:latin typeface="Arial" charset="0"/>
              </a:rPr>
              <a:t>Assume a queue of requests exists to read/write tracks:</a:t>
            </a:r>
          </a:p>
          <a:p>
            <a:pPr lvl="1">
              <a:spcBef>
                <a:spcPct val="0"/>
              </a:spcBef>
            </a:pPr>
            <a:r>
              <a:rPr lang="en-US" sz="1800">
                <a:latin typeface="Arial" charset="0"/>
              </a:rPr>
              <a:t>                                                  and the head is on track 65</a:t>
            </a:r>
          </a:p>
        </p:txBody>
      </p:sp>
      <p:sp>
        <p:nvSpPr>
          <p:cNvPr id="195587" name="Rectangle 3"/>
          <p:cNvSpPr>
            <a:spLocks noChangeArrowheads="1"/>
          </p:cNvSpPr>
          <p:nvPr/>
        </p:nvSpPr>
        <p:spPr bwMode="auto">
          <a:xfrm>
            <a:off x="1333500" y="1595884"/>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95588" name="Rectangle 4"/>
          <p:cNvSpPr>
            <a:spLocks noChangeArrowheads="1"/>
          </p:cNvSpPr>
          <p:nvPr/>
        </p:nvSpPr>
        <p:spPr bwMode="auto">
          <a:xfrm>
            <a:off x="165100" y="2357884"/>
            <a:ext cx="8813800" cy="30353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3557" name="Oval 5"/>
          <p:cNvSpPr>
            <a:spLocks noChangeArrowheads="1"/>
          </p:cNvSpPr>
          <p:nvPr/>
        </p:nvSpPr>
        <p:spPr bwMode="auto">
          <a:xfrm>
            <a:off x="266700" y="2815084"/>
            <a:ext cx="711200" cy="749300"/>
          </a:xfrm>
          <a:prstGeom prst="ellipse">
            <a:avLst/>
          </a:prstGeom>
          <a:solidFill>
            <a:schemeClr val="bg1"/>
          </a:solidFill>
          <a:ln w="12700">
            <a:solidFill>
              <a:schemeClr val="tx1"/>
            </a:solidFill>
            <a:round/>
            <a:headEnd/>
            <a:tailEnd/>
          </a:ln>
        </p:spPr>
        <p:txBody>
          <a:bodyPr wrap="none" anchor="ctr"/>
          <a:lstStyle/>
          <a:p>
            <a:endParaRPr lang="en-US"/>
          </a:p>
        </p:txBody>
      </p:sp>
      <p:sp>
        <p:nvSpPr>
          <p:cNvPr id="23558" name="Rectangle 6"/>
          <p:cNvSpPr>
            <a:spLocks noChangeArrowheads="1"/>
          </p:cNvSpPr>
          <p:nvPr/>
        </p:nvSpPr>
        <p:spPr bwMode="auto">
          <a:xfrm>
            <a:off x="584200" y="2815084"/>
            <a:ext cx="8242300" cy="76200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en-US"/>
          </a:p>
        </p:txBody>
      </p:sp>
      <p:sp>
        <p:nvSpPr>
          <p:cNvPr id="23560" name="Oval 8"/>
          <p:cNvSpPr>
            <a:spLocks noChangeArrowheads="1"/>
          </p:cNvSpPr>
          <p:nvPr/>
        </p:nvSpPr>
        <p:spPr bwMode="auto">
          <a:xfrm>
            <a:off x="514350" y="3070672"/>
            <a:ext cx="228600" cy="241300"/>
          </a:xfrm>
          <a:prstGeom prst="ellipse">
            <a:avLst/>
          </a:prstGeom>
          <a:solidFill>
            <a:schemeClr val="tx1"/>
          </a:solidFill>
          <a:ln w="12700">
            <a:solidFill>
              <a:schemeClr val="tx1"/>
            </a:solidFill>
            <a:round/>
            <a:headEnd/>
            <a:tailEnd/>
          </a:ln>
        </p:spPr>
        <p:txBody>
          <a:bodyPr wrap="none" anchor="ctr"/>
          <a:lstStyle/>
          <a:p>
            <a:endParaRPr lang="en-US"/>
          </a:p>
        </p:txBody>
      </p:sp>
      <p:grpSp>
        <p:nvGrpSpPr>
          <p:cNvPr id="23561" name="Group 9"/>
          <p:cNvGrpSpPr>
            <a:grpSpLocks/>
          </p:cNvGrpSpPr>
          <p:nvPr/>
        </p:nvGrpSpPr>
        <p:grpSpPr bwMode="auto">
          <a:xfrm>
            <a:off x="596900" y="2818259"/>
            <a:ext cx="407988" cy="742950"/>
            <a:chOff x="336" y="1746"/>
            <a:chExt cx="257" cy="468"/>
          </a:xfrm>
        </p:grpSpPr>
        <p:sp>
          <p:nvSpPr>
            <p:cNvPr id="23652" name="Arc 10"/>
            <p:cNvSpPr>
              <a:spLocks/>
            </p:cNvSpPr>
            <p:nvPr/>
          </p:nvSpPr>
          <p:spPr bwMode="auto">
            <a:xfrm>
              <a:off x="336" y="1746"/>
              <a:ext cx="25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53" name="Arc 11"/>
            <p:cNvSpPr>
              <a:spLocks/>
            </p:cNvSpPr>
            <p:nvPr/>
          </p:nvSpPr>
          <p:spPr bwMode="auto">
            <a:xfrm rot="10800000">
              <a:off x="341" y="1970"/>
              <a:ext cx="252" cy="24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02"/>
                    <a:pt x="9618" y="45"/>
                    <a:pt x="21514" y="-1"/>
                  </a:cubicBezTo>
                </a:path>
                <a:path w="21600" h="21599" stroke="0" extrusionOk="0">
                  <a:moveTo>
                    <a:pt x="0" y="21599"/>
                  </a:moveTo>
                  <a:cubicBezTo>
                    <a:pt x="0" y="9702"/>
                    <a:pt x="9618" y="45"/>
                    <a:pt x="21514" y="-1"/>
                  </a:cubicBezTo>
                  <a:lnTo>
                    <a:pt x="21600" y="21599"/>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3562" name="Arc 12"/>
          <p:cNvSpPr>
            <a:spLocks/>
          </p:cNvSpPr>
          <p:nvPr/>
        </p:nvSpPr>
        <p:spPr bwMode="auto">
          <a:xfrm rot="2640000">
            <a:off x="858838" y="2937322"/>
            <a:ext cx="519112" cy="534987"/>
          </a:xfrm>
          <a:custGeom>
            <a:avLst/>
            <a:gdLst>
              <a:gd name="T0" fmla="*/ 0 w 21665"/>
              <a:gd name="T1" fmla="*/ 2147483647 h 21600"/>
              <a:gd name="T2" fmla="*/ 2147483647 w 21665"/>
              <a:gd name="T3" fmla="*/ 2147483647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1" y="0"/>
                </a:moveTo>
                <a:cubicBezTo>
                  <a:pt x="21" y="0"/>
                  <a:pt x="43" y="-1"/>
                  <a:pt x="66" y="0"/>
                </a:cubicBezTo>
                <a:cubicBezTo>
                  <a:pt x="11970" y="0"/>
                  <a:pt x="21630" y="9631"/>
                  <a:pt x="21665" y="21535"/>
                </a:cubicBezTo>
              </a:path>
              <a:path w="21665" h="21600" stroke="0" extrusionOk="0">
                <a:moveTo>
                  <a:pt x="-1" y="0"/>
                </a:moveTo>
                <a:cubicBezTo>
                  <a:pt x="21" y="0"/>
                  <a:pt x="43" y="-1"/>
                  <a:pt x="66" y="0"/>
                </a:cubicBezTo>
                <a:cubicBezTo>
                  <a:pt x="11970" y="0"/>
                  <a:pt x="21630" y="9631"/>
                  <a:pt x="21665" y="21535"/>
                </a:cubicBezTo>
                <a:lnTo>
                  <a:pt x="66"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23563" name="Group 13"/>
          <p:cNvGrpSpPr>
            <a:grpSpLocks/>
          </p:cNvGrpSpPr>
          <p:nvPr/>
        </p:nvGrpSpPr>
        <p:grpSpPr bwMode="auto">
          <a:xfrm>
            <a:off x="2190750" y="2818259"/>
            <a:ext cx="96838" cy="742950"/>
            <a:chOff x="1340" y="1746"/>
            <a:chExt cx="61" cy="468"/>
          </a:xfrm>
        </p:grpSpPr>
        <p:sp>
          <p:nvSpPr>
            <p:cNvPr id="23650" name="Arc 14"/>
            <p:cNvSpPr>
              <a:spLocks/>
            </p:cNvSpPr>
            <p:nvPr/>
          </p:nvSpPr>
          <p:spPr bwMode="auto">
            <a:xfrm>
              <a:off x="1340" y="1746"/>
              <a:ext cx="5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51" name="Arc 15"/>
            <p:cNvSpPr>
              <a:spLocks/>
            </p:cNvSpPr>
            <p:nvPr/>
          </p:nvSpPr>
          <p:spPr bwMode="auto">
            <a:xfrm rot="10800000">
              <a:off x="1345" y="1970"/>
              <a:ext cx="56" cy="244"/>
            </a:xfrm>
            <a:custGeom>
              <a:avLst/>
              <a:gdLst>
                <a:gd name="T0" fmla="*/ 0 w 21600"/>
                <a:gd name="T1" fmla="*/ 0 h 21596"/>
                <a:gd name="T2" fmla="*/ 0 w 21600"/>
                <a:gd name="T3" fmla="*/ 0 h 21596"/>
                <a:gd name="T4" fmla="*/ 0 w 21600"/>
                <a:gd name="T5" fmla="*/ 0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16"/>
                    <a:pt x="9437" y="209"/>
                    <a:pt x="21214" y="-1"/>
                  </a:cubicBezTo>
                </a:path>
                <a:path w="21600" h="21596" stroke="0" extrusionOk="0">
                  <a:moveTo>
                    <a:pt x="0" y="21596"/>
                  </a:moveTo>
                  <a:cubicBezTo>
                    <a:pt x="0" y="9816"/>
                    <a:pt x="9437" y="209"/>
                    <a:pt x="21214" y="-1"/>
                  </a:cubicBezTo>
                  <a:lnTo>
                    <a:pt x="21600" y="21596"/>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3564" name="Group 16"/>
          <p:cNvGrpSpPr>
            <a:grpSpLocks/>
          </p:cNvGrpSpPr>
          <p:nvPr/>
        </p:nvGrpSpPr>
        <p:grpSpPr bwMode="auto">
          <a:xfrm>
            <a:off x="1384300" y="2818259"/>
            <a:ext cx="128588" cy="742950"/>
            <a:chOff x="832" y="1746"/>
            <a:chExt cx="81" cy="468"/>
          </a:xfrm>
        </p:grpSpPr>
        <p:sp>
          <p:nvSpPr>
            <p:cNvPr id="23648" name="Arc 17"/>
            <p:cNvSpPr>
              <a:spLocks/>
            </p:cNvSpPr>
            <p:nvPr/>
          </p:nvSpPr>
          <p:spPr bwMode="auto">
            <a:xfrm>
              <a:off x="832" y="1746"/>
              <a:ext cx="7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49" name="Arc 18"/>
            <p:cNvSpPr>
              <a:spLocks/>
            </p:cNvSpPr>
            <p:nvPr/>
          </p:nvSpPr>
          <p:spPr bwMode="auto">
            <a:xfrm rot="10800000">
              <a:off x="837" y="1970"/>
              <a:ext cx="76" cy="244"/>
            </a:xfrm>
            <a:custGeom>
              <a:avLst/>
              <a:gdLst>
                <a:gd name="T0" fmla="*/ 0 w 21600"/>
                <a:gd name="T1" fmla="*/ 0 h 21598"/>
                <a:gd name="T2" fmla="*/ 0 w 21600"/>
                <a:gd name="T3" fmla="*/ 0 h 21598"/>
                <a:gd name="T4" fmla="*/ 0 w 21600"/>
                <a:gd name="T5" fmla="*/ 0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9"/>
                    <a:pt x="9498" y="155"/>
                    <a:pt x="21315" y="-1"/>
                  </a:cubicBezTo>
                </a:path>
                <a:path w="21600" h="21598" stroke="0" extrusionOk="0">
                  <a:moveTo>
                    <a:pt x="0" y="21598"/>
                  </a:moveTo>
                  <a:cubicBezTo>
                    <a:pt x="0" y="9779"/>
                    <a:pt x="9498" y="155"/>
                    <a:pt x="21315" y="-1"/>
                  </a:cubicBezTo>
                  <a:lnTo>
                    <a:pt x="21600" y="21598"/>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3565" name="Group 19"/>
          <p:cNvGrpSpPr>
            <a:grpSpLocks/>
          </p:cNvGrpSpPr>
          <p:nvPr/>
        </p:nvGrpSpPr>
        <p:grpSpPr bwMode="auto">
          <a:xfrm>
            <a:off x="1663700" y="2818259"/>
            <a:ext cx="103188" cy="742950"/>
            <a:chOff x="1008" y="1746"/>
            <a:chExt cx="65" cy="468"/>
          </a:xfrm>
        </p:grpSpPr>
        <p:sp>
          <p:nvSpPr>
            <p:cNvPr id="23646" name="Arc 20"/>
            <p:cNvSpPr>
              <a:spLocks/>
            </p:cNvSpPr>
            <p:nvPr/>
          </p:nvSpPr>
          <p:spPr bwMode="auto">
            <a:xfrm>
              <a:off x="1008" y="1746"/>
              <a:ext cx="6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47" name="Arc 21"/>
            <p:cNvSpPr>
              <a:spLocks/>
            </p:cNvSpPr>
            <p:nvPr/>
          </p:nvSpPr>
          <p:spPr bwMode="auto">
            <a:xfrm rot="10800000">
              <a:off x="1013" y="1970"/>
              <a:ext cx="60" cy="244"/>
            </a:xfrm>
            <a:custGeom>
              <a:avLst/>
              <a:gdLst>
                <a:gd name="T0" fmla="*/ 0 w 21600"/>
                <a:gd name="T1" fmla="*/ 0 h 21597"/>
                <a:gd name="T2" fmla="*/ 0 w 21600"/>
                <a:gd name="T3" fmla="*/ 0 h 21597"/>
                <a:gd name="T4" fmla="*/ 0 w 21600"/>
                <a:gd name="T5" fmla="*/ 0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97"/>
                  </a:moveTo>
                  <a:cubicBezTo>
                    <a:pt x="0" y="9807"/>
                    <a:pt x="9453" y="195"/>
                    <a:pt x="21240" y="-1"/>
                  </a:cubicBezTo>
                </a:path>
                <a:path w="21600" h="21597" stroke="0" extrusionOk="0">
                  <a:moveTo>
                    <a:pt x="0" y="21597"/>
                  </a:moveTo>
                  <a:cubicBezTo>
                    <a:pt x="0" y="9807"/>
                    <a:pt x="9453" y="195"/>
                    <a:pt x="21240" y="-1"/>
                  </a:cubicBezTo>
                  <a:lnTo>
                    <a:pt x="21600" y="21597"/>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3566" name="Group 22"/>
          <p:cNvGrpSpPr>
            <a:grpSpLocks/>
          </p:cNvGrpSpPr>
          <p:nvPr/>
        </p:nvGrpSpPr>
        <p:grpSpPr bwMode="auto">
          <a:xfrm>
            <a:off x="1936750" y="2818259"/>
            <a:ext cx="84138" cy="742950"/>
            <a:chOff x="1180" y="1746"/>
            <a:chExt cx="53" cy="468"/>
          </a:xfrm>
        </p:grpSpPr>
        <p:sp>
          <p:nvSpPr>
            <p:cNvPr id="23644" name="Arc 23"/>
            <p:cNvSpPr>
              <a:spLocks/>
            </p:cNvSpPr>
            <p:nvPr/>
          </p:nvSpPr>
          <p:spPr bwMode="auto">
            <a:xfrm>
              <a:off x="1180" y="1746"/>
              <a:ext cx="4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45" name="Arc 24"/>
            <p:cNvSpPr>
              <a:spLocks/>
            </p:cNvSpPr>
            <p:nvPr/>
          </p:nvSpPr>
          <p:spPr bwMode="auto">
            <a:xfrm rot="10800000">
              <a:off x="1185" y="1970"/>
              <a:ext cx="48" cy="244"/>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40"/>
                    <a:pt x="9399" y="244"/>
                    <a:pt x="21150" y="-1"/>
                  </a:cubicBezTo>
                </a:path>
                <a:path w="21600" h="21595" stroke="0" extrusionOk="0">
                  <a:moveTo>
                    <a:pt x="0" y="21595"/>
                  </a:moveTo>
                  <a:cubicBezTo>
                    <a:pt x="0" y="9840"/>
                    <a:pt x="9399" y="244"/>
                    <a:pt x="21150" y="-1"/>
                  </a:cubicBezTo>
                  <a:lnTo>
                    <a:pt x="21600" y="21595"/>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3567" name="Group 25"/>
          <p:cNvGrpSpPr>
            <a:grpSpLocks/>
          </p:cNvGrpSpPr>
          <p:nvPr/>
        </p:nvGrpSpPr>
        <p:grpSpPr bwMode="auto">
          <a:xfrm>
            <a:off x="2470150" y="2818259"/>
            <a:ext cx="58738" cy="742950"/>
            <a:chOff x="1516" y="1746"/>
            <a:chExt cx="37" cy="468"/>
          </a:xfrm>
        </p:grpSpPr>
        <p:sp>
          <p:nvSpPr>
            <p:cNvPr id="23642" name="Arc 26"/>
            <p:cNvSpPr>
              <a:spLocks/>
            </p:cNvSpPr>
            <p:nvPr/>
          </p:nvSpPr>
          <p:spPr bwMode="auto">
            <a:xfrm>
              <a:off x="1516" y="1746"/>
              <a:ext cx="3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43" name="Arc 27"/>
            <p:cNvSpPr>
              <a:spLocks/>
            </p:cNvSpPr>
            <p:nvPr/>
          </p:nvSpPr>
          <p:spPr bwMode="auto">
            <a:xfrm rot="10800000">
              <a:off x="1521" y="1970"/>
              <a:ext cx="32" cy="244"/>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0" y="21589"/>
                  </a:moveTo>
                  <a:cubicBezTo>
                    <a:pt x="0" y="9922"/>
                    <a:pt x="9264" y="363"/>
                    <a:pt x="20925" y="-1"/>
                  </a:cubicBezTo>
                </a:path>
                <a:path w="21600" h="21589" stroke="0" extrusionOk="0">
                  <a:moveTo>
                    <a:pt x="0" y="21589"/>
                  </a:moveTo>
                  <a:cubicBezTo>
                    <a:pt x="0" y="9922"/>
                    <a:pt x="9264" y="363"/>
                    <a:pt x="20925" y="-1"/>
                  </a:cubicBezTo>
                  <a:lnTo>
                    <a:pt x="21600" y="21589"/>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3568" name="Group 28"/>
          <p:cNvGrpSpPr>
            <a:grpSpLocks/>
          </p:cNvGrpSpPr>
          <p:nvPr/>
        </p:nvGrpSpPr>
        <p:grpSpPr bwMode="auto">
          <a:xfrm>
            <a:off x="2736850" y="2818259"/>
            <a:ext cx="46038" cy="742950"/>
            <a:chOff x="1684" y="1746"/>
            <a:chExt cx="29" cy="468"/>
          </a:xfrm>
        </p:grpSpPr>
        <p:sp>
          <p:nvSpPr>
            <p:cNvPr id="23640" name="Arc 29"/>
            <p:cNvSpPr>
              <a:spLocks/>
            </p:cNvSpPr>
            <p:nvPr/>
          </p:nvSpPr>
          <p:spPr bwMode="auto">
            <a:xfrm>
              <a:off x="1684" y="1746"/>
              <a:ext cx="24"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41" name="Arc 30"/>
            <p:cNvSpPr>
              <a:spLocks/>
            </p:cNvSpPr>
            <p:nvPr/>
          </p:nvSpPr>
          <p:spPr bwMode="auto">
            <a:xfrm rot="10800000">
              <a:off x="1689" y="1970"/>
              <a:ext cx="24" cy="244"/>
            </a:xfrm>
            <a:custGeom>
              <a:avLst/>
              <a:gdLst>
                <a:gd name="T0" fmla="*/ 0 w 21600"/>
                <a:gd name="T1" fmla="*/ 0 h 21581"/>
                <a:gd name="T2" fmla="*/ 0 w 21600"/>
                <a:gd name="T3" fmla="*/ 0 h 21581"/>
                <a:gd name="T4" fmla="*/ 0 w 21600"/>
                <a:gd name="T5" fmla="*/ 0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81"/>
                  </a:moveTo>
                  <a:cubicBezTo>
                    <a:pt x="0" y="10001"/>
                    <a:pt x="9131" y="481"/>
                    <a:pt x="20700" y="-1"/>
                  </a:cubicBezTo>
                </a:path>
                <a:path w="21600" h="21581" stroke="0" extrusionOk="0">
                  <a:moveTo>
                    <a:pt x="0" y="21581"/>
                  </a:moveTo>
                  <a:cubicBezTo>
                    <a:pt x="0" y="10001"/>
                    <a:pt x="9131" y="481"/>
                    <a:pt x="20700" y="-1"/>
                  </a:cubicBezTo>
                  <a:lnTo>
                    <a:pt x="21600" y="21581"/>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3569" name="Group 31"/>
          <p:cNvGrpSpPr>
            <a:grpSpLocks/>
          </p:cNvGrpSpPr>
          <p:nvPr/>
        </p:nvGrpSpPr>
        <p:grpSpPr bwMode="auto">
          <a:xfrm>
            <a:off x="2984500" y="2818259"/>
            <a:ext cx="52388" cy="742950"/>
            <a:chOff x="1840" y="1746"/>
            <a:chExt cx="33" cy="468"/>
          </a:xfrm>
        </p:grpSpPr>
        <p:sp>
          <p:nvSpPr>
            <p:cNvPr id="23638" name="Arc 32"/>
            <p:cNvSpPr>
              <a:spLocks/>
            </p:cNvSpPr>
            <p:nvPr/>
          </p:nvSpPr>
          <p:spPr bwMode="auto">
            <a:xfrm>
              <a:off x="1840" y="1746"/>
              <a:ext cx="2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39" name="Arc 33"/>
            <p:cNvSpPr>
              <a:spLocks/>
            </p:cNvSpPr>
            <p:nvPr/>
          </p:nvSpPr>
          <p:spPr bwMode="auto">
            <a:xfrm rot="10800000">
              <a:off x="1845" y="1970"/>
              <a:ext cx="28" cy="244"/>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0" y="21586"/>
                  </a:moveTo>
                  <a:cubicBezTo>
                    <a:pt x="0" y="9956"/>
                    <a:pt x="9207" y="414"/>
                    <a:pt x="20829" y="-1"/>
                  </a:cubicBezTo>
                </a:path>
                <a:path w="21600" h="21586" stroke="0" extrusionOk="0">
                  <a:moveTo>
                    <a:pt x="0" y="21586"/>
                  </a:moveTo>
                  <a:cubicBezTo>
                    <a:pt x="0" y="9956"/>
                    <a:pt x="9207" y="414"/>
                    <a:pt x="20829" y="-1"/>
                  </a:cubicBezTo>
                  <a:lnTo>
                    <a:pt x="21600" y="21586"/>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3570" name="Group 34"/>
          <p:cNvGrpSpPr>
            <a:grpSpLocks/>
          </p:cNvGrpSpPr>
          <p:nvPr/>
        </p:nvGrpSpPr>
        <p:grpSpPr bwMode="auto">
          <a:xfrm>
            <a:off x="3251200" y="2818259"/>
            <a:ext cx="39688" cy="742950"/>
            <a:chOff x="2008" y="1746"/>
            <a:chExt cx="25" cy="468"/>
          </a:xfrm>
        </p:grpSpPr>
        <p:sp>
          <p:nvSpPr>
            <p:cNvPr id="23636" name="Arc 35"/>
            <p:cNvSpPr>
              <a:spLocks/>
            </p:cNvSpPr>
            <p:nvPr/>
          </p:nvSpPr>
          <p:spPr bwMode="auto">
            <a:xfrm>
              <a:off x="2008" y="1746"/>
              <a:ext cx="2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37" name="Arc 36"/>
            <p:cNvSpPr>
              <a:spLocks/>
            </p:cNvSpPr>
            <p:nvPr/>
          </p:nvSpPr>
          <p:spPr bwMode="auto">
            <a:xfrm rot="10800000">
              <a:off x="2013" y="1970"/>
              <a:ext cx="20" cy="244"/>
            </a:xfrm>
            <a:custGeom>
              <a:avLst/>
              <a:gdLst>
                <a:gd name="T0" fmla="*/ 0 w 21600"/>
                <a:gd name="T1" fmla="*/ 0 h 21573"/>
                <a:gd name="T2" fmla="*/ 0 w 21600"/>
                <a:gd name="T3" fmla="*/ 0 h 21573"/>
                <a:gd name="T4" fmla="*/ 0 w 21600"/>
                <a:gd name="T5" fmla="*/ 0 h 21573"/>
                <a:gd name="T6" fmla="*/ 0 60000 65536"/>
                <a:gd name="T7" fmla="*/ 0 60000 65536"/>
                <a:gd name="T8" fmla="*/ 0 60000 65536"/>
                <a:gd name="T9" fmla="*/ 0 w 21600"/>
                <a:gd name="T10" fmla="*/ 0 h 21573"/>
                <a:gd name="T11" fmla="*/ 21600 w 21600"/>
                <a:gd name="T12" fmla="*/ 21573 h 21573"/>
              </a:gdLst>
              <a:ahLst/>
              <a:cxnLst>
                <a:cxn ang="T6">
                  <a:pos x="T0" y="T1"/>
                </a:cxn>
                <a:cxn ang="T7">
                  <a:pos x="T2" y="T3"/>
                </a:cxn>
                <a:cxn ang="T8">
                  <a:pos x="T4" y="T5"/>
                </a:cxn>
              </a:cxnLst>
              <a:rect l="T9" t="T10" r="T11" b="T12"/>
              <a:pathLst>
                <a:path w="21600" h="21573" fill="none" extrusionOk="0">
                  <a:moveTo>
                    <a:pt x="0" y="21573"/>
                  </a:moveTo>
                  <a:cubicBezTo>
                    <a:pt x="0" y="10062"/>
                    <a:pt x="9026" y="574"/>
                    <a:pt x="20521" y="-1"/>
                  </a:cubicBezTo>
                </a:path>
                <a:path w="21600" h="21573" stroke="0" extrusionOk="0">
                  <a:moveTo>
                    <a:pt x="0" y="21573"/>
                  </a:moveTo>
                  <a:cubicBezTo>
                    <a:pt x="0" y="10062"/>
                    <a:pt x="9026" y="574"/>
                    <a:pt x="20521" y="-1"/>
                  </a:cubicBezTo>
                  <a:lnTo>
                    <a:pt x="21600" y="21573"/>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3571" name="Group 37"/>
          <p:cNvGrpSpPr>
            <a:grpSpLocks/>
          </p:cNvGrpSpPr>
          <p:nvPr/>
        </p:nvGrpSpPr>
        <p:grpSpPr bwMode="auto">
          <a:xfrm>
            <a:off x="3517900" y="2818259"/>
            <a:ext cx="26988" cy="742950"/>
            <a:chOff x="2176" y="1746"/>
            <a:chExt cx="17" cy="468"/>
          </a:xfrm>
        </p:grpSpPr>
        <p:sp>
          <p:nvSpPr>
            <p:cNvPr id="23634" name="Arc 38"/>
            <p:cNvSpPr>
              <a:spLocks/>
            </p:cNvSpPr>
            <p:nvPr/>
          </p:nvSpPr>
          <p:spPr bwMode="auto">
            <a:xfrm>
              <a:off x="2176" y="1746"/>
              <a:ext cx="1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35" name="Arc 39"/>
            <p:cNvSpPr>
              <a:spLocks/>
            </p:cNvSpPr>
            <p:nvPr/>
          </p:nvSpPr>
          <p:spPr bwMode="auto">
            <a:xfrm rot="10800000">
              <a:off x="2181" y="1971"/>
              <a:ext cx="12" cy="243"/>
            </a:xfrm>
            <a:custGeom>
              <a:avLst/>
              <a:gdLst>
                <a:gd name="T0" fmla="*/ 0 w 21600"/>
                <a:gd name="T1" fmla="*/ 0 h 21525"/>
                <a:gd name="T2" fmla="*/ 0 w 21600"/>
                <a:gd name="T3" fmla="*/ 0 h 21525"/>
                <a:gd name="T4" fmla="*/ 0 w 21600"/>
                <a:gd name="T5" fmla="*/ 0 h 21525"/>
                <a:gd name="T6" fmla="*/ 0 60000 65536"/>
                <a:gd name="T7" fmla="*/ 0 60000 65536"/>
                <a:gd name="T8" fmla="*/ 0 60000 65536"/>
                <a:gd name="T9" fmla="*/ 0 w 21600"/>
                <a:gd name="T10" fmla="*/ 0 h 21525"/>
                <a:gd name="T11" fmla="*/ 21600 w 21600"/>
                <a:gd name="T12" fmla="*/ 21525 h 21525"/>
              </a:gdLst>
              <a:ahLst/>
              <a:cxnLst>
                <a:cxn ang="T6">
                  <a:pos x="T0" y="T1"/>
                </a:cxn>
                <a:cxn ang="T7">
                  <a:pos x="T2" y="T3"/>
                </a:cxn>
                <a:cxn ang="T8">
                  <a:pos x="T4" y="T5"/>
                </a:cxn>
              </a:cxnLst>
              <a:rect l="T9" t="T10" r="T11" b="T12"/>
              <a:pathLst>
                <a:path w="21600" h="21525" fill="none" extrusionOk="0">
                  <a:moveTo>
                    <a:pt x="0" y="21525"/>
                  </a:moveTo>
                  <a:cubicBezTo>
                    <a:pt x="0" y="10290"/>
                    <a:pt x="8611" y="932"/>
                    <a:pt x="19806" y="-1"/>
                  </a:cubicBezTo>
                </a:path>
                <a:path w="21600" h="21525" stroke="0" extrusionOk="0">
                  <a:moveTo>
                    <a:pt x="0" y="21525"/>
                  </a:moveTo>
                  <a:cubicBezTo>
                    <a:pt x="0" y="10290"/>
                    <a:pt x="8611" y="932"/>
                    <a:pt x="19806" y="-1"/>
                  </a:cubicBezTo>
                  <a:lnTo>
                    <a:pt x="21600" y="21525"/>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3572" name="Line 40"/>
          <p:cNvSpPr>
            <a:spLocks noChangeShapeType="1"/>
          </p:cNvSpPr>
          <p:nvPr/>
        </p:nvSpPr>
        <p:spPr bwMode="auto">
          <a:xfrm>
            <a:off x="37973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73" name="Line 41"/>
          <p:cNvSpPr>
            <a:spLocks noChangeShapeType="1"/>
          </p:cNvSpPr>
          <p:nvPr/>
        </p:nvSpPr>
        <p:spPr bwMode="auto">
          <a:xfrm>
            <a:off x="40640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74" name="Line 42"/>
          <p:cNvSpPr>
            <a:spLocks noChangeShapeType="1"/>
          </p:cNvSpPr>
          <p:nvPr/>
        </p:nvSpPr>
        <p:spPr bwMode="auto">
          <a:xfrm>
            <a:off x="43180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75" name="Line 43"/>
          <p:cNvSpPr>
            <a:spLocks noChangeShapeType="1"/>
          </p:cNvSpPr>
          <p:nvPr/>
        </p:nvSpPr>
        <p:spPr bwMode="auto">
          <a:xfrm>
            <a:off x="45720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76" name="Line 44"/>
          <p:cNvSpPr>
            <a:spLocks noChangeShapeType="1"/>
          </p:cNvSpPr>
          <p:nvPr/>
        </p:nvSpPr>
        <p:spPr bwMode="auto">
          <a:xfrm>
            <a:off x="48260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77" name="Line 45"/>
          <p:cNvSpPr>
            <a:spLocks noChangeShapeType="1"/>
          </p:cNvSpPr>
          <p:nvPr/>
        </p:nvSpPr>
        <p:spPr bwMode="auto">
          <a:xfrm>
            <a:off x="50927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78" name="Line 46"/>
          <p:cNvSpPr>
            <a:spLocks noChangeShapeType="1"/>
          </p:cNvSpPr>
          <p:nvPr/>
        </p:nvSpPr>
        <p:spPr bwMode="auto">
          <a:xfrm>
            <a:off x="53594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79" name="Line 47"/>
          <p:cNvSpPr>
            <a:spLocks noChangeShapeType="1"/>
          </p:cNvSpPr>
          <p:nvPr/>
        </p:nvSpPr>
        <p:spPr bwMode="auto">
          <a:xfrm>
            <a:off x="56261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0" name="Line 48"/>
          <p:cNvSpPr>
            <a:spLocks noChangeShapeType="1"/>
          </p:cNvSpPr>
          <p:nvPr/>
        </p:nvSpPr>
        <p:spPr bwMode="auto">
          <a:xfrm>
            <a:off x="58928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1" name="Line 49"/>
          <p:cNvSpPr>
            <a:spLocks noChangeShapeType="1"/>
          </p:cNvSpPr>
          <p:nvPr/>
        </p:nvSpPr>
        <p:spPr bwMode="auto">
          <a:xfrm>
            <a:off x="61595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2" name="Line 50"/>
          <p:cNvSpPr>
            <a:spLocks noChangeShapeType="1"/>
          </p:cNvSpPr>
          <p:nvPr/>
        </p:nvSpPr>
        <p:spPr bwMode="auto">
          <a:xfrm>
            <a:off x="64262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3" name="Line 51"/>
          <p:cNvSpPr>
            <a:spLocks noChangeShapeType="1"/>
          </p:cNvSpPr>
          <p:nvPr/>
        </p:nvSpPr>
        <p:spPr bwMode="auto">
          <a:xfrm>
            <a:off x="66929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4" name="Line 52"/>
          <p:cNvSpPr>
            <a:spLocks noChangeShapeType="1"/>
          </p:cNvSpPr>
          <p:nvPr/>
        </p:nvSpPr>
        <p:spPr bwMode="auto">
          <a:xfrm>
            <a:off x="69596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5" name="Line 53"/>
          <p:cNvSpPr>
            <a:spLocks noChangeShapeType="1"/>
          </p:cNvSpPr>
          <p:nvPr/>
        </p:nvSpPr>
        <p:spPr bwMode="auto">
          <a:xfrm>
            <a:off x="72263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6" name="Line 54"/>
          <p:cNvSpPr>
            <a:spLocks noChangeShapeType="1"/>
          </p:cNvSpPr>
          <p:nvPr/>
        </p:nvSpPr>
        <p:spPr bwMode="auto">
          <a:xfrm>
            <a:off x="74930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7" name="Line 55"/>
          <p:cNvSpPr>
            <a:spLocks noChangeShapeType="1"/>
          </p:cNvSpPr>
          <p:nvPr/>
        </p:nvSpPr>
        <p:spPr bwMode="auto">
          <a:xfrm>
            <a:off x="77597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8" name="Line 56"/>
          <p:cNvSpPr>
            <a:spLocks noChangeShapeType="1"/>
          </p:cNvSpPr>
          <p:nvPr/>
        </p:nvSpPr>
        <p:spPr bwMode="auto">
          <a:xfrm>
            <a:off x="80264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89" name="Line 57"/>
          <p:cNvSpPr>
            <a:spLocks noChangeShapeType="1"/>
          </p:cNvSpPr>
          <p:nvPr/>
        </p:nvSpPr>
        <p:spPr bwMode="auto">
          <a:xfrm>
            <a:off x="82931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90" name="Line 58"/>
          <p:cNvSpPr>
            <a:spLocks noChangeShapeType="1"/>
          </p:cNvSpPr>
          <p:nvPr/>
        </p:nvSpPr>
        <p:spPr bwMode="auto">
          <a:xfrm>
            <a:off x="85598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91" name="Line 59"/>
          <p:cNvSpPr>
            <a:spLocks noChangeShapeType="1"/>
          </p:cNvSpPr>
          <p:nvPr/>
        </p:nvSpPr>
        <p:spPr bwMode="auto">
          <a:xfrm>
            <a:off x="8826500" y="282937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592" name="Rectangle 60"/>
          <p:cNvSpPr>
            <a:spLocks noChangeArrowheads="1"/>
          </p:cNvSpPr>
          <p:nvPr/>
        </p:nvSpPr>
        <p:spPr bwMode="auto">
          <a:xfrm>
            <a:off x="646113" y="2448372"/>
            <a:ext cx="307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23593" name="Rectangle 61"/>
          <p:cNvSpPr>
            <a:spLocks noChangeArrowheads="1"/>
          </p:cNvSpPr>
          <p:nvPr/>
        </p:nvSpPr>
        <p:spPr bwMode="auto">
          <a:xfrm>
            <a:off x="8418513" y="2448372"/>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150</a:t>
            </a:r>
          </a:p>
        </p:txBody>
      </p:sp>
      <p:sp>
        <p:nvSpPr>
          <p:cNvPr id="23594" name="Rectangle 62"/>
          <p:cNvSpPr>
            <a:spLocks noChangeArrowheads="1"/>
          </p:cNvSpPr>
          <p:nvPr/>
        </p:nvSpPr>
        <p:spPr bwMode="auto">
          <a:xfrm>
            <a:off x="7085013" y="2448372"/>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125</a:t>
            </a:r>
          </a:p>
        </p:txBody>
      </p:sp>
      <p:sp>
        <p:nvSpPr>
          <p:cNvPr id="23595" name="Rectangle 63"/>
          <p:cNvSpPr>
            <a:spLocks noChangeArrowheads="1"/>
          </p:cNvSpPr>
          <p:nvPr/>
        </p:nvSpPr>
        <p:spPr bwMode="auto">
          <a:xfrm>
            <a:off x="5751513" y="2448372"/>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100</a:t>
            </a:r>
          </a:p>
        </p:txBody>
      </p:sp>
      <p:sp>
        <p:nvSpPr>
          <p:cNvPr id="23596" name="Rectangle 64"/>
          <p:cNvSpPr>
            <a:spLocks noChangeArrowheads="1"/>
          </p:cNvSpPr>
          <p:nvPr/>
        </p:nvSpPr>
        <p:spPr bwMode="auto">
          <a:xfrm>
            <a:off x="4481513" y="2448372"/>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75</a:t>
            </a:r>
          </a:p>
        </p:txBody>
      </p:sp>
      <p:sp>
        <p:nvSpPr>
          <p:cNvPr id="23597" name="Rectangle 65"/>
          <p:cNvSpPr>
            <a:spLocks noChangeArrowheads="1"/>
          </p:cNvSpPr>
          <p:nvPr/>
        </p:nvSpPr>
        <p:spPr bwMode="auto">
          <a:xfrm>
            <a:off x="3186113" y="2448372"/>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50</a:t>
            </a:r>
          </a:p>
        </p:txBody>
      </p:sp>
      <p:sp>
        <p:nvSpPr>
          <p:cNvPr id="23598" name="Rectangle 66"/>
          <p:cNvSpPr>
            <a:spLocks noChangeArrowheads="1"/>
          </p:cNvSpPr>
          <p:nvPr/>
        </p:nvSpPr>
        <p:spPr bwMode="auto">
          <a:xfrm>
            <a:off x="1852613" y="2448372"/>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25</a:t>
            </a:r>
          </a:p>
        </p:txBody>
      </p:sp>
      <p:sp>
        <p:nvSpPr>
          <p:cNvPr id="23599" name="Oval 67"/>
          <p:cNvSpPr>
            <a:spLocks noChangeArrowheads="1"/>
          </p:cNvSpPr>
          <p:nvPr/>
        </p:nvSpPr>
        <p:spPr bwMode="auto">
          <a:xfrm>
            <a:off x="4019550" y="3156397"/>
            <a:ext cx="88900" cy="88900"/>
          </a:xfrm>
          <a:prstGeom prst="ellipse">
            <a:avLst/>
          </a:prstGeom>
          <a:solidFill>
            <a:schemeClr val="folHlink"/>
          </a:solidFill>
          <a:ln w="12700">
            <a:solidFill>
              <a:schemeClr val="folHlink"/>
            </a:solidFill>
            <a:round/>
            <a:headEnd/>
            <a:tailEnd/>
          </a:ln>
        </p:spPr>
        <p:txBody>
          <a:bodyPr wrap="none" anchor="ctr"/>
          <a:lstStyle/>
          <a:p>
            <a:endParaRPr lang="en-US"/>
          </a:p>
        </p:txBody>
      </p:sp>
      <p:sp>
        <p:nvSpPr>
          <p:cNvPr id="23600" name="Oval 68"/>
          <p:cNvSpPr>
            <a:spLocks noChangeArrowheads="1"/>
          </p:cNvSpPr>
          <p:nvPr/>
        </p:nvSpPr>
        <p:spPr bwMode="auto">
          <a:xfrm>
            <a:off x="85153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1" name="Oval 69"/>
          <p:cNvSpPr>
            <a:spLocks noChangeArrowheads="1"/>
          </p:cNvSpPr>
          <p:nvPr/>
        </p:nvSpPr>
        <p:spPr bwMode="auto">
          <a:xfrm>
            <a:off x="15430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2" name="Oval 70"/>
          <p:cNvSpPr>
            <a:spLocks noChangeArrowheads="1"/>
          </p:cNvSpPr>
          <p:nvPr/>
        </p:nvSpPr>
        <p:spPr bwMode="auto">
          <a:xfrm>
            <a:off x="83629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3" name="Oval 71"/>
          <p:cNvSpPr>
            <a:spLocks noChangeArrowheads="1"/>
          </p:cNvSpPr>
          <p:nvPr/>
        </p:nvSpPr>
        <p:spPr bwMode="auto">
          <a:xfrm>
            <a:off x="13906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4" name="Oval 72"/>
          <p:cNvSpPr>
            <a:spLocks noChangeArrowheads="1"/>
          </p:cNvSpPr>
          <p:nvPr/>
        </p:nvSpPr>
        <p:spPr bwMode="auto">
          <a:xfrm>
            <a:off x="44005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3605" name="Oval 73"/>
          <p:cNvSpPr>
            <a:spLocks noChangeArrowheads="1"/>
          </p:cNvSpPr>
          <p:nvPr/>
        </p:nvSpPr>
        <p:spPr bwMode="auto">
          <a:xfrm>
            <a:off x="4946650" y="315639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grpSp>
        <p:nvGrpSpPr>
          <p:cNvPr id="12" name="Group 74"/>
          <p:cNvGrpSpPr>
            <a:grpSpLocks/>
          </p:cNvGrpSpPr>
          <p:nvPr/>
        </p:nvGrpSpPr>
        <p:grpSpPr bwMode="auto">
          <a:xfrm>
            <a:off x="4089400" y="3654872"/>
            <a:ext cx="4459288" cy="444500"/>
            <a:chOff x="2536" y="2273"/>
            <a:chExt cx="2809" cy="280"/>
          </a:xfrm>
        </p:grpSpPr>
        <p:sp>
          <p:nvSpPr>
            <p:cNvPr id="23632" name="Arc 75"/>
            <p:cNvSpPr>
              <a:spLocks/>
            </p:cNvSpPr>
            <p:nvPr/>
          </p:nvSpPr>
          <p:spPr bwMode="auto">
            <a:xfrm rot="10800000">
              <a:off x="3884" y="2273"/>
              <a:ext cx="1461" cy="28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5"/>
                    <a:pt x="9662" y="6"/>
                    <a:pt x="21585" y="-1"/>
                  </a:cubicBezTo>
                </a:path>
                <a:path w="21600" h="21599" stroke="0" extrusionOk="0">
                  <a:moveTo>
                    <a:pt x="0" y="21599"/>
                  </a:moveTo>
                  <a:cubicBezTo>
                    <a:pt x="0" y="9675"/>
                    <a:pt x="9662" y="6"/>
                    <a:pt x="21585"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33" name="Arc 76"/>
            <p:cNvSpPr>
              <a:spLocks/>
            </p:cNvSpPr>
            <p:nvPr/>
          </p:nvSpPr>
          <p:spPr bwMode="auto">
            <a:xfrm rot="10800000">
              <a:off x="2536" y="2273"/>
              <a:ext cx="1461" cy="28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3" name="Group 77"/>
          <p:cNvGrpSpPr>
            <a:grpSpLocks/>
          </p:cNvGrpSpPr>
          <p:nvPr/>
        </p:nvGrpSpPr>
        <p:grpSpPr bwMode="auto">
          <a:xfrm>
            <a:off x="1614488" y="3718372"/>
            <a:ext cx="6932612" cy="660400"/>
            <a:chOff x="977" y="2313"/>
            <a:chExt cx="4367" cy="416"/>
          </a:xfrm>
        </p:grpSpPr>
        <p:sp>
          <p:nvSpPr>
            <p:cNvPr id="23630" name="Arc 78"/>
            <p:cNvSpPr>
              <a:spLocks/>
            </p:cNvSpPr>
            <p:nvPr/>
          </p:nvSpPr>
          <p:spPr bwMode="auto">
            <a:xfrm rot="10800000">
              <a:off x="977" y="2313"/>
              <a:ext cx="2276" cy="41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31" name="Arc 79"/>
            <p:cNvSpPr>
              <a:spLocks/>
            </p:cNvSpPr>
            <p:nvPr/>
          </p:nvSpPr>
          <p:spPr bwMode="auto">
            <a:xfrm rot="10800000">
              <a:off x="3068" y="2313"/>
              <a:ext cx="2276" cy="416"/>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4" name="Group 80"/>
          <p:cNvGrpSpPr>
            <a:grpSpLocks/>
          </p:cNvGrpSpPr>
          <p:nvPr/>
        </p:nvGrpSpPr>
        <p:grpSpPr bwMode="auto">
          <a:xfrm>
            <a:off x="1611313" y="3908872"/>
            <a:ext cx="6759575" cy="749300"/>
            <a:chOff x="1015" y="2633"/>
            <a:chExt cx="4258" cy="472"/>
          </a:xfrm>
        </p:grpSpPr>
        <p:sp>
          <p:nvSpPr>
            <p:cNvPr id="23628" name="Arc 81"/>
            <p:cNvSpPr>
              <a:spLocks/>
            </p:cNvSpPr>
            <p:nvPr/>
          </p:nvSpPr>
          <p:spPr bwMode="auto">
            <a:xfrm rot="10800000">
              <a:off x="3054" y="2681"/>
              <a:ext cx="2219" cy="42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29" name="Arc 82"/>
            <p:cNvSpPr>
              <a:spLocks/>
            </p:cNvSpPr>
            <p:nvPr/>
          </p:nvSpPr>
          <p:spPr bwMode="auto">
            <a:xfrm rot="10800000">
              <a:off x="1015" y="2633"/>
              <a:ext cx="2219" cy="47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5" name="Group 83"/>
          <p:cNvGrpSpPr>
            <a:grpSpLocks/>
          </p:cNvGrpSpPr>
          <p:nvPr/>
        </p:nvGrpSpPr>
        <p:grpSpPr bwMode="auto">
          <a:xfrm>
            <a:off x="1373188" y="3718372"/>
            <a:ext cx="6997700" cy="1219200"/>
            <a:chOff x="865" y="2513"/>
            <a:chExt cx="4408" cy="768"/>
          </a:xfrm>
        </p:grpSpPr>
        <p:sp>
          <p:nvSpPr>
            <p:cNvPr id="23626" name="Arc 84"/>
            <p:cNvSpPr>
              <a:spLocks/>
            </p:cNvSpPr>
            <p:nvPr/>
          </p:nvSpPr>
          <p:spPr bwMode="auto">
            <a:xfrm rot="10800000">
              <a:off x="865" y="2513"/>
              <a:ext cx="2297" cy="76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27" name="Arc 85"/>
            <p:cNvSpPr>
              <a:spLocks/>
            </p:cNvSpPr>
            <p:nvPr/>
          </p:nvSpPr>
          <p:spPr bwMode="auto">
            <a:xfrm rot="10800000">
              <a:off x="2976" y="2737"/>
              <a:ext cx="2297" cy="54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195670" name="Arc 86"/>
          <p:cNvSpPr>
            <a:spLocks/>
          </p:cNvSpPr>
          <p:nvPr/>
        </p:nvSpPr>
        <p:spPr bwMode="auto">
          <a:xfrm rot="10800000">
            <a:off x="2870200" y="3665984"/>
            <a:ext cx="1614488" cy="1663700"/>
          </a:xfrm>
          <a:custGeom>
            <a:avLst/>
            <a:gdLst>
              <a:gd name="T0" fmla="*/ 0 w 21591"/>
              <a:gd name="T1" fmla="*/ 2147483647 h 21599"/>
              <a:gd name="T2" fmla="*/ 2147483647 w 21591"/>
              <a:gd name="T3" fmla="*/ 0 h 21599"/>
              <a:gd name="T4" fmla="*/ 2147483647 w 21591"/>
              <a:gd name="T5" fmla="*/ 2147483647 h 21599"/>
              <a:gd name="T6" fmla="*/ 0 60000 65536"/>
              <a:gd name="T7" fmla="*/ 0 60000 65536"/>
              <a:gd name="T8" fmla="*/ 0 60000 65536"/>
              <a:gd name="T9" fmla="*/ 0 w 21591"/>
              <a:gd name="T10" fmla="*/ 0 h 21599"/>
              <a:gd name="T11" fmla="*/ 21591 w 21591"/>
              <a:gd name="T12" fmla="*/ 21599 h 21599"/>
            </a:gdLst>
            <a:ahLst/>
            <a:cxnLst>
              <a:cxn ang="T6">
                <a:pos x="T0" y="T1"/>
              </a:cxn>
              <a:cxn ang="T7">
                <a:pos x="T2" y="T3"/>
              </a:cxn>
              <a:cxn ang="T8">
                <a:pos x="T4" y="T5"/>
              </a:cxn>
            </a:cxnLst>
            <a:rect l="T9" t="T10" r="T11" b="T12"/>
            <a:pathLst>
              <a:path w="21591" h="21599" fill="none" extrusionOk="0">
                <a:moveTo>
                  <a:pt x="-1" y="20991"/>
                </a:moveTo>
                <a:cubicBezTo>
                  <a:pt x="327" y="9312"/>
                  <a:pt x="9884" y="10"/>
                  <a:pt x="21568" y="-1"/>
                </a:cubicBezTo>
              </a:path>
              <a:path w="21591" h="21599" stroke="0" extrusionOk="0">
                <a:moveTo>
                  <a:pt x="-1" y="20991"/>
                </a:moveTo>
                <a:cubicBezTo>
                  <a:pt x="327" y="9312"/>
                  <a:pt x="9884" y="10"/>
                  <a:pt x="21568" y="-1"/>
                </a:cubicBezTo>
                <a:lnTo>
                  <a:pt x="21591"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195671" name="Arc 87"/>
          <p:cNvSpPr>
            <a:spLocks/>
          </p:cNvSpPr>
          <p:nvPr/>
        </p:nvSpPr>
        <p:spPr bwMode="auto">
          <a:xfrm rot="10800000">
            <a:off x="1373188" y="4099372"/>
            <a:ext cx="1562100" cy="12319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16" name="Group 88"/>
          <p:cNvGrpSpPr>
            <a:grpSpLocks/>
          </p:cNvGrpSpPr>
          <p:nvPr/>
        </p:nvGrpSpPr>
        <p:grpSpPr bwMode="auto">
          <a:xfrm>
            <a:off x="4533900" y="3642172"/>
            <a:ext cx="534988" cy="190500"/>
            <a:chOff x="2736" y="3129"/>
            <a:chExt cx="337" cy="120"/>
          </a:xfrm>
        </p:grpSpPr>
        <p:sp>
          <p:nvSpPr>
            <p:cNvPr id="23624" name="Arc 89"/>
            <p:cNvSpPr>
              <a:spLocks/>
            </p:cNvSpPr>
            <p:nvPr/>
          </p:nvSpPr>
          <p:spPr bwMode="auto">
            <a:xfrm rot="10800000">
              <a:off x="2905" y="3129"/>
              <a:ext cx="168" cy="12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19"/>
                    <a:pt x="9592" y="69"/>
                    <a:pt x="21471" y="-1"/>
                  </a:cubicBezTo>
                </a:path>
                <a:path w="21600" h="21599" stroke="0" extrusionOk="0">
                  <a:moveTo>
                    <a:pt x="0" y="21599"/>
                  </a:moveTo>
                  <a:cubicBezTo>
                    <a:pt x="0" y="9719"/>
                    <a:pt x="9592" y="69"/>
                    <a:pt x="21471"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3625" name="Arc 90"/>
            <p:cNvSpPr>
              <a:spLocks/>
            </p:cNvSpPr>
            <p:nvPr/>
          </p:nvSpPr>
          <p:spPr bwMode="auto">
            <a:xfrm rot="10800000">
              <a:off x="2736" y="3129"/>
              <a:ext cx="168" cy="1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3613" name="Line 91"/>
          <p:cNvSpPr>
            <a:spLocks noChangeShapeType="1"/>
          </p:cNvSpPr>
          <p:nvPr/>
        </p:nvSpPr>
        <p:spPr bwMode="auto">
          <a:xfrm>
            <a:off x="1282700" y="1608584"/>
            <a:ext cx="34671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614" name="Line 92"/>
          <p:cNvSpPr>
            <a:spLocks noChangeShapeType="1"/>
          </p:cNvSpPr>
          <p:nvPr/>
        </p:nvSpPr>
        <p:spPr bwMode="auto">
          <a:xfrm>
            <a:off x="1257300" y="2014984"/>
            <a:ext cx="34798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615" name="Rectangle 93"/>
          <p:cNvSpPr>
            <a:spLocks noChangeArrowheads="1"/>
          </p:cNvSpPr>
          <p:nvPr/>
        </p:nvSpPr>
        <p:spPr bwMode="auto">
          <a:xfrm>
            <a:off x="41910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150</a:t>
            </a:r>
          </a:p>
        </p:txBody>
      </p:sp>
      <p:sp>
        <p:nvSpPr>
          <p:cNvPr id="23616" name="Line 94"/>
          <p:cNvSpPr>
            <a:spLocks noChangeShapeType="1"/>
          </p:cNvSpPr>
          <p:nvPr/>
        </p:nvSpPr>
        <p:spPr bwMode="auto">
          <a:xfrm rot="5400000">
            <a:off x="4565650" y="1805434"/>
            <a:ext cx="3810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3617" name="Rectangle 95"/>
          <p:cNvSpPr>
            <a:spLocks noChangeArrowheads="1"/>
          </p:cNvSpPr>
          <p:nvPr/>
        </p:nvSpPr>
        <p:spPr bwMode="auto">
          <a:xfrm>
            <a:off x="36322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16</a:t>
            </a:r>
          </a:p>
        </p:txBody>
      </p:sp>
      <p:sp>
        <p:nvSpPr>
          <p:cNvPr id="23618" name="Rectangle 96"/>
          <p:cNvSpPr>
            <a:spLocks noChangeArrowheads="1"/>
          </p:cNvSpPr>
          <p:nvPr/>
        </p:nvSpPr>
        <p:spPr bwMode="auto">
          <a:xfrm>
            <a:off x="30734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147</a:t>
            </a:r>
          </a:p>
        </p:txBody>
      </p:sp>
      <p:sp>
        <p:nvSpPr>
          <p:cNvPr id="23619" name="Rectangle 97"/>
          <p:cNvSpPr>
            <a:spLocks noChangeArrowheads="1"/>
          </p:cNvSpPr>
          <p:nvPr/>
        </p:nvSpPr>
        <p:spPr bwMode="auto">
          <a:xfrm>
            <a:off x="25146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14</a:t>
            </a:r>
          </a:p>
        </p:txBody>
      </p:sp>
      <p:sp>
        <p:nvSpPr>
          <p:cNvPr id="23620" name="Rectangle 98"/>
          <p:cNvSpPr>
            <a:spLocks noChangeArrowheads="1"/>
          </p:cNvSpPr>
          <p:nvPr/>
        </p:nvSpPr>
        <p:spPr bwMode="auto">
          <a:xfrm>
            <a:off x="19558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72</a:t>
            </a:r>
          </a:p>
        </p:txBody>
      </p:sp>
      <p:sp>
        <p:nvSpPr>
          <p:cNvPr id="23621" name="Rectangle 99"/>
          <p:cNvSpPr>
            <a:spLocks noChangeArrowheads="1"/>
          </p:cNvSpPr>
          <p:nvPr/>
        </p:nvSpPr>
        <p:spPr bwMode="auto">
          <a:xfrm>
            <a:off x="1397000" y="160858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83</a:t>
            </a:r>
          </a:p>
        </p:txBody>
      </p:sp>
      <p:sp>
        <p:nvSpPr>
          <p:cNvPr id="23622" name="Rectangle 100"/>
          <p:cNvSpPr>
            <a:spLocks noChangeArrowheads="1"/>
          </p:cNvSpPr>
          <p:nvPr/>
        </p:nvSpPr>
        <p:spPr bwMode="auto">
          <a:xfrm>
            <a:off x="3859213" y="2448372"/>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65</a:t>
            </a:r>
          </a:p>
        </p:txBody>
      </p:sp>
      <p:sp>
        <p:nvSpPr>
          <p:cNvPr id="2" name="Title 1"/>
          <p:cNvSpPr>
            <a:spLocks noGrp="1"/>
          </p:cNvSpPr>
          <p:nvPr>
            <p:ph type="title"/>
          </p:nvPr>
        </p:nvSpPr>
        <p:spPr/>
        <p:txBody>
          <a:bodyPr>
            <a:normAutofit fontScale="90000"/>
          </a:bodyPr>
          <a:lstStyle/>
          <a:p>
            <a:r>
              <a:rPr lang="en-US" dirty="0" smtClean="0"/>
              <a:t>I/O </a:t>
            </a:r>
            <a:r>
              <a:rPr lang="en-US" smtClean="0"/>
              <a:t>Scheduling Algorithm 1: FCFS</a:t>
            </a:r>
            <a:endParaRPr lang="en-US" dirty="0"/>
          </a:p>
        </p:txBody>
      </p:sp>
      <p:sp>
        <p:nvSpPr>
          <p:cNvPr id="103" name="TextBox 102"/>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FCFS: Moves head 550 tracks</a:t>
            </a:r>
            <a:endParaRPr lang="en-US" sz="3200" i="1" dirty="0"/>
          </a:p>
        </p:txBody>
      </p:sp>
    </p:spTree>
    <p:custDataLst>
      <p:tags r:id="rId1"/>
    </p:custDataLst>
    <p:extLst>
      <p:ext uri="{BB962C8B-B14F-4D97-AF65-F5344CB8AC3E}">
        <p14:creationId xmlns:p14="http://schemas.microsoft.com/office/powerpoint/2010/main" val="4595562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right)">
                                      <p:cBhvr>
                                        <p:cTn id="22" dur="500"/>
                                        <p:tgtEl>
                                          <p:spTgt spid="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5671"/>
                                        </p:tgtEl>
                                        <p:attrNameLst>
                                          <p:attrName>style.visibility</p:attrName>
                                        </p:attrNameLst>
                                      </p:cBhvr>
                                      <p:to>
                                        <p:strVal val="visible"/>
                                      </p:to>
                                    </p:set>
                                    <p:animEffect transition="in" filter="wipe(left)">
                                      <p:cBhvr>
                                        <p:cTn id="27" dur="500"/>
                                        <p:tgtEl>
                                          <p:spTgt spid="195671"/>
                                        </p:tgtEl>
                                      </p:cBhvr>
                                    </p:animEffect>
                                  </p:childTnLst>
                                </p:cTn>
                              </p:par>
                            </p:childTnLst>
                          </p:cTn>
                        </p:par>
                        <p:par>
                          <p:cTn id="28" fill="hold" nodeType="afterGroup">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195670"/>
                                        </p:tgtEl>
                                        <p:attrNameLst>
                                          <p:attrName>style.visibility</p:attrName>
                                        </p:attrNameLst>
                                      </p:cBhvr>
                                      <p:to>
                                        <p:strVal val="visible"/>
                                      </p:to>
                                    </p:set>
                                    <p:animEffect transition="in" filter="wipe(left)">
                                      <p:cBhvr>
                                        <p:cTn id="31" dur="500"/>
                                        <p:tgtEl>
                                          <p:spTgt spid="19567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wipe(left)">
                                      <p:cBhvr>
                                        <p:cTn id="36" dur="500"/>
                                        <p:tgtEl>
                                          <p:spTgt spid="16"/>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670" grpId="0" animBg="1"/>
      <p:bldP spid="195671" grpId="0" animBg="1"/>
      <p:bldP spid="10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ChangeArrowheads="1"/>
          </p:cNvSpPr>
          <p:nvPr/>
        </p:nvSpPr>
        <p:spPr bwMode="auto">
          <a:xfrm>
            <a:off x="4639642" y="1714500"/>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199683" name="Rectangle 3"/>
          <p:cNvSpPr>
            <a:spLocks noChangeArrowheads="1"/>
          </p:cNvSpPr>
          <p:nvPr/>
        </p:nvSpPr>
        <p:spPr bwMode="auto">
          <a:xfrm>
            <a:off x="203200" y="2921000"/>
            <a:ext cx="8813800" cy="25781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5604" name="Rectangle 4"/>
          <p:cNvSpPr>
            <a:spLocks noChangeArrowheads="1"/>
          </p:cNvSpPr>
          <p:nvPr/>
        </p:nvSpPr>
        <p:spPr bwMode="auto">
          <a:xfrm>
            <a:off x="647700" y="3365500"/>
            <a:ext cx="8216900" cy="76200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en-US"/>
          </a:p>
        </p:txBody>
      </p:sp>
      <p:sp>
        <p:nvSpPr>
          <p:cNvPr id="25605" name="Oval 5"/>
          <p:cNvSpPr>
            <a:spLocks noChangeArrowheads="1"/>
          </p:cNvSpPr>
          <p:nvPr/>
        </p:nvSpPr>
        <p:spPr bwMode="auto">
          <a:xfrm>
            <a:off x="304800" y="3378200"/>
            <a:ext cx="711200" cy="749300"/>
          </a:xfrm>
          <a:prstGeom prst="ellipse">
            <a:avLst/>
          </a:prstGeom>
          <a:solidFill>
            <a:schemeClr val="bg1"/>
          </a:solidFill>
          <a:ln w="12700">
            <a:solidFill>
              <a:schemeClr val="tx1"/>
            </a:solidFill>
            <a:round/>
            <a:headEnd/>
            <a:tailEnd/>
          </a:ln>
        </p:spPr>
        <p:txBody>
          <a:bodyPr wrap="none" anchor="ctr"/>
          <a:lstStyle/>
          <a:p>
            <a:endParaRPr lang="en-US"/>
          </a:p>
        </p:txBody>
      </p:sp>
      <p:sp>
        <p:nvSpPr>
          <p:cNvPr id="25607" name="Rectangle 7"/>
          <p:cNvSpPr>
            <a:spLocks noGrp="1" noChangeArrowheads="1"/>
          </p:cNvSpPr>
          <p:nvPr>
            <p:ph type="body" idx="1"/>
          </p:nvPr>
        </p:nvSpPr>
        <p:spPr>
          <a:xfrm>
            <a:off x="520700" y="1193800"/>
            <a:ext cx="8356600" cy="1663700"/>
          </a:xfrm>
          <a:noFill/>
        </p:spPr>
        <p:txBody>
          <a:bodyPr/>
          <a:lstStyle/>
          <a:p>
            <a:pPr>
              <a:spcAft>
                <a:spcPts val="600"/>
              </a:spcAft>
            </a:pPr>
            <a:r>
              <a:rPr lang="en-US">
                <a:latin typeface="Arial" charset="0"/>
              </a:rPr>
              <a:t>Greedy scheduling: </a:t>
            </a:r>
            <a:r>
              <a:rPr lang="en-US" i="1">
                <a:solidFill>
                  <a:schemeClr val="hlink"/>
                </a:solidFill>
                <a:latin typeface="Arial" charset="0"/>
              </a:rPr>
              <a:t>shortest seek time first</a:t>
            </a:r>
            <a:endParaRPr lang="en-US">
              <a:latin typeface="Arial" charset="0"/>
            </a:endParaRPr>
          </a:p>
          <a:p>
            <a:pPr lvl="1">
              <a:spcBef>
                <a:spcPct val="0"/>
              </a:spcBef>
              <a:spcAft>
                <a:spcPts val="1200"/>
              </a:spcAft>
            </a:pPr>
            <a:r>
              <a:rPr lang="en-US">
                <a:latin typeface="Arial" charset="0"/>
              </a:rPr>
              <a:t>Rearrange queue from:	</a:t>
            </a:r>
          </a:p>
          <a:p>
            <a:pPr lvl="1">
              <a:spcBef>
                <a:spcPct val="0"/>
              </a:spcBef>
              <a:spcAft>
                <a:spcPts val="1200"/>
              </a:spcAft>
              <a:buFont typeface="Wingdings" charset="0"/>
              <a:buNone/>
            </a:pPr>
            <a:r>
              <a:rPr lang="en-US">
                <a:latin typeface="Arial" charset="0"/>
              </a:rPr>
              <a:t>      		     To:</a:t>
            </a:r>
            <a:endParaRPr lang="en-US" sz="1200">
              <a:latin typeface="Arial" charset="0"/>
            </a:endParaRPr>
          </a:p>
        </p:txBody>
      </p:sp>
      <p:grpSp>
        <p:nvGrpSpPr>
          <p:cNvPr id="2" name="Group 8"/>
          <p:cNvGrpSpPr>
            <a:grpSpLocks/>
          </p:cNvGrpSpPr>
          <p:nvPr/>
        </p:nvGrpSpPr>
        <p:grpSpPr bwMode="auto">
          <a:xfrm>
            <a:off x="8445500" y="4230688"/>
            <a:ext cx="153988" cy="254000"/>
            <a:chOff x="5320" y="2529"/>
            <a:chExt cx="97" cy="160"/>
          </a:xfrm>
        </p:grpSpPr>
        <p:sp>
          <p:nvSpPr>
            <p:cNvPr id="25709" name="Arc 9"/>
            <p:cNvSpPr>
              <a:spLocks/>
            </p:cNvSpPr>
            <p:nvPr/>
          </p:nvSpPr>
          <p:spPr bwMode="auto">
            <a:xfrm rot="10800000">
              <a:off x="5375" y="2529"/>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710" name="Arc 10"/>
            <p:cNvSpPr>
              <a:spLocks/>
            </p:cNvSpPr>
            <p:nvPr/>
          </p:nvSpPr>
          <p:spPr bwMode="auto">
            <a:xfrm rot="10800000">
              <a:off x="5320" y="2529"/>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5609" name="Oval 11"/>
          <p:cNvSpPr>
            <a:spLocks noChangeArrowheads="1"/>
          </p:cNvSpPr>
          <p:nvPr/>
        </p:nvSpPr>
        <p:spPr bwMode="auto">
          <a:xfrm>
            <a:off x="552450" y="3621088"/>
            <a:ext cx="228600" cy="2413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5610" name="Arc 12"/>
          <p:cNvSpPr>
            <a:spLocks/>
          </p:cNvSpPr>
          <p:nvPr/>
        </p:nvSpPr>
        <p:spPr bwMode="auto">
          <a:xfrm rot="2640000">
            <a:off x="896938" y="3487738"/>
            <a:ext cx="519112" cy="534987"/>
          </a:xfrm>
          <a:custGeom>
            <a:avLst/>
            <a:gdLst>
              <a:gd name="T0" fmla="*/ 0 w 21665"/>
              <a:gd name="T1" fmla="*/ 2147483647 h 21600"/>
              <a:gd name="T2" fmla="*/ 2147483647 w 21665"/>
              <a:gd name="T3" fmla="*/ 2147483647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1" y="0"/>
                </a:moveTo>
                <a:cubicBezTo>
                  <a:pt x="21" y="0"/>
                  <a:pt x="43" y="-1"/>
                  <a:pt x="66" y="0"/>
                </a:cubicBezTo>
                <a:cubicBezTo>
                  <a:pt x="11970" y="0"/>
                  <a:pt x="21630" y="9631"/>
                  <a:pt x="21665" y="21535"/>
                </a:cubicBezTo>
              </a:path>
              <a:path w="21665" h="21600" stroke="0" extrusionOk="0">
                <a:moveTo>
                  <a:pt x="-1" y="0"/>
                </a:moveTo>
                <a:cubicBezTo>
                  <a:pt x="21" y="0"/>
                  <a:pt x="43" y="-1"/>
                  <a:pt x="66" y="0"/>
                </a:cubicBezTo>
                <a:cubicBezTo>
                  <a:pt x="11970" y="0"/>
                  <a:pt x="21630" y="9631"/>
                  <a:pt x="21665" y="21535"/>
                </a:cubicBezTo>
                <a:lnTo>
                  <a:pt x="66"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25611" name="Group 13"/>
          <p:cNvGrpSpPr>
            <a:grpSpLocks/>
          </p:cNvGrpSpPr>
          <p:nvPr/>
        </p:nvGrpSpPr>
        <p:grpSpPr bwMode="auto">
          <a:xfrm>
            <a:off x="2228850" y="3368675"/>
            <a:ext cx="96838" cy="742950"/>
            <a:chOff x="1404" y="1986"/>
            <a:chExt cx="61" cy="468"/>
          </a:xfrm>
        </p:grpSpPr>
        <p:sp>
          <p:nvSpPr>
            <p:cNvPr id="25707" name="Arc 14"/>
            <p:cNvSpPr>
              <a:spLocks/>
            </p:cNvSpPr>
            <p:nvPr/>
          </p:nvSpPr>
          <p:spPr bwMode="auto">
            <a:xfrm>
              <a:off x="1404" y="1986"/>
              <a:ext cx="5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708" name="Arc 15"/>
            <p:cNvSpPr>
              <a:spLocks/>
            </p:cNvSpPr>
            <p:nvPr/>
          </p:nvSpPr>
          <p:spPr bwMode="auto">
            <a:xfrm rot="10800000">
              <a:off x="1409" y="2210"/>
              <a:ext cx="56" cy="244"/>
            </a:xfrm>
            <a:custGeom>
              <a:avLst/>
              <a:gdLst>
                <a:gd name="T0" fmla="*/ 0 w 21600"/>
                <a:gd name="T1" fmla="*/ 0 h 21596"/>
                <a:gd name="T2" fmla="*/ 0 w 21600"/>
                <a:gd name="T3" fmla="*/ 0 h 21596"/>
                <a:gd name="T4" fmla="*/ 0 w 21600"/>
                <a:gd name="T5" fmla="*/ 0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16"/>
                    <a:pt x="9437" y="209"/>
                    <a:pt x="21214" y="-1"/>
                  </a:cubicBezTo>
                </a:path>
                <a:path w="21600" h="21596" stroke="0" extrusionOk="0">
                  <a:moveTo>
                    <a:pt x="0" y="21596"/>
                  </a:moveTo>
                  <a:cubicBezTo>
                    <a:pt x="0" y="9816"/>
                    <a:pt x="9437" y="209"/>
                    <a:pt x="21214" y="-1"/>
                  </a:cubicBezTo>
                  <a:lnTo>
                    <a:pt x="21600" y="21596"/>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12" name="Group 16"/>
          <p:cNvGrpSpPr>
            <a:grpSpLocks/>
          </p:cNvGrpSpPr>
          <p:nvPr/>
        </p:nvGrpSpPr>
        <p:grpSpPr bwMode="auto">
          <a:xfrm>
            <a:off x="1422400" y="3368675"/>
            <a:ext cx="128588" cy="742950"/>
            <a:chOff x="896" y="1986"/>
            <a:chExt cx="81" cy="468"/>
          </a:xfrm>
        </p:grpSpPr>
        <p:sp>
          <p:nvSpPr>
            <p:cNvPr id="25705" name="Arc 17"/>
            <p:cNvSpPr>
              <a:spLocks/>
            </p:cNvSpPr>
            <p:nvPr/>
          </p:nvSpPr>
          <p:spPr bwMode="auto">
            <a:xfrm>
              <a:off x="896" y="1986"/>
              <a:ext cx="7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706" name="Arc 18"/>
            <p:cNvSpPr>
              <a:spLocks/>
            </p:cNvSpPr>
            <p:nvPr/>
          </p:nvSpPr>
          <p:spPr bwMode="auto">
            <a:xfrm rot="10800000">
              <a:off x="901" y="2210"/>
              <a:ext cx="76" cy="244"/>
            </a:xfrm>
            <a:custGeom>
              <a:avLst/>
              <a:gdLst>
                <a:gd name="T0" fmla="*/ 0 w 21600"/>
                <a:gd name="T1" fmla="*/ 0 h 21598"/>
                <a:gd name="T2" fmla="*/ 0 w 21600"/>
                <a:gd name="T3" fmla="*/ 0 h 21598"/>
                <a:gd name="T4" fmla="*/ 0 w 21600"/>
                <a:gd name="T5" fmla="*/ 0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9"/>
                    <a:pt x="9498" y="155"/>
                    <a:pt x="21315" y="-1"/>
                  </a:cubicBezTo>
                </a:path>
                <a:path w="21600" h="21598" stroke="0" extrusionOk="0">
                  <a:moveTo>
                    <a:pt x="0" y="21598"/>
                  </a:moveTo>
                  <a:cubicBezTo>
                    <a:pt x="0" y="9779"/>
                    <a:pt x="9498" y="155"/>
                    <a:pt x="21315" y="-1"/>
                  </a:cubicBezTo>
                  <a:lnTo>
                    <a:pt x="21600" y="21598"/>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13" name="Group 19"/>
          <p:cNvGrpSpPr>
            <a:grpSpLocks/>
          </p:cNvGrpSpPr>
          <p:nvPr/>
        </p:nvGrpSpPr>
        <p:grpSpPr bwMode="auto">
          <a:xfrm>
            <a:off x="1701800" y="3368675"/>
            <a:ext cx="103188" cy="742950"/>
            <a:chOff x="1072" y="1986"/>
            <a:chExt cx="65" cy="468"/>
          </a:xfrm>
        </p:grpSpPr>
        <p:sp>
          <p:nvSpPr>
            <p:cNvPr id="25703" name="Arc 20"/>
            <p:cNvSpPr>
              <a:spLocks/>
            </p:cNvSpPr>
            <p:nvPr/>
          </p:nvSpPr>
          <p:spPr bwMode="auto">
            <a:xfrm>
              <a:off x="1072" y="1986"/>
              <a:ext cx="6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704" name="Arc 21"/>
            <p:cNvSpPr>
              <a:spLocks/>
            </p:cNvSpPr>
            <p:nvPr/>
          </p:nvSpPr>
          <p:spPr bwMode="auto">
            <a:xfrm rot="10800000">
              <a:off x="1077" y="2210"/>
              <a:ext cx="60" cy="244"/>
            </a:xfrm>
            <a:custGeom>
              <a:avLst/>
              <a:gdLst>
                <a:gd name="T0" fmla="*/ 0 w 21600"/>
                <a:gd name="T1" fmla="*/ 0 h 21597"/>
                <a:gd name="T2" fmla="*/ 0 w 21600"/>
                <a:gd name="T3" fmla="*/ 0 h 21597"/>
                <a:gd name="T4" fmla="*/ 0 w 21600"/>
                <a:gd name="T5" fmla="*/ 0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97"/>
                  </a:moveTo>
                  <a:cubicBezTo>
                    <a:pt x="0" y="9807"/>
                    <a:pt x="9453" y="195"/>
                    <a:pt x="21240" y="-1"/>
                  </a:cubicBezTo>
                </a:path>
                <a:path w="21600" h="21597" stroke="0" extrusionOk="0">
                  <a:moveTo>
                    <a:pt x="0" y="21597"/>
                  </a:moveTo>
                  <a:cubicBezTo>
                    <a:pt x="0" y="9807"/>
                    <a:pt x="9453" y="195"/>
                    <a:pt x="21240" y="-1"/>
                  </a:cubicBezTo>
                  <a:lnTo>
                    <a:pt x="21600" y="21597"/>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14" name="Group 22"/>
          <p:cNvGrpSpPr>
            <a:grpSpLocks/>
          </p:cNvGrpSpPr>
          <p:nvPr/>
        </p:nvGrpSpPr>
        <p:grpSpPr bwMode="auto">
          <a:xfrm>
            <a:off x="1974850" y="3368675"/>
            <a:ext cx="84138" cy="742950"/>
            <a:chOff x="1244" y="1986"/>
            <a:chExt cx="53" cy="468"/>
          </a:xfrm>
        </p:grpSpPr>
        <p:sp>
          <p:nvSpPr>
            <p:cNvPr id="25701" name="Arc 23"/>
            <p:cNvSpPr>
              <a:spLocks/>
            </p:cNvSpPr>
            <p:nvPr/>
          </p:nvSpPr>
          <p:spPr bwMode="auto">
            <a:xfrm>
              <a:off x="1244" y="1986"/>
              <a:ext cx="4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702" name="Arc 24"/>
            <p:cNvSpPr>
              <a:spLocks/>
            </p:cNvSpPr>
            <p:nvPr/>
          </p:nvSpPr>
          <p:spPr bwMode="auto">
            <a:xfrm rot="10800000">
              <a:off x="1249" y="2210"/>
              <a:ext cx="48" cy="244"/>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40"/>
                    <a:pt x="9399" y="244"/>
                    <a:pt x="21150" y="-1"/>
                  </a:cubicBezTo>
                </a:path>
                <a:path w="21600" h="21595" stroke="0" extrusionOk="0">
                  <a:moveTo>
                    <a:pt x="0" y="21595"/>
                  </a:moveTo>
                  <a:cubicBezTo>
                    <a:pt x="0" y="9840"/>
                    <a:pt x="9399" y="244"/>
                    <a:pt x="21150" y="-1"/>
                  </a:cubicBezTo>
                  <a:lnTo>
                    <a:pt x="21600" y="21595"/>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15" name="Group 25"/>
          <p:cNvGrpSpPr>
            <a:grpSpLocks/>
          </p:cNvGrpSpPr>
          <p:nvPr/>
        </p:nvGrpSpPr>
        <p:grpSpPr bwMode="auto">
          <a:xfrm>
            <a:off x="2508250" y="3368675"/>
            <a:ext cx="58738" cy="742950"/>
            <a:chOff x="1580" y="1986"/>
            <a:chExt cx="37" cy="468"/>
          </a:xfrm>
        </p:grpSpPr>
        <p:sp>
          <p:nvSpPr>
            <p:cNvPr id="25699" name="Arc 26"/>
            <p:cNvSpPr>
              <a:spLocks/>
            </p:cNvSpPr>
            <p:nvPr/>
          </p:nvSpPr>
          <p:spPr bwMode="auto">
            <a:xfrm>
              <a:off x="1580" y="1986"/>
              <a:ext cx="3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700" name="Arc 27"/>
            <p:cNvSpPr>
              <a:spLocks/>
            </p:cNvSpPr>
            <p:nvPr/>
          </p:nvSpPr>
          <p:spPr bwMode="auto">
            <a:xfrm rot="10800000">
              <a:off x="1585" y="2210"/>
              <a:ext cx="32" cy="244"/>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0" y="21589"/>
                  </a:moveTo>
                  <a:cubicBezTo>
                    <a:pt x="0" y="9922"/>
                    <a:pt x="9264" y="363"/>
                    <a:pt x="20925" y="-1"/>
                  </a:cubicBezTo>
                </a:path>
                <a:path w="21600" h="21589" stroke="0" extrusionOk="0">
                  <a:moveTo>
                    <a:pt x="0" y="21589"/>
                  </a:moveTo>
                  <a:cubicBezTo>
                    <a:pt x="0" y="9922"/>
                    <a:pt x="9264" y="363"/>
                    <a:pt x="20925" y="-1"/>
                  </a:cubicBezTo>
                  <a:lnTo>
                    <a:pt x="21600" y="21589"/>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16" name="Group 28"/>
          <p:cNvGrpSpPr>
            <a:grpSpLocks/>
          </p:cNvGrpSpPr>
          <p:nvPr/>
        </p:nvGrpSpPr>
        <p:grpSpPr bwMode="auto">
          <a:xfrm>
            <a:off x="2774950" y="3368675"/>
            <a:ext cx="46038" cy="742950"/>
            <a:chOff x="1748" y="1986"/>
            <a:chExt cx="29" cy="468"/>
          </a:xfrm>
        </p:grpSpPr>
        <p:sp>
          <p:nvSpPr>
            <p:cNvPr id="25697" name="Arc 29"/>
            <p:cNvSpPr>
              <a:spLocks/>
            </p:cNvSpPr>
            <p:nvPr/>
          </p:nvSpPr>
          <p:spPr bwMode="auto">
            <a:xfrm>
              <a:off x="1748" y="1986"/>
              <a:ext cx="24"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98" name="Arc 30"/>
            <p:cNvSpPr>
              <a:spLocks/>
            </p:cNvSpPr>
            <p:nvPr/>
          </p:nvSpPr>
          <p:spPr bwMode="auto">
            <a:xfrm rot="10800000">
              <a:off x="1753" y="2210"/>
              <a:ext cx="24" cy="244"/>
            </a:xfrm>
            <a:custGeom>
              <a:avLst/>
              <a:gdLst>
                <a:gd name="T0" fmla="*/ 0 w 21600"/>
                <a:gd name="T1" fmla="*/ 0 h 21581"/>
                <a:gd name="T2" fmla="*/ 0 w 21600"/>
                <a:gd name="T3" fmla="*/ 0 h 21581"/>
                <a:gd name="T4" fmla="*/ 0 w 21600"/>
                <a:gd name="T5" fmla="*/ 0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81"/>
                  </a:moveTo>
                  <a:cubicBezTo>
                    <a:pt x="0" y="10001"/>
                    <a:pt x="9131" y="481"/>
                    <a:pt x="20700" y="-1"/>
                  </a:cubicBezTo>
                </a:path>
                <a:path w="21600" h="21581" stroke="0" extrusionOk="0">
                  <a:moveTo>
                    <a:pt x="0" y="21581"/>
                  </a:moveTo>
                  <a:cubicBezTo>
                    <a:pt x="0" y="10001"/>
                    <a:pt x="9131" y="481"/>
                    <a:pt x="20700" y="-1"/>
                  </a:cubicBezTo>
                  <a:lnTo>
                    <a:pt x="21600" y="21581"/>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17" name="Group 31"/>
          <p:cNvGrpSpPr>
            <a:grpSpLocks/>
          </p:cNvGrpSpPr>
          <p:nvPr/>
        </p:nvGrpSpPr>
        <p:grpSpPr bwMode="auto">
          <a:xfrm>
            <a:off x="3022600" y="3368675"/>
            <a:ext cx="52388" cy="742950"/>
            <a:chOff x="1904" y="1986"/>
            <a:chExt cx="33" cy="468"/>
          </a:xfrm>
        </p:grpSpPr>
        <p:sp>
          <p:nvSpPr>
            <p:cNvPr id="25695" name="Arc 32"/>
            <p:cNvSpPr>
              <a:spLocks/>
            </p:cNvSpPr>
            <p:nvPr/>
          </p:nvSpPr>
          <p:spPr bwMode="auto">
            <a:xfrm>
              <a:off x="1904" y="1986"/>
              <a:ext cx="2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96" name="Arc 33"/>
            <p:cNvSpPr>
              <a:spLocks/>
            </p:cNvSpPr>
            <p:nvPr/>
          </p:nvSpPr>
          <p:spPr bwMode="auto">
            <a:xfrm rot="10800000">
              <a:off x="1909" y="2210"/>
              <a:ext cx="28" cy="244"/>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0" y="21586"/>
                  </a:moveTo>
                  <a:cubicBezTo>
                    <a:pt x="0" y="9956"/>
                    <a:pt x="9207" y="414"/>
                    <a:pt x="20829" y="-1"/>
                  </a:cubicBezTo>
                </a:path>
                <a:path w="21600" h="21586" stroke="0" extrusionOk="0">
                  <a:moveTo>
                    <a:pt x="0" y="21586"/>
                  </a:moveTo>
                  <a:cubicBezTo>
                    <a:pt x="0" y="9956"/>
                    <a:pt x="9207" y="414"/>
                    <a:pt x="20829" y="-1"/>
                  </a:cubicBezTo>
                  <a:lnTo>
                    <a:pt x="21600" y="21586"/>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18" name="Group 34"/>
          <p:cNvGrpSpPr>
            <a:grpSpLocks/>
          </p:cNvGrpSpPr>
          <p:nvPr/>
        </p:nvGrpSpPr>
        <p:grpSpPr bwMode="auto">
          <a:xfrm>
            <a:off x="3289300" y="3368675"/>
            <a:ext cx="39688" cy="742950"/>
            <a:chOff x="2072" y="1986"/>
            <a:chExt cx="25" cy="468"/>
          </a:xfrm>
        </p:grpSpPr>
        <p:sp>
          <p:nvSpPr>
            <p:cNvPr id="25693" name="Arc 35"/>
            <p:cNvSpPr>
              <a:spLocks/>
            </p:cNvSpPr>
            <p:nvPr/>
          </p:nvSpPr>
          <p:spPr bwMode="auto">
            <a:xfrm>
              <a:off x="2072" y="1986"/>
              <a:ext cx="2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94" name="Arc 36"/>
            <p:cNvSpPr>
              <a:spLocks/>
            </p:cNvSpPr>
            <p:nvPr/>
          </p:nvSpPr>
          <p:spPr bwMode="auto">
            <a:xfrm rot="10800000">
              <a:off x="2077" y="2210"/>
              <a:ext cx="20" cy="244"/>
            </a:xfrm>
            <a:custGeom>
              <a:avLst/>
              <a:gdLst>
                <a:gd name="T0" fmla="*/ 0 w 21600"/>
                <a:gd name="T1" fmla="*/ 0 h 21573"/>
                <a:gd name="T2" fmla="*/ 0 w 21600"/>
                <a:gd name="T3" fmla="*/ 0 h 21573"/>
                <a:gd name="T4" fmla="*/ 0 w 21600"/>
                <a:gd name="T5" fmla="*/ 0 h 21573"/>
                <a:gd name="T6" fmla="*/ 0 60000 65536"/>
                <a:gd name="T7" fmla="*/ 0 60000 65536"/>
                <a:gd name="T8" fmla="*/ 0 60000 65536"/>
                <a:gd name="T9" fmla="*/ 0 w 21600"/>
                <a:gd name="T10" fmla="*/ 0 h 21573"/>
                <a:gd name="T11" fmla="*/ 21600 w 21600"/>
                <a:gd name="T12" fmla="*/ 21573 h 21573"/>
              </a:gdLst>
              <a:ahLst/>
              <a:cxnLst>
                <a:cxn ang="T6">
                  <a:pos x="T0" y="T1"/>
                </a:cxn>
                <a:cxn ang="T7">
                  <a:pos x="T2" y="T3"/>
                </a:cxn>
                <a:cxn ang="T8">
                  <a:pos x="T4" y="T5"/>
                </a:cxn>
              </a:cxnLst>
              <a:rect l="T9" t="T10" r="T11" b="T12"/>
              <a:pathLst>
                <a:path w="21600" h="21573" fill="none" extrusionOk="0">
                  <a:moveTo>
                    <a:pt x="0" y="21573"/>
                  </a:moveTo>
                  <a:cubicBezTo>
                    <a:pt x="0" y="10062"/>
                    <a:pt x="9026" y="574"/>
                    <a:pt x="20521" y="-1"/>
                  </a:cubicBezTo>
                </a:path>
                <a:path w="21600" h="21573" stroke="0" extrusionOk="0">
                  <a:moveTo>
                    <a:pt x="0" y="21573"/>
                  </a:moveTo>
                  <a:cubicBezTo>
                    <a:pt x="0" y="10062"/>
                    <a:pt x="9026" y="574"/>
                    <a:pt x="20521" y="-1"/>
                  </a:cubicBezTo>
                  <a:lnTo>
                    <a:pt x="21600" y="21573"/>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19" name="Group 37"/>
          <p:cNvGrpSpPr>
            <a:grpSpLocks/>
          </p:cNvGrpSpPr>
          <p:nvPr/>
        </p:nvGrpSpPr>
        <p:grpSpPr bwMode="auto">
          <a:xfrm>
            <a:off x="3556000" y="3368675"/>
            <a:ext cx="26988" cy="742950"/>
            <a:chOff x="2240" y="1986"/>
            <a:chExt cx="17" cy="468"/>
          </a:xfrm>
        </p:grpSpPr>
        <p:sp>
          <p:nvSpPr>
            <p:cNvPr id="25691" name="Arc 38"/>
            <p:cNvSpPr>
              <a:spLocks/>
            </p:cNvSpPr>
            <p:nvPr/>
          </p:nvSpPr>
          <p:spPr bwMode="auto">
            <a:xfrm>
              <a:off x="2240" y="1986"/>
              <a:ext cx="1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92" name="Arc 39"/>
            <p:cNvSpPr>
              <a:spLocks/>
            </p:cNvSpPr>
            <p:nvPr/>
          </p:nvSpPr>
          <p:spPr bwMode="auto">
            <a:xfrm rot="10800000">
              <a:off x="2245" y="2211"/>
              <a:ext cx="12" cy="243"/>
            </a:xfrm>
            <a:custGeom>
              <a:avLst/>
              <a:gdLst>
                <a:gd name="T0" fmla="*/ 0 w 21600"/>
                <a:gd name="T1" fmla="*/ 0 h 21525"/>
                <a:gd name="T2" fmla="*/ 0 w 21600"/>
                <a:gd name="T3" fmla="*/ 0 h 21525"/>
                <a:gd name="T4" fmla="*/ 0 w 21600"/>
                <a:gd name="T5" fmla="*/ 0 h 21525"/>
                <a:gd name="T6" fmla="*/ 0 60000 65536"/>
                <a:gd name="T7" fmla="*/ 0 60000 65536"/>
                <a:gd name="T8" fmla="*/ 0 60000 65536"/>
                <a:gd name="T9" fmla="*/ 0 w 21600"/>
                <a:gd name="T10" fmla="*/ 0 h 21525"/>
                <a:gd name="T11" fmla="*/ 21600 w 21600"/>
                <a:gd name="T12" fmla="*/ 21525 h 21525"/>
              </a:gdLst>
              <a:ahLst/>
              <a:cxnLst>
                <a:cxn ang="T6">
                  <a:pos x="T0" y="T1"/>
                </a:cxn>
                <a:cxn ang="T7">
                  <a:pos x="T2" y="T3"/>
                </a:cxn>
                <a:cxn ang="T8">
                  <a:pos x="T4" y="T5"/>
                </a:cxn>
              </a:cxnLst>
              <a:rect l="T9" t="T10" r="T11" b="T12"/>
              <a:pathLst>
                <a:path w="21600" h="21525" fill="none" extrusionOk="0">
                  <a:moveTo>
                    <a:pt x="0" y="21525"/>
                  </a:moveTo>
                  <a:cubicBezTo>
                    <a:pt x="0" y="10290"/>
                    <a:pt x="8611" y="932"/>
                    <a:pt x="19806" y="-1"/>
                  </a:cubicBezTo>
                </a:path>
                <a:path w="21600" h="21525" stroke="0" extrusionOk="0">
                  <a:moveTo>
                    <a:pt x="0" y="21525"/>
                  </a:moveTo>
                  <a:cubicBezTo>
                    <a:pt x="0" y="10290"/>
                    <a:pt x="8611" y="932"/>
                    <a:pt x="19806" y="-1"/>
                  </a:cubicBezTo>
                  <a:lnTo>
                    <a:pt x="21600" y="21525"/>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5620" name="Line 40"/>
          <p:cNvSpPr>
            <a:spLocks noChangeShapeType="1"/>
          </p:cNvSpPr>
          <p:nvPr/>
        </p:nvSpPr>
        <p:spPr bwMode="auto">
          <a:xfrm>
            <a:off x="38354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1" name="Line 41"/>
          <p:cNvSpPr>
            <a:spLocks noChangeShapeType="1"/>
          </p:cNvSpPr>
          <p:nvPr/>
        </p:nvSpPr>
        <p:spPr bwMode="auto">
          <a:xfrm>
            <a:off x="41021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2" name="Line 42"/>
          <p:cNvSpPr>
            <a:spLocks noChangeShapeType="1"/>
          </p:cNvSpPr>
          <p:nvPr/>
        </p:nvSpPr>
        <p:spPr bwMode="auto">
          <a:xfrm>
            <a:off x="43561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3" name="Line 43"/>
          <p:cNvSpPr>
            <a:spLocks noChangeShapeType="1"/>
          </p:cNvSpPr>
          <p:nvPr/>
        </p:nvSpPr>
        <p:spPr bwMode="auto">
          <a:xfrm>
            <a:off x="46101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4" name="Line 44"/>
          <p:cNvSpPr>
            <a:spLocks noChangeShapeType="1"/>
          </p:cNvSpPr>
          <p:nvPr/>
        </p:nvSpPr>
        <p:spPr bwMode="auto">
          <a:xfrm>
            <a:off x="48641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5" name="Line 45"/>
          <p:cNvSpPr>
            <a:spLocks noChangeShapeType="1"/>
          </p:cNvSpPr>
          <p:nvPr/>
        </p:nvSpPr>
        <p:spPr bwMode="auto">
          <a:xfrm>
            <a:off x="51308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6" name="Line 46"/>
          <p:cNvSpPr>
            <a:spLocks noChangeShapeType="1"/>
          </p:cNvSpPr>
          <p:nvPr/>
        </p:nvSpPr>
        <p:spPr bwMode="auto">
          <a:xfrm>
            <a:off x="53975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7" name="Line 47"/>
          <p:cNvSpPr>
            <a:spLocks noChangeShapeType="1"/>
          </p:cNvSpPr>
          <p:nvPr/>
        </p:nvSpPr>
        <p:spPr bwMode="auto">
          <a:xfrm>
            <a:off x="56642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8" name="Line 48"/>
          <p:cNvSpPr>
            <a:spLocks noChangeShapeType="1"/>
          </p:cNvSpPr>
          <p:nvPr/>
        </p:nvSpPr>
        <p:spPr bwMode="auto">
          <a:xfrm>
            <a:off x="59309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29" name="Line 49"/>
          <p:cNvSpPr>
            <a:spLocks noChangeShapeType="1"/>
          </p:cNvSpPr>
          <p:nvPr/>
        </p:nvSpPr>
        <p:spPr bwMode="auto">
          <a:xfrm>
            <a:off x="61976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0" name="Line 50"/>
          <p:cNvSpPr>
            <a:spLocks noChangeShapeType="1"/>
          </p:cNvSpPr>
          <p:nvPr/>
        </p:nvSpPr>
        <p:spPr bwMode="auto">
          <a:xfrm>
            <a:off x="64643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1" name="Line 51"/>
          <p:cNvSpPr>
            <a:spLocks noChangeShapeType="1"/>
          </p:cNvSpPr>
          <p:nvPr/>
        </p:nvSpPr>
        <p:spPr bwMode="auto">
          <a:xfrm>
            <a:off x="67310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2" name="Line 52"/>
          <p:cNvSpPr>
            <a:spLocks noChangeShapeType="1"/>
          </p:cNvSpPr>
          <p:nvPr/>
        </p:nvSpPr>
        <p:spPr bwMode="auto">
          <a:xfrm>
            <a:off x="69977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3" name="Line 53"/>
          <p:cNvSpPr>
            <a:spLocks noChangeShapeType="1"/>
          </p:cNvSpPr>
          <p:nvPr/>
        </p:nvSpPr>
        <p:spPr bwMode="auto">
          <a:xfrm>
            <a:off x="72644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4" name="Line 54"/>
          <p:cNvSpPr>
            <a:spLocks noChangeShapeType="1"/>
          </p:cNvSpPr>
          <p:nvPr/>
        </p:nvSpPr>
        <p:spPr bwMode="auto">
          <a:xfrm>
            <a:off x="75311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5" name="Line 55"/>
          <p:cNvSpPr>
            <a:spLocks noChangeShapeType="1"/>
          </p:cNvSpPr>
          <p:nvPr/>
        </p:nvSpPr>
        <p:spPr bwMode="auto">
          <a:xfrm>
            <a:off x="77978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6" name="Line 56"/>
          <p:cNvSpPr>
            <a:spLocks noChangeShapeType="1"/>
          </p:cNvSpPr>
          <p:nvPr/>
        </p:nvSpPr>
        <p:spPr bwMode="auto">
          <a:xfrm>
            <a:off x="80645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7" name="Line 57"/>
          <p:cNvSpPr>
            <a:spLocks noChangeShapeType="1"/>
          </p:cNvSpPr>
          <p:nvPr/>
        </p:nvSpPr>
        <p:spPr bwMode="auto">
          <a:xfrm>
            <a:off x="83312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8" name="Line 58"/>
          <p:cNvSpPr>
            <a:spLocks noChangeShapeType="1"/>
          </p:cNvSpPr>
          <p:nvPr/>
        </p:nvSpPr>
        <p:spPr bwMode="auto">
          <a:xfrm>
            <a:off x="85979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39" name="Line 59"/>
          <p:cNvSpPr>
            <a:spLocks noChangeShapeType="1"/>
          </p:cNvSpPr>
          <p:nvPr/>
        </p:nvSpPr>
        <p:spPr bwMode="auto">
          <a:xfrm>
            <a:off x="8864600" y="33797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40" name="Rectangle 60"/>
          <p:cNvSpPr>
            <a:spLocks noChangeArrowheads="1"/>
          </p:cNvSpPr>
          <p:nvPr/>
        </p:nvSpPr>
        <p:spPr bwMode="auto">
          <a:xfrm>
            <a:off x="684213" y="2998788"/>
            <a:ext cx="307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25641" name="Rectangle 61"/>
          <p:cNvSpPr>
            <a:spLocks noChangeArrowheads="1"/>
          </p:cNvSpPr>
          <p:nvPr/>
        </p:nvSpPr>
        <p:spPr bwMode="auto">
          <a:xfrm>
            <a:off x="8456613" y="2998788"/>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150</a:t>
            </a:r>
          </a:p>
        </p:txBody>
      </p:sp>
      <p:sp>
        <p:nvSpPr>
          <p:cNvPr id="25642" name="Rectangle 62"/>
          <p:cNvSpPr>
            <a:spLocks noChangeArrowheads="1"/>
          </p:cNvSpPr>
          <p:nvPr/>
        </p:nvSpPr>
        <p:spPr bwMode="auto">
          <a:xfrm>
            <a:off x="7123113" y="2998788"/>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125</a:t>
            </a:r>
          </a:p>
        </p:txBody>
      </p:sp>
      <p:sp>
        <p:nvSpPr>
          <p:cNvPr id="25643" name="Rectangle 63"/>
          <p:cNvSpPr>
            <a:spLocks noChangeArrowheads="1"/>
          </p:cNvSpPr>
          <p:nvPr/>
        </p:nvSpPr>
        <p:spPr bwMode="auto">
          <a:xfrm>
            <a:off x="5789613" y="2998788"/>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100</a:t>
            </a:r>
          </a:p>
        </p:txBody>
      </p:sp>
      <p:sp>
        <p:nvSpPr>
          <p:cNvPr id="25644" name="Rectangle 64"/>
          <p:cNvSpPr>
            <a:spLocks noChangeArrowheads="1"/>
          </p:cNvSpPr>
          <p:nvPr/>
        </p:nvSpPr>
        <p:spPr bwMode="auto">
          <a:xfrm>
            <a:off x="4519613" y="2998788"/>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75</a:t>
            </a:r>
          </a:p>
        </p:txBody>
      </p:sp>
      <p:sp>
        <p:nvSpPr>
          <p:cNvPr id="25645" name="Rectangle 65"/>
          <p:cNvSpPr>
            <a:spLocks noChangeArrowheads="1"/>
          </p:cNvSpPr>
          <p:nvPr/>
        </p:nvSpPr>
        <p:spPr bwMode="auto">
          <a:xfrm>
            <a:off x="3224213" y="2998788"/>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50</a:t>
            </a:r>
          </a:p>
        </p:txBody>
      </p:sp>
      <p:sp>
        <p:nvSpPr>
          <p:cNvPr id="25646" name="Rectangle 66"/>
          <p:cNvSpPr>
            <a:spLocks noChangeArrowheads="1"/>
          </p:cNvSpPr>
          <p:nvPr/>
        </p:nvSpPr>
        <p:spPr bwMode="auto">
          <a:xfrm>
            <a:off x="1890713" y="2998788"/>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25</a:t>
            </a:r>
          </a:p>
        </p:txBody>
      </p:sp>
      <p:sp>
        <p:nvSpPr>
          <p:cNvPr id="25647" name="Oval 67"/>
          <p:cNvSpPr>
            <a:spLocks noChangeArrowheads="1"/>
          </p:cNvSpPr>
          <p:nvPr/>
        </p:nvSpPr>
        <p:spPr bwMode="auto">
          <a:xfrm>
            <a:off x="4057650" y="3706813"/>
            <a:ext cx="88900" cy="88900"/>
          </a:xfrm>
          <a:prstGeom prst="ellipse">
            <a:avLst/>
          </a:prstGeom>
          <a:solidFill>
            <a:srgbClr val="DC0081"/>
          </a:solidFill>
          <a:ln w="12700">
            <a:solidFill>
              <a:srgbClr val="DC0081"/>
            </a:solidFill>
            <a:round/>
            <a:headEnd/>
            <a:tailEnd/>
          </a:ln>
        </p:spPr>
        <p:txBody>
          <a:bodyPr wrap="none" anchor="ctr"/>
          <a:lstStyle/>
          <a:p>
            <a:endParaRPr lang="en-US"/>
          </a:p>
        </p:txBody>
      </p:sp>
      <p:sp>
        <p:nvSpPr>
          <p:cNvPr id="25648" name="Oval 68"/>
          <p:cNvSpPr>
            <a:spLocks noChangeArrowheads="1"/>
          </p:cNvSpPr>
          <p:nvPr/>
        </p:nvSpPr>
        <p:spPr bwMode="auto">
          <a:xfrm>
            <a:off x="85534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49" name="Oval 69"/>
          <p:cNvSpPr>
            <a:spLocks noChangeArrowheads="1"/>
          </p:cNvSpPr>
          <p:nvPr/>
        </p:nvSpPr>
        <p:spPr bwMode="auto">
          <a:xfrm>
            <a:off x="15811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50" name="Oval 70"/>
          <p:cNvSpPr>
            <a:spLocks noChangeArrowheads="1"/>
          </p:cNvSpPr>
          <p:nvPr/>
        </p:nvSpPr>
        <p:spPr bwMode="auto">
          <a:xfrm>
            <a:off x="84010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51" name="Oval 71"/>
          <p:cNvSpPr>
            <a:spLocks noChangeArrowheads="1"/>
          </p:cNvSpPr>
          <p:nvPr/>
        </p:nvSpPr>
        <p:spPr bwMode="auto">
          <a:xfrm>
            <a:off x="14287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52" name="Oval 72"/>
          <p:cNvSpPr>
            <a:spLocks noChangeArrowheads="1"/>
          </p:cNvSpPr>
          <p:nvPr/>
        </p:nvSpPr>
        <p:spPr bwMode="auto">
          <a:xfrm>
            <a:off x="44386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5653" name="Oval 73"/>
          <p:cNvSpPr>
            <a:spLocks noChangeArrowheads="1"/>
          </p:cNvSpPr>
          <p:nvPr/>
        </p:nvSpPr>
        <p:spPr bwMode="auto">
          <a:xfrm>
            <a:off x="4984750" y="37068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grpSp>
        <p:nvGrpSpPr>
          <p:cNvPr id="12" name="Group 74"/>
          <p:cNvGrpSpPr>
            <a:grpSpLocks/>
          </p:cNvGrpSpPr>
          <p:nvPr/>
        </p:nvGrpSpPr>
        <p:grpSpPr bwMode="auto">
          <a:xfrm>
            <a:off x="4127500" y="4205288"/>
            <a:ext cx="346075" cy="292100"/>
            <a:chOff x="2600" y="2513"/>
            <a:chExt cx="218" cy="184"/>
          </a:xfrm>
        </p:grpSpPr>
        <p:sp>
          <p:nvSpPr>
            <p:cNvPr id="25689" name="Arc 75"/>
            <p:cNvSpPr>
              <a:spLocks/>
            </p:cNvSpPr>
            <p:nvPr/>
          </p:nvSpPr>
          <p:spPr bwMode="auto">
            <a:xfrm rot="10800000">
              <a:off x="2712" y="2513"/>
              <a:ext cx="106" cy="18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48"/>
                    <a:pt x="9547" y="111"/>
                    <a:pt x="21396" y="-1"/>
                  </a:cubicBezTo>
                </a:path>
                <a:path w="21600" h="21599" stroke="0" extrusionOk="0">
                  <a:moveTo>
                    <a:pt x="0" y="21599"/>
                  </a:moveTo>
                  <a:cubicBezTo>
                    <a:pt x="0" y="9748"/>
                    <a:pt x="9547" y="111"/>
                    <a:pt x="21396"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90" name="Arc 76"/>
            <p:cNvSpPr>
              <a:spLocks/>
            </p:cNvSpPr>
            <p:nvPr/>
          </p:nvSpPr>
          <p:spPr bwMode="auto">
            <a:xfrm rot="10800000">
              <a:off x="2600" y="2513"/>
              <a:ext cx="106" cy="18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3" name="Group 77"/>
          <p:cNvGrpSpPr>
            <a:grpSpLocks/>
          </p:cNvGrpSpPr>
          <p:nvPr/>
        </p:nvGrpSpPr>
        <p:grpSpPr bwMode="auto">
          <a:xfrm>
            <a:off x="1638300" y="4205288"/>
            <a:ext cx="6946900" cy="990600"/>
            <a:chOff x="1032" y="2649"/>
            <a:chExt cx="4376" cy="624"/>
          </a:xfrm>
        </p:grpSpPr>
        <p:sp>
          <p:nvSpPr>
            <p:cNvPr id="25687" name="Arc 78"/>
            <p:cNvSpPr>
              <a:spLocks/>
            </p:cNvSpPr>
            <p:nvPr/>
          </p:nvSpPr>
          <p:spPr bwMode="auto">
            <a:xfrm rot="10800000">
              <a:off x="1032" y="2649"/>
              <a:ext cx="2272" cy="62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88" name="Arc 79"/>
            <p:cNvSpPr>
              <a:spLocks/>
            </p:cNvSpPr>
            <p:nvPr/>
          </p:nvSpPr>
          <p:spPr bwMode="auto">
            <a:xfrm rot="10800000">
              <a:off x="3119" y="2857"/>
              <a:ext cx="2289" cy="416"/>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4" name="Group 80"/>
          <p:cNvGrpSpPr>
            <a:grpSpLocks/>
          </p:cNvGrpSpPr>
          <p:nvPr/>
        </p:nvGrpSpPr>
        <p:grpSpPr bwMode="auto">
          <a:xfrm>
            <a:off x="4521200" y="4205288"/>
            <a:ext cx="509588" cy="292100"/>
            <a:chOff x="2848" y="2513"/>
            <a:chExt cx="321" cy="184"/>
          </a:xfrm>
        </p:grpSpPr>
        <p:sp>
          <p:nvSpPr>
            <p:cNvPr id="25685" name="Arc 81"/>
            <p:cNvSpPr>
              <a:spLocks/>
            </p:cNvSpPr>
            <p:nvPr/>
          </p:nvSpPr>
          <p:spPr bwMode="auto">
            <a:xfrm rot="10800000">
              <a:off x="3009" y="2513"/>
              <a:ext cx="160" cy="18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21"/>
                    <a:pt x="9589" y="73"/>
                    <a:pt x="21465" y="-1"/>
                  </a:cubicBezTo>
                </a:path>
                <a:path w="21600" h="21599" stroke="0" extrusionOk="0">
                  <a:moveTo>
                    <a:pt x="0" y="21599"/>
                  </a:moveTo>
                  <a:cubicBezTo>
                    <a:pt x="0" y="9721"/>
                    <a:pt x="9589" y="73"/>
                    <a:pt x="21465"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86" name="Arc 82"/>
            <p:cNvSpPr>
              <a:spLocks/>
            </p:cNvSpPr>
            <p:nvPr/>
          </p:nvSpPr>
          <p:spPr bwMode="auto">
            <a:xfrm rot="10800000">
              <a:off x="2848" y="2513"/>
              <a:ext cx="160" cy="18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5" name="Group 83"/>
          <p:cNvGrpSpPr>
            <a:grpSpLocks/>
          </p:cNvGrpSpPr>
          <p:nvPr/>
        </p:nvGrpSpPr>
        <p:grpSpPr bwMode="auto">
          <a:xfrm>
            <a:off x="5067300" y="4205288"/>
            <a:ext cx="3368675" cy="508000"/>
            <a:chOff x="3192" y="2513"/>
            <a:chExt cx="2122" cy="320"/>
          </a:xfrm>
        </p:grpSpPr>
        <p:sp>
          <p:nvSpPr>
            <p:cNvPr id="25683" name="Arc 84"/>
            <p:cNvSpPr>
              <a:spLocks/>
            </p:cNvSpPr>
            <p:nvPr/>
          </p:nvSpPr>
          <p:spPr bwMode="auto">
            <a:xfrm rot="10800000">
              <a:off x="4212" y="2513"/>
              <a:ext cx="1102" cy="32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7"/>
                    <a:pt x="9659" y="9"/>
                    <a:pt x="21580" y="-1"/>
                  </a:cubicBezTo>
                </a:path>
                <a:path w="21600" h="21599" stroke="0" extrusionOk="0">
                  <a:moveTo>
                    <a:pt x="0" y="21599"/>
                  </a:moveTo>
                  <a:cubicBezTo>
                    <a:pt x="0" y="9677"/>
                    <a:pt x="9659" y="9"/>
                    <a:pt x="21580"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84" name="Arc 85"/>
            <p:cNvSpPr>
              <a:spLocks/>
            </p:cNvSpPr>
            <p:nvPr/>
          </p:nvSpPr>
          <p:spPr bwMode="auto">
            <a:xfrm rot="10800000">
              <a:off x="3192" y="2513"/>
              <a:ext cx="1102" cy="3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6" name="Group 86"/>
          <p:cNvGrpSpPr>
            <a:grpSpLocks/>
          </p:cNvGrpSpPr>
          <p:nvPr/>
        </p:nvGrpSpPr>
        <p:grpSpPr bwMode="auto">
          <a:xfrm>
            <a:off x="1447800" y="4205288"/>
            <a:ext cx="153988" cy="254000"/>
            <a:chOff x="912" y="2513"/>
            <a:chExt cx="97" cy="160"/>
          </a:xfrm>
        </p:grpSpPr>
        <p:sp>
          <p:nvSpPr>
            <p:cNvPr id="25681" name="Arc 87"/>
            <p:cNvSpPr>
              <a:spLocks/>
            </p:cNvSpPr>
            <p:nvPr/>
          </p:nvSpPr>
          <p:spPr bwMode="auto">
            <a:xfrm rot="10800000">
              <a:off x="912" y="2513"/>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5682" name="Arc 88"/>
            <p:cNvSpPr>
              <a:spLocks/>
            </p:cNvSpPr>
            <p:nvPr/>
          </p:nvSpPr>
          <p:spPr bwMode="auto">
            <a:xfrm rot="10800000">
              <a:off x="967" y="2513"/>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5659" name="Group 89"/>
          <p:cNvGrpSpPr>
            <a:grpSpLocks/>
          </p:cNvGrpSpPr>
          <p:nvPr/>
        </p:nvGrpSpPr>
        <p:grpSpPr bwMode="auto">
          <a:xfrm>
            <a:off x="4576142" y="1739900"/>
            <a:ext cx="3498850" cy="406400"/>
            <a:chOff x="2752" y="384"/>
            <a:chExt cx="2204" cy="256"/>
          </a:xfrm>
          <a:solidFill>
            <a:schemeClr val="accent1">
              <a:lumMod val="20000"/>
              <a:lumOff val="80000"/>
            </a:schemeClr>
          </a:solidFill>
        </p:grpSpPr>
        <p:sp>
          <p:nvSpPr>
            <p:cNvPr id="25672" name="Line 90"/>
            <p:cNvSpPr>
              <a:spLocks noChangeShapeType="1"/>
            </p:cNvSpPr>
            <p:nvPr/>
          </p:nvSpPr>
          <p:spPr bwMode="auto">
            <a:xfrm>
              <a:off x="2768" y="384"/>
              <a:ext cx="2184"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73" name="Line 91"/>
            <p:cNvSpPr>
              <a:spLocks noChangeShapeType="1"/>
            </p:cNvSpPr>
            <p:nvPr/>
          </p:nvSpPr>
          <p:spPr bwMode="auto">
            <a:xfrm>
              <a:off x="2752" y="640"/>
              <a:ext cx="2192"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74" name="Rectangle 92"/>
            <p:cNvSpPr>
              <a:spLocks noChangeArrowheads="1"/>
            </p:cNvSpPr>
            <p:nvPr/>
          </p:nvSpPr>
          <p:spPr bwMode="auto">
            <a:xfrm>
              <a:off x="460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150</a:t>
              </a:r>
            </a:p>
          </p:txBody>
        </p:sp>
        <p:sp>
          <p:nvSpPr>
            <p:cNvPr id="25675" name="Line 93"/>
            <p:cNvSpPr>
              <a:spLocks noChangeShapeType="1"/>
            </p:cNvSpPr>
            <p:nvPr/>
          </p:nvSpPr>
          <p:spPr bwMode="auto">
            <a:xfrm rot="5400000">
              <a:off x="4836" y="508"/>
              <a:ext cx="240"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76" name="Rectangle 94"/>
            <p:cNvSpPr>
              <a:spLocks noChangeArrowheads="1"/>
            </p:cNvSpPr>
            <p:nvPr/>
          </p:nvSpPr>
          <p:spPr bwMode="auto">
            <a:xfrm>
              <a:off x="4248"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16</a:t>
              </a:r>
            </a:p>
          </p:txBody>
        </p:sp>
        <p:sp>
          <p:nvSpPr>
            <p:cNvPr id="25677" name="Rectangle 95"/>
            <p:cNvSpPr>
              <a:spLocks noChangeArrowheads="1"/>
            </p:cNvSpPr>
            <p:nvPr/>
          </p:nvSpPr>
          <p:spPr bwMode="auto">
            <a:xfrm>
              <a:off x="3896"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147</a:t>
              </a:r>
            </a:p>
          </p:txBody>
        </p:sp>
        <p:sp>
          <p:nvSpPr>
            <p:cNvPr id="25678" name="Rectangle 96"/>
            <p:cNvSpPr>
              <a:spLocks noChangeArrowheads="1"/>
            </p:cNvSpPr>
            <p:nvPr/>
          </p:nvSpPr>
          <p:spPr bwMode="auto">
            <a:xfrm>
              <a:off x="3544"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a:t>
              </a:r>
            </a:p>
          </p:txBody>
        </p:sp>
        <p:sp>
          <p:nvSpPr>
            <p:cNvPr id="25679" name="Rectangle 97"/>
            <p:cNvSpPr>
              <a:spLocks noChangeArrowheads="1"/>
            </p:cNvSpPr>
            <p:nvPr/>
          </p:nvSpPr>
          <p:spPr bwMode="auto">
            <a:xfrm>
              <a:off x="3192"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72</a:t>
              </a:r>
            </a:p>
          </p:txBody>
        </p:sp>
        <p:sp>
          <p:nvSpPr>
            <p:cNvPr id="25680" name="Rectangle 98"/>
            <p:cNvSpPr>
              <a:spLocks noChangeArrowheads="1"/>
            </p:cNvSpPr>
            <p:nvPr/>
          </p:nvSpPr>
          <p:spPr bwMode="auto">
            <a:xfrm>
              <a:off x="284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83</a:t>
              </a:r>
            </a:p>
          </p:txBody>
        </p:sp>
      </p:grpSp>
      <p:sp>
        <p:nvSpPr>
          <p:cNvPr id="199779" name="Rectangle 99"/>
          <p:cNvSpPr>
            <a:spLocks noChangeArrowheads="1"/>
          </p:cNvSpPr>
          <p:nvPr/>
        </p:nvSpPr>
        <p:spPr bwMode="auto">
          <a:xfrm>
            <a:off x="4665042" y="2247900"/>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grpSp>
        <p:nvGrpSpPr>
          <p:cNvPr id="25661" name="Group 100"/>
          <p:cNvGrpSpPr>
            <a:grpSpLocks/>
          </p:cNvGrpSpPr>
          <p:nvPr/>
        </p:nvGrpSpPr>
        <p:grpSpPr bwMode="auto">
          <a:xfrm>
            <a:off x="4601542" y="2260600"/>
            <a:ext cx="3498850" cy="406400"/>
            <a:chOff x="2752" y="384"/>
            <a:chExt cx="2204" cy="256"/>
          </a:xfrm>
          <a:solidFill>
            <a:schemeClr val="accent1">
              <a:lumMod val="20000"/>
              <a:lumOff val="80000"/>
            </a:schemeClr>
          </a:solidFill>
        </p:grpSpPr>
        <p:sp>
          <p:nvSpPr>
            <p:cNvPr id="25663" name="Line 101"/>
            <p:cNvSpPr>
              <a:spLocks noChangeShapeType="1"/>
            </p:cNvSpPr>
            <p:nvPr/>
          </p:nvSpPr>
          <p:spPr bwMode="auto">
            <a:xfrm>
              <a:off x="2768" y="384"/>
              <a:ext cx="2184"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64" name="Line 102"/>
            <p:cNvSpPr>
              <a:spLocks noChangeShapeType="1"/>
            </p:cNvSpPr>
            <p:nvPr/>
          </p:nvSpPr>
          <p:spPr bwMode="auto">
            <a:xfrm>
              <a:off x="2752" y="640"/>
              <a:ext cx="2192"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65" name="Rectangle 103"/>
            <p:cNvSpPr>
              <a:spLocks noChangeArrowheads="1"/>
            </p:cNvSpPr>
            <p:nvPr/>
          </p:nvSpPr>
          <p:spPr bwMode="auto">
            <a:xfrm>
              <a:off x="460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72</a:t>
              </a:r>
            </a:p>
          </p:txBody>
        </p:sp>
        <p:sp>
          <p:nvSpPr>
            <p:cNvPr id="25666" name="Line 104"/>
            <p:cNvSpPr>
              <a:spLocks noChangeShapeType="1"/>
            </p:cNvSpPr>
            <p:nvPr/>
          </p:nvSpPr>
          <p:spPr bwMode="auto">
            <a:xfrm rot="5400000">
              <a:off x="4836" y="508"/>
              <a:ext cx="240"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5667" name="Rectangle 105"/>
            <p:cNvSpPr>
              <a:spLocks noChangeArrowheads="1"/>
            </p:cNvSpPr>
            <p:nvPr/>
          </p:nvSpPr>
          <p:spPr bwMode="auto">
            <a:xfrm>
              <a:off x="4248"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82</a:t>
              </a:r>
            </a:p>
          </p:txBody>
        </p:sp>
        <p:sp>
          <p:nvSpPr>
            <p:cNvPr id="25668" name="Rectangle 106"/>
            <p:cNvSpPr>
              <a:spLocks noChangeArrowheads="1"/>
            </p:cNvSpPr>
            <p:nvPr/>
          </p:nvSpPr>
          <p:spPr bwMode="auto">
            <a:xfrm>
              <a:off x="3896"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147</a:t>
              </a:r>
            </a:p>
          </p:txBody>
        </p:sp>
        <p:sp>
          <p:nvSpPr>
            <p:cNvPr id="25669" name="Rectangle 107"/>
            <p:cNvSpPr>
              <a:spLocks noChangeArrowheads="1"/>
            </p:cNvSpPr>
            <p:nvPr/>
          </p:nvSpPr>
          <p:spPr bwMode="auto">
            <a:xfrm>
              <a:off x="3544"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150</a:t>
              </a:r>
            </a:p>
          </p:txBody>
        </p:sp>
        <p:sp>
          <p:nvSpPr>
            <p:cNvPr id="25670" name="Rectangle 108"/>
            <p:cNvSpPr>
              <a:spLocks noChangeArrowheads="1"/>
            </p:cNvSpPr>
            <p:nvPr/>
          </p:nvSpPr>
          <p:spPr bwMode="auto">
            <a:xfrm>
              <a:off x="3192"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16</a:t>
              </a:r>
            </a:p>
          </p:txBody>
        </p:sp>
        <p:sp>
          <p:nvSpPr>
            <p:cNvPr id="25671" name="Rectangle 109"/>
            <p:cNvSpPr>
              <a:spLocks noChangeArrowheads="1"/>
            </p:cNvSpPr>
            <p:nvPr/>
          </p:nvSpPr>
          <p:spPr bwMode="auto">
            <a:xfrm>
              <a:off x="2840" y="384"/>
              <a:ext cx="352" cy="248"/>
            </a:xfrm>
            <a:prstGeom prst="rect">
              <a:avLst/>
            </a:prstGeom>
            <a:grpFill/>
            <a:ln w="12700">
              <a:solidFill>
                <a:schemeClr val="tx1"/>
              </a:solidFill>
              <a:miter lim="800000"/>
              <a:headEnd/>
              <a:tailEnd/>
            </a:ln>
          </p:spPr>
          <p:txBody>
            <a:bodyPr wrap="none" anchor="ctr"/>
            <a:lstStyle/>
            <a:p>
              <a:pPr algn="ctr"/>
              <a:r>
                <a:rPr lang="en-US" dirty="0">
                  <a:solidFill>
                    <a:schemeClr val="folHlink"/>
                  </a:solidFill>
                </a:rPr>
                <a:t>14</a:t>
              </a:r>
            </a:p>
          </p:txBody>
        </p:sp>
      </p:grpSp>
      <p:sp>
        <p:nvSpPr>
          <p:cNvPr id="199790" name="Rectangle 110"/>
          <p:cNvSpPr>
            <a:spLocks noChangeArrowheads="1"/>
          </p:cNvSpPr>
          <p:nvPr/>
        </p:nvSpPr>
        <p:spPr bwMode="auto">
          <a:xfrm>
            <a:off x="958850" y="5589240"/>
            <a:ext cx="7156450" cy="88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lIns="90487" tIns="44450" rIns="90487" bIns="44450"/>
          <a:lstStyle/>
          <a:p>
            <a:r>
              <a:rPr lang="en-US" sz="2000" i="1">
                <a:latin typeface="Comic Sans MS" charset="0"/>
              </a:rPr>
              <a:t>SSTF</a:t>
            </a:r>
            <a:r>
              <a:rPr lang="en-US" sz="2000">
                <a:latin typeface="Comic Sans MS" charset="0"/>
              </a:rPr>
              <a:t> scheduling results in the head moving 221 tracks</a:t>
            </a:r>
          </a:p>
          <a:p>
            <a:pPr lvl="1">
              <a:lnSpc>
                <a:spcPct val="90000"/>
              </a:lnSpc>
              <a:spcAft>
                <a:spcPts val="600"/>
              </a:spcAft>
            </a:pPr>
            <a:r>
              <a:rPr lang="en-US" sz="2000" dirty="0">
                <a:latin typeface="Comic Sans MS" charset="0"/>
              </a:rPr>
              <a:t>Can we do better?</a:t>
            </a:r>
          </a:p>
        </p:txBody>
      </p:sp>
      <p:sp>
        <p:nvSpPr>
          <p:cNvPr id="3" name="Title 2"/>
          <p:cNvSpPr>
            <a:spLocks noGrp="1"/>
          </p:cNvSpPr>
          <p:nvPr>
            <p:ph type="title"/>
          </p:nvPr>
        </p:nvSpPr>
        <p:spPr/>
        <p:txBody>
          <a:bodyPr>
            <a:normAutofit fontScale="90000"/>
          </a:bodyPr>
          <a:lstStyle/>
          <a:p>
            <a:r>
              <a:rPr lang="en-US" dirty="0" smtClean="0"/>
              <a:t>I/O Scheduling Algorithm 2: SSTF</a:t>
            </a:r>
            <a:endParaRPr lang="en-US" dirty="0"/>
          </a:p>
        </p:txBody>
      </p:sp>
      <p:sp>
        <p:nvSpPr>
          <p:cNvPr id="113" name="TextBox 112"/>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SSTF: </a:t>
            </a:r>
            <a:r>
              <a:rPr lang="en-US" sz="3200" smtClean="0"/>
              <a:t>221 tracks (vs 550 for FCFS)</a:t>
            </a:r>
            <a:endParaRPr lang="en-US" sz="3200" i="1" dirty="0"/>
          </a:p>
        </p:txBody>
      </p:sp>
    </p:spTree>
    <p:custDataLst>
      <p:tags r:id="rId1"/>
    </p:custDataLst>
    <p:extLst>
      <p:ext uri="{BB962C8B-B14F-4D97-AF65-F5344CB8AC3E}">
        <p14:creationId xmlns:p14="http://schemas.microsoft.com/office/powerpoint/2010/main" val="65170779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56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500"/>
                                        <p:tgtEl>
                                          <p:spTgt spid="12"/>
                                        </p:tgtEl>
                                      </p:cBhvr>
                                    </p:animEffect>
                                  </p:childTnLst>
                                </p:cTn>
                              </p:par>
                            </p:childTnLst>
                          </p:cTn>
                        </p:par>
                        <p:par>
                          <p:cTn id="12" fill="hold">
                            <p:stCondLst>
                              <p:cond delay="500"/>
                            </p:stCondLst>
                            <p:childTnLst>
                              <p:par>
                                <p:cTn id="13" presetID="22" presetClass="entr" presetSubtype="8"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wipe(left)">
                                      <p:cBhvr>
                                        <p:cTn id="20" dur="500"/>
                                        <p:tgtEl>
                                          <p:spTgt spid="15"/>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2"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right)">
                                      <p:cBhvr>
                                        <p:cTn id="29" dur="500"/>
                                        <p:tgtEl>
                                          <p:spTgt spid="13"/>
                                        </p:tgtEl>
                                      </p:cBhvr>
                                    </p:animEffect>
                                  </p:childTnLst>
                                </p:cTn>
                              </p:par>
                            </p:childTnLst>
                          </p:cTn>
                        </p:par>
                        <p:par>
                          <p:cTn id="30" fill="hold">
                            <p:stCondLst>
                              <p:cond delay="500"/>
                            </p:stCondLst>
                            <p:childTnLst>
                              <p:par>
                                <p:cTn id="31" presetID="22" presetClass="entr" presetSubtype="2"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right)">
                                      <p:cBhvr>
                                        <p:cTn id="33" dur="500"/>
                                        <p:tgtEl>
                                          <p:spTgt spid="16"/>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99790"/>
                                        </p:tgtEl>
                                        <p:attrNameLst>
                                          <p:attrName>style.visibility</p:attrName>
                                        </p:attrNameLst>
                                      </p:cBhvr>
                                      <p:to>
                                        <p:strVal val="visible"/>
                                      </p:to>
                                    </p:set>
                                    <p:animEffect transition="in" filter="wipe(up)">
                                      <p:cBhvr>
                                        <p:cTn id="38" dur="500"/>
                                        <p:tgtEl>
                                          <p:spTgt spid="199790"/>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790" grpId="0" autoUpdateAnimBg="0"/>
      <p:bldP spid="1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problems with greedy?</a:t>
            </a:r>
            <a:endParaRPr lang="en-US" dirty="0"/>
          </a:p>
        </p:txBody>
      </p:sp>
      <p:sp>
        <p:nvSpPr>
          <p:cNvPr id="3" name="Content Placeholder 2"/>
          <p:cNvSpPr>
            <a:spLocks noGrp="1"/>
          </p:cNvSpPr>
          <p:nvPr>
            <p:ph idx="1"/>
          </p:nvPr>
        </p:nvSpPr>
        <p:spPr/>
        <p:txBody>
          <a:bodyPr/>
          <a:lstStyle/>
          <a:p>
            <a:r>
              <a:rPr lang="en-US" dirty="0" smtClean="0"/>
              <a:t>“Far” requests will starve</a:t>
            </a:r>
          </a:p>
          <a:p>
            <a:pPr lvl="1"/>
            <a:r>
              <a:rPr lang="en-US" dirty="0" smtClean="0"/>
              <a:t>Assuming you reorder every time a new request arrives</a:t>
            </a:r>
          </a:p>
          <a:p>
            <a:r>
              <a:rPr lang="en-US" dirty="0" smtClean="0"/>
              <a:t>Disk head may just hover around the “middle” tracks</a:t>
            </a:r>
            <a:endParaRPr lang="en-US" dirty="0"/>
          </a:p>
        </p:txBody>
      </p:sp>
    </p:spTree>
    <p:extLst>
      <p:ext uri="{BB962C8B-B14F-4D97-AF65-F5344CB8AC3E}">
        <p14:creationId xmlns:p14="http://schemas.microsoft.com/office/powerpoint/2010/main" val="10049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Rectangle 11"/>
          <p:cNvSpPr txBox="1">
            <a:spLocks noChangeArrowheads="1"/>
          </p:cNvSpPr>
          <p:nvPr/>
        </p:nvSpPr>
        <p:spPr>
          <a:xfrm>
            <a:off x="533399" y="1304777"/>
            <a:ext cx="7935913" cy="1152128"/>
          </a:xfrm>
          <a:prstGeom prst="rect">
            <a:avLst/>
          </a:prstGeom>
          <a:noFill/>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800"/>
              </a:spcAft>
            </a:pPr>
            <a:r>
              <a:rPr lang="en-US" dirty="0" smtClean="0">
                <a:latin typeface="Arial" charset="0"/>
              </a:rPr>
              <a:t>Move the head in one direction until all requests have been serviced, and then reverse.</a:t>
            </a:r>
          </a:p>
          <a:p>
            <a:pPr>
              <a:spcAft>
                <a:spcPts val="800"/>
              </a:spcAft>
            </a:pPr>
            <a:r>
              <a:rPr lang="en-US" dirty="0" smtClean="0">
                <a:latin typeface="Arial" charset="0"/>
              </a:rPr>
              <a:t>Also called Elevator Scheduling     		</a:t>
            </a:r>
            <a:endParaRPr lang="en-US" dirty="0">
              <a:latin typeface="Arial" charset="0"/>
            </a:endParaRPr>
          </a:p>
        </p:txBody>
      </p:sp>
      <p:sp>
        <p:nvSpPr>
          <p:cNvPr id="203778" name="Rectangle 2"/>
          <p:cNvSpPr>
            <a:spLocks noChangeArrowheads="1"/>
          </p:cNvSpPr>
          <p:nvPr/>
        </p:nvSpPr>
        <p:spPr bwMode="auto">
          <a:xfrm>
            <a:off x="4470400" y="3155404"/>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grpSp>
        <p:nvGrpSpPr>
          <p:cNvPr id="26627" name="Group 3"/>
          <p:cNvGrpSpPr>
            <a:grpSpLocks/>
          </p:cNvGrpSpPr>
          <p:nvPr/>
        </p:nvGrpSpPr>
        <p:grpSpPr bwMode="auto">
          <a:xfrm>
            <a:off x="4521200" y="3163344"/>
            <a:ext cx="3352800" cy="398463"/>
            <a:chOff x="2848" y="1157"/>
            <a:chExt cx="2112" cy="251"/>
          </a:xfrm>
          <a:solidFill>
            <a:schemeClr val="accent1">
              <a:lumMod val="20000"/>
              <a:lumOff val="80000"/>
            </a:schemeClr>
          </a:solidFill>
        </p:grpSpPr>
        <p:sp>
          <p:nvSpPr>
            <p:cNvPr id="26735" name="Rectangle 4"/>
            <p:cNvSpPr>
              <a:spLocks noChangeArrowheads="1"/>
            </p:cNvSpPr>
            <p:nvPr/>
          </p:nvSpPr>
          <p:spPr bwMode="auto">
            <a:xfrm>
              <a:off x="4608"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16</a:t>
              </a:r>
            </a:p>
          </p:txBody>
        </p:sp>
        <p:sp>
          <p:nvSpPr>
            <p:cNvPr id="26736" name="Rectangle 5"/>
            <p:cNvSpPr>
              <a:spLocks noChangeArrowheads="1"/>
            </p:cNvSpPr>
            <p:nvPr/>
          </p:nvSpPr>
          <p:spPr bwMode="auto">
            <a:xfrm>
              <a:off x="4256"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14</a:t>
              </a:r>
            </a:p>
          </p:txBody>
        </p:sp>
        <p:sp>
          <p:nvSpPr>
            <p:cNvPr id="26737" name="Rectangle 6"/>
            <p:cNvSpPr>
              <a:spLocks noChangeArrowheads="1"/>
            </p:cNvSpPr>
            <p:nvPr/>
          </p:nvSpPr>
          <p:spPr bwMode="auto">
            <a:xfrm>
              <a:off x="3560"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72</a:t>
              </a:r>
            </a:p>
          </p:txBody>
        </p:sp>
        <p:sp>
          <p:nvSpPr>
            <p:cNvPr id="26738" name="Rectangle 7"/>
            <p:cNvSpPr>
              <a:spLocks noChangeArrowheads="1"/>
            </p:cNvSpPr>
            <p:nvPr/>
          </p:nvSpPr>
          <p:spPr bwMode="auto">
            <a:xfrm>
              <a:off x="3916" y="1157"/>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83</a:t>
              </a:r>
            </a:p>
          </p:txBody>
        </p:sp>
        <p:sp>
          <p:nvSpPr>
            <p:cNvPr id="26739" name="Rectangle 8"/>
            <p:cNvSpPr>
              <a:spLocks noChangeArrowheads="1"/>
            </p:cNvSpPr>
            <p:nvPr/>
          </p:nvSpPr>
          <p:spPr bwMode="auto">
            <a:xfrm>
              <a:off x="3200"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147</a:t>
              </a:r>
            </a:p>
          </p:txBody>
        </p:sp>
        <p:sp>
          <p:nvSpPr>
            <p:cNvPr id="26740" name="Rectangle 9"/>
            <p:cNvSpPr>
              <a:spLocks noChangeArrowheads="1"/>
            </p:cNvSpPr>
            <p:nvPr/>
          </p:nvSpPr>
          <p:spPr bwMode="auto">
            <a:xfrm>
              <a:off x="2848" y="1160"/>
              <a:ext cx="352" cy="248"/>
            </a:xfrm>
            <a:prstGeom prst="rect">
              <a:avLst/>
            </a:prstGeom>
            <a:grpFill/>
            <a:ln w="12700">
              <a:solidFill>
                <a:schemeClr val="tx1"/>
              </a:solidFill>
              <a:miter lim="800000"/>
              <a:headEnd/>
              <a:tailEnd/>
            </a:ln>
          </p:spPr>
          <p:txBody>
            <a:bodyPr wrap="none" anchor="ctr"/>
            <a:lstStyle/>
            <a:p>
              <a:pPr algn="ctr"/>
              <a:r>
                <a:rPr lang="en-US">
                  <a:solidFill>
                    <a:schemeClr val="tx2"/>
                  </a:solidFill>
                </a:rPr>
                <a:t>150</a:t>
              </a:r>
            </a:p>
          </p:txBody>
        </p:sp>
      </p:grpSp>
      <p:sp>
        <p:nvSpPr>
          <p:cNvPr id="203786" name="Rectangle 10"/>
          <p:cNvSpPr>
            <a:spLocks noChangeArrowheads="1"/>
          </p:cNvSpPr>
          <p:nvPr/>
        </p:nvSpPr>
        <p:spPr bwMode="auto">
          <a:xfrm>
            <a:off x="4445000" y="2634704"/>
            <a:ext cx="3429000" cy="419100"/>
          </a:xfrm>
          <a:prstGeom prst="rect">
            <a:avLst/>
          </a:prstGeom>
          <a:solidFill>
            <a:schemeClr val="accent1">
              <a:lumMod val="20000"/>
              <a:lumOff val="80000"/>
            </a:schemeClr>
          </a:solidFill>
          <a:ln w="12700">
            <a:no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6629" name="Rectangle 11"/>
          <p:cNvSpPr>
            <a:spLocks noGrp="1" noChangeArrowheads="1"/>
          </p:cNvSpPr>
          <p:nvPr>
            <p:ph type="body" idx="1"/>
          </p:nvPr>
        </p:nvSpPr>
        <p:spPr>
          <a:xfrm>
            <a:off x="520700" y="2571204"/>
            <a:ext cx="3949700" cy="1231900"/>
          </a:xfrm>
          <a:noFill/>
        </p:spPr>
        <p:txBody>
          <a:bodyPr>
            <a:normAutofit fontScale="92500" lnSpcReduction="20000"/>
          </a:bodyPr>
          <a:lstStyle/>
          <a:p>
            <a:pPr>
              <a:spcAft>
                <a:spcPts val="800"/>
              </a:spcAft>
            </a:pPr>
            <a:r>
              <a:rPr lang="en-US" dirty="0" smtClean="0">
                <a:latin typeface="Arial" charset="0"/>
              </a:rPr>
              <a:t>Rearrange </a:t>
            </a:r>
            <a:r>
              <a:rPr lang="en-US" dirty="0">
                <a:latin typeface="Arial" charset="0"/>
              </a:rPr>
              <a:t>queue from:	</a:t>
            </a:r>
          </a:p>
          <a:p>
            <a:pPr>
              <a:spcBef>
                <a:spcPct val="0"/>
              </a:spcBef>
              <a:buFont typeface="Monotype Sorts" charset="0"/>
              <a:buNone/>
            </a:pPr>
            <a:r>
              <a:rPr lang="en-US" dirty="0">
                <a:latin typeface="Arial" charset="0"/>
              </a:rPr>
              <a:t>      		              </a:t>
            </a:r>
            <a:r>
              <a:rPr lang="en-US" dirty="0" smtClean="0">
                <a:latin typeface="Arial" charset="0"/>
              </a:rPr>
              <a:t>  To</a:t>
            </a:r>
            <a:r>
              <a:rPr lang="en-US" dirty="0">
                <a:latin typeface="Arial" charset="0"/>
              </a:rPr>
              <a:t>:</a:t>
            </a:r>
          </a:p>
        </p:txBody>
      </p:sp>
      <p:sp>
        <p:nvSpPr>
          <p:cNvPr id="203788" name="Rectangle 12"/>
          <p:cNvSpPr>
            <a:spLocks noChangeArrowheads="1"/>
          </p:cNvSpPr>
          <p:nvPr/>
        </p:nvSpPr>
        <p:spPr bwMode="auto">
          <a:xfrm>
            <a:off x="228600" y="3892004"/>
            <a:ext cx="8813800" cy="22733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6631" name="Rectangle 13"/>
          <p:cNvSpPr>
            <a:spLocks noChangeArrowheads="1"/>
          </p:cNvSpPr>
          <p:nvPr/>
        </p:nvSpPr>
        <p:spPr bwMode="auto">
          <a:xfrm>
            <a:off x="673100" y="4336504"/>
            <a:ext cx="8216900" cy="76200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en-US"/>
          </a:p>
        </p:txBody>
      </p:sp>
      <p:sp>
        <p:nvSpPr>
          <p:cNvPr id="26632" name="Oval 14"/>
          <p:cNvSpPr>
            <a:spLocks noChangeArrowheads="1"/>
          </p:cNvSpPr>
          <p:nvPr/>
        </p:nvSpPr>
        <p:spPr bwMode="auto">
          <a:xfrm>
            <a:off x="330200" y="4349204"/>
            <a:ext cx="711200" cy="749300"/>
          </a:xfrm>
          <a:prstGeom prst="ellipse">
            <a:avLst/>
          </a:prstGeom>
          <a:solidFill>
            <a:schemeClr val="bg1"/>
          </a:solidFill>
          <a:ln w="12700">
            <a:solidFill>
              <a:schemeClr val="tx1"/>
            </a:solidFill>
            <a:round/>
            <a:headEnd/>
            <a:tailEnd/>
          </a:ln>
        </p:spPr>
        <p:txBody>
          <a:bodyPr wrap="none" anchor="ctr"/>
          <a:lstStyle/>
          <a:p>
            <a:endParaRPr lang="en-US"/>
          </a:p>
        </p:txBody>
      </p:sp>
      <p:grpSp>
        <p:nvGrpSpPr>
          <p:cNvPr id="3" name="Group 16"/>
          <p:cNvGrpSpPr>
            <a:grpSpLocks/>
          </p:cNvGrpSpPr>
          <p:nvPr/>
        </p:nvGrpSpPr>
        <p:grpSpPr bwMode="auto">
          <a:xfrm>
            <a:off x="8458200" y="5201692"/>
            <a:ext cx="153988" cy="254000"/>
            <a:chOff x="5328" y="2353"/>
            <a:chExt cx="97" cy="160"/>
          </a:xfrm>
        </p:grpSpPr>
        <p:sp>
          <p:nvSpPr>
            <p:cNvPr id="26733" name="Arc 17"/>
            <p:cNvSpPr>
              <a:spLocks/>
            </p:cNvSpPr>
            <p:nvPr/>
          </p:nvSpPr>
          <p:spPr bwMode="auto">
            <a:xfrm rot="10800000">
              <a:off x="5383" y="2353"/>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34" name="Arc 18"/>
            <p:cNvSpPr>
              <a:spLocks/>
            </p:cNvSpPr>
            <p:nvPr/>
          </p:nvSpPr>
          <p:spPr bwMode="auto">
            <a:xfrm rot="10800000">
              <a:off x="5328" y="2353"/>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6635" name="Oval 19"/>
          <p:cNvSpPr>
            <a:spLocks noChangeArrowheads="1"/>
          </p:cNvSpPr>
          <p:nvPr/>
        </p:nvSpPr>
        <p:spPr bwMode="auto">
          <a:xfrm>
            <a:off x="565150" y="4592092"/>
            <a:ext cx="228600" cy="2413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6636" name="Arc 20"/>
          <p:cNvSpPr>
            <a:spLocks/>
          </p:cNvSpPr>
          <p:nvPr/>
        </p:nvSpPr>
        <p:spPr bwMode="auto">
          <a:xfrm rot="2640000">
            <a:off x="909638" y="4458742"/>
            <a:ext cx="519112" cy="534987"/>
          </a:xfrm>
          <a:custGeom>
            <a:avLst/>
            <a:gdLst>
              <a:gd name="T0" fmla="*/ 0 w 21665"/>
              <a:gd name="T1" fmla="*/ 2147483647 h 21600"/>
              <a:gd name="T2" fmla="*/ 2147483647 w 21665"/>
              <a:gd name="T3" fmla="*/ 2147483647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1" y="0"/>
                </a:moveTo>
                <a:cubicBezTo>
                  <a:pt x="21" y="0"/>
                  <a:pt x="43" y="-1"/>
                  <a:pt x="66" y="0"/>
                </a:cubicBezTo>
                <a:cubicBezTo>
                  <a:pt x="11970" y="0"/>
                  <a:pt x="21630" y="9631"/>
                  <a:pt x="21665" y="21535"/>
                </a:cubicBezTo>
              </a:path>
              <a:path w="21665" h="21600" stroke="0" extrusionOk="0">
                <a:moveTo>
                  <a:pt x="-1" y="0"/>
                </a:moveTo>
                <a:cubicBezTo>
                  <a:pt x="21" y="0"/>
                  <a:pt x="43" y="-1"/>
                  <a:pt x="66" y="0"/>
                </a:cubicBezTo>
                <a:cubicBezTo>
                  <a:pt x="11970" y="0"/>
                  <a:pt x="21630" y="9631"/>
                  <a:pt x="21665" y="21535"/>
                </a:cubicBezTo>
                <a:lnTo>
                  <a:pt x="66"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26637" name="Group 21"/>
          <p:cNvGrpSpPr>
            <a:grpSpLocks/>
          </p:cNvGrpSpPr>
          <p:nvPr/>
        </p:nvGrpSpPr>
        <p:grpSpPr bwMode="auto">
          <a:xfrm>
            <a:off x="2241550" y="4339679"/>
            <a:ext cx="96838" cy="742950"/>
            <a:chOff x="1412" y="1810"/>
            <a:chExt cx="61" cy="468"/>
          </a:xfrm>
        </p:grpSpPr>
        <p:sp>
          <p:nvSpPr>
            <p:cNvPr id="26731" name="Arc 22"/>
            <p:cNvSpPr>
              <a:spLocks/>
            </p:cNvSpPr>
            <p:nvPr/>
          </p:nvSpPr>
          <p:spPr bwMode="auto">
            <a:xfrm>
              <a:off x="1412" y="1810"/>
              <a:ext cx="5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32" name="Arc 23"/>
            <p:cNvSpPr>
              <a:spLocks/>
            </p:cNvSpPr>
            <p:nvPr/>
          </p:nvSpPr>
          <p:spPr bwMode="auto">
            <a:xfrm rot="10800000">
              <a:off x="1417" y="2034"/>
              <a:ext cx="56" cy="244"/>
            </a:xfrm>
            <a:custGeom>
              <a:avLst/>
              <a:gdLst>
                <a:gd name="T0" fmla="*/ 0 w 21600"/>
                <a:gd name="T1" fmla="*/ 0 h 21596"/>
                <a:gd name="T2" fmla="*/ 0 w 21600"/>
                <a:gd name="T3" fmla="*/ 0 h 21596"/>
                <a:gd name="T4" fmla="*/ 0 w 21600"/>
                <a:gd name="T5" fmla="*/ 0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16"/>
                    <a:pt x="9437" y="209"/>
                    <a:pt x="21214" y="-1"/>
                  </a:cubicBezTo>
                </a:path>
                <a:path w="21600" h="21596" stroke="0" extrusionOk="0">
                  <a:moveTo>
                    <a:pt x="0" y="21596"/>
                  </a:moveTo>
                  <a:cubicBezTo>
                    <a:pt x="0" y="9816"/>
                    <a:pt x="9437" y="209"/>
                    <a:pt x="21214" y="-1"/>
                  </a:cubicBezTo>
                  <a:lnTo>
                    <a:pt x="21600" y="21596"/>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38" name="Group 24"/>
          <p:cNvGrpSpPr>
            <a:grpSpLocks/>
          </p:cNvGrpSpPr>
          <p:nvPr/>
        </p:nvGrpSpPr>
        <p:grpSpPr bwMode="auto">
          <a:xfrm>
            <a:off x="1435100" y="4339679"/>
            <a:ext cx="128588" cy="742950"/>
            <a:chOff x="904" y="1810"/>
            <a:chExt cx="81" cy="468"/>
          </a:xfrm>
        </p:grpSpPr>
        <p:sp>
          <p:nvSpPr>
            <p:cNvPr id="26729" name="Arc 25"/>
            <p:cNvSpPr>
              <a:spLocks/>
            </p:cNvSpPr>
            <p:nvPr/>
          </p:nvSpPr>
          <p:spPr bwMode="auto">
            <a:xfrm>
              <a:off x="904" y="1810"/>
              <a:ext cx="7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30" name="Arc 26"/>
            <p:cNvSpPr>
              <a:spLocks/>
            </p:cNvSpPr>
            <p:nvPr/>
          </p:nvSpPr>
          <p:spPr bwMode="auto">
            <a:xfrm rot="10800000">
              <a:off x="909" y="2034"/>
              <a:ext cx="76" cy="244"/>
            </a:xfrm>
            <a:custGeom>
              <a:avLst/>
              <a:gdLst>
                <a:gd name="T0" fmla="*/ 0 w 21600"/>
                <a:gd name="T1" fmla="*/ 0 h 21598"/>
                <a:gd name="T2" fmla="*/ 0 w 21600"/>
                <a:gd name="T3" fmla="*/ 0 h 21598"/>
                <a:gd name="T4" fmla="*/ 0 w 21600"/>
                <a:gd name="T5" fmla="*/ 0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9"/>
                    <a:pt x="9498" y="155"/>
                    <a:pt x="21315" y="-1"/>
                  </a:cubicBezTo>
                </a:path>
                <a:path w="21600" h="21598" stroke="0" extrusionOk="0">
                  <a:moveTo>
                    <a:pt x="0" y="21598"/>
                  </a:moveTo>
                  <a:cubicBezTo>
                    <a:pt x="0" y="9779"/>
                    <a:pt x="9498" y="155"/>
                    <a:pt x="21315" y="-1"/>
                  </a:cubicBezTo>
                  <a:lnTo>
                    <a:pt x="21600" y="21598"/>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39" name="Group 27"/>
          <p:cNvGrpSpPr>
            <a:grpSpLocks/>
          </p:cNvGrpSpPr>
          <p:nvPr/>
        </p:nvGrpSpPr>
        <p:grpSpPr bwMode="auto">
          <a:xfrm>
            <a:off x="1714500" y="4339679"/>
            <a:ext cx="103188" cy="742950"/>
            <a:chOff x="1080" y="1810"/>
            <a:chExt cx="65" cy="468"/>
          </a:xfrm>
        </p:grpSpPr>
        <p:sp>
          <p:nvSpPr>
            <p:cNvPr id="26727" name="Arc 28"/>
            <p:cNvSpPr>
              <a:spLocks/>
            </p:cNvSpPr>
            <p:nvPr/>
          </p:nvSpPr>
          <p:spPr bwMode="auto">
            <a:xfrm>
              <a:off x="1080" y="1810"/>
              <a:ext cx="6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28" name="Arc 29"/>
            <p:cNvSpPr>
              <a:spLocks/>
            </p:cNvSpPr>
            <p:nvPr/>
          </p:nvSpPr>
          <p:spPr bwMode="auto">
            <a:xfrm rot="10800000">
              <a:off x="1085" y="2034"/>
              <a:ext cx="60" cy="244"/>
            </a:xfrm>
            <a:custGeom>
              <a:avLst/>
              <a:gdLst>
                <a:gd name="T0" fmla="*/ 0 w 21600"/>
                <a:gd name="T1" fmla="*/ 0 h 21597"/>
                <a:gd name="T2" fmla="*/ 0 w 21600"/>
                <a:gd name="T3" fmla="*/ 0 h 21597"/>
                <a:gd name="T4" fmla="*/ 0 w 21600"/>
                <a:gd name="T5" fmla="*/ 0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97"/>
                  </a:moveTo>
                  <a:cubicBezTo>
                    <a:pt x="0" y="9807"/>
                    <a:pt x="9453" y="195"/>
                    <a:pt x="21240" y="-1"/>
                  </a:cubicBezTo>
                </a:path>
                <a:path w="21600" h="21597" stroke="0" extrusionOk="0">
                  <a:moveTo>
                    <a:pt x="0" y="21597"/>
                  </a:moveTo>
                  <a:cubicBezTo>
                    <a:pt x="0" y="9807"/>
                    <a:pt x="9453" y="195"/>
                    <a:pt x="21240" y="-1"/>
                  </a:cubicBezTo>
                  <a:lnTo>
                    <a:pt x="21600" y="21597"/>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40" name="Group 30"/>
          <p:cNvGrpSpPr>
            <a:grpSpLocks/>
          </p:cNvGrpSpPr>
          <p:nvPr/>
        </p:nvGrpSpPr>
        <p:grpSpPr bwMode="auto">
          <a:xfrm>
            <a:off x="1987550" y="4339679"/>
            <a:ext cx="84138" cy="742950"/>
            <a:chOff x="1252" y="1810"/>
            <a:chExt cx="53" cy="468"/>
          </a:xfrm>
        </p:grpSpPr>
        <p:sp>
          <p:nvSpPr>
            <p:cNvPr id="26725" name="Arc 31"/>
            <p:cNvSpPr>
              <a:spLocks/>
            </p:cNvSpPr>
            <p:nvPr/>
          </p:nvSpPr>
          <p:spPr bwMode="auto">
            <a:xfrm>
              <a:off x="1252" y="1810"/>
              <a:ext cx="4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26" name="Arc 32"/>
            <p:cNvSpPr>
              <a:spLocks/>
            </p:cNvSpPr>
            <p:nvPr/>
          </p:nvSpPr>
          <p:spPr bwMode="auto">
            <a:xfrm rot="10800000">
              <a:off x="1257" y="2034"/>
              <a:ext cx="48" cy="244"/>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40"/>
                    <a:pt x="9399" y="244"/>
                    <a:pt x="21150" y="-1"/>
                  </a:cubicBezTo>
                </a:path>
                <a:path w="21600" h="21595" stroke="0" extrusionOk="0">
                  <a:moveTo>
                    <a:pt x="0" y="21595"/>
                  </a:moveTo>
                  <a:cubicBezTo>
                    <a:pt x="0" y="9840"/>
                    <a:pt x="9399" y="244"/>
                    <a:pt x="21150" y="-1"/>
                  </a:cubicBezTo>
                  <a:lnTo>
                    <a:pt x="21600" y="21595"/>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41" name="Group 33"/>
          <p:cNvGrpSpPr>
            <a:grpSpLocks/>
          </p:cNvGrpSpPr>
          <p:nvPr/>
        </p:nvGrpSpPr>
        <p:grpSpPr bwMode="auto">
          <a:xfrm>
            <a:off x="2520950" y="4339679"/>
            <a:ext cx="58738" cy="742950"/>
            <a:chOff x="1588" y="1810"/>
            <a:chExt cx="37" cy="468"/>
          </a:xfrm>
        </p:grpSpPr>
        <p:sp>
          <p:nvSpPr>
            <p:cNvPr id="26723" name="Arc 34"/>
            <p:cNvSpPr>
              <a:spLocks/>
            </p:cNvSpPr>
            <p:nvPr/>
          </p:nvSpPr>
          <p:spPr bwMode="auto">
            <a:xfrm>
              <a:off x="1588" y="1810"/>
              <a:ext cx="3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24" name="Arc 35"/>
            <p:cNvSpPr>
              <a:spLocks/>
            </p:cNvSpPr>
            <p:nvPr/>
          </p:nvSpPr>
          <p:spPr bwMode="auto">
            <a:xfrm rot="10800000">
              <a:off x="1593" y="2034"/>
              <a:ext cx="32" cy="244"/>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0" y="21589"/>
                  </a:moveTo>
                  <a:cubicBezTo>
                    <a:pt x="0" y="9922"/>
                    <a:pt x="9264" y="363"/>
                    <a:pt x="20925" y="-1"/>
                  </a:cubicBezTo>
                </a:path>
                <a:path w="21600" h="21589" stroke="0" extrusionOk="0">
                  <a:moveTo>
                    <a:pt x="0" y="21589"/>
                  </a:moveTo>
                  <a:cubicBezTo>
                    <a:pt x="0" y="9922"/>
                    <a:pt x="9264" y="363"/>
                    <a:pt x="20925" y="-1"/>
                  </a:cubicBezTo>
                  <a:lnTo>
                    <a:pt x="21600" y="21589"/>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42" name="Group 36"/>
          <p:cNvGrpSpPr>
            <a:grpSpLocks/>
          </p:cNvGrpSpPr>
          <p:nvPr/>
        </p:nvGrpSpPr>
        <p:grpSpPr bwMode="auto">
          <a:xfrm>
            <a:off x="2787650" y="4339679"/>
            <a:ext cx="46038" cy="742950"/>
            <a:chOff x="1756" y="1810"/>
            <a:chExt cx="29" cy="468"/>
          </a:xfrm>
        </p:grpSpPr>
        <p:sp>
          <p:nvSpPr>
            <p:cNvPr id="26721" name="Arc 37"/>
            <p:cNvSpPr>
              <a:spLocks/>
            </p:cNvSpPr>
            <p:nvPr/>
          </p:nvSpPr>
          <p:spPr bwMode="auto">
            <a:xfrm>
              <a:off x="1756" y="1810"/>
              <a:ext cx="24"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22" name="Arc 38"/>
            <p:cNvSpPr>
              <a:spLocks/>
            </p:cNvSpPr>
            <p:nvPr/>
          </p:nvSpPr>
          <p:spPr bwMode="auto">
            <a:xfrm rot="10800000">
              <a:off x="1761" y="2034"/>
              <a:ext cx="24" cy="244"/>
            </a:xfrm>
            <a:custGeom>
              <a:avLst/>
              <a:gdLst>
                <a:gd name="T0" fmla="*/ 0 w 21600"/>
                <a:gd name="T1" fmla="*/ 0 h 21581"/>
                <a:gd name="T2" fmla="*/ 0 w 21600"/>
                <a:gd name="T3" fmla="*/ 0 h 21581"/>
                <a:gd name="T4" fmla="*/ 0 w 21600"/>
                <a:gd name="T5" fmla="*/ 0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81"/>
                  </a:moveTo>
                  <a:cubicBezTo>
                    <a:pt x="0" y="10001"/>
                    <a:pt x="9131" y="481"/>
                    <a:pt x="20700" y="-1"/>
                  </a:cubicBezTo>
                </a:path>
                <a:path w="21600" h="21581" stroke="0" extrusionOk="0">
                  <a:moveTo>
                    <a:pt x="0" y="21581"/>
                  </a:moveTo>
                  <a:cubicBezTo>
                    <a:pt x="0" y="10001"/>
                    <a:pt x="9131" y="481"/>
                    <a:pt x="20700" y="-1"/>
                  </a:cubicBezTo>
                  <a:lnTo>
                    <a:pt x="21600" y="21581"/>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43" name="Group 39"/>
          <p:cNvGrpSpPr>
            <a:grpSpLocks/>
          </p:cNvGrpSpPr>
          <p:nvPr/>
        </p:nvGrpSpPr>
        <p:grpSpPr bwMode="auto">
          <a:xfrm>
            <a:off x="3035300" y="4339679"/>
            <a:ext cx="52388" cy="742950"/>
            <a:chOff x="1912" y="1810"/>
            <a:chExt cx="33" cy="468"/>
          </a:xfrm>
        </p:grpSpPr>
        <p:sp>
          <p:nvSpPr>
            <p:cNvPr id="26719" name="Arc 40"/>
            <p:cNvSpPr>
              <a:spLocks/>
            </p:cNvSpPr>
            <p:nvPr/>
          </p:nvSpPr>
          <p:spPr bwMode="auto">
            <a:xfrm>
              <a:off x="1912" y="1810"/>
              <a:ext cx="2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20" name="Arc 41"/>
            <p:cNvSpPr>
              <a:spLocks/>
            </p:cNvSpPr>
            <p:nvPr/>
          </p:nvSpPr>
          <p:spPr bwMode="auto">
            <a:xfrm rot="10800000">
              <a:off x="1917" y="2034"/>
              <a:ext cx="28" cy="244"/>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0" y="21586"/>
                  </a:moveTo>
                  <a:cubicBezTo>
                    <a:pt x="0" y="9956"/>
                    <a:pt x="9207" y="414"/>
                    <a:pt x="20829" y="-1"/>
                  </a:cubicBezTo>
                </a:path>
                <a:path w="21600" h="21586" stroke="0" extrusionOk="0">
                  <a:moveTo>
                    <a:pt x="0" y="21586"/>
                  </a:moveTo>
                  <a:cubicBezTo>
                    <a:pt x="0" y="9956"/>
                    <a:pt x="9207" y="414"/>
                    <a:pt x="20829" y="-1"/>
                  </a:cubicBezTo>
                  <a:lnTo>
                    <a:pt x="21600" y="21586"/>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44" name="Group 42"/>
          <p:cNvGrpSpPr>
            <a:grpSpLocks/>
          </p:cNvGrpSpPr>
          <p:nvPr/>
        </p:nvGrpSpPr>
        <p:grpSpPr bwMode="auto">
          <a:xfrm>
            <a:off x="3302000" y="4339679"/>
            <a:ext cx="39688" cy="742950"/>
            <a:chOff x="2080" y="1810"/>
            <a:chExt cx="25" cy="468"/>
          </a:xfrm>
        </p:grpSpPr>
        <p:sp>
          <p:nvSpPr>
            <p:cNvPr id="26717" name="Arc 43"/>
            <p:cNvSpPr>
              <a:spLocks/>
            </p:cNvSpPr>
            <p:nvPr/>
          </p:nvSpPr>
          <p:spPr bwMode="auto">
            <a:xfrm>
              <a:off x="2080" y="1810"/>
              <a:ext cx="2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18" name="Arc 44"/>
            <p:cNvSpPr>
              <a:spLocks/>
            </p:cNvSpPr>
            <p:nvPr/>
          </p:nvSpPr>
          <p:spPr bwMode="auto">
            <a:xfrm rot="10800000">
              <a:off x="2085" y="2034"/>
              <a:ext cx="20" cy="244"/>
            </a:xfrm>
            <a:custGeom>
              <a:avLst/>
              <a:gdLst>
                <a:gd name="T0" fmla="*/ 0 w 21600"/>
                <a:gd name="T1" fmla="*/ 0 h 21573"/>
                <a:gd name="T2" fmla="*/ 0 w 21600"/>
                <a:gd name="T3" fmla="*/ 0 h 21573"/>
                <a:gd name="T4" fmla="*/ 0 w 21600"/>
                <a:gd name="T5" fmla="*/ 0 h 21573"/>
                <a:gd name="T6" fmla="*/ 0 60000 65536"/>
                <a:gd name="T7" fmla="*/ 0 60000 65536"/>
                <a:gd name="T8" fmla="*/ 0 60000 65536"/>
                <a:gd name="T9" fmla="*/ 0 w 21600"/>
                <a:gd name="T10" fmla="*/ 0 h 21573"/>
                <a:gd name="T11" fmla="*/ 21600 w 21600"/>
                <a:gd name="T12" fmla="*/ 21573 h 21573"/>
              </a:gdLst>
              <a:ahLst/>
              <a:cxnLst>
                <a:cxn ang="T6">
                  <a:pos x="T0" y="T1"/>
                </a:cxn>
                <a:cxn ang="T7">
                  <a:pos x="T2" y="T3"/>
                </a:cxn>
                <a:cxn ang="T8">
                  <a:pos x="T4" y="T5"/>
                </a:cxn>
              </a:cxnLst>
              <a:rect l="T9" t="T10" r="T11" b="T12"/>
              <a:pathLst>
                <a:path w="21600" h="21573" fill="none" extrusionOk="0">
                  <a:moveTo>
                    <a:pt x="0" y="21573"/>
                  </a:moveTo>
                  <a:cubicBezTo>
                    <a:pt x="0" y="10062"/>
                    <a:pt x="9026" y="574"/>
                    <a:pt x="20521" y="-1"/>
                  </a:cubicBezTo>
                </a:path>
                <a:path w="21600" h="21573" stroke="0" extrusionOk="0">
                  <a:moveTo>
                    <a:pt x="0" y="21573"/>
                  </a:moveTo>
                  <a:cubicBezTo>
                    <a:pt x="0" y="10062"/>
                    <a:pt x="9026" y="574"/>
                    <a:pt x="20521" y="-1"/>
                  </a:cubicBezTo>
                  <a:lnTo>
                    <a:pt x="21600" y="21573"/>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45" name="Group 45"/>
          <p:cNvGrpSpPr>
            <a:grpSpLocks/>
          </p:cNvGrpSpPr>
          <p:nvPr/>
        </p:nvGrpSpPr>
        <p:grpSpPr bwMode="auto">
          <a:xfrm>
            <a:off x="3568700" y="4339679"/>
            <a:ext cx="26988" cy="742950"/>
            <a:chOff x="2248" y="1810"/>
            <a:chExt cx="17" cy="468"/>
          </a:xfrm>
        </p:grpSpPr>
        <p:sp>
          <p:nvSpPr>
            <p:cNvPr id="26715" name="Arc 46"/>
            <p:cNvSpPr>
              <a:spLocks/>
            </p:cNvSpPr>
            <p:nvPr/>
          </p:nvSpPr>
          <p:spPr bwMode="auto">
            <a:xfrm>
              <a:off x="2248" y="1810"/>
              <a:ext cx="1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16" name="Arc 47"/>
            <p:cNvSpPr>
              <a:spLocks/>
            </p:cNvSpPr>
            <p:nvPr/>
          </p:nvSpPr>
          <p:spPr bwMode="auto">
            <a:xfrm rot="10800000">
              <a:off x="2253" y="2035"/>
              <a:ext cx="12" cy="243"/>
            </a:xfrm>
            <a:custGeom>
              <a:avLst/>
              <a:gdLst>
                <a:gd name="T0" fmla="*/ 0 w 21600"/>
                <a:gd name="T1" fmla="*/ 0 h 21525"/>
                <a:gd name="T2" fmla="*/ 0 w 21600"/>
                <a:gd name="T3" fmla="*/ 0 h 21525"/>
                <a:gd name="T4" fmla="*/ 0 w 21600"/>
                <a:gd name="T5" fmla="*/ 0 h 21525"/>
                <a:gd name="T6" fmla="*/ 0 60000 65536"/>
                <a:gd name="T7" fmla="*/ 0 60000 65536"/>
                <a:gd name="T8" fmla="*/ 0 60000 65536"/>
                <a:gd name="T9" fmla="*/ 0 w 21600"/>
                <a:gd name="T10" fmla="*/ 0 h 21525"/>
                <a:gd name="T11" fmla="*/ 21600 w 21600"/>
                <a:gd name="T12" fmla="*/ 21525 h 21525"/>
              </a:gdLst>
              <a:ahLst/>
              <a:cxnLst>
                <a:cxn ang="T6">
                  <a:pos x="T0" y="T1"/>
                </a:cxn>
                <a:cxn ang="T7">
                  <a:pos x="T2" y="T3"/>
                </a:cxn>
                <a:cxn ang="T8">
                  <a:pos x="T4" y="T5"/>
                </a:cxn>
              </a:cxnLst>
              <a:rect l="T9" t="T10" r="T11" b="T12"/>
              <a:pathLst>
                <a:path w="21600" h="21525" fill="none" extrusionOk="0">
                  <a:moveTo>
                    <a:pt x="0" y="21525"/>
                  </a:moveTo>
                  <a:cubicBezTo>
                    <a:pt x="0" y="10290"/>
                    <a:pt x="8611" y="932"/>
                    <a:pt x="19806" y="-1"/>
                  </a:cubicBezTo>
                </a:path>
                <a:path w="21600" h="21525" stroke="0" extrusionOk="0">
                  <a:moveTo>
                    <a:pt x="0" y="21525"/>
                  </a:moveTo>
                  <a:cubicBezTo>
                    <a:pt x="0" y="10290"/>
                    <a:pt x="8611" y="932"/>
                    <a:pt x="19806" y="-1"/>
                  </a:cubicBezTo>
                  <a:lnTo>
                    <a:pt x="21600" y="21525"/>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6646" name="Line 48"/>
          <p:cNvSpPr>
            <a:spLocks noChangeShapeType="1"/>
          </p:cNvSpPr>
          <p:nvPr/>
        </p:nvSpPr>
        <p:spPr bwMode="auto">
          <a:xfrm>
            <a:off x="38481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7" name="Line 49"/>
          <p:cNvSpPr>
            <a:spLocks noChangeShapeType="1"/>
          </p:cNvSpPr>
          <p:nvPr/>
        </p:nvSpPr>
        <p:spPr bwMode="auto">
          <a:xfrm>
            <a:off x="41148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8" name="Line 50"/>
          <p:cNvSpPr>
            <a:spLocks noChangeShapeType="1"/>
          </p:cNvSpPr>
          <p:nvPr/>
        </p:nvSpPr>
        <p:spPr bwMode="auto">
          <a:xfrm>
            <a:off x="43688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49" name="Line 51"/>
          <p:cNvSpPr>
            <a:spLocks noChangeShapeType="1"/>
          </p:cNvSpPr>
          <p:nvPr/>
        </p:nvSpPr>
        <p:spPr bwMode="auto">
          <a:xfrm>
            <a:off x="46228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0" name="Line 52"/>
          <p:cNvSpPr>
            <a:spLocks noChangeShapeType="1"/>
          </p:cNvSpPr>
          <p:nvPr/>
        </p:nvSpPr>
        <p:spPr bwMode="auto">
          <a:xfrm>
            <a:off x="48768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1" name="Line 53"/>
          <p:cNvSpPr>
            <a:spLocks noChangeShapeType="1"/>
          </p:cNvSpPr>
          <p:nvPr/>
        </p:nvSpPr>
        <p:spPr bwMode="auto">
          <a:xfrm>
            <a:off x="51435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2" name="Line 54"/>
          <p:cNvSpPr>
            <a:spLocks noChangeShapeType="1"/>
          </p:cNvSpPr>
          <p:nvPr/>
        </p:nvSpPr>
        <p:spPr bwMode="auto">
          <a:xfrm>
            <a:off x="54102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3" name="Line 55"/>
          <p:cNvSpPr>
            <a:spLocks noChangeShapeType="1"/>
          </p:cNvSpPr>
          <p:nvPr/>
        </p:nvSpPr>
        <p:spPr bwMode="auto">
          <a:xfrm>
            <a:off x="56769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4" name="Line 56"/>
          <p:cNvSpPr>
            <a:spLocks noChangeShapeType="1"/>
          </p:cNvSpPr>
          <p:nvPr/>
        </p:nvSpPr>
        <p:spPr bwMode="auto">
          <a:xfrm>
            <a:off x="59436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5" name="Line 57"/>
          <p:cNvSpPr>
            <a:spLocks noChangeShapeType="1"/>
          </p:cNvSpPr>
          <p:nvPr/>
        </p:nvSpPr>
        <p:spPr bwMode="auto">
          <a:xfrm>
            <a:off x="62103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6" name="Line 58"/>
          <p:cNvSpPr>
            <a:spLocks noChangeShapeType="1"/>
          </p:cNvSpPr>
          <p:nvPr/>
        </p:nvSpPr>
        <p:spPr bwMode="auto">
          <a:xfrm>
            <a:off x="64770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7" name="Line 59"/>
          <p:cNvSpPr>
            <a:spLocks noChangeShapeType="1"/>
          </p:cNvSpPr>
          <p:nvPr/>
        </p:nvSpPr>
        <p:spPr bwMode="auto">
          <a:xfrm>
            <a:off x="67437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8" name="Line 60"/>
          <p:cNvSpPr>
            <a:spLocks noChangeShapeType="1"/>
          </p:cNvSpPr>
          <p:nvPr/>
        </p:nvSpPr>
        <p:spPr bwMode="auto">
          <a:xfrm>
            <a:off x="70104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59" name="Line 61"/>
          <p:cNvSpPr>
            <a:spLocks noChangeShapeType="1"/>
          </p:cNvSpPr>
          <p:nvPr/>
        </p:nvSpPr>
        <p:spPr bwMode="auto">
          <a:xfrm>
            <a:off x="72771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60" name="Line 62"/>
          <p:cNvSpPr>
            <a:spLocks noChangeShapeType="1"/>
          </p:cNvSpPr>
          <p:nvPr/>
        </p:nvSpPr>
        <p:spPr bwMode="auto">
          <a:xfrm>
            <a:off x="75438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61" name="Line 63"/>
          <p:cNvSpPr>
            <a:spLocks noChangeShapeType="1"/>
          </p:cNvSpPr>
          <p:nvPr/>
        </p:nvSpPr>
        <p:spPr bwMode="auto">
          <a:xfrm>
            <a:off x="78105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62" name="Line 64"/>
          <p:cNvSpPr>
            <a:spLocks noChangeShapeType="1"/>
          </p:cNvSpPr>
          <p:nvPr/>
        </p:nvSpPr>
        <p:spPr bwMode="auto">
          <a:xfrm>
            <a:off x="80772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63" name="Line 65"/>
          <p:cNvSpPr>
            <a:spLocks noChangeShapeType="1"/>
          </p:cNvSpPr>
          <p:nvPr/>
        </p:nvSpPr>
        <p:spPr bwMode="auto">
          <a:xfrm>
            <a:off x="83439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64" name="Line 66"/>
          <p:cNvSpPr>
            <a:spLocks noChangeShapeType="1"/>
          </p:cNvSpPr>
          <p:nvPr/>
        </p:nvSpPr>
        <p:spPr bwMode="auto">
          <a:xfrm>
            <a:off x="86106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65" name="Line 67"/>
          <p:cNvSpPr>
            <a:spLocks noChangeShapeType="1"/>
          </p:cNvSpPr>
          <p:nvPr/>
        </p:nvSpPr>
        <p:spPr bwMode="auto">
          <a:xfrm>
            <a:off x="8877300" y="4350792"/>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66" name="Rectangle 68"/>
          <p:cNvSpPr>
            <a:spLocks noChangeArrowheads="1"/>
          </p:cNvSpPr>
          <p:nvPr/>
        </p:nvSpPr>
        <p:spPr bwMode="auto">
          <a:xfrm>
            <a:off x="696913" y="3969792"/>
            <a:ext cx="307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26667" name="Rectangle 69"/>
          <p:cNvSpPr>
            <a:spLocks noChangeArrowheads="1"/>
          </p:cNvSpPr>
          <p:nvPr/>
        </p:nvSpPr>
        <p:spPr bwMode="auto">
          <a:xfrm>
            <a:off x="8469313" y="3969792"/>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150</a:t>
            </a:r>
          </a:p>
        </p:txBody>
      </p:sp>
      <p:sp>
        <p:nvSpPr>
          <p:cNvPr id="26668" name="Rectangle 70"/>
          <p:cNvSpPr>
            <a:spLocks noChangeArrowheads="1"/>
          </p:cNvSpPr>
          <p:nvPr/>
        </p:nvSpPr>
        <p:spPr bwMode="auto">
          <a:xfrm>
            <a:off x="7135813" y="3969792"/>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125</a:t>
            </a:r>
          </a:p>
        </p:txBody>
      </p:sp>
      <p:sp>
        <p:nvSpPr>
          <p:cNvPr id="26669" name="Rectangle 71"/>
          <p:cNvSpPr>
            <a:spLocks noChangeArrowheads="1"/>
          </p:cNvSpPr>
          <p:nvPr/>
        </p:nvSpPr>
        <p:spPr bwMode="auto">
          <a:xfrm>
            <a:off x="5802313" y="3969792"/>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100</a:t>
            </a:r>
          </a:p>
        </p:txBody>
      </p:sp>
      <p:sp>
        <p:nvSpPr>
          <p:cNvPr id="26670" name="Rectangle 72"/>
          <p:cNvSpPr>
            <a:spLocks noChangeArrowheads="1"/>
          </p:cNvSpPr>
          <p:nvPr/>
        </p:nvSpPr>
        <p:spPr bwMode="auto">
          <a:xfrm>
            <a:off x="4532313" y="3969792"/>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75</a:t>
            </a:r>
          </a:p>
        </p:txBody>
      </p:sp>
      <p:sp>
        <p:nvSpPr>
          <p:cNvPr id="26671" name="Rectangle 73"/>
          <p:cNvSpPr>
            <a:spLocks noChangeArrowheads="1"/>
          </p:cNvSpPr>
          <p:nvPr/>
        </p:nvSpPr>
        <p:spPr bwMode="auto">
          <a:xfrm>
            <a:off x="3236913" y="3969792"/>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50</a:t>
            </a:r>
          </a:p>
        </p:txBody>
      </p:sp>
      <p:sp>
        <p:nvSpPr>
          <p:cNvPr id="26672" name="Rectangle 74"/>
          <p:cNvSpPr>
            <a:spLocks noChangeArrowheads="1"/>
          </p:cNvSpPr>
          <p:nvPr/>
        </p:nvSpPr>
        <p:spPr bwMode="auto">
          <a:xfrm>
            <a:off x="1903413" y="3969792"/>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25</a:t>
            </a:r>
          </a:p>
        </p:txBody>
      </p:sp>
      <p:sp>
        <p:nvSpPr>
          <p:cNvPr id="26673" name="Oval 75"/>
          <p:cNvSpPr>
            <a:spLocks noChangeArrowheads="1"/>
          </p:cNvSpPr>
          <p:nvPr/>
        </p:nvSpPr>
        <p:spPr bwMode="auto">
          <a:xfrm>
            <a:off x="4070350" y="4677817"/>
            <a:ext cx="88900" cy="88900"/>
          </a:xfrm>
          <a:prstGeom prst="ellipse">
            <a:avLst/>
          </a:prstGeom>
          <a:solidFill>
            <a:srgbClr val="DC0081"/>
          </a:solidFill>
          <a:ln w="12700">
            <a:solidFill>
              <a:srgbClr val="DC0081"/>
            </a:solidFill>
            <a:round/>
            <a:headEnd/>
            <a:tailEnd/>
          </a:ln>
        </p:spPr>
        <p:txBody>
          <a:bodyPr wrap="none" anchor="ctr"/>
          <a:lstStyle/>
          <a:p>
            <a:endParaRPr lang="en-US"/>
          </a:p>
        </p:txBody>
      </p:sp>
      <p:sp>
        <p:nvSpPr>
          <p:cNvPr id="26674" name="Oval 76"/>
          <p:cNvSpPr>
            <a:spLocks noChangeArrowheads="1"/>
          </p:cNvSpPr>
          <p:nvPr/>
        </p:nvSpPr>
        <p:spPr bwMode="auto">
          <a:xfrm>
            <a:off x="85661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5" name="Oval 77"/>
          <p:cNvSpPr>
            <a:spLocks noChangeArrowheads="1"/>
          </p:cNvSpPr>
          <p:nvPr/>
        </p:nvSpPr>
        <p:spPr bwMode="auto">
          <a:xfrm>
            <a:off x="15938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6" name="Oval 78"/>
          <p:cNvSpPr>
            <a:spLocks noChangeArrowheads="1"/>
          </p:cNvSpPr>
          <p:nvPr/>
        </p:nvSpPr>
        <p:spPr bwMode="auto">
          <a:xfrm>
            <a:off x="84137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7" name="Oval 79"/>
          <p:cNvSpPr>
            <a:spLocks noChangeArrowheads="1"/>
          </p:cNvSpPr>
          <p:nvPr/>
        </p:nvSpPr>
        <p:spPr bwMode="auto">
          <a:xfrm>
            <a:off x="14414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8" name="Oval 80"/>
          <p:cNvSpPr>
            <a:spLocks noChangeArrowheads="1"/>
          </p:cNvSpPr>
          <p:nvPr/>
        </p:nvSpPr>
        <p:spPr bwMode="auto">
          <a:xfrm>
            <a:off x="44513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6679" name="Oval 81"/>
          <p:cNvSpPr>
            <a:spLocks noChangeArrowheads="1"/>
          </p:cNvSpPr>
          <p:nvPr/>
        </p:nvSpPr>
        <p:spPr bwMode="auto">
          <a:xfrm>
            <a:off x="4997450" y="4677817"/>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grpSp>
        <p:nvGrpSpPr>
          <p:cNvPr id="13" name="Group 82"/>
          <p:cNvGrpSpPr>
            <a:grpSpLocks/>
          </p:cNvGrpSpPr>
          <p:nvPr/>
        </p:nvGrpSpPr>
        <p:grpSpPr bwMode="auto">
          <a:xfrm>
            <a:off x="1677988" y="5176292"/>
            <a:ext cx="2438400" cy="457200"/>
            <a:chOff x="1057" y="2337"/>
            <a:chExt cx="1536" cy="288"/>
          </a:xfrm>
        </p:grpSpPr>
        <p:sp>
          <p:nvSpPr>
            <p:cNvPr id="26713" name="Arc 83"/>
            <p:cNvSpPr>
              <a:spLocks/>
            </p:cNvSpPr>
            <p:nvPr/>
          </p:nvSpPr>
          <p:spPr bwMode="auto">
            <a:xfrm rot="10800000">
              <a:off x="1057" y="2337"/>
              <a:ext cx="798"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14" name="Arc 84"/>
            <p:cNvSpPr>
              <a:spLocks/>
            </p:cNvSpPr>
            <p:nvPr/>
          </p:nvSpPr>
          <p:spPr bwMode="auto">
            <a:xfrm rot="10800000">
              <a:off x="1795" y="2337"/>
              <a:ext cx="798" cy="288"/>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80"/>
                    <a:pt x="9654" y="13"/>
                    <a:pt x="21572" y="-1"/>
                  </a:cubicBezTo>
                </a:path>
                <a:path w="21600" h="21599" stroke="0" extrusionOk="0">
                  <a:moveTo>
                    <a:pt x="0" y="21599"/>
                  </a:moveTo>
                  <a:cubicBezTo>
                    <a:pt x="0" y="9680"/>
                    <a:pt x="9654" y="13"/>
                    <a:pt x="21572" y="-1"/>
                  </a:cubicBezTo>
                  <a:lnTo>
                    <a:pt x="21600" y="21599"/>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4" name="Group 85"/>
          <p:cNvGrpSpPr>
            <a:grpSpLocks/>
          </p:cNvGrpSpPr>
          <p:nvPr/>
        </p:nvGrpSpPr>
        <p:grpSpPr bwMode="auto">
          <a:xfrm>
            <a:off x="4533900" y="5176292"/>
            <a:ext cx="509588" cy="292100"/>
            <a:chOff x="2856" y="2337"/>
            <a:chExt cx="321" cy="184"/>
          </a:xfrm>
        </p:grpSpPr>
        <p:sp>
          <p:nvSpPr>
            <p:cNvPr id="26711" name="Arc 86"/>
            <p:cNvSpPr>
              <a:spLocks/>
            </p:cNvSpPr>
            <p:nvPr/>
          </p:nvSpPr>
          <p:spPr bwMode="auto">
            <a:xfrm rot="10800000">
              <a:off x="3017" y="2337"/>
              <a:ext cx="160" cy="18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21"/>
                    <a:pt x="9589" y="73"/>
                    <a:pt x="21465" y="-1"/>
                  </a:cubicBezTo>
                </a:path>
                <a:path w="21600" h="21599" stroke="0" extrusionOk="0">
                  <a:moveTo>
                    <a:pt x="0" y="21599"/>
                  </a:moveTo>
                  <a:cubicBezTo>
                    <a:pt x="0" y="9721"/>
                    <a:pt x="9589" y="73"/>
                    <a:pt x="21465"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12" name="Arc 87"/>
            <p:cNvSpPr>
              <a:spLocks/>
            </p:cNvSpPr>
            <p:nvPr/>
          </p:nvSpPr>
          <p:spPr bwMode="auto">
            <a:xfrm rot="10800000">
              <a:off x="2856" y="2337"/>
              <a:ext cx="160" cy="18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5" name="Group 88"/>
          <p:cNvGrpSpPr>
            <a:grpSpLocks/>
          </p:cNvGrpSpPr>
          <p:nvPr/>
        </p:nvGrpSpPr>
        <p:grpSpPr bwMode="auto">
          <a:xfrm>
            <a:off x="5080000" y="5176292"/>
            <a:ext cx="3368675" cy="508000"/>
            <a:chOff x="3200" y="2337"/>
            <a:chExt cx="2122" cy="320"/>
          </a:xfrm>
        </p:grpSpPr>
        <p:sp>
          <p:nvSpPr>
            <p:cNvPr id="26709" name="Arc 89"/>
            <p:cNvSpPr>
              <a:spLocks/>
            </p:cNvSpPr>
            <p:nvPr/>
          </p:nvSpPr>
          <p:spPr bwMode="auto">
            <a:xfrm rot="10800000">
              <a:off x="4220" y="2337"/>
              <a:ext cx="1102" cy="32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7"/>
                    <a:pt x="9659" y="9"/>
                    <a:pt x="21580" y="-1"/>
                  </a:cubicBezTo>
                </a:path>
                <a:path w="21600" h="21599" stroke="0" extrusionOk="0">
                  <a:moveTo>
                    <a:pt x="0" y="21599"/>
                  </a:moveTo>
                  <a:cubicBezTo>
                    <a:pt x="0" y="9677"/>
                    <a:pt x="9659" y="9"/>
                    <a:pt x="21580"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10" name="Arc 90"/>
            <p:cNvSpPr>
              <a:spLocks/>
            </p:cNvSpPr>
            <p:nvPr/>
          </p:nvSpPr>
          <p:spPr bwMode="auto">
            <a:xfrm rot="10800000">
              <a:off x="3200" y="2337"/>
              <a:ext cx="1102" cy="3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6" name="Group 91"/>
          <p:cNvGrpSpPr>
            <a:grpSpLocks/>
          </p:cNvGrpSpPr>
          <p:nvPr/>
        </p:nvGrpSpPr>
        <p:grpSpPr bwMode="auto">
          <a:xfrm>
            <a:off x="1485900" y="5176292"/>
            <a:ext cx="153988" cy="254000"/>
            <a:chOff x="936" y="2337"/>
            <a:chExt cx="97" cy="160"/>
          </a:xfrm>
        </p:grpSpPr>
        <p:sp>
          <p:nvSpPr>
            <p:cNvPr id="26707" name="Arc 92"/>
            <p:cNvSpPr>
              <a:spLocks/>
            </p:cNvSpPr>
            <p:nvPr/>
          </p:nvSpPr>
          <p:spPr bwMode="auto">
            <a:xfrm rot="10800000">
              <a:off x="936" y="2337"/>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08" name="Arc 93"/>
            <p:cNvSpPr>
              <a:spLocks/>
            </p:cNvSpPr>
            <p:nvPr/>
          </p:nvSpPr>
          <p:spPr bwMode="auto">
            <a:xfrm rot="10800000">
              <a:off x="991" y="2337"/>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7" name="Group 94"/>
          <p:cNvGrpSpPr>
            <a:grpSpLocks/>
          </p:cNvGrpSpPr>
          <p:nvPr/>
        </p:nvGrpSpPr>
        <p:grpSpPr bwMode="auto">
          <a:xfrm>
            <a:off x="1422400" y="5176292"/>
            <a:ext cx="3049588" cy="673100"/>
            <a:chOff x="896" y="2425"/>
            <a:chExt cx="1921" cy="424"/>
          </a:xfrm>
        </p:grpSpPr>
        <p:sp>
          <p:nvSpPr>
            <p:cNvPr id="26705" name="Arc 95"/>
            <p:cNvSpPr>
              <a:spLocks/>
            </p:cNvSpPr>
            <p:nvPr/>
          </p:nvSpPr>
          <p:spPr bwMode="auto">
            <a:xfrm rot="10800000">
              <a:off x="1813" y="2425"/>
              <a:ext cx="1004" cy="42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7"/>
                    <a:pt x="9657" y="10"/>
                    <a:pt x="21578" y="-1"/>
                  </a:cubicBezTo>
                </a:path>
                <a:path w="21600" h="21599" stroke="0" extrusionOk="0">
                  <a:moveTo>
                    <a:pt x="0" y="21599"/>
                  </a:moveTo>
                  <a:cubicBezTo>
                    <a:pt x="0" y="9677"/>
                    <a:pt x="9657" y="10"/>
                    <a:pt x="21578" y="-1"/>
                  </a:cubicBezTo>
                  <a:lnTo>
                    <a:pt x="21600" y="21599"/>
                  </a:lnTo>
                  <a:close/>
                </a:path>
              </a:pathLst>
            </a:custGeom>
            <a:noFill/>
            <a:ln w="19050" cap="rnd">
              <a:solidFill>
                <a:schemeClr val="fo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6706" name="Arc 96"/>
            <p:cNvSpPr>
              <a:spLocks/>
            </p:cNvSpPr>
            <p:nvPr/>
          </p:nvSpPr>
          <p:spPr bwMode="auto">
            <a:xfrm rot="10800000">
              <a:off x="896" y="2529"/>
              <a:ext cx="988" cy="3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6685" name="Group 97"/>
          <p:cNvGrpSpPr>
            <a:grpSpLocks/>
          </p:cNvGrpSpPr>
          <p:nvPr/>
        </p:nvGrpSpPr>
        <p:grpSpPr bwMode="auto">
          <a:xfrm>
            <a:off x="4381500" y="2647404"/>
            <a:ext cx="3498850" cy="406400"/>
            <a:chOff x="2752" y="384"/>
            <a:chExt cx="2204" cy="256"/>
          </a:xfrm>
          <a:solidFill>
            <a:schemeClr val="accent1">
              <a:lumMod val="20000"/>
              <a:lumOff val="80000"/>
            </a:schemeClr>
          </a:solidFill>
        </p:grpSpPr>
        <p:sp>
          <p:nvSpPr>
            <p:cNvPr id="26696" name="Line 98"/>
            <p:cNvSpPr>
              <a:spLocks noChangeShapeType="1"/>
            </p:cNvSpPr>
            <p:nvPr/>
          </p:nvSpPr>
          <p:spPr bwMode="auto">
            <a:xfrm>
              <a:off x="2768" y="384"/>
              <a:ext cx="2184"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97" name="Line 99"/>
            <p:cNvSpPr>
              <a:spLocks noChangeShapeType="1"/>
            </p:cNvSpPr>
            <p:nvPr/>
          </p:nvSpPr>
          <p:spPr bwMode="auto">
            <a:xfrm>
              <a:off x="2752" y="640"/>
              <a:ext cx="2192"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98" name="Rectangle 100"/>
            <p:cNvSpPr>
              <a:spLocks noChangeArrowheads="1"/>
            </p:cNvSpPr>
            <p:nvPr/>
          </p:nvSpPr>
          <p:spPr bwMode="auto">
            <a:xfrm>
              <a:off x="460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150</a:t>
              </a:r>
            </a:p>
          </p:txBody>
        </p:sp>
        <p:sp>
          <p:nvSpPr>
            <p:cNvPr id="26699" name="Line 101"/>
            <p:cNvSpPr>
              <a:spLocks noChangeShapeType="1"/>
            </p:cNvSpPr>
            <p:nvPr/>
          </p:nvSpPr>
          <p:spPr bwMode="auto">
            <a:xfrm rot="5400000">
              <a:off x="4836" y="508"/>
              <a:ext cx="240" cy="0"/>
            </a:xfrm>
            <a:prstGeom prst="line">
              <a:avLst/>
            </a:prstGeom>
            <a:grp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700" name="Rectangle 102"/>
            <p:cNvSpPr>
              <a:spLocks noChangeArrowheads="1"/>
            </p:cNvSpPr>
            <p:nvPr/>
          </p:nvSpPr>
          <p:spPr bwMode="auto">
            <a:xfrm>
              <a:off x="4248"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16</a:t>
              </a:r>
            </a:p>
          </p:txBody>
        </p:sp>
        <p:sp>
          <p:nvSpPr>
            <p:cNvPr id="26701" name="Rectangle 103"/>
            <p:cNvSpPr>
              <a:spLocks noChangeArrowheads="1"/>
            </p:cNvSpPr>
            <p:nvPr/>
          </p:nvSpPr>
          <p:spPr bwMode="auto">
            <a:xfrm>
              <a:off x="3896"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147</a:t>
              </a:r>
            </a:p>
          </p:txBody>
        </p:sp>
        <p:sp>
          <p:nvSpPr>
            <p:cNvPr id="26702" name="Rectangle 104"/>
            <p:cNvSpPr>
              <a:spLocks noChangeArrowheads="1"/>
            </p:cNvSpPr>
            <p:nvPr/>
          </p:nvSpPr>
          <p:spPr bwMode="auto">
            <a:xfrm>
              <a:off x="3544"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14</a:t>
              </a:r>
            </a:p>
          </p:txBody>
        </p:sp>
        <p:sp>
          <p:nvSpPr>
            <p:cNvPr id="26703" name="Rectangle 105"/>
            <p:cNvSpPr>
              <a:spLocks noChangeArrowheads="1"/>
            </p:cNvSpPr>
            <p:nvPr/>
          </p:nvSpPr>
          <p:spPr bwMode="auto">
            <a:xfrm>
              <a:off x="3192"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72</a:t>
              </a:r>
            </a:p>
          </p:txBody>
        </p:sp>
        <p:sp>
          <p:nvSpPr>
            <p:cNvPr id="26704" name="Rectangle 106"/>
            <p:cNvSpPr>
              <a:spLocks noChangeArrowheads="1"/>
            </p:cNvSpPr>
            <p:nvPr/>
          </p:nvSpPr>
          <p:spPr bwMode="auto">
            <a:xfrm>
              <a:off x="2840" y="384"/>
              <a:ext cx="352" cy="248"/>
            </a:xfrm>
            <a:prstGeom prst="rect">
              <a:avLst/>
            </a:prstGeom>
            <a:grpFill/>
            <a:ln w="12700">
              <a:solidFill>
                <a:schemeClr val="tx1"/>
              </a:solidFill>
              <a:miter lim="800000"/>
              <a:headEnd/>
              <a:tailEnd/>
            </a:ln>
          </p:spPr>
          <p:txBody>
            <a:bodyPr wrap="none" anchor="ctr"/>
            <a:lstStyle/>
            <a:p>
              <a:pPr algn="ctr"/>
              <a:r>
                <a:rPr lang="en-US">
                  <a:solidFill>
                    <a:schemeClr val="folHlink"/>
                  </a:solidFill>
                </a:rPr>
                <a:t>83</a:t>
              </a:r>
            </a:p>
          </p:txBody>
        </p:sp>
      </p:grpSp>
      <p:sp>
        <p:nvSpPr>
          <p:cNvPr id="26686" name="Line 107"/>
          <p:cNvSpPr>
            <a:spLocks noChangeShapeType="1"/>
          </p:cNvSpPr>
          <p:nvPr/>
        </p:nvSpPr>
        <p:spPr bwMode="auto">
          <a:xfrm>
            <a:off x="4406900" y="3168104"/>
            <a:ext cx="34671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6687" name="Line 108"/>
          <p:cNvSpPr>
            <a:spLocks noChangeShapeType="1"/>
          </p:cNvSpPr>
          <p:nvPr/>
        </p:nvSpPr>
        <p:spPr bwMode="auto">
          <a:xfrm>
            <a:off x="4381500" y="3574504"/>
            <a:ext cx="34798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03885" name="Rectangle 109"/>
          <p:cNvSpPr>
            <a:spLocks noChangeArrowheads="1"/>
          </p:cNvSpPr>
          <p:nvPr/>
        </p:nvSpPr>
        <p:spPr bwMode="auto">
          <a:xfrm>
            <a:off x="7315200" y="316810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16</a:t>
            </a:r>
          </a:p>
        </p:txBody>
      </p:sp>
      <p:sp>
        <p:nvSpPr>
          <p:cNvPr id="26689" name="Line 110"/>
          <p:cNvSpPr>
            <a:spLocks noChangeShapeType="1"/>
          </p:cNvSpPr>
          <p:nvPr/>
        </p:nvSpPr>
        <p:spPr bwMode="auto">
          <a:xfrm rot="5400000">
            <a:off x="7689850" y="3364954"/>
            <a:ext cx="3810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03887" name="Rectangle 111"/>
          <p:cNvSpPr>
            <a:spLocks noChangeArrowheads="1"/>
          </p:cNvSpPr>
          <p:nvPr/>
        </p:nvSpPr>
        <p:spPr bwMode="auto">
          <a:xfrm>
            <a:off x="6756400" y="316810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14</a:t>
            </a:r>
          </a:p>
        </p:txBody>
      </p:sp>
      <p:sp>
        <p:nvSpPr>
          <p:cNvPr id="203888" name="Rectangle 112"/>
          <p:cNvSpPr>
            <a:spLocks noChangeArrowheads="1"/>
          </p:cNvSpPr>
          <p:nvPr/>
        </p:nvSpPr>
        <p:spPr bwMode="auto">
          <a:xfrm>
            <a:off x="6210300" y="3158581"/>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72</a:t>
            </a:r>
          </a:p>
        </p:txBody>
      </p:sp>
      <p:sp>
        <p:nvSpPr>
          <p:cNvPr id="203889" name="Rectangle 113"/>
          <p:cNvSpPr>
            <a:spLocks noChangeArrowheads="1"/>
          </p:cNvSpPr>
          <p:nvPr/>
        </p:nvSpPr>
        <p:spPr bwMode="auto">
          <a:xfrm>
            <a:off x="5645150" y="3171743"/>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83</a:t>
            </a:r>
          </a:p>
        </p:txBody>
      </p:sp>
      <p:sp>
        <p:nvSpPr>
          <p:cNvPr id="203890" name="Rectangle 114"/>
          <p:cNvSpPr>
            <a:spLocks noChangeArrowheads="1"/>
          </p:cNvSpPr>
          <p:nvPr/>
        </p:nvSpPr>
        <p:spPr bwMode="auto">
          <a:xfrm>
            <a:off x="5080000" y="316810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147</a:t>
            </a:r>
          </a:p>
        </p:txBody>
      </p:sp>
      <p:sp>
        <p:nvSpPr>
          <p:cNvPr id="203892" name="Rectangle 116"/>
          <p:cNvSpPr>
            <a:spLocks noChangeArrowheads="1"/>
          </p:cNvSpPr>
          <p:nvPr/>
        </p:nvSpPr>
        <p:spPr bwMode="auto">
          <a:xfrm>
            <a:off x="4521200" y="3168104"/>
            <a:ext cx="558800" cy="393700"/>
          </a:xfrm>
          <a:prstGeom prst="rect">
            <a:avLst/>
          </a:prstGeom>
          <a:solidFill>
            <a:schemeClr val="accent1">
              <a:lumMod val="20000"/>
              <a:lumOff val="80000"/>
            </a:schemeClr>
          </a:solidFill>
          <a:ln w="12700">
            <a:solidFill>
              <a:schemeClr val="tx1"/>
            </a:solidFill>
            <a:miter lim="800000"/>
            <a:headEnd/>
            <a:tailEnd/>
          </a:ln>
        </p:spPr>
        <p:txBody>
          <a:bodyPr wrap="none" anchor="ctr"/>
          <a:lstStyle/>
          <a:p>
            <a:pPr algn="ctr"/>
            <a:r>
              <a:rPr lang="en-US">
                <a:solidFill>
                  <a:schemeClr val="folHlink"/>
                </a:solidFill>
              </a:rPr>
              <a:t>150</a:t>
            </a:r>
          </a:p>
        </p:txBody>
      </p:sp>
      <p:sp>
        <p:nvSpPr>
          <p:cNvPr id="2" name="Title 1"/>
          <p:cNvSpPr>
            <a:spLocks noGrp="1"/>
          </p:cNvSpPr>
          <p:nvPr>
            <p:ph type="title"/>
          </p:nvPr>
        </p:nvSpPr>
        <p:spPr/>
        <p:txBody>
          <a:bodyPr>
            <a:normAutofit fontScale="90000"/>
          </a:bodyPr>
          <a:lstStyle/>
          <a:p>
            <a:r>
              <a:rPr lang="en-US" smtClean="0"/>
              <a:t>I/O Scheduling Algorithm 3: SCAN</a:t>
            </a:r>
            <a:endParaRPr lang="en-US"/>
          </a:p>
        </p:txBody>
      </p:sp>
      <p:sp>
        <p:nvSpPr>
          <p:cNvPr id="119" name="TextBox 118"/>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SCAN: 187 tracks (vs. 221 for SSTF)</a:t>
            </a:r>
            <a:endParaRPr lang="en-US" sz="3200" i="1" dirty="0"/>
          </a:p>
        </p:txBody>
      </p:sp>
    </p:spTree>
    <p:custDataLst>
      <p:tags r:id="rId1"/>
    </p:custDataLst>
    <p:extLst>
      <p:ext uri="{BB962C8B-B14F-4D97-AF65-F5344CB8AC3E}">
        <p14:creationId xmlns:p14="http://schemas.microsoft.com/office/powerpoint/2010/main" val="28569175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377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66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68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687"/>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20388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689"/>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203887"/>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203888"/>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203889"/>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203890"/>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2038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203885"/>
                                        </p:tgtEl>
                                        <p:attrNameLst>
                                          <p:attrName>style.visibility</p:attrName>
                                        </p:attrNameLst>
                                      </p:cBhvr>
                                      <p:to>
                                        <p:strVal val="visible"/>
                                      </p:to>
                                    </p:set>
                                    <p:animEffect transition="in" filter="dissolve">
                                      <p:cBhvr>
                                        <p:cTn id="31" dur="500"/>
                                        <p:tgtEl>
                                          <p:spTgt spid="203885"/>
                                        </p:tgtEl>
                                      </p:cBhvr>
                                    </p:animEffect>
                                  </p:childTnLst>
                                </p:cTn>
                              </p:par>
                            </p:childTnLst>
                          </p:cTn>
                        </p:par>
                        <p:par>
                          <p:cTn id="32" fill="hold">
                            <p:stCondLst>
                              <p:cond delay="500"/>
                            </p:stCondLst>
                            <p:childTnLst>
                              <p:par>
                                <p:cTn id="33" presetID="9" presetClass="entr" presetSubtype="0" fill="hold" grpId="0" nodeType="afterEffect">
                                  <p:stCondLst>
                                    <p:cond delay="0"/>
                                  </p:stCondLst>
                                  <p:childTnLst>
                                    <p:set>
                                      <p:cBhvr>
                                        <p:cTn id="34" dur="1" fill="hold">
                                          <p:stCondLst>
                                            <p:cond delay="0"/>
                                          </p:stCondLst>
                                        </p:cTn>
                                        <p:tgtEl>
                                          <p:spTgt spid="203887"/>
                                        </p:tgtEl>
                                        <p:attrNameLst>
                                          <p:attrName>style.visibility</p:attrName>
                                        </p:attrNameLst>
                                      </p:cBhvr>
                                      <p:to>
                                        <p:strVal val="visible"/>
                                      </p:to>
                                    </p:set>
                                    <p:animEffect transition="in" filter="dissolve">
                                      <p:cBhvr>
                                        <p:cTn id="35" dur="500"/>
                                        <p:tgtEl>
                                          <p:spTgt spid="203887"/>
                                        </p:tgtEl>
                                      </p:cBhvr>
                                    </p:animEffect>
                                  </p:childTnLst>
                                </p:cTn>
                              </p:par>
                            </p:childTnLst>
                          </p:cTn>
                        </p:par>
                        <p:par>
                          <p:cTn id="36" fill="hold">
                            <p:stCondLst>
                              <p:cond delay="1000"/>
                            </p:stCondLst>
                            <p:childTnLst>
                              <p:par>
                                <p:cTn id="37" presetID="9" presetClass="entr" presetSubtype="0" fill="hold" grpId="0" nodeType="afterEffect">
                                  <p:stCondLst>
                                    <p:cond delay="0"/>
                                  </p:stCondLst>
                                  <p:childTnLst>
                                    <p:set>
                                      <p:cBhvr>
                                        <p:cTn id="38" dur="1" fill="hold">
                                          <p:stCondLst>
                                            <p:cond delay="0"/>
                                          </p:stCondLst>
                                        </p:cTn>
                                        <p:tgtEl>
                                          <p:spTgt spid="203888"/>
                                        </p:tgtEl>
                                        <p:attrNameLst>
                                          <p:attrName>style.visibility</p:attrName>
                                        </p:attrNameLst>
                                      </p:cBhvr>
                                      <p:to>
                                        <p:strVal val="visible"/>
                                      </p:to>
                                    </p:set>
                                    <p:animEffect transition="in" filter="dissolve">
                                      <p:cBhvr>
                                        <p:cTn id="39" dur="500"/>
                                        <p:tgtEl>
                                          <p:spTgt spid="203888"/>
                                        </p:tgtEl>
                                      </p:cBhvr>
                                    </p:animEffect>
                                  </p:childTnLst>
                                </p:cTn>
                              </p:par>
                            </p:childTnLst>
                          </p:cTn>
                        </p:par>
                        <p:par>
                          <p:cTn id="40" fill="hold">
                            <p:stCondLst>
                              <p:cond delay="1500"/>
                            </p:stCondLst>
                            <p:childTnLst>
                              <p:par>
                                <p:cTn id="41" presetID="9" presetClass="entr" presetSubtype="0" fill="hold" grpId="0" nodeType="afterEffect">
                                  <p:stCondLst>
                                    <p:cond delay="0"/>
                                  </p:stCondLst>
                                  <p:childTnLst>
                                    <p:set>
                                      <p:cBhvr>
                                        <p:cTn id="42" dur="1" fill="hold">
                                          <p:stCondLst>
                                            <p:cond delay="0"/>
                                          </p:stCondLst>
                                        </p:cTn>
                                        <p:tgtEl>
                                          <p:spTgt spid="203889"/>
                                        </p:tgtEl>
                                        <p:attrNameLst>
                                          <p:attrName>style.visibility</p:attrName>
                                        </p:attrNameLst>
                                      </p:cBhvr>
                                      <p:to>
                                        <p:strVal val="visible"/>
                                      </p:to>
                                    </p:set>
                                    <p:animEffect transition="in" filter="dissolve">
                                      <p:cBhvr>
                                        <p:cTn id="43" dur="500"/>
                                        <p:tgtEl>
                                          <p:spTgt spid="203889"/>
                                        </p:tgtEl>
                                      </p:cBhvr>
                                    </p:animEffect>
                                  </p:childTnLst>
                                </p:cTn>
                              </p:par>
                            </p:childTnLst>
                          </p:cTn>
                        </p:par>
                        <p:par>
                          <p:cTn id="44" fill="hold">
                            <p:stCondLst>
                              <p:cond delay="2000"/>
                            </p:stCondLst>
                            <p:childTnLst>
                              <p:par>
                                <p:cTn id="45" presetID="9" presetClass="entr" presetSubtype="0" fill="hold" grpId="0" nodeType="afterEffect">
                                  <p:stCondLst>
                                    <p:cond delay="0"/>
                                  </p:stCondLst>
                                  <p:childTnLst>
                                    <p:set>
                                      <p:cBhvr>
                                        <p:cTn id="46" dur="1" fill="hold">
                                          <p:stCondLst>
                                            <p:cond delay="0"/>
                                          </p:stCondLst>
                                        </p:cTn>
                                        <p:tgtEl>
                                          <p:spTgt spid="203890"/>
                                        </p:tgtEl>
                                        <p:attrNameLst>
                                          <p:attrName>style.visibility</p:attrName>
                                        </p:attrNameLst>
                                      </p:cBhvr>
                                      <p:to>
                                        <p:strVal val="visible"/>
                                      </p:to>
                                    </p:set>
                                    <p:animEffect transition="in" filter="dissolve">
                                      <p:cBhvr>
                                        <p:cTn id="47" dur="500"/>
                                        <p:tgtEl>
                                          <p:spTgt spid="203890"/>
                                        </p:tgtEl>
                                      </p:cBhvr>
                                    </p:animEffect>
                                  </p:childTnLst>
                                </p:cTn>
                              </p:par>
                            </p:childTnLst>
                          </p:cTn>
                        </p:par>
                        <p:par>
                          <p:cTn id="48" fill="hold">
                            <p:stCondLst>
                              <p:cond delay="2500"/>
                            </p:stCondLst>
                            <p:childTnLst>
                              <p:par>
                                <p:cTn id="49" presetID="9" presetClass="entr" presetSubtype="0" fill="hold" grpId="0" nodeType="afterEffect">
                                  <p:stCondLst>
                                    <p:cond delay="0"/>
                                  </p:stCondLst>
                                  <p:childTnLst>
                                    <p:set>
                                      <p:cBhvr>
                                        <p:cTn id="50" dur="1" fill="hold">
                                          <p:stCondLst>
                                            <p:cond delay="0"/>
                                          </p:stCondLst>
                                        </p:cTn>
                                        <p:tgtEl>
                                          <p:spTgt spid="203892"/>
                                        </p:tgtEl>
                                        <p:attrNameLst>
                                          <p:attrName>style.visibility</p:attrName>
                                        </p:attrNameLst>
                                      </p:cBhvr>
                                      <p:to>
                                        <p:strVal val="visible"/>
                                      </p:to>
                                    </p:set>
                                    <p:animEffect transition="in" filter="dissolve">
                                      <p:cBhvr>
                                        <p:cTn id="51" dur="500"/>
                                        <p:tgtEl>
                                          <p:spTgt spid="20389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2"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wipe(right)">
                                      <p:cBhvr>
                                        <p:cTn id="56" dur="500"/>
                                        <p:tgtEl>
                                          <p:spTgt spid="13"/>
                                        </p:tgtEl>
                                      </p:cBhvr>
                                    </p:animEffect>
                                  </p:childTnLst>
                                </p:cTn>
                              </p:par>
                            </p:childTnLst>
                          </p:cTn>
                        </p:par>
                        <p:par>
                          <p:cTn id="57" fill="hold">
                            <p:stCondLst>
                              <p:cond delay="500"/>
                            </p:stCondLst>
                            <p:childTnLst>
                              <p:par>
                                <p:cTn id="58" presetID="22" presetClass="entr" presetSubtype="2" fill="hold" nodeType="afterEffect">
                                  <p:stCondLst>
                                    <p:cond delay="0"/>
                                  </p:stCondLst>
                                  <p:childTnLst>
                                    <p:set>
                                      <p:cBhvr>
                                        <p:cTn id="59" dur="1" fill="hold">
                                          <p:stCondLst>
                                            <p:cond delay="0"/>
                                          </p:stCondLst>
                                        </p:cTn>
                                        <p:tgtEl>
                                          <p:spTgt spid="16"/>
                                        </p:tgtEl>
                                        <p:attrNameLst>
                                          <p:attrName>style.visibility</p:attrName>
                                        </p:attrNameLst>
                                      </p:cBhvr>
                                      <p:to>
                                        <p:strVal val="visible"/>
                                      </p:to>
                                    </p:set>
                                    <p:animEffect transition="in" filter="wipe(right)">
                                      <p:cBhvr>
                                        <p:cTn id="60" dur="500"/>
                                        <p:tgtEl>
                                          <p:spTgt spid="16"/>
                                        </p:tgtEl>
                                      </p:cBhvr>
                                    </p:animEffect>
                                  </p:childTnLst>
                                </p:cTn>
                              </p:par>
                            </p:childTnLst>
                          </p:cTn>
                        </p:par>
                        <p:par>
                          <p:cTn id="61" fill="hold">
                            <p:stCondLst>
                              <p:cond delay="1000"/>
                            </p:stCondLst>
                            <p:childTnLst>
                              <p:par>
                                <p:cTn id="62" presetID="22" presetClass="entr" presetSubtype="8" fill="hold" nodeType="after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left)">
                                      <p:cBhvr>
                                        <p:cTn id="64" dur="500"/>
                                        <p:tgtEl>
                                          <p:spTgt spid="17"/>
                                        </p:tgtEl>
                                      </p:cBhvr>
                                    </p:animEffect>
                                  </p:childTnLst>
                                </p:cTn>
                              </p:par>
                            </p:childTnLst>
                          </p:cTn>
                        </p:par>
                        <p:par>
                          <p:cTn id="65" fill="hold">
                            <p:stCondLst>
                              <p:cond delay="1500"/>
                            </p:stCondLst>
                            <p:childTnLst>
                              <p:par>
                                <p:cTn id="66" presetID="22" presetClass="entr" presetSubtype="8" fill="hold" nodeType="afterEffect">
                                  <p:stCondLst>
                                    <p:cond delay="0"/>
                                  </p:stCondLst>
                                  <p:childTnLst>
                                    <p:set>
                                      <p:cBhvr>
                                        <p:cTn id="67" dur="1" fill="hold">
                                          <p:stCondLst>
                                            <p:cond delay="0"/>
                                          </p:stCondLst>
                                        </p:cTn>
                                        <p:tgtEl>
                                          <p:spTgt spid="14"/>
                                        </p:tgtEl>
                                        <p:attrNameLst>
                                          <p:attrName>style.visibility</p:attrName>
                                        </p:attrNameLst>
                                      </p:cBhvr>
                                      <p:to>
                                        <p:strVal val="visible"/>
                                      </p:to>
                                    </p:set>
                                    <p:animEffect transition="in" filter="wipe(left)">
                                      <p:cBhvr>
                                        <p:cTn id="68" dur="500"/>
                                        <p:tgtEl>
                                          <p:spTgt spid="14"/>
                                        </p:tgtEl>
                                      </p:cBhvr>
                                    </p:animEffect>
                                  </p:childTnLst>
                                </p:cTn>
                              </p:par>
                            </p:childTnLst>
                          </p:cTn>
                        </p:par>
                        <p:par>
                          <p:cTn id="69" fill="hold">
                            <p:stCondLst>
                              <p:cond delay="2000"/>
                            </p:stCondLst>
                            <p:childTnLst>
                              <p:par>
                                <p:cTn id="70" presetID="22" presetClass="entr" presetSubtype="8" fill="hold" nodeType="after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wipe(left)">
                                      <p:cBhvr>
                                        <p:cTn id="72" dur="500"/>
                                        <p:tgtEl>
                                          <p:spTgt spid="15"/>
                                        </p:tgtEl>
                                      </p:cBhvr>
                                    </p:animEffect>
                                  </p:childTnLst>
                                </p:cTn>
                              </p:par>
                            </p:childTnLst>
                          </p:cTn>
                        </p:par>
                        <p:par>
                          <p:cTn id="73" fill="hold">
                            <p:stCondLst>
                              <p:cond delay="2500"/>
                            </p:stCondLst>
                            <p:childTnLst>
                              <p:par>
                                <p:cTn id="74" presetID="22" presetClass="entr" presetSubtype="8" fill="hold" nodeType="afterEffect">
                                  <p:stCondLst>
                                    <p:cond delay="0"/>
                                  </p:stCondLst>
                                  <p:childTnLst>
                                    <p:set>
                                      <p:cBhvr>
                                        <p:cTn id="75" dur="1" fill="hold">
                                          <p:stCondLst>
                                            <p:cond delay="0"/>
                                          </p:stCondLst>
                                        </p:cTn>
                                        <p:tgtEl>
                                          <p:spTgt spid="3"/>
                                        </p:tgtEl>
                                        <p:attrNameLst>
                                          <p:attrName>style.visibility</p:attrName>
                                        </p:attrNameLst>
                                      </p:cBhvr>
                                      <p:to>
                                        <p:strVal val="visible"/>
                                      </p:to>
                                    </p:set>
                                    <p:animEffect transition="in" filter="wipe(left)">
                                      <p:cBhvr>
                                        <p:cTn id="76" dur="500"/>
                                        <p:tgtEl>
                                          <p:spTgt spid="3"/>
                                        </p:tgtEl>
                                      </p:cBhvr>
                                    </p:animEffec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animBg="1"/>
      <p:bldP spid="26686" grpId="0" animBg="1"/>
      <p:bldP spid="26687" grpId="0" animBg="1"/>
      <p:bldP spid="203885" grpId="0" animBg="1" autoUpdateAnimBg="0"/>
      <p:bldP spid="203885" grpId="1" animBg="1"/>
      <p:bldP spid="26689" grpId="0" animBg="1"/>
      <p:bldP spid="203887" grpId="0" animBg="1" autoUpdateAnimBg="0"/>
      <p:bldP spid="203887" grpId="1" animBg="1"/>
      <p:bldP spid="203888" grpId="0" animBg="1" autoUpdateAnimBg="0"/>
      <p:bldP spid="203888" grpId="1" animBg="1"/>
      <p:bldP spid="203889" grpId="0" animBg="1" autoUpdateAnimBg="0"/>
      <p:bldP spid="203889" grpId="1" animBg="1"/>
      <p:bldP spid="203890" grpId="0" animBg="1" autoUpdateAnimBg="0"/>
      <p:bldP spid="203890" grpId="1" animBg="1"/>
      <p:bldP spid="203892" grpId="0" animBg="1" autoUpdateAnimBg="0"/>
      <p:bldP spid="203892" grpId="1" animBg="1"/>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Quick Recap</a:t>
            </a:r>
            <a:endParaRPr lang="en-US" dirty="0"/>
          </a:p>
        </p:txBody>
      </p:sp>
      <p:sp>
        <p:nvSpPr>
          <p:cNvPr id="3" name="Content Placeholder 2"/>
          <p:cNvSpPr>
            <a:spLocks noGrp="1"/>
          </p:cNvSpPr>
          <p:nvPr>
            <p:ph idx="1"/>
          </p:nvPr>
        </p:nvSpPr>
        <p:spPr/>
        <p:txBody>
          <a:bodyPr/>
          <a:lstStyle/>
          <a:p>
            <a:r>
              <a:rPr lang="en-US" dirty="0" smtClean="0"/>
              <a:t>CPU Scheduling</a:t>
            </a:r>
          </a:p>
          <a:p>
            <a:pPr lvl="1"/>
            <a:r>
              <a:rPr lang="en-US" dirty="0" smtClean="0"/>
              <a:t>Balance competing concerns with heuristics</a:t>
            </a:r>
          </a:p>
          <a:p>
            <a:pPr lvl="2"/>
            <a:r>
              <a:rPr lang="en-US" dirty="0" smtClean="0"/>
              <a:t>What were some goals?</a:t>
            </a:r>
          </a:p>
          <a:p>
            <a:pPr lvl="1"/>
            <a:r>
              <a:rPr lang="en-US" dirty="0" smtClean="0"/>
              <a:t>No perfect solution</a:t>
            </a:r>
          </a:p>
          <a:p>
            <a:r>
              <a:rPr lang="en-US" dirty="0" smtClean="0"/>
              <a:t>Today: Block device scheduling</a:t>
            </a:r>
          </a:p>
          <a:p>
            <a:pPr lvl="1"/>
            <a:r>
              <a:rPr lang="en-US" dirty="0" smtClean="0"/>
              <a:t>How different from the CPU?</a:t>
            </a:r>
          </a:p>
          <a:p>
            <a:pPr lvl="1"/>
            <a:r>
              <a:rPr lang="en-US" dirty="0" smtClean="0"/>
              <a:t>Focus primarily on a traditional hard drive</a:t>
            </a:r>
          </a:p>
          <a:p>
            <a:pPr lvl="1"/>
            <a:r>
              <a:rPr lang="en-US" dirty="0" smtClean="0"/>
              <a:t>Extend to new storage media</a:t>
            </a:r>
            <a:endParaRPr lang="en-US" dirty="0"/>
          </a:p>
        </p:txBody>
      </p:sp>
    </p:spTree>
    <p:extLst>
      <p:ext uri="{BB962C8B-B14F-4D97-AF65-F5344CB8AC3E}">
        <p14:creationId xmlns:p14="http://schemas.microsoft.com/office/powerpoint/2010/main" val="4870524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152400" y="2438400"/>
            <a:ext cx="8813800" cy="2705100"/>
          </a:xfrm>
          <a:prstGeom prst="rect">
            <a:avLst/>
          </a:prstGeom>
          <a:solidFill>
            <a:schemeClr val="accent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7651" name="Rectangle 3"/>
          <p:cNvSpPr>
            <a:spLocks noChangeArrowheads="1"/>
          </p:cNvSpPr>
          <p:nvPr/>
        </p:nvSpPr>
        <p:spPr bwMode="auto">
          <a:xfrm>
            <a:off x="596900" y="2882900"/>
            <a:ext cx="8216900" cy="76200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nchor="ctr"/>
          <a:lstStyle/>
          <a:p>
            <a:endParaRPr lang="en-US"/>
          </a:p>
        </p:txBody>
      </p:sp>
      <p:sp>
        <p:nvSpPr>
          <p:cNvPr id="27652" name="Oval 4"/>
          <p:cNvSpPr>
            <a:spLocks noChangeArrowheads="1"/>
          </p:cNvSpPr>
          <p:nvPr/>
        </p:nvSpPr>
        <p:spPr bwMode="auto">
          <a:xfrm>
            <a:off x="254000" y="2895600"/>
            <a:ext cx="711200" cy="749300"/>
          </a:xfrm>
          <a:prstGeom prst="ellipse">
            <a:avLst/>
          </a:prstGeom>
          <a:solidFill>
            <a:schemeClr val="bg1"/>
          </a:solidFill>
          <a:ln w="12700">
            <a:solidFill>
              <a:schemeClr val="tx1"/>
            </a:solidFill>
            <a:round/>
            <a:headEnd/>
            <a:tailEnd/>
          </a:ln>
        </p:spPr>
        <p:txBody>
          <a:bodyPr wrap="none" anchor="ctr"/>
          <a:lstStyle/>
          <a:p>
            <a:endParaRPr lang="en-US"/>
          </a:p>
        </p:txBody>
      </p:sp>
      <p:grpSp>
        <p:nvGrpSpPr>
          <p:cNvPr id="2" name="Group 7"/>
          <p:cNvGrpSpPr>
            <a:grpSpLocks/>
          </p:cNvGrpSpPr>
          <p:nvPr/>
        </p:nvGrpSpPr>
        <p:grpSpPr bwMode="auto">
          <a:xfrm>
            <a:off x="8343900" y="3760788"/>
            <a:ext cx="179388" cy="254000"/>
            <a:chOff x="5256" y="2369"/>
            <a:chExt cx="113" cy="160"/>
          </a:xfrm>
        </p:grpSpPr>
        <p:sp>
          <p:nvSpPr>
            <p:cNvPr id="27735" name="Arc 8"/>
            <p:cNvSpPr>
              <a:spLocks/>
            </p:cNvSpPr>
            <p:nvPr/>
          </p:nvSpPr>
          <p:spPr bwMode="auto">
            <a:xfrm rot="10800000">
              <a:off x="5256" y="2369"/>
              <a:ext cx="50"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36" name="Arc 9"/>
            <p:cNvSpPr>
              <a:spLocks/>
            </p:cNvSpPr>
            <p:nvPr/>
          </p:nvSpPr>
          <p:spPr bwMode="auto">
            <a:xfrm rot="10800000">
              <a:off x="5319" y="2369"/>
              <a:ext cx="50" cy="160"/>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33"/>
                    <a:pt x="9409" y="233"/>
                    <a:pt x="21168" y="-1"/>
                  </a:cubicBezTo>
                </a:path>
                <a:path w="21600" h="21595" stroke="0" extrusionOk="0">
                  <a:moveTo>
                    <a:pt x="0" y="21595"/>
                  </a:moveTo>
                  <a:cubicBezTo>
                    <a:pt x="0" y="9833"/>
                    <a:pt x="9409" y="233"/>
                    <a:pt x="21168" y="-1"/>
                  </a:cubicBezTo>
                  <a:lnTo>
                    <a:pt x="21600" y="21595"/>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7656" name="Oval 10"/>
          <p:cNvSpPr>
            <a:spLocks noChangeArrowheads="1"/>
          </p:cNvSpPr>
          <p:nvPr/>
        </p:nvSpPr>
        <p:spPr bwMode="auto">
          <a:xfrm>
            <a:off x="501650" y="3138488"/>
            <a:ext cx="228600" cy="241300"/>
          </a:xfrm>
          <a:prstGeom prst="ellipse">
            <a:avLst/>
          </a:prstGeom>
          <a:solidFill>
            <a:schemeClr val="tx1"/>
          </a:solidFill>
          <a:ln w="12700">
            <a:solidFill>
              <a:schemeClr val="tx1"/>
            </a:solidFill>
            <a:round/>
            <a:headEnd/>
            <a:tailEnd/>
          </a:ln>
        </p:spPr>
        <p:txBody>
          <a:bodyPr wrap="none" anchor="ctr"/>
          <a:lstStyle/>
          <a:p>
            <a:endParaRPr lang="en-US"/>
          </a:p>
        </p:txBody>
      </p:sp>
      <p:sp>
        <p:nvSpPr>
          <p:cNvPr id="27657" name="Arc 11"/>
          <p:cNvSpPr>
            <a:spLocks/>
          </p:cNvSpPr>
          <p:nvPr/>
        </p:nvSpPr>
        <p:spPr bwMode="auto">
          <a:xfrm rot="2640000">
            <a:off x="846138" y="3005138"/>
            <a:ext cx="519112" cy="534987"/>
          </a:xfrm>
          <a:custGeom>
            <a:avLst/>
            <a:gdLst>
              <a:gd name="T0" fmla="*/ 0 w 21665"/>
              <a:gd name="T1" fmla="*/ 2147483647 h 21600"/>
              <a:gd name="T2" fmla="*/ 2147483647 w 21665"/>
              <a:gd name="T3" fmla="*/ 2147483647 h 21600"/>
              <a:gd name="T4" fmla="*/ 2147483647 w 21665"/>
              <a:gd name="T5" fmla="*/ 2147483647 h 21600"/>
              <a:gd name="T6" fmla="*/ 0 60000 65536"/>
              <a:gd name="T7" fmla="*/ 0 60000 65536"/>
              <a:gd name="T8" fmla="*/ 0 60000 65536"/>
              <a:gd name="T9" fmla="*/ 0 w 21665"/>
              <a:gd name="T10" fmla="*/ 0 h 21600"/>
              <a:gd name="T11" fmla="*/ 21665 w 21665"/>
              <a:gd name="T12" fmla="*/ 21600 h 21600"/>
            </a:gdLst>
            <a:ahLst/>
            <a:cxnLst>
              <a:cxn ang="T6">
                <a:pos x="T0" y="T1"/>
              </a:cxn>
              <a:cxn ang="T7">
                <a:pos x="T2" y="T3"/>
              </a:cxn>
              <a:cxn ang="T8">
                <a:pos x="T4" y="T5"/>
              </a:cxn>
            </a:cxnLst>
            <a:rect l="T9" t="T10" r="T11" b="T12"/>
            <a:pathLst>
              <a:path w="21665" h="21600" fill="none" extrusionOk="0">
                <a:moveTo>
                  <a:pt x="-1" y="0"/>
                </a:moveTo>
                <a:cubicBezTo>
                  <a:pt x="21" y="0"/>
                  <a:pt x="43" y="-1"/>
                  <a:pt x="66" y="0"/>
                </a:cubicBezTo>
                <a:cubicBezTo>
                  <a:pt x="11970" y="0"/>
                  <a:pt x="21630" y="9631"/>
                  <a:pt x="21665" y="21535"/>
                </a:cubicBezTo>
              </a:path>
              <a:path w="21665" h="21600" stroke="0" extrusionOk="0">
                <a:moveTo>
                  <a:pt x="-1" y="0"/>
                </a:moveTo>
                <a:cubicBezTo>
                  <a:pt x="21" y="0"/>
                  <a:pt x="43" y="-1"/>
                  <a:pt x="66" y="0"/>
                </a:cubicBezTo>
                <a:cubicBezTo>
                  <a:pt x="11970" y="0"/>
                  <a:pt x="21630" y="9631"/>
                  <a:pt x="21665" y="21535"/>
                </a:cubicBezTo>
                <a:lnTo>
                  <a:pt x="66"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nvGrpSpPr>
          <p:cNvPr id="27658" name="Group 12"/>
          <p:cNvGrpSpPr>
            <a:grpSpLocks/>
          </p:cNvGrpSpPr>
          <p:nvPr/>
        </p:nvGrpSpPr>
        <p:grpSpPr bwMode="auto">
          <a:xfrm>
            <a:off x="2178050" y="2886075"/>
            <a:ext cx="96838" cy="742950"/>
            <a:chOff x="1372" y="1818"/>
            <a:chExt cx="61" cy="468"/>
          </a:xfrm>
        </p:grpSpPr>
        <p:sp>
          <p:nvSpPr>
            <p:cNvPr id="27733" name="Arc 13"/>
            <p:cNvSpPr>
              <a:spLocks/>
            </p:cNvSpPr>
            <p:nvPr/>
          </p:nvSpPr>
          <p:spPr bwMode="auto">
            <a:xfrm>
              <a:off x="1372" y="1818"/>
              <a:ext cx="5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34" name="Arc 14"/>
            <p:cNvSpPr>
              <a:spLocks/>
            </p:cNvSpPr>
            <p:nvPr/>
          </p:nvSpPr>
          <p:spPr bwMode="auto">
            <a:xfrm rot="10800000">
              <a:off x="1377" y="2042"/>
              <a:ext cx="56" cy="244"/>
            </a:xfrm>
            <a:custGeom>
              <a:avLst/>
              <a:gdLst>
                <a:gd name="T0" fmla="*/ 0 w 21600"/>
                <a:gd name="T1" fmla="*/ 0 h 21596"/>
                <a:gd name="T2" fmla="*/ 0 w 21600"/>
                <a:gd name="T3" fmla="*/ 0 h 21596"/>
                <a:gd name="T4" fmla="*/ 0 w 21600"/>
                <a:gd name="T5" fmla="*/ 0 h 21596"/>
                <a:gd name="T6" fmla="*/ 0 60000 65536"/>
                <a:gd name="T7" fmla="*/ 0 60000 65536"/>
                <a:gd name="T8" fmla="*/ 0 60000 65536"/>
                <a:gd name="T9" fmla="*/ 0 w 21600"/>
                <a:gd name="T10" fmla="*/ 0 h 21596"/>
                <a:gd name="T11" fmla="*/ 21600 w 21600"/>
                <a:gd name="T12" fmla="*/ 21596 h 21596"/>
              </a:gdLst>
              <a:ahLst/>
              <a:cxnLst>
                <a:cxn ang="T6">
                  <a:pos x="T0" y="T1"/>
                </a:cxn>
                <a:cxn ang="T7">
                  <a:pos x="T2" y="T3"/>
                </a:cxn>
                <a:cxn ang="T8">
                  <a:pos x="T4" y="T5"/>
                </a:cxn>
              </a:cxnLst>
              <a:rect l="T9" t="T10" r="T11" b="T12"/>
              <a:pathLst>
                <a:path w="21600" h="21596" fill="none" extrusionOk="0">
                  <a:moveTo>
                    <a:pt x="0" y="21596"/>
                  </a:moveTo>
                  <a:cubicBezTo>
                    <a:pt x="0" y="9816"/>
                    <a:pt x="9437" y="209"/>
                    <a:pt x="21214" y="-1"/>
                  </a:cubicBezTo>
                </a:path>
                <a:path w="21600" h="21596" stroke="0" extrusionOk="0">
                  <a:moveTo>
                    <a:pt x="0" y="21596"/>
                  </a:moveTo>
                  <a:cubicBezTo>
                    <a:pt x="0" y="9816"/>
                    <a:pt x="9437" y="209"/>
                    <a:pt x="21214" y="-1"/>
                  </a:cubicBezTo>
                  <a:lnTo>
                    <a:pt x="21600" y="21596"/>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7659" name="Group 15"/>
          <p:cNvGrpSpPr>
            <a:grpSpLocks/>
          </p:cNvGrpSpPr>
          <p:nvPr/>
        </p:nvGrpSpPr>
        <p:grpSpPr bwMode="auto">
          <a:xfrm>
            <a:off x="1371600" y="2886075"/>
            <a:ext cx="128588" cy="742950"/>
            <a:chOff x="864" y="1818"/>
            <a:chExt cx="81" cy="468"/>
          </a:xfrm>
        </p:grpSpPr>
        <p:sp>
          <p:nvSpPr>
            <p:cNvPr id="27731" name="Arc 16"/>
            <p:cNvSpPr>
              <a:spLocks/>
            </p:cNvSpPr>
            <p:nvPr/>
          </p:nvSpPr>
          <p:spPr bwMode="auto">
            <a:xfrm>
              <a:off x="864" y="1818"/>
              <a:ext cx="76"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32" name="Arc 17"/>
            <p:cNvSpPr>
              <a:spLocks/>
            </p:cNvSpPr>
            <p:nvPr/>
          </p:nvSpPr>
          <p:spPr bwMode="auto">
            <a:xfrm rot="10800000">
              <a:off x="869" y="2042"/>
              <a:ext cx="76" cy="244"/>
            </a:xfrm>
            <a:custGeom>
              <a:avLst/>
              <a:gdLst>
                <a:gd name="T0" fmla="*/ 0 w 21600"/>
                <a:gd name="T1" fmla="*/ 0 h 21598"/>
                <a:gd name="T2" fmla="*/ 0 w 21600"/>
                <a:gd name="T3" fmla="*/ 0 h 21598"/>
                <a:gd name="T4" fmla="*/ 0 w 21600"/>
                <a:gd name="T5" fmla="*/ 0 h 21598"/>
                <a:gd name="T6" fmla="*/ 0 60000 65536"/>
                <a:gd name="T7" fmla="*/ 0 60000 65536"/>
                <a:gd name="T8" fmla="*/ 0 60000 65536"/>
                <a:gd name="T9" fmla="*/ 0 w 21600"/>
                <a:gd name="T10" fmla="*/ 0 h 21598"/>
                <a:gd name="T11" fmla="*/ 21600 w 21600"/>
                <a:gd name="T12" fmla="*/ 21598 h 21598"/>
              </a:gdLst>
              <a:ahLst/>
              <a:cxnLst>
                <a:cxn ang="T6">
                  <a:pos x="T0" y="T1"/>
                </a:cxn>
                <a:cxn ang="T7">
                  <a:pos x="T2" y="T3"/>
                </a:cxn>
                <a:cxn ang="T8">
                  <a:pos x="T4" y="T5"/>
                </a:cxn>
              </a:cxnLst>
              <a:rect l="T9" t="T10" r="T11" b="T12"/>
              <a:pathLst>
                <a:path w="21600" h="21598" fill="none" extrusionOk="0">
                  <a:moveTo>
                    <a:pt x="0" y="21598"/>
                  </a:moveTo>
                  <a:cubicBezTo>
                    <a:pt x="0" y="9779"/>
                    <a:pt x="9498" y="155"/>
                    <a:pt x="21315" y="-1"/>
                  </a:cubicBezTo>
                </a:path>
                <a:path w="21600" h="21598" stroke="0" extrusionOk="0">
                  <a:moveTo>
                    <a:pt x="0" y="21598"/>
                  </a:moveTo>
                  <a:cubicBezTo>
                    <a:pt x="0" y="9779"/>
                    <a:pt x="9498" y="155"/>
                    <a:pt x="21315" y="-1"/>
                  </a:cubicBezTo>
                  <a:lnTo>
                    <a:pt x="21600" y="21598"/>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7660" name="Group 18"/>
          <p:cNvGrpSpPr>
            <a:grpSpLocks/>
          </p:cNvGrpSpPr>
          <p:nvPr/>
        </p:nvGrpSpPr>
        <p:grpSpPr bwMode="auto">
          <a:xfrm>
            <a:off x="1651000" y="2886075"/>
            <a:ext cx="103188" cy="742950"/>
            <a:chOff x="1040" y="1818"/>
            <a:chExt cx="65" cy="468"/>
          </a:xfrm>
        </p:grpSpPr>
        <p:sp>
          <p:nvSpPr>
            <p:cNvPr id="27729" name="Arc 19"/>
            <p:cNvSpPr>
              <a:spLocks/>
            </p:cNvSpPr>
            <p:nvPr/>
          </p:nvSpPr>
          <p:spPr bwMode="auto">
            <a:xfrm>
              <a:off x="1040" y="1818"/>
              <a:ext cx="6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30" name="Arc 20"/>
            <p:cNvSpPr>
              <a:spLocks/>
            </p:cNvSpPr>
            <p:nvPr/>
          </p:nvSpPr>
          <p:spPr bwMode="auto">
            <a:xfrm rot="10800000">
              <a:off x="1045" y="2042"/>
              <a:ext cx="60" cy="244"/>
            </a:xfrm>
            <a:custGeom>
              <a:avLst/>
              <a:gdLst>
                <a:gd name="T0" fmla="*/ 0 w 21600"/>
                <a:gd name="T1" fmla="*/ 0 h 21597"/>
                <a:gd name="T2" fmla="*/ 0 w 21600"/>
                <a:gd name="T3" fmla="*/ 0 h 21597"/>
                <a:gd name="T4" fmla="*/ 0 w 21600"/>
                <a:gd name="T5" fmla="*/ 0 h 21597"/>
                <a:gd name="T6" fmla="*/ 0 60000 65536"/>
                <a:gd name="T7" fmla="*/ 0 60000 65536"/>
                <a:gd name="T8" fmla="*/ 0 60000 65536"/>
                <a:gd name="T9" fmla="*/ 0 w 21600"/>
                <a:gd name="T10" fmla="*/ 0 h 21597"/>
                <a:gd name="T11" fmla="*/ 21600 w 21600"/>
                <a:gd name="T12" fmla="*/ 21597 h 21597"/>
              </a:gdLst>
              <a:ahLst/>
              <a:cxnLst>
                <a:cxn ang="T6">
                  <a:pos x="T0" y="T1"/>
                </a:cxn>
                <a:cxn ang="T7">
                  <a:pos x="T2" y="T3"/>
                </a:cxn>
                <a:cxn ang="T8">
                  <a:pos x="T4" y="T5"/>
                </a:cxn>
              </a:cxnLst>
              <a:rect l="T9" t="T10" r="T11" b="T12"/>
              <a:pathLst>
                <a:path w="21600" h="21597" fill="none" extrusionOk="0">
                  <a:moveTo>
                    <a:pt x="0" y="21597"/>
                  </a:moveTo>
                  <a:cubicBezTo>
                    <a:pt x="0" y="9807"/>
                    <a:pt x="9453" y="195"/>
                    <a:pt x="21240" y="-1"/>
                  </a:cubicBezTo>
                </a:path>
                <a:path w="21600" h="21597" stroke="0" extrusionOk="0">
                  <a:moveTo>
                    <a:pt x="0" y="21597"/>
                  </a:moveTo>
                  <a:cubicBezTo>
                    <a:pt x="0" y="9807"/>
                    <a:pt x="9453" y="195"/>
                    <a:pt x="21240" y="-1"/>
                  </a:cubicBezTo>
                  <a:lnTo>
                    <a:pt x="21600" y="21597"/>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7661" name="Group 21"/>
          <p:cNvGrpSpPr>
            <a:grpSpLocks/>
          </p:cNvGrpSpPr>
          <p:nvPr/>
        </p:nvGrpSpPr>
        <p:grpSpPr bwMode="auto">
          <a:xfrm>
            <a:off x="1924050" y="2886075"/>
            <a:ext cx="84138" cy="742950"/>
            <a:chOff x="1212" y="1818"/>
            <a:chExt cx="53" cy="468"/>
          </a:xfrm>
        </p:grpSpPr>
        <p:sp>
          <p:nvSpPr>
            <p:cNvPr id="27727" name="Arc 22"/>
            <p:cNvSpPr>
              <a:spLocks/>
            </p:cNvSpPr>
            <p:nvPr/>
          </p:nvSpPr>
          <p:spPr bwMode="auto">
            <a:xfrm>
              <a:off x="1212" y="1818"/>
              <a:ext cx="4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28" name="Arc 23"/>
            <p:cNvSpPr>
              <a:spLocks/>
            </p:cNvSpPr>
            <p:nvPr/>
          </p:nvSpPr>
          <p:spPr bwMode="auto">
            <a:xfrm rot="10800000">
              <a:off x="1217" y="2042"/>
              <a:ext cx="48" cy="244"/>
            </a:xfrm>
            <a:custGeom>
              <a:avLst/>
              <a:gdLst>
                <a:gd name="T0" fmla="*/ 0 w 21600"/>
                <a:gd name="T1" fmla="*/ 0 h 21595"/>
                <a:gd name="T2" fmla="*/ 0 w 21600"/>
                <a:gd name="T3" fmla="*/ 0 h 21595"/>
                <a:gd name="T4" fmla="*/ 0 w 21600"/>
                <a:gd name="T5" fmla="*/ 0 h 21595"/>
                <a:gd name="T6" fmla="*/ 0 60000 65536"/>
                <a:gd name="T7" fmla="*/ 0 60000 65536"/>
                <a:gd name="T8" fmla="*/ 0 60000 65536"/>
                <a:gd name="T9" fmla="*/ 0 w 21600"/>
                <a:gd name="T10" fmla="*/ 0 h 21595"/>
                <a:gd name="T11" fmla="*/ 21600 w 21600"/>
                <a:gd name="T12" fmla="*/ 21595 h 21595"/>
              </a:gdLst>
              <a:ahLst/>
              <a:cxnLst>
                <a:cxn ang="T6">
                  <a:pos x="T0" y="T1"/>
                </a:cxn>
                <a:cxn ang="T7">
                  <a:pos x="T2" y="T3"/>
                </a:cxn>
                <a:cxn ang="T8">
                  <a:pos x="T4" y="T5"/>
                </a:cxn>
              </a:cxnLst>
              <a:rect l="T9" t="T10" r="T11" b="T12"/>
              <a:pathLst>
                <a:path w="21600" h="21595" fill="none" extrusionOk="0">
                  <a:moveTo>
                    <a:pt x="0" y="21595"/>
                  </a:moveTo>
                  <a:cubicBezTo>
                    <a:pt x="0" y="9840"/>
                    <a:pt x="9399" y="244"/>
                    <a:pt x="21150" y="-1"/>
                  </a:cubicBezTo>
                </a:path>
                <a:path w="21600" h="21595" stroke="0" extrusionOk="0">
                  <a:moveTo>
                    <a:pt x="0" y="21595"/>
                  </a:moveTo>
                  <a:cubicBezTo>
                    <a:pt x="0" y="9840"/>
                    <a:pt x="9399" y="244"/>
                    <a:pt x="21150" y="-1"/>
                  </a:cubicBezTo>
                  <a:lnTo>
                    <a:pt x="21600" y="21595"/>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7662" name="Group 24"/>
          <p:cNvGrpSpPr>
            <a:grpSpLocks/>
          </p:cNvGrpSpPr>
          <p:nvPr/>
        </p:nvGrpSpPr>
        <p:grpSpPr bwMode="auto">
          <a:xfrm>
            <a:off x="2457450" y="2886075"/>
            <a:ext cx="58738" cy="742950"/>
            <a:chOff x="1548" y="1818"/>
            <a:chExt cx="37" cy="468"/>
          </a:xfrm>
        </p:grpSpPr>
        <p:sp>
          <p:nvSpPr>
            <p:cNvPr id="27725" name="Arc 25"/>
            <p:cNvSpPr>
              <a:spLocks/>
            </p:cNvSpPr>
            <p:nvPr/>
          </p:nvSpPr>
          <p:spPr bwMode="auto">
            <a:xfrm>
              <a:off x="1548" y="1818"/>
              <a:ext cx="3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26" name="Arc 26"/>
            <p:cNvSpPr>
              <a:spLocks/>
            </p:cNvSpPr>
            <p:nvPr/>
          </p:nvSpPr>
          <p:spPr bwMode="auto">
            <a:xfrm rot="10800000">
              <a:off x="1553" y="2042"/>
              <a:ext cx="32" cy="244"/>
            </a:xfrm>
            <a:custGeom>
              <a:avLst/>
              <a:gdLst>
                <a:gd name="T0" fmla="*/ 0 w 21600"/>
                <a:gd name="T1" fmla="*/ 0 h 21589"/>
                <a:gd name="T2" fmla="*/ 0 w 21600"/>
                <a:gd name="T3" fmla="*/ 0 h 21589"/>
                <a:gd name="T4" fmla="*/ 0 w 21600"/>
                <a:gd name="T5" fmla="*/ 0 h 21589"/>
                <a:gd name="T6" fmla="*/ 0 60000 65536"/>
                <a:gd name="T7" fmla="*/ 0 60000 65536"/>
                <a:gd name="T8" fmla="*/ 0 60000 65536"/>
                <a:gd name="T9" fmla="*/ 0 w 21600"/>
                <a:gd name="T10" fmla="*/ 0 h 21589"/>
                <a:gd name="T11" fmla="*/ 21600 w 21600"/>
                <a:gd name="T12" fmla="*/ 21589 h 21589"/>
              </a:gdLst>
              <a:ahLst/>
              <a:cxnLst>
                <a:cxn ang="T6">
                  <a:pos x="T0" y="T1"/>
                </a:cxn>
                <a:cxn ang="T7">
                  <a:pos x="T2" y="T3"/>
                </a:cxn>
                <a:cxn ang="T8">
                  <a:pos x="T4" y="T5"/>
                </a:cxn>
              </a:cxnLst>
              <a:rect l="T9" t="T10" r="T11" b="T12"/>
              <a:pathLst>
                <a:path w="21600" h="21589" fill="none" extrusionOk="0">
                  <a:moveTo>
                    <a:pt x="0" y="21589"/>
                  </a:moveTo>
                  <a:cubicBezTo>
                    <a:pt x="0" y="9922"/>
                    <a:pt x="9264" y="363"/>
                    <a:pt x="20925" y="-1"/>
                  </a:cubicBezTo>
                </a:path>
                <a:path w="21600" h="21589" stroke="0" extrusionOk="0">
                  <a:moveTo>
                    <a:pt x="0" y="21589"/>
                  </a:moveTo>
                  <a:cubicBezTo>
                    <a:pt x="0" y="9922"/>
                    <a:pt x="9264" y="363"/>
                    <a:pt x="20925" y="-1"/>
                  </a:cubicBezTo>
                  <a:lnTo>
                    <a:pt x="21600" y="21589"/>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7663" name="Group 27"/>
          <p:cNvGrpSpPr>
            <a:grpSpLocks/>
          </p:cNvGrpSpPr>
          <p:nvPr/>
        </p:nvGrpSpPr>
        <p:grpSpPr bwMode="auto">
          <a:xfrm>
            <a:off x="2724150" y="2886075"/>
            <a:ext cx="46038" cy="742950"/>
            <a:chOff x="1716" y="1818"/>
            <a:chExt cx="29" cy="468"/>
          </a:xfrm>
        </p:grpSpPr>
        <p:sp>
          <p:nvSpPr>
            <p:cNvPr id="27723" name="Arc 28"/>
            <p:cNvSpPr>
              <a:spLocks/>
            </p:cNvSpPr>
            <p:nvPr/>
          </p:nvSpPr>
          <p:spPr bwMode="auto">
            <a:xfrm>
              <a:off x="1716" y="1818"/>
              <a:ext cx="24"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24" name="Arc 29"/>
            <p:cNvSpPr>
              <a:spLocks/>
            </p:cNvSpPr>
            <p:nvPr/>
          </p:nvSpPr>
          <p:spPr bwMode="auto">
            <a:xfrm rot="10800000">
              <a:off x="1721" y="2042"/>
              <a:ext cx="24" cy="244"/>
            </a:xfrm>
            <a:custGeom>
              <a:avLst/>
              <a:gdLst>
                <a:gd name="T0" fmla="*/ 0 w 21600"/>
                <a:gd name="T1" fmla="*/ 0 h 21581"/>
                <a:gd name="T2" fmla="*/ 0 w 21600"/>
                <a:gd name="T3" fmla="*/ 0 h 21581"/>
                <a:gd name="T4" fmla="*/ 0 w 21600"/>
                <a:gd name="T5" fmla="*/ 0 h 21581"/>
                <a:gd name="T6" fmla="*/ 0 60000 65536"/>
                <a:gd name="T7" fmla="*/ 0 60000 65536"/>
                <a:gd name="T8" fmla="*/ 0 60000 65536"/>
                <a:gd name="T9" fmla="*/ 0 w 21600"/>
                <a:gd name="T10" fmla="*/ 0 h 21581"/>
                <a:gd name="T11" fmla="*/ 21600 w 21600"/>
                <a:gd name="T12" fmla="*/ 21581 h 21581"/>
              </a:gdLst>
              <a:ahLst/>
              <a:cxnLst>
                <a:cxn ang="T6">
                  <a:pos x="T0" y="T1"/>
                </a:cxn>
                <a:cxn ang="T7">
                  <a:pos x="T2" y="T3"/>
                </a:cxn>
                <a:cxn ang="T8">
                  <a:pos x="T4" y="T5"/>
                </a:cxn>
              </a:cxnLst>
              <a:rect l="T9" t="T10" r="T11" b="T12"/>
              <a:pathLst>
                <a:path w="21600" h="21581" fill="none" extrusionOk="0">
                  <a:moveTo>
                    <a:pt x="0" y="21581"/>
                  </a:moveTo>
                  <a:cubicBezTo>
                    <a:pt x="0" y="10001"/>
                    <a:pt x="9131" y="481"/>
                    <a:pt x="20700" y="-1"/>
                  </a:cubicBezTo>
                </a:path>
                <a:path w="21600" h="21581" stroke="0" extrusionOk="0">
                  <a:moveTo>
                    <a:pt x="0" y="21581"/>
                  </a:moveTo>
                  <a:cubicBezTo>
                    <a:pt x="0" y="10001"/>
                    <a:pt x="9131" y="481"/>
                    <a:pt x="20700" y="-1"/>
                  </a:cubicBezTo>
                  <a:lnTo>
                    <a:pt x="21600" y="21581"/>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7664" name="Group 30"/>
          <p:cNvGrpSpPr>
            <a:grpSpLocks/>
          </p:cNvGrpSpPr>
          <p:nvPr/>
        </p:nvGrpSpPr>
        <p:grpSpPr bwMode="auto">
          <a:xfrm>
            <a:off x="2971800" y="2886075"/>
            <a:ext cx="52388" cy="742950"/>
            <a:chOff x="1872" y="1818"/>
            <a:chExt cx="33" cy="468"/>
          </a:xfrm>
        </p:grpSpPr>
        <p:sp>
          <p:nvSpPr>
            <p:cNvPr id="27721" name="Arc 31"/>
            <p:cNvSpPr>
              <a:spLocks/>
            </p:cNvSpPr>
            <p:nvPr/>
          </p:nvSpPr>
          <p:spPr bwMode="auto">
            <a:xfrm>
              <a:off x="1872" y="1818"/>
              <a:ext cx="28"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22" name="Arc 32"/>
            <p:cNvSpPr>
              <a:spLocks/>
            </p:cNvSpPr>
            <p:nvPr/>
          </p:nvSpPr>
          <p:spPr bwMode="auto">
            <a:xfrm rot="10800000">
              <a:off x="1877" y="2042"/>
              <a:ext cx="28" cy="244"/>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 name="T9" fmla="*/ 0 w 21600"/>
                <a:gd name="T10" fmla="*/ 0 h 21586"/>
                <a:gd name="T11" fmla="*/ 21600 w 21600"/>
                <a:gd name="T12" fmla="*/ 21586 h 21586"/>
              </a:gdLst>
              <a:ahLst/>
              <a:cxnLst>
                <a:cxn ang="T6">
                  <a:pos x="T0" y="T1"/>
                </a:cxn>
                <a:cxn ang="T7">
                  <a:pos x="T2" y="T3"/>
                </a:cxn>
                <a:cxn ang="T8">
                  <a:pos x="T4" y="T5"/>
                </a:cxn>
              </a:cxnLst>
              <a:rect l="T9" t="T10" r="T11" b="T12"/>
              <a:pathLst>
                <a:path w="21600" h="21586" fill="none" extrusionOk="0">
                  <a:moveTo>
                    <a:pt x="0" y="21586"/>
                  </a:moveTo>
                  <a:cubicBezTo>
                    <a:pt x="0" y="9956"/>
                    <a:pt x="9207" y="414"/>
                    <a:pt x="20829" y="-1"/>
                  </a:cubicBezTo>
                </a:path>
                <a:path w="21600" h="21586" stroke="0" extrusionOk="0">
                  <a:moveTo>
                    <a:pt x="0" y="21586"/>
                  </a:moveTo>
                  <a:cubicBezTo>
                    <a:pt x="0" y="9956"/>
                    <a:pt x="9207" y="414"/>
                    <a:pt x="20829" y="-1"/>
                  </a:cubicBezTo>
                  <a:lnTo>
                    <a:pt x="21600" y="21586"/>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7665" name="Group 33"/>
          <p:cNvGrpSpPr>
            <a:grpSpLocks/>
          </p:cNvGrpSpPr>
          <p:nvPr/>
        </p:nvGrpSpPr>
        <p:grpSpPr bwMode="auto">
          <a:xfrm>
            <a:off x="3238500" y="2886075"/>
            <a:ext cx="39688" cy="742950"/>
            <a:chOff x="2040" y="1818"/>
            <a:chExt cx="25" cy="468"/>
          </a:xfrm>
        </p:grpSpPr>
        <p:sp>
          <p:nvSpPr>
            <p:cNvPr id="27719" name="Arc 34"/>
            <p:cNvSpPr>
              <a:spLocks/>
            </p:cNvSpPr>
            <p:nvPr/>
          </p:nvSpPr>
          <p:spPr bwMode="auto">
            <a:xfrm>
              <a:off x="2040" y="1818"/>
              <a:ext cx="20"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20" name="Arc 35"/>
            <p:cNvSpPr>
              <a:spLocks/>
            </p:cNvSpPr>
            <p:nvPr/>
          </p:nvSpPr>
          <p:spPr bwMode="auto">
            <a:xfrm rot="10800000">
              <a:off x="2045" y="2042"/>
              <a:ext cx="20" cy="244"/>
            </a:xfrm>
            <a:custGeom>
              <a:avLst/>
              <a:gdLst>
                <a:gd name="T0" fmla="*/ 0 w 21600"/>
                <a:gd name="T1" fmla="*/ 0 h 21573"/>
                <a:gd name="T2" fmla="*/ 0 w 21600"/>
                <a:gd name="T3" fmla="*/ 0 h 21573"/>
                <a:gd name="T4" fmla="*/ 0 w 21600"/>
                <a:gd name="T5" fmla="*/ 0 h 21573"/>
                <a:gd name="T6" fmla="*/ 0 60000 65536"/>
                <a:gd name="T7" fmla="*/ 0 60000 65536"/>
                <a:gd name="T8" fmla="*/ 0 60000 65536"/>
                <a:gd name="T9" fmla="*/ 0 w 21600"/>
                <a:gd name="T10" fmla="*/ 0 h 21573"/>
                <a:gd name="T11" fmla="*/ 21600 w 21600"/>
                <a:gd name="T12" fmla="*/ 21573 h 21573"/>
              </a:gdLst>
              <a:ahLst/>
              <a:cxnLst>
                <a:cxn ang="T6">
                  <a:pos x="T0" y="T1"/>
                </a:cxn>
                <a:cxn ang="T7">
                  <a:pos x="T2" y="T3"/>
                </a:cxn>
                <a:cxn ang="T8">
                  <a:pos x="T4" y="T5"/>
                </a:cxn>
              </a:cxnLst>
              <a:rect l="T9" t="T10" r="T11" b="T12"/>
              <a:pathLst>
                <a:path w="21600" h="21573" fill="none" extrusionOk="0">
                  <a:moveTo>
                    <a:pt x="0" y="21573"/>
                  </a:moveTo>
                  <a:cubicBezTo>
                    <a:pt x="0" y="10062"/>
                    <a:pt x="9026" y="574"/>
                    <a:pt x="20521" y="-1"/>
                  </a:cubicBezTo>
                </a:path>
                <a:path w="21600" h="21573" stroke="0" extrusionOk="0">
                  <a:moveTo>
                    <a:pt x="0" y="21573"/>
                  </a:moveTo>
                  <a:cubicBezTo>
                    <a:pt x="0" y="10062"/>
                    <a:pt x="9026" y="574"/>
                    <a:pt x="20521" y="-1"/>
                  </a:cubicBezTo>
                  <a:lnTo>
                    <a:pt x="21600" y="21573"/>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27666" name="Group 36"/>
          <p:cNvGrpSpPr>
            <a:grpSpLocks/>
          </p:cNvGrpSpPr>
          <p:nvPr/>
        </p:nvGrpSpPr>
        <p:grpSpPr bwMode="auto">
          <a:xfrm>
            <a:off x="3505200" y="2886075"/>
            <a:ext cx="26988" cy="742950"/>
            <a:chOff x="2208" y="1818"/>
            <a:chExt cx="17" cy="468"/>
          </a:xfrm>
        </p:grpSpPr>
        <p:sp>
          <p:nvSpPr>
            <p:cNvPr id="27717" name="Arc 37"/>
            <p:cNvSpPr>
              <a:spLocks/>
            </p:cNvSpPr>
            <p:nvPr/>
          </p:nvSpPr>
          <p:spPr bwMode="auto">
            <a:xfrm>
              <a:off x="2208" y="1818"/>
              <a:ext cx="12" cy="2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18" name="Arc 38"/>
            <p:cNvSpPr>
              <a:spLocks/>
            </p:cNvSpPr>
            <p:nvPr/>
          </p:nvSpPr>
          <p:spPr bwMode="auto">
            <a:xfrm rot="10800000">
              <a:off x="2213" y="2043"/>
              <a:ext cx="12" cy="243"/>
            </a:xfrm>
            <a:custGeom>
              <a:avLst/>
              <a:gdLst>
                <a:gd name="T0" fmla="*/ 0 w 21600"/>
                <a:gd name="T1" fmla="*/ 0 h 21525"/>
                <a:gd name="T2" fmla="*/ 0 w 21600"/>
                <a:gd name="T3" fmla="*/ 0 h 21525"/>
                <a:gd name="T4" fmla="*/ 0 w 21600"/>
                <a:gd name="T5" fmla="*/ 0 h 21525"/>
                <a:gd name="T6" fmla="*/ 0 60000 65536"/>
                <a:gd name="T7" fmla="*/ 0 60000 65536"/>
                <a:gd name="T8" fmla="*/ 0 60000 65536"/>
                <a:gd name="T9" fmla="*/ 0 w 21600"/>
                <a:gd name="T10" fmla="*/ 0 h 21525"/>
                <a:gd name="T11" fmla="*/ 21600 w 21600"/>
                <a:gd name="T12" fmla="*/ 21525 h 21525"/>
              </a:gdLst>
              <a:ahLst/>
              <a:cxnLst>
                <a:cxn ang="T6">
                  <a:pos x="T0" y="T1"/>
                </a:cxn>
                <a:cxn ang="T7">
                  <a:pos x="T2" y="T3"/>
                </a:cxn>
                <a:cxn ang="T8">
                  <a:pos x="T4" y="T5"/>
                </a:cxn>
              </a:cxnLst>
              <a:rect l="T9" t="T10" r="T11" b="T12"/>
              <a:pathLst>
                <a:path w="21600" h="21525" fill="none" extrusionOk="0">
                  <a:moveTo>
                    <a:pt x="0" y="21525"/>
                  </a:moveTo>
                  <a:cubicBezTo>
                    <a:pt x="0" y="10290"/>
                    <a:pt x="8611" y="932"/>
                    <a:pt x="19806" y="-1"/>
                  </a:cubicBezTo>
                </a:path>
                <a:path w="21600" h="21525" stroke="0" extrusionOk="0">
                  <a:moveTo>
                    <a:pt x="0" y="21525"/>
                  </a:moveTo>
                  <a:cubicBezTo>
                    <a:pt x="0" y="10290"/>
                    <a:pt x="8611" y="932"/>
                    <a:pt x="19806" y="-1"/>
                  </a:cubicBezTo>
                  <a:lnTo>
                    <a:pt x="21600" y="21525"/>
                  </a:lnTo>
                  <a:close/>
                </a:path>
              </a:pathLst>
            </a:custGeom>
            <a:noFill/>
            <a:ln w="12700" cap="rnd">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sp>
        <p:nvSpPr>
          <p:cNvPr id="27667" name="Line 39"/>
          <p:cNvSpPr>
            <a:spLocks noChangeShapeType="1"/>
          </p:cNvSpPr>
          <p:nvPr/>
        </p:nvSpPr>
        <p:spPr bwMode="auto">
          <a:xfrm>
            <a:off x="37846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68" name="Line 40"/>
          <p:cNvSpPr>
            <a:spLocks noChangeShapeType="1"/>
          </p:cNvSpPr>
          <p:nvPr/>
        </p:nvSpPr>
        <p:spPr bwMode="auto">
          <a:xfrm>
            <a:off x="40513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69" name="Line 41"/>
          <p:cNvSpPr>
            <a:spLocks noChangeShapeType="1"/>
          </p:cNvSpPr>
          <p:nvPr/>
        </p:nvSpPr>
        <p:spPr bwMode="auto">
          <a:xfrm>
            <a:off x="43053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0" name="Line 42"/>
          <p:cNvSpPr>
            <a:spLocks noChangeShapeType="1"/>
          </p:cNvSpPr>
          <p:nvPr/>
        </p:nvSpPr>
        <p:spPr bwMode="auto">
          <a:xfrm>
            <a:off x="45593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1" name="Line 43"/>
          <p:cNvSpPr>
            <a:spLocks noChangeShapeType="1"/>
          </p:cNvSpPr>
          <p:nvPr/>
        </p:nvSpPr>
        <p:spPr bwMode="auto">
          <a:xfrm>
            <a:off x="48133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2" name="Line 44"/>
          <p:cNvSpPr>
            <a:spLocks noChangeShapeType="1"/>
          </p:cNvSpPr>
          <p:nvPr/>
        </p:nvSpPr>
        <p:spPr bwMode="auto">
          <a:xfrm>
            <a:off x="50800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3" name="Line 45"/>
          <p:cNvSpPr>
            <a:spLocks noChangeShapeType="1"/>
          </p:cNvSpPr>
          <p:nvPr/>
        </p:nvSpPr>
        <p:spPr bwMode="auto">
          <a:xfrm>
            <a:off x="53467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4" name="Line 46"/>
          <p:cNvSpPr>
            <a:spLocks noChangeShapeType="1"/>
          </p:cNvSpPr>
          <p:nvPr/>
        </p:nvSpPr>
        <p:spPr bwMode="auto">
          <a:xfrm>
            <a:off x="56134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5" name="Line 47"/>
          <p:cNvSpPr>
            <a:spLocks noChangeShapeType="1"/>
          </p:cNvSpPr>
          <p:nvPr/>
        </p:nvSpPr>
        <p:spPr bwMode="auto">
          <a:xfrm>
            <a:off x="58801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6" name="Line 48"/>
          <p:cNvSpPr>
            <a:spLocks noChangeShapeType="1"/>
          </p:cNvSpPr>
          <p:nvPr/>
        </p:nvSpPr>
        <p:spPr bwMode="auto">
          <a:xfrm>
            <a:off x="61468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7" name="Line 49"/>
          <p:cNvSpPr>
            <a:spLocks noChangeShapeType="1"/>
          </p:cNvSpPr>
          <p:nvPr/>
        </p:nvSpPr>
        <p:spPr bwMode="auto">
          <a:xfrm>
            <a:off x="64135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8" name="Line 50"/>
          <p:cNvSpPr>
            <a:spLocks noChangeShapeType="1"/>
          </p:cNvSpPr>
          <p:nvPr/>
        </p:nvSpPr>
        <p:spPr bwMode="auto">
          <a:xfrm>
            <a:off x="66802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79" name="Line 51"/>
          <p:cNvSpPr>
            <a:spLocks noChangeShapeType="1"/>
          </p:cNvSpPr>
          <p:nvPr/>
        </p:nvSpPr>
        <p:spPr bwMode="auto">
          <a:xfrm>
            <a:off x="69469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80" name="Line 52"/>
          <p:cNvSpPr>
            <a:spLocks noChangeShapeType="1"/>
          </p:cNvSpPr>
          <p:nvPr/>
        </p:nvSpPr>
        <p:spPr bwMode="auto">
          <a:xfrm>
            <a:off x="72136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81" name="Line 53"/>
          <p:cNvSpPr>
            <a:spLocks noChangeShapeType="1"/>
          </p:cNvSpPr>
          <p:nvPr/>
        </p:nvSpPr>
        <p:spPr bwMode="auto">
          <a:xfrm>
            <a:off x="74803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82" name="Line 54"/>
          <p:cNvSpPr>
            <a:spLocks noChangeShapeType="1"/>
          </p:cNvSpPr>
          <p:nvPr/>
        </p:nvSpPr>
        <p:spPr bwMode="auto">
          <a:xfrm>
            <a:off x="77470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83" name="Line 55"/>
          <p:cNvSpPr>
            <a:spLocks noChangeShapeType="1"/>
          </p:cNvSpPr>
          <p:nvPr/>
        </p:nvSpPr>
        <p:spPr bwMode="auto">
          <a:xfrm>
            <a:off x="80137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84" name="Line 56"/>
          <p:cNvSpPr>
            <a:spLocks noChangeShapeType="1"/>
          </p:cNvSpPr>
          <p:nvPr/>
        </p:nvSpPr>
        <p:spPr bwMode="auto">
          <a:xfrm>
            <a:off x="82804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85" name="Line 57"/>
          <p:cNvSpPr>
            <a:spLocks noChangeShapeType="1"/>
          </p:cNvSpPr>
          <p:nvPr/>
        </p:nvSpPr>
        <p:spPr bwMode="auto">
          <a:xfrm>
            <a:off x="85471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86" name="Line 58"/>
          <p:cNvSpPr>
            <a:spLocks noChangeShapeType="1"/>
          </p:cNvSpPr>
          <p:nvPr/>
        </p:nvSpPr>
        <p:spPr bwMode="auto">
          <a:xfrm>
            <a:off x="8813800" y="2897188"/>
            <a:ext cx="0" cy="7366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7687" name="Rectangle 59"/>
          <p:cNvSpPr>
            <a:spLocks noChangeArrowheads="1"/>
          </p:cNvSpPr>
          <p:nvPr/>
        </p:nvSpPr>
        <p:spPr bwMode="auto">
          <a:xfrm>
            <a:off x="633413" y="2516188"/>
            <a:ext cx="307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0</a:t>
            </a:r>
          </a:p>
        </p:txBody>
      </p:sp>
      <p:sp>
        <p:nvSpPr>
          <p:cNvPr id="27688" name="Rectangle 60"/>
          <p:cNvSpPr>
            <a:spLocks noChangeArrowheads="1"/>
          </p:cNvSpPr>
          <p:nvPr/>
        </p:nvSpPr>
        <p:spPr bwMode="auto">
          <a:xfrm>
            <a:off x="8405813" y="2516188"/>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150</a:t>
            </a:r>
          </a:p>
        </p:txBody>
      </p:sp>
      <p:sp>
        <p:nvSpPr>
          <p:cNvPr id="27689" name="Rectangle 61"/>
          <p:cNvSpPr>
            <a:spLocks noChangeArrowheads="1"/>
          </p:cNvSpPr>
          <p:nvPr/>
        </p:nvSpPr>
        <p:spPr bwMode="auto">
          <a:xfrm>
            <a:off x="7072313" y="2516188"/>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125</a:t>
            </a:r>
          </a:p>
        </p:txBody>
      </p:sp>
      <p:sp>
        <p:nvSpPr>
          <p:cNvPr id="27690" name="Rectangle 62"/>
          <p:cNvSpPr>
            <a:spLocks noChangeArrowheads="1"/>
          </p:cNvSpPr>
          <p:nvPr/>
        </p:nvSpPr>
        <p:spPr bwMode="auto">
          <a:xfrm>
            <a:off x="5738813" y="2516188"/>
            <a:ext cx="561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100</a:t>
            </a:r>
          </a:p>
        </p:txBody>
      </p:sp>
      <p:sp>
        <p:nvSpPr>
          <p:cNvPr id="27691" name="Rectangle 63"/>
          <p:cNvSpPr>
            <a:spLocks noChangeArrowheads="1"/>
          </p:cNvSpPr>
          <p:nvPr/>
        </p:nvSpPr>
        <p:spPr bwMode="auto">
          <a:xfrm>
            <a:off x="4468813" y="2516188"/>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75</a:t>
            </a:r>
          </a:p>
        </p:txBody>
      </p:sp>
      <p:sp>
        <p:nvSpPr>
          <p:cNvPr id="27692" name="Rectangle 64"/>
          <p:cNvSpPr>
            <a:spLocks noChangeArrowheads="1"/>
          </p:cNvSpPr>
          <p:nvPr/>
        </p:nvSpPr>
        <p:spPr bwMode="auto">
          <a:xfrm>
            <a:off x="3173413" y="2516188"/>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50</a:t>
            </a:r>
          </a:p>
        </p:txBody>
      </p:sp>
      <p:sp>
        <p:nvSpPr>
          <p:cNvPr id="27693" name="Rectangle 65"/>
          <p:cNvSpPr>
            <a:spLocks noChangeArrowheads="1"/>
          </p:cNvSpPr>
          <p:nvPr/>
        </p:nvSpPr>
        <p:spPr bwMode="auto">
          <a:xfrm>
            <a:off x="1839913" y="2516188"/>
            <a:ext cx="434975"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t>25</a:t>
            </a:r>
          </a:p>
        </p:txBody>
      </p:sp>
      <p:sp>
        <p:nvSpPr>
          <p:cNvPr id="27694" name="Oval 66"/>
          <p:cNvSpPr>
            <a:spLocks noChangeArrowheads="1"/>
          </p:cNvSpPr>
          <p:nvPr/>
        </p:nvSpPr>
        <p:spPr bwMode="auto">
          <a:xfrm>
            <a:off x="4006850" y="3224213"/>
            <a:ext cx="88900" cy="88900"/>
          </a:xfrm>
          <a:prstGeom prst="ellipse">
            <a:avLst/>
          </a:prstGeom>
          <a:solidFill>
            <a:srgbClr val="DC0081"/>
          </a:solidFill>
          <a:ln w="12700">
            <a:solidFill>
              <a:srgbClr val="DC0081"/>
            </a:solidFill>
            <a:round/>
            <a:headEnd/>
            <a:tailEnd/>
          </a:ln>
        </p:spPr>
        <p:txBody>
          <a:bodyPr wrap="none" anchor="ctr"/>
          <a:lstStyle/>
          <a:p>
            <a:endParaRPr lang="en-US"/>
          </a:p>
        </p:txBody>
      </p:sp>
      <p:sp>
        <p:nvSpPr>
          <p:cNvPr id="27695" name="Oval 67"/>
          <p:cNvSpPr>
            <a:spLocks noChangeArrowheads="1"/>
          </p:cNvSpPr>
          <p:nvPr/>
        </p:nvSpPr>
        <p:spPr bwMode="auto">
          <a:xfrm>
            <a:off x="85026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696" name="Oval 68"/>
          <p:cNvSpPr>
            <a:spLocks noChangeArrowheads="1"/>
          </p:cNvSpPr>
          <p:nvPr/>
        </p:nvSpPr>
        <p:spPr bwMode="auto">
          <a:xfrm>
            <a:off x="15303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697" name="Oval 69"/>
          <p:cNvSpPr>
            <a:spLocks noChangeArrowheads="1"/>
          </p:cNvSpPr>
          <p:nvPr/>
        </p:nvSpPr>
        <p:spPr bwMode="auto">
          <a:xfrm>
            <a:off x="83502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698" name="Oval 70"/>
          <p:cNvSpPr>
            <a:spLocks noChangeArrowheads="1"/>
          </p:cNvSpPr>
          <p:nvPr/>
        </p:nvSpPr>
        <p:spPr bwMode="auto">
          <a:xfrm>
            <a:off x="13779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699" name="Oval 71"/>
          <p:cNvSpPr>
            <a:spLocks noChangeArrowheads="1"/>
          </p:cNvSpPr>
          <p:nvPr/>
        </p:nvSpPr>
        <p:spPr bwMode="auto">
          <a:xfrm>
            <a:off x="43878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sp>
        <p:nvSpPr>
          <p:cNvPr id="27700" name="Oval 72"/>
          <p:cNvSpPr>
            <a:spLocks noChangeArrowheads="1"/>
          </p:cNvSpPr>
          <p:nvPr/>
        </p:nvSpPr>
        <p:spPr bwMode="auto">
          <a:xfrm>
            <a:off x="4933950" y="3224213"/>
            <a:ext cx="88900" cy="88900"/>
          </a:xfrm>
          <a:prstGeom prst="ellipse">
            <a:avLst/>
          </a:prstGeom>
          <a:solidFill>
            <a:schemeClr val="hlink"/>
          </a:solidFill>
          <a:ln w="12700">
            <a:solidFill>
              <a:schemeClr val="hlink"/>
            </a:solidFill>
            <a:round/>
            <a:headEnd/>
            <a:tailEnd/>
          </a:ln>
        </p:spPr>
        <p:txBody>
          <a:bodyPr wrap="none" anchor="ctr"/>
          <a:lstStyle/>
          <a:p>
            <a:endParaRPr lang="en-US"/>
          </a:p>
        </p:txBody>
      </p:sp>
      <p:grpSp>
        <p:nvGrpSpPr>
          <p:cNvPr id="12" name="Group 73"/>
          <p:cNvGrpSpPr>
            <a:grpSpLocks/>
          </p:cNvGrpSpPr>
          <p:nvPr/>
        </p:nvGrpSpPr>
        <p:grpSpPr bwMode="auto">
          <a:xfrm>
            <a:off x="1614488" y="3722688"/>
            <a:ext cx="2438400" cy="457200"/>
            <a:chOff x="1017" y="2345"/>
            <a:chExt cx="1536" cy="288"/>
          </a:xfrm>
        </p:grpSpPr>
        <p:sp>
          <p:nvSpPr>
            <p:cNvPr id="27715" name="Arc 74"/>
            <p:cNvSpPr>
              <a:spLocks/>
            </p:cNvSpPr>
            <p:nvPr/>
          </p:nvSpPr>
          <p:spPr bwMode="auto">
            <a:xfrm rot="10800000">
              <a:off x="1017" y="2345"/>
              <a:ext cx="798"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16" name="Arc 75"/>
            <p:cNvSpPr>
              <a:spLocks/>
            </p:cNvSpPr>
            <p:nvPr/>
          </p:nvSpPr>
          <p:spPr bwMode="auto">
            <a:xfrm rot="10800000">
              <a:off x="1755" y="2345"/>
              <a:ext cx="798" cy="288"/>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80"/>
                    <a:pt x="9654" y="13"/>
                    <a:pt x="21572" y="-1"/>
                  </a:cubicBezTo>
                </a:path>
                <a:path w="21600" h="21599" stroke="0" extrusionOk="0">
                  <a:moveTo>
                    <a:pt x="0" y="21599"/>
                  </a:moveTo>
                  <a:cubicBezTo>
                    <a:pt x="0" y="9680"/>
                    <a:pt x="9654" y="13"/>
                    <a:pt x="21572" y="-1"/>
                  </a:cubicBezTo>
                  <a:lnTo>
                    <a:pt x="21600" y="21599"/>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3" name="Group 76"/>
          <p:cNvGrpSpPr>
            <a:grpSpLocks/>
          </p:cNvGrpSpPr>
          <p:nvPr/>
        </p:nvGrpSpPr>
        <p:grpSpPr bwMode="auto">
          <a:xfrm>
            <a:off x="4470400" y="3722688"/>
            <a:ext cx="509588" cy="292100"/>
            <a:chOff x="2816" y="2345"/>
            <a:chExt cx="321" cy="184"/>
          </a:xfrm>
        </p:grpSpPr>
        <p:sp>
          <p:nvSpPr>
            <p:cNvPr id="27713" name="Arc 77"/>
            <p:cNvSpPr>
              <a:spLocks/>
            </p:cNvSpPr>
            <p:nvPr/>
          </p:nvSpPr>
          <p:spPr bwMode="auto">
            <a:xfrm rot="10800000">
              <a:off x="2816" y="2345"/>
              <a:ext cx="160" cy="18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14" name="Arc 78"/>
            <p:cNvSpPr>
              <a:spLocks/>
            </p:cNvSpPr>
            <p:nvPr/>
          </p:nvSpPr>
          <p:spPr bwMode="auto">
            <a:xfrm rot="10800000">
              <a:off x="2977" y="2345"/>
              <a:ext cx="160" cy="184"/>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721"/>
                    <a:pt x="9589" y="73"/>
                    <a:pt x="21465" y="-1"/>
                  </a:cubicBezTo>
                </a:path>
                <a:path w="21600" h="21599" stroke="0" extrusionOk="0">
                  <a:moveTo>
                    <a:pt x="0" y="21599"/>
                  </a:moveTo>
                  <a:cubicBezTo>
                    <a:pt x="0" y="9721"/>
                    <a:pt x="9589" y="73"/>
                    <a:pt x="21465" y="-1"/>
                  </a:cubicBezTo>
                  <a:lnTo>
                    <a:pt x="21600" y="21599"/>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4" name="Group 79"/>
          <p:cNvGrpSpPr>
            <a:grpSpLocks/>
          </p:cNvGrpSpPr>
          <p:nvPr/>
        </p:nvGrpSpPr>
        <p:grpSpPr bwMode="auto">
          <a:xfrm>
            <a:off x="4989513" y="3722688"/>
            <a:ext cx="3317875" cy="508000"/>
            <a:chOff x="3143" y="2345"/>
            <a:chExt cx="2090" cy="320"/>
          </a:xfrm>
        </p:grpSpPr>
        <p:sp>
          <p:nvSpPr>
            <p:cNvPr id="27711" name="Arc 80"/>
            <p:cNvSpPr>
              <a:spLocks/>
            </p:cNvSpPr>
            <p:nvPr/>
          </p:nvSpPr>
          <p:spPr bwMode="auto">
            <a:xfrm rot="10800000">
              <a:off x="3143" y="2345"/>
              <a:ext cx="1085" cy="32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12" name="Arc 81"/>
            <p:cNvSpPr>
              <a:spLocks/>
            </p:cNvSpPr>
            <p:nvPr/>
          </p:nvSpPr>
          <p:spPr bwMode="auto">
            <a:xfrm rot="10800000">
              <a:off x="4148" y="2345"/>
              <a:ext cx="1085" cy="320"/>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7"/>
                    <a:pt x="9659" y="9"/>
                    <a:pt x="21580" y="-1"/>
                  </a:cubicBezTo>
                </a:path>
                <a:path w="21600" h="21599" stroke="0" extrusionOk="0">
                  <a:moveTo>
                    <a:pt x="0" y="21599"/>
                  </a:moveTo>
                  <a:cubicBezTo>
                    <a:pt x="0" y="9677"/>
                    <a:pt x="9659" y="9"/>
                    <a:pt x="21580" y="-1"/>
                  </a:cubicBezTo>
                  <a:lnTo>
                    <a:pt x="21600" y="21599"/>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5" name="Group 82"/>
          <p:cNvGrpSpPr>
            <a:grpSpLocks/>
          </p:cNvGrpSpPr>
          <p:nvPr/>
        </p:nvGrpSpPr>
        <p:grpSpPr bwMode="auto">
          <a:xfrm>
            <a:off x="1422400" y="3722688"/>
            <a:ext cx="153988" cy="254000"/>
            <a:chOff x="896" y="2345"/>
            <a:chExt cx="97" cy="160"/>
          </a:xfrm>
        </p:grpSpPr>
        <p:sp>
          <p:nvSpPr>
            <p:cNvPr id="27709" name="Arc 83"/>
            <p:cNvSpPr>
              <a:spLocks/>
            </p:cNvSpPr>
            <p:nvPr/>
          </p:nvSpPr>
          <p:spPr bwMode="auto">
            <a:xfrm rot="10800000">
              <a:off x="896" y="2345"/>
              <a:ext cx="42" cy="16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folHlink"/>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10" name="Arc 84"/>
            <p:cNvSpPr>
              <a:spLocks/>
            </p:cNvSpPr>
            <p:nvPr/>
          </p:nvSpPr>
          <p:spPr bwMode="auto">
            <a:xfrm rot="10800000">
              <a:off x="951" y="2345"/>
              <a:ext cx="42" cy="160"/>
            </a:xfrm>
            <a:custGeom>
              <a:avLst/>
              <a:gdLst>
                <a:gd name="T0" fmla="*/ 0 w 21600"/>
                <a:gd name="T1" fmla="*/ 0 h 21593"/>
                <a:gd name="T2" fmla="*/ 0 w 21600"/>
                <a:gd name="T3" fmla="*/ 0 h 21593"/>
                <a:gd name="T4" fmla="*/ 0 w 21600"/>
                <a:gd name="T5" fmla="*/ 0 h 21593"/>
                <a:gd name="T6" fmla="*/ 0 60000 65536"/>
                <a:gd name="T7" fmla="*/ 0 60000 65536"/>
                <a:gd name="T8" fmla="*/ 0 60000 65536"/>
                <a:gd name="T9" fmla="*/ 0 w 21600"/>
                <a:gd name="T10" fmla="*/ 0 h 21593"/>
                <a:gd name="T11" fmla="*/ 21600 w 21600"/>
                <a:gd name="T12" fmla="*/ 21593 h 21593"/>
              </a:gdLst>
              <a:ahLst/>
              <a:cxnLst>
                <a:cxn ang="T6">
                  <a:pos x="T0" y="T1"/>
                </a:cxn>
                <a:cxn ang="T7">
                  <a:pos x="T2" y="T3"/>
                </a:cxn>
                <a:cxn ang="T8">
                  <a:pos x="T4" y="T5"/>
                </a:cxn>
              </a:cxnLst>
              <a:rect l="T9" t="T10" r="T11" b="T12"/>
              <a:pathLst>
                <a:path w="21600" h="21593" fill="none" extrusionOk="0">
                  <a:moveTo>
                    <a:pt x="0" y="21593"/>
                  </a:moveTo>
                  <a:cubicBezTo>
                    <a:pt x="0" y="9863"/>
                    <a:pt x="9360" y="278"/>
                    <a:pt x="21085" y="-1"/>
                  </a:cubicBezTo>
                </a:path>
                <a:path w="21600" h="21593" stroke="0" extrusionOk="0">
                  <a:moveTo>
                    <a:pt x="0" y="21593"/>
                  </a:moveTo>
                  <a:cubicBezTo>
                    <a:pt x="0" y="9863"/>
                    <a:pt x="9360" y="278"/>
                    <a:pt x="21085" y="-1"/>
                  </a:cubicBezTo>
                  <a:lnTo>
                    <a:pt x="21600" y="21593"/>
                  </a:lnTo>
                  <a:close/>
                </a:path>
              </a:pathLst>
            </a:custGeom>
            <a:noFill/>
            <a:ln w="19050" cap="rnd">
              <a:solidFill>
                <a:schemeClr val="folHlink"/>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grpSp>
      <p:grpSp>
        <p:nvGrpSpPr>
          <p:cNvPr id="16" name="Group 85"/>
          <p:cNvGrpSpPr>
            <a:grpSpLocks/>
          </p:cNvGrpSpPr>
          <p:nvPr/>
        </p:nvGrpSpPr>
        <p:grpSpPr bwMode="auto">
          <a:xfrm>
            <a:off x="1336675" y="3786188"/>
            <a:ext cx="7224713" cy="1130300"/>
            <a:chOff x="842" y="2385"/>
            <a:chExt cx="4551" cy="712"/>
          </a:xfrm>
        </p:grpSpPr>
        <p:sp>
          <p:nvSpPr>
            <p:cNvPr id="27707" name="Arc 86"/>
            <p:cNvSpPr>
              <a:spLocks/>
            </p:cNvSpPr>
            <p:nvPr/>
          </p:nvSpPr>
          <p:spPr bwMode="auto">
            <a:xfrm rot="10800000">
              <a:off x="3010" y="2489"/>
              <a:ext cx="2383" cy="608"/>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0" y="21599"/>
                  </a:moveTo>
                  <a:cubicBezTo>
                    <a:pt x="0" y="9673"/>
                    <a:pt x="9665" y="3"/>
                    <a:pt x="21590" y="-1"/>
                  </a:cubicBezTo>
                </a:path>
                <a:path w="21600" h="21599" stroke="0" extrusionOk="0">
                  <a:moveTo>
                    <a:pt x="0" y="21599"/>
                  </a:moveTo>
                  <a:cubicBezTo>
                    <a:pt x="0" y="9673"/>
                    <a:pt x="9665" y="3"/>
                    <a:pt x="21590" y="-1"/>
                  </a:cubicBezTo>
                  <a:lnTo>
                    <a:pt x="21600" y="21599"/>
                  </a:lnTo>
                  <a:close/>
                </a:path>
              </a:pathLst>
            </a:custGeom>
            <a:noFill/>
            <a:ln w="19050" cap="rnd">
              <a:solidFill>
                <a:schemeClr val="hlink"/>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7708" name="Arc 87"/>
            <p:cNvSpPr>
              <a:spLocks/>
            </p:cNvSpPr>
            <p:nvPr/>
          </p:nvSpPr>
          <p:spPr bwMode="auto">
            <a:xfrm rot="10800000">
              <a:off x="842" y="2385"/>
              <a:ext cx="2294" cy="71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9050" cap="rnd">
              <a:solidFill>
                <a:schemeClr val="hlink"/>
              </a:solidFill>
              <a:round/>
              <a:headEnd/>
              <a:tailEnd/>
            </a:ln>
            <a:extLst>
              <a:ext uri="{909E8E84-426E-40dd-AFC4-6F175D3DCCD1}">
                <a14:hiddenFill xmlns="" xmlns:a14="http://schemas.microsoft.com/office/drawing/2010/main">
                  <a:solidFill>
                    <a:srgbClr val="FFFFFF"/>
                  </a:solidFill>
                </a14:hiddenFill>
              </a:ext>
            </a:extLst>
          </p:spPr>
          <p:txBody>
            <a:bodyPr rot="10800000" wrap="none" anchor="ctr"/>
            <a:lstStyle/>
            <a:p>
              <a:endParaRPr lang="en-US"/>
            </a:p>
          </p:txBody>
        </p:sp>
      </p:grpSp>
      <p:sp>
        <p:nvSpPr>
          <p:cNvPr id="3" name="Title 2"/>
          <p:cNvSpPr>
            <a:spLocks noGrp="1"/>
          </p:cNvSpPr>
          <p:nvPr>
            <p:ph type="title"/>
          </p:nvPr>
        </p:nvSpPr>
        <p:spPr/>
        <p:txBody>
          <a:bodyPr>
            <a:normAutofit fontScale="90000"/>
          </a:bodyPr>
          <a:lstStyle/>
          <a:p>
            <a:r>
              <a:rPr lang="en-US" dirty="0" smtClean="0"/>
              <a:t>I/O Scheduling Algorithm 4: C-SCAN</a:t>
            </a:r>
            <a:endParaRPr lang="en-US" dirty="0"/>
          </a:p>
        </p:txBody>
      </p:sp>
      <p:sp>
        <p:nvSpPr>
          <p:cNvPr id="92" name="Rectangle 11"/>
          <p:cNvSpPr txBox="1">
            <a:spLocks noChangeArrowheads="1"/>
          </p:cNvSpPr>
          <p:nvPr/>
        </p:nvSpPr>
        <p:spPr>
          <a:xfrm>
            <a:off x="533399" y="1304777"/>
            <a:ext cx="7935913" cy="1152128"/>
          </a:xfrm>
          <a:prstGeom prst="rect">
            <a:avLst/>
          </a:prstGeom>
          <a:noFill/>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800"/>
              </a:spcAft>
            </a:pPr>
            <a:r>
              <a:rPr lang="en-US" dirty="0" smtClean="0">
                <a:latin typeface="Arial" charset="0"/>
              </a:rPr>
              <a:t>Circular SCAN: Move the head in one direction until an edge of the disk is reached, and then reset to the opposite edge</a:t>
            </a:r>
            <a:endParaRPr lang="en-US" dirty="0">
              <a:latin typeface="Arial" charset="0"/>
            </a:endParaRPr>
          </a:p>
        </p:txBody>
      </p:sp>
      <p:sp>
        <p:nvSpPr>
          <p:cNvPr id="94" name="TextBox 93"/>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C-SCAN</a:t>
            </a:r>
            <a:r>
              <a:rPr lang="en-US" sz="3200" smtClean="0"/>
              <a:t>: 265 tracks </a:t>
            </a:r>
            <a:r>
              <a:rPr lang="en-US" sz="3200" dirty="0" smtClean="0"/>
              <a:t>(vs. 221 for SSTF, 187 for SCAN)</a:t>
            </a:r>
            <a:endParaRPr lang="en-US" sz="3200" i="1" dirty="0"/>
          </a:p>
        </p:txBody>
      </p:sp>
      <p:sp>
        <p:nvSpPr>
          <p:cNvPr id="95" name="Rectangle 11"/>
          <p:cNvSpPr txBox="1">
            <a:spLocks noChangeArrowheads="1"/>
          </p:cNvSpPr>
          <p:nvPr/>
        </p:nvSpPr>
        <p:spPr>
          <a:xfrm>
            <a:off x="517525" y="5316509"/>
            <a:ext cx="7935913" cy="1152128"/>
          </a:xfrm>
          <a:prstGeom prst="rect">
            <a:avLst/>
          </a:prstGeom>
          <a:noFill/>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800"/>
              </a:spcAft>
            </a:pPr>
            <a:r>
              <a:rPr lang="en-US" dirty="0" smtClean="0">
                <a:latin typeface="Arial" charset="0"/>
              </a:rPr>
              <a:t>Marginally better fairness than SCAN</a:t>
            </a:r>
            <a:endParaRPr lang="en-US" dirty="0">
              <a:latin typeface="Arial" charset="0"/>
            </a:endParaRPr>
          </a:p>
        </p:txBody>
      </p:sp>
    </p:spTree>
    <p:custDataLst>
      <p:tags r:id="rId1"/>
    </p:custDataLst>
    <p:extLst>
      <p:ext uri="{BB962C8B-B14F-4D97-AF65-F5344CB8AC3E}">
        <p14:creationId xmlns:p14="http://schemas.microsoft.com/office/powerpoint/2010/main" val="14944447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right)">
                                      <p:cBhvr>
                                        <p:cTn id="7" dur="500"/>
                                        <p:tgtEl>
                                          <p:spTgt spid="12"/>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right)">
                                      <p:cBhvr>
                                        <p:cTn id="11" dur="500"/>
                                        <p:tgtEl>
                                          <p:spTgt spid="1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left)">
                                      <p:cBhvr>
                                        <p:cTn id="16" dur="500"/>
                                        <p:tgtEl>
                                          <p:spTgt spid="1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2"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right)">
                                      <p:cBhvr>
                                        <p:cTn id="21" dur="500"/>
                                        <p:tgtEl>
                                          <p:spTgt spid="2"/>
                                        </p:tgtEl>
                                      </p:cBhvr>
                                    </p:animEffect>
                                  </p:childTnLst>
                                </p:cTn>
                              </p:par>
                            </p:childTnLst>
                          </p:cTn>
                        </p:par>
                        <p:par>
                          <p:cTn id="22" fill="hold" nodeType="afterGroup">
                            <p:stCondLst>
                              <p:cond delay="500"/>
                            </p:stCondLst>
                            <p:childTnLst>
                              <p:par>
                                <p:cTn id="23" presetID="22" presetClass="entr" presetSubtype="2" fill="hold"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childTnLst>
                          </p:cTn>
                        </p:par>
                        <p:par>
                          <p:cTn id="26" fill="hold" nodeType="afterGroup">
                            <p:stCondLst>
                              <p:cond delay="1000"/>
                            </p:stCondLst>
                            <p:childTnLst>
                              <p:par>
                                <p:cTn id="27" presetID="22" presetClass="entr" presetSubtype="2" fill="hold"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wipe(right)">
                                      <p:cBhvr>
                                        <p:cTn id="29" dur="500"/>
                                        <p:tgtEl>
                                          <p:spTgt spid="13"/>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Scheduling Checkpoint</a:t>
            </a:r>
            <a:endParaRPr lang="en-US" dirty="0"/>
          </a:p>
        </p:txBody>
      </p:sp>
      <p:sp>
        <p:nvSpPr>
          <p:cNvPr id="3" name="Content Placeholder 2"/>
          <p:cNvSpPr>
            <a:spLocks noGrp="1"/>
          </p:cNvSpPr>
          <p:nvPr>
            <p:ph idx="1"/>
          </p:nvPr>
        </p:nvSpPr>
        <p:spPr/>
        <p:txBody>
          <a:bodyPr/>
          <a:lstStyle/>
          <a:p>
            <a:r>
              <a:rPr lang="en-US" dirty="0" smtClean="0"/>
              <a:t>SCAN seems most efficient for these examples</a:t>
            </a:r>
          </a:p>
          <a:p>
            <a:pPr lvl="1"/>
            <a:r>
              <a:rPr lang="en-US" dirty="0" smtClean="0"/>
              <a:t>C-SCAN offers better fairness at marginal cost</a:t>
            </a:r>
          </a:p>
          <a:p>
            <a:pPr lvl="1"/>
            <a:r>
              <a:rPr lang="en-US" dirty="0" smtClean="0"/>
              <a:t>Your mileage may vary (i.e., workload dependent)</a:t>
            </a:r>
          </a:p>
          <a:p>
            <a:r>
              <a:rPr lang="en-US" dirty="0" smtClean="0"/>
              <a:t>File systems would be wise to place related data ”near” each other</a:t>
            </a:r>
          </a:p>
          <a:p>
            <a:pPr lvl="1"/>
            <a:r>
              <a:rPr lang="en-US" dirty="0" smtClean="0"/>
              <a:t>Files in the same directory</a:t>
            </a:r>
          </a:p>
          <a:p>
            <a:pPr lvl="1"/>
            <a:r>
              <a:rPr lang="en-US" dirty="0" smtClean="0"/>
              <a:t>Blocks of the same file</a:t>
            </a:r>
          </a:p>
          <a:p>
            <a:r>
              <a:rPr lang="en-US" dirty="0" smtClean="0"/>
              <a:t>You will explore the practical implications of this model in Lab 4!</a:t>
            </a:r>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21</a:t>
            </a:fld>
            <a:endParaRPr lang="en-US"/>
          </a:p>
        </p:txBody>
      </p:sp>
    </p:spTree>
    <p:extLst>
      <p:ext uri="{BB962C8B-B14F-4D97-AF65-F5344CB8AC3E}">
        <p14:creationId xmlns:p14="http://schemas.microsoft.com/office/powerpoint/2010/main" val="1073765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00075" y="1317625"/>
            <a:ext cx="8407400" cy="1739900"/>
          </a:xfrm>
        </p:spPr>
        <p:txBody>
          <a:bodyPr/>
          <a:lstStyle/>
          <a:p>
            <a:r>
              <a:rPr lang="en-US" sz="2000" dirty="0" smtClean="0">
                <a:latin typeface="Arial" charset="0"/>
              </a:rPr>
              <a:t>Multiple file systems can share a disk: </a:t>
            </a:r>
            <a:r>
              <a:rPr lang="en-US" sz="2000" b="1" dirty="0" smtClean="0">
                <a:latin typeface="Arial" charset="0"/>
              </a:rPr>
              <a:t>Partition</a:t>
            </a:r>
            <a:r>
              <a:rPr lang="en-US" sz="2000" dirty="0" smtClean="0">
                <a:latin typeface="Arial" charset="0"/>
              </a:rPr>
              <a:t> space</a:t>
            </a:r>
          </a:p>
          <a:p>
            <a:r>
              <a:rPr lang="en-US" sz="2000" dirty="0" smtClean="0">
                <a:latin typeface="Arial" charset="0"/>
              </a:rPr>
              <a:t>Disks </a:t>
            </a:r>
            <a:r>
              <a:rPr lang="en-US" sz="2000" dirty="0">
                <a:latin typeface="Arial" charset="0"/>
              </a:rPr>
              <a:t>are typically partitioned to minimize the </a:t>
            </a:r>
            <a:r>
              <a:rPr lang="en-US" sz="2000" dirty="0" smtClean="0">
                <a:latin typeface="Arial" charset="0"/>
              </a:rPr>
              <a:t>maximum </a:t>
            </a:r>
            <a:r>
              <a:rPr lang="en-US" sz="2000" dirty="0">
                <a:latin typeface="Arial" charset="0"/>
              </a:rPr>
              <a:t>seek time</a:t>
            </a:r>
          </a:p>
          <a:p>
            <a:pPr lvl="1"/>
            <a:r>
              <a:rPr lang="en-US" sz="1800" dirty="0">
                <a:latin typeface="Arial" charset="0"/>
              </a:rPr>
              <a:t>A partition is a collection of cylinders</a:t>
            </a:r>
          </a:p>
          <a:p>
            <a:pPr lvl="1"/>
            <a:r>
              <a:rPr lang="en-US" sz="1800" dirty="0">
                <a:latin typeface="Arial" charset="0"/>
              </a:rPr>
              <a:t>Each partition is a logically separate disk</a:t>
            </a:r>
          </a:p>
        </p:txBody>
      </p:sp>
      <p:grpSp>
        <p:nvGrpSpPr>
          <p:cNvPr id="28676" name="Group 4"/>
          <p:cNvGrpSpPr>
            <a:grpSpLocks/>
          </p:cNvGrpSpPr>
          <p:nvPr/>
        </p:nvGrpSpPr>
        <p:grpSpPr bwMode="auto">
          <a:xfrm>
            <a:off x="2120900" y="4899025"/>
            <a:ext cx="5362575" cy="1019175"/>
            <a:chOff x="1144" y="2662"/>
            <a:chExt cx="3378" cy="642"/>
          </a:xfrm>
        </p:grpSpPr>
        <p:sp>
          <p:nvSpPr>
            <p:cNvPr id="28727" name="Oval 5"/>
            <p:cNvSpPr>
              <a:spLocks noChangeArrowheads="1"/>
            </p:cNvSpPr>
            <p:nvPr/>
          </p:nvSpPr>
          <p:spPr bwMode="auto">
            <a:xfrm>
              <a:off x="1144" y="2662"/>
              <a:ext cx="3378" cy="642"/>
            </a:xfrm>
            <a:prstGeom prst="ellipse">
              <a:avLst/>
            </a:prstGeom>
            <a:solidFill>
              <a:srgbClr val="C1CEFF"/>
            </a:solidFill>
            <a:ln w="19050">
              <a:solidFill>
                <a:schemeClr val="tx1"/>
              </a:solidFill>
              <a:round/>
              <a:headEnd/>
              <a:tailEnd/>
            </a:ln>
          </p:spPr>
          <p:txBody>
            <a:bodyPr wrap="none" anchor="ctr"/>
            <a:lstStyle/>
            <a:p>
              <a:endParaRPr lang="en-US"/>
            </a:p>
          </p:txBody>
        </p:sp>
        <p:sp>
          <p:nvSpPr>
            <p:cNvPr id="28728" name="Oval 6"/>
            <p:cNvSpPr>
              <a:spLocks noChangeArrowheads="1"/>
            </p:cNvSpPr>
            <p:nvPr/>
          </p:nvSpPr>
          <p:spPr bwMode="auto">
            <a:xfrm>
              <a:off x="1233" y="2712"/>
              <a:ext cx="3200" cy="544"/>
            </a:xfrm>
            <a:prstGeom prst="ellipse">
              <a:avLst/>
            </a:prstGeom>
            <a:solidFill>
              <a:srgbClr val="C1CEFF"/>
            </a:solidFill>
            <a:ln w="19050">
              <a:solidFill>
                <a:schemeClr val="tx1"/>
              </a:solidFill>
              <a:round/>
              <a:headEnd/>
              <a:tailEnd/>
            </a:ln>
          </p:spPr>
          <p:txBody>
            <a:bodyPr wrap="none" anchor="ctr"/>
            <a:lstStyle/>
            <a:p>
              <a:endParaRPr lang="en-US"/>
            </a:p>
          </p:txBody>
        </p:sp>
        <p:sp>
          <p:nvSpPr>
            <p:cNvPr id="28729" name="Oval 7"/>
            <p:cNvSpPr>
              <a:spLocks noChangeArrowheads="1"/>
            </p:cNvSpPr>
            <p:nvPr/>
          </p:nvSpPr>
          <p:spPr bwMode="auto">
            <a:xfrm>
              <a:off x="1325" y="2760"/>
              <a:ext cx="3016" cy="448"/>
            </a:xfrm>
            <a:prstGeom prst="ellipse">
              <a:avLst/>
            </a:prstGeom>
            <a:solidFill>
              <a:schemeClr val="bg1"/>
            </a:solidFill>
            <a:ln w="19050">
              <a:solidFill>
                <a:schemeClr val="tx1"/>
              </a:solidFill>
              <a:round/>
              <a:headEnd/>
              <a:tailEnd/>
            </a:ln>
          </p:spPr>
          <p:txBody>
            <a:bodyPr wrap="none" anchor="ctr"/>
            <a:lstStyle/>
            <a:p>
              <a:endParaRPr lang="en-US"/>
            </a:p>
          </p:txBody>
        </p:sp>
      </p:grpSp>
      <p:grpSp>
        <p:nvGrpSpPr>
          <p:cNvPr id="28677" name="Group 8"/>
          <p:cNvGrpSpPr>
            <a:grpSpLocks/>
          </p:cNvGrpSpPr>
          <p:nvPr/>
        </p:nvGrpSpPr>
        <p:grpSpPr bwMode="auto">
          <a:xfrm>
            <a:off x="2120900" y="4518025"/>
            <a:ext cx="5362575" cy="1019175"/>
            <a:chOff x="1144" y="2422"/>
            <a:chExt cx="3378" cy="642"/>
          </a:xfrm>
        </p:grpSpPr>
        <p:sp>
          <p:nvSpPr>
            <p:cNvPr id="28724" name="Oval 9"/>
            <p:cNvSpPr>
              <a:spLocks noChangeArrowheads="1"/>
            </p:cNvSpPr>
            <p:nvPr/>
          </p:nvSpPr>
          <p:spPr bwMode="auto">
            <a:xfrm>
              <a:off x="1144" y="2422"/>
              <a:ext cx="3378" cy="642"/>
            </a:xfrm>
            <a:prstGeom prst="ellipse">
              <a:avLst/>
            </a:prstGeom>
            <a:solidFill>
              <a:srgbClr val="C1CEFF"/>
            </a:solidFill>
            <a:ln w="19050">
              <a:solidFill>
                <a:schemeClr val="tx1"/>
              </a:solidFill>
              <a:round/>
              <a:headEnd/>
              <a:tailEnd/>
            </a:ln>
          </p:spPr>
          <p:txBody>
            <a:bodyPr wrap="none" anchor="ctr"/>
            <a:lstStyle/>
            <a:p>
              <a:endParaRPr lang="en-US"/>
            </a:p>
          </p:txBody>
        </p:sp>
        <p:sp>
          <p:nvSpPr>
            <p:cNvPr id="28725" name="Oval 10"/>
            <p:cNvSpPr>
              <a:spLocks noChangeArrowheads="1"/>
            </p:cNvSpPr>
            <p:nvPr/>
          </p:nvSpPr>
          <p:spPr bwMode="auto">
            <a:xfrm>
              <a:off x="1233" y="2464"/>
              <a:ext cx="3200" cy="544"/>
            </a:xfrm>
            <a:prstGeom prst="ellipse">
              <a:avLst/>
            </a:prstGeom>
            <a:solidFill>
              <a:srgbClr val="C1CEFF"/>
            </a:solidFill>
            <a:ln w="19050">
              <a:solidFill>
                <a:schemeClr val="tx1"/>
              </a:solidFill>
              <a:round/>
              <a:headEnd/>
              <a:tailEnd/>
            </a:ln>
          </p:spPr>
          <p:txBody>
            <a:bodyPr wrap="none" anchor="ctr"/>
            <a:lstStyle/>
            <a:p>
              <a:endParaRPr lang="en-US"/>
            </a:p>
          </p:txBody>
        </p:sp>
        <p:sp>
          <p:nvSpPr>
            <p:cNvPr id="28726" name="Oval 11"/>
            <p:cNvSpPr>
              <a:spLocks noChangeArrowheads="1"/>
            </p:cNvSpPr>
            <p:nvPr/>
          </p:nvSpPr>
          <p:spPr bwMode="auto">
            <a:xfrm>
              <a:off x="1325" y="2504"/>
              <a:ext cx="3016" cy="448"/>
            </a:xfrm>
            <a:prstGeom prst="ellipse">
              <a:avLst/>
            </a:prstGeom>
            <a:solidFill>
              <a:schemeClr val="bg1"/>
            </a:solidFill>
            <a:ln w="19050">
              <a:solidFill>
                <a:schemeClr val="tx1"/>
              </a:solidFill>
              <a:round/>
              <a:headEnd/>
              <a:tailEnd/>
            </a:ln>
          </p:spPr>
          <p:txBody>
            <a:bodyPr wrap="none" anchor="ctr"/>
            <a:lstStyle/>
            <a:p>
              <a:endParaRPr lang="en-US"/>
            </a:p>
          </p:txBody>
        </p:sp>
      </p:grpSp>
      <p:sp>
        <p:nvSpPr>
          <p:cNvPr id="28678" name="Line 12"/>
          <p:cNvSpPr>
            <a:spLocks noChangeShapeType="1"/>
          </p:cNvSpPr>
          <p:nvPr/>
        </p:nvSpPr>
        <p:spPr bwMode="auto">
          <a:xfrm>
            <a:off x="6850063" y="4846638"/>
            <a:ext cx="0" cy="61912"/>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79" name="Line 13"/>
          <p:cNvSpPr>
            <a:spLocks noChangeShapeType="1"/>
          </p:cNvSpPr>
          <p:nvPr/>
        </p:nvSpPr>
        <p:spPr bwMode="auto">
          <a:xfrm>
            <a:off x="6850063" y="4824413"/>
            <a:ext cx="0" cy="61912"/>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80" name="Oval 14"/>
          <p:cNvSpPr>
            <a:spLocks noChangeArrowheads="1"/>
          </p:cNvSpPr>
          <p:nvPr/>
        </p:nvSpPr>
        <p:spPr bwMode="auto">
          <a:xfrm>
            <a:off x="2120900" y="4098925"/>
            <a:ext cx="5362575" cy="1019175"/>
          </a:xfrm>
          <a:prstGeom prst="ellipse">
            <a:avLst/>
          </a:prstGeom>
          <a:solidFill>
            <a:schemeClr val="accent1"/>
          </a:solidFill>
          <a:ln w="19050">
            <a:solidFill>
              <a:schemeClr val="tx1"/>
            </a:solidFill>
            <a:round/>
            <a:headEnd/>
            <a:tailEnd/>
          </a:ln>
        </p:spPr>
        <p:txBody>
          <a:bodyPr wrap="none" anchor="ctr"/>
          <a:lstStyle/>
          <a:p>
            <a:endParaRPr lang="en-US"/>
          </a:p>
        </p:txBody>
      </p:sp>
      <p:sp>
        <p:nvSpPr>
          <p:cNvPr id="28681" name="Oval 15"/>
          <p:cNvSpPr>
            <a:spLocks noChangeArrowheads="1"/>
          </p:cNvSpPr>
          <p:nvPr/>
        </p:nvSpPr>
        <p:spPr bwMode="auto">
          <a:xfrm>
            <a:off x="2274888" y="4165600"/>
            <a:ext cx="5080000" cy="863600"/>
          </a:xfrm>
          <a:prstGeom prst="ellipse">
            <a:avLst/>
          </a:prstGeom>
          <a:solidFill>
            <a:schemeClr val="accent1"/>
          </a:solidFill>
          <a:ln w="19050">
            <a:solidFill>
              <a:schemeClr val="tx1"/>
            </a:solidFill>
            <a:round/>
            <a:headEnd/>
            <a:tailEnd/>
          </a:ln>
        </p:spPr>
        <p:txBody>
          <a:bodyPr wrap="none" anchor="ctr"/>
          <a:lstStyle/>
          <a:p>
            <a:endParaRPr lang="en-US"/>
          </a:p>
        </p:txBody>
      </p:sp>
      <p:sp>
        <p:nvSpPr>
          <p:cNvPr id="28682" name="Oval 16"/>
          <p:cNvSpPr>
            <a:spLocks noChangeArrowheads="1"/>
          </p:cNvSpPr>
          <p:nvPr/>
        </p:nvSpPr>
        <p:spPr bwMode="auto">
          <a:xfrm>
            <a:off x="2262188" y="4165600"/>
            <a:ext cx="5080000" cy="863600"/>
          </a:xfrm>
          <a:prstGeom prst="ellipse">
            <a:avLst/>
          </a:prstGeom>
          <a:solidFill>
            <a:schemeClr val="accent1"/>
          </a:solidFill>
          <a:ln w="19050">
            <a:solidFill>
              <a:schemeClr val="tx1"/>
            </a:solidFill>
            <a:round/>
            <a:headEnd/>
            <a:tailEnd/>
          </a:ln>
        </p:spPr>
        <p:txBody>
          <a:bodyPr wrap="none" anchor="ctr"/>
          <a:lstStyle/>
          <a:p>
            <a:endParaRPr lang="en-US"/>
          </a:p>
        </p:txBody>
      </p:sp>
      <p:sp>
        <p:nvSpPr>
          <p:cNvPr id="28683" name="Oval 17"/>
          <p:cNvSpPr>
            <a:spLocks noChangeArrowheads="1"/>
          </p:cNvSpPr>
          <p:nvPr/>
        </p:nvSpPr>
        <p:spPr bwMode="auto">
          <a:xfrm>
            <a:off x="2408238" y="4254500"/>
            <a:ext cx="4787900" cy="711200"/>
          </a:xfrm>
          <a:prstGeom prst="ellipse">
            <a:avLst/>
          </a:prstGeom>
          <a:solidFill>
            <a:schemeClr val="accent1"/>
          </a:solidFill>
          <a:ln w="19050">
            <a:solidFill>
              <a:schemeClr val="tx1"/>
            </a:solidFill>
            <a:round/>
            <a:headEnd/>
            <a:tailEnd/>
          </a:ln>
        </p:spPr>
        <p:txBody>
          <a:bodyPr wrap="none" anchor="ctr"/>
          <a:lstStyle/>
          <a:p>
            <a:endParaRPr lang="en-US"/>
          </a:p>
        </p:txBody>
      </p:sp>
      <p:sp>
        <p:nvSpPr>
          <p:cNvPr id="28684" name="Rectangle 18"/>
          <p:cNvSpPr>
            <a:spLocks noChangeArrowheads="1"/>
          </p:cNvSpPr>
          <p:nvPr/>
        </p:nvSpPr>
        <p:spPr bwMode="auto">
          <a:xfrm>
            <a:off x="1039813" y="3440113"/>
            <a:ext cx="1190625"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1800"/>
              <a:t>Partition A</a:t>
            </a:r>
          </a:p>
        </p:txBody>
      </p:sp>
      <p:sp>
        <p:nvSpPr>
          <p:cNvPr id="28685" name="Line 19"/>
          <p:cNvSpPr>
            <a:spLocks noChangeShapeType="1"/>
          </p:cNvSpPr>
          <p:nvPr/>
        </p:nvSpPr>
        <p:spPr bwMode="auto">
          <a:xfrm flipH="1">
            <a:off x="6775450" y="5730875"/>
            <a:ext cx="11176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86" name="Line 20"/>
          <p:cNvSpPr>
            <a:spLocks noChangeShapeType="1"/>
          </p:cNvSpPr>
          <p:nvPr/>
        </p:nvSpPr>
        <p:spPr bwMode="auto">
          <a:xfrm>
            <a:off x="4765675" y="5915025"/>
            <a:ext cx="0" cy="292100"/>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87" name="Line 21"/>
          <p:cNvSpPr>
            <a:spLocks noChangeShapeType="1"/>
          </p:cNvSpPr>
          <p:nvPr/>
        </p:nvSpPr>
        <p:spPr bwMode="auto">
          <a:xfrm flipH="1">
            <a:off x="6775450" y="5314950"/>
            <a:ext cx="11176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88" name="Line 22"/>
          <p:cNvSpPr>
            <a:spLocks noChangeShapeType="1"/>
          </p:cNvSpPr>
          <p:nvPr/>
        </p:nvSpPr>
        <p:spPr bwMode="auto">
          <a:xfrm>
            <a:off x="7875588" y="4538663"/>
            <a:ext cx="0" cy="1722437"/>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89" name="Line 23"/>
          <p:cNvSpPr>
            <a:spLocks noChangeShapeType="1"/>
          </p:cNvSpPr>
          <p:nvPr/>
        </p:nvSpPr>
        <p:spPr bwMode="auto">
          <a:xfrm flipH="1">
            <a:off x="6794500" y="5573713"/>
            <a:ext cx="11176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90" name="Line 24"/>
          <p:cNvSpPr>
            <a:spLocks noChangeShapeType="1"/>
          </p:cNvSpPr>
          <p:nvPr/>
        </p:nvSpPr>
        <p:spPr bwMode="auto">
          <a:xfrm flipH="1">
            <a:off x="6794500" y="5156200"/>
            <a:ext cx="11176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91" name="AutoShape 25"/>
          <p:cNvSpPr>
            <a:spLocks/>
          </p:cNvSpPr>
          <p:nvPr/>
        </p:nvSpPr>
        <p:spPr bwMode="auto">
          <a:xfrm rot="5400000">
            <a:off x="2257425" y="3730625"/>
            <a:ext cx="177800" cy="412750"/>
          </a:xfrm>
          <a:prstGeom prst="leftBrace">
            <a:avLst>
              <a:gd name="adj1" fmla="val 19345"/>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8692" name="Oval 26"/>
          <p:cNvSpPr>
            <a:spLocks noChangeArrowheads="1"/>
          </p:cNvSpPr>
          <p:nvPr/>
        </p:nvSpPr>
        <p:spPr bwMode="auto">
          <a:xfrm>
            <a:off x="2547938" y="4330700"/>
            <a:ext cx="4508500" cy="558800"/>
          </a:xfrm>
          <a:prstGeom prst="ellipse">
            <a:avLst/>
          </a:prstGeom>
          <a:solidFill>
            <a:schemeClr val="tx2"/>
          </a:solidFill>
          <a:ln w="19050">
            <a:solidFill>
              <a:schemeClr val="tx1"/>
            </a:solidFill>
            <a:round/>
            <a:headEnd/>
            <a:tailEnd/>
          </a:ln>
        </p:spPr>
        <p:txBody>
          <a:bodyPr wrap="none" anchor="ctr"/>
          <a:lstStyle/>
          <a:p>
            <a:endParaRPr lang="en-US"/>
          </a:p>
        </p:txBody>
      </p:sp>
      <p:sp>
        <p:nvSpPr>
          <p:cNvPr id="28693" name="Oval 27"/>
          <p:cNvSpPr>
            <a:spLocks noChangeArrowheads="1"/>
          </p:cNvSpPr>
          <p:nvPr/>
        </p:nvSpPr>
        <p:spPr bwMode="auto">
          <a:xfrm>
            <a:off x="2681288" y="4400550"/>
            <a:ext cx="4241800" cy="419100"/>
          </a:xfrm>
          <a:prstGeom prst="ellipse">
            <a:avLst/>
          </a:prstGeom>
          <a:solidFill>
            <a:schemeClr val="tx2"/>
          </a:solidFill>
          <a:ln w="19050">
            <a:solidFill>
              <a:schemeClr val="tx1"/>
            </a:solidFill>
            <a:round/>
            <a:headEnd/>
            <a:tailEnd/>
          </a:ln>
        </p:spPr>
        <p:txBody>
          <a:bodyPr wrap="none" anchor="ctr"/>
          <a:lstStyle/>
          <a:p>
            <a:endParaRPr lang="en-US"/>
          </a:p>
        </p:txBody>
      </p:sp>
      <p:sp>
        <p:nvSpPr>
          <p:cNvPr id="28694" name="Oval 28"/>
          <p:cNvSpPr>
            <a:spLocks noChangeArrowheads="1"/>
          </p:cNvSpPr>
          <p:nvPr/>
        </p:nvSpPr>
        <p:spPr bwMode="auto">
          <a:xfrm>
            <a:off x="2820988" y="4464050"/>
            <a:ext cx="3962400" cy="292100"/>
          </a:xfrm>
          <a:prstGeom prst="ellipse">
            <a:avLst/>
          </a:prstGeom>
          <a:noFill/>
          <a:ln w="190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8695" name="Oval 29"/>
          <p:cNvSpPr>
            <a:spLocks noChangeArrowheads="1"/>
          </p:cNvSpPr>
          <p:nvPr/>
        </p:nvSpPr>
        <p:spPr bwMode="auto">
          <a:xfrm>
            <a:off x="2967038" y="4533900"/>
            <a:ext cx="3683000" cy="152400"/>
          </a:xfrm>
          <a:prstGeom prst="ellipse">
            <a:avLst/>
          </a:prstGeom>
          <a:solidFill>
            <a:schemeClr val="bg1"/>
          </a:solidFill>
          <a:ln w="19050">
            <a:solidFill>
              <a:schemeClr val="tx1"/>
            </a:solidFill>
            <a:round/>
            <a:headEnd/>
            <a:tailEnd/>
          </a:ln>
        </p:spPr>
        <p:txBody>
          <a:bodyPr wrap="none" anchor="ctr"/>
          <a:lstStyle/>
          <a:p>
            <a:endParaRPr lang="en-US"/>
          </a:p>
        </p:txBody>
      </p:sp>
      <p:sp>
        <p:nvSpPr>
          <p:cNvPr id="28696" name="Line 30"/>
          <p:cNvSpPr>
            <a:spLocks noChangeShapeType="1"/>
          </p:cNvSpPr>
          <p:nvPr/>
        </p:nvSpPr>
        <p:spPr bwMode="auto">
          <a:xfrm flipH="1" flipV="1">
            <a:off x="3752850" y="4160838"/>
            <a:ext cx="133350" cy="3667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97" name="Line 31"/>
          <p:cNvSpPr>
            <a:spLocks noChangeShapeType="1"/>
          </p:cNvSpPr>
          <p:nvPr/>
        </p:nvSpPr>
        <p:spPr bwMode="auto">
          <a:xfrm flipH="1" flipV="1">
            <a:off x="3206750" y="4198938"/>
            <a:ext cx="139700" cy="354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98" name="Line 32"/>
          <p:cNvSpPr>
            <a:spLocks noChangeShapeType="1"/>
          </p:cNvSpPr>
          <p:nvPr/>
        </p:nvSpPr>
        <p:spPr bwMode="auto">
          <a:xfrm flipH="1" flipV="1">
            <a:off x="2736850" y="4281488"/>
            <a:ext cx="368300" cy="2841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699" name="Line 33"/>
          <p:cNvSpPr>
            <a:spLocks noChangeShapeType="1"/>
          </p:cNvSpPr>
          <p:nvPr/>
        </p:nvSpPr>
        <p:spPr bwMode="auto">
          <a:xfrm flipV="1">
            <a:off x="5251450" y="4113213"/>
            <a:ext cx="63500" cy="4079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0" name="Line 34"/>
          <p:cNvSpPr>
            <a:spLocks noChangeShapeType="1"/>
          </p:cNvSpPr>
          <p:nvPr/>
        </p:nvSpPr>
        <p:spPr bwMode="auto">
          <a:xfrm flipH="1" flipV="1">
            <a:off x="4298950" y="4129088"/>
            <a:ext cx="127000" cy="4048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1" name="Line 35"/>
          <p:cNvSpPr>
            <a:spLocks noChangeShapeType="1"/>
          </p:cNvSpPr>
          <p:nvPr/>
        </p:nvSpPr>
        <p:spPr bwMode="auto">
          <a:xfrm>
            <a:off x="4746625" y="3835400"/>
            <a:ext cx="0" cy="735013"/>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2" name="Line 36"/>
          <p:cNvSpPr>
            <a:spLocks noChangeShapeType="1"/>
          </p:cNvSpPr>
          <p:nvPr/>
        </p:nvSpPr>
        <p:spPr bwMode="auto">
          <a:xfrm flipH="1">
            <a:off x="5899150" y="4184650"/>
            <a:ext cx="244475" cy="3540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3" name="Line 37"/>
          <p:cNvSpPr>
            <a:spLocks noChangeShapeType="1"/>
          </p:cNvSpPr>
          <p:nvPr/>
        </p:nvSpPr>
        <p:spPr bwMode="auto">
          <a:xfrm>
            <a:off x="6143625" y="4662488"/>
            <a:ext cx="325438" cy="3349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4" name="Line 38"/>
          <p:cNvSpPr>
            <a:spLocks noChangeShapeType="1"/>
          </p:cNvSpPr>
          <p:nvPr/>
        </p:nvSpPr>
        <p:spPr bwMode="auto">
          <a:xfrm flipH="1">
            <a:off x="6794500" y="4681538"/>
            <a:ext cx="11176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5" name="Line 39"/>
          <p:cNvSpPr>
            <a:spLocks noChangeShapeType="1"/>
          </p:cNvSpPr>
          <p:nvPr/>
        </p:nvSpPr>
        <p:spPr bwMode="auto">
          <a:xfrm flipH="1">
            <a:off x="6794500" y="4506913"/>
            <a:ext cx="11176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6" name="Line 40"/>
          <p:cNvSpPr>
            <a:spLocks noChangeShapeType="1"/>
          </p:cNvSpPr>
          <p:nvPr/>
        </p:nvSpPr>
        <p:spPr bwMode="auto">
          <a:xfrm flipH="1">
            <a:off x="6626225" y="4602163"/>
            <a:ext cx="876300" cy="63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7" name="Line 41"/>
          <p:cNvSpPr>
            <a:spLocks noChangeShapeType="1"/>
          </p:cNvSpPr>
          <p:nvPr/>
        </p:nvSpPr>
        <p:spPr bwMode="auto">
          <a:xfrm flipV="1">
            <a:off x="6429375" y="4287838"/>
            <a:ext cx="412750" cy="2809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8" name="Line 42"/>
          <p:cNvSpPr>
            <a:spLocks noChangeShapeType="1"/>
          </p:cNvSpPr>
          <p:nvPr/>
        </p:nvSpPr>
        <p:spPr bwMode="auto">
          <a:xfrm>
            <a:off x="6532563" y="4614863"/>
            <a:ext cx="550862" cy="2317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09" name="Line 43"/>
          <p:cNvSpPr>
            <a:spLocks noChangeShapeType="1"/>
          </p:cNvSpPr>
          <p:nvPr/>
        </p:nvSpPr>
        <p:spPr bwMode="auto">
          <a:xfrm>
            <a:off x="6850063" y="4506913"/>
            <a:ext cx="0" cy="635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10" name="Line 44"/>
          <p:cNvSpPr>
            <a:spLocks noChangeShapeType="1"/>
          </p:cNvSpPr>
          <p:nvPr/>
        </p:nvSpPr>
        <p:spPr bwMode="auto">
          <a:xfrm>
            <a:off x="4740275" y="4672013"/>
            <a:ext cx="25400" cy="42703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11" name="Line 45"/>
          <p:cNvSpPr>
            <a:spLocks noChangeShapeType="1"/>
          </p:cNvSpPr>
          <p:nvPr/>
        </p:nvSpPr>
        <p:spPr bwMode="auto">
          <a:xfrm>
            <a:off x="5499100" y="4668838"/>
            <a:ext cx="131763" cy="4302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12" name="Line 46"/>
          <p:cNvSpPr>
            <a:spLocks noChangeShapeType="1"/>
          </p:cNvSpPr>
          <p:nvPr/>
        </p:nvSpPr>
        <p:spPr bwMode="auto">
          <a:xfrm flipH="1">
            <a:off x="4002088" y="4675188"/>
            <a:ext cx="136525" cy="4238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13" name="Line 47"/>
          <p:cNvSpPr>
            <a:spLocks noChangeShapeType="1"/>
          </p:cNvSpPr>
          <p:nvPr/>
        </p:nvSpPr>
        <p:spPr bwMode="auto">
          <a:xfrm flipH="1">
            <a:off x="3182938" y="4668838"/>
            <a:ext cx="349250" cy="3349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14" name="Line 48"/>
          <p:cNvSpPr>
            <a:spLocks noChangeShapeType="1"/>
          </p:cNvSpPr>
          <p:nvPr/>
        </p:nvSpPr>
        <p:spPr bwMode="auto">
          <a:xfrm flipH="1">
            <a:off x="2579688" y="4643438"/>
            <a:ext cx="538162" cy="2476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15" name="Line 49"/>
          <p:cNvSpPr>
            <a:spLocks noChangeShapeType="1"/>
          </p:cNvSpPr>
          <p:nvPr/>
        </p:nvSpPr>
        <p:spPr bwMode="auto">
          <a:xfrm flipH="1" flipV="1">
            <a:off x="2120900" y="4592638"/>
            <a:ext cx="863600" cy="174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16" name="Oval 50"/>
          <p:cNvSpPr>
            <a:spLocks noChangeArrowheads="1"/>
          </p:cNvSpPr>
          <p:nvPr/>
        </p:nvSpPr>
        <p:spPr bwMode="auto">
          <a:xfrm>
            <a:off x="4643438" y="4546600"/>
            <a:ext cx="204787" cy="95250"/>
          </a:xfrm>
          <a:prstGeom prst="ellipse">
            <a:avLst/>
          </a:prstGeom>
          <a:solidFill>
            <a:schemeClr val="tx1"/>
          </a:solidFill>
          <a:ln w="12700">
            <a:solidFill>
              <a:srgbClr val="000000"/>
            </a:solidFill>
            <a:round/>
            <a:headEnd/>
            <a:tailEnd/>
          </a:ln>
        </p:spPr>
        <p:txBody>
          <a:bodyPr wrap="none" anchor="ctr"/>
          <a:lstStyle/>
          <a:p>
            <a:endParaRPr lang="en-US"/>
          </a:p>
        </p:txBody>
      </p:sp>
      <p:sp>
        <p:nvSpPr>
          <p:cNvPr id="28717" name="AutoShape 51"/>
          <p:cNvSpPr>
            <a:spLocks/>
          </p:cNvSpPr>
          <p:nvPr/>
        </p:nvSpPr>
        <p:spPr bwMode="auto">
          <a:xfrm rot="5400000">
            <a:off x="2670175" y="3730625"/>
            <a:ext cx="177800" cy="412750"/>
          </a:xfrm>
          <a:prstGeom prst="leftBrace">
            <a:avLst>
              <a:gd name="adj1" fmla="val 19345"/>
              <a:gd name="adj2" fmla="val 50000"/>
            </a:avLst>
          </a:prstGeom>
          <a:noFill/>
          <a:ln w="1270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8718" name="Line 52"/>
          <p:cNvSpPr>
            <a:spLocks noChangeShapeType="1"/>
          </p:cNvSpPr>
          <p:nvPr/>
        </p:nvSpPr>
        <p:spPr bwMode="auto">
          <a:xfrm flipV="1">
            <a:off x="2127250" y="4025900"/>
            <a:ext cx="0" cy="1354138"/>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19" name="Line 53"/>
          <p:cNvSpPr>
            <a:spLocks noChangeShapeType="1"/>
          </p:cNvSpPr>
          <p:nvPr/>
        </p:nvSpPr>
        <p:spPr bwMode="auto">
          <a:xfrm flipV="1">
            <a:off x="2546350" y="4048125"/>
            <a:ext cx="0" cy="539750"/>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20" name="Line 54"/>
          <p:cNvSpPr>
            <a:spLocks noChangeShapeType="1"/>
          </p:cNvSpPr>
          <p:nvPr/>
        </p:nvSpPr>
        <p:spPr bwMode="auto">
          <a:xfrm flipV="1">
            <a:off x="2965450" y="4070350"/>
            <a:ext cx="0" cy="514350"/>
          </a:xfrm>
          <a:prstGeom prst="line">
            <a:avLst/>
          </a:prstGeom>
          <a:noFill/>
          <a:ln w="1905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8721" name="Rectangle 55"/>
          <p:cNvSpPr>
            <a:spLocks noChangeArrowheads="1"/>
          </p:cNvSpPr>
          <p:nvPr/>
        </p:nvSpPr>
        <p:spPr bwMode="auto">
          <a:xfrm>
            <a:off x="2874963" y="3440113"/>
            <a:ext cx="1177925" cy="307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pPr algn="ctr">
              <a:lnSpc>
                <a:spcPct val="80000"/>
              </a:lnSpc>
            </a:pPr>
            <a:r>
              <a:rPr lang="en-US" sz="1800"/>
              <a:t>Partition B</a:t>
            </a:r>
          </a:p>
        </p:txBody>
      </p:sp>
      <p:sp>
        <p:nvSpPr>
          <p:cNvPr id="28722" name="Arc 56"/>
          <p:cNvSpPr>
            <a:spLocks/>
          </p:cNvSpPr>
          <p:nvPr/>
        </p:nvSpPr>
        <p:spPr bwMode="auto">
          <a:xfrm>
            <a:off x="2209800" y="3581400"/>
            <a:ext cx="139700" cy="2540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8723" name="Arc 57"/>
          <p:cNvSpPr>
            <a:spLocks/>
          </p:cNvSpPr>
          <p:nvPr/>
        </p:nvSpPr>
        <p:spPr bwMode="auto">
          <a:xfrm flipH="1">
            <a:off x="2755900" y="3581400"/>
            <a:ext cx="139700" cy="254000"/>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smtClean="0"/>
              <a:t>Disk Partitioning</a:t>
            </a:r>
            <a:endParaRPr lang="en-US" dirty="0"/>
          </a:p>
        </p:txBody>
      </p:sp>
    </p:spTree>
    <p:custDataLst>
      <p:tags r:id="rId1"/>
    </p:custDataLst>
    <p:extLst>
      <p:ext uri="{BB962C8B-B14F-4D97-AF65-F5344CB8AC3E}">
        <p14:creationId xmlns:p14="http://schemas.microsoft.com/office/powerpoint/2010/main" val="1833473255"/>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251520" y="1216496"/>
            <a:ext cx="8424936" cy="4876800"/>
          </a:xfrm>
        </p:spPr>
        <p:txBody>
          <a:bodyPr>
            <a:normAutofit/>
          </a:bodyPr>
          <a:lstStyle/>
          <a:p>
            <a:pPr>
              <a:lnSpc>
                <a:spcPct val="90000"/>
              </a:lnSpc>
            </a:pPr>
            <a:r>
              <a:rPr lang="en-US" sz="2000" dirty="0">
                <a:latin typeface="Arial" charset="0"/>
              </a:rPr>
              <a:t>Disks are getting smaller in size</a:t>
            </a:r>
          </a:p>
          <a:p>
            <a:pPr lvl="1">
              <a:lnSpc>
                <a:spcPct val="90000"/>
              </a:lnSpc>
            </a:pPr>
            <a:r>
              <a:rPr lang="en-US" sz="1800" dirty="0">
                <a:latin typeface="Arial" charset="0"/>
              </a:rPr>
              <a:t>Smaller </a:t>
            </a:r>
            <a:r>
              <a:rPr lang="en-US" sz="1800" dirty="0">
                <a:latin typeface="Arial" charset="0"/>
                <a:sym typeface="Wingdings" charset="0"/>
              </a:rPr>
              <a:t> spin faster; smaller distance for head to travel; and lighter weight</a:t>
            </a:r>
          </a:p>
          <a:p>
            <a:pPr lvl="2">
              <a:lnSpc>
                <a:spcPct val="90000"/>
              </a:lnSpc>
            </a:pPr>
            <a:endParaRPr lang="en-US" sz="1600" dirty="0">
              <a:latin typeface="Arial" charset="0"/>
              <a:sym typeface="Wingdings" charset="0"/>
            </a:endParaRPr>
          </a:p>
          <a:p>
            <a:pPr>
              <a:lnSpc>
                <a:spcPct val="90000"/>
              </a:lnSpc>
            </a:pPr>
            <a:r>
              <a:rPr lang="en-US" sz="2000" dirty="0">
                <a:latin typeface="Arial" charset="0"/>
              </a:rPr>
              <a:t>Disks are getting denser</a:t>
            </a:r>
          </a:p>
          <a:p>
            <a:pPr lvl="1">
              <a:lnSpc>
                <a:spcPct val="90000"/>
              </a:lnSpc>
            </a:pPr>
            <a:r>
              <a:rPr lang="en-US" sz="1800" dirty="0">
                <a:latin typeface="Arial" charset="0"/>
              </a:rPr>
              <a:t>More bits/square inch </a:t>
            </a:r>
            <a:r>
              <a:rPr lang="en-US" sz="1800" dirty="0">
                <a:latin typeface="Arial" charset="0"/>
                <a:sym typeface="Wingdings" charset="0"/>
              </a:rPr>
              <a:t> small disks with large capacities</a:t>
            </a:r>
          </a:p>
          <a:p>
            <a:pPr lvl="2">
              <a:lnSpc>
                <a:spcPct val="90000"/>
              </a:lnSpc>
            </a:pPr>
            <a:endParaRPr lang="en-US" sz="1600" dirty="0">
              <a:latin typeface="Arial" charset="0"/>
              <a:sym typeface="Wingdings" charset="0"/>
            </a:endParaRPr>
          </a:p>
          <a:p>
            <a:pPr>
              <a:lnSpc>
                <a:spcPct val="90000"/>
              </a:lnSpc>
            </a:pPr>
            <a:r>
              <a:rPr lang="en-US" sz="2000" dirty="0">
                <a:latin typeface="Arial" charset="0"/>
              </a:rPr>
              <a:t>Disks are getting </a:t>
            </a:r>
            <a:r>
              <a:rPr lang="en-US" sz="2000" dirty="0" smtClean="0">
                <a:latin typeface="Arial" charset="0"/>
              </a:rPr>
              <a:t>cheaper </a:t>
            </a:r>
          </a:p>
          <a:p>
            <a:pPr lvl="1">
              <a:lnSpc>
                <a:spcPct val="90000"/>
              </a:lnSpc>
            </a:pPr>
            <a:r>
              <a:rPr lang="en-US" sz="1600" dirty="0" smtClean="0">
                <a:latin typeface="Arial" charset="0"/>
              </a:rPr>
              <a:t>Well, in $/byte </a:t>
            </a:r>
            <a:r>
              <a:rPr lang="mr-IN" sz="1600" dirty="0" smtClean="0">
                <a:latin typeface="Arial" charset="0"/>
              </a:rPr>
              <a:t>–</a:t>
            </a:r>
            <a:r>
              <a:rPr lang="en-US" sz="1600" dirty="0" smtClean="0">
                <a:latin typeface="Arial" charset="0"/>
              </a:rPr>
              <a:t> a single disk has cost at least $50-100 for 20 years</a:t>
            </a:r>
            <a:endParaRPr lang="en-US" sz="1600" dirty="0">
              <a:latin typeface="Arial" charset="0"/>
            </a:endParaRPr>
          </a:p>
          <a:p>
            <a:pPr lvl="1">
              <a:lnSpc>
                <a:spcPct val="90000"/>
              </a:lnSpc>
            </a:pPr>
            <a:r>
              <a:rPr lang="en-US" sz="1800" dirty="0">
                <a:latin typeface="Arial" charset="0"/>
              </a:rPr>
              <a:t>2x/year since 1991</a:t>
            </a:r>
          </a:p>
          <a:p>
            <a:pPr lvl="2">
              <a:lnSpc>
                <a:spcPct val="90000"/>
              </a:lnSpc>
            </a:pPr>
            <a:endParaRPr lang="en-US" sz="1600" dirty="0">
              <a:latin typeface="Arial" charset="0"/>
            </a:endParaRPr>
          </a:p>
          <a:p>
            <a:pPr>
              <a:lnSpc>
                <a:spcPct val="90000"/>
              </a:lnSpc>
            </a:pPr>
            <a:r>
              <a:rPr lang="en-US" sz="2000" dirty="0">
                <a:latin typeface="Arial" charset="0"/>
              </a:rPr>
              <a:t>Disks are getting faster</a:t>
            </a:r>
          </a:p>
          <a:p>
            <a:pPr lvl="1">
              <a:lnSpc>
                <a:spcPct val="90000"/>
              </a:lnSpc>
            </a:pPr>
            <a:r>
              <a:rPr lang="en-US" sz="1800" dirty="0">
                <a:latin typeface="Arial" charset="0"/>
              </a:rPr>
              <a:t>Seek time, rotation latency: 5-10%/year (2-3x per decade)</a:t>
            </a:r>
          </a:p>
          <a:p>
            <a:pPr lvl="1">
              <a:lnSpc>
                <a:spcPct val="90000"/>
              </a:lnSpc>
            </a:pPr>
            <a:r>
              <a:rPr lang="en-US" sz="1800" dirty="0">
                <a:latin typeface="Arial" charset="0"/>
              </a:rPr>
              <a:t>Bandwidth: 20-30%/year (~10x per decade</a:t>
            </a:r>
            <a:r>
              <a:rPr lang="en-US" sz="1800" dirty="0" smtClean="0">
                <a:latin typeface="Arial" charset="0"/>
              </a:rPr>
              <a:t>)</a:t>
            </a:r>
          </a:p>
          <a:p>
            <a:pPr lvl="1">
              <a:lnSpc>
                <a:spcPct val="90000"/>
              </a:lnSpc>
            </a:pPr>
            <a:r>
              <a:rPr lang="en-US" sz="1800" dirty="0" smtClean="0">
                <a:latin typeface="Arial" charset="0"/>
              </a:rPr>
              <a:t>This trend is really flattening out on commodity devices; more apparent on high-end</a:t>
            </a:r>
            <a:endParaRPr lang="en-US" sz="1800" dirty="0">
              <a:latin typeface="Arial" charset="0"/>
            </a:endParaRPr>
          </a:p>
          <a:p>
            <a:pPr lvl="2">
              <a:lnSpc>
                <a:spcPct val="90000"/>
              </a:lnSpc>
            </a:pPr>
            <a:endParaRPr lang="en-US" sz="1600" dirty="0">
              <a:latin typeface="Arial" charset="0"/>
            </a:endParaRPr>
          </a:p>
        </p:txBody>
      </p:sp>
      <p:sp>
        <p:nvSpPr>
          <p:cNvPr id="2" name="Title 1"/>
          <p:cNvSpPr>
            <a:spLocks noGrp="1"/>
          </p:cNvSpPr>
          <p:nvPr>
            <p:ph type="title"/>
          </p:nvPr>
        </p:nvSpPr>
        <p:spPr/>
        <p:txBody>
          <a:bodyPr>
            <a:normAutofit fontScale="90000"/>
          </a:bodyPr>
          <a:lstStyle/>
          <a:p>
            <a:r>
              <a:rPr lang="en-US" dirty="0" smtClean="0"/>
              <a:t>Disks: Technology Trends</a:t>
            </a:r>
            <a:endParaRPr lang="en-US" dirty="0"/>
          </a:p>
        </p:txBody>
      </p:sp>
      <p:sp>
        <p:nvSpPr>
          <p:cNvPr id="5" name="TextBox 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Overall: Capacity improving much faster than perf.</a:t>
            </a:r>
            <a:endParaRPr lang="en-US" sz="3200" i="1" dirty="0"/>
          </a:p>
        </p:txBody>
      </p:sp>
    </p:spTree>
    <p:custDataLst>
      <p:tags r:id="rId1"/>
    </p:custDataLst>
    <p:extLst>
      <p:ext uri="{BB962C8B-B14F-4D97-AF65-F5344CB8AC3E}">
        <p14:creationId xmlns:p14="http://schemas.microsoft.com/office/powerpoint/2010/main" val="1250590143"/>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Parallel performance with disks</a:t>
            </a:r>
            <a:endParaRPr lang="en-US" dirty="0"/>
          </a:p>
        </p:txBody>
      </p:sp>
      <p:sp>
        <p:nvSpPr>
          <p:cNvPr id="3" name="Content Placeholder 2"/>
          <p:cNvSpPr>
            <a:spLocks noGrp="1"/>
          </p:cNvSpPr>
          <p:nvPr>
            <p:ph idx="1"/>
          </p:nvPr>
        </p:nvSpPr>
        <p:spPr/>
        <p:txBody>
          <a:bodyPr/>
          <a:lstStyle/>
          <a:p>
            <a:r>
              <a:rPr lang="en-US" dirty="0" smtClean="0"/>
              <a:t>Idea: Use more of them working together</a:t>
            </a:r>
          </a:p>
          <a:p>
            <a:pPr lvl="1"/>
            <a:r>
              <a:rPr lang="en-US" dirty="0" smtClean="0"/>
              <a:t>Just like with multiple cores</a:t>
            </a:r>
          </a:p>
          <a:p>
            <a:r>
              <a:rPr lang="en-US" dirty="0" smtClean="0"/>
              <a:t>Redundant Array of Inexpensive Disks (RAID)</a:t>
            </a:r>
          </a:p>
          <a:p>
            <a:pPr lvl="1"/>
            <a:r>
              <a:rPr lang="en-US" dirty="0" smtClean="0"/>
              <a:t>Intuition: Spread logical blocks across multiple devices</a:t>
            </a:r>
          </a:p>
          <a:p>
            <a:pPr lvl="1"/>
            <a:r>
              <a:rPr lang="en-US" dirty="0" smtClean="0"/>
              <a:t>Ex: Read 4 LBAs from 4 different disks in parallel</a:t>
            </a:r>
          </a:p>
          <a:p>
            <a:r>
              <a:rPr lang="en-US" dirty="0" smtClean="0"/>
              <a:t>Does this help throughput or latency?</a:t>
            </a:r>
          </a:p>
          <a:p>
            <a:pPr lvl="1"/>
            <a:r>
              <a:rPr lang="en-US" dirty="0" smtClean="0"/>
              <a:t>Definitely throughput, can construct scenarios where one request waits on fewer other requests (latency)</a:t>
            </a:r>
          </a:p>
          <a:p>
            <a:r>
              <a:rPr lang="en-US" dirty="0" smtClean="0"/>
              <a:t>It can also protect data from a disk failure</a:t>
            </a:r>
          </a:p>
          <a:p>
            <a:pPr lvl="1"/>
            <a:r>
              <a:rPr lang="en-US" dirty="0" smtClean="0"/>
              <a:t>Transparently write one logical block to 1+ devices</a:t>
            </a:r>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24</a:t>
            </a:fld>
            <a:endParaRPr lang="en-US"/>
          </a:p>
        </p:txBody>
      </p:sp>
    </p:spTree>
    <p:extLst>
      <p:ext uri="{BB962C8B-B14F-4D97-AF65-F5344CB8AC3E}">
        <p14:creationId xmlns:p14="http://schemas.microsoft.com/office/powerpoint/2010/main" val="1933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ChangeArrowheads="1"/>
          </p:cNvSpPr>
          <p:nvPr/>
        </p:nvSpPr>
        <p:spPr bwMode="auto">
          <a:xfrm>
            <a:off x="3302000" y="5207000"/>
            <a:ext cx="5029200" cy="9271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30724" name="Rectangle 4"/>
          <p:cNvSpPr>
            <a:spLocks noGrp="1" noChangeArrowheads="1"/>
          </p:cNvSpPr>
          <p:nvPr>
            <p:ph type="body" idx="1"/>
          </p:nvPr>
        </p:nvSpPr>
        <p:spPr>
          <a:xfrm>
            <a:off x="752475" y="1185863"/>
            <a:ext cx="7743825" cy="2070100"/>
          </a:xfrm>
          <a:noFill/>
        </p:spPr>
        <p:txBody>
          <a:bodyPr/>
          <a:lstStyle/>
          <a:p>
            <a:pPr>
              <a:lnSpc>
                <a:spcPct val="90000"/>
              </a:lnSpc>
            </a:pPr>
            <a:r>
              <a:rPr lang="en-US" sz="2200" dirty="0" smtClean="0">
                <a:latin typeface="Arial" charset="0"/>
              </a:rPr>
              <a:t>Blocks </a:t>
            </a:r>
            <a:r>
              <a:rPr lang="en-US" sz="2200" dirty="0">
                <a:latin typeface="Arial" charset="0"/>
              </a:rPr>
              <a:t>broken into sub-blocks that are stored on separate disks</a:t>
            </a:r>
          </a:p>
          <a:p>
            <a:pPr lvl="1">
              <a:lnSpc>
                <a:spcPct val="90000"/>
              </a:lnSpc>
              <a:spcBef>
                <a:spcPct val="0"/>
              </a:spcBef>
              <a:spcAft>
                <a:spcPct val="10000"/>
              </a:spcAft>
            </a:pPr>
            <a:r>
              <a:rPr lang="en-US" dirty="0">
                <a:latin typeface="Arial" charset="0"/>
              </a:rPr>
              <a:t>similar to memory interleaving</a:t>
            </a:r>
          </a:p>
          <a:p>
            <a:pPr>
              <a:lnSpc>
                <a:spcPct val="90000"/>
              </a:lnSpc>
              <a:spcBef>
                <a:spcPct val="40000"/>
              </a:spcBef>
            </a:pPr>
            <a:r>
              <a:rPr lang="en-US" sz="2200" dirty="0">
                <a:latin typeface="Arial" charset="0"/>
              </a:rPr>
              <a:t>Provides for higher disk bandwidth through a larger effective block size</a:t>
            </a:r>
          </a:p>
        </p:txBody>
      </p:sp>
      <p:grpSp>
        <p:nvGrpSpPr>
          <p:cNvPr id="30725" name="Group 5"/>
          <p:cNvGrpSpPr>
            <a:grpSpLocks/>
          </p:cNvGrpSpPr>
          <p:nvPr/>
        </p:nvGrpSpPr>
        <p:grpSpPr bwMode="auto">
          <a:xfrm>
            <a:off x="7043738" y="3371850"/>
            <a:ext cx="1914525" cy="1574800"/>
            <a:chOff x="4181" y="2092"/>
            <a:chExt cx="1446" cy="1080"/>
          </a:xfrm>
        </p:grpSpPr>
        <p:sp>
          <p:nvSpPr>
            <p:cNvPr id="30816" name="Line 6"/>
            <p:cNvSpPr>
              <a:spLocks noChangeShapeType="1"/>
            </p:cNvSpPr>
            <p:nvPr/>
          </p:nvSpPr>
          <p:spPr bwMode="auto">
            <a:xfrm>
              <a:off x="4841" y="2777"/>
              <a:ext cx="0" cy="395"/>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17" name="Line 7"/>
            <p:cNvSpPr>
              <a:spLocks noChangeShapeType="1"/>
            </p:cNvSpPr>
            <p:nvPr/>
          </p:nvSpPr>
          <p:spPr bwMode="auto">
            <a:xfrm flipH="1">
              <a:off x="5343" y="2882"/>
              <a:ext cx="279"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18" name="Oval 8"/>
            <p:cNvSpPr>
              <a:spLocks noChangeArrowheads="1"/>
            </p:cNvSpPr>
            <p:nvPr/>
          </p:nvSpPr>
          <p:spPr bwMode="auto">
            <a:xfrm>
              <a:off x="4187" y="2534"/>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819" name="Oval 9"/>
            <p:cNvSpPr>
              <a:spLocks noChangeArrowheads="1"/>
            </p:cNvSpPr>
            <p:nvPr/>
          </p:nvSpPr>
          <p:spPr bwMode="auto">
            <a:xfrm>
              <a:off x="4323" y="2641"/>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820" name="Line 10"/>
            <p:cNvSpPr>
              <a:spLocks noChangeShapeType="1"/>
            </p:cNvSpPr>
            <p:nvPr/>
          </p:nvSpPr>
          <p:spPr bwMode="auto">
            <a:xfrm flipH="1">
              <a:off x="5343" y="2710"/>
              <a:ext cx="279"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21" name="Oval 11"/>
            <p:cNvSpPr>
              <a:spLocks noChangeArrowheads="1"/>
            </p:cNvSpPr>
            <p:nvPr/>
          </p:nvSpPr>
          <p:spPr bwMode="auto">
            <a:xfrm>
              <a:off x="4187" y="2355"/>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822" name="Oval 12"/>
            <p:cNvSpPr>
              <a:spLocks noChangeArrowheads="1"/>
            </p:cNvSpPr>
            <p:nvPr/>
          </p:nvSpPr>
          <p:spPr bwMode="auto">
            <a:xfrm>
              <a:off x="4323" y="2477"/>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823" name="Line 13"/>
            <p:cNvSpPr>
              <a:spLocks noChangeShapeType="1"/>
            </p:cNvSpPr>
            <p:nvPr/>
          </p:nvSpPr>
          <p:spPr bwMode="auto">
            <a:xfrm flipH="1">
              <a:off x="5347" y="2446"/>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24" name="Oval 14"/>
            <p:cNvSpPr>
              <a:spLocks noChangeArrowheads="1"/>
            </p:cNvSpPr>
            <p:nvPr/>
          </p:nvSpPr>
          <p:spPr bwMode="auto">
            <a:xfrm>
              <a:off x="4187" y="2191"/>
              <a:ext cx="1325" cy="446"/>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0825" name="Freeform 15"/>
            <p:cNvSpPr>
              <a:spLocks/>
            </p:cNvSpPr>
            <p:nvPr/>
          </p:nvSpPr>
          <p:spPr bwMode="auto">
            <a:xfrm>
              <a:off x="4450" y="2502"/>
              <a:ext cx="222" cy="113"/>
            </a:xfrm>
            <a:custGeom>
              <a:avLst/>
              <a:gdLst>
                <a:gd name="T0" fmla="*/ 56 w 222"/>
                <a:gd name="T1" fmla="*/ 0 h 113"/>
                <a:gd name="T2" fmla="*/ 0 w 222"/>
                <a:gd name="T3" fmla="*/ 83 h 113"/>
                <a:gd name="T4" fmla="*/ 201 w 222"/>
                <a:gd name="T5" fmla="*/ 112 h 113"/>
                <a:gd name="T6" fmla="*/ 221 w 222"/>
                <a:gd name="T7" fmla="*/ 16 h 113"/>
                <a:gd name="T8" fmla="*/ 56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0826" name="Line 16"/>
            <p:cNvSpPr>
              <a:spLocks noChangeShapeType="1"/>
            </p:cNvSpPr>
            <p:nvPr/>
          </p:nvSpPr>
          <p:spPr bwMode="auto">
            <a:xfrm flipH="1">
              <a:off x="5380" y="2411"/>
              <a:ext cx="144"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27" name="Line 17"/>
            <p:cNvSpPr>
              <a:spLocks noChangeShapeType="1"/>
            </p:cNvSpPr>
            <p:nvPr/>
          </p:nvSpPr>
          <p:spPr bwMode="auto">
            <a:xfrm>
              <a:off x="4841" y="2529"/>
              <a:ext cx="0" cy="106"/>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28" name="Line 18"/>
            <p:cNvSpPr>
              <a:spLocks noChangeShapeType="1"/>
            </p:cNvSpPr>
            <p:nvPr/>
          </p:nvSpPr>
          <p:spPr bwMode="auto">
            <a:xfrm flipH="1">
              <a:off x="5143" y="2222"/>
              <a:ext cx="41" cy="9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29" name="Line 19"/>
            <p:cNvSpPr>
              <a:spLocks noChangeShapeType="1"/>
            </p:cNvSpPr>
            <p:nvPr/>
          </p:nvSpPr>
          <p:spPr bwMode="auto">
            <a:xfrm>
              <a:off x="5208" y="2493"/>
              <a:ext cx="52" cy="8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0" name="Line 20"/>
            <p:cNvSpPr>
              <a:spLocks noChangeShapeType="1"/>
            </p:cNvSpPr>
            <p:nvPr/>
          </p:nvSpPr>
          <p:spPr bwMode="auto">
            <a:xfrm>
              <a:off x="5039" y="2522"/>
              <a:ext cx="16" cy="1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1" name="Line 21"/>
            <p:cNvSpPr>
              <a:spLocks noChangeShapeType="1"/>
            </p:cNvSpPr>
            <p:nvPr/>
          </p:nvSpPr>
          <p:spPr bwMode="auto">
            <a:xfrm flipV="1">
              <a:off x="4965" y="2189"/>
              <a:ext cx="11" cy="10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2" name="Line 22"/>
            <p:cNvSpPr>
              <a:spLocks noChangeShapeType="1"/>
            </p:cNvSpPr>
            <p:nvPr/>
          </p:nvSpPr>
          <p:spPr bwMode="auto">
            <a:xfrm flipV="1">
              <a:off x="5287" y="2268"/>
              <a:ext cx="70"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3" name="Line 23"/>
            <p:cNvSpPr>
              <a:spLocks noChangeShapeType="1"/>
            </p:cNvSpPr>
            <p:nvPr/>
          </p:nvSpPr>
          <p:spPr bwMode="auto">
            <a:xfrm>
              <a:off x="5328" y="2472"/>
              <a:ext cx="89" cy="4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4" name="Oval 24"/>
            <p:cNvSpPr>
              <a:spLocks noChangeArrowheads="1"/>
            </p:cNvSpPr>
            <p:nvPr/>
          </p:nvSpPr>
          <p:spPr bwMode="auto">
            <a:xfrm>
              <a:off x="4323" y="2312"/>
              <a:ext cx="1053" cy="204"/>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835" name="Line 25"/>
            <p:cNvSpPr>
              <a:spLocks noChangeShapeType="1"/>
            </p:cNvSpPr>
            <p:nvPr/>
          </p:nvSpPr>
          <p:spPr bwMode="auto">
            <a:xfrm flipH="1">
              <a:off x="4650" y="2522"/>
              <a:ext cx="23" cy="1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6" name="Line 26"/>
            <p:cNvSpPr>
              <a:spLocks noChangeShapeType="1"/>
            </p:cNvSpPr>
            <p:nvPr/>
          </p:nvSpPr>
          <p:spPr bwMode="auto">
            <a:xfrm flipH="1">
              <a:off x="4181" y="2418"/>
              <a:ext cx="13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7" name="Line 27"/>
            <p:cNvSpPr>
              <a:spLocks noChangeShapeType="1"/>
            </p:cNvSpPr>
            <p:nvPr/>
          </p:nvSpPr>
          <p:spPr bwMode="auto">
            <a:xfrm flipH="1">
              <a:off x="4445" y="2507"/>
              <a:ext cx="60" cy="8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8" name="Line 28"/>
            <p:cNvSpPr>
              <a:spLocks noChangeShapeType="1"/>
            </p:cNvSpPr>
            <p:nvPr/>
          </p:nvSpPr>
          <p:spPr bwMode="auto">
            <a:xfrm>
              <a:off x="4528" y="2222"/>
              <a:ext cx="34" cy="9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39" name="Line 29"/>
            <p:cNvSpPr>
              <a:spLocks noChangeShapeType="1"/>
            </p:cNvSpPr>
            <p:nvPr/>
          </p:nvSpPr>
          <p:spPr bwMode="auto">
            <a:xfrm flipH="1" flipV="1">
              <a:off x="4352" y="2268"/>
              <a:ext cx="51"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0" name="Line 30"/>
            <p:cNvSpPr>
              <a:spLocks noChangeShapeType="1"/>
            </p:cNvSpPr>
            <p:nvPr/>
          </p:nvSpPr>
          <p:spPr bwMode="auto">
            <a:xfrm flipH="1" flipV="1">
              <a:off x="4725" y="2196"/>
              <a:ext cx="13" cy="1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1" name="Line 31"/>
            <p:cNvSpPr>
              <a:spLocks noChangeShapeType="1"/>
            </p:cNvSpPr>
            <p:nvPr/>
          </p:nvSpPr>
          <p:spPr bwMode="auto">
            <a:xfrm flipH="1">
              <a:off x="4296" y="2479"/>
              <a:ext cx="99" cy="56"/>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2" name="Oval 32"/>
            <p:cNvSpPr>
              <a:spLocks noChangeArrowheads="1"/>
            </p:cNvSpPr>
            <p:nvPr/>
          </p:nvSpPr>
          <p:spPr bwMode="auto">
            <a:xfrm>
              <a:off x="4812" y="2386"/>
              <a:ext cx="59" cy="4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0843" name="Line 33"/>
            <p:cNvSpPr>
              <a:spLocks noChangeShapeType="1"/>
            </p:cNvSpPr>
            <p:nvPr/>
          </p:nvSpPr>
          <p:spPr bwMode="auto">
            <a:xfrm>
              <a:off x="4844" y="2092"/>
              <a:ext cx="0" cy="302"/>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4" name="Line 34"/>
            <p:cNvSpPr>
              <a:spLocks noChangeShapeType="1"/>
            </p:cNvSpPr>
            <p:nvPr/>
          </p:nvSpPr>
          <p:spPr bwMode="auto">
            <a:xfrm flipH="1">
              <a:off x="5347" y="2368"/>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5" name="Line 35"/>
            <p:cNvSpPr>
              <a:spLocks noChangeShapeType="1"/>
            </p:cNvSpPr>
            <p:nvPr/>
          </p:nvSpPr>
          <p:spPr bwMode="auto">
            <a:xfrm>
              <a:off x="5361" y="2369"/>
              <a:ext cx="0" cy="26"/>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6" name="Line 36"/>
            <p:cNvSpPr>
              <a:spLocks noChangeShapeType="1"/>
            </p:cNvSpPr>
            <p:nvPr/>
          </p:nvSpPr>
          <p:spPr bwMode="auto">
            <a:xfrm flipH="1">
              <a:off x="5347" y="2810"/>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7" name="Line 37"/>
            <p:cNvSpPr>
              <a:spLocks noChangeShapeType="1"/>
            </p:cNvSpPr>
            <p:nvPr/>
          </p:nvSpPr>
          <p:spPr bwMode="auto">
            <a:xfrm flipH="1">
              <a:off x="5347" y="2639"/>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8" name="Line 38"/>
            <p:cNvSpPr>
              <a:spLocks noChangeShapeType="1"/>
            </p:cNvSpPr>
            <p:nvPr/>
          </p:nvSpPr>
          <p:spPr bwMode="auto">
            <a:xfrm>
              <a:off x="5361" y="2634"/>
              <a:ext cx="0" cy="25"/>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9" name="Line 39"/>
            <p:cNvSpPr>
              <a:spLocks noChangeShapeType="1"/>
            </p:cNvSpPr>
            <p:nvPr/>
          </p:nvSpPr>
          <p:spPr bwMode="auto">
            <a:xfrm>
              <a:off x="5361" y="2805"/>
              <a:ext cx="0" cy="25"/>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50" name="Rectangle 40"/>
            <p:cNvSpPr>
              <a:spLocks noChangeArrowheads="1"/>
            </p:cNvSpPr>
            <p:nvPr/>
          </p:nvSpPr>
          <p:spPr bwMode="auto">
            <a:xfrm>
              <a:off x="4498" y="2318"/>
              <a:ext cx="223"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t>3</a:t>
              </a:r>
            </a:p>
          </p:txBody>
        </p:sp>
        <p:sp>
          <p:nvSpPr>
            <p:cNvPr id="30851" name="Line 41"/>
            <p:cNvSpPr>
              <a:spLocks noChangeShapeType="1"/>
            </p:cNvSpPr>
            <p:nvPr/>
          </p:nvSpPr>
          <p:spPr bwMode="auto">
            <a:xfrm>
              <a:off x="5617" y="2385"/>
              <a:ext cx="0" cy="787"/>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212010" name="Text Box 42"/>
          <p:cNvSpPr txBox="1">
            <a:spLocks noChangeArrowheads="1"/>
          </p:cNvSpPr>
          <p:nvPr/>
        </p:nvSpPr>
        <p:spPr bwMode="auto">
          <a:xfrm>
            <a:off x="1219200" y="5221288"/>
            <a:ext cx="1339850" cy="928687"/>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spAutoFit/>
          </a:bodyPr>
          <a:lstStyle/>
          <a:p>
            <a:pPr>
              <a:defRPr/>
            </a:pPr>
            <a:r>
              <a:rPr lang="en-US" sz="1800">
                <a:latin typeface="Times"/>
                <a:ea typeface="+mn-ea"/>
              </a:rPr>
              <a:t> 8   9  10 11</a:t>
            </a:r>
          </a:p>
          <a:p>
            <a:pPr>
              <a:defRPr/>
            </a:pPr>
            <a:r>
              <a:rPr lang="en-US" sz="1800">
                <a:latin typeface="Times"/>
                <a:ea typeface="+mn-ea"/>
              </a:rPr>
              <a:t>12 13 14 15 </a:t>
            </a:r>
          </a:p>
          <a:p>
            <a:pPr>
              <a:defRPr/>
            </a:pPr>
            <a:r>
              <a:rPr lang="en-US" sz="1800">
                <a:latin typeface="Times"/>
                <a:ea typeface="+mn-ea"/>
              </a:rPr>
              <a:t> 0   1   2   3</a:t>
            </a:r>
          </a:p>
        </p:txBody>
      </p:sp>
      <p:sp>
        <p:nvSpPr>
          <p:cNvPr id="30727" name="Text Box 43"/>
          <p:cNvSpPr txBox="1">
            <a:spLocks noChangeArrowheads="1"/>
          </p:cNvSpPr>
          <p:nvPr/>
        </p:nvSpPr>
        <p:spPr bwMode="auto">
          <a:xfrm>
            <a:off x="904875" y="4578350"/>
            <a:ext cx="1120775" cy="657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r">
              <a:lnSpc>
                <a:spcPct val="80000"/>
              </a:lnSpc>
            </a:pPr>
            <a:r>
              <a:rPr lang="en-US" sz="2000">
                <a:latin typeface="Comic Sans MS" charset="0"/>
              </a:rPr>
              <a:t>OS disk</a:t>
            </a:r>
          </a:p>
          <a:p>
            <a:pPr algn="r">
              <a:lnSpc>
                <a:spcPct val="80000"/>
              </a:lnSpc>
            </a:pPr>
            <a:r>
              <a:rPr lang="en-US" sz="2000">
                <a:latin typeface="Comic Sans MS" charset="0"/>
              </a:rPr>
              <a:t>block</a:t>
            </a:r>
          </a:p>
        </p:txBody>
      </p:sp>
      <p:sp>
        <p:nvSpPr>
          <p:cNvPr id="212012" name="Text Box 44"/>
          <p:cNvSpPr txBox="1">
            <a:spLocks noChangeArrowheads="1"/>
          </p:cNvSpPr>
          <p:nvPr/>
        </p:nvSpPr>
        <p:spPr bwMode="auto">
          <a:xfrm>
            <a:off x="3590925" y="5475288"/>
            <a:ext cx="1270000" cy="366712"/>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a:spAutoFit/>
          </a:bodyPr>
          <a:lstStyle/>
          <a:p>
            <a:pPr>
              <a:defRPr/>
            </a:pPr>
            <a:r>
              <a:rPr lang="en-US" sz="1800">
                <a:latin typeface="Times"/>
                <a:ea typeface="+mn-ea"/>
              </a:rPr>
              <a:t> 8   9  10 11</a:t>
            </a:r>
          </a:p>
        </p:txBody>
      </p:sp>
      <p:sp>
        <p:nvSpPr>
          <p:cNvPr id="30729" name="Text Box 45"/>
          <p:cNvSpPr txBox="1">
            <a:spLocks noChangeArrowheads="1"/>
          </p:cNvSpPr>
          <p:nvPr/>
        </p:nvSpPr>
        <p:spPr bwMode="auto">
          <a:xfrm>
            <a:off x="4549775" y="6340475"/>
            <a:ext cx="2497138" cy="3746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nSpc>
                <a:spcPct val="80000"/>
              </a:lnSpc>
            </a:pPr>
            <a:r>
              <a:rPr lang="en-US" sz="2000">
                <a:latin typeface="Comic Sans MS" charset="0"/>
              </a:rPr>
              <a:t>Physical disk blocks</a:t>
            </a:r>
          </a:p>
        </p:txBody>
      </p:sp>
      <p:sp>
        <p:nvSpPr>
          <p:cNvPr id="30730" name="Line 46"/>
          <p:cNvSpPr>
            <a:spLocks noChangeShapeType="1"/>
          </p:cNvSpPr>
          <p:nvPr/>
        </p:nvSpPr>
        <p:spPr bwMode="auto">
          <a:xfrm>
            <a:off x="7670800" y="4127500"/>
            <a:ext cx="317500" cy="13335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31" name="Line 47"/>
          <p:cNvSpPr>
            <a:spLocks noChangeShapeType="1"/>
          </p:cNvSpPr>
          <p:nvPr/>
        </p:nvSpPr>
        <p:spPr bwMode="auto">
          <a:xfrm flipH="1">
            <a:off x="6731000" y="4114800"/>
            <a:ext cx="660400" cy="13208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30732" name="Group 48"/>
          <p:cNvGrpSpPr>
            <a:grpSpLocks/>
          </p:cNvGrpSpPr>
          <p:nvPr/>
        </p:nvGrpSpPr>
        <p:grpSpPr bwMode="auto">
          <a:xfrm>
            <a:off x="4897438" y="3371850"/>
            <a:ext cx="1914525" cy="1574800"/>
            <a:chOff x="4181" y="2092"/>
            <a:chExt cx="1446" cy="1080"/>
          </a:xfrm>
        </p:grpSpPr>
        <p:sp>
          <p:nvSpPr>
            <p:cNvPr id="30780" name="Line 49"/>
            <p:cNvSpPr>
              <a:spLocks noChangeShapeType="1"/>
            </p:cNvSpPr>
            <p:nvPr/>
          </p:nvSpPr>
          <p:spPr bwMode="auto">
            <a:xfrm>
              <a:off x="4841" y="2777"/>
              <a:ext cx="0" cy="395"/>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81" name="Line 50"/>
            <p:cNvSpPr>
              <a:spLocks noChangeShapeType="1"/>
            </p:cNvSpPr>
            <p:nvPr/>
          </p:nvSpPr>
          <p:spPr bwMode="auto">
            <a:xfrm flipH="1">
              <a:off x="5343" y="2882"/>
              <a:ext cx="279"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82" name="Oval 51"/>
            <p:cNvSpPr>
              <a:spLocks noChangeArrowheads="1"/>
            </p:cNvSpPr>
            <p:nvPr/>
          </p:nvSpPr>
          <p:spPr bwMode="auto">
            <a:xfrm>
              <a:off x="4187" y="2534"/>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783" name="Oval 52"/>
            <p:cNvSpPr>
              <a:spLocks noChangeArrowheads="1"/>
            </p:cNvSpPr>
            <p:nvPr/>
          </p:nvSpPr>
          <p:spPr bwMode="auto">
            <a:xfrm>
              <a:off x="4323" y="2641"/>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84" name="Line 53"/>
            <p:cNvSpPr>
              <a:spLocks noChangeShapeType="1"/>
            </p:cNvSpPr>
            <p:nvPr/>
          </p:nvSpPr>
          <p:spPr bwMode="auto">
            <a:xfrm flipH="1">
              <a:off x="5343" y="2710"/>
              <a:ext cx="279"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85" name="Oval 54"/>
            <p:cNvSpPr>
              <a:spLocks noChangeArrowheads="1"/>
            </p:cNvSpPr>
            <p:nvPr/>
          </p:nvSpPr>
          <p:spPr bwMode="auto">
            <a:xfrm>
              <a:off x="4187" y="2355"/>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786" name="Oval 55"/>
            <p:cNvSpPr>
              <a:spLocks noChangeArrowheads="1"/>
            </p:cNvSpPr>
            <p:nvPr/>
          </p:nvSpPr>
          <p:spPr bwMode="auto">
            <a:xfrm>
              <a:off x="4323" y="2477"/>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87" name="Line 56"/>
            <p:cNvSpPr>
              <a:spLocks noChangeShapeType="1"/>
            </p:cNvSpPr>
            <p:nvPr/>
          </p:nvSpPr>
          <p:spPr bwMode="auto">
            <a:xfrm flipH="1">
              <a:off x="5347" y="2446"/>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88" name="Oval 57"/>
            <p:cNvSpPr>
              <a:spLocks noChangeArrowheads="1"/>
            </p:cNvSpPr>
            <p:nvPr/>
          </p:nvSpPr>
          <p:spPr bwMode="auto">
            <a:xfrm>
              <a:off x="4187" y="2191"/>
              <a:ext cx="1325" cy="446"/>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0789" name="Freeform 58"/>
            <p:cNvSpPr>
              <a:spLocks/>
            </p:cNvSpPr>
            <p:nvPr/>
          </p:nvSpPr>
          <p:spPr bwMode="auto">
            <a:xfrm>
              <a:off x="4450" y="2502"/>
              <a:ext cx="222" cy="113"/>
            </a:xfrm>
            <a:custGeom>
              <a:avLst/>
              <a:gdLst>
                <a:gd name="T0" fmla="*/ 56 w 222"/>
                <a:gd name="T1" fmla="*/ 0 h 113"/>
                <a:gd name="T2" fmla="*/ 0 w 222"/>
                <a:gd name="T3" fmla="*/ 83 h 113"/>
                <a:gd name="T4" fmla="*/ 201 w 222"/>
                <a:gd name="T5" fmla="*/ 112 h 113"/>
                <a:gd name="T6" fmla="*/ 221 w 222"/>
                <a:gd name="T7" fmla="*/ 16 h 113"/>
                <a:gd name="T8" fmla="*/ 56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0790" name="Line 59"/>
            <p:cNvSpPr>
              <a:spLocks noChangeShapeType="1"/>
            </p:cNvSpPr>
            <p:nvPr/>
          </p:nvSpPr>
          <p:spPr bwMode="auto">
            <a:xfrm flipH="1">
              <a:off x="5380" y="2411"/>
              <a:ext cx="144"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91" name="Line 60"/>
            <p:cNvSpPr>
              <a:spLocks noChangeShapeType="1"/>
            </p:cNvSpPr>
            <p:nvPr/>
          </p:nvSpPr>
          <p:spPr bwMode="auto">
            <a:xfrm>
              <a:off x="4841" y="2529"/>
              <a:ext cx="0" cy="106"/>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92" name="Line 61"/>
            <p:cNvSpPr>
              <a:spLocks noChangeShapeType="1"/>
            </p:cNvSpPr>
            <p:nvPr/>
          </p:nvSpPr>
          <p:spPr bwMode="auto">
            <a:xfrm flipH="1">
              <a:off x="5143" y="2222"/>
              <a:ext cx="41" cy="9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93" name="Line 62"/>
            <p:cNvSpPr>
              <a:spLocks noChangeShapeType="1"/>
            </p:cNvSpPr>
            <p:nvPr/>
          </p:nvSpPr>
          <p:spPr bwMode="auto">
            <a:xfrm>
              <a:off x="5208" y="2493"/>
              <a:ext cx="52" cy="8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94" name="Line 63"/>
            <p:cNvSpPr>
              <a:spLocks noChangeShapeType="1"/>
            </p:cNvSpPr>
            <p:nvPr/>
          </p:nvSpPr>
          <p:spPr bwMode="auto">
            <a:xfrm>
              <a:off x="5039" y="2522"/>
              <a:ext cx="16" cy="1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95" name="Line 64"/>
            <p:cNvSpPr>
              <a:spLocks noChangeShapeType="1"/>
            </p:cNvSpPr>
            <p:nvPr/>
          </p:nvSpPr>
          <p:spPr bwMode="auto">
            <a:xfrm flipV="1">
              <a:off x="4965" y="2189"/>
              <a:ext cx="11" cy="10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96" name="Line 65"/>
            <p:cNvSpPr>
              <a:spLocks noChangeShapeType="1"/>
            </p:cNvSpPr>
            <p:nvPr/>
          </p:nvSpPr>
          <p:spPr bwMode="auto">
            <a:xfrm flipV="1">
              <a:off x="5287" y="2268"/>
              <a:ext cx="70"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97" name="Line 66"/>
            <p:cNvSpPr>
              <a:spLocks noChangeShapeType="1"/>
            </p:cNvSpPr>
            <p:nvPr/>
          </p:nvSpPr>
          <p:spPr bwMode="auto">
            <a:xfrm>
              <a:off x="5328" y="2472"/>
              <a:ext cx="89" cy="4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98" name="Oval 67"/>
            <p:cNvSpPr>
              <a:spLocks noChangeArrowheads="1"/>
            </p:cNvSpPr>
            <p:nvPr/>
          </p:nvSpPr>
          <p:spPr bwMode="auto">
            <a:xfrm>
              <a:off x="4323" y="2312"/>
              <a:ext cx="1053" cy="204"/>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99" name="Line 68"/>
            <p:cNvSpPr>
              <a:spLocks noChangeShapeType="1"/>
            </p:cNvSpPr>
            <p:nvPr/>
          </p:nvSpPr>
          <p:spPr bwMode="auto">
            <a:xfrm flipH="1">
              <a:off x="4650" y="2522"/>
              <a:ext cx="23" cy="1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0" name="Line 69"/>
            <p:cNvSpPr>
              <a:spLocks noChangeShapeType="1"/>
            </p:cNvSpPr>
            <p:nvPr/>
          </p:nvSpPr>
          <p:spPr bwMode="auto">
            <a:xfrm flipH="1">
              <a:off x="4181" y="2418"/>
              <a:ext cx="13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1" name="Line 70"/>
            <p:cNvSpPr>
              <a:spLocks noChangeShapeType="1"/>
            </p:cNvSpPr>
            <p:nvPr/>
          </p:nvSpPr>
          <p:spPr bwMode="auto">
            <a:xfrm flipH="1">
              <a:off x="4445" y="2507"/>
              <a:ext cx="60" cy="8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2" name="Line 71"/>
            <p:cNvSpPr>
              <a:spLocks noChangeShapeType="1"/>
            </p:cNvSpPr>
            <p:nvPr/>
          </p:nvSpPr>
          <p:spPr bwMode="auto">
            <a:xfrm>
              <a:off x="4528" y="2222"/>
              <a:ext cx="34" cy="9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3" name="Line 72"/>
            <p:cNvSpPr>
              <a:spLocks noChangeShapeType="1"/>
            </p:cNvSpPr>
            <p:nvPr/>
          </p:nvSpPr>
          <p:spPr bwMode="auto">
            <a:xfrm flipH="1" flipV="1">
              <a:off x="4352" y="2268"/>
              <a:ext cx="51"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4" name="Line 73"/>
            <p:cNvSpPr>
              <a:spLocks noChangeShapeType="1"/>
            </p:cNvSpPr>
            <p:nvPr/>
          </p:nvSpPr>
          <p:spPr bwMode="auto">
            <a:xfrm flipH="1" flipV="1">
              <a:off x="4725" y="2196"/>
              <a:ext cx="13" cy="1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5" name="Line 74"/>
            <p:cNvSpPr>
              <a:spLocks noChangeShapeType="1"/>
            </p:cNvSpPr>
            <p:nvPr/>
          </p:nvSpPr>
          <p:spPr bwMode="auto">
            <a:xfrm flipH="1">
              <a:off x="4296" y="2479"/>
              <a:ext cx="99" cy="56"/>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6" name="Oval 75"/>
            <p:cNvSpPr>
              <a:spLocks noChangeArrowheads="1"/>
            </p:cNvSpPr>
            <p:nvPr/>
          </p:nvSpPr>
          <p:spPr bwMode="auto">
            <a:xfrm>
              <a:off x="4812" y="2386"/>
              <a:ext cx="59" cy="4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0807" name="Line 76"/>
            <p:cNvSpPr>
              <a:spLocks noChangeShapeType="1"/>
            </p:cNvSpPr>
            <p:nvPr/>
          </p:nvSpPr>
          <p:spPr bwMode="auto">
            <a:xfrm>
              <a:off x="4844" y="2092"/>
              <a:ext cx="0" cy="302"/>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8" name="Line 77"/>
            <p:cNvSpPr>
              <a:spLocks noChangeShapeType="1"/>
            </p:cNvSpPr>
            <p:nvPr/>
          </p:nvSpPr>
          <p:spPr bwMode="auto">
            <a:xfrm flipH="1">
              <a:off x="5347" y="2368"/>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09" name="Line 78"/>
            <p:cNvSpPr>
              <a:spLocks noChangeShapeType="1"/>
            </p:cNvSpPr>
            <p:nvPr/>
          </p:nvSpPr>
          <p:spPr bwMode="auto">
            <a:xfrm>
              <a:off x="5361" y="2369"/>
              <a:ext cx="0" cy="26"/>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10" name="Line 79"/>
            <p:cNvSpPr>
              <a:spLocks noChangeShapeType="1"/>
            </p:cNvSpPr>
            <p:nvPr/>
          </p:nvSpPr>
          <p:spPr bwMode="auto">
            <a:xfrm flipH="1">
              <a:off x="5347" y="2810"/>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11" name="Line 80"/>
            <p:cNvSpPr>
              <a:spLocks noChangeShapeType="1"/>
            </p:cNvSpPr>
            <p:nvPr/>
          </p:nvSpPr>
          <p:spPr bwMode="auto">
            <a:xfrm flipH="1">
              <a:off x="5347" y="2639"/>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12" name="Line 81"/>
            <p:cNvSpPr>
              <a:spLocks noChangeShapeType="1"/>
            </p:cNvSpPr>
            <p:nvPr/>
          </p:nvSpPr>
          <p:spPr bwMode="auto">
            <a:xfrm>
              <a:off x="5361" y="2634"/>
              <a:ext cx="0" cy="25"/>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13" name="Line 82"/>
            <p:cNvSpPr>
              <a:spLocks noChangeShapeType="1"/>
            </p:cNvSpPr>
            <p:nvPr/>
          </p:nvSpPr>
          <p:spPr bwMode="auto">
            <a:xfrm>
              <a:off x="5361" y="2805"/>
              <a:ext cx="0" cy="25"/>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14" name="Rectangle 83"/>
            <p:cNvSpPr>
              <a:spLocks noChangeArrowheads="1"/>
            </p:cNvSpPr>
            <p:nvPr/>
          </p:nvSpPr>
          <p:spPr bwMode="auto">
            <a:xfrm>
              <a:off x="4498" y="2318"/>
              <a:ext cx="223"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t>2</a:t>
              </a:r>
            </a:p>
          </p:txBody>
        </p:sp>
        <p:sp>
          <p:nvSpPr>
            <p:cNvPr id="30815" name="Line 84"/>
            <p:cNvSpPr>
              <a:spLocks noChangeShapeType="1"/>
            </p:cNvSpPr>
            <p:nvPr/>
          </p:nvSpPr>
          <p:spPr bwMode="auto">
            <a:xfrm>
              <a:off x="5617" y="2385"/>
              <a:ext cx="0" cy="787"/>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0733" name="Group 85"/>
          <p:cNvGrpSpPr>
            <a:grpSpLocks/>
          </p:cNvGrpSpPr>
          <p:nvPr/>
        </p:nvGrpSpPr>
        <p:grpSpPr bwMode="auto">
          <a:xfrm>
            <a:off x="2751138" y="3371850"/>
            <a:ext cx="1914525" cy="1574800"/>
            <a:chOff x="4181" y="2092"/>
            <a:chExt cx="1446" cy="1080"/>
          </a:xfrm>
        </p:grpSpPr>
        <p:sp>
          <p:nvSpPr>
            <p:cNvPr id="30744" name="Line 86"/>
            <p:cNvSpPr>
              <a:spLocks noChangeShapeType="1"/>
            </p:cNvSpPr>
            <p:nvPr/>
          </p:nvSpPr>
          <p:spPr bwMode="auto">
            <a:xfrm>
              <a:off x="4841" y="2777"/>
              <a:ext cx="0" cy="395"/>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5" name="Line 87"/>
            <p:cNvSpPr>
              <a:spLocks noChangeShapeType="1"/>
            </p:cNvSpPr>
            <p:nvPr/>
          </p:nvSpPr>
          <p:spPr bwMode="auto">
            <a:xfrm flipH="1">
              <a:off x="5343" y="2882"/>
              <a:ext cx="279"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6" name="Oval 88"/>
            <p:cNvSpPr>
              <a:spLocks noChangeArrowheads="1"/>
            </p:cNvSpPr>
            <p:nvPr/>
          </p:nvSpPr>
          <p:spPr bwMode="auto">
            <a:xfrm>
              <a:off x="4187" y="2534"/>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747" name="Oval 89"/>
            <p:cNvSpPr>
              <a:spLocks noChangeArrowheads="1"/>
            </p:cNvSpPr>
            <p:nvPr/>
          </p:nvSpPr>
          <p:spPr bwMode="auto">
            <a:xfrm>
              <a:off x="4323" y="2641"/>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48" name="Line 90"/>
            <p:cNvSpPr>
              <a:spLocks noChangeShapeType="1"/>
            </p:cNvSpPr>
            <p:nvPr/>
          </p:nvSpPr>
          <p:spPr bwMode="auto">
            <a:xfrm flipH="1">
              <a:off x="5343" y="2710"/>
              <a:ext cx="279"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9" name="Oval 91"/>
            <p:cNvSpPr>
              <a:spLocks noChangeArrowheads="1"/>
            </p:cNvSpPr>
            <p:nvPr/>
          </p:nvSpPr>
          <p:spPr bwMode="auto">
            <a:xfrm>
              <a:off x="4187" y="2355"/>
              <a:ext cx="1325" cy="446"/>
            </a:xfrm>
            <a:prstGeom prst="ellipse">
              <a:avLst/>
            </a:prstGeom>
            <a:solidFill>
              <a:srgbClr val="C1CEFF"/>
            </a:solidFill>
            <a:ln w="28575">
              <a:solidFill>
                <a:schemeClr val="tx1"/>
              </a:solidFill>
              <a:round/>
              <a:headEnd/>
              <a:tailEnd/>
            </a:ln>
          </p:spPr>
          <p:txBody>
            <a:bodyPr wrap="none" anchor="ctr"/>
            <a:lstStyle/>
            <a:p>
              <a:endParaRPr lang="en-US"/>
            </a:p>
          </p:txBody>
        </p:sp>
        <p:sp>
          <p:nvSpPr>
            <p:cNvPr id="30750" name="Oval 92"/>
            <p:cNvSpPr>
              <a:spLocks noChangeArrowheads="1"/>
            </p:cNvSpPr>
            <p:nvPr/>
          </p:nvSpPr>
          <p:spPr bwMode="auto">
            <a:xfrm>
              <a:off x="4323" y="2477"/>
              <a:ext cx="1053" cy="20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51" name="Line 93"/>
            <p:cNvSpPr>
              <a:spLocks noChangeShapeType="1"/>
            </p:cNvSpPr>
            <p:nvPr/>
          </p:nvSpPr>
          <p:spPr bwMode="auto">
            <a:xfrm flipH="1">
              <a:off x="5347" y="2446"/>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2" name="Oval 94"/>
            <p:cNvSpPr>
              <a:spLocks noChangeArrowheads="1"/>
            </p:cNvSpPr>
            <p:nvPr/>
          </p:nvSpPr>
          <p:spPr bwMode="auto">
            <a:xfrm>
              <a:off x="4187" y="2191"/>
              <a:ext cx="1325" cy="446"/>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0753" name="Freeform 95"/>
            <p:cNvSpPr>
              <a:spLocks/>
            </p:cNvSpPr>
            <p:nvPr/>
          </p:nvSpPr>
          <p:spPr bwMode="auto">
            <a:xfrm>
              <a:off x="4450" y="2502"/>
              <a:ext cx="222" cy="113"/>
            </a:xfrm>
            <a:custGeom>
              <a:avLst/>
              <a:gdLst>
                <a:gd name="T0" fmla="*/ 56 w 222"/>
                <a:gd name="T1" fmla="*/ 0 h 113"/>
                <a:gd name="T2" fmla="*/ 0 w 222"/>
                <a:gd name="T3" fmla="*/ 83 h 113"/>
                <a:gd name="T4" fmla="*/ 201 w 222"/>
                <a:gd name="T5" fmla="*/ 112 h 113"/>
                <a:gd name="T6" fmla="*/ 221 w 222"/>
                <a:gd name="T7" fmla="*/ 16 h 113"/>
                <a:gd name="T8" fmla="*/ 56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0754" name="Line 96"/>
            <p:cNvSpPr>
              <a:spLocks noChangeShapeType="1"/>
            </p:cNvSpPr>
            <p:nvPr/>
          </p:nvSpPr>
          <p:spPr bwMode="auto">
            <a:xfrm flipH="1">
              <a:off x="5380" y="2411"/>
              <a:ext cx="144"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5" name="Line 97"/>
            <p:cNvSpPr>
              <a:spLocks noChangeShapeType="1"/>
            </p:cNvSpPr>
            <p:nvPr/>
          </p:nvSpPr>
          <p:spPr bwMode="auto">
            <a:xfrm>
              <a:off x="4841" y="2529"/>
              <a:ext cx="0" cy="106"/>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6" name="Line 98"/>
            <p:cNvSpPr>
              <a:spLocks noChangeShapeType="1"/>
            </p:cNvSpPr>
            <p:nvPr/>
          </p:nvSpPr>
          <p:spPr bwMode="auto">
            <a:xfrm flipH="1">
              <a:off x="5143" y="2222"/>
              <a:ext cx="41" cy="9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7" name="Line 99"/>
            <p:cNvSpPr>
              <a:spLocks noChangeShapeType="1"/>
            </p:cNvSpPr>
            <p:nvPr/>
          </p:nvSpPr>
          <p:spPr bwMode="auto">
            <a:xfrm>
              <a:off x="5208" y="2493"/>
              <a:ext cx="52" cy="8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8" name="Line 100"/>
            <p:cNvSpPr>
              <a:spLocks noChangeShapeType="1"/>
            </p:cNvSpPr>
            <p:nvPr/>
          </p:nvSpPr>
          <p:spPr bwMode="auto">
            <a:xfrm>
              <a:off x="5039" y="2522"/>
              <a:ext cx="16" cy="1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59" name="Line 101"/>
            <p:cNvSpPr>
              <a:spLocks noChangeShapeType="1"/>
            </p:cNvSpPr>
            <p:nvPr/>
          </p:nvSpPr>
          <p:spPr bwMode="auto">
            <a:xfrm flipV="1">
              <a:off x="4965" y="2189"/>
              <a:ext cx="11" cy="10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0" name="Line 102"/>
            <p:cNvSpPr>
              <a:spLocks noChangeShapeType="1"/>
            </p:cNvSpPr>
            <p:nvPr/>
          </p:nvSpPr>
          <p:spPr bwMode="auto">
            <a:xfrm flipV="1">
              <a:off x="5287" y="2268"/>
              <a:ext cx="70"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1" name="Line 103"/>
            <p:cNvSpPr>
              <a:spLocks noChangeShapeType="1"/>
            </p:cNvSpPr>
            <p:nvPr/>
          </p:nvSpPr>
          <p:spPr bwMode="auto">
            <a:xfrm>
              <a:off x="5328" y="2472"/>
              <a:ext cx="89" cy="4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2" name="Oval 104"/>
            <p:cNvSpPr>
              <a:spLocks noChangeArrowheads="1"/>
            </p:cNvSpPr>
            <p:nvPr/>
          </p:nvSpPr>
          <p:spPr bwMode="auto">
            <a:xfrm>
              <a:off x="4323" y="2312"/>
              <a:ext cx="1053" cy="204"/>
            </a:xfrm>
            <a:prstGeom prst="ellipse">
              <a:avLst/>
            </a:prstGeom>
            <a:solidFill>
              <a:srgbClr val="FFFFFF"/>
            </a:solidFill>
            <a:ln w="28575">
              <a:solidFill>
                <a:schemeClr val="tx1"/>
              </a:solidFill>
              <a:round/>
              <a:headEnd/>
              <a:tailEnd/>
            </a:ln>
          </p:spPr>
          <p:txBody>
            <a:bodyPr wrap="none" anchor="ctr"/>
            <a:lstStyle/>
            <a:p>
              <a:endParaRPr lang="en-US"/>
            </a:p>
          </p:txBody>
        </p:sp>
        <p:sp>
          <p:nvSpPr>
            <p:cNvPr id="30763" name="Line 105"/>
            <p:cNvSpPr>
              <a:spLocks noChangeShapeType="1"/>
            </p:cNvSpPr>
            <p:nvPr/>
          </p:nvSpPr>
          <p:spPr bwMode="auto">
            <a:xfrm flipH="1">
              <a:off x="4650" y="2522"/>
              <a:ext cx="23" cy="1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4" name="Line 106"/>
            <p:cNvSpPr>
              <a:spLocks noChangeShapeType="1"/>
            </p:cNvSpPr>
            <p:nvPr/>
          </p:nvSpPr>
          <p:spPr bwMode="auto">
            <a:xfrm flipH="1">
              <a:off x="4181" y="2418"/>
              <a:ext cx="13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5" name="Line 107"/>
            <p:cNvSpPr>
              <a:spLocks noChangeShapeType="1"/>
            </p:cNvSpPr>
            <p:nvPr/>
          </p:nvSpPr>
          <p:spPr bwMode="auto">
            <a:xfrm flipH="1">
              <a:off x="4445" y="2507"/>
              <a:ext cx="60" cy="8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6" name="Line 108"/>
            <p:cNvSpPr>
              <a:spLocks noChangeShapeType="1"/>
            </p:cNvSpPr>
            <p:nvPr/>
          </p:nvSpPr>
          <p:spPr bwMode="auto">
            <a:xfrm>
              <a:off x="4528" y="2222"/>
              <a:ext cx="34" cy="9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7" name="Line 109"/>
            <p:cNvSpPr>
              <a:spLocks noChangeShapeType="1"/>
            </p:cNvSpPr>
            <p:nvPr/>
          </p:nvSpPr>
          <p:spPr bwMode="auto">
            <a:xfrm flipH="1" flipV="1">
              <a:off x="4352" y="2268"/>
              <a:ext cx="51"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8" name="Line 110"/>
            <p:cNvSpPr>
              <a:spLocks noChangeShapeType="1"/>
            </p:cNvSpPr>
            <p:nvPr/>
          </p:nvSpPr>
          <p:spPr bwMode="auto">
            <a:xfrm flipH="1" flipV="1">
              <a:off x="4725" y="2196"/>
              <a:ext cx="13" cy="1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69" name="Line 111"/>
            <p:cNvSpPr>
              <a:spLocks noChangeShapeType="1"/>
            </p:cNvSpPr>
            <p:nvPr/>
          </p:nvSpPr>
          <p:spPr bwMode="auto">
            <a:xfrm flipH="1">
              <a:off x="4296" y="2479"/>
              <a:ext cx="99" cy="56"/>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70" name="Oval 112"/>
            <p:cNvSpPr>
              <a:spLocks noChangeArrowheads="1"/>
            </p:cNvSpPr>
            <p:nvPr/>
          </p:nvSpPr>
          <p:spPr bwMode="auto">
            <a:xfrm>
              <a:off x="4812" y="2386"/>
              <a:ext cx="59" cy="4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0771" name="Line 113"/>
            <p:cNvSpPr>
              <a:spLocks noChangeShapeType="1"/>
            </p:cNvSpPr>
            <p:nvPr/>
          </p:nvSpPr>
          <p:spPr bwMode="auto">
            <a:xfrm>
              <a:off x="4844" y="2092"/>
              <a:ext cx="0" cy="302"/>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72" name="Line 114"/>
            <p:cNvSpPr>
              <a:spLocks noChangeShapeType="1"/>
            </p:cNvSpPr>
            <p:nvPr/>
          </p:nvSpPr>
          <p:spPr bwMode="auto">
            <a:xfrm flipH="1">
              <a:off x="5347" y="2368"/>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73" name="Line 115"/>
            <p:cNvSpPr>
              <a:spLocks noChangeShapeType="1"/>
            </p:cNvSpPr>
            <p:nvPr/>
          </p:nvSpPr>
          <p:spPr bwMode="auto">
            <a:xfrm>
              <a:off x="5361" y="2369"/>
              <a:ext cx="0" cy="26"/>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74" name="Line 116"/>
            <p:cNvSpPr>
              <a:spLocks noChangeShapeType="1"/>
            </p:cNvSpPr>
            <p:nvPr/>
          </p:nvSpPr>
          <p:spPr bwMode="auto">
            <a:xfrm flipH="1">
              <a:off x="5347" y="2810"/>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75" name="Line 117"/>
            <p:cNvSpPr>
              <a:spLocks noChangeShapeType="1"/>
            </p:cNvSpPr>
            <p:nvPr/>
          </p:nvSpPr>
          <p:spPr bwMode="auto">
            <a:xfrm flipH="1">
              <a:off x="5347" y="2639"/>
              <a:ext cx="28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76" name="Line 118"/>
            <p:cNvSpPr>
              <a:spLocks noChangeShapeType="1"/>
            </p:cNvSpPr>
            <p:nvPr/>
          </p:nvSpPr>
          <p:spPr bwMode="auto">
            <a:xfrm>
              <a:off x="5361" y="2634"/>
              <a:ext cx="0" cy="25"/>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77" name="Line 119"/>
            <p:cNvSpPr>
              <a:spLocks noChangeShapeType="1"/>
            </p:cNvSpPr>
            <p:nvPr/>
          </p:nvSpPr>
          <p:spPr bwMode="auto">
            <a:xfrm>
              <a:off x="5361" y="2805"/>
              <a:ext cx="0" cy="25"/>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78" name="Rectangle 120"/>
            <p:cNvSpPr>
              <a:spLocks noChangeArrowheads="1"/>
            </p:cNvSpPr>
            <p:nvPr/>
          </p:nvSpPr>
          <p:spPr bwMode="auto">
            <a:xfrm>
              <a:off x="4498" y="2318"/>
              <a:ext cx="223"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a:t>1</a:t>
              </a:r>
            </a:p>
          </p:txBody>
        </p:sp>
        <p:sp>
          <p:nvSpPr>
            <p:cNvPr id="30779" name="Line 121"/>
            <p:cNvSpPr>
              <a:spLocks noChangeShapeType="1"/>
            </p:cNvSpPr>
            <p:nvPr/>
          </p:nvSpPr>
          <p:spPr bwMode="auto">
            <a:xfrm>
              <a:off x="5617" y="2385"/>
              <a:ext cx="0" cy="787"/>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0734" name="Line 122"/>
          <p:cNvSpPr>
            <a:spLocks noChangeShapeType="1"/>
          </p:cNvSpPr>
          <p:nvPr/>
        </p:nvSpPr>
        <p:spPr bwMode="auto">
          <a:xfrm>
            <a:off x="5537200" y="4127500"/>
            <a:ext cx="863600" cy="13335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35" name="Line 123"/>
          <p:cNvSpPr>
            <a:spLocks noChangeShapeType="1"/>
          </p:cNvSpPr>
          <p:nvPr/>
        </p:nvSpPr>
        <p:spPr bwMode="auto">
          <a:xfrm rot="5400000">
            <a:off x="4495800" y="4737100"/>
            <a:ext cx="1397000" cy="1143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36" name="Line 124"/>
          <p:cNvSpPr>
            <a:spLocks noChangeShapeType="1"/>
          </p:cNvSpPr>
          <p:nvPr/>
        </p:nvSpPr>
        <p:spPr bwMode="auto">
          <a:xfrm rot="16200000" flipH="1">
            <a:off x="2679700" y="4533900"/>
            <a:ext cx="1352550" cy="48895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37" name="Line 125"/>
          <p:cNvSpPr>
            <a:spLocks noChangeShapeType="1"/>
          </p:cNvSpPr>
          <p:nvPr/>
        </p:nvSpPr>
        <p:spPr bwMode="auto">
          <a:xfrm rot="16200000" flipH="1">
            <a:off x="3451225" y="4060825"/>
            <a:ext cx="1314450" cy="14732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2094" name="AutoShape 126"/>
          <p:cNvSpPr>
            <a:spLocks noChangeArrowheads="1"/>
          </p:cNvSpPr>
          <p:nvPr/>
        </p:nvSpPr>
        <p:spPr bwMode="auto">
          <a:xfrm>
            <a:off x="2730500" y="5321300"/>
            <a:ext cx="469900" cy="749300"/>
          </a:xfrm>
          <a:prstGeom prst="rightArrow">
            <a:avLst>
              <a:gd name="adj1" fmla="val 56778"/>
              <a:gd name="adj2" fmla="val 57431"/>
            </a:avLst>
          </a:prstGeom>
          <a:solidFill>
            <a:schemeClr val="accent2"/>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30739" name="Line 127"/>
          <p:cNvSpPr>
            <a:spLocks noChangeShapeType="1"/>
          </p:cNvSpPr>
          <p:nvPr/>
        </p:nvSpPr>
        <p:spPr bwMode="auto">
          <a:xfrm rot="16200000" flipH="1">
            <a:off x="2508250" y="4730750"/>
            <a:ext cx="1708150" cy="47625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0" name="Line 128"/>
          <p:cNvSpPr>
            <a:spLocks noChangeShapeType="1"/>
          </p:cNvSpPr>
          <p:nvPr/>
        </p:nvSpPr>
        <p:spPr bwMode="auto">
          <a:xfrm>
            <a:off x="5511800" y="4114800"/>
            <a:ext cx="914400" cy="17526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741" name="Line 129"/>
          <p:cNvSpPr>
            <a:spLocks noChangeShapeType="1"/>
          </p:cNvSpPr>
          <p:nvPr/>
        </p:nvSpPr>
        <p:spPr bwMode="auto">
          <a:xfrm flipH="1">
            <a:off x="6743700" y="4114800"/>
            <a:ext cx="673100" cy="17272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2098" name="Text Box 130"/>
          <p:cNvSpPr txBox="1">
            <a:spLocks noChangeArrowheads="1"/>
          </p:cNvSpPr>
          <p:nvPr/>
        </p:nvSpPr>
        <p:spPr bwMode="auto">
          <a:xfrm>
            <a:off x="5159375" y="5475288"/>
            <a:ext cx="1270000" cy="366712"/>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a:spAutoFit/>
          </a:bodyPr>
          <a:lstStyle/>
          <a:p>
            <a:pPr>
              <a:defRPr/>
            </a:pPr>
            <a:r>
              <a:rPr lang="en-US" sz="1800">
                <a:latin typeface="Times"/>
                <a:ea typeface="+mn-ea"/>
              </a:rPr>
              <a:t>12 13 14 15</a:t>
            </a:r>
          </a:p>
        </p:txBody>
      </p:sp>
      <p:sp>
        <p:nvSpPr>
          <p:cNvPr id="212099" name="Text Box 131"/>
          <p:cNvSpPr txBox="1">
            <a:spLocks noChangeArrowheads="1"/>
          </p:cNvSpPr>
          <p:nvPr/>
        </p:nvSpPr>
        <p:spPr bwMode="auto">
          <a:xfrm>
            <a:off x="6727825" y="5475288"/>
            <a:ext cx="1270000" cy="366712"/>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a:spAutoFit/>
          </a:bodyPr>
          <a:lstStyle/>
          <a:p>
            <a:pPr>
              <a:defRPr/>
            </a:pPr>
            <a:r>
              <a:rPr lang="en-US" sz="1800">
                <a:latin typeface="Times"/>
                <a:ea typeface="+mn-ea"/>
              </a:rPr>
              <a:t> 0   1   2   3 </a:t>
            </a:r>
          </a:p>
        </p:txBody>
      </p:sp>
      <p:sp>
        <p:nvSpPr>
          <p:cNvPr id="2" name="Title 1"/>
          <p:cNvSpPr>
            <a:spLocks noGrp="1"/>
          </p:cNvSpPr>
          <p:nvPr>
            <p:ph type="title"/>
          </p:nvPr>
        </p:nvSpPr>
        <p:spPr/>
        <p:txBody>
          <a:bodyPr>
            <a:normAutofit fontScale="90000"/>
          </a:bodyPr>
          <a:lstStyle/>
          <a:p>
            <a:r>
              <a:rPr lang="en-US" dirty="0" smtClean="0"/>
              <a:t>Disk Striping: RAID-0</a:t>
            </a:r>
            <a:endParaRPr lang="en-US" dirty="0"/>
          </a:p>
        </p:txBody>
      </p:sp>
    </p:spTree>
    <p:custDataLst>
      <p:tags r:id="rId1"/>
    </p:custDataLst>
    <p:extLst>
      <p:ext uri="{BB962C8B-B14F-4D97-AF65-F5344CB8AC3E}">
        <p14:creationId xmlns:p14="http://schemas.microsoft.com/office/powerpoint/2010/main" val="1246080212"/>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ChangeArrowheads="1"/>
          </p:cNvSpPr>
          <p:nvPr/>
        </p:nvSpPr>
        <p:spPr bwMode="auto">
          <a:xfrm>
            <a:off x="5535613" y="5232400"/>
            <a:ext cx="1082675" cy="8350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lIns="90487" tIns="44450" rIns="90487" bIns="44450">
            <a:spAutoFit/>
          </a:bodyPr>
          <a:lstStyle/>
          <a:p>
            <a:pPr>
              <a:lnSpc>
                <a:spcPct val="80000"/>
              </a:lnSpc>
              <a:defRPr/>
            </a:pPr>
            <a:r>
              <a:rPr lang="en-US" sz="2000">
                <a:latin typeface="Times"/>
                <a:ea typeface="+mn-ea"/>
              </a:rPr>
              <a:t>0 1 1 0 0</a:t>
            </a:r>
          </a:p>
          <a:p>
            <a:pPr>
              <a:lnSpc>
                <a:spcPct val="80000"/>
              </a:lnSpc>
              <a:defRPr/>
            </a:pPr>
            <a:r>
              <a:rPr lang="en-US" sz="2000">
                <a:latin typeface="Times"/>
                <a:ea typeface="+mn-ea"/>
              </a:rPr>
              <a:t>1 1 1 0 1</a:t>
            </a:r>
          </a:p>
          <a:p>
            <a:pPr>
              <a:lnSpc>
                <a:spcPct val="80000"/>
              </a:lnSpc>
              <a:defRPr/>
            </a:pPr>
            <a:r>
              <a:rPr lang="en-US" sz="2000">
                <a:latin typeface="Times"/>
                <a:ea typeface="+mn-ea"/>
              </a:rPr>
              <a:t>0 1 0 1 1</a:t>
            </a:r>
          </a:p>
        </p:txBody>
      </p:sp>
      <p:sp>
        <p:nvSpPr>
          <p:cNvPr id="31748" name="Rectangle 4"/>
          <p:cNvSpPr>
            <a:spLocks noGrp="1" noChangeArrowheads="1"/>
          </p:cNvSpPr>
          <p:nvPr>
            <p:ph type="body" idx="1"/>
          </p:nvPr>
        </p:nvSpPr>
        <p:spPr>
          <a:xfrm>
            <a:off x="685800" y="1336675"/>
            <a:ext cx="7800975" cy="1733550"/>
          </a:xfrm>
        </p:spPr>
        <p:txBody>
          <a:bodyPr>
            <a:normAutofit lnSpcReduction="10000"/>
          </a:bodyPr>
          <a:lstStyle/>
          <a:p>
            <a:r>
              <a:rPr lang="en-US">
                <a:latin typeface="Arial" charset="0"/>
              </a:rPr>
              <a:t>To increase the reliability of the disk, redundancy must be introduced</a:t>
            </a:r>
          </a:p>
          <a:p>
            <a:pPr lvl="1"/>
            <a:r>
              <a:rPr lang="en-US" dirty="0">
                <a:latin typeface="Arial" charset="0"/>
              </a:rPr>
              <a:t>Simple scheme: </a:t>
            </a:r>
            <a:r>
              <a:rPr lang="en-US" i="1" dirty="0">
                <a:solidFill>
                  <a:schemeClr val="hlink"/>
                </a:solidFill>
                <a:latin typeface="Arial" charset="0"/>
              </a:rPr>
              <a:t>disk mirroring (RAID-1)</a:t>
            </a:r>
          </a:p>
          <a:p>
            <a:pPr lvl="1"/>
            <a:r>
              <a:rPr lang="en-US" i="1" dirty="0">
                <a:latin typeface="Arial" charset="0"/>
              </a:rPr>
              <a:t>Write to both disks, read from either.</a:t>
            </a:r>
            <a:endParaRPr lang="en-US" dirty="0">
              <a:latin typeface="Arial" charset="0"/>
            </a:endParaRPr>
          </a:p>
        </p:txBody>
      </p:sp>
      <p:sp>
        <p:nvSpPr>
          <p:cNvPr id="31749" name="Line 5"/>
          <p:cNvSpPr>
            <a:spLocks noChangeShapeType="1"/>
          </p:cNvSpPr>
          <p:nvPr/>
        </p:nvSpPr>
        <p:spPr bwMode="auto">
          <a:xfrm flipH="1">
            <a:off x="7699375" y="4452938"/>
            <a:ext cx="442913"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50" name="Line 6"/>
          <p:cNvSpPr>
            <a:spLocks noChangeShapeType="1"/>
          </p:cNvSpPr>
          <p:nvPr/>
        </p:nvSpPr>
        <p:spPr bwMode="auto">
          <a:xfrm>
            <a:off x="6902450" y="4387850"/>
            <a:ext cx="0" cy="728663"/>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51" name="Oval 7"/>
          <p:cNvSpPr>
            <a:spLocks noChangeArrowheads="1"/>
          </p:cNvSpPr>
          <p:nvPr/>
        </p:nvSpPr>
        <p:spPr bwMode="auto">
          <a:xfrm>
            <a:off x="5864225" y="3900488"/>
            <a:ext cx="2103438" cy="708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1752" name="Oval 8"/>
          <p:cNvSpPr>
            <a:spLocks noChangeArrowheads="1"/>
          </p:cNvSpPr>
          <p:nvPr/>
        </p:nvSpPr>
        <p:spPr bwMode="auto">
          <a:xfrm>
            <a:off x="6080125" y="4070350"/>
            <a:ext cx="1671638" cy="3222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53" name="Line 9"/>
          <p:cNvSpPr>
            <a:spLocks noChangeShapeType="1"/>
          </p:cNvSpPr>
          <p:nvPr/>
        </p:nvSpPr>
        <p:spPr bwMode="auto">
          <a:xfrm flipH="1">
            <a:off x="7699375" y="4179888"/>
            <a:ext cx="442913"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54" name="Oval 10"/>
          <p:cNvSpPr>
            <a:spLocks noChangeArrowheads="1"/>
          </p:cNvSpPr>
          <p:nvPr/>
        </p:nvSpPr>
        <p:spPr bwMode="auto">
          <a:xfrm>
            <a:off x="5864225" y="3616325"/>
            <a:ext cx="2103438" cy="708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1755" name="Oval 11"/>
          <p:cNvSpPr>
            <a:spLocks noChangeArrowheads="1"/>
          </p:cNvSpPr>
          <p:nvPr/>
        </p:nvSpPr>
        <p:spPr bwMode="auto">
          <a:xfrm>
            <a:off x="6080125" y="3810000"/>
            <a:ext cx="1671638" cy="3222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56" name="Line 12"/>
          <p:cNvSpPr>
            <a:spLocks noChangeShapeType="1"/>
          </p:cNvSpPr>
          <p:nvPr/>
        </p:nvSpPr>
        <p:spPr bwMode="auto">
          <a:xfrm flipH="1">
            <a:off x="7705725" y="3760788"/>
            <a:ext cx="4445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57" name="Oval 13"/>
          <p:cNvSpPr>
            <a:spLocks noChangeArrowheads="1"/>
          </p:cNvSpPr>
          <p:nvPr/>
        </p:nvSpPr>
        <p:spPr bwMode="auto">
          <a:xfrm>
            <a:off x="5864225" y="3355975"/>
            <a:ext cx="2103438" cy="708025"/>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1758" name="Freeform 14"/>
          <p:cNvSpPr>
            <a:spLocks/>
          </p:cNvSpPr>
          <p:nvPr/>
        </p:nvSpPr>
        <p:spPr bwMode="auto">
          <a:xfrm>
            <a:off x="6281738" y="3849688"/>
            <a:ext cx="352425" cy="179387"/>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1759" name="Line 15"/>
          <p:cNvSpPr>
            <a:spLocks noChangeShapeType="1"/>
          </p:cNvSpPr>
          <p:nvPr/>
        </p:nvSpPr>
        <p:spPr bwMode="auto">
          <a:xfrm flipH="1">
            <a:off x="7758113" y="3705225"/>
            <a:ext cx="2286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0" name="Line 16"/>
          <p:cNvSpPr>
            <a:spLocks noChangeShapeType="1"/>
          </p:cNvSpPr>
          <p:nvPr/>
        </p:nvSpPr>
        <p:spPr bwMode="auto">
          <a:xfrm>
            <a:off x="6902450" y="3892550"/>
            <a:ext cx="0" cy="1682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1" name="Line 17"/>
          <p:cNvSpPr>
            <a:spLocks noChangeShapeType="1"/>
          </p:cNvSpPr>
          <p:nvPr/>
        </p:nvSpPr>
        <p:spPr bwMode="auto">
          <a:xfrm flipH="1">
            <a:off x="7381875" y="3405188"/>
            <a:ext cx="65088" cy="1571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2" name="Line 18"/>
          <p:cNvSpPr>
            <a:spLocks noChangeShapeType="1"/>
          </p:cNvSpPr>
          <p:nvPr/>
        </p:nvSpPr>
        <p:spPr bwMode="auto">
          <a:xfrm>
            <a:off x="7485063" y="3835400"/>
            <a:ext cx="82550" cy="1349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3" name="Line 19"/>
          <p:cNvSpPr>
            <a:spLocks noChangeShapeType="1"/>
          </p:cNvSpPr>
          <p:nvPr/>
        </p:nvSpPr>
        <p:spPr bwMode="auto">
          <a:xfrm>
            <a:off x="7216775" y="3881438"/>
            <a:ext cx="25400" cy="1793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4" name="Line 20"/>
          <p:cNvSpPr>
            <a:spLocks noChangeShapeType="1"/>
          </p:cNvSpPr>
          <p:nvPr/>
        </p:nvSpPr>
        <p:spPr bwMode="auto">
          <a:xfrm flipV="1">
            <a:off x="7099300" y="3352800"/>
            <a:ext cx="17463" cy="1698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5" name="Line 21"/>
          <p:cNvSpPr>
            <a:spLocks noChangeShapeType="1"/>
          </p:cNvSpPr>
          <p:nvPr/>
        </p:nvSpPr>
        <p:spPr bwMode="auto">
          <a:xfrm flipV="1">
            <a:off x="7610475" y="3478213"/>
            <a:ext cx="111125" cy="1238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6" name="Line 22"/>
          <p:cNvSpPr>
            <a:spLocks noChangeShapeType="1"/>
          </p:cNvSpPr>
          <p:nvPr/>
        </p:nvSpPr>
        <p:spPr bwMode="auto">
          <a:xfrm>
            <a:off x="7675563" y="3802063"/>
            <a:ext cx="141287" cy="777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7" name="Oval 23"/>
          <p:cNvSpPr>
            <a:spLocks noChangeArrowheads="1"/>
          </p:cNvSpPr>
          <p:nvPr/>
        </p:nvSpPr>
        <p:spPr bwMode="auto">
          <a:xfrm>
            <a:off x="6080125" y="3548063"/>
            <a:ext cx="1671638" cy="32385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68" name="Line 24"/>
          <p:cNvSpPr>
            <a:spLocks noChangeShapeType="1"/>
          </p:cNvSpPr>
          <p:nvPr/>
        </p:nvSpPr>
        <p:spPr bwMode="auto">
          <a:xfrm flipH="1">
            <a:off x="6599238" y="3881438"/>
            <a:ext cx="36512" cy="1793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9" name="Line 25"/>
          <p:cNvSpPr>
            <a:spLocks noChangeShapeType="1"/>
          </p:cNvSpPr>
          <p:nvPr/>
        </p:nvSpPr>
        <p:spPr bwMode="auto">
          <a:xfrm flipH="1">
            <a:off x="5854700" y="3716338"/>
            <a:ext cx="20637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0" name="Line 26"/>
          <p:cNvSpPr>
            <a:spLocks noChangeShapeType="1"/>
          </p:cNvSpPr>
          <p:nvPr/>
        </p:nvSpPr>
        <p:spPr bwMode="auto">
          <a:xfrm flipH="1">
            <a:off x="6273800" y="3857625"/>
            <a:ext cx="95250" cy="1349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1" name="Line 27"/>
          <p:cNvSpPr>
            <a:spLocks noChangeShapeType="1"/>
          </p:cNvSpPr>
          <p:nvPr/>
        </p:nvSpPr>
        <p:spPr bwMode="auto">
          <a:xfrm>
            <a:off x="6405563" y="3405188"/>
            <a:ext cx="53975" cy="1571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2" name="Line 28"/>
          <p:cNvSpPr>
            <a:spLocks noChangeShapeType="1"/>
          </p:cNvSpPr>
          <p:nvPr/>
        </p:nvSpPr>
        <p:spPr bwMode="auto">
          <a:xfrm flipH="1" flipV="1">
            <a:off x="6126163" y="3478213"/>
            <a:ext cx="80962" cy="1238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3" name="Line 29"/>
          <p:cNvSpPr>
            <a:spLocks noChangeShapeType="1"/>
          </p:cNvSpPr>
          <p:nvPr/>
        </p:nvSpPr>
        <p:spPr bwMode="auto">
          <a:xfrm flipH="1" flipV="1">
            <a:off x="6718300" y="3363913"/>
            <a:ext cx="20638" cy="1587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4" name="Line 30"/>
          <p:cNvSpPr>
            <a:spLocks noChangeShapeType="1"/>
          </p:cNvSpPr>
          <p:nvPr/>
        </p:nvSpPr>
        <p:spPr bwMode="auto">
          <a:xfrm flipH="1">
            <a:off x="6037263" y="3813175"/>
            <a:ext cx="157162" cy="889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5" name="Oval 31"/>
          <p:cNvSpPr>
            <a:spLocks noChangeArrowheads="1"/>
          </p:cNvSpPr>
          <p:nvPr/>
        </p:nvSpPr>
        <p:spPr bwMode="auto">
          <a:xfrm>
            <a:off x="6856413" y="3665538"/>
            <a:ext cx="93662" cy="66675"/>
          </a:xfrm>
          <a:prstGeom prst="ellipse">
            <a:avLst/>
          </a:prstGeom>
          <a:solidFill>
            <a:schemeClr val="tx1"/>
          </a:solidFill>
          <a:ln w="12700">
            <a:solidFill>
              <a:srgbClr val="000000"/>
            </a:solidFill>
            <a:round/>
            <a:headEnd/>
            <a:tailEnd/>
          </a:ln>
        </p:spPr>
        <p:txBody>
          <a:bodyPr wrap="none" anchor="ctr"/>
          <a:lstStyle/>
          <a:p>
            <a:endParaRPr lang="en-US"/>
          </a:p>
        </p:txBody>
      </p:sp>
      <p:sp>
        <p:nvSpPr>
          <p:cNvPr id="31776" name="Line 32"/>
          <p:cNvSpPr>
            <a:spLocks noChangeShapeType="1"/>
          </p:cNvSpPr>
          <p:nvPr/>
        </p:nvSpPr>
        <p:spPr bwMode="auto">
          <a:xfrm>
            <a:off x="6907213" y="3198813"/>
            <a:ext cx="0" cy="479425"/>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7" name="Line 33"/>
          <p:cNvSpPr>
            <a:spLocks noChangeShapeType="1"/>
          </p:cNvSpPr>
          <p:nvPr/>
        </p:nvSpPr>
        <p:spPr bwMode="auto">
          <a:xfrm>
            <a:off x="8134350" y="3663950"/>
            <a:ext cx="0" cy="1452563"/>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8" name="Line 34"/>
          <p:cNvSpPr>
            <a:spLocks noChangeShapeType="1"/>
          </p:cNvSpPr>
          <p:nvPr/>
        </p:nvSpPr>
        <p:spPr bwMode="auto">
          <a:xfrm flipH="1">
            <a:off x="7705725" y="3636963"/>
            <a:ext cx="4445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79" name="Line 35"/>
          <p:cNvSpPr>
            <a:spLocks noChangeShapeType="1"/>
          </p:cNvSpPr>
          <p:nvPr/>
        </p:nvSpPr>
        <p:spPr bwMode="auto">
          <a:xfrm>
            <a:off x="7727950" y="3638550"/>
            <a:ext cx="0" cy="41275"/>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80" name="Line 36"/>
          <p:cNvSpPr>
            <a:spLocks noChangeShapeType="1"/>
          </p:cNvSpPr>
          <p:nvPr/>
        </p:nvSpPr>
        <p:spPr bwMode="auto">
          <a:xfrm flipH="1">
            <a:off x="7705725" y="4338638"/>
            <a:ext cx="4445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81" name="Line 37"/>
          <p:cNvSpPr>
            <a:spLocks noChangeShapeType="1"/>
          </p:cNvSpPr>
          <p:nvPr/>
        </p:nvSpPr>
        <p:spPr bwMode="auto">
          <a:xfrm flipH="1">
            <a:off x="7705725" y="4067175"/>
            <a:ext cx="4445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82" name="Line 38"/>
          <p:cNvSpPr>
            <a:spLocks noChangeShapeType="1"/>
          </p:cNvSpPr>
          <p:nvPr/>
        </p:nvSpPr>
        <p:spPr bwMode="auto">
          <a:xfrm>
            <a:off x="7727950" y="4059238"/>
            <a:ext cx="0" cy="396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83" name="Line 39"/>
          <p:cNvSpPr>
            <a:spLocks noChangeShapeType="1"/>
          </p:cNvSpPr>
          <p:nvPr/>
        </p:nvSpPr>
        <p:spPr bwMode="auto">
          <a:xfrm>
            <a:off x="7727950" y="4330700"/>
            <a:ext cx="0" cy="3968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84" name="Rectangle 40"/>
          <p:cNvSpPr>
            <a:spLocks noChangeArrowheads="1"/>
          </p:cNvSpPr>
          <p:nvPr/>
        </p:nvSpPr>
        <p:spPr bwMode="auto">
          <a:xfrm>
            <a:off x="6357938" y="3557588"/>
            <a:ext cx="282575"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x</a:t>
            </a:r>
          </a:p>
        </p:txBody>
      </p:sp>
      <p:sp>
        <p:nvSpPr>
          <p:cNvPr id="31785" name="Line 41"/>
          <p:cNvSpPr>
            <a:spLocks noChangeShapeType="1"/>
          </p:cNvSpPr>
          <p:nvPr/>
        </p:nvSpPr>
        <p:spPr bwMode="auto">
          <a:xfrm flipH="1">
            <a:off x="3478213" y="4452938"/>
            <a:ext cx="442912"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86" name="Line 42"/>
          <p:cNvSpPr>
            <a:spLocks noChangeShapeType="1"/>
          </p:cNvSpPr>
          <p:nvPr/>
        </p:nvSpPr>
        <p:spPr bwMode="auto">
          <a:xfrm>
            <a:off x="2681288" y="4387850"/>
            <a:ext cx="0" cy="728663"/>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87" name="Oval 43"/>
          <p:cNvSpPr>
            <a:spLocks noChangeArrowheads="1"/>
          </p:cNvSpPr>
          <p:nvPr/>
        </p:nvSpPr>
        <p:spPr bwMode="auto">
          <a:xfrm>
            <a:off x="1643063" y="3900488"/>
            <a:ext cx="2103437" cy="708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1788" name="Oval 44"/>
          <p:cNvSpPr>
            <a:spLocks noChangeArrowheads="1"/>
          </p:cNvSpPr>
          <p:nvPr/>
        </p:nvSpPr>
        <p:spPr bwMode="auto">
          <a:xfrm>
            <a:off x="1858963" y="4070350"/>
            <a:ext cx="1671637" cy="3222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89" name="Line 45"/>
          <p:cNvSpPr>
            <a:spLocks noChangeShapeType="1"/>
          </p:cNvSpPr>
          <p:nvPr/>
        </p:nvSpPr>
        <p:spPr bwMode="auto">
          <a:xfrm flipH="1">
            <a:off x="3478213" y="4179888"/>
            <a:ext cx="442912"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90" name="Oval 46"/>
          <p:cNvSpPr>
            <a:spLocks noChangeArrowheads="1"/>
          </p:cNvSpPr>
          <p:nvPr/>
        </p:nvSpPr>
        <p:spPr bwMode="auto">
          <a:xfrm>
            <a:off x="1643063" y="3616325"/>
            <a:ext cx="2103437" cy="708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1791" name="Oval 47"/>
          <p:cNvSpPr>
            <a:spLocks noChangeArrowheads="1"/>
          </p:cNvSpPr>
          <p:nvPr/>
        </p:nvSpPr>
        <p:spPr bwMode="auto">
          <a:xfrm>
            <a:off x="1858963" y="3810000"/>
            <a:ext cx="1671637" cy="3222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792" name="Line 48"/>
          <p:cNvSpPr>
            <a:spLocks noChangeShapeType="1"/>
          </p:cNvSpPr>
          <p:nvPr/>
        </p:nvSpPr>
        <p:spPr bwMode="auto">
          <a:xfrm flipH="1">
            <a:off x="3484563" y="3760788"/>
            <a:ext cx="4445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93" name="Oval 49"/>
          <p:cNvSpPr>
            <a:spLocks noChangeArrowheads="1"/>
          </p:cNvSpPr>
          <p:nvPr/>
        </p:nvSpPr>
        <p:spPr bwMode="auto">
          <a:xfrm>
            <a:off x="1643063" y="3355975"/>
            <a:ext cx="2103437" cy="708025"/>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1794" name="Freeform 50"/>
          <p:cNvSpPr>
            <a:spLocks/>
          </p:cNvSpPr>
          <p:nvPr/>
        </p:nvSpPr>
        <p:spPr bwMode="auto">
          <a:xfrm>
            <a:off x="2060575" y="3849688"/>
            <a:ext cx="352425" cy="179387"/>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1795" name="Line 51"/>
          <p:cNvSpPr>
            <a:spLocks noChangeShapeType="1"/>
          </p:cNvSpPr>
          <p:nvPr/>
        </p:nvSpPr>
        <p:spPr bwMode="auto">
          <a:xfrm flipH="1">
            <a:off x="3536950" y="3705225"/>
            <a:ext cx="22860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96" name="Line 52"/>
          <p:cNvSpPr>
            <a:spLocks noChangeShapeType="1"/>
          </p:cNvSpPr>
          <p:nvPr/>
        </p:nvSpPr>
        <p:spPr bwMode="auto">
          <a:xfrm>
            <a:off x="2681288" y="3892550"/>
            <a:ext cx="0" cy="1682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97" name="Line 53"/>
          <p:cNvSpPr>
            <a:spLocks noChangeShapeType="1"/>
          </p:cNvSpPr>
          <p:nvPr/>
        </p:nvSpPr>
        <p:spPr bwMode="auto">
          <a:xfrm flipH="1">
            <a:off x="3160713" y="3405188"/>
            <a:ext cx="65087" cy="1571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98" name="Line 54"/>
          <p:cNvSpPr>
            <a:spLocks noChangeShapeType="1"/>
          </p:cNvSpPr>
          <p:nvPr/>
        </p:nvSpPr>
        <p:spPr bwMode="auto">
          <a:xfrm>
            <a:off x="3263900" y="3835400"/>
            <a:ext cx="82550" cy="1349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99" name="Line 55"/>
          <p:cNvSpPr>
            <a:spLocks noChangeShapeType="1"/>
          </p:cNvSpPr>
          <p:nvPr/>
        </p:nvSpPr>
        <p:spPr bwMode="auto">
          <a:xfrm>
            <a:off x="2995613" y="3881438"/>
            <a:ext cx="25400" cy="1793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0" name="Line 56"/>
          <p:cNvSpPr>
            <a:spLocks noChangeShapeType="1"/>
          </p:cNvSpPr>
          <p:nvPr/>
        </p:nvSpPr>
        <p:spPr bwMode="auto">
          <a:xfrm flipV="1">
            <a:off x="2878138" y="3352800"/>
            <a:ext cx="17462" cy="1698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1" name="Line 57"/>
          <p:cNvSpPr>
            <a:spLocks noChangeShapeType="1"/>
          </p:cNvSpPr>
          <p:nvPr/>
        </p:nvSpPr>
        <p:spPr bwMode="auto">
          <a:xfrm flipV="1">
            <a:off x="3389313" y="3478213"/>
            <a:ext cx="111125" cy="1238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2" name="Line 58"/>
          <p:cNvSpPr>
            <a:spLocks noChangeShapeType="1"/>
          </p:cNvSpPr>
          <p:nvPr/>
        </p:nvSpPr>
        <p:spPr bwMode="auto">
          <a:xfrm>
            <a:off x="3454400" y="3802063"/>
            <a:ext cx="141288" cy="777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3" name="Oval 59"/>
          <p:cNvSpPr>
            <a:spLocks noChangeArrowheads="1"/>
          </p:cNvSpPr>
          <p:nvPr/>
        </p:nvSpPr>
        <p:spPr bwMode="auto">
          <a:xfrm>
            <a:off x="1858963" y="3548063"/>
            <a:ext cx="1671637" cy="32385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1804" name="Line 60"/>
          <p:cNvSpPr>
            <a:spLocks noChangeShapeType="1"/>
          </p:cNvSpPr>
          <p:nvPr/>
        </p:nvSpPr>
        <p:spPr bwMode="auto">
          <a:xfrm flipH="1">
            <a:off x="2378075" y="3881438"/>
            <a:ext cx="36513" cy="1793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5" name="Line 61"/>
          <p:cNvSpPr>
            <a:spLocks noChangeShapeType="1"/>
          </p:cNvSpPr>
          <p:nvPr/>
        </p:nvSpPr>
        <p:spPr bwMode="auto">
          <a:xfrm flipH="1">
            <a:off x="1633538" y="3716338"/>
            <a:ext cx="206375"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6" name="Line 62"/>
          <p:cNvSpPr>
            <a:spLocks noChangeShapeType="1"/>
          </p:cNvSpPr>
          <p:nvPr/>
        </p:nvSpPr>
        <p:spPr bwMode="auto">
          <a:xfrm flipH="1">
            <a:off x="2052638" y="3857625"/>
            <a:ext cx="95250" cy="1349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7" name="Line 63"/>
          <p:cNvSpPr>
            <a:spLocks noChangeShapeType="1"/>
          </p:cNvSpPr>
          <p:nvPr/>
        </p:nvSpPr>
        <p:spPr bwMode="auto">
          <a:xfrm>
            <a:off x="2184400" y="3405188"/>
            <a:ext cx="53975" cy="15716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8" name="Line 64"/>
          <p:cNvSpPr>
            <a:spLocks noChangeShapeType="1"/>
          </p:cNvSpPr>
          <p:nvPr/>
        </p:nvSpPr>
        <p:spPr bwMode="auto">
          <a:xfrm flipH="1" flipV="1">
            <a:off x="1905000" y="3478213"/>
            <a:ext cx="80963" cy="1238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09" name="Line 65"/>
          <p:cNvSpPr>
            <a:spLocks noChangeShapeType="1"/>
          </p:cNvSpPr>
          <p:nvPr/>
        </p:nvSpPr>
        <p:spPr bwMode="auto">
          <a:xfrm flipH="1" flipV="1">
            <a:off x="2497138" y="3363913"/>
            <a:ext cx="20637" cy="1587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0" name="Line 66"/>
          <p:cNvSpPr>
            <a:spLocks noChangeShapeType="1"/>
          </p:cNvSpPr>
          <p:nvPr/>
        </p:nvSpPr>
        <p:spPr bwMode="auto">
          <a:xfrm flipH="1">
            <a:off x="1816100" y="3813175"/>
            <a:ext cx="157163" cy="8890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1" name="Oval 67"/>
          <p:cNvSpPr>
            <a:spLocks noChangeArrowheads="1"/>
          </p:cNvSpPr>
          <p:nvPr/>
        </p:nvSpPr>
        <p:spPr bwMode="auto">
          <a:xfrm>
            <a:off x="2635250" y="3665538"/>
            <a:ext cx="93663" cy="66675"/>
          </a:xfrm>
          <a:prstGeom prst="ellipse">
            <a:avLst/>
          </a:prstGeom>
          <a:solidFill>
            <a:schemeClr val="tx1"/>
          </a:solidFill>
          <a:ln w="12700">
            <a:solidFill>
              <a:srgbClr val="000000"/>
            </a:solidFill>
            <a:round/>
            <a:headEnd/>
            <a:tailEnd/>
          </a:ln>
        </p:spPr>
        <p:txBody>
          <a:bodyPr wrap="none" anchor="ctr"/>
          <a:lstStyle/>
          <a:p>
            <a:endParaRPr lang="en-US"/>
          </a:p>
        </p:txBody>
      </p:sp>
      <p:sp>
        <p:nvSpPr>
          <p:cNvPr id="31812" name="Line 68"/>
          <p:cNvSpPr>
            <a:spLocks noChangeShapeType="1"/>
          </p:cNvSpPr>
          <p:nvPr/>
        </p:nvSpPr>
        <p:spPr bwMode="auto">
          <a:xfrm>
            <a:off x="2686050" y="3198813"/>
            <a:ext cx="0" cy="479425"/>
          </a:xfrm>
          <a:prstGeom prst="line">
            <a:avLst/>
          </a:prstGeom>
          <a:noFill/>
          <a:ln w="762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3" name="Line 69"/>
          <p:cNvSpPr>
            <a:spLocks noChangeShapeType="1"/>
          </p:cNvSpPr>
          <p:nvPr/>
        </p:nvSpPr>
        <p:spPr bwMode="auto">
          <a:xfrm>
            <a:off x="3913188" y="3663950"/>
            <a:ext cx="0" cy="1452563"/>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4" name="Line 70"/>
          <p:cNvSpPr>
            <a:spLocks noChangeShapeType="1"/>
          </p:cNvSpPr>
          <p:nvPr/>
        </p:nvSpPr>
        <p:spPr bwMode="auto">
          <a:xfrm flipH="1">
            <a:off x="3484563" y="3636963"/>
            <a:ext cx="4445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5" name="Line 71"/>
          <p:cNvSpPr>
            <a:spLocks noChangeShapeType="1"/>
          </p:cNvSpPr>
          <p:nvPr/>
        </p:nvSpPr>
        <p:spPr bwMode="auto">
          <a:xfrm>
            <a:off x="3506788" y="3638550"/>
            <a:ext cx="0" cy="41275"/>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6" name="Line 72"/>
          <p:cNvSpPr>
            <a:spLocks noChangeShapeType="1"/>
          </p:cNvSpPr>
          <p:nvPr/>
        </p:nvSpPr>
        <p:spPr bwMode="auto">
          <a:xfrm flipH="1">
            <a:off x="3484563" y="4338638"/>
            <a:ext cx="4445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7" name="Line 73"/>
          <p:cNvSpPr>
            <a:spLocks noChangeShapeType="1"/>
          </p:cNvSpPr>
          <p:nvPr/>
        </p:nvSpPr>
        <p:spPr bwMode="auto">
          <a:xfrm flipH="1">
            <a:off x="3484563" y="4067175"/>
            <a:ext cx="444500"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8" name="Line 74"/>
          <p:cNvSpPr>
            <a:spLocks noChangeShapeType="1"/>
          </p:cNvSpPr>
          <p:nvPr/>
        </p:nvSpPr>
        <p:spPr bwMode="auto">
          <a:xfrm>
            <a:off x="3506788" y="4059238"/>
            <a:ext cx="0" cy="396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19" name="Line 75"/>
          <p:cNvSpPr>
            <a:spLocks noChangeShapeType="1"/>
          </p:cNvSpPr>
          <p:nvPr/>
        </p:nvSpPr>
        <p:spPr bwMode="auto">
          <a:xfrm>
            <a:off x="3506788" y="4330700"/>
            <a:ext cx="0" cy="3968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20" name="Rectangle 76"/>
          <p:cNvSpPr>
            <a:spLocks noChangeArrowheads="1"/>
          </p:cNvSpPr>
          <p:nvPr/>
        </p:nvSpPr>
        <p:spPr bwMode="auto">
          <a:xfrm>
            <a:off x="2136775" y="3557588"/>
            <a:ext cx="282575" cy="3635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x</a:t>
            </a:r>
            <a:endParaRPr lang="en-US" sz="1800"/>
          </a:p>
        </p:txBody>
      </p:sp>
      <p:sp>
        <p:nvSpPr>
          <p:cNvPr id="31821" name="Line 77"/>
          <p:cNvSpPr>
            <a:spLocks noChangeShapeType="1"/>
          </p:cNvSpPr>
          <p:nvPr/>
        </p:nvSpPr>
        <p:spPr bwMode="auto">
          <a:xfrm flipH="1">
            <a:off x="1320800" y="3981450"/>
            <a:ext cx="736600" cy="12446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22" name="Line 78"/>
          <p:cNvSpPr>
            <a:spLocks noChangeShapeType="1"/>
          </p:cNvSpPr>
          <p:nvPr/>
        </p:nvSpPr>
        <p:spPr bwMode="auto">
          <a:xfrm>
            <a:off x="2393950" y="4019550"/>
            <a:ext cx="25400" cy="12065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16143" name="Rectangle 79"/>
          <p:cNvSpPr>
            <a:spLocks noChangeArrowheads="1"/>
          </p:cNvSpPr>
          <p:nvPr/>
        </p:nvSpPr>
        <p:spPr bwMode="auto">
          <a:xfrm>
            <a:off x="1319213" y="5232400"/>
            <a:ext cx="1082675" cy="8350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lIns="90487" tIns="44450" rIns="90487" bIns="44450">
            <a:spAutoFit/>
          </a:bodyPr>
          <a:lstStyle/>
          <a:p>
            <a:pPr>
              <a:lnSpc>
                <a:spcPct val="80000"/>
              </a:lnSpc>
              <a:defRPr/>
            </a:pPr>
            <a:r>
              <a:rPr lang="en-US" sz="2000">
                <a:latin typeface="Times"/>
                <a:ea typeface="+mn-ea"/>
              </a:rPr>
              <a:t>0 1 1 0 0</a:t>
            </a:r>
          </a:p>
          <a:p>
            <a:pPr>
              <a:lnSpc>
                <a:spcPct val="80000"/>
              </a:lnSpc>
              <a:defRPr/>
            </a:pPr>
            <a:r>
              <a:rPr lang="en-US" sz="2000">
                <a:latin typeface="Times"/>
                <a:ea typeface="+mn-ea"/>
              </a:rPr>
              <a:t>1 1 1 0 1</a:t>
            </a:r>
          </a:p>
          <a:p>
            <a:pPr>
              <a:lnSpc>
                <a:spcPct val="80000"/>
              </a:lnSpc>
              <a:defRPr/>
            </a:pPr>
            <a:r>
              <a:rPr lang="en-US" sz="2000">
                <a:latin typeface="Times"/>
                <a:ea typeface="+mn-ea"/>
              </a:rPr>
              <a:t>0 1 0 1 1</a:t>
            </a:r>
          </a:p>
        </p:txBody>
      </p:sp>
      <p:sp>
        <p:nvSpPr>
          <p:cNvPr id="31824" name="Line 80"/>
          <p:cNvSpPr>
            <a:spLocks noChangeShapeType="1"/>
          </p:cNvSpPr>
          <p:nvPr/>
        </p:nvSpPr>
        <p:spPr bwMode="auto">
          <a:xfrm flipH="1">
            <a:off x="5537200" y="3981450"/>
            <a:ext cx="736600" cy="12446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25" name="Line 81"/>
          <p:cNvSpPr>
            <a:spLocks noChangeShapeType="1"/>
          </p:cNvSpPr>
          <p:nvPr/>
        </p:nvSpPr>
        <p:spPr bwMode="auto">
          <a:xfrm>
            <a:off x="6610350" y="4019550"/>
            <a:ext cx="25400" cy="11938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826" name="Text Box 82"/>
          <p:cNvSpPr txBox="1">
            <a:spLocks noChangeArrowheads="1"/>
          </p:cNvSpPr>
          <p:nvPr/>
        </p:nvSpPr>
        <p:spPr bwMode="auto">
          <a:xfrm>
            <a:off x="2816225" y="5156200"/>
            <a:ext cx="1165225" cy="749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a:t>Primary</a:t>
            </a:r>
          </a:p>
          <a:p>
            <a:pPr algn="ctr">
              <a:lnSpc>
                <a:spcPct val="90000"/>
              </a:lnSpc>
            </a:pPr>
            <a:r>
              <a:rPr lang="en-US"/>
              <a:t>disk</a:t>
            </a:r>
          </a:p>
        </p:txBody>
      </p:sp>
      <p:sp>
        <p:nvSpPr>
          <p:cNvPr id="31827" name="Text Box 83"/>
          <p:cNvSpPr txBox="1">
            <a:spLocks noChangeArrowheads="1"/>
          </p:cNvSpPr>
          <p:nvPr/>
        </p:nvSpPr>
        <p:spPr bwMode="auto">
          <a:xfrm>
            <a:off x="7065963" y="5156200"/>
            <a:ext cx="996950" cy="749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90000"/>
              </a:lnSpc>
            </a:pPr>
            <a:r>
              <a:rPr lang="en-US"/>
              <a:t>Mirror</a:t>
            </a:r>
          </a:p>
          <a:p>
            <a:pPr algn="ctr">
              <a:lnSpc>
                <a:spcPct val="90000"/>
              </a:lnSpc>
            </a:pPr>
            <a:r>
              <a:rPr lang="en-US"/>
              <a:t>disk</a:t>
            </a:r>
          </a:p>
        </p:txBody>
      </p:sp>
      <p:sp>
        <p:nvSpPr>
          <p:cNvPr id="2" name="Title 1"/>
          <p:cNvSpPr>
            <a:spLocks noGrp="1"/>
          </p:cNvSpPr>
          <p:nvPr>
            <p:ph type="title"/>
          </p:nvPr>
        </p:nvSpPr>
        <p:spPr/>
        <p:txBody>
          <a:bodyPr>
            <a:normAutofit fontScale="90000"/>
          </a:bodyPr>
          <a:lstStyle/>
          <a:p>
            <a:r>
              <a:rPr lang="en-US" dirty="0" smtClean="0"/>
              <a:t>RAID 1: Mirroring</a:t>
            </a:r>
            <a:endParaRPr lang="en-US" dirty="0"/>
          </a:p>
        </p:txBody>
      </p:sp>
      <p:sp>
        <p:nvSpPr>
          <p:cNvPr id="85" name="TextBox 8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Can lose one disk without losing data</a:t>
            </a:r>
            <a:endParaRPr lang="en-US" sz="3200" i="1" dirty="0"/>
          </a:p>
        </p:txBody>
      </p:sp>
    </p:spTree>
    <p:custDataLst>
      <p:tags r:id="rId1"/>
    </p:custDataLst>
    <p:extLst>
      <p:ext uri="{BB962C8B-B14F-4D97-AF65-F5344CB8AC3E}">
        <p14:creationId xmlns:p14="http://schemas.microsoft.com/office/powerpoint/2010/main" val="2008858590"/>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2"/>
          <p:cNvGrpSpPr>
            <a:grpSpLocks/>
          </p:cNvGrpSpPr>
          <p:nvPr/>
        </p:nvGrpSpPr>
        <p:grpSpPr bwMode="auto">
          <a:xfrm>
            <a:off x="4330700" y="3779738"/>
            <a:ext cx="1292225" cy="1231900"/>
            <a:chOff x="2480" y="2607"/>
            <a:chExt cx="814" cy="776"/>
          </a:xfrm>
        </p:grpSpPr>
        <p:grpSp>
          <p:nvGrpSpPr>
            <p:cNvPr id="36021" name="Group 3"/>
            <p:cNvGrpSpPr>
              <a:grpSpLocks/>
            </p:cNvGrpSpPr>
            <p:nvPr/>
          </p:nvGrpSpPr>
          <p:grpSpPr bwMode="auto">
            <a:xfrm>
              <a:off x="2480" y="2607"/>
              <a:ext cx="814" cy="776"/>
              <a:chOff x="4488" y="1823"/>
              <a:chExt cx="886" cy="832"/>
            </a:xfrm>
          </p:grpSpPr>
          <p:sp>
            <p:nvSpPr>
              <p:cNvPr id="36023" name="Line 4"/>
              <p:cNvSpPr>
                <a:spLocks noChangeShapeType="1"/>
              </p:cNvSpPr>
              <p:nvPr/>
            </p:nvSpPr>
            <p:spPr bwMode="auto">
              <a:xfrm flipH="1">
                <a:off x="5200" y="2367"/>
                <a:ext cx="171"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24" name="Line 5"/>
              <p:cNvSpPr>
                <a:spLocks noChangeShapeType="1"/>
              </p:cNvSpPr>
              <p:nvPr/>
            </p:nvSpPr>
            <p:spPr bwMode="auto">
              <a:xfrm>
                <a:off x="4892" y="2339"/>
                <a:ext cx="0" cy="316"/>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25" name="Oval 6"/>
              <p:cNvSpPr>
                <a:spLocks noChangeArrowheads="1"/>
              </p:cNvSpPr>
              <p:nvPr/>
            </p:nvSpPr>
            <p:spPr bwMode="auto">
              <a:xfrm>
                <a:off x="4492" y="2127"/>
                <a:ext cx="812" cy="308"/>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026" name="Oval 7"/>
              <p:cNvSpPr>
                <a:spLocks noChangeArrowheads="1"/>
              </p:cNvSpPr>
              <p:nvPr/>
            </p:nvSpPr>
            <p:spPr bwMode="auto">
              <a:xfrm>
                <a:off x="4575" y="2201"/>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027" name="Line 8"/>
              <p:cNvSpPr>
                <a:spLocks noChangeShapeType="1"/>
              </p:cNvSpPr>
              <p:nvPr/>
            </p:nvSpPr>
            <p:spPr bwMode="auto">
              <a:xfrm flipH="1">
                <a:off x="5200" y="2249"/>
                <a:ext cx="171"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28" name="Oval 9"/>
              <p:cNvSpPr>
                <a:spLocks noChangeArrowheads="1"/>
              </p:cNvSpPr>
              <p:nvPr/>
            </p:nvSpPr>
            <p:spPr bwMode="auto">
              <a:xfrm>
                <a:off x="4492" y="2004"/>
                <a:ext cx="812" cy="307"/>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029" name="Oval 10"/>
              <p:cNvSpPr>
                <a:spLocks noChangeArrowheads="1"/>
              </p:cNvSpPr>
              <p:nvPr/>
            </p:nvSpPr>
            <p:spPr bwMode="auto">
              <a:xfrm>
                <a:off x="4575" y="2088"/>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030" name="Line 11"/>
              <p:cNvSpPr>
                <a:spLocks noChangeShapeType="1"/>
              </p:cNvSpPr>
              <p:nvPr/>
            </p:nvSpPr>
            <p:spPr bwMode="auto">
              <a:xfrm flipH="1">
                <a:off x="5202" y="2067"/>
                <a:ext cx="172"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31" name="Oval 12"/>
              <p:cNvSpPr>
                <a:spLocks noChangeArrowheads="1"/>
              </p:cNvSpPr>
              <p:nvPr/>
            </p:nvSpPr>
            <p:spPr bwMode="auto">
              <a:xfrm>
                <a:off x="4492" y="1891"/>
                <a:ext cx="812" cy="30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032" name="Freeform 13"/>
              <p:cNvSpPr>
                <a:spLocks/>
              </p:cNvSpPr>
              <p:nvPr/>
            </p:nvSpPr>
            <p:spPr bwMode="auto">
              <a:xfrm>
                <a:off x="4653" y="2105"/>
                <a:ext cx="136" cy="78"/>
              </a:xfrm>
              <a:custGeom>
                <a:avLst/>
                <a:gdLst>
                  <a:gd name="T0" fmla="*/ 1 w 222"/>
                  <a:gd name="T1" fmla="*/ 0 h 113"/>
                  <a:gd name="T2" fmla="*/ 0 w 222"/>
                  <a:gd name="T3" fmla="*/ 4 h 113"/>
                  <a:gd name="T4" fmla="*/ 4 w 222"/>
                  <a:gd name="T5" fmla="*/ 6 h 113"/>
                  <a:gd name="T6" fmla="*/ 4 w 222"/>
                  <a:gd name="T7" fmla="*/ 1 h 113"/>
                  <a:gd name="T8" fmla="*/ 1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6033" name="Line 14"/>
              <p:cNvSpPr>
                <a:spLocks noChangeShapeType="1"/>
              </p:cNvSpPr>
              <p:nvPr/>
            </p:nvSpPr>
            <p:spPr bwMode="auto">
              <a:xfrm flipH="1">
                <a:off x="5223" y="2043"/>
                <a:ext cx="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34" name="Line 15"/>
              <p:cNvSpPr>
                <a:spLocks noChangeShapeType="1"/>
              </p:cNvSpPr>
              <p:nvPr/>
            </p:nvSpPr>
            <p:spPr bwMode="auto">
              <a:xfrm>
                <a:off x="4892" y="2124"/>
                <a:ext cx="0" cy="7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35" name="Line 16"/>
              <p:cNvSpPr>
                <a:spLocks noChangeShapeType="1"/>
              </p:cNvSpPr>
              <p:nvPr/>
            </p:nvSpPr>
            <p:spPr bwMode="auto">
              <a:xfrm flipH="1">
                <a:off x="5077" y="1913"/>
                <a:ext cx="26" cy="6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36" name="Line 17"/>
              <p:cNvSpPr>
                <a:spLocks noChangeShapeType="1"/>
              </p:cNvSpPr>
              <p:nvPr/>
            </p:nvSpPr>
            <p:spPr bwMode="auto">
              <a:xfrm>
                <a:off x="5117" y="2099"/>
                <a:ext cx="32" cy="5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37" name="Line 18"/>
              <p:cNvSpPr>
                <a:spLocks noChangeShapeType="1"/>
              </p:cNvSpPr>
              <p:nvPr/>
            </p:nvSpPr>
            <p:spPr bwMode="auto">
              <a:xfrm>
                <a:off x="5014" y="2119"/>
                <a:ext cx="10"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38" name="Line 19"/>
              <p:cNvSpPr>
                <a:spLocks noChangeShapeType="1"/>
              </p:cNvSpPr>
              <p:nvPr/>
            </p:nvSpPr>
            <p:spPr bwMode="auto">
              <a:xfrm flipV="1">
                <a:off x="4968" y="1890"/>
                <a:ext cx="7" cy="7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39" name="Line 20"/>
              <p:cNvSpPr>
                <a:spLocks noChangeShapeType="1"/>
              </p:cNvSpPr>
              <p:nvPr/>
            </p:nvSpPr>
            <p:spPr bwMode="auto">
              <a:xfrm flipV="1">
                <a:off x="5166" y="1944"/>
                <a:ext cx="43" cy="5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0" name="Line 21"/>
              <p:cNvSpPr>
                <a:spLocks noChangeShapeType="1"/>
              </p:cNvSpPr>
              <p:nvPr/>
            </p:nvSpPr>
            <p:spPr bwMode="auto">
              <a:xfrm>
                <a:off x="5191" y="2085"/>
                <a:ext cx="54" cy="3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1" name="Oval 22"/>
              <p:cNvSpPr>
                <a:spLocks noChangeArrowheads="1"/>
              </p:cNvSpPr>
              <p:nvPr/>
            </p:nvSpPr>
            <p:spPr bwMode="auto">
              <a:xfrm>
                <a:off x="4575" y="1975"/>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042" name="Line 23"/>
              <p:cNvSpPr>
                <a:spLocks noChangeShapeType="1"/>
              </p:cNvSpPr>
              <p:nvPr/>
            </p:nvSpPr>
            <p:spPr bwMode="auto">
              <a:xfrm flipH="1">
                <a:off x="4775" y="2119"/>
                <a:ext cx="14"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3" name="Line 24"/>
              <p:cNvSpPr>
                <a:spLocks noChangeShapeType="1"/>
              </p:cNvSpPr>
              <p:nvPr/>
            </p:nvSpPr>
            <p:spPr bwMode="auto">
              <a:xfrm flipH="1">
                <a:off x="4488" y="2048"/>
                <a:ext cx="8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4" name="Line 25"/>
              <p:cNvSpPr>
                <a:spLocks noChangeShapeType="1"/>
              </p:cNvSpPr>
              <p:nvPr/>
            </p:nvSpPr>
            <p:spPr bwMode="auto">
              <a:xfrm flipH="1">
                <a:off x="4650" y="2109"/>
                <a:ext cx="37" cy="5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5" name="Line 26"/>
              <p:cNvSpPr>
                <a:spLocks noChangeShapeType="1"/>
              </p:cNvSpPr>
              <p:nvPr/>
            </p:nvSpPr>
            <p:spPr bwMode="auto">
              <a:xfrm>
                <a:off x="4701" y="1913"/>
                <a:ext cx="20" cy="6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6" name="Line 27"/>
              <p:cNvSpPr>
                <a:spLocks noChangeShapeType="1"/>
              </p:cNvSpPr>
              <p:nvPr/>
            </p:nvSpPr>
            <p:spPr bwMode="auto">
              <a:xfrm flipH="1" flipV="1">
                <a:off x="4593" y="1944"/>
                <a:ext cx="31" cy="5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7" name="Line 28"/>
              <p:cNvSpPr>
                <a:spLocks noChangeShapeType="1"/>
              </p:cNvSpPr>
              <p:nvPr/>
            </p:nvSpPr>
            <p:spPr bwMode="auto">
              <a:xfrm flipH="1" flipV="1">
                <a:off x="4821" y="1895"/>
                <a:ext cx="8" cy="6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8" name="Line 29"/>
              <p:cNvSpPr>
                <a:spLocks noChangeShapeType="1"/>
              </p:cNvSpPr>
              <p:nvPr/>
            </p:nvSpPr>
            <p:spPr bwMode="auto">
              <a:xfrm flipH="1">
                <a:off x="4558" y="2090"/>
                <a:ext cx="61" cy="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49" name="Oval 30"/>
              <p:cNvSpPr>
                <a:spLocks noChangeArrowheads="1"/>
              </p:cNvSpPr>
              <p:nvPr/>
            </p:nvSpPr>
            <p:spPr bwMode="auto">
              <a:xfrm>
                <a:off x="4875" y="2025"/>
                <a:ext cx="36" cy="29"/>
              </a:xfrm>
              <a:prstGeom prst="ellipse">
                <a:avLst/>
              </a:prstGeom>
              <a:solidFill>
                <a:schemeClr val="tx1"/>
              </a:solidFill>
              <a:ln w="12700">
                <a:solidFill>
                  <a:srgbClr val="000000"/>
                </a:solidFill>
                <a:round/>
                <a:headEnd/>
                <a:tailEnd/>
              </a:ln>
            </p:spPr>
            <p:txBody>
              <a:bodyPr wrap="none" anchor="ctr"/>
              <a:lstStyle/>
              <a:p>
                <a:endParaRPr lang="en-US"/>
              </a:p>
            </p:txBody>
          </p:sp>
          <p:sp>
            <p:nvSpPr>
              <p:cNvPr id="36050" name="Line 31"/>
              <p:cNvSpPr>
                <a:spLocks noChangeShapeType="1"/>
              </p:cNvSpPr>
              <p:nvPr/>
            </p:nvSpPr>
            <p:spPr bwMode="auto">
              <a:xfrm>
                <a:off x="4894" y="1823"/>
                <a:ext cx="0" cy="208"/>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51" name="Line 32"/>
              <p:cNvSpPr>
                <a:spLocks noChangeShapeType="1"/>
              </p:cNvSpPr>
              <p:nvPr/>
            </p:nvSpPr>
            <p:spPr bwMode="auto">
              <a:xfrm>
                <a:off x="5368" y="2025"/>
                <a:ext cx="0" cy="63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52" name="Line 33"/>
              <p:cNvSpPr>
                <a:spLocks noChangeShapeType="1"/>
              </p:cNvSpPr>
              <p:nvPr/>
            </p:nvSpPr>
            <p:spPr bwMode="auto">
              <a:xfrm flipH="1">
                <a:off x="5202" y="2013"/>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53" name="Line 34"/>
              <p:cNvSpPr>
                <a:spLocks noChangeShapeType="1"/>
              </p:cNvSpPr>
              <p:nvPr/>
            </p:nvSpPr>
            <p:spPr bwMode="auto">
              <a:xfrm>
                <a:off x="5211" y="2014"/>
                <a:ext cx="0" cy="1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54" name="Line 35"/>
              <p:cNvSpPr>
                <a:spLocks noChangeShapeType="1"/>
              </p:cNvSpPr>
              <p:nvPr/>
            </p:nvSpPr>
            <p:spPr bwMode="auto">
              <a:xfrm flipH="1">
                <a:off x="5202" y="2318"/>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55" name="Line 36"/>
              <p:cNvSpPr>
                <a:spLocks noChangeShapeType="1"/>
              </p:cNvSpPr>
              <p:nvPr/>
            </p:nvSpPr>
            <p:spPr bwMode="auto">
              <a:xfrm flipH="1">
                <a:off x="5202" y="2200"/>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56" name="Line 37"/>
              <p:cNvSpPr>
                <a:spLocks noChangeShapeType="1"/>
              </p:cNvSpPr>
              <p:nvPr/>
            </p:nvSpPr>
            <p:spPr bwMode="auto">
              <a:xfrm>
                <a:off x="5211" y="2196"/>
                <a:ext cx="0" cy="1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57" name="Line 38"/>
              <p:cNvSpPr>
                <a:spLocks noChangeShapeType="1"/>
              </p:cNvSpPr>
              <p:nvPr/>
            </p:nvSpPr>
            <p:spPr bwMode="auto">
              <a:xfrm>
                <a:off x="5211" y="2314"/>
                <a:ext cx="0" cy="1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6022" name="Rectangle 39"/>
            <p:cNvSpPr>
              <a:spLocks noChangeArrowheads="1"/>
            </p:cNvSpPr>
            <p:nvPr/>
          </p:nvSpPr>
          <p:spPr bwMode="auto">
            <a:xfrm>
              <a:off x="2613" y="2690"/>
              <a:ext cx="178"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x</a:t>
              </a:r>
            </a:p>
          </p:txBody>
        </p:sp>
      </p:grpSp>
      <p:sp>
        <p:nvSpPr>
          <p:cNvPr id="35844" name="Rectangle 41"/>
          <p:cNvSpPr>
            <a:spLocks noChangeArrowheads="1"/>
          </p:cNvSpPr>
          <p:nvPr/>
        </p:nvSpPr>
        <p:spPr bwMode="auto">
          <a:xfrm>
            <a:off x="1309688" y="3346326"/>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1</a:t>
            </a:r>
          </a:p>
        </p:txBody>
      </p:sp>
      <p:sp>
        <p:nvSpPr>
          <p:cNvPr id="35845" name="Rectangle 42"/>
          <p:cNvSpPr>
            <a:spLocks noChangeArrowheads="1"/>
          </p:cNvSpPr>
          <p:nvPr/>
        </p:nvSpPr>
        <p:spPr bwMode="auto">
          <a:xfrm>
            <a:off x="2909888" y="3346326"/>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2</a:t>
            </a:r>
          </a:p>
        </p:txBody>
      </p:sp>
      <p:sp>
        <p:nvSpPr>
          <p:cNvPr id="35846" name="Rectangle 43"/>
          <p:cNvSpPr>
            <a:spLocks noChangeArrowheads="1"/>
          </p:cNvSpPr>
          <p:nvPr/>
        </p:nvSpPr>
        <p:spPr bwMode="auto">
          <a:xfrm>
            <a:off x="4497388" y="3346326"/>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3</a:t>
            </a:r>
          </a:p>
        </p:txBody>
      </p:sp>
      <p:sp>
        <p:nvSpPr>
          <p:cNvPr id="35847" name="Rectangle 44"/>
          <p:cNvSpPr>
            <a:spLocks noChangeArrowheads="1"/>
          </p:cNvSpPr>
          <p:nvPr/>
        </p:nvSpPr>
        <p:spPr bwMode="auto">
          <a:xfrm>
            <a:off x="6083300" y="3346326"/>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4</a:t>
            </a:r>
          </a:p>
        </p:txBody>
      </p:sp>
      <p:sp>
        <p:nvSpPr>
          <p:cNvPr id="35848" name="Rectangle 45"/>
          <p:cNvSpPr>
            <a:spLocks noChangeArrowheads="1"/>
          </p:cNvSpPr>
          <p:nvPr/>
        </p:nvSpPr>
        <p:spPr bwMode="auto">
          <a:xfrm>
            <a:off x="7720013" y="3346326"/>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5</a:t>
            </a:r>
          </a:p>
        </p:txBody>
      </p:sp>
      <p:sp>
        <p:nvSpPr>
          <p:cNvPr id="222254" name="Rectangle 46"/>
          <p:cNvSpPr>
            <a:spLocks noChangeArrowheads="1"/>
          </p:cNvSpPr>
          <p:nvPr/>
        </p:nvSpPr>
        <p:spPr bwMode="auto">
          <a:xfrm>
            <a:off x="1385888" y="5238650"/>
            <a:ext cx="822325" cy="7588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dirty="0">
                <a:solidFill>
                  <a:schemeClr val="accent1">
                    <a:lumMod val="20000"/>
                    <a:lumOff val="80000"/>
                  </a:schemeClr>
                </a:solidFill>
                <a:latin typeface="Times"/>
                <a:ea typeface="+mn-ea"/>
              </a:rPr>
              <a:t>1 1 1 1</a:t>
            </a:r>
          </a:p>
          <a:p>
            <a:pPr>
              <a:lnSpc>
                <a:spcPct val="80000"/>
              </a:lnSpc>
              <a:defRPr/>
            </a:pPr>
            <a:r>
              <a:rPr lang="en-US" sz="1800" dirty="0">
                <a:solidFill>
                  <a:schemeClr val="accent1">
                    <a:lumMod val="20000"/>
                    <a:lumOff val="80000"/>
                  </a:schemeClr>
                </a:solidFill>
                <a:latin typeface="Times"/>
                <a:ea typeface="+mn-ea"/>
              </a:rPr>
              <a:t>1 1 1 1</a:t>
            </a:r>
          </a:p>
          <a:p>
            <a:pPr>
              <a:lnSpc>
                <a:spcPct val="80000"/>
              </a:lnSpc>
              <a:defRPr/>
            </a:pPr>
            <a:r>
              <a:rPr lang="en-US" sz="1800" dirty="0">
                <a:solidFill>
                  <a:schemeClr val="accent1">
                    <a:lumMod val="20000"/>
                    <a:lumOff val="80000"/>
                  </a:schemeClr>
                </a:solidFill>
                <a:latin typeface="Times"/>
                <a:ea typeface="+mn-ea"/>
              </a:rPr>
              <a:t>0 0 0 0</a:t>
            </a:r>
          </a:p>
        </p:txBody>
      </p:sp>
      <p:sp>
        <p:nvSpPr>
          <p:cNvPr id="222255" name="Rectangle 47"/>
          <p:cNvSpPr>
            <a:spLocks noChangeArrowheads="1"/>
          </p:cNvSpPr>
          <p:nvPr/>
        </p:nvSpPr>
        <p:spPr bwMode="auto">
          <a:xfrm>
            <a:off x="2973388" y="5238650"/>
            <a:ext cx="822325" cy="7588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a:solidFill>
                  <a:schemeClr val="accent1">
                    <a:lumMod val="20000"/>
                    <a:lumOff val="80000"/>
                  </a:schemeClr>
                </a:solidFill>
                <a:latin typeface="Times"/>
                <a:ea typeface="+mn-ea"/>
              </a:rPr>
              <a:t>0 0 0 0</a:t>
            </a:r>
          </a:p>
          <a:p>
            <a:pPr>
              <a:lnSpc>
                <a:spcPct val="80000"/>
              </a:lnSpc>
              <a:defRPr/>
            </a:pPr>
            <a:r>
              <a:rPr lang="en-US" sz="1800">
                <a:solidFill>
                  <a:schemeClr val="accent1">
                    <a:lumMod val="20000"/>
                    <a:lumOff val="80000"/>
                  </a:schemeClr>
                </a:solidFill>
                <a:latin typeface="Times"/>
                <a:ea typeface="+mn-ea"/>
              </a:rPr>
              <a:t>1 1 1 1</a:t>
            </a:r>
          </a:p>
          <a:p>
            <a:pPr>
              <a:lnSpc>
                <a:spcPct val="80000"/>
              </a:lnSpc>
              <a:defRPr/>
            </a:pPr>
            <a:r>
              <a:rPr lang="en-US" sz="1800">
                <a:solidFill>
                  <a:schemeClr val="accent1">
                    <a:lumMod val="20000"/>
                    <a:lumOff val="80000"/>
                  </a:schemeClr>
                </a:solidFill>
                <a:latin typeface="Times"/>
                <a:ea typeface="+mn-ea"/>
              </a:rPr>
              <a:t>0 0 0 0</a:t>
            </a:r>
          </a:p>
        </p:txBody>
      </p:sp>
      <p:sp>
        <p:nvSpPr>
          <p:cNvPr id="222256" name="Rectangle 48"/>
          <p:cNvSpPr>
            <a:spLocks noChangeArrowheads="1"/>
          </p:cNvSpPr>
          <p:nvPr/>
        </p:nvSpPr>
        <p:spPr bwMode="auto">
          <a:xfrm>
            <a:off x="4573588" y="5238650"/>
            <a:ext cx="822325" cy="7588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a:solidFill>
                  <a:schemeClr val="accent1">
                    <a:lumMod val="20000"/>
                    <a:lumOff val="80000"/>
                  </a:schemeClr>
                </a:solidFill>
                <a:latin typeface="Times"/>
                <a:ea typeface="+mn-ea"/>
              </a:rPr>
              <a:t>0 0 1 1</a:t>
            </a:r>
          </a:p>
          <a:p>
            <a:pPr>
              <a:lnSpc>
                <a:spcPct val="80000"/>
              </a:lnSpc>
              <a:defRPr/>
            </a:pPr>
            <a:r>
              <a:rPr lang="en-US" sz="1800">
                <a:solidFill>
                  <a:schemeClr val="accent1">
                    <a:lumMod val="20000"/>
                    <a:lumOff val="80000"/>
                  </a:schemeClr>
                </a:solidFill>
                <a:latin typeface="Times"/>
                <a:ea typeface="+mn-ea"/>
              </a:rPr>
              <a:t>0 0 1 1</a:t>
            </a:r>
          </a:p>
          <a:p>
            <a:pPr>
              <a:lnSpc>
                <a:spcPct val="80000"/>
              </a:lnSpc>
              <a:defRPr/>
            </a:pPr>
            <a:r>
              <a:rPr lang="en-US" sz="1800">
                <a:solidFill>
                  <a:schemeClr val="accent1">
                    <a:lumMod val="20000"/>
                    <a:lumOff val="80000"/>
                  </a:schemeClr>
                </a:solidFill>
                <a:latin typeface="Times"/>
                <a:ea typeface="+mn-ea"/>
              </a:rPr>
              <a:t>0 0 1 1</a:t>
            </a:r>
          </a:p>
        </p:txBody>
      </p:sp>
      <p:sp>
        <p:nvSpPr>
          <p:cNvPr id="222257" name="Rectangle 49"/>
          <p:cNvSpPr>
            <a:spLocks noChangeArrowheads="1"/>
          </p:cNvSpPr>
          <p:nvPr/>
        </p:nvSpPr>
        <p:spPr bwMode="auto">
          <a:xfrm>
            <a:off x="6159500" y="5238650"/>
            <a:ext cx="822325" cy="758825"/>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a:solidFill>
                  <a:schemeClr val="accent1">
                    <a:lumMod val="20000"/>
                    <a:lumOff val="80000"/>
                  </a:schemeClr>
                </a:solidFill>
                <a:latin typeface="Times"/>
                <a:ea typeface="+mn-ea"/>
              </a:rPr>
              <a:t>0 1 0 1</a:t>
            </a:r>
          </a:p>
          <a:p>
            <a:pPr>
              <a:lnSpc>
                <a:spcPct val="80000"/>
              </a:lnSpc>
              <a:defRPr/>
            </a:pPr>
            <a:r>
              <a:rPr lang="en-US" sz="1800">
                <a:solidFill>
                  <a:schemeClr val="accent1">
                    <a:lumMod val="20000"/>
                    <a:lumOff val="80000"/>
                  </a:schemeClr>
                </a:solidFill>
                <a:latin typeface="Times"/>
                <a:ea typeface="+mn-ea"/>
              </a:rPr>
              <a:t>0 1 0 1</a:t>
            </a:r>
          </a:p>
          <a:p>
            <a:pPr>
              <a:lnSpc>
                <a:spcPct val="80000"/>
              </a:lnSpc>
              <a:defRPr/>
            </a:pPr>
            <a:r>
              <a:rPr lang="en-US" sz="1800">
                <a:solidFill>
                  <a:schemeClr val="accent1">
                    <a:lumMod val="20000"/>
                    <a:lumOff val="80000"/>
                  </a:schemeClr>
                </a:solidFill>
                <a:latin typeface="Times"/>
                <a:ea typeface="+mn-ea"/>
              </a:rPr>
              <a:t>0 1 0 1</a:t>
            </a:r>
          </a:p>
        </p:txBody>
      </p:sp>
      <p:sp>
        <p:nvSpPr>
          <p:cNvPr id="222258" name="Rectangle 50"/>
          <p:cNvSpPr>
            <a:spLocks noChangeArrowheads="1"/>
          </p:cNvSpPr>
          <p:nvPr/>
        </p:nvSpPr>
        <p:spPr bwMode="auto">
          <a:xfrm>
            <a:off x="7751763" y="5238650"/>
            <a:ext cx="822325" cy="758825"/>
          </a:xfrm>
          <a:prstGeom prst="rect">
            <a:avLst/>
          </a:prstGeom>
          <a:solidFill>
            <a:schemeClr val="tx2"/>
          </a:solidFill>
          <a:ln w="12700">
            <a:solidFill>
              <a:schemeClr val="tx1"/>
            </a:solidFill>
            <a:miter lim="800000"/>
            <a:headEnd/>
            <a:tailEnd/>
          </a:ln>
          <a:effectLst>
            <a:outerShdw dist="107763" dir="2700000" algn="ctr" rotWithShape="0">
              <a:srgbClr val="808080"/>
            </a:outerShdw>
          </a:effectLst>
        </p:spPr>
        <p:txBody>
          <a:bodyPr wrap="none" lIns="90487" tIns="44450" rIns="90487" bIns="44450">
            <a:spAutoFit/>
          </a:bodyPr>
          <a:lstStyle/>
          <a:p>
            <a:pPr>
              <a:lnSpc>
                <a:spcPct val="80000"/>
              </a:lnSpc>
              <a:defRPr/>
            </a:pPr>
            <a:r>
              <a:rPr lang="en-US" sz="1800">
                <a:solidFill>
                  <a:schemeClr val="tx2"/>
                </a:solidFill>
                <a:latin typeface="Times"/>
                <a:ea typeface="+mn-ea"/>
              </a:rPr>
              <a:t>1 0 0 1</a:t>
            </a:r>
          </a:p>
          <a:p>
            <a:pPr>
              <a:lnSpc>
                <a:spcPct val="80000"/>
              </a:lnSpc>
              <a:defRPr/>
            </a:pPr>
            <a:r>
              <a:rPr lang="en-US" sz="1800">
                <a:solidFill>
                  <a:schemeClr val="tx2"/>
                </a:solidFill>
                <a:latin typeface="Times"/>
                <a:ea typeface="+mn-ea"/>
              </a:rPr>
              <a:t>0 1 1 0</a:t>
            </a:r>
          </a:p>
          <a:p>
            <a:pPr>
              <a:lnSpc>
                <a:spcPct val="80000"/>
              </a:lnSpc>
              <a:defRPr/>
            </a:pPr>
            <a:r>
              <a:rPr lang="en-US" sz="1800">
                <a:solidFill>
                  <a:schemeClr val="tx2"/>
                </a:solidFill>
                <a:latin typeface="Times"/>
                <a:ea typeface="+mn-ea"/>
              </a:rPr>
              <a:t>0 1 1 0</a:t>
            </a:r>
          </a:p>
        </p:txBody>
      </p:sp>
      <p:sp>
        <p:nvSpPr>
          <p:cNvPr id="35854" name="Text Box 51"/>
          <p:cNvSpPr txBox="1">
            <a:spLocks noChangeArrowheads="1"/>
          </p:cNvSpPr>
          <p:nvPr/>
        </p:nvSpPr>
        <p:spPr bwMode="auto">
          <a:xfrm>
            <a:off x="1571625" y="5291038"/>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8</a:t>
            </a:r>
          </a:p>
          <a:p>
            <a:pPr algn="ctr">
              <a:lnSpc>
                <a:spcPct val="70000"/>
              </a:lnSpc>
            </a:pPr>
            <a:r>
              <a:rPr lang="en-US" sz="2000"/>
              <a:t>9</a:t>
            </a:r>
          </a:p>
          <a:p>
            <a:pPr algn="ctr">
              <a:lnSpc>
                <a:spcPct val="70000"/>
              </a:lnSpc>
            </a:pPr>
            <a:r>
              <a:rPr lang="en-US" sz="2000"/>
              <a:t>10</a:t>
            </a:r>
          </a:p>
        </p:txBody>
      </p:sp>
      <p:sp>
        <p:nvSpPr>
          <p:cNvPr id="35855" name="Text Box 52"/>
          <p:cNvSpPr txBox="1">
            <a:spLocks noChangeArrowheads="1"/>
          </p:cNvSpPr>
          <p:nvPr/>
        </p:nvSpPr>
        <p:spPr bwMode="auto">
          <a:xfrm>
            <a:off x="3159125" y="5291038"/>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11</a:t>
            </a:r>
          </a:p>
          <a:p>
            <a:pPr algn="ctr">
              <a:lnSpc>
                <a:spcPct val="70000"/>
              </a:lnSpc>
            </a:pPr>
            <a:r>
              <a:rPr lang="en-US" sz="2000"/>
              <a:t>12</a:t>
            </a:r>
          </a:p>
          <a:p>
            <a:pPr algn="ctr">
              <a:lnSpc>
                <a:spcPct val="70000"/>
              </a:lnSpc>
            </a:pPr>
            <a:r>
              <a:rPr lang="en-US" sz="2000"/>
              <a:t>13</a:t>
            </a:r>
          </a:p>
        </p:txBody>
      </p:sp>
      <p:sp>
        <p:nvSpPr>
          <p:cNvPr id="35856" name="Text Box 53"/>
          <p:cNvSpPr txBox="1">
            <a:spLocks noChangeArrowheads="1"/>
          </p:cNvSpPr>
          <p:nvPr/>
        </p:nvSpPr>
        <p:spPr bwMode="auto">
          <a:xfrm>
            <a:off x="4759325" y="5291038"/>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14</a:t>
            </a:r>
          </a:p>
          <a:p>
            <a:pPr algn="ctr">
              <a:lnSpc>
                <a:spcPct val="70000"/>
              </a:lnSpc>
            </a:pPr>
            <a:r>
              <a:rPr lang="en-US" sz="2000"/>
              <a:t>15</a:t>
            </a:r>
          </a:p>
          <a:p>
            <a:pPr algn="ctr">
              <a:lnSpc>
                <a:spcPct val="70000"/>
              </a:lnSpc>
            </a:pPr>
            <a:r>
              <a:rPr lang="en-US" sz="2000"/>
              <a:t>0</a:t>
            </a:r>
          </a:p>
        </p:txBody>
      </p:sp>
      <p:sp>
        <p:nvSpPr>
          <p:cNvPr id="35857" name="Text Box 54"/>
          <p:cNvSpPr txBox="1">
            <a:spLocks noChangeArrowheads="1"/>
          </p:cNvSpPr>
          <p:nvPr/>
        </p:nvSpPr>
        <p:spPr bwMode="auto">
          <a:xfrm>
            <a:off x="6408738" y="5291038"/>
            <a:ext cx="311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a:t>
            </a:r>
          </a:p>
          <a:p>
            <a:pPr algn="ctr">
              <a:lnSpc>
                <a:spcPct val="70000"/>
              </a:lnSpc>
            </a:pPr>
            <a:r>
              <a:rPr lang="en-US" sz="2000"/>
              <a:t>2</a:t>
            </a:r>
          </a:p>
          <a:p>
            <a:pPr algn="ctr">
              <a:lnSpc>
                <a:spcPct val="70000"/>
              </a:lnSpc>
            </a:pPr>
            <a:r>
              <a:rPr lang="en-US" sz="2000"/>
              <a:t>3</a:t>
            </a:r>
          </a:p>
        </p:txBody>
      </p:sp>
      <p:sp>
        <p:nvSpPr>
          <p:cNvPr id="35858" name="Text Box 55"/>
          <p:cNvSpPr txBox="1">
            <a:spLocks noChangeArrowheads="1"/>
          </p:cNvSpPr>
          <p:nvPr/>
        </p:nvSpPr>
        <p:spPr bwMode="auto">
          <a:xfrm>
            <a:off x="7761288" y="5278338"/>
            <a:ext cx="790575" cy="730250"/>
          </a:xfrm>
          <a:prstGeom prst="rect">
            <a:avLst/>
          </a:prstGeom>
          <a:solidFill>
            <a:schemeClr val="accent1">
              <a:lumMod val="20000"/>
              <a:lumOff val="80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endParaRPr lang="en-US" sz="2000">
              <a:solidFill>
                <a:schemeClr val="hlink"/>
              </a:solidFill>
            </a:endParaRPr>
          </a:p>
          <a:p>
            <a:pPr algn="ctr">
              <a:lnSpc>
                <a:spcPct val="70000"/>
              </a:lnSpc>
            </a:pPr>
            <a:r>
              <a:rPr lang="en-US" sz="2000">
                <a:solidFill>
                  <a:schemeClr val="hlink"/>
                </a:solidFill>
              </a:rPr>
              <a:t>Parity</a:t>
            </a:r>
            <a:endParaRPr lang="en-US" sz="2000"/>
          </a:p>
        </p:txBody>
      </p:sp>
      <p:sp>
        <p:nvSpPr>
          <p:cNvPr id="35859" name="Text Box 56"/>
          <p:cNvSpPr txBox="1">
            <a:spLocks noChangeArrowheads="1"/>
          </p:cNvSpPr>
          <p:nvPr/>
        </p:nvSpPr>
        <p:spPr bwMode="auto">
          <a:xfrm>
            <a:off x="196850" y="5365650"/>
            <a:ext cx="790575"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endParaRPr lang="en-US" sz="2000">
              <a:solidFill>
                <a:schemeClr val="folHlink"/>
              </a:solidFill>
            </a:endParaRPr>
          </a:p>
        </p:txBody>
      </p:sp>
      <p:sp>
        <p:nvSpPr>
          <p:cNvPr id="35860" name="Line 57"/>
          <p:cNvSpPr>
            <a:spLocks noChangeShapeType="1"/>
          </p:cNvSpPr>
          <p:nvPr/>
        </p:nvSpPr>
        <p:spPr bwMode="auto">
          <a:xfrm flipH="1">
            <a:off x="8582025" y="4584600"/>
            <a:ext cx="249238"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61" name="Line 58"/>
          <p:cNvSpPr>
            <a:spLocks noChangeShapeType="1"/>
          </p:cNvSpPr>
          <p:nvPr/>
        </p:nvSpPr>
        <p:spPr bwMode="auto">
          <a:xfrm>
            <a:off x="8132763" y="4543325"/>
            <a:ext cx="0" cy="468313"/>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62" name="Oval 59"/>
          <p:cNvSpPr>
            <a:spLocks noChangeArrowheads="1"/>
          </p:cNvSpPr>
          <p:nvPr/>
        </p:nvSpPr>
        <p:spPr bwMode="auto">
          <a:xfrm>
            <a:off x="7550150" y="4230588"/>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863" name="Oval 60"/>
          <p:cNvSpPr>
            <a:spLocks noChangeArrowheads="1"/>
          </p:cNvSpPr>
          <p:nvPr/>
        </p:nvSpPr>
        <p:spPr bwMode="auto">
          <a:xfrm>
            <a:off x="7670800" y="4340125"/>
            <a:ext cx="941388"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864" name="Line 61"/>
          <p:cNvSpPr>
            <a:spLocks noChangeShapeType="1"/>
          </p:cNvSpPr>
          <p:nvPr/>
        </p:nvSpPr>
        <p:spPr bwMode="auto">
          <a:xfrm flipH="1">
            <a:off x="8582025" y="4409975"/>
            <a:ext cx="249238"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65" name="Oval 62"/>
          <p:cNvSpPr>
            <a:spLocks noChangeArrowheads="1"/>
          </p:cNvSpPr>
          <p:nvPr/>
        </p:nvSpPr>
        <p:spPr bwMode="auto">
          <a:xfrm>
            <a:off x="7550150" y="4048025"/>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866" name="Oval 63"/>
          <p:cNvSpPr>
            <a:spLocks noChangeArrowheads="1"/>
          </p:cNvSpPr>
          <p:nvPr/>
        </p:nvSpPr>
        <p:spPr bwMode="auto">
          <a:xfrm>
            <a:off x="7670800" y="4171850"/>
            <a:ext cx="941388"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867" name="Line 64"/>
          <p:cNvSpPr>
            <a:spLocks noChangeShapeType="1"/>
          </p:cNvSpPr>
          <p:nvPr/>
        </p:nvSpPr>
        <p:spPr bwMode="auto">
          <a:xfrm flipH="1">
            <a:off x="8585200" y="4141688"/>
            <a:ext cx="250825"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68" name="Oval 65"/>
          <p:cNvSpPr>
            <a:spLocks noChangeArrowheads="1"/>
          </p:cNvSpPr>
          <p:nvPr/>
        </p:nvSpPr>
        <p:spPr bwMode="auto">
          <a:xfrm>
            <a:off x="7550150" y="3879750"/>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5869" name="Freeform 66"/>
          <p:cNvSpPr>
            <a:spLocks/>
          </p:cNvSpPr>
          <p:nvPr/>
        </p:nvSpPr>
        <p:spPr bwMode="auto">
          <a:xfrm>
            <a:off x="7785100" y="4197250"/>
            <a:ext cx="198438" cy="128588"/>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hlink"/>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5870" name="Line 67"/>
          <p:cNvSpPr>
            <a:spLocks noChangeShapeType="1"/>
          </p:cNvSpPr>
          <p:nvPr/>
        </p:nvSpPr>
        <p:spPr bwMode="auto">
          <a:xfrm flipH="1">
            <a:off x="8615363" y="4105175"/>
            <a:ext cx="12858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71" name="Line 68"/>
          <p:cNvSpPr>
            <a:spLocks noChangeShapeType="1"/>
          </p:cNvSpPr>
          <p:nvPr/>
        </p:nvSpPr>
        <p:spPr bwMode="auto">
          <a:xfrm>
            <a:off x="8132763" y="4225825"/>
            <a:ext cx="0" cy="1079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72" name="Line 69"/>
          <p:cNvSpPr>
            <a:spLocks noChangeShapeType="1"/>
          </p:cNvSpPr>
          <p:nvPr/>
        </p:nvSpPr>
        <p:spPr bwMode="auto">
          <a:xfrm flipH="1">
            <a:off x="8402638" y="3913088"/>
            <a:ext cx="38100"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73" name="Line 70"/>
          <p:cNvSpPr>
            <a:spLocks noChangeShapeType="1"/>
          </p:cNvSpPr>
          <p:nvPr/>
        </p:nvSpPr>
        <p:spPr bwMode="auto">
          <a:xfrm>
            <a:off x="8461375" y="4187725"/>
            <a:ext cx="46038" cy="873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74" name="Line 71"/>
          <p:cNvSpPr>
            <a:spLocks noChangeShapeType="1"/>
          </p:cNvSpPr>
          <p:nvPr/>
        </p:nvSpPr>
        <p:spPr bwMode="auto">
          <a:xfrm>
            <a:off x="8310563" y="4217888"/>
            <a:ext cx="14287"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75" name="Line 72"/>
          <p:cNvSpPr>
            <a:spLocks noChangeShapeType="1"/>
          </p:cNvSpPr>
          <p:nvPr/>
        </p:nvSpPr>
        <p:spPr bwMode="auto">
          <a:xfrm flipV="1">
            <a:off x="8243888" y="3878163"/>
            <a:ext cx="9525" cy="1111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76" name="Line 73"/>
          <p:cNvSpPr>
            <a:spLocks noChangeShapeType="1"/>
          </p:cNvSpPr>
          <p:nvPr/>
        </p:nvSpPr>
        <p:spPr bwMode="auto">
          <a:xfrm flipV="1">
            <a:off x="8532813" y="3959125"/>
            <a:ext cx="61912"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77" name="Line 74"/>
          <p:cNvSpPr>
            <a:spLocks noChangeShapeType="1"/>
          </p:cNvSpPr>
          <p:nvPr/>
        </p:nvSpPr>
        <p:spPr bwMode="auto">
          <a:xfrm>
            <a:off x="8569325" y="4167088"/>
            <a:ext cx="77788" cy="492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78" name="Oval 75"/>
          <p:cNvSpPr>
            <a:spLocks noChangeArrowheads="1"/>
          </p:cNvSpPr>
          <p:nvPr/>
        </p:nvSpPr>
        <p:spPr bwMode="auto">
          <a:xfrm>
            <a:off x="7670800" y="4005163"/>
            <a:ext cx="941388"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879" name="Line 76"/>
          <p:cNvSpPr>
            <a:spLocks noChangeShapeType="1"/>
          </p:cNvSpPr>
          <p:nvPr/>
        </p:nvSpPr>
        <p:spPr bwMode="auto">
          <a:xfrm flipH="1">
            <a:off x="7962900" y="4217888"/>
            <a:ext cx="20638"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0" name="Line 77"/>
          <p:cNvSpPr>
            <a:spLocks noChangeShapeType="1"/>
          </p:cNvSpPr>
          <p:nvPr/>
        </p:nvSpPr>
        <p:spPr bwMode="auto">
          <a:xfrm flipH="1">
            <a:off x="7543800" y="4113113"/>
            <a:ext cx="1158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1" name="Line 78"/>
          <p:cNvSpPr>
            <a:spLocks noChangeShapeType="1"/>
          </p:cNvSpPr>
          <p:nvPr/>
        </p:nvSpPr>
        <p:spPr bwMode="auto">
          <a:xfrm flipH="1">
            <a:off x="7780338" y="4203600"/>
            <a:ext cx="53975" cy="857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2" name="Line 79"/>
          <p:cNvSpPr>
            <a:spLocks noChangeShapeType="1"/>
          </p:cNvSpPr>
          <p:nvPr/>
        </p:nvSpPr>
        <p:spPr bwMode="auto">
          <a:xfrm>
            <a:off x="7854950" y="3913088"/>
            <a:ext cx="28575"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3" name="Line 80"/>
          <p:cNvSpPr>
            <a:spLocks noChangeShapeType="1"/>
          </p:cNvSpPr>
          <p:nvPr/>
        </p:nvSpPr>
        <p:spPr bwMode="auto">
          <a:xfrm flipH="1" flipV="1">
            <a:off x="7696200" y="3959125"/>
            <a:ext cx="46038"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4" name="Line 81"/>
          <p:cNvSpPr>
            <a:spLocks noChangeShapeType="1"/>
          </p:cNvSpPr>
          <p:nvPr/>
        </p:nvSpPr>
        <p:spPr bwMode="auto">
          <a:xfrm flipH="1" flipV="1">
            <a:off x="8029575" y="3886100"/>
            <a:ext cx="11113" cy="10318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5" name="Line 82"/>
          <p:cNvSpPr>
            <a:spLocks noChangeShapeType="1"/>
          </p:cNvSpPr>
          <p:nvPr/>
        </p:nvSpPr>
        <p:spPr bwMode="auto">
          <a:xfrm flipH="1">
            <a:off x="7645400" y="4175025"/>
            <a:ext cx="88900" cy="555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6" name="Oval 83"/>
          <p:cNvSpPr>
            <a:spLocks noChangeArrowheads="1"/>
          </p:cNvSpPr>
          <p:nvPr/>
        </p:nvSpPr>
        <p:spPr bwMode="auto">
          <a:xfrm>
            <a:off x="8108950" y="4078188"/>
            <a:ext cx="52388"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5887" name="Line 84"/>
          <p:cNvSpPr>
            <a:spLocks noChangeShapeType="1"/>
          </p:cNvSpPr>
          <p:nvPr/>
        </p:nvSpPr>
        <p:spPr bwMode="auto">
          <a:xfrm>
            <a:off x="8135938" y="3779738"/>
            <a:ext cx="0" cy="307975"/>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8" name="Line 85"/>
          <p:cNvSpPr>
            <a:spLocks noChangeShapeType="1"/>
          </p:cNvSpPr>
          <p:nvPr/>
        </p:nvSpPr>
        <p:spPr bwMode="auto">
          <a:xfrm>
            <a:off x="8826500" y="4078188"/>
            <a:ext cx="0" cy="93345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89" name="Line 86"/>
          <p:cNvSpPr>
            <a:spLocks noChangeShapeType="1"/>
          </p:cNvSpPr>
          <p:nvPr/>
        </p:nvSpPr>
        <p:spPr bwMode="auto">
          <a:xfrm>
            <a:off x="8597900" y="4062313"/>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90" name="Line 87"/>
          <p:cNvSpPr>
            <a:spLocks noChangeShapeType="1"/>
          </p:cNvSpPr>
          <p:nvPr/>
        </p:nvSpPr>
        <p:spPr bwMode="auto">
          <a:xfrm flipH="1">
            <a:off x="8585200" y="4513163"/>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91" name="Line 88"/>
          <p:cNvSpPr>
            <a:spLocks noChangeShapeType="1"/>
          </p:cNvSpPr>
          <p:nvPr/>
        </p:nvSpPr>
        <p:spPr bwMode="auto">
          <a:xfrm flipH="1">
            <a:off x="8585200" y="4338538"/>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92" name="Line 89"/>
          <p:cNvSpPr>
            <a:spLocks noChangeShapeType="1"/>
          </p:cNvSpPr>
          <p:nvPr/>
        </p:nvSpPr>
        <p:spPr bwMode="auto">
          <a:xfrm>
            <a:off x="8597900" y="4332188"/>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93" name="Line 90"/>
          <p:cNvSpPr>
            <a:spLocks noChangeShapeType="1"/>
          </p:cNvSpPr>
          <p:nvPr/>
        </p:nvSpPr>
        <p:spPr bwMode="auto">
          <a:xfrm>
            <a:off x="8597900" y="4506813"/>
            <a:ext cx="0" cy="254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94" name="Rectangle 91"/>
          <p:cNvSpPr>
            <a:spLocks noChangeArrowheads="1"/>
          </p:cNvSpPr>
          <p:nvPr/>
        </p:nvSpPr>
        <p:spPr bwMode="auto">
          <a:xfrm>
            <a:off x="7767638" y="3911500"/>
            <a:ext cx="282575" cy="3635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x</a:t>
            </a:r>
          </a:p>
        </p:txBody>
      </p:sp>
      <p:grpSp>
        <p:nvGrpSpPr>
          <p:cNvPr id="35895" name="Group 92"/>
          <p:cNvGrpSpPr>
            <a:grpSpLocks/>
          </p:cNvGrpSpPr>
          <p:nvPr/>
        </p:nvGrpSpPr>
        <p:grpSpPr bwMode="auto">
          <a:xfrm>
            <a:off x="5918200" y="3779738"/>
            <a:ext cx="1292225" cy="1231900"/>
            <a:chOff x="3472" y="2607"/>
            <a:chExt cx="814" cy="776"/>
          </a:xfrm>
        </p:grpSpPr>
        <p:grpSp>
          <p:nvGrpSpPr>
            <p:cNvPr id="35984" name="Group 93"/>
            <p:cNvGrpSpPr>
              <a:grpSpLocks/>
            </p:cNvGrpSpPr>
            <p:nvPr/>
          </p:nvGrpSpPr>
          <p:grpSpPr bwMode="auto">
            <a:xfrm>
              <a:off x="3472" y="2607"/>
              <a:ext cx="814" cy="776"/>
              <a:chOff x="4488" y="1823"/>
              <a:chExt cx="886" cy="832"/>
            </a:xfrm>
          </p:grpSpPr>
          <p:sp>
            <p:nvSpPr>
              <p:cNvPr id="35986" name="Line 94"/>
              <p:cNvSpPr>
                <a:spLocks noChangeShapeType="1"/>
              </p:cNvSpPr>
              <p:nvPr/>
            </p:nvSpPr>
            <p:spPr bwMode="auto">
              <a:xfrm flipH="1">
                <a:off x="5200" y="2367"/>
                <a:ext cx="171"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87" name="Line 95"/>
              <p:cNvSpPr>
                <a:spLocks noChangeShapeType="1"/>
              </p:cNvSpPr>
              <p:nvPr/>
            </p:nvSpPr>
            <p:spPr bwMode="auto">
              <a:xfrm>
                <a:off x="4892" y="2339"/>
                <a:ext cx="0" cy="316"/>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88" name="Oval 96"/>
              <p:cNvSpPr>
                <a:spLocks noChangeArrowheads="1"/>
              </p:cNvSpPr>
              <p:nvPr/>
            </p:nvSpPr>
            <p:spPr bwMode="auto">
              <a:xfrm>
                <a:off x="4492" y="2127"/>
                <a:ext cx="812" cy="308"/>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89" name="Oval 97"/>
              <p:cNvSpPr>
                <a:spLocks noChangeArrowheads="1"/>
              </p:cNvSpPr>
              <p:nvPr/>
            </p:nvSpPr>
            <p:spPr bwMode="auto">
              <a:xfrm>
                <a:off x="4575" y="2201"/>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90" name="Line 98"/>
              <p:cNvSpPr>
                <a:spLocks noChangeShapeType="1"/>
              </p:cNvSpPr>
              <p:nvPr/>
            </p:nvSpPr>
            <p:spPr bwMode="auto">
              <a:xfrm flipH="1">
                <a:off x="5200" y="2249"/>
                <a:ext cx="171"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91" name="Oval 99"/>
              <p:cNvSpPr>
                <a:spLocks noChangeArrowheads="1"/>
              </p:cNvSpPr>
              <p:nvPr/>
            </p:nvSpPr>
            <p:spPr bwMode="auto">
              <a:xfrm>
                <a:off x="4492" y="2004"/>
                <a:ext cx="812" cy="307"/>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92" name="Oval 100"/>
              <p:cNvSpPr>
                <a:spLocks noChangeArrowheads="1"/>
              </p:cNvSpPr>
              <p:nvPr/>
            </p:nvSpPr>
            <p:spPr bwMode="auto">
              <a:xfrm>
                <a:off x="4575" y="2088"/>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93" name="Line 101"/>
              <p:cNvSpPr>
                <a:spLocks noChangeShapeType="1"/>
              </p:cNvSpPr>
              <p:nvPr/>
            </p:nvSpPr>
            <p:spPr bwMode="auto">
              <a:xfrm flipH="1">
                <a:off x="5202" y="2067"/>
                <a:ext cx="172"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94" name="Oval 102"/>
              <p:cNvSpPr>
                <a:spLocks noChangeArrowheads="1"/>
              </p:cNvSpPr>
              <p:nvPr/>
            </p:nvSpPr>
            <p:spPr bwMode="auto">
              <a:xfrm>
                <a:off x="4492" y="1891"/>
                <a:ext cx="812" cy="30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5995" name="Freeform 103"/>
              <p:cNvSpPr>
                <a:spLocks/>
              </p:cNvSpPr>
              <p:nvPr/>
            </p:nvSpPr>
            <p:spPr bwMode="auto">
              <a:xfrm>
                <a:off x="4653" y="2105"/>
                <a:ext cx="136" cy="78"/>
              </a:xfrm>
              <a:custGeom>
                <a:avLst/>
                <a:gdLst>
                  <a:gd name="T0" fmla="*/ 1 w 222"/>
                  <a:gd name="T1" fmla="*/ 0 h 113"/>
                  <a:gd name="T2" fmla="*/ 0 w 222"/>
                  <a:gd name="T3" fmla="*/ 4 h 113"/>
                  <a:gd name="T4" fmla="*/ 4 w 222"/>
                  <a:gd name="T5" fmla="*/ 6 h 113"/>
                  <a:gd name="T6" fmla="*/ 4 w 222"/>
                  <a:gd name="T7" fmla="*/ 1 h 113"/>
                  <a:gd name="T8" fmla="*/ 1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5996" name="Line 104"/>
              <p:cNvSpPr>
                <a:spLocks noChangeShapeType="1"/>
              </p:cNvSpPr>
              <p:nvPr/>
            </p:nvSpPr>
            <p:spPr bwMode="auto">
              <a:xfrm flipH="1">
                <a:off x="5223" y="2043"/>
                <a:ext cx="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97" name="Line 105"/>
              <p:cNvSpPr>
                <a:spLocks noChangeShapeType="1"/>
              </p:cNvSpPr>
              <p:nvPr/>
            </p:nvSpPr>
            <p:spPr bwMode="auto">
              <a:xfrm>
                <a:off x="4892" y="2124"/>
                <a:ext cx="0" cy="7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98" name="Line 106"/>
              <p:cNvSpPr>
                <a:spLocks noChangeShapeType="1"/>
              </p:cNvSpPr>
              <p:nvPr/>
            </p:nvSpPr>
            <p:spPr bwMode="auto">
              <a:xfrm flipH="1">
                <a:off x="5077" y="1913"/>
                <a:ext cx="26" cy="6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99" name="Line 107"/>
              <p:cNvSpPr>
                <a:spLocks noChangeShapeType="1"/>
              </p:cNvSpPr>
              <p:nvPr/>
            </p:nvSpPr>
            <p:spPr bwMode="auto">
              <a:xfrm>
                <a:off x="5117" y="2099"/>
                <a:ext cx="32" cy="5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0" name="Line 108"/>
              <p:cNvSpPr>
                <a:spLocks noChangeShapeType="1"/>
              </p:cNvSpPr>
              <p:nvPr/>
            </p:nvSpPr>
            <p:spPr bwMode="auto">
              <a:xfrm>
                <a:off x="5014" y="2119"/>
                <a:ext cx="10"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1" name="Line 109"/>
              <p:cNvSpPr>
                <a:spLocks noChangeShapeType="1"/>
              </p:cNvSpPr>
              <p:nvPr/>
            </p:nvSpPr>
            <p:spPr bwMode="auto">
              <a:xfrm flipV="1">
                <a:off x="4968" y="1890"/>
                <a:ext cx="7" cy="7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2" name="Line 110"/>
              <p:cNvSpPr>
                <a:spLocks noChangeShapeType="1"/>
              </p:cNvSpPr>
              <p:nvPr/>
            </p:nvSpPr>
            <p:spPr bwMode="auto">
              <a:xfrm flipV="1">
                <a:off x="5166" y="1944"/>
                <a:ext cx="43" cy="5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3" name="Line 111"/>
              <p:cNvSpPr>
                <a:spLocks noChangeShapeType="1"/>
              </p:cNvSpPr>
              <p:nvPr/>
            </p:nvSpPr>
            <p:spPr bwMode="auto">
              <a:xfrm>
                <a:off x="5191" y="2085"/>
                <a:ext cx="54" cy="3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4" name="Oval 112"/>
              <p:cNvSpPr>
                <a:spLocks noChangeArrowheads="1"/>
              </p:cNvSpPr>
              <p:nvPr/>
            </p:nvSpPr>
            <p:spPr bwMode="auto">
              <a:xfrm>
                <a:off x="4575" y="1975"/>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005" name="Line 113"/>
              <p:cNvSpPr>
                <a:spLocks noChangeShapeType="1"/>
              </p:cNvSpPr>
              <p:nvPr/>
            </p:nvSpPr>
            <p:spPr bwMode="auto">
              <a:xfrm flipH="1">
                <a:off x="4775" y="2119"/>
                <a:ext cx="14"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6" name="Line 114"/>
              <p:cNvSpPr>
                <a:spLocks noChangeShapeType="1"/>
              </p:cNvSpPr>
              <p:nvPr/>
            </p:nvSpPr>
            <p:spPr bwMode="auto">
              <a:xfrm flipH="1">
                <a:off x="4488" y="2048"/>
                <a:ext cx="8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7" name="Line 115"/>
              <p:cNvSpPr>
                <a:spLocks noChangeShapeType="1"/>
              </p:cNvSpPr>
              <p:nvPr/>
            </p:nvSpPr>
            <p:spPr bwMode="auto">
              <a:xfrm flipH="1">
                <a:off x="4650" y="2109"/>
                <a:ext cx="37" cy="5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8" name="Line 116"/>
              <p:cNvSpPr>
                <a:spLocks noChangeShapeType="1"/>
              </p:cNvSpPr>
              <p:nvPr/>
            </p:nvSpPr>
            <p:spPr bwMode="auto">
              <a:xfrm>
                <a:off x="4701" y="1913"/>
                <a:ext cx="20" cy="6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09" name="Line 117"/>
              <p:cNvSpPr>
                <a:spLocks noChangeShapeType="1"/>
              </p:cNvSpPr>
              <p:nvPr/>
            </p:nvSpPr>
            <p:spPr bwMode="auto">
              <a:xfrm flipH="1" flipV="1">
                <a:off x="4593" y="1944"/>
                <a:ext cx="31" cy="5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0" name="Line 118"/>
              <p:cNvSpPr>
                <a:spLocks noChangeShapeType="1"/>
              </p:cNvSpPr>
              <p:nvPr/>
            </p:nvSpPr>
            <p:spPr bwMode="auto">
              <a:xfrm flipH="1" flipV="1">
                <a:off x="4821" y="1895"/>
                <a:ext cx="8" cy="6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1" name="Line 119"/>
              <p:cNvSpPr>
                <a:spLocks noChangeShapeType="1"/>
              </p:cNvSpPr>
              <p:nvPr/>
            </p:nvSpPr>
            <p:spPr bwMode="auto">
              <a:xfrm flipH="1">
                <a:off x="4558" y="2090"/>
                <a:ext cx="61" cy="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2" name="Oval 120"/>
              <p:cNvSpPr>
                <a:spLocks noChangeArrowheads="1"/>
              </p:cNvSpPr>
              <p:nvPr/>
            </p:nvSpPr>
            <p:spPr bwMode="auto">
              <a:xfrm>
                <a:off x="4875" y="2025"/>
                <a:ext cx="36" cy="29"/>
              </a:xfrm>
              <a:prstGeom prst="ellipse">
                <a:avLst/>
              </a:prstGeom>
              <a:solidFill>
                <a:schemeClr val="tx1"/>
              </a:solidFill>
              <a:ln w="12700">
                <a:solidFill>
                  <a:srgbClr val="000000"/>
                </a:solidFill>
                <a:round/>
                <a:headEnd/>
                <a:tailEnd/>
              </a:ln>
            </p:spPr>
            <p:txBody>
              <a:bodyPr wrap="none" anchor="ctr"/>
              <a:lstStyle/>
              <a:p>
                <a:endParaRPr lang="en-US"/>
              </a:p>
            </p:txBody>
          </p:sp>
          <p:sp>
            <p:nvSpPr>
              <p:cNvPr id="36013" name="Line 121"/>
              <p:cNvSpPr>
                <a:spLocks noChangeShapeType="1"/>
              </p:cNvSpPr>
              <p:nvPr/>
            </p:nvSpPr>
            <p:spPr bwMode="auto">
              <a:xfrm>
                <a:off x="4894" y="1823"/>
                <a:ext cx="0" cy="208"/>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4" name="Line 122"/>
              <p:cNvSpPr>
                <a:spLocks noChangeShapeType="1"/>
              </p:cNvSpPr>
              <p:nvPr/>
            </p:nvSpPr>
            <p:spPr bwMode="auto">
              <a:xfrm>
                <a:off x="5368" y="2025"/>
                <a:ext cx="0" cy="63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5" name="Line 123"/>
              <p:cNvSpPr>
                <a:spLocks noChangeShapeType="1"/>
              </p:cNvSpPr>
              <p:nvPr/>
            </p:nvSpPr>
            <p:spPr bwMode="auto">
              <a:xfrm flipH="1">
                <a:off x="5202" y="2013"/>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6" name="Line 124"/>
              <p:cNvSpPr>
                <a:spLocks noChangeShapeType="1"/>
              </p:cNvSpPr>
              <p:nvPr/>
            </p:nvSpPr>
            <p:spPr bwMode="auto">
              <a:xfrm>
                <a:off x="5211" y="2014"/>
                <a:ext cx="0" cy="1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7" name="Line 125"/>
              <p:cNvSpPr>
                <a:spLocks noChangeShapeType="1"/>
              </p:cNvSpPr>
              <p:nvPr/>
            </p:nvSpPr>
            <p:spPr bwMode="auto">
              <a:xfrm flipH="1">
                <a:off x="5202" y="2318"/>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8" name="Line 126"/>
              <p:cNvSpPr>
                <a:spLocks noChangeShapeType="1"/>
              </p:cNvSpPr>
              <p:nvPr/>
            </p:nvSpPr>
            <p:spPr bwMode="auto">
              <a:xfrm flipH="1">
                <a:off x="5202" y="2200"/>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19" name="Line 127"/>
              <p:cNvSpPr>
                <a:spLocks noChangeShapeType="1"/>
              </p:cNvSpPr>
              <p:nvPr/>
            </p:nvSpPr>
            <p:spPr bwMode="auto">
              <a:xfrm>
                <a:off x="5211" y="2196"/>
                <a:ext cx="0" cy="1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020" name="Line 128"/>
              <p:cNvSpPr>
                <a:spLocks noChangeShapeType="1"/>
              </p:cNvSpPr>
              <p:nvPr/>
            </p:nvSpPr>
            <p:spPr bwMode="auto">
              <a:xfrm>
                <a:off x="5211" y="2314"/>
                <a:ext cx="0" cy="1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5985" name="Rectangle 129"/>
            <p:cNvSpPr>
              <a:spLocks noChangeArrowheads="1"/>
            </p:cNvSpPr>
            <p:nvPr/>
          </p:nvSpPr>
          <p:spPr bwMode="auto">
            <a:xfrm>
              <a:off x="3597" y="2690"/>
              <a:ext cx="178"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x</a:t>
              </a:r>
            </a:p>
          </p:txBody>
        </p:sp>
      </p:grpSp>
      <p:grpSp>
        <p:nvGrpSpPr>
          <p:cNvPr id="35896" name="Group 130"/>
          <p:cNvGrpSpPr>
            <a:grpSpLocks/>
          </p:cNvGrpSpPr>
          <p:nvPr/>
        </p:nvGrpSpPr>
        <p:grpSpPr bwMode="auto">
          <a:xfrm>
            <a:off x="2730500" y="3779738"/>
            <a:ext cx="1292225" cy="1231900"/>
            <a:chOff x="1488" y="2607"/>
            <a:chExt cx="814" cy="776"/>
          </a:xfrm>
        </p:grpSpPr>
        <p:grpSp>
          <p:nvGrpSpPr>
            <p:cNvPr id="35947" name="Group 131"/>
            <p:cNvGrpSpPr>
              <a:grpSpLocks/>
            </p:cNvGrpSpPr>
            <p:nvPr/>
          </p:nvGrpSpPr>
          <p:grpSpPr bwMode="auto">
            <a:xfrm>
              <a:off x="1488" y="2607"/>
              <a:ext cx="814" cy="776"/>
              <a:chOff x="4488" y="1823"/>
              <a:chExt cx="886" cy="832"/>
            </a:xfrm>
          </p:grpSpPr>
          <p:sp>
            <p:nvSpPr>
              <p:cNvPr id="35949" name="Line 132"/>
              <p:cNvSpPr>
                <a:spLocks noChangeShapeType="1"/>
              </p:cNvSpPr>
              <p:nvPr/>
            </p:nvSpPr>
            <p:spPr bwMode="auto">
              <a:xfrm flipH="1">
                <a:off x="5200" y="2367"/>
                <a:ext cx="171"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50" name="Line 133"/>
              <p:cNvSpPr>
                <a:spLocks noChangeShapeType="1"/>
              </p:cNvSpPr>
              <p:nvPr/>
            </p:nvSpPr>
            <p:spPr bwMode="auto">
              <a:xfrm>
                <a:off x="4892" y="2339"/>
                <a:ext cx="0" cy="316"/>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51" name="Oval 134"/>
              <p:cNvSpPr>
                <a:spLocks noChangeArrowheads="1"/>
              </p:cNvSpPr>
              <p:nvPr/>
            </p:nvSpPr>
            <p:spPr bwMode="auto">
              <a:xfrm>
                <a:off x="4492" y="2127"/>
                <a:ext cx="812" cy="308"/>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52" name="Oval 135"/>
              <p:cNvSpPr>
                <a:spLocks noChangeArrowheads="1"/>
              </p:cNvSpPr>
              <p:nvPr/>
            </p:nvSpPr>
            <p:spPr bwMode="auto">
              <a:xfrm>
                <a:off x="4575" y="2201"/>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53" name="Line 136"/>
              <p:cNvSpPr>
                <a:spLocks noChangeShapeType="1"/>
              </p:cNvSpPr>
              <p:nvPr/>
            </p:nvSpPr>
            <p:spPr bwMode="auto">
              <a:xfrm flipH="1">
                <a:off x="5200" y="2249"/>
                <a:ext cx="171"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54" name="Oval 137"/>
              <p:cNvSpPr>
                <a:spLocks noChangeArrowheads="1"/>
              </p:cNvSpPr>
              <p:nvPr/>
            </p:nvSpPr>
            <p:spPr bwMode="auto">
              <a:xfrm>
                <a:off x="4492" y="2004"/>
                <a:ext cx="812" cy="307"/>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55" name="Oval 138"/>
              <p:cNvSpPr>
                <a:spLocks noChangeArrowheads="1"/>
              </p:cNvSpPr>
              <p:nvPr/>
            </p:nvSpPr>
            <p:spPr bwMode="auto">
              <a:xfrm>
                <a:off x="4575" y="2088"/>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56" name="Line 139"/>
              <p:cNvSpPr>
                <a:spLocks noChangeShapeType="1"/>
              </p:cNvSpPr>
              <p:nvPr/>
            </p:nvSpPr>
            <p:spPr bwMode="auto">
              <a:xfrm flipH="1">
                <a:off x="5202" y="2067"/>
                <a:ext cx="172"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57" name="Oval 140"/>
              <p:cNvSpPr>
                <a:spLocks noChangeArrowheads="1"/>
              </p:cNvSpPr>
              <p:nvPr/>
            </p:nvSpPr>
            <p:spPr bwMode="auto">
              <a:xfrm>
                <a:off x="4492" y="1891"/>
                <a:ext cx="812" cy="30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5958" name="Freeform 141"/>
              <p:cNvSpPr>
                <a:spLocks/>
              </p:cNvSpPr>
              <p:nvPr/>
            </p:nvSpPr>
            <p:spPr bwMode="auto">
              <a:xfrm>
                <a:off x="4653" y="2105"/>
                <a:ext cx="136" cy="78"/>
              </a:xfrm>
              <a:custGeom>
                <a:avLst/>
                <a:gdLst>
                  <a:gd name="T0" fmla="*/ 1 w 222"/>
                  <a:gd name="T1" fmla="*/ 0 h 113"/>
                  <a:gd name="T2" fmla="*/ 0 w 222"/>
                  <a:gd name="T3" fmla="*/ 4 h 113"/>
                  <a:gd name="T4" fmla="*/ 4 w 222"/>
                  <a:gd name="T5" fmla="*/ 6 h 113"/>
                  <a:gd name="T6" fmla="*/ 4 w 222"/>
                  <a:gd name="T7" fmla="*/ 1 h 113"/>
                  <a:gd name="T8" fmla="*/ 1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5959" name="Line 142"/>
              <p:cNvSpPr>
                <a:spLocks noChangeShapeType="1"/>
              </p:cNvSpPr>
              <p:nvPr/>
            </p:nvSpPr>
            <p:spPr bwMode="auto">
              <a:xfrm flipH="1">
                <a:off x="5223" y="2043"/>
                <a:ext cx="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0" name="Line 143"/>
              <p:cNvSpPr>
                <a:spLocks noChangeShapeType="1"/>
              </p:cNvSpPr>
              <p:nvPr/>
            </p:nvSpPr>
            <p:spPr bwMode="auto">
              <a:xfrm>
                <a:off x="4892" y="2124"/>
                <a:ext cx="0" cy="7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1" name="Line 144"/>
              <p:cNvSpPr>
                <a:spLocks noChangeShapeType="1"/>
              </p:cNvSpPr>
              <p:nvPr/>
            </p:nvSpPr>
            <p:spPr bwMode="auto">
              <a:xfrm flipH="1">
                <a:off x="5077" y="1913"/>
                <a:ext cx="26" cy="6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2" name="Line 145"/>
              <p:cNvSpPr>
                <a:spLocks noChangeShapeType="1"/>
              </p:cNvSpPr>
              <p:nvPr/>
            </p:nvSpPr>
            <p:spPr bwMode="auto">
              <a:xfrm>
                <a:off x="5117" y="2099"/>
                <a:ext cx="32" cy="5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3" name="Line 146"/>
              <p:cNvSpPr>
                <a:spLocks noChangeShapeType="1"/>
              </p:cNvSpPr>
              <p:nvPr/>
            </p:nvSpPr>
            <p:spPr bwMode="auto">
              <a:xfrm>
                <a:off x="5014" y="2119"/>
                <a:ext cx="10"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4" name="Line 147"/>
              <p:cNvSpPr>
                <a:spLocks noChangeShapeType="1"/>
              </p:cNvSpPr>
              <p:nvPr/>
            </p:nvSpPr>
            <p:spPr bwMode="auto">
              <a:xfrm flipV="1">
                <a:off x="4968" y="1890"/>
                <a:ext cx="7" cy="7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5" name="Line 148"/>
              <p:cNvSpPr>
                <a:spLocks noChangeShapeType="1"/>
              </p:cNvSpPr>
              <p:nvPr/>
            </p:nvSpPr>
            <p:spPr bwMode="auto">
              <a:xfrm flipV="1">
                <a:off x="5166" y="1944"/>
                <a:ext cx="43" cy="5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6" name="Line 149"/>
              <p:cNvSpPr>
                <a:spLocks noChangeShapeType="1"/>
              </p:cNvSpPr>
              <p:nvPr/>
            </p:nvSpPr>
            <p:spPr bwMode="auto">
              <a:xfrm>
                <a:off x="5191" y="2085"/>
                <a:ext cx="54" cy="3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7" name="Oval 150"/>
              <p:cNvSpPr>
                <a:spLocks noChangeArrowheads="1"/>
              </p:cNvSpPr>
              <p:nvPr/>
            </p:nvSpPr>
            <p:spPr bwMode="auto">
              <a:xfrm>
                <a:off x="4575" y="1975"/>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68" name="Line 151"/>
              <p:cNvSpPr>
                <a:spLocks noChangeShapeType="1"/>
              </p:cNvSpPr>
              <p:nvPr/>
            </p:nvSpPr>
            <p:spPr bwMode="auto">
              <a:xfrm flipH="1">
                <a:off x="4775" y="2119"/>
                <a:ext cx="14"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69" name="Line 152"/>
              <p:cNvSpPr>
                <a:spLocks noChangeShapeType="1"/>
              </p:cNvSpPr>
              <p:nvPr/>
            </p:nvSpPr>
            <p:spPr bwMode="auto">
              <a:xfrm flipH="1">
                <a:off x="4488" y="2048"/>
                <a:ext cx="8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0" name="Line 153"/>
              <p:cNvSpPr>
                <a:spLocks noChangeShapeType="1"/>
              </p:cNvSpPr>
              <p:nvPr/>
            </p:nvSpPr>
            <p:spPr bwMode="auto">
              <a:xfrm flipH="1">
                <a:off x="4650" y="2109"/>
                <a:ext cx="37" cy="5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1" name="Line 154"/>
              <p:cNvSpPr>
                <a:spLocks noChangeShapeType="1"/>
              </p:cNvSpPr>
              <p:nvPr/>
            </p:nvSpPr>
            <p:spPr bwMode="auto">
              <a:xfrm>
                <a:off x="4701" y="1913"/>
                <a:ext cx="20" cy="6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2" name="Line 155"/>
              <p:cNvSpPr>
                <a:spLocks noChangeShapeType="1"/>
              </p:cNvSpPr>
              <p:nvPr/>
            </p:nvSpPr>
            <p:spPr bwMode="auto">
              <a:xfrm flipH="1" flipV="1">
                <a:off x="4593" y="1944"/>
                <a:ext cx="31" cy="5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3" name="Line 156"/>
              <p:cNvSpPr>
                <a:spLocks noChangeShapeType="1"/>
              </p:cNvSpPr>
              <p:nvPr/>
            </p:nvSpPr>
            <p:spPr bwMode="auto">
              <a:xfrm flipH="1" flipV="1">
                <a:off x="4821" y="1895"/>
                <a:ext cx="8" cy="6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4" name="Line 157"/>
              <p:cNvSpPr>
                <a:spLocks noChangeShapeType="1"/>
              </p:cNvSpPr>
              <p:nvPr/>
            </p:nvSpPr>
            <p:spPr bwMode="auto">
              <a:xfrm flipH="1">
                <a:off x="4558" y="2090"/>
                <a:ext cx="61" cy="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5" name="Oval 158"/>
              <p:cNvSpPr>
                <a:spLocks noChangeArrowheads="1"/>
              </p:cNvSpPr>
              <p:nvPr/>
            </p:nvSpPr>
            <p:spPr bwMode="auto">
              <a:xfrm>
                <a:off x="4875" y="2025"/>
                <a:ext cx="36" cy="29"/>
              </a:xfrm>
              <a:prstGeom prst="ellipse">
                <a:avLst/>
              </a:prstGeom>
              <a:solidFill>
                <a:schemeClr val="tx1"/>
              </a:solidFill>
              <a:ln w="12700">
                <a:solidFill>
                  <a:srgbClr val="000000"/>
                </a:solidFill>
                <a:round/>
                <a:headEnd/>
                <a:tailEnd/>
              </a:ln>
            </p:spPr>
            <p:txBody>
              <a:bodyPr wrap="none" anchor="ctr"/>
              <a:lstStyle/>
              <a:p>
                <a:endParaRPr lang="en-US"/>
              </a:p>
            </p:txBody>
          </p:sp>
          <p:sp>
            <p:nvSpPr>
              <p:cNvPr id="35976" name="Line 159"/>
              <p:cNvSpPr>
                <a:spLocks noChangeShapeType="1"/>
              </p:cNvSpPr>
              <p:nvPr/>
            </p:nvSpPr>
            <p:spPr bwMode="auto">
              <a:xfrm>
                <a:off x="4894" y="1823"/>
                <a:ext cx="0" cy="208"/>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7" name="Line 160"/>
              <p:cNvSpPr>
                <a:spLocks noChangeShapeType="1"/>
              </p:cNvSpPr>
              <p:nvPr/>
            </p:nvSpPr>
            <p:spPr bwMode="auto">
              <a:xfrm>
                <a:off x="5368" y="2025"/>
                <a:ext cx="0" cy="63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8" name="Line 161"/>
              <p:cNvSpPr>
                <a:spLocks noChangeShapeType="1"/>
              </p:cNvSpPr>
              <p:nvPr/>
            </p:nvSpPr>
            <p:spPr bwMode="auto">
              <a:xfrm flipH="1">
                <a:off x="5202" y="2013"/>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79" name="Line 162"/>
              <p:cNvSpPr>
                <a:spLocks noChangeShapeType="1"/>
              </p:cNvSpPr>
              <p:nvPr/>
            </p:nvSpPr>
            <p:spPr bwMode="auto">
              <a:xfrm>
                <a:off x="5211" y="2014"/>
                <a:ext cx="0" cy="1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80" name="Line 163"/>
              <p:cNvSpPr>
                <a:spLocks noChangeShapeType="1"/>
              </p:cNvSpPr>
              <p:nvPr/>
            </p:nvSpPr>
            <p:spPr bwMode="auto">
              <a:xfrm flipH="1">
                <a:off x="5202" y="2318"/>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81" name="Line 164"/>
              <p:cNvSpPr>
                <a:spLocks noChangeShapeType="1"/>
              </p:cNvSpPr>
              <p:nvPr/>
            </p:nvSpPr>
            <p:spPr bwMode="auto">
              <a:xfrm flipH="1">
                <a:off x="5202" y="2200"/>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82" name="Line 165"/>
              <p:cNvSpPr>
                <a:spLocks noChangeShapeType="1"/>
              </p:cNvSpPr>
              <p:nvPr/>
            </p:nvSpPr>
            <p:spPr bwMode="auto">
              <a:xfrm>
                <a:off x="5211" y="2196"/>
                <a:ext cx="0" cy="1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83" name="Line 166"/>
              <p:cNvSpPr>
                <a:spLocks noChangeShapeType="1"/>
              </p:cNvSpPr>
              <p:nvPr/>
            </p:nvSpPr>
            <p:spPr bwMode="auto">
              <a:xfrm>
                <a:off x="5211" y="2314"/>
                <a:ext cx="0" cy="1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5948" name="Rectangle 167"/>
            <p:cNvSpPr>
              <a:spLocks noChangeArrowheads="1"/>
            </p:cNvSpPr>
            <p:nvPr/>
          </p:nvSpPr>
          <p:spPr bwMode="auto">
            <a:xfrm>
              <a:off x="1613" y="2690"/>
              <a:ext cx="178"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x</a:t>
              </a:r>
            </a:p>
          </p:txBody>
        </p:sp>
      </p:grpSp>
      <p:grpSp>
        <p:nvGrpSpPr>
          <p:cNvPr id="35897" name="Group 168"/>
          <p:cNvGrpSpPr>
            <a:grpSpLocks/>
          </p:cNvGrpSpPr>
          <p:nvPr/>
        </p:nvGrpSpPr>
        <p:grpSpPr bwMode="auto">
          <a:xfrm>
            <a:off x="1143000" y="3779738"/>
            <a:ext cx="1292225" cy="1231900"/>
            <a:chOff x="496" y="2607"/>
            <a:chExt cx="814" cy="776"/>
          </a:xfrm>
        </p:grpSpPr>
        <p:grpSp>
          <p:nvGrpSpPr>
            <p:cNvPr id="35910" name="Group 169"/>
            <p:cNvGrpSpPr>
              <a:grpSpLocks/>
            </p:cNvGrpSpPr>
            <p:nvPr/>
          </p:nvGrpSpPr>
          <p:grpSpPr bwMode="auto">
            <a:xfrm>
              <a:off x="496" y="2607"/>
              <a:ext cx="814" cy="776"/>
              <a:chOff x="4488" y="1823"/>
              <a:chExt cx="886" cy="832"/>
            </a:xfrm>
          </p:grpSpPr>
          <p:sp>
            <p:nvSpPr>
              <p:cNvPr id="35912" name="Line 170"/>
              <p:cNvSpPr>
                <a:spLocks noChangeShapeType="1"/>
              </p:cNvSpPr>
              <p:nvPr/>
            </p:nvSpPr>
            <p:spPr bwMode="auto">
              <a:xfrm flipH="1">
                <a:off x="5200" y="2367"/>
                <a:ext cx="171"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13" name="Line 171"/>
              <p:cNvSpPr>
                <a:spLocks noChangeShapeType="1"/>
              </p:cNvSpPr>
              <p:nvPr/>
            </p:nvSpPr>
            <p:spPr bwMode="auto">
              <a:xfrm>
                <a:off x="4892" y="2339"/>
                <a:ext cx="0" cy="316"/>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14" name="Oval 172"/>
              <p:cNvSpPr>
                <a:spLocks noChangeArrowheads="1"/>
              </p:cNvSpPr>
              <p:nvPr/>
            </p:nvSpPr>
            <p:spPr bwMode="auto">
              <a:xfrm>
                <a:off x="4492" y="2127"/>
                <a:ext cx="812" cy="308"/>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15" name="Oval 173"/>
              <p:cNvSpPr>
                <a:spLocks noChangeArrowheads="1"/>
              </p:cNvSpPr>
              <p:nvPr/>
            </p:nvSpPr>
            <p:spPr bwMode="auto">
              <a:xfrm>
                <a:off x="4575" y="2201"/>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16" name="Line 174"/>
              <p:cNvSpPr>
                <a:spLocks noChangeShapeType="1"/>
              </p:cNvSpPr>
              <p:nvPr/>
            </p:nvSpPr>
            <p:spPr bwMode="auto">
              <a:xfrm flipH="1">
                <a:off x="5200" y="2249"/>
                <a:ext cx="171"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17" name="Oval 175"/>
              <p:cNvSpPr>
                <a:spLocks noChangeArrowheads="1"/>
              </p:cNvSpPr>
              <p:nvPr/>
            </p:nvSpPr>
            <p:spPr bwMode="auto">
              <a:xfrm>
                <a:off x="4492" y="2004"/>
                <a:ext cx="812" cy="307"/>
              </a:xfrm>
              <a:prstGeom prst="ellipse">
                <a:avLst/>
              </a:prstGeom>
              <a:solidFill>
                <a:srgbClr val="C1CEFF"/>
              </a:solidFill>
              <a:ln w="28575">
                <a:solidFill>
                  <a:schemeClr val="tx1"/>
                </a:solidFill>
                <a:round/>
                <a:headEnd/>
                <a:tailEnd/>
              </a:ln>
            </p:spPr>
            <p:txBody>
              <a:bodyPr wrap="none" anchor="ctr"/>
              <a:lstStyle/>
              <a:p>
                <a:endParaRPr lang="en-US"/>
              </a:p>
            </p:txBody>
          </p:sp>
          <p:sp>
            <p:nvSpPr>
              <p:cNvPr id="35918" name="Oval 176"/>
              <p:cNvSpPr>
                <a:spLocks noChangeArrowheads="1"/>
              </p:cNvSpPr>
              <p:nvPr/>
            </p:nvSpPr>
            <p:spPr bwMode="auto">
              <a:xfrm>
                <a:off x="4575" y="2088"/>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19" name="Line 177"/>
              <p:cNvSpPr>
                <a:spLocks noChangeShapeType="1"/>
              </p:cNvSpPr>
              <p:nvPr/>
            </p:nvSpPr>
            <p:spPr bwMode="auto">
              <a:xfrm flipH="1">
                <a:off x="5202" y="2067"/>
                <a:ext cx="172"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20" name="Oval 178"/>
              <p:cNvSpPr>
                <a:spLocks noChangeArrowheads="1"/>
              </p:cNvSpPr>
              <p:nvPr/>
            </p:nvSpPr>
            <p:spPr bwMode="auto">
              <a:xfrm>
                <a:off x="4492" y="1891"/>
                <a:ext cx="812" cy="307"/>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5921" name="Freeform 179"/>
              <p:cNvSpPr>
                <a:spLocks/>
              </p:cNvSpPr>
              <p:nvPr/>
            </p:nvSpPr>
            <p:spPr bwMode="auto">
              <a:xfrm>
                <a:off x="4653" y="2105"/>
                <a:ext cx="136" cy="78"/>
              </a:xfrm>
              <a:custGeom>
                <a:avLst/>
                <a:gdLst>
                  <a:gd name="T0" fmla="*/ 1 w 222"/>
                  <a:gd name="T1" fmla="*/ 0 h 113"/>
                  <a:gd name="T2" fmla="*/ 0 w 222"/>
                  <a:gd name="T3" fmla="*/ 4 h 113"/>
                  <a:gd name="T4" fmla="*/ 4 w 222"/>
                  <a:gd name="T5" fmla="*/ 6 h 113"/>
                  <a:gd name="T6" fmla="*/ 4 w 222"/>
                  <a:gd name="T7" fmla="*/ 1 h 113"/>
                  <a:gd name="T8" fmla="*/ 1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5922" name="Line 180"/>
              <p:cNvSpPr>
                <a:spLocks noChangeShapeType="1"/>
              </p:cNvSpPr>
              <p:nvPr/>
            </p:nvSpPr>
            <p:spPr bwMode="auto">
              <a:xfrm flipH="1">
                <a:off x="5223" y="2043"/>
                <a:ext cx="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23" name="Line 181"/>
              <p:cNvSpPr>
                <a:spLocks noChangeShapeType="1"/>
              </p:cNvSpPr>
              <p:nvPr/>
            </p:nvSpPr>
            <p:spPr bwMode="auto">
              <a:xfrm>
                <a:off x="4892" y="2124"/>
                <a:ext cx="0" cy="7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24" name="Line 182"/>
              <p:cNvSpPr>
                <a:spLocks noChangeShapeType="1"/>
              </p:cNvSpPr>
              <p:nvPr/>
            </p:nvSpPr>
            <p:spPr bwMode="auto">
              <a:xfrm flipH="1">
                <a:off x="5077" y="1913"/>
                <a:ext cx="26" cy="6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25" name="Line 183"/>
              <p:cNvSpPr>
                <a:spLocks noChangeShapeType="1"/>
              </p:cNvSpPr>
              <p:nvPr/>
            </p:nvSpPr>
            <p:spPr bwMode="auto">
              <a:xfrm>
                <a:off x="5117" y="2099"/>
                <a:ext cx="32" cy="5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26" name="Line 184"/>
              <p:cNvSpPr>
                <a:spLocks noChangeShapeType="1"/>
              </p:cNvSpPr>
              <p:nvPr/>
            </p:nvSpPr>
            <p:spPr bwMode="auto">
              <a:xfrm>
                <a:off x="5014" y="2119"/>
                <a:ext cx="10"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27" name="Line 185"/>
              <p:cNvSpPr>
                <a:spLocks noChangeShapeType="1"/>
              </p:cNvSpPr>
              <p:nvPr/>
            </p:nvSpPr>
            <p:spPr bwMode="auto">
              <a:xfrm flipV="1">
                <a:off x="4968" y="1890"/>
                <a:ext cx="7" cy="7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28" name="Line 186"/>
              <p:cNvSpPr>
                <a:spLocks noChangeShapeType="1"/>
              </p:cNvSpPr>
              <p:nvPr/>
            </p:nvSpPr>
            <p:spPr bwMode="auto">
              <a:xfrm flipV="1">
                <a:off x="5166" y="1944"/>
                <a:ext cx="43" cy="5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29" name="Line 187"/>
              <p:cNvSpPr>
                <a:spLocks noChangeShapeType="1"/>
              </p:cNvSpPr>
              <p:nvPr/>
            </p:nvSpPr>
            <p:spPr bwMode="auto">
              <a:xfrm>
                <a:off x="5191" y="2085"/>
                <a:ext cx="54" cy="3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30" name="Oval 188"/>
              <p:cNvSpPr>
                <a:spLocks noChangeArrowheads="1"/>
              </p:cNvSpPr>
              <p:nvPr/>
            </p:nvSpPr>
            <p:spPr bwMode="auto">
              <a:xfrm>
                <a:off x="4575" y="1975"/>
                <a:ext cx="645" cy="140"/>
              </a:xfrm>
              <a:prstGeom prst="ellipse">
                <a:avLst/>
              </a:prstGeom>
              <a:solidFill>
                <a:srgbClr val="FFFFFF"/>
              </a:solidFill>
              <a:ln w="28575">
                <a:solidFill>
                  <a:schemeClr val="tx1"/>
                </a:solidFill>
                <a:round/>
                <a:headEnd/>
                <a:tailEnd/>
              </a:ln>
            </p:spPr>
            <p:txBody>
              <a:bodyPr wrap="none" anchor="ctr"/>
              <a:lstStyle/>
              <a:p>
                <a:endParaRPr lang="en-US"/>
              </a:p>
            </p:txBody>
          </p:sp>
          <p:sp>
            <p:nvSpPr>
              <p:cNvPr id="35931" name="Line 189"/>
              <p:cNvSpPr>
                <a:spLocks noChangeShapeType="1"/>
              </p:cNvSpPr>
              <p:nvPr/>
            </p:nvSpPr>
            <p:spPr bwMode="auto">
              <a:xfrm flipH="1">
                <a:off x="4775" y="2119"/>
                <a:ext cx="14" cy="7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32" name="Line 190"/>
              <p:cNvSpPr>
                <a:spLocks noChangeShapeType="1"/>
              </p:cNvSpPr>
              <p:nvPr/>
            </p:nvSpPr>
            <p:spPr bwMode="auto">
              <a:xfrm flipH="1">
                <a:off x="4488" y="2048"/>
                <a:ext cx="80"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33" name="Line 191"/>
              <p:cNvSpPr>
                <a:spLocks noChangeShapeType="1"/>
              </p:cNvSpPr>
              <p:nvPr/>
            </p:nvSpPr>
            <p:spPr bwMode="auto">
              <a:xfrm flipH="1">
                <a:off x="4650" y="2109"/>
                <a:ext cx="37" cy="5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34" name="Line 192"/>
              <p:cNvSpPr>
                <a:spLocks noChangeShapeType="1"/>
              </p:cNvSpPr>
              <p:nvPr/>
            </p:nvSpPr>
            <p:spPr bwMode="auto">
              <a:xfrm>
                <a:off x="4701" y="1913"/>
                <a:ext cx="20" cy="6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35" name="Line 193"/>
              <p:cNvSpPr>
                <a:spLocks noChangeShapeType="1"/>
              </p:cNvSpPr>
              <p:nvPr/>
            </p:nvSpPr>
            <p:spPr bwMode="auto">
              <a:xfrm flipH="1" flipV="1">
                <a:off x="4593" y="1944"/>
                <a:ext cx="31" cy="54"/>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36" name="Line 194"/>
              <p:cNvSpPr>
                <a:spLocks noChangeShapeType="1"/>
              </p:cNvSpPr>
              <p:nvPr/>
            </p:nvSpPr>
            <p:spPr bwMode="auto">
              <a:xfrm flipH="1" flipV="1">
                <a:off x="4821" y="1895"/>
                <a:ext cx="8" cy="69"/>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37" name="Line 195"/>
              <p:cNvSpPr>
                <a:spLocks noChangeShapeType="1"/>
              </p:cNvSpPr>
              <p:nvPr/>
            </p:nvSpPr>
            <p:spPr bwMode="auto">
              <a:xfrm flipH="1">
                <a:off x="4558" y="2090"/>
                <a:ext cx="61" cy="3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38" name="Oval 196"/>
              <p:cNvSpPr>
                <a:spLocks noChangeArrowheads="1"/>
              </p:cNvSpPr>
              <p:nvPr/>
            </p:nvSpPr>
            <p:spPr bwMode="auto">
              <a:xfrm>
                <a:off x="4875" y="2025"/>
                <a:ext cx="36" cy="29"/>
              </a:xfrm>
              <a:prstGeom prst="ellipse">
                <a:avLst/>
              </a:prstGeom>
              <a:solidFill>
                <a:schemeClr val="tx1"/>
              </a:solidFill>
              <a:ln w="12700">
                <a:solidFill>
                  <a:srgbClr val="000000"/>
                </a:solidFill>
                <a:round/>
                <a:headEnd/>
                <a:tailEnd/>
              </a:ln>
            </p:spPr>
            <p:txBody>
              <a:bodyPr wrap="none" anchor="ctr"/>
              <a:lstStyle/>
              <a:p>
                <a:endParaRPr lang="en-US"/>
              </a:p>
            </p:txBody>
          </p:sp>
          <p:sp>
            <p:nvSpPr>
              <p:cNvPr id="35939" name="Line 197"/>
              <p:cNvSpPr>
                <a:spLocks noChangeShapeType="1"/>
              </p:cNvSpPr>
              <p:nvPr/>
            </p:nvSpPr>
            <p:spPr bwMode="auto">
              <a:xfrm>
                <a:off x="4894" y="1823"/>
                <a:ext cx="0" cy="208"/>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40" name="Line 198"/>
              <p:cNvSpPr>
                <a:spLocks noChangeShapeType="1"/>
              </p:cNvSpPr>
              <p:nvPr/>
            </p:nvSpPr>
            <p:spPr bwMode="auto">
              <a:xfrm>
                <a:off x="5368" y="2025"/>
                <a:ext cx="0" cy="63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41" name="Line 199"/>
              <p:cNvSpPr>
                <a:spLocks noChangeShapeType="1"/>
              </p:cNvSpPr>
              <p:nvPr/>
            </p:nvSpPr>
            <p:spPr bwMode="auto">
              <a:xfrm flipH="1">
                <a:off x="5202" y="2013"/>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42" name="Line 200"/>
              <p:cNvSpPr>
                <a:spLocks noChangeShapeType="1"/>
              </p:cNvSpPr>
              <p:nvPr/>
            </p:nvSpPr>
            <p:spPr bwMode="auto">
              <a:xfrm>
                <a:off x="5211" y="2014"/>
                <a:ext cx="0" cy="1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43" name="Line 201"/>
              <p:cNvSpPr>
                <a:spLocks noChangeShapeType="1"/>
              </p:cNvSpPr>
              <p:nvPr/>
            </p:nvSpPr>
            <p:spPr bwMode="auto">
              <a:xfrm flipH="1">
                <a:off x="5202" y="2318"/>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44" name="Line 202"/>
              <p:cNvSpPr>
                <a:spLocks noChangeShapeType="1"/>
              </p:cNvSpPr>
              <p:nvPr/>
            </p:nvSpPr>
            <p:spPr bwMode="auto">
              <a:xfrm flipH="1">
                <a:off x="5202" y="2200"/>
                <a:ext cx="172"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45" name="Line 203"/>
              <p:cNvSpPr>
                <a:spLocks noChangeShapeType="1"/>
              </p:cNvSpPr>
              <p:nvPr/>
            </p:nvSpPr>
            <p:spPr bwMode="auto">
              <a:xfrm>
                <a:off x="5211" y="2196"/>
                <a:ext cx="0" cy="18"/>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46" name="Line 204"/>
              <p:cNvSpPr>
                <a:spLocks noChangeShapeType="1"/>
              </p:cNvSpPr>
              <p:nvPr/>
            </p:nvSpPr>
            <p:spPr bwMode="auto">
              <a:xfrm>
                <a:off x="5211" y="2314"/>
                <a:ext cx="0" cy="1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5911" name="Rectangle 205"/>
            <p:cNvSpPr>
              <a:spLocks noChangeArrowheads="1"/>
            </p:cNvSpPr>
            <p:nvPr/>
          </p:nvSpPr>
          <p:spPr bwMode="auto">
            <a:xfrm>
              <a:off x="637" y="2690"/>
              <a:ext cx="178" cy="2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800" i="1"/>
                <a:t>x</a:t>
              </a:r>
            </a:p>
          </p:txBody>
        </p:sp>
      </p:grpSp>
      <p:sp>
        <p:nvSpPr>
          <p:cNvPr id="35898" name="Line 206"/>
          <p:cNvSpPr>
            <a:spLocks noChangeShapeType="1"/>
          </p:cNvSpPr>
          <p:nvPr/>
        </p:nvSpPr>
        <p:spPr bwMode="auto">
          <a:xfrm>
            <a:off x="1558925" y="4308375"/>
            <a:ext cx="631825" cy="9398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899" name="Oval 207"/>
          <p:cNvSpPr>
            <a:spLocks noChangeArrowheads="1"/>
          </p:cNvSpPr>
          <p:nvPr/>
        </p:nvSpPr>
        <p:spPr bwMode="auto">
          <a:xfrm>
            <a:off x="7550150" y="3879750"/>
            <a:ext cx="1184275" cy="455613"/>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5900" name="Line 208"/>
          <p:cNvSpPr>
            <a:spLocks noChangeShapeType="1"/>
          </p:cNvSpPr>
          <p:nvPr/>
        </p:nvSpPr>
        <p:spPr bwMode="auto">
          <a:xfrm flipH="1">
            <a:off x="8585200" y="4060725"/>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1" name="Line 209"/>
          <p:cNvSpPr>
            <a:spLocks noChangeShapeType="1"/>
          </p:cNvSpPr>
          <p:nvPr/>
        </p:nvSpPr>
        <p:spPr bwMode="auto">
          <a:xfrm flipH="1">
            <a:off x="1390650" y="4270275"/>
            <a:ext cx="3175" cy="9779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2" name="Line 210"/>
          <p:cNvSpPr>
            <a:spLocks noChangeShapeType="1"/>
          </p:cNvSpPr>
          <p:nvPr/>
        </p:nvSpPr>
        <p:spPr bwMode="auto">
          <a:xfrm>
            <a:off x="3146425" y="4295675"/>
            <a:ext cx="631825" cy="9398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3" name="Line 211"/>
          <p:cNvSpPr>
            <a:spLocks noChangeShapeType="1"/>
          </p:cNvSpPr>
          <p:nvPr/>
        </p:nvSpPr>
        <p:spPr bwMode="auto">
          <a:xfrm flipH="1">
            <a:off x="2978150" y="4257575"/>
            <a:ext cx="3175" cy="9779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4" name="Line 212"/>
          <p:cNvSpPr>
            <a:spLocks noChangeShapeType="1"/>
          </p:cNvSpPr>
          <p:nvPr/>
        </p:nvSpPr>
        <p:spPr bwMode="auto">
          <a:xfrm>
            <a:off x="4733925" y="4282975"/>
            <a:ext cx="631825" cy="9398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5" name="Line 213"/>
          <p:cNvSpPr>
            <a:spLocks noChangeShapeType="1"/>
          </p:cNvSpPr>
          <p:nvPr/>
        </p:nvSpPr>
        <p:spPr bwMode="auto">
          <a:xfrm flipH="1">
            <a:off x="4565650" y="4244875"/>
            <a:ext cx="3175" cy="9779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6" name="Line 214"/>
          <p:cNvSpPr>
            <a:spLocks noChangeShapeType="1"/>
          </p:cNvSpPr>
          <p:nvPr/>
        </p:nvSpPr>
        <p:spPr bwMode="auto">
          <a:xfrm>
            <a:off x="6321425" y="4270275"/>
            <a:ext cx="631825" cy="9525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7" name="Line 215"/>
          <p:cNvSpPr>
            <a:spLocks noChangeShapeType="1"/>
          </p:cNvSpPr>
          <p:nvPr/>
        </p:nvSpPr>
        <p:spPr bwMode="auto">
          <a:xfrm>
            <a:off x="6156325" y="4232175"/>
            <a:ext cx="9525" cy="10033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8" name="Line 216"/>
          <p:cNvSpPr>
            <a:spLocks noChangeShapeType="1"/>
          </p:cNvSpPr>
          <p:nvPr/>
        </p:nvSpPr>
        <p:spPr bwMode="auto">
          <a:xfrm>
            <a:off x="7959725" y="4295675"/>
            <a:ext cx="606425" cy="9525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5909" name="Line 217"/>
          <p:cNvSpPr>
            <a:spLocks noChangeShapeType="1"/>
          </p:cNvSpPr>
          <p:nvPr/>
        </p:nvSpPr>
        <p:spPr bwMode="auto">
          <a:xfrm flipH="1">
            <a:off x="7740650" y="4257575"/>
            <a:ext cx="53975" cy="965200"/>
          </a:xfrm>
          <a:prstGeom prst="line">
            <a:avLst/>
          </a:prstGeom>
          <a:noFill/>
          <a:ln w="12700">
            <a:solidFill>
              <a:schemeClr val="tx1"/>
            </a:solidFill>
            <a:prstDash val="dash"/>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dirty="0" smtClean="0"/>
              <a:t>RAID 5: Performance and Redundancy</a:t>
            </a:r>
            <a:endParaRPr lang="en-US" dirty="0"/>
          </a:p>
        </p:txBody>
      </p:sp>
      <p:sp>
        <p:nvSpPr>
          <p:cNvPr id="220" name="Rectangle 4"/>
          <p:cNvSpPr txBox="1">
            <a:spLocks noChangeArrowheads="1"/>
          </p:cNvSpPr>
          <p:nvPr/>
        </p:nvSpPr>
        <p:spPr>
          <a:xfrm>
            <a:off x="685800" y="1336675"/>
            <a:ext cx="7800975" cy="1733550"/>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latin typeface="Arial" charset="0"/>
              </a:rPr>
              <a:t>Idea: Sacrifice one disk to store the parity bits of other disks (e.g., </a:t>
            </a:r>
            <a:r>
              <a:rPr lang="en-US" dirty="0" err="1" smtClean="0">
                <a:latin typeface="Arial" charset="0"/>
              </a:rPr>
              <a:t>xor-ed</a:t>
            </a:r>
            <a:r>
              <a:rPr lang="en-US" dirty="0" smtClean="0">
                <a:latin typeface="Arial" charset="0"/>
              </a:rPr>
              <a:t> together)</a:t>
            </a:r>
          </a:p>
          <a:p>
            <a:r>
              <a:rPr lang="en-US" dirty="0" smtClean="0">
                <a:latin typeface="Arial" charset="0"/>
              </a:rPr>
              <a:t>Still get parallelism</a:t>
            </a:r>
          </a:p>
          <a:p>
            <a:r>
              <a:rPr lang="en-US" dirty="0" smtClean="0">
                <a:latin typeface="Arial" charset="0"/>
              </a:rPr>
              <a:t>Can recover from failure of any one disk</a:t>
            </a:r>
          </a:p>
          <a:p>
            <a:r>
              <a:rPr lang="en-US" dirty="0" smtClean="0">
                <a:latin typeface="Arial" charset="0"/>
              </a:rPr>
              <a:t>Cost: Extra writes to update parity</a:t>
            </a:r>
            <a:endParaRPr lang="en-US" dirty="0">
              <a:latin typeface="Arial" charset="0"/>
            </a:endParaRPr>
          </a:p>
        </p:txBody>
      </p:sp>
    </p:spTree>
    <p:custDataLst>
      <p:tags r:id="rId1"/>
    </p:custDataLst>
    <p:extLst>
      <p:ext uri="{BB962C8B-B14F-4D97-AF65-F5344CB8AC3E}">
        <p14:creationId xmlns:p14="http://schemas.microsoft.com/office/powerpoint/2010/main" val="1994669621"/>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AutoShape 3"/>
          <p:cNvSpPr>
            <a:spLocks noChangeArrowheads="1"/>
          </p:cNvSpPr>
          <p:nvPr/>
        </p:nvSpPr>
        <p:spPr bwMode="auto">
          <a:xfrm>
            <a:off x="1206500"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36868" name="Rectangle 4"/>
          <p:cNvSpPr>
            <a:spLocks noChangeArrowheads="1"/>
          </p:cNvSpPr>
          <p:nvPr/>
        </p:nvSpPr>
        <p:spPr bwMode="auto">
          <a:xfrm>
            <a:off x="1309688" y="1195388"/>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1</a:t>
            </a:r>
          </a:p>
        </p:txBody>
      </p:sp>
      <p:sp>
        <p:nvSpPr>
          <p:cNvPr id="36869" name="Line 5"/>
          <p:cNvSpPr>
            <a:spLocks noChangeShapeType="1"/>
          </p:cNvSpPr>
          <p:nvPr/>
        </p:nvSpPr>
        <p:spPr bwMode="auto">
          <a:xfrm flipH="1">
            <a:off x="2182813" y="2428875"/>
            <a:ext cx="249237"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70" name="Line 6"/>
          <p:cNvSpPr>
            <a:spLocks noChangeShapeType="1"/>
          </p:cNvSpPr>
          <p:nvPr/>
        </p:nvSpPr>
        <p:spPr bwMode="auto">
          <a:xfrm>
            <a:off x="1733550" y="2387600"/>
            <a:ext cx="0" cy="468313"/>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71" name="Oval 7"/>
          <p:cNvSpPr>
            <a:spLocks noChangeArrowheads="1"/>
          </p:cNvSpPr>
          <p:nvPr/>
        </p:nvSpPr>
        <p:spPr bwMode="auto">
          <a:xfrm>
            <a:off x="1150938"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872" name="Oval 8"/>
          <p:cNvSpPr>
            <a:spLocks noChangeArrowheads="1"/>
          </p:cNvSpPr>
          <p:nvPr/>
        </p:nvSpPr>
        <p:spPr bwMode="auto">
          <a:xfrm>
            <a:off x="1271588" y="2184400"/>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873" name="Line 9"/>
          <p:cNvSpPr>
            <a:spLocks noChangeShapeType="1"/>
          </p:cNvSpPr>
          <p:nvPr/>
        </p:nvSpPr>
        <p:spPr bwMode="auto">
          <a:xfrm flipH="1">
            <a:off x="2182813" y="2254250"/>
            <a:ext cx="249237"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74" name="Oval 10"/>
          <p:cNvSpPr>
            <a:spLocks noChangeArrowheads="1"/>
          </p:cNvSpPr>
          <p:nvPr/>
        </p:nvSpPr>
        <p:spPr bwMode="auto">
          <a:xfrm>
            <a:off x="1150938"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875" name="Oval 11"/>
          <p:cNvSpPr>
            <a:spLocks noChangeArrowheads="1"/>
          </p:cNvSpPr>
          <p:nvPr/>
        </p:nvSpPr>
        <p:spPr bwMode="auto">
          <a:xfrm>
            <a:off x="1271588" y="2016125"/>
            <a:ext cx="941387"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876" name="Line 12"/>
          <p:cNvSpPr>
            <a:spLocks noChangeShapeType="1"/>
          </p:cNvSpPr>
          <p:nvPr/>
        </p:nvSpPr>
        <p:spPr bwMode="auto">
          <a:xfrm flipH="1">
            <a:off x="2185988" y="1985963"/>
            <a:ext cx="250825"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77" name="Oval 13"/>
          <p:cNvSpPr>
            <a:spLocks noChangeArrowheads="1"/>
          </p:cNvSpPr>
          <p:nvPr/>
        </p:nvSpPr>
        <p:spPr bwMode="auto">
          <a:xfrm>
            <a:off x="1150938"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878" name="Line 14"/>
          <p:cNvSpPr>
            <a:spLocks noChangeShapeType="1"/>
          </p:cNvSpPr>
          <p:nvPr/>
        </p:nvSpPr>
        <p:spPr bwMode="auto">
          <a:xfrm flipH="1">
            <a:off x="2216150" y="1949450"/>
            <a:ext cx="1285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79" name="Line 15"/>
          <p:cNvSpPr>
            <a:spLocks noChangeShapeType="1"/>
          </p:cNvSpPr>
          <p:nvPr/>
        </p:nvSpPr>
        <p:spPr bwMode="auto">
          <a:xfrm flipH="1">
            <a:off x="2003425" y="1757363"/>
            <a:ext cx="38100"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0" name="Line 16"/>
          <p:cNvSpPr>
            <a:spLocks noChangeShapeType="1"/>
          </p:cNvSpPr>
          <p:nvPr/>
        </p:nvSpPr>
        <p:spPr bwMode="auto">
          <a:xfrm>
            <a:off x="2062163" y="2032000"/>
            <a:ext cx="46037" cy="873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1" name="Line 17"/>
          <p:cNvSpPr>
            <a:spLocks noChangeShapeType="1"/>
          </p:cNvSpPr>
          <p:nvPr/>
        </p:nvSpPr>
        <p:spPr bwMode="auto">
          <a:xfrm>
            <a:off x="1911350" y="2062163"/>
            <a:ext cx="14288"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2" name="Line 18"/>
          <p:cNvSpPr>
            <a:spLocks noChangeShapeType="1"/>
          </p:cNvSpPr>
          <p:nvPr/>
        </p:nvSpPr>
        <p:spPr bwMode="auto">
          <a:xfrm flipV="1">
            <a:off x="1844675" y="1722438"/>
            <a:ext cx="9525" cy="1111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3" name="Line 19"/>
          <p:cNvSpPr>
            <a:spLocks noChangeShapeType="1"/>
          </p:cNvSpPr>
          <p:nvPr/>
        </p:nvSpPr>
        <p:spPr bwMode="auto">
          <a:xfrm flipV="1">
            <a:off x="2133600" y="1803400"/>
            <a:ext cx="61913"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4" name="Line 20"/>
          <p:cNvSpPr>
            <a:spLocks noChangeShapeType="1"/>
          </p:cNvSpPr>
          <p:nvPr/>
        </p:nvSpPr>
        <p:spPr bwMode="auto">
          <a:xfrm>
            <a:off x="2170113" y="2011363"/>
            <a:ext cx="77787" cy="492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5" name="Oval 21"/>
          <p:cNvSpPr>
            <a:spLocks noChangeArrowheads="1"/>
          </p:cNvSpPr>
          <p:nvPr/>
        </p:nvSpPr>
        <p:spPr bwMode="auto">
          <a:xfrm>
            <a:off x="1271588" y="1849438"/>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886" name="Line 22"/>
          <p:cNvSpPr>
            <a:spLocks noChangeShapeType="1"/>
          </p:cNvSpPr>
          <p:nvPr/>
        </p:nvSpPr>
        <p:spPr bwMode="auto">
          <a:xfrm>
            <a:off x="1455738" y="1757363"/>
            <a:ext cx="28575"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7" name="Line 23"/>
          <p:cNvSpPr>
            <a:spLocks noChangeShapeType="1"/>
          </p:cNvSpPr>
          <p:nvPr/>
        </p:nvSpPr>
        <p:spPr bwMode="auto">
          <a:xfrm flipH="1" flipV="1">
            <a:off x="1296988" y="1803400"/>
            <a:ext cx="46037"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8" name="Line 24"/>
          <p:cNvSpPr>
            <a:spLocks noChangeShapeType="1"/>
          </p:cNvSpPr>
          <p:nvPr/>
        </p:nvSpPr>
        <p:spPr bwMode="auto">
          <a:xfrm flipH="1" flipV="1">
            <a:off x="1630363" y="1730375"/>
            <a:ext cx="11112" cy="10318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89" name="Line 25"/>
          <p:cNvSpPr>
            <a:spLocks noChangeShapeType="1"/>
          </p:cNvSpPr>
          <p:nvPr/>
        </p:nvSpPr>
        <p:spPr bwMode="auto">
          <a:xfrm>
            <a:off x="1736725" y="1624013"/>
            <a:ext cx="0" cy="307975"/>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0" name="Line 26"/>
          <p:cNvSpPr>
            <a:spLocks noChangeShapeType="1"/>
          </p:cNvSpPr>
          <p:nvPr/>
        </p:nvSpPr>
        <p:spPr bwMode="auto">
          <a:xfrm>
            <a:off x="2427288" y="1922463"/>
            <a:ext cx="0" cy="93345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1" name="Line 27"/>
          <p:cNvSpPr>
            <a:spLocks noChangeShapeType="1"/>
          </p:cNvSpPr>
          <p:nvPr/>
        </p:nvSpPr>
        <p:spPr bwMode="auto">
          <a:xfrm>
            <a:off x="2198688" y="1906588"/>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2" name="Line 28"/>
          <p:cNvSpPr>
            <a:spLocks noChangeShapeType="1"/>
          </p:cNvSpPr>
          <p:nvPr/>
        </p:nvSpPr>
        <p:spPr bwMode="auto">
          <a:xfrm flipH="1">
            <a:off x="2185988" y="2357438"/>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3" name="Line 29"/>
          <p:cNvSpPr>
            <a:spLocks noChangeShapeType="1"/>
          </p:cNvSpPr>
          <p:nvPr/>
        </p:nvSpPr>
        <p:spPr bwMode="auto">
          <a:xfrm flipH="1">
            <a:off x="2185988" y="2182813"/>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4" name="Line 30"/>
          <p:cNvSpPr>
            <a:spLocks noChangeShapeType="1"/>
          </p:cNvSpPr>
          <p:nvPr/>
        </p:nvSpPr>
        <p:spPr bwMode="auto">
          <a:xfrm>
            <a:off x="2198688" y="2176463"/>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5" name="Line 31"/>
          <p:cNvSpPr>
            <a:spLocks noChangeShapeType="1"/>
          </p:cNvSpPr>
          <p:nvPr/>
        </p:nvSpPr>
        <p:spPr bwMode="auto">
          <a:xfrm>
            <a:off x="2198688" y="2351088"/>
            <a:ext cx="0" cy="254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6" name="Rectangle 32"/>
          <p:cNvSpPr>
            <a:spLocks noChangeArrowheads="1"/>
          </p:cNvSpPr>
          <p:nvPr/>
        </p:nvSpPr>
        <p:spPr bwMode="auto">
          <a:xfrm>
            <a:off x="1266825" y="1781175"/>
            <a:ext cx="271463" cy="333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6897" name="Line 33"/>
          <p:cNvSpPr>
            <a:spLocks noChangeShapeType="1"/>
          </p:cNvSpPr>
          <p:nvPr/>
        </p:nvSpPr>
        <p:spPr bwMode="auto">
          <a:xfrm flipH="1">
            <a:off x="3770313" y="2428875"/>
            <a:ext cx="249237"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8" name="Line 34"/>
          <p:cNvSpPr>
            <a:spLocks noChangeShapeType="1"/>
          </p:cNvSpPr>
          <p:nvPr/>
        </p:nvSpPr>
        <p:spPr bwMode="auto">
          <a:xfrm>
            <a:off x="3321050" y="2387600"/>
            <a:ext cx="0" cy="468313"/>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899" name="Oval 35"/>
          <p:cNvSpPr>
            <a:spLocks noChangeArrowheads="1"/>
          </p:cNvSpPr>
          <p:nvPr/>
        </p:nvSpPr>
        <p:spPr bwMode="auto">
          <a:xfrm>
            <a:off x="2738438"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00" name="Oval 36"/>
          <p:cNvSpPr>
            <a:spLocks noChangeArrowheads="1"/>
          </p:cNvSpPr>
          <p:nvPr/>
        </p:nvSpPr>
        <p:spPr bwMode="auto">
          <a:xfrm>
            <a:off x="2859088" y="2184400"/>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01" name="Line 37"/>
          <p:cNvSpPr>
            <a:spLocks noChangeShapeType="1"/>
          </p:cNvSpPr>
          <p:nvPr/>
        </p:nvSpPr>
        <p:spPr bwMode="auto">
          <a:xfrm flipH="1">
            <a:off x="3770313" y="2254250"/>
            <a:ext cx="249237"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02" name="Oval 38"/>
          <p:cNvSpPr>
            <a:spLocks noChangeArrowheads="1"/>
          </p:cNvSpPr>
          <p:nvPr/>
        </p:nvSpPr>
        <p:spPr bwMode="auto">
          <a:xfrm>
            <a:off x="2738438"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03" name="Oval 39"/>
          <p:cNvSpPr>
            <a:spLocks noChangeArrowheads="1"/>
          </p:cNvSpPr>
          <p:nvPr/>
        </p:nvSpPr>
        <p:spPr bwMode="auto">
          <a:xfrm>
            <a:off x="2859088" y="2016125"/>
            <a:ext cx="941387"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04" name="Line 40"/>
          <p:cNvSpPr>
            <a:spLocks noChangeShapeType="1"/>
          </p:cNvSpPr>
          <p:nvPr/>
        </p:nvSpPr>
        <p:spPr bwMode="auto">
          <a:xfrm flipH="1">
            <a:off x="3773488" y="1985963"/>
            <a:ext cx="250825"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05" name="Oval 41"/>
          <p:cNvSpPr>
            <a:spLocks noChangeArrowheads="1"/>
          </p:cNvSpPr>
          <p:nvPr/>
        </p:nvSpPr>
        <p:spPr bwMode="auto">
          <a:xfrm>
            <a:off x="2738438"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906" name="Line 42"/>
          <p:cNvSpPr>
            <a:spLocks noChangeShapeType="1"/>
          </p:cNvSpPr>
          <p:nvPr/>
        </p:nvSpPr>
        <p:spPr bwMode="auto">
          <a:xfrm flipH="1">
            <a:off x="3803650" y="1949450"/>
            <a:ext cx="1285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07" name="Line 43"/>
          <p:cNvSpPr>
            <a:spLocks noChangeShapeType="1"/>
          </p:cNvSpPr>
          <p:nvPr/>
        </p:nvSpPr>
        <p:spPr bwMode="auto">
          <a:xfrm flipH="1">
            <a:off x="3590925" y="1757363"/>
            <a:ext cx="38100"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08" name="Line 44"/>
          <p:cNvSpPr>
            <a:spLocks noChangeShapeType="1"/>
          </p:cNvSpPr>
          <p:nvPr/>
        </p:nvSpPr>
        <p:spPr bwMode="auto">
          <a:xfrm>
            <a:off x="3649663" y="2032000"/>
            <a:ext cx="46037" cy="873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09" name="Line 45"/>
          <p:cNvSpPr>
            <a:spLocks noChangeShapeType="1"/>
          </p:cNvSpPr>
          <p:nvPr/>
        </p:nvSpPr>
        <p:spPr bwMode="auto">
          <a:xfrm>
            <a:off x="3498850" y="2062163"/>
            <a:ext cx="14288"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0" name="Line 46"/>
          <p:cNvSpPr>
            <a:spLocks noChangeShapeType="1"/>
          </p:cNvSpPr>
          <p:nvPr/>
        </p:nvSpPr>
        <p:spPr bwMode="auto">
          <a:xfrm flipV="1">
            <a:off x="3432175" y="1722438"/>
            <a:ext cx="9525" cy="1111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1" name="Line 47"/>
          <p:cNvSpPr>
            <a:spLocks noChangeShapeType="1"/>
          </p:cNvSpPr>
          <p:nvPr/>
        </p:nvSpPr>
        <p:spPr bwMode="auto">
          <a:xfrm flipV="1">
            <a:off x="3721100" y="1803400"/>
            <a:ext cx="61913"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2" name="Line 48"/>
          <p:cNvSpPr>
            <a:spLocks noChangeShapeType="1"/>
          </p:cNvSpPr>
          <p:nvPr/>
        </p:nvSpPr>
        <p:spPr bwMode="auto">
          <a:xfrm>
            <a:off x="3757613" y="2011363"/>
            <a:ext cx="77787" cy="492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3" name="Oval 49"/>
          <p:cNvSpPr>
            <a:spLocks noChangeArrowheads="1"/>
          </p:cNvSpPr>
          <p:nvPr/>
        </p:nvSpPr>
        <p:spPr bwMode="auto">
          <a:xfrm>
            <a:off x="2859088" y="1849438"/>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14" name="Line 50"/>
          <p:cNvSpPr>
            <a:spLocks noChangeShapeType="1"/>
          </p:cNvSpPr>
          <p:nvPr/>
        </p:nvSpPr>
        <p:spPr bwMode="auto">
          <a:xfrm>
            <a:off x="3043238" y="1757363"/>
            <a:ext cx="28575"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5" name="Line 51"/>
          <p:cNvSpPr>
            <a:spLocks noChangeShapeType="1"/>
          </p:cNvSpPr>
          <p:nvPr/>
        </p:nvSpPr>
        <p:spPr bwMode="auto">
          <a:xfrm flipH="1" flipV="1">
            <a:off x="2884488" y="1803400"/>
            <a:ext cx="46037"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6" name="Line 52"/>
          <p:cNvSpPr>
            <a:spLocks noChangeShapeType="1"/>
          </p:cNvSpPr>
          <p:nvPr/>
        </p:nvSpPr>
        <p:spPr bwMode="auto">
          <a:xfrm flipH="1" flipV="1">
            <a:off x="3217863" y="1730375"/>
            <a:ext cx="11112" cy="10318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7" name="Line 53"/>
          <p:cNvSpPr>
            <a:spLocks noChangeShapeType="1"/>
          </p:cNvSpPr>
          <p:nvPr/>
        </p:nvSpPr>
        <p:spPr bwMode="auto">
          <a:xfrm>
            <a:off x="4014788" y="1922463"/>
            <a:ext cx="0" cy="93345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8" name="Line 54"/>
          <p:cNvSpPr>
            <a:spLocks noChangeShapeType="1"/>
          </p:cNvSpPr>
          <p:nvPr/>
        </p:nvSpPr>
        <p:spPr bwMode="auto">
          <a:xfrm flipH="1">
            <a:off x="3773488" y="1905000"/>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19" name="Line 55"/>
          <p:cNvSpPr>
            <a:spLocks noChangeShapeType="1"/>
          </p:cNvSpPr>
          <p:nvPr/>
        </p:nvSpPr>
        <p:spPr bwMode="auto">
          <a:xfrm>
            <a:off x="3786188" y="1906588"/>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20" name="Line 56"/>
          <p:cNvSpPr>
            <a:spLocks noChangeShapeType="1"/>
          </p:cNvSpPr>
          <p:nvPr/>
        </p:nvSpPr>
        <p:spPr bwMode="auto">
          <a:xfrm flipH="1">
            <a:off x="3773488" y="2357438"/>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21" name="Line 57"/>
          <p:cNvSpPr>
            <a:spLocks noChangeShapeType="1"/>
          </p:cNvSpPr>
          <p:nvPr/>
        </p:nvSpPr>
        <p:spPr bwMode="auto">
          <a:xfrm flipH="1">
            <a:off x="3773488" y="2182813"/>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22" name="Line 58"/>
          <p:cNvSpPr>
            <a:spLocks noChangeShapeType="1"/>
          </p:cNvSpPr>
          <p:nvPr/>
        </p:nvSpPr>
        <p:spPr bwMode="auto">
          <a:xfrm>
            <a:off x="3786188" y="2176463"/>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23" name="Line 59"/>
          <p:cNvSpPr>
            <a:spLocks noChangeShapeType="1"/>
          </p:cNvSpPr>
          <p:nvPr/>
        </p:nvSpPr>
        <p:spPr bwMode="auto">
          <a:xfrm>
            <a:off x="3786188" y="2351088"/>
            <a:ext cx="0" cy="254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24" name="Rectangle 60"/>
          <p:cNvSpPr>
            <a:spLocks noChangeArrowheads="1"/>
          </p:cNvSpPr>
          <p:nvPr/>
        </p:nvSpPr>
        <p:spPr bwMode="auto">
          <a:xfrm>
            <a:off x="2867025" y="1781175"/>
            <a:ext cx="271463" cy="333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6925" name="Rectangle 61"/>
          <p:cNvSpPr>
            <a:spLocks noChangeArrowheads="1"/>
          </p:cNvSpPr>
          <p:nvPr/>
        </p:nvSpPr>
        <p:spPr bwMode="auto">
          <a:xfrm>
            <a:off x="2909888" y="1195388"/>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2</a:t>
            </a:r>
          </a:p>
        </p:txBody>
      </p:sp>
      <p:sp>
        <p:nvSpPr>
          <p:cNvPr id="36926" name="Line 62"/>
          <p:cNvSpPr>
            <a:spLocks noChangeShapeType="1"/>
          </p:cNvSpPr>
          <p:nvPr/>
        </p:nvSpPr>
        <p:spPr bwMode="auto">
          <a:xfrm flipH="1">
            <a:off x="5370513" y="2428875"/>
            <a:ext cx="249237"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27" name="Line 63"/>
          <p:cNvSpPr>
            <a:spLocks noChangeShapeType="1"/>
          </p:cNvSpPr>
          <p:nvPr/>
        </p:nvSpPr>
        <p:spPr bwMode="auto">
          <a:xfrm>
            <a:off x="4921250" y="2387600"/>
            <a:ext cx="0" cy="468313"/>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28" name="Oval 64"/>
          <p:cNvSpPr>
            <a:spLocks noChangeArrowheads="1"/>
          </p:cNvSpPr>
          <p:nvPr/>
        </p:nvSpPr>
        <p:spPr bwMode="auto">
          <a:xfrm>
            <a:off x="4338638"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29" name="Oval 65"/>
          <p:cNvSpPr>
            <a:spLocks noChangeArrowheads="1"/>
          </p:cNvSpPr>
          <p:nvPr/>
        </p:nvSpPr>
        <p:spPr bwMode="auto">
          <a:xfrm>
            <a:off x="4459288" y="2184400"/>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30" name="Line 66"/>
          <p:cNvSpPr>
            <a:spLocks noChangeShapeType="1"/>
          </p:cNvSpPr>
          <p:nvPr/>
        </p:nvSpPr>
        <p:spPr bwMode="auto">
          <a:xfrm flipH="1">
            <a:off x="5370513" y="2254250"/>
            <a:ext cx="249237"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31" name="Oval 67"/>
          <p:cNvSpPr>
            <a:spLocks noChangeArrowheads="1"/>
          </p:cNvSpPr>
          <p:nvPr/>
        </p:nvSpPr>
        <p:spPr bwMode="auto">
          <a:xfrm>
            <a:off x="4338638"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32" name="Oval 68"/>
          <p:cNvSpPr>
            <a:spLocks noChangeArrowheads="1"/>
          </p:cNvSpPr>
          <p:nvPr/>
        </p:nvSpPr>
        <p:spPr bwMode="auto">
          <a:xfrm>
            <a:off x="4459288" y="2016125"/>
            <a:ext cx="941387"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33" name="Line 69"/>
          <p:cNvSpPr>
            <a:spLocks noChangeShapeType="1"/>
          </p:cNvSpPr>
          <p:nvPr/>
        </p:nvSpPr>
        <p:spPr bwMode="auto">
          <a:xfrm flipH="1">
            <a:off x="5373688" y="1985963"/>
            <a:ext cx="250825"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34" name="Oval 70"/>
          <p:cNvSpPr>
            <a:spLocks noChangeArrowheads="1"/>
          </p:cNvSpPr>
          <p:nvPr/>
        </p:nvSpPr>
        <p:spPr bwMode="auto">
          <a:xfrm>
            <a:off x="4338638"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935" name="Line 71"/>
          <p:cNvSpPr>
            <a:spLocks noChangeShapeType="1"/>
          </p:cNvSpPr>
          <p:nvPr/>
        </p:nvSpPr>
        <p:spPr bwMode="auto">
          <a:xfrm>
            <a:off x="5249863" y="2032000"/>
            <a:ext cx="46037" cy="873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36" name="Line 72"/>
          <p:cNvSpPr>
            <a:spLocks noChangeShapeType="1"/>
          </p:cNvSpPr>
          <p:nvPr/>
        </p:nvSpPr>
        <p:spPr bwMode="auto">
          <a:xfrm>
            <a:off x="5099050" y="2062163"/>
            <a:ext cx="14288"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37" name="Line 73"/>
          <p:cNvSpPr>
            <a:spLocks noChangeShapeType="1"/>
          </p:cNvSpPr>
          <p:nvPr/>
        </p:nvSpPr>
        <p:spPr bwMode="auto">
          <a:xfrm>
            <a:off x="5614988" y="1922463"/>
            <a:ext cx="0" cy="93345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38" name="Line 74"/>
          <p:cNvSpPr>
            <a:spLocks noChangeShapeType="1"/>
          </p:cNvSpPr>
          <p:nvPr/>
        </p:nvSpPr>
        <p:spPr bwMode="auto">
          <a:xfrm flipH="1">
            <a:off x="5373688" y="2357438"/>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39" name="Line 75"/>
          <p:cNvSpPr>
            <a:spLocks noChangeShapeType="1"/>
          </p:cNvSpPr>
          <p:nvPr/>
        </p:nvSpPr>
        <p:spPr bwMode="auto">
          <a:xfrm flipH="1">
            <a:off x="5373688" y="2182813"/>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40" name="Line 76"/>
          <p:cNvSpPr>
            <a:spLocks noChangeShapeType="1"/>
          </p:cNvSpPr>
          <p:nvPr/>
        </p:nvSpPr>
        <p:spPr bwMode="auto">
          <a:xfrm>
            <a:off x="5386388" y="2176463"/>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41" name="Line 77"/>
          <p:cNvSpPr>
            <a:spLocks noChangeShapeType="1"/>
          </p:cNvSpPr>
          <p:nvPr/>
        </p:nvSpPr>
        <p:spPr bwMode="auto">
          <a:xfrm>
            <a:off x="5386388" y="2351088"/>
            <a:ext cx="0" cy="254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42" name="Rectangle 78"/>
          <p:cNvSpPr>
            <a:spLocks noChangeArrowheads="1"/>
          </p:cNvSpPr>
          <p:nvPr/>
        </p:nvSpPr>
        <p:spPr bwMode="auto">
          <a:xfrm>
            <a:off x="4497388" y="1195388"/>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3</a:t>
            </a:r>
          </a:p>
        </p:txBody>
      </p:sp>
      <p:sp>
        <p:nvSpPr>
          <p:cNvPr id="36943" name="Line 79"/>
          <p:cNvSpPr>
            <a:spLocks noChangeShapeType="1"/>
          </p:cNvSpPr>
          <p:nvPr/>
        </p:nvSpPr>
        <p:spPr bwMode="auto">
          <a:xfrm flipH="1">
            <a:off x="6956425" y="2428875"/>
            <a:ext cx="249238"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44" name="Line 80"/>
          <p:cNvSpPr>
            <a:spLocks noChangeShapeType="1"/>
          </p:cNvSpPr>
          <p:nvPr/>
        </p:nvSpPr>
        <p:spPr bwMode="auto">
          <a:xfrm>
            <a:off x="6507163" y="2387600"/>
            <a:ext cx="0" cy="468313"/>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45" name="Oval 81"/>
          <p:cNvSpPr>
            <a:spLocks noChangeArrowheads="1"/>
          </p:cNvSpPr>
          <p:nvPr/>
        </p:nvSpPr>
        <p:spPr bwMode="auto">
          <a:xfrm>
            <a:off x="5924550"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46" name="Oval 82"/>
          <p:cNvSpPr>
            <a:spLocks noChangeArrowheads="1"/>
          </p:cNvSpPr>
          <p:nvPr/>
        </p:nvSpPr>
        <p:spPr bwMode="auto">
          <a:xfrm>
            <a:off x="6045200" y="2184400"/>
            <a:ext cx="941388"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47" name="Line 83"/>
          <p:cNvSpPr>
            <a:spLocks noChangeShapeType="1"/>
          </p:cNvSpPr>
          <p:nvPr/>
        </p:nvSpPr>
        <p:spPr bwMode="auto">
          <a:xfrm flipH="1">
            <a:off x="6956425" y="2254250"/>
            <a:ext cx="249238"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48" name="Oval 84"/>
          <p:cNvSpPr>
            <a:spLocks noChangeArrowheads="1"/>
          </p:cNvSpPr>
          <p:nvPr/>
        </p:nvSpPr>
        <p:spPr bwMode="auto">
          <a:xfrm>
            <a:off x="5924550"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49" name="Oval 85"/>
          <p:cNvSpPr>
            <a:spLocks noChangeArrowheads="1"/>
          </p:cNvSpPr>
          <p:nvPr/>
        </p:nvSpPr>
        <p:spPr bwMode="auto">
          <a:xfrm>
            <a:off x="6045200" y="2016125"/>
            <a:ext cx="941388"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50" name="Line 86"/>
          <p:cNvSpPr>
            <a:spLocks noChangeShapeType="1"/>
          </p:cNvSpPr>
          <p:nvPr/>
        </p:nvSpPr>
        <p:spPr bwMode="auto">
          <a:xfrm flipH="1">
            <a:off x="6959600" y="1985963"/>
            <a:ext cx="250825"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51" name="Oval 87"/>
          <p:cNvSpPr>
            <a:spLocks noChangeArrowheads="1"/>
          </p:cNvSpPr>
          <p:nvPr/>
        </p:nvSpPr>
        <p:spPr bwMode="auto">
          <a:xfrm>
            <a:off x="5924550"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952" name="Line 88"/>
          <p:cNvSpPr>
            <a:spLocks noChangeShapeType="1"/>
          </p:cNvSpPr>
          <p:nvPr/>
        </p:nvSpPr>
        <p:spPr bwMode="auto">
          <a:xfrm flipH="1">
            <a:off x="6989763" y="1949450"/>
            <a:ext cx="12858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53" name="Line 89"/>
          <p:cNvSpPr>
            <a:spLocks noChangeShapeType="1"/>
          </p:cNvSpPr>
          <p:nvPr/>
        </p:nvSpPr>
        <p:spPr bwMode="auto">
          <a:xfrm>
            <a:off x="6835775" y="2032000"/>
            <a:ext cx="46038" cy="873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54" name="Line 90"/>
          <p:cNvSpPr>
            <a:spLocks noChangeShapeType="1"/>
          </p:cNvSpPr>
          <p:nvPr/>
        </p:nvSpPr>
        <p:spPr bwMode="auto">
          <a:xfrm>
            <a:off x="6684963" y="2062163"/>
            <a:ext cx="14287"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55" name="Line 91"/>
          <p:cNvSpPr>
            <a:spLocks noChangeShapeType="1"/>
          </p:cNvSpPr>
          <p:nvPr/>
        </p:nvSpPr>
        <p:spPr bwMode="auto">
          <a:xfrm>
            <a:off x="6943725" y="2011363"/>
            <a:ext cx="77788" cy="492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56" name="Oval 92"/>
          <p:cNvSpPr>
            <a:spLocks noChangeArrowheads="1"/>
          </p:cNvSpPr>
          <p:nvPr/>
        </p:nvSpPr>
        <p:spPr bwMode="auto">
          <a:xfrm>
            <a:off x="6045200" y="1849438"/>
            <a:ext cx="941388"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57" name="Line 93"/>
          <p:cNvSpPr>
            <a:spLocks noChangeShapeType="1"/>
          </p:cNvSpPr>
          <p:nvPr/>
        </p:nvSpPr>
        <p:spPr bwMode="auto">
          <a:xfrm>
            <a:off x="7200900" y="1922463"/>
            <a:ext cx="0" cy="93345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58" name="Line 94"/>
          <p:cNvSpPr>
            <a:spLocks noChangeShapeType="1"/>
          </p:cNvSpPr>
          <p:nvPr/>
        </p:nvSpPr>
        <p:spPr bwMode="auto">
          <a:xfrm flipH="1">
            <a:off x="6959600" y="2357438"/>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59" name="Line 95"/>
          <p:cNvSpPr>
            <a:spLocks noChangeShapeType="1"/>
          </p:cNvSpPr>
          <p:nvPr/>
        </p:nvSpPr>
        <p:spPr bwMode="auto">
          <a:xfrm flipH="1">
            <a:off x="6959600" y="2182813"/>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60" name="Line 96"/>
          <p:cNvSpPr>
            <a:spLocks noChangeShapeType="1"/>
          </p:cNvSpPr>
          <p:nvPr/>
        </p:nvSpPr>
        <p:spPr bwMode="auto">
          <a:xfrm>
            <a:off x="6972300" y="2176463"/>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61" name="Line 97"/>
          <p:cNvSpPr>
            <a:spLocks noChangeShapeType="1"/>
          </p:cNvSpPr>
          <p:nvPr/>
        </p:nvSpPr>
        <p:spPr bwMode="auto">
          <a:xfrm>
            <a:off x="6972300" y="2351088"/>
            <a:ext cx="0" cy="254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62" name="Rectangle 98"/>
          <p:cNvSpPr>
            <a:spLocks noChangeArrowheads="1"/>
          </p:cNvSpPr>
          <p:nvPr/>
        </p:nvSpPr>
        <p:spPr bwMode="auto">
          <a:xfrm>
            <a:off x="6040438" y="1781175"/>
            <a:ext cx="271462" cy="333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6963" name="Rectangle 99"/>
          <p:cNvSpPr>
            <a:spLocks noChangeArrowheads="1"/>
          </p:cNvSpPr>
          <p:nvPr/>
        </p:nvSpPr>
        <p:spPr bwMode="auto">
          <a:xfrm>
            <a:off x="6083300" y="1195388"/>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4</a:t>
            </a:r>
          </a:p>
        </p:txBody>
      </p:sp>
      <p:sp>
        <p:nvSpPr>
          <p:cNvPr id="36964" name="Line 100"/>
          <p:cNvSpPr>
            <a:spLocks noChangeShapeType="1"/>
          </p:cNvSpPr>
          <p:nvPr/>
        </p:nvSpPr>
        <p:spPr bwMode="auto">
          <a:xfrm flipH="1">
            <a:off x="8580438" y="2428875"/>
            <a:ext cx="249237"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65" name="Line 101"/>
          <p:cNvSpPr>
            <a:spLocks noChangeShapeType="1"/>
          </p:cNvSpPr>
          <p:nvPr/>
        </p:nvSpPr>
        <p:spPr bwMode="auto">
          <a:xfrm>
            <a:off x="8131175" y="2387600"/>
            <a:ext cx="0" cy="468313"/>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66" name="Oval 102"/>
          <p:cNvSpPr>
            <a:spLocks noChangeArrowheads="1"/>
          </p:cNvSpPr>
          <p:nvPr/>
        </p:nvSpPr>
        <p:spPr bwMode="auto">
          <a:xfrm>
            <a:off x="7548563" y="2074863"/>
            <a:ext cx="1184275" cy="455612"/>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67" name="Oval 103"/>
          <p:cNvSpPr>
            <a:spLocks noChangeArrowheads="1"/>
          </p:cNvSpPr>
          <p:nvPr/>
        </p:nvSpPr>
        <p:spPr bwMode="auto">
          <a:xfrm>
            <a:off x="7669213" y="2184400"/>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68" name="Line 104"/>
          <p:cNvSpPr>
            <a:spLocks noChangeShapeType="1"/>
          </p:cNvSpPr>
          <p:nvPr/>
        </p:nvSpPr>
        <p:spPr bwMode="auto">
          <a:xfrm flipH="1">
            <a:off x="8580438" y="2254250"/>
            <a:ext cx="249237"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69" name="Oval 105"/>
          <p:cNvSpPr>
            <a:spLocks noChangeArrowheads="1"/>
          </p:cNvSpPr>
          <p:nvPr/>
        </p:nvSpPr>
        <p:spPr bwMode="auto">
          <a:xfrm>
            <a:off x="7548563" y="1892300"/>
            <a:ext cx="1184275" cy="454025"/>
          </a:xfrm>
          <a:prstGeom prst="ellipse">
            <a:avLst/>
          </a:prstGeom>
          <a:solidFill>
            <a:srgbClr val="C1CEFF"/>
          </a:solidFill>
          <a:ln w="28575">
            <a:solidFill>
              <a:schemeClr val="tx1"/>
            </a:solidFill>
            <a:round/>
            <a:headEnd/>
            <a:tailEnd/>
          </a:ln>
        </p:spPr>
        <p:txBody>
          <a:bodyPr wrap="none" anchor="ctr"/>
          <a:lstStyle/>
          <a:p>
            <a:endParaRPr lang="en-US"/>
          </a:p>
        </p:txBody>
      </p:sp>
      <p:sp>
        <p:nvSpPr>
          <p:cNvPr id="36970" name="Oval 106"/>
          <p:cNvSpPr>
            <a:spLocks noChangeArrowheads="1"/>
          </p:cNvSpPr>
          <p:nvPr/>
        </p:nvSpPr>
        <p:spPr bwMode="auto">
          <a:xfrm>
            <a:off x="7669213" y="2016125"/>
            <a:ext cx="941387" cy="207963"/>
          </a:xfrm>
          <a:prstGeom prst="ellipse">
            <a:avLst/>
          </a:prstGeom>
          <a:solidFill>
            <a:srgbClr val="FFFFFF"/>
          </a:solidFill>
          <a:ln w="28575">
            <a:solidFill>
              <a:schemeClr val="tx1"/>
            </a:solidFill>
            <a:round/>
            <a:headEnd/>
            <a:tailEnd/>
          </a:ln>
        </p:spPr>
        <p:txBody>
          <a:bodyPr wrap="none" anchor="ctr"/>
          <a:lstStyle/>
          <a:p>
            <a:endParaRPr lang="en-US"/>
          </a:p>
        </p:txBody>
      </p:sp>
      <p:sp>
        <p:nvSpPr>
          <p:cNvPr id="36971" name="Line 107"/>
          <p:cNvSpPr>
            <a:spLocks noChangeShapeType="1"/>
          </p:cNvSpPr>
          <p:nvPr/>
        </p:nvSpPr>
        <p:spPr bwMode="auto">
          <a:xfrm flipH="1">
            <a:off x="8583613" y="1985963"/>
            <a:ext cx="250825" cy="0"/>
          </a:xfrm>
          <a:prstGeom prst="line">
            <a:avLst/>
          </a:prstGeom>
          <a:noFill/>
          <a:ln w="762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72" name="Oval 108"/>
          <p:cNvSpPr>
            <a:spLocks noChangeArrowheads="1"/>
          </p:cNvSpPr>
          <p:nvPr/>
        </p:nvSpPr>
        <p:spPr bwMode="auto">
          <a:xfrm>
            <a:off x="7548563" y="1724025"/>
            <a:ext cx="1184275" cy="455613"/>
          </a:xfrm>
          <a:prstGeom prst="ellipse">
            <a:avLst/>
          </a:prstGeom>
          <a:solidFill>
            <a:schemeClr val="accent1"/>
          </a:solidFill>
          <a:ln w="28575">
            <a:solidFill>
              <a:schemeClr val="tx1"/>
            </a:solidFill>
            <a:round/>
            <a:headEnd/>
            <a:tailEnd/>
          </a:ln>
        </p:spPr>
        <p:txBody>
          <a:bodyPr wrap="none" anchor="ctr"/>
          <a:lstStyle/>
          <a:p>
            <a:endParaRPr lang="en-US"/>
          </a:p>
        </p:txBody>
      </p:sp>
      <p:sp>
        <p:nvSpPr>
          <p:cNvPr id="36973" name="Line 109"/>
          <p:cNvSpPr>
            <a:spLocks noChangeShapeType="1"/>
          </p:cNvSpPr>
          <p:nvPr/>
        </p:nvSpPr>
        <p:spPr bwMode="auto">
          <a:xfrm>
            <a:off x="8459788" y="2032000"/>
            <a:ext cx="46037" cy="8731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74" name="Line 110"/>
          <p:cNvSpPr>
            <a:spLocks noChangeShapeType="1"/>
          </p:cNvSpPr>
          <p:nvPr/>
        </p:nvSpPr>
        <p:spPr bwMode="auto">
          <a:xfrm>
            <a:off x="8308975" y="2062163"/>
            <a:ext cx="14288"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75" name="Line 111"/>
          <p:cNvSpPr>
            <a:spLocks noChangeShapeType="1"/>
          </p:cNvSpPr>
          <p:nvPr/>
        </p:nvSpPr>
        <p:spPr bwMode="auto">
          <a:xfrm flipH="1" flipV="1">
            <a:off x="7694613" y="1803400"/>
            <a:ext cx="46037"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76" name="Line 112"/>
          <p:cNvSpPr>
            <a:spLocks noChangeShapeType="1"/>
          </p:cNvSpPr>
          <p:nvPr/>
        </p:nvSpPr>
        <p:spPr bwMode="auto">
          <a:xfrm>
            <a:off x="8824913" y="1922463"/>
            <a:ext cx="0" cy="93345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77" name="Line 113"/>
          <p:cNvSpPr>
            <a:spLocks noChangeShapeType="1"/>
          </p:cNvSpPr>
          <p:nvPr/>
        </p:nvSpPr>
        <p:spPr bwMode="auto">
          <a:xfrm flipH="1">
            <a:off x="8583613" y="2357438"/>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78" name="Line 114"/>
          <p:cNvSpPr>
            <a:spLocks noChangeShapeType="1"/>
          </p:cNvSpPr>
          <p:nvPr/>
        </p:nvSpPr>
        <p:spPr bwMode="auto">
          <a:xfrm flipH="1">
            <a:off x="8583613" y="2182813"/>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79" name="Line 115"/>
          <p:cNvSpPr>
            <a:spLocks noChangeShapeType="1"/>
          </p:cNvSpPr>
          <p:nvPr/>
        </p:nvSpPr>
        <p:spPr bwMode="auto">
          <a:xfrm>
            <a:off x="8596313" y="2176463"/>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80" name="Line 116"/>
          <p:cNvSpPr>
            <a:spLocks noChangeShapeType="1"/>
          </p:cNvSpPr>
          <p:nvPr/>
        </p:nvSpPr>
        <p:spPr bwMode="auto">
          <a:xfrm>
            <a:off x="8596313" y="2351088"/>
            <a:ext cx="0" cy="25400"/>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6981" name="Rectangle 117"/>
          <p:cNvSpPr>
            <a:spLocks noChangeArrowheads="1"/>
          </p:cNvSpPr>
          <p:nvPr/>
        </p:nvSpPr>
        <p:spPr bwMode="auto">
          <a:xfrm>
            <a:off x="7720013" y="1195388"/>
            <a:ext cx="850900" cy="3937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2000">
                <a:solidFill>
                  <a:schemeClr val="folHlink"/>
                </a:solidFill>
              </a:rPr>
              <a:t>Disk 5</a:t>
            </a:r>
          </a:p>
        </p:txBody>
      </p:sp>
      <p:sp>
        <p:nvSpPr>
          <p:cNvPr id="224374" name="AutoShape 118"/>
          <p:cNvSpPr>
            <a:spLocks noChangeArrowheads="1"/>
          </p:cNvSpPr>
          <p:nvPr/>
        </p:nvSpPr>
        <p:spPr bwMode="auto">
          <a:xfrm>
            <a:off x="2794000"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24375" name="AutoShape 119"/>
          <p:cNvSpPr>
            <a:spLocks noChangeArrowheads="1"/>
          </p:cNvSpPr>
          <p:nvPr/>
        </p:nvSpPr>
        <p:spPr bwMode="auto">
          <a:xfrm>
            <a:off x="4394200"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24376" name="AutoShape 120"/>
          <p:cNvSpPr>
            <a:spLocks noChangeArrowheads="1"/>
          </p:cNvSpPr>
          <p:nvPr/>
        </p:nvSpPr>
        <p:spPr bwMode="auto">
          <a:xfrm>
            <a:off x="5980113"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24377" name="AutoShape 121"/>
          <p:cNvSpPr>
            <a:spLocks noChangeArrowheads="1"/>
          </p:cNvSpPr>
          <p:nvPr/>
        </p:nvSpPr>
        <p:spPr bwMode="auto">
          <a:xfrm>
            <a:off x="7572375" y="2959100"/>
            <a:ext cx="1168400" cy="3543300"/>
          </a:xfrm>
          <a:prstGeom prst="roundRect">
            <a:avLst>
              <a:gd name="adj" fmla="val 16667"/>
            </a:avLst>
          </a:prstGeom>
          <a:solidFill>
            <a:schemeClr val="accent1">
              <a:lumMod val="20000"/>
              <a:lumOff val="80000"/>
            </a:schemeClr>
          </a:solidFill>
          <a:ln w="12700">
            <a:solidFill>
              <a:schemeClr val="tx1"/>
            </a:solidFill>
            <a:round/>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224378" name="Rectangle 122"/>
          <p:cNvSpPr>
            <a:spLocks noChangeArrowheads="1"/>
          </p:cNvSpPr>
          <p:nvPr/>
        </p:nvSpPr>
        <p:spPr bwMode="auto">
          <a:xfrm>
            <a:off x="1385888" y="3082925"/>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dirty="0" smtClean="0">
                <a:solidFill>
                  <a:schemeClr val="bg1"/>
                </a:solidFill>
                <a:latin typeface="Times"/>
                <a:ea typeface="+mn-ea"/>
              </a:rPr>
              <a:t>1 1 1 1</a:t>
            </a:r>
          </a:p>
          <a:p>
            <a:pPr>
              <a:lnSpc>
                <a:spcPct val="80000"/>
              </a:lnSpc>
              <a:defRPr/>
            </a:pPr>
            <a:r>
              <a:rPr lang="en-US" sz="1800" dirty="0" smtClean="0">
                <a:solidFill>
                  <a:schemeClr val="bg1"/>
                </a:solidFill>
                <a:latin typeface="Times"/>
                <a:ea typeface="+mn-ea"/>
              </a:rPr>
              <a:t>1 </a:t>
            </a:r>
            <a:r>
              <a:rPr lang="en-US" sz="1800" dirty="0">
                <a:solidFill>
                  <a:schemeClr val="bg1"/>
                </a:solidFill>
                <a:latin typeface="Times"/>
                <a:ea typeface="+mn-ea"/>
              </a:rPr>
              <a:t>1 1 1</a:t>
            </a:r>
          </a:p>
          <a:p>
            <a:pPr>
              <a:lnSpc>
                <a:spcPct val="80000"/>
              </a:lnSpc>
              <a:defRPr/>
            </a:pPr>
            <a:r>
              <a:rPr lang="en-US" sz="1800" dirty="0">
                <a:solidFill>
                  <a:schemeClr val="bg1"/>
                </a:solidFill>
                <a:latin typeface="Times"/>
                <a:ea typeface="+mn-ea"/>
              </a:rPr>
              <a:t>0 0 0 0</a:t>
            </a:r>
          </a:p>
        </p:txBody>
      </p:sp>
      <p:sp>
        <p:nvSpPr>
          <p:cNvPr id="224379" name="Rectangle 123"/>
          <p:cNvSpPr>
            <a:spLocks noChangeArrowheads="1"/>
          </p:cNvSpPr>
          <p:nvPr/>
        </p:nvSpPr>
        <p:spPr bwMode="auto">
          <a:xfrm>
            <a:off x="2973388" y="3082925"/>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0 0 0 0</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80" name="Rectangle 124"/>
          <p:cNvSpPr>
            <a:spLocks noChangeArrowheads="1"/>
          </p:cNvSpPr>
          <p:nvPr/>
        </p:nvSpPr>
        <p:spPr bwMode="auto">
          <a:xfrm>
            <a:off x="4573588" y="3082925"/>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p:txBody>
      </p:sp>
      <p:sp>
        <p:nvSpPr>
          <p:cNvPr id="224381" name="Rectangle 125"/>
          <p:cNvSpPr>
            <a:spLocks noChangeArrowheads="1"/>
          </p:cNvSpPr>
          <p:nvPr/>
        </p:nvSpPr>
        <p:spPr bwMode="auto">
          <a:xfrm>
            <a:off x="6159500" y="3082925"/>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p:txBody>
      </p:sp>
      <p:sp>
        <p:nvSpPr>
          <p:cNvPr id="224382" name="Rectangle 126"/>
          <p:cNvSpPr>
            <a:spLocks noChangeArrowheads="1"/>
          </p:cNvSpPr>
          <p:nvPr/>
        </p:nvSpPr>
        <p:spPr bwMode="auto">
          <a:xfrm>
            <a:off x="7751763" y="3082925"/>
            <a:ext cx="809625" cy="746125"/>
          </a:xfrm>
          <a:prstGeom prst="rect">
            <a:avLst/>
          </a:prstGeom>
          <a:solidFill>
            <a:schemeClr val="tx2"/>
          </a:solidFill>
          <a:ln w="12700">
            <a:noFill/>
            <a:miter lim="800000"/>
            <a:headEnd/>
            <a:tailEnd/>
          </a:ln>
          <a:effectLst>
            <a:prstShdw prst="shdw17" dist="17961" dir="2700000">
              <a:schemeClr val="tx2">
                <a:gamma/>
                <a:shade val="60000"/>
                <a:invGamma/>
              </a:schemeClr>
            </a:prstShdw>
          </a:effectLst>
        </p:spPr>
        <p:txBody>
          <a:bodyPr wrap="none" lIns="90487" tIns="44450" rIns="90487" bIns="44450">
            <a:spAutoFit/>
          </a:bodyPr>
          <a:lstStyle/>
          <a:p>
            <a:pPr>
              <a:lnSpc>
                <a:spcPct val="80000"/>
              </a:lnSpc>
              <a:defRPr/>
            </a:pPr>
            <a:r>
              <a:rPr lang="en-US" sz="1800">
                <a:solidFill>
                  <a:schemeClr val="tx2"/>
                </a:solidFill>
                <a:latin typeface="Times"/>
                <a:ea typeface="+mn-ea"/>
              </a:rPr>
              <a:t>1 0 0 1</a:t>
            </a:r>
          </a:p>
          <a:p>
            <a:pPr>
              <a:lnSpc>
                <a:spcPct val="80000"/>
              </a:lnSpc>
              <a:defRPr/>
            </a:pPr>
            <a:r>
              <a:rPr lang="en-US" sz="1800">
                <a:solidFill>
                  <a:schemeClr val="tx2"/>
                </a:solidFill>
                <a:latin typeface="Times"/>
                <a:ea typeface="+mn-ea"/>
              </a:rPr>
              <a:t>0 1 1 0</a:t>
            </a:r>
          </a:p>
          <a:p>
            <a:pPr>
              <a:lnSpc>
                <a:spcPct val="80000"/>
              </a:lnSpc>
              <a:defRPr/>
            </a:pPr>
            <a:r>
              <a:rPr lang="en-US" sz="1800">
                <a:solidFill>
                  <a:schemeClr val="tx2"/>
                </a:solidFill>
                <a:latin typeface="Times"/>
                <a:ea typeface="+mn-ea"/>
              </a:rPr>
              <a:t>0 1 1 0</a:t>
            </a:r>
          </a:p>
        </p:txBody>
      </p:sp>
      <p:sp>
        <p:nvSpPr>
          <p:cNvPr id="224383" name="Rectangle 127"/>
          <p:cNvSpPr>
            <a:spLocks noChangeArrowheads="1"/>
          </p:cNvSpPr>
          <p:nvPr/>
        </p:nvSpPr>
        <p:spPr bwMode="auto">
          <a:xfrm>
            <a:off x="1385888" y="3937000"/>
            <a:ext cx="809625" cy="746125"/>
          </a:xfrm>
          <a:prstGeom prst="rect">
            <a:avLst/>
          </a:prstGeom>
          <a:solidFill>
            <a:schemeClr val="tx2"/>
          </a:solidFill>
          <a:ln w="12700">
            <a:noFill/>
            <a:miter lim="800000"/>
            <a:headEnd/>
            <a:tailEnd/>
          </a:ln>
          <a:effectLst>
            <a:prstShdw prst="shdw17" dist="17961" dir="2700000">
              <a:schemeClr val="tx2">
                <a:gamma/>
                <a:shade val="60000"/>
                <a:invGamma/>
              </a:schemeClr>
            </a:prstShdw>
          </a:effectLst>
        </p:spPr>
        <p:txBody>
          <a:bodyPr wrap="none" lIns="90487" tIns="44450" rIns="90487" bIns="44450">
            <a:spAutoFit/>
          </a:bodyPr>
          <a:lstStyle/>
          <a:p>
            <a:pPr>
              <a:lnSpc>
                <a:spcPct val="80000"/>
              </a:lnSpc>
              <a:defRPr/>
            </a:pPr>
            <a:r>
              <a:rPr lang="en-US" sz="1800">
                <a:solidFill>
                  <a:schemeClr val="tx2"/>
                </a:solidFill>
                <a:latin typeface="Times"/>
                <a:ea typeface="+mn-ea"/>
              </a:rPr>
              <a:t>1 1 1 1</a:t>
            </a:r>
          </a:p>
          <a:p>
            <a:pPr>
              <a:lnSpc>
                <a:spcPct val="80000"/>
              </a:lnSpc>
              <a:defRPr/>
            </a:pPr>
            <a:r>
              <a:rPr lang="en-US" sz="1800">
                <a:solidFill>
                  <a:schemeClr val="tx2"/>
                </a:solidFill>
                <a:latin typeface="Times"/>
                <a:ea typeface="+mn-ea"/>
              </a:rPr>
              <a:t>1 1 1 1</a:t>
            </a:r>
          </a:p>
          <a:p>
            <a:pPr>
              <a:lnSpc>
                <a:spcPct val="80000"/>
              </a:lnSpc>
              <a:defRPr/>
            </a:pPr>
            <a:r>
              <a:rPr lang="en-US" sz="1800">
                <a:solidFill>
                  <a:schemeClr val="tx2"/>
                </a:solidFill>
                <a:latin typeface="Times"/>
                <a:ea typeface="+mn-ea"/>
              </a:rPr>
              <a:t>0 0 0 0</a:t>
            </a:r>
          </a:p>
        </p:txBody>
      </p:sp>
      <p:sp>
        <p:nvSpPr>
          <p:cNvPr id="224384" name="Rectangle 128"/>
          <p:cNvSpPr>
            <a:spLocks noChangeArrowheads="1"/>
          </p:cNvSpPr>
          <p:nvPr/>
        </p:nvSpPr>
        <p:spPr bwMode="auto">
          <a:xfrm>
            <a:off x="2973388" y="3937000"/>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0 0 0 0</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85" name="Rectangle 129"/>
          <p:cNvSpPr>
            <a:spLocks noChangeArrowheads="1"/>
          </p:cNvSpPr>
          <p:nvPr/>
        </p:nvSpPr>
        <p:spPr bwMode="auto">
          <a:xfrm>
            <a:off x="4573588" y="3937000"/>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p:txBody>
      </p:sp>
      <p:sp>
        <p:nvSpPr>
          <p:cNvPr id="224386" name="Rectangle 130"/>
          <p:cNvSpPr>
            <a:spLocks noChangeArrowheads="1"/>
          </p:cNvSpPr>
          <p:nvPr/>
        </p:nvSpPr>
        <p:spPr bwMode="auto">
          <a:xfrm>
            <a:off x="6159500" y="3937000"/>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p:txBody>
      </p:sp>
      <p:sp>
        <p:nvSpPr>
          <p:cNvPr id="224387" name="Rectangle 131"/>
          <p:cNvSpPr>
            <a:spLocks noChangeArrowheads="1"/>
          </p:cNvSpPr>
          <p:nvPr/>
        </p:nvSpPr>
        <p:spPr bwMode="auto">
          <a:xfrm>
            <a:off x="7751763" y="3937000"/>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1 0 0 1</a:t>
            </a:r>
          </a:p>
          <a:p>
            <a:pPr>
              <a:lnSpc>
                <a:spcPct val="80000"/>
              </a:lnSpc>
              <a:defRPr/>
            </a:pPr>
            <a:r>
              <a:rPr lang="en-US" sz="1800">
                <a:solidFill>
                  <a:schemeClr val="bg1"/>
                </a:solidFill>
                <a:latin typeface="Times"/>
                <a:ea typeface="+mn-ea"/>
              </a:rPr>
              <a:t>0 1 1 0</a:t>
            </a:r>
          </a:p>
          <a:p>
            <a:pPr>
              <a:lnSpc>
                <a:spcPct val="80000"/>
              </a:lnSpc>
              <a:defRPr/>
            </a:pPr>
            <a:r>
              <a:rPr lang="en-US" sz="1800">
                <a:solidFill>
                  <a:schemeClr val="bg1"/>
                </a:solidFill>
                <a:latin typeface="Times"/>
                <a:ea typeface="+mn-ea"/>
              </a:rPr>
              <a:t>0 1 1 0</a:t>
            </a:r>
          </a:p>
        </p:txBody>
      </p:sp>
      <p:sp>
        <p:nvSpPr>
          <p:cNvPr id="224388" name="Rectangle 132"/>
          <p:cNvSpPr>
            <a:spLocks noChangeArrowheads="1"/>
          </p:cNvSpPr>
          <p:nvPr/>
        </p:nvSpPr>
        <p:spPr bwMode="auto">
          <a:xfrm>
            <a:off x="1385888" y="47799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89" name="Rectangle 133"/>
          <p:cNvSpPr>
            <a:spLocks noChangeArrowheads="1"/>
          </p:cNvSpPr>
          <p:nvPr/>
        </p:nvSpPr>
        <p:spPr bwMode="auto">
          <a:xfrm>
            <a:off x="2973388" y="4779963"/>
            <a:ext cx="809625" cy="746125"/>
          </a:xfrm>
          <a:prstGeom prst="rect">
            <a:avLst/>
          </a:prstGeom>
          <a:solidFill>
            <a:schemeClr val="tx2"/>
          </a:solidFill>
          <a:ln w="12700">
            <a:noFill/>
            <a:miter lim="800000"/>
            <a:headEnd/>
            <a:tailEnd/>
          </a:ln>
          <a:effectLst>
            <a:prstShdw prst="shdw17" dist="17961" dir="2700000">
              <a:schemeClr val="tx2">
                <a:gamma/>
                <a:shade val="60000"/>
                <a:invGamma/>
              </a:schemeClr>
            </a:prstShdw>
          </a:effectLst>
        </p:spPr>
        <p:txBody>
          <a:bodyPr wrap="none" lIns="90487" tIns="44450" rIns="90487" bIns="44450">
            <a:spAutoFit/>
          </a:bodyPr>
          <a:lstStyle/>
          <a:p>
            <a:pPr>
              <a:lnSpc>
                <a:spcPct val="80000"/>
              </a:lnSpc>
              <a:defRPr/>
            </a:pPr>
            <a:r>
              <a:rPr lang="en-US" sz="1800">
                <a:solidFill>
                  <a:schemeClr val="tx2"/>
                </a:solidFill>
                <a:latin typeface="Times"/>
                <a:ea typeface="+mn-ea"/>
              </a:rPr>
              <a:t>0 0 0 0</a:t>
            </a:r>
          </a:p>
          <a:p>
            <a:pPr>
              <a:lnSpc>
                <a:spcPct val="80000"/>
              </a:lnSpc>
              <a:defRPr/>
            </a:pPr>
            <a:r>
              <a:rPr lang="en-US" sz="1800">
                <a:solidFill>
                  <a:schemeClr val="tx2"/>
                </a:solidFill>
                <a:latin typeface="Times"/>
                <a:ea typeface="+mn-ea"/>
              </a:rPr>
              <a:t>1 1 1 1</a:t>
            </a:r>
          </a:p>
          <a:p>
            <a:pPr>
              <a:lnSpc>
                <a:spcPct val="80000"/>
              </a:lnSpc>
              <a:defRPr/>
            </a:pPr>
            <a:r>
              <a:rPr lang="en-US" sz="1800">
                <a:solidFill>
                  <a:schemeClr val="tx2"/>
                </a:solidFill>
                <a:latin typeface="Times"/>
                <a:ea typeface="+mn-ea"/>
              </a:rPr>
              <a:t>0 0 0 0</a:t>
            </a:r>
          </a:p>
        </p:txBody>
      </p:sp>
      <p:sp>
        <p:nvSpPr>
          <p:cNvPr id="224390" name="Rectangle 134"/>
          <p:cNvSpPr>
            <a:spLocks noChangeArrowheads="1"/>
          </p:cNvSpPr>
          <p:nvPr/>
        </p:nvSpPr>
        <p:spPr bwMode="auto">
          <a:xfrm>
            <a:off x="4573588" y="47799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a:p>
            <a:pPr>
              <a:lnSpc>
                <a:spcPct val="80000"/>
              </a:lnSpc>
              <a:defRPr/>
            </a:pPr>
            <a:r>
              <a:rPr lang="en-US" sz="1800">
                <a:solidFill>
                  <a:schemeClr val="bg1"/>
                </a:solidFill>
                <a:latin typeface="Times"/>
                <a:ea typeface="+mn-ea"/>
              </a:rPr>
              <a:t>0 0 1 1</a:t>
            </a:r>
          </a:p>
        </p:txBody>
      </p:sp>
      <p:sp>
        <p:nvSpPr>
          <p:cNvPr id="224391" name="Rectangle 135"/>
          <p:cNvSpPr>
            <a:spLocks noChangeArrowheads="1"/>
          </p:cNvSpPr>
          <p:nvPr/>
        </p:nvSpPr>
        <p:spPr bwMode="auto">
          <a:xfrm>
            <a:off x="6159500" y="47799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p:txBody>
      </p:sp>
      <p:sp>
        <p:nvSpPr>
          <p:cNvPr id="224392" name="Rectangle 136"/>
          <p:cNvSpPr>
            <a:spLocks noChangeArrowheads="1"/>
          </p:cNvSpPr>
          <p:nvPr/>
        </p:nvSpPr>
        <p:spPr bwMode="auto">
          <a:xfrm>
            <a:off x="7751763" y="47799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1 0 0 1</a:t>
            </a:r>
          </a:p>
          <a:p>
            <a:pPr>
              <a:lnSpc>
                <a:spcPct val="80000"/>
              </a:lnSpc>
              <a:defRPr/>
            </a:pPr>
            <a:r>
              <a:rPr lang="en-US" sz="1800">
                <a:solidFill>
                  <a:schemeClr val="bg1"/>
                </a:solidFill>
                <a:latin typeface="Times"/>
                <a:ea typeface="+mn-ea"/>
              </a:rPr>
              <a:t>0 1 1 0</a:t>
            </a:r>
          </a:p>
          <a:p>
            <a:pPr>
              <a:lnSpc>
                <a:spcPct val="80000"/>
              </a:lnSpc>
              <a:defRPr/>
            </a:pPr>
            <a:r>
              <a:rPr lang="en-US" sz="1800">
                <a:solidFill>
                  <a:schemeClr val="bg1"/>
                </a:solidFill>
                <a:latin typeface="Times"/>
                <a:ea typeface="+mn-ea"/>
              </a:rPr>
              <a:t>0 1 1 0</a:t>
            </a:r>
          </a:p>
        </p:txBody>
      </p:sp>
      <p:sp>
        <p:nvSpPr>
          <p:cNvPr id="224393" name="Rectangle 137"/>
          <p:cNvSpPr>
            <a:spLocks noChangeArrowheads="1"/>
          </p:cNvSpPr>
          <p:nvPr/>
        </p:nvSpPr>
        <p:spPr bwMode="auto">
          <a:xfrm>
            <a:off x="1385888" y="56181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94" name="Rectangle 138"/>
          <p:cNvSpPr>
            <a:spLocks noChangeArrowheads="1"/>
          </p:cNvSpPr>
          <p:nvPr/>
        </p:nvSpPr>
        <p:spPr bwMode="auto">
          <a:xfrm>
            <a:off x="2973388" y="56181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0 0 0 0</a:t>
            </a:r>
          </a:p>
          <a:p>
            <a:pPr>
              <a:lnSpc>
                <a:spcPct val="80000"/>
              </a:lnSpc>
              <a:defRPr/>
            </a:pPr>
            <a:r>
              <a:rPr lang="en-US" sz="1800">
                <a:solidFill>
                  <a:schemeClr val="bg1"/>
                </a:solidFill>
                <a:latin typeface="Times"/>
                <a:ea typeface="+mn-ea"/>
              </a:rPr>
              <a:t>1 1 1 1</a:t>
            </a:r>
          </a:p>
          <a:p>
            <a:pPr>
              <a:lnSpc>
                <a:spcPct val="80000"/>
              </a:lnSpc>
              <a:defRPr/>
            </a:pPr>
            <a:r>
              <a:rPr lang="en-US" sz="1800">
                <a:solidFill>
                  <a:schemeClr val="bg1"/>
                </a:solidFill>
                <a:latin typeface="Times"/>
                <a:ea typeface="+mn-ea"/>
              </a:rPr>
              <a:t>0 0 0 0</a:t>
            </a:r>
          </a:p>
        </p:txBody>
      </p:sp>
      <p:sp>
        <p:nvSpPr>
          <p:cNvPr id="224395" name="Rectangle 139"/>
          <p:cNvSpPr>
            <a:spLocks noChangeArrowheads="1"/>
          </p:cNvSpPr>
          <p:nvPr/>
        </p:nvSpPr>
        <p:spPr bwMode="auto">
          <a:xfrm>
            <a:off x="4573588" y="5618163"/>
            <a:ext cx="809625" cy="746125"/>
          </a:xfrm>
          <a:prstGeom prst="rect">
            <a:avLst/>
          </a:prstGeom>
          <a:solidFill>
            <a:schemeClr val="tx2"/>
          </a:solidFill>
          <a:ln w="12700">
            <a:noFill/>
            <a:miter lim="800000"/>
            <a:headEnd/>
            <a:tailEnd/>
          </a:ln>
          <a:effectLst>
            <a:prstShdw prst="shdw17" dist="17961" dir="2700000">
              <a:schemeClr val="tx2">
                <a:gamma/>
                <a:shade val="60000"/>
                <a:invGamma/>
              </a:schemeClr>
            </a:prstShdw>
          </a:effectLst>
        </p:spPr>
        <p:txBody>
          <a:bodyPr wrap="none" lIns="90487" tIns="44450" rIns="90487" bIns="44450">
            <a:spAutoFit/>
          </a:bodyPr>
          <a:lstStyle/>
          <a:p>
            <a:pPr>
              <a:lnSpc>
                <a:spcPct val="80000"/>
              </a:lnSpc>
              <a:defRPr/>
            </a:pPr>
            <a:r>
              <a:rPr lang="en-US" sz="1800">
                <a:solidFill>
                  <a:schemeClr val="tx2"/>
                </a:solidFill>
                <a:latin typeface="Times"/>
                <a:ea typeface="+mn-ea"/>
              </a:rPr>
              <a:t>0 0 1 1</a:t>
            </a:r>
          </a:p>
          <a:p>
            <a:pPr>
              <a:lnSpc>
                <a:spcPct val="80000"/>
              </a:lnSpc>
              <a:defRPr/>
            </a:pPr>
            <a:r>
              <a:rPr lang="en-US" sz="1800">
                <a:solidFill>
                  <a:schemeClr val="tx2"/>
                </a:solidFill>
                <a:latin typeface="Times"/>
                <a:ea typeface="+mn-ea"/>
              </a:rPr>
              <a:t>0 0 1 1</a:t>
            </a:r>
          </a:p>
          <a:p>
            <a:pPr>
              <a:lnSpc>
                <a:spcPct val="80000"/>
              </a:lnSpc>
              <a:defRPr/>
            </a:pPr>
            <a:r>
              <a:rPr lang="en-US" sz="1800">
                <a:solidFill>
                  <a:schemeClr val="tx2"/>
                </a:solidFill>
                <a:latin typeface="Times"/>
                <a:ea typeface="+mn-ea"/>
              </a:rPr>
              <a:t>0 0 1 1</a:t>
            </a:r>
          </a:p>
        </p:txBody>
      </p:sp>
      <p:sp>
        <p:nvSpPr>
          <p:cNvPr id="224396" name="Rectangle 140"/>
          <p:cNvSpPr>
            <a:spLocks noChangeArrowheads="1"/>
          </p:cNvSpPr>
          <p:nvPr/>
        </p:nvSpPr>
        <p:spPr bwMode="auto">
          <a:xfrm>
            <a:off x="6159500" y="56181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a:p>
            <a:pPr>
              <a:lnSpc>
                <a:spcPct val="80000"/>
              </a:lnSpc>
              <a:defRPr/>
            </a:pPr>
            <a:r>
              <a:rPr lang="en-US" sz="1800">
                <a:solidFill>
                  <a:schemeClr val="bg1"/>
                </a:solidFill>
                <a:latin typeface="Times"/>
                <a:ea typeface="+mn-ea"/>
              </a:rPr>
              <a:t>0 1 0 1</a:t>
            </a:r>
          </a:p>
        </p:txBody>
      </p:sp>
      <p:sp>
        <p:nvSpPr>
          <p:cNvPr id="224397" name="Rectangle 141"/>
          <p:cNvSpPr>
            <a:spLocks noChangeArrowheads="1"/>
          </p:cNvSpPr>
          <p:nvPr/>
        </p:nvSpPr>
        <p:spPr bwMode="auto">
          <a:xfrm>
            <a:off x="7751763" y="5618163"/>
            <a:ext cx="817530" cy="754566"/>
          </a:xfrm>
          <a:prstGeom prst="rect">
            <a:avLst/>
          </a:prstGeom>
          <a:solidFill>
            <a:schemeClr val="bg1"/>
          </a:solidFill>
          <a:ln w="12700">
            <a:noFill/>
            <a:miter lim="800000"/>
            <a:headEnd/>
            <a:tailEnd/>
          </a:ln>
          <a:effectLst>
            <a:prstShdw prst="shdw17" dist="17961" dir="2700000">
              <a:schemeClr val="bg1">
                <a:gamma/>
                <a:shade val="60000"/>
                <a:invGamma/>
              </a:schemeClr>
            </a:prstShdw>
          </a:effectLst>
        </p:spPr>
        <p:txBody>
          <a:bodyPr wrap="none" lIns="90487" tIns="44450" rIns="90487" bIns="44450">
            <a:spAutoFit/>
          </a:bodyPr>
          <a:lstStyle/>
          <a:p>
            <a:pPr>
              <a:lnSpc>
                <a:spcPct val="80000"/>
              </a:lnSpc>
              <a:defRPr/>
            </a:pPr>
            <a:r>
              <a:rPr lang="en-US" sz="1800">
                <a:solidFill>
                  <a:schemeClr val="bg1"/>
                </a:solidFill>
                <a:latin typeface="Times"/>
                <a:ea typeface="+mn-ea"/>
              </a:rPr>
              <a:t>1 0 0 1</a:t>
            </a:r>
          </a:p>
          <a:p>
            <a:pPr>
              <a:lnSpc>
                <a:spcPct val="80000"/>
              </a:lnSpc>
              <a:defRPr/>
            </a:pPr>
            <a:r>
              <a:rPr lang="en-US" sz="1800">
                <a:solidFill>
                  <a:schemeClr val="bg1"/>
                </a:solidFill>
                <a:latin typeface="Times"/>
                <a:ea typeface="+mn-ea"/>
              </a:rPr>
              <a:t>0 1 1 0</a:t>
            </a:r>
          </a:p>
          <a:p>
            <a:pPr>
              <a:lnSpc>
                <a:spcPct val="80000"/>
              </a:lnSpc>
              <a:defRPr/>
            </a:pPr>
            <a:r>
              <a:rPr lang="en-US" sz="1800">
                <a:solidFill>
                  <a:schemeClr val="bg1"/>
                </a:solidFill>
                <a:latin typeface="Times"/>
                <a:ea typeface="+mn-ea"/>
              </a:rPr>
              <a:t>0 1 1 0</a:t>
            </a:r>
          </a:p>
        </p:txBody>
      </p:sp>
      <p:sp>
        <p:nvSpPr>
          <p:cNvPr id="37006" name="Text Box 142"/>
          <p:cNvSpPr txBox="1">
            <a:spLocks noChangeArrowheads="1"/>
          </p:cNvSpPr>
          <p:nvPr/>
        </p:nvSpPr>
        <p:spPr bwMode="auto">
          <a:xfrm>
            <a:off x="1571625" y="3090863"/>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8</a:t>
            </a:r>
          </a:p>
          <a:p>
            <a:pPr algn="ctr">
              <a:lnSpc>
                <a:spcPct val="70000"/>
              </a:lnSpc>
            </a:pPr>
            <a:r>
              <a:rPr lang="en-US" sz="2000"/>
              <a:t>9</a:t>
            </a:r>
          </a:p>
          <a:p>
            <a:pPr algn="ctr">
              <a:lnSpc>
                <a:spcPct val="70000"/>
              </a:lnSpc>
            </a:pPr>
            <a:r>
              <a:rPr lang="en-US" sz="2000"/>
              <a:t>10</a:t>
            </a:r>
          </a:p>
        </p:txBody>
      </p:sp>
      <p:sp>
        <p:nvSpPr>
          <p:cNvPr id="37007" name="Text Box 143"/>
          <p:cNvSpPr txBox="1">
            <a:spLocks noChangeArrowheads="1"/>
          </p:cNvSpPr>
          <p:nvPr/>
        </p:nvSpPr>
        <p:spPr bwMode="auto">
          <a:xfrm>
            <a:off x="3159125" y="3090863"/>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11</a:t>
            </a:r>
          </a:p>
          <a:p>
            <a:pPr algn="ctr">
              <a:lnSpc>
                <a:spcPct val="70000"/>
              </a:lnSpc>
            </a:pPr>
            <a:r>
              <a:rPr lang="en-US" sz="2000"/>
              <a:t>12</a:t>
            </a:r>
          </a:p>
          <a:p>
            <a:pPr algn="ctr">
              <a:lnSpc>
                <a:spcPct val="70000"/>
              </a:lnSpc>
            </a:pPr>
            <a:r>
              <a:rPr lang="en-US" sz="2000"/>
              <a:t>13</a:t>
            </a:r>
          </a:p>
        </p:txBody>
      </p:sp>
      <p:sp>
        <p:nvSpPr>
          <p:cNvPr id="37008" name="Text Box 144"/>
          <p:cNvSpPr txBox="1">
            <a:spLocks noChangeArrowheads="1"/>
          </p:cNvSpPr>
          <p:nvPr/>
        </p:nvSpPr>
        <p:spPr bwMode="auto">
          <a:xfrm>
            <a:off x="4759325" y="3090863"/>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14</a:t>
            </a:r>
          </a:p>
          <a:p>
            <a:pPr algn="ctr">
              <a:lnSpc>
                <a:spcPct val="70000"/>
              </a:lnSpc>
            </a:pPr>
            <a:r>
              <a:rPr lang="en-US" sz="2000"/>
              <a:t>15</a:t>
            </a:r>
          </a:p>
          <a:p>
            <a:pPr algn="ctr">
              <a:lnSpc>
                <a:spcPct val="70000"/>
              </a:lnSpc>
            </a:pPr>
            <a:r>
              <a:rPr lang="en-US" sz="2000"/>
              <a:t>0</a:t>
            </a:r>
          </a:p>
        </p:txBody>
      </p:sp>
      <p:sp>
        <p:nvSpPr>
          <p:cNvPr id="37009" name="Text Box 145"/>
          <p:cNvSpPr txBox="1">
            <a:spLocks noChangeArrowheads="1"/>
          </p:cNvSpPr>
          <p:nvPr/>
        </p:nvSpPr>
        <p:spPr bwMode="auto">
          <a:xfrm>
            <a:off x="6408738" y="3090863"/>
            <a:ext cx="311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t>1</a:t>
            </a:r>
          </a:p>
          <a:p>
            <a:pPr algn="ctr">
              <a:lnSpc>
                <a:spcPct val="70000"/>
              </a:lnSpc>
            </a:pPr>
            <a:r>
              <a:rPr lang="en-US" sz="2000"/>
              <a:t>2</a:t>
            </a:r>
          </a:p>
          <a:p>
            <a:pPr algn="ctr">
              <a:lnSpc>
                <a:spcPct val="70000"/>
              </a:lnSpc>
            </a:pPr>
            <a:r>
              <a:rPr lang="en-US" sz="2000"/>
              <a:t>3</a:t>
            </a:r>
          </a:p>
        </p:txBody>
      </p:sp>
      <p:sp>
        <p:nvSpPr>
          <p:cNvPr id="37010" name="Text Box 146"/>
          <p:cNvSpPr txBox="1">
            <a:spLocks noChangeArrowheads="1"/>
          </p:cNvSpPr>
          <p:nvPr/>
        </p:nvSpPr>
        <p:spPr bwMode="auto">
          <a:xfrm>
            <a:off x="7761288" y="3090863"/>
            <a:ext cx="790575" cy="73025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endParaRPr lang="en-US" sz="2000">
              <a:solidFill>
                <a:schemeClr val="hlink"/>
              </a:solidFill>
            </a:endParaRPr>
          </a:p>
          <a:p>
            <a:pPr algn="ctr">
              <a:lnSpc>
                <a:spcPct val="70000"/>
              </a:lnSpc>
            </a:pPr>
            <a:r>
              <a:rPr lang="en-US" sz="2000">
                <a:solidFill>
                  <a:schemeClr val="hlink"/>
                </a:solidFill>
              </a:rPr>
              <a:t>Parity</a:t>
            </a:r>
            <a:endParaRPr lang="en-US" sz="2000"/>
          </a:p>
        </p:txBody>
      </p:sp>
      <p:sp>
        <p:nvSpPr>
          <p:cNvPr id="37011" name="Text Box 147"/>
          <p:cNvSpPr txBox="1">
            <a:spLocks noChangeArrowheads="1"/>
          </p:cNvSpPr>
          <p:nvPr/>
        </p:nvSpPr>
        <p:spPr bwMode="auto">
          <a:xfrm>
            <a:off x="1395413" y="3944938"/>
            <a:ext cx="790575" cy="73025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r>
              <a:rPr lang="en-US" sz="2000">
                <a:solidFill>
                  <a:schemeClr val="hlink"/>
                </a:solidFill>
              </a:rPr>
              <a:t>+1</a:t>
            </a:r>
          </a:p>
          <a:p>
            <a:pPr algn="ctr">
              <a:lnSpc>
                <a:spcPct val="70000"/>
              </a:lnSpc>
            </a:pPr>
            <a:r>
              <a:rPr lang="en-US" sz="2000">
                <a:solidFill>
                  <a:schemeClr val="hlink"/>
                </a:solidFill>
              </a:rPr>
              <a:t>Parity</a:t>
            </a:r>
          </a:p>
        </p:txBody>
      </p:sp>
      <p:sp>
        <p:nvSpPr>
          <p:cNvPr id="37012" name="Text Box 148"/>
          <p:cNvSpPr txBox="1">
            <a:spLocks noChangeArrowheads="1"/>
          </p:cNvSpPr>
          <p:nvPr/>
        </p:nvSpPr>
        <p:spPr bwMode="auto">
          <a:xfrm>
            <a:off x="3222625" y="3944938"/>
            <a:ext cx="311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a</a:t>
            </a:r>
          </a:p>
          <a:p>
            <a:pPr algn="ctr">
              <a:lnSpc>
                <a:spcPct val="70000"/>
              </a:lnSpc>
            </a:pPr>
            <a:r>
              <a:rPr lang="en-US" sz="2000" i="1"/>
              <a:t>b</a:t>
            </a:r>
          </a:p>
          <a:p>
            <a:pPr algn="ctr">
              <a:lnSpc>
                <a:spcPct val="70000"/>
              </a:lnSpc>
            </a:pPr>
            <a:r>
              <a:rPr lang="en-US" sz="2000" i="1"/>
              <a:t>c</a:t>
            </a:r>
          </a:p>
        </p:txBody>
      </p:sp>
      <p:sp>
        <p:nvSpPr>
          <p:cNvPr id="37013" name="Text Box 149"/>
          <p:cNvSpPr txBox="1">
            <a:spLocks noChangeArrowheads="1"/>
          </p:cNvSpPr>
          <p:nvPr/>
        </p:nvSpPr>
        <p:spPr bwMode="auto">
          <a:xfrm>
            <a:off x="4822825" y="3944938"/>
            <a:ext cx="311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d</a:t>
            </a:r>
          </a:p>
          <a:p>
            <a:pPr algn="ctr">
              <a:lnSpc>
                <a:spcPct val="70000"/>
              </a:lnSpc>
            </a:pPr>
            <a:r>
              <a:rPr lang="en-US" sz="2000" i="1"/>
              <a:t>e</a:t>
            </a:r>
          </a:p>
          <a:p>
            <a:pPr algn="ctr">
              <a:lnSpc>
                <a:spcPct val="70000"/>
              </a:lnSpc>
            </a:pPr>
            <a:r>
              <a:rPr lang="en-US" sz="2000" i="1"/>
              <a:t>f</a:t>
            </a:r>
          </a:p>
        </p:txBody>
      </p:sp>
      <p:sp>
        <p:nvSpPr>
          <p:cNvPr id="37014" name="Text Box 150"/>
          <p:cNvSpPr txBox="1">
            <a:spLocks noChangeArrowheads="1"/>
          </p:cNvSpPr>
          <p:nvPr/>
        </p:nvSpPr>
        <p:spPr bwMode="auto">
          <a:xfrm>
            <a:off x="6408738" y="3944938"/>
            <a:ext cx="311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g</a:t>
            </a:r>
          </a:p>
          <a:p>
            <a:pPr algn="ctr">
              <a:lnSpc>
                <a:spcPct val="70000"/>
              </a:lnSpc>
            </a:pPr>
            <a:r>
              <a:rPr lang="en-US" sz="2000" i="1"/>
              <a:t>h</a:t>
            </a:r>
          </a:p>
          <a:p>
            <a:pPr algn="ctr">
              <a:lnSpc>
                <a:spcPct val="70000"/>
              </a:lnSpc>
            </a:pPr>
            <a:r>
              <a:rPr lang="en-US" sz="2000" i="1"/>
              <a:t>i</a:t>
            </a:r>
          </a:p>
        </p:txBody>
      </p:sp>
      <p:sp>
        <p:nvSpPr>
          <p:cNvPr id="37015" name="Text Box 151"/>
          <p:cNvSpPr txBox="1">
            <a:spLocks noChangeArrowheads="1"/>
          </p:cNvSpPr>
          <p:nvPr/>
        </p:nvSpPr>
        <p:spPr bwMode="auto">
          <a:xfrm>
            <a:off x="8007350" y="3944938"/>
            <a:ext cx="296863"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j</a:t>
            </a:r>
          </a:p>
          <a:p>
            <a:pPr algn="ctr">
              <a:lnSpc>
                <a:spcPct val="70000"/>
              </a:lnSpc>
            </a:pPr>
            <a:r>
              <a:rPr lang="en-US" sz="2000" i="1"/>
              <a:t>k</a:t>
            </a:r>
          </a:p>
          <a:p>
            <a:pPr algn="ctr">
              <a:lnSpc>
                <a:spcPct val="70000"/>
              </a:lnSpc>
            </a:pPr>
            <a:r>
              <a:rPr lang="en-US" sz="2000" i="1"/>
              <a:t>l</a:t>
            </a:r>
          </a:p>
        </p:txBody>
      </p:sp>
      <p:sp>
        <p:nvSpPr>
          <p:cNvPr id="37016" name="Text Box 152"/>
          <p:cNvSpPr txBox="1">
            <a:spLocks noChangeArrowheads="1"/>
          </p:cNvSpPr>
          <p:nvPr/>
        </p:nvSpPr>
        <p:spPr bwMode="auto">
          <a:xfrm>
            <a:off x="1606550" y="4787900"/>
            <a:ext cx="36830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m</a:t>
            </a:r>
          </a:p>
          <a:p>
            <a:pPr algn="ctr">
              <a:lnSpc>
                <a:spcPct val="70000"/>
              </a:lnSpc>
            </a:pPr>
            <a:r>
              <a:rPr lang="en-US" sz="2000" i="1"/>
              <a:t>n</a:t>
            </a:r>
          </a:p>
          <a:p>
            <a:pPr algn="ctr">
              <a:lnSpc>
                <a:spcPct val="70000"/>
              </a:lnSpc>
            </a:pPr>
            <a:r>
              <a:rPr lang="en-US" sz="2000" i="1"/>
              <a:t>o</a:t>
            </a:r>
          </a:p>
        </p:txBody>
      </p:sp>
      <p:sp>
        <p:nvSpPr>
          <p:cNvPr id="37017" name="Text Box 153"/>
          <p:cNvSpPr txBox="1">
            <a:spLocks noChangeArrowheads="1"/>
          </p:cNvSpPr>
          <p:nvPr/>
        </p:nvSpPr>
        <p:spPr bwMode="auto">
          <a:xfrm>
            <a:off x="2982913" y="4787900"/>
            <a:ext cx="790575" cy="73025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r>
              <a:rPr lang="en-US" sz="2000">
                <a:solidFill>
                  <a:schemeClr val="hlink"/>
                </a:solidFill>
              </a:rPr>
              <a:t>+2</a:t>
            </a:r>
          </a:p>
          <a:p>
            <a:pPr algn="ctr">
              <a:lnSpc>
                <a:spcPct val="70000"/>
              </a:lnSpc>
            </a:pPr>
            <a:r>
              <a:rPr lang="en-US" sz="2000">
                <a:solidFill>
                  <a:schemeClr val="hlink"/>
                </a:solidFill>
              </a:rPr>
              <a:t>Parity</a:t>
            </a:r>
          </a:p>
        </p:txBody>
      </p:sp>
      <p:sp>
        <p:nvSpPr>
          <p:cNvPr id="37018" name="Text Box 154"/>
          <p:cNvSpPr txBox="1">
            <a:spLocks noChangeArrowheads="1"/>
          </p:cNvSpPr>
          <p:nvPr/>
        </p:nvSpPr>
        <p:spPr bwMode="auto">
          <a:xfrm>
            <a:off x="4822825" y="4787900"/>
            <a:ext cx="311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p</a:t>
            </a:r>
          </a:p>
          <a:p>
            <a:pPr algn="ctr">
              <a:lnSpc>
                <a:spcPct val="70000"/>
              </a:lnSpc>
            </a:pPr>
            <a:r>
              <a:rPr lang="en-US" sz="2000" i="1"/>
              <a:t>q</a:t>
            </a:r>
          </a:p>
          <a:p>
            <a:pPr algn="ctr">
              <a:lnSpc>
                <a:spcPct val="70000"/>
              </a:lnSpc>
            </a:pPr>
            <a:r>
              <a:rPr lang="en-US" sz="2000" i="1"/>
              <a:t>r</a:t>
            </a:r>
          </a:p>
        </p:txBody>
      </p:sp>
      <p:sp>
        <p:nvSpPr>
          <p:cNvPr id="37019" name="Text Box 155"/>
          <p:cNvSpPr txBox="1">
            <a:spLocks noChangeArrowheads="1"/>
          </p:cNvSpPr>
          <p:nvPr/>
        </p:nvSpPr>
        <p:spPr bwMode="auto">
          <a:xfrm>
            <a:off x="6408738" y="4787900"/>
            <a:ext cx="311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s</a:t>
            </a:r>
          </a:p>
          <a:p>
            <a:pPr algn="ctr">
              <a:lnSpc>
                <a:spcPct val="70000"/>
              </a:lnSpc>
            </a:pPr>
            <a:r>
              <a:rPr lang="en-US" sz="2000" i="1"/>
              <a:t>t</a:t>
            </a:r>
          </a:p>
          <a:p>
            <a:pPr algn="ctr">
              <a:lnSpc>
                <a:spcPct val="70000"/>
              </a:lnSpc>
            </a:pPr>
            <a:r>
              <a:rPr lang="en-US" sz="2000" i="1"/>
              <a:t>u</a:t>
            </a:r>
          </a:p>
        </p:txBody>
      </p:sp>
      <p:sp>
        <p:nvSpPr>
          <p:cNvPr id="37020" name="Text Box 156"/>
          <p:cNvSpPr txBox="1">
            <a:spLocks noChangeArrowheads="1"/>
          </p:cNvSpPr>
          <p:nvPr/>
        </p:nvSpPr>
        <p:spPr bwMode="auto">
          <a:xfrm>
            <a:off x="7978775" y="4787900"/>
            <a:ext cx="354013"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v</a:t>
            </a:r>
          </a:p>
          <a:p>
            <a:pPr algn="ctr">
              <a:lnSpc>
                <a:spcPct val="70000"/>
              </a:lnSpc>
            </a:pPr>
            <a:r>
              <a:rPr lang="en-US" sz="2000" i="1"/>
              <a:t>w</a:t>
            </a:r>
          </a:p>
          <a:p>
            <a:pPr algn="ctr">
              <a:lnSpc>
                <a:spcPct val="70000"/>
              </a:lnSpc>
            </a:pPr>
            <a:r>
              <a:rPr lang="en-US" sz="2000" i="1"/>
              <a:t>x</a:t>
            </a:r>
          </a:p>
        </p:txBody>
      </p:sp>
      <p:sp>
        <p:nvSpPr>
          <p:cNvPr id="37021" name="Text Box 157"/>
          <p:cNvSpPr txBox="1">
            <a:spLocks noChangeArrowheads="1"/>
          </p:cNvSpPr>
          <p:nvPr/>
        </p:nvSpPr>
        <p:spPr bwMode="auto">
          <a:xfrm>
            <a:off x="1571625" y="5626100"/>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y</a:t>
            </a:r>
          </a:p>
          <a:p>
            <a:pPr algn="ctr">
              <a:lnSpc>
                <a:spcPct val="70000"/>
              </a:lnSpc>
            </a:pPr>
            <a:r>
              <a:rPr lang="en-US" sz="2000" i="1"/>
              <a:t>z</a:t>
            </a:r>
          </a:p>
          <a:p>
            <a:pPr algn="ctr">
              <a:lnSpc>
                <a:spcPct val="70000"/>
              </a:lnSpc>
            </a:pPr>
            <a:r>
              <a:rPr lang="en-US" sz="2000" i="1"/>
              <a:t>aa</a:t>
            </a:r>
          </a:p>
        </p:txBody>
      </p:sp>
      <p:sp>
        <p:nvSpPr>
          <p:cNvPr id="37022" name="Text Box 158"/>
          <p:cNvSpPr txBox="1">
            <a:spLocks noChangeArrowheads="1"/>
          </p:cNvSpPr>
          <p:nvPr/>
        </p:nvSpPr>
        <p:spPr bwMode="auto">
          <a:xfrm>
            <a:off x="3159125" y="5626100"/>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bb</a:t>
            </a:r>
          </a:p>
          <a:p>
            <a:pPr algn="ctr">
              <a:lnSpc>
                <a:spcPct val="70000"/>
              </a:lnSpc>
            </a:pPr>
            <a:r>
              <a:rPr lang="en-US" sz="2000" i="1"/>
              <a:t>cc</a:t>
            </a:r>
          </a:p>
          <a:p>
            <a:pPr algn="ctr">
              <a:lnSpc>
                <a:spcPct val="70000"/>
              </a:lnSpc>
            </a:pPr>
            <a:r>
              <a:rPr lang="en-US" sz="2000" i="1"/>
              <a:t>dd</a:t>
            </a:r>
          </a:p>
        </p:txBody>
      </p:sp>
      <p:sp>
        <p:nvSpPr>
          <p:cNvPr id="37023" name="Text Box 159"/>
          <p:cNvSpPr txBox="1">
            <a:spLocks noChangeArrowheads="1"/>
          </p:cNvSpPr>
          <p:nvPr/>
        </p:nvSpPr>
        <p:spPr bwMode="auto">
          <a:xfrm>
            <a:off x="4583113" y="5626100"/>
            <a:ext cx="790575" cy="730250"/>
          </a:xfrm>
          <a:prstGeom prst="rect">
            <a:avLst/>
          </a:prstGeom>
          <a:solidFill>
            <a:schemeClr val="bg1"/>
          </a:solidFill>
          <a:ln>
            <a:noFill/>
          </a:ln>
          <a:extLs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a:solidFill>
                  <a:schemeClr val="hlink"/>
                </a:solidFill>
              </a:rPr>
              <a:t>Block</a:t>
            </a:r>
          </a:p>
          <a:p>
            <a:pPr algn="ctr">
              <a:lnSpc>
                <a:spcPct val="70000"/>
              </a:lnSpc>
            </a:pPr>
            <a:r>
              <a:rPr lang="en-US" sz="2000" i="1">
                <a:solidFill>
                  <a:schemeClr val="hlink"/>
                </a:solidFill>
              </a:rPr>
              <a:t>x</a:t>
            </a:r>
            <a:r>
              <a:rPr lang="en-US" sz="2000">
                <a:solidFill>
                  <a:schemeClr val="hlink"/>
                </a:solidFill>
              </a:rPr>
              <a:t>+3</a:t>
            </a:r>
          </a:p>
          <a:p>
            <a:pPr algn="ctr">
              <a:lnSpc>
                <a:spcPct val="70000"/>
              </a:lnSpc>
            </a:pPr>
            <a:r>
              <a:rPr lang="en-US" sz="2000">
                <a:solidFill>
                  <a:schemeClr val="hlink"/>
                </a:solidFill>
              </a:rPr>
              <a:t>Parity</a:t>
            </a:r>
          </a:p>
        </p:txBody>
      </p:sp>
      <p:sp>
        <p:nvSpPr>
          <p:cNvPr id="37024" name="Text Box 160"/>
          <p:cNvSpPr txBox="1">
            <a:spLocks noChangeArrowheads="1"/>
          </p:cNvSpPr>
          <p:nvPr/>
        </p:nvSpPr>
        <p:spPr bwMode="auto">
          <a:xfrm>
            <a:off x="6345238" y="5626100"/>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ee</a:t>
            </a:r>
          </a:p>
          <a:p>
            <a:pPr algn="ctr">
              <a:lnSpc>
                <a:spcPct val="70000"/>
              </a:lnSpc>
            </a:pPr>
            <a:r>
              <a:rPr lang="en-US" sz="2000" i="1"/>
              <a:t>ff</a:t>
            </a:r>
          </a:p>
          <a:p>
            <a:pPr algn="ctr">
              <a:lnSpc>
                <a:spcPct val="70000"/>
              </a:lnSpc>
            </a:pPr>
            <a:r>
              <a:rPr lang="en-US" sz="2000" i="1"/>
              <a:t>gg</a:t>
            </a:r>
          </a:p>
        </p:txBody>
      </p:sp>
      <p:sp>
        <p:nvSpPr>
          <p:cNvPr id="37025" name="Text Box 161"/>
          <p:cNvSpPr txBox="1">
            <a:spLocks noChangeArrowheads="1"/>
          </p:cNvSpPr>
          <p:nvPr/>
        </p:nvSpPr>
        <p:spPr bwMode="auto">
          <a:xfrm>
            <a:off x="7937500" y="5626100"/>
            <a:ext cx="438150" cy="730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70000"/>
              </a:lnSpc>
            </a:pPr>
            <a:r>
              <a:rPr lang="en-US" sz="2000" i="1"/>
              <a:t>hh</a:t>
            </a:r>
          </a:p>
          <a:p>
            <a:pPr algn="ctr">
              <a:lnSpc>
                <a:spcPct val="70000"/>
              </a:lnSpc>
            </a:pPr>
            <a:r>
              <a:rPr lang="en-US" sz="2000" i="1"/>
              <a:t>ii</a:t>
            </a:r>
          </a:p>
          <a:p>
            <a:pPr algn="ctr">
              <a:lnSpc>
                <a:spcPct val="70000"/>
              </a:lnSpc>
            </a:pPr>
            <a:r>
              <a:rPr lang="en-US" sz="2000" i="1"/>
              <a:t>jj</a:t>
            </a:r>
          </a:p>
        </p:txBody>
      </p:sp>
      <p:sp>
        <p:nvSpPr>
          <p:cNvPr id="37026" name="Text Box 162"/>
          <p:cNvSpPr txBox="1">
            <a:spLocks noChangeArrowheads="1"/>
          </p:cNvSpPr>
          <p:nvPr/>
        </p:nvSpPr>
        <p:spPr bwMode="auto">
          <a:xfrm>
            <a:off x="196850" y="3165475"/>
            <a:ext cx="790575"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endParaRPr lang="en-US" sz="2000">
              <a:solidFill>
                <a:schemeClr val="folHlink"/>
              </a:solidFill>
            </a:endParaRPr>
          </a:p>
        </p:txBody>
      </p:sp>
      <p:sp>
        <p:nvSpPr>
          <p:cNvPr id="37027" name="Text Box 163"/>
          <p:cNvSpPr txBox="1">
            <a:spLocks noChangeArrowheads="1"/>
          </p:cNvSpPr>
          <p:nvPr/>
        </p:nvSpPr>
        <p:spPr bwMode="auto">
          <a:xfrm>
            <a:off x="196850" y="4019550"/>
            <a:ext cx="790575"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r>
              <a:rPr lang="en-US" sz="2000">
                <a:solidFill>
                  <a:schemeClr val="folHlink"/>
                </a:solidFill>
              </a:rPr>
              <a:t>+1</a:t>
            </a:r>
          </a:p>
        </p:txBody>
      </p:sp>
      <p:sp>
        <p:nvSpPr>
          <p:cNvPr id="37028" name="Text Box 164"/>
          <p:cNvSpPr txBox="1">
            <a:spLocks noChangeArrowheads="1"/>
          </p:cNvSpPr>
          <p:nvPr/>
        </p:nvSpPr>
        <p:spPr bwMode="auto">
          <a:xfrm>
            <a:off x="196850" y="4862513"/>
            <a:ext cx="790575"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r>
              <a:rPr lang="en-US" sz="2000">
                <a:solidFill>
                  <a:schemeClr val="folHlink"/>
                </a:solidFill>
              </a:rPr>
              <a:t>+2</a:t>
            </a:r>
          </a:p>
        </p:txBody>
      </p:sp>
      <p:sp>
        <p:nvSpPr>
          <p:cNvPr id="37029" name="Text Box 165"/>
          <p:cNvSpPr txBox="1">
            <a:spLocks noChangeArrowheads="1"/>
          </p:cNvSpPr>
          <p:nvPr/>
        </p:nvSpPr>
        <p:spPr bwMode="auto">
          <a:xfrm>
            <a:off x="196850" y="5700713"/>
            <a:ext cx="790575" cy="5810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lgn="ctr">
              <a:lnSpc>
                <a:spcPct val="80000"/>
              </a:lnSpc>
            </a:pPr>
            <a:r>
              <a:rPr lang="en-US" sz="2000">
                <a:solidFill>
                  <a:schemeClr val="folHlink"/>
                </a:solidFill>
              </a:rPr>
              <a:t>Block</a:t>
            </a:r>
          </a:p>
          <a:p>
            <a:pPr algn="ctr">
              <a:lnSpc>
                <a:spcPct val="80000"/>
              </a:lnSpc>
            </a:pPr>
            <a:r>
              <a:rPr lang="en-US" sz="2000" i="1">
                <a:solidFill>
                  <a:schemeClr val="folHlink"/>
                </a:solidFill>
              </a:rPr>
              <a:t>x</a:t>
            </a:r>
            <a:r>
              <a:rPr lang="en-US" sz="2000">
                <a:solidFill>
                  <a:schemeClr val="folHlink"/>
                </a:solidFill>
              </a:rPr>
              <a:t>+3</a:t>
            </a:r>
          </a:p>
        </p:txBody>
      </p:sp>
      <p:sp>
        <p:nvSpPr>
          <p:cNvPr id="37030" name="Freeform 166"/>
          <p:cNvSpPr>
            <a:spLocks/>
          </p:cNvSpPr>
          <p:nvPr/>
        </p:nvSpPr>
        <p:spPr bwMode="auto">
          <a:xfrm>
            <a:off x="7543800"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31" name="Freeform 167"/>
          <p:cNvSpPr>
            <a:spLocks/>
          </p:cNvSpPr>
          <p:nvPr/>
        </p:nvSpPr>
        <p:spPr bwMode="auto">
          <a:xfrm>
            <a:off x="1146175"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32" name="Freeform 168"/>
          <p:cNvSpPr>
            <a:spLocks/>
          </p:cNvSpPr>
          <p:nvPr/>
        </p:nvSpPr>
        <p:spPr bwMode="auto">
          <a:xfrm>
            <a:off x="4337050"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33" name="Line 169"/>
          <p:cNvSpPr>
            <a:spLocks noChangeShapeType="1"/>
          </p:cNvSpPr>
          <p:nvPr/>
        </p:nvSpPr>
        <p:spPr bwMode="auto">
          <a:xfrm>
            <a:off x="4921250" y="2070100"/>
            <a:ext cx="0" cy="1079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34" name="Line 170"/>
          <p:cNvSpPr>
            <a:spLocks noChangeShapeType="1"/>
          </p:cNvSpPr>
          <p:nvPr/>
        </p:nvSpPr>
        <p:spPr bwMode="auto">
          <a:xfrm flipH="1">
            <a:off x="5373688" y="1905000"/>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35" name="Line 171"/>
          <p:cNvSpPr>
            <a:spLocks noChangeShapeType="1"/>
          </p:cNvSpPr>
          <p:nvPr/>
        </p:nvSpPr>
        <p:spPr bwMode="auto">
          <a:xfrm>
            <a:off x="8131175" y="2070100"/>
            <a:ext cx="0" cy="1079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36" name="Line 172"/>
          <p:cNvSpPr>
            <a:spLocks noChangeShapeType="1"/>
          </p:cNvSpPr>
          <p:nvPr/>
        </p:nvSpPr>
        <p:spPr bwMode="auto">
          <a:xfrm flipH="1">
            <a:off x="7961313" y="2062163"/>
            <a:ext cx="20637"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37" name="Line 173"/>
          <p:cNvSpPr>
            <a:spLocks noChangeShapeType="1"/>
          </p:cNvSpPr>
          <p:nvPr/>
        </p:nvSpPr>
        <p:spPr bwMode="auto">
          <a:xfrm flipH="1">
            <a:off x="7542213" y="1957388"/>
            <a:ext cx="11588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38" name="Line 174"/>
          <p:cNvSpPr>
            <a:spLocks noChangeShapeType="1"/>
          </p:cNvSpPr>
          <p:nvPr/>
        </p:nvSpPr>
        <p:spPr bwMode="auto">
          <a:xfrm flipH="1">
            <a:off x="7778750" y="2047875"/>
            <a:ext cx="53975" cy="857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39" name="Line 175"/>
          <p:cNvSpPr>
            <a:spLocks noChangeShapeType="1"/>
          </p:cNvSpPr>
          <p:nvPr/>
        </p:nvSpPr>
        <p:spPr bwMode="auto">
          <a:xfrm flipH="1">
            <a:off x="7643813" y="2019300"/>
            <a:ext cx="88900" cy="555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40" name="Freeform 176"/>
          <p:cNvSpPr>
            <a:spLocks/>
          </p:cNvSpPr>
          <p:nvPr/>
        </p:nvSpPr>
        <p:spPr bwMode="auto">
          <a:xfrm>
            <a:off x="7543800" y="1946275"/>
            <a:ext cx="203200" cy="127000"/>
          </a:xfrm>
          <a:custGeom>
            <a:avLst/>
            <a:gdLst>
              <a:gd name="T0" fmla="*/ 0 w 128"/>
              <a:gd name="T1" fmla="*/ 2147483647 h 80"/>
              <a:gd name="T2" fmla="*/ 2147483647 w 128"/>
              <a:gd name="T3" fmla="*/ 0 h 80"/>
              <a:gd name="T4" fmla="*/ 2147483647 w 128"/>
              <a:gd name="T5" fmla="*/ 2147483647 h 80"/>
              <a:gd name="T6" fmla="*/ 2147483647 w 128"/>
              <a:gd name="T7" fmla="*/ 2147483647 h 80"/>
              <a:gd name="T8" fmla="*/ 2147483647 w 128"/>
              <a:gd name="T9" fmla="*/ 2147483647 h 80"/>
              <a:gd name="T10" fmla="*/ 2147483647 w 128"/>
              <a:gd name="T11" fmla="*/ 2147483647 h 80"/>
              <a:gd name="T12" fmla="*/ 0 w 128"/>
              <a:gd name="T13" fmla="*/ 2147483647 h 80"/>
              <a:gd name="T14" fmla="*/ 0 60000 65536"/>
              <a:gd name="T15" fmla="*/ 0 60000 65536"/>
              <a:gd name="T16" fmla="*/ 0 60000 65536"/>
              <a:gd name="T17" fmla="*/ 0 60000 65536"/>
              <a:gd name="T18" fmla="*/ 0 60000 65536"/>
              <a:gd name="T19" fmla="*/ 0 60000 65536"/>
              <a:gd name="T20" fmla="*/ 0 60000 65536"/>
              <a:gd name="T21" fmla="*/ 0 w 128"/>
              <a:gd name="T22" fmla="*/ 0 h 80"/>
              <a:gd name="T23" fmla="*/ 128 w 128"/>
              <a:gd name="T24" fmla="*/ 80 h 8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8" h="80">
                <a:moveTo>
                  <a:pt x="0" y="6"/>
                </a:moveTo>
                <a:lnTo>
                  <a:pt x="82" y="0"/>
                </a:lnTo>
                <a:lnTo>
                  <a:pt x="96" y="28"/>
                </a:lnTo>
                <a:lnTo>
                  <a:pt x="128" y="36"/>
                </a:lnTo>
                <a:lnTo>
                  <a:pt x="60" y="80"/>
                </a:lnTo>
                <a:lnTo>
                  <a:pt x="26" y="54"/>
                </a:lnTo>
                <a:lnTo>
                  <a:pt x="0" y="6"/>
                </a:lnTo>
                <a:close/>
              </a:path>
            </a:pathLst>
          </a:custGeom>
          <a:solidFill>
            <a:schemeClr val="hlink"/>
          </a:solidFill>
          <a:ln w="12700">
            <a:solidFill>
              <a:schemeClr val="tx1"/>
            </a:solidFill>
            <a:round/>
            <a:headEnd/>
            <a:tailEnd/>
          </a:ln>
        </p:spPr>
        <p:txBody>
          <a:bodyPr wrap="none" anchor="ctr"/>
          <a:lstStyle/>
          <a:p>
            <a:endParaRPr lang="en-US"/>
          </a:p>
        </p:txBody>
      </p:sp>
      <p:sp>
        <p:nvSpPr>
          <p:cNvPr id="37041" name="Oval 177"/>
          <p:cNvSpPr>
            <a:spLocks noChangeArrowheads="1"/>
          </p:cNvSpPr>
          <p:nvPr/>
        </p:nvSpPr>
        <p:spPr bwMode="auto">
          <a:xfrm>
            <a:off x="7545388" y="1720850"/>
            <a:ext cx="1184275" cy="455613"/>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042" name="Oval 178"/>
          <p:cNvSpPr>
            <a:spLocks noChangeArrowheads="1"/>
          </p:cNvSpPr>
          <p:nvPr/>
        </p:nvSpPr>
        <p:spPr bwMode="auto">
          <a:xfrm>
            <a:off x="7669213" y="1849438"/>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7043" name="Line 179"/>
          <p:cNvSpPr>
            <a:spLocks noChangeShapeType="1"/>
          </p:cNvSpPr>
          <p:nvPr/>
        </p:nvSpPr>
        <p:spPr bwMode="auto">
          <a:xfrm flipH="1">
            <a:off x="8583613" y="1905000"/>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44" name="Rectangle 180"/>
          <p:cNvSpPr>
            <a:spLocks noChangeArrowheads="1"/>
          </p:cNvSpPr>
          <p:nvPr/>
        </p:nvSpPr>
        <p:spPr bwMode="auto">
          <a:xfrm>
            <a:off x="7664450" y="1781175"/>
            <a:ext cx="271463" cy="333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7045" name="Freeform 181"/>
          <p:cNvSpPr>
            <a:spLocks/>
          </p:cNvSpPr>
          <p:nvPr/>
        </p:nvSpPr>
        <p:spPr bwMode="auto">
          <a:xfrm>
            <a:off x="5918200"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46" name="Line 182"/>
          <p:cNvSpPr>
            <a:spLocks noChangeShapeType="1"/>
          </p:cNvSpPr>
          <p:nvPr/>
        </p:nvSpPr>
        <p:spPr bwMode="auto">
          <a:xfrm>
            <a:off x="6507163" y="2070100"/>
            <a:ext cx="0" cy="1079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47" name="Line 183"/>
          <p:cNvSpPr>
            <a:spLocks noChangeShapeType="1"/>
          </p:cNvSpPr>
          <p:nvPr/>
        </p:nvSpPr>
        <p:spPr bwMode="auto">
          <a:xfrm flipH="1">
            <a:off x="6337300" y="2062163"/>
            <a:ext cx="20638"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48" name="Line 184"/>
          <p:cNvSpPr>
            <a:spLocks noChangeShapeType="1"/>
          </p:cNvSpPr>
          <p:nvPr/>
        </p:nvSpPr>
        <p:spPr bwMode="auto">
          <a:xfrm flipH="1">
            <a:off x="5918200" y="1957388"/>
            <a:ext cx="1158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49" name="Line 185"/>
          <p:cNvSpPr>
            <a:spLocks noChangeShapeType="1"/>
          </p:cNvSpPr>
          <p:nvPr/>
        </p:nvSpPr>
        <p:spPr bwMode="auto">
          <a:xfrm flipH="1">
            <a:off x="6154738" y="2047875"/>
            <a:ext cx="53975" cy="857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50" name="Line 186"/>
          <p:cNvSpPr>
            <a:spLocks noChangeShapeType="1"/>
          </p:cNvSpPr>
          <p:nvPr/>
        </p:nvSpPr>
        <p:spPr bwMode="auto">
          <a:xfrm flipH="1" flipV="1">
            <a:off x="6070600" y="1803400"/>
            <a:ext cx="46038"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51" name="Line 187"/>
          <p:cNvSpPr>
            <a:spLocks noChangeShapeType="1"/>
          </p:cNvSpPr>
          <p:nvPr/>
        </p:nvSpPr>
        <p:spPr bwMode="auto">
          <a:xfrm flipH="1">
            <a:off x="6019800" y="2019300"/>
            <a:ext cx="88900" cy="555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37052" name="Group 188"/>
          <p:cNvGrpSpPr>
            <a:grpSpLocks/>
          </p:cNvGrpSpPr>
          <p:nvPr/>
        </p:nvGrpSpPr>
        <p:grpSpPr bwMode="auto">
          <a:xfrm>
            <a:off x="1150938" y="1724025"/>
            <a:ext cx="1184275" cy="455613"/>
            <a:chOff x="3733" y="1086"/>
            <a:chExt cx="746" cy="287"/>
          </a:xfrm>
        </p:grpSpPr>
        <p:sp>
          <p:nvSpPr>
            <p:cNvPr id="37110" name="Oval 189"/>
            <p:cNvSpPr>
              <a:spLocks noChangeArrowheads="1"/>
            </p:cNvSpPr>
            <p:nvPr/>
          </p:nvSpPr>
          <p:spPr bwMode="auto">
            <a:xfrm>
              <a:off x="3733" y="1086"/>
              <a:ext cx="746" cy="287"/>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111" name="Freeform 190"/>
            <p:cNvSpPr>
              <a:spLocks/>
            </p:cNvSpPr>
            <p:nvPr/>
          </p:nvSpPr>
          <p:spPr bwMode="auto">
            <a:xfrm>
              <a:off x="3796" y="1266"/>
              <a:ext cx="122" cy="76"/>
            </a:xfrm>
            <a:custGeom>
              <a:avLst/>
              <a:gdLst>
                <a:gd name="T0" fmla="*/ 0 w 122"/>
                <a:gd name="T1" fmla="*/ 40 h 76"/>
                <a:gd name="T2" fmla="*/ 64 w 122"/>
                <a:gd name="T3" fmla="*/ 0 h 76"/>
                <a:gd name="T4" fmla="*/ 122 w 122"/>
                <a:gd name="T5" fmla="*/ 12 h 76"/>
                <a:gd name="T6" fmla="*/ 82 w 122"/>
                <a:gd name="T7" fmla="*/ 76 h 76"/>
                <a:gd name="T8" fmla="*/ 0 w 122"/>
                <a:gd name="T9" fmla="*/ 40 h 76"/>
                <a:gd name="T10" fmla="*/ 0 60000 65536"/>
                <a:gd name="T11" fmla="*/ 0 60000 65536"/>
                <a:gd name="T12" fmla="*/ 0 60000 65536"/>
                <a:gd name="T13" fmla="*/ 0 60000 65536"/>
                <a:gd name="T14" fmla="*/ 0 60000 65536"/>
                <a:gd name="T15" fmla="*/ 0 w 122"/>
                <a:gd name="T16" fmla="*/ 0 h 76"/>
                <a:gd name="T17" fmla="*/ 122 w 122"/>
                <a:gd name="T18" fmla="*/ 76 h 76"/>
              </a:gdLst>
              <a:ahLst/>
              <a:cxnLst>
                <a:cxn ang="T10">
                  <a:pos x="T0" y="T1"/>
                </a:cxn>
                <a:cxn ang="T11">
                  <a:pos x="T2" y="T3"/>
                </a:cxn>
                <a:cxn ang="T12">
                  <a:pos x="T4" y="T5"/>
                </a:cxn>
                <a:cxn ang="T13">
                  <a:pos x="T6" y="T7"/>
                </a:cxn>
                <a:cxn ang="T14">
                  <a:pos x="T8" y="T9"/>
                </a:cxn>
              </a:cxnLst>
              <a:rect l="T15" t="T16" r="T17" b="T18"/>
              <a:pathLst>
                <a:path w="122" h="76">
                  <a:moveTo>
                    <a:pt x="0" y="40"/>
                  </a:moveTo>
                  <a:lnTo>
                    <a:pt x="64" y="0"/>
                  </a:lnTo>
                  <a:lnTo>
                    <a:pt x="122" y="12"/>
                  </a:lnTo>
                  <a:lnTo>
                    <a:pt x="82" y="76"/>
                  </a:lnTo>
                  <a:lnTo>
                    <a:pt x="0" y="40"/>
                  </a:lnTo>
                  <a:close/>
                </a:path>
              </a:pathLst>
            </a:custGeom>
            <a:solidFill>
              <a:schemeClr val="hlink"/>
            </a:solidFill>
            <a:ln w="12700">
              <a:solidFill>
                <a:schemeClr val="tx1"/>
              </a:solidFill>
              <a:round/>
              <a:headEnd/>
              <a:tailEnd/>
            </a:ln>
          </p:spPr>
          <p:txBody>
            <a:bodyPr wrap="none" anchor="ctr"/>
            <a:lstStyle/>
            <a:p>
              <a:endParaRPr lang="en-US"/>
            </a:p>
          </p:txBody>
        </p:sp>
      </p:grpSp>
      <p:sp>
        <p:nvSpPr>
          <p:cNvPr id="37053" name="Freeform 191"/>
          <p:cNvSpPr>
            <a:spLocks/>
          </p:cNvSpPr>
          <p:nvPr/>
        </p:nvSpPr>
        <p:spPr bwMode="auto">
          <a:xfrm>
            <a:off x="1385888" y="2041525"/>
            <a:ext cx="198437" cy="115888"/>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tx2"/>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7054" name="Line 192"/>
          <p:cNvSpPr>
            <a:spLocks noChangeShapeType="1"/>
          </p:cNvSpPr>
          <p:nvPr/>
        </p:nvSpPr>
        <p:spPr bwMode="auto">
          <a:xfrm>
            <a:off x="1733550" y="2070100"/>
            <a:ext cx="0" cy="1079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55" name="Line 193"/>
          <p:cNvSpPr>
            <a:spLocks noChangeShapeType="1"/>
          </p:cNvSpPr>
          <p:nvPr/>
        </p:nvSpPr>
        <p:spPr bwMode="auto">
          <a:xfrm flipH="1">
            <a:off x="1563688" y="2062163"/>
            <a:ext cx="20637"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56" name="Line 194"/>
          <p:cNvSpPr>
            <a:spLocks noChangeShapeType="1"/>
          </p:cNvSpPr>
          <p:nvPr/>
        </p:nvSpPr>
        <p:spPr bwMode="auto">
          <a:xfrm flipH="1">
            <a:off x="1144588" y="1957388"/>
            <a:ext cx="11588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57" name="Line 195"/>
          <p:cNvSpPr>
            <a:spLocks noChangeShapeType="1"/>
          </p:cNvSpPr>
          <p:nvPr/>
        </p:nvSpPr>
        <p:spPr bwMode="auto">
          <a:xfrm flipH="1">
            <a:off x="1381125" y="2047875"/>
            <a:ext cx="53975" cy="857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58" name="Line 196"/>
          <p:cNvSpPr>
            <a:spLocks noChangeShapeType="1"/>
          </p:cNvSpPr>
          <p:nvPr/>
        </p:nvSpPr>
        <p:spPr bwMode="auto">
          <a:xfrm flipH="1">
            <a:off x="1246188" y="2019300"/>
            <a:ext cx="88900" cy="555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59" name="Oval 197"/>
          <p:cNvSpPr>
            <a:spLocks noChangeArrowheads="1"/>
          </p:cNvSpPr>
          <p:nvPr/>
        </p:nvSpPr>
        <p:spPr bwMode="auto">
          <a:xfrm>
            <a:off x="1709738" y="1922463"/>
            <a:ext cx="52387"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60" name="Line 198"/>
          <p:cNvSpPr>
            <a:spLocks noChangeShapeType="1"/>
          </p:cNvSpPr>
          <p:nvPr/>
        </p:nvSpPr>
        <p:spPr bwMode="auto">
          <a:xfrm flipH="1">
            <a:off x="2185988" y="1905000"/>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1" name="Line 199"/>
          <p:cNvSpPr>
            <a:spLocks noChangeShapeType="1"/>
          </p:cNvSpPr>
          <p:nvPr/>
        </p:nvSpPr>
        <p:spPr bwMode="auto">
          <a:xfrm>
            <a:off x="5357813" y="2011363"/>
            <a:ext cx="77787" cy="492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2" name="Line 200"/>
          <p:cNvSpPr>
            <a:spLocks noChangeShapeType="1"/>
          </p:cNvSpPr>
          <p:nvPr/>
        </p:nvSpPr>
        <p:spPr bwMode="auto">
          <a:xfrm flipH="1">
            <a:off x="5191125" y="1757363"/>
            <a:ext cx="38100"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3" name="Line 201"/>
          <p:cNvSpPr>
            <a:spLocks noChangeShapeType="1"/>
          </p:cNvSpPr>
          <p:nvPr/>
        </p:nvSpPr>
        <p:spPr bwMode="auto">
          <a:xfrm flipH="1">
            <a:off x="5403850" y="1949450"/>
            <a:ext cx="1285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4" name="Line 202"/>
          <p:cNvSpPr>
            <a:spLocks noChangeShapeType="1"/>
          </p:cNvSpPr>
          <p:nvPr/>
        </p:nvSpPr>
        <p:spPr bwMode="auto">
          <a:xfrm flipV="1">
            <a:off x="5321300" y="1803400"/>
            <a:ext cx="61913"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5" name="Line 203"/>
          <p:cNvSpPr>
            <a:spLocks noChangeShapeType="1"/>
          </p:cNvSpPr>
          <p:nvPr/>
        </p:nvSpPr>
        <p:spPr bwMode="auto">
          <a:xfrm>
            <a:off x="5386388" y="1906588"/>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6" name="Line 204"/>
          <p:cNvSpPr>
            <a:spLocks noChangeShapeType="1"/>
          </p:cNvSpPr>
          <p:nvPr/>
        </p:nvSpPr>
        <p:spPr bwMode="auto">
          <a:xfrm flipH="1">
            <a:off x="8613775" y="1949450"/>
            <a:ext cx="128588"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7" name="Line 205"/>
          <p:cNvSpPr>
            <a:spLocks noChangeShapeType="1"/>
          </p:cNvSpPr>
          <p:nvPr/>
        </p:nvSpPr>
        <p:spPr bwMode="auto">
          <a:xfrm flipH="1">
            <a:off x="8401050" y="1757363"/>
            <a:ext cx="38100"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8" name="Line 206"/>
          <p:cNvSpPr>
            <a:spLocks noChangeShapeType="1"/>
          </p:cNvSpPr>
          <p:nvPr/>
        </p:nvSpPr>
        <p:spPr bwMode="auto">
          <a:xfrm flipV="1">
            <a:off x="8242300" y="1722438"/>
            <a:ext cx="9525" cy="1111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69" name="Line 207"/>
          <p:cNvSpPr>
            <a:spLocks noChangeShapeType="1"/>
          </p:cNvSpPr>
          <p:nvPr/>
        </p:nvSpPr>
        <p:spPr bwMode="auto">
          <a:xfrm flipV="1">
            <a:off x="8531225" y="1803400"/>
            <a:ext cx="61913"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0" name="Line 208"/>
          <p:cNvSpPr>
            <a:spLocks noChangeShapeType="1"/>
          </p:cNvSpPr>
          <p:nvPr/>
        </p:nvSpPr>
        <p:spPr bwMode="auto">
          <a:xfrm>
            <a:off x="8567738" y="2011363"/>
            <a:ext cx="77787" cy="492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1" name="Line 209"/>
          <p:cNvSpPr>
            <a:spLocks noChangeShapeType="1"/>
          </p:cNvSpPr>
          <p:nvPr/>
        </p:nvSpPr>
        <p:spPr bwMode="auto">
          <a:xfrm>
            <a:off x="7853363" y="1757363"/>
            <a:ext cx="28575"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2" name="Line 210"/>
          <p:cNvSpPr>
            <a:spLocks noChangeShapeType="1"/>
          </p:cNvSpPr>
          <p:nvPr/>
        </p:nvSpPr>
        <p:spPr bwMode="auto">
          <a:xfrm flipH="1" flipV="1">
            <a:off x="8027988" y="1730375"/>
            <a:ext cx="11112" cy="10318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3" name="Line 211"/>
          <p:cNvSpPr>
            <a:spLocks noChangeShapeType="1"/>
          </p:cNvSpPr>
          <p:nvPr/>
        </p:nvSpPr>
        <p:spPr bwMode="auto">
          <a:xfrm>
            <a:off x="8134350" y="1624013"/>
            <a:ext cx="0" cy="307975"/>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4" name="Line 212"/>
          <p:cNvSpPr>
            <a:spLocks noChangeShapeType="1"/>
          </p:cNvSpPr>
          <p:nvPr/>
        </p:nvSpPr>
        <p:spPr bwMode="auto">
          <a:xfrm>
            <a:off x="8596313" y="1906588"/>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5" name="Oval 213"/>
          <p:cNvSpPr>
            <a:spLocks noChangeArrowheads="1"/>
          </p:cNvSpPr>
          <p:nvPr/>
        </p:nvSpPr>
        <p:spPr bwMode="auto">
          <a:xfrm>
            <a:off x="8107363" y="1922463"/>
            <a:ext cx="52387"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76" name="Line 214"/>
          <p:cNvSpPr>
            <a:spLocks noChangeShapeType="1"/>
          </p:cNvSpPr>
          <p:nvPr/>
        </p:nvSpPr>
        <p:spPr bwMode="auto">
          <a:xfrm flipH="1">
            <a:off x="6777038" y="1757363"/>
            <a:ext cx="38100"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7" name="Line 215"/>
          <p:cNvSpPr>
            <a:spLocks noChangeShapeType="1"/>
          </p:cNvSpPr>
          <p:nvPr/>
        </p:nvSpPr>
        <p:spPr bwMode="auto">
          <a:xfrm flipV="1">
            <a:off x="6618288" y="1722438"/>
            <a:ext cx="9525" cy="1111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8" name="Line 216"/>
          <p:cNvSpPr>
            <a:spLocks noChangeShapeType="1"/>
          </p:cNvSpPr>
          <p:nvPr/>
        </p:nvSpPr>
        <p:spPr bwMode="auto">
          <a:xfrm flipV="1">
            <a:off x="6907213" y="1803400"/>
            <a:ext cx="61912"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79" name="Line 217"/>
          <p:cNvSpPr>
            <a:spLocks noChangeShapeType="1"/>
          </p:cNvSpPr>
          <p:nvPr/>
        </p:nvSpPr>
        <p:spPr bwMode="auto">
          <a:xfrm>
            <a:off x="6229350" y="1757363"/>
            <a:ext cx="28575"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80" name="Line 218"/>
          <p:cNvSpPr>
            <a:spLocks noChangeShapeType="1"/>
          </p:cNvSpPr>
          <p:nvPr/>
        </p:nvSpPr>
        <p:spPr bwMode="auto">
          <a:xfrm flipH="1" flipV="1">
            <a:off x="6403975" y="1730375"/>
            <a:ext cx="11113" cy="10318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81" name="Line 219"/>
          <p:cNvSpPr>
            <a:spLocks noChangeShapeType="1"/>
          </p:cNvSpPr>
          <p:nvPr/>
        </p:nvSpPr>
        <p:spPr bwMode="auto">
          <a:xfrm>
            <a:off x="6510338" y="1624013"/>
            <a:ext cx="0" cy="307975"/>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82" name="Line 220"/>
          <p:cNvSpPr>
            <a:spLocks noChangeShapeType="1"/>
          </p:cNvSpPr>
          <p:nvPr/>
        </p:nvSpPr>
        <p:spPr bwMode="auto">
          <a:xfrm>
            <a:off x="6972300" y="1906588"/>
            <a:ext cx="0" cy="26987"/>
          </a:xfrm>
          <a:prstGeom prst="line">
            <a:avLst/>
          </a:prstGeom>
          <a:noFill/>
          <a:ln w="5080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83" name="Oval 221"/>
          <p:cNvSpPr>
            <a:spLocks noChangeArrowheads="1"/>
          </p:cNvSpPr>
          <p:nvPr/>
        </p:nvSpPr>
        <p:spPr bwMode="auto">
          <a:xfrm>
            <a:off x="6483350" y="1922463"/>
            <a:ext cx="52388"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84" name="Freeform 222"/>
          <p:cNvSpPr>
            <a:spLocks/>
          </p:cNvSpPr>
          <p:nvPr/>
        </p:nvSpPr>
        <p:spPr bwMode="auto">
          <a:xfrm>
            <a:off x="2736850" y="1949450"/>
            <a:ext cx="587375" cy="234950"/>
          </a:xfrm>
          <a:custGeom>
            <a:avLst/>
            <a:gdLst>
              <a:gd name="T0" fmla="*/ 2147483647 w 370"/>
              <a:gd name="T1" fmla="*/ 0 h 148"/>
              <a:gd name="T2" fmla="*/ 2147483647 w 370"/>
              <a:gd name="T3" fmla="*/ 2147483647 h 148"/>
              <a:gd name="T4" fmla="*/ 2147483647 w 370"/>
              <a:gd name="T5" fmla="*/ 2147483647 h 148"/>
              <a:gd name="T6" fmla="*/ 2147483647 w 370"/>
              <a:gd name="T7" fmla="*/ 2147483647 h 148"/>
              <a:gd name="T8" fmla="*/ 2147483647 w 370"/>
              <a:gd name="T9" fmla="*/ 2147483647 h 148"/>
              <a:gd name="T10" fmla="*/ 2147483647 w 370"/>
              <a:gd name="T11" fmla="*/ 2147483647 h 148"/>
              <a:gd name="T12" fmla="*/ 2147483647 w 370"/>
              <a:gd name="T13" fmla="*/ 2147483647 h 148"/>
              <a:gd name="T14" fmla="*/ 2147483647 w 370"/>
              <a:gd name="T15" fmla="*/ 2147483647 h 148"/>
              <a:gd name="T16" fmla="*/ 2147483647 w 370"/>
              <a:gd name="T17" fmla="*/ 2147483647 h 148"/>
              <a:gd name="T18" fmla="*/ 2147483647 w 370"/>
              <a:gd name="T19" fmla="*/ 2147483647 h 148"/>
              <a:gd name="T20" fmla="*/ 2147483647 w 370"/>
              <a:gd name="T21" fmla="*/ 2147483647 h 148"/>
              <a:gd name="T22" fmla="*/ 2147483647 w 370"/>
              <a:gd name="T23" fmla="*/ 2147483647 h 148"/>
              <a:gd name="T24" fmla="*/ 0 w 370"/>
              <a:gd name="T25" fmla="*/ 2147483647 h 148"/>
              <a:gd name="T26" fmla="*/ 2147483647 w 370"/>
              <a:gd name="T27" fmla="*/ 0 h 1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70"/>
              <a:gd name="T43" fmla="*/ 0 h 148"/>
              <a:gd name="T44" fmla="*/ 370 w 370"/>
              <a:gd name="T45" fmla="*/ 148 h 14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70" h="148">
                <a:moveTo>
                  <a:pt x="80" y="0"/>
                </a:moveTo>
                <a:lnTo>
                  <a:pt x="94" y="26"/>
                </a:lnTo>
                <a:lnTo>
                  <a:pt x="148" y="44"/>
                </a:lnTo>
                <a:lnTo>
                  <a:pt x="234" y="60"/>
                </a:lnTo>
                <a:lnTo>
                  <a:pt x="350" y="68"/>
                </a:lnTo>
                <a:lnTo>
                  <a:pt x="368" y="68"/>
                </a:lnTo>
                <a:lnTo>
                  <a:pt x="370" y="148"/>
                </a:lnTo>
                <a:lnTo>
                  <a:pt x="270" y="142"/>
                </a:lnTo>
                <a:lnTo>
                  <a:pt x="180" y="126"/>
                </a:lnTo>
                <a:lnTo>
                  <a:pt x="118" y="108"/>
                </a:lnTo>
                <a:lnTo>
                  <a:pt x="64" y="82"/>
                </a:lnTo>
                <a:lnTo>
                  <a:pt x="22" y="54"/>
                </a:lnTo>
                <a:lnTo>
                  <a:pt x="0" y="4"/>
                </a:lnTo>
                <a:lnTo>
                  <a:pt x="80" y="0"/>
                </a:lnTo>
                <a:close/>
              </a:path>
            </a:pathLst>
          </a:custGeom>
          <a:solidFill>
            <a:schemeClr val="tx2"/>
          </a:solidFill>
          <a:ln w="12700">
            <a:solidFill>
              <a:schemeClr val="tx1"/>
            </a:solidFill>
            <a:round/>
            <a:headEnd/>
            <a:tailEnd/>
          </a:ln>
        </p:spPr>
        <p:txBody>
          <a:bodyPr wrap="none" anchor="ctr"/>
          <a:lstStyle/>
          <a:p>
            <a:endParaRPr lang="en-US"/>
          </a:p>
        </p:txBody>
      </p:sp>
      <p:sp>
        <p:nvSpPr>
          <p:cNvPr id="37085" name="Freeform 223"/>
          <p:cNvSpPr>
            <a:spLocks/>
          </p:cNvSpPr>
          <p:nvPr/>
        </p:nvSpPr>
        <p:spPr bwMode="auto">
          <a:xfrm>
            <a:off x="2973388" y="2035175"/>
            <a:ext cx="198437" cy="134938"/>
          </a:xfrm>
          <a:custGeom>
            <a:avLst/>
            <a:gdLst>
              <a:gd name="T0" fmla="*/ 2147483647 w 222"/>
              <a:gd name="T1" fmla="*/ 0 h 113"/>
              <a:gd name="T2" fmla="*/ 0 w 222"/>
              <a:gd name="T3" fmla="*/ 2147483647 h 113"/>
              <a:gd name="T4" fmla="*/ 2147483647 w 222"/>
              <a:gd name="T5" fmla="*/ 2147483647 h 113"/>
              <a:gd name="T6" fmla="*/ 2147483647 w 222"/>
              <a:gd name="T7" fmla="*/ 2147483647 h 113"/>
              <a:gd name="T8" fmla="*/ 2147483647 w 222"/>
              <a:gd name="T9" fmla="*/ 0 h 113"/>
              <a:gd name="T10" fmla="*/ 0 60000 65536"/>
              <a:gd name="T11" fmla="*/ 0 60000 65536"/>
              <a:gd name="T12" fmla="*/ 0 60000 65536"/>
              <a:gd name="T13" fmla="*/ 0 60000 65536"/>
              <a:gd name="T14" fmla="*/ 0 60000 65536"/>
              <a:gd name="T15" fmla="*/ 0 w 222"/>
              <a:gd name="T16" fmla="*/ 0 h 113"/>
              <a:gd name="T17" fmla="*/ 222 w 222"/>
              <a:gd name="T18" fmla="*/ 113 h 113"/>
            </a:gdLst>
            <a:ahLst/>
            <a:cxnLst>
              <a:cxn ang="T10">
                <a:pos x="T0" y="T1"/>
              </a:cxn>
              <a:cxn ang="T11">
                <a:pos x="T2" y="T3"/>
              </a:cxn>
              <a:cxn ang="T12">
                <a:pos x="T4" y="T5"/>
              </a:cxn>
              <a:cxn ang="T13">
                <a:pos x="T6" y="T7"/>
              </a:cxn>
              <a:cxn ang="T14">
                <a:pos x="T8" y="T9"/>
              </a:cxn>
            </a:cxnLst>
            <a:rect l="T15" t="T16" r="T17" b="T18"/>
            <a:pathLst>
              <a:path w="222" h="113">
                <a:moveTo>
                  <a:pt x="56" y="0"/>
                </a:moveTo>
                <a:lnTo>
                  <a:pt x="0" y="83"/>
                </a:lnTo>
                <a:lnTo>
                  <a:pt x="201" y="112"/>
                </a:lnTo>
                <a:lnTo>
                  <a:pt x="221" y="16"/>
                </a:lnTo>
                <a:lnTo>
                  <a:pt x="56" y="0"/>
                </a:lnTo>
              </a:path>
            </a:pathLst>
          </a:custGeom>
          <a:solidFill>
            <a:schemeClr val="hlink"/>
          </a:solidFill>
          <a:ln>
            <a:noFill/>
          </a:ln>
          <a:extLst>
            <a:ext uri="{91240B29-F687-4f45-9708-019B960494DF}">
              <a14:hiddenLine xmlns="" xmlns:a14="http://schemas.microsoft.com/office/drawing/2010/main" w="12700" cap="rnd">
                <a:solidFill>
                  <a:srgbClr val="000000"/>
                </a:solidFill>
                <a:round/>
                <a:headEnd/>
                <a:tailEnd/>
              </a14:hiddenLine>
            </a:ext>
          </a:extLst>
        </p:spPr>
        <p:txBody>
          <a:bodyPr/>
          <a:lstStyle/>
          <a:p>
            <a:endParaRPr lang="en-US"/>
          </a:p>
        </p:txBody>
      </p:sp>
      <p:sp>
        <p:nvSpPr>
          <p:cNvPr id="37086" name="Line 224"/>
          <p:cNvSpPr>
            <a:spLocks noChangeShapeType="1"/>
          </p:cNvSpPr>
          <p:nvPr/>
        </p:nvSpPr>
        <p:spPr bwMode="auto">
          <a:xfrm>
            <a:off x="3321050" y="2070100"/>
            <a:ext cx="0" cy="10795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87" name="Line 225"/>
          <p:cNvSpPr>
            <a:spLocks noChangeShapeType="1"/>
          </p:cNvSpPr>
          <p:nvPr/>
        </p:nvSpPr>
        <p:spPr bwMode="auto">
          <a:xfrm flipH="1">
            <a:off x="3151188" y="2062163"/>
            <a:ext cx="20637"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88" name="Line 226"/>
          <p:cNvSpPr>
            <a:spLocks noChangeShapeType="1"/>
          </p:cNvSpPr>
          <p:nvPr/>
        </p:nvSpPr>
        <p:spPr bwMode="auto">
          <a:xfrm flipH="1">
            <a:off x="2732088" y="1957388"/>
            <a:ext cx="11588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89" name="Line 227"/>
          <p:cNvSpPr>
            <a:spLocks noChangeShapeType="1"/>
          </p:cNvSpPr>
          <p:nvPr/>
        </p:nvSpPr>
        <p:spPr bwMode="auto">
          <a:xfrm flipH="1">
            <a:off x="2968625" y="2047875"/>
            <a:ext cx="53975" cy="857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90" name="Line 228"/>
          <p:cNvSpPr>
            <a:spLocks noChangeShapeType="1"/>
          </p:cNvSpPr>
          <p:nvPr/>
        </p:nvSpPr>
        <p:spPr bwMode="auto">
          <a:xfrm flipH="1">
            <a:off x="2833688" y="2019300"/>
            <a:ext cx="88900" cy="555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91" name="Oval 229"/>
          <p:cNvSpPr>
            <a:spLocks noChangeArrowheads="1"/>
          </p:cNvSpPr>
          <p:nvPr/>
        </p:nvSpPr>
        <p:spPr bwMode="auto">
          <a:xfrm>
            <a:off x="3297238" y="1922463"/>
            <a:ext cx="52387"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92" name="Oval 230"/>
          <p:cNvSpPr>
            <a:spLocks noChangeArrowheads="1"/>
          </p:cNvSpPr>
          <p:nvPr/>
        </p:nvSpPr>
        <p:spPr bwMode="auto">
          <a:xfrm>
            <a:off x="2735263" y="1724025"/>
            <a:ext cx="1184275" cy="455613"/>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093" name="Line 231"/>
          <p:cNvSpPr>
            <a:spLocks noChangeShapeType="1"/>
          </p:cNvSpPr>
          <p:nvPr/>
        </p:nvSpPr>
        <p:spPr bwMode="auto">
          <a:xfrm>
            <a:off x="3324225" y="1624013"/>
            <a:ext cx="0" cy="307975"/>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94" name="Freeform 232"/>
          <p:cNvSpPr>
            <a:spLocks/>
          </p:cNvSpPr>
          <p:nvPr/>
        </p:nvSpPr>
        <p:spPr bwMode="auto">
          <a:xfrm>
            <a:off x="4749800" y="2047875"/>
            <a:ext cx="174625" cy="133350"/>
          </a:xfrm>
          <a:custGeom>
            <a:avLst/>
            <a:gdLst>
              <a:gd name="T0" fmla="*/ 0 w 110"/>
              <a:gd name="T1" fmla="*/ 2147483647 h 84"/>
              <a:gd name="T2" fmla="*/ 2147483647 w 110"/>
              <a:gd name="T3" fmla="*/ 0 h 84"/>
              <a:gd name="T4" fmla="*/ 2147483647 w 110"/>
              <a:gd name="T5" fmla="*/ 2147483647 h 84"/>
              <a:gd name="T6" fmla="*/ 2147483647 w 110"/>
              <a:gd name="T7" fmla="*/ 2147483647 h 84"/>
              <a:gd name="T8" fmla="*/ 2147483647 w 110"/>
              <a:gd name="T9" fmla="*/ 2147483647 h 84"/>
              <a:gd name="T10" fmla="*/ 0 w 110"/>
              <a:gd name="T11" fmla="*/ 2147483647 h 84"/>
              <a:gd name="T12" fmla="*/ 0 60000 65536"/>
              <a:gd name="T13" fmla="*/ 0 60000 65536"/>
              <a:gd name="T14" fmla="*/ 0 60000 65536"/>
              <a:gd name="T15" fmla="*/ 0 60000 65536"/>
              <a:gd name="T16" fmla="*/ 0 60000 65536"/>
              <a:gd name="T17" fmla="*/ 0 60000 65536"/>
              <a:gd name="T18" fmla="*/ 0 w 110"/>
              <a:gd name="T19" fmla="*/ 0 h 84"/>
              <a:gd name="T20" fmla="*/ 110 w 110"/>
              <a:gd name="T21" fmla="*/ 84 h 84"/>
            </a:gdLst>
            <a:ahLst/>
            <a:cxnLst>
              <a:cxn ang="T12">
                <a:pos x="T0" y="T1"/>
              </a:cxn>
              <a:cxn ang="T13">
                <a:pos x="T2" y="T3"/>
              </a:cxn>
              <a:cxn ang="T14">
                <a:pos x="T4" y="T5"/>
              </a:cxn>
              <a:cxn ang="T15">
                <a:pos x="T6" y="T7"/>
              </a:cxn>
              <a:cxn ang="T16">
                <a:pos x="T8" y="T9"/>
              </a:cxn>
              <a:cxn ang="T17">
                <a:pos x="T10" y="T11"/>
              </a:cxn>
            </a:cxnLst>
            <a:rect l="T18" t="T19" r="T20" b="T21"/>
            <a:pathLst>
              <a:path w="110" h="84">
                <a:moveTo>
                  <a:pt x="0" y="78"/>
                </a:moveTo>
                <a:lnTo>
                  <a:pt x="14" y="0"/>
                </a:lnTo>
                <a:lnTo>
                  <a:pt x="106" y="6"/>
                </a:lnTo>
                <a:lnTo>
                  <a:pt x="110" y="84"/>
                </a:lnTo>
                <a:lnTo>
                  <a:pt x="36" y="84"/>
                </a:lnTo>
                <a:lnTo>
                  <a:pt x="0" y="78"/>
                </a:lnTo>
                <a:close/>
              </a:path>
            </a:pathLst>
          </a:custGeom>
          <a:solidFill>
            <a:schemeClr val="hlink"/>
          </a:solidFill>
          <a:ln w="12700">
            <a:solidFill>
              <a:schemeClr val="tx1"/>
            </a:solidFill>
            <a:round/>
            <a:headEnd/>
            <a:tailEnd/>
          </a:ln>
        </p:spPr>
        <p:txBody>
          <a:bodyPr wrap="none" anchor="ctr"/>
          <a:lstStyle/>
          <a:p>
            <a:endParaRPr lang="en-US"/>
          </a:p>
        </p:txBody>
      </p:sp>
      <p:sp>
        <p:nvSpPr>
          <p:cNvPr id="37095" name="Oval 233"/>
          <p:cNvSpPr>
            <a:spLocks noChangeArrowheads="1"/>
          </p:cNvSpPr>
          <p:nvPr/>
        </p:nvSpPr>
        <p:spPr bwMode="auto">
          <a:xfrm>
            <a:off x="4338638" y="1724025"/>
            <a:ext cx="1184275" cy="455613"/>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096" name="Oval 234"/>
          <p:cNvSpPr>
            <a:spLocks noChangeArrowheads="1"/>
          </p:cNvSpPr>
          <p:nvPr/>
        </p:nvSpPr>
        <p:spPr bwMode="auto">
          <a:xfrm>
            <a:off x="4459288" y="1849438"/>
            <a:ext cx="941387" cy="206375"/>
          </a:xfrm>
          <a:prstGeom prst="ellipse">
            <a:avLst/>
          </a:prstGeom>
          <a:solidFill>
            <a:srgbClr val="FFFFFF"/>
          </a:solidFill>
          <a:ln w="28575">
            <a:solidFill>
              <a:schemeClr val="tx1"/>
            </a:solidFill>
            <a:round/>
            <a:headEnd/>
            <a:tailEnd/>
          </a:ln>
        </p:spPr>
        <p:txBody>
          <a:bodyPr wrap="none" anchor="ctr"/>
          <a:lstStyle/>
          <a:p>
            <a:endParaRPr lang="en-US"/>
          </a:p>
        </p:txBody>
      </p:sp>
      <p:sp>
        <p:nvSpPr>
          <p:cNvPr id="37097" name="Line 235"/>
          <p:cNvSpPr>
            <a:spLocks noChangeShapeType="1"/>
          </p:cNvSpPr>
          <p:nvPr/>
        </p:nvSpPr>
        <p:spPr bwMode="auto">
          <a:xfrm flipV="1">
            <a:off x="5032375" y="1722438"/>
            <a:ext cx="9525" cy="1111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098" name="Oval 236"/>
          <p:cNvSpPr>
            <a:spLocks noChangeArrowheads="1"/>
          </p:cNvSpPr>
          <p:nvPr/>
        </p:nvSpPr>
        <p:spPr bwMode="auto">
          <a:xfrm>
            <a:off x="4897438" y="1922463"/>
            <a:ext cx="52387" cy="42862"/>
          </a:xfrm>
          <a:prstGeom prst="ellipse">
            <a:avLst/>
          </a:prstGeom>
          <a:solidFill>
            <a:schemeClr val="tx1"/>
          </a:solidFill>
          <a:ln w="12700">
            <a:solidFill>
              <a:srgbClr val="000000"/>
            </a:solidFill>
            <a:round/>
            <a:headEnd/>
            <a:tailEnd/>
          </a:ln>
        </p:spPr>
        <p:txBody>
          <a:bodyPr wrap="none" anchor="ctr"/>
          <a:lstStyle/>
          <a:p>
            <a:endParaRPr lang="en-US"/>
          </a:p>
        </p:txBody>
      </p:sp>
      <p:sp>
        <p:nvSpPr>
          <p:cNvPr id="37099" name="Line 237"/>
          <p:cNvSpPr>
            <a:spLocks noChangeShapeType="1"/>
          </p:cNvSpPr>
          <p:nvPr/>
        </p:nvSpPr>
        <p:spPr bwMode="auto">
          <a:xfrm flipH="1">
            <a:off x="4332288" y="1957388"/>
            <a:ext cx="115887" cy="0"/>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100" name="Line 238"/>
          <p:cNvSpPr>
            <a:spLocks noChangeShapeType="1"/>
          </p:cNvSpPr>
          <p:nvPr/>
        </p:nvSpPr>
        <p:spPr bwMode="auto">
          <a:xfrm flipH="1" flipV="1">
            <a:off x="4818063" y="1730375"/>
            <a:ext cx="11112" cy="103188"/>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101" name="Line 239"/>
          <p:cNvSpPr>
            <a:spLocks noChangeShapeType="1"/>
          </p:cNvSpPr>
          <p:nvPr/>
        </p:nvSpPr>
        <p:spPr bwMode="auto">
          <a:xfrm>
            <a:off x="4924425" y="1624013"/>
            <a:ext cx="0" cy="307975"/>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102" name="Line 240"/>
          <p:cNvSpPr>
            <a:spLocks noChangeShapeType="1"/>
          </p:cNvSpPr>
          <p:nvPr/>
        </p:nvSpPr>
        <p:spPr bwMode="auto">
          <a:xfrm flipH="1">
            <a:off x="4751388" y="2062163"/>
            <a:ext cx="20637" cy="115887"/>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103" name="Line 241"/>
          <p:cNvSpPr>
            <a:spLocks noChangeShapeType="1"/>
          </p:cNvSpPr>
          <p:nvPr/>
        </p:nvSpPr>
        <p:spPr bwMode="auto">
          <a:xfrm flipH="1">
            <a:off x="4568825" y="2047875"/>
            <a:ext cx="53975" cy="8572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104" name="Line 242"/>
          <p:cNvSpPr>
            <a:spLocks noChangeShapeType="1"/>
          </p:cNvSpPr>
          <p:nvPr/>
        </p:nvSpPr>
        <p:spPr bwMode="auto">
          <a:xfrm flipH="1">
            <a:off x="4433888" y="2019300"/>
            <a:ext cx="88900" cy="55563"/>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105" name="Rectangle 243"/>
          <p:cNvSpPr>
            <a:spLocks noChangeArrowheads="1"/>
          </p:cNvSpPr>
          <p:nvPr/>
        </p:nvSpPr>
        <p:spPr bwMode="auto">
          <a:xfrm>
            <a:off x="4454525" y="1781175"/>
            <a:ext cx="271463" cy="333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lIns="90487" tIns="44450" rIns="90487" bIns="44450">
            <a:spAutoFit/>
          </a:bodyPr>
          <a:lstStyle/>
          <a:p>
            <a:r>
              <a:rPr lang="en-US" sz="1600" i="1"/>
              <a:t>x</a:t>
            </a:r>
          </a:p>
        </p:txBody>
      </p:sp>
      <p:sp>
        <p:nvSpPr>
          <p:cNvPr id="37106" name="Line 244"/>
          <p:cNvSpPr>
            <a:spLocks noChangeShapeType="1"/>
          </p:cNvSpPr>
          <p:nvPr/>
        </p:nvSpPr>
        <p:spPr bwMode="auto">
          <a:xfrm flipH="1" flipV="1">
            <a:off x="4484688" y="1803400"/>
            <a:ext cx="46037" cy="79375"/>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107" name="Line 245"/>
          <p:cNvSpPr>
            <a:spLocks noChangeShapeType="1"/>
          </p:cNvSpPr>
          <p:nvPr/>
        </p:nvSpPr>
        <p:spPr bwMode="auto">
          <a:xfrm>
            <a:off x="4643438" y="1757363"/>
            <a:ext cx="28575" cy="100012"/>
          </a:xfrm>
          <a:prstGeom prst="line">
            <a:avLst/>
          </a:prstGeom>
          <a:noFill/>
          <a:ln w="1270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7108" name="Oval 246"/>
          <p:cNvSpPr>
            <a:spLocks noChangeArrowheads="1"/>
          </p:cNvSpPr>
          <p:nvPr/>
        </p:nvSpPr>
        <p:spPr bwMode="auto">
          <a:xfrm>
            <a:off x="5924550" y="1724025"/>
            <a:ext cx="1184275" cy="455613"/>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109" name="Line 247"/>
          <p:cNvSpPr>
            <a:spLocks noChangeShapeType="1"/>
          </p:cNvSpPr>
          <p:nvPr/>
        </p:nvSpPr>
        <p:spPr bwMode="auto">
          <a:xfrm flipH="1">
            <a:off x="6959600" y="1905000"/>
            <a:ext cx="250825" cy="0"/>
          </a:xfrm>
          <a:prstGeom prst="line">
            <a:avLst/>
          </a:prstGeom>
          <a:noFill/>
          <a:ln w="57150">
            <a:solidFill>
              <a:srgbClr val="000000"/>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2" name="Title 1"/>
          <p:cNvSpPr>
            <a:spLocks noGrp="1"/>
          </p:cNvSpPr>
          <p:nvPr>
            <p:ph type="title"/>
          </p:nvPr>
        </p:nvSpPr>
        <p:spPr/>
        <p:txBody>
          <a:bodyPr>
            <a:normAutofit fontScale="90000"/>
          </a:bodyPr>
          <a:lstStyle/>
          <a:p>
            <a:r>
              <a:rPr lang="en-US" smtClean="0"/>
              <a:t>RAID 5: Interleaved Parity</a:t>
            </a:r>
            <a:endParaRPr lang="en-US"/>
          </a:p>
        </p:txBody>
      </p:sp>
    </p:spTree>
    <p:custDataLst>
      <p:tags r:id="rId1"/>
    </p:custDataLst>
    <p:extLst>
      <p:ext uri="{BB962C8B-B14F-4D97-AF65-F5344CB8AC3E}">
        <p14:creationId xmlns:p14="http://schemas.microsoft.com/office/powerpoint/2010/main" val="48764419"/>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RAID variations</a:t>
            </a:r>
            <a:endParaRPr lang="en-US" dirty="0"/>
          </a:p>
        </p:txBody>
      </p:sp>
      <p:sp>
        <p:nvSpPr>
          <p:cNvPr id="3" name="Content Placeholder 2"/>
          <p:cNvSpPr>
            <a:spLocks noGrp="1"/>
          </p:cNvSpPr>
          <p:nvPr>
            <p:ph idx="1"/>
          </p:nvPr>
        </p:nvSpPr>
        <p:spPr/>
        <p:txBody>
          <a:bodyPr/>
          <a:lstStyle/>
          <a:p>
            <a:r>
              <a:rPr lang="en-US" dirty="0" smtClean="0"/>
              <a:t>Variations on encoding schemes, different trades for failures and performance</a:t>
            </a:r>
          </a:p>
          <a:p>
            <a:pPr lvl="1"/>
            <a:r>
              <a:rPr lang="en-US" dirty="0" smtClean="0"/>
              <a:t>See </a:t>
            </a:r>
            <a:r>
              <a:rPr lang="en-US" dirty="0" err="1" smtClean="0"/>
              <a:t>wikipedia</a:t>
            </a:r>
            <a:endParaRPr lang="en-US" dirty="0" smtClean="0"/>
          </a:p>
          <a:p>
            <a:pPr lvl="1"/>
            <a:r>
              <a:rPr lang="en-US" dirty="0" smtClean="0"/>
              <a:t>But 0, 1, 5 are the most popular by far</a:t>
            </a:r>
          </a:p>
          <a:p>
            <a:r>
              <a:rPr lang="en-US" dirty="0" smtClean="0"/>
              <a:t>More general area of </a:t>
            </a:r>
            <a:r>
              <a:rPr lang="en-US" b="1" dirty="0" smtClean="0"/>
              <a:t>erasure coding</a:t>
            </a:r>
            <a:r>
              <a:rPr lang="en-US" dirty="0" smtClean="0"/>
              <a:t>: </a:t>
            </a:r>
          </a:p>
          <a:p>
            <a:pPr lvl="1"/>
            <a:r>
              <a:rPr lang="en-US" dirty="0" smtClean="0"/>
              <a:t>Store k logical blocks (message) in n physical blocks (k &lt; n)</a:t>
            </a:r>
          </a:p>
          <a:p>
            <a:pPr lvl="1"/>
            <a:r>
              <a:rPr lang="en-US" dirty="0" smtClean="0"/>
              <a:t>In an optimal erasure code, recover from any k/n blocks</a:t>
            </a:r>
          </a:p>
          <a:p>
            <a:pPr lvl="1"/>
            <a:r>
              <a:rPr lang="en-US" dirty="0" err="1" smtClean="0"/>
              <a:t>Xor</a:t>
            </a:r>
            <a:r>
              <a:rPr lang="en-US" dirty="0" smtClean="0"/>
              <a:t> parity is a (k, k+1) erasure code</a:t>
            </a:r>
          </a:p>
          <a:p>
            <a:pPr lvl="1"/>
            <a:r>
              <a:rPr lang="en-US" dirty="0" smtClean="0"/>
              <a:t>Gaining popularity at data center granularity</a:t>
            </a:r>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29</a:t>
            </a:fld>
            <a:endParaRPr lang="en-US"/>
          </a:p>
        </p:txBody>
      </p:sp>
    </p:spTree>
    <p:extLst>
      <p:ext uri="{BB962C8B-B14F-4D97-AF65-F5344CB8AC3E}">
        <p14:creationId xmlns:p14="http://schemas.microsoft.com/office/powerpoint/2010/main" val="1036631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075" name="Group 3"/>
          <p:cNvGrpSpPr>
            <a:grpSpLocks/>
          </p:cNvGrpSpPr>
          <p:nvPr/>
        </p:nvGrpSpPr>
        <p:grpSpPr bwMode="auto">
          <a:xfrm>
            <a:off x="6707188" y="4938614"/>
            <a:ext cx="2368550" cy="1276350"/>
            <a:chOff x="4268" y="2971"/>
            <a:chExt cx="1492" cy="804"/>
          </a:xfrm>
        </p:grpSpPr>
        <p:pic>
          <p:nvPicPr>
            <p:cNvPr id="308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7" y="2980"/>
              <a:ext cx="1273" cy="7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pic>
        <p:sp>
          <p:nvSpPr>
            <p:cNvPr id="3087" name="Freeform 5"/>
            <p:cNvSpPr>
              <a:spLocks/>
            </p:cNvSpPr>
            <p:nvPr/>
          </p:nvSpPr>
          <p:spPr bwMode="auto">
            <a:xfrm>
              <a:off x="4268" y="2971"/>
              <a:ext cx="1336" cy="597"/>
            </a:xfrm>
            <a:custGeom>
              <a:avLst/>
              <a:gdLst>
                <a:gd name="T0" fmla="*/ 0 w 1336"/>
                <a:gd name="T1" fmla="*/ 597 h 597"/>
                <a:gd name="T2" fmla="*/ 176 w 1336"/>
                <a:gd name="T3" fmla="*/ 554 h 597"/>
                <a:gd name="T4" fmla="*/ 275 w 1336"/>
                <a:gd name="T5" fmla="*/ 536 h 597"/>
                <a:gd name="T6" fmla="*/ 411 w 1336"/>
                <a:gd name="T7" fmla="*/ 504 h 597"/>
                <a:gd name="T8" fmla="*/ 451 w 1336"/>
                <a:gd name="T9" fmla="*/ 496 h 597"/>
                <a:gd name="T10" fmla="*/ 507 w 1336"/>
                <a:gd name="T11" fmla="*/ 488 h 597"/>
                <a:gd name="T12" fmla="*/ 555 w 1336"/>
                <a:gd name="T13" fmla="*/ 480 h 597"/>
                <a:gd name="T14" fmla="*/ 576 w 1336"/>
                <a:gd name="T15" fmla="*/ 482 h 597"/>
                <a:gd name="T16" fmla="*/ 1336 w 1336"/>
                <a:gd name="T17" fmla="*/ 0 h 597"/>
                <a:gd name="T18" fmla="*/ 6 w 1336"/>
                <a:gd name="T19" fmla="*/ 13 h 597"/>
                <a:gd name="T20" fmla="*/ 0 w 1336"/>
                <a:gd name="T21" fmla="*/ 597 h 59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36"/>
                <a:gd name="T34" fmla="*/ 0 h 597"/>
                <a:gd name="T35" fmla="*/ 1336 w 1336"/>
                <a:gd name="T36" fmla="*/ 597 h 59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36" h="597">
                  <a:moveTo>
                    <a:pt x="0" y="597"/>
                  </a:moveTo>
                  <a:cubicBezTo>
                    <a:pt x="63" y="576"/>
                    <a:pt x="112" y="559"/>
                    <a:pt x="176" y="554"/>
                  </a:cubicBezTo>
                  <a:cubicBezTo>
                    <a:pt x="208" y="544"/>
                    <a:pt x="241" y="542"/>
                    <a:pt x="275" y="536"/>
                  </a:cubicBezTo>
                  <a:cubicBezTo>
                    <a:pt x="320" y="526"/>
                    <a:pt x="365" y="512"/>
                    <a:pt x="411" y="504"/>
                  </a:cubicBezTo>
                  <a:cubicBezTo>
                    <a:pt x="434" y="495"/>
                    <a:pt x="421" y="498"/>
                    <a:pt x="451" y="496"/>
                  </a:cubicBezTo>
                  <a:cubicBezTo>
                    <a:pt x="470" y="490"/>
                    <a:pt x="485" y="489"/>
                    <a:pt x="507" y="488"/>
                  </a:cubicBezTo>
                  <a:cubicBezTo>
                    <a:pt x="523" y="485"/>
                    <a:pt x="538" y="481"/>
                    <a:pt x="555" y="480"/>
                  </a:cubicBezTo>
                  <a:cubicBezTo>
                    <a:pt x="574" y="482"/>
                    <a:pt x="567" y="482"/>
                    <a:pt x="576" y="482"/>
                  </a:cubicBezTo>
                  <a:lnTo>
                    <a:pt x="1336" y="0"/>
                  </a:lnTo>
                  <a:lnTo>
                    <a:pt x="6" y="13"/>
                  </a:lnTo>
                  <a:lnTo>
                    <a:pt x="0" y="597"/>
                  </a:lnTo>
                  <a:close/>
                </a:path>
              </a:pathLst>
            </a:custGeom>
            <a:solidFill>
              <a:schemeClr val="bg1"/>
            </a:solidFill>
            <a:ln>
              <a:noFill/>
            </a:ln>
            <a:extLst>
              <a:ext uri="{91240B29-F687-4f45-9708-019B960494DF}">
                <a14:hiddenLine xmlns="" xmlns:a14="http://schemas.microsoft.com/office/drawing/2010/main" w="12700">
                  <a:solidFill>
                    <a:srgbClr val="000000"/>
                  </a:solidFill>
                  <a:round/>
                  <a:headEnd/>
                  <a:tailEnd/>
                </a14:hiddenLine>
              </a:ext>
            </a:extLst>
          </p:spPr>
          <p:txBody>
            <a:bodyPr wrap="none" anchor="ctr"/>
            <a:lstStyle/>
            <a:p>
              <a:endParaRPr lang="en-US"/>
            </a:p>
          </p:txBody>
        </p:sp>
      </p:grpSp>
      <p:sp>
        <p:nvSpPr>
          <p:cNvPr id="3076" name="Rectangle 6"/>
          <p:cNvSpPr>
            <a:spLocks noGrp="1" noChangeArrowheads="1"/>
          </p:cNvSpPr>
          <p:nvPr>
            <p:ph type="body" idx="1"/>
          </p:nvPr>
        </p:nvSpPr>
        <p:spPr>
          <a:xfrm>
            <a:off x="831850" y="1527299"/>
            <a:ext cx="7794625" cy="2117725"/>
          </a:xfrm>
          <a:noFill/>
        </p:spPr>
        <p:txBody>
          <a:bodyPr>
            <a:normAutofit lnSpcReduction="10000"/>
          </a:bodyPr>
          <a:lstStyle/>
          <a:p>
            <a:pPr>
              <a:lnSpc>
                <a:spcPct val="90000"/>
              </a:lnSpc>
            </a:pPr>
            <a:r>
              <a:rPr lang="en-US">
                <a:latin typeface="Arial" charset="0"/>
              </a:rPr>
              <a:t>Why have disks?</a:t>
            </a:r>
          </a:p>
          <a:p>
            <a:pPr lvl="1">
              <a:lnSpc>
                <a:spcPct val="90000"/>
              </a:lnSpc>
            </a:pPr>
            <a:r>
              <a:rPr lang="en-US" dirty="0">
                <a:latin typeface="Arial" charset="0"/>
              </a:rPr>
              <a:t>Memory is small.  Disks are large.  </a:t>
            </a:r>
          </a:p>
          <a:p>
            <a:pPr lvl="2">
              <a:lnSpc>
                <a:spcPct val="90000"/>
              </a:lnSpc>
            </a:pPr>
            <a:r>
              <a:rPr lang="en-US" sz="1800" dirty="0">
                <a:latin typeface="Arial" charset="0"/>
              </a:rPr>
              <a:t>Short term storage for memory contents (e.g., swap space).</a:t>
            </a:r>
          </a:p>
          <a:p>
            <a:pPr lvl="2">
              <a:lnSpc>
                <a:spcPct val="90000"/>
              </a:lnSpc>
            </a:pPr>
            <a:r>
              <a:rPr lang="en-US" sz="1800" dirty="0">
                <a:latin typeface="Arial" charset="0"/>
              </a:rPr>
              <a:t>Reduce what must be kept in memory (e.g., code pages).</a:t>
            </a:r>
          </a:p>
          <a:p>
            <a:pPr lvl="1">
              <a:lnSpc>
                <a:spcPct val="90000"/>
              </a:lnSpc>
            </a:pPr>
            <a:r>
              <a:rPr lang="en-US" dirty="0">
                <a:latin typeface="Arial" charset="0"/>
                <a:cs typeface="Arial" charset="0"/>
              </a:rPr>
              <a:t>Memory is volatile.  Disks are forever (?!)</a:t>
            </a:r>
          </a:p>
          <a:p>
            <a:pPr lvl="2">
              <a:lnSpc>
                <a:spcPct val="90000"/>
              </a:lnSpc>
            </a:pPr>
            <a:r>
              <a:rPr lang="en-US" sz="1800" dirty="0">
                <a:latin typeface="Arial" charset="0"/>
                <a:cs typeface="Arial" charset="0"/>
              </a:rPr>
              <a:t>File storage.</a:t>
            </a:r>
          </a:p>
        </p:txBody>
      </p:sp>
      <p:pic>
        <p:nvPicPr>
          <p:cNvPr id="3077" name="Picture 7"/>
          <p:cNvPicPr>
            <a:picLocks noChangeAspect="1" noChangeArrowheads="1"/>
          </p:cNvPicPr>
          <p:nvPr/>
        </p:nvPicPr>
        <p:blipFill>
          <a:blip r:embed="rId5">
            <a:extLst>
              <a:ext uri="{28A0092B-C50C-407E-A947-70E740481C1C}">
                <a14:useLocalDpi xmlns:a14="http://schemas.microsoft.com/office/drawing/2010/main" val="0"/>
              </a:ext>
            </a:extLst>
          </a:blip>
          <a:srcRect t="7692" b="4544"/>
          <a:stretch>
            <a:fillRect/>
          </a:stretch>
        </p:blipFill>
        <p:spPr bwMode="auto">
          <a:xfrm>
            <a:off x="161925" y="3525862"/>
            <a:ext cx="3089275" cy="2711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pic>
      <p:sp>
        <p:nvSpPr>
          <p:cNvPr id="149513" name="Rectangle 9"/>
          <p:cNvSpPr>
            <a:spLocks noChangeArrowheads="1"/>
          </p:cNvSpPr>
          <p:nvPr/>
        </p:nvSpPr>
        <p:spPr bwMode="auto">
          <a:xfrm>
            <a:off x="3238500" y="3501008"/>
            <a:ext cx="5089525" cy="1549400"/>
          </a:xfrm>
          <a:prstGeom prst="rect">
            <a:avLst/>
          </a:prstGeom>
          <a:solidFill>
            <a:schemeClr val="accent1">
              <a:lumMod val="20000"/>
              <a:lumOff val="80000"/>
            </a:schemeClr>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en-US">
              <a:latin typeface="Times"/>
              <a:ea typeface="+mn-ea"/>
            </a:endParaRPr>
          </a:p>
        </p:txBody>
      </p:sp>
      <p:sp>
        <p:nvSpPr>
          <p:cNvPr id="3079" name="Text Box 10"/>
          <p:cNvSpPr txBox="1">
            <a:spLocks noChangeArrowheads="1"/>
          </p:cNvSpPr>
          <p:nvPr/>
        </p:nvSpPr>
        <p:spPr bwMode="auto">
          <a:xfrm>
            <a:off x="4252913" y="3573364"/>
            <a:ext cx="1217612"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GB/dollar</a:t>
            </a:r>
          </a:p>
        </p:txBody>
      </p:sp>
      <p:sp>
        <p:nvSpPr>
          <p:cNvPr id="3080" name="Text Box 11"/>
          <p:cNvSpPr txBox="1">
            <a:spLocks noChangeArrowheads="1"/>
          </p:cNvSpPr>
          <p:nvPr/>
        </p:nvSpPr>
        <p:spPr bwMode="auto">
          <a:xfrm>
            <a:off x="5864225" y="3547964"/>
            <a:ext cx="1217613" cy="396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dollar/GB</a:t>
            </a:r>
          </a:p>
        </p:txBody>
      </p:sp>
      <p:sp>
        <p:nvSpPr>
          <p:cNvPr id="3081" name="Text Box 12"/>
          <p:cNvSpPr txBox="1">
            <a:spLocks noChangeArrowheads="1"/>
          </p:cNvSpPr>
          <p:nvPr/>
        </p:nvSpPr>
        <p:spPr bwMode="auto">
          <a:xfrm>
            <a:off x="3325813" y="4106764"/>
            <a:ext cx="5151437" cy="4000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RAM       </a:t>
            </a:r>
            <a:r>
              <a:rPr lang="en-US" sz="2000">
                <a:solidFill>
                  <a:schemeClr val="folHlink"/>
                </a:solidFill>
              </a:rPr>
              <a:t>0.013(0.015,0.01)   $77($68,$95)</a:t>
            </a:r>
          </a:p>
        </p:txBody>
      </p:sp>
      <p:sp>
        <p:nvSpPr>
          <p:cNvPr id="3082" name="Text Box 13"/>
          <p:cNvSpPr txBox="1">
            <a:spLocks noChangeArrowheads="1"/>
          </p:cNvSpPr>
          <p:nvPr/>
        </p:nvSpPr>
        <p:spPr bwMode="auto">
          <a:xfrm>
            <a:off x="3325813" y="4462364"/>
            <a:ext cx="5084762"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lvl1pPr>
              <a:defRPr sz="2400">
                <a:solidFill>
                  <a:schemeClr val="tx1"/>
                </a:solidFill>
                <a:latin typeface="Times" charset="0"/>
                <a:ea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r>
              <a:rPr lang="en-US" sz="2000"/>
              <a:t>Disks          </a:t>
            </a:r>
            <a:r>
              <a:rPr lang="en-US" sz="2000">
                <a:solidFill>
                  <a:schemeClr val="folHlink"/>
                </a:solidFill>
              </a:rPr>
              <a:t>3.3(1.4,1.1)         30¢ (71¢,90</a:t>
            </a:r>
            <a:r>
              <a:rPr lang="en-US">
                <a:solidFill>
                  <a:schemeClr val="folHlink"/>
                </a:solidFill>
              </a:rPr>
              <a:t>¢</a:t>
            </a:r>
            <a:r>
              <a:rPr lang="en-US" sz="2000">
                <a:solidFill>
                  <a:schemeClr val="folHlink"/>
                </a:solidFill>
              </a:rPr>
              <a:t>)</a:t>
            </a:r>
          </a:p>
        </p:txBody>
      </p:sp>
      <p:sp>
        <p:nvSpPr>
          <p:cNvPr id="3083" name="Line 14"/>
          <p:cNvSpPr>
            <a:spLocks noChangeShapeType="1"/>
          </p:cNvSpPr>
          <p:nvPr/>
        </p:nvSpPr>
        <p:spPr bwMode="auto">
          <a:xfrm>
            <a:off x="3432175" y="4000401"/>
            <a:ext cx="387985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4" name="Line 15"/>
          <p:cNvSpPr>
            <a:spLocks noChangeShapeType="1"/>
          </p:cNvSpPr>
          <p:nvPr/>
        </p:nvSpPr>
        <p:spPr bwMode="auto">
          <a:xfrm rot="5400000">
            <a:off x="3538538" y="4273451"/>
            <a:ext cx="1282700" cy="0"/>
          </a:xfrm>
          <a:prstGeom prst="line">
            <a:avLst/>
          </a:prstGeom>
          <a:noFill/>
          <a:ln w="190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085" name="Rectangle 18"/>
          <p:cNvSpPr>
            <a:spLocks noChangeArrowheads="1"/>
          </p:cNvSpPr>
          <p:nvPr/>
        </p:nvSpPr>
        <p:spPr bwMode="auto">
          <a:xfrm>
            <a:off x="2855913" y="5229200"/>
            <a:ext cx="3851275"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a:tailEnd/>
              </a14:hiddenLine>
            </a:ext>
          </a:extLst>
        </p:spPr>
        <p:txBody>
          <a:bodyPr wrap="none">
            <a:spAutoFit/>
          </a:bodyPr>
          <a:lstStyle/>
          <a:p>
            <a:r>
              <a:rPr lang="en-US"/>
              <a:t>Capacity : 2GB vs. </a:t>
            </a:r>
            <a:r>
              <a:rPr lang="en-US" dirty="0"/>
              <a:t>1TB</a:t>
            </a:r>
          </a:p>
          <a:p>
            <a:r>
              <a:rPr lang="en-US" dirty="0"/>
              <a:t>                 2GB vs. 400GB</a:t>
            </a:r>
          </a:p>
          <a:p>
            <a:r>
              <a:rPr lang="en-US" dirty="0"/>
              <a:t>                 1GB vs  320GB</a:t>
            </a:r>
          </a:p>
        </p:txBody>
      </p:sp>
      <p:sp>
        <p:nvSpPr>
          <p:cNvPr id="2" name="Title 1"/>
          <p:cNvSpPr>
            <a:spLocks noGrp="1"/>
          </p:cNvSpPr>
          <p:nvPr>
            <p:ph type="title"/>
          </p:nvPr>
        </p:nvSpPr>
        <p:spPr/>
        <p:txBody>
          <a:bodyPr>
            <a:normAutofit fontScale="90000"/>
          </a:bodyPr>
          <a:lstStyle/>
          <a:p>
            <a:r>
              <a:rPr lang="en-US" dirty="0" smtClean="0"/>
              <a:t>Disks: Just like memory, but different</a:t>
            </a:r>
            <a:endParaRPr lang="en-US" dirty="0"/>
          </a:p>
        </p:txBody>
      </p:sp>
    </p:spTree>
    <p:custDataLst>
      <p:tags r:id="rId1"/>
    </p:custDataLst>
    <p:extLst>
      <p:ext uri="{BB962C8B-B14F-4D97-AF65-F5344CB8AC3E}">
        <p14:creationId xmlns:p14="http://schemas.microsoft.com/office/powerpoint/2010/main" val="550334746"/>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ChangeArrowheads="1"/>
          </p:cNvSpPr>
          <p:nvPr>
            <p:ph type="body" idx="1"/>
          </p:nvPr>
        </p:nvSpPr>
        <p:spPr>
          <a:xfrm>
            <a:off x="685800" y="1336675"/>
            <a:ext cx="7800975" cy="4970463"/>
          </a:xfrm>
        </p:spPr>
        <p:txBody>
          <a:bodyPr>
            <a:normAutofit fontScale="92500" lnSpcReduction="10000"/>
          </a:bodyPr>
          <a:lstStyle/>
          <a:p>
            <a:r>
              <a:rPr lang="en-US" dirty="0" smtClean="0">
                <a:latin typeface="Arial" charset="0"/>
              </a:rPr>
              <a:t>Hardware (i.e., a chip that looks to OS like 1 disk)</a:t>
            </a:r>
            <a:endParaRPr lang="en-US" dirty="0">
              <a:latin typeface="Arial" charset="0"/>
            </a:endParaRPr>
          </a:p>
          <a:p>
            <a:pPr lvl="1"/>
            <a:r>
              <a:rPr lang="en-US" dirty="0">
                <a:latin typeface="Arial" charset="0"/>
              </a:rPr>
              <a:t>+Tend to be reliable (hardware implementers test)</a:t>
            </a:r>
          </a:p>
          <a:p>
            <a:pPr lvl="1"/>
            <a:r>
              <a:rPr lang="en-US" dirty="0">
                <a:latin typeface="Arial" charset="0"/>
              </a:rPr>
              <a:t>+Offload parity computation from CPU</a:t>
            </a:r>
          </a:p>
          <a:p>
            <a:pPr lvl="2"/>
            <a:r>
              <a:rPr lang="en-US" sz="1800" dirty="0">
                <a:latin typeface="Arial" charset="0"/>
              </a:rPr>
              <a:t>Hardware is a bit faster for rewrite intensive workloads</a:t>
            </a:r>
          </a:p>
          <a:p>
            <a:pPr lvl="1"/>
            <a:r>
              <a:rPr lang="en-US" dirty="0">
                <a:latin typeface="Arial" charset="0"/>
              </a:rPr>
              <a:t>-Dependent on card for recovery (replacements?)</a:t>
            </a:r>
          </a:p>
          <a:p>
            <a:pPr lvl="1"/>
            <a:r>
              <a:rPr lang="en-US" dirty="0">
                <a:latin typeface="Arial" charset="0"/>
              </a:rPr>
              <a:t>-Must buy card (for the PCI bus)</a:t>
            </a:r>
          </a:p>
          <a:p>
            <a:pPr lvl="1"/>
            <a:r>
              <a:rPr lang="en-US" dirty="0">
                <a:latin typeface="Arial" charset="0"/>
              </a:rPr>
              <a:t>-Serial reconstruction of lost disk</a:t>
            </a:r>
          </a:p>
          <a:p>
            <a:r>
              <a:rPr lang="en-US" dirty="0" smtClean="0">
                <a:latin typeface="Arial" charset="0"/>
              </a:rPr>
              <a:t>Software (i.e., a “fake” disk driver)</a:t>
            </a:r>
            <a:endParaRPr lang="en-US" dirty="0">
              <a:latin typeface="Arial" charset="0"/>
            </a:endParaRPr>
          </a:p>
          <a:p>
            <a:pPr lvl="1"/>
            <a:r>
              <a:rPr lang="en-US" dirty="0">
                <a:latin typeface="Arial" charset="0"/>
              </a:rPr>
              <a:t>-Software has bugs</a:t>
            </a:r>
          </a:p>
          <a:p>
            <a:pPr lvl="1"/>
            <a:r>
              <a:rPr lang="en-US" dirty="0">
                <a:latin typeface="Arial" charset="0"/>
              </a:rPr>
              <a:t>-Ties up CPU to compute parity</a:t>
            </a:r>
          </a:p>
          <a:p>
            <a:pPr lvl="1"/>
            <a:r>
              <a:rPr lang="en-US" dirty="0">
                <a:latin typeface="Arial" charset="0"/>
              </a:rPr>
              <a:t>+Other OS instances might be able to recover</a:t>
            </a:r>
          </a:p>
          <a:p>
            <a:pPr lvl="1"/>
            <a:r>
              <a:rPr lang="en-US" dirty="0">
                <a:latin typeface="Arial" charset="0"/>
              </a:rPr>
              <a:t>+No additional cost</a:t>
            </a:r>
          </a:p>
          <a:p>
            <a:pPr lvl="1"/>
            <a:r>
              <a:rPr lang="en-US" dirty="0">
                <a:latin typeface="Arial" charset="0"/>
              </a:rPr>
              <a:t>+Parallel reconstruction of lost disk</a:t>
            </a:r>
          </a:p>
        </p:txBody>
      </p:sp>
      <p:sp>
        <p:nvSpPr>
          <p:cNvPr id="2" name="Title 1"/>
          <p:cNvSpPr>
            <a:spLocks noGrp="1"/>
          </p:cNvSpPr>
          <p:nvPr>
            <p:ph type="title"/>
          </p:nvPr>
        </p:nvSpPr>
        <p:spPr/>
        <p:txBody>
          <a:bodyPr>
            <a:normAutofit fontScale="90000"/>
          </a:bodyPr>
          <a:lstStyle/>
          <a:p>
            <a:r>
              <a:rPr lang="en-US" dirty="0" smtClean="0"/>
              <a:t>Where is RAID implemented?</a:t>
            </a:r>
            <a:endParaRPr lang="en-US" dirty="0"/>
          </a:p>
        </p:txBody>
      </p:sp>
      <p:sp>
        <p:nvSpPr>
          <p:cNvPr id="5" name="TextBox 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Most PCs have “fake” HW RAID: All work in driver</a:t>
            </a:r>
            <a:endParaRPr lang="en-US" sz="3200" i="1" dirty="0"/>
          </a:p>
        </p:txBody>
      </p:sp>
    </p:spTree>
    <p:custDataLst>
      <p:tags r:id="rId1"/>
    </p:custDataLst>
    <p:extLst>
      <p:ext uri="{BB962C8B-B14F-4D97-AF65-F5344CB8AC3E}">
        <p14:creationId xmlns:p14="http://schemas.microsoft.com/office/powerpoint/2010/main" val="1333586605"/>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fade">
                                      <p:cBhvr>
                                        <p:cTn id="7" dur="2000"/>
                                        <p:tgtEl>
                                          <p:spTgt spid="3277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2772">
                                            <p:txEl>
                                              <p:pRg st="1" end="1"/>
                                            </p:txEl>
                                          </p:spTgt>
                                        </p:tgtEl>
                                        <p:attrNameLst>
                                          <p:attrName>style.visibility</p:attrName>
                                        </p:attrNameLst>
                                      </p:cBhvr>
                                      <p:to>
                                        <p:strVal val="visible"/>
                                      </p:to>
                                    </p:set>
                                    <p:animEffect transition="in" filter="fade">
                                      <p:cBhvr>
                                        <p:cTn id="10" dur="2000"/>
                                        <p:tgtEl>
                                          <p:spTgt spid="3277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2772">
                                            <p:txEl>
                                              <p:pRg st="2" end="2"/>
                                            </p:txEl>
                                          </p:spTgt>
                                        </p:tgtEl>
                                        <p:attrNameLst>
                                          <p:attrName>style.visibility</p:attrName>
                                        </p:attrNameLst>
                                      </p:cBhvr>
                                      <p:to>
                                        <p:strVal val="visible"/>
                                      </p:to>
                                    </p:set>
                                    <p:animEffect transition="in" filter="fade">
                                      <p:cBhvr>
                                        <p:cTn id="13" dur="2000"/>
                                        <p:tgtEl>
                                          <p:spTgt spid="32772">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2772">
                                            <p:txEl>
                                              <p:pRg st="3" end="3"/>
                                            </p:txEl>
                                          </p:spTgt>
                                        </p:tgtEl>
                                        <p:attrNameLst>
                                          <p:attrName>style.visibility</p:attrName>
                                        </p:attrNameLst>
                                      </p:cBhvr>
                                      <p:to>
                                        <p:strVal val="visible"/>
                                      </p:to>
                                    </p:set>
                                    <p:animEffect transition="in" filter="fade">
                                      <p:cBhvr>
                                        <p:cTn id="16" dur="2000"/>
                                        <p:tgtEl>
                                          <p:spTgt spid="32772">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2772">
                                            <p:txEl>
                                              <p:pRg st="4" end="4"/>
                                            </p:txEl>
                                          </p:spTgt>
                                        </p:tgtEl>
                                        <p:attrNameLst>
                                          <p:attrName>style.visibility</p:attrName>
                                        </p:attrNameLst>
                                      </p:cBhvr>
                                      <p:to>
                                        <p:strVal val="visible"/>
                                      </p:to>
                                    </p:set>
                                    <p:animEffect transition="in" filter="fade">
                                      <p:cBhvr>
                                        <p:cTn id="19" dur="2000"/>
                                        <p:tgtEl>
                                          <p:spTgt spid="32772">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2772">
                                            <p:txEl>
                                              <p:pRg st="5" end="5"/>
                                            </p:txEl>
                                          </p:spTgt>
                                        </p:tgtEl>
                                        <p:attrNameLst>
                                          <p:attrName>style.visibility</p:attrName>
                                        </p:attrNameLst>
                                      </p:cBhvr>
                                      <p:to>
                                        <p:strVal val="visible"/>
                                      </p:to>
                                    </p:set>
                                    <p:animEffect transition="in" filter="fade">
                                      <p:cBhvr>
                                        <p:cTn id="22" dur="2000"/>
                                        <p:tgtEl>
                                          <p:spTgt spid="32772">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2772">
                                            <p:txEl>
                                              <p:pRg st="6" end="6"/>
                                            </p:txEl>
                                          </p:spTgt>
                                        </p:tgtEl>
                                        <p:attrNameLst>
                                          <p:attrName>style.visibility</p:attrName>
                                        </p:attrNameLst>
                                      </p:cBhvr>
                                      <p:to>
                                        <p:strVal val="visible"/>
                                      </p:to>
                                    </p:set>
                                    <p:animEffect transition="in" filter="fade">
                                      <p:cBhvr>
                                        <p:cTn id="25" dur="2000"/>
                                        <p:tgtEl>
                                          <p:spTgt spid="32772">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2772">
                                            <p:txEl>
                                              <p:pRg st="7" end="7"/>
                                            </p:txEl>
                                          </p:spTgt>
                                        </p:tgtEl>
                                        <p:attrNameLst>
                                          <p:attrName>style.visibility</p:attrName>
                                        </p:attrNameLst>
                                      </p:cBhvr>
                                      <p:to>
                                        <p:strVal val="visible"/>
                                      </p:to>
                                    </p:set>
                                    <p:animEffect transition="in" filter="fade">
                                      <p:cBhvr>
                                        <p:cTn id="28" dur="2000"/>
                                        <p:tgtEl>
                                          <p:spTgt spid="32772">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2772">
                                            <p:txEl>
                                              <p:pRg st="8" end="8"/>
                                            </p:txEl>
                                          </p:spTgt>
                                        </p:tgtEl>
                                        <p:attrNameLst>
                                          <p:attrName>style.visibility</p:attrName>
                                        </p:attrNameLst>
                                      </p:cBhvr>
                                      <p:to>
                                        <p:strVal val="visible"/>
                                      </p:to>
                                    </p:set>
                                    <p:animEffect transition="in" filter="fade">
                                      <p:cBhvr>
                                        <p:cTn id="31" dur="2000"/>
                                        <p:tgtEl>
                                          <p:spTgt spid="32772">
                                            <p:txEl>
                                              <p:pRg st="8" end="8"/>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32772">
                                            <p:txEl>
                                              <p:pRg st="9" end="9"/>
                                            </p:txEl>
                                          </p:spTgt>
                                        </p:tgtEl>
                                        <p:attrNameLst>
                                          <p:attrName>style.visibility</p:attrName>
                                        </p:attrNameLst>
                                      </p:cBhvr>
                                      <p:to>
                                        <p:strVal val="visible"/>
                                      </p:to>
                                    </p:set>
                                    <p:animEffect transition="in" filter="fade">
                                      <p:cBhvr>
                                        <p:cTn id="34" dur="2000"/>
                                        <p:tgtEl>
                                          <p:spTgt spid="32772">
                                            <p:txEl>
                                              <p:pRg st="9" end="9"/>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32772">
                                            <p:txEl>
                                              <p:pRg st="10" end="10"/>
                                            </p:txEl>
                                          </p:spTgt>
                                        </p:tgtEl>
                                        <p:attrNameLst>
                                          <p:attrName>style.visibility</p:attrName>
                                        </p:attrNameLst>
                                      </p:cBhvr>
                                      <p:to>
                                        <p:strVal val="visible"/>
                                      </p:to>
                                    </p:set>
                                    <p:animEffect transition="in" filter="fade">
                                      <p:cBhvr>
                                        <p:cTn id="37" dur="2000"/>
                                        <p:tgtEl>
                                          <p:spTgt spid="32772">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32772">
                                            <p:txEl>
                                              <p:pRg st="11" end="11"/>
                                            </p:txEl>
                                          </p:spTgt>
                                        </p:tgtEl>
                                        <p:attrNameLst>
                                          <p:attrName>style.visibility</p:attrName>
                                        </p:attrNameLst>
                                      </p:cBhvr>
                                      <p:to>
                                        <p:strVal val="visible"/>
                                      </p:to>
                                    </p:set>
                                    <p:animEffect transition="in" filter="fade">
                                      <p:cBhvr>
                                        <p:cTn id="40" dur="2000"/>
                                        <p:tgtEl>
                                          <p:spTgt spid="32772">
                                            <p:txEl>
                                              <p:pRg st="11" end="11"/>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32772">
                                            <p:txEl>
                                              <p:pRg st="12" end="12"/>
                                            </p:txEl>
                                          </p:spTgt>
                                        </p:tgtEl>
                                        <p:attrNameLst>
                                          <p:attrName>style.visibility</p:attrName>
                                        </p:attrNameLst>
                                      </p:cBhvr>
                                      <p:to>
                                        <p:strVal val="visible"/>
                                      </p:to>
                                    </p:set>
                                    <p:animEffect transition="in" filter="fade">
                                      <p:cBhvr>
                                        <p:cTn id="43" dur="2000"/>
                                        <p:tgtEl>
                                          <p:spTgt spid="3277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Word to the wise</a:t>
            </a:r>
            <a:endParaRPr lang="en-US" dirty="0"/>
          </a:p>
        </p:txBody>
      </p:sp>
      <p:sp>
        <p:nvSpPr>
          <p:cNvPr id="3" name="Content Placeholder 2"/>
          <p:cNvSpPr>
            <a:spLocks noGrp="1"/>
          </p:cNvSpPr>
          <p:nvPr>
            <p:ph idx="1"/>
          </p:nvPr>
        </p:nvSpPr>
        <p:spPr/>
        <p:txBody>
          <a:bodyPr/>
          <a:lstStyle/>
          <a:p>
            <a:r>
              <a:rPr lang="en-US" dirty="0" smtClean="0"/>
              <a:t>RAID is a good idea for protecting data</a:t>
            </a:r>
          </a:p>
          <a:p>
            <a:pPr lvl="1"/>
            <a:r>
              <a:rPr lang="en-US" dirty="0" smtClean="0"/>
              <a:t>Can safely lose 1+ disks (depending on configuration)</a:t>
            </a:r>
          </a:p>
          <a:p>
            <a:r>
              <a:rPr lang="en-US" dirty="0" smtClean="0"/>
              <a:t>But there is another weak link: The power supply</a:t>
            </a:r>
          </a:p>
          <a:p>
            <a:pPr lvl="1"/>
            <a:r>
              <a:rPr lang="en-US" dirty="0" smtClean="0"/>
              <a:t>I have personally had a power supply go bad and fry 2/4 disks in a RAID5 array, effectively losing all of the data</a:t>
            </a:r>
          </a:p>
          <a:p>
            <a:endParaRPr lang="en-US" dirty="0"/>
          </a:p>
        </p:txBody>
      </p:sp>
      <p:sp>
        <p:nvSpPr>
          <p:cNvPr id="4" name="Slide Number Placeholder 3"/>
          <p:cNvSpPr>
            <a:spLocks noGrp="1"/>
          </p:cNvSpPr>
          <p:nvPr>
            <p:ph type="sldNum" sz="quarter" idx="12"/>
          </p:nvPr>
        </p:nvSpPr>
        <p:spPr/>
        <p:txBody>
          <a:bodyPr/>
          <a:lstStyle/>
          <a:p>
            <a:fld id="{B79A3DA4-3E46-45AF-808A-D7FF9D1D755F}" type="slidenum">
              <a:rPr lang="en-US" smtClean="0"/>
              <a:pPr/>
              <a:t>31</a:t>
            </a:fld>
            <a:endParaRPr lang="en-US"/>
          </a:p>
        </p:txBody>
      </p:sp>
      <p:sp>
        <p:nvSpPr>
          <p:cNvPr id="5" name="TextBox 4"/>
          <p:cNvSpPr txBox="1"/>
          <p:nvPr/>
        </p:nvSpPr>
        <p:spPr>
          <a:xfrm>
            <a:off x="0" y="6237822"/>
            <a:ext cx="9144000" cy="575554"/>
          </a:xfrm>
          <a:prstGeom prst="rect">
            <a:avLst/>
          </a:prstGeom>
          <a:noFill/>
        </p:spPr>
        <p:txBody>
          <a:bodyPr wrap="square" lIns="82309" tIns="41154" rIns="82309" bIns="41154" rtlCol="0">
            <a:spAutoFit/>
          </a:bodyPr>
          <a:lstStyle/>
          <a:p>
            <a:pPr marL="0" lvl="1" indent="-514291" algn="ctr"/>
            <a:r>
              <a:rPr lang="en-US" sz="3200" dirty="0" smtClean="0"/>
              <a:t>RAID is no substitute for backup </a:t>
            </a:r>
            <a:r>
              <a:rPr lang="en-US" sz="3200" smtClean="0"/>
              <a:t>to another machine</a:t>
            </a:r>
            <a:endParaRPr lang="en-US" sz="3200" i="1" dirty="0"/>
          </a:p>
        </p:txBody>
      </p:sp>
    </p:spTree>
    <p:extLst>
      <p:ext uri="{BB962C8B-B14F-4D97-AF65-F5344CB8AC3E}">
        <p14:creationId xmlns:p14="http://schemas.microsoft.com/office/powerpoint/2010/main" val="19682435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a:t>
            </a:r>
            <a:endParaRPr lang="en-US" dirty="0"/>
          </a:p>
        </p:txBody>
      </p:sp>
      <p:sp>
        <p:nvSpPr>
          <p:cNvPr id="3" name="Content Placeholder 2"/>
          <p:cNvSpPr>
            <a:spLocks noGrp="1"/>
          </p:cNvSpPr>
          <p:nvPr>
            <p:ph idx="1"/>
          </p:nvPr>
        </p:nvSpPr>
        <p:spPr>
          <a:xfrm>
            <a:off x="457200" y="1340769"/>
            <a:ext cx="8686800" cy="4896544"/>
          </a:xfrm>
        </p:spPr>
        <p:txBody>
          <a:bodyPr>
            <a:normAutofit/>
          </a:bodyPr>
          <a:lstStyle/>
          <a:p>
            <a:r>
              <a:rPr lang="en-US" dirty="0" smtClean="0"/>
              <a:t>Understand disk performance model</a:t>
            </a:r>
          </a:p>
          <a:p>
            <a:pPr lvl="1"/>
            <a:r>
              <a:rPr lang="en-US" dirty="0" smtClean="0"/>
              <a:t>Will explore more in Lab 4</a:t>
            </a:r>
          </a:p>
          <a:p>
            <a:r>
              <a:rPr lang="en-US" dirty="0" smtClean="0"/>
              <a:t>Understand I/O scheduling algorithms</a:t>
            </a:r>
          </a:p>
          <a:p>
            <a:r>
              <a:rPr lang="en-US" dirty="0" smtClean="0"/>
              <a:t>Understand RAID</a:t>
            </a:r>
          </a:p>
        </p:txBody>
      </p:sp>
      <p:sp>
        <p:nvSpPr>
          <p:cNvPr id="5" name="Slide Number Placeholder 4"/>
          <p:cNvSpPr>
            <a:spLocks noGrp="1"/>
          </p:cNvSpPr>
          <p:nvPr>
            <p:ph type="sldNum" sz="quarter" idx="12"/>
          </p:nvPr>
        </p:nvSpPr>
        <p:spPr/>
        <p:txBody>
          <a:bodyPr/>
          <a:lstStyle/>
          <a:p>
            <a:fld id="{B79A3DA4-3E46-45AF-808A-D7FF9D1D755F}" type="slidenum">
              <a:rPr lang="en-US" smtClean="0"/>
              <a:pPr/>
              <a:t>32</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OS’s view of a disk</a:t>
            </a:r>
            <a:endParaRPr lang="en-US" dirty="0"/>
          </a:p>
        </p:txBody>
      </p:sp>
      <p:sp>
        <p:nvSpPr>
          <p:cNvPr id="3" name="Content Placeholder 2"/>
          <p:cNvSpPr>
            <a:spLocks noGrp="1"/>
          </p:cNvSpPr>
          <p:nvPr>
            <p:ph idx="1"/>
          </p:nvPr>
        </p:nvSpPr>
        <p:spPr/>
        <p:txBody>
          <a:bodyPr/>
          <a:lstStyle/>
          <a:p>
            <a:r>
              <a:rPr lang="en-US" dirty="0" smtClean="0"/>
              <a:t>Simple array of blocks</a:t>
            </a:r>
          </a:p>
          <a:p>
            <a:pPr lvl="1"/>
            <a:r>
              <a:rPr lang="en-US" dirty="0" smtClean="0"/>
              <a:t>Blocks are usually 512 or 4k bytes</a:t>
            </a:r>
            <a:endParaRPr lang="en-US" dirty="0"/>
          </a:p>
        </p:txBody>
      </p:sp>
    </p:spTree>
    <p:extLst>
      <p:ext uri="{BB962C8B-B14F-4D97-AF65-F5344CB8AC3E}">
        <p14:creationId xmlns:p14="http://schemas.microsoft.com/office/powerpoint/2010/main" val="18917399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simple disk model</a:t>
            </a:r>
            <a:endParaRPr lang="en-US" dirty="0"/>
          </a:p>
        </p:txBody>
      </p:sp>
      <p:sp>
        <p:nvSpPr>
          <p:cNvPr id="3" name="Content Placeholder 2"/>
          <p:cNvSpPr>
            <a:spLocks noGrp="1"/>
          </p:cNvSpPr>
          <p:nvPr>
            <p:ph idx="1"/>
          </p:nvPr>
        </p:nvSpPr>
        <p:spPr/>
        <p:txBody>
          <a:bodyPr>
            <a:normAutofit/>
          </a:bodyPr>
          <a:lstStyle/>
          <a:p>
            <a:r>
              <a:rPr lang="en-US" dirty="0" smtClean="0"/>
              <a:t>Disks are slow.  Why?</a:t>
            </a:r>
          </a:p>
          <a:p>
            <a:pPr lvl="1"/>
            <a:r>
              <a:rPr lang="en-US" dirty="0" smtClean="0"/>
              <a:t>Moving parts &lt;&lt; circuits</a:t>
            </a:r>
          </a:p>
          <a:p>
            <a:r>
              <a:rPr lang="en-US" dirty="0" smtClean="0"/>
              <a:t>Programming interface: simple array of sectors (blocks)</a:t>
            </a:r>
          </a:p>
          <a:p>
            <a:r>
              <a:rPr lang="en-US" dirty="0" smtClean="0"/>
              <a:t>Physical layout: </a:t>
            </a:r>
          </a:p>
          <a:p>
            <a:pPr lvl="1"/>
            <a:r>
              <a:rPr lang="en-US" dirty="0" smtClean="0"/>
              <a:t>Concentric circular “tracks” of blocks on a platter</a:t>
            </a:r>
          </a:p>
          <a:p>
            <a:pPr lvl="1"/>
            <a:r>
              <a:rPr lang="en-US" dirty="0" smtClean="0"/>
              <a:t>E.g., sectors 0-9 on innermost track, 10-19 on next track, etc.</a:t>
            </a:r>
          </a:p>
          <a:p>
            <a:pPr lvl="1"/>
            <a:r>
              <a:rPr lang="en-US" dirty="0" smtClean="0"/>
              <a:t>Disk arm moves between tracks</a:t>
            </a:r>
          </a:p>
          <a:p>
            <a:pPr lvl="1"/>
            <a:r>
              <a:rPr lang="en-US" dirty="0" smtClean="0"/>
              <a:t>Platter rotates under disk head to align w/ requested sector</a:t>
            </a:r>
          </a:p>
        </p:txBody>
      </p:sp>
    </p:spTree>
    <p:extLst>
      <p:ext uri="{BB962C8B-B14F-4D97-AF65-F5344CB8AC3E}">
        <p14:creationId xmlns:p14="http://schemas.microsoft.com/office/powerpoint/2010/main" val="1201200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Disk Model</a:t>
            </a:r>
            <a:endParaRPr lang="en-US" dirty="0"/>
          </a:p>
        </p:txBody>
      </p:sp>
      <p:grpSp>
        <p:nvGrpSpPr>
          <p:cNvPr id="54" name="Group 53"/>
          <p:cNvGrpSpPr/>
          <p:nvPr/>
        </p:nvGrpSpPr>
        <p:grpSpPr>
          <a:xfrm>
            <a:off x="3975353" y="2826814"/>
            <a:ext cx="1117508" cy="1116998"/>
            <a:chOff x="3975353" y="2826814"/>
            <a:chExt cx="1117508" cy="1116998"/>
          </a:xfrm>
        </p:grpSpPr>
        <p:sp>
          <p:nvSpPr>
            <p:cNvPr id="5" name="Oval 4"/>
            <p:cNvSpPr/>
            <p:nvPr/>
          </p:nvSpPr>
          <p:spPr>
            <a:xfrm>
              <a:off x="3975353" y="2858968"/>
              <a:ext cx="1117508" cy="1084844"/>
            </a:xfrm>
            <a:prstGeom prst="ellipse">
              <a:avLst/>
            </a:prstGeom>
            <a:solidFill>
              <a:schemeClr val="accent1">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4312396" y="3216173"/>
              <a:ext cx="436531" cy="370434"/>
            </a:xfrm>
            <a:prstGeom prst="ellipse">
              <a:avLst/>
            </a:prstGeom>
            <a:solidFill>
              <a:schemeClr val="bg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a:stCxn id="5" idx="0"/>
              <a:endCxn id="4" idx="0"/>
            </p:cNvCxnSpPr>
            <p:nvPr/>
          </p:nvCxnSpPr>
          <p:spPr>
            <a:xfrm flipH="1">
              <a:off x="4530662" y="2858968"/>
              <a:ext cx="3445" cy="357205"/>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a:stCxn id="5" idx="7"/>
              <a:endCxn id="4" idx="7"/>
            </p:cNvCxnSpPr>
            <p:nvPr/>
          </p:nvCxnSpPr>
          <p:spPr>
            <a:xfrm flipH="1">
              <a:off x="4684999" y="3017840"/>
              <a:ext cx="244207"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5" idx="6"/>
              <a:endCxn id="4" idx="6"/>
            </p:cNvCxnSpPr>
            <p:nvPr/>
          </p:nvCxnSpPr>
          <p:spPr>
            <a:xfrm flipH="1">
              <a:off x="4748927" y="3401390"/>
              <a:ext cx="3439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5" idx="5"/>
              <a:endCxn id="4" idx="5"/>
            </p:cNvCxnSpPr>
            <p:nvPr/>
          </p:nvCxnSpPr>
          <p:spPr>
            <a:xfrm flipH="1" flipV="1">
              <a:off x="4684999" y="3532358"/>
              <a:ext cx="244207"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5" idx="4"/>
              <a:endCxn id="4" idx="4"/>
            </p:cNvCxnSpPr>
            <p:nvPr/>
          </p:nvCxnSpPr>
          <p:spPr>
            <a:xfrm flipH="1" flipV="1">
              <a:off x="4530662" y="3586607"/>
              <a:ext cx="3445" cy="357205"/>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5" idx="1"/>
              <a:endCxn id="4" idx="1"/>
            </p:cNvCxnSpPr>
            <p:nvPr/>
          </p:nvCxnSpPr>
          <p:spPr>
            <a:xfrm>
              <a:off x="4139008" y="3017840"/>
              <a:ext cx="237316"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5" idx="2"/>
              <a:endCxn id="4" idx="2"/>
            </p:cNvCxnSpPr>
            <p:nvPr/>
          </p:nvCxnSpPr>
          <p:spPr>
            <a:xfrm>
              <a:off x="3975353" y="3401390"/>
              <a:ext cx="3370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5" idx="3"/>
              <a:endCxn id="4" idx="3"/>
            </p:cNvCxnSpPr>
            <p:nvPr/>
          </p:nvCxnSpPr>
          <p:spPr>
            <a:xfrm flipV="1">
              <a:off x="4139008" y="3532358"/>
              <a:ext cx="237316" cy="252582"/>
            </a:xfrm>
            <a:prstGeom prst="line">
              <a:avLst/>
            </a:prstGeom>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522787" y="2846404"/>
              <a:ext cx="302336" cy="369332"/>
            </a:xfrm>
            <a:prstGeom prst="rect">
              <a:avLst/>
            </a:prstGeom>
            <a:noFill/>
          </p:spPr>
          <p:txBody>
            <a:bodyPr wrap="none" rtlCol="0">
              <a:spAutoFit/>
            </a:bodyPr>
            <a:lstStyle/>
            <a:p>
              <a:r>
                <a:rPr lang="en-US" dirty="0"/>
                <a:t>0</a:t>
              </a:r>
            </a:p>
          </p:txBody>
        </p:sp>
        <p:sp>
          <p:nvSpPr>
            <p:cNvPr id="33" name="TextBox 32"/>
            <p:cNvSpPr txBox="1"/>
            <p:nvPr/>
          </p:nvSpPr>
          <p:spPr>
            <a:xfrm>
              <a:off x="4238663" y="2826814"/>
              <a:ext cx="302336" cy="369332"/>
            </a:xfrm>
            <a:prstGeom prst="rect">
              <a:avLst/>
            </a:prstGeom>
            <a:noFill/>
          </p:spPr>
          <p:txBody>
            <a:bodyPr wrap="none" rtlCol="0">
              <a:spAutoFit/>
            </a:bodyPr>
            <a:lstStyle/>
            <a:p>
              <a:r>
                <a:rPr lang="en-US" dirty="0" smtClean="0"/>
                <a:t>1</a:t>
              </a:r>
              <a:endParaRPr lang="en-US" dirty="0"/>
            </a:p>
          </p:txBody>
        </p:sp>
        <p:sp>
          <p:nvSpPr>
            <p:cNvPr id="42" name="TextBox 41"/>
            <p:cNvSpPr txBox="1"/>
            <p:nvPr/>
          </p:nvSpPr>
          <p:spPr>
            <a:xfrm>
              <a:off x="3994931" y="3037940"/>
              <a:ext cx="302336" cy="369332"/>
            </a:xfrm>
            <a:prstGeom prst="rect">
              <a:avLst/>
            </a:prstGeom>
            <a:noFill/>
          </p:spPr>
          <p:txBody>
            <a:bodyPr wrap="none" rtlCol="0">
              <a:spAutoFit/>
            </a:bodyPr>
            <a:lstStyle/>
            <a:p>
              <a:r>
                <a:rPr lang="en-US" dirty="0" smtClean="0"/>
                <a:t>2</a:t>
              </a:r>
              <a:endParaRPr lang="en-US" dirty="0"/>
            </a:p>
          </p:txBody>
        </p:sp>
        <p:sp>
          <p:nvSpPr>
            <p:cNvPr id="43" name="TextBox 42"/>
            <p:cNvSpPr txBox="1"/>
            <p:nvPr/>
          </p:nvSpPr>
          <p:spPr>
            <a:xfrm>
              <a:off x="4010060" y="3350694"/>
              <a:ext cx="302336" cy="369332"/>
            </a:xfrm>
            <a:prstGeom prst="rect">
              <a:avLst/>
            </a:prstGeom>
            <a:noFill/>
          </p:spPr>
          <p:txBody>
            <a:bodyPr wrap="none" rtlCol="0">
              <a:spAutoFit/>
            </a:bodyPr>
            <a:lstStyle/>
            <a:p>
              <a:r>
                <a:rPr lang="en-US" dirty="0" smtClean="0"/>
                <a:t>3</a:t>
              </a:r>
              <a:endParaRPr lang="en-US" dirty="0"/>
            </a:p>
          </p:txBody>
        </p:sp>
        <p:sp>
          <p:nvSpPr>
            <p:cNvPr id="44" name="TextBox 43"/>
            <p:cNvSpPr txBox="1"/>
            <p:nvPr/>
          </p:nvSpPr>
          <p:spPr>
            <a:xfrm>
              <a:off x="4209436" y="3545262"/>
              <a:ext cx="302336" cy="369332"/>
            </a:xfrm>
            <a:prstGeom prst="rect">
              <a:avLst/>
            </a:prstGeom>
            <a:noFill/>
          </p:spPr>
          <p:txBody>
            <a:bodyPr wrap="none" rtlCol="0">
              <a:spAutoFit/>
            </a:bodyPr>
            <a:lstStyle/>
            <a:p>
              <a:r>
                <a:rPr lang="en-US" dirty="0" smtClean="0"/>
                <a:t>4</a:t>
              </a:r>
              <a:endParaRPr lang="en-US" dirty="0"/>
            </a:p>
          </p:txBody>
        </p:sp>
        <p:sp>
          <p:nvSpPr>
            <p:cNvPr id="45" name="TextBox 44"/>
            <p:cNvSpPr txBox="1"/>
            <p:nvPr/>
          </p:nvSpPr>
          <p:spPr>
            <a:xfrm>
              <a:off x="4506664" y="3546917"/>
              <a:ext cx="302336" cy="369332"/>
            </a:xfrm>
            <a:prstGeom prst="rect">
              <a:avLst/>
            </a:prstGeom>
            <a:noFill/>
          </p:spPr>
          <p:txBody>
            <a:bodyPr wrap="none" rtlCol="0">
              <a:spAutoFit/>
            </a:bodyPr>
            <a:lstStyle/>
            <a:p>
              <a:r>
                <a:rPr lang="en-US" dirty="0" smtClean="0"/>
                <a:t>5</a:t>
              </a:r>
              <a:endParaRPr lang="en-US" dirty="0"/>
            </a:p>
          </p:txBody>
        </p:sp>
        <p:sp>
          <p:nvSpPr>
            <p:cNvPr id="46" name="TextBox 45"/>
            <p:cNvSpPr txBox="1"/>
            <p:nvPr/>
          </p:nvSpPr>
          <p:spPr>
            <a:xfrm>
              <a:off x="4736191" y="3354352"/>
              <a:ext cx="302336" cy="369332"/>
            </a:xfrm>
            <a:prstGeom prst="rect">
              <a:avLst/>
            </a:prstGeom>
            <a:noFill/>
          </p:spPr>
          <p:txBody>
            <a:bodyPr wrap="none" rtlCol="0">
              <a:spAutoFit/>
            </a:bodyPr>
            <a:lstStyle/>
            <a:p>
              <a:r>
                <a:rPr lang="en-US" dirty="0" smtClean="0"/>
                <a:t>6</a:t>
              </a:r>
              <a:endParaRPr lang="en-US" dirty="0"/>
            </a:p>
          </p:txBody>
        </p:sp>
        <p:sp>
          <p:nvSpPr>
            <p:cNvPr id="47" name="TextBox 46"/>
            <p:cNvSpPr txBox="1"/>
            <p:nvPr/>
          </p:nvSpPr>
          <p:spPr>
            <a:xfrm>
              <a:off x="4748927" y="3046066"/>
              <a:ext cx="302336" cy="369332"/>
            </a:xfrm>
            <a:prstGeom prst="rect">
              <a:avLst/>
            </a:prstGeom>
            <a:noFill/>
          </p:spPr>
          <p:txBody>
            <a:bodyPr wrap="none" rtlCol="0">
              <a:spAutoFit/>
            </a:bodyPr>
            <a:lstStyle/>
            <a:p>
              <a:r>
                <a:rPr lang="en-US" dirty="0" smtClean="0"/>
                <a:t>7</a:t>
              </a:r>
              <a:endParaRPr lang="en-US" dirty="0"/>
            </a:p>
          </p:txBody>
        </p:sp>
      </p:grpSp>
      <p:sp>
        <p:nvSpPr>
          <p:cNvPr id="48" name="Rounded Rectangular Callout 47"/>
          <p:cNvSpPr/>
          <p:nvPr/>
        </p:nvSpPr>
        <p:spPr>
          <a:xfrm>
            <a:off x="939203" y="1827272"/>
            <a:ext cx="2103285" cy="1178783"/>
          </a:xfrm>
          <a:prstGeom prst="wedgeRoundRectCallout">
            <a:avLst>
              <a:gd name="adj1" fmla="val 96148"/>
              <a:gd name="adj2" fmla="val 37809"/>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Each block on a sector</a:t>
            </a:r>
          </a:p>
        </p:txBody>
      </p:sp>
      <p:sp>
        <p:nvSpPr>
          <p:cNvPr id="49" name="Isosceles Triangle 48"/>
          <p:cNvSpPr/>
          <p:nvPr/>
        </p:nvSpPr>
        <p:spPr>
          <a:xfrm rot="16200000">
            <a:off x="5793902" y="1731590"/>
            <a:ext cx="529128" cy="2669856"/>
          </a:xfrm>
          <a:prstGeom prst="triangle">
            <a:avLst/>
          </a:prstGeom>
          <a:solidFill>
            <a:srgbClr val="6792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TextBox 49"/>
          <p:cNvSpPr txBox="1"/>
          <p:nvPr/>
        </p:nvSpPr>
        <p:spPr>
          <a:xfrm>
            <a:off x="7393392" y="2561297"/>
            <a:ext cx="1007658" cy="954107"/>
          </a:xfrm>
          <a:prstGeom prst="rect">
            <a:avLst/>
          </a:prstGeom>
          <a:noFill/>
        </p:spPr>
        <p:txBody>
          <a:bodyPr wrap="none" rtlCol="0">
            <a:spAutoFit/>
          </a:bodyPr>
          <a:lstStyle/>
          <a:p>
            <a:r>
              <a:rPr lang="en-US" sz="2800" dirty="0" smtClean="0"/>
              <a:t>Disk</a:t>
            </a:r>
          </a:p>
          <a:p>
            <a:r>
              <a:rPr lang="en-US" sz="2800" dirty="0" smtClean="0"/>
              <a:t>Head</a:t>
            </a:r>
            <a:endParaRPr lang="en-US" sz="2800" dirty="0"/>
          </a:p>
        </p:txBody>
      </p:sp>
      <p:sp>
        <p:nvSpPr>
          <p:cNvPr id="52" name="Rounded Rectangular Callout 51"/>
          <p:cNvSpPr/>
          <p:nvPr/>
        </p:nvSpPr>
        <p:spPr>
          <a:xfrm>
            <a:off x="5615375" y="3784940"/>
            <a:ext cx="2103285" cy="1705429"/>
          </a:xfrm>
          <a:prstGeom prst="wedgeRoundRectCallout">
            <a:avLst>
              <a:gd name="adj1" fmla="val -73034"/>
              <a:gd name="adj2" fmla="val -79329"/>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Disk Head reads at granularity of entire sector</a:t>
            </a:r>
          </a:p>
        </p:txBody>
      </p:sp>
      <p:sp>
        <p:nvSpPr>
          <p:cNvPr id="53" name="Rounded Rectangular Callout 52"/>
          <p:cNvSpPr/>
          <p:nvPr/>
        </p:nvSpPr>
        <p:spPr>
          <a:xfrm>
            <a:off x="158750" y="3407272"/>
            <a:ext cx="2996453" cy="1914028"/>
          </a:xfrm>
          <a:prstGeom prst="wedgeRoundRectCallout">
            <a:avLst>
              <a:gd name="adj1" fmla="val 89230"/>
              <a:gd name="adj2" fmla="val -32898"/>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Disk spins at a constant speed.</a:t>
            </a:r>
          </a:p>
          <a:p>
            <a:pPr algn="ctr"/>
            <a:r>
              <a:rPr lang="en-US" sz="2400" dirty="0" smtClean="0"/>
              <a:t>Sectors rotate underneath head.</a:t>
            </a:r>
          </a:p>
        </p:txBody>
      </p:sp>
    </p:spTree>
    <p:extLst>
      <p:ext uri="{BB962C8B-B14F-4D97-AF65-F5344CB8AC3E}">
        <p14:creationId xmlns:p14="http://schemas.microsoft.com/office/powerpoint/2010/main" val="85643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childTnLst>
                          </p:cTn>
                        </p:par>
                        <p:par>
                          <p:cTn id="7" fill="hold">
                            <p:stCondLst>
                              <p:cond delay="0"/>
                            </p:stCondLst>
                            <p:childTnLst>
                              <p:par>
                                <p:cTn id="8" presetID="8" presetClass="emph" presetSubtype="0" repeatCount="indefinite" fill="hold" nodeType="afterEffect">
                                  <p:stCondLst>
                                    <p:cond delay="0"/>
                                  </p:stCondLst>
                                  <p:childTnLst>
                                    <p:animRot by="21600000">
                                      <p:cBhvr>
                                        <p:cTn id="9" dur="2000" fill="hold"/>
                                        <p:tgtEl>
                                          <p:spTgt spid="5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Disk Model</a:t>
            </a:r>
            <a:endParaRPr lang="en-US" dirty="0"/>
          </a:p>
        </p:txBody>
      </p:sp>
      <p:sp>
        <p:nvSpPr>
          <p:cNvPr id="50" name="TextBox 49"/>
          <p:cNvSpPr txBox="1"/>
          <p:nvPr/>
        </p:nvSpPr>
        <p:spPr>
          <a:xfrm>
            <a:off x="7412442" y="2476794"/>
            <a:ext cx="1007658" cy="954107"/>
          </a:xfrm>
          <a:prstGeom prst="rect">
            <a:avLst/>
          </a:prstGeom>
          <a:noFill/>
        </p:spPr>
        <p:txBody>
          <a:bodyPr wrap="none" rtlCol="0">
            <a:spAutoFit/>
          </a:bodyPr>
          <a:lstStyle/>
          <a:p>
            <a:r>
              <a:rPr lang="en-US" sz="2800" dirty="0" smtClean="0"/>
              <a:t>Disk</a:t>
            </a:r>
          </a:p>
          <a:p>
            <a:r>
              <a:rPr lang="en-US" sz="2800" dirty="0" smtClean="0"/>
              <a:t>Head</a:t>
            </a:r>
            <a:endParaRPr lang="en-US" sz="2800" dirty="0"/>
          </a:p>
        </p:txBody>
      </p:sp>
      <p:grpSp>
        <p:nvGrpSpPr>
          <p:cNvPr id="123" name="Group 122"/>
          <p:cNvGrpSpPr/>
          <p:nvPr/>
        </p:nvGrpSpPr>
        <p:grpSpPr>
          <a:xfrm>
            <a:off x="3573139" y="2460744"/>
            <a:ext cx="1927778" cy="1852173"/>
            <a:chOff x="3573139" y="2460744"/>
            <a:chExt cx="1927778" cy="1852173"/>
          </a:xfrm>
        </p:grpSpPr>
        <p:sp>
          <p:nvSpPr>
            <p:cNvPr id="55" name="Oval 54"/>
            <p:cNvSpPr/>
            <p:nvPr/>
          </p:nvSpPr>
          <p:spPr>
            <a:xfrm>
              <a:off x="3598072" y="2460744"/>
              <a:ext cx="1852503" cy="1852173"/>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3975353" y="2858968"/>
              <a:ext cx="1117508" cy="1084844"/>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4312396" y="3216173"/>
              <a:ext cx="436531" cy="370434"/>
            </a:xfrm>
            <a:prstGeom prst="ellipse">
              <a:avLst/>
            </a:prstGeom>
            <a:solidFill>
              <a:schemeClr val="bg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 name="Straight Connector 6"/>
            <p:cNvCxnSpPr>
              <a:stCxn id="5" idx="0"/>
              <a:endCxn id="4" idx="0"/>
            </p:cNvCxnSpPr>
            <p:nvPr/>
          </p:nvCxnSpPr>
          <p:spPr>
            <a:xfrm flipH="1">
              <a:off x="4530662" y="2858968"/>
              <a:ext cx="3445" cy="357205"/>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a:stCxn id="5" idx="7"/>
              <a:endCxn id="4" idx="7"/>
            </p:cNvCxnSpPr>
            <p:nvPr/>
          </p:nvCxnSpPr>
          <p:spPr>
            <a:xfrm flipH="1">
              <a:off x="4684999" y="3017840"/>
              <a:ext cx="244207"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p:cNvCxnSpPr>
              <a:stCxn id="5" idx="6"/>
              <a:endCxn id="4" idx="6"/>
            </p:cNvCxnSpPr>
            <p:nvPr/>
          </p:nvCxnSpPr>
          <p:spPr>
            <a:xfrm flipH="1">
              <a:off x="4748927" y="3401390"/>
              <a:ext cx="3439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p:cNvCxnSpPr>
              <a:stCxn id="5" idx="5"/>
              <a:endCxn id="4" idx="5"/>
            </p:cNvCxnSpPr>
            <p:nvPr/>
          </p:nvCxnSpPr>
          <p:spPr>
            <a:xfrm flipH="1" flipV="1">
              <a:off x="4684999" y="3532358"/>
              <a:ext cx="244207"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stCxn id="5" idx="4"/>
              <a:endCxn id="4" idx="4"/>
            </p:cNvCxnSpPr>
            <p:nvPr/>
          </p:nvCxnSpPr>
          <p:spPr>
            <a:xfrm flipH="1" flipV="1">
              <a:off x="4530662" y="3586607"/>
              <a:ext cx="3445" cy="357205"/>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a:stCxn id="5" idx="1"/>
              <a:endCxn id="4" idx="1"/>
            </p:cNvCxnSpPr>
            <p:nvPr/>
          </p:nvCxnSpPr>
          <p:spPr>
            <a:xfrm>
              <a:off x="4139008" y="3017840"/>
              <a:ext cx="237316" cy="252582"/>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5" idx="2"/>
              <a:endCxn id="4" idx="2"/>
            </p:cNvCxnSpPr>
            <p:nvPr/>
          </p:nvCxnSpPr>
          <p:spPr>
            <a:xfrm>
              <a:off x="3975353" y="3401390"/>
              <a:ext cx="337043"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5" idx="3"/>
              <a:endCxn id="4" idx="3"/>
            </p:cNvCxnSpPr>
            <p:nvPr/>
          </p:nvCxnSpPr>
          <p:spPr>
            <a:xfrm flipV="1">
              <a:off x="4139008" y="3532358"/>
              <a:ext cx="237316" cy="252582"/>
            </a:xfrm>
            <a:prstGeom prst="line">
              <a:avLst/>
            </a:prstGeom>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4522787" y="2846404"/>
              <a:ext cx="302336" cy="369332"/>
            </a:xfrm>
            <a:prstGeom prst="rect">
              <a:avLst/>
            </a:prstGeom>
            <a:noFill/>
          </p:spPr>
          <p:txBody>
            <a:bodyPr wrap="none" rtlCol="0">
              <a:spAutoFit/>
            </a:bodyPr>
            <a:lstStyle/>
            <a:p>
              <a:r>
                <a:rPr lang="en-US" dirty="0"/>
                <a:t>0</a:t>
              </a:r>
            </a:p>
          </p:txBody>
        </p:sp>
        <p:sp>
          <p:nvSpPr>
            <p:cNvPr id="33" name="TextBox 32"/>
            <p:cNvSpPr txBox="1"/>
            <p:nvPr/>
          </p:nvSpPr>
          <p:spPr>
            <a:xfrm>
              <a:off x="4238663" y="2826814"/>
              <a:ext cx="302336" cy="369332"/>
            </a:xfrm>
            <a:prstGeom prst="rect">
              <a:avLst/>
            </a:prstGeom>
            <a:noFill/>
          </p:spPr>
          <p:txBody>
            <a:bodyPr wrap="none" rtlCol="0">
              <a:spAutoFit/>
            </a:bodyPr>
            <a:lstStyle/>
            <a:p>
              <a:r>
                <a:rPr lang="en-US" dirty="0" smtClean="0"/>
                <a:t>1</a:t>
              </a:r>
              <a:endParaRPr lang="en-US" dirty="0"/>
            </a:p>
          </p:txBody>
        </p:sp>
        <p:sp>
          <p:nvSpPr>
            <p:cNvPr id="42" name="TextBox 41"/>
            <p:cNvSpPr txBox="1"/>
            <p:nvPr/>
          </p:nvSpPr>
          <p:spPr>
            <a:xfrm>
              <a:off x="3994931" y="3037940"/>
              <a:ext cx="302336" cy="369332"/>
            </a:xfrm>
            <a:prstGeom prst="rect">
              <a:avLst/>
            </a:prstGeom>
            <a:noFill/>
          </p:spPr>
          <p:txBody>
            <a:bodyPr wrap="none" rtlCol="0">
              <a:spAutoFit/>
            </a:bodyPr>
            <a:lstStyle/>
            <a:p>
              <a:r>
                <a:rPr lang="en-US" dirty="0" smtClean="0"/>
                <a:t>2</a:t>
              </a:r>
              <a:endParaRPr lang="en-US" dirty="0"/>
            </a:p>
          </p:txBody>
        </p:sp>
        <p:sp>
          <p:nvSpPr>
            <p:cNvPr id="43" name="TextBox 42"/>
            <p:cNvSpPr txBox="1"/>
            <p:nvPr/>
          </p:nvSpPr>
          <p:spPr>
            <a:xfrm>
              <a:off x="4010060" y="3350694"/>
              <a:ext cx="302336" cy="369332"/>
            </a:xfrm>
            <a:prstGeom prst="rect">
              <a:avLst/>
            </a:prstGeom>
            <a:noFill/>
          </p:spPr>
          <p:txBody>
            <a:bodyPr wrap="none" rtlCol="0">
              <a:spAutoFit/>
            </a:bodyPr>
            <a:lstStyle/>
            <a:p>
              <a:r>
                <a:rPr lang="en-US" dirty="0" smtClean="0"/>
                <a:t>3</a:t>
              </a:r>
              <a:endParaRPr lang="en-US" dirty="0"/>
            </a:p>
          </p:txBody>
        </p:sp>
        <p:sp>
          <p:nvSpPr>
            <p:cNvPr id="44" name="TextBox 43"/>
            <p:cNvSpPr txBox="1"/>
            <p:nvPr/>
          </p:nvSpPr>
          <p:spPr>
            <a:xfrm>
              <a:off x="4209436" y="3545262"/>
              <a:ext cx="302336" cy="369332"/>
            </a:xfrm>
            <a:prstGeom prst="rect">
              <a:avLst/>
            </a:prstGeom>
            <a:noFill/>
          </p:spPr>
          <p:txBody>
            <a:bodyPr wrap="none" rtlCol="0">
              <a:spAutoFit/>
            </a:bodyPr>
            <a:lstStyle/>
            <a:p>
              <a:r>
                <a:rPr lang="en-US" dirty="0" smtClean="0"/>
                <a:t>4</a:t>
              </a:r>
              <a:endParaRPr lang="en-US" dirty="0"/>
            </a:p>
          </p:txBody>
        </p:sp>
        <p:sp>
          <p:nvSpPr>
            <p:cNvPr id="45" name="TextBox 44"/>
            <p:cNvSpPr txBox="1"/>
            <p:nvPr/>
          </p:nvSpPr>
          <p:spPr>
            <a:xfrm>
              <a:off x="4506664" y="3546917"/>
              <a:ext cx="302336" cy="369332"/>
            </a:xfrm>
            <a:prstGeom prst="rect">
              <a:avLst/>
            </a:prstGeom>
            <a:noFill/>
          </p:spPr>
          <p:txBody>
            <a:bodyPr wrap="none" rtlCol="0">
              <a:spAutoFit/>
            </a:bodyPr>
            <a:lstStyle/>
            <a:p>
              <a:r>
                <a:rPr lang="en-US" dirty="0" smtClean="0"/>
                <a:t>5</a:t>
              </a:r>
              <a:endParaRPr lang="en-US" dirty="0"/>
            </a:p>
          </p:txBody>
        </p:sp>
        <p:sp>
          <p:nvSpPr>
            <p:cNvPr id="46" name="TextBox 45"/>
            <p:cNvSpPr txBox="1"/>
            <p:nvPr/>
          </p:nvSpPr>
          <p:spPr>
            <a:xfrm>
              <a:off x="4736191" y="3354352"/>
              <a:ext cx="302336" cy="369332"/>
            </a:xfrm>
            <a:prstGeom prst="rect">
              <a:avLst/>
            </a:prstGeom>
            <a:noFill/>
          </p:spPr>
          <p:txBody>
            <a:bodyPr wrap="none" rtlCol="0">
              <a:spAutoFit/>
            </a:bodyPr>
            <a:lstStyle/>
            <a:p>
              <a:r>
                <a:rPr lang="en-US" dirty="0" smtClean="0"/>
                <a:t>6</a:t>
              </a:r>
              <a:endParaRPr lang="en-US" dirty="0"/>
            </a:p>
          </p:txBody>
        </p:sp>
        <p:sp>
          <p:nvSpPr>
            <p:cNvPr id="47" name="TextBox 46"/>
            <p:cNvSpPr txBox="1"/>
            <p:nvPr/>
          </p:nvSpPr>
          <p:spPr>
            <a:xfrm>
              <a:off x="4748927" y="3046066"/>
              <a:ext cx="302336" cy="369332"/>
            </a:xfrm>
            <a:prstGeom prst="rect">
              <a:avLst/>
            </a:prstGeom>
            <a:noFill/>
          </p:spPr>
          <p:txBody>
            <a:bodyPr wrap="none" rtlCol="0">
              <a:spAutoFit/>
            </a:bodyPr>
            <a:lstStyle/>
            <a:p>
              <a:r>
                <a:rPr lang="en-US" dirty="0" smtClean="0"/>
                <a:t>7</a:t>
              </a:r>
              <a:endParaRPr lang="en-US" dirty="0"/>
            </a:p>
          </p:txBody>
        </p:sp>
        <p:cxnSp>
          <p:nvCxnSpPr>
            <p:cNvPr id="56" name="Straight Connector 55"/>
            <p:cNvCxnSpPr/>
            <p:nvPr/>
          </p:nvCxnSpPr>
          <p:spPr>
            <a:xfrm>
              <a:off x="4209436" y="2519607"/>
              <a:ext cx="133288" cy="364896"/>
            </a:xfrm>
            <a:prstGeom prst="line">
              <a:avLst/>
            </a:prstGeom>
          </p:spPr>
          <p:style>
            <a:lnRef idx="2">
              <a:schemeClr val="accent1"/>
            </a:lnRef>
            <a:fillRef idx="0">
              <a:schemeClr val="accent1"/>
            </a:fillRef>
            <a:effectRef idx="1">
              <a:schemeClr val="accent1"/>
            </a:effectRef>
            <a:fontRef idx="minor">
              <a:schemeClr val="tx1"/>
            </a:fontRef>
          </p:style>
        </p:cxnSp>
        <p:cxnSp>
          <p:nvCxnSpPr>
            <p:cNvPr id="59" name="Straight Connector 58"/>
            <p:cNvCxnSpPr/>
            <p:nvPr/>
          </p:nvCxnSpPr>
          <p:spPr>
            <a:xfrm flipH="1">
              <a:off x="4614776" y="2474513"/>
              <a:ext cx="70223" cy="394005"/>
            </a:xfrm>
            <a:prstGeom prst="line">
              <a:avLst/>
            </a:prstGeom>
          </p:spPr>
          <p:style>
            <a:lnRef idx="2">
              <a:schemeClr val="accent1"/>
            </a:lnRef>
            <a:fillRef idx="0">
              <a:schemeClr val="accent1"/>
            </a:fillRef>
            <a:effectRef idx="1">
              <a:schemeClr val="accent1"/>
            </a:effectRef>
            <a:fontRef idx="minor">
              <a:schemeClr val="tx1"/>
            </a:fontRef>
          </p:style>
        </p:cxnSp>
        <p:cxnSp>
          <p:nvCxnSpPr>
            <p:cNvPr id="61" name="Straight Connector 60"/>
            <p:cNvCxnSpPr/>
            <p:nvPr/>
          </p:nvCxnSpPr>
          <p:spPr>
            <a:xfrm flipH="1">
              <a:off x="4864844" y="2675537"/>
              <a:ext cx="267739" cy="302553"/>
            </a:xfrm>
            <a:prstGeom prst="line">
              <a:avLst/>
            </a:prstGeom>
          </p:spPr>
          <p:style>
            <a:lnRef idx="2">
              <a:schemeClr val="accent1"/>
            </a:lnRef>
            <a:fillRef idx="0">
              <a:schemeClr val="accent1"/>
            </a:fillRef>
            <a:effectRef idx="1">
              <a:schemeClr val="accent1"/>
            </a:effectRef>
            <a:fontRef idx="minor">
              <a:schemeClr val="tx1"/>
            </a:fontRef>
          </p:style>
        </p:cxnSp>
        <p:cxnSp>
          <p:nvCxnSpPr>
            <p:cNvPr id="70" name="Straight Connector 69"/>
            <p:cNvCxnSpPr>
              <a:endCxn id="5" idx="1"/>
            </p:cNvCxnSpPr>
            <p:nvPr/>
          </p:nvCxnSpPr>
          <p:spPr>
            <a:xfrm>
              <a:off x="3888658" y="2713981"/>
              <a:ext cx="250350" cy="303859"/>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a:endCxn id="42" idx="1"/>
            </p:cNvCxnSpPr>
            <p:nvPr/>
          </p:nvCxnSpPr>
          <p:spPr>
            <a:xfrm>
              <a:off x="3663950" y="3037940"/>
              <a:ext cx="330981" cy="184666"/>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a:endCxn id="5" idx="2"/>
            </p:cNvCxnSpPr>
            <p:nvPr/>
          </p:nvCxnSpPr>
          <p:spPr>
            <a:xfrm flipV="1">
              <a:off x="3598072" y="3401390"/>
              <a:ext cx="377281" cy="18654"/>
            </a:xfrm>
            <a:prstGeom prst="line">
              <a:avLst/>
            </a:prstGeom>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flipV="1">
              <a:off x="3686732" y="3651250"/>
              <a:ext cx="323328" cy="133690"/>
            </a:xfrm>
            <a:prstGeom prst="line">
              <a:avLst/>
            </a:prstGeom>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flipH="1">
              <a:off x="4379437" y="3943812"/>
              <a:ext cx="9782" cy="341542"/>
            </a:xfrm>
            <a:prstGeom prst="line">
              <a:avLst/>
            </a:prstGeom>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flipV="1">
              <a:off x="3994931" y="3842431"/>
              <a:ext cx="189105" cy="291419"/>
            </a:xfrm>
            <a:prstGeom prst="line">
              <a:avLst/>
            </a:prstGeom>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4644770" y="3916249"/>
              <a:ext cx="173389" cy="364896"/>
            </a:xfrm>
            <a:prstGeom prst="line">
              <a:avLst/>
            </a:prstGeom>
          </p:spPr>
          <p:style>
            <a:lnRef idx="2">
              <a:schemeClr val="accent1"/>
            </a:lnRef>
            <a:fillRef idx="0">
              <a:schemeClr val="accent1"/>
            </a:fillRef>
            <a:effectRef idx="1">
              <a:schemeClr val="accent1"/>
            </a:effectRef>
            <a:fontRef idx="minor">
              <a:schemeClr val="tx1"/>
            </a:fontRef>
          </p:style>
        </p:cxnSp>
        <p:cxnSp>
          <p:nvCxnSpPr>
            <p:cNvPr id="97" name="Straight Connector 96"/>
            <p:cNvCxnSpPr>
              <a:endCxn id="55" idx="5"/>
            </p:cNvCxnSpPr>
            <p:nvPr/>
          </p:nvCxnSpPr>
          <p:spPr>
            <a:xfrm>
              <a:off x="4912508" y="3784940"/>
              <a:ext cx="266774" cy="256733"/>
            </a:xfrm>
            <a:prstGeom prst="line">
              <a:avLst/>
            </a:prstGeom>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a:off x="5051263" y="3597954"/>
              <a:ext cx="327187" cy="122072"/>
            </a:xfrm>
            <a:prstGeom prst="line">
              <a:avLst/>
            </a:prstGeom>
          </p:spPr>
          <p:style>
            <a:lnRef idx="2">
              <a:schemeClr val="accent1"/>
            </a:lnRef>
            <a:fillRef idx="0">
              <a:schemeClr val="accent1"/>
            </a:fillRef>
            <a:effectRef idx="1">
              <a:schemeClr val="accent1"/>
            </a:effectRef>
            <a:fontRef idx="minor">
              <a:schemeClr val="tx1"/>
            </a:fontRef>
          </p:style>
        </p:cxnSp>
        <p:cxnSp>
          <p:nvCxnSpPr>
            <p:cNvPr id="102" name="Straight Connector 101"/>
            <p:cNvCxnSpPr>
              <a:stCxn id="5" idx="6"/>
              <a:endCxn id="55" idx="6"/>
            </p:cNvCxnSpPr>
            <p:nvPr/>
          </p:nvCxnSpPr>
          <p:spPr>
            <a:xfrm flipV="1">
              <a:off x="5092861" y="3386831"/>
              <a:ext cx="357714" cy="14559"/>
            </a:xfrm>
            <a:prstGeom prst="line">
              <a:avLst/>
            </a:prstGeom>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flipH="1">
              <a:off x="5038527" y="2978090"/>
              <a:ext cx="339923" cy="133410"/>
            </a:xfrm>
            <a:prstGeom prst="line">
              <a:avLst/>
            </a:prstGeom>
          </p:spPr>
          <p:style>
            <a:lnRef idx="2">
              <a:schemeClr val="accent1"/>
            </a:lnRef>
            <a:fillRef idx="0">
              <a:schemeClr val="accent1"/>
            </a:fillRef>
            <a:effectRef idx="1">
              <a:schemeClr val="accent1"/>
            </a:effectRef>
            <a:fontRef idx="minor">
              <a:schemeClr val="tx1"/>
            </a:fontRef>
          </p:style>
        </p:cxnSp>
        <p:sp>
          <p:nvSpPr>
            <p:cNvPr id="109" name="TextBox 108"/>
            <p:cNvSpPr txBox="1"/>
            <p:nvPr/>
          </p:nvSpPr>
          <p:spPr>
            <a:xfrm>
              <a:off x="4312396" y="2489636"/>
              <a:ext cx="302336" cy="369332"/>
            </a:xfrm>
            <a:prstGeom prst="rect">
              <a:avLst/>
            </a:prstGeom>
            <a:noFill/>
          </p:spPr>
          <p:txBody>
            <a:bodyPr wrap="none" rtlCol="0">
              <a:spAutoFit/>
            </a:bodyPr>
            <a:lstStyle/>
            <a:p>
              <a:r>
                <a:rPr lang="en-US" dirty="0" smtClean="0"/>
                <a:t>8</a:t>
              </a:r>
              <a:endParaRPr lang="en-US" dirty="0"/>
            </a:p>
          </p:txBody>
        </p:sp>
        <p:sp>
          <p:nvSpPr>
            <p:cNvPr id="110" name="TextBox 109"/>
            <p:cNvSpPr txBox="1"/>
            <p:nvPr/>
          </p:nvSpPr>
          <p:spPr>
            <a:xfrm>
              <a:off x="4010809" y="2581782"/>
              <a:ext cx="302336" cy="369332"/>
            </a:xfrm>
            <a:prstGeom prst="rect">
              <a:avLst/>
            </a:prstGeom>
            <a:noFill/>
          </p:spPr>
          <p:txBody>
            <a:bodyPr wrap="none" rtlCol="0">
              <a:spAutoFit/>
            </a:bodyPr>
            <a:lstStyle/>
            <a:p>
              <a:r>
                <a:rPr lang="en-US" dirty="0" smtClean="0"/>
                <a:t>9</a:t>
              </a:r>
              <a:endParaRPr lang="en-US" dirty="0"/>
            </a:p>
          </p:txBody>
        </p:sp>
        <p:sp>
          <p:nvSpPr>
            <p:cNvPr id="111" name="TextBox 110"/>
            <p:cNvSpPr txBox="1"/>
            <p:nvPr/>
          </p:nvSpPr>
          <p:spPr>
            <a:xfrm>
              <a:off x="3673990" y="2787074"/>
              <a:ext cx="420007" cy="369332"/>
            </a:xfrm>
            <a:prstGeom prst="rect">
              <a:avLst/>
            </a:prstGeom>
            <a:noFill/>
          </p:spPr>
          <p:txBody>
            <a:bodyPr wrap="none" rtlCol="0">
              <a:spAutoFit/>
            </a:bodyPr>
            <a:lstStyle/>
            <a:p>
              <a:r>
                <a:rPr lang="en-US" dirty="0" smtClean="0"/>
                <a:t>10</a:t>
              </a:r>
              <a:endParaRPr lang="en-US" dirty="0"/>
            </a:p>
          </p:txBody>
        </p:sp>
        <p:sp>
          <p:nvSpPr>
            <p:cNvPr id="112" name="TextBox 111"/>
            <p:cNvSpPr txBox="1"/>
            <p:nvPr/>
          </p:nvSpPr>
          <p:spPr>
            <a:xfrm>
              <a:off x="3573139" y="3084052"/>
              <a:ext cx="420007" cy="369332"/>
            </a:xfrm>
            <a:prstGeom prst="rect">
              <a:avLst/>
            </a:prstGeom>
            <a:noFill/>
          </p:spPr>
          <p:txBody>
            <a:bodyPr wrap="none" rtlCol="0">
              <a:spAutoFit/>
            </a:bodyPr>
            <a:lstStyle/>
            <a:p>
              <a:r>
                <a:rPr lang="en-US" dirty="0" smtClean="0"/>
                <a:t>11</a:t>
              </a:r>
              <a:endParaRPr lang="en-US" dirty="0"/>
            </a:p>
          </p:txBody>
        </p:sp>
        <p:sp>
          <p:nvSpPr>
            <p:cNvPr id="113" name="TextBox 112"/>
            <p:cNvSpPr txBox="1"/>
            <p:nvPr/>
          </p:nvSpPr>
          <p:spPr>
            <a:xfrm>
              <a:off x="3594100" y="3381949"/>
              <a:ext cx="420007" cy="369332"/>
            </a:xfrm>
            <a:prstGeom prst="rect">
              <a:avLst/>
            </a:prstGeom>
            <a:noFill/>
          </p:spPr>
          <p:txBody>
            <a:bodyPr wrap="none" rtlCol="0">
              <a:spAutoFit/>
            </a:bodyPr>
            <a:lstStyle/>
            <a:p>
              <a:r>
                <a:rPr lang="en-US" dirty="0" smtClean="0"/>
                <a:t>12</a:t>
              </a:r>
              <a:endParaRPr lang="en-US" dirty="0"/>
            </a:p>
          </p:txBody>
        </p:sp>
        <p:sp>
          <p:nvSpPr>
            <p:cNvPr id="114" name="TextBox 113"/>
            <p:cNvSpPr txBox="1"/>
            <p:nvPr/>
          </p:nvSpPr>
          <p:spPr>
            <a:xfrm>
              <a:off x="3739560" y="3681926"/>
              <a:ext cx="420007" cy="369332"/>
            </a:xfrm>
            <a:prstGeom prst="rect">
              <a:avLst/>
            </a:prstGeom>
            <a:noFill/>
          </p:spPr>
          <p:txBody>
            <a:bodyPr wrap="none" rtlCol="0">
              <a:spAutoFit/>
            </a:bodyPr>
            <a:lstStyle/>
            <a:p>
              <a:r>
                <a:rPr lang="en-US" dirty="0" smtClean="0"/>
                <a:t>13</a:t>
              </a:r>
              <a:endParaRPr lang="en-US" dirty="0"/>
            </a:p>
          </p:txBody>
        </p:sp>
        <p:sp>
          <p:nvSpPr>
            <p:cNvPr id="115" name="TextBox 114"/>
            <p:cNvSpPr txBox="1"/>
            <p:nvPr/>
          </p:nvSpPr>
          <p:spPr>
            <a:xfrm>
              <a:off x="4007458" y="3892763"/>
              <a:ext cx="420007" cy="369332"/>
            </a:xfrm>
            <a:prstGeom prst="rect">
              <a:avLst/>
            </a:prstGeom>
            <a:noFill/>
          </p:spPr>
          <p:txBody>
            <a:bodyPr wrap="none" rtlCol="0">
              <a:spAutoFit/>
            </a:bodyPr>
            <a:lstStyle/>
            <a:p>
              <a:r>
                <a:rPr lang="en-US" dirty="0" smtClean="0"/>
                <a:t>14</a:t>
              </a:r>
              <a:endParaRPr lang="en-US" dirty="0"/>
            </a:p>
          </p:txBody>
        </p:sp>
        <p:sp>
          <p:nvSpPr>
            <p:cNvPr id="116" name="TextBox 115"/>
            <p:cNvSpPr txBox="1"/>
            <p:nvPr/>
          </p:nvSpPr>
          <p:spPr>
            <a:xfrm>
              <a:off x="4338812" y="3935299"/>
              <a:ext cx="420007" cy="369332"/>
            </a:xfrm>
            <a:prstGeom prst="rect">
              <a:avLst/>
            </a:prstGeom>
            <a:noFill/>
          </p:spPr>
          <p:txBody>
            <a:bodyPr wrap="none" rtlCol="0">
              <a:spAutoFit/>
            </a:bodyPr>
            <a:lstStyle/>
            <a:p>
              <a:r>
                <a:rPr lang="en-US" dirty="0" smtClean="0"/>
                <a:t>15</a:t>
              </a:r>
              <a:endParaRPr lang="en-US" dirty="0"/>
            </a:p>
          </p:txBody>
        </p:sp>
        <p:sp>
          <p:nvSpPr>
            <p:cNvPr id="117" name="TextBox 116"/>
            <p:cNvSpPr txBox="1"/>
            <p:nvPr/>
          </p:nvSpPr>
          <p:spPr>
            <a:xfrm>
              <a:off x="4708019" y="3855131"/>
              <a:ext cx="420007" cy="369332"/>
            </a:xfrm>
            <a:prstGeom prst="rect">
              <a:avLst/>
            </a:prstGeom>
            <a:noFill/>
          </p:spPr>
          <p:txBody>
            <a:bodyPr wrap="none" rtlCol="0">
              <a:spAutoFit/>
            </a:bodyPr>
            <a:lstStyle/>
            <a:p>
              <a:r>
                <a:rPr lang="en-US" dirty="0" smtClean="0"/>
                <a:t>16</a:t>
              </a:r>
              <a:endParaRPr lang="en-US" dirty="0"/>
            </a:p>
          </p:txBody>
        </p:sp>
        <p:sp>
          <p:nvSpPr>
            <p:cNvPr id="118" name="TextBox 117"/>
            <p:cNvSpPr txBox="1"/>
            <p:nvPr/>
          </p:nvSpPr>
          <p:spPr>
            <a:xfrm>
              <a:off x="4962365" y="3606944"/>
              <a:ext cx="420007" cy="369332"/>
            </a:xfrm>
            <a:prstGeom prst="rect">
              <a:avLst/>
            </a:prstGeom>
            <a:noFill/>
          </p:spPr>
          <p:txBody>
            <a:bodyPr wrap="none" rtlCol="0">
              <a:spAutoFit/>
            </a:bodyPr>
            <a:lstStyle/>
            <a:p>
              <a:r>
                <a:rPr lang="en-US" dirty="0" smtClean="0"/>
                <a:t>17</a:t>
              </a:r>
              <a:endParaRPr lang="en-US" dirty="0"/>
            </a:p>
          </p:txBody>
        </p:sp>
        <p:sp>
          <p:nvSpPr>
            <p:cNvPr id="119" name="TextBox 118"/>
            <p:cNvSpPr txBox="1"/>
            <p:nvPr/>
          </p:nvSpPr>
          <p:spPr>
            <a:xfrm>
              <a:off x="5080910" y="3343201"/>
              <a:ext cx="420007" cy="369332"/>
            </a:xfrm>
            <a:prstGeom prst="rect">
              <a:avLst/>
            </a:prstGeom>
            <a:noFill/>
          </p:spPr>
          <p:txBody>
            <a:bodyPr wrap="none" rtlCol="0">
              <a:spAutoFit/>
            </a:bodyPr>
            <a:lstStyle/>
            <a:p>
              <a:r>
                <a:rPr lang="en-US" dirty="0" smtClean="0"/>
                <a:t>18</a:t>
              </a:r>
              <a:endParaRPr lang="en-US" dirty="0"/>
            </a:p>
          </p:txBody>
        </p:sp>
        <p:sp>
          <p:nvSpPr>
            <p:cNvPr id="120" name="TextBox 119"/>
            <p:cNvSpPr txBox="1"/>
            <p:nvPr/>
          </p:nvSpPr>
          <p:spPr>
            <a:xfrm>
              <a:off x="5048411" y="3027298"/>
              <a:ext cx="420007" cy="369332"/>
            </a:xfrm>
            <a:prstGeom prst="rect">
              <a:avLst/>
            </a:prstGeom>
            <a:noFill/>
          </p:spPr>
          <p:txBody>
            <a:bodyPr wrap="none" rtlCol="0">
              <a:spAutoFit/>
            </a:bodyPr>
            <a:lstStyle/>
            <a:p>
              <a:r>
                <a:rPr lang="en-US" dirty="0" smtClean="0"/>
                <a:t>19</a:t>
              </a:r>
              <a:endParaRPr lang="en-US" dirty="0"/>
            </a:p>
          </p:txBody>
        </p:sp>
        <p:sp>
          <p:nvSpPr>
            <p:cNvPr id="121" name="TextBox 120"/>
            <p:cNvSpPr txBox="1"/>
            <p:nvPr/>
          </p:nvSpPr>
          <p:spPr>
            <a:xfrm>
              <a:off x="4936965" y="2712537"/>
              <a:ext cx="420007" cy="369332"/>
            </a:xfrm>
            <a:prstGeom prst="rect">
              <a:avLst/>
            </a:prstGeom>
            <a:noFill/>
          </p:spPr>
          <p:txBody>
            <a:bodyPr wrap="none" rtlCol="0">
              <a:spAutoFit/>
            </a:bodyPr>
            <a:lstStyle/>
            <a:p>
              <a:r>
                <a:rPr lang="en-US" dirty="0" smtClean="0"/>
                <a:t>20</a:t>
              </a:r>
              <a:endParaRPr lang="en-US" dirty="0"/>
            </a:p>
          </p:txBody>
        </p:sp>
        <p:sp>
          <p:nvSpPr>
            <p:cNvPr id="122" name="TextBox 121"/>
            <p:cNvSpPr txBox="1"/>
            <p:nvPr/>
          </p:nvSpPr>
          <p:spPr>
            <a:xfrm>
              <a:off x="4665949" y="2527871"/>
              <a:ext cx="420007" cy="369332"/>
            </a:xfrm>
            <a:prstGeom prst="rect">
              <a:avLst/>
            </a:prstGeom>
            <a:noFill/>
          </p:spPr>
          <p:txBody>
            <a:bodyPr wrap="none" rtlCol="0">
              <a:spAutoFit/>
            </a:bodyPr>
            <a:lstStyle/>
            <a:p>
              <a:r>
                <a:rPr lang="en-US" dirty="0" smtClean="0"/>
                <a:t>21</a:t>
              </a:r>
              <a:endParaRPr lang="en-US" dirty="0"/>
            </a:p>
          </p:txBody>
        </p:sp>
      </p:grpSp>
      <p:sp>
        <p:nvSpPr>
          <p:cNvPr id="49" name="Isosceles Triangle 48"/>
          <p:cNvSpPr/>
          <p:nvPr/>
        </p:nvSpPr>
        <p:spPr>
          <a:xfrm rot="16200000">
            <a:off x="5736313" y="1623114"/>
            <a:ext cx="529128" cy="2669856"/>
          </a:xfrm>
          <a:prstGeom prst="triangle">
            <a:avLst/>
          </a:prstGeom>
          <a:solidFill>
            <a:srgbClr val="6792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4" name="Rectangular Callout 123"/>
          <p:cNvSpPr/>
          <p:nvPr/>
        </p:nvSpPr>
        <p:spPr>
          <a:xfrm>
            <a:off x="469900" y="1943100"/>
            <a:ext cx="2032000" cy="769437"/>
          </a:xfrm>
          <a:prstGeom prst="wedgeRectCallout">
            <a:avLst>
              <a:gd name="adj1" fmla="val 102917"/>
              <a:gd name="adj2" fmla="val 11696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Concentric </a:t>
            </a:r>
            <a:r>
              <a:rPr lang="en-US" sz="2400" b="1" dirty="0" smtClean="0">
                <a:solidFill>
                  <a:schemeClr val="tx1"/>
                </a:solidFill>
              </a:rPr>
              <a:t>tracks</a:t>
            </a:r>
            <a:endParaRPr lang="en-US" sz="2400" b="1" dirty="0">
              <a:solidFill>
                <a:schemeClr val="tx1"/>
              </a:solidFill>
            </a:endParaRPr>
          </a:p>
        </p:txBody>
      </p:sp>
      <p:sp>
        <p:nvSpPr>
          <p:cNvPr id="125" name="Rectangular Callout 124"/>
          <p:cNvSpPr/>
          <p:nvPr/>
        </p:nvSpPr>
        <p:spPr>
          <a:xfrm>
            <a:off x="6070600" y="3976276"/>
            <a:ext cx="2501900" cy="1154524"/>
          </a:xfrm>
          <a:prstGeom prst="wedgeRectCallout">
            <a:avLst>
              <a:gd name="adj1" fmla="val -42854"/>
              <a:gd name="adj2" fmla="val -109103"/>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Disk head </a:t>
            </a:r>
            <a:r>
              <a:rPr lang="en-US" sz="2400" b="1" dirty="0" smtClean="0">
                <a:solidFill>
                  <a:srgbClr val="000000"/>
                </a:solidFill>
              </a:rPr>
              <a:t>seeks</a:t>
            </a:r>
            <a:r>
              <a:rPr lang="en-US" sz="2400" dirty="0" smtClean="0">
                <a:solidFill>
                  <a:srgbClr val="000000"/>
                </a:solidFill>
              </a:rPr>
              <a:t> </a:t>
            </a:r>
            <a:r>
              <a:rPr lang="en-US" sz="2400" dirty="0" smtClean="0"/>
              <a:t>to different tracks</a:t>
            </a:r>
            <a:endParaRPr lang="en-US" sz="2400" dirty="0"/>
          </a:p>
        </p:txBody>
      </p:sp>
      <p:sp>
        <p:nvSpPr>
          <p:cNvPr id="126" name="Rectangular Callout 125"/>
          <p:cNvSpPr/>
          <p:nvPr/>
        </p:nvSpPr>
        <p:spPr>
          <a:xfrm>
            <a:off x="1493031" y="4705938"/>
            <a:ext cx="2501900" cy="1154524"/>
          </a:xfrm>
          <a:prstGeom prst="wedgeRectCallout">
            <a:avLst>
              <a:gd name="adj1" fmla="val 77958"/>
              <a:gd name="adj2" fmla="val -19710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Gap between 7 and 8 accounts for seek time</a:t>
            </a:r>
            <a:endParaRPr lang="en-US" sz="2400" dirty="0"/>
          </a:p>
        </p:txBody>
      </p:sp>
    </p:spTree>
    <p:extLst>
      <p:ext uri="{BB962C8B-B14F-4D97-AF65-F5344CB8AC3E}">
        <p14:creationId xmlns:p14="http://schemas.microsoft.com/office/powerpoint/2010/main" val="59017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8" presetClass="emph" presetSubtype="0" repeatCount="indefinite" decel="50000" fill="hold" nodeType="clickEffect">
                                  <p:stCondLst>
                                    <p:cond delay="0"/>
                                  </p:stCondLst>
                                  <p:endCondLst>
                                    <p:cond evt="onNext" delay="0">
                                      <p:tgtEl>
                                        <p:sldTgt/>
                                      </p:tgtEl>
                                    </p:cond>
                                  </p:endCondLst>
                                  <p:childTnLst>
                                    <p:animRot by="21600000">
                                      <p:cBhvr>
                                        <p:cTn id="14" dur="2000" fill="hold"/>
                                        <p:tgtEl>
                                          <p:spTgt spid="123"/>
                                        </p:tgtEl>
                                        <p:attrNameLst>
                                          <p:attrName>r</p:attrName>
                                        </p:attrNameLst>
                                      </p:cBhvr>
                                    </p:animRot>
                                  </p:childTnLst>
                                </p:cTn>
                              </p:par>
                            </p:childTnLst>
                          </p:cTn>
                        </p:par>
                        <p:par>
                          <p:cTn id="15" fill="hold">
                            <p:stCondLst>
                              <p:cond delay="2000"/>
                            </p:stCondLst>
                            <p:childTnLst>
                              <p:par>
                                <p:cTn id="16" presetID="0" presetClass="path" presetSubtype="0" accel="50000" decel="50000" fill="hold" grpId="0" nodeType="afterEffect">
                                  <p:stCondLst>
                                    <p:cond delay="0"/>
                                  </p:stCondLst>
                                  <p:childTnLst>
                                    <p:animMotion origin="layout" path="M 3.33333E-6 3.7037E-7 L 3.33333E-6 -0.05556 " pathEditMode="relative" rAng="0" ptsTypes="AA">
                                      <p:cBhvr>
                                        <p:cTn id="17" dur="2000" fill="hold"/>
                                        <p:tgtEl>
                                          <p:spTgt spid="49"/>
                                        </p:tgtEl>
                                        <p:attrNameLst>
                                          <p:attrName>ppt_x</p:attrName>
                                          <p:attrName>ppt_y</p:attrName>
                                        </p:attrNameLst>
                                      </p:cBhvr>
                                      <p:rCtr x="0" y="-2778"/>
                                    </p:animMotion>
                                  </p:childTnLst>
                                </p:cTn>
                              </p:par>
                            </p:childTnLst>
                          </p:cTn>
                        </p:par>
                        <p:par>
                          <p:cTn id="18" fill="hold">
                            <p:stCondLst>
                              <p:cond delay="4000"/>
                            </p:stCondLst>
                            <p:childTnLst>
                              <p:par>
                                <p:cTn id="19" presetID="0" presetClass="path" presetSubtype="0" accel="50000" decel="50000" fill="hold" grpId="1" nodeType="afterEffect">
                                  <p:stCondLst>
                                    <p:cond delay="2000"/>
                                  </p:stCondLst>
                                  <p:childTnLst>
                                    <p:animMotion origin="layout" path="M 1.11022E-16 -0.05556 L 1.11022E-16 0.00023 " pathEditMode="relative" rAng="0" ptsTypes="AA">
                                      <p:cBhvr>
                                        <p:cTn id="20" dur="2000" fill="hold"/>
                                        <p:tgtEl>
                                          <p:spTgt spid="49"/>
                                        </p:tgtEl>
                                        <p:attrNameLst>
                                          <p:attrName>ppt_x</p:attrName>
                                          <p:attrName>ppt_y</p:attrName>
                                        </p:attrNameLst>
                                      </p:cBhvr>
                                      <p:rCtr x="0" y="2778"/>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49" grpId="1" animBg="1"/>
      <p:bldP spid="124" grpId="0" animBg="1"/>
      <p:bldP spid="125" grpId="0" animBg="1"/>
      <p:bldP spid="1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Oval 71"/>
          <p:cNvSpPr/>
          <p:nvPr/>
        </p:nvSpPr>
        <p:spPr>
          <a:xfrm>
            <a:off x="2578100" y="1752600"/>
            <a:ext cx="3454400" cy="3352800"/>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Oval 70"/>
          <p:cNvSpPr/>
          <p:nvPr/>
        </p:nvSpPr>
        <p:spPr>
          <a:xfrm>
            <a:off x="2870200" y="2019300"/>
            <a:ext cx="2844800" cy="2819400"/>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9" name="Oval 68"/>
          <p:cNvSpPr/>
          <p:nvPr/>
        </p:nvSpPr>
        <p:spPr>
          <a:xfrm>
            <a:off x="3161423" y="2281104"/>
            <a:ext cx="2272452" cy="2273006"/>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Many Tracks</a:t>
            </a:r>
            <a:endParaRPr lang="en-US" dirty="0"/>
          </a:p>
        </p:txBody>
      </p:sp>
      <p:sp>
        <p:nvSpPr>
          <p:cNvPr id="50" name="TextBox 49"/>
          <p:cNvSpPr txBox="1"/>
          <p:nvPr/>
        </p:nvSpPr>
        <p:spPr>
          <a:xfrm>
            <a:off x="7412442" y="2476794"/>
            <a:ext cx="1007658" cy="954107"/>
          </a:xfrm>
          <a:prstGeom prst="rect">
            <a:avLst/>
          </a:prstGeom>
          <a:noFill/>
        </p:spPr>
        <p:txBody>
          <a:bodyPr wrap="none" rtlCol="0">
            <a:spAutoFit/>
          </a:bodyPr>
          <a:lstStyle/>
          <a:p>
            <a:r>
              <a:rPr lang="en-US" sz="2800" dirty="0" smtClean="0"/>
              <a:t>Disk</a:t>
            </a:r>
          </a:p>
          <a:p>
            <a:r>
              <a:rPr lang="en-US" sz="2800" dirty="0" smtClean="0"/>
              <a:t>Head</a:t>
            </a:r>
            <a:endParaRPr lang="en-US" sz="2800" dirty="0"/>
          </a:p>
        </p:txBody>
      </p:sp>
      <p:sp>
        <p:nvSpPr>
          <p:cNvPr id="55" name="Oval 54"/>
          <p:cNvSpPr/>
          <p:nvPr/>
        </p:nvSpPr>
        <p:spPr>
          <a:xfrm>
            <a:off x="3416300" y="2565695"/>
            <a:ext cx="1739051" cy="1739606"/>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Oval 4"/>
          <p:cNvSpPr/>
          <p:nvPr/>
        </p:nvSpPr>
        <p:spPr>
          <a:xfrm>
            <a:off x="3734053" y="2888479"/>
            <a:ext cx="1117508" cy="1084844"/>
          </a:xfrm>
          <a:prstGeom prst="ellipse">
            <a:avLst/>
          </a:prstGeom>
          <a:solidFill>
            <a:schemeClr val="accent1">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4079272" y="3245684"/>
            <a:ext cx="436531" cy="370434"/>
          </a:xfrm>
          <a:prstGeom prst="ellipse">
            <a:avLst/>
          </a:prstGeom>
          <a:solidFill>
            <a:schemeClr val="bg1">
              <a:lumMod val="20000"/>
              <a:lumOff val="8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Isosceles Triangle 48"/>
          <p:cNvSpPr/>
          <p:nvPr/>
        </p:nvSpPr>
        <p:spPr>
          <a:xfrm rot="16200000">
            <a:off x="5418813" y="1818115"/>
            <a:ext cx="529128" cy="2669856"/>
          </a:xfrm>
          <a:prstGeom prst="triangle">
            <a:avLst/>
          </a:prstGeom>
          <a:solidFill>
            <a:srgbClr val="6792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946898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68600" y="1836192"/>
            <a:ext cx="520700" cy="2781300"/>
          </a:xfrm>
          <a:prstGeom prst="rect">
            <a:avLst/>
          </a:prstGeom>
          <a:solidFill>
            <a:schemeClr val="bg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smtClean="0"/>
              <a:t>Several (~4) Platters</a:t>
            </a:r>
            <a:endParaRPr lang="en-US" dirty="0"/>
          </a:p>
        </p:txBody>
      </p:sp>
      <p:sp>
        <p:nvSpPr>
          <p:cNvPr id="3" name="Rectangle 2"/>
          <p:cNvSpPr/>
          <p:nvPr/>
        </p:nvSpPr>
        <p:spPr>
          <a:xfrm>
            <a:off x="711200" y="2102892"/>
            <a:ext cx="4876800" cy="2159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11200" y="2725192"/>
            <a:ext cx="4876800" cy="2159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711200" y="3353842"/>
            <a:ext cx="4876800" cy="2159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711200" y="4033292"/>
            <a:ext cx="4876800" cy="215900"/>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ight Triangle 6"/>
          <p:cNvSpPr/>
          <p:nvPr/>
        </p:nvSpPr>
        <p:spPr>
          <a:xfrm flipH="1">
            <a:off x="4254500" y="1556792"/>
            <a:ext cx="3124200" cy="412750"/>
          </a:xfrm>
          <a:prstGeom prst="rtTriangl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Triangle 17"/>
          <p:cNvSpPr/>
          <p:nvPr/>
        </p:nvSpPr>
        <p:spPr>
          <a:xfrm flipH="1">
            <a:off x="4254500" y="2153692"/>
            <a:ext cx="3124200" cy="412750"/>
          </a:xfrm>
          <a:prstGeom prst="rtTriangl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Triangle 18"/>
          <p:cNvSpPr/>
          <p:nvPr/>
        </p:nvSpPr>
        <p:spPr>
          <a:xfrm flipH="1">
            <a:off x="4254500" y="2807742"/>
            <a:ext cx="3124200" cy="412750"/>
          </a:xfrm>
          <a:prstGeom prst="rtTriangl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Right Triangle 19"/>
          <p:cNvSpPr/>
          <p:nvPr/>
        </p:nvSpPr>
        <p:spPr>
          <a:xfrm flipH="1">
            <a:off x="4254500" y="3474492"/>
            <a:ext cx="3124200" cy="412750"/>
          </a:xfrm>
          <a:prstGeom prst="rtTriangle">
            <a:avLst/>
          </a:prstGeom>
          <a:solidFill>
            <a:schemeClr val="accent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7378700" y="1556792"/>
            <a:ext cx="431800" cy="3060700"/>
          </a:xfrm>
          <a:prstGeom prst="rect">
            <a:avLst/>
          </a:prstGeom>
          <a:solidFill>
            <a:srgbClr val="67924B"/>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ular Callout 8"/>
          <p:cNvSpPr/>
          <p:nvPr/>
        </p:nvSpPr>
        <p:spPr>
          <a:xfrm>
            <a:off x="876300" y="4909592"/>
            <a:ext cx="3175000" cy="1181100"/>
          </a:xfrm>
          <a:prstGeom prst="wedgeRectCallout">
            <a:avLst>
              <a:gd name="adj1" fmla="val -14491"/>
              <a:gd name="adj2" fmla="val -99328"/>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t>Platters spin together at same speed</a:t>
            </a:r>
            <a:endParaRPr lang="en-US" sz="2800" dirty="0"/>
          </a:p>
        </p:txBody>
      </p:sp>
      <p:sp>
        <p:nvSpPr>
          <p:cNvPr id="23" name="Rectangular Callout 22"/>
          <p:cNvSpPr/>
          <p:nvPr/>
        </p:nvSpPr>
        <p:spPr>
          <a:xfrm>
            <a:off x="4660900" y="4909592"/>
            <a:ext cx="3810000" cy="1181100"/>
          </a:xfrm>
          <a:prstGeom prst="wedgeRectCallout">
            <a:avLst>
              <a:gd name="adj1" fmla="val -3224"/>
              <a:gd name="adj2" fmla="val -12943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t>Each platter has a head; All heads seek together</a:t>
            </a:r>
            <a:endParaRPr lang="en-US" sz="2800" dirty="0"/>
          </a:p>
        </p:txBody>
      </p:sp>
    </p:spTree>
    <p:extLst>
      <p:ext uri="{BB962C8B-B14F-4D97-AF65-F5344CB8AC3E}">
        <p14:creationId xmlns:p14="http://schemas.microsoft.com/office/powerpoint/2010/main" val="7638421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ags/tag10.xml><?xml version="1.0" encoding="utf-8"?>
<p:tagLst xmlns:a="http://schemas.openxmlformats.org/drawingml/2006/main" xmlns:r="http://schemas.openxmlformats.org/officeDocument/2006/relationships" xmlns:p="http://schemas.openxmlformats.org/presentationml/2006/main">
  <p:tag name="NOPREFERENCE" val="False"/>
</p:tagLst>
</file>

<file path=ppt/tags/tag11.xml><?xml version="1.0" encoding="utf-8"?>
<p:tagLst xmlns:a="http://schemas.openxmlformats.org/drawingml/2006/main" xmlns:r="http://schemas.openxmlformats.org/officeDocument/2006/relationships" xmlns:p="http://schemas.openxmlformats.org/presentationml/2006/main">
  <p:tag name="NOPREFERENCE" val="False"/>
</p:tagLst>
</file>

<file path=ppt/tags/tag12.xml><?xml version="1.0" encoding="utf-8"?>
<p:tagLst xmlns:a="http://schemas.openxmlformats.org/drawingml/2006/main" xmlns:r="http://schemas.openxmlformats.org/officeDocument/2006/relationships" xmlns:p="http://schemas.openxmlformats.org/presentationml/2006/main">
  <p:tag name="NOPREFERENCE" val="False"/>
</p:tagLst>
</file>

<file path=ppt/tags/tag13.xml><?xml version="1.0" encoding="utf-8"?>
<p:tagLst xmlns:a="http://schemas.openxmlformats.org/drawingml/2006/main" xmlns:r="http://schemas.openxmlformats.org/officeDocument/2006/relationships" xmlns:p="http://schemas.openxmlformats.org/presentationml/2006/main">
  <p:tag name="NOPREFERENCE" val="False"/>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Lst>
</file>

<file path=ppt/tags/tag3.xml><?xml version="1.0" encoding="utf-8"?>
<p:tagLst xmlns:a="http://schemas.openxmlformats.org/drawingml/2006/main" xmlns:r="http://schemas.openxmlformats.org/officeDocument/2006/relationships" xmlns:p="http://schemas.openxmlformats.org/presentationml/2006/main">
  <p:tag name="NOPREFERENCE" val="False"/>
</p:tagLst>
</file>

<file path=ppt/tags/tag4.xml><?xml version="1.0" encoding="utf-8"?>
<p:tagLst xmlns:a="http://schemas.openxmlformats.org/drawingml/2006/main" xmlns:r="http://schemas.openxmlformats.org/officeDocument/2006/relationships" xmlns:p="http://schemas.openxmlformats.org/presentationml/2006/main">
  <p:tag name="NOPREFERENCE" val="False"/>
</p:tagLst>
</file>

<file path=ppt/tags/tag5.xml><?xml version="1.0" encoding="utf-8"?>
<p:tagLst xmlns:a="http://schemas.openxmlformats.org/drawingml/2006/main" xmlns:r="http://schemas.openxmlformats.org/officeDocument/2006/relationships" xmlns:p="http://schemas.openxmlformats.org/presentationml/2006/main">
  <p:tag name="NOPREFERENCE" val="False"/>
</p:tagLst>
</file>

<file path=ppt/tags/tag6.xml><?xml version="1.0" encoding="utf-8"?>
<p:tagLst xmlns:a="http://schemas.openxmlformats.org/drawingml/2006/main" xmlns:r="http://schemas.openxmlformats.org/officeDocument/2006/relationships" xmlns:p="http://schemas.openxmlformats.org/presentationml/2006/main">
  <p:tag name="NOPREFERENCE" val="False"/>
</p:tagLst>
</file>

<file path=ppt/tags/tag7.xml><?xml version="1.0" encoding="utf-8"?>
<p:tagLst xmlns:a="http://schemas.openxmlformats.org/drawingml/2006/main" xmlns:r="http://schemas.openxmlformats.org/officeDocument/2006/relationships" xmlns:p="http://schemas.openxmlformats.org/presentationml/2006/main">
  <p:tag name="NOPREFERENCE" val="False"/>
</p:tagLst>
</file>

<file path=ppt/tags/tag8.xml><?xml version="1.0" encoding="utf-8"?>
<p:tagLst xmlns:a="http://schemas.openxmlformats.org/drawingml/2006/main" xmlns:r="http://schemas.openxmlformats.org/officeDocument/2006/relationships" xmlns:p="http://schemas.openxmlformats.org/presentationml/2006/main">
  <p:tag name="NOPREFERENCE" val="False"/>
</p:tagLst>
</file>

<file path=ppt/tags/tag9.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11544</TotalTime>
  <Words>2422</Words>
  <Application>Microsoft Macintosh PowerPoint</Application>
  <PresentationFormat>On-screen Show (4:3)</PresentationFormat>
  <Paragraphs>654</Paragraphs>
  <Slides>32</Slides>
  <Notes>16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32</vt:i4>
      </vt:variant>
    </vt:vector>
  </HeadingPairs>
  <TitlesOfParts>
    <vt:vector size="42" baseType="lpstr">
      <vt:lpstr>Calibri</vt:lpstr>
      <vt:lpstr>Comic Sans MS</vt:lpstr>
      <vt:lpstr>Mangal</vt:lpstr>
      <vt:lpstr>Monotype Sorts</vt:lpstr>
      <vt:lpstr>ＭＳ Ｐゴシック</vt:lpstr>
      <vt:lpstr>Symbol</vt:lpstr>
      <vt:lpstr>Times</vt:lpstr>
      <vt:lpstr>Wingdings</vt:lpstr>
      <vt:lpstr>Arial</vt:lpstr>
      <vt:lpstr>Office Theme</vt:lpstr>
      <vt:lpstr>Disks and I/O Scheduling</vt:lpstr>
      <vt:lpstr>Quick Recap</vt:lpstr>
      <vt:lpstr>Disks: Just like memory, but different</vt:lpstr>
      <vt:lpstr>OS’s view of a disk</vt:lpstr>
      <vt:lpstr>A simple disk model</vt:lpstr>
      <vt:lpstr>Disk Model</vt:lpstr>
      <vt:lpstr>Disk Model</vt:lpstr>
      <vt:lpstr>Many Tracks</vt:lpstr>
      <vt:lpstr>Several (~4) Platters</vt:lpstr>
      <vt:lpstr>Implications of multiple platters</vt:lpstr>
      <vt:lpstr>Real Example </vt:lpstr>
      <vt:lpstr>3 Key Latencies</vt:lpstr>
      <vt:lpstr>Observations</vt:lpstr>
      <vt:lpstr>Example formula</vt:lpstr>
      <vt:lpstr>The Disk Scheduling Problem: Background</vt:lpstr>
      <vt:lpstr>I/O Scheduling Algorithm 1: FCFS</vt:lpstr>
      <vt:lpstr>I/O Scheduling Algorithm 2: SSTF</vt:lpstr>
      <vt:lpstr>Other problems with greedy?</vt:lpstr>
      <vt:lpstr>I/O Scheduling Algorithm 3: SCAN</vt:lpstr>
      <vt:lpstr>I/O Scheduling Algorithm 4: C-SCAN</vt:lpstr>
      <vt:lpstr>Scheduling Checkpoint</vt:lpstr>
      <vt:lpstr>Disk Partitioning</vt:lpstr>
      <vt:lpstr>Disks: Technology Trends</vt:lpstr>
      <vt:lpstr>Parallel performance with disks</vt:lpstr>
      <vt:lpstr>Disk Striping: RAID-0</vt:lpstr>
      <vt:lpstr>RAID 1: Mirroring</vt:lpstr>
      <vt:lpstr>RAID 5: Performance and Redundancy</vt:lpstr>
      <vt:lpstr>RAID 5: Interleaved Parity</vt:lpstr>
      <vt:lpstr>Other RAID variations</vt:lpstr>
      <vt:lpstr>Where is RAID implemented?</vt:lpstr>
      <vt:lpstr>Word to the wise</vt:lpstr>
      <vt:lpstr>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Architecture What is it, and how is it related to Computer Science anyway?</dc:title>
  <dc:creator>mike</dc:creator>
  <cp:lastModifiedBy>Microsoft Office User</cp:lastModifiedBy>
  <cp:revision>223</cp:revision>
  <dcterms:created xsi:type="dcterms:W3CDTF">2012-09-21T01:57:31Z</dcterms:created>
  <dcterms:modified xsi:type="dcterms:W3CDTF">2018-11-27T17:24:51Z</dcterms:modified>
</cp:coreProperties>
</file>