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ppt/tags/tag19.xml" ContentType="application/vnd.openxmlformats-officedocument.presentationml.tags+xml"/>
  <Override PartName="/ppt/notesSlides/notesSlide11.xml" ContentType="application/vnd.openxmlformats-officedocument.presentationml.notesSlide+xml"/>
  <Override PartName="/ppt/tags/tag20.xml" ContentType="application/vnd.openxmlformats-officedocument.presentationml.tags+xml"/>
  <Override PartName="/ppt/notesSlides/notesSlide12.xml" ContentType="application/vnd.openxmlformats-officedocument.presentationml.notesSlide+xml"/>
  <Override PartName="/ppt/tags/tag21.xml" ContentType="application/vnd.openxmlformats-officedocument.presentationml.tags+xml"/>
  <Override PartName="/ppt/notesSlides/notesSlide13.xml" ContentType="application/vnd.openxmlformats-officedocument.presentationml.notesSlide+xml"/>
  <Override PartName="/ppt/tags/tag22.xml" ContentType="application/vnd.openxmlformats-officedocument.presentationml.tags+xml"/>
  <Override PartName="/ppt/notesSlides/notesSlide14.xml" ContentType="application/vnd.openxmlformats-officedocument.presentationml.notesSlide+xml"/>
  <Override PartName="/ppt/tags/tag23.xml" ContentType="application/vnd.openxmlformats-officedocument.presentationml.tags+xml"/>
  <Override PartName="/ppt/notesSlides/notesSlide15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5" r:id="rId3"/>
    <p:sldId id="266" r:id="rId4"/>
    <p:sldId id="267" r:id="rId5"/>
    <p:sldId id="293" r:id="rId6"/>
    <p:sldId id="294" r:id="rId7"/>
    <p:sldId id="269" r:id="rId8"/>
    <p:sldId id="270" r:id="rId9"/>
    <p:sldId id="271" r:id="rId10"/>
    <p:sldId id="295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96" r:id="rId23"/>
    <p:sldId id="297" r:id="rId24"/>
    <p:sldId id="284" r:id="rId25"/>
    <p:sldId id="292" r:id="rId26"/>
    <p:sldId id="298" r:id="rId27"/>
    <p:sldId id="283" r:id="rId28"/>
    <p:sldId id="285" r:id="rId29"/>
    <p:sldId id="299" r:id="rId30"/>
    <p:sldId id="286" r:id="rId31"/>
    <p:sldId id="287" r:id="rId32"/>
    <p:sldId id="288" r:id="rId33"/>
    <p:sldId id="289" r:id="rId34"/>
    <p:sldId id="290" r:id="rId35"/>
    <p:sldId id="291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2565" autoAdjust="0"/>
  </p:normalViewPr>
  <p:slideViewPr>
    <p:cSldViewPr>
      <p:cViewPr varScale="1">
        <p:scale>
          <a:sx n="92" d="100"/>
          <a:sy n="92" d="100"/>
        </p:scale>
        <p:origin x="15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One of the key things a directory must do is make it easy to allocate new space on the disk.</a:t>
            </a:r>
          </a:p>
          <a:p>
            <a:pPr lvl="1"/>
            <a:r>
              <a:rPr lang="en-US" sz="1800">
                <a:latin typeface="Times" charset="0"/>
              </a:rPr>
              <a:t>—	The directory must keep track of which blocks are free and which are allocated.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Often CPUs have instructions to perform this search in a small number of machine cycles.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But are free blocks uniformly spread out over the disk?</a:t>
            </a:r>
          </a:p>
          <a:p>
            <a:pPr lvl="1"/>
            <a:r>
              <a:rPr lang="en-US" sz="1800">
                <a:latin typeface="Times" charset="0"/>
              </a:rPr>
              <a:t>— Not likely.  If they were then file I/O performance would likely be poor.</a:t>
            </a:r>
          </a:p>
        </p:txBody>
      </p:sp>
    </p:spTree>
    <p:extLst>
      <p:ext uri="{BB962C8B-B14F-4D97-AF65-F5344CB8AC3E}">
        <p14:creationId xmlns:p14="http://schemas.microsoft.com/office/powerpoint/2010/main" val="944813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Why would we consider one scheme as being any better or worse than another?</a:t>
            </a:r>
          </a:p>
          <a:p>
            <a:pPr lvl="1"/>
            <a:r>
              <a:rPr lang="en-US" sz="1800">
                <a:latin typeface="Times" charset="0"/>
              </a:rPr>
              <a:t>—	Fault tolerance.</a:t>
            </a:r>
          </a:p>
          <a:p>
            <a:pPr lvl="1"/>
            <a:r>
              <a:rPr lang="en-US" sz="1800">
                <a:latin typeface="Times" charset="0"/>
              </a:rPr>
              <a:t>—	Efficiency of allocation.</a:t>
            </a:r>
          </a:p>
          <a:p>
            <a:pPr lvl="1"/>
            <a:r>
              <a:rPr lang="en-US" sz="1800">
                <a:latin typeface="Times" charset="0"/>
              </a:rPr>
              <a:t>—	Overhead?</a:t>
            </a:r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78973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>
                <a:latin typeface="Times" charset="0"/>
              </a:rPr>
              <a:t>B – originally, </a:t>
            </a:r>
            <a:r>
              <a:rPr lang="en-US" sz="1800" dirty="0" err="1">
                <a:latin typeface="Times" charset="0"/>
              </a:rPr>
              <a:t>inode</a:t>
            </a:r>
            <a:r>
              <a:rPr lang="en-US" sz="1800" dirty="0">
                <a:latin typeface="Times" charset="0"/>
              </a:rPr>
              <a:t> number was</a:t>
            </a:r>
            <a:r>
              <a:rPr lang="en-US" sz="1800" baseline="0" dirty="0">
                <a:latin typeface="Times" charset="0"/>
              </a:rPr>
              <a:t> enough to calculate location on disk.  Also, a separate list avoids having to allocate a block and then subdivide for </a:t>
            </a:r>
            <a:r>
              <a:rPr lang="en-US" sz="1800" baseline="0" dirty="0" err="1">
                <a:latin typeface="Times" charset="0"/>
              </a:rPr>
              <a:t>inode</a:t>
            </a:r>
            <a:endParaRPr lang="en-US" sz="1800" dirty="0">
              <a:latin typeface="Times" charset="0"/>
            </a:endParaRP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580684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>
              <a:latin typeface="Times" charset="0"/>
            </a:endParaRPr>
          </a:p>
        </p:txBody>
      </p:sp>
      <p:sp>
        <p:nvSpPr>
          <p:cNvPr id="45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64322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Changing gears…</a:t>
            </a:r>
          </a:p>
          <a:p>
            <a:r>
              <a:rPr lang="en-US" sz="1800">
                <a:latin typeface="Times" charset="0"/>
              </a:rPr>
              <a:t>How do you find what you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looking for on a disk?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All this information could be stored in memory but what happens if the power is cycled?</a:t>
            </a:r>
          </a:p>
          <a:p>
            <a:pPr lvl="1"/>
            <a:r>
              <a:rPr lang="en-US" sz="1800">
                <a:latin typeface="Times" charset="0"/>
              </a:rPr>
              <a:t>—This information could be stored on disk (and this is what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going to describe!).</a:t>
            </a:r>
          </a:p>
        </p:txBody>
      </p:sp>
      <p:sp>
        <p:nvSpPr>
          <p:cNvPr id="460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70292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150236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Now we look look at methods for allocating space to files.</a:t>
            </a:r>
          </a:p>
          <a:p>
            <a:pPr lvl="1"/>
            <a:r>
              <a:rPr lang="en-US" sz="1800">
                <a:latin typeface="Times" charset="0"/>
              </a:rPr>
              <a:t>—	The compliment of the free-list representation problem.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Contiguous allocation also gives the best performance for the initial write of a file (</a:t>
            </a:r>
            <a:r>
              <a:rPr lang="en-US" sz="1800" i="1">
                <a:latin typeface="Times" charset="0"/>
              </a:rPr>
              <a:t>i.e</a:t>
            </a:r>
            <a:r>
              <a:rPr lang="en-US" sz="1800">
                <a:latin typeface="Times" charset="0"/>
              </a:rPr>
              <a:t>., once space has been allocated).</a:t>
            </a:r>
          </a:p>
          <a:p>
            <a:pPr lvl="1"/>
            <a:r>
              <a:rPr lang="en-US" sz="1800">
                <a:latin typeface="Times" charset="0"/>
              </a:rPr>
              <a:t>—	Subsequent writes may cause the file to grow in which case it may have to be copied and moved.</a:t>
            </a:r>
          </a:p>
        </p:txBody>
      </p:sp>
    </p:spTree>
    <p:extLst>
      <p:ext uri="{BB962C8B-B14F-4D97-AF65-F5344CB8AC3E}">
        <p14:creationId xmlns:p14="http://schemas.microsoft.com/office/powerpoint/2010/main" val="527249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Why have a pointer to the last block?</a:t>
            </a:r>
          </a:p>
          <a:p>
            <a:pPr lvl="1"/>
            <a:r>
              <a:rPr lang="en-US" sz="1800">
                <a:latin typeface="Times" charset="0"/>
              </a:rPr>
              <a:t>—	Makes it easy to grow the file.  You don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have to scan the chain to find the end of the list.</a:t>
            </a:r>
          </a:p>
        </p:txBody>
      </p:sp>
    </p:spTree>
    <p:extLst>
      <p:ext uri="{BB962C8B-B14F-4D97-AF65-F5344CB8AC3E}">
        <p14:creationId xmlns:p14="http://schemas.microsoft.com/office/powerpoint/2010/main" val="325127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If a disk pointer is 32 bits (we can address up to 4 billion sectors), then:</a:t>
            </a:r>
          </a:p>
          <a:p>
            <a:pPr lvl="1"/>
            <a:r>
              <a:rPr lang="en-US" sz="1800">
                <a:latin typeface="Times" charset="0"/>
              </a:rPr>
              <a:t>—	An index block can contain 512/32 = 16 pointers, so</a:t>
            </a:r>
          </a:p>
          <a:p>
            <a:pPr lvl="1"/>
            <a:r>
              <a:rPr lang="en-US" sz="1800">
                <a:latin typeface="Times" charset="0"/>
              </a:rPr>
              <a:t>—	Under indexed allocation, a file can be 16</a:t>
            </a:r>
            <a:r>
              <a:rPr lang="en-US" sz="1800">
                <a:latin typeface="Symbol" charset="0"/>
              </a:rPr>
              <a:t></a:t>
            </a:r>
            <a:r>
              <a:rPr lang="en-US" sz="1800">
                <a:latin typeface="Times" charset="0"/>
              </a:rPr>
              <a:t>512 = 8K bytes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(using the Seagate disk example).  </a:t>
            </a: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93534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If a disk pointer is 32 bits (we can address up to 4 billion sectors), then:</a:t>
            </a:r>
          </a:p>
          <a:p>
            <a:pPr lvl="1"/>
            <a:r>
              <a:rPr lang="en-US" sz="1800">
                <a:latin typeface="Times" charset="0"/>
              </a:rPr>
              <a:t>—	An index block can contain 512/32 = 16 pointers, so</a:t>
            </a:r>
          </a:p>
          <a:p>
            <a:pPr lvl="1"/>
            <a:r>
              <a:rPr lang="en-US" sz="1800">
                <a:latin typeface="Times" charset="0"/>
              </a:rPr>
              <a:t>—	Under indexed allocation, a file can be 16</a:t>
            </a:r>
            <a:r>
              <a:rPr lang="en-US" sz="1800">
                <a:latin typeface="Symbol" charset="0"/>
              </a:rPr>
              <a:t></a:t>
            </a:r>
            <a:r>
              <a:rPr lang="en-US" sz="1800">
                <a:latin typeface="Times" charset="0"/>
              </a:rPr>
              <a:t>512 = 8K bytes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(using the Seagate disk example).  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9824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(Draw these out again in the margin using a more tree-like structure...)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41156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1415753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In this figure </a:t>
            </a:r>
            <a:r>
              <a:rPr lang="en-US" sz="1800" i="1">
                <a:latin typeface="Times" charset="0"/>
              </a:rPr>
              <a:t>n</a:t>
            </a:r>
            <a:r>
              <a:rPr lang="en-US" sz="1800">
                <a:latin typeface="Times" charset="0"/>
              </a:rPr>
              <a:t> is the number of pointer you can store in a disk block.</a:t>
            </a:r>
          </a:p>
          <a:p>
            <a:r>
              <a:rPr lang="en-US" sz="1800">
                <a:latin typeface="Times" charset="0"/>
              </a:rPr>
              <a:t>Assuming a first level block can contain 16 pointers then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small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8K bytes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medium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64 MB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large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512 GB!</a:t>
            </a:r>
          </a:p>
          <a:p>
            <a:endParaRPr lang="en-US" sz="1800">
              <a:latin typeface="Times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6624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 (F18,</a:t>
            </a:r>
            <a:r>
              <a:rPr lang="en-US" baseline="0"/>
              <a:t> F16</a:t>
            </a:r>
            <a:r>
              <a:rPr lang="en-US"/>
              <a:t>)</a:t>
            </a:r>
          </a:p>
          <a:p>
            <a:r>
              <a:rPr lang="en-US" dirty="0"/>
              <a:t>13 pointers *</a:t>
            </a:r>
            <a:r>
              <a:rPr lang="en-US" baseline="0" dirty="0"/>
              <a:t> 4 bytes = 52 bytes + some metadata = 128 bytes (4 </a:t>
            </a:r>
            <a:r>
              <a:rPr lang="en-US" baseline="0" dirty="0" err="1"/>
              <a:t>inodes</a:t>
            </a:r>
            <a:r>
              <a:rPr lang="en-US" baseline="0" dirty="0"/>
              <a:t>/block)</a:t>
            </a:r>
          </a:p>
          <a:p>
            <a:r>
              <a:rPr lang="en-US" baseline="0" dirty="0"/>
              <a:t>Actual size varies by FS</a:t>
            </a:r>
          </a:p>
        </p:txBody>
      </p:sp>
    </p:spTree>
    <p:extLst>
      <p:ext uri="{BB962C8B-B14F-4D97-AF65-F5344CB8AC3E}">
        <p14:creationId xmlns:p14="http://schemas.microsoft.com/office/powerpoint/2010/main" val="31437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11/12/20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File Systems: Fundamentals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Problems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Indexing data blocks in a file:</a:t>
            </a:r>
          </a:p>
          <a:p>
            <a:pPr lvl="1"/>
            <a:r>
              <a:rPr lang="en-US" dirty="0"/>
              <a:t>What is the LBA of is block 17 of The_Dark_Knight.mp4?</a:t>
            </a:r>
          </a:p>
          <a:p>
            <a:r>
              <a:rPr lang="en-US" dirty="0"/>
              <a:t>Allocating free disk sectors:</a:t>
            </a:r>
          </a:p>
          <a:p>
            <a:pPr lvl="1"/>
            <a:r>
              <a:rPr lang="en-US" dirty="0"/>
              <a:t>I add a block to fine-</a:t>
            </a:r>
            <a:r>
              <a:rPr lang="en-US" dirty="0" err="1"/>
              <a:t>lru.c</a:t>
            </a:r>
            <a:r>
              <a:rPr lang="en-US" dirty="0"/>
              <a:t>, where should it go on disk?</a:t>
            </a:r>
          </a:p>
          <a:p>
            <a:r>
              <a:rPr lang="en-US" dirty="0"/>
              <a:t>Indexing file names:</a:t>
            </a:r>
          </a:p>
          <a:p>
            <a:pPr lvl="1"/>
            <a:r>
              <a:rPr lang="en-US" dirty="0"/>
              <a:t>I want to open /home/porter/</a:t>
            </a:r>
            <a:r>
              <a:rPr lang="en-US" dirty="0" err="1"/>
              <a:t>foo.txt</a:t>
            </a:r>
            <a:r>
              <a:rPr lang="en-US" dirty="0"/>
              <a:t>, does it exist, and where on disk is the metadata?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6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 0: Indexing </a:t>
            </a:r>
            <a:r>
              <a:rPr lang="en-US" dirty="0" err="1"/>
              <a:t>Files&amp;Data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/>
          </a:bodyPr>
          <a:lstStyle/>
          <a:p>
            <a:pPr marL="457200" indent="-457200">
              <a:buFont typeface="Monotype Sorts" charset="0"/>
              <a:buNone/>
            </a:pPr>
            <a:r>
              <a:rPr lang="en-US" dirty="0">
                <a:latin typeface="Arial" charset="0"/>
              </a:rPr>
              <a:t>The information that we need:</a:t>
            </a:r>
          </a:p>
          <a:p>
            <a:pPr marL="457200" indent="-457200">
              <a:buFont typeface="Monotype Sorts" charset="0"/>
              <a:buNone/>
            </a:pPr>
            <a:r>
              <a:rPr lang="en-US" dirty="0">
                <a:latin typeface="Arial" charset="0"/>
              </a:rPr>
              <a:t>	For each file, a file header points to data blocks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Block 0 --&gt; Disk sector 19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Block 1 --&gt; Disk sector 4,528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…</a:t>
            </a:r>
          </a:p>
          <a:p>
            <a:pPr marL="457200" indent="-457200">
              <a:buFont typeface="Wingdings" charset="0"/>
              <a:buNone/>
            </a:pPr>
            <a:r>
              <a:rPr lang="en-US" dirty="0">
                <a:latin typeface="Arial" charset="0"/>
              </a:rPr>
              <a:t>Key performance issues: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We need to support sequential and random access.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What is the right data structure in which to maintain file location information?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How do we lay out the files on the physical disk?</a:t>
            </a:r>
          </a:p>
          <a:p>
            <a:pPr marL="457200" indent="-457200"/>
            <a:endParaRPr lang="en-US" dirty="0">
              <a:latin typeface="Arial" charset="0"/>
            </a:endParaRPr>
          </a:p>
          <a:p>
            <a:pPr marL="1371600" lvl="2" indent="-457200"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will look at some data </a:t>
            </a:r>
            <a:r>
              <a:rPr lang="en-US" sz="3200"/>
              <a:t>indexing strategies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55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2924175"/>
            <a:ext cx="7772400" cy="15367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File header specifies starting block &amp; length</a:t>
            </a:r>
          </a:p>
          <a:p>
            <a:r>
              <a:rPr lang="en-US">
                <a:latin typeface="Arial" charset="0"/>
              </a:rPr>
              <a:t>Placement/Allocation policies</a:t>
            </a:r>
          </a:p>
          <a:p>
            <a:pPr lvl="1">
              <a:spcBef>
                <a:spcPct val="0"/>
              </a:spcBef>
            </a:pPr>
            <a:r>
              <a:rPr lang="en-US">
                <a:latin typeface="Arial" charset="0"/>
              </a:rPr>
              <a:t>First-fit, best-fit, ...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752475" y="4384675"/>
            <a:ext cx="4102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>
                <a:latin typeface="Comic Sans MS" charset="0"/>
              </a:rPr>
              <a:t>Pluses</a:t>
            </a:r>
            <a:endParaRPr lang="en-US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Best file read performance</a:t>
            </a:r>
          </a:p>
          <a:p>
            <a:pPr marL="742950" lvl="1" indent="-285750">
              <a:lnSpc>
                <a:spcPct val="80000"/>
              </a:lnSpc>
              <a:spcBef>
                <a:spcPct val="3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Efficient sequential &amp; random access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4587875" y="4384675"/>
            <a:ext cx="43688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>
                <a:latin typeface="Comic Sans MS" charset="0"/>
              </a:rPr>
              <a:t>Minuses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Fragmentation!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Problems with file growth</a:t>
            </a:r>
          </a:p>
          <a:p>
            <a:pPr marL="1143000" lvl="2" indent="-228600">
              <a:buClr>
                <a:schemeClr val="tx1"/>
              </a:buClr>
              <a:buSzPct val="75000"/>
              <a:buFont typeface="Monotype Sorts" charset="0"/>
              <a:buChar char=""/>
            </a:pPr>
            <a:r>
              <a:rPr lang="en-US" sz="1800">
                <a:latin typeface="Comic Sans MS" charset="0"/>
              </a:rPr>
              <a:t>Pre-allocation?</a:t>
            </a:r>
          </a:p>
          <a:p>
            <a:pPr marL="1143000" lvl="2" indent="-228600">
              <a:buClr>
                <a:schemeClr val="tx1"/>
              </a:buClr>
              <a:buSzPct val="75000"/>
              <a:buFont typeface="Monotype Sorts" charset="0"/>
              <a:buChar char=""/>
            </a:pPr>
            <a:r>
              <a:rPr lang="en-US" sz="1800">
                <a:latin typeface="Comic Sans MS" charset="0"/>
              </a:rPr>
              <a:t>On-demand allocation?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1841500" y="1739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3" name="Rectangle 7" descr="Large confetti"/>
          <p:cNvSpPr>
            <a:spLocks noChangeArrowheads="1"/>
          </p:cNvSpPr>
          <p:nvPr/>
        </p:nvSpPr>
        <p:spPr bwMode="auto">
          <a:xfrm>
            <a:off x="2260600" y="1739900"/>
            <a:ext cx="241300" cy="39370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hlink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4" name="Rectangle 8" descr="Large confetti"/>
          <p:cNvSpPr>
            <a:spLocks noChangeArrowheads="1"/>
          </p:cNvSpPr>
          <p:nvPr/>
        </p:nvSpPr>
        <p:spPr bwMode="auto">
          <a:xfrm>
            <a:off x="35687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5" name="Rectangle 9" descr="Large confetti"/>
          <p:cNvSpPr>
            <a:spLocks noChangeArrowheads="1"/>
          </p:cNvSpPr>
          <p:nvPr/>
        </p:nvSpPr>
        <p:spPr bwMode="auto">
          <a:xfrm>
            <a:off x="4000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6" name="Rectangle 10" descr="Large confetti"/>
          <p:cNvSpPr>
            <a:spLocks noChangeArrowheads="1"/>
          </p:cNvSpPr>
          <p:nvPr/>
        </p:nvSpPr>
        <p:spPr bwMode="auto">
          <a:xfrm>
            <a:off x="44450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7" name="Rectangle 11" descr="Large confetti"/>
          <p:cNvSpPr>
            <a:spLocks noChangeArrowheads="1"/>
          </p:cNvSpPr>
          <p:nvPr/>
        </p:nvSpPr>
        <p:spPr bwMode="auto">
          <a:xfrm>
            <a:off x="4889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3136900" y="1739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62230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90" name="Rectangle 14"/>
          <p:cNvSpPr>
            <a:spLocks noChangeArrowheads="1"/>
          </p:cNvSpPr>
          <p:nvPr/>
        </p:nvSpPr>
        <p:spPr bwMode="auto">
          <a:xfrm>
            <a:off x="71120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1279" name="Group 18"/>
          <p:cNvGrpSpPr>
            <a:grpSpLocks/>
          </p:cNvGrpSpPr>
          <p:nvPr/>
        </p:nvGrpSpPr>
        <p:grpSpPr bwMode="auto">
          <a:xfrm>
            <a:off x="1562100" y="2198688"/>
            <a:ext cx="2058988" cy="406400"/>
            <a:chOff x="984" y="1385"/>
            <a:chExt cx="1297" cy="256"/>
          </a:xfrm>
        </p:grpSpPr>
        <p:sp>
          <p:nvSpPr>
            <p:cNvPr id="11286" name="Arc 19"/>
            <p:cNvSpPr>
              <a:spLocks/>
            </p:cNvSpPr>
            <p:nvPr/>
          </p:nvSpPr>
          <p:spPr bwMode="auto">
            <a:xfrm rot="10800000">
              <a:off x="1612" y="1385"/>
              <a:ext cx="669" cy="25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2"/>
                    <a:pt x="9651" y="16"/>
                    <a:pt x="2156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2"/>
                    <a:pt x="9651" y="16"/>
                    <a:pt x="2156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Arc 20"/>
            <p:cNvSpPr>
              <a:spLocks/>
            </p:cNvSpPr>
            <p:nvPr/>
          </p:nvSpPr>
          <p:spPr bwMode="auto">
            <a:xfrm rot="10800000">
              <a:off x="984" y="1385"/>
              <a:ext cx="669" cy="2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1422400" y="17399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78198" name="Rectangle 22" descr="Large confetti"/>
          <p:cNvSpPr>
            <a:spLocks noChangeArrowheads="1"/>
          </p:cNvSpPr>
          <p:nvPr/>
        </p:nvSpPr>
        <p:spPr bwMode="auto">
          <a:xfrm>
            <a:off x="53340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99" name="Rectangle 23" descr="Large confetti"/>
          <p:cNvSpPr>
            <a:spLocks noChangeArrowheads="1"/>
          </p:cNvSpPr>
          <p:nvPr/>
        </p:nvSpPr>
        <p:spPr bwMode="auto">
          <a:xfrm>
            <a:off x="5778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0" name="Rectangle 24"/>
          <p:cNvSpPr>
            <a:spLocks noChangeArrowheads="1"/>
          </p:cNvSpPr>
          <p:nvPr/>
        </p:nvSpPr>
        <p:spPr bwMode="auto">
          <a:xfrm>
            <a:off x="66675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1" name="Rectangle 25"/>
          <p:cNvSpPr>
            <a:spLocks noChangeArrowheads="1"/>
          </p:cNvSpPr>
          <p:nvPr/>
        </p:nvSpPr>
        <p:spPr bwMode="auto">
          <a:xfrm>
            <a:off x="75565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2" name="Rectangle 26" descr="Large confetti"/>
          <p:cNvSpPr>
            <a:spLocks noChangeArrowheads="1"/>
          </p:cNvSpPr>
          <p:nvPr/>
        </p:nvSpPr>
        <p:spPr bwMode="auto">
          <a:xfrm>
            <a:off x="2692400" y="1739900"/>
            <a:ext cx="241300" cy="39370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hlink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0: Contiguous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07368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  <p:bldP spid="17818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19600"/>
            <a:ext cx="4508500" cy="16637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Pluses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Easy to create, grow &amp; shrink files</a:t>
            </a:r>
          </a:p>
          <a:p>
            <a:pPr lvl="1"/>
            <a:r>
              <a:rPr lang="en-US" sz="1800" dirty="0">
                <a:latin typeface="Arial" charset="0"/>
              </a:rPr>
              <a:t>No external fragmentation</a:t>
            </a:r>
          </a:p>
          <a:p>
            <a:pPr lvl="2"/>
            <a:r>
              <a:rPr lang="en-US" sz="1400" dirty="0">
                <a:latin typeface="Arial" charset="0"/>
              </a:rPr>
              <a:t>Can ”stitch” fragments together!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4895850" y="4371975"/>
            <a:ext cx="38766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Impossible to do true random access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Reliability</a:t>
            </a:r>
            <a:endParaRPr lang="en-US" sz="1800">
              <a:solidFill>
                <a:schemeClr val="accent1"/>
              </a:solidFill>
              <a:latin typeface="Comic Sans MS" charset="0"/>
            </a:endParaRPr>
          </a:p>
          <a:p>
            <a:pPr marL="1143000" lvl="2" indent="-228600">
              <a:buClr>
                <a:schemeClr val="folHlink"/>
              </a:buClr>
              <a:buSzPct val="75000"/>
              <a:buFont typeface="Monotype Sorts" charset="0"/>
              <a:buChar char=""/>
            </a:pPr>
            <a:r>
              <a:rPr lang="en-US" sz="1600">
                <a:latin typeface="Comic Sans MS" charset="0"/>
              </a:rPr>
              <a:t>Break one link in the chain and...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1825" y="3219450"/>
            <a:ext cx="7759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Files stored as a linked list of blocks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File header contains a pointer to the first and last file blocks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18796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22987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0" name="Rectangle 8" descr="Large confetti"/>
          <p:cNvSpPr>
            <a:spLocks noChangeArrowheads="1"/>
          </p:cNvSpPr>
          <p:nvPr/>
        </p:nvSpPr>
        <p:spPr bwMode="auto">
          <a:xfrm>
            <a:off x="31623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1" name="Rectangle 9" descr="Large confetti"/>
          <p:cNvSpPr>
            <a:spLocks noChangeArrowheads="1"/>
          </p:cNvSpPr>
          <p:nvPr/>
        </p:nvSpPr>
        <p:spPr bwMode="auto">
          <a:xfrm>
            <a:off x="35941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2" name="Rectangle 10" descr="Large confetti"/>
          <p:cNvSpPr>
            <a:spLocks noChangeArrowheads="1"/>
          </p:cNvSpPr>
          <p:nvPr/>
        </p:nvSpPr>
        <p:spPr bwMode="auto">
          <a:xfrm>
            <a:off x="71501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3" name="Rectangle 11" descr="Large confetti"/>
          <p:cNvSpPr>
            <a:spLocks noChangeArrowheads="1"/>
          </p:cNvSpPr>
          <p:nvPr/>
        </p:nvSpPr>
        <p:spPr bwMode="auto">
          <a:xfrm>
            <a:off x="75946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6261100" y="1612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5" name="Rectangle 13"/>
          <p:cNvSpPr>
            <a:spLocks noChangeArrowheads="1"/>
          </p:cNvSpPr>
          <p:nvPr/>
        </p:nvSpPr>
        <p:spPr bwMode="auto">
          <a:xfrm>
            <a:off x="1460500" y="16256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82286" name="Rectangle 14" descr="Large confetti"/>
          <p:cNvSpPr>
            <a:spLocks noChangeArrowheads="1"/>
          </p:cNvSpPr>
          <p:nvPr/>
        </p:nvSpPr>
        <p:spPr bwMode="auto">
          <a:xfrm>
            <a:off x="4927600" y="1612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7" name="Rectangle 15" descr="Large confetti"/>
          <p:cNvSpPr>
            <a:spLocks noChangeArrowheads="1"/>
          </p:cNvSpPr>
          <p:nvPr/>
        </p:nvSpPr>
        <p:spPr bwMode="auto">
          <a:xfrm>
            <a:off x="58166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8" name="Rectangle 16"/>
          <p:cNvSpPr>
            <a:spLocks noChangeArrowheads="1"/>
          </p:cNvSpPr>
          <p:nvPr/>
        </p:nvSpPr>
        <p:spPr bwMode="auto">
          <a:xfrm>
            <a:off x="6705600" y="1612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9" name="Rectangle 17"/>
          <p:cNvSpPr>
            <a:spLocks noChangeArrowheads="1"/>
          </p:cNvSpPr>
          <p:nvPr/>
        </p:nvSpPr>
        <p:spPr bwMode="auto">
          <a:xfrm>
            <a:off x="53721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44831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40386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308" name="Arc 20"/>
          <p:cNvSpPr>
            <a:spLocks/>
          </p:cNvSpPr>
          <p:nvPr/>
        </p:nvSpPr>
        <p:spPr bwMode="auto">
          <a:xfrm rot="10800000">
            <a:off x="5526088" y="20843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Arc 21"/>
          <p:cNvSpPr>
            <a:spLocks/>
          </p:cNvSpPr>
          <p:nvPr/>
        </p:nvSpPr>
        <p:spPr bwMode="auto">
          <a:xfrm rot="10800000">
            <a:off x="5118100" y="20843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10" name="Group 22"/>
          <p:cNvGrpSpPr>
            <a:grpSpLocks/>
          </p:cNvGrpSpPr>
          <p:nvPr/>
        </p:nvGrpSpPr>
        <p:grpSpPr bwMode="auto">
          <a:xfrm>
            <a:off x="7264400" y="2084388"/>
            <a:ext cx="382588" cy="254000"/>
            <a:chOff x="4576" y="1313"/>
            <a:chExt cx="241" cy="160"/>
          </a:xfrm>
        </p:grpSpPr>
        <p:sp>
          <p:nvSpPr>
            <p:cNvPr id="12327" name="Arc 23"/>
            <p:cNvSpPr>
              <a:spLocks/>
            </p:cNvSpPr>
            <p:nvPr/>
          </p:nvSpPr>
          <p:spPr bwMode="auto">
            <a:xfrm rot="10800000">
              <a:off x="4699" y="131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Arc 24"/>
            <p:cNvSpPr>
              <a:spLocks/>
            </p:cNvSpPr>
            <p:nvPr/>
          </p:nvSpPr>
          <p:spPr bwMode="auto">
            <a:xfrm rot="10800000">
              <a:off x="4576" y="131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1" name="Arc 25"/>
          <p:cNvSpPr>
            <a:spLocks/>
          </p:cNvSpPr>
          <p:nvPr/>
        </p:nvSpPr>
        <p:spPr bwMode="auto">
          <a:xfrm rot="10800000">
            <a:off x="3509963" y="2084388"/>
            <a:ext cx="1873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41"/>
                  <a:pt x="9559" y="100"/>
                  <a:pt x="2141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41"/>
                  <a:pt x="9559" y="100"/>
                  <a:pt x="2141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Arc 26"/>
          <p:cNvSpPr>
            <a:spLocks/>
          </p:cNvSpPr>
          <p:nvPr/>
        </p:nvSpPr>
        <p:spPr bwMode="auto">
          <a:xfrm rot="10800000">
            <a:off x="3314700" y="2084388"/>
            <a:ext cx="1873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Arc 27"/>
          <p:cNvSpPr>
            <a:spLocks/>
          </p:cNvSpPr>
          <p:nvPr/>
        </p:nvSpPr>
        <p:spPr bwMode="auto">
          <a:xfrm rot="10800000">
            <a:off x="4411663" y="2084388"/>
            <a:ext cx="6445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Arc 28"/>
          <p:cNvSpPr>
            <a:spLocks/>
          </p:cNvSpPr>
          <p:nvPr/>
        </p:nvSpPr>
        <p:spPr bwMode="auto">
          <a:xfrm rot="10800000">
            <a:off x="3797300" y="2084388"/>
            <a:ext cx="6445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Arc 29"/>
          <p:cNvSpPr>
            <a:spLocks/>
          </p:cNvSpPr>
          <p:nvPr/>
        </p:nvSpPr>
        <p:spPr bwMode="auto">
          <a:xfrm rot="10800000">
            <a:off x="6608763" y="2084388"/>
            <a:ext cx="6445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Arc 30"/>
          <p:cNvSpPr>
            <a:spLocks/>
          </p:cNvSpPr>
          <p:nvPr/>
        </p:nvSpPr>
        <p:spPr bwMode="auto">
          <a:xfrm rot="10800000">
            <a:off x="5994400" y="2084388"/>
            <a:ext cx="6445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03" name="Rectangle 31" descr="Large confetti"/>
          <p:cNvSpPr>
            <a:spLocks noChangeArrowheads="1"/>
          </p:cNvSpPr>
          <p:nvPr/>
        </p:nvSpPr>
        <p:spPr bwMode="auto">
          <a:xfrm>
            <a:off x="27305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2318" name="Group 32"/>
          <p:cNvGrpSpPr>
            <a:grpSpLocks/>
          </p:cNvGrpSpPr>
          <p:nvPr/>
        </p:nvGrpSpPr>
        <p:grpSpPr bwMode="auto">
          <a:xfrm>
            <a:off x="1600200" y="2109788"/>
            <a:ext cx="6211888" cy="812800"/>
            <a:chOff x="1008" y="1329"/>
            <a:chExt cx="3913" cy="512"/>
          </a:xfrm>
        </p:grpSpPr>
        <p:sp>
          <p:nvSpPr>
            <p:cNvPr id="12325" name="Arc 33"/>
            <p:cNvSpPr>
              <a:spLocks/>
            </p:cNvSpPr>
            <p:nvPr/>
          </p:nvSpPr>
          <p:spPr bwMode="auto">
            <a:xfrm rot="10800000">
              <a:off x="2884" y="1329"/>
              <a:ext cx="2037" cy="51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3"/>
                    <a:pt x="9664" y="4"/>
                    <a:pt x="21589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3"/>
                    <a:pt x="9664" y="4"/>
                    <a:pt x="21589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Arc 34"/>
            <p:cNvSpPr>
              <a:spLocks/>
            </p:cNvSpPr>
            <p:nvPr/>
          </p:nvSpPr>
          <p:spPr bwMode="auto">
            <a:xfrm rot="10800000">
              <a:off x="1008" y="1329"/>
              <a:ext cx="2037" cy="5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19" name="Group 35"/>
          <p:cNvGrpSpPr>
            <a:grpSpLocks/>
          </p:cNvGrpSpPr>
          <p:nvPr/>
        </p:nvGrpSpPr>
        <p:grpSpPr bwMode="auto">
          <a:xfrm>
            <a:off x="2844800" y="2084388"/>
            <a:ext cx="382588" cy="254000"/>
            <a:chOff x="1792" y="1313"/>
            <a:chExt cx="241" cy="160"/>
          </a:xfrm>
        </p:grpSpPr>
        <p:sp>
          <p:nvSpPr>
            <p:cNvPr id="12323" name="Arc 36"/>
            <p:cNvSpPr>
              <a:spLocks/>
            </p:cNvSpPr>
            <p:nvPr/>
          </p:nvSpPr>
          <p:spPr bwMode="auto">
            <a:xfrm rot="10800000">
              <a:off x="1915" y="131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Arc 37"/>
            <p:cNvSpPr>
              <a:spLocks/>
            </p:cNvSpPr>
            <p:nvPr/>
          </p:nvSpPr>
          <p:spPr bwMode="auto">
            <a:xfrm rot="10800000">
              <a:off x="1792" y="131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20" name="Group 38"/>
          <p:cNvGrpSpPr>
            <a:grpSpLocks/>
          </p:cNvGrpSpPr>
          <p:nvPr/>
        </p:nvGrpSpPr>
        <p:grpSpPr bwMode="auto">
          <a:xfrm>
            <a:off x="1600200" y="2084388"/>
            <a:ext cx="1208088" cy="317500"/>
            <a:chOff x="1008" y="1313"/>
            <a:chExt cx="761" cy="200"/>
          </a:xfrm>
        </p:grpSpPr>
        <p:sp>
          <p:nvSpPr>
            <p:cNvPr id="12321" name="Arc 39"/>
            <p:cNvSpPr>
              <a:spLocks/>
            </p:cNvSpPr>
            <p:nvPr/>
          </p:nvSpPr>
          <p:spPr bwMode="auto">
            <a:xfrm rot="10800000">
              <a:off x="1380" y="1313"/>
              <a:ext cx="389" cy="20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1"/>
                    <a:pt x="9637" y="29"/>
                    <a:pt x="2154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1"/>
                    <a:pt x="9637" y="29"/>
                    <a:pt x="2154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Arc 40"/>
            <p:cNvSpPr>
              <a:spLocks/>
            </p:cNvSpPr>
            <p:nvPr/>
          </p:nvSpPr>
          <p:spPr bwMode="auto">
            <a:xfrm rot="10800000">
              <a:off x="1008" y="1313"/>
              <a:ext cx="389" cy="2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1: Linked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0625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autoUpdateAnimBg="0"/>
      <p:bldP spid="1822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352928" cy="51256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Create a table with an entry for each block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Overlay the table with a linked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Each entry serves as a link in the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Each table entry in a file has a pointer to the next entry in that file (with a special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 err="1">
                <a:latin typeface="Arial" charset="0"/>
              </a:rPr>
              <a:t>eof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marker)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0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the table entry </a:t>
            </a:r>
            <a:r>
              <a:rPr lang="en-US" dirty="0">
                <a:latin typeface="Arial" charset="0"/>
                <a:sym typeface="Wingdings" charset="0"/>
              </a:rPr>
              <a:t> free block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Comparison with linked allocation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If FAT is cached </a:t>
            </a:r>
            <a:r>
              <a:rPr lang="en-US" dirty="0">
                <a:latin typeface="Arial" charset="0"/>
                <a:sym typeface="Wingdings" charset="0"/>
              </a:rPr>
              <a:t> b</a:t>
            </a:r>
            <a:r>
              <a:rPr lang="en-US" dirty="0">
                <a:latin typeface="Arial" charset="0"/>
              </a:rPr>
              <a:t>etter sequential and random access performance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much memory is needed to cache entire FAT?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400GB disk, 4KB/block </a:t>
            </a:r>
            <a:r>
              <a:rPr lang="en-US" dirty="0">
                <a:latin typeface="Arial" charset="0"/>
                <a:sym typeface="Wingdings" charset="0"/>
              </a:rPr>
              <a:t> 100M entries in FAT  400MB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Solution approaches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Allocate larger clusters of storage space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Allocate different parts of the file near each other </a:t>
            </a:r>
            <a:r>
              <a:rPr lang="en-US" dirty="0">
                <a:latin typeface="Arial" charset="0"/>
                <a:sym typeface="Wingdings" charset="0"/>
              </a:rPr>
              <a:t> better locality for FAT</a:t>
            </a: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2: File Allocation Table (FAT)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92322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974975"/>
            <a:ext cx="7689850" cy="9017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File header points to each data block</a:t>
            </a:r>
            <a:endParaRPr lang="en-US" sz="1800">
              <a:latin typeface="Arial" charset="0"/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793750" y="4432300"/>
            <a:ext cx="38512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Pluses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Easy to create, grow &amp; shrink files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Little fragmentation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Supports direct access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797425" y="4470400"/>
            <a:ext cx="40005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Inode is big or variable size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How to handle large files?</a:t>
            </a: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311400" y="1562100"/>
            <a:ext cx="241300" cy="393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27432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4" name="Rectangle 10" descr="Large confetti"/>
          <p:cNvSpPr>
            <a:spLocks noChangeArrowheads="1"/>
          </p:cNvSpPr>
          <p:nvPr/>
        </p:nvSpPr>
        <p:spPr bwMode="auto">
          <a:xfrm>
            <a:off x="31750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5" name="Rectangle 11" descr="Large confetti"/>
          <p:cNvSpPr>
            <a:spLocks noChangeArrowheads="1"/>
          </p:cNvSpPr>
          <p:nvPr/>
        </p:nvSpPr>
        <p:spPr bwMode="auto">
          <a:xfrm>
            <a:off x="3606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6" name="Rectangle 12" descr="Large confetti"/>
          <p:cNvSpPr>
            <a:spLocks noChangeArrowheads="1"/>
          </p:cNvSpPr>
          <p:nvPr/>
        </p:nvSpPr>
        <p:spPr bwMode="auto">
          <a:xfrm>
            <a:off x="7162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7" name="Rectangle 13" descr="Large confetti"/>
          <p:cNvSpPr>
            <a:spLocks noChangeArrowheads="1"/>
          </p:cNvSpPr>
          <p:nvPr/>
        </p:nvSpPr>
        <p:spPr bwMode="auto">
          <a:xfrm>
            <a:off x="7607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62738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5373" name="Group 17"/>
          <p:cNvGrpSpPr>
            <a:grpSpLocks/>
          </p:cNvGrpSpPr>
          <p:nvPr/>
        </p:nvGrpSpPr>
        <p:grpSpPr bwMode="auto">
          <a:xfrm>
            <a:off x="2476500" y="2020888"/>
            <a:ext cx="814388" cy="241300"/>
            <a:chOff x="1560" y="1273"/>
            <a:chExt cx="513" cy="152"/>
          </a:xfrm>
        </p:grpSpPr>
        <p:sp>
          <p:nvSpPr>
            <p:cNvPr id="15395" name="Arc 18"/>
            <p:cNvSpPr>
              <a:spLocks/>
            </p:cNvSpPr>
            <p:nvPr/>
          </p:nvSpPr>
          <p:spPr bwMode="auto">
            <a:xfrm rot="10800000">
              <a:off x="1813" y="1273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Arc 19"/>
            <p:cNvSpPr>
              <a:spLocks/>
            </p:cNvSpPr>
            <p:nvPr/>
          </p:nvSpPr>
          <p:spPr bwMode="auto">
            <a:xfrm rot="10800000">
              <a:off x="1560" y="1273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05" name="Rectangle 21" descr="Large confetti"/>
          <p:cNvSpPr>
            <a:spLocks noChangeArrowheads="1"/>
          </p:cNvSpPr>
          <p:nvPr/>
        </p:nvSpPr>
        <p:spPr bwMode="auto">
          <a:xfrm>
            <a:off x="4940300" y="15494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6" name="Rectangle 22" descr="Large confetti"/>
          <p:cNvSpPr>
            <a:spLocks noChangeArrowheads="1"/>
          </p:cNvSpPr>
          <p:nvPr/>
        </p:nvSpPr>
        <p:spPr bwMode="auto">
          <a:xfrm>
            <a:off x="5829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67183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5384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>
            <a:off x="4495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4051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5380" name="Group 27"/>
          <p:cNvGrpSpPr>
            <a:grpSpLocks/>
          </p:cNvGrpSpPr>
          <p:nvPr/>
        </p:nvGrpSpPr>
        <p:grpSpPr bwMode="auto">
          <a:xfrm>
            <a:off x="2489200" y="2020888"/>
            <a:ext cx="3468688" cy="508000"/>
            <a:chOff x="1568" y="1273"/>
            <a:chExt cx="2185" cy="320"/>
          </a:xfrm>
        </p:grpSpPr>
        <p:sp>
          <p:nvSpPr>
            <p:cNvPr id="15393" name="Arc 28"/>
            <p:cNvSpPr>
              <a:spLocks/>
            </p:cNvSpPr>
            <p:nvPr/>
          </p:nvSpPr>
          <p:spPr bwMode="auto">
            <a:xfrm rot="10800000">
              <a:off x="2619" y="1273"/>
              <a:ext cx="1134" cy="32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Arc 29"/>
            <p:cNvSpPr>
              <a:spLocks/>
            </p:cNvSpPr>
            <p:nvPr/>
          </p:nvSpPr>
          <p:spPr bwMode="auto">
            <a:xfrm rot="10800000">
              <a:off x="1568" y="1273"/>
              <a:ext cx="1134" cy="3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1" name="Group 30"/>
          <p:cNvGrpSpPr>
            <a:grpSpLocks/>
          </p:cNvGrpSpPr>
          <p:nvPr/>
        </p:nvGrpSpPr>
        <p:grpSpPr bwMode="auto">
          <a:xfrm>
            <a:off x="2476500" y="2020888"/>
            <a:ext cx="5246688" cy="647700"/>
            <a:chOff x="1560" y="1273"/>
            <a:chExt cx="3305" cy="408"/>
          </a:xfrm>
        </p:grpSpPr>
        <p:sp>
          <p:nvSpPr>
            <p:cNvPr id="15391" name="Arc 31"/>
            <p:cNvSpPr>
              <a:spLocks/>
            </p:cNvSpPr>
            <p:nvPr/>
          </p:nvSpPr>
          <p:spPr bwMode="auto">
            <a:xfrm rot="10800000">
              <a:off x="3138" y="1273"/>
              <a:ext cx="172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Arc 32"/>
            <p:cNvSpPr>
              <a:spLocks/>
            </p:cNvSpPr>
            <p:nvPr/>
          </p:nvSpPr>
          <p:spPr bwMode="auto">
            <a:xfrm rot="10800000">
              <a:off x="1560" y="1273"/>
              <a:ext cx="172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2" name="Group 33"/>
          <p:cNvGrpSpPr>
            <a:grpSpLocks/>
          </p:cNvGrpSpPr>
          <p:nvPr/>
        </p:nvGrpSpPr>
        <p:grpSpPr bwMode="auto">
          <a:xfrm>
            <a:off x="2489200" y="2020888"/>
            <a:ext cx="2579688" cy="419100"/>
            <a:chOff x="1568" y="1273"/>
            <a:chExt cx="1625" cy="264"/>
          </a:xfrm>
        </p:grpSpPr>
        <p:sp>
          <p:nvSpPr>
            <p:cNvPr id="15389" name="Arc 34"/>
            <p:cNvSpPr>
              <a:spLocks/>
            </p:cNvSpPr>
            <p:nvPr/>
          </p:nvSpPr>
          <p:spPr bwMode="auto">
            <a:xfrm rot="10800000">
              <a:off x="2352" y="1273"/>
              <a:ext cx="841" cy="26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Arc 35"/>
            <p:cNvSpPr>
              <a:spLocks/>
            </p:cNvSpPr>
            <p:nvPr/>
          </p:nvSpPr>
          <p:spPr bwMode="auto">
            <a:xfrm rot="10800000">
              <a:off x="1568" y="1273"/>
              <a:ext cx="841" cy="2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3" name="Group 36"/>
          <p:cNvGrpSpPr>
            <a:grpSpLocks/>
          </p:cNvGrpSpPr>
          <p:nvPr/>
        </p:nvGrpSpPr>
        <p:grpSpPr bwMode="auto">
          <a:xfrm>
            <a:off x="2489200" y="2020888"/>
            <a:ext cx="4776788" cy="596900"/>
            <a:chOff x="1568" y="1273"/>
            <a:chExt cx="3009" cy="376"/>
          </a:xfrm>
        </p:grpSpPr>
        <p:sp>
          <p:nvSpPr>
            <p:cNvPr id="15387" name="Arc 37"/>
            <p:cNvSpPr>
              <a:spLocks/>
            </p:cNvSpPr>
            <p:nvPr/>
          </p:nvSpPr>
          <p:spPr bwMode="auto">
            <a:xfrm rot="10800000">
              <a:off x="3013" y="1273"/>
              <a:ext cx="1564" cy="37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Arc 38"/>
            <p:cNvSpPr>
              <a:spLocks/>
            </p:cNvSpPr>
            <p:nvPr/>
          </p:nvSpPr>
          <p:spPr bwMode="auto">
            <a:xfrm rot="10800000">
              <a:off x="1568" y="1273"/>
              <a:ext cx="1564" cy="3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4" name="Group 39"/>
          <p:cNvGrpSpPr>
            <a:grpSpLocks/>
          </p:cNvGrpSpPr>
          <p:nvPr/>
        </p:nvGrpSpPr>
        <p:grpSpPr bwMode="auto">
          <a:xfrm>
            <a:off x="2489200" y="2020888"/>
            <a:ext cx="1220788" cy="304800"/>
            <a:chOff x="1568" y="1273"/>
            <a:chExt cx="769" cy="192"/>
          </a:xfrm>
        </p:grpSpPr>
        <p:sp>
          <p:nvSpPr>
            <p:cNvPr id="15385" name="Arc 40"/>
            <p:cNvSpPr>
              <a:spLocks/>
            </p:cNvSpPr>
            <p:nvPr/>
          </p:nvSpPr>
          <p:spPr bwMode="auto">
            <a:xfrm rot="10800000">
              <a:off x="1943" y="1273"/>
              <a:ext cx="39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Arc 41"/>
            <p:cNvSpPr>
              <a:spLocks/>
            </p:cNvSpPr>
            <p:nvPr/>
          </p:nvSpPr>
          <p:spPr bwMode="auto">
            <a:xfrm rot="10800000">
              <a:off x="1568" y="1273"/>
              <a:ext cx="39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3</a:t>
            </a:r>
            <a:r>
              <a:rPr lang="en-US"/>
              <a:t>: Direct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6808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  <p:bldP spid="11878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974975"/>
            <a:ext cx="7689850" cy="9017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Create a non-data block for each file called the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indirect block</a:t>
            </a:r>
            <a:endParaRPr lang="en-US" sz="20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A list of pointers to file blocks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header contains a pointer to the indirect block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793750" y="4432300"/>
            <a:ext cx="38512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Pluses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Easy to create, grow &amp; shrink files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Little fragmentation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Supports direct access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797425" y="4470400"/>
            <a:ext cx="40005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Overhead of storing index when files are small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How to handle large files?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1892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311400" y="1562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27432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4" name="Rectangle 10" descr="Large confetti"/>
          <p:cNvSpPr>
            <a:spLocks noChangeArrowheads="1"/>
          </p:cNvSpPr>
          <p:nvPr/>
        </p:nvSpPr>
        <p:spPr bwMode="auto">
          <a:xfrm>
            <a:off x="31750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5" name="Rectangle 11" descr="Large confetti"/>
          <p:cNvSpPr>
            <a:spLocks noChangeArrowheads="1"/>
          </p:cNvSpPr>
          <p:nvPr/>
        </p:nvSpPr>
        <p:spPr bwMode="auto">
          <a:xfrm>
            <a:off x="3606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6" name="Rectangle 12" descr="Large confetti"/>
          <p:cNvSpPr>
            <a:spLocks noChangeArrowheads="1"/>
          </p:cNvSpPr>
          <p:nvPr/>
        </p:nvSpPr>
        <p:spPr bwMode="auto">
          <a:xfrm>
            <a:off x="7162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7" name="Rectangle 13" descr="Large confetti"/>
          <p:cNvSpPr>
            <a:spLocks noChangeArrowheads="1"/>
          </p:cNvSpPr>
          <p:nvPr/>
        </p:nvSpPr>
        <p:spPr bwMode="auto">
          <a:xfrm>
            <a:off x="7607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62738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6398" name="Arc 15"/>
          <p:cNvSpPr>
            <a:spLocks/>
          </p:cNvSpPr>
          <p:nvPr/>
        </p:nvSpPr>
        <p:spPr bwMode="auto">
          <a:xfrm rot="10800000">
            <a:off x="2008188" y="20208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Arc 16"/>
          <p:cNvSpPr>
            <a:spLocks/>
          </p:cNvSpPr>
          <p:nvPr/>
        </p:nvSpPr>
        <p:spPr bwMode="auto">
          <a:xfrm rot="10800000">
            <a:off x="1600200" y="20208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00" name="Group 17"/>
          <p:cNvGrpSpPr>
            <a:grpSpLocks/>
          </p:cNvGrpSpPr>
          <p:nvPr/>
        </p:nvGrpSpPr>
        <p:grpSpPr bwMode="auto">
          <a:xfrm>
            <a:off x="2476500" y="2020888"/>
            <a:ext cx="814388" cy="241300"/>
            <a:chOff x="1560" y="1273"/>
            <a:chExt cx="513" cy="152"/>
          </a:xfrm>
        </p:grpSpPr>
        <p:sp>
          <p:nvSpPr>
            <p:cNvPr id="16423" name="Arc 18"/>
            <p:cNvSpPr>
              <a:spLocks/>
            </p:cNvSpPr>
            <p:nvPr/>
          </p:nvSpPr>
          <p:spPr bwMode="auto">
            <a:xfrm rot="10800000">
              <a:off x="1813" y="1273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Arc 19"/>
            <p:cNvSpPr>
              <a:spLocks/>
            </p:cNvSpPr>
            <p:nvPr/>
          </p:nvSpPr>
          <p:spPr bwMode="auto">
            <a:xfrm rot="10800000">
              <a:off x="1560" y="1273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1473200" y="15621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18805" name="Rectangle 21" descr="Large confetti"/>
          <p:cNvSpPr>
            <a:spLocks noChangeArrowheads="1"/>
          </p:cNvSpPr>
          <p:nvPr/>
        </p:nvSpPr>
        <p:spPr bwMode="auto">
          <a:xfrm>
            <a:off x="4940300" y="15494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6" name="Rectangle 22" descr="Large confetti"/>
          <p:cNvSpPr>
            <a:spLocks noChangeArrowheads="1"/>
          </p:cNvSpPr>
          <p:nvPr/>
        </p:nvSpPr>
        <p:spPr bwMode="auto">
          <a:xfrm>
            <a:off x="5829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67183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5384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>
            <a:off x="4495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4051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6408" name="Group 27"/>
          <p:cNvGrpSpPr>
            <a:grpSpLocks/>
          </p:cNvGrpSpPr>
          <p:nvPr/>
        </p:nvGrpSpPr>
        <p:grpSpPr bwMode="auto">
          <a:xfrm>
            <a:off x="2489200" y="2020888"/>
            <a:ext cx="3468688" cy="508000"/>
            <a:chOff x="1568" y="1273"/>
            <a:chExt cx="2185" cy="320"/>
          </a:xfrm>
        </p:grpSpPr>
        <p:sp>
          <p:nvSpPr>
            <p:cNvPr id="16421" name="Arc 28"/>
            <p:cNvSpPr>
              <a:spLocks/>
            </p:cNvSpPr>
            <p:nvPr/>
          </p:nvSpPr>
          <p:spPr bwMode="auto">
            <a:xfrm rot="10800000">
              <a:off x="2619" y="1273"/>
              <a:ext cx="1134" cy="32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2" name="Arc 29"/>
            <p:cNvSpPr>
              <a:spLocks/>
            </p:cNvSpPr>
            <p:nvPr/>
          </p:nvSpPr>
          <p:spPr bwMode="auto">
            <a:xfrm rot="10800000">
              <a:off x="1568" y="1273"/>
              <a:ext cx="1134" cy="3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09" name="Group 30"/>
          <p:cNvGrpSpPr>
            <a:grpSpLocks/>
          </p:cNvGrpSpPr>
          <p:nvPr/>
        </p:nvGrpSpPr>
        <p:grpSpPr bwMode="auto">
          <a:xfrm>
            <a:off x="2476500" y="2020888"/>
            <a:ext cx="5246688" cy="647700"/>
            <a:chOff x="1560" y="1273"/>
            <a:chExt cx="3305" cy="408"/>
          </a:xfrm>
        </p:grpSpPr>
        <p:sp>
          <p:nvSpPr>
            <p:cNvPr id="16419" name="Arc 31"/>
            <p:cNvSpPr>
              <a:spLocks/>
            </p:cNvSpPr>
            <p:nvPr/>
          </p:nvSpPr>
          <p:spPr bwMode="auto">
            <a:xfrm rot="10800000">
              <a:off x="3138" y="1273"/>
              <a:ext cx="172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Arc 32"/>
            <p:cNvSpPr>
              <a:spLocks/>
            </p:cNvSpPr>
            <p:nvPr/>
          </p:nvSpPr>
          <p:spPr bwMode="auto">
            <a:xfrm rot="10800000">
              <a:off x="1560" y="1273"/>
              <a:ext cx="172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0" name="Group 33"/>
          <p:cNvGrpSpPr>
            <a:grpSpLocks/>
          </p:cNvGrpSpPr>
          <p:nvPr/>
        </p:nvGrpSpPr>
        <p:grpSpPr bwMode="auto">
          <a:xfrm>
            <a:off x="2489200" y="2020888"/>
            <a:ext cx="2579688" cy="419100"/>
            <a:chOff x="1568" y="1273"/>
            <a:chExt cx="1625" cy="264"/>
          </a:xfrm>
        </p:grpSpPr>
        <p:sp>
          <p:nvSpPr>
            <p:cNvPr id="16417" name="Arc 34"/>
            <p:cNvSpPr>
              <a:spLocks/>
            </p:cNvSpPr>
            <p:nvPr/>
          </p:nvSpPr>
          <p:spPr bwMode="auto">
            <a:xfrm rot="10800000">
              <a:off x="2352" y="1273"/>
              <a:ext cx="841" cy="26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Arc 35"/>
            <p:cNvSpPr>
              <a:spLocks/>
            </p:cNvSpPr>
            <p:nvPr/>
          </p:nvSpPr>
          <p:spPr bwMode="auto">
            <a:xfrm rot="10800000">
              <a:off x="1568" y="1273"/>
              <a:ext cx="841" cy="2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1" name="Group 36"/>
          <p:cNvGrpSpPr>
            <a:grpSpLocks/>
          </p:cNvGrpSpPr>
          <p:nvPr/>
        </p:nvGrpSpPr>
        <p:grpSpPr bwMode="auto">
          <a:xfrm>
            <a:off x="2489200" y="2020888"/>
            <a:ext cx="4776788" cy="596900"/>
            <a:chOff x="1568" y="1273"/>
            <a:chExt cx="3009" cy="376"/>
          </a:xfrm>
        </p:grpSpPr>
        <p:sp>
          <p:nvSpPr>
            <p:cNvPr id="16415" name="Arc 37"/>
            <p:cNvSpPr>
              <a:spLocks/>
            </p:cNvSpPr>
            <p:nvPr/>
          </p:nvSpPr>
          <p:spPr bwMode="auto">
            <a:xfrm rot="10800000">
              <a:off x="3013" y="1273"/>
              <a:ext cx="1564" cy="37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6" name="Arc 38"/>
            <p:cNvSpPr>
              <a:spLocks/>
            </p:cNvSpPr>
            <p:nvPr/>
          </p:nvSpPr>
          <p:spPr bwMode="auto">
            <a:xfrm rot="10800000">
              <a:off x="1568" y="1273"/>
              <a:ext cx="1564" cy="3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2" name="Group 39"/>
          <p:cNvGrpSpPr>
            <a:grpSpLocks/>
          </p:cNvGrpSpPr>
          <p:nvPr/>
        </p:nvGrpSpPr>
        <p:grpSpPr bwMode="auto">
          <a:xfrm>
            <a:off x="2489200" y="2020888"/>
            <a:ext cx="1220788" cy="304800"/>
            <a:chOff x="1568" y="1273"/>
            <a:chExt cx="769" cy="192"/>
          </a:xfrm>
        </p:grpSpPr>
        <p:sp>
          <p:nvSpPr>
            <p:cNvPr id="16413" name="Arc 40"/>
            <p:cNvSpPr>
              <a:spLocks/>
            </p:cNvSpPr>
            <p:nvPr/>
          </p:nvSpPr>
          <p:spPr bwMode="auto">
            <a:xfrm rot="10800000">
              <a:off x="1943" y="1273"/>
              <a:ext cx="39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Arc 41"/>
            <p:cNvSpPr>
              <a:spLocks/>
            </p:cNvSpPr>
            <p:nvPr/>
          </p:nvSpPr>
          <p:spPr bwMode="auto">
            <a:xfrm rot="10800000">
              <a:off x="1568" y="1273"/>
              <a:ext cx="39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4: Indirect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9103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  <p:bldP spid="11878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5175" y="1476375"/>
            <a:ext cx="5343525" cy="28067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Linked indirect blocks (IB+IB+…)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Multilevel indirect blocks (IB*IB*…)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13716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1790700" y="20828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22225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0" name="Rectangle 8" descr="Large confetti"/>
          <p:cNvSpPr>
            <a:spLocks noChangeArrowheads="1"/>
          </p:cNvSpPr>
          <p:nvPr/>
        </p:nvSpPr>
        <p:spPr bwMode="auto">
          <a:xfrm>
            <a:off x="26543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1" name="Rectangle 9" descr="Large confetti"/>
          <p:cNvSpPr>
            <a:spLocks noChangeArrowheads="1"/>
          </p:cNvSpPr>
          <p:nvPr/>
        </p:nvSpPr>
        <p:spPr bwMode="auto">
          <a:xfrm>
            <a:off x="30861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2" name="Rectangle 10" descr="Large confetti"/>
          <p:cNvSpPr>
            <a:spLocks noChangeArrowheads="1"/>
          </p:cNvSpPr>
          <p:nvPr/>
        </p:nvSpPr>
        <p:spPr bwMode="auto">
          <a:xfrm>
            <a:off x="66421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3" name="Rectangle 11" descr="Large confetti"/>
          <p:cNvSpPr>
            <a:spLocks noChangeArrowheads="1"/>
          </p:cNvSpPr>
          <p:nvPr/>
        </p:nvSpPr>
        <p:spPr bwMode="auto">
          <a:xfrm>
            <a:off x="70866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5753100" y="2070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grpSp>
        <p:nvGrpSpPr>
          <p:cNvPr id="17420" name="Group 13"/>
          <p:cNvGrpSpPr>
            <a:grpSpLocks/>
          </p:cNvGrpSpPr>
          <p:nvPr/>
        </p:nvGrpSpPr>
        <p:grpSpPr bwMode="auto">
          <a:xfrm>
            <a:off x="1079500" y="2541588"/>
            <a:ext cx="827088" cy="254000"/>
            <a:chOff x="680" y="1601"/>
            <a:chExt cx="521" cy="160"/>
          </a:xfrm>
        </p:grpSpPr>
        <p:sp>
          <p:nvSpPr>
            <p:cNvPr id="17487" name="Arc 14"/>
            <p:cNvSpPr>
              <a:spLocks/>
            </p:cNvSpPr>
            <p:nvPr/>
          </p:nvSpPr>
          <p:spPr bwMode="auto">
            <a:xfrm rot="10800000">
              <a:off x="937" y="1601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8" name="Arc 15"/>
            <p:cNvSpPr>
              <a:spLocks/>
            </p:cNvSpPr>
            <p:nvPr/>
          </p:nvSpPr>
          <p:spPr bwMode="auto">
            <a:xfrm rot="10800000">
              <a:off x="680" y="1601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21" name="Group 16"/>
          <p:cNvGrpSpPr>
            <a:grpSpLocks/>
          </p:cNvGrpSpPr>
          <p:nvPr/>
        </p:nvGrpSpPr>
        <p:grpSpPr bwMode="auto">
          <a:xfrm>
            <a:off x="1974850" y="2541588"/>
            <a:ext cx="814388" cy="241300"/>
            <a:chOff x="1244" y="1601"/>
            <a:chExt cx="513" cy="152"/>
          </a:xfrm>
        </p:grpSpPr>
        <p:sp>
          <p:nvSpPr>
            <p:cNvPr id="17485" name="Arc 17"/>
            <p:cNvSpPr>
              <a:spLocks/>
            </p:cNvSpPr>
            <p:nvPr/>
          </p:nvSpPr>
          <p:spPr bwMode="auto">
            <a:xfrm rot="10800000">
              <a:off x="1497" y="1601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Arc 18"/>
            <p:cNvSpPr>
              <a:spLocks/>
            </p:cNvSpPr>
            <p:nvPr/>
          </p:nvSpPr>
          <p:spPr bwMode="auto">
            <a:xfrm rot="10800000">
              <a:off x="1244" y="1601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51" name="Rectangle 19"/>
          <p:cNvSpPr>
            <a:spLocks noChangeArrowheads="1"/>
          </p:cNvSpPr>
          <p:nvPr/>
        </p:nvSpPr>
        <p:spPr bwMode="auto">
          <a:xfrm>
            <a:off x="952500" y="20828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20852" name="Rectangle 20" descr="Large confetti"/>
          <p:cNvSpPr>
            <a:spLocks noChangeArrowheads="1"/>
          </p:cNvSpPr>
          <p:nvPr/>
        </p:nvSpPr>
        <p:spPr bwMode="auto">
          <a:xfrm>
            <a:off x="4419600" y="2070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3" name="Rectangle 21" descr="Large confetti"/>
          <p:cNvSpPr>
            <a:spLocks noChangeArrowheads="1"/>
          </p:cNvSpPr>
          <p:nvPr/>
        </p:nvSpPr>
        <p:spPr bwMode="auto">
          <a:xfrm>
            <a:off x="53086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4" name="Rectangle 22"/>
          <p:cNvSpPr>
            <a:spLocks noChangeArrowheads="1"/>
          </p:cNvSpPr>
          <p:nvPr/>
        </p:nvSpPr>
        <p:spPr bwMode="auto">
          <a:xfrm>
            <a:off x="6197600" y="2070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55" name="Rectangle 23"/>
          <p:cNvSpPr>
            <a:spLocks noChangeArrowheads="1"/>
          </p:cNvSpPr>
          <p:nvPr/>
        </p:nvSpPr>
        <p:spPr bwMode="auto">
          <a:xfrm>
            <a:off x="48641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39751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7" name="Rectangle 25"/>
          <p:cNvSpPr>
            <a:spLocks noChangeArrowheads="1"/>
          </p:cNvSpPr>
          <p:nvPr/>
        </p:nvSpPr>
        <p:spPr bwMode="auto">
          <a:xfrm>
            <a:off x="35306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7429" name="Group 26"/>
          <p:cNvGrpSpPr>
            <a:grpSpLocks/>
          </p:cNvGrpSpPr>
          <p:nvPr/>
        </p:nvGrpSpPr>
        <p:grpSpPr bwMode="auto">
          <a:xfrm>
            <a:off x="5346700" y="2541588"/>
            <a:ext cx="447675" cy="266700"/>
            <a:chOff x="3368" y="1601"/>
            <a:chExt cx="282" cy="168"/>
          </a:xfrm>
        </p:grpSpPr>
        <p:sp>
          <p:nvSpPr>
            <p:cNvPr id="17483" name="Arc 27"/>
            <p:cNvSpPr>
              <a:spLocks/>
            </p:cNvSpPr>
            <p:nvPr/>
          </p:nvSpPr>
          <p:spPr bwMode="auto">
            <a:xfrm rot="10800000">
              <a:off x="3368" y="1601"/>
              <a:ext cx="138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Arc 28"/>
            <p:cNvSpPr>
              <a:spLocks/>
            </p:cNvSpPr>
            <p:nvPr/>
          </p:nvSpPr>
          <p:spPr bwMode="auto">
            <a:xfrm rot="10800000">
              <a:off x="3512" y="1601"/>
              <a:ext cx="138" cy="16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30"/>
                    <a:pt x="9575" y="85"/>
                    <a:pt x="2144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0"/>
                    <a:pt x="9575" y="85"/>
                    <a:pt x="2144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0" name="Group 29"/>
          <p:cNvGrpSpPr>
            <a:grpSpLocks/>
          </p:cNvGrpSpPr>
          <p:nvPr/>
        </p:nvGrpSpPr>
        <p:grpSpPr bwMode="auto">
          <a:xfrm>
            <a:off x="6350000" y="2541588"/>
            <a:ext cx="852488" cy="457200"/>
            <a:chOff x="4000" y="1601"/>
            <a:chExt cx="537" cy="288"/>
          </a:xfrm>
        </p:grpSpPr>
        <p:sp>
          <p:nvSpPr>
            <p:cNvPr id="17481" name="Arc 30"/>
            <p:cNvSpPr>
              <a:spLocks/>
            </p:cNvSpPr>
            <p:nvPr/>
          </p:nvSpPr>
          <p:spPr bwMode="auto">
            <a:xfrm rot="10800000">
              <a:off x="4263" y="1601"/>
              <a:ext cx="274" cy="28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0"/>
                    <a:pt x="9623" y="42"/>
                    <a:pt x="2152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0"/>
                    <a:pt x="9623" y="42"/>
                    <a:pt x="2152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Arc 31"/>
            <p:cNvSpPr>
              <a:spLocks/>
            </p:cNvSpPr>
            <p:nvPr/>
          </p:nvSpPr>
          <p:spPr bwMode="auto">
            <a:xfrm rot="10800000">
              <a:off x="4000" y="1601"/>
              <a:ext cx="274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1" name="Group 32"/>
          <p:cNvGrpSpPr>
            <a:grpSpLocks/>
          </p:cNvGrpSpPr>
          <p:nvPr/>
        </p:nvGrpSpPr>
        <p:grpSpPr bwMode="auto">
          <a:xfrm>
            <a:off x="1974850" y="2541588"/>
            <a:ext cx="3906838" cy="952500"/>
            <a:chOff x="1244" y="1601"/>
            <a:chExt cx="2461" cy="600"/>
          </a:xfrm>
        </p:grpSpPr>
        <p:sp>
          <p:nvSpPr>
            <p:cNvPr id="17479" name="Arc 33"/>
            <p:cNvSpPr>
              <a:spLocks/>
            </p:cNvSpPr>
            <p:nvPr/>
          </p:nvSpPr>
          <p:spPr bwMode="auto">
            <a:xfrm rot="10800000">
              <a:off x="2427" y="1601"/>
              <a:ext cx="1278" cy="60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0" name="Arc 34"/>
            <p:cNvSpPr>
              <a:spLocks/>
            </p:cNvSpPr>
            <p:nvPr/>
          </p:nvSpPr>
          <p:spPr bwMode="auto">
            <a:xfrm rot="10800000">
              <a:off x="1244" y="1601"/>
              <a:ext cx="1278" cy="6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2" name="Group 35"/>
          <p:cNvGrpSpPr>
            <a:grpSpLocks/>
          </p:cNvGrpSpPr>
          <p:nvPr/>
        </p:nvGrpSpPr>
        <p:grpSpPr bwMode="auto">
          <a:xfrm>
            <a:off x="6350000" y="2554288"/>
            <a:ext cx="433388" cy="304800"/>
            <a:chOff x="4000" y="1609"/>
            <a:chExt cx="273" cy="192"/>
          </a:xfrm>
        </p:grpSpPr>
        <p:sp>
          <p:nvSpPr>
            <p:cNvPr id="17477" name="Arc 36"/>
            <p:cNvSpPr>
              <a:spLocks/>
            </p:cNvSpPr>
            <p:nvPr/>
          </p:nvSpPr>
          <p:spPr bwMode="auto">
            <a:xfrm rot="10800000">
              <a:off x="4139" y="1609"/>
              <a:ext cx="13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Arc 37"/>
            <p:cNvSpPr>
              <a:spLocks/>
            </p:cNvSpPr>
            <p:nvPr/>
          </p:nvSpPr>
          <p:spPr bwMode="auto">
            <a:xfrm rot="10800000">
              <a:off x="4000" y="1609"/>
              <a:ext cx="13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3" name="Group 38"/>
          <p:cNvGrpSpPr>
            <a:grpSpLocks/>
          </p:cNvGrpSpPr>
          <p:nvPr/>
        </p:nvGrpSpPr>
        <p:grpSpPr bwMode="auto">
          <a:xfrm>
            <a:off x="1981200" y="2541588"/>
            <a:ext cx="1220788" cy="368300"/>
            <a:chOff x="1248" y="1601"/>
            <a:chExt cx="769" cy="232"/>
          </a:xfrm>
        </p:grpSpPr>
        <p:sp>
          <p:nvSpPr>
            <p:cNvPr id="17475" name="Arc 39"/>
            <p:cNvSpPr>
              <a:spLocks/>
            </p:cNvSpPr>
            <p:nvPr/>
          </p:nvSpPr>
          <p:spPr bwMode="auto">
            <a:xfrm rot="10800000">
              <a:off x="1623" y="1601"/>
              <a:ext cx="394" cy="23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6" name="Arc 40"/>
            <p:cNvSpPr>
              <a:spLocks/>
            </p:cNvSpPr>
            <p:nvPr/>
          </p:nvSpPr>
          <p:spPr bwMode="auto">
            <a:xfrm rot="10800000">
              <a:off x="1248" y="1601"/>
              <a:ext cx="394" cy="2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4" name="Group 41"/>
          <p:cNvGrpSpPr>
            <a:grpSpLocks/>
          </p:cNvGrpSpPr>
          <p:nvPr/>
        </p:nvGrpSpPr>
        <p:grpSpPr bwMode="auto">
          <a:xfrm>
            <a:off x="4522788" y="2541588"/>
            <a:ext cx="1270000" cy="469900"/>
            <a:chOff x="2849" y="1601"/>
            <a:chExt cx="800" cy="296"/>
          </a:xfrm>
        </p:grpSpPr>
        <p:sp>
          <p:nvSpPr>
            <p:cNvPr id="17473" name="Arc 42"/>
            <p:cNvSpPr>
              <a:spLocks/>
            </p:cNvSpPr>
            <p:nvPr/>
          </p:nvSpPr>
          <p:spPr bwMode="auto">
            <a:xfrm rot="10800000">
              <a:off x="2849" y="1601"/>
              <a:ext cx="409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4" name="Arc 43"/>
            <p:cNvSpPr>
              <a:spLocks/>
            </p:cNvSpPr>
            <p:nvPr/>
          </p:nvSpPr>
          <p:spPr bwMode="auto">
            <a:xfrm rot="10800000">
              <a:off x="3240" y="1601"/>
              <a:ext cx="409" cy="29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8" y="27"/>
                    <a:pt x="2154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8" y="27"/>
                    <a:pt x="2154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5" name="Group 44"/>
          <p:cNvGrpSpPr>
            <a:grpSpLocks/>
          </p:cNvGrpSpPr>
          <p:nvPr/>
        </p:nvGrpSpPr>
        <p:grpSpPr bwMode="auto">
          <a:xfrm>
            <a:off x="5930900" y="2541588"/>
            <a:ext cx="319088" cy="254000"/>
            <a:chOff x="3736" y="1601"/>
            <a:chExt cx="201" cy="160"/>
          </a:xfrm>
        </p:grpSpPr>
        <p:sp>
          <p:nvSpPr>
            <p:cNvPr id="17471" name="Arc 45"/>
            <p:cNvSpPr>
              <a:spLocks/>
            </p:cNvSpPr>
            <p:nvPr/>
          </p:nvSpPr>
          <p:spPr bwMode="auto">
            <a:xfrm rot="10800000">
              <a:off x="3840" y="1601"/>
              <a:ext cx="97" cy="160"/>
            </a:xfrm>
            <a:custGeom>
              <a:avLst/>
              <a:gdLst>
                <a:gd name="T0" fmla="*/ 0 w 21600"/>
                <a:gd name="T1" fmla="*/ 0 h 21598"/>
                <a:gd name="T2" fmla="*/ 0 w 21600"/>
                <a:gd name="T3" fmla="*/ 0 h 21598"/>
                <a:gd name="T4" fmla="*/ 0 w 21600"/>
                <a:gd name="T5" fmla="*/ 0 h 215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8"/>
                <a:gd name="T11" fmla="*/ 21600 w 21600"/>
                <a:gd name="T12" fmla="*/ 21598 h 2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8" fill="none" extrusionOk="0">
                  <a:moveTo>
                    <a:pt x="0" y="21598"/>
                  </a:moveTo>
                  <a:cubicBezTo>
                    <a:pt x="0" y="9755"/>
                    <a:pt x="9535" y="120"/>
                    <a:pt x="21377" y="-1"/>
                  </a:cubicBezTo>
                </a:path>
                <a:path w="21600" h="21598" stroke="0" extrusionOk="0">
                  <a:moveTo>
                    <a:pt x="0" y="21598"/>
                  </a:moveTo>
                  <a:cubicBezTo>
                    <a:pt x="0" y="9755"/>
                    <a:pt x="9535" y="120"/>
                    <a:pt x="21377" y="-1"/>
                  </a:cubicBezTo>
                  <a:lnTo>
                    <a:pt x="21600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Arc 46"/>
            <p:cNvSpPr>
              <a:spLocks/>
            </p:cNvSpPr>
            <p:nvPr/>
          </p:nvSpPr>
          <p:spPr bwMode="auto">
            <a:xfrm rot="10800000">
              <a:off x="3736" y="1601"/>
              <a:ext cx="97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80" name="Rectangle 48"/>
          <p:cNvSpPr>
            <a:spLocks noChangeArrowheads="1"/>
          </p:cNvSpPr>
          <p:nvPr/>
        </p:nvSpPr>
        <p:spPr bwMode="auto">
          <a:xfrm>
            <a:off x="13716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1" name="Rectangle 49"/>
          <p:cNvSpPr>
            <a:spLocks noChangeArrowheads="1"/>
          </p:cNvSpPr>
          <p:nvPr/>
        </p:nvSpPr>
        <p:spPr bwMode="auto">
          <a:xfrm>
            <a:off x="1790700" y="47879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82" name="Rectangle 50"/>
          <p:cNvSpPr>
            <a:spLocks noChangeArrowheads="1"/>
          </p:cNvSpPr>
          <p:nvPr/>
        </p:nvSpPr>
        <p:spPr bwMode="auto">
          <a:xfrm>
            <a:off x="22225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3" name="Rectangle 51" descr="Large confetti"/>
          <p:cNvSpPr>
            <a:spLocks noChangeArrowheads="1"/>
          </p:cNvSpPr>
          <p:nvPr/>
        </p:nvSpPr>
        <p:spPr bwMode="auto">
          <a:xfrm>
            <a:off x="26543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4" name="Rectangle 52" descr="Large confetti"/>
          <p:cNvSpPr>
            <a:spLocks noChangeArrowheads="1"/>
          </p:cNvSpPr>
          <p:nvPr/>
        </p:nvSpPr>
        <p:spPr bwMode="auto">
          <a:xfrm>
            <a:off x="30861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5" name="Rectangle 53" descr="Large confetti"/>
          <p:cNvSpPr>
            <a:spLocks noChangeArrowheads="1"/>
          </p:cNvSpPr>
          <p:nvPr/>
        </p:nvSpPr>
        <p:spPr bwMode="auto">
          <a:xfrm>
            <a:off x="66421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6" name="Rectangle 54" descr="Large confetti"/>
          <p:cNvSpPr>
            <a:spLocks noChangeArrowheads="1"/>
          </p:cNvSpPr>
          <p:nvPr/>
        </p:nvSpPr>
        <p:spPr bwMode="auto">
          <a:xfrm>
            <a:off x="70866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7" name="Rectangle 55"/>
          <p:cNvSpPr>
            <a:spLocks noChangeArrowheads="1"/>
          </p:cNvSpPr>
          <p:nvPr/>
        </p:nvSpPr>
        <p:spPr bwMode="auto">
          <a:xfrm>
            <a:off x="5753100" y="47752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7444" name="Arc 56"/>
          <p:cNvSpPr>
            <a:spLocks/>
          </p:cNvSpPr>
          <p:nvPr/>
        </p:nvSpPr>
        <p:spPr bwMode="auto">
          <a:xfrm rot="10800000">
            <a:off x="1487488" y="52466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Arc 57"/>
          <p:cNvSpPr>
            <a:spLocks/>
          </p:cNvSpPr>
          <p:nvPr/>
        </p:nvSpPr>
        <p:spPr bwMode="auto">
          <a:xfrm rot="10800000">
            <a:off x="1079500" y="52466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Arc 58"/>
          <p:cNvSpPr>
            <a:spLocks/>
          </p:cNvSpPr>
          <p:nvPr/>
        </p:nvSpPr>
        <p:spPr bwMode="auto">
          <a:xfrm rot="10800000">
            <a:off x="3030538" y="5246688"/>
            <a:ext cx="1136650" cy="508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Arc 59"/>
          <p:cNvSpPr>
            <a:spLocks/>
          </p:cNvSpPr>
          <p:nvPr/>
        </p:nvSpPr>
        <p:spPr bwMode="auto">
          <a:xfrm rot="10800000">
            <a:off x="1968500" y="5246688"/>
            <a:ext cx="1136650" cy="508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92" name="Rectangle 60"/>
          <p:cNvSpPr>
            <a:spLocks noChangeArrowheads="1"/>
          </p:cNvSpPr>
          <p:nvPr/>
        </p:nvSpPr>
        <p:spPr bwMode="auto">
          <a:xfrm>
            <a:off x="952500" y="47879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20893" name="Rectangle 61" descr="Large confetti"/>
          <p:cNvSpPr>
            <a:spLocks noChangeArrowheads="1"/>
          </p:cNvSpPr>
          <p:nvPr/>
        </p:nvSpPr>
        <p:spPr bwMode="auto">
          <a:xfrm>
            <a:off x="4419600" y="4775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4" name="Rectangle 62" descr="Large confetti"/>
          <p:cNvSpPr>
            <a:spLocks noChangeArrowheads="1"/>
          </p:cNvSpPr>
          <p:nvPr/>
        </p:nvSpPr>
        <p:spPr bwMode="auto">
          <a:xfrm>
            <a:off x="53086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5" name="Rectangle 63"/>
          <p:cNvSpPr>
            <a:spLocks noChangeArrowheads="1"/>
          </p:cNvSpPr>
          <p:nvPr/>
        </p:nvSpPr>
        <p:spPr bwMode="auto">
          <a:xfrm>
            <a:off x="6197600" y="47752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96" name="Rectangle 64"/>
          <p:cNvSpPr>
            <a:spLocks noChangeArrowheads="1"/>
          </p:cNvSpPr>
          <p:nvPr/>
        </p:nvSpPr>
        <p:spPr bwMode="auto">
          <a:xfrm>
            <a:off x="48641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7" name="Rectangle 65"/>
          <p:cNvSpPr>
            <a:spLocks noChangeArrowheads="1"/>
          </p:cNvSpPr>
          <p:nvPr/>
        </p:nvSpPr>
        <p:spPr bwMode="auto">
          <a:xfrm>
            <a:off x="3975100" y="47879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98" name="Rectangle 66"/>
          <p:cNvSpPr>
            <a:spLocks noChangeArrowheads="1"/>
          </p:cNvSpPr>
          <p:nvPr/>
        </p:nvSpPr>
        <p:spPr bwMode="auto">
          <a:xfrm>
            <a:off x="35306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455" name="Arc 67"/>
          <p:cNvSpPr>
            <a:spLocks/>
          </p:cNvSpPr>
          <p:nvPr/>
        </p:nvSpPr>
        <p:spPr bwMode="auto">
          <a:xfrm rot="10800000">
            <a:off x="5346700" y="5246688"/>
            <a:ext cx="219075" cy="2667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Arc 68"/>
          <p:cNvSpPr>
            <a:spLocks/>
          </p:cNvSpPr>
          <p:nvPr/>
        </p:nvSpPr>
        <p:spPr bwMode="auto">
          <a:xfrm rot="10800000">
            <a:off x="5575300" y="5246688"/>
            <a:ext cx="219075" cy="2667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30"/>
                  <a:pt x="9575" y="85"/>
                  <a:pt x="2144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30"/>
                  <a:pt x="9575" y="85"/>
                  <a:pt x="2144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Arc 69"/>
          <p:cNvSpPr>
            <a:spLocks/>
          </p:cNvSpPr>
          <p:nvPr/>
        </p:nvSpPr>
        <p:spPr bwMode="auto">
          <a:xfrm rot="10800000">
            <a:off x="6767513" y="5246688"/>
            <a:ext cx="434975" cy="4572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0"/>
                  <a:pt x="9623" y="42"/>
                  <a:pt x="21521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0"/>
                  <a:pt x="9623" y="42"/>
                  <a:pt x="21521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Arc 70"/>
          <p:cNvSpPr>
            <a:spLocks/>
          </p:cNvSpPr>
          <p:nvPr/>
        </p:nvSpPr>
        <p:spPr bwMode="auto">
          <a:xfrm rot="10800000">
            <a:off x="6350000" y="5246688"/>
            <a:ext cx="434975" cy="457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Arc 71"/>
          <p:cNvSpPr>
            <a:spLocks/>
          </p:cNvSpPr>
          <p:nvPr/>
        </p:nvSpPr>
        <p:spPr bwMode="auto">
          <a:xfrm rot="10800000">
            <a:off x="4049713" y="5246688"/>
            <a:ext cx="2251075" cy="9525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1" y="7"/>
                  <a:pt x="2158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1" y="7"/>
                  <a:pt x="2158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Arc 72"/>
          <p:cNvSpPr>
            <a:spLocks/>
          </p:cNvSpPr>
          <p:nvPr/>
        </p:nvSpPr>
        <p:spPr bwMode="auto">
          <a:xfrm rot="10800000">
            <a:off x="1968500" y="5246688"/>
            <a:ext cx="2251075" cy="952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Arc 73"/>
          <p:cNvSpPr>
            <a:spLocks/>
          </p:cNvSpPr>
          <p:nvPr/>
        </p:nvSpPr>
        <p:spPr bwMode="auto">
          <a:xfrm rot="10800000">
            <a:off x="6570663" y="5259388"/>
            <a:ext cx="212725" cy="3048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32"/>
                  <a:pt x="9572" y="88"/>
                  <a:pt x="2143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Arc 74"/>
          <p:cNvSpPr>
            <a:spLocks/>
          </p:cNvSpPr>
          <p:nvPr/>
        </p:nvSpPr>
        <p:spPr bwMode="auto">
          <a:xfrm rot="10800000">
            <a:off x="6350000" y="5259388"/>
            <a:ext cx="212725" cy="304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Arc 75"/>
          <p:cNvSpPr>
            <a:spLocks/>
          </p:cNvSpPr>
          <p:nvPr/>
        </p:nvSpPr>
        <p:spPr bwMode="auto">
          <a:xfrm rot="10800000">
            <a:off x="3859213" y="5246688"/>
            <a:ext cx="2047875" cy="8001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Arc 76"/>
          <p:cNvSpPr>
            <a:spLocks/>
          </p:cNvSpPr>
          <p:nvPr/>
        </p:nvSpPr>
        <p:spPr bwMode="auto">
          <a:xfrm rot="10800000">
            <a:off x="1968500" y="5246688"/>
            <a:ext cx="2047875" cy="800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Arc 77"/>
          <p:cNvSpPr>
            <a:spLocks/>
          </p:cNvSpPr>
          <p:nvPr/>
        </p:nvSpPr>
        <p:spPr bwMode="auto">
          <a:xfrm rot="10800000">
            <a:off x="4522788" y="5246688"/>
            <a:ext cx="649287" cy="469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Arc 78"/>
          <p:cNvSpPr>
            <a:spLocks/>
          </p:cNvSpPr>
          <p:nvPr/>
        </p:nvSpPr>
        <p:spPr bwMode="auto">
          <a:xfrm rot="10800000">
            <a:off x="5143500" y="5246688"/>
            <a:ext cx="649288" cy="4699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9"/>
                  <a:pt x="9638" y="27"/>
                  <a:pt x="21547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9"/>
                  <a:pt x="9638" y="27"/>
                  <a:pt x="21547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7" name="Arc 79"/>
          <p:cNvSpPr>
            <a:spLocks/>
          </p:cNvSpPr>
          <p:nvPr/>
        </p:nvSpPr>
        <p:spPr bwMode="auto">
          <a:xfrm rot="10800000">
            <a:off x="3227388" y="5246688"/>
            <a:ext cx="404812" cy="241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Arc 80"/>
          <p:cNvSpPr>
            <a:spLocks/>
          </p:cNvSpPr>
          <p:nvPr/>
        </p:nvSpPr>
        <p:spPr bwMode="auto">
          <a:xfrm rot="10800000">
            <a:off x="3622675" y="5246688"/>
            <a:ext cx="404813" cy="2413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2"/>
                  <a:pt x="9619" y="45"/>
                  <a:pt x="2151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2"/>
                  <a:pt x="9619" y="45"/>
                  <a:pt x="2151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Arc 81"/>
          <p:cNvSpPr>
            <a:spLocks/>
          </p:cNvSpPr>
          <p:nvPr/>
        </p:nvSpPr>
        <p:spPr bwMode="auto">
          <a:xfrm rot="10800000">
            <a:off x="2782888" y="5246688"/>
            <a:ext cx="638175" cy="342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Arc 82"/>
          <p:cNvSpPr>
            <a:spLocks/>
          </p:cNvSpPr>
          <p:nvPr/>
        </p:nvSpPr>
        <p:spPr bwMode="auto">
          <a:xfrm rot="10800000">
            <a:off x="3389313" y="5246688"/>
            <a:ext cx="638175" cy="3429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Indexed Allocation for Large Files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02762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Why bother with indirect blocks?</a:t>
            </a:r>
          </a:p>
          <a:p>
            <a:pPr lvl="1"/>
            <a:r>
              <a:rPr lang="en-US" dirty="0">
                <a:latin typeface="Arial" charset="0"/>
              </a:rPr>
              <a:t>A. Allows greater file size.</a:t>
            </a:r>
          </a:p>
          <a:p>
            <a:pPr lvl="1"/>
            <a:r>
              <a:rPr lang="en-US" dirty="0">
                <a:latin typeface="Arial" charset="0"/>
              </a:rPr>
              <a:t>B. Faster to create files.</a:t>
            </a:r>
          </a:p>
          <a:p>
            <a:pPr lvl="1"/>
            <a:r>
              <a:rPr lang="en-US" dirty="0">
                <a:latin typeface="Arial" charset="0"/>
              </a:rPr>
              <a:t>C. Simpler to grow files.</a:t>
            </a:r>
          </a:p>
          <a:p>
            <a:pPr lvl="1"/>
            <a:r>
              <a:rPr lang="en-US" dirty="0">
                <a:latin typeface="Arial" charset="0"/>
              </a:rPr>
              <a:t>D. Simpler to prepend and append to files.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665554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49796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header contains 13 pointers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10 pointes to data blocks; 11</a:t>
            </a:r>
            <a:r>
              <a:rPr lang="en-US" sz="1800" baseline="30000" dirty="0">
                <a:latin typeface="Arial" charset="0"/>
              </a:rPr>
              <a:t>th</a:t>
            </a:r>
            <a:r>
              <a:rPr lang="en-US" sz="1800" dirty="0">
                <a:latin typeface="Arial" charset="0"/>
              </a:rPr>
              <a:t> pointer </a:t>
            </a:r>
            <a:r>
              <a:rPr lang="en-US" sz="1800" dirty="0">
                <a:latin typeface="Arial" charset="0"/>
                <a:sym typeface="Wingdings" charset="0"/>
              </a:rPr>
              <a:t> indirect block; 12</a:t>
            </a:r>
            <a:r>
              <a:rPr lang="en-US" sz="1800" baseline="30000" dirty="0">
                <a:latin typeface="Arial" charset="0"/>
                <a:sym typeface="Wingdings" charset="0"/>
              </a:rPr>
              <a:t>th</a:t>
            </a:r>
            <a:r>
              <a:rPr lang="en-US" sz="1800" dirty="0">
                <a:latin typeface="Arial" charset="0"/>
                <a:sym typeface="Wingdings" charset="0"/>
              </a:rPr>
              <a:t> pointer  doubly-indirect block; and 13</a:t>
            </a:r>
            <a:r>
              <a:rPr lang="en-US" sz="1800" baseline="30000" dirty="0">
                <a:latin typeface="Arial" charset="0"/>
                <a:sym typeface="Wingdings" charset="0"/>
              </a:rPr>
              <a:t>th</a:t>
            </a:r>
            <a:r>
              <a:rPr lang="en-US" sz="1800" dirty="0">
                <a:latin typeface="Arial" charset="0"/>
                <a:sym typeface="Wingdings" charset="0"/>
              </a:rPr>
              <a:t> pointer  triply-indirect block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Implications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Upper limit on file size (~2 TB)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Blocks are allocated dynamically (allocate indirect blocks only for large files)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Features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Pros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Simple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Files can easily expand (add indirect blocks proportional to file size)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Small files are cheap (fit in direct allocation)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Large files require a lot of seek to access indirect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Direct/Indirect Hybrid Strategy in Unix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985589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What is a file?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named collection of related information recorded on secondary storage (e.g., disks)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attributes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Name, type, location, size, protection, creator, creation time, last-modified-time, 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operations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Create, Open, Read, Write, Seek, Delete, 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does the OS allow users to use files?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Open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a file before use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OS maintains an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open file table</a:t>
            </a:r>
            <a:r>
              <a:rPr lang="en-US" sz="1800" dirty="0">
                <a:latin typeface="Arial" charset="0"/>
              </a:rPr>
              <a:t> per process, a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file descriptor</a:t>
            </a:r>
            <a:r>
              <a:rPr lang="en-US" sz="1800" dirty="0">
                <a:latin typeface="Arial" charset="0"/>
              </a:rPr>
              <a:t> is an index into this file.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Allow sharing by maintaining a system-wide open file table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960653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3289300" y="4826000"/>
            <a:ext cx="5829300" cy="1968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908300" y="2565400"/>
            <a:ext cx="4991100" cy="22098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8196263" y="4064000"/>
            <a:ext cx="922337" cy="14097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2362200" y="1549400"/>
            <a:ext cx="2616200" cy="952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339725" y="1841500"/>
            <a:ext cx="355600" cy="647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37" name="Rectangle 9" descr="Large confetti"/>
          <p:cNvSpPr>
            <a:spLocks noChangeArrowheads="1"/>
          </p:cNvSpPr>
          <p:nvPr/>
        </p:nvSpPr>
        <p:spPr bwMode="auto">
          <a:xfrm>
            <a:off x="2692400" y="16510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735013" y="3257550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2</a:t>
            </a:r>
            <a:r>
              <a:rPr lang="en-US" sz="1800" i="1" baseline="46000"/>
              <a:t>nd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>
            <a:off x="701675" y="21717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9"/>
          <p:cNvSpPr>
            <a:spLocks noChangeArrowheads="1"/>
          </p:cNvSpPr>
          <p:nvPr/>
        </p:nvSpPr>
        <p:spPr bwMode="auto">
          <a:xfrm>
            <a:off x="4208463" y="1581150"/>
            <a:ext cx="8159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20492" name="Rectangle 20"/>
          <p:cNvSpPr>
            <a:spLocks noChangeArrowheads="1"/>
          </p:cNvSpPr>
          <p:nvPr/>
        </p:nvSpPr>
        <p:spPr bwMode="auto">
          <a:xfrm>
            <a:off x="8301038" y="4108450"/>
            <a:ext cx="8159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r>
              <a:rPr lang="en-US" sz="1800" baseline="30000"/>
              <a:t>3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20493" name="Rectangle 21"/>
          <p:cNvSpPr>
            <a:spLocks noChangeArrowheads="1"/>
          </p:cNvSpPr>
          <p:nvPr/>
        </p:nvSpPr>
        <p:spPr bwMode="auto">
          <a:xfrm>
            <a:off x="735013" y="5487988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3</a:t>
            </a:r>
            <a:r>
              <a:rPr lang="en-US" sz="1800" i="1" baseline="46000"/>
              <a:t>rd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124954" name="Rectangle 26"/>
          <p:cNvSpPr>
            <a:spLocks noChangeArrowheads="1"/>
          </p:cNvSpPr>
          <p:nvPr/>
        </p:nvSpPr>
        <p:spPr bwMode="auto">
          <a:xfrm>
            <a:off x="1419225" y="1841500"/>
            <a:ext cx="355600" cy="939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5" name="Rectangle 27" descr="Large confetti"/>
          <p:cNvSpPr>
            <a:spLocks noChangeArrowheads="1"/>
          </p:cNvSpPr>
          <p:nvPr/>
        </p:nvSpPr>
        <p:spPr bwMode="auto">
          <a:xfrm>
            <a:off x="3111500" y="18034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6" name="Rectangle 28" descr="Large confetti"/>
          <p:cNvSpPr>
            <a:spLocks noChangeArrowheads="1"/>
          </p:cNvSpPr>
          <p:nvPr/>
        </p:nvSpPr>
        <p:spPr bwMode="auto">
          <a:xfrm>
            <a:off x="3530600" y="19558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7" name="Rectangle 29" descr="Large confetti"/>
          <p:cNvSpPr>
            <a:spLocks noChangeArrowheads="1"/>
          </p:cNvSpPr>
          <p:nvPr/>
        </p:nvSpPr>
        <p:spPr bwMode="auto">
          <a:xfrm>
            <a:off x="3949700" y="21082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9" name="Rectangle 31" descr="Large confetti"/>
          <p:cNvSpPr>
            <a:spLocks noChangeArrowheads="1"/>
          </p:cNvSpPr>
          <p:nvPr/>
        </p:nvSpPr>
        <p:spPr bwMode="auto">
          <a:xfrm>
            <a:off x="3949700" y="26162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499" name="Line 32"/>
          <p:cNvSpPr>
            <a:spLocks noChangeShapeType="1"/>
          </p:cNvSpPr>
          <p:nvPr/>
        </p:nvSpPr>
        <p:spPr bwMode="auto">
          <a:xfrm>
            <a:off x="3644900" y="2882900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33"/>
          <p:cNvSpPr>
            <a:spLocks noChangeShapeType="1"/>
          </p:cNvSpPr>
          <p:nvPr/>
        </p:nvSpPr>
        <p:spPr bwMode="auto">
          <a:xfrm>
            <a:off x="3644900" y="3035300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34"/>
          <p:cNvSpPr>
            <a:spLocks noChangeShapeType="1"/>
          </p:cNvSpPr>
          <p:nvPr/>
        </p:nvSpPr>
        <p:spPr bwMode="auto">
          <a:xfrm>
            <a:off x="3644900" y="3187700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35"/>
          <p:cNvSpPr>
            <a:spLocks noChangeShapeType="1"/>
          </p:cNvSpPr>
          <p:nvPr/>
        </p:nvSpPr>
        <p:spPr bwMode="auto">
          <a:xfrm>
            <a:off x="3632200" y="3340100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3270250" y="27813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65" name="Rectangle 37" descr="Large confetti"/>
          <p:cNvSpPr>
            <a:spLocks noChangeArrowheads="1"/>
          </p:cNvSpPr>
          <p:nvPr/>
        </p:nvSpPr>
        <p:spPr bwMode="auto">
          <a:xfrm>
            <a:off x="4343400" y="27686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6" name="Rectangle 38" descr="Large confetti"/>
          <p:cNvSpPr>
            <a:spLocks noChangeArrowheads="1"/>
          </p:cNvSpPr>
          <p:nvPr/>
        </p:nvSpPr>
        <p:spPr bwMode="auto">
          <a:xfrm>
            <a:off x="4737100" y="29210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7" name="Rectangle 39" descr="Large confetti"/>
          <p:cNvSpPr>
            <a:spLocks noChangeArrowheads="1"/>
          </p:cNvSpPr>
          <p:nvPr/>
        </p:nvSpPr>
        <p:spPr bwMode="auto">
          <a:xfrm>
            <a:off x="5130800" y="30734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8" name="Rectangle 40" descr="Large confetti"/>
          <p:cNvSpPr>
            <a:spLocks noChangeArrowheads="1"/>
          </p:cNvSpPr>
          <p:nvPr/>
        </p:nvSpPr>
        <p:spPr bwMode="auto">
          <a:xfrm>
            <a:off x="3949700" y="43608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08" name="Line 41"/>
          <p:cNvSpPr>
            <a:spLocks noChangeShapeType="1"/>
          </p:cNvSpPr>
          <p:nvPr/>
        </p:nvSpPr>
        <p:spPr bwMode="auto">
          <a:xfrm>
            <a:off x="3644900" y="44116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Line 42"/>
          <p:cNvSpPr>
            <a:spLocks noChangeShapeType="1"/>
          </p:cNvSpPr>
          <p:nvPr/>
        </p:nvSpPr>
        <p:spPr bwMode="auto">
          <a:xfrm>
            <a:off x="3644900" y="42592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Line 43"/>
          <p:cNvSpPr>
            <a:spLocks noChangeShapeType="1"/>
          </p:cNvSpPr>
          <p:nvPr/>
        </p:nvSpPr>
        <p:spPr bwMode="auto">
          <a:xfrm>
            <a:off x="3644900" y="41068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44"/>
          <p:cNvSpPr>
            <a:spLocks noChangeShapeType="1"/>
          </p:cNvSpPr>
          <p:nvPr/>
        </p:nvSpPr>
        <p:spPr bwMode="auto">
          <a:xfrm>
            <a:off x="3632200" y="39544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Rectangle 45"/>
          <p:cNvSpPr>
            <a:spLocks noChangeArrowheads="1"/>
          </p:cNvSpPr>
          <p:nvPr/>
        </p:nvSpPr>
        <p:spPr bwMode="auto">
          <a:xfrm>
            <a:off x="3270250" y="38655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74" name="Rectangle 46" descr="Large confetti"/>
          <p:cNvSpPr>
            <a:spLocks noChangeArrowheads="1"/>
          </p:cNvSpPr>
          <p:nvPr/>
        </p:nvSpPr>
        <p:spPr bwMode="auto">
          <a:xfrm>
            <a:off x="4343400" y="4208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5" name="Rectangle 47" descr="Large confetti"/>
          <p:cNvSpPr>
            <a:spLocks noChangeArrowheads="1"/>
          </p:cNvSpPr>
          <p:nvPr/>
        </p:nvSpPr>
        <p:spPr bwMode="auto">
          <a:xfrm>
            <a:off x="4737100" y="4056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6" name="Rectangle 48" descr="Large confetti"/>
          <p:cNvSpPr>
            <a:spLocks noChangeArrowheads="1"/>
          </p:cNvSpPr>
          <p:nvPr/>
        </p:nvSpPr>
        <p:spPr bwMode="auto">
          <a:xfrm>
            <a:off x="5130800" y="3903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8" name="Rectangle 50" descr="Large confetti"/>
          <p:cNvSpPr>
            <a:spLocks noChangeArrowheads="1"/>
          </p:cNvSpPr>
          <p:nvPr/>
        </p:nvSpPr>
        <p:spPr bwMode="auto">
          <a:xfrm>
            <a:off x="6337300" y="4208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17" name="Line 51"/>
          <p:cNvSpPr>
            <a:spLocks noChangeShapeType="1"/>
          </p:cNvSpPr>
          <p:nvPr/>
        </p:nvSpPr>
        <p:spPr bwMode="auto">
          <a:xfrm>
            <a:off x="6032500" y="42592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Line 52"/>
          <p:cNvSpPr>
            <a:spLocks noChangeShapeType="1"/>
          </p:cNvSpPr>
          <p:nvPr/>
        </p:nvSpPr>
        <p:spPr bwMode="auto">
          <a:xfrm>
            <a:off x="6032500" y="41068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Line 53"/>
          <p:cNvSpPr>
            <a:spLocks noChangeShapeType="1"/>
          </p:cNvSpPr>
          <p:nvPr/>
        </p:nvSpPr>
        <p:spPr bwMode="auto">
          <a:xfrm>
            <a:off x="6032500" y="39544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0" name="Line 54"/>
          <p:cNvSpPr>
            <a:spLocks noChangeShapeType="1"/>
          </p:cNvSpPr>
          <p:nvPr/>
        </p:nvSpPr>
        <p:spPr bwMode="auto">
          <a:xfrm>
            <a:off x="6019800" y="38020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55"/>
          <p:cNvSpPr>
            <a:spLocks noChangeArrowheads="1"/>
          </p:cNvSpPr>
          <p:nvPr/>
        </p:nvSpPr>
        <p:spPr bwMode="auto">
          <a:xfrm>
            <a:off x="5657850" y="37131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84" name="Rectangle 56" descr="Large confetti"/>
          <p:cNvSpPr>
            <a:spLocks noChangeArrowheads="1"/>
          </p:cNvSpPr>
          <p:nvPr/>
        </p:nvSpPr>
        <p:spPr bwMode="auto">
          <a:xfrm>
            <a:off x="6731000" y="4056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85" name="Rectangle 57" descr="Large confetti"/>
          <p:cNvSpPr>
            <a:spLocks noChangeArrowheads="1"/>
          </p:cNvSpPr>
          <p:nvPr/>
        </p:nvSpPr>
        <p:spPr bwMode="auto">
          <a:xfrm>
            <a:off x="7124700" y="3903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86" name="Rectangle 58" descr="Large confetti"/>
          <p:cNvSpPr>
            <a:spLocks noChangeArrowheads="1"/>
          </p:cNvSpPr>
          <p:nvPr/>
        </p:nvSpPr>
        <p:spPr bwMode="auto">
          <a:xfrm>
            <a:off x="7518400" y="37512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90" name="Rectangle 62"/>
          <p:cNvSpPr>
            <a:spLocks noChangeArrowheads="1"/>
          </p:cNvSpPr>
          <p:nvPr/>
        </p:nvSpPr>
        <p:spPr bwMode="auto">
          <a:xfrm>
            <a:off x="2025650" y="31115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91" name="Rectangle 63"/>
          <p:cNvSpPr>
            <a:spLocks noChangeArrowheads="1"/>
          </p:cNvSpPr>
          <p:nvPr/>
        </p:nvSpPr>
        <p:spPr bwMode="auto">
          <a:xfrm>
            <a:off x="2025650" y="53086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27" name="Line 64"/>
          <p:cNvSpPr>
            <a:spLocks noChangeShapeType="1"/>
          </p:cNvSpPr>
          <p:nvPr/>
        </p:nvSpPr>
        <p:spPr bwMode="auto">
          <a:xfrm>
            <a:off x="2416175" y="5397500"/>
            <a:ext cx="150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Line 65"/>
          <p:cNvSpPr>
            <a:spLocks noChangeShapeType="1"/>
          </p:cNvSpPr>
          <p:nvPr/>
        </p:nvSpPr>
        <p:spPr bwMode="auto">
          <a:xfrm>
            <a:off x="6261100" y="5702300"/>
            <a:ext cx="40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Rectangle 66"/>
          <p:cNvSpPr>
            <a:spLocks noChangeArrowheads="1"/>
          </p:cNvSpPr>
          <p:nvPr/>
        </p:nvSpPr>
        <p:spPr bwMode="auto">
          <a:xfrm>
            <a:off x="1017588" y="1136650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1</a:t>
            </a:r>
            <a:r>
              <a:rPr lang="en-US" sz="1800" i="1" baseline="46000"/>
              <a:t>st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124998" name="Rectangle 70"/>
          <p:cNvSpPr>
            <a:spLocks noChangeArrowheads="1"/>
          </p:cNvSpPr>
          <p:nvPr/>
        </p:nvSpPr>
        <p:spPr bwMode="auto">
          <a:xfrm>
            <a:off x="3949700" y="5253038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31" name="Line 71"/>
          <p:cNvSpPr>
            <a:spLocks noChangeShapeType="1"/>
          </p:cNvSpPr>
          <p:nvPr/>
        </p:nvSpPr>
        <p:spPr bwMode="auto">
          <a:xfrm>
            <a:off x="4333875" y="5938838"/>
            <a:ext cx="102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Line 73"/>
          <p:cNvSpPr>
            <a:spLocks noChangeShapeType="1"/>
          </p:cNvSpPr>
          <p:nvPr/>
        </p:nvSpPr>
        <p:spPr bwMode="auto">
          <a:xfrm>
            <a:off x="4927600" y="50244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Line 74"/>
          <p:cNvSpPr>
            <a:spLocks noChangeShapeType="1"/>
          </p:cNvSpPr>
          <p:nvPr/>
        </p:nvSpPr>
        <p:spPr bwMode="auto">
          <a:xfrm>
            <a:off x="4927600" y="5176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Line 75"/>
          <p:cNvSpPr>
            <a:spLocks noChangeShapeType="1"/>
          </p:cNvSpPr>
          <p:nvPr/>
        </p:nvSpPr>
        <p:spPr bwMode="auto">
          <a:xfrm>
            <a:off x="4927600" y="5329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Line 76"/>
          <p:cNvSpPr>
            <a:spLocks noChangeShapeType="1"/>
          </p:cNvSpPr>
          <p:nvPr/>
        </p:nvSpPr>
        <p:spPr bwMode="auto">
          <a:xfrm>
            <a:off x="4927600" y="5481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77"/>
          <p:cNvSpPr>
            <a:spLocks noChangeArrowheads="1"/>
          </p:cNvSpPr>
          <p:nvPr/>
        </p:nvSpPr>
        <p:spPr bwMode="auto">
          <a:xfrm>
            <a:off x="4616450" y="49228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37" name="Line 78"/>
          <p:cNvSpPr>
            <a:spLocks noChangeShapeType="1"/>
          </p:cNvSpPr>
          <p:nvPr/>
        </p:nvSpPr>
        <p:spPr bwMode="auto">
          <a:xfrm>
            <a:off x="4333875" y="6243638"/>
            <a:ext cx="25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8" name="Line 80"/>
          <p:cNvSpPr>
            <a:spLocks noChangeShapeType="1"/>
          </p:cNvSpPr>
          <p:nvPr/>
        </p:nvSpPr>
        <p:spPr bwMode="auto">
          <a:xfrm>
            <a:off x="4927600" y="6091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9" name="Line 81"/>
          <p:cNvSpPr>
            <a:spLocks noChangeShapeType="1"/>
          </p:cNvSpPr>
          <p:nvPr/>
        </p:nvSpPr>
        <p:spPr bwMode="auto">
          <a:xfrm>
            <a:off x="4927600" y="6243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0" name="Line 82"/>
          <p:cNvSpPr>
            <a:spLocks noChangeShapeType="1"/>
          </p:cNvSpPr>
          <p:nvPr/>
        </p:nvSpPr>
        <p:spPr bwMode="auto">
          <a:xfrm>
            <a:off x="4927600" y="6396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Line 83"/>
          <p:cNvSpPr>
            <a:spLocks noChangeShapeType="1"/>
          </p:cNvSpPr>
          <p:nvPr/>
        </p:nvSpPr>
        <p:spPr bwMode="auto">
          <a:xfrm>
            <a:off x="4927600" y="65484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84"/>
          <p:cNvSpPr>
            <a:spLocks noChangeArrowheads="1"/>
          </p:cNvSpPr>
          <p:nvPr/>
        </p:nvSpPr>
        <p:spPr bwMode="auto">
          <a:xfrm>
            <a:off x="4616450" y="59896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43" name="Line 86"/>
          <p:cNvSpPr>
            <a:spLocks noChangeShapeType="1"/>
          </p:cNvSpPr>
          <p:nvPr/>
        </p:nvSpPr>
        <p:spPr bwMode="auto">
          <a:xfrm>
            <a:off x="5702300" y="5176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Line 87"/>
          <p:cNvSpPr>
            <a:spLocks noChangeShapeType="1"/>
          </p:cNvSpPr>
          <p:nvPr/>
        </p:nvSpPr>
        <p:spPr bwMode="auto">
          <a:xfrm>
            <a:off x="5702300" y="5329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Line 88"/>
          <p:cNvSpPr>
            <a:spLocks noChangeShapeType="1"/>
          </p:cNvSpPr>
          <p:nvPr/>
        </p:nvSpPr>
        <p:spPr bwMode="auto">
          <a:xfrm>
            <a:off x="5702300" y="5481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Line 89"/>
          <p:cNvSpPr>
            <a:spLocks noChangeShapeType="1"/>
          </p:cNvSpPr>
          <p:nvPr/>
        </p:nvSpPr>
        <p:spPr bwMode="auto">
          <a:xfrm>
            <a:off x="5702300" y="5634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Rectangle 90"/>
          <p:cNvSpPr>
            <a:spLocks noChangeArrowheads="1"/>
          </p:cNvSpPr>
          <p:nvPr/>
        </p:nvSpPr>
        <p:spPr bwMode="auto">
          <a:xfrm>
            <a:off x="5391150" y="50752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48" name="Line 92"/>
          <p:cNvSpPr>
            <a:spLocks noChangeShapeType="1"/>
          </p:cNvSpPr>
          <p:nvPr/>
        </p:nvSpPr>
        <p:spPr bwMode="auto">
          <a:xfrm>
            <a:off x="5702300" y="5938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Line 93"/>
          <p:cNvSpPr>
            <a:spLocks noChangeShapeType="1"/>
          </p:cNvSpPr>
          <p:nvPr/>
        </p:nvSpPr>
        <p:spPr bwMode="auto">
          <a:xfrm>
            <a:off x="5702300" y="6091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Line 94"/>
          <p:cNvSpPr>
            <a:spLocks noChangeShapeType="1"/>
          </p:cNvSpPr>
          <p:nvPr/>
        </p:nvSpPr>
        <p:spPr bwMode="auto">
          <a:xfrm>
            <a:off x="5702300" y="6243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Line 95"/>
          <p:cNvSpPr>
            <a:spLocks noChangeShapeType="1"/>
          </p:cNvSpPr>
          <p:nvPr/>
        </p:nvSpPr>
        <p:spPr bwMode="auto">
          <a:xfrm>
            <a:off x="5702300" y="6396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Rectangle 96"/>
          <p:cNvSpPr>
            <a:spLocks noChangeArrowheads="1"/>
          </p:cNvSpPr>
          <p:nvPr/>
        </p:nvSpPr>
        <p:spPr bwMode="auto">
          <a:xfrm>
            <a:off x="5391150" y="58372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125027" name="Rectangle 99"/>
          <p:cNvSpPr>
            <a:spLocks noChangeArrowheads="1"/>
          </p:cNvSpPr>
          <p:nvPr/>
        </p:nvSpPr>
        <p:spPr bwMode="auto">
          <a:xfrm>
            <a:off x="6686550" y="53213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54" name="Line 100"/>
          <p:cNvSpPr>
            <a:spLocks noChangeShapeType="1"/>
          </p:cNvSpPr>
          <p:nvPr/>
        </p:nvSpPr>
        <p:spPr bwMode="auto">
          <a:xfrm>
            <a:off x="7073900" y="60071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5" name="Line 102"/>
          <p:cNvSpPr>
            <a:spLocks noChangeShapeType="1"/>
          </p:cNvSpPr>
          <p:nvPr/>
        </p:nvSpPr>
        <p:spPr bwMode="auto">
          <a:xfrm>
            <a:off x="7708900" y="50927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6" name="Line 103"/>
          <p:cNvSpPr>
            <a:spLocks noChangeShapeType="1"/>
          </p:cNvSpPr>
          <p:nvPr/>
        </p:nvSpPr>
        <p:spPr bwMode="auto">
          <a:xfrm>
            <a:off x="7708900" y="5245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Line 104"/>
          <p:cNvSpPr>
            <a:spLocks noChangeShapeType="1"/>
          </p:cNvSpPr>
          <p:nvPr/>
        </p:nvSpPr>
        <p:spPr bwMode="auto">
          <a:xfrm>
            <a:off x="7708900" y="5397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Line 105"/>
          <p:cNvSpPr>
            <a:spLocks noChangeShapeType="1"/>
          </p:cNvSpPr>
          <p:nvPr/>
        </p:nvSpPr>
        <p:spPr bwMode="auto">
          <a:xfrm>
            <a:off x="7708900" y="5549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Rectangle 106"/>
          <p:cNvSpPr>
            <a:spLocks noChangeArrowheads="1"/>
          </p:cNvSpPr>
          <p:nvPr/>
        </p:nvSpPr>
        <p:spPr bwMode="auto">
          <a:xfrm>
            <a:off x="7397750" y="49911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60" name="Line 107"/>
          <p:cNvSpPr>
            <a:spLocks noChangeShapeType="1"/>
          </p:cNvSpPr>
          <p:nvPr/>
        </p:nvSpPr>
        <p:spPr bwMode="auto">
          <a:xfrm>
            <a:off x="7073900" y="63119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1" name="Line 109"/>
          <p:cNvSpPr>
            <a:spLocks noChangeShapeType="1"/>
          </p:cNvSpPr>
          <p:nvPr/>
        </p:nvSpPr>
        <p:spPr bwMode="auto">
          <a:xfrm>
            <a:off x="7708900" y="6159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2" name="Line 110"/>
          <p:cNvSpPr>
            <a:spLocks noChangeShapeType="1"/>
          </p:cNvSpPr>
          <p:nvPr/>
        </p:nvSpPr>
        <p:spPr bwMode="auto">
          <a:xfrm>
            <a:off x="7708900" y="6311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Line 111"/>
          <p:cNvSpPr>
            <a:spLocks noChangeShapeType="1"/>
          </p:cNvSpPr>
          <p:nvPr/>
        </p:nvSpPr>
        <p:spPr bwMode="auto">
          <a:xfrm>
            <a:off x="7708900" y="6464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4" name="Line 112"/>
          <p:cNvSpPr>
            <a:spLocks noChangeShapeType="1"/>
          </p:cNvSpPr>
          <p:nvPr/>
        </p:nvSpPr>
        <p:spPr bwMode="auto">
          <a:xfrm>
            <a:off x="7708900" y="66167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5" name="Rectangle 113"/>
          <p:cNvSpPr>
            <a:spLocks noChangeArrowheads="1"/>
          </p:cNvSpPr>
          <p:nvPr/>
        </p:nvSpPr>
        <p:spPr bwMode="auto">
          <a:xfrm>
            <a:off x="7397750" y="60579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66" name="Line 115"/>
          <p:cNvSpPr>
            <a:spLocks noChangeShapeType="1"/>
          </p:cNvSpPr>
          <p:nvPr/>
        </p:nvSpPr>
        <p:spPr bwMode="auto">
          <a:xfrm>
            <a:off x="8483600" y="5245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7" name="Line 116"/>
          <p:cNvSpPr>
            <a:spLocks noChangeShapeType="1"/>
          </p:cNvSpPr>
          <p:nvPr/>
        </p:nvSpPr>
        <p:spPr bwMode="auto">
          <a:xfrm>
            <a:off x="8483600" y="5397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8" name="Line 117"/>
          <p:cNvSpPr>
            <a:spLocks noChangeShapeType="1"/>
          </p:cNvSpPr>
          <p:nvPr/>
        </p:nvSpPr>
        <p:spPr bwMode="auto">
          <a:xfrm>
            <a:off x="8483600" y="5549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9" name="Line 118"/>
          <p:cNvSpPr>
            <a:spLocks noChangeShapeType="1"/>
          </p:cNvSpPr>
          <p:nvPr/>
        </p:nvSpPr>
        <p:spPr bwMode="auto">
          <a:xfrm>
            <a:off x="8483600" y="5702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0" name="Rectangle 119"/>
          <p:cNvSpPr>
            <a:spLocks noChangeArrowheads="1"/>
          </p:cNvSpPr>
          <p:nvPr/>
        </p:nvSpPr>
        <p:spPr bwMode="auto">
          <a:xfrm>
            <a:off x="8172450" y="51435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71" name="Line 121"/>
          <p:cNvSpPr>
            <a:spLocks noChangeShapeType="1"/>
          </p:cNvSpPr>
          <p:nvPr/>
        </p:nvSpPr>
        <p:spPr bwMode="auto">
          <a:xfrm>
            <a:off x="8483600" y="6007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2" name="Line 122"/>
          <p:cNvSpPr>
            <a:spLocks noChangeShapeType="1"/>
          </p:cNvSpPr>
          <p:nvPr/>
        </p:nvSpPr>
        <p:spPr bwMode="auto">
          <a:xfrm>
            <a:off x="8483600" y="6159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3" name="Line 123"/>
          <p:cNvSpPr>
            <a:spLocks noChangeShapeType="1"/>
          </p:cNvSpPr>
          <p:nvPr/>
        </p:nvSpPr>
        <p:spPr bwMode="auto">
          <a:xfrm>
            <a:off x="8483600" y="6311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4" name="Line 124"/>
          <p:cNvSpPr>
            <a:spLocks noChangeShapeType="1"/>
          </p:cNvSpPr>
          <p:nvPr/>
        </p:nvSpPr>
        <p:spPr bwMode="auto">
          <a:xfrm>
            <a:off x="8483600" y="6464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Rectangle 125"/>
          <p:cNvSpPr>
            <a:spLocks noChangeArrowheads="1"/>
          </p:cNvSpPr>
          <p:nvPr/>
        </p:nvSpPr>
        <p:spPr bwMode="auto">
          <a:xfrm>
            <a:off x="8172450" y="59055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76" name="Line 127"/>
          <p:cNvSpPr>
            <a:spLocks noChangeShapeType="1"/>
          </p:cNvSpPr>
          <p:nvPr/>
        </p:nvSpPr>
        <p:spPr bwMode="auto">
          <a:xfrm>
            <a:off x="2416175" y="600710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7" name="Line 128"/>
          <p:cNvSpPr>
            <a:spLocks noChangeShapeType="1"/>
          </p:cNvSpPr>
          <p:nvPr/>
        </p:nvSpPr>
        <p:spPr bwMode="auto">
          <a:xfrm>
            <a:off x="2682875" y="600710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8" name="Line 130"/>
          <p:cNvSpPr>
            <a:spLocks noChangeShapeType="1"/>
          </p:cNvSpPr>
          <p:nvPr/>
        </p:nvSpPr>
        <p:spPr bwMode="auto">
          <a:xfrm>
            <a:off x="2416175" y="631190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9" name="Line 131"/>
          <p:cNvSpPr>
            <a:spLocks noChangeShapeType="1"/>
          </p:cNvSpPr>
          <p:nvPr/>
        </p:nvSpPr>
        <p:spPr bwMode="auto">
          <a:xfrm>
            <a:off x="2682875" y="631190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0" name="Line 134"/>
          <p:cNvSpPr>
            <a:spLocks noChangeShapeType="1"/>
          </p:cNvSpPr>
          <p:nvPr/>
        </p:nvSpPr>
        <p:spPr bwMode="auto">
          <a:xfrm>
            <a:off x="2416175" y="5702300"/>
            <a:ext cx="1254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1" name="Line 135"/>
          <p:cNvSpPr>
            <a:spLocks noChangeShapeType="1"/>
          </p:cNvSpPr>
          <p:nvPr/>
        </p:nvSpPr>
        <p:spPr bwMode="auto">
          <a:xfrm>
            <a:off x="6261100" y="55880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" name="Line 136"/>
          <p:cNvSpPr>
            <a:spLocks noChangeShapeType="1"/>
          </p:cNvSpPr>
          <p:nvPr/>
        </p:nvSpPr>
        <p:spPr bwMode="auto">
          <a:xfrm>
            <a:off x="3683000" y="55880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" name="AutoShape 138"/>
          <p:cNvSpPr>
            <a:spLocks noChangeArrowheads="1"/>
          </p:cNvSpPr>
          <p:nvPr/>
        </p:nvSpPr>
        <p:spPr bwMode="auto">
          <a:xfrm>
            <a:off x="6159500" y="2565400"/>
            <a:ext cx="2578100" cy="11430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4" name="Rectangle 139"/>
          <p:cNvSpPr>
            <a:spLocks noChangeArrowheads="1"/>
          </p:cNvSpPr>
          <p:nvPr/>
        </p:nvSpPr>
        <p:spPr bwMode="auto">
          <a:xfrm>
            <a:off x="7900988" y="2647950"/>
            <a:ext cx="83502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r>
              <a:rPr lang="en-US" sz="1800" baseline="30000"/>
              <a:t>2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125069" name="Rectangle 141" descr="Large confetti"/>
          <p:cNvSpPr>
            <a:spLocks noChangeArrowheads="1"/>
          </p:cNvSpPr>
          <p:nvPr/>
        </p:nvSpPr>
        <p:spPr bwMode="auto">
          <a:xfrm>
            <a:off x="6337300" y="27352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86" name="Line 142"/>
          <p:cNvSpPr>
            <a:spLocks noChangeShapeType="1"/>
          </p:cNvSpPr>
          <p:nvPr/>
        </p:nvSpPr>
        <p:spPr bwMode="auto">
          <a:xfrm>
            <a:off x="6032500" y="30019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7" name="Line 143"/>
          <p:cNvSpPr>
            <a:spLocks noChangeShapeType="1"/>
          </p:cNvSpPr>
          <p:nvPr/>
        </p:nvSpPr>
        <p:spPr bwMode="auto">
          <a:xfrm>
            <a:off x="6032500" y="31543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8" name="Line 144"/>
          <p:cNvSpPr>
            <a:spLocks noChangeShapeType="1"/>
          </p:cNvSpPr>
          <p:nvPr/>
        </p:nvSpPr>
        <p:spPr bwMode="auto">
          <a:xfrm>
            <a:off x="6032500" y="33067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9" name="Line 145"/>
          <p:cNvSpPr>
            <a:spLocks noChangeShapeType="1"/>
          </p:cNvSpPr>
          <p:nvPr/>
        </p:nvSpPr>
        <p:spPr bwMode="auto">
          <a:xfrm>
            <a:off x="6019800" y="34591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0" name="Rectangle 146"/>
          <p:cNvSpPr>
            <a:spLocks noChangeArrowheads="1"/>
          </p:cNvSpPr>
          <p:nvPr/>
        </p:nvSpPr>
        <p:spPr bwMode="auto">
          <a:xfrm>
            <a:off x="5657850" y="29003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5075" name="Rectangle 147" descr="Large confetti"/>
          <p:cNvSpPr>
            <a:spLocks noChangeArrowheads="1"/>
          </p:cNvSpPr>
          <p:nvPr/>
        </p:nvSpPr>
        <p:spPr bwMode="auto">
          <a:xfrm>
            <a:off x="6731000" y="2887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5076" name="Rectangle 148" descr="Large confetti"/>
          <p:cNvSpPr>
            <a:spLocks noChangeArrowheads="1"/>
          </p:cNvSpPr>
          <p:nvPr/>
        </p:nvSpPr>
        <p:spPr bwMode="auto">
          <a:xfrm>
            <a:off x="7124700" y="3040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5077" name="Rectangle 149" descr="Large confetti"/>
          <p:cNvSpPr>
            <a:spLocks noChangeArrowheads="1"/>
          </p:cNvSpPr>
          <p:nvPr/>
        </p:nvSpPr>
        <p:spPr bwMode="auto">
          <a:xfrm>
            <a:off x="7518400" y="3192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94" name="Line 30"/>
          <p:cNvSpPr>
            <a:spLocks noChangeShapeType="1"/>
          </p:cNvSpPr>
          <p:nvPr/>
        </p:nvSpPr>
        <p:spPr bwMode="auto">
          <a:xfrm>
            <a:off x="2403475" y="37973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5" name="Line 59"/>
          <p:cNvSpPr>
            <a:spLocks noChangeShapeType="1"/>
          </p:cNvSpPr>
          <p:nvPr/>
        </p:nvSpPr>
        <p:spPr bwMode="auto">
          <a:xfrm>
            <a:off x="2403475" y="3187700"/>
            <a:ext cx="83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6" name="Line 60"/>
          <p:cNvSpPr>
            <a:spLocks noChangeShapeType="1"/>
          </p:cNvSpPr>
          <p:nvPr/>
        </p:nvSpPr>
        <p:spPr bwMode="auto">
          <a:xfrm>
            <a:off x="2403475" y="34925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7" name="Line 61"/>
          <p:cNvSpPr>
            <a:spLocks noChangeShapeType="1"/>
          </p:cNvSpPr>
          <p:nvPr/>
        </p:nvSpPr>
        <p:spPr bwMode="auto">
          <a:xfrm>
            <a:off x="2403475" y="4102100"/>
            <a:ext cx="83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8" name="Line 68"/>
          <p:cNvSpPr>
            <a:spLocks noChangeShapeType="1"/>
          </p:cNvSpPr>
          <p:nvPr/>
        </p:nvSpPr>
        <p:spPr bwMode="auto">
          <a:xfrm>
            <a:off x="4333875" y="5329238"/>
            <a:ext cx="25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9" name="Line 69"/>
          <p:cNvSpPr>
            <a:spLocks noChangeShapeType="1"/>
          </p:cNvSpPr>
          <p:nvPr/>
        </p:nvSpPr>
        <p:spPr bwMode="auto">
          <a:xfrm>
            <a:off x="4333875" y="5634038"/>
            <a:ext cx="102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0" name="Line 97"/>
          <p:cNvSpPr>
            <a:spLocks noChangeShapeType="1"/>
          </p:cNvSpPr>
          <p:nvPr/>
        </p:nvSpPr>
        <p:spPr bwMode="auto">
          <a:xfrm>
            <a:off x="7073900" y="53975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1" name="Line 98"/>
          <p:cNvSpPr>
            <a:spLocks noChangeShapeType="1"/>
          </p:cNvSpPr>
          <p:nvPr/>
        </p:nvSpPr>
        <p:spPr bwMode="auto">
          <a:xfrm>
            <a:off x="7073900" y="57023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2" name="Line 14"/>
          <p:cNvSpPr>
            <a:spLocks noChangeShapeType="1"/>
          </p:cNvSpPr>
          <p:nvPr/>
        </p:nvSpPr>
        <p:spPr bwMode="auto">
          <a:xfrm>
            <a:off x="1765300" y="2070100"/>
            <a:ext cx="1320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3" name="Line 15"/>
          <p:cNvSpPr>
            <a:spLocks noChangeShapeType="1"/>
          </p:cNvSpPr>
          <p:nvPr/>
        </p:nvSpPr>
        <p:spPr bwMode="auto">
          <a:xfrm>
            <a:off x="1790700" y="2222500"/>
            <a:ext cx="1714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4" name="Line 16"/>
          <p:cNvSpPr>
            <a:spLocks noChangeShapeType="1"/>
          </p:cNvSpPr>
          <p:nvPr/>
        </p:nvSpPr>
        <p:spPr bwMode="auto">
          <a:xfrm>
            <a:off x="1803400" y="2374900"/>
            <a:ext cx="2120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5" name="Line 13"/>
          <p:cNvSpPr>
            <a:spLocks noChangeShapeType="1"/>
          </p:cNvSpPr>
          <p:nvPr/>
        </p:nvSpPr>
        <p:spPr bwMode="auto">
          <a:xfrm>
            <a:off x="1816100" y="1917700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6" name="Freeform 152"/>
          <p:cNvSpPr>
            <a:spLocks/>
          </p:cNvSpPr>
          <p:nvPr/>
        </p:nvSpPr>
        <p:spPr bwMode="auto">
          <a:xfrm>
            <a:off x="690563" y="2282825"/>
            <a:ext cx="1333500" cy="868363"/>
          </a:xfrm>
          <a:custGeom>
            <a:avLst/>
            <a:gdLst>
              <a:gd name="T0" fmla="*/ 0 w 840"/>
              <a:gd name="T1" fmla="*/ 2147483647 h 547"/>
              <a:gd name="T2" fmla="*/ 2147483647 w 840"/>
              <a:gd name="T3" fmla="*/ 2147483647 h 547"/>
              <a:gd name="T4" fmla="*/ 2147483647 w 840"/>
              <a:gd name="T5" fmla="*/ 2147483647 h 547"/>
              <a:gd name="T6" fmla="*/ 2147483647 w 840"/>
              <a:gd name="T7" fmla="*/ 2147483647 h 547"/>
              <a:gd name="T8" fmla="*/ 0 60000 65536"/>
              <a:gd name="T9" fmla="*/ 0 60000 65536"/>
              <a:gd name="T10" fmla="*/ 0 60000 65536"/>
              <a:gd name="T11" fmla="*/ 0 60000 65536"/>
              <a:gd name="T12" fmla="*/ 0 w 840"/>
              <a:gd name="T13" fmla="*/ 0 h 547"/>
              <a:gd name="T14" fmla="*/ 840 w 840"/>
              <a:gd name="T15" fmla="*/ 547 h 5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0" h="547">
                <a:moveTo>
                  <a:pt x="0" y="11"/>
                </a:moveTo>
                <a:cubicBezTo>
                  <a:pt x="86" y="1"/>
                  <a:pt x="180" y="0"/>
                  <a:pt x="243" y="77"/>
                </a:cubicBezTo>
                <a:cubicBezTo>
                  <a:pt x="306" y="154"/>
                  <a:pt x="279" y="399"/>
                  <a:pt x="378" y="473"/>
                </a:cubicBezTo>
                <a:cubicBezTo>
                  <a:pt x="477" y="547"/>
                  <a:pt x="744" y="511"/>
                  <a:pt x="840" y="521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7" name="Freeform 153"/>
          <p:cNvSpPr>
            <a:spLocks/>
          </p:cNvSpPr>
          <p:nvPr/>
        </p:nvSpPr>
        <p:spPr bwMode="auto">
          <a:xfrm>
            <a:off x="596900" y="2420938"/>
            <a:ext cx="1427163" cy="2884487"/>
          </a:xfrm>
          <a:custGeom>
            <a:avLst/>
            <a:gdLst>
              <a:gd name="T0" fmla="*/ 2147483647 w 899"/>
              <a:gd name="T1" fmla="*/ 2147483647 h 1817"/>
              <a:gd name="T2" fmla="*/ 2147483647 w 899"/>
              <a:gd name="T3" fmla="*/ 2147483647 h 1817"/>
              <a:gd name="T4" fmla="*/ 2147483647 w 899"/>
              <a:gd name="T5" fmla="*/ 2147483647 h 1817"/>
              <a:gd name="T6" fmla="*/ 2147483647 w 899"/>
              <a:gd name="T7" fmla="*/ 2147483647 h 1817"/>
              <a:gd name="T8" fmla="*/ 0 60000 65536"/>
              <a:gd name="T9" fmla="*/ 0 60000 65536"/>
              <a:gd name="T10" fmla="*/ 0 60000 65536"/>
              <a:gd name="T11" fmla="*/ 0 60000 65536"/>
              <a:gd name="T12" fmla="*/ 0 w 899"/>
              <a:gd name="T13" fmla="*/ 0 h 1817"/>
              <a:gd name="T14" fmla="*/ 899 w 899"/>
              <a:gd name="T15" fmla="*/ 1817 h 1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9" h="1817">
                <a:moveTo>
                  <a:pt x="59" y="2"/>
                </a:moveTo>
                <a:cubicBezTo>
                  <a:pt x="83" y="35"/>
                  <a:pt x="197" y="0"/>
                  <a:pt x="206" y="203"/>
                </a:cubicBezTo>
                <a:cubicBezTo>
                  <a:pt x="215" y="406"/>
                  <a:pt x="0" y="951"/>
                  <a:pt x="116" y="1220"/>
                </a:cubicBezTo>
                <a:cubicBezTo>
                  <a:pt x="232" y="1489"/>
                  <a:pt x="736" y="1693"/>
                  <a:pt x="899" y="181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8" name="Rectangle 10"/>
          <p:cNvSpPr>
            <a:spLocks noChangeArrowheads="1"/>
          </p:cNvSpPr>
          <p:nvPr/>
        </p:nvSpPr>
        <p:spPr bwMode="auto">
          <a:xfrm>
            <a:off x="39688" y="1393825"/>
            <a:ext cx="701675" cy="30797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</a:rPr>
              <a:t>Inode</a:t>
            </a:r>
          </a:p>
        </p:txBody>
      </p:sp>
      <p:sp>
        <p:nvSpPr>
          <p:cNvPr id="125082" name="Rectangle 154" descr="Large confetti"/>
          <p:cNvSpPr>
            <a:spLocks noChangeArrowheads="1"/>
          </p:cNvSpPr>
          <p:nvPr/>
        </p:nvSpPr>
        <p:spPr bwMode="auto">
          <a:xfrm>
            <a:off x="2463800" y="871538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610" name="Text Box 155"/>
          <p:cNvSpPr txBox="1">
            <a:spLocks noChangeArrowheads="1"/>
          </p:cNvSpPr>
          <p:nvPr/>
        </p:nvSpPr>
        <p:spPr bwMode="auto">
          <a:xfrm>
            <a:off x="2846388" y="804863"/>
            <a:ext cx="1749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10 Data Blocks</a:t>
            </a:r>
          </a:p>
        </p:txBody>
      </p:sp>
      <p:sp>
        <p:nvSpPr>
          <p:cNvPr id="20611" name="Freeform 156"/>
          <p:cNvSpPr>
            <a:spLocks/>
          </p:cNvSpPr>
          <p:nvPr/>
        </p:nvSpPr>
        <p:spPr bwMode="auto">
          <a:xfrm>
            <a:off x="693738" y="850900"/>
            <a:ext cx="1744662" cy="1046163"/>
          </a:xfrm>
          <a:custGeom>
            <a:avLst/>
            <a:gdLst>
              <a:gd name="T0" fmla="*/ 0 w 1099"/>
              <a:gd name="T1" fmla="*/ 2147483647 h 659"/>
              <a:gd name="T2" fmla="*/ 2147483647 w 1099"/>
              <a:gd name="T3" fmla="*/ 2147483647 h 659"/>
              <a:gd name="T4" fmla="*/ 2147483647 w 1099"/>
              <a:gd name="T5" fmla="*/ 2147483647 h 659"/>
              <a:gd name="T6" fmla="*/ 2147483647 w 1099"/>
              <a:gd name="T7" fmla="*/ 2147483647 h 659"/>
              <a:gd name="T8" fmla="*/ 0 60000 65536"/>
              <a:gd name="T9" fmla="*/ 0 60000 65536"/>
              <a:gd name="T10" fmla="*/ 0 60000 65536"/>
              <a:gd name="T11" fmla="*/ 0 60000 65536"/>
              <a:gd name="T12" fmla="*/ 0 w 1099"/>
              <a:gd name="T13" fmla="*/ 0 h 659"/>
              <a:gd name="T14" fmla="*/ 1099 w 1099"/>
              <a:gd name="T15" fmla="*/ 659 h 6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9" h="659">
                <a:moveTo>
                  <a:pt x="0" y="659"/>
                </a:moveTo>
                <a:cubicBezTo>
                  <a:pt x="26" y="632"/>
                  <a:pt x="103" y="593"/>
                  <a:pt x="154" y="496"/>
                </a:cubicBezTo>
                <a:cubicBezTo>
                  <a:pt x="205" y="399"/>
                  <a:pt x="147" y="154"/>
                  <a:pt x="304" y="77"/>
                </a:cubicBezTo>
                <a:cubicBezTo>
                  <a:pt x="461" y="0"/>
                  <a:pt x="782" y="8"/>
                  <a:pt x="1099" y="3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85" name="Rectangle 157" descr="Large confetti"/>
          <p:cNvSpPr>
            <a:spLocks noChangeArrowheads="1"/>
          </p:cNvSpPr>
          <p:nvPr/>
        </p:nvSpPr>
        <p:spPr bwMode="auto">
          <a:xfrm>
            <a:off x="2701925" y="1112838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613" name="Freeform 158"/>
          <p:cNvSpPr>
            <a:spLocks/>
          </p:cNvSpPr>
          <p:nvPr/>
        </p:nvSpPr>
        <p:spPr bwMode="auto">
          <a:xfrm>
            <a:off x="695325" y="992188"/>
            <a:ext cx="2000250" cy="984250"/>
          </a:xfrm>
          <a:custGeom>
            <a:avLst/>
            <a:gdLst>
              <a:gd name="T0" fmla="*/ 0 w 1260"/>
              <a:gd name="T1" fmla="*/ 2147483647 h 620"/>
              <a:gd name="T2" fmla="*/ 2147483647 w 1260"/>
              <a:gd name="T3" fmla="*/ 2147483647 h 620"/>
              <a:gd name="T4" fmla="*/ 2147483647 w 1260"/>
              <a:gd name="T5" fmla="*/ 2147483647 h 620"/>
              <a:gd name="T6" fmla="*/ 2147483647 w 1260"/>
              <a:gd name="T7" fmla="*/ 2147483647 h 620"/>
              <a:gd name="T8" fmla="*/ 0 60000 65536"/>
              <a:gd name="T9" fmla="*/ 0 60000 65536"/>
              <a:gd name="T10" fmla="*/ 0 60000 65536"/>
              <a:gd name="T11" fmla="*/ 0 60000 65536"/>
              <a:gd name="T12" fmla="*/ 0 w 1260"/>
              <a:gd name="T13" fmla="*/ 0 h 620"/>
              <a:gd name="T14" fmla="*/ 1260 w 1260"/>
              <a:gd name="T15" fmla="*/ 620 h 6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0" h="620">
                <a:moveTo>
                  <a:pt x="0" y="620"/>
                </a:moveTo>
                <a:cubicBezTo>
                  <a:pt x="73" y="596"/>
                  <a:pt x="137" y="568"/>
                  <a:pt x="201" y="473"/>
                </a:cubicBezTo>
                <a:cubicBezTo>
                  <a:pt x="265" y="378"/>
                  <a:pt x="208" y="100"/>
                  <a:pt x="384" y="50"/>
                </a:cubicBezTo>
                <a:cubicBezTo>
                  <a:pt x="560" y="0"/>
                  <a:pt x="1078" y="145"/>
                  <a:pt x="1260" y="17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4975" y="31057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/>
              <a:t>Visualization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453455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How big is an inode?</a:t>
            </a:r>
          </a:p>
          <a:p>
            <a:pPr lvl="1"/>
            <a:r>
              <a:rPr lang="en-US">
                <a:latin typeface="Arial" charset="0"/>
              </a:rPr>
              <a:t>A. 1 byte</a:t>
            </a:r>
          </a:p>
          <a:p>
            <a:pPr lvl="1"/>
            <a:r>
              <a:rPr lang="en-US">
                <a:latin typeface="Arial" charset="0"/>
              </a:rPr>
              <a:t>B. 16 bytes</a:t>
            </a:r>
          </a:p>
          <a:p>
            <a:pPr lvl="1"/>
            <a:r>
              <a:rPr lang="en-US">
                <a:latin typeface="Arial" charset="0"/>
              </a:rPr>
              <a:t>C. 128 bytes</a:t>
            </a:r>
          </a:p>
          <a:p>
            <a:pPr lvl="1"/>
            <a:r>
              <a:rPr lang="en-US">
                <a:latin typeface="Arial" charset="0"/>
              </a:rPr>
              <a:t>D. 1 KB</a:t>
            </a:r>
          </a:p>
          <a:p>
            <a:pPr lvl="1"/>
            <a:r>
              <a:rPr lang="en-US">
                <a:latin typeface="Arial" charset="0"/>
              </a:rPr>
              <a:t>E. 16 KB</a:t>
            </a:r>
          </a:p>
        </p:txBody>
      </p:sp>
    </p:spTree>
    <p:extLst>
      <p:ext uri="{BB962C8B-B14F-4D97-AF65-F5344CB8AC3E}">
        <p14:creationId xmlns:p14="http://schemas.microsoft.com/office/powerpoint/2010/main" val="183573582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Problems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Indexing data blocks in a file: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LBA of is block 17 of The_Dark_Knight.mp4?</a:t>
            </a:r>
          </a:p>
          <a:p>
            <a:r>
              <a:rPr lang="en-US" dirty="0"/>
              <a:t>Allocating free disk sectors:</a:t>
            </a:r>
          </a:p>
          <a:p>
            <a:pPr lvl="1"/>
            <a:r>
              <a:rPr lang="en-US" dirty="0"/>
              <a:t>I add a block to fine-</a:t>
            </a:r>
            <a:r>
              <a:rPr lang="en-US" dirty="0" err="1"/>
              <a:t>lru.c</a:t>
            </a:r>
            <a:r>
              <a:rPr lang="en-US" dirty="0"/>
              <a:t>, where should it go on disk?</a:t>
            </a:r>
          </a:p>
          <a:p>
            <a:r>
              <a:rPr lang="en-US" dirty="0"/>
              <a:t>Indexing file names:</a:t>
            </a:r>
          </a:p>
          <a:p>
            <a:pPr lvl="1"/>
            <a:r>
              <a:rPr lang="en-US" dirty="0"/>
              <a:t>I want to open /home/porter/</a:t>
            </a:r>
            <a:r>
              <a:rPr lang="en-US" dirty="0" err="1"/>
              <a:t>foo.txt</a:t>
            </a:r>
            <a:r>
              <a:rPr lang="en-US" dirty="0"/>
              <a:t>, does it exist, and where on disk is the metadata?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7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store a free list on disk?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Disks can be big (currently in TB)</a:t>
            </a:r>
          </a:p>
          <a:p>
            <a:pPr lvl="1"/>
            <a:r>
              <a:rPr lang="en-US" dirty="0"/>
              <a:t>Allocations can be small (often 4KB)</a:t>
            </a:r>
          </a:p>
          <a:p>
            <a:r>
              <a:rPr lang="en-US" dirty="0"/>
              <a:t>Any thoughts?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71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1299220"/>
            <a:ext cx="8343900" cy="14097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Represent the list of free blocks as a </a:t>
            </a:r>
            <a:r>
              <a:rPr lang="en-US" sz="2000" i="1">
                <a:latin typeface="Arial" charset="0"/>
              </a:rPr>
              <a:t>bit vector</a:t>
            </a:r>
            <a:r>
              <a:rPr lang="en-US" sz="2000">
                <a:latin typeface="Arial" charset="0"/>
              </a:rPr>
              <a:t>:</a:t>
            </a:r>
          </a:p>
          <a:p>
            <a:pPr algn="ctr"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111111111111111001110101011101111</a:t>
            </a:r>
            <a:r>
              <a:rPr lang="en-US" sz="2000" dirty="0">
                <a:latin typeface="Arial" charset="0"/>
              </a:rPr>
              <a:t>...</a:t>
            </a:r>
          </a:p>
          <a:p>
            <a:pPr lvl="1"/>
            <a:r>
              <a:rPr lang="en-US" sz="1800" dirty="0">
                <a:latin typeface="Arial" charset="0"/>
              </a:rPr>
              <a:t>If bit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= 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0 </a:t>
            </a:r>
            <a:r>
              <a:rPr lang="en-US" sz="1800" dirty="0">
                <a:latin typeface="Arial" charset="0"/>
              </a:rPr>
              <a:t>then block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is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free</a:t>
            </a:r>
            <a:r>
              <a:rPr lang="en-US" sz="1800" dirty="0">
                <a:latin typeface="Arial" charset="0"/>
              </a:rPr>
              <a:t>, if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 = 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 then  it is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allocated</a:t>
            </a:r>
            <a:endParaRPr lang="en-US" sz="1800" dirty="0">
              <a:latin typeface="Arial" charset="0"/>
            </a:endParaRP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330200" y="2476376"/>
            <a:ext cx="8343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Simple to use and vector is compact:</a:t>
            </a:r>
          </a:p>
          <a:p>
            <a:pPr lvl="2">
              <a:lnSpc>
                <a:spcPct val="90000"/>
              </a:lnSpc>
              <a:spcAft>
                <a:spcPct val="40000"/>
              </a:spcAft>
            </a:pPr>
            <a:r>
              <a:rPr lang="en-US" sz="2000" dirty="0">
                <a:latin typeface="Comic Sans MS" charset="0"/>
              </a:rPr>
              <a:t>1TB disk with 4KB blocks is 2^28 bits or 32 MB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330200" y="5702300"/>
            <a:ext cx="83439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2">
              <a:lnSpc>
                <a:spcPct val="90000"/>
              </a:lnSpc>
              <a:spcBef>
                <a:spcPct val="60000"/>
              </a:spcBef>
            </a:pPr>
            <a:r>
              <a:rPr lang="en-US" sz="2000">
                <a:latin typeface="Comic Sans MS" charset="0"/>
              </a:rPr>
              <a:t>If a disk is 90% full, then the average number of bits to be scanned is 10, independent of the size of the disk 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330200" y="3225800"/>
            <a:ext cx="83439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If free sectors are uniformly distributed across the disk then the expected number of bits that must be scanned before finding a </a:t>
            </a:r>
            <a:r>
              <a:rPr lang="ja-JP" altLang="en-US" sz="2000">
                <a:latin typeface="Comic Sans MS" charset="0"/>
              </a:rPr>
              <a:t>“</a:t>
            </a:r>
            <a:r>
              <a:rPr lang="en-US" sz="2000">
                <a:latin typeface="Comic Sans MS" charset="0"/>
              </a:rPr>
              <a:t>0</a:t>
            </a:r>
            <a:r>
              <a:rPr lang="ja-JP" altLang="en-US" sz="2000">
                <a:latin typeface="Comic Sans MS" charset="0"/>
              </a:rPr>
              <a:t>”</a:t>
            </a:r>
            <a:r>
              <a:rPr lang="en-US" sz="2000">
                <a:latin typeface="Comic Sans MS" charset="0"/>
              </a:rPr>
              <a:t> is</a:t>
            </a:r>
          </a:p>
          <a:p>
            <a:pPr lvl="1" algn="ctr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 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n</a:t>
            </a:r>
            <a:r>
              <a:rPr lang="en-US" sz="2000">
                <a:latin typeface="Comic Sans MS" charset="0"/>
              </a:rPr>
              <a:t>/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en-US" sz="2000">
                <a:solidFill>
                  <a:srgbClr val="B50069"/>
                </a:solidFill>
                <a:latin typeface="Comic Sans MS" charset="0"/>
              </a:rPr>
              <a:t> </a:t>
            </a:r>
            <a:endParaRPr lang="en-US" sz="2000">
              <a:latin typeface="Comic Sans MS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	where </a:t>
            </a:r>
          </a:p>
          <a:p>
            <a:pPr lvl="1">
              <a:lnSpc>
                <a:spcPct val="90000"/>
              </a:lnSpc>
            </a:pPr>
            <a:r>
              <a:rPr lang="en-US" sz="2000" i="1">
                <a:latin typeface="Comic Sans MS" charset="0"/>
              </a:rPr>
              <a:t>			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n</a:t>
            </a:r>
            <a:r>
              <a:rPr lang="en-US" sz="2000">
                <a:latin typeface="Comic Sans MS" charset="0"/>
              </a:rPr>
              <a:t> = total number of blocks on the disk,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 			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en-US" sz="2000">
                <a:latin typeface="Comic Sans MS" charset="0"/>
              </a:rPr>
              <a:t> = number of free blocks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0: Bit vector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35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build="p" bldLvl="2" autoUpdateAnimBg="0"/>
      <p:bldP spid="225285" grpId="0" autoUpdateAnimBg="0"/>
      <p:bldP spid="22528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2616200" y="5740400"/>
            <a:ext cx="4368800" cy="787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797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In-situ linked lists</a:t>
            </a:r>
          </a:p>
          <a:p>
            <a:pPr>
              <a:buFont typeface="Monotype Sorts" charset="0"/>
              <a:buNone/>
            </a:pPr>
            <a:endParaRPr lang="en-US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Grouped lists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1955800" y="20193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4" name="Rectangle 6" descr="Large confetti"/>
          <p:cNvSpPr>
            <a:spLocks noChangeArrowheads="1"/>
          </p:cNvSpPr>
          <p:nvPr/>
        </p:nvSpPr>
        <p:spPr bwMode="auto">
          <a:xfrm>
            <a:off x="23749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2806700" y="20193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6" name="Rectangle 8" descr="Large confetti"/>
          <p:cNvSpPr>
            <a:spLocks noChangeArrowheads="1"/>
          </p:cNvSpPr>
          <p:nvPr/>
        </p:nvSpPr>
        <p:spPr bwMode="auto">
          <a:xfrm>
            <a:off x="32385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7" name="Rectangle 9" descr="Large confetti"/>
          <p:cNvSpPr>
            <a:spLocks noChangeArrowheads="1"/>
          </p:cNvSpPr>
          <p:nvPr/>
        </p:nvSpPr>
        <p:spPr bwMode="auto">
          <a:xfrm>
            <a:off x="36703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8" name="Rectangle 10" descr="Large confetti"/>
          <p:cNvSpPr>
            <a:spLocks noChangeArrowheads="1"/>
          </p:cNvSpPr>
          <p:nvPr/>
        </p:nvSpPr>
        <p:spPr bwMode="auto">
          <a:xfrm>
            <a:off x="41148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9" name="Rectangle 11" descr="Large confetti"/>
          <p:cNvSpPr>
            <a:spLocks noChangeArrowheads="1"/>
          </p:cNvSpPr>
          <p:nvPr/>
        </p:nvSpPr>
        <p:spPr bwMode="auto">
          <a:xfrm>
            <a:off x="45593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50038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1" name="Rectangle 13"/>
          <p:cNvSpPr>
            <a:spLocks noChangeArrowheads="1"/>
          </p:cNvSpPr>
          <p:nvPr/>
        </p:nvSpPr>
        <p:spPr bwMode="auto">
          <a:xfrm>
            <a:off x="5448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2" name="Rectangle 14"/>
          <p:cNvSpPr>
            <a:spLocks noChangeArrowheads="1"/>
          </p:cNvSpPr>
          <p:nvPr/>
        </p:nvSpPr>
        <p:spPr bwMode="auto">
          <a:xfrm>
            <a:off x="58928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3" name="Rectangle 15"/>
          <p:cNvSpPr>
            <a:spLocks noChangeArrowheads="1"/>
          </p:cNvSpPr>
          <p:nvPr/>
        </p:nvSpPr>
        <p:spPr bwMode="auto">
          <a:xfrm>
            <a:off x="6337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4" name="Rectangle 16" descr="Large confetti"/>
          <p:cNvSpPr>
            <a:spLocks noChangeArrowheads="1"/>
          </p:cNvSpPr>
          <p:nvPr/>
        </p:nvSpPr>
        <p:spPr bwMode="auto">
          <a:xfrm>
            <a:off x="67818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5" name="Rectangle 17"/>
          <p:cNvSpPr>
            <a:spLocks noChangeArrowheads="1"/>
          </p:cNvSpPr>
          <p:nvPr/>
        </p:nvSpPr>
        <p:spPr bwMode="auto">
          <a:xfrm>
            <a:off x="7226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6" name="Rectangle 18" descr="Large confetti"/>
          <p:cNvSpPr>
            <a:spLocks noChangeArrowheads="1"/>
          </p:cNvSpPr>
          <p:nvPr/>
        </p:nvSpPr>
        <p:spPr bwMode="auto">
          <a:xfrm>
            <a:off x="76708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2057400" y="2478088"/>
            <a:ext cx="827088" cy="254000"/>
            <a:chOff x="1296" y="1593"/>
            <a:chExt cx="521" cy="160"/>
          </a:xfrm>
        </p:grpSpPr>
        <p:sp>
          <p:nvSpPr>
            <p:cNvPr id="32853" name="Arc 20"/>
            <p:cNvSpPr>
              <a:spLocks/>
            </p:cNvSpPr>
            <p:nvPr/>
          </p:nvSpPr>
          <p:spPr bwMode="auto">
            <a:xfrm rot="10800000">
              <a:off x="1553" y="1593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4" name="Arc 21"/>
            <p:cNvSpPr>
              <a:spLocks/>
            </p:cNvSpPr>
            <p:nvPr/>
          </p:nvSpPr>
          <p:spPr bwMode="auto">
            <a:xfrm rot="10800000">
              <a:off x="1296" y="1593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88" name="Group 22"/>
          <p:cNvGrpSpPr>
            <a:grpSpLocks/>
          </p:cNvGrpSpPr>
          <p:nvPr/>
        </p:nvGrpSpPr>
        <p:grpSpPr bwMode="auto">
          <a:xfrm>
            <a:off x="2971800" y="2478088"/>
            <a:ext cx="2122488" cy="254000"/>
            <a:chOff x="1872" y="1593"/>
            <a:chExt cx="1337" cy="160"/>
          </a:xfrm>
        </p:grpSpPr>
        <p:sp>
          <p:nvSpPr>
            <p:cNvPr id="32851" name="Arc 23"/>
            <p:cNvSpPr>
              <a:spLocks/>
            </p:cNvSpPr>
            <p:nvPr/>
          </p:nvSpPr>
          <p:spPr bwMode="auto">
            <a:xfrm rot="10800000">
              <a:off x="2518" y="1593"/>
              <a:ext cx="691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1"/>
                    <a:pt x="9651" y="16"/>
                    <a:pt x="2156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1"/>
                    <a:pt x="9651" y="16"/>
                    <a:pt x="2156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2" name="Arc 24"/>
            <p:cNvSpPr>
              <a:spLocks/>
            </p:cNvSpPr>
            <p:nvPr/>
          </p:nvSpPr>
          <p:spPr bwMode="auto">
            <a:xfrm rot="10800000">
              <a:off x="1872" y="1593"/>
              <a:ext cx="691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89" name="Group 25"/>
          <p:cNvGrpSpPr>
            <a:grpSpLocks/>
          </p:cNvGrpSpPr>
          <p:nvPr/>
        </p:nvGrpSpPr>
        <p:grpSpPr bwMode="auto">
          <a:xfrm>
            <a:off x="5181600" y="2478088"/>
            <a:ext cx="382588" cy="254000"/>
            <a:chOff x="3264" y="1593"/>
            <a:chExt cx="241" cy="160"/>
          </a:xfrm>
        </p:grpSpPr>
        <p:sp>
          <p:nvSpPr>
            <p:cNvPr id="32849" name="Arc 26"/>
            <p:cNvSpPr>
              <a:spLocks/>
            </p:cNvSpPr>
            <p:nvPr/>
          </p:nvSpPr>
          <p:spPr bwMode="auto">
            <a:xfrm rot="10800000">
              <a:off x="3387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0" name="Arc 27"/>
            <p:cNvSpPr>
              <a:spLocks/>
            </p:cNvSpPr>
            <p:nvPr/>
          </p:nvSpPr>
          <p:spPr bwMode="auto">
            <a:xfrm rot="10800000">
              <a:off x="3264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0" name="Group 28"/>
          <p:cNvGrpSpPr>
            <a:grpSpLocks/>
          </p:cNvGrpSpPr>
          <p:nvPr/>
        </p:nvGrpSpPr>
        <p:grpSpPr bwMode="auto">
          <a:xfrm>
            <a:off x="5613400" y="2478088"/>
            <a:ext cx="382588" cy="254000"/>
            <a:chOff x="3536" y="1593"/>
            <a:chExt cx="241" cy="160"/>
          </a:xfrm>
        </p:grpSpPr>
        <p:sp>
          <p:nvSpPr>
            <p:cNvPr id="32847" name="Arc 29"/>
            <p:cNvSpPr>
              <a:spLocks/>
            </p:cNvSpPr>
            <p:nvPr/>
          </p:nvSpPr>
          <p:spPr bwMode="auto">
            <a:xfrm rot="10800000">
              <a:off x="3659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8" name="Arc 30"/>
            <p:cNvSpPr>
              <a:spLocks/>
            </p:cNvSpPr>
            <p:nvPr/>
          </p:nvSpPr>
          <p:spPr bwMode="auto">
            <a:xfrm rot="10800000">
              <a:off x="3536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1" name="Group 31"/>
          <p:cNvGrpSpPr>
            <a:grpSpLocks/>
          </p:cNvGrpSpPr>
          <p:nvPr/>
        </p:nvGrpSpPr>
        <p:grpSpPr bwMode="auto">
          <a:xfrm>
            <a:off x="6045200" y="2478088"/>
            <a:ext cx="382588" cy="254000"/>
            <a:chOff x="3808" y="1593"/>
            <a:chExt cx="241" cy="160"/>
          </a:xfrm>
        </p:grpSpPr>
        <p:sp>
          <p:nvSpPr>
            <p:cNvPr id="32845" name="Arc 32"/>
            <p:cNvSpPr>
              <a:spLocks/>
            </p:cNvSpPr>
            <p:nvPr/>
          </p:nvSpPr>
          <p:spPr bwMode="auto">
            <a:xfrm rot="10800000">
              <a:off x="3931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6" name="Arc 33"/>
            <p:cNvSpPr>
              <a:spLocks/>
            </p:cNvSpPr>
            <p:nvPr/>
          </p:nvSpPr>
          <p:spPr bwMode="auto">
            <a:xfrm rot="10800000">
              <a:off x="3808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2" name="Group 34"/>
          <p:cNvGrpSpPr>
            <a:grpSpLocks/>
          </p:cNvGrpSpPr>
          <p:nvPr/>
        </p:nvGrpSpPr>
        <p:grpSpPr bwMode="auto">
          <a:xfrm>
            <a:off x="6502400" y="2478088"/>
            <a:ext cx="827088" cy="254000"/>
            <a:chOff x="4096" y="1593"/>
            <a:chExt cx="521" cy="160"/>
          </a:xfrm>
        </p:grpSpPr>
        <p:sp>
          <p:nvSpPr>
            <p:cNvPr id="32843" name="Arc 35"/>
            <p:cNvSpPr>
              <a:spLocks/>
            </p:cNvSpPr>
            <p:nvPr/>
          </p:nvSpPr>
          <p:spPr bwMode="auto">
            <a:xfrm rot="10800000">
              <a:off x="4353" y="1593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4" name="Arc 36"/>
            <p:cNvSpPr>
              <a:spLocks/>
            </p:cNvSpPr>
            <p:nvPr/>
          </p:nvSpPr>
          <p:spPr bwMode="auto">
            <a:xfrm rot="10800000">
              <a:off x="4096" y="1593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365" name="Rectangle 37"/>
          <p:cNvSpPr>
            <a:spLocks noChangeArrowheads="1"/>
          </p:cNvSpPr>
          <p:nvPr/>
        </p:nvSpPr>
        <p:spPr bwMode="auto">
          <a:xfrm>
            <a:off x="1536700" y="20193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D</a:t>
            </a:r>
          </a:p>
        </p:txBody>
      </p:sp>
      <p:grpSp>
        <p:nvGrpSpPr>
          <p:cNvPr id="32794" name="Group 38"/>
          <p:cNvGrpSpPr>
            <a:grpSpLocks/>
          </p:cNvGrpSpPr>
          <p:nvPr/>
        </p:nvGrpSpPr>
        <p:grpSpPr bwMode="auto">
          <a:xfrm>
            <a:off x="1651000" y="2478088"/>
            <a:ext cx="382588" cy="254000"/>
            <a:chOff x="1040" y="1593"/>
            <a:chExt cx="241" cy="160"/>
          </a:xfrm>
        </p:grpSpPr>
        <p:sp>
          <p:nvSpPr>
            <p:cNvPr id="32841" name="Arc 39"/>
            <p:cNvSpPr>
              <a:spLocks/>
            </p:cNvSpPr>
            <p:nvPr/>
          </p:nvSpPr>
          <p:spPr bwMode="auto">
            <a:xfrm rot="10800000">
              <a:off x="1163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2" name="Arc 40"/>
            <p:cNvSpPr>
              <a:spLocks/>
            </p:cNvSpPr>
            <p:nvPr/>
          </p:nvSpPr>
          <p:spPr bwMode="auto">
            <a:xfrm rot="10800000">
              <a:off x="1040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95" name="Rectangle 41"/>
          <p:cNvSpPr>
            <a:spLocks noChangeArrowheads="1"/>
          </p:cNvSpPr>
          <p:nvPr/>
        </p:nvSpPr>
        <p:spPr bwMode="auto">
          <a:xfrm>
            <a:off x="8012113" y="4424363"/>
            <a:ext cx="92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Next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group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block</a:t>
            </a:r>
          </a:p>
        </p:txBody>
      </p:sp>
      <p:sp>
        <p:nvSpPr>
          <p:cNvPr id="227370" name="Rectangle 42"/>
          <p:cNvSpPr>
            <a:spLocks noChangeArrowheads="1"/>
          </p:cNvSpPr>
          <p:nvPr/>
        </p:nvSpPr>
        <p:spPr bwMode="auto">
          <a:xfrm>
            <a:off x="1955800" y="40132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G</a:t>
            </a:r>
          </a:p>
        </p:txBody>
      </p:sp>
      <p:sp>
        <p:nvSpPr>
          <p:cNvPr id="227371" name="Rectangle 43" descr="Large confetti"/>
          <p:cNvSpPr>
            <a:spLocks noChangeArrowheads="1"/>
          </p:cNvSpPr>
          <p:nvPr/>
        </p:nvSpPr>
        <p:spPr bwMode="auto">
          <a:xfrm>
            <a:off x="23749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2" name="Rectangle 44"/>
          <p:cNvSpPr>
            <a:spLocks noChangeArrowheads="1"/>
          </p:cNvSpPr>
          <p:nvPr/>
        </p:nvSpPr>
        <p:spPr bwMode="auto">
          <a:xfrm>
            <a:off x="2806700" y="4013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3" name="Rectangle 45" descr="Large confetti"/>
          <p:cNvSpPr>
            <a:spLocks noChangeArrowheads="1"/>
          </p:cNvSpPr>
          <p:nvPr/>
        </p:nvSpPr>
        <p:spPr bwMode="auto">
          <a:xfrm>
            <a:off x="32385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4" name="Rectangle 46" descr="Large confetti"/>
          <p:cNvSpPr>
            <a:spLocks noChangeArrowheads="1"/>
          </p:cNvSpPr>
          <p:nvPr/>
        </p:nvSpPr>
        <p:spPr bwMode="auto">
          <a:xfrm>
            <a:off x="36703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5" name="Rectangle 47" descr="Large confetti"/>
          <p:cNvSpPr>
            <a:spLocks noChangeArrowheads="1"/>
          </p:cNvSpPr>
          <p:nvPr/>
        </p:nvSpPr>
        <p:spPr bwMode="auto">
          <a:xfrm>
            <a:off x="41148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6" name="Rectangle 48" descr="Large confetti"/>
          <p:cNvSpPr>
            <a:spLocks noChangeArrowheads="1"/>
          </p:cNvSpPr>
          <p:nvPr/>
        </p:nvSpPr>
        <p:spPr bwMode="auto">
          <a:xfrm>
            <a:off x="45593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7" name="Rectangle 49"/>
          <p:cNvSpPr>
            <a:spLocks noChangeArrowheads="1"/>
          </p:cNvSpPr>
          <p:nvPr/>
        </p:nvSpPr>
        <p:spPr bwMode="auto">
          <a:xfrm>
            <a:off x="50038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8" name="Rectangle 50"/>
          <p:cNvSpPr>
            <a:spLocks noChangeArrowheads="1"/>
          </p:cNvSpPr>
          <p:nvPr/>
        </p:nvSpPr>
        <p:spPr bwMode="auto">
          <a:xfrm>
            <a:off x="5448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9" name="Rectangle 51"/>
          <p:cNvSpPr>
            <a:spLocks noChangeArrowheads="1"/>
          </p:cNvSpPr>
          <p:nvPr/>
        </p:nvSpPr>
        <p:spPr bwMode="auto">
          <a:xfrm>
            <a:off x="58928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0" name="Rectangle 52"/>
          <p:cNvSpPr>
            <a:spLocks noChangeArrowheads="1"/>
          </p:cNvSpPr>
          <p:nvPr/>
        </p:nvSpPr>
        <p:spPr bwMode="auto">
          <a:xfrm>
            <a:off x="6337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1" name="Rectangle 53" descr="Large confetti"/>
          <p:cNvSpPr>
            <a:spLocks noChangeArrowheads="1"/>
          </p:cNvSpPr>
          <p:nvPr/>
        </p:nvSpPr>
        <p:spPr bwMode="auto">
          <a:xfrm>
            <a:off x="67818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2" name="Rectangle 54"/>
          <p:cNvSpPr>
            <a:spLocks noChangeArrowheads="1"/>
          </p:cNvSpPr>
          <p:nvPr/>
        </p:nvSpPr>
        <p:spPr bwMode="auto">
          <a:xfrm>
            <a:off x="7226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3" name="Rectangle 55" descr="Large confetti"/>
          <p:cNvSpPr>
            <a:spLocks noChangeArrowheads="1"/>
          </p:cNvSpPr>
          <p:nvPr/>
        </p:nvSpPr>
        <p:spPr bwMode="auto">
          <a:xfrm>
            <a:off x="76708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32810" name="Group 56"/>
          <p:cNvGrpSpPr>
            <a:grpSpLocks/>
          </p:cNvGrpSpPr>
          <p:nvPr/>
        </p:nvGrpSpPr>
        <p:grpSpPr bwMode="auto">
          <a:xfrm>
            <a:off x="2082800" y="4471988"/>
            <a:ext cx="801688" cy="215900"/>
            <a:chOff x="1312" y="2889"/>
            <a:chExt cx="505" cy="136"/>
          </a:xfrm>
        </p:grpSpPr>
        <p:sp>
          <p:nvSpPr>
            <p:cNvPr id="32839" name="Arc 57"/>
            <p:cNvSpPr>
              <a:spLocks/>
            </p:cNvSpPr>
            <p:nvPr/>
          </p:nvSpPr>
          <p:spPr bwMode="auto">
            <a:xfrm rot="10800000">
              <a:off x="1561" y="2889"/>
              <a:ext cx="256" cy="1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19" y="45"/>
                    <a:pt x="2151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19" y="45"/>
                    <a:pt x="2151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0" name="Arc 58"/>
            <p:cNvSpPr>
              <a:spLocks/>
            </p:cNvSpPr>
            <p:nvPr/>
          </p:nvSpPr>
          <p:spPr bwMode="auto">
            <a:xfrm rot="10800000">
              <a:off x="1312" y="2889"/>
              <a:ext cx="256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1" name="Group 59"/>
          <p:cNvGrpSpPr>
            <a:grpSpLocks/>
          </p:cNvGrpSpPr>
          <p:nvPr/>
        </p:nvGrpSpPr>
        <p:grpSpPr bwMode="auto">
          <a:xfrm>
            <a:off x="2084388" y="4471988"/>
            <a:ext cx="3009900" cy="381000"/>
            <a:chOff x="1313" y="2889"/>
            <a:chExt cx="1896" cy="240"/>
          </a:xfrm>
        </p:grpSpPr>
        <p:sp>
          <p:nvSpPr>
            <p:cNvPr id="32837" name="Arc 60"/>
            <p:cNvSpPr>
              <a:spLocks/>
            </p:cNvSpPr>
            <p:nvPr/>
          </p:nvSpPr>
          <p:spPr bwMode="auto">
            <a:xfrm rot="10800000">
              <a:off x="2226" y="2889"/>
              <a:ext cx="983" cy="24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7" y="10"/>
                    <a:pt x="2157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7" y="10"/>
                    <a:pt x="2157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8" name="Arc 61"/>
            <p:cNvSpPr>
              <a:spLocks/>
            </p:cNvSpPr>
            <p:nvPr/>
          </p:nvSpPr>
          <p:spPr bwMode="auto">
            <a:xfrm rot="10800000">
              <a:off x="1313" y="2889"/>
              <a:ext cx="983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2" name="Group 62"/>
          <p:cNvGrpSpPr>
            <a:grpSpLocks/>
          </p:cNvGrpSpPr>
          <p:nvPr/>
        </p:nvGrpSpPr>
        <p:grpSpPr bwMode="auto">
          <a:xfrm>
            <a:off x="2082800" y="4471988"/>
            <a:ext cx="3481388" cy="431800"/>
            <a:chOff x="1312" y="2889"/>
            <a:chExt cx="2193" cy="272"/>
          </a:xfrm>
        </p:grpSpPr>
        <p:sp>
          <p:nvSpPr>
            <p:cNvPr id="32835" name="Arc 63"/>
            <p:cNvSpPr>
              <a:spLocks/>
            </p:cNvSpPr>
            <p:nvPr/>
          </p:nvSpPr>
          <p:spPr bwMode="auto">
            <a:xfrm rot="10800000">
              <a:off x="2362" y="2889"/>
              <a:ext cx="1143" cy="27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6"/>
                    <a:pt x="9659" y="8"/>
                    <a:pt x="2158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6"/>
                    <a:pt x="9659" y="8"/>
                    <a:pt x="2158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6" name="Arc 64"/>
            <p:cNvSpPr>
              <a:spLocks/>
            </p:cNvSpPr>
            <p:nvPr/>
          </p:nvSpPr>
          <p:spPr bwMode="auto">
            <a:xfrm rot="10800000">
              <a:off x="1312" y="2889"/>
              <a:ext cx="1143" cy="2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3" name="Group 65"/>
          <p:cNvGrpSpPr>
            <a:grpSpLocks/>
          </p:cNvGrpSpPr>
          <p:nvPr/>
        </p:nvGrpSpPr>
        <p:grpSpPr bwMode="auto">
          <a:xfrm>
            <a:off x="2095500" y="4471988"/>
            <a:ext cx="3900488" cy="495300"/>
            <a:chOff x="1320" y="2889"/>
            <a:chExt cx="2457" cy="312"/>
          </a:xfrm>
        </p:grpSpPr>
        <p:sp>
          <p:nvSpPr>
            <p:cNvPr id="32833" name="Arc 66"/>
            <p:cNvSpPr>
              <a:spLocks/>
            </p:cNvSpPr>
            <p:nvPr/>
          </p:nvSpPr>
          <p:spPr bwMode="auto">
            <a:xfrm rot="10800000">
              <a:off x="2496" y="2889"/>
              <a:ext cx="1281" cy="31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Arc 67"/>
            <p:cNvSpPr>
              <a:spLocks/>
            </p:cNvSpPr>
            <p:nvPr/>
          </p:nvSpPr>
          <p:spPr bwMode="auto">
            <a:xfrm rot="10800000">
              <a:off x="1320" y="2889"/>
              <a:ext cx="1281" cy="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4" name="Group 68"/>
          <p:cNvGrpSpPr>
            <a:grpSpLocks/>
          </p:cNvGrpSpPr>
          <p:nvPr/>
        </p:nvGrpSpPr>
        <p:grpSpPr bwMode="auto">
          <a:xfrm>
            <a:off x="2095500" y="4471988"/>
            <a:ext cx="4332288" cy="533400"/>
            <a:chOff x="1320" y="2889"/>
            <a:chExt cx="2729" cy="336"/>
          </a:xfrm>
        </p:grpSpPr>
        <p:sp>
          <p:nvSpPr>
            <p:cNvPr id="32831" name="Arc 69"/>
            <p:cNvSpPr>
              <a:spLocks/>
            </p:cNvSpPr>
            <p:nvPr/>
          </p:nvSpPr>
          <p:spPr bwMode="auto">
            <a:xfrm rot="10800000">
              <a:off x="2625" y="2889"/>
              <a:ext cx="1424" cy="3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1" y="7"/>
                    <a:pt x="2158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1" y="7"/>
                    <a:pt x="2158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Arc 70"/>
            <p:cNvSpPr>
              <a:spLocks/>
            </p:cNvSpPr>
            <p:nvPr/>
          </p:nvSpPr>
          <p:spPr bwMode="auto">
            <a:xfrm rot="10800000">
              <a:off x="1320" y="2889"/>
              <a:ext cx="142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5" name="Group 71"/>
          <p:cNvGrpSpPr>
            <a:grpSpLocks/>
          </p:cNvGrpSpPr>
          <p:nvPr/>
        </p:nvGrpSpPr>
        <p:grpSpPr bwMode="auto">
          <a:xfrm>
            <a:off x="2095500" y="4471988"/>
            <a:ext cx="5233988" cy="558800"/>
            <a:chOff x="1320" y="2889"/>
            <a:chExt cx="3297" cy="352"/>
          </a:xfrm>
        </p:grpSpPr>
        <p:sp>
          <p:nvSpPr>
            <p:cNvPr id="32829" name="Arc 72"/>
            <p:cNvSpPr>
              <a:spLocks/>
            </p:cNvSpPr>
            <p:nvPr/>
          </p:nvSpPr>
          <p:spPr bwMode="auto">
            <a:xfrm rot="10800000">
              <a:off x="2901" y="2889"/>
              <a:ext cx="1716" cy="3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0" name="Arc 73"/>
            <p:cNvSpPr>
              <a:spLocks/>
            </p:cNvSpPr>
            <p:nvPr/>
          </p:nvSpPr>
          <p:spPr bwMode="auto">
            <a:xfrm rot="10800000">
              <a:off x="1320" y="2889"/>
              <a:ext cx="1716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6" name="Group 74"/>
          <p:cNvGrpSpPr>
            <a:grpSpLocks/>
          </p:cNvGrpSpPr>
          <p:nvPr/>
        </p:nvGrpSpPr>
        <p:grpSpPr bwMode="auto">
          <a:xfrm>
            <a:off x="2082800" y="4471988"/>
            <a:ext cx="5894388" cy="622300"/>
            <a:chOff x="1312" y="2889"/>
            <a:chExt cx="3713" cy="392"/>
          </a:xfrm>
        </p:grpSpPr>
        <p:sp>
          <p:nvSpPr>
            <p:cNvPr id="32827" name="Arc 75"/>
            <p:cNvSpPr>
              <a:spLocks/>
            </p:cNvSpPr>
            <p:nvPr/>
          </p:nvSpPr>
          <p:spPr bwMode="auto">
            <a:xfrm rot="10800000">
              <a:off x="3092" y="3145"/>
              <a:ext cx="1933" cy="1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3"/>
                    <a:pt x="9663" y="5"/>
                    <a:pt x="2158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3"/>
                    <a:pt x="9663" y="5"/>
                    <a:pt x="2158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8" name="Arc 76"/>
            <p:cNvSpPr>
              <a:spLocks/>
            </p:cNvSpPr>
            <p:nvPr/>
          </p:nvSpPr>
          <p:spPr bwMode="auto">
            <a:xfrm rot="10800000">
              <a:off x="1312" y="2889"/>
              <a:ext cx="1933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405" name="Rectangle 77"/>
          <p:cNvSpPr>
            <a:spLocks noChangeArrowheads="1"/>
          </p:cNvSpPr>
          <p:nvPr/>
        </p:nvSpPr>
        <p:spPr bwMode="auto">
          <a:xfrm>
            <a:off x="1536700" y="40132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D</a:t>
            </a:r>
          </a:p>
        </p:txBody>
      </p:sp>
      <p:grpSp>
        <p:nvGrpSpPr>
          <p:cNvPr id="32818" name="Group 78"/>
          <p:cNvGrpSpPr>
            <a:grpSpLocks/>
          </p:cNvGrpSpPr>
          <p:nvPr/>
        </p:nvGrpSpPr>
        <p:grpSpPr bwMode="auto">
          <a:xfrm>
            <a:off x="1651000" y="4471988"/>
            <a:ext cx="382588" cy="254000"/>
            <a:chOff x="1040" y="2889"/>
            <a:chExt cx="241" cy="160"/>
          </a:xfrm>
        </p:grpSpPr>
        <p:sp>
          <p:nvSpPr>
            <p:cNvPr id="32825" name="Arc 79"/>
            <p:cNvSpPr>
              <a:spLocks/>
            </p:cNvSpPr>
            <p:nvPr/>
          </p:nvSpPr>
          <p:spPr bwMode="auto">
            <a:xfrm rot="10800000">
              <a:off x="1163" y="2889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6" name="Arc 80"/>
            <p:cNvSpPr>
              <a:spLocks/>
            </p:cNvSpPr>
            <p:nvPr/>
          </p:nvSpPr>
          <p:spPr bwMode="auto">
            <a:xfrm rot="10800000">
              <a:off x="1040" y="2889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9" name="Group 81"/>
          <p:cNvGrpSpPr>
            <a:grpSpLocks/>
          </p:cNvGrpSpPr>
          <p:nvPr/>
        </p:nvGrpSpPr>
        <p:grpSpPr bwMode="auto">
          <a:xfrm>
            <a:off x="5245100" y="5924550"/>
            <a:ext cx="1651000" cy="393700"/>
            <a:chOff x="3392" y="3732"/>
            <a:chExt cx="1040" cy="248"/>
          </a:xfrm>
        </p:grpSpPr>
        <p:sp>
          <p:nvSpPr>
            <p:cNvPr id="227410" name="Rectangle 82"/>
            <p:cNvSpPr>
              <a:spLocks noChangeArrowheads="1"/>
            </p:cNvSpPr>
            <p:nvPr/>
          </p:nvSpPr>
          <p:spPr bwMode="auto">
            <a:xfrm>
              <a:off x="3392" y="3732"/>
              <a:ext cx="152" cy="2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32824" name="Text Box 83"/>
            <p:cNvSpPr txBox="1">
              <a:spLocks noChangeArrowheads="1"/>
            </p:cNvSpPr>
            <p:nvPr/>
          </p:nvSpPr>
          <p:spPr bwMode="auto">
            <a:xfrm>
              <a:off x="3576" y="3741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/>
                <a:t>Empty block</a:t>
              </a:r>
            </a:p>
          </p:txBody>
        </p:sp>
      </p:grpSp>
      <p:grpSp>
        <p:nvGrpSpPr>
          <p:cNvPr id="32820" name="Group 84"/>
          <p:cNvGrpSpPr>
            <a:grpSpLocks/>
          </p:cNvGrpSpPr>
          <p:nvPr/>
        </p:nvGrpSpPr>
        <p:grpSpPr bwMode="auto">
          <a:xfrm>
            <a:off x="2908300" y="5924550"/>
            <a:ext cx="1930400" cy="393700"/>
            <a:chOff x="1920" y="3732"/>
            <a:chExt cx="1216" cy="248"/>
          </a:xfrm>
        </p:grpSpPr>
        <p:sp>
          <p:nvSpPr>
            <p:cNvPr id="227413" name="Rectangle 85" descr="Large confetti"/>
            <p:cNvSpPr>
              <a:spLocks noChangeArrowheads="1"/>
            </p:cNvSpPr>
            <p:nvPr/>
          </p:nvSpPr>
          <p:spPr bwMode="auto">
            <a:xfrm>
              <a:off x="1920" y="3732"/>
              <a:ext cx="152" cy="248"/>
            </a:xfrm>
            <a:prstGeom prst="rect">
              <a:avLst/>
            </a:prstGeom>
            <a:pattFill prst="lgConfetti">
              <a:fgClr>
                <a:schemeClr val="accent1"/>
              </a:fgClr>
              <a:bgClr>
                <a:schemeClr val="tx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32822" name="Text Box 86"/>
            <p:cNvSpPr txBox="1">
              <a:spLocks noChangeArrowheads="1"/>
            </p:cNvSpPr>
            <p:nvPr/>
          </p:nvSpPr>
          <p:spPr bwMode="auto">
            <a:xfrm>
              <a:off x="2104" y="3741"/>
              <a:ext cx="10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/>
                <a:t>Allocated block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choices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558061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 allocation redux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Bitmap strategy pretty widely used</a:t>
            </a:r>
          </a:p>
          <a:p>
            <a:r>
              <a:rPr lang="en-US" dirty="0"/>
              <a:t>Space efficient, but fine-grained</a:t>
            </a:r>
          </a:p>
          <a:p>
            <a:pPr lvl="1"/>
            <a:r>
              <a:rPr lang="en-US" dirty="0"/>
              <a:t>Tolerates faults reasonably well</a:t>
            </a:r>
          </a:p>
          <a:p>
            <a:pPr lvl="1"/>
            <a:r>
              <a:rPr lang="en-US" dirty="0"/>
              <a:t>(i.e., one corrupted sector loses free info for one sector’s worth of bitmap, not whole list)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3975"/>
            <a:ext cx="7626350" cy="5040313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Need a data block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Suppose we have a list of free blocks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Need an </a:t>
            </a:r>
            <a:r>
              <a:rPr lang="en-US" dirty="0" err="1">
                <a:latin typeface="Arial" charset="0"/>
              </a:rPr>
              <a:t>inode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Consult a list of free </a:t>
            </a:r>
            <a:r>
              <a:rPr lang="en-US" dirty="0" err="1">
                <a:latin typeface="Arial" charset="0"/>
              </a:rPr>
              <a:t>inodes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Why do </a:t>
            </a: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have their own free list?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Because they are fixed size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B. Because they exist at fixed locations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C. Because there are a fixed number of them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Allocating </a:t>
            </a:r>
            <a:r>
              <a:rPr lang="en-US" dirty="0" err="1"/>
              <a:t>Inodes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1709217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52688"/>
            <a:ext cx="8136904" cy="4812615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Data blocks back to free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Coalescing free space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Indirect blocks back to free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Expensive for large files, an ext3 problem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cleared (makes data blocks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dead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free list written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Directory updated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The order of updates matters!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Can put block on free list only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after no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points to it 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</p:txBody>
      </p:sp>
      <p:pic>
        <p:nvPicPr>
          <p:cNvPr id="25604" name="Picture 3" descr="bad_delete_performanc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943092"/>
            <a:ext cx="3419872" cy="1914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Deleting a file is a lot of work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980053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Problems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Indexing data blocks in a file: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LBA of is block 17 of The_Dark_Knight.mp4?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Allocating free disk sectors: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add a block to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lru-fine.c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where should it go on disk?</a:t>
            </a:r>
          </a:p>
          <a:p>
            <a:r>
              <a:rPr lang="en-US" dirty="0"/>
              <a:t>Indexing file names:</a:t>
            </a:r>
          </a:p>
          <a:p>
            <a:pPr lvl="1"/>
            <a:r>
              <a:rPr lang="en-US" dirty="0"/>
              <a:t>I want to open /home/porter/</a:t>
            </a:r>
            <a:r>
              <a:rPr lang="en-US" dirty="0" err="1"/>
              <a:t>foo.txt</a:t>
            </a:r>
            <a:r>
              <a:rPr lang="en-US" dirty="0"/>
              <a:t>, does it exist, and where on disk is the metadata?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4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Metadata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index node (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) is the fundamental data structure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superblock also has important file system metadata, like block size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Data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contents that users actually care about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Files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Contain data and have metadata like creation time, length, etc.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Map file names to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numbers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Fundamental Ontology of File Systems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05057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3975"/>
            <a:ext cx="7626350" cy="504031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Files are organized in directories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Directories are themselves files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Contain </a:t>
            </a:r>
            <a:r>
              <a:rPr lang="en-US">
                <a:solidFill>
                  <a:srgbClr val="990000"/>
                </a:solidFill>
                <a:latin typeface="Arial" charset="0"/>
              </a:rPr>
              <a:t>&lt;name, pointer to file header&gt;</a:t>
            </a:r>
            <a:r>
              <a:rPr lang="en-US">
                <a:latin typeface="Arial" charset="0"/>
              </a:rPr>
              <a:t> table</a:t>
            </a:r>
          </a:p>
          <a:p>
            <a:pPr lvl="3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Only OS can modify a directory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Ensure integrity of the mapping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Application programs can read directory (e.g., ls)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Directory operations: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List contents of a directory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Search (find a file)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Linear search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Binary search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Hash table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Create a file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Delete a file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734050" y="3897313"/>
            <a:ext cx="2844800" cy="1930400"/>
            <a:chOff x="3592" y="1336"/>
            <a:chExt cx="2032" cy="1376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H="1">
              <a:off x="5225" y="2213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>
              <a:off x="4520" y="2172"/>
              <a:ext cx="0" cy="53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auto">
            <a:xfrm>
              <a:off x="3592" y="1882"/>
              <a:ext cx="1882" cy="42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auto">
            <a:xfrm>
              <a:off x="3784" y="1984"/>
              <a:ext cx="1498" cy="19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 flipH="1">
              <a:off x="5225" y="2051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Oval 10"/>
            <p:cNvSpPr>
              <a:spLocks noChangeArrowheads="1"/>
            </p:cNvSpPr>
            <p:nvPr/>
          </p:nvSpPr>
          <p:spPr bwMode="auto">
            <a:xfrm>
              <a:off x="3592" y="1714"/>
              <a:ext cx="1882" cy="42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Oval 11"/>
            <p:cNvSpPr>
              <a:spLocks noChangeArrowheads="1"/>
            </p:cNvSpPr>
            <p:nvPr/>
          </p:nvSpPr>
          <p:spPr bwMode="auto">
            <a:xfrm>
              <a:off x="3784" y="1828"/>
              <a:ext cx="1498" cy="19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 flipH="1">
              <a:off x="5232" y="1801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Oval 13"/>
            <p:cNvSpPr>
              <a:spLocks noChangeArrowheads="1"/>
            </p:cNvSpPr>
            <p:nvPr/>
          </p:nvSpPr>
          <p:spPr bwMode="auto">
            <a:xfrm>
              <a:off x="3592" y="1559"/>
              <a:ext cx="1882" cy="425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5278" y="1768"/>
              <a:ext cx="2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4520" y="1879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 flipH="1">
              <a:off x="4944" y="1589"/>
              <a:ext cx="59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5033" y="1845"/>
              <a:ext cx="78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4797" y="1872"/>
              <a:ext cx="27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 flipV="1">
              <a:off x="4693" y="1559"/>
              <a:ext cx="2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 flipV="1">
              <a:off x="5144" y="1633"/>
              <a:ext cx="104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5203" y="1825"/>
              <a:ext cx="13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Oval 22"/>
            <p:cNvSpPr>
              <a:spLocks noChangeArrowheads="1"/>
            </p:cNvSpPr>
            <p:nvPr/>
          </p:nvSpPr>
          <p:spPr bwMode="auto">
            <a:xfrm>
              <a:off x="3784" y="1673"/>
              <a:ext cx="1498" cy="19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 flipH="1">
              <a:off x="4252" y="1872"/>
              <a:ext cx="33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 flipH="1">
              <a:off x="3592" y="1774"/>
              <a:ext cx="1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 flipH="1">
              <a:off x="3964" y="1859"/>
              <a:ext cx="85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4079" y="1589"/>
              <a:ext cx="52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 flipH="1" flipV="1">
              <a:off x="3834" y="1633"/>
              <a:ext cx="72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H="1" flipV="1">
              <a:off x="4356" y="1565"/>
              <a:ext cx="20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 flipH="1">
              <a:off x="3755" y="1832"/>
              <a:ext cx="138" cy="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Oval 30"/>
            <p:cNvSpPr>
              <a:spLocks noChangeArrowheads="1"/>
            </p:cNvSpPr>
            <p:nvPr/>
          </p:nvSpPr>
          <p:spPr bwMode="auto">
            <a:xfrm>
              <a:off x="4477" y="1744"/>
              <a:ext cx="72" cy="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Line 31"/>
            <p:cNvSpPr>
              <a:spLocks noChangeShapeType="1"/>
            </p:cNvSpPr>
            <p:nvPr/>
          </p:nvSpPr>
          <p:spPr bwMode="auto">
            <a:xfrm>
              <a:off x="4513" y="1336"/>
              <a:ext cx="0" cy="41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Line 32"/>
            <p:cNvSpPr>
              <a:spLocks noChangeShapeType="1"/>
            </p:cNvSpPr>
            <p:nvPr/>
          </p:nvSpPr>
          <p:spPr bwMode="auto">
            <a:xfrm>
              <a:off x="5611" y="1741"/>
              <a:ext cx="0" cy="971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Line 33"/>
            <p:cNvSpPr>
              <a:spLocks noChangeShapeType="1"/>
            </p:cNvSpPr>
            <p:nvPr/>
          </p:nvSpPr>
          <p:spPr bwMode="auto">
            <a:xfrm flipH="1">
              <a:off x="5232" y="1727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Line 34"/>
            <p:cNvSpPr>
              <a:spLocks noChangeShapeType="1"/>
            </p:cNvSpPr>
            <p:nvPr/>
          </p:nvSpPr>
          <p:spPr bwMode="auto">
            <a:xfrm>
              <a:off x="5252" y="1727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Line 35"/>
            <p:cNvSpPr>
              <a:spLocks noChangeShapeType="1"/>
            </p:cNvSpPr>
            <p:nvPr/>
          </p:nvSpPr>
          <p:spPr bwMode="auto">
            <a:xfrm flipH="1">
              <a:off x="5232" y="2145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Line 36"/>
            <p:cNvSpPr>
              <a:spLocks noChangeShapeType="1"/>
            </p:cNvSpPr>
            <p:nvPr/>
          </p:nvSpPr>
          <p:spPr bwMode="auto">
            <a:xfrm flipH="1">
              <a:off x="5232" y="1984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Line 37"/>
            <p:cNvSpPr>
              <a:spLocks noChangeShapeType="1"/>
            </p:cNvSpPr>
            <p:nvPr/>
          </p:nvSpPr>
          <p:spPr bwMode="auto">
            <a:xfrm>
              <a:off x="5252" y="1977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Line 38"/>
            <p:cNvSpPr>
              <a:spLocks noChangeShapeType="1"/>
            </p:cNvSpPr>
            <p:nvPr/>
          </p:nvSpPr>
          <p:spPr bwMode="auto">
            <a:xfrm>
              <a:off x="5252" y="2139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Freeform 39"/>
            <p:cNvSpPr>
              <a:spLocks/>
            </p:cNvSpPr>
            <p:nvPr/>
          </p:nvSpPr>
          <p:spPr bwMode="auto">
            <a:xfrm>
              <a:off x="3970" y="1848"/>
              <a:ext cx="312" cy="124"/>
            </a:xfrm>
            <a:custGeom>
              <a:avLst/>
              <a:gdLst>
                <a:gd name="T0" fmla="*/ 82 w 312"/>
                <a:gd name="T1" fmla="*/ 0 h 124"/>
                <a:gd name="T2" fmla="*/ 0 w 312"/>
                <a:gd name="T3" fmla="*/ 90 h 124"/>
                <a:gd name="T4" fmla="*/ 136 w 312"/>
                <a:gd name="T5" fmla="*/ 108 h 124"/>
                <a:gd name="T6" fmla="*/ 284 w 312"/>
                <a:gd name="T7" fmla="*/ 124 h 124"/>
                <a:gd name="T8" fmla="*/ 312 w 312"/>
                <a:gd name="T9" fmla="*/ 18 h 124"/>
                <a:gd name="T10" fmla="*/ 82 w 312"/>
                <a:gd name="T11" fmla="*/ 0 h 1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124"/>
                <a:gd name="T20" fmla="*/ 312 w 312"/>
                <a:gd name="T21" fmla="*/ 124 h 1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124">
                  <a:moveTo>
                    <a:pt x="82" y="0"/>
                  </a:moveTo>
                  <a:lnTo>
                    <a:pt x="0" y="90"/>
                  </a:lnTo>
                  <a:lnTo>
                    <a:pt x="136" y="108"/>
                  </a:lnTo>
                  <a:lnTo>
                    <a:pt x="284" y="124"/>
                  </a:lnTo>
                  <a:lnTo>
                    <a:pt x="312" y="1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Naming Files and Directories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327741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Every directory has an inode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Given only the inode number (inumber) the OS can find the inode on disk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670978217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Directories are often organized in a hierarchy</a:t>
            </a:r>
          </a:p>
          <a:p>
            <a:pPr lvl="2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Directory traversal: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How do you find blocks of a file? Let</a:t>
            </a:r>
            <a:r>
              <a:rPr lang="ja-JP" altLang="en-US" sz="1800">
                <a:latin typeface="Arial" charset="0"/>
              </a:rPr>
              <a:t>’</a:t>
            </a:r>
            <a:r>
              <a:rPr lang="en-US" sz="1800">
                <a:latin typeface="Arial" charset="0"/>
              </a:rPr>
              <a:t>s start at the bottom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Find file header (inode) – it contains pointers to file blocks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To find file header (inode), we need its I-number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To find I-number, read the directory that contains the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But wait, the directory itself is a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Recursion !!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Example: Read file /A/B/C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C is a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B/ is a directory that contains the I-number for file 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A/ is a directory that contains the I-number for file B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How do you find I-number for A?</a:t>
            </a:r>
          </a:p>
          <a:p>
            <a:pPr lvl="3">
              <a:lnSpc>
                <a:spcPct val="90000"/>
              </a:lnSpc>
            </a:pPr>
            <a:r>
              <a:rPr lang="ja-JP" altLang="en-US" sz="1400">
                <a:latin typeface="Arial" charset="0"/>
              </a:rPr>
              <a:t>“</a:t>
            </a:r>
            <a:r>
              <a:rPr lang="en-US" sz="1400">
                <a:latin typeface="Arial" charset="0"/>
              </a:rPr>
              <a:t>/</a:t>
            </a:r>
            <a:r>
              <a:rPr lang="ja-JP" altLang="en-US" sz="1400">
                <a:latin typeface="Arial" charset="0"/>
              </a:rPr>
              <a:t>”</a:t>
            </a:r>
            <a:r>
              <a:rPr lang="en-US" sz="1400">
                <a:latin typeface="Arial" charset="0"/>
              </a:rPr>
              <a:t> is a directory that contains the I-number for file A</a:t>
            </a:r>
          </a:p>
          <a:p>
            <a:pPr lvl="3">
              <a:lnSpc>
                <a:spcPct val="90000"/>
              </a:lnSpc>
            </a:pPr>
            <a:r>
              <a:rPr lang="en-US" sz="1400">
                <a:latin typeface="Arial" charset="0"/>
              </a:rPr>
              <a:t>What is the I-number for </a:t>
            </a:r>
            <a:r>
              <a:rPr lang="ja-JP" altLang="en-US" sz="1400">
                <a:latin typeface="Arial" charset="0"/>
              </a:rPr>
              <a:t>“</a:t>
            </a:r>
            <a:r>
              <a:rPr lang="en-US" sz="1400">
                <a:latin typeface="Arial" charset="0"/>
              </a:rPr>
              <a:t>/</a:t>
            </a:r>
            <a:r>
              <a:rPr lang="ja-JP" altLang="en-US" sz="1400">
                <a:latin typeface="Arial" charset="0"/>
              </a:rPr>
              <a:t>”</a:t>
            </a:r>
            <a:r>
              <a:rPr lang="en-US" sz="1400">
                <a:latin typeface="Arial" charset="0"/>
              </a:rPr>
              <a:t>? In Unix, it is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Directory Hierarchy and Traversal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7241300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4577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000">
                <a:latin typeface="Arial" charset="0"/>
              </a:rPr>
              <a:t>How many disk accesses are needed to access file /A/B/C?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I-node for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/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(root) from a fixed location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for root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I-node for A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A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I-node for B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B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I-node for C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C</a:t>
            </a:r>
          </a:p>
          <a:p>
            <a:pPr marL="1676400" lvl="3" indent="-304800">
              <a:lnSpc>
                <a:spcPct val="90000"/>
              </a:lnSpc>
              <a:buFont typeface="Wingdings" charset="0"/>
              <a:buAutoNum type="arabicPeriod"/>
            </a:pPr>
            <a:endParaRPr lang="en-US" sz="1400">
              <a:latin typeface="Arial" charset="0"/>
            </a:endParaRPr>
          </a:p>
          <a:p>
            <a:pPr marL="457200" indent="-457200">
              <a:lnSpc>
                <a:spcPct val="90000"/>
              </a:lnSpc>
              <a:buFont typeface="Monotype Sorts" charset="0"/>
              <a:buChar char="u"/>
            </a:pPr>
            <a:r>
              <a:rPr lang="en-US" sz="2000">
                <a:latin typeface="Arial" charset="0"/>
              </a:rPr>
              <a:t>Optimization: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Maintain the notion of a current working directory (CWD)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Users can now specify relative file names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OS can cache the data blocks of CWD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Directory Traversal, Cont’d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81584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59"/>
            <a:ext cx="8280920" cy="514315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you have the file header, you can access all blocks within a file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to find the file header?  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 number + layout.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Where are file headers stored on disk?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 early Unix: 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Special reserved array of sectors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Files are referred to with an index into the array (I-node number)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Limitations: (1) Header is not near data; (2) fixed size of array </a:t>
            </a:r>
            <a:r>
              <a:rPr lang="en-US" sz="1600" dirty="0">
                <a:latin typeface="Arial" charset="0"/>
                <a:sym typeface="Wingdings" charset="0"/>
              </a:rPr>
              <a:t> fixed number of files on disk (determined at the time of formatting the disk)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Berkeley fast file system (FFS):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Distribute file header array across cylinders.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Ext2 (</a:t>
            </a:r>
            <a:r>
              <a:rPr lang="en-US" sz="1800" dirty="0" err="1">
                <a:latin typeface="Arial" charset="0"/>
              </a:rPr>
              <a:t>linux</a:t>
            </a:r>
            <a:r>
              <a:rPr lang="en-US" sz="1800" dirty="0">
                <a:latin typeface="Arial" charset="0"/>
              </a:rPr>
              <a:t>):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Put </a:t>
            </a:r>
            <a:r>
              <a:rPr lang="en-US" sz="1600" dirty="0" err="1">
                <a:latin typeface="Arial" charset="0"/>
              </a:rPr>
              <a:t>inodes</a:t>
            </a:r>
            <a:r>
              <a:rPr lang="en-US" sz="1600" dirty="0">
                <a:latin typeface="Arial" charset="0"/>
              </a:rPr>
              <a:t> in block group header.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do we find the I-node number for a file?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Solution: directories and name lookup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Naming and Directories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5077573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corrupt directory can make a file system useless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959929954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file systems map blocks to files</a:t>
            </a:r>
          </a:p>
          <a:p>
            <a:r>
              <a:rPr lang="en-US" dirty="0"/>
              <a:t>Understand how free blocks are tracked</a:t>
            </a:r>
          </a:p>
          <a:p>
            <a:r>
              <a:rPr lang="en-US" dirty="0"/>
              <a:t>Understand hierarchical directory structure</a:t>
            </a:r>
          </a:p>
          <a:p>
            <a:pPr lvl="1"/>
            <a:r>
              <a:rPr lang="en-US" dirty="0"/>
              <a:t>And what an </a:t>
            </a:r>
            <a:r>
              <a:rPr lang="en-US" dirty="0" err="1"/>
              <a:t>inode</a:t>
            </a:r>
            <a:r>
              <a:rPr lang="en-US" dirty="0"/>
              <a:t> 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An array of sectors, where a sector is a fixed size data array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File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Sequence of blocks (fixed length data array)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Creates the namespace of files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Hierarchical – traditional file names and GUI folders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Flat – like the all songs list on an </a:t>
            </a:r>
            <a:r>
              <a:rPr lang="en-US" sz="2000" dirty="0" err="1">
                <a:latin typeface="Arial" charset="0"/>
              </a:rPr>
              <a:t>ipod</a:t>
            </a:r>
            <a:endParaRPr lang="en-US" sz="20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Design issues: Representing files, finding file data, finding free blocks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Data Structures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52107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Blocks and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Recall: Disks write data in units of </a:t>
            </a:r>
            <a:r>
              <a:rPr lang="en-US" b="1" dirty="0">
                <a:solidFill>
                  <a:srgbClr val="FF0000"/>
                </a:solidFill>
              </a:rPr>
              <a:t>sectors</a:t>
            </a:r>
          </a:p>
          <a:p>
            <a:pPr lvl="1"/>
            <a:r>
              <a:rPr lang="en-US" dirty="0"/>
              <a:t>Historically 512 Bytes; Today mostly 4KiB</a:t>
            </a:r>
          </a:p>
          <a:p>
            <a:pPr lvl="1"/>
            <a:r>
              <a:rPr lang="en-US" dirty="0"/>
              <a:t>A sector write is all-or-nothing</a:t>
            </a:r>
          </a:p>
          <a:p>
            <a:r>
              <a:rPr lang="en-US" dirty="0"/>
              <a:t>File systems allocate space to files in units of </a:t>
            </a:r>
            <a:r>
              <a:rPr lang="en-US" b="1" dirty="0">
                <a:solidFill>
                  <a:srgbClr val="FF0000"/>
                </a:solidFill>
              </a:rPr>
              <a:t>blocks</a:t>
            </a:r>
          </a:p>
          <a:p>
            <a:pPr lvl="1"/>
            <a:r>
              <a:rPr lang="en-US" dirty="0"/>
              <a:t>A block is 1+ </a:t>
            </a:r>
            <a:r>
              <a:rPr lang="en-US" b="1" dirty="0"/>
              <a:t>consecutive</a:t>
            </a:r>
            <a:r>
              <a:rPr lang="en-US" dirty="0"/>
              <a:t>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2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Selecting a Block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Convenient to have blocks match or be a multiple of page size (why?)</a:t>
            </a:r>
          </a:p>
          <a:p>
            <a:pPr lvl="1"/>
            <a:r>
              <a:rPr lang="en-US" dirty="0"/>
              <a:t>Cache space in memory can be managed with same page allocator as used for processes; </a:t>
            </a:r>
            <a:r>
              <a:rPr lang="en-US" dirty="0" err="1"/>
              <a:t>mmap</a:t>
            </a:r>
            <a:r>
              <a:rPr lang="en-US" dirty="0"/>
              <a:t> of a block to a virtual page is 1:1</a:t>
            </a:r>
          </a:p>
          <a:p>
            <a:r>
              <a:rPr lang="en-US" dirty="0"/>
              <a:t>Large blocks can be more efficient for large read/writes (why?)</a:t>
            </a:r>
          </a:p>
          <a:p>
            <a:pPr lvl="1"/>
            <a:r>
              <a:rPr lang="en-US" dirty="0"/>
              <a:t>Fewer seeks per byte read/written (if all of the data useful)</a:t>
            </a:r>
          </a:p>
          <a:p>
            <a:r>
              <a:rPr lang="en-US" dirty="0"/>
              <a:t>Large blocks can </a:t>
            </a:r>
            <a:r>
              <a:rPr lang="en-US" i="1" dirty="0"/>
              <a:t>amplify</a:t>
            </a:r>
            <a:r>
              <a:rPr lang="en-US" dirty="0"/>
              <a:t> small writes (why?)</a:t>
            </a:r>
          </a:p>
          <a:p>
            <a:pPr lvl="1"/>
            <a:r>
              <a:rPr lang="en-US" dirty="0"/>
              <a:t>One byte update may cause entire block to be rewritten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80920" cy="527491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File system functionality:</a:t>
            </a:r>
          </a:p>
          <a:p>
            <a:pPr lvl="1"/>
            <a:r>
              <a:rPr lang="en-US" dirty="0">
                <a:latin typeface="Arial" charset="0"/>
              </a:rPr>
              <a:t>Allocate physical sectors for logical file blocks</a:t>
            </a:r>
          </a:p>
          <a:p>
            <a:pPr lvl="2"/>
            <a:r>
              <a:rPr lang="en-US" sz="1800" dirty="0">
                <a:latin typeface="Arial" charset="0"/>
              </a:rPr>
              <a:t>Must balance locality with expandability.</a:t>
            </a:r>
          </a:p>
          <a:p>
            <a:pPr lvl="2"/>
            <a:r>
              <a:rPr lang="en-US" sz="1800" dirty="0">
                <a:latin typeface="Arial" charset="0"/>
              </a:rPr>
              <a:t>Must manage free space.</a:t>
            </a:r>
          </a:p>
          <a:p>
            <a:pPr lvl="1"/>
            <a:r>
              <a:rPr lang="en-US" dirty="0">
                <a:latin typeface="Arial" charset="0"/>
              </a:rPr>
              <a:t>Index file data, such as a hierarchical name space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File system implementation:</a:t>
            </a:r>
          </a:p>
          <a:p>
            <a:pPr lvl="1"/>
            <a:r>
              <a:rPr lang="en-US" dirty="0">
                <a:latin typeface="Arial" charset="0"/>
              </a:rPr>
              <a:t>File header (descriptor,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): owner id, size, last modified time, and location of all data blocks. </a:t>
            </a:r>
          </a:p>
          <a:p>
            <a:pPr lvl="2"/>
            <a:r>
              <a:rPr lang="en-US" sz="1800" dirty="0">
                <a:latin typeface="Arial" charset="0"/>
              </a:rPr>
              <a:t>OS should be able to find metadata block number N without a disk access (e.g., by using math or cached data structure).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Arial" charset="0"/>
              </a:rPr>
              <a:t>Data blocks.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Directory data blocks (human readable names)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File data blocks (data).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Arial" charset="0"/>
              </a:rPr>
              <a:t>Superblocks, group descriptors, other metadata…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Functionality and Implementation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0656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268760"/>
            <a:ext cx="7772400" cy="5019328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Most files are small.</a:t>
            </a:r>
          </a:p>
          <a:p>
            <a:pPr lvl="1"/>
            <a:r>
              <a:rPr lang="en-US" dirty="0">
                <a:latin typeface="Arial" charset="0"/>
              </a:rPr>
              <a:t>Need efficient support for small files.</a:t>
            </a:r>
          </a:p>
          <a:p>
            <a:pPr lvl="1"/>
            <a:r>
              <a:rPr lang="en-US" dirty="0">
                <a:latin typeface="Arial" charset="0"/>
              </a:rPr>
              <a:t>Block size can’t be too big.</a:t>
            </a:r>
          </a:p>
          <a:p>
            <a:r>
              <a:rPr lang="en-US" dirty="0">
                <a:latin typeface="Arial" charset="0"/>
              </a:rPr>
              <a:t>Some files are very large.</a:t>
            </a:r>
          </a:p>
          <a:p>
            <a:pPr lvl="1"/>
            <a:r>
              <a:rPr lang="en-US" dirty="0">
                <a:latin typeface="Arial" charset="0"/>
              </a:rPr>
              <a:t>Must allow large files (64-bit file offsets).</a:t>
            </a:r>
          </a:p>
          <a:p>
            <a:pPr lvl="1"/>
            <a:r>
              <a:rPr lang="en-US" dirty="0">
                <a:latin typeface="Arial" charset="0"/>
              </a:rPr>
              <a:t>Large file access also should be reasonably efficient.</a:t>
            </a: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File System Properties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9081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PQuestion"/>
          <p:cNvSpPr>
            <a:spLocks noGrp="1" noChangeArrowheads="1"/>
          </p:cNvSpPr>
          <p:nvPr>
            <p:ph type="title"/>
          </p:nvPr>
        </p:nvSpPr>
        <p:spPr>
          <a:xfrm>
            <a:off x="555625" y="1238250"/>
            <a:ext cx="7956550" cy="141763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If my file system only has lots of big video files what block size do I want?</a:t>
            </a:r>
          </a:p>
        </p:txBody>
      </p:sp>
      <p:sp>
        <p:nvSpPr>
          <p:cNvPr id="921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74688" y="3140075"/>
            <a:ext cx="7772400" cy="1658938"/>
          </a:xfrm>
        </p:spPr>
        <p:txBody>
          <a:bodyPr/>
          <a:lstStyle/>
          <a:p>
            <a:pPr marL="457200" indent="-457200">
              <a:spcAft>
                <a:spcPts val="13"/>
              </a:spcAft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Large</a:t>
            </a:r>
          </a:p>
          <a:p>
            <a:pPr marL="457200" indent="-457200">
              <a:spcAft>
                <a:spcPts val="13"/>
              </a:spcAft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Small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406883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5526CD9E5064CF4944D0810E5090F2C"/>
  <p:tag name="SLIDEID" val="95526CD9E5064CF4944D0810E5090F2C"/>
  <p:tag name="SLIDEORDER" val="1"/>
  <p:tag name="SLIDETYPE" val="Q"/>
  <p:tag name="DEMOGRAPHIC" val="False"/>
  <p:tag name="SPEEDSCORING" val="False"/>
  <p:tag name="QUESTIONALIAS" val="If my file system only has lots of big video files what block size do I want?"/>
  <p:tag name="ANSWERSALIAS" val="Large¤Small"/>
  <p:tag name="RESPONSESGATHERED" val="True"/>
  <p:tag name="TOTALRESPONSES" val="36"/>
  <p:tag name="SLICED" val="False"/>
  <p:tag name="RESPONSES" val="ALL,1,65,1;-;1;-;1;1;-;1;1;-;-;1;-;-;1;-;1;1;-;-;-;1;1;1;1;1;1;1;-;1;1;1;-;-;2;1;1;-;1;2;1;2;1;-;-;-;1;1;1;1;1;1;-;1;-;-;-;-;-;-;-;-;-;1;-;"/>
  <p:tag name="CHARTSTRINGSTD" val="33 3"/>
  <p:tag name="CHARTSTRINGREV" val="3 33"/>
  <p:tag name="CHARTSTRINGSTDPER" val="0.916666666666667 0.0833333333333333"/>
  <p:tag name="CHARTSTRINGREVPER" val="0.0833333333333333 0.91666666666666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2"/>
  <p:tag name="FONTSIZE" val="24"/>
  <p:tag name="BULLETTYPE" val="ppBulletArabicPeriod"/>
  <p:tag name="ANSWERTEXT" val="Large&#10;Sma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11945</TotalTime>
  <Words>2849</Words>
  <Application>Microsoft Macintosh PowerPoint</Application>
  <PresentationFormat>On-screen Show (4:3)</PresentationFormat>
  <Paragraphs>435</Paragraphs>
  <Slides>36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Monotype Sorts</vt:lpstr>
      <vt:lpstr>Symbol</vt:lpstr>
      <vt:lpstr>Times</vt:lpstr>
      <vt:lpstr>Wingdings</vt:lpstr>
      <vt:lpstr>Office Theme</vt:lpstr>
      <vt:lpstr>File Systems: Fundamentals</vt:lpstr>
      <vt:lpstr>Files</vt:lpstr>
      <vt:lpstr>Fundamental Ontology of File Systems</vt:lpstr>
      <vt:lpstr>Basic Data Structures</vt:lpstr>
      <vt:lpstr>Blocks and Sectors</vt:lpstr>
      <vt:lpstr>Selecting a Block Size</vt:lpstr>
      <vt:lpstr>Functionality and Implementation</vt:lpstr>
      <vt:lpstr>File System Properties</vt:lpstr>
      <vt:lpstr>If my file system only has lots of big video files what block size do I want?</vt:lpstr>
      <vt:lpstr>Three Problems for Today</vt:lpstr>
      <vt:lpstr>Problem 0: Indexing Files&amp;Data</vt:lpstr>
      <vt:lpstr>Strategy 0: Contiguous Allocation</vt:lpstr>
      <vt:lpstr>Strategy 1: Linked Allocation</vt:lpstr>
      <vt:lpstr>Strategy 2: File Allocation Table (FAT)</vt:lpstr>
      <vt:lpstr>Strategy 3: Direct Allocation</vt:lpstr>
      <vt:lpstr>Strategy 4: Indirect Allocation</vt:lpstr>
      <vt:lpstr>Indexed Allocation for Large Files</vt:lpstr>
      <vt:lpstr>PowerPoint Presentation</vt:lpstr>
      <vt:lpstr>Direct/Indirect Hybrid Strategy in Unix</vt:lpstr>
      <vt:lpstr>Visualization</vt:lpstr>
      <vt:lpstr>PowerPoint Presentation</vt:lpstr>
      <vt:lpstr>Three Problems for Today</vt:lpstr>
      <vt:lpstr>How to store a free list on disk?</vt:lpstr>
      <vt:lpstr>Strategy 0: Bit vector</vt:lpstr>
      <vt:lpstr>Other choices</vt:lpstr>
      <vt:lpstr>Block allocation redux</vt:lpstr>
      <vt:lpstr>Allocating Inodes</vt:lpstr>
      <vt:lpstr>Deleting a file is a lot of work</vt:lpstr>
      <vt:lpstr>Three Problems for Today</vt:lpstr>
      <vt:lpstr>Naming Files and Directories</vt:lpstr>
      <vt:lpstr>PowerPoint Presentation</vt:lpstr>
      <vt:lpstr>Directory Hierarchy and Traversal</vt:lpstr>
      <vt:lpstr>Directory Traversal, Cont’d</vt:lpstr>
      <vt:lpstr>Naming and Directories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234</cp:revision>
  <dcterms:created xsi:type="dcterms:W3CDTF">2012-09-21T01:57:31Z</dcterms:created>
  <dcterms:modified xsi:type="dcterms:W3CDTF">2020-11-12T19:35:48Z</dcterms:modified>
</cp:coreProperties>
</file>