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98" r:id="rId15"/>
    <p:sldId id="279" r:id="rId16"/>
    <p:sldId id="280" r:id="rId17"/>
    <p:sldId id="281" r:id="rId18"/>
    <p:sldId id="276" r:id="rId19"/>
    <p:sldId id="277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9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2556" autoAdjust="0"/>
  </p:normalViewPr>
  <p:slideViewPr>
    <p:cSldViewPr>
      <p:cViewPr varScale="1">
        <p:scale>
          <a:sx n="114" d="100"/>
          <a:sy n="114" d="100"/>
        </p:scale>
        <p:origin x="14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Interrupts and System Calls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interrupt or exception includes a number indicating its type</a:t>
            </a:r>
          </a:p>
          <a:p>
            <a:r>
              <a:rPr lang="en-US" dirty="0"/>
              <a:t>E.g., 14 is a page fault, 3 is a debug breakpoint</a:t>
            </a:r>
          </a:p>
          <a:p>
            <a:r>
              <a:rPr lang="en-US" dirty="0"/>
              <a:t>This number is the index into an interrupt table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1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33401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40868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40868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27" name="Left Brace 26"/>
          <p:cNvSpPr/>
          <p:nvPr/>
        </p:nvSpPr>
        <p:spPr>
          <a:xfrm rot="16200000">
            <a:off x="1162050" y="4057650"/>
            <a:ext cx="893284" cy="1998184"/>
          </a:xfrm>
          <a:prstGeom prst="leftBrace">
            <a:avLst/>
          </a:prstGeom>
          <a:ln w="5715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189" y="5373216"/>
            <a:ext cx="258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Reserved for</a:t>
            </a:r>
          </a:p>
          <a:p>
            <a:pPr algn="ctr"/>
            <a:r>
              <a:rPr lang="en-US" sz="2800" dirty="0"/>
              <a:t>the CPU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5234466" y="2165350"/>
            <a:ext cx="893284" cy="5782784"/>
          </a:xfrm>
          <a:prstGeom prst="leftBrace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86200" y="5503385"/>
            <a:ext cx="360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Software Configurable</a:t>
            </a:r>
          </a:p>
        </p:txBody>
      </p:sp>
      <p:sp>
        <p:nvSpPr>
          <p:cNvPr id="31" name="Left Brace 30"/>
          <p:cNvSpPr/>
          <p:nvPr/>
        </p:nvSpPr>
        <p:spPr>
          <a:xfrm rot="5400000">
            <a:off x="3232150" y="1804987"/>
            <a:ext cx="893284" cy="1998184"/>
          </a:xfrm>
          <a:prstGeom prst="leftBrace">
            <a:avLst/>
          </a:prstGeom>
          <a:ln w="57150" cmpd="sng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07784" y="1667985"/>
            <a:ext cx="2137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Device IRQs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5052883" y="1746705"/>
            <a:ext cx="1845524" cy="889000"/>
          </a:xfrm>
          <a:prstGeom prst="wedgeRoundRectCallout">
            <a:avLst>
              <a:gd name="adj1" fmla="val 4362"/>
              <a:gd name="adj2" fmla="val 120266"/>
              <a:gd name="adj3" fmla="val 16667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0x2e = Windows System Call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7029562" y="1746705"/>
            <a:ext cx="1845524" cy="889000"/>
          </a:xfrm>
          <a:prstGeom prst="wedgeRoundRectCallout">
            <a:avLst>
              <a:gd name="adj1" fmla="val -42165"/>
              <a:gd name="adj2" fmla="val 125358"/>
              <a:gd name="adj3" fmla="val 16667"/>
            </a:avLst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128 = Linux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type of interrupt is assigned an index from 0—255.</a:t>
            </a:r>
          </a:p>
          <a:p>
            <a:r>
              <a:rPr lang="en-US" dirty="0"/>
              <a:t>0—31 are for processor interrupts; generally fixed by Intel</a:t>
            </a:r>
          </a:p>
          <a:p>
            <a:pPr lvl="1"/>
            <a:r>
              <a:rPr lang="en-US" dirty="0"/>
              <a:t>E.g., 14 is always for page faults</a:t>
            </a:r>
          </a:p>
          <a:p>
            <a:r>
              <a:rPr lang="en-US" dirty="0"/>
              <a:t>32—255 are software configured</a:t>
            </a:r>
          </a:p>
          <a:p>
            <a:pPr lvl="1"/>
            <a:r>
              <a:rPr lang="en-US" dirty="0"/>
              <a:t>32—47 are for device interrupts (IRQs)</a:t>
            </a:r>
          </a:p>
          <a:p>
            <a:pPr lvl="2"/>
            <a:r>
              <a:rPr lang="en-US" dirty="0"/>
              <a:t>Most device’s IRQ line can be configured </a:t>
            </a:r>
          </a:p>
          <a:p>
            <a:pPr lvl="2"/>
            <a:r>
              <a:rPr lang="en-US" dirty="0"/>
              <a:t>Look up APICs for more info (</a:t>
            </a:r>
            <a:r>
              <a:rPr lang="en-US" dirty="0" err="1"/>
              <a:t>Ch</a:t>
            </a:r>
            <a:r>
              <a:rPr lang="en-US" dirty="0"/>
              <a:t> 4 of Bovet and </a:t>
            </a:r>
            <a:r>
              <a:rPr lang="en-US" dirty="0" err="1"/>
              <a:t>Cesati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0x80 issues system call in Linux (more on this later)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(high level):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jumps to the kernel</a:t>
            </a:r>
          </a:p>
          <a:p>
            <a:pPr lvl="1"/>
            <a:r>
              <a:rPr lang="en-US" dirty="0"/>
              <a:t>At a prescribed address (the interrupt handler)</a:t>
            </a:r>
          </a:p>
          <a:p>
            <a:r>
              <a:rPr lang="en-US" dirty="0"/>
              <a:t>The register state of the program is dumped on the kernel’s stack</a:t>
            </a:r>
          </a:p>
          <a:p>
            <a:pPr lvl="1"/>
            <a:r>
              <a:rPr lang="en-US" dirty="0"/>
              <a:t>Sometimes, extra info is loaded into CPU registers</a:t>
            </a:r>
          </a:p>
          <a:p>
            <a:pPr lvl="1"/>
            <a:r>
              <a:rPr lang="en-US" dirty="0"/>
              <a:t>E.g., page faults store the address that caused the fault in the </a:t>
            </a:r>
            <a:r>
              <a:rPr lang="en-US" dirty="0">
                <a:latin typeface="Courier"/>
                <a:cs typeface="Courier"/>
              </a:rPr>
              <a:t>cr2</a:t>
            </a:r>
            <a:r>
              <a:rPr lang="en-US" dirty="0"/>
              <a:t> register</a:t>
            </a:r>
          </a:p>
          <a:p>
            <a:r>
              <a:rPr lang="en-US" dirty="0"/>
              <a:t>Kernel code runs and handles the interrupt</a:t>
            </a:r>
          </a:p>
          <a:p>
            <a:r>
              <a:rPr lang="en-US" dirty="0"/>
              <a:t>When handler completes, resume program (see </a:t>
            </a:r>
            <a:r>
              <a:rPr lang="en-US" dirty="0" err="1">
                <a:latin typeface="Courier"/>
                <a:cs typeface="Courier"/>
              </a:rPr>
              <a:t>iret</a:t>
            </a:r>
            <a:r>
              <a:rPr lang="en-US" dirty="0"/>
              <a:t> instr.)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digression: Register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Really, really, really big idea:</a:t>
            </a:r>
          </a:p>
          <a:p>
            <a:pPr lvl="1"/>
            <a:r>
              <a:rPr lang="en-US" dirty="0"/>
              <a:t>The state of a program’s execution is succinctly and completely represented by CPU register state</a:t>
            </a:r>
          </a:p>
          <a:p>
            <a:pPr lvl="1"/>
            <a:endParaRPr lang="en-US" dirty="0"/>
          </a:p>
          <a:p>
            <a:r>
              <a:rPr lang="en-US" dirty="0"/>
              <a:t>Pause a program: dump the registers in memory</a:t>
            </a:r>
          </a:p>
          <a:p>
            <a:r>
              <a:rPr lang="en-US" dirty="0"/>
              <a:t>Resume a program: slurp the registers back into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Be sure to appreciate the power of this idea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6340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this configured?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creates an array of Interrupt descriptors in memory, called Interrupt Descriptor Table, or IDT</a:t>
            </a:r>
          </a:p>
          <a:p>
            <a:pPr lvl="1"/>
            <a:r>
              <a:rPr lang="en-US" dirty="0"/>
              <a:t>Can be anywhere in memory</a:t>
            </a:r>
          </a:p>
          <a:p>
            <a:pPr lvl="1"/>
            <a:r>
              <a:rPr lang="en-US" dirty="0"/>
              <a:t>Pointed to by special register (</a:t>
            </a:r>
            <a:r>
              <a:rPr lang="en-US" dirty="0" err="1">
                <a:latin typeface="Courier"/>
                <a:cs typeface="Courier"/>
              </a:rPr>
              <a:t>idtr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c.f., segment registers and </a:t>
            </a:r>
            <a:r>
              <a:rPr lang="en-US" dirty="0" err="1">
                <a:latin typeface="Courier"/>
                <a:cs typeface="Courier"/>
              </a:rPr>
              <a:t>gdtr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"/>
                <a:cs typeface="Courier"/>
              </a:rPr>
              <a:t>ldtr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cs typeface="Courier"/>
              </a:rPr>
              <a:t>Entry 0 configures interrupt 0, and so 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5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901700" y="4491038"/>
            <a:ext cx="3094236" cy="1242218"/>
          </a:xfrm>
          <a:prstGeom prst="wedgeRoundRectCallout">
            <a:avLst>
              <a:gd name="adj1" fmla="val -47175"/>
              <a:gd name="adj2" fmla="val -273972"/>
              <a:gd name="adj3" fmla="val 16667"/>
            </a:avLst>
          </a:prstGeom>
          <a:solidFill>
            <a:schemeClr val="bg1"/>
          </a:soli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Linear Address of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Interrupt Table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9700" y="4572000"/>
            <a:ext cx="7010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Code Segment: Kernel Code</a:t>
            </a:r>
          </a:p>
          <a:p>
            <a:r>
              <a:rPr lang="en-US" b="1" dirty="0">
                <a:latin typeface="Courier New"/>
                <a:cs typeface="Courier New"/>
              </a:rPr>
              <a:t>Segment Offset: &amp;</a:t>
            </a:r>
            <a:r>
              <a:rPr lang="en-US" b="1" dirty="0" err="1">
                <a:latin typeface="Courier New"/>
                <a:cs typeface="Courier New"/>
              </a:rPr>
              <a:t>page_fault_handler</a:t>
            </a:r>
            <a:r>
              <a:rPr lang="en-US" b="1" dirty="0">
                <a:latin typeface="Courier New"/>
                <a:cs typeface="Courier New"/>
              </a:rPr>
              <a:t> //linear </a:t>
            </a:r>
            <a:r>
              <a:rPr lang="en-US" b="1" dirty="0" err="1">
                <a:latin typeface="Courier New"/>
                <a:cs typeface="Courier New"/>
              </a:rPr>
              <a:t>addr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Ring: 0 // kernel</a:t>
            </a:r>
          </a:p>
          <a:p>
            <a:r>
              <a:rPr lang="en-US" b="1" dirty="0">
                <a:latin typeface="Courier New"/>
                <a:cs typeface="Courier New"/>
              </a:rPr>
              <a:t>Present: 1 </a:t>
            </a:r>
          </a:p>
          <a:p>
            <a:r>
              <a:rPr lang="en-US" b="1" dirty="0">
                <a:latin typeface="Courier New"/>
                <a:cs typeface="Courier New"/>
              </a:rPr>
              <a:t>Gate Type: Exception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435100" y="3350280"/>
            <a:ext cx="628945" cy="12217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93800" y="3731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50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&lt;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/>
              <a:t>instruction allows software to raise an interrupt</a:t>
            </a:r>
          </a:p>
          <a:p>
            <a:pPr lvl="1"/>
            <a:r>
              <a:rPr lang="en-US" dirty="0"/>
              <a:t>0x80 is just a Linux convention.  </a:t>
            </a:r>
          </a:p>
          <a:p>
            <a:r>
              <a:rPr lang="en-US" dirty="0"/>
              <a:t>There are a lot of spare indices</a:t>
            </a:r>
          </a:p>
          <a:p>
            <a:pPr lvl="1"/>
            <a:r>
              <a:rPr lang="en-US" dirty="0"/>
              <a:t>You could have multiple system call tables for different purposes or types of processes!</a:t>
            </a:r>
          </a:p>
          <a:p>
            <a:pPr lvl="2"/>
            <a:r>
              <a:rPr lang="en-US" dirty="0"/>
              <a:t>Windows does: one for the kernel and one for win32k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sets ring level required to raise an interrupt</a:t>
            </a:r>
          </a:p>
          <a:p>
            <a:pPr lvl="1"/>
            <a:r>
              <a:rPr lang="en-US" dirty="0"/>
              <a:t>Generally, user programs can’t issue an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14 </a:t>
            </a:r>
            <a:r>
              <a:rPr lang="en-US" dirty="0"/>
              <a:t>(page fault) manually</a:t>
            </a:r>
          </a:p>
          <a:p>
            <a:pPr lvl="1"/>
            <a:r>
              <a:rPr lang="en-US" dirty="0"/>
              <a:t>An unauthorized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 causes a general protection fault</a:t>
            </a:r>
          </a:p>
          <a:p>
            <a:pPr lvl="2"/>
            <a:r>
              <a:rPr lang="en-US" dirty="0"/>
              <a:t>Interrupt 13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lecture</a:t>
            </a:r>
            <a:r>
              <a:rPr lang="is-IS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373216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789040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717032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183359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678123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861048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339752" y="3356992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323528" y="1484784"/>
            <a:ext cx="1728192" cy="1512168"/>
          </a:xfrm>
          <a:prstGeom prst="wedgeRoundRectCallout">
            <a:avLst>
              <a:gd name="adj1" fmla="val 73966"/>
              <a:gd name="adj2" fmla="val 860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 file “hw1.txt”</a:t>
            </a:r>
          </a:p>
        </p:txBody>
      </p:sp>
      <p:sp>
        <p:nvSpPr>
          <p:cNvPr id="20" name="Down Arrow 19"/>
          <p:cNvSpPr/>
          <p:nvPr/>
        </p:nvSpPr>
        <p:spPr>
          <a:xfrm rot="10963839">
            <a:off x="2792097" y="3296500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3275856" y="1412776"/>
            <a:ext cx="1728192" cy="1512168"/>
          </a:xfrm>
          <a:prstGeom prst="wedgeRoundRectCallout">
            <a:avLst>
              <a:gd name="adj1" fmla="val -59781"/>
              <a:gd name="adj2" fmla="val 1154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here’s handle 4</a:t>
            </a:r>
          </a:p>
        </p:txBody>
      </p:sp>
    </p:spTree>
    <p:extLst>
      <p:ext uri="{BB962C8B-B14F-4D97-AF65-F5344CB8AC3E}">
        <p14:creationId xmlns:p14="http://schemas.microsoft.com/office/powerpoint/2010/main" val="11217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interrupt handling hardware state set during boot</a:t>
            </a:r>
          </a:p>
          <a:p>
            <a:r>
              <a:rPr lang="en-US" dirty="0"/>
              <a:t>Each interrupt has an IDT entry specifying:</a:t>
            </a:r>
          </a:p>
          <a:p>
            <a:pPr lvl="1"/>
            <a:r>
              <a:rPr lang="en-US" dirty="0"/>
              <a:t>What code to execute, privilege level to raise the interrupt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b="1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4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High-level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 to some event, return control to the appropriate process</a:t>
            </a:r>
          </a:p>
          <a:p>
            <a:r>
              <a:rPr lang="en-US" dirty="0"/>
              <a:t>What to do on:</a:t>
            </a:r>
          </a:p>
          <a:p>
            <a:pPr lvl="1"/>
            <a:r>
              <a:rPr lang="en-US" dirty="0"/>
              <a:t>Network packet arrives</a:t>
            </a:r>
          </a:p>
          <a:p>
            <a:pPr lvl="1"/>
            <a:r>
              <a:rPr lang="en-US" dirty="0"/>
              <a:t>Disk read completion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7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plain old kernel code</a:t>
            </a:r>
          </a:p>
          <a:p>
            <a:pPr lvl="1"/>
            <a:r>
              <a:rPr lang="en-US" dirty="0"/>
              <a:t>Sort of like exception handlers in Java</a:t>
            </a:r>
          </a:p>
          <a:p>
            <a:pPr lvl="1"/>
            <a:r>
              <a:rPr lang="en-US" dirty="0"/>
              <a:t>But separated from the control flow of the program</a:t>
            </a:r>
          </a:p>
          <a:p>
            <a:r>
              <a:rPr lang="en-US" dirty="0"/>
              <a:t>The IDT stores a pointer to the right handler routine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6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b="1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system call?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provided to applications by the OS kernel</a:t>
            </a:r>
          </a:p>
          <a:p>
            <a:pPr lvl="1"/>
            <a:r>
              <a:rPr lang="en-US" dirty="0"/>
              <a:t>Generally to use a hardware abstraction (file, socket)</a:t>
            </a:r>
          </a:p>
          <a:p>
            <a:pPr lvl="1"/>
            <a:r>
              <a:rPr lang="en-US" dirty="0"/>
              <a:t>Or OS-provided software abstraction (IPC, scheduling)</a:t>
            </a:r>
          </a:p>
          <a:p>
            <a:r>
              <a:rPr lang="en-US" dirty="0"/>
              <a:t>Why not put these directly in the application?</a:t>
            </a:r>
          </a:p>
          <a:p>
            <a:pPr lvl="1"/>
            <a:r>
              <a:rPr lang="en-US" dirty="0"/>
              <a:t>Protection of the OS/hardware from buggy/malicious programs</a:t>
            </a:r>
          </a:p>
          <a:p>
            <a:pPr lvl="1"/>
            <a:r>
              <a:rPr lang="en-US" dirty="0"/>
              <a:t>Applications are not allowed to directly interact with hardware, or access kernel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4691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call “interrupt”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Originally, system calls issued using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</a:t>
            </a:r>
          </a:p>
          <a:p>
            <a:r>
              <a:rPr lang="en-US" dirty="0"/>
              <a:t>Dispatch routine was just an interrupt handler</a:t>
            </a:r>
          </a:p>
          <a:p>
            <a:r>
              <a:rPr lang="en-US" dirty="0"/>
              <a:t>Like interrupts, system calls are arranged in a table</a:t>
            </a:r>
          </a:p>
          <a:p>
            <a:pPr lvl="1"/>
            <a:r>
              <a:rPr lang="en-US" dirty="0"/>
              <a:t>See arch/x86/kernel/</a:t>
            </a:r>
            <a:r>
              <a:rPr lang="en-US" dirty="0" err="1"/>
              <a:t>syscall_table</a:t>
            </a:r>
            <a:r>
              <a:rPr lang="en-US" dirty="0"/>
              <a:t>*.S in Linux source</a:t>
            </a:r>
          </a:p>
          <a:p>
            <a:r>
              <a:rPr lang="en-US" dirty="0"/>
              <a:t>Program selects the system call it wants by placing index in </a:t>
            </a:r>
            <a:r>
              <a:rPr lang="en-US" dirty="0" err="1">
                <a:latin typeface="Courier"/>
                <a:cs typeface="Courier"/>
              </a:rPr>
              <a:t>eax</a:t>
            </a:r>
            <a:r>
              <a:rPr lang="en-US" dirty="0"/>
              <a:t> register</a:t>
            </a:r>
          </a:p>
          <a:p>
            <a:pPr lvl="1"/>
            <a:r>
              <a:rPr lang="en-US" dirty="0"/>
              <a:t>Arguments go in the other registers by calling convention</a:t>
            </a:r>
          </a:p>
          <a:p>
            <a:pPr lvl="1"/>
            <a:r>
              <a:rPr lang="en-US" dirty="0"/>
              <a:t>Return value goes in </a:t>
            </a:r>
            <a:r>
              <a:rPr lang="en-US" dirty="0" err="1">
                <a:latin typeface="Courier"/>
                <a:cs typeface="Courier"/>
              </a:rPr>
              <a:t>eax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08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6D2D-14A0-6440-BAA8-A96CBFCD1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levels of function pointer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42102-C3F1-AF4C-B5D0-D159CCAF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D758F-1C27-A34F-94EE-D037D5BB4A93}"/>
              </a:ext>
            </a:extLst>
          </p:cNvPr>
          <p:cNvSpPr/>
          <p:nvPr/>
        </p:nvSpPr>
        <p:spPr>
          <a:xfrm>
            <a:off x="616372" y="240842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821FF6-917A-2344-BB8C-6CC6A6F99005}"/>
              </a:ext>
            </a:extLst>
          </p:cNvPr>
          <p:cNvSpPr txBox="1"/>
          <p:nvPr/>
        </p:nvSpPr>
        <p:spPr>
          <a:xfrm>
            <a:off x="432517" y="315520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1B4E4-884C-8044-B398-BEC4FCCACECD}"/>
              </a:ext>
            </a:extLst>
          </p:cNvPr>
          <p:cNvSpPr txBox="1"/>
          <p:nvPr/>
        </p:nvSpPr>
        <p:spPr>
          <a:xfrm>
            <a:off x="8186163" y="315520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C0A13C-2B60-EA4A-9CA2-7E939FC0B12C}"/>
              </a:ext>
            </a:extLst>
          </p:cNvPr>
          <p:cNvCxnSpPr/>
          <p:nvPr/>
        </p:nvCxnSpPr>
        <p:spPr>
          <a:xfrm>
            <a:off x="9465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87DE81-8090-7548-A025-568055DEAE43}"/>
              </a:ext>
            </a:extLst>
          </p:cNvPr>
          <p:cNvCxnSpPr/>
          <p:nvPr/>
        </p:nvCxnSpPr>
        <p:spPr>
          <a:xfrm>
            <a:off x="12894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E135D6-2D13-954C-9D12-67B617303B02}"/>
              </a:ext>
            </a:extLst>
          </p:cNvPr>
          <p:cNvCxnSpPr/>
          <p:nvPr/>
        </p:nvCxnSpPr>
        <p:spPr>
          <a:xfrm>
            <a:off x="1619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DA22FF-3F9B-C04F-8658-A99768DDDFA2}"/>
              </a:ext>
            </a:extLst>
          </p:cNvPr>
          <p:cNvCxnSpPr/>
          <p:nvPr/>
        </p:nvCxnSpPr>
        <p:spPr>
          <a:xfrm>
            <a:off x="19879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5CD9184-E293-4E42-BF8C-12A9DE4214E0}"/>
              </a:ext>
            </a:extLst>
          </p:cNvPr>
          <p:cNvSpPr txBox="1"/>
          <p:nvPr/>
        </p:nvSpPr>
        <p:spPr>
          <a:xfrm>
            <a:off x="21089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36B77A-4453-634C-AFEE-40E5500FB0D4}"/>
              </a:ext>
            </a:extLst>
          </p:cNvPr>
          <p:cNvCxnSpPr/>
          <p:nvPr/>
        </p:nvCxnSpPr>
        <p:spPr>
          <a:xfrm>
            <a:off x="2678056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1CDB6E3-9F5C-4A43-BD19-734BE670B693}"/>
              </a:ext>
            </a:extLst>
          </p:cNvPr>
          <p:cNvSpPr txBox="1"/>
          <p:nvPr/>
        </p:nvSpPr>
        <p:spPr>
          <a:xfrm>
            <a:off x="2329692" y="315520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B5C7C5-60AE-9644-A5BD-E2E410EB1A6A}"/>
              </a:ext>
            </a:extLst>
          </p:cNvPr>
          <p:cNvSpPr txBox="1"/>
          <p:nvPr/>
        </p:nvSpPr>
        <p:spPr>
          <a:xfrm>
            <a:off x="41790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61DA0D-EBED-9645-AF05-A8163A194535}"/>
              </a:ext>
            </a:extLst>
          </p:cNvPr>
          <p:cNvCxnSpPr/>
          <p:nvPr/>
        </p:nvCxnSpPr>
        <p:spPr>
          <a:xfrm>
            <a:off x="29912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BEECD5-DD67-DE47-87B9-0A95A3BFAFFD}"/>
              </a:ext>
            </a:extLst>
          </p:cNvPr>
          <p:cNvCxnSpPr/>
          <p:nvPr/>
        </p:nvCxnSpPr>
        <p:spPr>
          <a:xfrm>
            <a:off x="33341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EF8C11-9766-6644-95EC-2DA949AD79C0}"/>
              </a:ext>
            </a:extLst>
          </p:cNvPr>
          <p:cNvCxnSpPr/>
          <p:nvPr/>
        </p:nvCxnSpPr>
        <p:spPr>
          <a:xfrm>
            <a:off x="36643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B6CA3B-9364-B44E-9DB3-21B2F7DF5279}"/>
              </a:ext>
            </a:extLst>
          </p:cNvPr>
          <p:cNvCxnSpPr/>
          <p:nvPr/>
        </p:nvCxnSpPr>
        <p:spPr>
          <a:xfrm>
            <a:off x="4032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0552A9-BFA8-6C4E-BECA-ABEE8EDA8B3C}"/>
              </a:ext>
            </a:extLst>
          </p:cNvPr>
          <p:cNvSpPr txBox="1"/>
          <p:nvPr/>
        </p:nvSpPr>
        <p:spPr>
          <a:xfrm>
            <a:off x="60205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41162D-26F1-2343-BAEA-5539DB3B7002}"/>
              </a:ext>
            </a:extLst>
          </p:cNvPr>
          <p:cNvCxnSpPr/>
          <p:nvPr/>
        </p:nvCxnSpPr>
        <p:spPr>
          <a:xfrm>
            <a:off x="48327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C8749B-8CB7-B54A-9C4E-2C2DD81C6191}"/>
              </a:ext>
            </a:extLst>
          </p:cNvPr>
          <p:cNvCxnSpPr/>
          <p:nvPr/>
        </p:nvCxnSpPr>
        <p:spPr>
          <a:xfrm>
            <a:off x="5175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E335C0-1FC4-1F47-867B-D5BCD4A20E24}"/>
              </a:ext>
            </a:extLst>
          </p:cNvPr>
          <p:cNvCxnSpPr/>
          <p:nvPr/>
        </p:nvCxnSpPr>
        <p:spPr>
          <a:xfrm>
            <a:off x="55058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1D6C73-1B1B-404F-A582-A61694A9C81C}"/>
              </a:ext>
            </a:extLst>
          </p:cNvPr>
          <p:cNvCxnSpPr/>
          <p:nvPr/>
        </p:nvCxnSpPr>
        <p:spPr>
          <a:xfrm>
            <a:off x="58741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8196D6-09D3-3949-BDD9-0C3BE704792F}"/>
              </a:ext>
            </a:extLst>
          </p:cNvPr>
          <p:cNvSpPr txBox="1"/>
          <p:nvPr/>
        </p:nvSpPr>
        <p:spPr>
          <a:xfrm>
            <a:off x="4557396" y="315520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EC875D-8A9B-8A4C-A8D3-13F200EF2B36}"/>
              </a:ext>
            </a:extLst>
          </p:cNvPr>
          <p:cNvSpPr/>
          <p:nvPr/>
        </p:nvSpPr>
        <p:spPr>
          <a:xfrm>
            <a:off x="187894" y="123525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5C3282-142E-6744-B4A6-327AA9A02015}"/>
              </a:ext>
            </a:extLst>
          </p:cNvPr>
          <p:cNvCxnSpPr>
            <a:stCxn id="26" idx="2"/>
          </p:cNvCxnSpPr>
          <p:nvPr/>
        </p:nvCxnSpPr>
        <p:spPr>
          <a:xfrm>
            <a:off x="616372" y="178135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F7911B-F0C6-C94D-94D3-4487E85AF932}"/>
              </a:ext>
            </a:extLst>
          </p:cNvPr>
          <p:cNvCxnSpPr>
            <a:cxnSpLocks/>
          </p:cNvCxnSpPr>
          <p:nvPr/>
        </p:nvCxnSpPr>
        <p:spPr>
          <a:xfrm flipH="1">
            <a:off x="2605068" y="3081520"/>
            <a:ext cx="4189447" cy="121157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895ABE2-6365-D446-97CE-B34AE717B10D}"/>
              </a:ext>
            </a:extLst>
          </p:cNvPr>
          <p:cNvSpPr txBox="1"/>
          <p:nvPr/>
        </p:nvSpPr>
        <p:spPr>
          <a:xfrm>
            <a:off x="5868144" y="3152814"/>
            <a:ext cx="1980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128</a:t>
            </a:r>
          </a:p>
          <a:p>
            <a:pPr algn="ctr"/>
            <a:r>
              <a:rPr lang="en-US" sz="2800" dirty="0"/>
              <a:t>(system call)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AE7F2C-8A84-F34B-ACD1-FDFF151F8833}"/>
              </a:ext>
            </a:extLst>
          </p:cNvPr>
          <p:cNvSpPr txBox="1"/>
          <p:nvPr/>
        </p:nvSpPr>
        <p:spPr>
          <a:xfrm>
            <a:off x="1600801" y="1848360"/>
            <a:ext cx="6197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Interrupt Table (CPU automatically walks)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622394-2F7C-4E4A-AE1B-7E5259D0D7C4}"/>
              </a:ext>
            </a:extLst>
          </p:cNvPr>
          <p:cNvSpPr txBox="1"/>
          <p:nvPr/>
        </p:nvSpPr>
        <p:spPr>
          <a:xfrm>
            <a:off x="187894" y="4365568"/>
            <a:ext cx="740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syscall_handler</a:t>
            </a:r>
            <a:r>
              <a:rPr lang="en-US" b="1" dirty="0">
                <a:latin typeface="Courier New"/>
                <a:cs typeface="Courier New"/>
              </a:rPr>
              <a:t>: // Walks </a:t>
            </a:r>
            <a:r>
              <a:rPr lang="en-US" b="1" dirty="0" err="1">
                <a:latin typeface="Courier New"/>
                <a:cs typeface="Courier New"/>
              </a:rPr>
              <a:t>syscall</a:t>
            </a:r>
            <a:r>
              <a:rPr lang="en-US" b="1" dirty="0">
                <a:latin typeface="Courier New"/>
                <a:cs typeface="Courier New"/>
              </a:rPr>
              <a:t> table in software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D9E093-6A69-094D-BB53-F310DA1DC7AC}"/>
              </a:ext>
            </a:extLst>
          </p:cNvPr>
          <p:cNvSpPr/>
          <p:nvPr/>
        </p:nvSpPr>
        <p:spPr>
          <a:xfrm>
            <a:off x="556896" y="4822388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573375-F5CE-E442-9C7D-1527E0421B3A}"/>
              </a:ext>
            </a:extLst>
          </p:cNvPr>
          <p:cNvSpPr txBox="1"/>
          <p:nvPr/>
        </p:nvSpPr>
        <p:spPr>
          <a:xfrm>
            <a:off x="373041" y="5569168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39E5C0-3A96-D643-990E-760FBD27B862}"/>
              </a:ext>
            </a:extLst>
          </p:cNvPr>
          <p:cNvSpPr txBox="1"/>
          <p:nvPr/>
        </p:nvSpPr>
        <p:spPr>
          <a:xfrm>
            <a:off x="8126687" y="5569168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~350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13A60E1-3A17-6C47-A038-E0B823701304}"/>
              </a:ext>
            </a:extLst>
          </p:cNvPr>
          <p:cNvCxnSpPr/>
          <p:nvPr/>
        </p:nvCxnSpPr>
        <p:spPr>
          <a:xfrm>
            <a:off x="1928496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0156AF4-DBE2-A848-BCD0-725645F90A62}"/>
              </a:ext>
            </a:extLst>
          </p:cNvPr>
          <p:cNvCxnSpPr/>
          <p:nvPr/>
        </p:nvCxnSpPr>
        <p:spPr>
          <a:xfrm>
            <a:off x="3419872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2317FA8-0FB0-A442-B629-7E5280A263D3}"/>
              </a:ext>
            </a:extLst>
          </p:cNvPr>
          <p:cNvSpPr txBox="1"/>
          <p:nvPr/>
        </p:nvSpPr>
        <p:spPr>
          <a:xfrm>
            <a:off x="6444208" y="482455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DCBE019-5690-F54F-82D3-E1DB48754150}"/>
              </a:ext>
            </a:extLst>
          </p:cNvPr>
          <p:cNvCxnSpPr/>
          <p:nvPr/>
        </p:nvCxnSpPr>
        <p:spPr>
          <a:xfrm>
            <a:off x="4860032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D3D5F1F-5B56-5842-849E-5C80A240D777}"/>
              </a:ext>
            </a:extLst>
          </p:cNvPr>
          <p:cNvCxnSpPr/>
          <p:nvPr/>
        </p:nvCxnSpPr>
        <p:spPr>
          <a:xfrm>
            <a:off x="6372200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F0256C6-810C-004E-9378-6243DB2C099F}"/>
              </a:ext>
            </a:extLst>
          </p:cNvPr>
          <p:cNvSpPr txBox="1"/>
          <p:nvPr/>
        </p:nvSpPr>
        <p:spPr>
          <a:xfrm>
            <a:off x="509069" y="5026871"/>
            <a:ext cx="154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sys_read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753DE03-3BA5-2749-A7EB-F182F3B157C2}"/>
              </a:ext>
            </a:extLst>
          </p:cNvPr>
          <p:cNvSpPr txBox="1"/>
          <p:nvPr/>
        </p:nvSpPr>
        <p:spPr>
          <a:xfrm>
            <a:off x="3189932" y="5511898"/>
            <a:ext cx="1978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Syscall</a:t>
            </a:r>
            <a:r>
              <a:rPr lang="en-US" sz="2800" dirty="0"/>
              <a:t> Table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DBD37C-113A-D546-B3ED-8FCCCB3362EE}"/>
              </a:ext>
            </a:extLst>
          </p:cNvPr>
          <p:cNvSpPr txBox="1"/>
          <p:nvPr/>
        </p:nvSpPr>
        <p:spPr>
          <a:xfrm>
            <a:off x="1897145" y="5030067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sys_write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CE7F0E-E40A-7F4C-9E2F-46873A965E41}"/>
              </a:ext>
            </a:extLst>
          </p:cNvPr>
          <p:cNvSpPr txBox="1"/>
          <p:nvPr/>
        </p:nvSpPr>
        <p:spPr>
          <a:xfrm>
            <a:off x="3431364" y="5022007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sys_open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E522F9-398F-3947-856A-3F363736F8BC}"/>
              </a:ext>
            </a:extLst>
          </p:cNvPr>
          <p:cNvSpPr txBox="1"/>
          <p:nvPr/>
        </p:nvSpPr>
        <p:spPr>
          <a:xfrm>
            <a:off x="4787921" y="5021022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sys_close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63410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system calls?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exports about 350 system calls</a:t>
            </a:r>
          </a:p>
          <a:p>
            <a:r>
              <a:rPr lang="en-US" dirty="0"/>
              <a:t>Windows exports about 400 system calls for core APIs, and another 800 for GUI methods</a:t>
            </a:r>
          </a:p>
        </p:txBody>
      </p:sp>
    </p:spTree>
    <p:extLst>
      <p:ext uri="{BB962C8B-B14F-4D97-AF65-F5344CB8AC3E}">
        <p14:creationId xmlns:p14="http://schemas.microsoft.com/office/powerpoint/2010/main" val="925731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why use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protection</a:t>
            </a:r>
          </a:p>
          <a:p>
            <a:r>
              <a:rPr lang="en-US" dirty="0"/>
              <a:t>Forces applications to call well-defined “public” functions</a:t>
            </a:r>
          </a:p>
          <a:p>
            <a:pPr lvl="1"/>
            <a:r>
              <a:rPr lang="en-US" dirty="0"/>
              <a:t>Rather than calling arbitrary internal kernel functions</a:t>
            </a:r>
          </a:p>
          <a:p>
            <a:r>
              <a:rPr lang="en-US" dirty="0"/>
              <a:t>Example </a:t>
            </a:r>
            <a:r>
              <a:rPr lang="en-US"/>
              <a:t>(where foo is a system call):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public foo() {</a:t>
            </a:r>
          </a:p>
          <a:p>
            <a:pPr marL="0" indent="0">
              <a:buNone/>
            </a:pPr>
            <a:r>
              <a:rPr lang="en-US" dirty="0"/>
              <a:t>	if (!</a:t>
            </a:r>
            <a:r>
              <a:rPr lang="en-US" dirty="0" err="1"/>
              <a:t>permission_ok</a:t>
            </a:r>
            <a:r>
              <a:rPr lang="en-US" dirty="0"/>
              <a:t>()) return –EPERM;</a:t>
            </a:r>
          </a:p>
          <a:p>
            <a:pPr marL="0" indent="0">
              <a:buNone/>
            </a:pPr>
            <a:r>
              <a:rPr lang="en-US" dirty="0"/>
              <a:t>	return _foo(); // no permission check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159500" y="4292600"/>
            <a:ext cx="2768600" cy="1727200"/>
          </a:xfrm>
          <a:prstGeom prst="wedgeRoundRectCallout">
            <a:avLst>
              <a:gd name="adj1" fmla="val -155237"/>
              <a:gd name="adj2" fmla="val 735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Calling _foo() directly would circumvent permission check</a:t>
            </a:r>
          </a:p>
        </p:txBody>
      </p:sp>
    </p:spTree>
    <p:extLst>
      <p:ext uri="{BB962C8B-B14F-4D97-AF65-F5344CB8AC3E}">
        <p14:creationId xmlns:p14="http://schemas.microsoft.com/office/powerpoint/2010/main" val="18738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goal: Key OS building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system calls work</a:t>
            </a:r>
          </a:p>
          <a:p>
            <a:pPr lvl="1"/>
            <a:r>
              <a:rPr lang="en-US" dirty="0"/>
              <a:t>As well as how exceptions (e.g., divide by zero) work</a:t>
            </a:r>
          </a:p>
          <a:p>
            <a:r>
              <a:rPr lang="en-US" dirty="0"/>
              <a:t>Understand the hardware tools available for </a:t>
            </a:r>
            <a:r>
              <a:rPr lang="en-US" dirty="0">
                <a:solidFill>
                  <a:srgbClr val="FF0000"/>
                </a:solidFill>
              </a:rPr>
              <a:t>irregular control flow.</a:t>
            </a:r>
          </a:p>
          <a:p>
            <a:pPr lvl="1"/>
            <a:r>
              <a:rPr lang="en-US" dirty="0"/>
              <a:t>I.e., things other than a branch in a running program</a:t>
            </a:r>
          </a:p>
          <a:p>
            <a:r>
              <a:rPr lang="en-US" dirty="0"/>
              <a:t>Building blocks for context switching, device management,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 are the “public” OS APIs</a:t>
            </a:r>
          </a:p>
          <a:p>
            <a:r>
              <a:rPr lang="en-US" dirty="0"/>
              <a:t>Kernel leverages interrupts to restrict applications to </a:t>
            </a:r>
            <a:r>
              <a:rPr lang="en-US"/>
              <a:t>specific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2,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2 /= x;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//...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229200"/>
            <a:ext cx="889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Regular</a:t>
            </a:r>
            <a:r>
              <a:rPr lang="en-US" sz="2800" dirty="0"/>
              <a:t> control flow: branches and calls </a:t>
            </a:r>
            <a:br>
              <a:rPr lang="en-US" sz="2800" dirty="0"/>
            </a:br>
            <a:r>
              <a:rPr lang="en-US" sz="2800" dirty="0"/>
              <a:t>(logically follows source code)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00122 0.27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27894 L 0.44671 0.00718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1 0.2199 L -0.00052 0.3240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6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0,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2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>
                <a:latin typeface="Courier New"/>
                <a:cs typeface="Courier New"/>
              </a:rPr>
              <a:t>= x;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handle_divzero</a:t>
            </a:r>
            <a:r>
              <a:rPr lang="en-US" b="1" dirty="0">
                <a:latin typeface="Courier New"/>
                <a:cs typeface="Courier New"/>
              </a:rPr>
              <a:t>(){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x = 2;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542746"/>
            <a:ext cx="889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Irregular</a:t>
            </a:r>
            <a:r>
              <a:rPr lang="en-US" sz="2800" dirty="0"/>
              <a:t> control flow: exceptions, system calls, etc.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362201" y="2190750"/>
            <a:ext cx="2246076" cy="920750"/>
          </a:xfrm>
          <a:prstGeom prst="wedgeRectCallout">
            <a:avLst>
              <a:gd name="adj1" fmla="val -31608"/>
              <a:gd name="adj2" fmla="val 7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by zero!</a:t>
            </a:r>
          </a:p>
          <a:p>
            <a:pPr algn="ctr"/>
            <a:r>
              <a:rPr lang="en-US" dirty="0"/>
              <a:t>Program can’t make progress!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44619 -2.96296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21991 L -0.00087 0.21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types of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Synchronous: will happen every time an instruction executes (with a given program state)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  <a:p>
            <a:pPr lvl="1"/>
            <a:r>
              <a:rPr lang="en-US" dirty="0"/>
              <a:t>Bad pointer dereference</a:t>
            </a:r>
          </a:p>
          <a:p>
            <a:r>
              <a:rPr lang="en-US" dirty="0"/>
              <a:t>Asynchronous: caused by an external event</a:t>
            </a:r>
          </a:p>
          <a:p>
            <a:pPr lvl="1"/>
            <a:r>
              <a:rPr lang="en-US" dirty="0"/>
              <a:t>Usually device I/O</a:t>
            </a:r>
          </a:p>
          <a:p>
            <a:pPr lvl="1"/>
            <a:r>
              <a:rPr lang="en-US" dirty="0"/>
              <a:t>Timer ticks (well, clocks can be considered a device)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8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Asynchronous Interrupt 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59300" y="2057400"/>
            <a:ext cx="0" cy="4470400"/>
          </a:xfrm>
          <a:prstGeom prst="line">
            <a:avLst/>
          </a:prstGeom>
          <a:ln w="38100" cmpd="sng"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6489" y="615189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5500" y="6164590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Kernel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37417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57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05700" y="136656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80" y="4572000"/>
            <a:ext cx="258563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if (x) {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(“Boo”);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…){</a:t>
            </a:r>
          </a:p>
          <a:p>
            <a:r>
              <a:rPr lang="en-US" b="1" dirty="0">
                <a:latin typeface="Courier New"/>
                <a:cs typeface="Courier New"/>
              </a:rPr>
              <a:t>	...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905000"/>
            <a:ext cx="1257300" cy="7874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2692400"/>
            <a:ext cx="1257300" cy="5207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05700" y="1905000"/>
            <a:ext cx="1257300" cy="787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05191" y="4727763"/>
            <a:ext cx="2401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Disk_handler</a:t>
            </a:r>
            <a:r>
              <a:rPr lang="en-US" b="1" dirty="0">
                <a:latin typeface="Courier New"/>
                <a:cs typeface="Courier New"/>
              </a:rPr>
              <a:t> (){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1778000" y="2387600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RSP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3007319" y="4422963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RIP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305191" y="2387600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RSP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181600" y="4422963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RIP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2425700" y="1562100"/>
            <a:ext cx="4095750" cy="2381250"/>
          </a:xfrm>
          <a:prstGeom prst="irregularSeal2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Disk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Interrupt!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81481E-6 L 8.05556E-6 0.05371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537 L 5.55112E-17 0.17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4.72222E-6 0.07037 " pathEditMode="relative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643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Intel nomenclature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– only refers to asynchronous interrupts</a:t>
            </a:r>
          </a:p>
          <a:p>
            <a:r>
              <a:rPr lang="en-US" dirty="0"/>
              <a:t>Exception – synchronous control transfer</a:t>
            </a:r>
          </a:p>
          <a:p>
            <a:endParaRPr lang="en-US" dirty="0"/>
          </a:p>
          <a:p>
            <a:r>
              <a:rPr lang="en-US" dirty="0"/>
              <a:t>Note: from the programmer’s perspective, these are handled with the same abstractions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4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15079</TotalTime>
  <Words>1361</Words>
  <Application>Microsoft Macintosh PowerPoint</Application>
  <PresentationFormat>On-screen Show (4:3)</PresentationFormat>
  <Paragraphs>287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</vt:lpstr>
      <vt:lpstr>Courier New</vt:lpstr>
      <vt:lpstr>Wingdings 2</vt:lpstr>
      <vt:lpstr>Office Theme</vt:lpstr>
      <vt:lpstr>Interrupts and System Calls</vt:lpstr>
      <vt:lpstr>First lecture…</vt:lpstr>
      <vt:lpstr>Today’s goal: Key OS building block</vt:lpstr>
      <vt:lpstr>Background: Control Flow</vt:lpstr>
      <vt:lpstr>Background: Control Flow</vt:lpstr>
      <vt:lpstr>Two types of interrupts</vt:lpstr>
      <vt:lpstr>Asynchronous Interrupt Example</vt:lpstr>
      <vt:lpstr>Intel nomenclature</vt:lpstr>
      <vt:lpstr>Lecture outline</vt:lpstr>
      <vt:lpstr>Interrupt overview</vt:lpstr>
      <vt:lpstr>x86 interrupt table</vt:lpstr>
      <vt:lpstr>x86 interrupt overview</vt:lpstr>
      <vt:lpstr>What happens (high level):</vt:lpstr>
      <vt:lpstr>Important digression: Register state</vt:lpstr>
      <vt:lpstr>How is this configured?</vt:lpstr>
      <vt:lpstr>x86 interrupt table</vt:lpstr>
      <vt:lpstr>x86 interrupt table</vt:lpstr>
      <vt:lpstr>Software interrupts</vt:lpstr>
      <vt:lpstr>Software interrupts, cont</vt:lpstr>
      <vt:lpstr>Summary</vt:lpstr>
      <vt:lpstr>Lecture outline</vt:lpstr>
      <vt:lpstr>High-level goal</vt:lpstr>
      <vt:lpstr>Interrupt Handlers</vt:lpstr>
      <vt:lpstr>Lecture outline</vt:lpstr>
      <vt:lpstr>What is a system call?</vt:lpstr>
      <vt:lpstr>System call “interrupt”</vt:lpstr>
      <vt:lpstr>Two levels of function pointer tables</vt:lpstr>
      <vt:lpstr>How many system calls?</vt:lpstr>
      <vt:lpstr>But why use interrupts?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218</cp:revision>
  <cp:lastPrinted>2018-10-01T12:18:00Z</cp:lastPrinted>
  <dcterms:created xsi:type="dcterms:W3CDTF">2012-09-21T01:57:31Z</dcterms:created>
  <dcterms:modified xsi:type="dcterms:W3CDTF">2020-09-09T17:02:08Z</dcterms:modified>
</cp:coreProperties>
</file>